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11"/>
  </p:notesMasterIdLst>
  <p:sldIdLst>
    <p:sldId id="323" r:id="rId4"/>
    <p:sldId id="324" r:id="rId5"/>
    <p:sldId id="379" r:id="rId6"/>
    <p:sldId id="326" r:id="rId7"/>
    <p:sldId id="327" r:id="rId8"/>
    <p:sldId id="328" r:id="rId9"/>
    <p:sldId id="329" r:id="rId10"/>
    <p:sldId id="330" r:id="rId12"/>
    <p:sldId id="347" r:id="rId13"/>
    <p:sldId id="348" r:id="rId14"/>
    <p:sldId id="350" r:id="rId15"/>
    <p:sldId id="358" r:id="rId16"/>
    <p:sldId id="359" r:id="rId17"/>
    <p:sldId id="360" r:id="rId18"/>
    <p:sldId id="361" r:id="rId19"/>
    <p:sldId id="362" r:id="rId20"/>
    <p:sldId id="363" r:id="rId21"/>
    <p:sldId id="334" r:id="rId22"/>
    <p:sldId id="338" r:id="rId23"/>
    <p:sldId id="339" r:id="rId24"/>
    <p:sldId id="340" r:id="rId25"/>
    <p:sldId id="341" r:id="rId26"/>
    <p:sldId id="373" r:id="rId27"/>
    <p:sldId id="374" r:id="rId28"/>
    <p:sldId id="342" r:id="rId29"/>
    <p:sldId id="343" r:id="rId30"/>
    <p:sldId id="344" r:id="rId31"/>
    <p:sldId id="345" r:id="rId3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04" y="-90"/>
      </p:cViewPr>
      <p:guideLst>
        <p:guide orient="horz" pos="2038"/>
        <p:guide pos="28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audio" Target="../media/audio1.wav"/><Relationship Id="rId2" Type="http://schemas.openxmlformats.org/officeDocument/2006/relationships/image" Target="../media/image3.jpe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wmf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audio" Target="../media/audio2.wav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9.xml"/><Relationship Id="rId4" Type="http://schemas.openxmlformats.org/officeDocument/2006/relationships/image" Target="../media/image8.wmf"/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13.x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9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1.jpe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3.jpeg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13.xml"/><Relationship Id="rId7" Type="http://schemas.openxmlformats.org/officeDocument/2006/relationships/image" Target="../media/image15.wmf"/><Relationship Id="rId6" Type="http://schemas.openxmlformats.org/officeDocument/2006/relationships/oleObject" Target="../embeddings/oleObject5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4.bin"/><Relationship Id="rId3" Type="http://schemas.openxmlformats.org/officeDocument/2006/relationships/image" Target="../media/image13.w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16.png"/><Relationship Id="rId2" Type="http://schemas.openxmlformats.org/officeDocument/2006/relationships/oleObject" Target="../embeddings/oleObject6.bin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13.x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Relationship Id="rId3" Type="http://schemas.openxmlformats.org/officeDocument/2006/relationships/image" Target="../media/image17.w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1" name="Text Box 2"/>
          <p:cNvSpPr txBox="1"/>
          <p:nvPr/>
        </p:nvSpPr>
        <p:spPr>
          <a:xfrm>
            <a:off x="290513" y="1064260"/>
            <a:ext cx="8335962" cy="7318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4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24.1.2  </a:t>
            </a:r>
            <a:r>
              <a:rPr lang="zh-CN" altLang="en-US" sz="4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垂直于弦的直径</a:t>
            </a:r>
            <a:r>
              <a:rPr lang="zh-CN" altLang="en-US" sz="4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4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2" name="Picture 8" descr="082-1##赵州桥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8295" y="2130425"/>
            <a:ext cx="5615940" cy="4038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3335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6" name="文本框 3075"/>
          <p:cNvSpPr txBox="1"/>
          <p:nvPr/>
        </p:nvSpPr>
        <p:spPr>
          <a:xfrm>
            <a:off x="213995" y="4464685"/>
            <a:ext cx="8739505" cy="18637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问题 ：你知道赵州桥吗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?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它是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1300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多年前我国隋代建造的石拱桥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, 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是我国古代人民勤劳与智慧的结晶．它的主桥是圆弧形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,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它的跨度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(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弧所对的弦的长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)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为</a:t>
            </a:r>
            <a:r>
              <a:rPr lang="en-US" altLang="zh-CN" sz="2400" b="1">
                <a:latin typeface="楷体_GB2312" pitchFamily="1" charset="-122"/>
                <a:ea typeface="楷体_GB2312" pitchFamily="1" charset="-122"/>
              </a:rPr>
              <a:t>37.4</a:t>
            </a:r>
            <a:r>
              <a:rPr lang="en-US" altLang="zh-CN" sz="2400" b="1">
                <a:latin typeface="楷体_GB2312" pitchFamily="1" charset="-122"/>
                <a:ea typeface="楷体_GB2312" pitchFamily="1" charset="-122"/>
              </a:rPr>
              <a:t>m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, 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拱高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(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弧的中点到弦的距离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)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为</a:t>
            </a:r>
            <a:r>
              <a:rPr lang="en-US" altLang="zh-CN" sz="2400" b="1">
                <a:latin typeface="楷体_GB2312" pitchFamily="1" charset="-122"/>
                <a:ea typeface="楷体_GB2312" pitchFamily="1" charset="-122"/>
              </a:rPr>
              <a:t>7.2</a:t>
            </a:r>
            <a:r>
              <a:rPr lang="en-US" altLang="zh-CN" sz="2400" b="1">
                <a:latin typeface="楷体_GB2312" pitchFamily="1" charset="-122"/>
                <a:ea typeface="楷体_GB2312" pitchFamily="1" charset="-122"/>
              </a:rPr>
              <a:t>m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，</a:t>
            </a:r>
            <a:r>
              <a:rPr lang="zh-CN" altLang="en-US" sz="24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你能求出赵洲桥主桥拱的半径吗？</a:t>
            </a:r>
            <a:endParaRPr lang="zh-CN" altLang="en-US" sz="2400" b="1">
              <a:solidFill>
                <a:srgbClr val="FF33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pic>
        <p:nvPicPr>
          <p:cNvPr id="3081" name="图片 3080" descr="200511301536132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1341438"/>
            <a:ext cx="7632700" cy="2808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2" name="文本框 3081"/>
          <p:cNvSpPr txBox="1"/>
          <p:nvPr/>
        </p:nvSpPr>
        <p:spPr>
          <a:xfrm>
            <a:off x="2245360" y="692150"/>
            <a:ext cx="69135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赵州桥主桥拱的半径是多少</a:t>
            </a:r>
            <a:r>
              <a:rPr lang="zh-CN" altLang="en-US" sz="40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？ </a:t>
            </a:r>
            <a:endParaRPr lang="zh-CN" altLang="en-US" sz="4000" b="1" dirty="0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083" name="矩形 3082"/>
          <p:cNvSpPr/>
          <p:nvPr/>
        </p:nvSpPr>
        <p:spPr>
          <a:xfrm rot="-538862">
            <a:off x="135573" y="758190"/>
            <a:ext cx="201612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48000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问题情境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48000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2865" y="-13652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流程图: 可选过程 25602"/>
          <p:cNvSpPr/>
          <p:nvPr/>
        </p:nvSpPr>
        <p:spPr>
          <a:xfrm>
            <a:off x="291465" y="1773555"/>
            <a:ext cx="7273925" cy="1473200"/>
          </a:xfrm>
          <a:prstGeom prst="flowChartAlternateProcess">
            <a:avLst/>
          </a:prstGeom>
          <a:solidFill>
            <a:srgbClr val="66FF33"/>
          </a:solidFill>
          <a:ln w="2857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25611" name="文本框 25610"/>
          <p:cNvSpPr txBox="1"/>
          <p:nvPr/>
        </p:nvSpPr>
        <p:spPr>
          <a:xfrm>
            <a:off x="619125" y="3663950"/>
            <a:ext cx="7416800" cy="1254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35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可以发现：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圆是轴对称图形，任何一条直径所在直线都是它的对称轴．　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5610" name="文本框 25609"/>
          <p:cNvSpPr txBox="1"/>
          <p:nvPr/>
        </p:nvSpPr>
        <p:spPr>
          <a:xfrm>
            <a:off x="618808" y="2130425"/>
            <a:ext cx="662463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  <a:ea typeface="楷体_GB2312" pitchFamily="1" charset="-122"/>
              </a:rPr>
              <a:t>    </a:t>
            </a:r>
            <a:r>
              <a:rPr lang="zh-CN" altLang="en-US" sz="2800" b="1">
                <a:latin typeface="Arial" panose="020B0604020202020204" pitchFamily="34" charset="0"/>
                <a:ea typeface="楷体_GB2312" pitchFamily="1" charset="-122"/>
              </a:rPr>
              <a:t>不借助任何工具，你能找到圆形纸片的圆心吗?你能得出什么结论？</a:t>
            </a:r>
            <a:endParaRPr lang="zh-CN" altLang="en-US" sz="2800" b="1"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9228" name="矩形 9227"/>
          <p:cNvSpPr/>
          <p:nvPr/>
        </p:nvSpPr>
        <p:spPr>
          <a:xfrm rot="-896016">
            <a:off x="129540" y="622935"/>
            <a:ext cx="2435860" cy="91186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72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6240000" scaled="1"/>
                  <a:tileRect/>
                </a:gradFill>
                <a:effectLst>
                  <a:outerShdw dist="107763" dir="2699999" algn="ctr" rotWithShape="0">
                    <a:srgbClr val="868686">
                      <a:alpha val="50000"/>
                    </a:srgb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活动探究一</a:t>
            </a:r>
            <a:endParaRPr lang="en-US" altLang="zh-CN" sz="3600" spc="72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6240000" scaled="1"/>
                <a:tileRect/>
              </a:gradFill>
              <a:effectLst>
                <a:outerShdw dist="107763" dir="2699999" algn="ctr" rotWithShape="0">
                  <a:srgbClr val="868686">
                    <a:alpha val="50000"/>
                  </a:srgbClr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  <p:bldP spid="25603" grpId="0" animBg="1"/>
      <p:bldP spid="25610" grpId="0"/>
      <p:bldP spid="25603" grpId="1" animBg="1"/>
      <p:bldP spid="2561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43268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418846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矩形 10241"/>
          <p:cNvSpPr/>
          <p:nvPr/>
        </p:nvSpPr>
        <p:spPr>
          <a:xfrm>
            <a:off x="179705" y="1658620"/>
            <a:ext cx="8771255" cy="1247140"/>
          </a:xfrm>
          <a:prstGeom prst="rect">
            <a:avLst/>
          </a:prstGeom>
          <a:solidFill>
            <a:srgbClr val="99CCFF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10243" name="文本框 10242"/>
          <p:cNvSpPr txBox="1"/>
          <p:nvPr/>
        </p:nvSpPr>
        <p:spPr>
          <a:xfrm>
            <a:off x="287338" y="1833245"/>
            <a:ext cx="8748712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如图，</a:t>
            </a:r>
            <a:r>
              <a:rPr lang="en-US" altLang="zh-CN" sz="2400" b="1" i="1">
                <a:latin typeface="Times New Roman" panose="02020603050405020304" pitchFamily="18" charset="0"/>
              </a:rPr>
              <a:t>AB</a:t>
            </a:r>
            <a:r>
              <a:rPr lang="zh-CN" altLang="en-US" sz="2400" b="1" dirty="0">
                <a:latin typeface="Arial" panose="020B0604020202020204" pitchFamily="34" charset="0"/>
              </a:rPr>
              <a:t>是</a:t>
            </a:r>
            <a:r>
              <a:rPr lang="en-US" altLang="zh-CN" sz="2800" b="1">
                <a:latin typeface="Arial" panose="020B0604020202020204" pitchFamily="34" charset="0"/>
              </a:rPr>
              <a:t>⊙</a:t>
            </a:r>
            <a:r>
              <a:rPr lang="en-US" altLang="zh-CN" sz="2400" b="1" i="1">
                <a:latin typeface="Times New Roman" panose="02020603050405020304" pitchFamily="18" charset="0"/>
              </a:rPr>
              <a:t>O</a:t>
            </a:r>
            <a:r>
              <a:rPr lang="zh-CN" altLang="en-US" sz="2400" b="1" dirty="0">
                <a:latin typeface="Arial" panose="020B0604020202020204" pitchFamily="34" charset="0"/>
              </a:rPr>
              <a:t>的一条弦，做直径</a:t>
            </a:r>
            <a:r>
              <a:rPr lang="en-US" altLang="zh-CN" sz="2400" b="1" i="1">
                <a:latin typeface="Times New Roman" panose="02020603050405020304" pitchFamily="18" charset="0"/>
              </a:rPr>
              <a:t>CD</a:t>
            </a:r>
            <a:r>
              <a:rPr lang="zh-CN" altLang="en-US" sz="2400" b="1" dirty="0">
                <a:latin typeface="Arial" panose="020B0604020202020204" pitchFamily="34" charset="0"/>
              </a:rPr>
              <a:t>，使</a:t>
            </a:r>
            <a:r>
              <a:rPr lang="en-US" altLang="zh-CN" sz="2400" b="1" i="1">
                <a:latin typeface="Times New Roman" panose="02020603050405020304" pitchFamily="18" charset="0"/>
              </a:rPr>
              <a:t>CD</a:t>
            </a:r>
            <a:r>
              <a:rPr lang="en-US" altLang="zh-CN" sz="2400" b="1">
                <a:latin typeface="Arial" panose="020B0604020202020204" pitchFamily="34" charset="0"/>
              </a:rPr>
              <a:t>⊥</a:t>
            </a:r>
            <a:r>
              <a:rPr lang="en-US" altLang="zh-CN" sz="2400" b="1" i="1">
                <a:latin typeface="Times New Roman" panose="02020603050405020304" pitchFamily="18" charset="0"/>
              </a:rPr>
              <a:t>AB</a:t>
            </a:r>
            <a:r>
              <a:rPr lang="zh-CN" altLang="en-US" sz="2400" b="1" dirty="0">
                <a:latin typeface="Arial" panose="020B0604020202020204" pitchFamily="34" charset="0"/>
              </a:rPr>
              <a:t>，垂足为</a:t>
            </a:r>
            <a:r>
              <a:rPr lang="en-US" altLang="zh-CN" sz="2400" b="1" i="1">
                <a:latin typeface="Times New Roman" panose="02020603050405020304" pitchFamily="18" charset="0"/>
              </a:rPr>
              <a:t>E</a:t>
            </a:r>
            <a:r>
              <a:rPr lang="zh-CN" altLang="en-US" sz="2400" b="1" dirty="0">
                <a:latin typeface="Arial" panose="020B0604020202020204" pitchFamily="34" charset="0"/>
              </a:rPr>
              <a:t>．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你能发现图中有那些相等的线段和弧？为什么？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0266" name="文本框 10265"/>
          <p:cNvSpPr txBox="1"/>
          <p:nvPr/>
        </p:nvSpPr>
        <p:spPr>
          <a:xfrm>
            <a:off x="484505" y="3380423"/>
            <a:ext cx="44640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  线段： </a:t>
            </a:r>
            <a:r>
              <a:rPr lang="zh-CN" altLang="en-US" sz="2800" b="1" i="1" dirty="0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i="1">
                <a:solidFill>
                  <a:srgbClr val="FF3300"/>
                </a:solidFill>
                <a:latin typeface="Times New Roman" panose="02020603050405020304" pitchFamily="18" charset="0"/>
              </a:rPr>
              <a:t>AE=BE</a:t>
            </a:r>
            <a:endParaRPr lang="en-US" altLang="zh-CN" sz="2800" b="1" i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0" name="文本框 10289"/>
          <p:cNvSpPr txBox="1"/>
          <p:nvPr/>
        </p:nvSpPr>
        <p:spPr>
          <a:xfrm>
            <a:off x="1071245" y="481711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10291" name="文本框 10290"/>
          <p:cNvSpPr txBox="1"/>
          <p:nvPr/>
        </p:nvSpPr>
        <p:spPr>
          <a:xfrm>
            <a:off x="729933" y="4955223"/>
            <a:ext cx="3232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chemeClr val="folHlink"/>
                </a:solidFill>
                <a:latin typeface="Arial" panose="020B0604020202020204" pitchFamily="34" charset="0"/>
              </a:rPr>
              <a:t>弧</a:t>
            </a:r>
            <a:r>
              <a:rPr lang="en-US" altLang="zh-CN" sz="2800" b="1">
                <a:solidFill>
                  <a:schemeClr val="folHlink"/>
                </a:solidFill>
                <a:latin typeface="Arial" panose="020B0604020202020204" pitchFamily="34" charset="0"/>
              </a:rPr>
              <a:t>:AC=BC,AD=BD</a:t>
            </a:r>
            <a:endParaRPr lang="en-US" altLang="zh-CN" sz="2800" b="1">
              <a:solidFill>
                <a:schemeClr val="folHlink"/>
              </a:solidFill>
              <a:latin typeface="Arial" panose="020B0604020202020204" pitchFamily="34" charset="0"/>
            </a:endParaRPr>
          </a:p>
        </p:txBody>
      </p:sp>
      <p:sp>
        <p:nvSpPr>
          <p:cNvPr id="10292" name="文本框 10291"/>
          <p:cNvSpPr txBox="1"/>
          <p:nvPr/>
        </p:nvSpPr>
        <p:spPr>
          <a:xfrm>
            <a:off x="1955483" y="459486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Tahoma" panose="020B0604030504040204" pitchFamily="34" charset="0"/>
              </a:rPr>
              <a:t>⌒</a:t>
            </a:r>
            <a:endParaRPr lang="en-US" altLang="zh-CN" sz="3600" b="1">
              <a:latin typeface="Tahoma" panose="020B0604030504040204" pitchFamily="34" charset="0"/>
            </a:endParaRPr>
          </a:p>
        </p:txBody>
      </p:sp>
      <p:sp>
        <p:nvSpPr>
          <p:cNvPr id="10293" name="文本框 10292"/>
          <p:cNvSpPr txBox="1"/>
          <p:nvPr/>
        </p:nvSpPr>
        <p:spPr>
          <a:xfrm>
            <a:off x="1196658" y="4602798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Tahoma" panose="020B0604030504040204" pitchFamily="34" charset="0"/>
              </a:rPr>
              <a:t>⌒</a:t>
            </a:r>
            <a:endParaRPr lang="en-US" altLang="zh-CN" sz="3600" b="1">
              <a:latin typeface="Tahoma" panose="020B0604030504040204" pitchFamily="34" charset="0"/>
            </a:endParaRPr>
          </a:p>
        </p:txBody>
      </p:sp>
      <p:sp>
        <p:nvSpPr>
          <p:cNvPr id="10294" name="文本框 10293"/>
          <p:cNvSpPr txBox="1"/>
          <p:nvPr/>
        </p:nvSpPr>
        <p:spPr>
          <a:xfrm>
            <a:off x="3285808" y="4602798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Tahoma" panose="020B0604030504040204" pitchFamily="34" charset="0"/>
              </a:rPr>
              <a:t>⌒</a:t>
            </a:r>
            <a:endParaRPr lang="en-US" altLang="zh-CN" sz="3600" b="1">
              <a:latin typeface="Tahoma" panose="020B0604030504040204" pitchFamily="34" charset="0"/>
            </a:endParaRPr>
          </a:p>
        </p:txBody>
      </p:sp>
      <p:sp>
        <p:nvSpPr>
          <p:cNvPr id="10295" name="文本框 10294"/>
          <p:cNvSpPr txBox="1"/>
          <p:nvPr/>
        </p:nvSpPr>
        <p:spPr>
          <a:xfrm>
            <a:off x="2565083" y="4602798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Tahoma" panose="020B0604030504040204" pitchFamily="34" charset="0"/>
              </a:rPr>
              <a:t>⌒</a:t>
            </a:r>
            <a:endParaRPr lang="en-US" altLang="zh-CN" sz="3600" b="1">
              <a:latin typeface="Tahoma" panose="020B0604030504040204" pitchFamily="34" charset="0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6516688" y="3507423"/>
            <a:ext cx="2449512" cy="2449512"/>
          </a:xfrm>
          <a:prstGeom prst="ellipse">
            <a:avLst/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sz="4800">
                <a:solidFill>
                  <a:srgbClr val="FF0000"/>
                </a:solidFill>
                <a:latin typeface="Arial" panose="020B0604020202020204" pitchFamily="34" charset="0"/>
              </a:rPr>
              <a:t>·</a:t>
            </a:r>
            <a:endParaRPr lang="en-US" altLang="zh-CN" sz="480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740650" y="4436110"/>
            <a:ext cx="5048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O</a:t>
            </a:r>
            <a:endParaRPr lang="en-US" altLang="zh-CN" b="1" i="1">
              <a:latin typeface="Times New Roman" panose="02020603050405020304" pitchFamily="18" charset="0"/>
            </a:endParaRPr>
          </a:p>
        </p:txBody>
      </p:sp>
      <p:sp>
        <p:nvSpPr>
          <p:cNvPr id="4" name="任意多边形 3"/>
          <p:cNvSpPr/>
          <p:nvPr/>
        </p:nvSpPr>
        <p:spPr>
          <a:xfrm rot="10800000">
            <a:off x="7740650" y="5401310"/>
            <a:ext cx="144463" cy="142875"/>
          </a:xfrm>
          <a:custGeom>
            <a:avLst/>
            <a:gdLst/>
            <a:ahLst/>
            <a:cxnLst/>
            <a:pathLst>
              <a:path w="91" h="90">
                <a:moveTo>
                  <a:pt x="0" y="0"/>
                </a:moveTo>
                <a:lnTo>
                  <a:pt x="0" y="90"/>
                </a:lnTo>
                <a:lnTo>
                  <a:pt x="91" y="90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15100" y="5517198"/>
            <a:ext cx="5048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A</a:t>
            </a:r>
            <a:endParaRPr lang="en-US" altLang="zh-CN" b="1" i="1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604250" y="5445760"/>
            <a:ext cx="5048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B</a:t>
            </a:r>
            <a:endParaRPr lang="en-US" altLang="zh-CN" b="1" i="1">
              <a:latin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524750" y="3154998"/>
            <a:ext cx="5048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C</a:t>
            </a:r>
            <a:endParaRPr lang="en-US" altLang="zh-CN" b="1" i="1">
              <a:latin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24750" y="5956935"/>
            <a:ext cx="5048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D</a:t>
            </a:r>
            <a:endParaRPr lang="en-US" altLang="zh-CN" b="1" i="1">
              <a:latin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364413" y="5229860"/>
            <a:ext cx="5048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E</a:t>
            </a:r>
            <a:endParaRPr lang="en-US" altLang="zh-CN" b="1" i="1">
              <a:latin typeface="Times New Roman" panose="02020603050405020304" pitchFamily="18" charset="0"/>
            </a:endParaRPr>
          </a:p>
        </p:txBody>
      </p:sp>
      <p:sp>
        <p:nvSpPr>
          <p:cNvPr id="10" name="直接连接符 9"/>
          <p:cNvSpPr/>
          <p:nvPr/>
        </p:nvSpPr>
        <p:spPr>
          <a:xfrm>
            <a:off x="7739063" y="3501073"/>
            <a:ext cx="0" cy="2447925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" name="任意多边形 10"/>
          <p:cNvSpPr/>
          <p:nvPr/>
        </p:nvSpPr>
        <p:spPr>
          <a:xfrm>
            <a:off x="6840538" y="4726623"/>
            <a:ext cx="900112" cy="817562"/>
          </a:xfrm>
          <a:custGeom>
            <a:avLst/>
            <a:gdLst/>
            <a:ahLst/>
            <a:cxnLst/>
            <a:pathLst>
              <a:path w="567" h="515">
                <a:moveTo>
                  <a:pt x="0" y="515"/>
                </a:moveTo>
                <a:lnTo>
                  <a:pt x="567" y="0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7742238" y="4725035"/>
            <a:ext cx="908050" cy="838200"/>
          </a:xfrm>
          <a:custGeom>
            <a:avLst/>
            <a:gdLst/>
            <a:ahLst/>
            <a:cxnLst/>
            <a:pathLst>
              <a:path w="572" h="528">
                <a:moveTo>
                  <a:pt x="0" y="0"/>
                </a:moveTo>
                <a:lnTo>
                  <a:pt x="572" y="528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6827838" y="5553710"/>
            <a:ext cx="1808162" cy="1588"/>
          </a:xfrm>
          <a:custGeom>
            <a:avLst/>
            <a:gdLst/>
            <a:ahLst/>
            <a:cxnLst/>
            <a:pathLst>
              <a:path w="1139" h="1">
                <a:moveTo>
                  <a:pt x="0" y="1"/>
                </a:moveTo>
                <a:lnTo>
                  <a:pt x="1139" y="0"/>
                </a:lnTo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6515100" y="3501073"/>
            <a:ext cx="2435225" cy="2462212"/>
            <a:chOff x="4058" y="2160"/>
            <a:chExt cx="1534" cy="1551"/>
          </a:xfrm>
        </p:grpSpPr>
        <p:grpSp>
          <p:nvGrpSpPr>
            <p:cNvPr id="15" name="组合 14"/>
            <p:cNvGrpSpPr/>
            <p:nvPr/>
          </p:nvGrpSpPr>
          <p:grpSpPr>
            <a:xfrm>
              <a:off x="4058" y="2160"/>
              <a:ext cx="1534" cy="1551"/>
              <a:chOff x="4058" y="2160"/>
              <a:chExt cx="1534" cy="1551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4058" y="2160"/>
                <a:ext cx="1534" cy="1551"/>
                <a:chOff x="3560" y="2160"/>
                <a:chExt cx="1534" cy="1551"/>
              </a:xfrm>
            </p:grpSpPr>
            <p:grpSp>
              <p:nvGrpSpPr>
                <p:cNvPr id="17" name="组合 16"/>
                <p:cNvGrpSpPr/>
                <p:nvPr/>
              </p:nvGrpSpPr>
              <p:grpSpPr>
                <a:xfrm rot="5400000">
                  <a:off x="3937" y="2554"/>
                  <a:ext cx="1542" cy="772"/>
                  <a:chOff x="3060" y="2376"/>
                  <a:chExt cx="3601" cy="1800"/>
                </a:xfrm>
              </p:grpSpPr>
              <p:sp>
                <p:nvSpPr>
                  <p:cNvPr id="18" name="m16Arc 211"/>
                  <p:cNvSpPr/>
                  <p:nvPr/>
                </p:nvSpPr>
                <p:spPr>
                  <a:xfrm>
                    <a:off x="3061" y="2376"/>
                    <a:ext cx="3600" cy="1800"/>
                  </a:xfrm>
                  <a:custGeom>
                    <a:avLst/>
                    <a:gdLst>
                      <a:gd name="txL" fmla="*/ 0 w 43199"/>
                      <a:gd name="txT" fmla="*/ 0 h 21600"/>
                      <a:gd name="txR" fmla="*/ 43199 w 43199"/>
                      <a:gd name="txB" fmla="*/ 21600 h 21600"/>
                    </a:gdLst>
                    <a:ahLst/>
                    <a:cxnLst>
                      <a:cxn ang="180">
                        <a:pos x="0" y="21424"/>
                      </a:cxn>
                      <a:cxn ang="0">
                        <a:pos x="43199" y="21600"/>
                      </a:cxn>
                      <a:cxn ang="90">
                        <a:pos x="21599" y="21600"/>
                      </a:cxn>
                    </a:cxnLst>
                    <a:rect l="txL" t="txT" r="txR" b="txB"/>
                    <a:pathLst>
                      <a:path w="43199" h="21600" fill="none">
                        <a:moveTo>
                          <a:pt x="0" y="21424"/>
                        </a:moveTo>
                        <a:arcTo wR="21600" hR="21600" stAng="-10771988" swAng="10771988"/>
                      </a:path>
                      <a:path w="43199" h="21600" stroke="0">
                        <a:moveTo>
                          <a:pt x="0" y="21424"/>
                        </a:moveTo>
                        <a:arcTo wR="21600" hR="21600" stAng="-10771988" swAng="10771988"/>
                        <a:lnTo>
                          <a:pt x="21599" y="21600"/>
                        </a:lnTo>
                        <a:close/>
                      </a:path>
                    </a:pathLst>
                  </a:custGeom>
                  <a:noFill/>
                  <a:ln w="28575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9" name="m16Line 212"/>
                  <p:cNvSpPr/>
                  <p:nvPr/>
                </p:nvSpPr>
                <p:spPr>
                  <a:xfrm>
                    <a:off x="3060" y="4168"/>
                    <a:ext cx="3600" cy="0"/>
                  </a:xfrm>
                  <a:prstGeom prst="line">
                    <a:avLst/>
                  </a:prstGeom>
                  <a:ln w="28575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0" name="组合 19"/>
                <p:cNvGrpSpPr/>
                <p:nvPr/>
              </p:nvGrpSpPr>
              <p:grpSpPr>
                <a:xfrm rot="16200000">
                  <a:off x="3175" y="2545"/>
                  <a:ext cx="1542" cy="772"/>
                  <a:chOff x="3060" y="2376"/>
                  <a:chExt cx="3601" cy="1800"/>
                </a:xfrm>
              </p:grpSpPr>
              <p:sp>
                <p:nvSpPr>
                  <p:cNvPr id="21" name="m16Arc 211"/>
                  <p:cNvSpPr/>
                  <p:nvPr/>
                </p:nvSpPr>
                <p:spPr>
                  <a:xfrm>
                    <a:off x="3061" y="2376"/>
                    <a:ext cx="3600" cy="1800"/>
                  </a:xfrm>
                  <a:custGeom>
                    <a:avLst/>
                    <a:gdLst>
                      <a:gd name="txL" fmla="*/ 0 w 43199"/>
                      <a:gd name="txT" fmla="*/ 0 h 21600"/>
                      <a:gd name="txR" fmla="*/ 43199 w 43199"/>
                      <a:gd name="txB" fmla="*/ 21600 h 21600"/>
                    </a:gdLst>
                    <a:ahLst/>
                    <a:cxnLst>
                      <a:cxn ang="180">
                        <a:pos x="0" y="21424"/>
                      </a:cxn>
                      <a:cxn ang="0">
                        <a:pos x="43199" y="21600"/>
                      </a:cxn>
                      <a:cxn ang="90">
                        <a:pos x="21599" y="21600"/>
                      </a:cxn>
                    </a:cxnLst>
                    <a:rect l="txL" t="txT" r="txR" b="txB"/>
                    <a:pathLst>
                      <a:path w="43199" h="21600" fill="none">
                        <a:moveTo>
                          <a:pt x="0" y="21424"/>
                        </a:moveTo>
                        <a:arcTo wR="21600" hR="21600" stAng="-10771988" swAng="10771988"/>
                      </a:path>
                      <a:path w="43199" h="21600" stroke="0">
                        <a:moveTo>
                          <a:pt x="0" y="21424"/>
                        </a:moveTo>
                        <a:arcTo wR="21600" hR="21600" stAng="-10771988" swAng="10771988"/>
                        <a:lnTo>
                          <a:pt x="21599" y="21600"/>
                        </a:lnTo>
                        <a:close/>
                      </a:path>
                    </a:pathLst>
                  </a:custGeom>
                  <a:noFill/>
                  <a:ln w="2857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22" name="m16Line 212"/>
                  <p:cNvSpPr/>
                  <p:nvPr/>
                </p:nvSpPr>
                <p:spPr>
                  <a:xfrm>
                    <a:off x="3060" y="4168"/>
                    <a:ext cx="3600" cy="0"/>
                  </a:xfrm>
                  <a:prstGeom prst="line">
                    <a:avLst/>
                  </a:prstGeom>
                  <a:ln w="28575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  <p:grpSp>
            <p:nvGrpSpPr>
              <p:cNvPr id="23" name="组合 22"/>
              <p:cNvGrpSpPr/>
              <p:nvPr/>
            </p:nvGrpSpPr>
            <p:grpSpPr>
              <a:xfrm>
                <a:off x="4259" y="3457"/>
                <a:ext cx="1139" cy="1"/>
                <a:chOff x="4286" y="4110"/>
                <a:chExt cx="1139" cy="1"/>
              </a:xfrm>
            </p:grpSpPr>
            <p:sp>
              <p:nvSpPr>
                <p:cNvPr id="24" name="任意多边形 23"/>
                <p:cNvSpPr/>
                <p:nvPr/>
              </p:nvSpPr>
              <p:spPr>
                <a:xfrm>
                  <a:off x="4858" y="4110"/>
                  <a:ext cx="567" cy="1"/>
                </a:xfrm>
                <a:custGeom>
                  <a:avLst/>
                  <a:gdLst/>
                  <a:ahLst/>
                  <a:cxnLst/>
                  <a:pathLst>
                    <a:path w="1139" h="1">
                      <a:moveTo>
                        <a:pt x="0" y="1"/>
                      </a:moveTo>
                      <a:lnTo>
                        <a:pt x="1139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" name="任意多边形 24"/>
                <p:cNvSpPr/>
                <p:nvPr/>
              </p:nvSpPr>
              <p:spPr>
                <a:xfrm>
                  <a:off x="4286" y="4110"/>
                  <a:ext cx="567" cy="1"/>
                </a:xfrm>
                <a:custGeom>
                  <a:avLst/>
                  <a:gdLst/>
                  <a:ahLst/>
                  <a:cxnLst/>
                  <a:pathLst>
                    <a:path w="1139" h="1">
                      <a:moveTo>
                        <a:pt x="0" y="1"/>
                      </a:moveTo>
                      <a:lnTo>
                        <a:pt x="1139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FFFF">
                      <a:alpha val="999"/>
                    </a:srgbClr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sp>
          <p:nvSpPr>
            <p:cNvPr id="26" name="任意多边形 25"/>
            <p:cNvSpPr/>
            <p:nvPr/>
          </p:nvSpPr>
          <p:spPr>
            <a:xfrm>
              <a:off x="4830" y="2931"/>
              <a:ext cx="568" cy="523"/>
            </a:xfrm>
            <a:custGeom>
              <a:avLst/>
              <a:gdLst/>
              <a:ahLst/>
              <a:cxnLst/>
              <a:pathLst>
                <a:path w="568" h="523">
                  <a:moveTo>
                    <a:pt x="0" y="0"/>
                  </a:moveTo>
                  <a:lnTo>
                    <a:pt x="568" y="523"/>
                  </a:ln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9228" name="矩形 9227"/>
          <p:cNvSpPr/>
          <p:nvPr/>
        </p:nvSpPr>
        <p:spPr>
          <a:xfrm rot="-896016">
            <a:off x="129540" y="622935"/>
            <a:ext cx="2435860" cy="91186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72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6240000" scaled="1"/>
                  <a:tileRect/>
                </a:gradFill>
                <a:effectLst>
                  <a:outerShdw dist="107763" dir="2699999" algn="ctr" rotWithShape="0">
                    <a:srgbClr val="868686">
                      <a:alpha val="50000"/>
                    </a:srgb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活动探究二</a:t>
            </a:r>
            <a:endParaRPr lang="zh-CN" altLang="en-US" sz="3600" spc="72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6240000" scaled="1"/>
                <a:tileRect/>
              </a:gradFill>
              <a:effectLst>
                <a:outerShdw dist="107763" dir="2699999" algn="ctr" rotWithShape="0">
                  <a:srgbClr val="868686">
                    <a:alpha val="50000"/>
                  </a:srgbClr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6" grpId="0"/>
      <p:bldP spid="10291" grpId="0"/>
      <p:bldP spid="10292" grpId="0"/>
      <p:bldP spid="10293" grpId="0"/>
      <p:bldP spid="10294" grpId="0"/>
      <p:bldP spid="102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73494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449072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6" name="Rectangle 2"/>
          <p:cNvSpPr>
            <a:spLocks noGrp="1"/>
          </p:cNvSpPr>
          <p:nvPr/>
        </p:nvSpPr>
        <p:spPr>
          <a:xfrm>
            <a:off x="4267200" y="820420"/>
            <a:ext cx="3505200" cy="838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b="1">
                <a:solidFill>
                  <a:srgbClr val="0000FF"/>
                </a:solidFill>
                <a:latin typeface="华文行楷" panose="02010800040101010101" pitchFamily="2" charset="-122"/>
                <a:ea typeface="楷体_GB2312" pitchFamily="1" charset="-122"/>
              </a:rPr>
              <a:t>垂径定理</a:t>
            </a:r>
            <a:endParaRPr lang="zh-CN" altLang="en-US" sz="5400" b="1">
              <a:solidFill>
                <a:srgbClr val="0000FF"/>
              </a:solidFill>
              <a:latin typeface="隶书" panose="02010509060101010101" pitchFamily="1" charset="-122"/>
              <a:ea typeface="楷体_GB2312" pitchFamily="1" charset="-122"/>
            </a:endParaRPr>
          </a:p>
        </p:txBody>
      </p:sp>
      <p:sp>
        <p:nvSpPr>
          <p:cNvPr id="36867" name="Rectangle 3"/>
          <p:cNvSpPr>
            <a:spLocks noGrp="1"/>
          </p:cNvSpPr>
          <p:nvPr>
            <p:ph type="body" sz="half" idx="4294967295"/>
          </p:nvPr>
        </p:nvSpPr>
        <p:spPr>
          <a:xfrm>
            <a:off x="76200" y="1747520"/>
            <a:ext cx="9067800" cy="609600"/>
          </a:xfrm>
        </p:spPr>
        <p:txBody>
          <a:bodyPr vert="horz" wrap="square" anchor="t"/>
          <a:lstStyle>
            <a:lvl1pPr lvl="0">
              <a:buClrTx/>
              <a:buSzTx/>
              <a:buFontTx/>
              <a:defRPr sz="2800"/>
            </a:lvl1pPr>
            <a:lvl2pPr lvl="1">
              <a:buClrTx/>
              <a:buSzTx/>
              <a:buFontTx/>
              <a:defRPr sz="2400"/>
            </a:lvl2pPr>
            <a:lvl3pPr lvl="2">
              <a:buClrTx/>
              <a:buSzTx/>
              <a:buFontTx/>
              <a:defRPr sz="2000"/>
            </a:lvl3pPr>
            <a:lvl4pPr lvl="3">
              <a:buClrTx/>
              <a:buSzTx/>
              <a:buFontTx/>
              <a:defRPr sz="1800"/>
            </a:lvl4pPr>
            <a:lvl5pPr lvl="4">
              <a:buClrTx/>
              <a:buSzTx/>
              <a:buFontTx/>
              <a:defRPr sz="1800"/>
            </a:lvl5pPr>
          </a:lstStyle>
          <a:p>
            <a:pPr lvl="0"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垂直于弦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的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直径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平分弦</a:t>
            </a:r>
            <a:r>
              <a:rPr lang="en-US" altLang="zh-CN" sz="3200" b="1">
                <a:latin typeface="楷体_GB2312" pitchFamily="1" charset="-122"/>
                <a:ea typeface="楷体_GB2312" pitchFamily="1" charset="-122"/>
              </a:rPr>
              <a:t>,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并且平分弦所对的两条弧</a:t>
            </a:r>
            <a:endParaRPr lang="zh-CN" altLang="en-US" sz="32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6868" name="Text Box 6"/>
          <p:cNvSpPr txBox="1"/>
          <p:nvPr/>
        </p:nvSpPr>
        <p:spPr>
          <a:xfrm>
            <a:off x="3596958" y="2735580"/>
            <a:ext cx="21351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36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CD⊥AB</a:t>
            </a:r>
            <a:endParaRPr lang="en-US" altLang="zh-CN" sz="36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6869" name="Text Box 7"/>
          <p:cNvSpPr txBox="1"/>
          <p:nvPr/>
        </p:nvSpPr>
        <p:spPr>
          <a:xfrm>
            <a:off x="-287337" y="2735580"/>
            <a:ext cx="39639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folHlink"/>
              </a:buClr>
              <a:buSzPct val="100000"/>
              <a:buFont typeface="Wingdings" panose="05000000000000000000" pitchFamily="2" charset="2"/>
            </a:pPr>
            <a:r>
              <a:rPr lang="en-US" altLang="zh-CN" sz="36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   ∵ CD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是直径，</a:t>
            </a:r>
            <a:endParaRPr lang="zh-CN" altLang="en-US" sz="3600" b="1" dirty="0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6870" name="Text Box 8"/>
          <p:cNvSpPr txBox="1"/>
          <p:nvPr/>
        </p:nvSpPr>
        <p:spPr>
          <a:xfrm>
            <a:off x="476250" y="3573780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36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∴ AE=BE,</a:t>
            </a:r>
            <a:endParaRPr lang="en-US" altLang="zh-CN" sz="36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grpSp>
        <p:nvGrpSpPr>
          <p:cNvPr id="36871" name="组合 36870"/>
          <p:cNvGrpSpPr/>
          <p:nvPr/>
        </p:nvGrpSpPr>
        <p:grpSpPr>
          <a:xfrm>
            <a:off x="2457450" y="3345180"/>
            <a:ext cx="2133600" cy="895350"/>
            <a:chOff x="0" y="0"/>
            <a:chExt cx="1344" cy="564"/>
          </a:xfrm>
        </p:grpSpPr>
        <p:sp>
          <p:nvSpPr>
            <p:cNvPr id="36872" name="Text Box 10"/>
            <p:cNvSpPr txBox="1"/>
            <p:nvPr/>
          </p:nvSpPr>
          <p:spPr>
            <a:xfrm>
              <a:off x="192" y="0"/>
              <a:ext cx="45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⌒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endParaRPr>
            </a:p>
          </p:txBody>
        </p:sp>
        <p:sp>
          <p:nvSpPr>
            <p:cNvPr id="36873" name="Text Box 11"/>
            <p:cNvSpPr txBox="1"/>
            <p:nvPr/>
          </p:nvSpPr>
          <p:spPr>
            <a:xfrm>
              <a:off x="720" y="0"/>
              <a:ext cx="4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⌒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endParaRPr>
            </a:p>
          </p:txBody>
        </p:sp>
        <p:sp>
          <p:nvSpPr>
            <p:cNvPr id="36874" name="Text Box 12"/>
            <p:cNvSpPr txBox="1"/>
            <p:nvPr/>
          </p:nvSpPr>
          <p:spPr>
            <a:xfrm>
              <a:off x="0" y="160"/>
              <a:ext cx="134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6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 AC =BC,</a:t>
              </a:r>
              <a:endParaRPr lang="en-US" altLang="zh-CN" sz="360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</p:grpSp>
      <p:grpSp>
        <p:nvGrpSpPr>
          <p:cNvPr id="36875" name="组合 36874"/>
          <p:cNvGrpSpPr/>
          <p:nvPr/>
        </p:nvGrpSpPr>
        <p:grpSpPr>
          <a:xfrm>
            <a:off x="4514850" y="3330893"/>
            <a:ext cx="1981200" cy="928687"/>
            <a:chOff x="0" y="0"/>
            <a:chExt cx="1248" cy="585"/>
          </a:xfrm>
        </p:grpSpPr>
        <p:sp>
          <p:nvSpPr>
            <p:cNvPr id="36876" name="Text Box 14"/>
            <p:cNvSpPr txBox="1"/>
            <p:nvPr/>
          </p:nvSpPr>
          <p:spPr>
            <a:xfrm>
              <a:off x="7" y="30"/>
              <a:ext cx="37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⌒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endParaRPr>
            </a:p>
          </p:txBody>
        </p:sp>
        <p:sp>
          <p:nvSpPr>
            <p:cNvPr id="36877" name="Text Box 15"/>
            <p:cNvSpPr txBox="1"/>
            <p:nvPr/>
          </p:nvSpPr>
          <p:spPr>
            <a:xfrm>
              <a:off x="584" y="0"/>
              <a:ext cx="37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⌒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endParaRPr>
            </a:p>
          </p:txBody>
        </p:sp>
        <p:sp>
          <p:nvSpPr>
            <p:cNvPr id="36878" name="Text Box 16"/>
            <p:cNvSpPr txBox="1"/>
            <p:nvPr/>
          </p:nvSpPr>
          <p:spPr>
            <a:xfrm>
              <a:off x="0" y="181"/>
              <a:ext cx="124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6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AD =BD.</a:t>
              </a:r>
              <a:endParaRPr lang="en-US" altLang="zh-CN" sz="360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</p:grpSp>
      <p:sp>
        <p:nvSpPr>
          <p:cNvPr id="36879" name="Oval 17"/>
          <p:cNvSpPr/>
          <p:nvPr/>
        </p:nvSpPr>
        <p:spPr>
          <a:xfrm>
            <a:off x="6334760" y="3574415"/>
            <a:ext cx="2449513" cy="2449513"/>
          </a:xfrm>
          <a:prstGeom prst="ellipse">
            <a:avLst/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·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6880" name="Text Box 18"/>
          <p:cNvSpPr txBox="1"/>
          <p:nvPr/>
        </p:nvSpPr>
        <p:spPr>
          <a:xfrm>
            <a:off x="7485698" y="4438015"/>
            <a:ext cx="504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O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6881" name="Freeform 19"/>
          <p:cNvSpPr/>
          <p:nvPr/>
        </p:nvSpPr>
        <p:spPr>
          <a:xfrm rot="10800000">
            <a:off x="7558723" y="5468303"/>
            <a:ext cx="144462" cy="142875"/>
          </a:xfrm>
          <a:custGeom>
            <a:avLst/>
            <a:gdLst>
              <a:gd name="txL" fmla="*/ 0 w 91"/>
              <a:gd name="txT" fmla="*/ 0 h 90"/>
              <a:gd name="txR" fmla="*/ 91 w 91"/>
              <a:gd name="txB" fmla="*/ 90 h 90"/>
            </a:gdLst>
            <a:ahLst/>
            <a:cxnLst>
              <a:cxn ang="0">
                <a:pos x="0" y="0"/>
              </a:cxn>
              <a:cxn ang="0">
                <a:pos x="0" y="90"/>
              </a:cxn>
              <a:cxn ang="0">
                <a:pos x="91" y="90"/>
              </a:cxn>
            </a:cxnLst>
            <a:rect l="txL" t="txT" r="txR" b="txB"/>
            <a:pathLst>
              <a:path w="91" h="90">
                <a:moveTo>
                  <a:pt x="0" y="0"/>
                </a:moveTo>
                <a:lnTo>
                  <a:pt x="0" y="90"/>
                </a:lnTo>
                <a:lnTo>
                  <a:pt x="91" y="90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82" name="Text Box 20"/>
          <p:cNvSpPr txBox="1"/>
          <p:nvPr/>
        </p:nvSpPr>
        <p:spPr>
          <a:xfrm>
            <a:off x="6334760" y="5446078"/>
            <a:ext cx="504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A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6883" name="Text Box 21"/>
          <p:cNvSpPr txBox="1"/>
          <p:nvPr/>
        </p:nvSpPr>
        <p:spPr>
          <a:xfrm>
            <a:off x="8422323" y="5446078"/>
            <a:ext cx="504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B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6884" name="Text Box 22"/>
          <p:cNvSpPr txBox="1"/>
          <p:nvPr/>
        </p:nvSpPr>
        <p:spPr>
          <a:xfrm>
            <a:off x="7302818" y="2859405"/>
            <a:ext cx="504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6885" name="Text Box 23"/>
          <p:cNvSpPr txBox="1"/>
          <p:nvPr/>
        </p:nvSpPr>
        <p:spPr>
          <a:xfrm>
            <a:off x="7378383" y="6037898"/>
            <a:ext cx="504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D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6886" name="Text Box 24"/>
          <p:cNvSpPr txBox="1"/>
          <p:nvPr/>
        </p:nvSpPr>
        <p:spPr>
          <a:xfrm>
            <a:off x="7198360" y="5519103"/>
            <a:ext cx="504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E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6887" name="Line 25"/>
          <p:cNvSpPr/>
          <p:nvPr/>
        </p:nvSpPr>
        <p:spPr>
          <a:xfrm>
            <a:off x="7557135" y="3568065"/>
            <a:ext cx="0" cy="2447925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6888" name="Freeform 26"/>
          <p:cNvSpPr/>
          <p:nvPr/>
        </p:nvSpPr>
        <p:spPr>
          <a:xfrm>
            <a:off x="6658610" y="4793615"/>
            <a:ext cx="900113" cy="817563"/>
          </a:xfrm>
          <a:custGeom>
            <a:avLst/>
            <a:gdLst>
              <a:gd name="txL" fmla="*/ 0 w 567"/>
              <a:gd name="txT" fmla="*/ 0 h 515"/>
              <a:gd name="txR" fmla="*/ 567 w 567"/>
              <a:gd name="txB" fmla="*/ 515 h 515"/>
            </a:gdLst>
            <a:ahLst/>
            <a:cxnLst>
              <a:cxn ang="0">
                <a:pos x="0" y="515"/>
              </a:cxn>
              <a:cxn ang="0">
                <a:pos x="567" y="0"/>
              </a:cxn>
            </a:cxnLst>
            <a:rect l="txL" t="txT" r="txR" b="txB"/>
            <a:pathLst>
              <a:path w="567" h="515">
                <a:moveTo>
                  <a:pt x="0" y="515"/>
                </a:moveTo>
                <a:lnTo>
                  <a:pt x="567" y="0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89" name="Freeform 27"/>
          <p:cNvSpPr/>
          <p:nvPr/>
        </p:nvSpPr>
        <p:spPr>
          <a:xfrm>
            <a:off x="7560310" y="4792028"/>
            <a:ext cx="908050" cy="838200"/>
          </a:xfrm>
          <a:custGeom>
            <a:avLst/>
            <a:gdLst>
              <a:gd name="txL" fmla="*/ 0 w 572"/>
              <a:gd name="txT" fmla="*/ 0 h 528"/>
              <a:gd name="txR" fmla="*/ 572 w 572"/>
              <a:gd name="txB" fmla="*/ 528 h 528"/>
            </a:gdLst>
            <a:ahLst/>
            <a:cxnLst>
              <a:cxn ang="0">
                <a:pos x="0" y="0"/>
              </a:cxn>
              <a:cxn ang="0">
                <a:pos x="572" y="528"/>
              </a:cxn>
            </a:cxnLst>
            <a:rect l="txL" t="txT" r="txR" b="txB"/>
            <a:pathLst>
              <a:path w="572" h="528">
                <a:moveTo>
                  <a:pt x="0" y="0"/>
                </a:moveTo>
                <a:lnTo>
                  <a:pt x="572" y="528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90" name="Freeform 28"/>
          <p:cNvSpPr/>
          <p:nvPr/>
        </p:nvSpPr>
        <p:spPr>
          <a:xfrm>
            <a:off x="6645910" y="5620703"/>
            <a:ext cx="1808163" cy="1587"/>
          </a:xfrm>
          <a:custGeom>
            <a:avLst/>
            <a:gdLst>
              <a:gd name="txL" fmla="*/ 0 w 1139"/>
              <a:gd name="txT" fmla="*/ 0 h 1"/>
              <a:gd name="txR" fmla="*/ 1139 w 1139"/>
              <a:gd name="txB" fmla="*/ 1 h 1"/>
            </a:gdLst>
            <a:ahLst/>
            <a:cxnLst>
              <a:cxn ang="0">
                <a:pos x="0" y="1"/>
              </a:cxn>
              <a:cxn ang="0">
                <a:pos x="1139" y="0"/>
              </a:cxn>
            </a:cxnLst>
            <a:rect l="txL" t="txT" r="txR" b="txB"/>
            <a:pathLst>
              <a:path w="1139" h="1">
                <a:moveTo>
                  <a:pt x="0" y="1"/>
                </a:moveTo>
                <a:lnTo>
                  <a:pt x="1139" y="0"/>
                </a:lnTo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91" name="Freeform 29"/>
          <p:cNvSpPr/>
          <p:nvPr/>
        </p:nvSpPr>
        <p:spPr>
          <a:xfrm>
            <a:off x="7558723" y="4792028"/>
            <a:ext cx="901700" cy="830262"/>
          </a:xfrm>
          <a:custGeom>
            <a:avLst/>
            <a:gdLst>
              <a:gd name="txL" fmla="*/ 0 w 568"/>
              <a:gd name="txT" fmla="*/ 0 h 523"/>
              <a:gd name="txR" fmla="*/ 568 w 568"/>
              <a:gd name="txB" fmla="*/ 523 h 523"/>
            </a:gdLst>
            <a:ahLst/>
            <a:cxnLst>
              <a:cxn ang="0">
                <a:pos x="0" y="0"/>
              </a:cxn>
              <a:cxn ang="0">
                <a:pos x="568" y="523"/>
              </a:cxn>
            </a:cxnLst>
            <a:rect l="txL" t="txT" r="txR" b="txB"/>
            <a:pathLst>
              <a:path w="568" h="523">
                <a:moveTo>
                  <a:pt x="0" y="0"/>
                </a:moveTo>
                <a:lnTo>
                  <a:pt x="568" y="523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25" name="文本框 9224"/>
          <p:cNvSpPr txBox="1"/>
          <p:nvPr/>
        </p:nvSpPr>
        <p:spPr>
          <a:xfrm>
            <a:off x="-73025" y="1013460"/>
            <a:ext cx="35312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  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得出结论</a:t>
            </a:r>
            <a:endParaRPr lang="zh-CN" altLang="en-US" sz="3600" b="1" dirty="0">
              <a:solidFill>
                <a:srgbClr val="FF33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 animBg="1"/>
      <p:bldP spid="36868" grpId="0"/>
      <p:bldP spid="36869" grpId="0"/>
      <p:bldP spid="368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组合 19"/>
          <p:cNvGrpSpPr/>
          <p:nvPr/>
        </p:nvGrpSpPr>
        <p:grpSpPr>
          <a:xfrm>
            <a:off x="6001068" y="2349500"/>
            <a:ext cx="2590800" cy="3742055"/>
            <a:chOff x="6096000" y="1676296"/>
            <a:chExt cx="2590800" cy="3742696"/>
          </a:xfrm>
        </p:grpSpPr>
        <p:grpSp>
          <p:nvGrpSpPr>
            <p:cNvPr id="38922" name="Group 21"/>
            <p:cNvGrpSpPr/>
            <p:nvPr/>
          </p:nvGrpSpPr>
          <p:grpSpPr>
            <a:xfrm>
              <a:off x="6096000" y="2286002"/>
              <a:ext cx="2590800" cy="2443163"/>
              <a:chOff x="3840" y="1440"/>
              <a:chExt cx="1632" cy="1539"/>
            </a:xfrm>
          </p:grpSpPr>
          <p:grpSp>
            <p:nvGrpSpPr>
              <p:cNvPr id="38923" name="Group 19"/>
              <p:cNvGrpSpPr/>
              <p:nvPr/>
            </p:nvGrpSpPr>
            <p:grpSpPr>
              <a:xfrm>
                <a:off x="3840" y="1440"/>
                <a:ext cx="1632" cy="1539"/>
                <a:chOff x="4128" y="2208"/>
                <a:chExt cx="1632" cy="1539"/>
              </a:xfrm>
            </p:grpSpPr>
            <p:sp>
              <p:nvSpPr>
                <p:cNvPr id="38924" name="Oval 8"/>
                <p:cNvSpPr/>
                <p:nvPr/>
              </p:nvSpPr>
              <p:spPr>
                <a:xfrm>
                  <a:off x="4320" y="2208"/>
                  <a:ext cx="1200" cy="1104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algn="ctr">
                    <a:lnSpc>
                      <a:spcPct val="140000"/>
                    </a:lnSpc>
                    <a:buClr>
                      <a:schemeClr val="hlink"/>
                    </a:buClr>
                    <a:buFont typeface="Wingdings 2" panose="05020102010507070707" pitchFamily="18" charset="2"/>
                  </a:pPr>
                  <a:endParaRPr sz="2800" b="1" dirty="0">
                    <a:solidFill>
                      <a:schemeClr val="hlink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38925" name="Line 9"/>
                <p:cNvSpPr/>
                <p:nvPr/>
              </p:nvSpPr>
              <p:spPr>
                <a:xfrm>
                  <a:off x="4922" y="2208"/>
                  <a:ext cx="0" cy="110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8926" name="Line 10"/>
                <p:cNvSpPr/>
                <p:nvPr/>
              </p:nvSpPr>
              <p:spPr>
                <a:xfrm>
                  <a:off x="4416" y="3024"/>
                  <a:ext cx="100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8927" name="Text Box 11"/>
                <p:cNvSpPr txBox="1"/>
                <p:nvPr/>
              </p:nvSpPr>
              <p:spPr>
                <a:xfrm>
                  <a:off x="4128" y="2976"/>
                  <a:ext cx="384" cy="43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ctr">
                    <a:lnSpc>
                      <a:spcPct val="140000"/>
                    </a:lnSpc>
                    <a:spcBef>
                      <a:spcPct val="50000"/>
                    </a:spcBef>
                    <a:buClr>
                      <a:schemeClr val="hlink"/>
                    </a:buClr>
                    <a:buFont typeface="Wingdings 2" panose="05020102010507070707" pitchFamily="18" charset="2"/>
                  </a:pPr>
                  <a:r>
                    <a:rPr lang="en-US" altLang="zh-CN" sz="2800" b="1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A</a:t>
                  </a:r>
                  <a:endParaRPr lang="en-US" altLang="zh-CN" sz="2800" b="1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38928" name="Text Box 14"/>
                <p:cNvSpPr txBox="1"/>
                <p:nvPr/>
              </p:nvSpPr>
              <p:spPr>
                <a:xfrm>
                  <a:off x="5472" y="2976"/>
                  <a:ext cx="288" cy="43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ctr">
                    <a:lnSpc>
                      <a:spcPct val="140000"/>
                    </a:lnSpc>
                    <a:spcBef>
                      <a:spcPct val="50000"/>
                    </a:spcBef>
                    <a:buClr>
                      <a:schemeClr val="hlink"/>
                    </a:buClr>
                    <a:buFont typeface="Wingdings 2" panose="05020102010507070707" pitchFamily="18" charset="2"/>
                  </a:pPr>
                  <a:r>
                    <a:rPr lang="en-US" altLang="zh-CN" sz="2800" b="1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B</a:t>
                  </a:r>
                  <a:endParaRPr lang="en-US" altLang="zh-CN" sz="2800" b="1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38929" name="Text Box 16"/>
                <p:cNvSpPr txBox="1"/>
                <p:nvPr/>
              </p:nvSpPr>
              <p:spPr>
                <a:xfrm>
                  <a:off x="4752" y="3312"/>
                  <a:ext cx="288" cy="43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ctr">
                    <a:lnSpc>
                      <a:spcPct val="140000"/>
                    </a:lnSpc>
                    <a:spcBef>
                      <a:spcPct val="50000"/>
                    </a:spcBef>
                    <a:buClr>
                      <a:schemeClr val="hlink"/>
                    </a:buClr>
                    <a:buFont typeface="Wingdings 2" panose="05020102010507070707" pitchFamily="18" charset="2"/>
                  </a:pPr>
                  <a:r>
                    <a:rPr lang="en-US" altLang="zh-CN" sz="2800" b="1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D</a:t>
                  </a:r>
                  <a:endParaRPr lang="en-US" altLang="zh-CN" sz="2800" b="1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38930" name="Text Box 17"/>
                <p:cNvSpPr txBox="1"/>
                <p:nvPr/>
              </p:nvSpPr>
              <p:spPr>
                <a:xfrm>
                  <a:off x="4746" y="2346"/>
                  <a:ext cx="192" cy="124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ctr">
                    <a:lnSpc>
                      <a:spcPct val="140000"/>
                    </a:lnSpc>
                    <a:spcBef>
                      <a:spcPct val="50000"/>
                    </a:spcBef>
                    <a:buClr>
                      <a:schemeClr val="hlink"/>
                    </a:buClr>
                    <a:buFont typeface="Wingdings 2" panose="05020102010507070707" pitchFamily="18" charset="2"/>
                  </a:pPr>
                  <a:endParaRPr lang="en-US" altLang="zh-CN" sz="2800" b="1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  <a:p>
                  <a:pPr algn="ctr">
                    <a:lnSpc>
                      <a:spcPct val="140000"/>
                    </a:lnSpc>
                    <a:spcBef>
                      <a:spcPct val="50000"/>
                    </a:spcBef>
                    <a:buClr>
                      <a:schemeClr val="hlink"/>
                    </a:buClr>
                    <a:buFont typeface="Wingdings 2" panose="05020102010507070707" pitchFamily="18" charset="2"/>
                  </a:pPr>
                  <a:r>
                    <a:rPr lang="en-US" altLang="zh-CN" sz="2400" b="1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E</a:t>
                  </a:r>
                  <a:r>
                    <a:rPr lang="en-US" altLang="zh-CN" sz="2800" b="1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          </a:t>
                  </a:r>
                  <a:endParaRPr lang="en-US" altLang="zh-CN" sz="2800" b="1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38931" name="Text Box 18"/>
                <p:cNvSpPr txBox="1"/>
                <p:nvPr/>
              </p:nvSpPr>
              <p:spPr>
                <a:xfrm>
                  <a:off x="5040" y="2400"/>
                  <a:ext cx="192" cy="43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ctr">
                    <a:lnSpc>
                      <a:spcPct val="140000"/>
                    </a:lnSpc>
                    <a:spcBef>
                      <a:spcPct val="50000"/>
                    </a:spcBef>
                    <a:buClr>
                      <a:schemeClr val="hlink"/>
                    </a:buClr>
                    <a:buFont typeface="Wingdings 2" panose="05020102010507070707" pitchFamily="18" charset="2"/>
                  </a:pPr>
                  <a:r>
                    <a:rPr lang="en-US" altLang="zh-CN" sz="2800" b="1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O</a:t>
                  </a:r>
                  <a:endParaRPr lang="en-US" altLang="zh-CN" sz="2800" b="1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</p:grpSp>
          <p:pic>
            <p:nvPicPr>
              <p:cNvPr id="38932" name="Picture 20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560" y="1920"/>
                <a:ext cx="162" cy="162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38933" name="组合 38"/>
            <p:cNvGrpSpPr/>
            <p:nvPr/>
          </p:nvGrpSpPr>
          <p:grpSpPr>
            <a:xfrm>
              <a:off x="6477000" y="1676296"/>
              <a:ext cx="1676400" cy="3742696"/>
              <a:chOff x="6477000" y="1676296"/>
              <a:chExt cx="1676400" cy="3742696"/>
            </a:xfrm>
          </p:grpSpPr>
          <p:sp>
            <p:nvSpPr>
              <p:cNvPr id="38934" name="Text Box 15"/>
              <p:cNvSpPr txBox="1"/>
              <p:nvPr/>
            </p:nvSpPr>
            <p:spPr>
              <a:xfrm>
                <a:off x="7239000" y="1676296"/>
                <a:ext cx="457200" cy="6905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lnSpc>
                    <a:spcPct val="140000"/>
                  </a:lnSpc>
                  <a:spcBef>
                    <a:spcPct val="50000"/>
                  </a:spcBef>
                  <a:buClr>
                    <a:schemeClr val="hlink"/>
                  </a:buClr>
                  <a:buFont typeface="Wingdings 2" panose="05020102010507070707" pitchFamily="18" charset="2"/>
                </a:pPr>
                <a:r>
                  <a:rPr lang="en-US" altLang="zh-CN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C</a:t>
                </a:r>
                <a:endParaRPr lang="en-US" altLang="zh-CN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38935" name="Line 22"/>
              <p:cNvSpPr/>
              <p:nvPr/>
            </p:nvSpPr>
            <p:spPr>
              <a:xfrm flipH="1">
                <a:off x="6477000" y="3200400"/>
                <a:ext cx="914400" cy="38100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38936" name="Line 23"/>
              <p:cNvSpPr/>
              <p:nvPr/>
            </p:nvSpPr>
            <p:spPr>
              <a:xfrm>
                <a:off x="7391400" y="3200400"/>
                <a:ext cx="762000" cy="38100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8937" name="TextBox 25"/>
              <p:cNvSpPr txBox="1"/>
              <p:nvPr/>
            </p:nvSpPr>
            <p:spPr>
              <a:xfrm>
                <a:off x="6781800" y="4724818"/>
                <a:ext cx="1295400" cy="6941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lnSpc>
                    <a:spcPct val="140000"/>
                  </a:lnSpc>
                  <a:buClr>
                    <a:schemeClr val="hlink"/>
                  </a:buClr>
                  <a:buFont typeface="Wingdings 2" panose="05020102010507070707" pitchFamily="18" charset="2"/>
                </a:pPr>
                <a:endPara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</p:grpSp>
      <p:sp>
        <p:nvSpPr>
          <p:cNvPr id="35853" name="Text Box 13"/>
          <p:cNvSpPr txBox="1"/>
          <p:nvPr/>
        </p:nvSpPr>
        <p:spPr>
          <a:xfrm>
            <a:off x="203835" y="1659890"/>
            <a:ext cx="838835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  <a:buFontTx/>
            </a:pPr>
            <a:r>
              <a:rPr lang="zh-CN" altLang="en-US" sz="3200" dirty="0">
                <a:latin typeface="Arial" panose="020B0604020202020204" pitchFamily="34" charset="0"/>
              </a:rPr>
              <a:t>       </a:t>
            </a:r>
            <a:r>
              <a:rPr lang="zh-CN" altLang="en-US" sz="3200" b="1" dirty="0">
                <a:latin typeface="Arial" panose="020B0604020202020204" pitchFamily="34" charset="0"/>
              </a:rPr>
              <a:t>问题：把垂径定理中的题设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垂直于弦</a:t>
            </a:r>
            <a:r>
              <a:rPr lang="zh-CN" altLang="en-US" sz="3200" b="1" dirty="0">
                <a:latin typeface="Arial" panose="020B0604020202020204" pitchFamily="34" charset="0"/>
              </a:rPr>
              <a:t>的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457200" indent="-457200">
              <a:buFontTx/>
            </a:pPr>
            <a:r>
              <a:rPr lang="zh-CN" altLang="en-US" sz="3200" b="1" dirty="0">
                <a:latin typeface="Arial" panose="020B0604020202020204" pitchFamily="34" charset="0"/>
              </a:rPr>
              <a:t>直径换为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平分弦</a:t>
            </a:r>
            <a:r>
              <a:rPr lang="zh-CN" altLang="en-US" sz="3200" b="1" dirty="0">
                <a:latin typeface="Arial" panose="020B0604020202020204" pitchFamily="34" charset="0"/>
              </a:rPr>
              <a:t>的直径。你会得到什么结论？      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9228" name="矩形 9227"/>
          <p:cNvSpPr/>
          <p:nvPr/>
        </p:nvSpPr>
        <p:spPr>
          <a:xfrm rot="-896016">
            <a:off x="129540" y="693420"/>
            <a:ext cx="2435860" cy="91186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72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6240000" scaled="1"/>
                  <a:tileRect/>
                </a:gradFill>
                <a:effectLst>
                  <a:outerShdw dist="107763" dir="2699999" algn="ctr" rotWithShape="0">
                    <a:srgbClr val="868686">
                      <a:alpha val="50000"/>
                    </a:srgb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活动探究三</a:t>
            </a:r>
            <a:endParaRPr lang="zh-CN" altLang="en-US" sz="3600" spc="72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6240000" scaled="1"/>
                <a:tileRect/>
              </a:gradFill>
              <a:effectLst>
                <a:outerShdw dist="107763" dir="2699999" algn="ctr" rotWithShape="0">
                  <a:srgbClr val="868686">
                    <a:alpha val="50000"/>
                  </a:srgbClr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0" name="Rectangle 2"/>
          <p:cNvSpPr>
            <a:spLocks noGrp="1"/>
          </p:cNvSpPr>
          <p:nvPr/>
        </p:nvSpPr>
        <p:spPr>
          <a:xfrm>
            <a:off x="-205105" y="713740"/>
            <a:ext cx="4648200" cy="838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>
                <a:solidFill>
                  <a:srgbClr val="0000FF"/>
                </a:solidFill>
                <a:latin typeface="华文行楷" panose="02010800040101010101" pitchFamily="2" charset="-122"/>
                <a:ea typeface="楷体_GB2312" pitchFamily="1" charset="-122"/>
              </a:rPr>
              <a:t>垂径定理推论</a:t>
            </a:r>
            <a:endParaRPr lang="zh-CN" altLang="en-US" sz="4000" b="1">
              <a:solidFill>
                <a:srgbClr val="0000FF"/>
              </a:solidFill>
              <a:latin typeface="华文行楷" panose="02010800040101010101" pitchFamily="2" charset="-122"/>
              <a:ea typeface="楷体_GB2312" pitchFamily="1" charset="-122"/>
            </a:endParaRPr>
          </a:p>
        </p:txBody>
      </p:sp>
      <p:sp>
        <p:nvSpPr>
          <p:cNvPr id="37891" name="Rectangle 3"/>
          <p:cNvSpPr>
            <a:spLocks noGrp="1"/>
          </p:cNvSpPr>
          <p:nvPr>
            <p:ph type="body" sz="half" idx="4294967295"/>
          </p:nvPr>
        </p:nvSpPr>
        <p:spPr>
          <a:xfrm>
            <a:off x="-71120" y="1294130"/>
            <a:ext cx="8529320" cy="1340485"/>
          </a:xfrm>
        </p:spPr>
        <p:txBody>
          <a:bodyPr vert="horz" wrap="square" anchor="t"/>
          <a:lstStyle>
            <a:lvl1pPr lvl="0">
              <a:buClrTx/>
              <a:buSzTx/>
              <a:buFontTx/>
              <a:defRPr sz="2800"/>
            </a:lvl1pPr>
            <a:lvl2pPr lvl="1">
              <a:buClrTx/>
              <a:buSzTx/>
              <a:buFontTx/>
              <a:defRPr sz="2400"/>
            </a:lvl2pPr>
            <a:lvl3pPr lvl="2">
              <a:buClrTx/>
              <a:buSzTx/>
              <a:buFontTx/>
              <a:defRPr sz="2000"/>
            </a:lvl3pPr>
            <a:lvl4pPr lvl="3">
              <a:buClrTx/>
              <a:buSzTx/>
              <a:buFontTx/>
              <a:defRPr sz="1800"/>
            </a:lvl4pPr>
            <a:lvl5pPr lvl="4">
              <a:buClrTx/>
              <a:buSzTx/>
              <a:buFontTx/>
              <a:defRPr sz="1800"/>
            </a:lvl5pPr>
          </a:lstStyle>
          <a:p>
            <a:pPr lvl="0">
              <a:lnSpc>
                <a:spcPct val="135000"/>
              </a:lnSpc>
              <a:spcBef>
                <a:spcPct val="0"/>
              </a:spcBef>
              <a:buNone/>
            </a:pPr>
            <a:r>
              <a:rPr lang="en-US" altLang="zh-CN" sz="36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     </a:t>
            </a:r>
            <a:r>
              <a:rPr lang="zh-CN" altLang="en-US" sz="3600" b="1" dirty="0">
                <a:latin typeface="楷体_GB2312" pitchFamily="1" charset="-122"/>
                <a:ea typeface="楷体_GB2312" pitchFamily="1" charset="-122"/>
              </a:rPr>
              <a:t>平分弦</a:t>
            </a:r>
            <a:r>
              <a:rPr lang="zh-CN" altLang="en-US" sz="3600" b="1" u="sng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（不是直径）</a:t>
            </a:r>
            <a:r>
              <a:rPr lang="zh-CN" altLang="en-US" sz="3600" b="1" dirty="0">
                <a:latin typeface="楷体_GB2312" pitchFamily="1" charset="-122"/>
                <a:ea typeface="楷体_GB2312" pitchFamily="1" charset="-122"/>
              </a:rPr>
              <a:t>的直径垂直于弦</a:t>
            </a:r>
            <a:r>
              <a:rPr lang="en-US" altLang="zh-CN" sz="3600" b="1">
                <a:latin typeface="楷体_GB2312" pitchFamily="1" charset="-122"/>
                <a:ea typeface="楷体_GB2312" pitchFamily="1" charset="-122"/>
              </a:rPr>
              <a:t>,</a:t>
            </a:r>
            <a:r>
              <a:rPr lang="zh-CN" altLang="en-US" sz="3600" b="1" dirty="0">
                <a:latin typeface="楷体_GB2312" pitchFamily="1" charset="-122"/>
                <a:ea typeface="楷体_GB2312" pitchFamily="1" charset="-122"/>
              </a:rPr>
              <a:t>并且平分弦所对的两条弧。</a:t>
            </a:r>
            <a:endParaRPr lang="zh-CN" altLang="en-US" sz="36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7892" name="Text Box 4"/>
          <p:cNvSpPr txBox="1"/>
          <p:nvPr/>
        </p:nvSpPr>
        <p:spPr>
          <a:xfrm>
            <a:off x="2971800" y="4422140"/>
            <a:ext cx="2590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3600" b="1">
                <a:latin typeface="楷体_GB2312" pitchFamily="1" charset="-122"/>
                <a:ea typeface="楷体_GB2312" pitchFamily="1" charset="-122"/>
              </a:rPr>
              <a:t>∴ </a:t>
            </a:r>
            <a:r>
              <a:rPr lang="en-US" altLang="zh-CN" sz="36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CD⊥AB,</a:t>
            </a:r>
            <a:endParaRPr lang="en-US" altLang="zh-CN" sz="36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7893" name="Text Box 5"/>
          <p:cNvSpPr txBox="1"/>
          <p:nvPr/>
        </p:nvSpPr>
        <p:spPr>
          <a:xfrm>
            <a:off x="2208213" y="3247390"/>
            <a:ext cx="39639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folHlink"/>
              </a:buClr>
              <a:buSzPct val="100000"/>
              <a:buFont typeface="Wingdings" panose="05000000000000000000" pitchFamily="2" charset="2"/>
            </a:pPr>
            <a:r>
              <a:rPr lang="en-US" altLang="zh-CN" sz="36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   ∵ CD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是直径，</a:t>
            </a:r>
            <a:endParaRPr lang="zh-CN" altLang="en-US" sz="3600" b="1" dirty="0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7894" name="Text Box 6"/>
          <p:cNvSpPr txBox="1"/>
          <p:nvPr/>
        </p:nvSpPr>
        <p:spPr>
          <a:xfrm>
            <a:off x="5715000" y="3247390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36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 AE=BE</a:t>
            </a:r>
            <a:endParaRPr lang="en-US" altLang="zh-CN" sz="36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grpSp>
        <p:nvGrpSpPr>
          <p:cNvPr id="37895" name="组合 37894"/>
          <p:cNvGrpSpPr/>
          <p:nvPr/>
        </p:nvGrpSpPr>
        <p:grpSpPr>
          <a:xfrm>
            <a:off x="5029200" y="4193540"/>
            <a:ext cx="2133600" cy="895350"/>
            <a:chOff x="0" y="0"/>
            <a:chExt cx="1344" cy="564"/>
          </a:xfrm>
        </p:grpSpPr>
        <p:sp>
          <p:nvSpPr>
            <p:cNvPr id="37896" name="Text Box 8"/>
            <p:cNvSpPr txBox="1"/>
            <p:nvPr/>
          </p:nvSpPr>
          <p:spPr>
            <a:xfrm>
              <a:off x="192" y="0"/>
              <a:ext cx="45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⌒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endParaRPr>
            </a:p>
          </p:txBody>
        </p:sp>
        <p:sp>
          <p:nvSpPr>
            <p:cNvPr id="37897" name="Text Box 9"/>
            <p:cNvSpPr txBox="1"/>
            <p:nvPr/>
          </p:nvSpPr>
          <p:spPr>
            <a:xfrm>
              <a:off x="720" y="0"/>
              <a:ext cx="4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⌒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endParaRPr>
            </a:p>
          </p:txBody>
        </p:sp>
        <p:sp>
          <p:nvSpPr>
            <p:cNvPr id="37898" name="Text Box 10"/>
            <p:cNvSpPr txBox="1"/>
            <p:nvPr/>
          </p:nvSpPr>
          <p:spPr>
            <a:xfrm>
              <a:off x="0" y="160"/>
              <a:ext cx="134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6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 AC =BC,</a:t>
              </a:r>
              <a:endParaRPr lang="en-US" altLang="zh-CN" sz="360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</p:grpSp>
      <p:grpSp>
        <p:nvGrpSpPr>
          <p:cNvPr id="37899" name="组合 37898"/>
          <p:cNvGrpSpPr/>
          <p:nvPr/>
        </p:nvGrpSpPr>
        <p:grpSpPr>
          <a:xfrm>
            <a:off x="7086600" y="4179253"/>
            <a:ext cx="1981200" cy="928687"/>
            <a:chOff x="0" y="0"/>
            <a:chExt cx="1248" cy="585"/>
          </a:xfrm>
        </p:grpSpPr>
        <p:sp>
          <p:nvSpPr>
            <p:cNvPr id="37900" name="Text Box 12"/>
            <p:cNvSpPr txBox="1"/>
            <p:nvPr/>
          </p:nvSpPr>
          <p:spPr>
            <a:xfrm>
              <a:off x="7" y="30"/>
              <a:ext cx="37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⌒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endParaRPr>
            </a:p>
          </p:txBody>
        </p:sp>
        <p:sp>
          <p:nvSpPr>
            <p:cNvPr id="37901" name="Text Box 13"/>
            <p:cNvSpPr txBox="1"/>
            <p:nvPr/>
          </p:nvSpPr>
          <p:spPr>
            <a:xfrm>
              <a:off x="584" y="0"/>
              <a:ext cx="37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⌒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endParaRPr>
            </a:p>
          </p:txBody>
        </p:sp>
        <p:sp>
          <p:nvSpPr>
            <p:cNvPr id="37902" name="Text Box 14"/>
            <p:cNvSpPr txBox="1"/>
            <p:nvPr/>
          </p:nvSpPr>
          <p:spPr>
            <a:xfrm>
              <a:off x="0" y="181"/>
              <a:ext cx="124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6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AD =BD.</a:t>
              </a:r>
              <a:endParaRPr lang="en-US" altLang="zh-CN" sz="360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</p:grpSp>
      <p:sp>
        <p:nvSpPr>
          <p:cNvPr id="37903" name="Oval 15"/>
          <p:cNvSpPr/>
          <p:nvPr/>
        </p:nvSpPr>
        <p:spPr>
          <a:xfrm>
            <a:off x="228600" y="3202940"/>
            <a:ext cx="2449513" cy="2449513"/>
          </a:xfrm>
          <a:prstGeom prst="ellipse">
            <a:avLst/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·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7904" name="Text Box 16"/>
          <p:cNvSpPr txBox="1"/>
          <p:nvPr/>
        </p:nvSpPr>
        <p:spPr>
          <a:xfrm>
            <a:off x="1379538" y="4066540"/>
            <a:ext cx="504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O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7905" name="Freeform 17"/>
          <p:cNvSpPr/>
          <p:nvPr/>
        </p:nvSpPr>
        <p:spPr>
          <a:xfrm rot="10800000">
            <a:off x="1452563" y="5096828"/>
            <a:ext cx="144462" cy="142875"/>
          </a:xfrm>
          <a:custGeom>
            <a:avLst/>
            <a:gdLst>
              <a:gd name="txL" fmla="*/ 0 w 91"/>
              <a:gd name="txT" fmla="*/ 0 h 90"/>
              <a:gd name="txR" fmla="*/ 91 w 91"/>
              <a:gd name="txB" fmla="*/ 90 h 90"/>
            </a:gdLst>
            <a:ahLst/>
            <a:cxnLst>
              <a:cxn ang="0">
                <a:pos x="0" y="0"/>
              </a:cxn>
              <a:cxn ang="0">
                <a:pos x="0" y="90"/>
              </a:cxn>
              <a:cxn ang="0">
                <a:pos x="91" y="90"/>
              </a:cxn>
            </a:cxnLst>
            <a:rect l="txL" t="txT" r="txR" b="txB"/>
            <a:pathLst>
              <a:path w="91" h="90">
                <a:moveTo>
                  <a:pt x="0" y="0"/>
                </a:moveTo>
                <a:lnTo>
                  <a:pt x="0" y="90"/>
                </a:lnTo>
                <a:lnTo>
                  <a:pt x="91" y="90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6" name="Text Box 18"/>
          <p:cNvSpPr txBox="1"/>
          <p:nvPr/>
        </p:nvSpPr>
        <p:spPr>
          <a:xfrm>
            <a:off x="228600" y="5074603"/>
            <a:ext cx="504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A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7907" name="Text Box 19"/>
          <p:cNvSpPr txBox="1"/>
          <p:nvPr/>
        </p:nvSpPr>
        <p:spPr>
          <a:xfrm>
            <a:off x="2316163" y="5074603"/>
            <a:ext cx="504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B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7908" name="Text Box 20"/>
          <p:cNvSpPr txBox="1"/>
          <p:nvPr/>
        </p:nvSpPr>
        <p:spPr>
          <a:xfrm>
            <a:off x="1281113" y="2771140"/>
            <a:ext cx="504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7909" name="Text Box 21"/>
          <p:cNvSpPr txBox="1"/>
          <p:nvPr/>
        </p:nvSpPr>
        <p:spPr>
          <a:xfrm>
            <a:off x="1236663" y="5579428"/>
            <a:ext cx="504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D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7910" name="Text Box 22"/>
          <p:cNvSpPr txBox="1"/>
          <p:nvPr/>
        </p:nvSpPr>
        <p:spPr>
          <a:xfrm>
            <a:off x="1092200" y="5147628"/>
            <a:ext cx="504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E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7911" name="Line 23"/>
          <p:cNvSpPr/>
          <p:nvPr/>
        </p:nvSpPr>
        <p:spPr>
          <a:xfrm>
            <a:off x="1450975" y="3196590"/>
            <a:ext cx="0" cy="2447925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12" name="Freeform 24"/>
          <p:cNvSpPr/>
          <p:nvPr/>
        </p:nvSpPr>
        <p:spPr>
          <a:xfrm>
            <a:off x="539750" y="5249228"/>
            <a:ext cx="1808163" cy="1587"/>
          </a:xfrm>
          <a:custGeom>
            <a:avLst/>
            <a:gdLst>
              <a:gd name="txL" fmla="*/ 0 w 1139"/>
              <a:gd name="txT" fmla="*/ 0 h 1"/>
              <a:gd name="txR" fmla="*/ 1139 w 1139"/>
              <a:gd name="txB" fmla="*/ 1 h 1"/>
            </a:gdLst>
            <a:ahLst/>
            <a:cxnLst>
              <a:cxn ang="0">
                <a:pos x="0" y="1"/>
              </a:cxn>
              <a:cxn ang="0">
                <a:pos x="1139" y="0"/>
              </a:cxn>
            </a:cxnLst>
            <a:rect l="txL" t="txT" r="txR" b="txB"/>
            <a:pathLst>
              <a:path w="1139" h="1">
                <a:moveTo>
                  <a:pt x="0" y="1"/>
                </a:moveTo>
                <a:lnTo>
                  <a:pt x="1139" y="0"/>
                </a:lnTo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 animBg="1"/>
      <p:bldP spid="37892" grpId="0"/>
      <p:bldP spid="37893" grpId="0"/>
      <p:bldP spid="378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38" name="Text Box 2"/>
          <p:cNvSpPr txBox="1"/>
          <p:nvPr/>
        </p:nvSpPr>
        <p:spPr>
          <a:xfrm>
            <a:off x="154305" y="1820545"/>
            <a:ext cx="6321425" cy="586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>
              <a:lnSpc>
                <a:spcPct val="115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① CD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是直径</a:t>
            </a:r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, ② CD⊥AB, ③ AM=BM</a:t>
            </a:r>
            <a:endParaRPr lang="en-US" altLang="zh-CN" sz="28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grpSp>
        <p:nvGrpSpPr>
          <p:cNvPr id="39939" name="组合 39938"/>
          <p:cNvGrpSpPr/>
          <p:nvPr/>
        </p:nvGrpSpPr>
        <p:grpSpPr>
          <a:xfrm>
            <a:off x="174943" y="2358390"/>
            <a:ext cx="4441825" cy="750888"/>
            <a:chOff x="0" y="0"/>
            <a:chExt cx="2798" cy="473"/>
          </a:xfrm>
        </p:grpSpPr>
        <p:sp>
          <p:nvSpPr>
            <p:cNvPr id="39940" name="Text Box 4"/>
            <p:cNvSpPr txBox="1"/>
            <p:nvPr/>
          </p:nvSpPr>
          <p:spPr>
            <a:xfrm>
              <a:off x="323" y="0"/>
              <a:ext cx="47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⌒</a:t>
              </a:r>
              <a:endPara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  <p:sp>
          <p:nvSpPr>
            <p:cNvPr id="39941" name="Text Box 5"/>
            <p:cNvSpPr txBox="1"/>
            <p:nvPr/>
          </p:nvSpPr>
          <p:spPr>
            <a:xfrm>
              <a:off x="707" y="0"/>
              <a:ext cx="47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⌒</a:t>
              </a:r>
              <a:endPara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  <p:sp>
          <p:nvSpPr>
            <p:cNvPr id="39942" name="Text Box 6"/>
            <p:cNvSpPr txBox="1"/>
            <p:nvPr/>
          </p:nvSpPr>
          <p:spPr>
            <a:xfrm>
              <a:off x="0" y="144"/>
              <a:ext cx="140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④ AC=BC,</a:t>
              </a:r>
              <a:endPara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  <p:sp>
          <p:nvSpPr>
            <p:cNvPr id="39943" name="Text Box 7"/>
            <p:cNvSpPr txBox="1"/>
            <p:nvPr/>
          </p:nvSpPr>
          <p:spPr>
            <a:xfrm>
              <a:off x="1587" y="10"/>
              <a:ext cx="56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⌒</a:t>
              </a:r>
              <a:endPara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  <p:sp>
          <p:nvSpPr>
            <p:cNvPr id="39944" name="Text Box 8"/>
            <p:cNvSpPr txBox="1"/>
            <p:nvPr/>
          </p:nvSpPr>
          <p:spPr>
            <a:xfrm>
              <a:off x="1972" y="0"/>
              <a:ext cx="559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⌒</a:t>
              </a:r>
              <a:endPara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  <p:sp>
          <p:nvSpPr>
            <p:cNvPr id="39945" name="Text Box 9"/>
            <p:cNvSpPr txBox="1"/>
            <p:nvPr/>
          </p:nvSpPr>
          <p:spPr>
            <a:xfrm>
              <a:off x="1114" y="136"/>
              <a:ext cx="168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  ⑤AD=BD.</a:t>
              </a:r>
              <a:endPara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</p:grpSp>
      <p:sp>
        <p:nvSpPr>
          <p:cNvPr id="39946" name="Text Box 10"/>
          <p:cNvSpPr txBox="1"/>
          <p:nvPr/>
        </p:nvSpPr>
        <p:spPr>
          <a:xfrm>
            <a:off x="174943" y="3975100"/>
            <a:ext cx="8736012" cy="1124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1" charset="-122"/>
              </a:rPr>
              <a:t>  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1" charset="-122"/>
              </a:rPr>
              <a:t>如果具备上面五个条件中的任何两个，那么一定可以得到其他三个结论吗？大家分组交流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1" charset="-122"/>
            </a:endParaRPr>
          </a:p>
        </p:txBody>
      </p:sp>
      <p:grpSp>
        <p:nvGrpSpPr>
          <p:cNvPr id="39948" name="组合 39947"/>
          <p:cNvGrpSpPr/>
          <p:nvPr/>
        </p:nvGrpSpPr>
        <p:grpSpPr>
          <a:xfrm>
            <a:off x="6615113" y="605790"/>
            <a:ext cx="2376487" cy="2876550"/>
            <a:chOff x="0" y="0"/>
            <a:chExt cx="1497" cy="1812"/>
          </a:xfrm>
        </p:grpSpPr>
        <p:sp>
          <p:nvSpPr>
            <p:cNvPr id="39949" name="Oval 13"/>
            <p:cNvSpPr/>
            <p:nvPr/>
          </p:nvSpPr>
          <p:spPr>
            <a:xfrm>
              <a:off x="108" y="285"/>
              <a:ext cx="1236" cy="1236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9950" name="Text Box 14"/>
            <p:cNvSpPr txBox="1"/>
            <p:nvPr/>
          </p:nvSpPr>
          <p:spPr>
            <a:xfrm>
              <a:off x="644" y="726"/>
              <a:ext cx="46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1000" b="1">
                  <a:solidFill>
                    <a:schemeClr val="hlink"/>
                  </a:solidFill>
                  <a:latin typeface="Times New Roman" panose="02020603050405020304" pitchFamily="18" charset="0"/>
                </a:rPr>
                <a:t>●</a:t>
              </a:r>
              <a:r>
                <a:rPr lang="en-US" altLang="zh-CN" sz="2800" b="1">
                  <a:latin typeface="Times New Roman" panose="02020603050405020304" pitchFamily="18" charset="0"/>
                </a:rPr>
                <a:t>O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9951" name="Line 15"/>
            <p:cNvSpPr/>
            <p:nvPr/>
          </p:nvSpPr>
          <p:spPr>
            <a:xfrm>
              <a:off x="228" y="525"/>
              <a:ext cx="9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9952" name="Text Box 16"/>
            <p:cNvSpPr txBox="1"/>
            <p:nvPr/>
          </p:nvSpPr>
          <p:spPr>
            <a:xfrm>
              <a:off x="0" y="318"/>
              <a:ext cx="26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A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9953" name="Text Box 17"/>
            <p:cNvSpPr txBox="1"/>
            <p:nvPr/>
          </p:nvSpPr>
          <p:spPr>
            <a:xfrm>
              <a:off x="1200" y="333"/>
              <a:ext cx="29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B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9954" name="Line 18"/>
            <p:cNvSpPr/>
            <p:nvPr/>
          </p:nvSpPr>
          <p:spPr>
            <a:xfrm>
              <a:off x="744" y="273"/>
              <a:ext cx="0" cy="1248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9955" name="Text Box 19"/>
            <p:cNvSpPr txBox="1"/>
            <p:nvPr/>
          </p:nvSpPr>
          <p:spPr>
            <a:xfrm>
              <a:off x="617" y="0"/>
              <a:ext cx="24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C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9956" name="Text Box 20"/>
            <p:cNvSpPr txBox="1"/>
            <p:nvPr/>
          </p:nvSpPr>
          <p:spPr>
            <a:xfrm>
              <a:off x="624" y="1485"/>
              <a:ext cx="2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D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9957" name="Text Box 21"/>
            <p:cNvSpPr txBox="1"/>
            <p:nvPr/>
          </p:nvSpPr>
          <p:spPr>
            <a:xfrm>
              <a:off x="544" y="499"/>
              <a:ext cx="4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└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9958" name="Text Box 22"/>
            <p:cNvSpPr txBox="1"/>
            <p:nvPr/>
          </p:nvSpPr>
          <p:spPr>
            <a:xfrm>
              <a:off x="318" y="544"/>
              <a:ext cx="4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M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9228" name="矩形 9227"/>
          <p:cNvSpPr/>
          <p:nvPr/>
        </p:nvSpPr>
        <p:spPr>
          <a:xfrm rot="-896016">
            <a:off x="129540" y="622935"/>
            <a:ext cx="2435860" cy="91186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72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6240000" scaled="1"/>
                  <a:tileRect/>
                </a:gradFill>
                <a:effectLst>
                  <a:outerShdw dist="107763" dir="2699999" algn="ctr" rotWithShape="0">
                    <a:srgbClr val="868686">
                      <a:alpha val="50000"/>
                    </a:srgb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活动探究四</a:t>
            </a:r>
            <a:endParaRPr lang="zh-CN" altLang="en-US" sz="3600" spc="72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6240000" scaled="1"/>
                <a:tileRect/>
              </a:gradFill>
              <a:effectLst>
                <a:outerShdw dist="107763" dir="2699999" algn="ctr" rotWithShape="0">
                  <a:srgbClr val="868686">
                    <a:alpha val="50000"/>
                  </a:srgbClr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/>
          </p:cNvSpPr>
          <p:nvPr/>
        </p:nvSpPr>
        <p:spPr>
          <a:xfrm>
            <a:off x="1835150" y="638175"/>
            <a:ext cx="5543550" cy="8461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chemeClr val="hlink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垂径定理及推论</a:t>
            </a:r>
            <a:endParaRPr lang="zh-CN" altLang="en-US" b="1">
              <a:solidFill>
                <a:schemeClr val="hlink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grpSp>
        <p:nvGrpSpPr>
          <p:cNvPr id="22531" name="组合 22530"/>
          <p:cNvGrpSpPr/>
          <p:nvPr/>
        </p:nvGrpSpPr>
        <p:grpSpPr>
          <a:xfrm>
            <a:off x="6732588" y="-226695"/>
            <a:ext cx="2209800" cy="2682875"/>
            <a:chOff x="192" y="2352"/>
            <a:chExt cx="1392" cy="1690"/>
          </a:xfrm>
        </p:grpSpPr>
        <p:grpSp>
          <p:nvGrpSpPr>
            <p:cNvPr id="22532" name="组合 22531"/>
            <p:cNvGrpSpPr/>
            <p:nvPr/>
          </p:nvGrpSpPr>
          <p:grpSpPr>
            <a:xfrm>
              <a:off x="300" y="2592"/>
              <a:ext cx="1236" cy="1236"/>
              <a:chOff x="432" y="2592"/>
              <a:chExt cx="1524" cy="1524"/>
            </a:xfrm>
          </p:grpSpPr>
          <p:sp>
            <p:nvSpPr>
              <p:cNvPr id="22533" name="椭圆 22532"/>
              <p:cNvSpPr/>
              <p:nvPr/>
            </p:nvSpPr>
            <p:spPr>
              <a:xfrm>
                <a:off x="432" y="2592"/>
                <a:ext cx="1524" cy="1524"/>
              </a:xfrm>
              <a:prstGeom prst="ellipse">
                <a:avLst/>
              </a:prstGeom>
              <a:noFill/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534" name="文本框 22533"/>
              <p:cNvSpPr txBox="1"/>
              <p:nvPr/>
            </p:nvSpPr>
            <p:spPr>
              <a:xfrm>
                <a:off x="1104" y="3168"/>
                <a:ext cx="576" cy="35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1000">
                    <a:solidFill>
                      <a:schemeClr val="hlink"/>
                    </a:solidFill>
                    <a:latin typeface="Tahoma" panose="020B0604030504040204" pitchFamily="34" charset="0"/>
                  </a:rPr>
                  <a:t>●</a:t>
                </a:r>
                <a:r>
                  <a:rPr lang="en-US" altLang="zh-CN" sz="2400">
                    <a:latin typeface="Tahoma" panose="020B0604030504040204" pitchFamily="34" charset="0"/>
                  </a:rPr>
                  <a:t>O</a:t>
                </a:r>
                <a:endParaRPr lang="en-US" altLang="zh-CN" sz="10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22535" name="组合 22534"/>
            <p:cNvGrpSpPr/>
            <p:nvPr/>
          </p:nvGrpSpPr>
          <p:grpSpPr>
            <a:xfrm>
              <a:off x="192" y="2640"/>
              <a:ext cx="1392" cy="288"/>
              <a:chOff x="192" y="2640"/>
              <a:chExt cx="1392" cy="288"/>
            </a:xfrm>
          </p:grpSpPr>
          <p:sp>
            <p:nvSpPr>
              <p:cNvPr id="22536" name="直接连接符 22535"/>
              <p:cNvSpPr/>
              <p:nvPr/>
            </p:nvSpPr>
            <p:spPr>
              <a:xfrm>
                <a:off x="420" y="2832"/>
                <a:ext cx="9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2537" name="文本框 22536"/>
              <p:cNvSpPr txBox="1"/>
              <p:nvPr/>
            </p:nvSpPr>
            <p:spPr>
              <a:xfrm>
                <a:off x="192" y="2640"/>
                <a:ext cx="26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ahoma" panose="020B0604030504040204" pitchFamily="34" charset="0"/>
                  </a:rPr>
                  <a:t>A</a:t>
                </a:r>
                <a:endParaRPr lang="en-US" altLang="zh-CN" sz="24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38" name="文本框 22537"/>
              <p:cNvSpPr txBox="1"/>
              <p:nvPr/>
            </p:nvSpPr>
            <p:spPr>
              <a:xfrm>
                <a:off x="1392" y="264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400" b="1">
                    <a:latin typeface="Tahoma" panose="020B0604030504040204" pitchFamily="34" charset="0"/>
                  </a:rPr>
                  <a:t>B</a:t>
                </a:r>
                <a:endParaRPr lang="en-US" altLang="zh-CN" sz="2400" b="1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22539" name="组合 22538"/>
            <p:cNvGrpSpPr/>
            <p:nvPr/>
          </p:nvGrpSpPr>
          <p:grpSpPr>
            <a:xfrm>
              <a:off x="588" y="2352"/>
              <a:ext cx="516" cy="1690"/>
              <a:chOff x="588" y="2352"/>
              <a:chExt cx="516" cy="1690"/>
            </a:xfrm>
          </p:grpSpPr>
          <p:sp>
            <p:nvSpPr>
              <p:cNvPr id="22540" name="直接连接符 22539"/>
              <p:cNvSpPr/>
              <p:nvPr/>
            </p:nvSpPr>
            <p:spPr>
              <a:xfrm>
                <a:off x="936" y="2580"/>
                <a:ext cx="0" cy="1248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2541" name="文本框 22540"/>
              <p:cNvSpPr txBox="1"/>
              <p:nvPr/>
            </p:nvSpPr>
            <p:spPr>
              <a:xfrm>
                <a:off x="816" y="2352"/>
                <a:ext cx="240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000" b="1">
                    <a:latin typeface="Tahoma" panose="020B0604030504040204" pitchFamily="34" charset="0"/>
                  </a:rPr>
                  <a:t>C</a:t>
                </a:r>
                <a:endParaRPr lang="en-US" altLang="zh-CN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2" name="文本框 22541"/>
              <p:cNvSpPr txBox="1"/>
              <p:nvPr/>
            </p:nvSpPr>
            <p:spPr>
              <a:xfrm>
                <a:off x="816" y="3792"/>
                <a:ext cx="28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000" b="1">
                    <a:latin typeface="Tahoma" panose="020B0604030504040204" pitchFamily="34" charset="0"/>
                  </a:rPr>
                  <a:t>D</a:t>
                </a:r>
                <a:endParaRPr lang="en-US" altLang="zh-CN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3" name="文本框 22542"/>
              <p:cNvSpPr txBox="1"/>
              <p:nvPr/>
            </p:nvSpPr>
            <p:spPr>
              <a:xfrm>
                <a:off x="588" y="2784"/>
                <a:ext cx="46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/>
                <a:r>
                  <a:rPr lang="en-US" altLang="zh-CN" sz="2000" b="1">
                    <a:latin typeface="Tahoma" panose="020B0604030504040204" pitchFamily="34" charset="0"/>
                  </a:rPr>
                  <a:t>M└</a:t>
                </a:r>
                <a:endParaRPr lang="en-US" altLang="zh-CN" sz="2000" b="1">
                  <a:latin typeface="Tahoma" panose="020B0604030504040204" pitchFamily="34" charset="0"/>
                </a:endParaRPr>
              </a:p>
            </p:txBody>
          </p:sp>
        </p:grpSp>
      </p:grpSp>
      <p:graphicFrame>
        <p:nvGraphicFramePr>
          <p:cNvPr id="22544" name="表格 22543"/>
          <p:cNvGraphicFramePr/>
          <p:nvPr>
            <p:custDataLst>
              <p:tags r:id="rId1"/>
            </p:custDataLst>
          </p:nvPr>
        </p:nvGraphicFramePr>
        <p:xfrm>
          <a:off x="0" y="1412875"/>
          <a:ext cx="8713788" cy="5029200"/>
        </p:xfrm>
        <a:graphic>
          <a:graphicData uri="http://schemas.openxmlformats.org/drawingml/2006/table">
            <a:tbl>
              <a:tblPr/>
              <a:tblGrid>
                <a:gridCol w="803275"/>
                <a:gridCol w="1008063"/>
                <a:gridCol w="6902450"/>
              </a:tblGrid>
              <a:tr h="457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dirty="0"/>
                        <a:t>条件</a:t>
                      </a:r>
                      <a:endParaRPr lang="zh-CN" altLang="en-US" sz="2000"/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dirty="0"/>
                        <a:t>结论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dirty="0"/>
                        <a:t>命题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①②</a:t>
                      </a:r>
                      <a:endParaRPr lang="zh-CN" altLang="en-US" sz="20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③④⑤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①③</a:t>
                      </a:r>
                      <a:endParaRPr lang="zh-CN" altLang="en-US" sz="20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②④⑤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①④</a:t>
                      </a:r>
                      <a:endParaRPr lang="zh-CN" altLang="en-US" sz="20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②③⑤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①⑤</a:t>
                      </a:r>
                      <a:endParaRPr lang="zh-CN" altLang="en-US" sz="20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②③④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②③</a:t>
                      </a:r>
                      <a:endParaRPr lang="zh-CN" altLang="en-US" sz="20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①④⑤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②④</a:t>
                      </a:r>
                      <a:endParaRPr lang="zh-CN" altLang="en-US" sz="20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①③⑤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②⑤</a:t>
                      </a:r>
                      <a:endParaRPr lang="zh-CN" altLang="en-US" sz="20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①③④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</a:tcPr>
                </a:tc>
              </a:tr>
              <a:tr h="45561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③④</a:t>
                      </a:r>
                      <a:endParaRPr lang="zh-CN" altLang="en-US" sz="20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①②⑤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③⑤</a:t>
                      </a:r>
                      <a:endParaRPr lang="zh-CN" altLang="en-US" sz="20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①②④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④⑤</a:t>
                      </a:r>
                      <a:endParaRPr lang="zh-CN" altLang="en-US" sz="20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dirty="0"/>
                        <a:t>①②③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592" name="矩形 22591"/>
          <p:cNvSpPr/>
          <p:nvPr/>
        </p:nvSpPr>
        <p:spPr>
          <a:xfrm>
            <a:off x="1763713" y="1916113"/>
            <a:ext cx="6477000" cy="381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zh-CN" altLang="en-US" sz="2000" b="1" dirty="0">
                <a:latin typeface="Times New Roman" panose="02020603050405020304" pitchFamily="18" charset="0"/>
              </a:rPr>
              <a:t>垂直于弦的直径平分弦</a:t>
            </a:r>
            <a:r>
              <a:rPr lang="en-US" altLang="zh-CN" sz="2000" b="1" dirty="0">
                <a:latin typeface="Times New Roman" panose="02020603050405020304" pitchFamily="18" charset="0"/>
              </a:rPr>
              <a:t>,</a:t>
            </a:r>
            <a:r>
              <a:rPr lang="zh-CN" altLang="en-US" sz="2000" b="1" dirty="0">
                <a:latin typeface="Times New Roman" panose="02020603050405020304" pitchFamily="18" charset="0"/>
              </a:rPr>
              <a:t>并且平分弦所的两条弧</a:t>
            </a:r>
            <a:r>
              <a:rPr lang="en-US" altLang="zh-CN" sz="2000" b="1">
                <a:latin typeface="Times New Roman" panose="02020603050405020304" pitchFamily="18" charset="0"/>
              </a:rPr>
              <a:t>.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sp>
        <p:nvSpPr>
          <p:cNvPr id="22593" name="矩形 22592"/>
          <p:cNvSpPr/>
          <p:nvPr/>
        </p:nvSpPr>
        <p:spPr>
          <a:xfrm>
            <a:off x="1763713" y="2349500"/>
            <a:ext cx="6937375" cy="3619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Times New Roman" panose="02020603050405020304" pitchFamily="18" charset="0"/>
              </a:rPr>
              <a:t>平分弦</a:t>
            </a:r>
            <a:r>
              <a:rPr lang="en-US" altLang="zh-CN" sz="2000" b="1" dirty="0">
                <a:latin typeface="Times New Roman" panose="02020603050405020304" pitchFamily="18" charset="0"/>
              </a:rPr>
              <a:t>(</a:t>
            </a:r>
            <a:r>
              <a:rPr lang="zh-CN" altLang="en-US" sz="2000" b="1" dirty="0">
                <a:latin typeface="Times New Roman" panose="02020603050405020304" pitchFamily="18" charset="0"/>
              </a:rPr>
              <a:t>不是直径</a:t>
            </a:r>
            <a:r>
              <a:rPr lang="en-US" altLang="zh-CN" sz="2000" b="1" dirty="0">
                <a:latin typeface="Times New Roman" panose="02020603050405020304" pitchFamily="18" charset="0"/>
              </a:rPr>
              <a:t>)</a:t>
            </a:r>
            <a:r>
              <a:rPr lang="zh-CN" altLang="en-US" sz="2000" b="1" dirty="0">
                <a:latin typeface="Times New Roman" panose="02020603050405020304" pitchFamily="18" charset="0"/>
              </a:rPr>
              <a:t>的直径垂直于弦</a:t>
            </a:r>
            <a:r>
              <a:rPr lang="en-US" altLang="zh-CN" sz="2000" b="1" dirty="0">
                <a:latin typeface="Times New Roman" panose="02020603050405020304" pitchFamily="18" charset="0"/>
              </a:rPr>
              <a:t>,</a:t>
            </a:r>
            <a:r>
              <a:rPr lang="zh-CN" altLang="en-US" sz="2000" b="1" dirty="0">
                <a:latin typeface="Times New Roman" panose="02020603050405020304" pitchFamily="18" charset="0"/>
              </a:rPr>
              <a:t>并且平 分弦所对的两条弧</a:t>
            </a:r>
            <a:r>
              <a:rPr lang="en-US" altLang="zh-CN" sz="2000" b="1">
                <a:latin typeface="Times New Roman" panose="02020603050405020304" pitchFamily="18" charset="0"/>
              </a:rPr>
              <a:t>.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sp>
        <p:nvSpPr>
          <p:cNvPr id="22594" name="矩形 22593"/>
          <p:cNvSpPr/>
          <p:nvPr/>
        </p:nvSpPr>
        <p:spPr>
          <a:xfrm>
            <a:off x="1763713" y="2895600"/>
            <a:ext cx="6781800" cy="6048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/>
            <a:r>
              <a:rPr lang="zh-CN" altLang="en-US" sz="2000" b="1" dirty="0">
                <a:latin typeface="Times New Roman" panose="02020603050405020304" pitchFamily="18" charset="0"/>
              </a:rPr>
              <a:t>平分弦所对的一条弧的直径</a:t>
            </a:r>
            <a:r>
              <a:rPr lang="en-US" altLang="zh-CN" sz="2000" b="1" dirty="0">
                <a:latin typeface="Times New Roman" panose="02020603050405020304" pitchFamily="18" charset="0"/>
              </a:rPr>
              <a:t>,</a:t>
            </a:r>
            <a:r>
              <a:rPr lang="zh-CN" altLang="en-US" sz="2000" b="1" dirty="0">
                <a:latin typeface="Times New Roman" panose="02020603050405020304" pitchFamily="18" charset="0"/>
              </a:rPr>
              <a:t>垂直平分弦</a:t>
            </a:r>
            <a:r>
              <a:rPr lang="en-US" altLang="zh-CN" sz="2000" b="1" dirty="0">
                <a:latin typeface="Times New Roman" panose="02020603050405020304" pitchFamily="18" charset="0"/>
              </a:rPr>
              <a:t>,</a:t>
            </a:r>
            <a:r>
              <a:rPr lang="zh-CN" altLang="en-US" sz="2000" b="1" dirty="0">
                <a:latin typeface="Times New Roman" panose="02020603050405020304" pitchFamily="18" charset="0"/>
              </a:rPr>
              <a:t>并且平分弦所对的另一条弧</a:t>
            </a:r>
            <a:r>
              <a:rPr lang="en-US" altLang="zh-CN" sz="2000" b="1">
                <a:latin typeface="Times New Roman" panose="02020603050405020304" pitchFamily="18" charset="0"/>
              </a:rPr>
              <a:t>.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sp>
        <p:nvSpPr>
          <p:cNvPr id="22595" name="矩形 22594"/>
          <p:cNvSpPr/>
          <p:nvPr/>
        </p:nvSpPr>
        <p:spPr>
          <a:xfrm>
            <a:off x="1763713" y="3716338"/>
            <a:ext cx="6629400" cy="381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/>
            <a:r>
              <a:rPr lang="zh-CN" altLang="en-US" sz="2000" b="1" dirty="0">
                <a:latin typeface="Times New Roman" panose="02020603050405020304" pitchFamily="18" charset="0"/>
              </a:rPr>
              <a:t>弦的垂直平分线经过圆心</a:t>
            </a:r>
            <a:r>
              <a:rPr lang="en-US" altLang="zh-CN" sz="2000" b="1" dirty="0">
                <a:latin typeface="Times New Roman" panose="02020603050405020304" pitchFamily="18" charset="0"/>
              </a:rPr>
              <a:t>,</a:t>
            </a:r>
            <a:r>
              <a:rPr lang="zh-CN" altLang="en-US" sz="2000" b="1" dirty="0">
                <a:latin typeface="Times New Roman" panose="02020603050405020304" pitchFamily="18" charset="0"/>
              </a:rPr>
              <a:t>并且平分这条弦所对的两条弧</a:t>
            </a:r>
            <a:r>
              <a:rPr lang="en-US" altLang="zh-CN" sz="2000" b="1">
                <a:latin typeface="Times New Roman" panose="02020603050405020304" pitchFamily="18" charset="0"/>
              </a:rPr>
              <a:t>. 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sp>
        <p:nvSpPr>
          <p:cNvPr id="22596" name="矩形 22595"/>
          <p:cNvSpPr/>
          <p:nvPr/>
        </p:nvSpPr>
        <p:spPr>
          <a:xfrm>
            <a:off x="1763713" y="4365625"/>
            <a:ext cx="6629400" cy="762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/>
            <a:r>
              <a:rPr lang="zh-CN" altLang="en-US" sz="2000" b="1" dirty="0">
                <a:latin typeface="Times New Roman" panose="02020603050405020304" pitchFamily="18" charset="0"/>
              </a:rPr>
              <a:t>垂直于弦并且平分弦所对的一条弧的直线经过圆心</a:t>
            </a:r>
            <a:r>
              <a:rPr lang="en-US" altLang="zh-CN" sz="2000" b="1" dirty="0">
                <a:latin typeface="Times New Roman" panose="02020603050405020304" pitchFamily="18" charset="0"/>
              </a:rPr>
              <a:t>,</a:t>
            </a:r>
            <a:r>
              <a:rPr lang="zh-CN" altLang="en-US" sz="2000" b="1" dirty="0">
                <a:latin typeface="Times New Roman" panose="02020603050405020304" pitchFamily="18" charset="0"/>
              </a:rPr>
              <a:t>并且平分弦和所对的另一条弧</a:t>
            </a:r>
            <a:r>
              <a:rPr lang="en-US" altLang="zh-CN" sz="2000" b="1">
                <a:latin typeface="Times New Roman" panose="02020603050405020304" pitchFamily="18" charset="0"/>
              </a:rPr>
              <a:t>.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sp>
        <p:nvSpPr>
          <p:cNvPr id="22597" name="矩形 22596"/>
          <p:cNvSpPr/>
          <p:nvPr/>
        </p:nvSpPr>
        <p:spPr>
          <a:xfrm>
            <a:off x="1763713" y="5229225"/>
            <a:ext cx="6629400" cy="685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/>
            <a:r>
              <a:rPr lang="zh-CN" altLang="en-US" sz="2000" b="1" dirty="0">
                <a:latin typeface="Times New Roman" panose="02020603050405020304" pitchFamily="18" charset="0"/>
              </a:rPr>
              <a:t>平分弦并且平分弦所对的一条弧的直线经过圆心</a:t>
            </a:r>
            <a:r>
              <a:rPr lang="en-US" altLang="zh-CN" sz="2000" b="1" dirty="0">
                <a:latin typeface="Times New Roman" panose="02020603050405020304" pitchFamily="18" charset="0"/>
              </a:rPr>
              <a:t>,</a:t>
            </a:r>
            <a:r>
              <a:rPr lang="zh-CN" altLang="en-US" sz="2000" b="1" dirty="0">
                <a:latin typeface="Times New Roman" panose="02020603050405020304" pitchFamily="18" charset="0"/>
              </a:rPr>
              <a:t>垂直于弦</a:t>
            </a:r>
            <a:r>
              <a:rPr lang="en-US" altLang="zh-CN" sz="2000" b="1" dirty="0">
                <a:latin typeface="Times New Roman" panose="02020603050405020304" pitchFamily="18" charset="0"/>
              </a:rPr>
              <a:t>,</a:t>
            </a:r>
            <a:r>
              <a:rPr lang="zh-CN" altLang="en-US" sz="2000" b="1" dirty="0">
                <a:latin typeface="Times New Roman" panose="02020603050405020304" pitchFamily="18" charset="0"/>
              </a:rPr>
              <a:t>并且平分弦所对的另一条弧</a:t>
            </a:r>
            <a:r>
              <a:rPr lang="en-US" altLang="zh-CN" sz="2000" b="1">
                <a:latin typeface="Times New Roman" panose="02020603050405020304" pitchFamily="18" charset="0"/>
              </a:rPr>
              <a:t>.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sp>
        <p:nvSpPr>
          <p:cNvPr id="22598" name="矩形 22597"/>
          <p:cNvSpPr/>
          <p:nvPr/>
        </p:nvSpPr>
        <p:spPr>
          <a:xfrm>
            <a:off x="1758950" y="6021388"/>
            <a:ext cx="6629400" cy="3937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/>
            <a:r>
              <a:rPr lang="zh-CN" altLang="en-US" sz="2000" b="1" dirty="0">
                <a:latin typeface="Times New Roman" panose="02020603050405020304" pitchFamily="18" charset="0"/>
              </a:rPr>
              <a:t>平分弦所对的两条弧的直线经过圆心</a:t>
            </a:r>
            <a:r>
              <a:rPr lang="en-US" altLang="zh-CN" sz="2000" b="1" dirty="0">
                <a:latin typeface="Times New Roman" panose="02020603050405020304" pitchFamily="18" charset="0"/>
              </a:rPr>
              <a:t>,</a:t>
            </a:r>
            <a:r>
              <a:rPr lang="zh-CN" altLang="en-US" sz="2000" b="1" dirty="0">
                <a:latin typeface="Times New Roman" panose="02020603050405020304" pitchFamily="18" charset="0"/>
              </a:rPr>
              <a:t>并且垂直平分弦</a:t>
            </a:r>
            <a:r>
              <a:rPr lang="en-US" altLang="zh-CN" sz="2000" b="1">
                <a:latin typeface="Times New Roman" panose="02020603050405020304" pitchFamily="18" charset="0"/>
              </a:rPr>
              <a:t>.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259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3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2593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4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2594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5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22595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6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22596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7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22597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8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22598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92" grpId="0" build="p"/>
      <p:bldP spid="22593" grpId="0" build="p"/>
      <p:bldP spid="22594" grpId="0" build="p"/>
      <p:bldP spid="22595" grpId="0" build="p"/>
      <p:bldP spid="22596" grpId="0" build="p"/>
      <p:bldP spid="22597" grpId="0" build="p"/>
      <p:bldP spid="2259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Text Box 2"/>
          <p:cNvSpPr txBox="1"/>
          <p:nvPr/>
        </p:nvSpPr>
        <p:spPr>
          <a:xfrm>
            <a:off x="323850" y="5373688"/>
            <a:ext cx="7704138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(4)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若              ，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CD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是直径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则</a:t>
            </a:r>
            <a:r>
              <a:rPr lang="zh-CN" altLang="en-US" sz="3200" b="1" u="sng" dirty="0">
                <a:solidFill>
                  <a:srgbClr val="000000"/>
                </a:solidFill>
                <a:latin typeface="Arial" panose="020B0604020202020204" pitchFamily="34" charset="0"/>
              </a:rPr>
              <a:t>                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3200" b="1" u="sng" dirty="0">
                <a:solidFill>
                  <a:srgbClr val="000000"/>
                </a:solidFill>
                <a:latin typeface="Arial" panose="020B0604020202020204" pitchFamily="34" charset="0"/>
              </a:rPr>
              <a:t>             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3200" b="1" u="sng" dirty="0">
                <a:solidFill>
                  <a:srgbClr val="000000"/>
                </a:solidFill>
                <a:latin typeface="Arial" panose="020B0604020202020204" pitchFamily="34" charset="0"/>
              </a:rPr>
              <a:t>                 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179388" y="1196975"/>
            <a:ext cx="7056437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(1)</a:t>
            </a:r>
            <a:r>
              <a:rPr lang="zh-CN" altLang="en-US" sz="2800" b="1" dirty="0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若</a:t>
            </a: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CD⊥AB, CD</a:t>
            </a:r>
            <a:r>
              <a:rPr lang="zh-CN" altLang="en-US" sz="2800" b="1" dirty="0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是直径</a:t>
            </a: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, </a:t>
            </a:r>
            <a:endParaRPr lang="en-US" altLang="zh-CN" sz="2800" b="1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则</a:t>
            </a:r>
            <a:r>
              <a:rPr lang="zh-CN" altLang="en-US" sz="2800" b="1" u="sng" dirty="0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                </a:t>
            </a:r>
            <a:r>
              <a:rPr lang="zh-CN" altLang="en-US" sz="2800" b="1" dirty="0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、</a:t>
            </a:r>
            <a:r>
              <a:rPr lang="zh-CN" altLang="en-US" sz="2800" b="1" u="sng" dirty="0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              </a:t>
            </a:r>
            <a:r>
              <a:rPr lang="zh-CN" altLang="en-US" sz="2800" b="1" dirty="0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、</a:t>
            </a:r>
            <a:r>
              <a:rPr lang="zh-CN" altLang="en-US" sz="2800" b="1" u="sng" dirty="0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               </a:t>
            </a: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</p:txBody>
      </p:sp>
      <p:sp>
        <p:nvSpPr>
          <p:cNvPr id="41988" name="Text Box 4"/>
          <p:cNvSpPr txBox="1"/>
          <p:nvPr/>
        </p:nvSpPr>
        <p:spPr>
          <a:xfrm>
            <a:off x="179388" y="2565400"/>
            <a:ext cx="7921625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(2)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若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AM=MB, CD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是直径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则</a:t>
            </a:r>
            <a:r>
              <a:rPr lang="zh-CN" altLang="en-US" sz="3200" b="1" u="sng" dirty="0">
                <a:solidFill>
                  <a:srgbClr val="000000"/>
                </a:solidFill>
                <a:latin typeface="Arial" panose="020B0604020202020204" pitchFamily="34" charset="0"/>
              </a:rPr>
              <a:t>                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3200" b="1" u="sng" dirty="0">
                <a:solidFill>
                  <a:srgbClr val="000000"/>
                </a:solidFill>
                <a:latin typeface="Arial" panose="020B0604020202020204" pitchFamily="34" charset="0"/>
              </a:rPr>
              <a:t>             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3200" b="1" u="sng" dirty="0">
                <a:solidFill>
                  <a:srgbClr val="000000"/>
                </a:solidFill>
                <a:latin typeface="Arial" panose="020B0604020202020204" pitchFamily="34" charset="0"/>
              </a:rPr>
              <a:t>                 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989" name="Text Box 5"/>
          <p:cNvSpPr txBox="1"/>
          <p:nvPr/>
        </p:nvSpPr>
        <p:spPr>
          <a:xfrm>
            <a:off x="323850" y="3933825"/>
            <a:ext cx="7921625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(3)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若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CD⊥AB, AM=MB, 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则</a:t>
            </a:r>
            <a:r>
              <a:rPr lang="zh-CN" altLang="en-US" sz="3200" b="1" u="sng" dirty="0">
                <a:solidFill>
                  <a:srgbClr val="000000"/>
                </a:solidFill>
                <a:latin typeface="Arial" panose="020B0604020202020204" pitchFamily="34" charset="0"/>
              </a:rPr>
              <a:t>                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3200" b="1" u="sng" dirty="0">
                <a:solidFill>
                  <a:srgbClr val="000000"/>
                </a:solidFill>
                <a:latin typeface="Arial" panose="020B0604020202020204" pitchFamily="34" charset="0"/>
              </a:rPr>
              <a:t>             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3200" b="1" u="sng" dirty="0">
                <a:solidFill>
                  <a:srgbClr val="000000"/>
                </a:solidFill>
                <a:latin typeface="Arial" panose="020B0604020202020204" pitchFamily="34" charset="0"/>
              </a:rPr>
              <a:t>                 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990" name="Text Box 6"/>
          <p:cNvSpPr txBox="1"/>
          <p:nvPr/>
        </p:nvSpPr>
        <p:spPr>
          <a:xfrm>
            <a:off x="231140" y="679768"/>
            <a:ext cx="41052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如图所示</a:t>
            </a: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:</a:t>
            </a:r>
            <a:endParaRPr lang="en-US" altLang="zh-CN" sz="2800" b="1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</p:txBody>
      </p:sp>
      <p:grpSp>
        <p:nvGrpSpPr>
          <p:cNvPr id="41992" name="组合 41991"/>
          <p:cNvGrpSpPr/>
          <p:nvPr/>
        </p:nvGrpSpPr>
        <p:grpSpPr>
          <a:xfrm>
            <a:off x="6300788" y="0"/>
            <a:ext cx="2376487" cy="2876550"/>
            <a:chOff x="0" y="0"/>
            <a:chExt cx="1497" cy="1812"/>
          </a:xfrm>
        </p:grpSpPr>
        <p:sp>
          <p:nvSpPr>
            <p:cNvPr id="41993" name="Oval 9"/>
            <p:cNvSpPr/>
            <p:nvPr/>
          </p:nvSpPr>
          <p:spPr>
            <a:xfrm>
              <a:off x="108" y="285"/>
              <a:ext cx="1236" cy="1236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1994" name="Text Box 10"/>
            <p:cNvSpPr txBox="1"/>
            <p:nvPr/>
          </p:nvSpPr>
          <p:spPr>
            <a:xfrm>
              <a:off x="644" y="726"/>
              <a:ext cx="46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1000" b="1">
                  <a:solidFill>
                    <a:schemeClr val="hlink"/>
                  </a:solidFill>
                  <a:latin typeface="Times New Roman" panose="02020603050405020304" pitchFamily="18" charset="0"/>
                </a:rPr>
                <a:t>●</a:t>
              </a:r>
              <a:r>
                <a:rPr lang="en-US" altLang="zh-CN" sz="2800" b="1">
                  <a:latin typeface="Times New Roman" panose="02020603050405020304" pitchFamily="18" charset="0"/>
                </a:rPr>
                <a:t>O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1995" name="Line 11"/>
            <p:cNvSpPr/>
            <p:nvPr/>
          </p:nvSpPr>
          <p:spPr>
            <a:xfrm>
              <a:off x="228" y="525"/>
              <a:ext cx="9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996" name="Text Box 12"/>
            <p:cNvSpPr txBox="1"/>
            <p:nvPr/>
          </p:nvSpPr>
          <p:spPr>
            <a:xfrm>
              <a:off x="0" y="318"/>
              <a:ext cx="26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A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1997" name="Text Box 13"/>
            <p:cNvSpPr txBox="1"/>
            <p:nvPr/>
          </p:nvSpPr>
          <p:spPr>
            <a:xfrm>
              <a:off x="1200" y="333"/>
              <a:ext cx="29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B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1998" name="Line 14"/>
            <p:cNvSpPr/>
            <p:nvPr/>
          </p:nvSpPr>
          <p:spPr>
            <a:xfrm>
              <a:off x="744" y="273"/>
              <a:ext cx="0" cy="1248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999" name="Text Box 15"/>
            <p:cNvSpPr txBox="1"/>
            <p:nvPr/>
          </p:nvSpPr>
          <p:spPr>
            <a:xfrm>
              <a:off x="617" y="0"/>
              <a:ext cx="24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C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2000" name="Text Box 16"/>
            <p:cNvSpPr txBox="1"/>
            <p:nvPr/>
          </p:nvSpPr>
          <p:spPr>
            <a:xfrm>
              <a:off x="624" y="1485"/>
              <a:ext cx="2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D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2001" name="Text Box 17"/>
            <p:cNvSpPr txBox="1"/>
            <p:nvPr/>
          </p:nvSpPr>
          <p:spPr>
            <a:xfrm>
              <a:off x="502" y="502"/>
              <a:ext cx="4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└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2002" name="Text Box 18"/>
            <p:cNvSpPr txBox="1"/>
            <p:nvPr/>
          </p:nvSpPr>
          <p:spPr>
            <a:xfrm>
              <a:off x="414" y="595"/>
              <a:ext cx="4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M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2003" name="Text Box 19"/>
          <p:cNvSpPr txBox="1"/>
          <p:nvPr/>
        </p:nvSpPr>
        <p:spPr>
          <a:xfrm>
            <a:off x="611188" y="1773238"/>
            <a:ext cx="1873250" cy="586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15000"/>
              </a:lnSpc>
            </a:pP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AM=BM</a:t>
            </a:r>
            <a:endParaRPr lang="en-US" altLang="zh-CN" sz="2800" b="1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</p:txBody>
      </p:sp>
      <p:grpSp>
        <p:nvGrpSpPr>
          <p:cNvPr id="42004" name="组合 42003"/>
          <p:cNvGrpSpPr/>
          <p:nvPr/>
        </p:nvGrpSpPr>
        <p:grpSpPr>
          <a:xfrm>
            <a:off x="3991610" y="1628775"/>
            <a:ext cx="2154238" cy="750888"/>
            <a:chOff x="0" y="0"/>
            <a:chExt cx="1008" cy="473"/>
          </a:xfrm>
        </p:grpSpPr>
        <p:sp>
          <p:nvSpPr>
            <p:cNvPr id="42005" name="Text Box 21"/>
            <p:cNvSpPr txBox="1"/>
            <p:nvPr/>
          </p:nvSpPr>
          <p:spPr>
            <a:xfrm>
              <a:off x="162" y="0"/>
              <a:ext cx="34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06" name="Text Box 22"/>
            <p:cNvSpPr txBox="1"/>
            <p:nvPr/>
          </p:nvSpPr>
          <p:spPr>
            <a:xfrm>
              <a:off x="538" y="0"/>
              <a:ext cx="34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07" name="Text Box 23"/>
            <p:cNvSpPr txBox="1"/>
            <p:nvPr/>
          </p:nvSpPr>
          <p:spPr>
            <a:xfrm>
              <a:off x="0" y="144"/>
              <a:ext cx="100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    AC=BC 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2008" name="组合 42007"/>
          <p:cNvGrpSpPr/>
          <p:nvPr/>
        </p:nvGrpSpPr>
        <p:grpSpPr>
          <a:xfrm>
            <a:off x="2051050" y="1628775"/>
            <a:ext cx="2520950" cy="738188"/>
            <a:chOff x="0" y="0"/>
            <a:chExt cx="1684" cy="465"/>
          </a:xfrm>
        </p:grpSpPr>
        <p:sp>
          <p:nvSpPr>
            <p:cNvPr id="42009" name="Text Box 25"/>
            <p:cNvSpPr txBox="1"/>
            <p:nvPr/>
          </p:nvSpPr>
          <p:spPr>
            <a:xfrm>
              <a:off x="303" y="10"/>
              <a:ext cx="56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10" name="Text Box 26"/>
            <p:cNvSpPr txBox="1"/>
            <p:nvPr/>
          </p:nvSpPr>
          <p:spPr>
            <a:xfrm>
              <a:off x="830" y="0"/>
              <a:ext cx="559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11" name="Text Box 27"/>
            <p:cNvSpPr txBox="1"/>
            <p:nvPr/>
          </p:nvSpPr>
          <p:spPr>
            <a:xfrm>
              <a:off x="0" y="136"/>
              <a:ext cx="168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     AD=BD 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sp>
        <p:nvSpPr>
          <p:cNvPr id="42012" name="Text Box 28"/>
          <p:cNvSpPr txBox="1"/>
          <p:nvPr/>
        </p:nvSpPr>
        <p:spPr>
          <a:xfrm>
            <a:off x="827088" y="3141663"/>
            <a:ext cx="5040312" cy="586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15000"/>
              </a:lnSpc>
            </a:pP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CD⊥AB</a:t>
            </a:r>
            <a:endParaRPr lang="en-US" altLang="zh-CN" sz="2800" b="1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</p:txBody>
      </p:sp>
      <p:grpSp>
        <p:nvGrpSpPr>
          <p:cNvPr id="42013" name="组合 42012"/>
          <p:cNvGrpSpPr/>
          <p:nvPr/>
        </p:nvGrpSpPr>
        <p:grpSpPr>
          <a:xfrm>
            <a:off x="4722813" y="3052763"/>
            <a:ext cx="2154237" cy="750887"/>
            <a:chOff x="0" y="0"/>
            <a:chExt cx="1008" cy="473"/>
          </a:xfrm>
        </p:grpSpPr>
        <p:sp>
          <p:nvSpPr>
            <p:cNvPr id="42014" name="Text Box 30"/>
            <p:cNvSpPr txBox="1"/>
            <p:nvPr/>
          </p:nvSpPr>
          <p:spPr>
            <a:xfrm>
              <a:off x="162" y="0"/>
              <a:ext cx="34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15" name="Text Box 31"/>
            <p:cNvSpPr txBox="1"/>
            <p:nvPr/>
          </p:nvSpPr>
          <p:spPr>
            <a:xfrm>
              <a:off x="538" y="0"/>
              <a:ext cx="34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16" name="Text Box 32"/>
            <p:cNvSpPr txBox="1"/>
            <p:nvPr/>
          </p:nvSpPr>
          <p:spPr>
            <a:xfrm>
              <a:off x="0" y="144"/>
              <a:ext cx="100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    AC=BC 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sp>
        <p:nvSpPr>
          <p:cNvPr id="42018" name="Text Box 34"/>
          <p:cNvSpPr txBox="1"/>
          <p:nvPr/>
        </p:nvSpPr>
        <p:spPr>
          <a:xfrm>
            <a:off x="3160395" y="3068955"/>
            <a:ext cx="838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⌒</a:t>
            </a:r>
            <a:endParaRPr lang="en-US" altLang="zh-CN" sz="2800" b="1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</p:txBody>
      </p:sp>
      <p:sp>
        <p:nvSpPr>
          <p:cNvPr id="42019" name="Text Box 35"/>
          <p:cNvSpPr txBox="1"/>
          <p:nvPr/>
        </p:nvSpPr>
        <p:spPr>
          <a:xfrm>
            <a:off x="3949065" y="3053080"/>
            <a:ext cx="83693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⌒</a:t>
            </a:r>
            <a:endParaRPr lang="en-US" altLang="zh-CN" sz="2800" b="1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</p:txBody>
      </p:sp>
      <p:sp>
        <p:nvSpPr>
          <p:cNvPr id="42020" name="Text Box 36"/>
          <p:cNvSpPr txBox="1"/>
          <p:nvPr/>
        </p:nvSpPr>
        <p:spPr>
          <a:xfrm>
            <a:off x="2707005" y="3268980"/>
            <a:ext cx="25209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     AD=BD </a:t>
            </a:r>
            <a:endParaRPr lang="en-US" altLang="zh-CN" sz="2800" b="1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</p:txBody>
      </p:sp>
      <p:sp>
        <p:nvSpPr>
          <p:cNvPr id="42021" name="Text Box 37"/>
          <p:cNvSpPr txBox="1"/>
          <p:nvPr/>
        </p:nvSpPr>
        <p:spPr>
          <a:xfrm>
            <a:off x="827088" y="4581525"/>
            <a:ext cx="2160587" cy="586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15000"/>
              </a:lnSpc>
            </a:pP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CD</a:t>
            </a:r>
            <a:r>
              <a:rPr lang="zh-CN" altLang="en-US" sz="2800" b="1" dirty="0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是直径</a:t>
            </a:r>
            <a:endParaRPr lang="zh-CN" altLang="en-US" sz="2800" b="1" dirty="0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</p:txBody>
      </p:sp>
      <p:grpSp>
        <p:nvGrpSpPr>
          <p:cNvPr id="42022" name="组合 42021"/>
          <p:cNvGrpSpPr/>
          <p:nvPr/>
        </p:nvGrpSpPr>
        <p:grpSpPr>
          <a:xfrm>
            <a:off x="5003800" y="4437063"/>
            <a:ext cx="2154238" cy="750887"/>
            <a:chOff x="0" y="0"/>
            <a:chExt cx="1008" cy="473"/>
          </a:xfrm>
        </p:grpSpPr>
        <p:sp>
          <p:nvSpPr>
            <p:cNvPr id="42023" name="Text Box 39"/>
            <p:cNvSpPr txBox="1"/>
            <p:nvPr/>
          </p:nvSpPr>
          <p:spPr>
            <a:xfrm>
              <a:off x="197" y="0"/>
              <a:ext cx="34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24" name="Text Box 40"/>
            <p:cNvSpPr txBox="1"/>
            <p:nvPr/>
          </p:nvSpPr>
          <p:spPr>
            <a:xfrm>
              <a:off x="573" y="0"/>
              <a:ext cx="34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25" name="Text Box 41"/>
            <p:cNvSpPr txBox="1"/>
            <p:nvPr/>
          </p:nvSpPr>
          <p:spPr>
            <a:xfrm>
              <a:off x="0" y="144"/>
              <a:ext cx="100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    AC=BC 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2026" name="组合 42025"/>
          <p:cNvGrpSpPr/>
          <p:nvPr/>
        </p:nvGrpSpPr>
        <p:grpSpPr>
          <a:xfrm>
            <a:off x="2987675" y="4437063"/>
            <a:ext cx="2520950" cy="738187"/>
            <a:chOff x="0" y="0"/>
            <a:chExt cx="1684" cy="465"/>
          </a:xfrm>
        </p:grpSpPr>
        <p:sp>
          <p:nvSpPr>
            <p:cNvPr id="42027" name="Text Box 43"/>
            <p:cNvSpPr txBox="1"/>
            <p:nvPr/>
          </p:nvSpPr>
          <p:spPr>
            <a:xfrm>
              <a:off x="303" y="10"/>
              <a:ext cx="56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28" name="Text Box 44"/>
            <p:cNvSpPr txBox="1"/>
            <p:nvPr/>
          </p:nvSpPr>
          <p:spPr>
            <a:xfrm>
              <a:off x="830" y="0"/>
              <a:ext cx="559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29" name="Text Box 45"/>
            <p:cNvSpPr txBox="1"/>
            <p:nvPr/>
          </p:nvSpPr>
          <p:spPr>
            <a:xfrm>
              <a:off x="0" y="136"/>
              <a:ext cx="168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     AD=BD 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2030" name="组合 42029"/>
          <p:cNvGrpSpPr/>
          <p:nvPr/>
        </p:nvGrpSpPr>
        <p:grpSpPr>
          <a:xfrm>
            <a:off x="827088" y="5199063"/>
            <a:ext cx="2154237" cy="750887"/>
            <a:chOff x="0" y="26"/>
            <a:chExt cx="1008" cy="473"/>
          </a:xfrm>
        </p:grpSpPr>
        <p:sp>
          <p:nvSpPr>
            <p:cNvPr id="42031" name="Text Box 47"/>
            <p:cNvSpPr txBox="1"/>
            <p:nvPr/>
          </p:nvSpPr>
          <p:spPr>
            <a:xfrm>
              <a:off x="162" y="26"/>
              <a:ext cx="34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32" name="Text Box 48"/>
            <p:cNvSpPr txBox="1"/>
            <p:nvPr/>
          </p:nvSpPr>
          <p:spPr>
            <a:xfrm>
              <a:off x="538" y="26"/>
              <a:ext cx="34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33" name="Text Box 49"/>
            <p:cNvSpPr txBox="1"/>
            <p:nvPr/>
          </p:nvSpPr>
          <p:spPr>
            <a:xfrm>
              <a:off x="0" y="170"/>
              <a:ext cx="100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    AC=BC 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sp>
        <p:nvSpPr>
          <p:cNvPr id="42034" name="Text Box 50"/>
          <p:cNvSpPr txBox="1"/>
          <p:nvPr/>
        </p:nvSpPr>
        <p:spPr>
          <a:xfrm>
            <a:off x="900113" y="5949950"/>
            <a:ext cx="1943100" cy="586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15000"/>
              </a:lnSpc>
            </a:pP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CD⊥AB</a:t>
            </a:r>
            <a:endParaRPr lang="en-US" altLang="zh-CN" sz="2800" b="1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</p:txBody>
      </p:sp>
      <p:sp>
        <p:nvSpPr>
          <p:cNvPr id="42035" name="Text Box 51"/>
          <p:cNvSpPr txBox="1"/>
          <p:nvPr/>
        </p:nvSpPr>
        <p:spPr>
          <a:xfrm>
            <a:off x="3348038" y="5949950"/>
            <a:ext cx="1943100" cy="586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15000"/>
              </a:lnSpc>
            </a:pPr>
            <a:r>
              <a: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rPr>
              <a:t>AM=BM</a:t>
            </a:r>
            <a:endParaRPr lang="en-US" altLang="zh-CN" sz="2800" b="1">
              <a:solidFill>
                <a:srgbClr val="000000"/>
              </a:solidFill>
              <a:uFillTx/>
              <a:latin typeface="Times New Roman" panose="02020603050405020304" pitchFamily="18" charset="0"/>
            </a:endParaRPr>
          </a:p>
        </p:txBody>
      </p:sp>
      <p:grpSp>
        <p:nvGrpSpPr>
          <p:cNvPr id="42036" name="组合 42035"/>
          <p:cNvGrpSpPr/>
          <p:nvPr/>
        </p:nvGrpSpPr>
        <p:grpSpPr>
          <a:xfrm>
            <a:off x="5148263" y="5805488"/>
            <a:ext cx="2520950" cy="738187"/>
            <a:chOff x="0" y="0"/>
            <a:chExt cx="1684" cy="465"/>
          </a:xfrm>
        </p:grpSpPr>
        <p:sp>
          <p:nvSpPr>
            <p:cNvPr id="42037" name="Text Box 53"/>
            <p:cNvSpPr txBox="1"/>
            <p:nvPr/>
          </p:nvSpPr>
          <p:spPr>
            <a:xfrm>
              <a:off x="303" y="10"/>
              <a:ext cx="56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38" name="Text Box 54"/>
            <p:cNvSpPr txBox="1"/>
            <p:nvPr/>
          </p:nvSpPr>
          <p:spPr>
            <a:xfrm>
              <a:off x="830" y="0"/>
              <a:ext cx="559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⌒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42039" name="Text Box 55"/>
            <p:cNvSpPr txBox="1"/>
            <p:nvPr/>
          </p:nvSpPr>
          <p:spPr>
            <a:xfrm>
              <a:off x="0" y="136"/>
              <a:ext cx="168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uFillTx/>
                  <a:latin typeface="Times New Roman" panose="02020603050405020304" pitchFamily="18" charset="0"/>
                </a:rPr>
                <a:t>     AD=BD </a:t>
              </a:r>
              <a:endParaRPr lang="en-US" altLang="zh-CN" sz="2800" b="1">
                <a:solidFill>
                  <a:srgbClr val="00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sp>
        <p:nvSpPr>
          <p:cNvPr id="39959" name="WordArt 23"/>
          <p:cNvSpPr>
            <a:spLocks noTextEdit="1"/>
          </p:cNvSpPr>
          <p:nvPr/>
        </p:nvSpPr>
        <p:spPr>
          <a:xfrm>
            <a:off x="457835" y="-109220"/>
            <a:ext cx="2679065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48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学以致用：</a:t>
            </a:r>
            <a:endParaRPr lang="zh-CN" altLang="en-US" sz="48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2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2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2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03" grpId="0"/>
      <p:bldP spid="42012" grpId="0"/>
      <p:bldP spid="42021" grpId="0"/>
      <p:bldP spid="42034" grpId="0"/>
      <p:bldP spid="42035" grpId="0"/>
      <p:bldP spid="42018" grpId="0"/>
      <p:bldP spid="42019" grpId="0"/>
      <p:bldP spid="420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403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1447800"/>
            <a:ext cx="2171700" cy="2403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463" y="1752600"/>
            <a:ext cx="2159000" cy="223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6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438" y="1752600"/>
            <a:ext cx="2157412" cy="217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7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025" y="1752600"/>
            <a:ext cx="2339975" cy="2084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8" name="Text Box 6"/>
          <p:cNvSpPr txBox="1"/>
          <p:nvPr/>
        </p:nvSpPr>
        <p:spPr>
          <a:xfrm>
            <a:off x="228600" y="228600"/>
            <a:ext cx="79200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楷体_GB2312" pitchFamily="1" charset="-122"/>
              </a:rPr>
              <a:t>垂径定理的几个基本图形：</a:t>
            </a:r>
            <a:endParaRPr lang="zh-CN" altLang="en-US" sz="4000" b="1" dirty="0"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44039" name="Rectangle 7"/>
          <p:cNvSpPr/>
          <p:nvPr/>
        </p:nvSpPr>
        <p:spPr>
          <a:xfrm>
            <a:off x="304800" y="4495800"/>
            <a:ext cx="26638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 b="1">
                <a:latin typeface="黑体" panose="02010609060101010101" pitchFamily="49" charset="-122"/>
                <a:ea typeface="黑体" panose="02010609060101010101" pitchFamily="49" charset="-122"/>
              </a:rPr>
              <a:t>CD</a:t>
            </a: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过圆心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40" name="Rectangle 8"/>
          <p:cNvSpPr/>
          <p:nvPr/>
        </p:nvSpPr>
        <p:spPr>
          <a:xfrm>
            <a:off x="250825" y="5410200"/>
            <a:ext cx="29527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 b="1">
                <a:latin typeface="黑体" panose="02010609060101010101" pitchFamily="49" charset="-122"/>
                <a:ea typeface="黑体" panose="02010609060101010101" pitchFamily="49" charset="-122"/>
              </a:rPr>
              <a:t>CD⊥AB</a:t>
            </a: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lang="en-US" altLang="zh-CN" sz="4400" b="1">
                <a:latin typeface="黑体" panose="02010609060101010101" pitchFamily="49" charset="-122"/>
                <a:ea typeface="黑体" panose="02010609060101010101" pitchFamily="49" charset="-122"/>
              </a:rPr>
              <a:t>E</a:t>
            </a:r>
            <a:endParaRPr lang="en-US" altLang="zh-CN" sz="4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41" name="AutoShape 9"/>
          <p:cNvSpPr/>
          <p:nvPr/>
        </p:nvSpPr>
        <p:spPr>
          <a:xfrm>
            <a:off x="3059113" y="4932363"/>
            <a:ext cx="288925" cy="935037"/>
          </a:xfrm>
          <a:prstGeom prst="rightBrace">
            <a:avLst>
              <a:gd name="adj1" fmla="val 26968"/>
              <a:gd name="adj2" fmla="val 50000"/>
            </a:avLst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4042" name="AutoShape 10"/>
          <p:cNvSpPr/>
          <p:nvPr/>
        </p:nvSpPr>
        <p:spPr>
          <a:xfrm>
            <a:off x="3419475" y="5273675"/>
            <a:ext cx="720725" cy="288925"/>
          </a:xfrm>
          <a:prstGeom prst="rightArrow">
            <a:avLst>
              <a:gd name="adj1" fmla="val 50000"/>
              <a:gd name="adj2" fmla="val 62362"/>
            </a:avLst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4043" name="AutoShape 11"/>
          <p:cNvSpPr/>
          <p:nvPr/>
        </p:nvSpPr>
        <p:spPr>
          <a:xfrm>
            <a:off x="4140200" y="4581525"/>
            <a:ext cx="215900" cy="1800225"/>
          </a:xfrm>
          <a:prstGeom prst="leftBrace">
            <a:avLst>
              <a:gd name="adj1" fmla="val 69485"/>
              <a:gd name="adj2" fmla="val 50000"/>
            </a:avLst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4044" name="Rectangle 12"/>
          <p:cNvSpPr/>
          <p:nvPr/>
        </p:nvSpPr>
        <p:spPr>
          <a:xfrm>
            <a:off x="4722813" y="3962400"/>
            <a:ext cx="2063750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400" b="1">
                <a:latin typeface="Arial" panose="020B0604020202020204" pitchFamily="34" charset="0"/>
              </a:rPr>
              <a:t>AE=BE</a:t>
            </a:r>
            <a:endParaRPr lang="en-US" altLang="zh-CN" sz="4400" b="1">
              <a:latin typeface="Arial" panose="020B0604020202020204" pitchFamily="34" charset="0"/>
            </a:endParaRPr>
          </a:p>
        </p:txBody>
      </p:sp>
      <p:grpSp>
        <p:nvGrpSpPr>
          <p:cNvPr id="44045" name="组合 44044"/>
          <p:cNvGrpSpPr/>
          <p:nvPr/>
        </p:nvGrpSpPr>
        <p:grpSpPr>
          <a:xfrm>
            <a:off x="4697413" y="4953000"/>
            <a:ext cx="2141537" cy="906463"/>
            <a:chOff x="0" y="0"/>
            <a:chExt cx="1349" cy="571"/>
          </a:xfrm>
        </p:grpSpPr>
        <p:grpSp>
          <p:nvGrpSpPr>
            <p:cNvPr id="44046" name="组合 44045"/>
            <p:cNvGrpSpPr/>
            <p:nvPr/>
          </p:nvGrpSpPr>
          <p:grpSpPr>
            <a:xfrm>
              <a:off x="0" y="18"/>
              <a:ext cx="830" cy="553"/>
              <a:chOff x="0" y="0"/>
              <a:chExt cx="830" cy="553"/>
            </a:xfrm>
          </p:grpSpPr>
          <p:sp>
            <p:nvSpPr>
              <p:cNvPr id="44047" name="Text Box 15"/>
              <p:cNvSpPr txBox="1"/>
              <p:nvPr/>
            </p:nvSpPr>
            <p:spPr>
              <a:xfrm>
                <a:off x="0" y="73"/>
                <a:ext cx="830" cy="4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4400" b="1">
                    <a:latin typeface="Arial" panose="020B0604020202020204" pitchFamily="34" charset="0"/>
                  </a:rPr>
                  <a:t>AC=</a:t>
                </a:r>
                <a:endParaRPr lang="en-US" altLang="zh-CN" sz="4400" b="1">
                  <a:latin typeface="Arial" panose="020B0604020202020204" pitchFamily="34" charset="0"/>
                </a:endParaRPr>
              </a:p>
            </p:txBody>
          </p:sp>
          <p:sp>
            <p:nvSpPr>
              <p:cNvPr id="44048" name="Arc 16"/>
              <p:cNvSpPr/>
              <p:nvPr/>
            </p:nvSpPr>
            <p:spPr>
              <a:xfrm rot="-8037611" flipV="1">
                <a:off x="186" y="35"/>
                <a:ext cx="318" cy="243"/>
              </a:xfrm>
              <a:custGeom>
                <a:avLst/>
                <a:gdLst>
                  <a:gd name="txL" fmla="*/ 0 w 21600"/>
                  <a:gd name="txT" fmla="*/ 0 h 21813"/>
                  <a:gd name="txR" fmla="*/ 21600 w 21600"/>
                  <a:gd name="txB" fmla="*/ 21813 h 21813"/>
                </a:gdLst>
                <a:ahLst/>
                <a:cxnLst>
                  <a:cxn ang="0">
                    <a:pos x="104" y="0"/>
                  </a:cxn>
                  <a:cxn ang="0">
                    <a:pos x="317" y="243"/>
                  </a:cxn>
                  <a:cxn ang="0">
                    <a:pos x="0" y="227"/>
                  </a:cxn>
                </a:cxnLst>
                <a:rect l="txL" t="txT" r="txR" b="txB"/>
                <a:pathLst>
                  <a:path w="21600" h="21813" fill="none">
                    <a:moveTo>
                      <a:pt x="7069" y="-1"/>
                    </a:moveTo>
                    <a:cubicBezTo>
                      <a:pt x="15766" y="3011"/>
                      <a:pt x="21600" y="11205"/>
                      <a:pt x="21600" y="20410"/>
                    </a:cubicBezTo>
                    <a:cubicBezTo>
                      <a:pt x="21600" y="20878"/>
                      <a:pt x="21584" y="21345"/>
                      <a:pt x="21554" y="21813"/>
                    </a:cubicBezTo>
                  </a:path>
                  <a:path w="21600" h="21813" stroke="0">
                    <a:moveTo>
                      <a:pt x="7069" y="-1"/>
                    </a:moveTo>
                    <a:cubicBezTo>
                      <a:pt x="15766" y="3011"/>
                      <a:pt x="21600" y="11205"/>
                      <a:pt x="21600" y="20410"/>
                    </a:cubicBezTo>
                    <a:cubicBezTo>
                      <a:pt x="21600" y="20878"/>
                      <a:pt x="21584" y="21345"/>
                      <a:pt x="21554" y="21813"/>
                    </a:cubicBezTo>
                    <a:lnTo>
                      <a:pt x="0" y="2041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4049" name="组合 44048"/>
            <p:cNvGrpSpPr/>
            <p:nvPr/>
          </p:nvGrpSpPr>
          <p:grpSpPr>
            <a:xfrm>
              <a:off x="725" y="0"/>
              <a:ext cx="624" cy="527"/>
              <a:chOff x="0" y="0"/>
              <a:chExt cx="624" cy="527"/>
            </a:xfrm>
          </p:grpSpPr>
          <p:sp>
            <p:nvSpPr>
              <p:cNvPr id="44050" name="Text Box 18"/>
              <p:cNvSpPr txBox="1"/>
              <p:nvPr/>
            </p:nvSpPr>
            <p:spPr>
              <a:xfrm>
                <a:off x="0" y="47"/>
                <a:ext cx="624" cy="4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4400" b="1">
                    <a:latin typeface="Arial" panose="020B0604020202020204" pitchFamily="34" charset="0"/>
                  </a:rPr>
                  <a:t>BC</a:t>
                </a:r>
                <a:endParaRPr lang="en-US" altLang="zh-CN" sz="4400" b="1">
                  <a:latin typeface="Arial" panose="020B0604020202020204" pitchFamily="34" charset="0"/>
                </a:endParaRPr>
              </a:p>
            </p:txBody>
          </p:sp>
          <p:sp>
            <p:nvSpPr>
              <p:cNvPr id="44051" name="Arc 19"/>
              <p:cNvSpPr/>
              <p:nvPr/>
            </p:nvSpPr>
            <p:spPr>
              <a:xfrm rot="-8037611" flipV="1">
                <a:off x="186" y="35"/>
                <a:ext cx="318" cy="243"/>
              </a:xfrm>
              <a:custGeom>
                <a:avLst/>
                <a:gdLst>
                  <a:gd name="txL" fmla="*/ 0 w 21600"/>
                  <a:gd name="txT" fmla="*/ 0 h 21813"/>
                  <a:gd name="txR" fmla="*/ 21600 w 21600"/>
                  <a:gd name="txB" fmla="*/ 21813 h 21813"/>
                </a:gdLst>
                <a:ahLst/>
                <a:cxnLst>
                  <a:cxn ang="0">
                    <a:pos x="104" y="0"/>
                  </a:cxn>
                  <a:cxn ang="0">
                    <a:pos x="317" y="243"/>
                  </a:cxn>
                  <a:cxn ang="0">
                    <a:pos x="0" y="227"/>
                  </a:cxn>
                </a:cxnLst>
                <a:rect l="txL" t="txT" r="txR" b="txB"/>
                <a:pathLst>
                  <a:path w="21600" h="21813" fill="none">
                    <a:moveTo>
                      <a:pt x="7069" y="-1"/>
                    </a:moveTo>
                    <a:cubicBezTo>
                      <a:pt x="15766" y="3011"/>
                      <a:pt x="21600" y="11205"/>
                      <a:pt x="21600" y="20410"/>
                    </a:cubicBezTo>
                    <a:cubicBezTo>
                      <a:pt x="21600" y="20878"/>
                      <a:pt x="21584" y="21345"/>
                      <a:pt x="21554" y="21813"/>
                    </a:cubicBezTo>
                  </a:path>
                  <a:path w="21600" h="21813" stroke="0">
                    <a:moveTo>
                      <a:pt x="7069" y="-1"/>
                    </a:moveTo>
                    <a:cubicBezTo>
                      <a:pt x="15766" y="3011"/>
                      <a:pt x="21600" y="11205"/>
                      <a:pt x="21600" y="20410"/>
                    </a:cubicBezTo>
                    <a:cubicBezTo>
                      <a:pt x="21600" y="20878"/>
                      <a:pt x="21584" y="21345"/>
                      <a:pt x="21554" y="21813"/>
                    </a:cubicBezTo>
                    <a:lnTo>
                      <a:pt x="0" y="2041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44052" name="组合 44051"/>
          <p:cNvGrpSpPr/>
          <p:nvPr/>
        </p:nvGrpSpPr>
        <p:grpSpPr>
          <a:xfrm>
            <a:off x="4716463" y="5943600"/>
            <a:ext cx="2141537" cy="906463"/>
            <a:chOff x="0" y="0"/>
            <a:chExt cx="1349" cy="571"/>
          </a:xfrm>
        </p:grpSpPr>
        <p:grpSp>
          <p:nvGrpSpPr>
            <p:cNvPr id="44053" name="组合 44052"/>
            <p:cNvGrpSpPr/>
            <p:nvPr/>
          </p:nvGrpSpPr>
          <p:grpSpPr>
            <a:xfrm>
              <a:off x="0" y="18"/>
              <a:ext cx="830" cy="553"/>
              <a:chOff x="0" y="0"/>
              <a:chExt cx="830" cy="553"/>
            </a:xfrm>
          </p:grpSpPr>
          <p:sp>
            <p:nvSpPr>
              <p:cNvPr id="44054" name="Text Box 22"/>
              <p:cNvSpPr txBox="1"/>
              <p:nvPr/>
            </p:nvSpPr>
            <p:spPr>
              <a:xfrm>
                <a:off x="0" y="73"/>
                <a:ext cx="830" cy="4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4400" b="1">
                    <a:latin typeface="Arial" panose="020B0604020202020204" pitchFamily="34" charset="0"/>
                  </a:rPr>
                  <a:t>AD=</a:t>
                </a:r>
                <a:endParaRPr lang="en-US" altLang="zh-CN" sz="4400" b="1">
                  <a:latin typeface="Arial" panose="020B0604020202020204" pitchFamily="34" charset="0"/>
                </a:endParaRPr>
              </a:p>
            </p:txBody>
          </p:sp>
          <p:sp>
            <p:nvSpPr>
              <p:cNvPr id="44055" name="Arc 23"/>
              <p:cNvSpPr/>
              <p:nvPr/>
            </p:nvSpPr>
            <p:spPr>
              <a:xfrm rot="-8037611" flipV="1">
                <a:off x="186" y="35"/>
                <a:ext cx="318" cy="243"/>
              </a:xfrm>
              <a:custGeom>
                <a:avLst/>
                <a:gdLst>
                  <a:gd name="txL" fmla="*/ 0 w 21600"/>
                  <a:gd name="txT" fmla="*/ 0 h 21813"/>
                  <a:gd name="txR" fmla="*/ 21600 w 21600"/>
                  <a:gd name="txB" fmla="*/ 21813 h 21813"/>
                </a:gdLst>
                <a:ahLst/>
                <a:cxnLst>
                  <a:cxn ang="0">
                    <a:pos x="104" y="0"/>
                  </a:cxn>
                  <a:cxn ang="0">
                    <a:pos x="317" y="243"/>
                  </a:cxn>
                  <a:cxn ang="0">
                    <a:pos x="0" y="227"/>
                  </a:cxn>
                </a:cxnLst>
                <a:rect l="txL" t="txT" r="txR" b="txB"/>
                <a:pathLst>
                  <a:path w="21600" h="21813" fill="none">
                    <a:moveTo>
                      <a:pt x="7069" y="-1"/>
                    </a:moveTo>
                    <a:cubicBezTo>
                      <a:pt x="15766" y="3011"/>
                      <a:pt x="21600" y="11205"/>
                      <a:pt x="21600" y="20410"/>
                    </a:cubicBezTo>
                    <a:cubicBezTo>
                      <a:pt x="21600" y="20878"/>
                      <a:pt x="21584" y="21345"/>
                      <a:pt x="21554" y="21813"/>
                    </a:cubicBezTo>
                  </a:path>
                  <a:path w="21600" h="21813" stroke="0">
                    <a:moveTo>
                      <a:pt x="7069" y="-1"/>
                    </a:moveTo>
                    <a:cubicBezTo>
                      <a:pt x="15766" y="3011"/>
                      <a:pt x="21600" y="11205"/>
                      <a:pt x="21600" y="20410"/>
                    </a:cubicBezTo>
                    <a:cubicBezTo>
                      <a:pt x="21600" y="20878"/>
                      <a:pt x="21584" y="21345"/>
                      <a:pt x="21554" y="21813"/>
                    </a:cubicBezTo>
                    <a:lnTo>
                      <a:pt x="0" y="2041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4056" name="组合 44055"/>
            <p:cNvGrpSpPr/>
            <p:nvPr/>
          </p:nvGrpSpPr>
          <p:grpSpPr>
            <a:xfrm>
              <a:off x="725" y="0"/>
              <a:ext cx="624" cy="527"/>
              <a:chOff x="0" y="0"/>
              <a:chExt cx="624" cy="527"/>
            </a:xfrm>
          </p:grpSpPr>
          <p:sp>
            <p:nvSpPr>
              <p:cNvPr id="44057" name="Text Box 25"/>
              <p:cNvSpPr txBox="1"/>
              <p:nvPr/>
            </p:nvSpPr>
            <p:spPr>
              <a:xfrm>
                <a:off x="0" y="47"/>
                <a:ext cx="624" cy="4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4400" b="1">
                    <a:latin typeface="Arial" panose="020B0604020202020204" pitchFamily="34" charset="0"/>
                  </a:rPr>
                  <a:t>BD</a:t>
                </a:r>
                <a:endParaRPr lang="en-US" altLang="zh-CN" sz="4400" b="1">
                  <a:latin typeface="Arial" panose="020B0604020202020204" pitchFamily="34" charset="0"/>
                </a:endParaRPr>
              </a:p>
            </p:txBody>
          </p:sp>
          <p:sp>
            <p:nvSpPr>
              <p:cNvPr id="44058" name="Arc 26"/>
              <p:cNvSpPr/>
              <p:nvPr/>
            </p:nvSpPr>
            <p:spPr>
              <a:xfrm rot="-8037611" flipV="1">
                <a:off x="186" y="35"/>
                <a:ext cx="318" cy="243"/>
              </a:xfrm>
              <a:custGeom>
                <a:avLst/>
                <a:gdLst>
                  <a:gd name="txL" fmla="*/ 0 w 21600"/>
                  <a:gd name="txT" fmla="*/ 0 h 21813"/>
                  <a:gd name="txR" fmla="*/ 21600 w 21600"/>
                  <a:gd name="txB" fmla="*/ 21813 h 21813"/>
                </a:gdLst>
                <a:ahLst/>
                <a:cxnLst>
                  <a:cxn ang="0">
                    <a:pos x="104" y="0"/>
                  </a:cxn>
                  <a:cxn ang="0">
                    <a:pos x="317" y="243"/>
                  </a:cxn>
                  <a:cxn ang="0">
                    <a:pos x="0" y="227"/>
                  </a:cxn>
                </a:cxnLst>
                <a:rect l="txL" t="txT" r="txR" b="txB"/>
                <a:pathLst>
                  <a:path w="21600" h="21813" fill="none">
                    <a:moveTo>
                      <a:pt x="7069" y="-1"/>
                    </a:moveTo>
                    <a:cubicBezTo>
                      <a:pt x="15766" y="3011"/>
                      <a:pt x="21600" y="11205"/>
                      <a:pt x="21600" y="20410"/>
                    </a:cubicBezTo>
                    <a:cubicBezTo>
                      <a:pt x="21600" y="20878"/>
                      <a:pt x="21584" y="21345"/>
                      <a:pt x="21554" y="21813"/>
                    </a:cubicBezTo>
                  </a:path>
                  <a:path w="21600" h="21813" stroke="0">
                    <a:moveTo>
                      <a:pt x="7069" y="-1"/>
                    </a:moveTo>
                    <a:cubicBezTo>
                      <a:pt x="15766" y="3011"/>
                      <a:pt x="21600" y="11205"/>
                      <a:pt x="21600" y="20410"/>
                    </a:cubicBezTo>
                    <a:cubicBezTo>
                      <a:pt x="21600" y="20878"/>
                      <a:pt x="21584" y="21345"/>
                      <a:pt x="21554" y="21813"/>
                    </a:cubicBezTo>
                    <a:lnTo>
                      <a:pt x="0" y="2041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4403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4404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" fill="hold"/>
                                        <p:tgtEl>
                                          <p:spTgt spid="4404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" fill="hold"/>
                                        <p:tgtEl>
                                          <p:spTgt spid="4404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" fill="hold"/>
                                        <p:tgtEl>
                                          <p:spTgt spid="4405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/>
      <p:bldP spid="44039" grpId="0"/>
      <p:bldP spid="44040" grpId="0"/>
      <p:bldP spid="44041" grpId="0" bldLvl="0" animBg="1"/>
      <p:bldP spid="44042" grpId="0" bldLvl="0" animBg="1"/>
      <p:bldP spid="44043" grpId="0" bldLvl="0" animBg="1"/>
      <p:bldP spid="440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Text Box 11"/>
          <p:cNvSpPr txBox="1"/>
          <p:nvPr/>
        </p:nvSpPr>
        <p:spPr>
          <a:xfrm>
            <a:off x="771525" y="21336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5060" name="Text Box 19"/>
          <p:cNvSpPr txBox="1"/>
          <p:nvPr/>
        </p:nvSpPr>
        <p:spPr>
          <a:xfrm>
            <a:off x="93980" y="256540"/>
            <a:ext cx="8610600" cy="14198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</a:pPr>
            <a:r>
              <a:rPr lang="en-US" altLang="zh-CN" sz="3200" b="1" dirty="0"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、如图，</a:t>
            </a:r>
            <a:r>
              <a:rPr lang="en-US" altLang="zh-CN" sz="3200" b="1">
                <a:latin typeface="楷体_GB2312" pitchFamily="1" charset="-122"/>
                <a:ea typeface="楷体_GB2312" pitchFamily="1" charset="-122"/>
              </a:rPr>
              <a:t>AB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是⊙</a:t>
            </a:r>
            <a:r>
              <a:rPr lang="en-US" altLang="zh-CN" sz="3200" b="1">
                <a:latin typeface="楷体_GB2312" pitchFamily="1" charset="-122"/>
                <a:ea typeface="楷体_GB2312" pitchFamily="1" charset="-122"/>
              </a:rPr>
              <a:t>O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的直径，</a:t>
            </a:r>
            <a:r>
              <a:rPr lang="en-US" altLang="zh-CN" sz="3200" b="1">
                <a:latin typeface="楷体_GB2312" pitchFamily="1" charset="-122"/>
                <a:ea typeface="楷体_GB2312" pitchFamily="1" charset="-122"/>
              </a:rPr>
              <a:t>CD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为弦，</a:t>
            </a:r>
            <a:r>
              <a:rPr lang="en-US" altLang="zh-CN" sz="3200" b="1">
                <a:latin typeface="楷体_GB2312" pitchFamily="1" charset="-122"/>
                <a:ea typeface="楷体_GB2312" pitchFamily="1" charset="-122"/>
              </a:rPr>
              <a:t>CD⊥AB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于</a:t>
            </a:r>
            <a:r>
              <a:rPr lang="en-US" altLang="zh-CN" sz="3200" b="1">
                <a:latin typeface="楷体_GB2312" pitchFamily="1" charset="-122"/>
                <a:ea typeface="楷体_GB2312" pitchFamily="1" charset="-122"/>
              </a:rPr>
              <a:t>E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，则下列结论中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不成立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的是（  ）</a:t>
            </a:r>
            <a:endParaRPr lang="zh-CN" altLang="en-US" sz="32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5061" name="Text Box 20"/>
          <p:cNvSpPr txBox="1"/>
          <p:nvPr/>
        </p:nvSpPr>
        <p:spPr>
          <a:xfrm>
            <a:off x="457200" y="2559050"/>
            <a:ext cx="441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i="1">
                <a:latin typeface="Times New Roman" panose="02020603050405020304" pitchFamily="18" charset="0"/>
              </a:rPr>
              <a:t>A</a:t>
            </a:r>
            <a:r>
              <a:rPr lang="zh-CN" altLang="en-US" sz="3600" b="1" i="1" dirty="0">
                <a:latin typeface="Times New Roman" panose="02020603050405020304" pitchFamily="18" charset="0"/>
              </a:rPr>
              <a:t>、</a:t>
            </a:r>
            <a:r>
              <a:rPr lang="zh-CN" altLang="en-US" sz="3600" b="1" dirty="0">
                <a:latin typeface="楷体_GB2312" pitchFamily="1" charset="-122"/>
                <a:ea typeface="楷体_GB2312" pitchFamily="1" charset="-122"/>
              </a:rPr>
              <a:t>∠</a:t>
            </a:r>
            <a:r>
              <a:rPr lang="en-US" altLang="zh-CN" sz="3600">
                <a:latin typeface="楷体_GB2312" pitchFamily="1" charset="-122"/>
                <a:ea typeface="楷体_GB2312" pitchFamily="1" charset="-122"/>
              </a:rPr>
              <a:t>C</a:t>
            </a:r>
            <a:r>
              <a:rPr lang="en-US" altLang="zh-CN" sz="3600" b="1">
                <a:latin typeface="楷体_GB2312" pitchFamily="1" charset="-122"/>
                <a:ea typeface="楷体_GB2312" pitchFamily="1" charset="-122"/>
              </a:rPr>
              <a:t>OE=∠DOE</a:t>
            </a:r>
            <a:endParaRPr lang="en-US" altLang="zh-CN" sz="36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5062" name="Text Box 21"/>
          <p:cNvSpPr txBox="1"/>
          <p:nvPr/>
        </p:nvSpPr>
        <p:spPr>
          <a:xfrm>
            <a:off x="457200" y="3473450"/>
            <a:ext cx="3276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i="1">
                <a:latin typeface="Times New Roman" panose="02020603050405020304" pitchFamily="18" charset="0"/>
              </a:rPr>
              <a:t>B</a:t>
            </a:r>
            <a:r>
              <a:rPr lang="zh-CN" altLang="en-US" sz="3600" b="1" i="1" dirty="0">
                <a:latin typeface="Times New Roman" panose="02020603050405020304" pitchFamily="18" charset="0"/>
              </a:rPr>
              <a:t>、</a:t>
            </a:r>
            <a:r>
              <a:rPr lang="en-US" altLang="zh-CN" sz="3600" b="1">
                <a:latin typeface="楷体_GB2312" pitchFamily="1" charset="-122"/>
                <a:ea typeface="楷体_GB2312" pitchFamily="1" charset="-122"/>
              </a:rPr>
              <a:t>CE=DE</a:t>
            </a:r>
            <a:endParaRPr lang="en-US" altLang="zh-CN" sz="36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5063" name="Text Box 22"/>
          <p:cNvSpPr txBox="1"/>
          <p:nvPr/>
        </p:nvSpPr>
        <p:spPr>
          <a:xfrm>
            <a:off x="457200" y="4387850"/>
            <a:ext cx="3657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i="1">
                <a:latin typeface="Times New Roman" panose="02020603050405020304" pitchFamily="18" charset="0"/>
              </a:rPr>
              <a:t>C</a:t>
            </a:r>
            <a:r>
              <a:rPr lang="zh-CN" altLang="en-US" sz="3600" b="1" i="1" dirty="0">
                <a:latin typeface="Times New Roman" panose="02020603050405020304" pitchFamily="18" charset="0"/>
              </a:rPr>
              <a:t>、</a:t>
            </a:r>
            <a:r>
              <a:rPr lang="en-US" altLang="zh-CN" sz="3600" b="1">
                <a:latin typeface="楷体_GB2312" pitchFamily="1" charset="-122"/>
                <a:ea typeface="楷体_GB2312" pitchFamily="1" charset="-122"/>
              </a:rPr>
              <a:t>OE=AE</a:t>
            </a:r>
            <a:endParaRPr lang="en-US" altLang="zh-CN" sz="3600" b="1">
              <a:latin typeface="楷体_GB2312" pitchFamily="1" charset="-122"/>
              <a:ea typeface="楷体_GB2312" pitchFamily="1" charset="-122"/>
            </a:endParaRPr>
          </a:p>
        </p:txBody>
      </p:sp>
      <p:grpSp>
        <p:nvGrpSpPr>
          <p:cNvPr id="45064" name="组合 45063"/>
          <p:cNvGrpSpPr/>
          <p:nvPr/>
        </p:nvGrpSpPr>
        <p:grpSpPr>
          <a:xfrm>
            <a:off x="457200" y="5059363"/>
            <a:ext cx="3756025" cy="1006474"/>
            <a:chOff x="0" y="0"/>
            <a:chExt cx="2366" cy="634"/>
          </a:xfrm>
        </p:grpSpPr>
        <p:sp>
          <p:nvSpPr>
            <p:cNvPr id="45065" name="Text Box 23"/>
            <p:cNvSpPr txBox="1"/>
            <p:nvPr/>
          </p:nvSpPr>
          <p:spPr>
            <a:xfrm>
              <a:off x="0" y="230"/>
              <a:ext cx="236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600" b="1" i="1">
                  <a:latin typeface="Times New Roman" panose="02020603050405020304" pitchFamily="18" charset="0"/>
                </a:rPr>
                <a:t>D</a:t>
              </a:r>
              <a:r>
                <a:rPr lang="zh-CN" altLang="en-US" sz="3600" b="1" i="1" dirty="0">
                  <a:latin typeface="Times New Roman" panose="02020603050405020304" pitchFamily="18" charset="0"/>
                </a:rPr>
                <a:t>、</a:t>
              </a:r>
              <a:r>
                <a:rPr lang="en-US" altLang="zh-CN" sz="3600" b="1">
                  <a:latin typeface="楷体_GB2312" pitchFamily="1" charset="-122"/>
                  <a:ea typeface="楷体_GB2312" pitchFamily="1" charset="-122"/>
                </a:rPr>
                <a:t>BD=BC</a:t>
              </a:r>
              <a:endParaRPr lang="en-US" altLang="zh-CN" sz="3600" b="1">
                <a:latin typeface="楷体_GB2312" pitchFamily="1" charset="-122"/>
                <a:ea typeface="楷体_GB2312" pitchFamily="1" charset="-122"/>
              </a:endParaRPr>
            </a:p>
          </p:txBody>
        </p:sp>
        <p:sp>
          <p:nvSpPr>
            <p:cNvPr id="45066" name="Text Box 24"/>
            <p:cNvSpPr txBox="1"/>
            <p:nvPr/>
          </p:nvSpPr>
          <p:spPr>
            <a:xfrm>
              <a:off x="501" y="0"/>
              <a:ext cx="45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⌒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endParaRPr>
            </a:p>
          </p:txBody>
        </p:sp>
        <p:sp>
          <p:nvSpPr>
            <p:cNvPr id="45067" name="Text Box 25"/>
            <p:cNvSpPr txBox="1"/>
            <p:nvPr/>
          </p:nvSpPr>
          <p:spPr>
            <a:xfrm>
              <a:off x="933" y="0"/>
              <a:ext cx="45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⌒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45068" name="组合 45067"/>
          <p:cNvGrpSpPr/>
          <p:nvPr/>
        </p:nvGrpSpPr>
        <p:grpSpPr>
          <a:xfrm>
            <a:off x="5486400" y="2438400"/>
            <a:ext cx="2895600" cy="3627438"/>
            <a:chOff x="0" y="0"/>
            <a:chExt cx="1824" cy="2285"/>
          </a:xfrm>
        </p:grpSpPr>
        <p:sp>
          <p:nvSpPr>
            <p:cNvPr id="45069" name="Oval 3"/>
            <p:cNvSpPr/>
            <p:nvPr/>
          </p:nvSpPr>
          <p:spPr>
            <a:xfrm>
              <a:off x="118" y="377"/>
              <a:ext cx="1543" cy="1543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3200">
                  <a:latin typeface="Arial" panose="020B0604020202020204" pitchFamily="34" charset="0"/>
                </a:rPr>
                <a:t>·</a:t>
              </a:r>
              <a:endParaRPr lang="en-US" altLang="zh-CN" sz="3200">
                <a:latin typeface="Arial" panose="020B0604020202020204" pitchFamily="34" charset="0"/>
              </a:endParaRPr>
            </a:p>
          </p:txBody>
        </p:sp>
        <p:sp>
          <p:nvSpPr>
            <p:cNvPr id="45070" name="Line 4"/>
            <p:cNvSpPr/>
            <p:nvPr/>
          </p:nvSpPr>
          <p:spPr>
            <a:xfrm>
              <a:off x="291" y="649"/>
              <a:ext cx="1179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71" name="Freeform 6"/>
            <p:cNvSpPr/>
            <p:nvPr/>
          </p:nvSpPr>
          <p:spPr>
            <a:xfrm>
              <a:off x="790" y="649"/>
              <a:ext cx="91" cy="91"/>
            </a:xfrm>
            <a:custGeom>
              <a:avLst/>
              <a:gdLst>
                <a:gd name="txL" fmla="*/ 0 w 91"/>
                <a:gd name="txT" fmla="*/ 0 h 90"/>
                <a:gd name="txR" fmla="*/ 91 w 91"/>
                <a:gd name="txB" fmla="*/ 90 h 90"/>
              </a:gdLst>
              <a:ahLst/>
              <a:cxnLst>
                <a:cxn ang="0">
                  <a:pos x="0" y="0"/>
                </a:cxn>
                <a:cxn ang="0">
                  <a:pos x="0" y="90"/>
                </a:cxn>
                <a:cxn ang="0">
                  <a:pos x="91" y="90"/>
                </a:cxn>
              </a:cxnLst>
              <a:rect l="txL" t="txT" r="txR" b="txB"/>
              <a:pathLst>
                <a:path w="91" h="90">
                  <a:moveTo>
                    <a:pt x="0" y="0"/>
                  </a:moveTo>
                  <a:lnTo>
                    <a:pt x="0" y="90"/>
                  </a:lnTo>
                  <a:lnTo>
                    <a:pt x="91" y="90"/>
                  </a:ln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5072" name="Text Box 7"/>
            <p:cNvSpPr txBox="1"/>
            <p:nvPr/>
          </p:nvSpPr>
          <p:spPr>
            <a:xfrm>
              <a:off x="528" y="1008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O</a:t>
              </a:r>
              <a:endParaRPr lang="en-US" altLang="zh-CN" sz="3200" b="1" i="1">
                <a:latin typeface="Times New Roman" panose="02020603050405020304" pitchFamily="18" charset="0"/>
              </a:endParaRPr>
            </a:p>
          </p:txBody>
        </p:sp>
        <p:sp>
          <p:nvSpPr>
            <p:cNvPr id="45073" name="Text Box 8"/>
            <p:cNvSpPr txBox="1"/>
            <p:nvPr/>
          </p:nvSpPr>
          <p:spPr>
            <a:xfrm>
              <a:off x="738" y="0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A</a:t>
              </a:r>
              <a:endParaRPr lang="en-US" altLang="zh-CN" sz="3200" b="1" i="1">
                <a:latin typeface="Times New Roman" panose="02020603050405020304" pitchFamily="18" charset="0"/>
              </a:endParaRPr>
            </a:p>
          </p:txBody>
        </p:sp>
        <p:sp>
          <p:nvSpPr>
            <p:cNvPr id="45074" name="Text Box 9"/>
            <p:cNvSpPr txBox="1"/>
            <p:nvPr/>
          </p:nvSpPr>
          <p:spPr>
            <a:xfrm>
              <a:off x="720" y="1920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B</a:t>
              </a:r>
              <a:endParaRPr lang="en-US" altLang="zh-CN" sz="3200" b="1" i="1">
                <a:latin typeface="Times New Roman" panose="02020603050405020304" pitchFamily="18" charset="0"/>
              </a:endParaRPr>
            </a:p>
          </p:txBody>
        </p:sp>
        <p:sp>
          <p:nvSpPr>
            <p:cNvPr id="45075" name="Text Box 10"/>
            <p:cNvSpPr txBox="1"/>
            <p:nvPr/>
          </p:nvSpPr>
          <p:spPr>
            <a:xfrm>
              <a:off x="882" y="624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E</a:t>
              </a:r>
              <a:endParaRPr lang="en-US" altLang="zh-CN" sz="3200" b="1" i="1">
                <a:latin typeface="Times New Roman" panose="02020603050405020304" pitchFamily="18" charset="0"/>
              </a:endParaRPr>
            </a:p>
          </p:txBody>
        </p:sp>
        <p:sp>
          <p:nvSpPr>
            <p:cNvPr id="45076" name="Line 12"/>
            <p:cNvSpPr/>
            <p:nvPr/>
          </p:nvSpPr>
          <p:spPr>
            <a:xfrm flipH="1" flipV="1">
              <a:off x="864" y="384"/>
              <a:ext cx="17" cy="15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77" name="Text Box 26"/>
            <p:cNvSpPr txBox="1"/>
            <p:nvPr/>
          </p:nvSpPr>
          <p:spPr>
            <a:xfrm>
              <a:off x="0" y="451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C</a:t>
              </a:r>
              <a:endParaRPr lang="en-US" altLang="zh-CN" sz="3200" b="1" i="1">
                <a:latin typeface="Times New Roman" panose="02020603050405020304" pitchFamily="18" charset="0"/>
              </a:endParaRPr>
            </a:p>
          </p:txBody>
        </p:sp>
        <p:sp>
          <p:nvSpPr>
            <p:cNvPr id="45078" name="Text Box 27"/>
            <p:cNvSpPr txBox="1"/>
            <p:nvPr/>
          </p:nvSpPr>
          <p:spPr>
            <a:xfrm>
              <a:off x="1506" y="403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D</a:t>
              </a:r>
              <a:endParaRPr lang="en-US" altLang="zh-CN" sz="3200" b="1" i="1">
                <a:latin typeface="Times New Roman" panose="02020603050405020304" pitchFamily="18" charset="0"/>
              </a:endParaRPr>
            </a:p>
          </p:txBody>
        </p:sp>
        <p:sp>
          <p:nvSpPr>
            <p:cNvPr id="45079" name="Line 28"/>
            <p:cNvSpPr/>
            <p:nvPr/>
          </p:nvSpPr>
          <p:spPr>
            <a:xfrm flipH="1" flipV="1">
              <a:off x="288" y="653"/>
              <a:ext cx="576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80" name="Line 29"/>
            <p:cNvSpPr/>
            <p:nvPr/>
          </p:nvSpPr>
          <p:spPr>
            <a:xfrm flipV="1">
              <a:off x="864" y="653"/>
              <a:ext cx="624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5081" name="Text Box 14"/>
          <p:cNvSpPr txBox="1"/>
          <p:nvPr/>
        </p:nvSpPr>
        <p:spPr>
          <a:xfrm>
            <a:off x="5027930" y="1081405"/>
            <a:ext cx="8826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0" name="Text Box 2"/>
          <p:cNvSpPr txBox="1"/>
          <p:nvPr/>
        </p:nvSpPr>
        <p:spPr>
          <a:xfrm>
            <a:off x="152400" y="789305"/>
            <a:ext cx="8610600" cy="1254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</a:pP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例</a:t>
            </a: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1.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如图，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CD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是⊙</a:t>
            </a:r>
            <a:r>
              <a:rPr lang="en-US" altLang="zh-CN" sz="2800" b="1" i="1">
                <a:latin typeface="Times New Roman" panose="02020603050405020304" pitchFamily="18" charset="0"/>
                <a:ea typeface="楷体_GB2312" pitchFamily="1" charset="-122"/>
              </a:rPr>
              <a:t>O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的直径，弦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AB⊥CD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于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E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，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CE=1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，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AB=10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，求直径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CD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的长。</a:t>
            </a:r>
            <a:endParaRPr lang="zh-CN" altLang="en-US" sz="2800" b="1" dirty="0">
              <a:latin typeface="楷体_GB2312" pitchFamily="1" charset="-122"/>
              <a:ea typeface="楷体_GB2312" pitchFamily="1" charset="-122"/>
            </a:endParaRPr>
          </a:p>
        </p:txBody>
      </p:sp>
      <p:grpSp>
        <p:nvGrpSpPr>
          <p:cNvPr id="48131" name="组合 48130"/>
          <p:cNvGrpSpPr/>
          <p:nvPr/>
        </p:nvGrpSpPr>
        <p:grpSpPr>
          <a:xfrm>
            <a:off x="5514975" y="1901825"/>
            <a:ext cx="3476625" cy="2590800"/>
            <a:chOff x="0" y="0"/>
            <a:chExt cx="2190" cy="1632"/>
          </a:xfrm>
        </p:grpSpPr>
        <p:sp>
          <p:nvSpPr>
            <p:cNvPr id="48132" name="Oval 3"/>
            <p:cNvSpPr/>
            <p:nvPr/>
          </p:nvSpPr>
          <p:spPr>
            <a:xfrm>
              <a:off x="297" y="89"/>
              <a:ext cx="1543" cy="1543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2800">
                  <a:solidFill>
                    <a:srgbClr val="FF0000"/>
                  </a:solidFill>
                  <a:latin typeface="Arial" panose="020B0604020202020204" pitchFamily="34" charset="0"/>
                </a:rPr>
                <a:t>·</a:t>
              </a:r>
              <a:endParaRPr lang="en-US" altLang="zh-CN" sz="280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8133" name="Line 4"/>
            <p:cNvSpPr/>
            <p:nvPr/>
          </p:nvSpPr>
          <p:spPr>
            <a:xfrm flipV="1">
              <a:off x="480" y="384"/>
              <a:ext cx="0" cy="96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34" name="Freeform 6"/>
            <p:cNvSpPr/>
            <p:nvPr/>
          </p:nvSpPr>
          <p:spPr>
            <a:xfrm>
              <a:off x="384" y="864"/>
              <a:ext cx="91" cy="91"/>
            </a:xfrm>
            <a:custGeom>
              <a:avLst/>
              <a:gdLst>
                <a:gd name="txL" fmla="*/ 0 w 91"/>
                <a:gd name="txT" fmla="*/ 0 h 90"/>
                <a:gd name="txR" fmla="*/ 91 w 91"/>
                <a:gd name="txB" fmla="*/ 90 h 90"/>
              </a:gdLst>
              <a:ahLst/>
              <a:cxnLst>
                <a:cxn ang="0">
                  <a:pos x="0" y="0"/>
                </a:cxn>
                <a:cxn ang="0">
                  <a:pos x="0" y="90"/>
                </a:cxn>
                <a:cxn ang="0">
                  <a:pos x="91" y="90"/>
                </a:cxn>
              </a:cxnLst>
              <a:rect l="txL" t="txT" r="txR" b="txB"/>
              <a:pathLst>
                <a:path w="91" h="90">
                  <a:moveTo>
                    <a:pt x="0" y="0"/>
                  </a:moveTo>
                  <a:lnTo>
                    <a:pt x="0" y="90"/>
                  </a:lnTo>
                  <a:lnTo>
                    <a:pt x="91" y="90"/>
                  </a:ln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2800" dirty="0">
                <a:latin typeface="Arial" panose="020B0604020202020204" pitchFamily="34" charset="0"/>
              </a:endParaRPr>
            </a:p>
          </p:txBody>
        </p:sp>
        <p:sp>
          <p:nvSpPr>
            <p:cNvPr id="48135" name="Text Box 7"/>
            <p:cNvSpPr txBox="1"/>
            <p:nvPr/>
          </p:nvSpPr>
          <p:spPr>
            <a:xfrm>
              <a:off x="878" y="816"/>
              <a:ext cx="31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36" name="Text Box 8"/>
            <p:cNvSpPr txBox="1"/>
            <p:nvPr/>
          </p:nvSpPr>
          <p:spPr>
            <a:xfrm>
              <a:off x="288" y="0"/>
              <a:ext cx="31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37" name="Text Box 9"/>
            <p:cNvSpPr txBox="1"/>
            <p:nvPr/>
          </p:nvSpPr>
          <p:spPr>
            <a:xfrm>
              <a:off x="306" y="1296"/>
              <a:ext cx="31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38" name="Text Box 10"/>
            <p:cNvSpPr txBox="1"/>
            <p:nvPr/>
          </p:nvSpPr>
          <p:spPr>
            <a:xfrm>
              <a:off x="432" y="547"/>
              <a:ext cx="31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39" name="Line 20"/>
            <p:cNvSpPr/>
            <p:nvPr/>
          </p:nvSpPr>
          <p:spPr>
            <a:xfrm>
              <a:off x="288" y="864"/>
              <a:ext cx="153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40" name="Text Box 22"/>
            <p:cNvSpPr txBox="1"/>
            <p:nvPr/>
          </p:nvSpPr>
          <p:spPr>
            <a:xfrm>
              <a:off x="0" y="643"/>
              <a:ext cx="31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41" name="Text Box 23"/>
            <p:cNvSpPr txBox="1"/>
            <p:nvPr/>
          </p:nvSpPr>
          <p:spPr>
            <a:xfrm>
              <a:off x="1872" y="624"/>
              <a:ext cx="31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8142" name="Text Box 25"/>
          <p:cNvSpPr txBox="1"/>
          <p:nvPr/>
        </p:nvSpPr>
        <p:spPr>
          <a:xfrm>
            <a:off x="76200" y="1979930"/>
            <a:ext cx="4343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folHlink"/>
              </a:buClr>
              <a:buSzPct val="100000"/>
              <a:buFont typeface="Wingdings" panose="05000000000000000000" pitchFamily="2" charset="2"/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解：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连接</a:t>
            </a:r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OA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，</a:t>
            </a:r>
            <a:endParaRPr lang="zh-CN" altLang="en-US" sz="2800" b="1" dirty="0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8143" name="Line 26"/>
          <p:cNvSpPr/>
          <p:nvPr/>
        </p:nvSpPr>
        <p:spPr>
          <a:xfrm>
            <a:off x="6248400" y="2511425"/>
            <a:ext cx="914400" cy="762000"/>
          </a:xfrm>
          <a:prstGeom prst="line">
            <a:avLst/>
          </a:prstGeom>
          <a:ln w="3810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8144" name="Text Box 27"/>
          <p:cNvSpPr txBox="1"/>
          <p:nvPr/>
        </p:nvSpPr>
        <p:spPr>
          <a:xfrm>
            <a:off x="74613" y="2439035"/>
            <a:ext cx="54879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folHlink"/>
              </a:buClr>
              <a:buSzPct val="100000"/>
              <a:buFont typeface="Wingdings" panose="05000000000000000000" pitchFamily="2" charset="2"/>
            </a:pPr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∵ CD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是直径，</a:t>
            </a:r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OE⊥AB</a:t>
            </a:r>
            <a:endParaRPr lang="en-US" altLang="zh-CN" sz="28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8145" name="Text Box 29"/>
          <p:cNvSpPr txBox="1"/>
          <p:nvPr/>
        </p:nvSpPr>
        <p:spPr>
          <a:xfrm>
            <a:off x="76200" y="2974340"/>
            <a:ext cx="64008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∴ AE=    AB=5</a:t>
            </a:r>
            <a:r>
              <a:rPr lang="zh-CN" altLang="en-US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AEO=∠BEO=90º</a:t>
            </a:r>
            <a:endParaRPr lang="en-US" altLang="zh-CN" sz="28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48146" name="Text Box 30"/>
          <p:cNvSpPr txBox="1"/>
          <p:nvPr/>
        </p:nvSpPr>
        <p:spPr>
          <a:xfrm>
            <a:off x="228600" y="3657600"/>
            <a:ext cx="7543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folHlink"/>
              </a:buClr>
              <a:buSzPct val="100000"/>
              <a:buFont typeface="Wingdings" panose="05000000000000000000" pitchFamily="2" charset="2"/>
            </a:pP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设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OA=x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，则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OE=x-1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，在</a:t>
            </a: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Rt</a:t>
            </a:r>
            <a:r>
              <a:rPr lang="en-US" altLang="zh-CN" sz="2800" b="1" dirty="0">
                <a:latin typeface="宋体" panose="02010600030101010101" pitchFamily="2" charset="-122"/>
              </a:rPr>
              <a:t>ΔOAE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中</a:t>
            </a:r>
            <a:endParaRPr lang="zh-CN" altLang="en-US" sz="28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8147" name="Text Box 31"/>
          <p:cNvSpPr txBox="1"/>
          <p:nvPr/>
        </p:nvSpPr>
        <p:spPr>
          <a:xfrm>
            <a:off x="158115" y="4830763"/>
            <a:ext cx="3124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folHlink"/>
              </a:buClr>
              <a:buSzPct val="100000"/>
              <a:buFont typeface="Wingdings" panose="05000000000000000000" pitchFamily="2" charset="2"/>
            </a:pPr>
            <a:r>
              <a:rPr lang="zh-CN" altLang="zh-CN" sz="2800" b="1">
                <a:latin typeface="楷体_GB2312" pitchFamily="1" charset="-122"/>
                <a:ea typeface="楷体_GB2312" pitchFamily="1" charset="-122"/>
              </a:rPr>
              <a:t>即：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x</a:t>
            </a:r>
            <a:r>
              <a:rPr lang="en-US" altLang="zh-CN" sz="2800" b="1" baseline="30000">
                <a:latin typeface="楷体_GB2312" pitchFamily="1" charset="-122"/>
                <a:ea typeface="楷体_GB2312" pitchFamily="1" charset="-122"/>
              </a:rPr>
              <a:t>2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=5</a:t>
            </a:r>
            <a:r>
              <a:rPr lang="en-US" altLang="zh-CN" sz="2800" b="1" baseline="30000">
                <a:latin typeface="楷体_GB2312" pitchFamily="1" charset="-122"/>
                <a:ea typeface="楷体_GB2312" pitchFamily="1" charset="-122"/>
              </a:rPr>
              <a:t>2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+(x-1)</a:t>
            </a:r>
            <a:r>
              <a:rPr lang="en-US" altLang="zh-CN" sz="2800" b="1" baseline="30000">
                <a:latin typeface="楷体_GB2312" pitchFamily="1" charset="-122"/>
                <a:ea typeface="楷体_GB2312" pitchFamily="1" charset="-122"/>
              </a:rPr>
              <a:t>2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8148" name="Text Box 32"/>
          <p:cNvSpPr txBox="1"/>
          <p:nvPr/>
        </p:nvSpPr>
        <p:spPr>
          <a:xfrm>
            <a:off x="3581400" y="4981893"/>
            <a:ext cx="3124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folHlink"/>
              </a:buClr>
              <a:buSzPct val="100000"/>
              <a:buFont typeface="Wingdings" panose="05000000000000000000" pitchFamily="2" charset="2"/>
            </a:pP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解得：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x=13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8149" name="Text Box 33"/>
          <p:cNvSpPr txBox="1"/>
          <p:nvPr/>
        </p:nvSpPr>
        <p:spPr>
          <a:xfrm>
            <a:off x="152400" y="5494020"/>
            <a:ext cx="2133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∴ OA=13</a:t>
            </a:r>
            <a:endParaRPr lang="en-US" altLang="zh-CN" sz="28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8150" name="Text Box 34"/>
          <p:cNvSpPr txBox="1"/>
          <p:nvPr/>
        </p:nvSpPr>
        <p:spPr>
          <a:xfrm>
            <a:off x="74930" y="6015990"/>
            <a:ext cx="29641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∴ CD=2OA=26</a:t>
            </a:r>
            <a:endParaRPr lang="en-US" altLang="zh-CN" sz="28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8151" name="Text Box 35"/>
          <p:cNvSpPr txBox="1"/>
          <p:nvPr/>
        </p:nvSpPr>
        <p:spPr>
          <a:xfrm>
            <a:off x="3672205" y="5940425"/>
            <a:ext cx="349059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即直径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CD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的长为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26.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318260" y="2731135"/>
          <a:ext cx="390525" cy="10090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152400" imgH="393700" progId="Equation.KSEE3">
                  <p:embed/>
                </p:oleObj>
              </mc:Choice>
              <mc:Fallback>
                <p:oleObj name="" r:id="rId2" imgW="1524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18260" y="2731135"/>
                        <a:ext cx="390525" cy="10090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11480" y="4138930"/>
          <a:ext cx="3143885" cy="5410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4" imgW="1181100" imgH="203200" progId="Equation.KSEE3">
                  <p:embed/>
                </p:oleObj>
              </mc:Choice>
              <mc:Fallback>
                <p:oleObj name="" r:id="rId4" imgW="1181100" imgH="203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1480" y="4138930"/>
                        <a:ext cx="3143885" cy="5410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8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8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8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8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8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8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8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8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2" grpId="0"/>
      <p:bldP spid="48144" grpId="0"/>
      <p:bldP spid="48146" grpId="0"/>
      <p:bldP spid="48147" grpId="0"/>
      <p:bldP spid="48148" grpId="0"/>
      <p:bldP spid="48149" grpId="0"/>
      <p:bldP spid="48151" grpId="0"/>
      <p:bldP spid="48145" grpId="2"/>
      <p:bldP spid="4815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28600" y="967740"/>
            <a:ext cx="29718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变式训练：</a:t>
            </a:r>
            <a:endParaRPr lang="zh-CN" altLang="en-US" sz="3200" b="1"/>
          </a:p>
        </p:txBody>
      </p:sp>
      <p:sp>
        <p:nvSpPr>
          <p:cNvPr id="100" name="文本框 99"/>
          <p:cNvSpPr txBox="1"/>
          <p:nvPr/>
        </p:nvSpPr>
        <p:spPr>
          <a:xfrm>
            <a:off x="228600" y="1667510"/>
            <a:ext cx="8418830" cy="2030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2800">
                <a:solidFill>
                  <a:srgbClr val="333333"/>
                </a:solidFill>
                <a:ea typeface="微软雅黑" panose="020B0503020204020204" charset="-122"/>
              </a:rPr>
              <a:t>1.</a:t>
            </a:r>
            <a:r>
              <a:rPr lang="zh-CN" sz="2800">
                <a:solidFill>
                  <a:srgbClr val="333333"/>
                </a:solidFill>
                <a:ea typeface="微软雅黑" panose="020B0503020204020204" charset="-122"/>
              </a:rPr>
              <a:t>如右图：AB为半圆直径，O 为圆心，C为半圆上一点，E是弧AC的中点，OE交弦AC于点D．若AC=8cm，DE=2cm，则OD的长为______cm．</a:t>
            </a:r>
            <a:endParaRPr lang="zh-CN" altLang="en-US" sz="2800">
              <a:solidFill>
                <a:srgbClr val="333333"/>
              </a:solidFill>
              <a:ea typeface="微软雅黑" panose="020B0503020204020204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5490845" y="3766820"/>
            <a:ext cx="2967355" cy="1722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128385" y="3078480"/>
            <a:ext cx="5372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  <a:uFillTx/>
              </a:rPr>
              <a:t>3</a:t>
            </a:r>
            <a:endParaRPr lang="en-US" altLang="zh-CN" sz="2800" b="1">
              <a:solidFill>
                <a:srgbClr val="FF0000"/>
              </a:solidFill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4" name="内容占位符 2"/>
          <p:cNvSpPr>
            <a:spLocks noGrp="1"/>
          </p:cNvSpPr>
          <p:nvPr/>
        </p:nvSpPr>
        <p:spPr>
          <a:xfrm>
            <a:off x="89853" y="902018"/>
            <a:ext cx="8964612" cy="181483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例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如图，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1 400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多年前，我国隋代建造的赵州石拱桥</a:t>
            </a:r>
            <a:b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主桥拱是圆弧形，它的跨度（弧所对的弦长）是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37 m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b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拱高（弧的中点到弦的距离）为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7.23 m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，你能求赵州桥主桥拱的半径吗？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9156" name="Picture 8" descr="082-1##赵州桥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5453" y="2680653"/>
            <a:ext cx="4679950" cy="3365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6" descr="t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1" name="AutoShape 32"/>
          <p:cNvSpPr/>
          <p:nvPr/>
        </p:nvSpPr>
        <p:spPr>
          <a:xfrm>
            <a:off x="5607050" y="756920"/>
            <a:ext cx="3682365" cy="5601335"/>
          </a:xfrm>
          <a:prstGeom prst="verticalScroll">
            <a:avLst>
              <a:gd name="adj" fmla="val 9644"/>
            </a:avLst>
          </a:prstGeom>
          <a:gradFill rotWithShape="1">
            <a:gsLst>
              <a:gs pos="0">
                <a:srgbClr val="5E9EFF">
                  <a:alpha val="100000"/>
                </a:srgbClr>
              </a:gs>
              <a:gs pos="39999">
                <a:srgbClr val="85C2FF">
                  <a:alpha val="100000"/>
                </a:srgbClr>
              </a:gs>
              <a:gs pos="70000">
                <a:srgbClr val="C4D6EB">
                  <a:alpha val="100000"/>
                </a:srgbClr>
              </a:gs>
              <a:gs pos="100000">
                <a:srgbClr val="FFEBFA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lnSpc>
                <a:spcPct val="110000"/>
              </a:lnSpc>
              <a:buSzPct val="50000"/>
              <a:buFont typeface="Wingdings" panose="05000000000000000000" pitchFamily="2" charset="2"/>
              <a:buChar char="¡"/>
            </a:pPr>
            <a:r>
              <a:rPr lang="zh-CN" altLang="en-US" sz="2800" b="1" dirty="0">
                <a:latin typeface="Verdana" panose="020B0604030504040204" pitchFamily="34" charset="0"/>
                <a:ea typeface="楷体_GB2312" pitchFamily="1" charset="-122"/>
              </a:rPr>
              <a:t>关于弦的问题，常常需要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1" charset="-122"/>
              </a:rPr>
              <a:t>过圆心作弦的垂线段</a:t>
            </a:r>
            <a:r>
              <a:rPr lang="zh-CN" altLang="en-US" sz="2800" b="1" dirty="0">
                <a:latin typeface="Verdana" panose="020B0604030504040204" pitchFamily="34" charset="0"/>
                <a:ea typeface="楷体_GB2312" pitchFamily="1" charset="-122"/>
              </a:rPr>
              <a:t>，这是一条非常重要的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1" charset="-122"/>
              </a:rPr>
              <a:t>辅助线</a:t>
            </a:r>
            <a:r>
              <a:rPr lang="zh-CN" altLang="en-US" sz="2800" b="1" dirty="0">
                <a:latin typeface="Verdana" panose="020B0604030504040204" pitchFamily="34" charset="0"/>
                <a:ea typeface="楷体_GB2312" pitchFamily="1" charset="-122"/>
              </a:rPr>
              <a:t>。</a:t>
            </a:r>
            <a:endParaRPr lang="zh-CN" altLang="en-US" sz="2800" b="1" dirty="0">
              <a:latin typeface="Verdana" panose="020B0604030504040204" pitchFamily="34" charset="0"/>
              <a:ea typeface="楷体_GB2312" pitchFamily="1" charset="-122"/>
            </a:endParaRPr>
          </a:p>
          <a:p>
            <a:pPr>
              <a:lnSpc>
                <a:spcPct val="110000"/>
              </a:lnSpc>
              <a:buSzPct val="50000"/>
              <a:buFont typeface="Wingdings" panose="05000000000000000000" pitchFamily="2" charset="2"/>
              <a:buChar char="¡"/>
            </a:pP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1" charset="-122"/>
              </a:rPr>
              <a:t>圆心到弦的距离、半径、弦</a:t>
            </a:r>
            <a:r>
              <a:rPr lang="zh-CN" altLang="en-US" sz="2800" b="1" dirty="0">
                <a:latin typeface="Verdana" panose="020B0604030504040204" pitchFamily="34" charset="0"/>
                <a:ea typeface="楷体_GB2312" pitchFamily="1" charset="-122"/>
              </a:rPr>
              <a:t>构成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1" charset="-122"/>
              </a:rPr>
              <a:t>直角三角形</a:t>
            </a:r>
            <a:r>
              <a:rPr lang="zh-CN" altLang="en-US" sz="2800" b="1" dirty="0">
                <a:latin typeface="Verdana" panose="020B0604030504040204" pitchFamily="34" charset="0"/>
                <a:ea typeface="楷体_GB2312" pitchFamily="1" charset="-122"/>
              </a:rPr>
              <a:t>，便将问题转化为直角三角形的问题。</a:t>
            </a:r>
            <a:endParaRPr lang="zh-CN" altLang="en-US" sz="2800" b="1" dirty="0">
              <a:latin typeface="Verdana" panose="020B0604030504040204" pitchFamily="34" charset="0"/>
              <a:ea typeface="楷体_GB2312" pitchFamily="1" charset="-122"/>
            </a:endParaRPr>
          </a:p>
        </p:txBody>
      </p:sp>
      <p:pic>
        <p:nvPicPr>
          <p:cNvPr id="2" name="Picture 2" descr="200511301536132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" y="152400"/>
            <a:ext cx="5832475" cy="2146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3" name="Arc 3"/>
          <p:cNvSpPr/>
          <p:nvPr/>
        </p:nvSpPr>
        <p:spPr>
          <a:xfrm rot="-7936635" flipV="1">
            <a:off x="1179513" y="508000"/>
            <a:ext cx="4335462" cy="3624263"/>
          </a:xfrm>
          <a:custGeom>
            <a:avLst/>
            <a:gdLst>
              <a:gd name="txL" fmla="*/ 0 w 21238"/>
              <a:gd name="txT" fmla="*/ 0 h 19947"/>
              <a:gd name="txR" fmla="*/ 21238 w 21238"/>
              <a:gd name="txB" fmla="*/ 19947 h 19947"/>
            </a:gdLst>
            <a:ahLst/>
            <a:cxnLst>
              <a:cxn ang="0">
                <a:pos x="1691888" y="0"/>
              </a:cxn>
              <a:cxn ang="0">
                <a:pos x="4335463" y="2909293"/>
              </a:cxn>
              <a:cxn ang="0">
                <a:pos x="0" y="3624262"/>
              </a:cxn>
            </a:cxnLst>
            <a:rect l="txL" t="txT" r="txR" b="txB"/>
            <a:pathLst>
              <a:path w="21238" h="19947" fill="none">
                <a:moveTo>
                  <a:pt x="8287" y="0"/>
                </a:moveTo>
                <a:cubicBezTo>
                  <a:pt x="15034" y="2803"/>
                  <a:pt x="19907" y="8827"/>
                  <a:pt x="21238" y="16011"/>
                </a:cubicBezTo>
              </a:path>
              <a:path w="21238" h="19947" stroke="0">
                <a:moveTo>
                  <a:pt x="8287" y="0"/>
                </a:moveTo>
                <a:cubicBezTo>
                  <a:pt x="15034" y="2803"/>
                  <a:pt x="19907" y="8827"/>
                  <a:pt x="21238" y="16011"/>
                </a:cubicBezTo>
                <a:lnTo>
                  <a:pt x="0" y="19947"/>
                </a:lnTo>
                <a:close/>
              </a:path>
            </a:pathLst>
          </a:custGeom>
          <a:noFill/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Line 4"/>
          <p:cNvSpPr/>
          <p:nvPr/>
        </p:nvSpPr>
        <p:spPr>
          <a:xfrm>
            <a:off x="1093788" y="1447800"/>
            <a:ext cx="3887787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" name="Line 5"/>
          <p:cNvSpPr/>
          <p:nvPr/>
        </p:nvSpPr>
        <p:spPr>
          <a:xfrm>
            <a:off x="1065213" y="1447800"/>
            <a:ext cx="0" cy="504825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" name="Line 6"/>
          <p:cNvSpPr/>
          <p:nvPr/>
        </p:nvSpPr>
        <p:spPr>
          <a:xfrm>
            <a:off x="4924425" y="1447800"/>
            <a:ext cx="0" cy="504825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" name="Line 7"/>
          <p:cNvSpPr/>
          <p:nvPr/>
        </p:nvSpPr>
        <p:spPr>
          <a:xfrm flipH="1">
            <a:off x="1065213" y="1720850"/>
            <a:ext cx="1150937" cy="0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" name="Line 8"/>
          <p:cNvSpPr/>
          <p:nvPr/>
        </p:nvSpPr>
        <p:spPr>
          <a:xfrm>
            <a:off x="3730625" y="1663700"/>
            <a:ext cx="1150938" cy="0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" name="Text Box 9"/>
          <p:cNvSpPr txBox="1"/>
          <p:nvPr/>
        </p:nvSpPr>
        <p:spPr>
          <a:xfrm>
            <a:off x="1765300" y="332581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173288" y="1327150"/>
            <a:ext cx="1201737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>
                <a:solidFill>
                  <a:srgbClr val="FFFF00"/>
                </a:solidFill>
                <a:latin typeface="Arial" panose="020B0604020202020204" pitchFamily="34" charset="0"/>
              </a:rPr>
              <a:t>37m</a:t>
            </a:r>
            <a:endParaRPr lang="en-US" altLang="zh-CN" sz="4000" b="1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Line 11"/>
          <p:cNvSpPr/>
          <p:nvPr/>
        </p:nvSpPr>
        <p:spPr>
          <a:xfrm>
            <a:off x="1065213" y="887413"/>
            <a:ext cx="3887787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1" name="Rectangle 12"/>
          <p:cNvSpPr/>
          <p:nvPr/>
        </p:nvSpPr>
        <p:spPr>
          <a:xfrm>
            <a:off x="4794250" y="850900"/>
            <a:ext cx="14795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>
                <a:solidFill>
                  <a:srgbClr val="FFFF00"/>
                </a:solidFill>
                <a:latin typeface="Arial" panose="020B0604020202020204" pitchFamily="34" charset="0"/>
              </a:rPr>
              <a:t>7.23m</a:t>
            </a:r>
            <a:endParaRPr lang="en-US" altLang="zh-CN" sz="3600" b="1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2" name="Line 13"/>
          <p:cNvSpPr/>
          <p:nvPr/>
        </p:nvSpPr>
        <p:spPr>
          <a:xfrm>
            <a:off x="4808538" y="871538"/>
            <a:ext cx="0" cy="504825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arrow" w="med" len="med"/>
            <a:tailEnd type="arrow" w="med" len="med"/>
          </a:ln>
        </p:spPr>
      </p:sp>
      <p:grpSp>
        <p:nvGrpSpPr>
          <p:cNvPr id="13" name="组合 12"/>
          <p:cNvGrpSpPr/>
          <p:nvPr/>
        </p:nvGrpSpPr>
        <p:grpSpPr>
          <a:xfrm>
            <a:off x="1065213" y="152400"/>
            <a:ext cx="4065587" cy="4335463"/>
            <a:chOff x="0" y="0"/>
            <a:chExt cx="2561" cy="2731"/>
          </a:xfrm>
        </p:grpSpPr>
        <p:sp>
          <p:nvSpPr>
            <p:cNvPr id="14" name="Arc 15"/>
            <p:cNvSpPr/>
            <p:nvPr/>
          </p:nvSpPr>
          <p:spPr>
            <a:xfrm rot="-7936635" flipV="1">
              <a:off x="52" y="224"/>
              <a:ext cx="2731" cy="2283"/>
            </a:xfrm>
            <a:custGeom>
              <a:avLst/>
              <a:gdLst>
                <a:gd name="txL" fmla="*/ 0 w 21238"/>
                <a:gd name="txT" fmla="*/ 0 h 19947"/>
                <a:gd name="txR" fmla="*/ 21238 w 21238"/>
                <a:gd name="txB" fmla="*/ 19947 h 19947"/>
              </a:gdLst>
              <a:ahLst/>
              <a:cxnLst>
                <a:cxn ang="0">
                  <a:pos x="1066" y="0"/>
                </a:cxn>
                <a:cxn ang="0">
                  <a:pos x="2731" y="1833"/>
                </a:cxn>
                <a:cxn ang="0">
                  <a:pos x="0" y="2283"/>
                </a:cxn>
              </a:cxnLst>
              <a:rect l="txL" t="txT" r="txR" b="txB"/>
              <a:pathLst>
                <a:path w="21238" h="19947" fill="none">
                  <a:moveTo>
                    <a:pt x="8287" y="0"/>
                  </a:moveTo>
                  <a:cubicBezTo>
                    <a:pt x="15034" y="2803"/>
                    <a:pt x="19907" y="8827"/>
                    <a:pt x="21238" y="16011"/>
                  </a:cubicBezTo>
                </a:path>
                <a:path w="21238" h="19947" stroke="0">
                  <a:moveTo>
                    <a:pt x="8287" y="0"/>
                  </a:moveTo>
                  <a:cubicBezTo>
                    <a:pt x="15034" y="2803"/>
                    <a:pt x="19907" y="8827"/>
                    <a:pt x="21238" y="16011"/>
                  </a:cubicBezTo>
                  <a:lnTo>
                    <a:pt x="0" y="19947"/>
                  </a:lnTo>
                  <a:close/>
                </a:path>
              </a:pathLst>
            </a:custGeom>
            <a:noFill/>
            <a:ln w="5715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5" name="Line 16"/>
            <p:cNvSpPr/>
            <p:nvPr/>
          </p:nvSpPr>
          <p:spPr>
            <a:xfrm>
              <a:off x="0" y="816"/>
              <a:ext cx="2449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dash"/>
              <a:headEnd type="none" w="med" len="med"/>
              <a:tailEnd type="none" w="med" len="med"/>
            </a:ln>
          </p:spPr>
        </p:sp>
      </p:grpSp>
      <p:grpSp>
        <p:nvGrpSpPr>
          <p:cNvPr id="16" name="组合 15"/>
          <p:cNvGrpSpPr/>
          <p:nvPr/>
        </p:nvGrpSpPr>
        <p:grpSpPr>
          <a:xfrm>
            <a:off x="1079500" y="2441575"/>
            <a:ext cx="4065588" cy="4335463"/>
            <a:chOff x="0" y="0"/>
            <a:chExt cx="2561" cy="2731"/>
          </a:xfrm>
        </p:grpSpPr>
        <p:sp>
          <p:nvSpPr>
            <p:cNvPr id="17" name="Arc 18"/>
            <p:cNvSpPr/>
            <p:nvPr/>
          </p:nvSpPr>
          <p:spPr>
            <a:xfrm rot="-7936635" flipV="1">
              <a:off x="52" y="224"/>
              <a:ext cx="2731" cy="2283"/>
            </a:xfrm>
            <a:custGeom>
              <a:avLst/>
              <a:gdLst>
                <a:gd name="txL" fmla="*/ 0 w 21238"/>
                <a:gd name="txT" fmla="*/ 0 h 19947"/>
                <a:gd name="txR" fmla="*/ 21238 w 21238"/>
                <a:gd name="txB" fmla="*/ 19947 h 19947"/>
              </a:gdLst>
              <a:ahLst/>
              <a:cxnLst>
                <a:cxn ang="0">
                  <a:pos x="1066" y="0"/>
                </a:cxn>
                <a:cxn ang="0">
                  <a:pos x="2731" y="1833"/>
                </a:cxn>
                <a:cxn ang="0">
                  <a:pos x="0" y="2283"/>
                </a:cxn>
              </a:cxnLst>
              <a:rect l="txL" t="txT" r="txR" b="txB"/>
              <a:pathLst>
                <a:path w="21238" h="19947" fill="none">
                  <a:moveTo>
                    <a:pt x="8287" y="0"/>
                  </a:moveTo>
                  <a:cubicBezTo>
                    <a:pt x="15034" y="2803"/>
                    <a:pt x="19907" y="8827"/>
                    <a:pt x="21238" y="16011"/>
                  </a:cubicBezTo>
                </a:path>
                <a:path w="21238" h="19947" stroke="0">
                  <a:moveTo>
                    <a:pt x="8287" y="0"/>
                  </a:moveTo>
                  <a:cubicBezTo>
                    <a:pt x="15034" y="2803"/>
                    <a:pt x="19907" y="8827"/>
                    <a:pt x="21238" y="16011"/>
                  </a:cubicBezTo>
                  <a:lnTo>
                    <a:pt x="0" y="19947"/>
                  </a:lnTo>
                  <a:close/>
                </a:path>
              </a:pathLst>
            </a:custGeom>
            <a:noFill/>
            <a:ln w="5715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8" name="Line 19"/>
            <p:cNvSpPr/>
            <p:nvPr/>
          </p:nvSpPr>
          <p:spPr>
            <a:xfrm>
              <a:off x="0" y="816"/>
              <a:ext cx="2449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9" name="Oval 20"/>
          <p:cNvSpPr/>
          <p:nvPr/>
        </p:nvSpPr>
        <p:spPr>
          <a:xfrm>
            <a:off x="3036888" y="6386513"/>
            <a:ext cx="107950" cy="1079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" name="Text Box 21"/>
          <p:cNvSpPr txBox="1"/>
          <p:nvPr/>
        </p:nvSpPr>
        <p:spPr>
          <a:xfrm>
            <a:off x="549275" y="3278188"/>
            <a:ext cx="58737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400" b="1">
                <a:latin typeface="Arial" panose="020B0604020202020204" pitchFamily="34" charset="0"/>
              </a:rPr>
              <a:t>A</a:t>
            </a:r>
            <a:endParaRPr lang="en-US" altLang="zh-CN" sz="4400" b="1">
              <a:latin typeface="Arial" panose="020B0604020202020204" pitchFamily="34" charset="0"/>
            </a:endParaRPr>
          </a:p>
        </p:txBody>
      </p:sp>
      <p:sp>
        <p:nvSpPr>
          <p:cNvPr id="21" name="Text Box 22"/>
          <p:cNvSpPr txBox="1"/>
          <p:nvPr/>
        </p:nvSpPr>
        <p:spPr>
          <a:xfrm>
            <a:off x="4881563" y="3319463"/>
            <a:ext cx="58737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400" b="1">
                <a:latin typeface="Arial" panose="020B0604020202020204" pitchFamily="34" charset="0"/>
              </a:rPr>
              <a:t>B</a:t>
            </a:r>
            <a:endParaRPr lang="en-US" altLang="zh-CN" sz="4400" b="1">
              <a:latin typeface="Arial" panose="020B0604020202020204" pitchFamily="34" charset="0"/>
            </a:endParaRPr>
          </a:p>
        </p:txBody>
      </p:sp>
      <p:sp>
        <p:nvSpPr>
          <p:cNvPr id="22" name="Text Box 23"/>
          <p:cNvSpPr txBox="1"/>
          <p:nvPr/>
        </p:nvSpPr>
        <p:spPr>
          <a:xfrm>
            <a:off x="3297238" y="5915025"/>
            <a:ext cx="6191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400" b="1">
                <a:latin typeface="Arial" panose="020B0604020202020204" pitchFamily="34" charset="0"/>
              </a:rPr>
              <a:t>O</a:t>
            </a:r>
            <a:endParaRPr lang="en-US" altLang="zh-CN" sz="4400" b="1">
              <a:latin typeface="Arial" panose="020B0604020202020204" pitchFamily="34" charset="0"/>
            </a:endParaRPr>
          </a:p>
        </p:txBody>
      </p:sp>
      <p:sp>
        <p:nvSpPr>
          <p:cNvPr id="23" name="Line 24"/>
          <p:cNvSpPr/>
          <p:nvPr/>
        </p:nvSpPr>
        <p:spPr>
          <a:xfrm flipV="1">
            <a:off x="3081338" y="3248025"/>
            <a:ext cx="0" cy="3168650"/>
          </a:xfrm>
          <a:prstGeom prst="line">
            <a:avLst/>
          </a:prstGeom>
          <a:ln w="5715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24" name="组合 23"/>
          <p:cNvGrpSpPr/>
          <p:nvPr/>
        </p:nvGrpSpPr>
        <p:grpSpPr>
          <a:xfrm flipH="1">
            <a:off x="2792413" y="3752850"/>
            <a:ext cx="252412" cy="252413"/>
            <a:chOff x="0" y="0"/>
            <a:chExt cx="226" cy="227"/>
          </a:xfrm>
        </p:grpSpPr>
        <p:sp>
          <p:nvSpPr>
            <p:cNvPr id="25" name="Line 26"/>
            <p:cNvSpPr/>
            <p:nvPr/>
          </p:nvSpPr>
          <p:spPr>
            <a:xfrm>
              <a:off x="0" y="227"/>
              <a:ext cx="226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" name="Line 27"/>
            <p:cNvSpPr/>
            <p:nvPr/>
          </p:nvSpPr>
          <p:spPr>
            <a:xfrm flipV="1">
              <a:off x="226" y="0"/>
              <a:ext cx="0" cy="2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7" name="Text Box 28"/>
          <p:cNvSpPr txBox="1"/>
          <p:nvPr/>
        </p:nvSpPr>
        <p:spPr>
          <a:xfrm>
            <a:off x="3128963" y="2557463"/>
            <a:ext cx="58737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400" b="1">
                <a:latin typeface="Arial" panose="020B0604020202020204" pitchFamily="34" charset="0"/>
              </a:rPr>
              <a:t>C</a:t>
            </a:r>
            <a:endParaRPr lang="en-US" altLang="zh-CN" sz="4400" b="1">
              <a:latin typeface="Arial" panose="020B0604020202020204" pitchFamily="34" charset="0"/>
            </a:endParaRPr>
          </a:p>
        </p:txBody>
      </p:sp>
      <p:sp>
        <p:nvSpPr>
          <p:cNvPr id="28" name="Text Box 29"/>
          <p:cNvSpPr txBox="1"/>
          <p:nvPr/>
        </p:nvSpPr>
        <p:spPr>
          <a:xfrm>
            <a:off x="3008313" y="3638550"/>
            <a:ext cx="58737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400" b="1">
                <a:latin typeface="Arial" panose="020B0604020202020204" pitchFamily="34" charset="0"/>
              </a:rPr>
              <a:t>D</a:t>
            </a:r>
            <a:endParaRPr lang="en-US" altLang="zh-CN" sz="4400" b="1">
              <a:latin typeface="Arial" panose="020B0604020202020204" pitchFamily="34" charset="0"/>
            </a:endParaRPr>
          </a:p>
        </p:txBody>
      </p:sp>
      <p:sp>
        <p:nvSpPr>
          <p:cNvPr id="29" name="Line 30"/>
          <p:cNvSpPr/>
          <p:nvPr/>
        </p:nvSpPr>
        <p:spPr>
          <a:xfrm flipH="1" flipV="1">
            <a:off x="1065213" y="3752850"/>
            <a:ext cx="2016125" cy="2735263"/>
          </a:xfrm>
          <a:prstGeom prst="line">
            <a:avLst/>
          </a:prstGeom>
          <a:ln w="5715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" fill="hold"/>
                                        <p:tgtEl>
                                          <p:spTgt spid="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" fill="hold"/>
                                        <p:tgtEl>
                                          <p:spTgt spid="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" fill="hold"/>
                                        <p:tgtEl>
                                          <p:spTgt spid="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1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1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1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1231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1231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1231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231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1">
                                            <p:txEl>
                                              <p:charRg st="35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1231">
                                            <p:txEl>
                                              <p:charRg st="35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1231">
                                            <p:txEl>
                                              <p:charRg st="35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1231">
                                            <p:txEl>
                                              <p:charRg st="35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1231">
                                            <p:txEl>
                                              <p:charRg st="35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1" grpId="0" animBg="1" uiExpand="1" build="p"/>
      <p:bldP spid="51203" grpId="0" bldLvl="0" animBg="1"/>
      <p:bldP spid="9" grpId="0"/>
      <p:bldP spid="11" grpId="0"/>
      <p:bldP spid="19" grpId="0" bldLvl="0" animBg="1"/>
      <p:bldP spid="20" grpId="0"/>
      <p:bldP spid="21" grpId="0"/>
      <p:bldP spid="22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2865" y="-13652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2226" name="组合 52225"/>
          <p:cNvGrpSpPr/>
          <p:nvPr/>
        </p:nvGrpSpPr>
        <p:grpSpPr>
          <a:xfrm>
            <a:off x="5526088" y="833120"/>
            <a:ext cx="3470265" cy="3207662"/>
            <a:chOff x="0" y="0"/>
            <a:chExt cx="3126" cy="2731"/>
          </a:xfrm>
        </p:grpSpPr>
        <p:sp>
          <p:nvSpPr>
            <p:cNvPr id="52227" name="Text Box 4"/>
            <p:cNvSpPr txBox="1"/>
            <p:nvPr/>
          </p:nvSpPr>
          <p:spPr>
            <a:xfrm>
              <a:off x="738" y="557"/>
              <a:ext cx="279" cy="44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endParaRPr lang="zh-CN" altLang="en-US" sz="2800" dirty="0">
                <a:latin typeface="Arial" panose="020B0604020202020204" pitchFamily="34" charset="0"/>
              </a:endParaRPr>
            </a:p>
          </p:txBody>
        </p:sp>
        <p:grpSp>
          <p:nvGrpSpPr>
            <p:cNvPr id="52228" name="组合 52227"/>
            <p:cNvGrpSpPr/>
            <p:nvPr/>
          </p:nvGrpSpPr>
          <p:grpSpPr>
            <a:xfrm>
              <a:off x="334" y="0"/>
              <a:ext cx="2561" cy="2731"/>
              <a:chOff x="0" y="0"/>
              <a:chExt cx="2561" cy="2731"/>
            </a:xfrm>
          </p:grpSpPr>
          <p:sp>
            <p:nvSpPr>
              <p:cNvPr id="52229" name="Arc 6"/>
              <p:cNvSpPr/>
              <p:nvPr/>
            </p:nvSpPr>
            <p:spPr>
              <a:xfrm rot="-7936635" flipV="1">
                <a:off x="52" y="224"/>
                <a:ext cx="2731" cy="2283"/>
              </a:xfrm>
              <a:custGeom>
                <a:avLst/>
                <a:gdLst>
                  <a:gd name="txL" fmla="*/ 0 w 21238"/>
                  <a:gd name="txT" fmla="*/ 0 h 19947"/>
                  <a:gd name="txR" fmla="*/ 21238 w 21238"/>
                  <a:gd name="txB" fmla="*/ 19947 h 19947"/>
                </a:gdLst>
                <a:ahLst/>
                <a:cxnLst>
                  <a:cxn ang="0">
                    <a:pos x="1066" y="0"/>
                  </a:cxn>
                  <a:cxn ang="0">
                    <a:pos x="2731" y="1833"/>
                  </a:cxn>
                  <a:cxn ang="0">
                    <a:pos x="0" y="2283"/>
                  </a:cxn>
                </a:cxnLst>
                <a:rect l="txL" t="txT" r="txR" b="txB"/>
                <a:pathLst>
                  <a:path w="21238" h="19947" fill="none">
                    <a:moveTo>
                      <a:pt x="8287" y="0"/>
                    </a:moveTo>
                    <a:cubicBezTo>
                      <a:pt x="15034" y="2803"/>
                      <a:pt x="19907" y="8827"/>
                      <a:pt x="21238" y="16011"/>
                    </a:cubicBezTo>
                  </a:path>
                  <a:path w="21238" h="19947" stroke="0">
                    <a:moveTo>
                      <a:pt x="8287" y="0"/>
                    </a:moveTo>
                    <a:cubicBezTo>
                      <a:pt x="15034" y="2803"/>
                      <a:pt x="19907" y="8827"/>
                      <a:pt x="21238" y="16011"/>
                    </a:cubicBezTo>
                    <a:lnTo>
                      <a:pt x="0" y="19947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/>
              <a:p>
                <a:endParaRPr lang="zh-CN" altLang="en-US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2230" name="Line 7"/>
              <p:cNvSpPr/>
              <p:nvPr/>
            </p:nvSpPr>
            <p:spPr>
              <a:xfrm>
                <a:off x="0" y="816"/>
                <a:ext cx="2449" cy="0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2231" name="Oval 8"/>
            <p:cNvSpPr/>
            <p:nvPr/>
          </p:nvSpPr>
          <p:spPr>
            <a:xfrm>
              <a:off x="1567" y="2485"/>
              <a:ext cx="68" cy="68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dirty="0">
                <a:latin typeface="Arial" panose="020B0604020202020204" pitchFamily="34" charset="0"/>
              </a:endParaRPr>
            </a:p>
          </p:txBody>
        </p:sp>
        <p:sp>
          <p:nvSpPr>
            <p:cNvPr id="52232" name="Text Box 9"/>
            <p:cNvSpPr txBox="1"/>
            <p:nvPr/>
          </p:nvSpPr>
          <p:spPr>
            <a:xfrm>
              <a:off x="0" y="527"/>
              <a:ext cx="396" cy="44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</a:rPr>
                <a:t>A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52233" name="Text Box 10"/>
            <p:cNvSpPr txBox="1"/>
            <p:nvPr/>
          </p:nvSpPr>
          <p:spPr>
            <a:xfrm>
              <a:off x="2730" y="553"/>
              <a:ext cx="396" cy="44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</a:rPr>
                <a:t>B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52234" name="Text Box 11"/>
            <p:cNvSpPr txBox="1"/>
            <p:nvPr/>
          </p:nvSpPr>
          <p:spPr>
            <a:xfrm>
              <a:off x="1730" y="2188"/>
              <a:ext cx="414" cy="44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</a:rPr>
                <a:t>O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52235" name="Line 12"/>
            <p:cNvSpPr/>
            <p:nvPr/>
          </p:nvSpPr>
          <p:spPr>
            <a:xfrm flipV="1">
              <a:off x="1595" y="508"/>
              <a:ext cx="0" cy="1996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grpSp>
          <p:nvGrpSpPr>
            <p:cNvPr id="52236" name="组合 52235"/>
            <p:cNvGrpSpPr/>
            <p:nvPr/>
          </p:nvGrpSpPr>
          <p:grpSpPr>
            <a:xfrm flipH="1">
              <a:off x="1413" y="826"/>
              <a:ext cx="159" cy="159"/>
              <a:chOff x="0" y="0"/>
              <a:chExt cx="226" cy="227"/>
            </a:xfrm>
          </p:grpSpPr>
          <p:sp>
            <p:nvSpPr>
              <p:cNvPr id="52237" name="Line 14"/>
              <p:cNvSpPr/>
              <p:nvPr/>
            </p:nvSpPr>
            <p:spPr>
              <a:xfrm>
                <a:off x="0" y="227"/>
                <a:ext cx="226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238" name="Line 15"/>
              <p:cNvSpPr/>
              <p:nvPr/>
            </p:nvSpPr>
            <p:spPr>
              <a:xfrm flipV="1">
                <a:off x="226" y="0"/>
                <a:ext cx="0" cy="227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2239" name="Text Box 16"/>
            <p:cNvSpPr txBox="1"/>
            <p:nvPr/>
          </p:nvSpPr>
          <p:spPr>
            <a:xfrm>
              <a:off x="1624" y="73"/>
              <a:ext cx="396" cy="44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</a:rPr>
                <a:t>C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52240" name="Text Box 17"/>
            <p:cNvSpPr txBox="1"/>
            <p:nvPr/>
          </p:nvSpPr>
          <p:spPr>
            <a:xfrm>
              <a:off x="1552" y="754"/>
              <a:ext cx="396" cy="44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</a:rPr>
                <a:t>D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52241" name="Line 18"/>
            <p:cNvSpPr/>
            <p:nvPr/>
          </p:nvSpPr>
          <p:spPr>
            <a:xfrm flipH="1" flipV="1">
              <a:off x="325" y="826"/>
              <a:ext cx="1270" cy="1723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</p:grpSp>
      <p:sp>
        <p:nvSpPr>
          <p:cNvPr id="52242" name="Text Box 19"/>
          <p:cNvSpPr txBox="1"/>
          <p:nvPr/>
        </p:nvSpPr>
        <p:spPr>
          <a:xfrm>
            <a:off x="74613" y="680720"/>
            <a:ext cx="5640387" cy="1210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hangingPunct="0">
              <a:lnSpc>
                <a:spcPct val="130000"/>
              </a:lnSpc>
              <a:buClr>
                <a:schemeClr val="folHlink"/>
              </a:buClr>
              <a:buSzPct val="100000"/>
              <a:buFont typeface="Wingdings" panose="05000000000000000000" pitchFamily="2" charset="2"/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解：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如图，用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AB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表示主桥拱，设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AB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所在的圆的圆心为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O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，半径为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R.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52243" name="Text Box 21"/>
          <p:cNvSpPr txBox="1"/>
          <p:nvPr/>
        </p:nvSpPr>
        <p:spPr>
          <a:xfrm>
            <a:off x="76200" y="1893570"/>
            <a:ext cx="5486400" cy="17703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hangingPunct="0">
              <a:lnSpc>
                <a:spcPct val="130000"/>
              </a:lnSpc>
              <a:buClr>
                <a:schemeClr val="folHlink"/>
              </a:buClr>
              <a:buSzPct val="100000"/>
              <a:buFont typeface="Wingdings" panose="05000000000000000000" pitchFamily="2" charset="2"/>
            </a:pP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经过圆心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O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作弦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AB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的垂线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OC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垂足为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D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，与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AB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交于点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C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，则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D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是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AB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的中点，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C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是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AB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的中点，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CD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就是拱高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.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52244" name="Text Box 22"/>
          <p:cNvSpPr txBox="1"/>
          <p:nvPr/>
        </p:nvSpPr>
        <p:spPr>
          <a:xfrm>
            <a:off x="76200" y="3653790"/>
            <a:ext cx="4724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∴ AB=37m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，</a:t>
            </a:r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CD=7.23m</a:t>
            </a:r>
            <a:endParaRPr lang="en-US" altLang="zh-CN" sz="28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52245" name="Text Box 23"/>
          <p:cNvSpPr txBox="1"/>
          <p:nvPr/>
        </p:nvSpPr>
        <p:spPr>
          <a:xfrm>
            <a:off x="76200" y="4218623"/>
            <a:ext cx="7543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∴ AD=  AB=18.5m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，</a:t>
            </a:r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OD=OC-CD=R-7.23</a:t>
            </a:r>
            <a:endParaRPr lang="en-US" altLang="zh-CN" sz="28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grpSp>
        <p:nvGrpSpPr>
          <p:cNvPr id="52246" name="组合 52245"/>
          <p:cNvGrpSpPr/>
          <p:nvPr/>
        </p:nvGrpSpPr>
        <p:grpSpPr>
          <a:xfrm>
            <a:off x="150813" y="4827270"/>
            <a:ext cx="5487987" cy="514350"/>
            <a:chOff x="0" y="-34"/>
            <a:chExt cx="3457" cy="324"/>
          </a:xfrm>
        </p:grpSpPr>
        <p:sp>
          <p:nvSpPr>
            <p:cNvPr id="52247" name="Text Box 24"/>
            <p:cNvSpPr txBox="1"/>
            <p:nvPr/>
          </p:nvSpPr>
          <p:spPr>
            <a:xfrm>
              <a:off x="0" y="0"/>
              <a:ext cx="3457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folHlink"/>
                </a:buClr>
                <a:buSzPct val="100000"/>
                <a:buFont typeface="Wingdings" panose="05000000000000000000" pitchFamily="2" charset="2"/>
              </a:pPr>
              <a:r>
                <a:rPr lang="en-US" altLang="zh-CN" sz="2400" b="1">
                  <a:solidFill>
                    <a:schemeClr val="tx1"/>
                  </a:solidFill>
                  <a:uFillTx/>
                  <a:latin typeface="楷体_GB2312" charset="0"/>
                  <a:ea typeface="楷体_GB2312" pitchFamily="1" charset="-122"/>
                </a:rPr>
                <a:t>∵ </a:t>
              </a:r>
              <a:endParaRPr lang="en-US" altLang="zh-CN" sz="2400" b="1">
                <a:solidFill>
                  <a:schemeClr val="tx1"/>
                </a:solidFill>
                <a:uFillTx/>
                <a:latin typeface="楷体_GB2312" charset="0"/>
                <a:ea typeface="楷体_GB2312" pitchFamily="1" charset="-122"/>
              </a:endParaRPr>
            </a:p>
          </p:txBody>
        </p:sp>
        <p:graphicFrame>
          <p:nvGraphicFramePr>
            <p:cNvPr id="52248" name="对象 52247"/>
            <p:cNvGraphicFramePr>
              <a:graphicFrameLocks noChangeAspect="1"/>
            </p:cNvGraphicFramePr>
            <p:nvPr/>
          </p:nvGraphicFramePr>
          <p:xfrm>
            <a:off x="453" y="-34"/>
            <a:ext cx="1831" cy="3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2" imgW="1155700" imgH="203200" progId="Equation.3">
                    <p:embed/>
                  </p:oleObj>
                </mc:Choice>
                <mc:Fallback>
                  <p:oleObj name="" r:id="rId2" imgW="1155700" imgH="203200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53" y="-34"/>
                          <a:ext cx="1831" cy="32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2252" name="Text Box 33"/>
          <p:cNvSpPr txBox="1"/>
          <p:nvPr/>
        </p:nvSpPr>
        <p:spPr>
          <a:xfrm>
            <a:off x="76200" y="5837555"/>
            <a:ext cx="5562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解得</a:t>
            </a:r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R</a:t>
            </a:r>
            <a:r>
              <a:rPr lang="en-US" altLang="en-US" sz="2800" b="1">
                <a:latin typeface="Arial" panose="020B0604020202020204" pitchFamily="34" charset="0"/>
              </a:rPr>
              <a:t>≈</a:t>
            </a:r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27.3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m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）</a:t>
            </a:r>
            <a:endParaRPr lang="zh-CN" altLang="en-US" sz="2800" b="1" dirty="0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52253" name="Text Box 34"/>
          <p:cNvSpPr txBox="1"/>
          <p:nvPr/>
        </p:nvSpPr>
        <p:spPr>
          <a:xfrm>
            <a:off x="3644265" y="5914390"/>
            <a:ext cx="5562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即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主桥拱半径约为</a:t>
            </a:r>
            <a:r>
              <a:rPr lang="en-US" altLang="zh-CN" sz="2800" b="1">
                <a:latin typeface="楷体_GB2312" pitchFamily="1" charset="-122"/>
                <a:ea typeface="楷体_GB2312" pitchFamily="1" charset="-122"/>
              </a:rPr>
              <a:t>27.3m.</a:t>
            </a:r>
            <a:endParaRPr lang="en-US" altLang="zh-CN" sz="2800" b="1" i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52254" name="Text Box 35"/>
          <p:cNvSpPr txBox="1"/>
          <p:nvPr/>
        </p:nvSpPr>
        <p:spPr>
          <a:xfrm>
            <a:off x="1295400" y="2890520"/>
            <a:ext cx="7270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⌒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sp>
        <p:nvSpPr>
          <p:cNvPr id="52255" name="Text Box 36"/>
          <p:cNvSpPr txBox="1"/>
          <p:nvPr/>
        </p:nvSpPr>
        <p:spPr>
          <a:xfrm>
            <a:off x="945515" y="2444115"/>
            <a:ext cx="7270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⌒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graphicFrame>
        <p:nvGraphicFramePr>
          <p:cNvPr id="52256" name="对象 52255"/>
          <p:cNvGraphicFramePr/>
          <p:nvPr/>
        </p:nvGraphicFramePr>
        <p:xfrm>
          <a:off x="152400" y="5333365"/>
          <a:ext cx="4529455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4" imgW="1574165" imgH="241300" progId="Equation.3">
                  <p:embed/>
                </p:oleObj>
              </mc:Choice>
              <mc:Fallback>
                <p:oleObj name="" r:id="rId4" imgW="1574165" imgH="2413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400" y="5333365"/>
                        <a:ext cx="4529455" cy="581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371600" y="4079240"/>
          <a:ext cx="310515" cy="802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6" imgW="152400" imgH="393700" progId="Equation.KSEE3">
                  <p:embed/>
                </p:oleObj>
              </mc:Choice>
              <mc:Fallback>
                <p:oleObj name="" r:id="rId6" imgW="152400" imgH="3937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71600" y="4079240"/>
                        <a:ext cx="310515" cy="8020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52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52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52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2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5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2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2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2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2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2" grpId="0"/>
      <p:bldP spid="52244" grpId="0"/>
      <p:bldP spid="52252" grpId="0"/>
      <p:bldP spid="52253" grpId="0"/>
      <p:bldP spid="52243" grpId="0"/>
      <p:bldP spid="52255" grpId="0"/>
      <p:bldP spid="52254" grpId="0"/>
      <p:bldP spid="52245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30480" y="1516380"/>
            <a:ext cx="876173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>
                <a:ea typeface="宋体" panose="02010600030101010101" pitchFamily="2" charset="-122"/>
              </a:rPr>
              <a:t>2.有一石拱桥的桥拱是圆弧形，如图所示，正常水位下水面宽AB=60m，水面到拱顶距离CD=18m，当洪水泛滥时，水面宽MN=32m时是否需要采取紧急措施？请说明理由．（当水面距拱顶3米以内时需要采取紧急措施）</a:t>
            </a:r>
            <a:endParaRPr lang="zh-CN" altLang="en-US" sz="2800">
              <a:ea typeface="宋体" panose="02010600030101010101" pitchFamily="2" charset="-122"/>
            </a:endParaRPr>
          </a:p>
        </p:txBody>
      </p:sp>
      <p:graphicFrame>
        <p:nvGraphicFramePr>
          <p:cNvPr id="1073743188" name="对象 1073743187"/>
          <p:cNvGraphicFramePr>
            <a:graphicFrameLocks noChangeAspect="1"/>
          </p:cNvGraphicFramePr>
          <p:nvPr/>
        </p:nvGraphicFramePr>
        <p:xfrm>
          <a:off x="5631180" y="3331210"/>
          <a:ext cx="3161030" cy="207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162050" imgH="762000" progId="PBrush">
                  <p:embed/>
                </p:oleObj>
              </mc:Choice>
              <mc:Fallback>
                <p:oleObj name="" r:id="rId2" imgW="1162050" imgH="762000" progId="PBrush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1180" y="3331210"/>
                        <a:ext cx="3161030" cy="2073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0480" y="819150"/>
            <a:ext cx="29718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变式训练：</a:t>
            </a:r>
            <a:endParaRPr lang="zh-CN" altLang="en-US" sz="3200"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4" name="文本框 8193"/>
          <p:cNvSpPr txBox="1"/>
          <p:nvPr/>
        </p:nvSpPr>
        <p:spPr>
          <a:xfrm>
            <a:off x="3132455" y="621030"/>
            <a:ext cx="3688715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400" b="1" i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畅所欲言</a:t>
            </a:r>
            <a:endParaRPr lang="zh-CN" altLang="en-US" sz="4400" b="1" i="1" u="sng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195" name="组合 8194"/>
          <p:cNvGrpSpPr/>
          <p:nvPr/>
        </p:nvGrpSpPr>
        <p:grpSpPr>
          <a:xfrm>
            <a:off x="663575" y="3019425"/>
            <a:ext cx="7653338" cy="3784600"/>
            <a:chOff x="372" y="1946"/>
            <a:chExt cx="4821" cy="2384"/>
          </a:xfrm>
        </p:grpSpPr>
        <p:sp>
          <p:nvSpPr>
            <p:cNvPr id="8196" name="文本框 8195"/>
            <p:cNvSpPr txBox="1"/>
            <p:nvPr/>
          </p:nvSpPr>
          <p:spPr>
            <a:xfrm>
              <a:off x="372" y="1946"/>
              <a:ext cx="4821" cy="238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400" dirty="0">
                  <a:latin typeface="Arial" panose="020B0604020202020204" pitchFamily="34" charset="0"/>
                </a:rPr>
                <a:t>　　　　　　　　　　</a:t>
              </a:r>
              <a:r>
                <a:rPr lang="zh-CN" altLang="en-US" sz="2400" b="1" dirty="0">
                  <a:latin typeface="Arial" panose="020B0604020202020204" pitchFamily="34" charset="0"/>
                </a:rPr>
                <a:t>平分弦</a:t>
              </a:r>
              <a:endParaRPr lang="zh-CN" altLang="en-US" sz="2400" b="1" dirty="0">
                <a:latin typeface="Arial" panose="020B0604020202020204" pitchFamily="34" charset="0"/>
              </a:endParaRPr>
            </a:p>
            <a:p>
              <a:r>
                <a:rPr lang="zh-CN" altLang="en-US" sz="2400" b="1" dirty="0">
                  <a:latin typeface="Arial" panose="020B0604020202020204" pitchFamily="34" charset="0"/>
                </a:rPr>
                <a:t>　  直径垂直于弦</a:t>
              </a:r>
              <a:r>
                <a:rPr lang="en-US" altLang="zh-CN" sz="2400" b="1" dirty="0">
                  <a:latin typeface="Arial" panose="020B0604020202020204" pitchFamily="34" charset="0"/>
                </a:rPr>
                <a:t>=&gt;</a:t>
              </a:r>
              <a:r>
                <a:rPr lang="zh-CN" altLang="en-US" sz="2400" b="1" dirty="0">
                  <a:latin typeface="Arial" panose="020B0604020202020204" pitchFamily="34" charset="0"/>
                </a:rPr>
                <a:t>　</a:t>
              </a:r>
              <a:r>
                <a:rPr lang="zh-CN" altLang="en-US" sz="2400" b="1" dirty="0">
                  <a:solidFill>
                    <a:srgbClr val="6600FF"/>
                  </a:solidFill>
                  <a:latin typeface="Arial" panose="020B0604020202020204" pitchFamily="34" charset="0"/>
                </a:rPr>
                <a:t>　</a:t>
              </a:r>
              <a:endParaRPr lang="zh-CN" altLang="en-US" sz="2400" b="1" dirty="0">
                <a:solidFill>
                  <a:srgbClr val="6600FF"/>
                </a:solidFill>
                <a:latin typeface="Arial" panose="020B0604020202020204" pitchFamily="34" charset="0"/>
              </a:endParaRPr>
            </a:p>
            <a:p>
              <a:r>
                <a:rPr lang="zh-CN" altLang="en-US" sz="2400" b="1" dirty="0">
                  <a:latin typeface="Arial" panose="020B0604020202020204" pitchFamily="34" charset="0"/>
                </a:rPr>
                <a:t>　　　　　　　　　　平分弦所对的弧</a:t>
              </a:r>
              <a:endParaRPr lang="zh-CN" altLang="en-US" sz="2400" b="1" dirty="0">
                <a:latin typeface="Arial" panose="020B0604020202020204" pitchFamily="34" charset="0"/>
              </a:endParaRPr>
            </a:p>
            <a:p>
              <a:r>
                <a:rPr lang="zh-CN" altLang="en-US" sz="2400" b="1" dirty="0">
                  <a:latin typeface="Arial" panose="020B0604020202020204" pitchFamily="34" charset="0"/>
                </a:rPr>
                <a:t>　　　　　　　　　　　　　　 垂直于弦</a:t>
              </a:r>
              <a:endParaRPr lang="zh-CN" altLang="en-US" sz="2400" b="1" dirty="0">
                <a:latin typeface="Arial" panose="020B0604020202020204" pitchFamily="34" charset="0"/>
              </a:endParaRPr>
            </a:p>
            <a:p>
              <a:r>
                <a:rPr lang="zh-CN" altLang="en-US" sz="2400" b="1" dirty="0">
                  <a:latin typeface="Arial" panose="020B0604020202020204" pitchFamily="34" charset="0"/>
                </a:rPr>
                <a:t>　  直径平分弦（不是直径）　　</a:t>
              </a:r>
              <a:endParaRPr lang="zh-CN" altLang="en-US" sz="2400" b="1" dirty="0">
                <a:latin typeface="Arial" panose="020B0604020202020204" pitchFamily="34" charset="0"/>
              </a:endParaRPr>
            </a:p>
            <a:p>
              <a:r>
                <a:rPr lang="zh-CN" altLang="en-US" sz="2400" b="1" dirty="0">
                  <a:latin typeface="Arial" panose="020B0604020202020204" pitchFamily="34" charset="0"/>
                </a:rPr>
                <a:t>　　　　　　　　　　　　　　平分弦所对的弧</a:t>
              </a:r>
              <a:endParaRPr lang="zh-CN" altLang="en-US" sz="2400" b="1" dirty="0">
                <a:latin typeface="Arial" panose="020B0604020202020204" pitchFamily="34" charset="0"/>
              </a:endParaRPr>
            </a:p>
            <a:p>
              <a:r>
                <a:rPr lang="zh-CN" altLang="en-US" sz="2400" b="1" dirty="0">
                  <a:latin typeface="Arial" panose="020B0604020202020204" pitchFamily="34" charset="0"/>
                </a:rPr>
                <a:t>　　　　　　　　　   平分弧所对的弦</a:t>
              </a:r>
              <a:endParaRPr lang="zh-CN" altLang="en-US" sz="2400" b="1">
                <a:latin typeface="Arial" panose="020B0604020202020204" pitchFamily="34" charset="0"/>
              </a:endParaRPr>
            </a:p>
            <a:p>
              <a:r>
                <a:rPr lang="zh-CN" altLang="en-US" sz="2400" b="1" dirty="0">
                  <a:latin typeface="Arial" panose="020B0604020202020204" pitchFamily="34" charset="0"/>
                </a:rPr>
                <a:t>      直径平分弧　　　            </a:t>
              </a:r>
              <a:endParaRPr lang="zh-CN" altLang="en-US" sz="2400" b="1" dirty="0">
                <a:latin typeface="Arial" panose="020B0604020202020204" pitchFamily="34" charset="0"/>
              </a:endParaRPr>
            </a:p>
            <a:p>
              <a:r>
                <a:rPr lang="zh-CN" altLang="en-US" sz="2400" b="1" dirty="0">
                  <a:latin typeface="Arial" panose="020B0604020202020204" pitchFamily="34" charset="0"/>
                </a:rPr>
                <a:t>                                    垂直于弧所对的弦</a:t>
              </a:r>
              <a:endParaRPr lang="zh-CN" altLang="en-US" sz="2400" b="1" dirty="0">
                <a:latin typeface="Arial" panose="020B0604020202020204" pitchFamily="34" charset="0"/>
              </a:endParaRPr>
            </a:p>
            <a:p>
              <a:r>
                <a:rPr lang="zh-CN" altLang="en-US" sz="2400" b="1" dirty="0">
                  <a:latin typeface="Arial" panose="020B0604020202020204" pitchFamily="34" charset="0"/>
                </a:rPr>
                <a:t>　　</a:t>
              </a:r>
              <a:endParaRPr lang="zh-CN" altLang="en-US" sz="2400" b="1" dirty="0">
                <a:latin typeface="Arial" panose="020B0604020202020204" pitchFamily="34" charset="0"/>
              </a:endParaRPr>
            </a:p>
          </p:txBody>
        </p:sp>
        <p:sp>
          <p:nvSpPr>
            <p:cNvPr id="8197" name="矩形 8196"/>
            <p:cNvSpPr/>
            <p:nvPr/>
          </p:nvSpPr>
          <p:spPr>
            <a:xfrm>
              <a:off x="2789" y="2848"/>
              <a:ext cx="42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dirty="0">
                  <a:latin typeface="Arial" panose="020B0604020202020204" pitchFamily="34" charset="0"/>
                </a:rPr>
                <a:t>=&gt;</a:t>
              </a:r>
              <a:r>
                <a:rPr lang="zh-CN" altLang="en-US" b="1" dirty="0">
                  <a:latin typeface="Arial" panose="020B0604020202020204" pitchFamily="34" charset="0"/>
                </a:rPr>
                <a:t>　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  <p:sp>
          <p:nvSpPr>
            <p:cNvPr id="8198" name="矩形 8197"/>
            <p:cNvSpPr/>
            <p:nvPr/>
          </p:nvSpPr>
          <p:spPr>
            <a:xfrm>
              <a:off x="1791" y="3579"/>
              <a:ext cx="42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dirty="0">
                  <a:latin typeface="Arial" panose="020B0604020202020204" pitchFamily="34" charset="0"/>
                </a:rPr>
                <a:t>=&gt;</a:t>
              </a:r>
              <a:r>
                <a:rPr lang="zh-CN" altLang="en-US" b="1" dirty="0">
                  <a:latin typeface="Arial" panose="020B0604020202020204" pitchFamily="34" charset="0"/>
                </a:rPr>
                <a:t>　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8199" name="组合 8198"/>
          <p:cNvGrpSpPr/>
          <p:nvPr/>
        </p:nvGrpSpPr>
        <p:grpSpPr>
          <a:xfrm>
            <a:off x="3276600" y="3226435"/>
            <a:ext cx="2105025" cy="2881313"/>
            <a:chOff x="2064" y="1842"/>
            <a:chExt cx="1326" cy="1815"/>
          </a:xfrm>
        </p:grpSpPr>
        <p:graphicFrame>
          <p:nvGraphicFramePr>
            <p:cNvPr id="8200" name="对象 8199"/>
            <p:cNvGraphicFramePr/>
            <p:nvPr/>
          </p:nvGraphicFramePr>
          <p:xfrm>
            <a:off x="2245" y="1842"/>
            <a:ext cx="272" cy="4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2" imgW="165100" imgH="215900" progId="Equation.3">
                    <p:embed/>
                  </p:oleObj>
                </mc:Choice>
                <mc:Fallback>
                  <p:oleObj name="" r:id="rId2" imgW="165100" imgH="215900" progId="Equation.3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245" y="1842"/>
                          <a:ext cx="272" cy="4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01" name="对象 8200"/>
            <p:cNvGraphicFramePr/>
            <p:nvPr/>
          </p:nvGraphicFramePr>
          <p:xfrm>
            <a:off x="2064" y="3203"/>
            <a:ext cx="352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4" imgW="165100" imgH="215900" progId="Equation.3">
                    <p:embed/>
                  </p:oleObj>
                </mc:Choice>
                <mc:Fallback>
                  <p:oleObj name="" r:id="rId4" imgW="165100" imgH="215900" progId="Equation.3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064" y="3203"/>
                          <a:ext cx="352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02" name="对象 8201"/>
            <p:cNvGraphicFramePr/>
            <p:nvPr/>
          </p:nvGraphicFramePr>
          <p:xfrm>
            <a:off x="3061" y="2523"/>
            <a:ext cx="329" cy="4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5" imgW="165100" imgH="215900" progId="Equation.3">
                    <p:embed/>
                  </p:oleObj>
                </mc:Choice>
                <mc:Fallback>
                  <p:oleObj name="" r:id="rId5" imgW="165100" imgH="215900" progId="Equation.3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061" y="2523"/>
                          <a:ext cx="329" cy="4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203" name="文本框 8202"/>
          <p:cNvSpPr txBox="1"/>
          <p:nvPr/>
        </p:nvSpPr>
        <p:spPr>
          <a:xfrm>
            <a:off x="250825" y="1948498"/>
            <a:ext cx="5832475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87E38"/>
                </a:solidFill>
                <a:latin typeface="Arial" panose="020B0604020202020204" pitchFamily="34" charset="0"/>
              </a:rPr>
              <a:t>１、圆是轴对称图形</a:t>
            </a:r>
            <a:endParaRPr lang="zh-CN" altLang="en-US" sz="2800" b="1" dirty="0">
              <a:solidFill>
                <a:srgbClr val="087E38"/>
              </a:solidFill>
              <a:latin typeface="Arial" panose="020B0604020202020204" pitchFamily="34" charset="0"/>
            </a:endParaRPr>
          </a:p>
          <a:p>
            <a:endParaRPr lang="zh-CN" altLang="en-US" sz="2800" b="1" dirty="0">
              <a:solidFill>
                <a:srgbClr val="087E38"/>
              </a:solidFill>
              <a:latin typeface="Arial" panose="020B0604020202020204" pitchFamily="34" charset="0"/>
            </a:endParaRPr>
          </a:p>
          <a:p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8204" name="文本框 8203"/>
          <p:cNvSpPr txBox="1"/>
          <p:nvPr/>
        </p:nvSpPr>
        <p:spPr>
          <a:xfrm>
            <a:off x="250825" y="2524760"/>
            <a:ext cx="48056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２、垂径定理及其推论的图式</a:t>
            </a:r>
            <a:endParaRPr lang="zh-CN" altLang="en-US" sz="2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6740" y="1386205"/>
            <a:ext cx="68808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3200"/>
              <a:t>通过本节课的学习，你知道了什么？</a:t>
            </a:r>
            <a:endParaRPr lang="zh-CN" altLang="zh-CN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/>
      <p:bldP spid="820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2865" y="-13652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TABLE_BEAUTIFY" val="smartTable{31f25629-b06d-483d-a5b2-6a8e71b2d63c}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2454</Words>
  <Application>WPS 演示</Application>
  <PresentationFormat>在屏幕上显示</PresentationFormat>
  <Paragraphs>492</Paragraphs>
  <Slides>28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28</vt:i4>
      </vt:variant>
    </vt:vector>
  </HeadingPairs>
  <TitlesOfParts>
    <vt:vector size="58" baseType="lpstr">
      <vt:lpstr>Arial</vt:lpstr>
      <vt:lpstr>宋体</vt:lpstr>
      <vt:lpstr>Wingdings</vt:lpstr>
      <vt:lpstr>黑体</vt:lpstr>
      <vt:lpstr>楷体_GB2312</vt:lpstr>
      <vt:lpstr>新宋体</vt:lpstr>
      <vt:lpstr>幼圆</vt:lpstr>
      <vt:lpstr>隶书</vt:lpstr>
      <vt:lpstr>Times New Roman</vt:lpstr>
      <vt:lpstr>Tahoma</vt:lpstr>
      <vt:lpstr>华文行楷</vt:lpstr>
      <vt:lpstr>方正姚体</vt:lpstr>
      <vt:lpstr>Wingdings 2</vt:lpstr>
      <vt:lpstr>微软雅黑</vt:lpstr>
      <vt:lpstr>Arial Unicode MS</vt:lpstr>
      <vt:lpstr>Calibri</vt:lpstr>
      <vt:lpstr>Verdana</vt:lpstr>
      <vt:lpstr>楷体_GB2312</vt:lpstr>
      <vt:lpstr>Arial Black</vt:lpstr>
      <vt:lpstr>默认设计模板</vt:lpstr>
      <vt:lpstr>1_默认设计模板</vt:lpstr>
      <vt:lpstr>Equation.KSEE3</vt:lpstr>
      <vt:lpstr>Equation.KSEE3</vt:lpstr>
      <vt:lpstr>Equation.3</vt:lpstr>
      <vt:lpstr>Equation.3</vt:lpstr>
      <vt:lpstr>Equation.KSEE3</vt:lpstr>
      <vt:lpstr>PBrush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【课件站www.kjzhan.com】~中小学ppt课件免费下载站~【课件站www.kjzhan.com】~中小学ppt课件免费下载站~【课件站www.kjzhan.com】~中小学ppt课件免费下载站~~中小学ppt课件免费下载站~【课件站www.kjzhan.com】~中小学ppt课件免费下载站~【课件站www.kjzhan.com】~中小学ppt课件免费下载站~【课件站www.kjzhan.com】~</Company>
  <LinksUpToDate>false</LinksUpToDate>
  <SharedDoc>false</SharedDoc>
  <HyperlinksChanged>false</HyperlinksChanged>
  <AppVersion>14.0000</AppVersion>
  <Manager>【课件站www.kjzhan.com】~中小学ppt课件免费下载站~【课件站www.kjzhan.com】~中小学ppt课件免费下载站~【课件站www.kjzhan.com】~中小学ppt课件免费下载站~~中小学ppt课件免费下载站~【课件站www.kjzhan.com】~中小学ppt课件免费下载站~【课件站www.kjzhan.com】~中小学ppt课件免费下载站~【课件站www.kjzhan.com】~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【课件站www.kjzhan.com】~中小学ppt课件免费下载站~【课件站www.kjzhan.com】~中小学ppt课件免费下载站~【课件站www.kjzhan.com】~中小学ppt课件免费下载站~~中小学ppt课件免费下载站~【课件站www.kjzhan.com】~中小学ppt课件免费下载站~【课件站www.kjzhan.com】~中小学ppt课件免费下载站~【课件站www.kjzhan.com】~</dc:title>
  <dc:creator>【课件站www.kjzhan.com】~中小学ppt课件免费下载站~【课件站www.kjzhan.com】~中小学ppt课件免费下载站~【课件站www.kjzhan.com】~中小学ppt课件免费下载站~~中小学ppt课件免费下载站~【课件站www.kjzhan.com】~中小学ppt课件免费下载站~【课件站www.kjzhan.com】~中小学ppt课件免费下载站~【课件站www.kjzhan.com】~; Administrator</dc:creator>
  <cp:keywords>【课件站www.kjzhan.com】~中小学ppt课件免费下载站~【课件站www.kjzhan.com】~中小学ppt课件免费下载站~【课件站www.kjzhan.com】~中小学ppt课件免费下载站~~中小学ppt课件免费下载站~【课件站www.kjzhan.com】~中小学ppt课件免费下载站~【课件站www.kjzhan.com】~中小学ppt课件免费下载站~【课件站www.kjzhan.com】~</cp:keywords>
  <dc:description>【课件站www.kjzhan.com】~中小学ppt课件免费下载站~【课件站www.kjzhan.com】~中小学ppt课件免费下载站~【课件站www.kjzhan.com】~中小学ppt课件免费下载站~~中小学ppt课件免费下载站~【课件站www.kjzhan.com】~中小学ppt课件免费下载站~【课件站www.kjzhan.com】~中小学ppt课件免费下载站~【课件站www.kjzhan.com】~</dc:description>
  <dc:subject>【课件站www.kjzhan.com】~中小学ppt课件免费下载站~【课件站www.kjzhan.com】~中小学ppt课件免费下载站~【课件站www.kjzhan.com】~中小学ppt课件免费下载站~~中小学ppt课件免费下载站~【课件站www.kjzhan.com】~中小学ppt课件免费下载站~【课件站www.kjzhan.com】~中小学ppt课件免费下载站~【课件站www.kjzhan.com】~</dc:subject>
  <cp:category>【课件站www.kjzhan.com】~中小学ppt课件免费下载站~【课件站www.kjzhan.com】~中小学ppt课件免费下载站~【课件站www.kjzhan.com】~中小学ppt课件免费下载站~~中小学ppt课件免费下载站~【课件站www.kjzhan.com】~中小学ppt课件免费下载站~【课件站www.kjzhan.com】~中小学ppt课件免费下载站~【课件站www.kjzhan.com】~</cp:category>
  <cp:lastModifiedBy>Administrator</cp:lastModifiedBy>
  <cp:revision>23</cp:revision>
  <dcterms:created xsi:type="dcterms:W3CDTF">2014-10-03T08:15:00Z</dcterms:created>
  <dcterms:modified xsi:type="dcterms:W3CDTF">2019-10-23T00:11:05Z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2052-11.1.0.9098</vt:lpwstr>
  </property>
</Properties>
</file>