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65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75" r:id="rId13"/>
  </p:sldIdLst>
  <p:sldSz cx="9144000" cy="6858000" type="screen4x3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58670" y="421640"/>
            <a:ext cx="4488180" cy="471741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70205" y="5058410"/>
            <a:ext cx="7139305" cy="15576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 b="1"/>
              <a:t>通常</a:t>
            </a:r>
            <a:r>
              <a:rPr lang="zh-CN" altLang="en-US" sz="2400" b="1">
                <a:solidFill>
                  <a:srgbClr val="FF0000"/>
                </a:solidFill>
              </a:rPr>
              <a:t>6—9</a:t>
            </a:r>
            <a:r>
              <a:rPr lang="zh-CN" altLang="en-US" sz="2400" b="1"/>
              <a:t>月受来自印度洋的西南季风的影响,为雨季；</a:t>
            </a:r>
            <a:r>
              <a:rPr lang="zh-CN" altLang="en-US" sz="2400" b="1">
                <a:solidFill>
                  <a:srgbClr val="FF0000"/>
                </a:solidFill>
              </a:rPr>
              <a:t>10月—次年5</a:t>
            </a:r>
            <a:r>
              <a:rPr lang="zh-CN" altLang="en-US" sz="2400" b="1"/>
              <a:t>月受来自亚欧大陆的东北季风的影响,为旱季.</a:t>
            </a:r>
            <a:endParaRPr lang="zh-CN" altLang="en-US" sz="2400" b="1"/>
          </a:p>
          <a:p>
            <a:r>
              <a:rPr lang="zh-CN" altLang="en-US" sz="2400" b="1">
                <a:solidFill>
                  <a:srgbClr val="FF0000"/>
                </a:solidFill>
              </a:rPr>
              <a:t>雨季</a:t>
            </a:r>
            <a:r>
              <a:rPr lang="zh-CN" altLang="en-US" sz="2400" b="1"/>
              <a:t>在6-</a:t>
            </a:r>
            <a:r>
              <a:rPr lang="en-US" altLang="zh-CN" sz="2400" b="1"/>
              <a:t>9</a:t>
            </a:r>
            <a:r>
              <a:rPr lang="zh-CN" altLang="en-US" sz="2400" b="1"/>
              <a:t>月,</a:t>
            </a:r>
            <a:r>
              <a:rPr lang="zh-CN" altLang="en-US" sz="2400" b="1">
                <a:solidFill>
                  <a:srgbClr val="FF0000"/>
                </a:solidFill>
              </a:rPr>
              <a:t>凉季</a:t>
            </a:r>
            <a:r>
              <a:rPr lang="zh-CN" altLang="en-US" sz="2400" b="1"/>
              <a:t>在11月到次年2月,</a:t>
            </a:r>
            <a:r>
              <a:rPr lang="zh-CN" altLang="en-US" sz="2400" b="1">
                <a:solidFill>
                  <a:srgbClr val="FF0000"/>
                </a:solidFill>
              </a:rPr>
              <a:t>热季</a:t>
            </a:r>
            <a:r>
              <a:rPr lang="zh-CN" altLang="en-US" sz="2400" b="1"/>
              <a:t>在3-5月</a:t>
            </a:r>
            <a:endParaRPr lang="zh-CN" altLang="en-US" sz="24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905" y="24765"/>
            <a:ext cx="8279765" cy="842645"/>
          </a:xfrm>
        </p:spPr>
        <p:txBody>
          <a:bodyPr>
            <a:normAutofit fontScale="90000"/>
          </a:bodyPr>
          <a:p>
            <a:r>
              <a:rPr lang="zh-CN" altLang="en-US" sz="2800"/>
              <a:t>（1）与三江平原北部相比，说明库伦旗有利于水稻种植的气候条件。 </a:t>
            </a:r>
            <a:endParaRPr lang="zh-CN" altLang="en-US"/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3739515" y="1000125"/>
            <a:ext cx="1167765" cy="17145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flipV="1">
            <a:off x="1445260" y="507365"/>
            <a:ext cx="1167765" cy="17145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142240" y="3935730"/>
            <a:ext cx="1097280" cy="3657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>
                <a:sym typeface="+mn-ea"/>
              </a:rPr>
              <a:t>气候条件</a:t>
            </a:r>
            <a:endParaRPr lang="zh-CN" altLang="en-US"/>
          </a:p>
        </p:txBody>
      </p:sp>
      <p:sp>
        <p:nvSpPr>
          <p:cNvPr id="7" name="左大括号 6"/>
          <p:cNvSpPr/>
          <p:nvPr/>
        </p:nvSpPr>
        <p:spPr>
          <a:xfrm>
            <a:off x="1563370" y="2244725"/>
            <a:ext cx="454025" cy="416941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855470" y="2061845"/>
            <a:ext cx="795020" cy="4572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400" b="1">
                <a:sym typeface="+mn-ea"/>
              </a:rPr>
              <a:t>气温</a:t>
            </a:r>
            <a:endParaRPr lang="zh-CN" altLang="en-US" sz="2400" b="1"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312410" y="1592580"/>
            <a:ext cx="642620" cy="3657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>
                <a:sym typeface="+mn-ea"/>
              </a:rPr>
              <a:t>热量</a:t>
            </a:r>
            <a:endParaRPr lang="zh-CN" altLang="en-US" b="1"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846070" y="1592580"/>
            <a:ext cx="642620" cy="3657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>
                <a:sym typeface="+mn-ea"/>
              </a:rPr>
              <a:t>积温</a:t>
            </a:r>
            <a:endParaRPr lang="zh-CN" altLang="en-US" b="1"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846070" y="2107565"/>
            <a:ext cx="2251710" cy="3657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>
                <a:sym typeface="+mn-ea"/>
              </a:rPr>
              <a:t>昼夜温差（日较差）</a:t>
            </a:r>
            <a:endParaRPr lang="zh-CN" altLang="en-US" b="1"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030220" y="2613660"/>
            <a:ext cx="872490" cy="3657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>
                <a:sym typeface="+mn-ea"/>
              </a:rPr>
              <a:t>年较差</a:t>
            </a:r>
            <a:endParaRPr lang="zh-CN" altLang="en-US" b="1"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312410" y="2134235"/>
            <a:ext cx="1332230" cy="3657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>
                <a:sym typeface="+mn-ea"/>
              </a:rPr>
              <a:t>有机质积累</a:t>
            </a:r>
            <a:endParaRPr lang="zh-CN" altLang="en-US" b="1"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413375" y="2613660"/>
            <a:ext cx="872490" cy="3657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>
                <a:sym typeface="+mn-ea"/>
              </a:rPr>
              <a:t>生长期</a:t>
            </a:r>
            <a:endParaRPr lang="zh-CN" altLang="en-US" b="1"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818005" y="3825875"/>
            <a:ext cx="795020" cy="4572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400" b="1">
                <a:sym typeface="+mn-ea"/>
              </a:rPr>
              <a:t>降水</a:t>
            </a:r>
            <a:endParaRPr lang="zh-CN" altLang="en-US" sz="2400" b="1">
              <a:sym typeface="+mn-ea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846070" y="3246120"/>
            <a:ext cx="1102360" cy="3657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>
                <a:sym typeface="+mn-ea"/>
              </a:rPr>
              <a:t>年降水量</a:t>
            </a:r>
            <a:endParaRPr lang="zh-CN" altLang="en-US" b="1">
              <a:sym typeface="+mn-ea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012440" y="4095115"/>
            <a:ext cx="1102360" cy="3657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>
                <a:sym typeface="+mn-ea"/>
              </a:rPr>
              <a:t>季节变化</a:t>
            </a:r>
            <a:endParaRPr lang="zh-CN" altLang="en-US" b="1">
              <a:sym typeface="+mn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413375" y="3154680"/>
            <a:ext cx="1102360" cy="3657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>
                <a:sym typeface="+mn-ea"/>
              </a:rPr>
              <a:t>景观差异</a:t>
            </a:r>
            <a:endParaRPr lang="zh-CN" altLang="en-US" b="1">
              <a:sym typeface="+mn-ea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312410" y="3726815"/>
            <a:ext cx="2120265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>
                <a:sym typeface="+mn-ea"/>
              </a:rPr>
              <a:t>旱涝灾害</a:t>
            </a:r>
            <a:r>
              <a:rPr lang="en-US" altLang="zh-CN" b="1">
                <a:sym typeface="+mn-ea"/>
              </a:rPr>
              <a:t>/</a:t>
            </a:r>
            <a:r>
              <a:rPr lang="zh-CN" altLang="en-US" b="1">
                <a:sym typeface="+mn-ea"/>
              </a:rPr>
              <a:t>水利工程</a:t>
            </a:r>
            <a:endParaRPr lang="zh-CN" altLang="en-US" b="1">
              <a:sym typeface="+mn-ea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887855" y="4925060"/>
            <a:ext cx="795020" cy="4572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400" b="1">
                <a:sym typeface="+mn-ea"/>
              </a:rPr>
              <a:t>日照</a:t>
            </a:r>
            <a:endParaRPr lang="zh-CN" altLang="en-US" sz="2400" b="1">
              <a:sym typeface="+mn-ea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184265" y="4301490"/>
            <a:ext cx="302641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b="1">
                <a:sym typeface="+mn-ea"/>
              </a:rPr>
              <a:t>纬度</a:t>
            </a:r>
            <a:r>
              <a:rPr lang="en-US" altLang="zh-CN" b="1">
                <a:sym typeface="+mn-ea"/>
              </a:rPr>
              <a:t>--</a:t>
            </a:r>
            <a:r>
              <a:rPr lang="zh-CN" altLang="en-US" b="1">
                <a:sym typeface="+mn-ea"/>
              </a:rPr>
              <a:t>太阳高度角</a:t>
            </a:r>
            <a:r>
              <a:rPr lang="en-US" altLang="zh-CN" b="1">
                <a:sym typeface="+mn-ea"/>
              </a:rPr>
              <a:t>/</a:t>
            </a:r>
            <a:r>
              <a:rPr lang="zh-CN" altLang="en-US" b="1">
                <a:sym typeface="+mn-ea"/>
              </a:rPr>
              <a:t>昼夜长短</a:t>
            </a:r>
            <a:endParaRPr lang="zh-CN" altLang="en-US" b="1">
              <a:sym typeface="+mn-ea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184265" y="5624195"/>
            <a:ext cx="2795270" cy="3657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b="1">
                <a:sym typeface="+mn-ea"/>
              </a:rPr>
              <a:t>距源地的距离</a:t>
            </a:r>
            <a:endParaRPr lang="zh-CN" altLang="en-US" b="1">
              <a:sym typeface="+mn-ea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273800" y="5215890"/>
            <a:ext cx="284797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b="1">
                <a:sym typeface="+mn-ea"/>
              </a:rPr>
              <a:t>天气</a:t>
            </a:r>
            <a:r>
              <a:rPr lang="en-US" altLang="zh-CN" b="1">
                <a:sym typeface="+mn-ea"/>
              </a:rPr>
              <a:t>——</a:t>
            </a:r>
            <a:r>
              <a:rPr lang="zh-CN" altLang="en-US" b="1">
                <a:sym typeface="+mn-ea"/>
              </a:rPr>
              <a:t>大气的削弱作用</a:t>
            </a:r>
            <a:endParaRPr lang="zh-CN" altLang="en-US" b="1">
              <a:sym typeface="+mn-ea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087495" y="4925060"/>
            <a:ext cx="1332230" cy="3657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>
                <a:sym typeface="+mn-ea"/>
              </a:rPr>
              <a:t>作物的品质</a:t>
            </a:r>
            <a:endParaRPr lang="zh-CN" altLang="en-US" b="1">
              <a:sym typeface="+mn-ea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2121535" y="5464175"/>
            <a:ext cx="890905" cy="8229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 b="1">
                <a:sym typeface="+mn-ea"/>
              </a:rPr>
              <a:t>风力大小</a:t>
            </a:r>
            <a:endParaRPr lang="zh-CN" altLang="en-US" sz="2400" b="1">
              <a:sym typeface="+mn-ea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898900" y="5918835"/>
            <a:ext cx="2120265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>
                <a:sym typeface="+mn-ea"/>
              </a:rPr>
              <a:t>地形地貌</a:t>
            </a:r>
            <a:r>
              <a:rPr lang="en-US" altLang="zh-CN" b="1">
                <a:sym typeface="+mn-ea"/>
              </a:rPr>
              <a:t>/</a:t>
            </a:r>
            <a:r>
              <a:rPr lang="zh-CN" altLang="en-US" b="1">
                <a:sym typeface="+mn-ea"/>
              </a:rPr>
              <a:t>气象灾害</a:t>
            </a:r>
            <a:endParaRPr lang="zh-CN" altLang="en-US" b="1">
              <a:sym typeface="+mn-ea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285865" y="4847590"/>
            <a:ext cx="279527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b="1">
                <a:sym typeface="+mn-ea"/>
              </a:rPr>
              <a:t>海拔</a:t>
            </a:r>
            <a:r>
              <a:rPr lang="en-US" altLang="zh-CN" b="1">
                <a:sym typeface="+mn-ea"/>
              </a:rPr>
              <a:t>——</a:t>
            </a:r>
            <a:r>
              <a:rPr lang="zh-CN" altLang="en-US" b="1">
                <a:sym typeface="+mn-ea"/>
              </a:rPr>
              <a:t>大气的削弱作用</a:t>
            </a:r>
            <a:endParaRPr lang="zh-CN" altLang="en-US" b="1">
              <a:sym typeface="+mn-ea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184265" y="5920105"/>
            <a:ext cx="2795270" cy="3657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b="1">
                <a:sym typeface="+mn-ea"/>
              </a:rPr>
              <a:t>地形</a:t>
            </a:r>
            <a:endParaRPr lang="zh-CN" altLang="en-US" b="1">
              <a:sym typeface="+mn-ea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184265" y="6233795"/>
            <a:ext cx="2795270" cy="3657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b="1">
                <a:sym typeface="+mn-ea"/>
              </a:rPr>
              <a:t>植被及建筑物</a:t>
            </a:r>
            <a:endParaRPr lang="zh-CN" altLang="en-US" b="1">
              <a:sym typeface="+mn-ea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6184265" y="6508115"/>
            <a:ext cx="2795270" cy="3657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b="1">
                <a:sym typeface="+mn-ea"/>
              </a:rPr>
              <a:t>狭管效益</a:t>
            </a:r>
            <a:endParaRPr lang="zh-CN" altLang="en-US" b="1">
              <a:sym typeface="+mn-ea"/>
            </a:endParaRPr>
          </a:p>
        </p:txBody>
      </p:sp>
      <p:cxnSp>
        <p:nvCxnSpPr>
          <p:cNvPr id="31" name="直接箭头连接符 30"/>
          <p:cNvCxnSpPr/>
          <p:nvPr/>
        </p:nvCxnSpPr>
        <p:spPr>
          <a:xfrm flipV="1">
            <a:off x="2650490" y="1860550"/>
            <a:ext cx="281305" cy="29019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箭头连接符 31"/>
          <p:cNvCxnSpPr/>
          <p:nvPr/>
        </p:nvCxnSpPr>
        <p:spPr>
          <a:xfrm>
            <a:off x="2682875" y="2271395"/>
            <a:ext cx="215900" cy="920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箭头连接符 32"/>
          <p:cNvCxnSpPr/>
          <p:nvPr/>
        </p:nvCxnSpPr>
        <p:spPr>
          <a:xfrm>
            <a:off x="2682875" y="2363470"/>
            <a:ext cx="329565" cy="54038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箭头连接符 33"/>
          <p:cNvCxnSpPr/>
          <p:nvPr/>
        </p:nvCxnSpPr>
        <p:spPr>
          <a:xfrm flipV="1">
            <a:off x="2298700" y="3397885"/>
            <a:ext cx="600075" cy="500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箭头连接符 34"/>
          <p:cNvCxnSpPr/>
          <p:nvPr/>
        </p:nvCxnSpPr>
        <p:spPr>
          <a:xfrm>
            <a:off x="2319655" y="4168140"/>
            <a:ext cx="777875" cy="16891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箭头连接符 35"/>
          <p:cNvCxnSpPr>
            <a:stCxn id="20" idx="3"/>
            <a:endCxn id="24" idx="1"/>
          </p:cNvCxnSpPr>
          <p:nvPr/>
        </p:nvCxnSpPr>
        <p:spPr>
          <a:xfrm flipV="1">
            <a:off x="2682875" y="5107940"/>
            <a:ext cx="1404620" cy="457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箭头连接符 36"/>
          <p:cNvCxnSpPr/>
          <p:nvPr/>
        </p:nvCxnSpPr>
        <p:spPr>
          <a:xfrm flipV="1">
            <a:off x="3898900" y="1720215"/>
            <a:ext cx="1008380" cy="3238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箭头连接符 37"/>
          <p:cNvCxnSpPr/>
          <p:nvPr/>
        </p:nvCxnSpPr>
        <p:spPr>
          <a:xfrm>
            <a:off x="4915535" y="2350770"/>
            <a:ext cx="396875" cy="127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箭头连接符 38"/>
          <p:cNvCxnSpPr/>
          <p:nvPr/>
        </p:nvCxnSpPr>
        <p:spPr>
          <a:xfrm flipV="1">
            <a:off x="4087495" y="2827020"/>
            <a:ext cx="995680" cy="311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箭头连接符 39"/>
          <p:cNvCxnSpPr/>
          <p:nvPr/>
        </p:nvCxnSpPr>
        <p:spPr>
          <a:xfrm flipV="1">
            <a:off x="4109720" y="3397885"/>
            <a:ext cx="1043940" cy="5270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箭头连接符 40"/>
          <p:cNvCxnSpPr/>
          <p:nvPr/>
        </p:nvCxnSpPr>
        <p:spPr>
          <a:xfrm flipV="1">
            <a:off x="4213860" y="4004945"/>
            <a:ext cx="1139190" cy="22796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左大括号 41"/>
          <p:cNvSpPr/>
          <p:nvPr/>
        </p:nvSpPr>
        <p:spPr>
          <a:xfrm>
            <a:off x="5619115" y="4334510"/>
            <a:ext cx="457835" cy="148717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3" name="左大括号 42"/>
          <p:cNvSpPr/>
          <p:nvPr/>
        </p:nvSpPr>
        <p:spPr>
          <a:xfrm>
            <a:off x="5950585" y="5701665"/>
            <a:ext cx="331470" cy="105473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cxnSp>
        <p:nvCxnSpPr>
          <p:cNvPr id="44" name="直接箭头连接符 43"/>
          <p:cNvCxnSpPr/>
          <p:nvPr/>
        </p:nvCxnSpPr>
        <p:spPr>
          <a:xfrm flipV="1">
            <a:off x="3057525" y="6093460"/>
            <a:ext cx="866140" cy="1079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文本框 44"/>
          <p:cNvSpPr txBox="1"/>
          <p:nvPr/>
        </p:nvSpPr>
        <p:spPr>
          <a:xfrm>
            <a:off x="6510655" y="594360"/>
            <a:ext cx="2803525" cy="30175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 b="1">
                <a:solidFill>
                  <a:srgbClr val="FF0000"/>
                </a:solidFill>
              </a:rPr>
              <a:t>纬度较低，太阳高度较大，热量更充足（2 分） ；气候干燥，晴天多，光照条件更优越 （2 分）；昼夜温差更大（2 分），有利于营养物质累积。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121535" y="6299200"/>
            <a:ext cx="2165985" cy="4572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 b="1">
                <a:sym typeface="+mn-ea"/>
              </a:rPr>
              <a:t>寒潮、云雾等</a:t>
            </a:r>
            <a:endParaRPr lang="zh-CN" altLang="en-US" sz="2400" b="1">
              <a:sym typeface="+mn-ea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142875" y="693420"/>
            <a:ext cx="2540000" cy="393192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b="1"/>
              <a:t>在一定海拔高度的山区，雨量充沛，云雾多，长波光受云雾阻挡在云层被反射，以蓝紫光为主的短波光穿透力强，这也是高山氨基酸、叶绿素和含氮芳香物质多，茶多酚含量相对较低涩味主要原因。</a:t>
            </a:r>
            <a:endParaRPr lang="zh-CN" altLang="en-US" b="1"/>
          </a:p>
          <a:p>
            <a:r>
              <a:rPr lang="zh-CN" altLang="en-US" b="1"/>
              <a:t>只要具备了</a:t>
            </a:r>
            <a:r>
              <a:rPr lang="zh-CN" altLang="en-US" b="1">
                <a:solidFill>
                  <a:srgbClr val="FF0000"/>
                </a:solidFill>
              </a:rPr>
              <a:t>气候温和，雨量充沛，云雾多，温差大，以及土壤肥沃等高山生态环境</a:t>
            </a:r>
            <a:r>
              <a:rPr lang="zh-CN" altLang="en-US" b="1"/>
              <a:t>因素，就能产生好的</a:t>
            </a:r>
            <a:r>
              <a:rPr lang="zh-CN" altLang="en-US" b="1">
                <a:solidFill>
                  <a:srgbClr val="FF0000"/>
                </a:solidFill>
              </a:rPr>
              <a:t>茶叶</a:t>
            </a:r>
            <a:r>
              <a:rPr lang="zh-CN" altLang="en-US" b="1"/>
              <a:t>。</a:t>
            </a:r>
            <a:endParaRPr lang="zh-CN" altLang="en-US" b="1"/>
          </a:p>
        </p:txBody>
      </p:sp>
      <p:sp>
        <p:nvSpPr>
          <p:cNvPr id="47" name="椭圆 46"/>
          <p:cNvSpPr/>
          <p:nvPr/>
        </p:nvSpPr>
        <p:spPr>
          <a:xfrm>
            <a:off x="6644640" y="67945"/>
            <a:ext cx="807720" cy="45656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6" grpId="0"/>
      <p:bldP spid="7" grpId="0" bldLvl="0" animBg="1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42" grpId="0" animBg="1"/>
      <p:bldP spid="43" grpId="0" animBg="1"/>
      <p:bldP spid="21" grpId="0"/>
      <p:bldP spid="3" grpId="0"/>
      <p:bldP spid="46" grpId="0" bldLvl="0" animBg="1"/>
      <p:bldP spid="47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8220710" cy="1325880"/>
          </a:xfrm>
        </p:spPr>
        <p:txBody>
          <a:bodyPr/>
          <a:p>
            <a:r>
              <a:rPr lang="zh-CN" altLang="en-US" sz="3200"/>
              <a:t>分析库伦旗种植水稻面临的不利自然条件？</a:t>
            </a:r>
            <a:endParaRPr lang="zh-CN" altLang="en-US" sz="3200"/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6584315" y="1298575"/>
            <a:ext cx="1354455" cy="43815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5594350" y="799465"/>
            <a:ext cx="807720" cy="45656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2126615" y="2293620"/>
            <a:ext cx="558800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400" b="1">
                <a:sym typeface="+mn-ea"/>
              </a:rPr>
              <a:t>土壤</a:t>
            </a:r>
            <a:r>
              <a:rPr lang="en-US" altLang="zh-CN" sz="2400" b="1">
                <a:sym typeface="+mn-ea"/>
              </a:rPr>
              <a:t>——</a:t>
            </a:r>
            <a:r>
              <a:rPr lang="zh-CN" altLang="en-US" sz="2400" b="1">
                <a:sym typeface="+mn-ea"/>
              </a:rPr>
              <a:t>肥力</a:t>
            </a:r>
            <a:r>
              <a:rPr lang="en-US" altLang="zh-CN" sz="2400" b="1">
                <a:sym typeface="+mn-ea"/>
              </a:rPr>
              <a:t>/</a:t>
            </a:r>
            <a:r>
              <a:rPr lang="zh-CN" altLang="en-US" sz="2400" b="1">
                <a:sym typeface="+mn-ea"/>
              </a:rPr>
              <a:t>酸碱性</a:t>
            </a:r>
            <a:r>
              <a:rPr lang="en-US" altLang="zh-CN" sz="2400" b="1">
                <a:sym typeface="+mn-ea"/>
              </a:rPr>
              <a:t>/</a:t>
            </a:r>
            <a:r>
              <a:rPr lang="zh-CN" altLang="en-US" sz="2400" b="1">
                <a:sym typeface="+mn-ea"/>
              </a:rPr>
              <a:t>透水性（沙质土）</a:t>
            </a:r>
            <a:endParaRPr lang="zh-CN" altLang="en-US" sz="2400" b="1"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126615" y="2753995"/>
            <a:ext cx="300863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400" b="1">
                <a:sym typeface="+mn-ea"/>
              </a:rPr>
              <a:t>地形</a:t>
            </a:r>
            <a:r>
              <a:rPr lang="en-US" altLang="zh-CN" sz="2400" b="1">
                <a:sym typeface="+mn-ea"/>
              </a:rPr>
              <a:t>——</a:t>
            </a:r>
            <a:r>
              <a:rPr lang="zh-CN" altLang="en-US" sz="2400" b="1">
                <a:sym typeface="+mn-ea"/>
              </a:rPr>
              <a:t>平坦</a:t>
            </a:r>
            <a:r>
              <a:rPr lang="en-US" altLang="zh-CN" sz="2400" b="1">
                <a:sym typeface="+mn-ea"/>
              </a:rPr>
              <a:t>/</a:t>
            </a:r>
            <a:r>
              <a:rPr lang="zh-CN" altLang="en-US" sz="2400" b="1">
                <a:sym typeface="+mn-ea"/>
              </a:rPr>
              <a:t>起伏大</a:t>
            </a:r>
            <a:endParaRPr lang="zh-CN" altLang="en-US" sz="2400" b="1"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126615" y="3244850"/>
            <a:ext cx="134747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400" b="1">
                <a:sym typeface="+mn-ea"/>
              </a:rPr>
              <a:t>气候</a:t>
            </a:r>
            <a:r>
              <a:rPr lang="en-US" altLang="zh-CN" sz="2400" b="1">
                <a:sym typeface="+mn-ea"/>
              </a:rPr>
              <a:t>——</a:t>
            </a:r>
            <a:endParaRPr lang="en-US" altLang="zh-CN" sz="2400" b="1"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180590" y="3817620"/>
            <a:ext cx="53263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400" b="1">
                <a:sym typeface="+mn-ea"/>
              </a:rPr>
              <a:t>水文</a:t>
            </a:r>
            <a:r>
              <a:rPr lang="en-US" altLang="zh-CN" sz="2400" b="1">
                <a:sym typeface="+mn-ea"/>
              </a:rPr>
              <a:t>——</a:t>
            </a:r>
            <a:r>
              <a:rPr lang="zh-CN" altLang="en-US" sz="2400" b="1">
                <a:sym typeface="+mn-ea"/>
              </a:rPr>
              <a:t>河流湖泊水量水位、季节变化</a:t>
            </a:r>
            <a:endParaRPr lang="zh-CN" altLang="en-US" sz="2400" b="1"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07720" y="4569460"/>
            <a:ext cx="6861175" cy="19234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/>
              <a:t>（2）气候干旱，蒸发量大，水资源短缺（2 分）；邻近冬季风源地（1 分），大风日数多，风 力（对表层土壤）侵蚀作用强（1 分）；沙地养分少，下渗快，保水能力差（2 分）；</a:t>
            </a:r>
            <a:r>
              <a:rPr lang="zh-CN" altLang="en-US" sz="2400" b="1">
                <a:solidFill>
                  <a:srgbClr val="FF0000"/>
                </a:solidFill>
              </a:rPr>
              <a:t>地 处半湿润与半干旱过渡地带，生态环境脆弱</a:t>
            </a:r>
            <a:r>
              <a:rPr lang="zh-CN" altLang="en-US" sz="2400"/>
              <a:t>（2 分</a:t>
            </a:r>
            <a:endParaRPr lang="zh-CN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8" grpId="0"/>
      <p:bldP spid="9" grpId="0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2400"/>
              <a:t>简述种植水稻对库伦旗生态环境的改善作用？</a:t>
            </a:r>
            <a:endParaRPr lang="zh-CN" altLang="en-US" sz="240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1010" y="3441065"/>
            <a:ext cx="7886700" cy="4351338"/>
          </a:xfrm>
        </p:spPr>
        <p:txBody>
          <a:bodyPr/>
          <a:p>
            <a:r>
              <a:rPr lang="zh-CN" altLang="en-US"/>
              <a:t>增加空气湿度（1 分） ，增加降水量（1 分），改善区域小气候；防风固沙，抑制风沙危 害（2 分） ；增加湿地面积（2 分），改善生态环境。 </a:t>
            </a:r>
            <a:endParaRPr lang="zh-CN" altLang="en-US"/>
          </a:p>
        </p:txBody>
      </p:sp>
      <p:cxnSp>
        <p:nvCxnSpPr>
          <p:cNvPr id="4" name="直接连接符 3"/>
          <p:cNvCxnSpPr/>
          <p:nvPr/>
        </p:nvCxnSpPr>
        <p:spPr>
          <a:xfrm>
            <a:off x="3837940" y="1228725"/>
            <a:ext cx="1132840" cy="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2318385" y="1781810"/>
            <a:ext cx="3857625" cy="57912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土、地、生、气、水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4751070" y="1904365"/>
            <a:ext cx="807720" cy="45656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7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0015" y="365125"/>
            <a:ext cx="8395335" cy="1325880"/>
          </a:xfrm>
        </p:spPr>
        <p:txBody>
          <a:bodyPr>
            <a:normAutofit/>
          </a:bodyPr>
          <a:p>
            <a:r>
              <a:rPr lang="zh-CN" altLang="en-US" sz="2800"/>
              <a:t>请为库伦旗水稻种植业的进一步发展提出</a:t>
            </a:r>
            <a:r>
              <a:rPr lang="zh-CN" altLang="en-US" sz="2800" b="1">
                <a:solidFill>
                  <a:srgbClr val="FF0000"/>
                </a:solidFill>
              </a:rPr>
              <a:t>合理化建议</a:t>
            </a:r>
            <a:r>
              <a:rPr lang="zh-CN" altLang="en-US" sz="2800"/>
              <a:t>。（4 分）</a:t>
            </a:r>
            <a:endParaRPr lang="zh-CN" altLang="en-US" sz="2800"/>
          </a:p>
        </p:txBody>
      </p:sp>
      <p:sp>
        <p:nvSpPr>
          <p:cNvPr id="8" name="文本框 7"/>
          <p:cNvSpPr txBox="1"/>
          <p:nvPr/>
        </p:nvSpPr>
        <p:spPr>
          <a:xfrm>
            <a:off x="475615" y="2696845"/>
            <a:ext cx="2325370" cy="4572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400" b="1">
                <a:solidFill>
                  <a:srgbClr val="FF0000"/>
                </a:solidFill>
                <a:sym typeface="+mn-ea"/>
              </a:rPr>
              <a:t>经济可持续发展</a:t>
            </a:r>
            <a:endParaRPr lang="zh-CN" altLang="en-US" sz="2400" b="1">
              <a:solidFill>
                <a:srgbClr val="FF0000"/>
              </a:solidFill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75615" y="5379720"/>
            <a:ext cx="2322830" cy="4572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400" b="1">
                <a:solidFill>
                  <a:srgbClr val="FF0000"/>
                </a:solidFill>
                <a:sym typeface="+mn-ea"/>
              </a:rPr>
              <a:t>生态可持续</a:t>
            </a:r>
            <a:r>
              <a:rPr lang="zh-CN" altLang="en-US" sz="2400">
                <a:sym typeface="+mn-ea"/>
              </a:rPr>
              <a:t>发展</a:t>
            </a:r>
            <a:endParaRPr lang="zh-CN" altLang="en-US" sz="2400"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754755" y="1691005"/>
            <a:ext cx="4673600" cy="8229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>
                <a:sym typeface="+mn-ea"/>
              </a:rPr>
              <a:t>加大</a:t>
            </a:r>
            <a:r>
              <a:rPr lang="zh-CN" altLang="en-US" sz="2400">
                <a:solidFill>
                  <a:srgbClr val="FF0000"/>
                </a:solidFill>
                <a:sym typeface="+mn-ea"/>
              </a:rPr>
              <a:t>科技</a:t>
            </a:r>
            <a:r>
              <a:rPr lang="zh-CN" altLang="en-US" sz="2400">
                <a:sym typeface="+mn-ea"/>
              </a:rPr>
              <a:t>投入，改良品种，提高产品的品质和产量，</a:t>
            </a:r>
            <a:r>
              <a:rPr lang="zh-CN" altLang="en-US" sz="2400" b="1">
                <a:solidFill>
                  <a:srgbClr val="FF0000"/>
                </a:solidFill>
                <a:sym typeface="+mn-ea"/>
              </a:rPr>
              <a:t>品牌效应</a:t>
            </a:r>
            <a:endParaRPr lang="zh-CN" altLang="en-US" sz="2400" b="1">
              <a:solidFill>
                <a:srgbClr val="FF0000"/>
              </a:solidFill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754755" y="2513965"/>
            <a:ext cx="4980940" cy="8229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>
                <a:solidFill>
                  <a:srgbClr val="FF0000"/>
                </a:solidFill>
                <a:sym typeface="+mn-ea"/>
              </a:rPr>
              <a:t>因地制宜</a:t>
            </a:r>
            <a:r>
              <a:rPr lang="zh-CN" altLang="en-US" sz="2400">
                <a:sym typeface="+mn-ea"/>
              </a:rPr>
              <a:t>，调整农业结构，发展多种经营</a:t>
            </a:r>
            <a:r>
              <a:rPr lang="en-US" altLang="zh-CN" sz="2400">
                <a:sym typeface="+mn-ea"/>
              </a:rPr>
              <a:t>/</a:t>
            </a:r>
            <a:r>
              <a:rPr lang="zh-CN" altLang="en-US" sz="2400">
                <a:sym typeface="+mn-ea"/>
              </a:rPr>
              <a:t>发展立体农业</a:t>
            </a:r>
            <a:r>
              <a:rPr lang="en-US" altLang="zh-CN" sz="2400">
                <a:sym typeface="+mn-ea"/>
              </a:rPr>
              <a:t>/</a:t>
            </a:r>
            <a:r>
              <a:rPr lang="zh-CN" altLang="en-US" sz="2400">
                <a:sym typeface="+mn-ea"/>
              </a:rPr>
              <a:t>特色农业</a:t>
            </a:r>
            <a:endParaRPr lang="zh-CN" altLang="en-US" sz="2400"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754755" y="3336925"/>
            <a:ext cx="4980940" cy="4572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>
                <a:sym typeface="+mn-ea"/>
              </a:rPr>
              <a:t>扩大生产</a:t>
            </a:r>
            <a:r>
              <a:rPr lang="zh-CN" altLang="en-US" sz="2400">
                <a:solidFill>
                  <a:srgbClr val="FF0000"/>
                </a:solidFill>
                <a:sym typeface="+mn-ea"/>
              </a:rPr>
              <a:t>规模</a:t>
            </a:r>
            <a:endParaRPr lang="zh-CN" altLang="en-US" sz="2400">
              <a:solidFill>
                <a:srgbClr val="FF0000"/>
              </a:solidFill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754755" y="3938270"/>
            <a:ext cx="4980940" cy="4572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>
                <a:sym typeface="+mn-ea"/>
              </a:rPr>
              <a:t>延长产业链，提高产品</a:t>
            </a:r>
            <a:r>
              <a:rPr lang="zh-CN" altLang="en-US" sz="2400">
                <a:solidFill>
                  <a:srgbClr val="FF0000"/>
                </a:solidFill>
                <a:sym typeface="+mn-ea"/>
              </a:rPr>
              <a:t>附加值</a:t>
            </a:r>
            <a:endParaRPr lang="zh-CN" altLang="en-US" sz="2400">
              <a:solidFill>
                <a:srgbClr val="FF0000"/>
              </a:solidFill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288665" y="5379720"/>
            <a:ext cx="5226685" cy="4572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>
                <a:solidFill>
                  <a:srgbClr val="FF0000"/>
                </a:solidFill>
                <a:sym typeface="+mn-ea"/>
              </a:rPr>
              <a:t>针对区域背景，具体问题措施具体化</a:t>
            </a:r>
            <a:endParaRPr lang="zh-CN" altLang="en-US" sz="2400">
              <a:solidFill>
                <a:srgbClr val="FF0000"/>
              </a:solidFill>
              <a:sym typeface="+mn-ea"/>
            </a:endParaRPr>
          </a:p>
        </p:txBody>
      </p:sp>
      <p:sp>
        <p:nvSpPr>
          <p:cNvPr id="11" name="左大括号 10"/>
          <p:cNvSpPr/>
          <p:nvPr/>
        </p:nvSpPr>
        <p:spPr>
          <a:xfrm>
            <a:off x="3266440" y="1885950"/>
            <a:ext cx="488315" cy="233426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2103755" y="3431540"/>
            <a:ext cx="6324600" cy="350901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sz="2800"/>
              <a:t>（4）水资源方面的措施：合理开采地下水；注意节约用水； （答对其中一点得 2 分） 其它方面的措施：稻田周围采取生物措施或工程措施固定沙地（草方格、种草），防止 沙漠化蔓延； 加强科研投入，确立库伦旗稻米的品牌优势。（答对其中一点得 2 分，答案合理，可 酌情给分，得分</a:t>
            </a:r>
            <a:endParaRPr lang="zh-CN" altLang="en-US" sz="2800"/>
          </a:p>
        </p:txBody>
      </p:sp>
      <p:sp>
        <p:nvSpPr>
          <p:cNvPr id="3" name="文本框 2"/>
          <p:cNvSpPr txBox="1"/>
          <p:nvPr/>
        </p:nvSpPr>
        <p:spPr>
          <a:xfrm>
            <a:off x="6524625" y="148590"/>
            <a:ext cx="2327910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应注意的问题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703695" y="1076325"/>
            <a:ext cx="1970405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可持续发展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  <p:bldP spid="8" grpId="0"/>
      <p:bldP spid="4" grpId="0"/>
      <p:bldP spid="5" grpId="0"/>
      <p:bldP spid="10" grpId="0"/>
      <p:bldP spid="11" grpId="0" animBg="1"/>
      <p:bldP spid="6" grpId="0"/>
      <p:bldP spid="7" grpId="0"/>
      <p:bldP spid="9" grpId="0"/>
      <p:bldP spid="3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925" y="-46990"/>
            <a:ext cx="7886700" cy="1325563"/>
          </a:xfrm>
        </p:spPr>
        <p:txBody>
          <a:bodyPr/>
          <a:p>
            <a:r>
              <a:rPr lang="zh-CN" altLang="en-US" sz="2800"/>
              <a:t>指出费尔南迪纳岛岩石类型及其成因</a:t>
            </a:r>
            <a:endParaRPr lang="zh-CN" altLang="en-US" sz="2800"/>
          </a:p>
        </p:txBody>
      </p:sp>
      <p:sp>
        <p:nvSpPr>
          <p:cNvPr id="4" name="文本框 3"/>
          <p:cNvSpPr txBox="1"/>
          <p:nvPr/>
        </p:nvSpPr>
        <p:spPr>
          <a:xfrm>
            <a:off x="1081405" y="2164080"/>
            <a:ext cx="642620" cy="3657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>
                <a:solidFill>
                  <a:srgbClr val="FF0000"/>
                </a:solidFill>
                <a:sym typeface="+mn-ea"/>
              </a:rPr>
              <a:t>火山</a:t>
            </a:r>
            <a:endParaRPr lang="zh-CN" altLang="en-US" b="1">
              <a:solidFill>
                <a:srgbClr val="FF0000"/>
              </a:solidFill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921000" y="2118360"/>
            <a:ext cx="1402080" cy="4572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400">
                <a:sym typeface="+mn-ea"/>
              </a:rPr>
              <a:t>岩浆活动</a:t>
            </a:r>
            <a:endParaRPr lang="zh-CN" altLang="en-US" sz="2400"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462905" y="1999615"/>
            <a:ext cx="1263015" cy="4572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 b="1">
                <a:sym typeface="+mn-ea"/>
              </a:rPr>
              <a:t>岩浆岩</a:t>
            </a:r>
            <a:endParaRPr lang="zh-CN" altLang="en-US" sz="2400" b="1"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134610" y="3162935"/>
            <a:ext cx="1744345" cy="11887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 b="1">
                <a:sym typeface="+mn-ea"/>
              </a:rPr>
              <a:t>沉积岩（石灰岩</a:t>
            </a:r>
            <a:r>
              <a:rPr lang="en-US" altLang="zh-CN" sz="2400" b="1">
                <a:sym typeface="+mn-ea"/>
              </a:rPr>
              <a:t>/</a:t>
            </a:r>
            <a:r>
              <a:rPr lang="zh-CN" altLang="en-US" sz="2400" b="1">
                <a:sym typeface="+mn-ea"/>
              </a:rPr>
              <a:t>砂岩</a:t>
            </a:r>
            <a:r>
              <a:rPr lang="en-US" altLang="zh-CN" sz="2400" b="1">
                <a:sym typeface="+mn-ea"/>
              </a:rPr>
              <a:t>/</a:t>
            </a:r>
            <a:r>
              <a:rPr lang="zh-CN" altLang="en-US" sz="2400" b="1">
                <a:sym typeface="+mn-ea"/>
              </a:rPr>
              <a:t>砾岩）</a:t>
            </a:r>
            <a:endParaRPr lang="zh-CN" altLang="en-US" sz="2400" b="1"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096260" y="3162935"/>
            <a:ext cx="1764665" cy="8229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>
                <a:sym typeface="+mn-ea"/>
              </a:rPr>
              <a:t>沉积作用（外力作用）</a:t>
            </a:r>
            <a:endParaRPr lang="zh-CN" altLang="en-US" sz="2400"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172845" y="3531235"/>
            <a:ext cx="1113790" cy="3657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b="1">
                <a:solidFill>
                  <a:srgbClr val="FF0000"/>
                </a:solidFill>
                <a:sym typeface="+mn-ea"/>
              </a:rPr>
              <a:t>化石（煤）</a:t>
            </a:r>
            <a:endParaRPr lang="zh-CN" altLang="en-US" b="1">
              <a:solidFill>
                <a:srgbClr val="FF0000"/>
              </a:solidFill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906135" y="4460875"/>
            <a:ext cx="1482725" cy="8229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 b="1">
                <a:sym typeface="+mn-ea"/>
              </a:rPr>
              <a:t>变质岩（大理石</a:t>
            </a:r>
            <a:r>
              <a:rPr lang="zh-CN" altLang="en-US" sz="2400">
                <a:sym typeface="+mn-ea"/>
              </a:rPr>
              <a:t>）</a:t>
            </a:r>
            <a:endParaRPr lang="zh-CN" altLang="en-US" sz="2400"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096895" y="4598035"/>
            <a:ext cx="1433195" cy="4572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>
                <a:sym typeface="+mn-ea"/>
              </a:rPr>
              <a:t>变质作用</a:t>
            </a:r>
            <a:endParaRPr lang="zh-CN" altLang="en-US" sz="2400"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173480" y="4689475"/>
            <a:ext cx="1183640" cy="3657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b="1">
                <a:solidFill>
                  <a:srgbClr val="FF0000"/>
                </a:solidFill>
                <a:sym typeface="+mn-ea"/>
              </a:rPr>
              <a:t>高温高压</a:t>
            </a:r>
            <a:endParaRPr lang="zh-CN" altLang="en-US" b="1">
              <a:solidFill>
                <a:srgbClr val="FF0000"/>
              </a:solidFill>
              <a:sym typeface="+mn-ea"/>
            </a:endParaRPr>
          </a:p>
        </p:txBody>
      </p:sp>
      <p:sp>
        <p:nvSpPr>
          <p:cNvPr id="42" name="左大括号 41"/>
          <p:cNvSpPr/>
          <p:nvPr/>
        </p:nvSpPr>
        <p:spPr>
          <a:xfrm>
            <a:off x="6726555" y="1438910"/>
            <a:ext cx="457835" cy="148717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7252335" y="929640"/>
            <a:ext cx="1263015" cy="11887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>
                <a:sym typeface="+mn-ea"/>
              </a:rPr>
              <a:t>喷出型岩浆岩</a:t>
            </a:r>
            <a:r>
              <a:rPr lang="en-US" altLang="zh-CN" sz="2400">
                <a:sym typeface="+mn-ea"/>
              </a:rPr>
              <a:t>(</a:t>
            </a:r>
            <a:r>
              <a:rPr lang="zh-CN" altLang="en-US" sz="2400">
                <a:sym typeface="+mn-ea"/>
              </a:rPr>
              <a:t>玄武岩）</a:t>
            </a:r>
            <a:endParaRPr lang="zh-CN" altLang="en-US" sz="2400"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252335" y="2342515"/>
            <a:ext cx="1543685" cy="11887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>
                <a:sym typeface="+mn-ea"/>
              </a:rPr>
              <a:t>侵入型岩浆岩（花岗岩）</a:t>
            </a:r>
            <a:endParaRPr lang="zh-CN" altLang="en-US" sz="2400">
              <a:sym typeface="+mn-ea"/>
            </a:endParaRPr>
          </a:p>
        </p:txBody>
      </p:sp>
      <p:cxnSp>
        <p:nvCxnSpPr>
          <p:cNvPr id="15" name="直接箭头连接符 14"/>
          <p:cNvCxnSpPr/>
          <p:nvPr/>
        </p:nvCxnSpPr>
        <p:spPr>
          <a:xfrm flipH="1">
            <a:off x="4276725" y="2223135"/>
            <a:ext cx="1186180" cy="101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箭头连接符 15"/>
          <p:cNvCxnSpPr/>
          <p:nvPr/>
        </p:nvCxnSpPr>
        <p:spPr>
          <a:xfrm flipH="1">
            <a:off x="4323080" y="3423920"/>
            <a:ext cx="911225" cy="101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箭头连接符 16"/>
          <p:cNvCxnSpPr/>
          <p:nvPr/>
        </p:nvCxnSpPr>
        <p:spPr>
          <a:xfrm flipH="1">
            <a:off x="4719955" y="4867275"/>
            <a:ext cx="1186180" cy="101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箭头连接符 19"/>
          <p:cNvCxnSpPr/>
          <p:nvPr/>
        </p:nvCxnSpPr>
        <p:spPr>
          <a:xfrm flipH="1" flipV="1">
            <a:off x="2234565" y="2342515"/>
            <a:ext cx="874395" cy="101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箭头连接符 20"/>
          <p:cNvCxnSpPr/>
          <p:nvPr/>
        </p:nvCxnSpPr>
        <p:spPr>
          <a:xfrm flipH="1">
            <a:off x="2454275" y="3696335"/>
            <a:ext cx="865505" cy="228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箭头连接符 21"/>
          <p:cNvCxnSpPr/>
          <p:nvPr/>
        </p:nvCxnSpPr>
        <p:spPr>
          <a:xfrm flipH="1" flipV="1">
            <a:off x="2234565" y="4867275"/>
            <a:ext cx="988695" cy="1397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2357120" y="5283835"/>
            <a:ext cx="4730750" cy="15576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/>
              <a:t>（1）以岩浆岩为主（2 分）。 成因：地处板块交界处（2 分），岩浆活动剧烈，岩浆喷出地表冷却凝固形成岩石</a:t>
            </a:r>
            <a:endParaRPr lang="zh-CN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42" grpId="1" animBg="1"/>
      <p:bldP spid="13" grpId="0"/>
      <p:bldP spid="14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0340" y="22860"/>
            <a:ext cx="7886700" cy="890905"/>
          </a:xfrm>
        </p:spPr>
        <p:txBody>
          <a:bodyPr/>
          <a:p>
            <a:r>
              <a:rPr lang="zh-CN" altLang="en-US" sz="2800"/>
              <a:t>费尔南迪纳岛上少有哺乳动物，试推测其原因</a:t>
            </a:r>
            <a:endParaRPr lang="zh-CN" altLang="en-US" sz="2800"/>
          </a:p>
        </p:txBody>
      </p:sp>
      <p:sp>
        <p:nvSpPr>
          <p:cNvPr id="7" name="椭圆 6"/>
          <p:cNvSpPr/>
          <p:nvPr/>
        </p:nvSpPr>
        <p:spPr>
          <a:xfrm>
            <a:off x="2004060" y="299085"/>
            <a:ext cx="482600" cy="45656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993140" y="2129155"/>
            <a:ext cx="1102360" cy="3657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>
                <a:solidFill>
                  <a:srgbClr val="FF0000"/>
                </a:solidFill>
                <a:sym typeface="+mn-ea"/>
              </a:rPr>
              <a:t>自然原因</a:t>
            </a:r>
            <a:endParaRPr lang="zh-CN" altLang="en-US" b="1">
              <a:solidFill>
                <a:srgbClr val="FF0000"/>
              </a:solidFill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379220" y="4801870"/>
            <a:ext cx="6937375" cy="11918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/>
              <a:t>（2）火山岛远离大陆，哺乳动物难以到达；海岛面积小，天敌少，不利于物种进化；火山 活动频繁，不利于动物生存。（每点 2 分，共 6 分） </a:t>
            </a:r>
            <a:endParaRPr lang="zh-CN" altLang="en-US" sz="2400"/>
          </a:p>
        </p:txBody>
      </p:sp>
      <p:sp>
        <p:nvSpPr>
          <p:cNvPr id="6" name="文本框 5"/>
          <p:cNvSpPr txBox="1"/>
          <p:nvPr/>
        </p:nvSpPr>
        <p:spPr>
          <a:xfrm>
            <a:off x="2608580" y="1435735"/>
            <a:ext cx="254000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b="1"/>
              <a:t>气候 </a:t>
            </a:r>
            <a:endParaRPr lang="zh-CN" altLang="en-US" b="1"/>
          </a:p>
        </p:txBody>
      </p:sp>
      <p:sp>
        <p:nvSpPr>
          <p:cNvPr id="8" name="文本框 7"/>
          <p:cNvSpPr txBox="1"/>
          <p:nvPr/>
        </p:nvSpPr>
        <p:spPr>
          <a:xfrm>
            <a:off x="2608580" y="1870075"/>
            <a:ext cx="254000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b="1"/>
              <a:t>土地（ 生存空间）</a:t>
            </a:r>
            <a:endParaRPr lang="zh-CN" altLang="en-US" b="1"/>
          </a:p>
        </p:txBody>
      </p:sp>
      <p:sp>
        <p:nvSpPr>
          <p:cNvPr id="9" name="文本框 8"/>
          <p:cNvSpPr txBox="1"/>
          <p:nvPr/>
        </p:nvSpPr>
        <p:spPr>
          <a:xfrm>
            <a:off x="2608580" y="2405380"/>
            <a:ext cx="254000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b="1"/>
              <a:t>生物</a:t>
            </a:r>
            <a:r>
              <a:rPr lang="en-US" altLang="zh-CN" b="1"/>
              <a:t>——</a:t>
            </a:r>
            <a:r>
              <a:rPr lang="zh-CN" altLang="en-US" b="1"/>
              <a:t>进化 </a:t>
            </a:r>
            <a:endParaRPr lang="zh-CN" altLang="en-US" b="1"/>
          </a:p>
        </p:txBody>
      </p:sp>
      <p:sp>
        <p:nvSpPr>
          <p:cNvPr id="10" name="文本框 9"/>
          <p:cNvSpPr txBox="1"/>
          <p:nvPr/>
        </p:nvSpPr>
        <p:spPr>
          <a:xfrm>
            <a:off x="2608580" y="3055620"/>
            <a:ext cx="2540000" cy="3657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b="1"/>
              <a:t>灾害（生存）</a:t>
            </a:r>
            <a:endParaRPr lang="zh-CN" altLang="en-US" b="1"/>
          </a:p>
        </p:txBody>
      </p:sp>
      <p:sp>
        <p:nvSpPr>
          <p:cNvPr id="42" name="左大括号 41"/>
          <p:cNvSpPr/>
          <p:nvPr/>
        </p:nvSpPr>
        <p:spPr>
          <a:xfrm>
            <a:off x="2230755" y="1568450"/>
            <a:ext cx="457835" cy="148717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993140" y="3801745"/>
            <a:ext cx="1102360" cy="3657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>
                <a:solidFill>
                  <a:srgbClr val="FF0000"/>
                </a:solidFill>
                <a:sym typeface="+mn-ea"/>
              </a:rPr>
              <a:t>人为原因</a:t>
            </a:r>
            <a:endParaRPr lang="zh-CN" altLang="en-US" b="1">
              <a:solidFill>
                <a:srgbClr val="FF0000"/>
              </a:solidFill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552065" y="3799205"/>
            <a:ext cx="3499485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>
                <a:solidFill>
                  <a:schemeClr val="tx1"/>
                </a:solidFill>
                <a:sym typeface="+mn-ea"/>
              </a:rPr>
              <a:t>人类活动的多少</a:t>
            </a:r>
            <a:r>
              <a:rPr lang="en-US" altLang="zh-CN" b="1">
                <a:solidFill>
                  <a:schemeClr val="tx1"/>
                </a:solidFill>
                <a:sym typeface="+mn-ea"/>
              </a:rPr>
              <a:t>/</a:t>
            </a:r>
            <a:r>
              <a:rPr lang="zh-CN" altLang="en-US" b="1">
                <a:solidFill>
                  <a:schemeClr val="tx1"/>
                </a:solidFill>
                <a:sym typeface="+mn-ea"/>
              </a:rPr>
              <a:t>人类的环保意识</a:t>
            </a:r>
            <a:endParaRPr lang="zh-CN" altLang="en-US" b="1">
              <a:solidFill>
                <a:schemeClr val="tx1"/>
              </a:solidFill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4" grpId="1"/>
      <p:bldP spid="6" grpId="0"/>
      <p:bldP spid="8" grpId="0"/>
      <p:bldP spid="9" grpId="0"/>
      <p:bldP spid="10" grpId="0"/>
      <p:bldP spid="42" grpId="2" bldLvl="0" animBg="1"/>
      <p:bldP spid="11" grpId="1"/>
      <p:bldP spid="5" grpId="0"/>
      <p:bldP spid="3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2720" y="51435"/>
            <a:ext cx="8123555" cy="1325880"/>
          </a:xfrm>
        </p:spPr>
        <p:txBody>
          <a:bodyPr>
            <a:normAutofit/>
          </a:bodyPr>
          <a:p>
            <a:r>
              <a:rPr lang="zh-CN" altLang="en-US" sz="3200"/>
              <a:t>分析费尔南迪纳岛 6 月多“浓湿雾”的原因</a:t>
            </a:r>
            <a:endParaRPr lang="zh-CN" altLang="en-US" sz="3200"/>
          </a:p>
        </p:txBody>
      </p:sp>
      <p:sp>
        <p:nvSpPr>
          <p:cNvPr id="5" name="文本框 4"/>
          <p:cNvSpPr txBox="1"/>
          <p:nvPr/>
        </p:nvSpPr>
        <p:spPr>
          <a:xfrm>
            <a:off x="471170" y="1377315"/>
            <a:ext cx="693737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/>
              <a:t>水汽</a:t>
            </a:r>
            <a:r>
              <a:rPr lang="zh-CN" altLang="en-US" sz="2400">
                <a:solidFill>
                  <a:srgbClr val="FF0000"/>
                </a:solidFill>
              </a:rPr>
              <a:t>充足</a:t>
            </a:r>
            <a:r>
              <a:rPr lang="en-US" altLang="zh-CN" sz="2400"/>
              <a:t>——</a:t>
            </a:r>
            <a:r>
              <a:rPr lang="zh-CN" altLang="en-US" sz="2400"/>
              <a:t>蒸发（气温</a:t>
            </a:r>
            <a:r>
              <a:rPr lang="en-US" altLang="zh-CN" sz="2400"/>
              <a:t>/</a:t>
            </a:r>
            <a:r>
              <a:rPr lang="zh-CN" altLang="en-US" sz="2400"/>
              <a:t>下垫面）</a:t>
            </a:r>
            <a:endParaRPr lang="zh-CN" altLang="en-US" sz="2400"/>
          </a:p>
        </p:txBody>
      </p:sp>
      <p:sp>
        <p:nvSpPr>
          <p:cNvPr id="4" name="文本框 3"/>
          <p:cNvSpPr txBox="1"/>
          <p:nvPr/>
        </p:nvSpPr>
        <p:spPr>
          <a:xfrm>
            <a:off x="391795" y="2030730"/>
            <a:ext cx="6937375" cy="826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/>
              <a:t>气温</a:t>
            </a:r>
            <a:r>
              <a:rPr lang="zh-CN" altLang="en-US" sz="2400">
                <a:solidFill>
                  <a:srgbClr val="FF0000"/>
                </a:solidFill>
              </a:rPr>
              <a:t>下降</a:t>
            </a:r>
            <a:r>
              <a:rPr lang="en-US" altLang="zh-CN" sz="2400"/>
              <a:t>——</a:t>
            </a:r>
            <a:r>
              <a:rPr lang="zh-CN" altLang="en-US" sz="2400"/>
              <a:t>寒流经过低纬度地区</a:t>
            </a:r>
            <a:r>
              <a:rPr lang="en-US" altLang="zh-CN" sz="2400"/>
              <a:t>/</a:t>
            </a:r>
            <a:r>
              <a:rPr lang="zh-CN" altLang="en-US" sz="2400"/>
              <a:t>暖流经过高纬度地区</a:t>
            </a:r>
            <a:r>
              <a:rPr lang="en-US" altLang="zh-CN" sz="2400"/>
              <a:t>/</a:t>
            </a:r>
            <a:r>
              <a:rPr lang="zh-CN" altLang="en-US" sz="2400"/>
              <a:t>寒暖流交汇</a:t>
            </a:r>
            <a:endParaRPr lang="zh-CN" altLang="en-US" sz="2400"/>
          </a:p>
        </p:txBody>
      </p:sp>
      <p:sp>
        <p:nvSpPr>
          <p:cNvPr id="6" name="文本框 5"/>
          <p:cNvSpPr txBox="1"/>
          <p:nvPr/>
        </p:nvSpPr>
        <p:spPr>
          <a:xfrm>
            <a:off x="983615" y="4577715"/>
            <a:ext cx="6802755" cy="22891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/>
              <a:t>（3）热带海洋广阔，水汽充足（2 分）；暖空气与寒流水面接触，下层冷却，形成稳定的逆 温层（2 分），水汽难以对流扩散（1 分）；受寒流影响，水汽容易凝结成浓雾（2 分）；</a:t>
            </a:r>
            <a:r>
              <a:rPr lang="zh-CN" altLang="en-US" sz="2400">
                <a:solidFill>
                  <a:srgbClr val="FF0000"/>
                </a:solidFill>
              </a:rPr>
              <a:t> 在东南信风吹拂下（2 分），海上浓雾源源不断吹送到岛上（1 分）。 </a:t>
            </a:r>
            <a:endParaRPr lang="zh-CN" altLang="en-US" sz="2400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71170" y="3067050"/>
            <a:ext cx="7315200" cy="8229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/>
              <a:t>逆温层（下冷上热），大气稳定，难以</a:t>
            </a:r>
            <a:r>
              <a:rPr lang="zh-CN" altLang="en-US" sz="2400">
                <a:solidFill>
                  <a:srgbClr val="FF0000"/>
                </a:solidFill>
              </a:rPr>
              <a:t>对流</a:t>
            </a:r>
            <a:r>
              <a:rPr lang="zh-CN" altLang="en-US" sz="2400"/>
              <a:t>扩散</a:t>
            </a:r>
            <a:endParaRPr lang="zh-CN" altLang="en-US" sz="2400"/>
          </a:p>
          <a:p>
            <a:r>
              <a:rPr lang="zh-CN" altLang="en-US" sz="2400" b="1">
                <a:solidFill>
                  <a:srgbClr val="FF0000"/>
                </a:solidFill>
              </a:rPr>
              <a:t>（时间）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91795" y="3826510"/>
            <a:ext cx="7315200" cy="4572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/>
              <a:t>地形四周高，中间低，难以往</a:t>
            </a:r>
            <a:r>
              <a:rPr lang="zh-CN" altLang="en-US" sz="2400">
                <a:solidFill>
                  <a:srgbClr val="FF0000"/>
                </a:solidFill>
              </a:rPr>
              <a:t>四周</a:t>
            </a:r>
            <a:r>
              <a:rPr lang="zh-CN" altLang="en-US" sz="2400"/>
              <a:t>扩散</a:t>
            </a:r>
            <a:r>
              <a:rPr lang="zh-CN" altLang="en-US" sz="2400" b="1">
                <a:solidFill>
                  <a:srgbClr val="FF0000"/>
                </a:solidFill>
              </a:rPr>
              <a:t>（地形）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9" name="右大括号 8"/>
          <p:cNvSpPr/>
          <p:nvPr/>
        </p:nvSpPr>
        <p:spPr>
          <a:xfrm>
            <a:off x="7131050" y="3256915"/>
            <a:ext cx="236855" cy="100139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7408545" y="3609340"/>
            <a:ext cx="887730" cy="4572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 b="1">
                <a:solidFill>
                  <a:srgbClr val="FF0000"/>
                </a:solidFill>
              </a:rPr>
              <a:t>陆地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11" name="右大括号 10"/>
          <p:cNvSpPr/>
          <p:nvPr/>
        </p:nvSpPr>
        <p:spPr>
          <a:xfrm>
            <a:off x="7179945" y="1210310"/>
            <a:ext cx="76200" cy="218630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7491730" y="2075180"/>
            <a:ext cx="887730" cy="4572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 b="1">
                <a:solidFill>
                  <a:srgbClr val="FF0000"/>
                </a:solidFill>
              </a:rPr>
              <a:t>海洋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3128010" y="485775"/>
            <a:ext cx="482600" cy="45656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/>
      <p:bldP spid="4" grpId="1"/>
      <p:bldP spid="7" grpId="0"/>
      <p:bldP spid="8" grpId="0"/>
      <p:bldP spid="9" grpId="0" animBg="1"/>
      <p:bldP spid="10" grpId="1"/>
      <p:bldP spid="6" grpId="0"/>
      <p:bldP spid="11" grpId="0" bldLvl="0" animBg="1"/>
      <p:bldP spid="14" grpId="1"/>
      <p:bldP spid="15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1600" y="69850"/>
            <a:ext cx="7886700" cy="1325563"/>
          </a:xfrm>
        </p:spPr>
        <p:txBody>
          <a:bodyPr>
            <a:normAutofit/>
          </a:bodyPr>
          <a:p>
            <a:r>
              <a:rPr lang="zh-CN" altLang="en-US" sz="2400"/>
              <a:t>分析千岛湖景区新开设热气球观光项目的原因，并推测其运营的天气条件。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5709285" y="167005"/>
            <a:ext cx="753745" cy="51752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1038225" y="737235"/>
            <a:ext cx="859155" cy="57023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27990" y="1733550"/>
            <a:ext cx="6937375" cy="4572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/>
              <a:t>自身条件</a:t>
            </a:r>
            <a:endParaRPr lang="zh-CN" altLang="en-US" sz="2400"/>
          </a:p>
        </p:txBody>
      </p:sp>
      <p:sp>
        <p:nvSpPr>
          <p:cNvPr id="8" name="文本框 7"/>
          <p:cNvSpPr txBox="1"/>
          <p:nvPr/>
        </p:nvSpPr>
        <p:spPr>
          <a:xfrm>
            <a:off x="471170" y="3070860"/>
            <a:ext cx="1106805" cy="4572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/>
              <a:t>交通</a:t>
            </a:r>
            <a:endParaRPr lang="zh-CN" altLang="en-US" sz="2400"/>
          </a:p>
        </p:txBody>
      </p:sp>
      <p:sp>
        <p:nvSpPr>
          <p:cNvPr id="9" name="文本框 8"/>
          <p:cNvSpPr txBox="1"/>
          <p:nvPr/>
        </p:nvSpPr>
        <p:spPr>
          <a:xfrm>
            <a:off x="427990" y="4018915"/>
            <a:ext cx="897255" cy="4572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/>
              <a:t>市场</a:t>
            </a:r>
            <a:endParaRPr lang="zh-CN" altLang="en-US" sz="2400"/>
          </a:p>
        </p:txBody>
      </p:sp>
      <p:sp>
        <p:nvSpPr>
          <p:cNvPr id="10" name="文本框 9"/>
          <p:cNvSpPr txBox="1"/>
          <p:nvPr/>
        </p:nvSpPr>
        <p:spPr>
          <a:xfrm>
            <a:off x="35560" y="4674870"/>
            <a:ext cx="9020810" cy="22860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/>
              <a:t>原因：热气球观光能从高空俯瞰及拍摄景区全景，视野开阔，为游客开拓新的景区观赏 视角，提高景点的吸引力；千岛湖地处长江三角洲地区，邻近客源市场；长三角高消费人群 规模大。（每点 2 分，共 6 分）</a:t>
            </a:r>
            <a:endParaRPr lang="zh-CN" altLang="en-US" sz="2400"/>
          </a:p>
          <a:p>
            <a:r>
              <a:rPr lang="zh-CN" altLang="en-US" sz="2400"/>
              <a:t> 天气条件：晴天，且能见度高（或空气透明度高）；风力较小。（每点 2 分，共 4 分）</a:t>
            </a:r>
            <a:endParaRPr lang="zh-CN" altLang="en-US" sz="2400"/>
          </a:p>
        </p:txBody>
      </p:sp>
      <p:sp>
        <p:nvSpPr>
          <p:cNvPr id="11" name="文本框 10"/>
          <p:cNvSpPr txBox="1"/>
          <p:nvPr/>
        </p:nvSpPr>
        <p:spPr>
          <a:xfrm>
            <a:off x="3276600" y="1233805"/>
            <a:ext cx="1071880" cy="4572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/>
              <a:t>经济</a:t>
            </a:r>
            <a:endParaRPr lang="zh-CN" altLang="en-US" sz="2400"/>
          </a:p>
        </p:txBody>
      </p:sp>
      <p:sp>
        <p:nvSpPr>
          <p:cNvPr id="12" name="文本框 11"/>
          <p:cNvSpPr txBox="1"/>
          <p:nvPr/>
        </p:nvSpPr>
        <p:spPr>
          <a:xfrm>
            <a:off x="3276600" y="1691005"/>
            <a:ext cx="1071880" cy="4572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/>
              <a:t>美学</a:t>
            </a:r>
            <a:endParaRPr lang="zh-CN" altLang="en-US" sz="2400"/>
          </a:p>
        </p:txBody>
      </p:sp>
      <p:sp>
        <p:nvSpPr>
          <p:cNvPr id="13" name="文本框 12"/>
          <p:cNvSpPr txBox="1"/>
          <p:nvPr/>
        </p:nvSpPr>
        <p:spPr>
          <a:xfrm>
            <a:off x="3276600" y="2148205"/>
            <a:ext cx="1071880" cy="4572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/>
              <a:t>科考</a:t>
            </a:r>
            <a:endParaRPr lang="zh-CN" altLang="en-US" sz="2400"/>
          </a:p>
        </p:txBody>
      </p:sp>
      <p:sp>
        <p:nvSpPr>
          <p:cNvPr id="14" name="文本框 13"/>
          <p:cNvSpPr txBox="1"/>
          <p:nvPr/>
        </p:nvSpPr>
        <p:spPr>
          <a:xfrm>
            <a:off x="3175635" y="2527935"/>
            <a:ext cx="1581150" cy="4572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/>
              <a:t>历史研究</a:t>
            </a:r>
            <a:endParaRPr lang="zh-CN" altLang="en-US" sz="2400"/>
          </a:p>
        </p:txBody>
      </p:sp>
      <p:sp>
        <p:nvSpPr>
          <p:cNvPr id="15" name="文本框 14"/>
          <p:cNvSpPr txBox="1"/>
          <p:nvPr/>
        </p:nvSpPr>
        <p:spPr>
          <a:xfrm>
            <a:off x="2520315" y="3070860"/>
            <a:ext cx="294195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/>
              <a:t>距离</a:t>
            </a:r>
            <a:r>
              <a:rPr lang="en-US" altLang="zh-CN" sz="2400"/>
              <a:t>/</a:t>
            </a:r>
            <a:r>
              <a:rPr lang="zh-CN" altLang="en-US" sz="2400"/>
              <a:t>类型</a:t>
            </a:r>
            <a:r>
              <a:rPr lang="en-US" altLang="zh-CN" sz="2400"/>
              <a:t>/</a:t>
            </a:r>
            <a:r>
              <a:rPr lang="zh-CN" altLang="en-US" sz="2400"/>
              <a:t>密集度</a:t>
            </a:r>
            <a:endParaRPr lang="zh-CN" altLang="en-US" sz="2400"/>
          </a:p>
        </p:txBody>
      </p:sp>
      <p:sp>
        <p:nvSpPr>
          <p:cNvPr id="16" name="文本框 15"/>
          <p:cNvSpPr txBox="1"/>
          <p:nvPr/>
        </p:nvSpPr>
        <p:spPr>
          <a:xfrm>
            <a:off x="2213610" y="4015740"/>
            <a:ext cx="349567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/>
              <a:t>经济发展程度</a:t>
            </a:r>
            <a:r>
              <a:rPr lang="en-US" altLang="zh-CN" sz="2400"/>
              <a:t>/</a:t>
            </a:r>
            <a:r>
              <a:rPr lang="zh-CN" altLang="en-US" sz="2400"/>
              <a:t>人口</a:t>
            </a:r>
            <a:r>
              <a:rPr lang="en-US" altLang="zh-CN" sz="2400"/>
              <a:t>/</a:t>
            </a:r>
            <a:r>
              <a:rPr lang="zh-CN" altLang="en-US" sz="2400"/>
              <a:t>城市</a:t>
            </a:r>
            <a:endParaRPr lang="zh-CN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4" grpId="0" bldLvl="0" animBg="1"/>
      <p:bldP spid="6" grpId="1"/>
      <p:bldP spid="8" grpId="1"/>
      <p:bldP spid="9" grpId="1"/>
      <p:bldP spid="11" grpId="1"/>
      <p:bldP spid="12" grpId="1"/>
      <p:bldP spid="13" grpId="1"/>
      <p:bldP spid="14" grpId="1"/>
      <p:bldP spid="15" grpId="1"/>
      <p:bldP spid="16" grpId="1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0490" y="365125"/>
            <a:ext cx="8825865" cy="1325880"/>
          </a:xfrm>
        </p:spPr>
        <p:txBody>
          <a:bodyPr/>
          <a:p>
            <a:r>
              <a:rPr lang="zh-CN" altLang="en-US" sz="3200"/>
              <a:t>试分析地膜对北方旱作农业区土壤环境带来的影响</a:t>
            </a:r>
            <a:endParaRPr lang="zh-CN" altLang="en-US" sz="320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12420" y="4407535"/>
            <a:ext cx="7886700" cy="4351338"/>
          </a:xfrm>
        </p:spPr>
        <p:txBody>
          <a:bodyPr/>
          <a:p>
            <a:r>
              <a:rPr lang="zh-CN" altLang="en-US">
                <a:sym typeface="+mn-ea"/>
              </a:rPr>
              <a:t> 43.（10 分） 有利：利于热量的保存，提高土壤温度（3 分）；减少地面蒸发，改善土壤水分条件（3 分） 。 不利：残留地膜污染土壤（2 分）；土壤肥力下降（2 分）。       </a:t>
            </a:r>
            <a:endParaRPr lang="zh-CN" altLang="en-US"/>
          </a:p>
          <a:p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91135" y="1733550"/>
            <a:ext cx="6937375" cy="4572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 b="1">
                <a:solidFill>
                  <a:srgbClr val="FF0000"/>
                </a:solidFill>
              </a:rPr>
              <a:t>有利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52730" y="3107055"/>
            <a:ext cx="6937375" cy="4572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 b="1">
                <a:solidFill>
                  <a:srgbClr val="FF0000"/>
                </a:solidFill>
              </a:rPr>
              <a:t>不利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42" name="左大括号 41"/>
          <p:cNvSpPr/>
          <p:nvPr/>
        </p:nvSpPr>
        <p:spPr>
          <a:xfrm>
            <a:off x="1334770" y="1543050"/>
            <a:ext cx="142240" cy="8382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621155" y="1276350"/>
            <a:ext cx="1290955" cy="4572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/>
              <a:t>温度</a:t>
            </a:r>
            <a:endParaRPr lang="zh-CN" altLang="en-US" sz="2400"/>
          </a:p>
        </p:txBody>
      </p:sp>
      <p:sp>
        <p:nvSpPr>
          <p:cNvPr id="7" name="文本框 6"/>
          <p:cNvSpPr txBox="1"/>
          <p:nvPr/>
        </p:nvSpPr>
        <p:spPr>
          <a:xfrm>
            <a:off x="1621155" y="2190750"/>
            <a:ext cx="1290955" cy="4572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/>
              <a:t>水分</a:t>
            </a:r>
            <a:endParaRPr lang="zh-CN" altLang="en-US" sz="2400"/>
          </a:p>
        </p:txBody>
      </p:sp>
      <p:sp>
        <p:nvSpPr>
          <p:cNvPr id="8" name="文本框 7"/>
          <p:cNvSpPr txBox="1"/>
          <p:nvPr/>
        </p:nvSpPr>
        <p:spPr>
          <a:xfrm>
            <a:off x="1477010" y="2870200"/>
            <a:ext cx="1290955" cy="4572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/>
              <a:t>肥力</a:t>
            </a:r>
            <a:endParaRPr lang="zh-CN" altLang="en-US" sz="2400"/>
          </a:p>
        </p:txBody>
      </p:sp>
      <p:sp>
        <p:nvSpPr>
          <p:cNvPr id="9" name="文本框 8"/>
          <p:cNvSpPr txBox="1"/>
          <p:nvPr/>
        </p:nvSpPr>
        <p:spPr>
          <a:xfrm>
            <a:off x="1477010" y="3638550"/>
            <a:ext cx="1290955" cy="4572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/>
              <a:t>污染</a:t>
            </a:r>
            <a:endParaRPr lang="zh-CN" altLang="en-US" sz="2400"/>
          </a:p>
        </p:txBody>
      </p:sp>
      <p:sp>
        <p:nvSpPr>
          <p:cNvPr id="10" name="左大括号 9"/>
          <p:cNvSpPr/>
          <p:nvPr/>
        </p:nvSpPr>
        <p:spPr>
          <a:xfrm>
            <a:off x="1192530" y="3041650"/>
            <a:ext cx="142240" cy="8382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5594985" y="553085"/>
            <a:ext cx="753745" cy="51752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477010" y="553085"/>
            <a:ext cx="753745" cy="51752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2618105" y="553085"/>
            <a:ext cx="1272540" cy="51752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5057775" y="1691005"/>
            <a:ext cx="1290955" cy="4572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/>
              <a:t>挡风</a:t>
            </a:r>
            <a:endParaRPr lang="zh-CN" altLang="en-US" sz="2400"/>
          </a:p>
        </p:txBody>
      </p:sp>
      <p:sp>
        <p:nvSpPr>
          <p:cNvPr id="15" name="文本框 14"/>
          <p:cNvSpPr txBox="1"/>
          <p:nvPr/>
        </p:nvSpPr>
        <p:spPr>
          <a:xfrm>
            <a:off x="3407410" y="2741295"/>
            <a:ext cx="5059045" cy="15544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>
                <a:solidFill>
                  <a:srgbClr val="FF0000"/>
                </a:solidFill>
              </a:rPr>
              <a:t>塑料地膜不透水，不透气，残留地膜影响土壤的透水、透气性，导致土壤污染、土壤中生物多样性减少。最终导致土壤肥力下降。</a:t>
            </a:r>
            <a:endParaRPr lang="zh-CN" alt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  <p:bldP spid="4" grpId="1"/>
      <p:bldP spid="42" grpId="2" bldLvl="0" animBg="1"/>
      <p:bldP spid="5" grpId="1"/>
      <p:bldP spid="7" grpId="1"/>
      <p:bldP spid="8" grpId="1"/>
      <p:bldP spid="9" grpId="1"/>
      <p:bldP spid="10" grpId="2" bldLvl="0" animBg="1"/>
      <p:bldP spid="11" grpId="0" bldLvl="0" animBg="1"/>
      <p:bldP spid="3" grpId="0" build="p"/>
      <p:bldP spid="12" grpId="0" bldLvl="0" animBg="1"/>
      <p:bldP spid="13" grpId="0" bldLvl="0" animBg="1"/>
      <p:bldP spid="1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764665" y="1811655"/>
            <a:ext cx="7185660" cy="37490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6000" b="1">
                <a:solidFill>
                  <a:srgbClr val="FF0000"/>
                </a:solidFill>
              </a:rPr>
              <a:t>基本原理联实际</a:t>
            </a:r>
            <a:endParaRPr lang="zh-CN" altLang="en-US" sz="6000" b="1">
              <a:solidFill>
                <a:srgbClr val="FF0000"/>
              </a:solidFill>
            </a:endParaRPr>
          </a:p>
          <a:p>
            <a:r>
              <a:rPr lang="zh-CN" altLang="en-US" sz="6000" b="1">
                <a:solidFill>
                  <a:srgbClr val="FF0000"/>
                </a:solidFill>
              </a:rPr>
              <a:t>认真看图抓关键</a:t>
            </a:r>
            <a:endParaRPr lang="zh-CN" altLang="en-US" sz="6000" b="1">
              <a:solidFill>
                <a:srgbClr val="FF0000"/>
              </a:solidFill>
            </a:endParaRPr>
          </a:p>
          <a:p>
            <a:r>
              <a:rPr lang="zh-CN" altLang="en-US" sz="6000" b="1">
                <a:solidFill>
                  <a:srgbClr val="FF0000"/>
                </a:solidFill>
              </a:rPr>
              <a:t>条理清晰有因果</a:t>
            </a:r>
            <a:endParaRPr lang="zh-CN" altLang="en-US" sz="6000" b="1">
              <a:solidFill>
                <a:srgbClr val="FF0000"/>
              </a:solidFill>
            </a:endParaRPr>
          </a:p>
          <a:p>
            <a:r>
              <a:rPr lang="zh-CN" altLang="en-US" sz="6000" b="1">
                <a:solidFill>
                  <a:srgbClr val="FF0000"/>
                </a:solidFill>
              </a:rPr>
              <a:t>规范术语显专业</a:t>
            </a:r>
            <a:endParaRPr lang="zh-CN" altLang="en-US" sz="6000" b="1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1959</Words>
  <Application>WPS 演示</Application>
  <PresentationFormat>宽屏</PresentationFormat>
  <Paragraphs>210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8" baseType="lpstr">
      <vt:lpstr>Arial</vt:lpstr>
      <vt:lpstr>宋体</vt:lpstr>
      <vt:lpstr>Wingdings</vt:lpstr>
      <vt:lpstr>Calibri Light</vt:lpstr>
      <vt:lpstr>Calibri</vt:lpstr>
      <vt:lpstr>微软雅黑</vt:lpstr>
      <vt:lpstr>Office 主题</vt:lpstr>
      <vt:lpstr>PowerPoint 演示文稿</vt:lpstr>
      <vt:lpstr>（1）与三江平原北部相比，说明库伦旗有利于水稻种植的气候条件。 </vt:lpstr>
      <vt:lpstr>分析库伦旗种植水稻面临的不利自然条件？</vt:lpstr>
      <vt:lpstr>简述种植水稻对库伦旗生态环境的改善作用？</vt:lpstr>
      <vt:lpstr>请为库伦旗水稻种植业的进一步发展提出合理化建议。（4 分）</vt:lpstr>
      <vt:lpstr>指出费尔南迪纳岛岩石类型及其成因</vt:lpstr>
      <vt:lpstr>费尔南迪纳岛上少有哺乳动物，试推测其原因</vt:lpstr>
      <vt:lpstr>分析费尔南迪纳岛 6 月多“浓湿雾”的原因</vt:lpstr>
      <vt:lpstr>分析千岛湖景区新开设热气球观光项目的原因，并推测其运营的天气条件。 </vt:lpstr>
      <vt:lpstr>试分析地膜对北方旱作农业区土壤环境带来的影响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李鹏</dc:creator>
  <cp:lastModifiedBy>李鹏</cp:lastModifiedBy>
  <cp:revision>76</cp:revision>
  <dcterms:created xsi:type="dcterms:W3CDTF">2016-12-29T06:49:00Z</dcterms:created>
  <dcterms:modified xsi:type="dcterms:W3CDTF">2017-01-03T03:15:05Z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2052-10.1.0.6135</vt:lpwstr>
  </property>
</Properties>
</file>