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62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sz="3200" kern="1200">
        <a:solidFill>
          <a:srgbClr val="FF00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FF"/>
    <a:srgbClr val="00A1E9"/>
    <a:srgbClr val="0066CC"/>
    <a:srgbClr val="019FE8"/>
    <a:srgbClr val="FFF100"/>
    <a:srgbClr val="17B7FF"/>
    <a:srgbClr val="02B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333" autoAdjust="0"/>
  </p:normalViewPr>
  <p:slideViewPr>
    <p:cSldViewPr snapToGrid="0">
      <p:cViewPr varScale="1">
        <p:scale>
          <a:sx n="72" d="100"/>
          <a:sy n="72" d="100"/>
        </p:scale>
        <p:origin x="-108" y="-486"/>
      </p:cViewPr>
      <p:guideLst>
        <p:guide orient="horz" pos="214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0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TargetMode="Internal" /><Relationship Id="rId2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TargetMode="Internal" /><Relationship Id="rId2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999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165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2565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userDrawn="1">
  <p:cSld name="章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" name="矩形 52"/>
          <p:cNvSpPr/>
          <p:nvPr userDrawn="1"/>
        </p:nvSpPr>
        <p:spPr>
          <a:xfrm>
            <a:off x="0" y="2387600"/>
            <a:ext cx="12192000" cy="1841500"/>
          </a:xfrm>
          <a:prstGeom prst="rect">
            <a:avLst/>
          </a:prstGeom>
          <a:solidFill>
            <a:srgbClr val="00A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4" name="标题 1"/>
          <p:cNvSpPr>
            <a:spLocks noGrp="1"/>
          </p:cNvSpPr>
          <p:nvPr>
            <p:ph type="ctrTitle"/>
          </p:nvPr>
        </p:nvSpPr>
        <p:spPr>
          <a:xfrm>
            <a:off x="0" y="2387600"/>
            <a:ext cx="12192000" cy="1841500"/>
          </a:xfrm>
          <a:prstGeom prst="rect">
            <a:avLst/>
          </a:prstGeom>
        </p:spPr>
        <p:txBody>
          <a:bodyPr anchor="ctr"/>
          <a:lstStyle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栏目一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栏目四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同侧圆角矩形 7">
            <a:hlinkClick r:id="rId1" action="ppaction://hlinksldjump"/>
          </p:cNvPr>
          <p:cNvSpPr/>
          <p:nvPr userDrawn="1"/>
        </p:nvSpPr>
        <p:spPr>
          <a:xfrm>
            <a:off x="7695686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教材知识网络</a:t>
            </a: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同侧圆角矩形 7">
            <a:hlinkClick r:id="rId1" action="ppaction://hlinksldjump"/>
          </p:cNvPr>
          <p:cNvSpPr/>
          <p:nvPr userDrawn="1"/>
        </p:nvSpPr>
        <p:spPr>
          <a:xfrm>
            <a:off x="9374585" y="94310"/>
            <a:ext cx="1523265" cy="504000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FFC000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重难考点突破</a:t>
            </a: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9"/>
            <a:ext cx="4873574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7" y="1778439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165" indent="0">
              <a:buNone/>
              <a:defRPr sz="1800"/>
            </a:lvl5pPr>
            <a:lvl6pPr marL="2286000" indent="0">
              <a:buNone/>
              <a:defRPr sz="1800"/>
            </a:lvl6pPr>
            <a:lvl7pPr marL="2742565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7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165" indent="0">
              <a:buNone/>
              <a:defRPr sz="1000"/>
            </a:lvl5pPr>
            <a:lvl6pPr marL="2286000" indent="0">
              <a:buNone/>
              <a:defRPr sz="1000"/>
            </a:lvl6pPr>
            <a:lvl7pPr marL="2742565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165" indent="0">
              <a:buNone/>
              <a:defRPr sz="2000"/>
            </a:lvl5pPr>
            <a:lvl6pPr marL="2286000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165" indent="0">
              <a:buNone/>
              <a:defRPr sz="1400"/>
            </a:lvl5pPr>
            <a:lvl6pPr marL="2286000" indent="0">
              <a:buNone/>
              <a:defRPr sz="1400"/>
            </a:lvl6pPr>
            <a:lvl7pPr marL="2742565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3783" y="290986"/>
            <a:ext cx="8708091" cy="120964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3783" y="1693499"/>
            <a:ext cx="8708091" cy="479018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二级</a:t>
            </a:r>
          </a:p>
          <a:p>
            <a:pPr lvl="2"/>
            <a:r>
              <a:rPr lang="zh-CN" altLang="en-US" noProof="1"/>
              <a:t>三级</a:t>
            </a:r>
          </a:p>
          <a:p>
            <a:pPr lvl="3"/>
            <a:r>
              <a:rPr lang="zh-CN" altLang="en-US" noProof="1"/>
              <a:t>四级</a:t>
            </a:r>
          </a:p>
          <a:p>
            <a:pPr lvl="4"/>
            <a:r>
              <a:rPr lang="zh-CN" altLang="en-US" noProof="1"/>
              <a:t>五级</a:t>
            </a: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" name="矩形 26"/>
          <p:cNvSpPr/>
          <p:nvPr userDrawn="1"/>
        </p:nvSpPr>
        <p:spPr>
          <a:xfrm>
            <a:off x="-1" y="-1"/>
            <a:ext cx="12192001" cy="6857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-1" y="6738379"/>
            <a:ext cx="12209381" cy="128253"/>
          </a:xfrm>
          <a:prstGeom prst="rect">
            <a:avLst/>
          </a:prstGeom>
          <a:solidFill>
            <a:srgbClr val="00A1E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4" name="矩形 3"/>
          <p:cNvSpPr/>
          <p:nvPr userDrawn="1"/>
        </p:nvSpPr>
        <p:spPr>
          <a:xfrm>
            <a:off x="10896533" y="271432"/>
            <a:ext cx="1295467" cy="441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灯片编号占位符 3"/>
          <p:cNvSpPr txBox="1"/>
          <p:nvPr userDrawn="1"/>
        </p:nvSpPr>
        <p:spPr>
          <a:xfrm>
            <a:off x="10968141" y="295437"/>
            <a:ext cx="1223860" cy="401006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FFC000"/>
                </a:solidFill>
                <a:latin typeface="+mj-ea"/>
                <a:ea typeface="+mj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fld id="{4BF17FCF-D4DA-449D-A468-DDB7E43619E6}" type="slidenum">
              <a:rPr lang="zh-CN" altLang="en-US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r>
              <a:rPr lang="en-US" altLang="zh-CN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 userDrawn="1"/>
        </p:nvCxnSpPr>
        <p:spPr>
          <a:xfrm>
            <a:off x="-1" y="685796"/>
            <a:ext cx="12209381" cy="0"/>
          </a:xfrm>
          <a:prstGeom prst="line">
            <a:avLst/>
          </a:prstGeom>
          <a:ln>
            <a:solidFill>
              <a:srgbClr val="019FE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 userDrawn="1"/>
        </p:nvGrpSpPr>
        <p:grpSpPr>
          <a:xfrm>
            <a:off x="269121" y="66182"/>
            <a:ext cx="4252426" cy="607079"/>
            <a:chOff x="465063" y="180485"/>
            <a:chExt cx="4252426" cy="607079"/>
          </a:xfrm>
        </p:grpSpPr>
        <p:grpSp>
          <p:nvGrpSpPr>
            <p:cNvPr id="19" name="组合 18"/>
            <p:cNvGrpSpPr/>
            <p:nvPr userDrawn="1"/>
          </p:nvGrpSpPr>
          <p:grpSpPr>
            <a:xfrm>
              <a:off x="465063" y="197014"/>
              <a:ext cx="801913" cy="590550"/>
              <a:chOff x="26913" y="-19050"/>
              <a:chExt cx="801913" cy="590550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6913" y="152400"/>
                <a:ext cx="324000" cy="32400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 userDrawn="1"/>
            </p:nvSpPr>
            <p:spPr>
              <a:xfrm>
                <a:off x="171601" y="-19050"/>
                <a:ext cx="438150" cy="396000"/>
              </a:xfrm>
              <a:prstGeom prst="rect">
                <a:avLst/>
              </a:prstGeom>
              <a:solidFill>
                <a:srgbClr val="00A1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/>
              <p:cNvSpPr/>
              <p:nvPr userDrawn="1"/>
            </p:nvSpPr>
            <p:spPr>
              <a:xfrm>
                <a:off x="390676" y="190500"/>
                <a:ext cx="438150" cy="38100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95000"/>
                    </a:schemeClr>
                  </a:gs>
                  <a:gs pos="48000">
                    <a:schemeClr val="bg1">
                      <a:lumMod val="8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标题 2"/>
            <p:cNvSpPr txBox="1"/>
            <p:nvPr/>
          </p:nvSpPr>
          <p:spPr>
            <a:xfrm>
              <a:off x="1009801" y="180485"/>
              <a:ext cx="3707688" cy="5524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>
                  <a:latin typeface="Times New Roman" panose="02020603050405020304" pitchFamily="18" charset="0"/>
                  <a:ea typeface="微软雅黑" panose="020b0503020204020204" pitchFamily="34" charset="-122"/>
                  <a:cs typeface="Times New Roman" panose="02020603050405020304" pitchFamily="18" charset="0"/>
                </a:rPr>
                <a:t>三角形的费马点</a:t>
              </a: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iming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655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8387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67740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45097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934845" algn="ctr" rtl="0" eaLnBrk="1" fontAlgn="base" hangingPunct="1">
        <a:spcBef>
          <a:spcPct val="0"/>
        </a:spcBef>
        <a:spcAft>
          <a:spcPct val="0"/>
        </a:spcAft>
        <a:defRPr sz="4655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62585" indent="-36258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85" kern="1200">
          <a:solidFill>
            <a:schemeClr val="tx1"/>
          </a:solidFill>
          <a:latin typeface="+mn-lt"/>
          <a:ea typeface="+mn-ea"/>
          <a:cs typeface="+mn-cs"/>
        </a:defRPr>
      </a:lvl1pPr>
      <a:lvl2pPr marL="786130" lvl="1" indent="-30226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65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lvl="2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40" kern="1200">
          <a:solidFill>
            <a:schemeClr val="tx1"/>
          </a:solidFill>
          <a:latin typeface="+mn-lt"/>
          <a:ea typeface="+mn-ea"/>
          <a:cs typeface="+mn-cs"/>
        </a:defRPr>
      </a:lvl3pPr>
      <a:lvl4pPr marL="1692910" lvl="3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15" kern="1200">
          <a:solidFill>
            <a:schemeClr val="tx1"/>
          </a:solidFill>
          <a:latin typeface="+mn-lt"/>
          <a:ea typeface="+mn-ea"/>
          <a:cs typeface="+mn-cs"/>
        </a:defRPr>
      </a:lvl4pPr>
      <a:lvl5pPr marL="2176780" lvl="4" indent="-24193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kern="1200">
          <a:solidFill>
            <a:schemeClr val="tx1"/>
          </a:solidFill>
          <a:latin typeface="+mn-lt"/>
          <a:ea typeface="+mn-ea"/>
          <a:cs typeface="+mn-cs"/>
        </a:defRPr>
      </a:lvl5pPr>
      <a:lvl6pPr marL="2660650" lvl="5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144520" lvl="6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628390" lvl="7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12260" lvl="8" indent="-241935" algn="l" defTabSz="9677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1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90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83870" lvl="1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67740" lvl="2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450975" lvl="3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934845" lvl="4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418715" lvl="5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902585" lvl="6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386455" lvl="7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870325" lvl="8" indent="0" algn="l" defTabSz="9677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85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1.docx" TargetMode="Internal" /><Relationship Id="rId3" Type="http://schemas.openxmlformats.org/officeDocument/2006/relationships/image" Target="../media/image2.emf" /><Relationship Id="rId4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2.docx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3.docx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4.docx" TargetMode="Internal" /><Relationship Id="rId3" Type="http://schemas.openxmlformats.org/officeDocument/2006/relationships/image" Target="../media/image5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5.docx" TargetMode="Internal" /><Relationship Id="rId3" Type="http://schemas.openxmlformats.org/officeDocument/2006/relationships/image" Target="../media/image6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6.docx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7.docx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jpeg" /><Relationship Id="rId3" Type="http://schemas.openxmlformats.org/officeDocument/2006/relationships/package" Target="../embeddings/Document8.docx" TargetMode="Internal" /><Relationship Id="rId4" Type="http://schemas.openxmlformats.org/officeDocument/2006/relationships/image" Target="../media/image11.emf" /><Relationship Id="rId5" Type="http://schemas.openxmlformats.org/officeDocument/2006/relationships/vmlDrawing" Target="../drawings/vmlDrawing8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package" Target="../embeddings/Document9.docx" TargetMode="Internal" /><Relationship Id="rId4" Type="http://schemas.openxmlformats.org/officeDocument/2006/relationships/image" Target="../media/image13.emf" /><Relationship Id="rId5" Type="http://schemas.openxmlformats.org/officeDocument/2006/relationships/vmlDrawing" Target="../drawings/vmlDrawing9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10.docx" TargetMode="Internal" /><Relationship Id="rId3" Type="http://schemas.openxmlformats.org/officeDocument/2006/relationships/image" Target="../media/image14.emf" /><Relationship Id="rId4" Type="http://schemas.openxmlformats.org/officeDocument/2006/relationships/vmlDrawing" Target="../drawings/vmlDrawing10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11.docx" TargetMode="Internal" /><Relationship Id="rId3" Type="http://schemas.openxmlformats.org/officeDocument/2006/relationships/image" Target="../media/image15.emf" /><Relationship Id="rId4" Type="http://schemas.openxmlformats.org/officeDocument/2006/relationships/image" Target="../media/image16.jpeg" /><Relationship Id="rId5" Type="http://schemas.openxmlformats.org/officeDocument/2006/relationships/vmlDrawing" Target="../drawings/vmlDrawing11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12.docx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12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9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package" Target="../embeddings/Document13.docx" TargetMode="Internal" /><Relationship Id="rId3" Type="http://schemas.openxmlformats.org/officeDocument/2006/relationships/image" Target="../media/image20.emf" /><Relationship Id="rId4" Type="http://schemas.openxmlformats.org/officeDocument/2006/relationships/image" Target="../media/image21.png" /><Relationship Id="rId5" Type="http://schemas.openxmlformats.org/officeDocument/2006/relationships/vmlDrawing" Target="../drawings/vmlDrawing13.v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zh-CN" altLang="zh-CN"/>
              <a:t>三角形的费马点</a:t>
            </a: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679450" y="1529104"/>
            <a:ext cx="5572359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教材文化延伸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b="1">
                <a:solidFill>
                  <a:srgbClr val="000000"/>
                </a:solidFill>
                <a:ea typeface="仿宋" panose="02010609060101010101" pitchFamily="49" charset="-122"/>
                <a:cs typeface="Times New Roman" panose="02020603050405020304" pitchFamily="18" charset="0"/>
              </a:rPr>
              <a:t>学用见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P55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~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56) </a:t>
            </a:r>
            <a:endParaRPr lang="zh-CN" altLang="zh-CN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863459"/>
            <a:ext cx="108331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教材原题呈现</a:t>
            </a:r>
            <a:endParaRPr lang="zh-CN" altLang="zh-CN">
              <a:solidFill>
                <a:srgbClr val="FF00FF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(HK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版教材八年级上册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P150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章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组复习题第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题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已知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中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以它的边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分别在形外作等边三角形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CD.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DC.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3742404"/>
          <a:ext cx="11705058" cy="3115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3471" y="3742404"/>
                        <a:ext cx="11705058" cy="311559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892758"/>
          <a:ext cx="10833100" cy="34534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文档" r:id="rId2" progId="Word.Document.12">
                  <p:embed/>
                </p:oleObj>
              </mc:Choice>
              <mc:Fallback>
                <p:oleObj name="文档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892758"/>
                        <a:ext cx="10833100" cy="345348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754125"/>
            <a:ext cx="10833100" cy="19532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【教材知识拓展】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费马点是指位于三角形内且到三角形三个顶点距离之和最短的点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所在平面上一点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且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CPA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=120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叫做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的费马点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3232510"/>
          <a:ext cx="11705058" cy="2565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3471" y="3232510"/>
                        <a:ext cx="11705058" cy="2565721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23615"/>
            <a:ext cx="10833100" cy="32335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理由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如图所示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以点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为旋转中心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将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逆时针旋转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得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易得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APD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ACE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为等边三角形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四点共线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DE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此时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的值最小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pitchFamily="18" charset="0"/>
              </a:rPr>
              <a:t>的费马点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009234" y="3429000"/>
          <a:ext cx="10833100" cy="3088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09234" y="3429000"/>
                        <a:ext cx="10833100" cy="308808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703861"/>
            <a:ext cx="10833100" cy="25934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教材文化延伸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命题方向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考查定义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所在平面上一点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CPA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=120</a:t>
            </a:r>
            <a:r>
              <a:rPr lang="en-US" altLang="zh-CN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叫做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的费马点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3429000"/>
          <a:ext cx="10833100" cy="1364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3429000"/>
                        <a:ext cx="10833100" cy="136490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3222885" y="4047344"/>
            <a:ext cx="1049312" cy="50966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84469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在锐角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外侧作等边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ACB'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BB’.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求证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BB'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过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的费马点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BB'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3471" y="2418406"/>
          <a:ext cx="11705058" cy="3444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3471" y="2418406"/>
                        <a:ext cx="11705058" cy="344442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019884"/>
          <a:ext cx="10833100" cy="56489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019884"/>
                        <a:ext cx="10833100" cy="564893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362536"/>
            <a:ext cx="10833100" cy="45139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BB'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上取点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使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=120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PB'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上截取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=120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PCE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为等边三角形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CEB'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=120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ACB'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为等边三角形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B'C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ACB'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93272"/>
            <a:ext cx="10833100" cy="38737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ECB'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ECB'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ACP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B'CE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B'EC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=120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EB'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BPC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=120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的费马点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BB'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过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的费马点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且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BB'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EB'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292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7948549" y="1592655"/>
            <a:ext cx="2559555" cy="207498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674774"/>
            <a:ext cx="10833100" cy="6728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命题方向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求到不共线三点距离之和的最小值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293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8883977" y="3838854"/>
            <a:ext cx="2253714" cy="2344372"/>
          </a:xfrm>
          <a:prstGeom prst="rect">
            <a:avLst/>
          </a:prstGeom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79450" y="1402721"/>
          <a:ext cx="10833100" cy="30779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Document" r:id="rId3" progId="Word.Document.12">
                  <p:embed/>
                </p:oleObj>
              </mc:Choice>
              <mc:Fallback>
                <p:oleObj name="Document" r:id="rId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450" y="1402721"/>
                        <a:ext cx="10833100" cy="307790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A_7f0e48bf-ea58-42e8-8f29-a3f6928622d2"/>
          <p:cNvSpPr/>
          <p:nvPr/>
        </p:nvSpPr>
        <p:spPr>
          <a:xfrm>
            <a:off x="6640644" y="2679671"/>
            <a:ext cx="743808" cy="74932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294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4645389" y="3834320"/>
            <a:ext cx="2901221" cy="2096274"/>
          </a:xfrm>
          <a:prstGeom prst="rect">
            <a:avLst/>
          </a:prstGeom>
        </p:spPr>
      </p:pic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927406"/>
          <a:ext cx="10833100" cy="2296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Document" r:id="rId3" progId="Word.Document.12">
                  <p:embed/>
                </p:oleObj>
              </mc:Choice>
              <mc:Fallback>
                <p:oleObj name="Document" r:id="rId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9450" y="927406"/>
                        <a:ext cx="10833100" cy="229621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1830161"/>
          <a:ext cx="10833100" cy="35786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1830161"/>
                        <a:ext cx="10833100" cy="357867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9450" y="785396"/>
          <a:ext cx="10833100" cy="4618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785396"/>
                        <a:ext cx="10833100" cy="4618896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image295.jpeg"/>
          <p:cNvPicPr/>
          <p:nvPr/>
        </p:nvPicPr>
        <p:blipFill>
          <a:blip r:embed="rId4"/>
          <a:stretch>
            <a:fillRect/>
          </a:stretch>
        </p:blipFill>
        <p:spPr>
          <a:xfrm>
            <a:off x="8581103" y="2097561"/>
            <a:ext cx="2811421" cy="177291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544538" y="852871"/>
            <a:ext cx="10833100" cy="45139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【答案】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ABE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是等边三角形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MBN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MBN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MBA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NBE.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又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AMB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ENB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(SAS)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落在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的中点时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的值最小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位于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的交点处时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的值最小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296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7996258" y="4855752"/>
            <a:ext cx="2871611" cy="163297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2002711"/>
            <a:ext cx="10833100" cy="32335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理由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连接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MN.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由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知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AMB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≌△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ENB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EN.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∵∠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MBN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=60</a:t>
            </a:r>
            <a:r>
              <a:rPr lang="en-US" altLang="zh-CN" b="1">
                <a:solidFill>
                  <a:srgbClr val="FF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NB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∴△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BMN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是等边三角形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MN.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MN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EC.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根据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两点之间线段最短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”,</a:t>
            </a:r>
            <a:r>
              <a:rPr lang="zh-CN" altLang="zh-CN" b="1">
                <a:solidFill>
                  <a:srgbClr val="FF00FF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∴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当点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位于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CE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的交点处时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BM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的值最小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即等于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EC</a:t>
            </a:r>
            <a:r>
              <a:rPr lang="zh-CN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的长</a:t>
            </a:r>
            <a:r>
              <a:rPr lang="en-US" altLang="zh-CN" b="1" i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85800" y="1257300"/>
          <a:ext cx="10744200" cy="468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85800" y="1257300"/>
                        <a:ext cx="10744200" cy="46863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679450" y="1330727"/>
            <a:ext cx="3501280" cy="672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命题方向</a:t>
            </a:r>
            <a:r>
              <a:rPr lang="en-US" altLang="zh-CN" b="1">
                <a:solidFill>
                  <a:srgbClr val="FF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zh-CN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求角度</a:t>
            </a:r>
            <a:r>
              <a:rPr lang="en-US" altLang="zh-CN" b="1">
                <a:solidFill>
                  <a:srgbClr val="FF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image297.jpeg"/>
          <p:cNvPicPr/>
          <p:nvPr/>
        </p:nvPicPr>
        <p:blipFill>
          <a:blip r:embed="rId2"/>
          <a:stretch>
            <a:fillRect/>
          </a:stretch>
        </p:blipFill>
        <p:spPr>
          <a:xfrm>
            <a:off x="5538293" y="3173974"/>
            <a:ext cx="1851858" cy="2205112"/>
          </a:xfrm>
          <a:prstGeom prst="rect">
            <a:avLst/>
          </a:prstGeom>
        </p:spPr>
      </p:pic>
      <p:sp>
        <p:nvSpPr>
          <p:cNvPr id="4" name="矩形 3"/>
          <p:cNvSpPr>
            <a:spLocks noChangeAspect="1"/>
          </p:cNvSpPr>
          <p:nvPr/>
        </p:nvSpPr>
        <p:spPr>
          <a:xfrm>
            <a:off x="679450" y="2003604"/>
            <a:ext cx="10833100" cy="13130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Aft>
                <a:spcPct val="0"/>
              </a:spcAft>
              <a:tabLst>
                <a:tab pos="1029335"/>
                <a:tab pos="1850390"/>
                <a:tab pos="2538095"/>
                <a:tab pos="3221990"/>
              </a:tabLst>
            </a:pP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为正方形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ABCD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内一点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PB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=1,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PC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=2,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PD</a:t>
            </a:r>
            <a:r>
              <a:rPr lang="en-US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=3,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求</a:t>
            </a:r>
            <a:r>
              <a:rPr lang="zh-CN" altLang="zh-CN" b="1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∠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BPC</a:t>
            </a:r>
            <a:r>
              <a:rPr lang="zh-CN" altLang="zh-CN" b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的度数</a:t>
            </a:r>
            <a:r>
              <a:rPr lang="en-US" altLang="zh-CN" b="1" i="1">
                <a:solidFill>
                  <a:srgbClr val="000000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79450" y="779542"/>
          <a:ext cx="10833100" cy="60784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2" progId="Word.Document.12">
                  <p:embed/>
                </p:oleObj>
              </mc:Choice>
              <mc:Fallback>
                <p:oleObj name="Document" r:id="rId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9450" y="779542"/>
                        <a:ext cx="10833100" cy="607845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668000" y="111760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r="http://schemas.openxmlformats.org/officeDocument/2006/relationships" xmlns:a="http://schemas.openxmlformats.org/drawingml/2006/main" name="相邻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36</Paragraphs>
  <Slides>19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baseType="lpstr" size="20">
      <vt:lpstr>相邻</vt:lpstr>
      <vt:lpstr>三角形的费马点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2020-12-18T18:22:18.005</cp:lastPrinted>
  <dcterms:created xsi:type="dcterms:W3CDTF">2020-12-18T18:22:18Z</dcterms:created>
  <dcterms:modified xsi:type="dcterms:W3CDTF">2020-12-18T10:22:19Z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