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tags/tag61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tags/tag59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60"/>
  </p:notesMasterIdLst>
  <p:sldIdLst>
    <p:sldId id="256" r:id="rId2"/>
    <p:sldId id="592" r:id="rId3"/>
    <p:sldId id="593" r:id="rId4"/>
    <p:sldId id="594" r:id="rId5"/>
    <p:sldId id="595" r:id="rId6"/>
    <p:sldId id="596" r:id="rId7"/>
    <p:sldId id="597" r:id="rId8"/>
    <p:sldId id="598" r:id="rId9"/>
    <p:sldId id="599" r:id="rId10"/>
    <p:sldId id="600" r:id="rId11"/>
    <p:sldId id="601" r:id="rId12"/>
    <p:sldId id="602" r:id="rId13"/>
    <p:sldId id="603" r:id="rId14"/>
    <p:sldId id="604" r:id="rId15"/>
    <p:sldId id="605" r:id="rId16"/>
    <p:sldId id="606" r:id="rId17"/>
    <p:sldId id="607" r:id="rId18"/>
    <p:sldId id="608" r:id="rId19"/>
    <p:sldId id="609" r:id="rId20"/>
    <p:sldId id="610" r:id="rId21"/>
    <p:sldId id="611" r:id="rId22"/>
    <p:sldId id="612" r:id="rId23"/>
    <p:sldId id="613" r:id="rId24"/>
    <p:sldId id="614" r:id="rId25"/>
    <p:sldId id="615" r:id="rId26"/>
    <p:sldId id="617" r:id="rId27"/>
    <p:sldId id="616" r:id="rId28"/>
    <p:sldId id="618" r:id="rId29"/>
    <p:sldId id="619" r:id="rId30"/>
    <p:sldId id="620" r:id="rId31"/>
    <p:sldId id="621" r:id="rId32"/>
    <p:sldId id="622" r:id="rId33"/>
    <p:sldId id="623" r:id="rId34"/>
    <p:sldId id="624" r:id="rId35"/>
    <p:sldId id="625" r:id="rId36"/>
    <p:sldId id="626" r:id="rId37"/>
    <p:sldId id="627" r:id="rId38"/>
    <p:sldId id="628" r:id="rId39"/>
    <p:sldId id="629" r:id="rId40"/>
    <p:sldId id="630" r:id="rId41"/>
    <p:sldId id="631" r:id="rId42"/>
    <p:sldId id="632" r:id="rId43"/>
    <p:sldId id="633" r:id="rId44"/>
    <p:sldId id="634" r:id="rId45"/>
    <p:sldId id="635" r:id="rId46"/>
    <p:sldId id="636" r:id="rId47"/>
    <p:sldId id="637" r:id="rId48"/>
    <p:sldId id="638" r:id="rId49"/>
    <p:sldId id="639" r:id="rId50"/>
    <p:sldId id="640" r:id="rId51"/>
    <p:sldId id="641" r:id="rId52"/>
    <p:sldId id="642" r:id="rId53"/>
    <p:sldId id="643" r:id="rId54"/>
    <p:sldId id="644" r:id="rId55"/>
    <p:sldId id="645" r:id="rId56"/>
    <p:sldId id="646" r:id="rId57"/>
    <p:sldId id="647" r:id="rId58"/>
    <p:sldId id="648" r:id="rId59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7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194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2019/12/27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2019/12/27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5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6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6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6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6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7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7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4" Type="http://schemas.openxmlformats.org/officeDocument/2006/relationships/image" Target="../media/image7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7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2.xml"/><Relationship Id="rId4" Type="http://schemas.openxmlformats.org/officeDocument/2006/relationships/image" Target="../media/image8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3.xml"/><Relationship Id="rId4" Type="http://schemas.openxmlformats.org/officeDocument/2006/relationships/image" Target="../media/image8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Relationship Id="rId4" Type="http://schemas.openxmlformats.org/officeDocument/2006/relationships/image" Target="../media/image8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5.xml"/><Relationship Id="rId4" Type="http://schemas.openxmlformats.org/officeDocument/2006/relationships/image" Target="../media/image8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8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9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0.xml"/><Relationship Id="rId4" Type="http://schemas.openxmlformats.org/officeDocument/2006/relationships/image" Target="../media/image9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1.xml"/><Relationship Id="rId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23900" y="2851834"/>
            <a:ext cx="11303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专题十七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最短路径——阿氏圆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en-US" altLang="zh-CN" sz="5400" b="1" dirty="0" err="1" smtClean="0">
                <a:latin typeface="宋体" pitchFamily="2" charset="-122"/>
                <a:ea typeface="宋体" pitchFamily="2" charset="-122"/>
              </a:rPr>
              <a:t>PA+k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型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) 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定圆型轨迹问题探究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 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0" y="516234"/>
            <a:ext cx="114935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dirty="0" smtClean="0">
                <a:latin typeface="宋体" pitchFamily="2" charset="-122"/>
                <a:ea typeface="宋体" pitchFamily="2" charset="-122"/>
              </a:rPr>
              <a:t>专题导入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【导例】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的延长线上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CAD,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4,DB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83413" y="4614863"/>
            <a:ext cx="444817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76724" y="3981450"/>
            <a:ext cx="422276" cy="61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452734"/>
            <a:ext cx="11938000" cy="4195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的边长为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为圆心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为半径作圆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上的任意一点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按逆时针方向旋转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°得到点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的长的最小值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19988" y="4002088"/>
            <a:ext cx="4238625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70350" y="3581400"/>
            <a:ext cx="7556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381338"/>
            <a:ext cx="11925300" cy="8448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几何“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PA + k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”型的最值问题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1 .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已知平面上两点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A,B,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则所有满足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PA+ 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k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为正数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P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的轨迹是一个圆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P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在圆周上运动此时所求的最短路径问题称之为“阿氏圆”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阿波罗尼斯圆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问题．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 + 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”的值最小时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,P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点的位置如何确定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493236"/>
            <a:ext cx="11760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分析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半径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r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都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在圆外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r=k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PA,PB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在线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截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取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OC=k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r,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则可说明△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∽△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PCO,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PB=PC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．因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PA+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”的最小值转化为求“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 + 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”的最小值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A,P,C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点共线时最小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5000" y="2133600"/>
            <a:ext cx="11501743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0" y="386140"/>
            <a:ext cx="120142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“阿氏圆”解题一般步骤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连接动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圆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将系数不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线段的两个端点分别与圆心相连接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即连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OP,OB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计算出所连接的这两条线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OP,OB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长度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计算这两条线段长度的比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=k;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(4)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取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=   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半径的平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原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有的线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段×构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造线段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32700" y="4449763"/>
            <a:ext cx="781564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78525" y="5465763"/>
            <a:ext cx="803160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75514" y="5537200"/>
            <a:ext cx="846138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461139"/>
            <a:ext cx="11645900" cy="4148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(5)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交点即为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解题思路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构造出新的线段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使其等于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构造方法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常在圆心与已知定点上找点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构造子母型相似三角形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借助相似比将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·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转化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61500"/>
            <a:ext cx="11963400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注意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一般系数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满足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时直接构造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＞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需要先提取系数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PA+2PB=2(   PA+PB),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PA+   PB=   (   2)PA+PB)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</a:t>
            </a: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口决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路径成最短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折线变直线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8812213" y="1319213"/>
            <a:ext cx="522287" cy="1095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54150" y="2605089"/>
            <a:ext cx="704850" cy="632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116263" y="2646363"/>
            <a:ext cx="719137" cy="63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68788" y="2374900"/>
            <a:ext cx="6572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68438" y="3903663"/>
            <a:ext cx="8618537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0" y="201136"/>
            <a:ext cx="120650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en-US" altLang="zh-CN" sz="4400" b="1" dirty="0" err="1" smtClean="0">
                <a:latin typeface="宋体" pitchFamily="2" charset="-122"/>
                <a:ea typeface="宋体" pitchFamily="2" charset="-122"/>
              </a:rPr>
              <a:t>PA+kPB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型——点在圆上运动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A(-4,-4),B(0,4),C(0,-6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),D(0,1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为圆心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长为半径作圆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CM+ 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的最小值．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45275" y="4392613"/>
            <a:ext cx="47625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142538" y="5157788"/>
            <a:ext cx="2239962" cy="4108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430936"/>
            <a:ext cx="1193800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如何转化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  AM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是本题的难点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注意到由条件知在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的运动过程中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,EM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保持不变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从而想到构造相似三角形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使之与△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AEM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的相似比为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这样便可实现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  AM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的转化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上截取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EN=   EM.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即可得△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EMN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∽△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EAM,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再得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MN=   AM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．显然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,MN+CM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的最小值就是定点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N,C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之间的最短路径．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19650" y="403225"/>
            <a:ext cx="4953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278188" y="3197225"/>
            <a:ext cx="5048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612313" y="3173413"/>
            <a:ext cx="4857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89675" y="4090988"/>
            <a:ext cx="4762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6400" y="409575"/>
            <a:ext cx="11839577" cy="1364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89713" y="1396999"/>
            <a:ext cx="3390734" cy="5290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3250" y="7080249"/>
            <a:ext cx="9138956" cy="194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0400" y="230188"/>
            <a:ext cx="11819005" cy="829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00113" y="366712"/>
            <a:ext cx="9869487" cy="877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429736"/>
            <a:ext cx="11671300" cy="4218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与旋转有关的阿氏圆问题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顶点为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+bx(a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＞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轴正半轴上的点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OC,OA,AB,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OA=OB=2,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AOB=120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°．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69188" y="4159250"/>
            <a:ext cx="38576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" y="954038"/>
            <a:ext cx="118745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求这条抛物线的解析式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根据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AO=OB=2,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AOB=120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以及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进而利用待定系数法求二次函数解析式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03300" y="490538"/>
            <a:ext cx="9906000" cy="7755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8188" y="520700"/>
            <a:ext cx="9970254" cy="152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2313" y="2419350"/>
            <a:ext cx="9660485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320239"/>
            <a:ext cx="117983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垂足为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O,C,P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为顶点的三角形与△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分析可得∠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EOC=30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OA=2OE,</a:t>
            </a:r>
          </a:p>
          <a:p>
            <a:pPr>
              <a:lnSpc>
                <a:spcPct val="1500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OC=     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推出当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OP=   OC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或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=2OC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POC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与△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AOE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相似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68438" y="4254500"/>
            <a:ext cx="1016529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02250" y="4257675"/>
            <a:ext cx="495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8338" y="255588"/>
            <a:ext cx="10266362" cy="9158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1975" y="485775"/>
            <a:ext cx="11894865" cy="751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475337"/>
            <a:ext cx="11925300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5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旋转角为α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°＜α＜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120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A+   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的最小值．</a:t>
            </a:r>
          </a:p>
          <a:p>
            <a:pPr>
              <a:lnSpc>
                <a:spcPts val="75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(3)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取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Q(   ,0),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AQ,QE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′．由△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∽△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推出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     =     =    ,</a:t>
            </a:r>
            <a:endParaRPr lang="zh-CN" altLang="zh-CN" sz="40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75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推出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Q=   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推出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+    BE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=AE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+QE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由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+E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AQ,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推出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A+   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的最小值就是线段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35513" y="3417888"/>
            <a:ext cx="4857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15064" y="4337050"/>
            <a:ext cx="86267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42250" y="4276725"/>
            <a:ext cx="85294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371013" y="4344988"/>
            <a:ext cx="4857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670175" y="2452688"/>
            <a:ext cx="4762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86624" y="5278439"/>
            <a:ext cx="586513" cy="95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91350" y="6313488"/>
            <a:ext cx="4953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897188" y="5267325"/>
            <a:ext cx="5048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992313" y="275262"/>
            <a:ext cx="8294687" cy="905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0068" y="548680"/>
            <a:ext cx="7341459" cy="3358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5000" y="4070350"/>
            <a:ext cx="11376152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619036"/>
            <a:ext cx="1177290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A(2,0)B(0,2),C(4,0),D(3,2),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外部的第一象限内一动点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BPA=135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2PD+PC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13639" y="5265739"/>
            <a:ext cx="4564734" cy="381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97324" y="5005388"/>
            <a:ext cx="1184275" cy="667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5313" y="614363"/>
            <a:ext cx="11268984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15113" y="3575050"/>
            <a:ext cx="4527020" cy="403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6763" y="579438"/>
            <a:ext cx="9414132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0400" y="490835"/>
            <a:ext cx="11531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,AB=CB=2,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为圆心作圆与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上任意一动点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PA+   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216150" y="2514600"/>
            <a:ext cx="647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34213" y="2609850"/>
            <a:ext cx="788987" cy="695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11988" y="3811588"/>
            <a:ext cx="4391025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5488" y="513421"/>
            <a:ext cx="11215125" cy="1447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19962" y="1564346"/>
            <a:ext cx="3906837" cy="394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2488" y="3459821"/>
            <a:ext cx="5510212" cy="558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74725" y="600074"/>
            <a:ext cx="8016875" cy="6822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8338" y="557213"/>
            <a:ext cx="11186046" cy="508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0400" y="427334"/>
            <a:ext cx="11785600" cy="29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OA=OB=6,OA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OD=4,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PD+2PC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7810500" y="4310063"/>
            <a:ext cx="4183997" cy="417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88213" y="2539999"/>
            <a:ext cx="1754187" cy="706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0225" y="600074"/>
            <a:ext cx="11698261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438835"/>
            <a:ext cx="11785600" cy="29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-   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+bx+c(b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为常数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的函数关系式为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x+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19738" y="522288"/>
            <a:ext cx="5429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647950" y="2498725"/>
            <a:ext cx="4953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873500" y="2571750"/>
            <a:ext cx="6096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11913" y="3281363"/>
            <a:ext cx="5057775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3776" y="450334"/>
            <a:ext cx="117679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求该抛物线解析式与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1963" y="1752600"/>
            <a:ext cx="11770562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54100" y="382588"/>
            <a:ext cx="11139204" cy="627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706735"/>
            <a:ext cx="115951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M(m,0)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轴的垂线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分别与直线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和抛物线交于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为何值时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恰好是以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为底边的等腰三角形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79550" y="360363"/>
            <a:ext cx="9023350" cy="871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0537" y="503238"/>
            <a:ext cx="11739651" cy="522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8000" y="5968999"/>
            <a:ext cx="1911652" cy="608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518636"/>
            <a:ext cx="113665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问条件下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绕原点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顺时针旋转得到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ON(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旋转角在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°之间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①探究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上是否存在定点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P(P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重合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无论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如何旋转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   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始终保持不变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试求出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61063" y="3560763"/>
            <a:ext cx="9048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5175" y="563563"/>
            <a:ext cx="11041304" cy="207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83246" y="1482725"/>
            <a:ext cx="3246754" cy="3912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6738" y="5491163"/>
            <a:ext cx="10181926" cy="386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21023" y="540323"/>
            <a:ext cx="11469807" cy="9492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②试求出此旋转过程中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,NA+(34)NB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1649" y="1630362"/>
            <a:ext cx="11805415" cy="736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191625" y="2222500"/>
            <a:ext cx="2911475" cy="3463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452734"/>
            <a:ext cx="11823700" cy="423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+(a+2)x+2(a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A(4,0),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轴上有一动点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P(m,0)(0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轴的垂线交直线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交抛物线于点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94550" y="4068763"/>
            <a:ext cx="43053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8458" y="450334"/>
            <a:ext cx="1177674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3263" y="2087563"/>
            <a:ext cx="10256837" cy="2224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8996" y="437634"/>
            <a:ext cx="11919704" cy="1124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0375" y="2079624"/>
            <a:ext cx="11783964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4225" y="1058863"/>
            <a:ext cx="11163271" cy="461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427335"/>
            <a:ext cx="11811000" cy="4144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的条件下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设动点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对应的位置是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旋转角为α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°＜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α＜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   BP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636375" y="2492375"/>
            <a:ext cx="47625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42175" y="3833813"/>
            <a:ext cx="43624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4213" y="439738"/>
            <a:ext cx="9324396" cy="1043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35538" y="1555750"/>
            <a:ext cx="4399552" cy="3915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5163" y="5413374"/>
            <a:ext cx="7818437" cy="3377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8188" y="428625"/>
            <a:ext cx="11570594" cy="848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365037"/>
            <a:ext cx="11709400" cy="399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+(a+3)x+3(a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A(4,0),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轴上有一动点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E(m,0)(0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轴的垂线交直线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N,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交抛物线于点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53375" y="4406900"/>
            <a:ext cx="3356122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8023" y="463034"/>
            <a:ext cx="1183907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的值和直线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的函数解析式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0563" y="2098675"/>
            <a:ext cx="11183937" cy="4322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4850" y="808038"/>
            <a:ext cx="11646676" cy="503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451534"/>
            <a:ext cx="11925300" cy="216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设△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=   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444288" y="457200"/>
            <a:ext cx="5810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73150" y="1535113"/>
            <a:ext cx="4953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3763" y="3240088"/>
            <a:ext cx="11178413" cy="394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5000" y="528638"/>
            <a:ext cx="11534948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8325" y="5926138"/>
            <a:ext cx="11077575" cy="2344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478134"/>
            <a:ext cx="119761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条件下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逆时针旋转得到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旋转角为α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°＜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α＜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   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′的最小值．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16550" y="2498725"/>
            <a:ext cx="4953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67575" y="3757613"/>
            <a:ext cx="4438650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8325" y="231775"/>
            <a:ext cx="11442858" cy="182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30974" y="2376488"/>
            <a:ext cx="3781425" cy="390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9138" y="6537324"/>
            <a:ext cx="8778968" cy="187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9900" y="749300"/>
            <a:ext cx="11869783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96963" y="793751"/>
            <a:ext cx="10129837" cy="470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2105</Words>
  <Application>Microsoft Office PowerPoint</Application>
  <PresentationFormat>A3 纸张(297x420 毫米)</PresentationFormat>
  <Paragraphs>122</Paragraphs>
  <Slides>58</Slides>
  <Notes>58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58</vt:i4>
      </vt:variant>
    </vt:vector>
  </HeadingPairs>
  <TitlesOfParts>
    <vt:vector size="5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2019-12-27T01:36:23Z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