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72" r:id="rId3"/>
    <p:sldId id="257" r:id="rId4"/>
    <p:sldId id="300" r:id="rId5"/>
    <p:sldId id="329" r:id="rId6"/>
    <p:sldId id="356" r:id="rId7"/>
    <p:sldId id="280" r:id="rId8"/>
    <p:sldId id="275" r:id="rId9"/>
    <p:sldId id="364" r:id="rId10"/>
    <p:sldId id="296" r:id="rId11"/>
    <p:sldId id="285" r:id="rId12"/>
    <p:sldId id="268" r:id="rId13"/>
    <p:sldId id="284" r:id="rId14"/>
    <p:sldId id="387" r:id="rId15"/>
    <p:sldId id="277" r:id="rId16"/>
    <p:sldId id="282" r:id="rId17"/>
    <p:sldId id="359" r:id="rId18"/>
    <p:sldId id="288" r:id="rId19"/>
    <p:sldId id="291" r:id="rId20"/>
    <p:sldId id="294" r:id="rId21"/>
    <p:sldId id="360" r:id="rId22"/>
    <p:sldId id="404" r:id="rId23"/>
    <p:sldId id="405" r:id="rId24"/>
    <p:sldId id="406" r:id="rId25"/>
    <p:sldId id="299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C7AE"/>
    <a:srgbClr val="009900"/>
    <a:srgbClr val="70C4BC"/>
    <a:srgbClr val="595959"/>
    <a:srgbClr val="5B9BD5"/>
    <a:srgbClr val="FDBD24"/>
    <a:srgbClr val="56B7DA"/>
    <a:srgbClr val="FF33CC"/>
    <a:srgbClr val="E8F1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240"/>
      </p:cViewPr>
      <p:guideLst>
        <p:guide orient="horz" pos="2195"/>
        <p:guide pos="37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E5A74-5F81-4258-A1B8-BA66D39461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7ABEA-3087-4867-800F-469FE95CE7C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599D88-688A-4D79-96BB-9B06A13C982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F3123-DC04-4D81-A28B-71E66098C4A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AD240-33B0-4009-A8D7-D9D56CCF718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6BDC1-B0C6-4C83-AD5B-9858FBEAC83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3" Type="http://schemas.microsoft.com/office/2007/relationships/media" Target="file:///C:\Users\Administrator\Desktop\&#20844;&#21496;&#30340;&#32463;&#33829;\&#39044;&#21578;&#29255;.wmv" TargetMode="External"/><Relationship Id="rId2" Type="http://schemas.openxmlformats.org/officeDocument/2006/relationships/video" Target="file:///C:\Users\Administrator\Desktop\&#20844;&#21496;&#30340;&#32463;&#33829;\&#39044;&#21578;&#29255;.wmv" TargetMode="Externa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microsoft.com/office/2007/relationships/media" Target="file:///C:\Users\Administrator\Desktop\&#20844;&#21496;&#30340;&#32463;&#33829;\geli.mp4" TargetMode="External"/><Relationship Id="rId1" Type="http://schemas.openxmlformats.org/officeDocument/2006/relationships/video" Target="file:///C:\Users\Administrator\Desktop\&#20844;&#21496;&#30340;&#32463;&#33829;\geli.mp4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slide" Target="slide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" y="2793023"/>
            <a:ext cx="12191998" cy="2331512"/>
            <a:chOff x="1" y="3711395"/>
            <a:chExt cx="12191998" cy="1831276"/>
          </a:xfrm>
        </p:grpSpPr>
        <p:sp>
          <p:nvSpPr>
            <p:cNvPr id="4" name="矩形 3"/>
            <p:cNvSpPr/>
            <p:nvPr/>
          </p:nvSpPr>
          <p:spPr>
            <a:xfrm>
              <a:off x="1" y="3711395"/>
              <a:ext cx="4529795" cy="1831276"/>
            </a:xfrm>
            <a:prstGeom prst="rect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4529796" y="3711396"/>
              <a:ext cx="7662203" cy="1831275"/>
            </a:xfrm>
            <a:prstGeom prst="rect">
              <a:avLst/>
            </a:prstGeom>
            <a:solidFill>
              <a:schemeClr val="bg1">
                <a:lumMod val="9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-211016" y="2944081"/>
            <a:ext cx="4740812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400" b="1" spc="3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zh-CN" altLang="zh-CN" sz="4400" b="1" spc="3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358639" y="3240577"/>
            <a:ext cx="8159262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企业的经营</a:t>
            </a:r>
            <a:endParaRPr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95421" y="3958543"/>
            <a:ext cx="3798277" cy="0"/>
          </a:xfrm>
          <a:prstGeom prst="line">
            <a:avLst/>
          </a:prstGeom>
          <a:ln w="254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60819" y="59960"/>
            <a:ext cx="605848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688144" y="2859259"/>
            <a:ext cx="3812344" cy="1474763"/>
            <a:chOff x="429064" y="2194560"/>
            <a:chExt cx="3812344" cy="1474763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801858" y="2194560"/>
              <a:ext cx="3066757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801858" y="3669323"/>
              <a:ext cx="3066757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文本框 10"/>
            <p:cNvSpPr txBox="1"/>
            <p:nvPr/>
          </p:nvSpPr>
          <p:spPr>
            <a:xfrm>
              <a:off x="429064" y="2596301"/>
              <a:ext cx="3812344" cy="6788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听默写</a:t>
              </a:r>
              <a:endParaRPr lang="zh-CN" altLang="en-US" sz="36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椭圆 14"/>
          <p:cNvSpPr/>
          <p:nvPr/>
        </p:nvSpPr>
        <p:spPr>
          <a:xfrm>
            <a:off x="5732583" y="1218027"/>
            <a:ext cx="801859" cy="80185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732583" y="4445391"/>
            <a:ext cx="801859" cy="80185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5913713" y="1247111"/>
            <a:ext cx="620729" cy="678990"/>
            <a:chOff x="3261156" y="2262560"/>
            <a:chExt cx="745081" cy="698920"/>
          </a:xfrm>
        </p:grpSpPr>
        <p:sp>
          <p:nvSpPr>
            <p:cNvPr id="28" name="Freeform 489"/>
            <p:cNvSpPr/>
            <p:nvPr/>
          </p:nvSpPr>
          <p:spPr bwMode="auto">
            <a:xfrm>
              <a:off x="3761002" y="22625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490"/>
            <p:cNvSpPr/>
            <p:nvPr/>
          </p:nvSpPr>
          <p:spPr bwMode="auto">
            <a:xfrm>
              <a:off x="3737200" y="25315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0" name="Freeform 491"/>
            <p:cNvSpPr/>
            <p:nvPr/>
          </p:nvSpPr>
          <p:spPr bwMode="auto">
            <a:xfrm>
              <a:off x="3616025" y="25676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1" name="Rectangle 492"/>
            <p:cNvSpPr>
              <a:spLocks noChangeArrowheads="1"/>
            </p:cNvSpPr>
            <p:nvPr/>
          </p:nvSpPr>
          <p:spPr bwMode="auto">
            <a:xfrm>
              <a:off x="3389544" y="2647723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2" name="Rectangle 493"/>
            <p:cNvSpPr>
              <a:spLocks noChangeArrowheads="1"/>
            </p:cNvSpPr>
            <p:nvPr/>
          </p:nvSpPr>
          <p:spPr bwMode="auto">
            <a:xfrm>
              <a:off x="3389544" y="2601561"/>
              <a:ext cx="168779" cy="17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Rectangle 494"/>
            <p:cNvSpPr>
              <a:spLocks noChangeArrowheads="1"/>
            </p:cNvSpPr>
            <p:nvPr/>
          </p:nvSpPr>
          <p:spPr bwMode="auto">
            <a:xfrm>
              <a:off x="3389544" y="2555400"/>
              <a:ext cx="168779" cy="158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4" name="Rectangle 495"/>
            <p:cNvSpPr>
              <a:spLocks noChangeArrowheads="1"/>
            </p:cNvSpPr>
            <p:nvPr/>
          </p:nvSpPr>
          <p:spPr bwMode="auto">
            <a:xfrm>
              <a:off x="3389544" y="2509959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5" name="Freeform 496"/>
            <p:cNvSpPr/>
            <p:nvPr/>
          </p:nvSpPr>
          <p:spPr bwMode="auto">
            <a:xfrm>
              <a:off x="3261156" y="23678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4928052" y="1273274"/>
            <a:ext cx="8790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4862699" y="2915453"/>
            <a:ext cx="9146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4814880" y="4501245"/>
            <a:ext cx="10550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754243" y="1394932"/>
            <a:ext cx="4487594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我国的基本经济制度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724066" y="3088312"/>
            <a:ext cx="5405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社会主义市场经济包含哪些经济形式？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778638" y="4619912"/>
            <a:ext cx="4487594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非公有制经济的作用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752903" y="2899507"/>
            <a:ext cx="801859" cy="80185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5934033" y="2928591"/>
            <a:ext cx="620729" cy="678990"/>
            <a:chOff x="3261156" y="2262560"/>
            <a:chExt cx="745081" cy="698920"/>
          </a:xfrm>
        </p:grpSpPr>
        <p:sp>
          <p:nvSpPr>
            <p:cNvPr id="23" name="Freeform 489"/>
            <p:cNvSpPr/>
            <p:nvPr/>
          </p:nvSpPr>
          <p:spPr bwMode="auto">
            <a:xfrm>
              <a:off x="3761002" y="22625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Freeform 490"/>
            <p:cNvSpPr/>
            <p:nvPr/>
          </p:nvSpPr>
          <p:spPr bwMode="auto">
            <a:xfrm>
              <a:off x="3737200" y="25315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5" name="Freeform 491"/>
            <p:cNvSpPr/>
            <p:nvPr/>
          </p:nvSpPr>
          <p:spPr bwMode="auto">
            <a:xfrm>
              <a:off x="3616025" y="25676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6" name="Rectangle 492"/>
            <p:cNvSpPr>
              <a:spLocks noChangeArrowheads="1"/>
            </p:cNvSpPr>
            <p:nvPr/>
          </p:nvSpPr>
          <p:spPr bwMode="auto">
            <a:xfrm>
              <a:off x="3389544" y="2647723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7" name="Rectangle 493"/>
            <p:cNvSpPr>
              <a:spLocks noChangeArrowheads="1"/>
            </p:cNvSpPr>
            <p:nvPr/>
          </p:nvSpPr>
          <p:spPr bwMode="auto">
            <a:xfrm>
              <a:off x="3389544" y="2601561"/>
              <a:ext cx="168779" cy="17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5" name="Rectangle 494"/>
            <p:cNvSpPr>
              <a:spLocks noChangeArrowheads="1"/>
            </p:cNvSpPr>
            <p:nvPr/>
          </p:nvSpPr>
          <p:spPr bwMode="auto">
            <a:xfrm>
              <a:off x="3389544" y="2555400"/>
              <a:ext cx="168779" cy="158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6" name="Rectangle 495"/>
            <p:cNvSpPr>
              <a:spLocks noChangeArrowheads="1"/>
            </p:cNvSpPr>
            <p:nvPr/>
          </p:nvSpPr>
          <p:spPr bwMode="auto">
            <a:xfrm>
              <a:off x="3389544" y="2509959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7" name="Freeform 496"/>
            <p:cNvSpPr/>
            <p:nvPr/>
          </p:nvSpPr>
          <p:spPr bwMode="auto">
            <a:xfrm>
              <a:off x="3261156" y="23678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1018" y="4479896"/>
            <a:ext cx="620729" cy="678990"/>
            <a:chOff x="3261156" y="2262560"/>
            <a:chExt cx="745081" cy="698920"/>
          </a:xfrm>
        </p:grpSpPr>
        <p:sp>
          <p:nvSpPr>
            <p:cNvPr id="60" name="Freeform 489"/>
            <p:cNvSpPr/>
            <p:nvPr/>
          </p:nvSpPr>
          <p:spPr bwMode="auto">
            <a:xfrm>
              <a:off x="3761002" y="2262560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1" name="Freeform 490"/>
            <p:cNvSpPr/>
            <p:nvPr/>
          </p:nvSpPr>
          <p:spPr bwMode="auto">
            <a:xfrm>
              <a:off x="3737200" y="2531597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2" name="Freeform 491"/>
            <p:cNvSpPr/>
            <p:nvPr/>
          </p:nvSpPr>
          <p:spPr bwMode="auto">
            <a:xfrm>
              <a:off x="3616025" y="2567661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3" name="Rectangle 492"/>
            <p:cNvSpPr>
              <a:spLocks noChangeArrowheads="1"/>
            </p:cNvSpPr>
            <p:nvPr/>
          </p:nvSpPr>
          <p:spPr bwMode="auto">
            <a:xfrm>
              <a:off x="3389544" y="2647723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4" name="Rectangle 493"/>
            <p:cNvSpPr>
              <a:spLocks noChangeArrowheads="1"/>
            </p:cNvSpPr>
            <p:nvPr/>
          </p:nvSpPr>
          <p:spPr bwMode="auto">
            <a:xfrm>
              <a:off x="3389544" y="2601561"/>
              <a:ext cx="168779" cy="1731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5" name="Rectangle 494"/>
            <p:cNvSpPr>
              <a:spLocks noChangeArrowheads="1"/>
            </p:cNvSpPr>
            <p:nvPr/>
          </p:nvSpPr>
          <p:spPr bwMode="auto">
            <a:xfrm>
              <a:off x="3389544" y="2555400"/>
              <a:ext cx="168779" cy="158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82" name="Rectangle 495"/>
            <p:cNvSpPr>
              <a:spLocks noChangeArrowheads="1"/>
            </p:cNvSpPr>
            <p:nvPr/>
          </p:nvSpPr>
          <p:spPr bwMode="auto">
            <a:xfrm>
              <a:off x="3389544" y="2509959"/>
              <a:ext cx="168779" cy="151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83" name="Freeform 496"/>
            <p:cNvSpPr/>
            <p:nvPr/>
          </p:nvSpPr>
          <p:spPr bwMode="auto">
            <a:xfrm>
              <a:off x="3261156" y="2367867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74" grpId="0"/>
      <p:bldP spid="75" grpId="0"/>
      <p:bldP spid="76" grpId="0"/>
      <p:bldP spid="78" grpId="0"/>
      <p:bldP spid="80" grpId="0"/>
      <p:bldP spid="81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预告片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167890" y="521970"/>
            <a:ext cx="7214870" cy="4518660"/>
          </a:xfrm>
          <a:prstGeom prst="rect">
            <a:avLst/>
          </a:prstGeom>
        </p:spPr>
      </p:pic>
      <p:pic>
        <p:nvPicPr>
          <p:cNvPr id="3" name="图片 2" descr="封面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3125" y="521335"/>
            <a:ext cx="7224395" cy="451929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3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9      (向天歌演示原创作品：www.TopPPT.cn)"/>
          <p:cNvCxnSpPr/>
          <p:nvPr/>
        </p:nvCxnSpPr>
        <p:spPr>
          <a:xfrm>
            <a:off x="6116834" y="907369"/>
            <a:ext cx="34109" cy="5661248"/>
          </a:xfrm>
          <a:prstGeom prst="line">
            <a:avLst/>
          </a:prstGeom>
          <a:ln w="19050">
            <a:solidFill>
              <a:srgbClr val="21A3D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142365" y="5121275"/>
            <a:ext cx="326263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新梦想培训机构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80095" y="1402080"/>
            <a:ext cx="224282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赣州四中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7372" y="266308"/>
            <a:ext cx="4128868" cy="661181"/>
            <a:chOff x="77372" y="205348"/>
            <a:chExt cx="4128868" cy="661181"/>
          </a:xfrm>
        </p:grpSpPr>
        <p:sp>
          <p:nvSpPr>
            <p:cNvPr id="22" name="矩形 21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原创设计师QQ598969553          _1"/>
            <p:cNvSpPr txBox="1"/>
            <p:nvPr/>
          </p:nvSpPr>
          <p:spPr>
            <a:xfrm>
              <a:off x="844062" y="227232"/>
              <a:ext cx="3362178" cy="43180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哪个是企业</a:t>
              </a:r>
              <a:r>
                <a:rPr lang="en-US" altLang="zh-CN" sz="4000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en-US" altLang="zh-CN" sz="4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" name="图片 1" descr="新梦想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0800" y="1249680"/>
            <a:ext cx="5970905" cy="3498850"/>
          </a:xfrm>
          <a:prstGeom prst="rect">
            <a:avLst/>
          </a:prstGeom>
        </p:spPr>
      </p:pic>
      <p:pic>
        <p:nvPicPr>
          <p:cNvPr id="3" name="图片 2" descr="孔子雕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960" y="2617470"/>
            <a:ext cx="6435090" cy="428625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1969477"/>
            <a:ext cx="12192000" cy="25726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679898" y="1969476"/>
            <a:ext cx="2609554" cy="2569868"/>
            <a:chOff x="1301260" y="1787767"/>
            <a:chExt cx="2531013" cy="2531013"/>
          </a:xfrm>
        </p:grpSpPr>
        <p:sp>
          <p:nvSpPr>
            <p:cNvPr id="4" name="椭圆 3"/>
            <p:cNvSpPr/>
            <p:nvPr/>
          </p:nvSpPr>
          <p:spPr>
            <a:xfrm>
              <a:off x="1301260" y="1787767"/>
              <a:ext cx="2531013" cy="25310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989115" y="2076951"/>
              <a:ext cx="1575872" cy="1723782"/>
              <a:chOff x="3261156" y="2262560"/>
              <a:chExt cx="745081" cy="698920"/>
            </a:xfrm>
          </p:grpSpPr>
          <p:sp>
            <p:nvSpPr>
              <p:cNvPr id="6" name="Freeform 489"/>
              <p:cNvSpPr/>
              <p:nvPr/>
            </p:nvSpPr>
            <p:spPr bwMode="auto">
              <a:xfrm>
                <a:off x="3761002" y="2262560"/>
                <a:ext cx="245235" cy="303659"/>
              </a:xfrm>
              <a:custGeom>
                <a:avLst/>
                <a:gdLst>
                  <a:gd name="T0" fmla="*/ 248 w 340"/>
                  <a:gd name="T1" fmla="*/ 0 h 421"/>
                  <a:gd name="T2" fmla="*/ 0 w 340"/>
                  <a:gd name="T3" fmla="*/ 357 h 421"/>
                  <a:gd name="T4" fmla="*/ 94 w 340"/>
                  <a:gd name="T5" fmla="*/ 421 h 421"/>
                  <a:gd name="T6" fmla="*/ 340 w 340"/>
                  <a:gd name="T7" fmla="*/ 66 h 421"/>
                  <a:gd name="T8" fmla="*/ 248 w 340"/>
                  <a:gd name="T9" fmla="*/ 0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21">
                    <a:moveTo>
                      <a:pt x="248" y="0"/>
                    </a:moveTo>
                    <a:lnTo>
                      <a:pt x="0" y="357"/>
                    </a:lnTo>
                    <a:lnTo>
                      <a:pt x="94" y="421"/>
                    </a:lnTo>
                    <a:lnTo>
                      <a:pt x="340" y="66"/>
                    </a:lnTo>
                    <a:lnTo>
                      <a:pt x="248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7" name="Freeform 490"/>
              <p:cNvSpPr/>
              <p:nvPr/>
            </p:nvSpPr>
            <p:spPr bwMode="auto">
              <a:xfrm>
                <a:off x="3737200" y="2531597"/>
                <a:ext cx="81505" cy="68522"/>
              </a:xfrm>
              <a:custGeom>
                <a:avLst/>
                <a:gdLst>
                  <a:gd name="T0" fmla="*/ 14 w 113"/>
                  <a:gd name="T1" fmla="*/ 12 h 95"/>
                  <a:gd name="T2" fmla="*/ 0 w 113"/>
                  <a:gd name="T3" fmla="*/ 33 h 95"/>
                  <a:gd name="T4" fmla="*/ 14 w 113"/>
                  <a:gd name="T5" fmla="*/ 43 h 95"/>
                  <a:gd name="T6" fmla="*/ 26 w 113"/>
                  <a:gd name="T7" fmla="*/ 52 h 95"/>
                  <a:gd name="T8" fmla="*/ 90 w 113"/>
                  <a:gd name="T9" fmla="*/ 95 h 95"/>
                  <a:gd name="T10" fmla="*/ 113 w 113"/>
                  <a:gd name="T11" fmla="*/ 62 h 95"/>
                  <a:gd name="T12" fmla="*/ 23 w 113"/>
                  <a:gd name="T13" fmla="*/ 0 h 95"/>
                  <a:gd name="T14" fmla="*/ 14 w 113"/>
                  <a:gd name="T15" fmla="*/ 12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3" h="95">
                    <a:moveTo>
                      <a:pt x="14" y="12"/>
                    </a:moveTo>
                    <a:lnTo>
                      <a:pt x="0" y="33"/>
                    </a:lnTo>
                    <a:lnTo>
                      <a:pt x="14" y="43"/>
                    </a:lnTo>
                    <a:lnTo>
                      <a:pt x="26" y="52"/>
                    </a:lnTo>
                    <a:lnTo>
                      <a:pt x="90" y="95"/>
                    </a:lnTo>
                    <a:lnTo>
                      <a:pt x="113" y="62"/>
                    </a:lnTo>
                    <a:lnTo>
                      <a:pt x="23" y="0"/>
                    </a:lnTo>
                    <a:lnTo>
                      <a:pt x="14" y="1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8" name="Freeform 491"/>
              <p:cNvSpPr/>
              <p:nvPr/>
            </p:nvSpPr>
            <p:spPr bwMode="auto">
              <a:xfrm>
                <a:off x="3616025" y="2567661"/>
                <a:ext cx="177435" cy="226482"/>
              </a:xfrm>
              <a:custGeom>
                <a:avLst/>
                <a:gdLst>
                  <a:gd name="T0" fmla="*/ 66 w 104"/>
                  <a:gd name="T1" fmla="*/ 0 h 133"/>
                  <a:gd name="T2" fmla="*/ 60 w 104"/>
                  <a:gd name="T3" fmla="*/ 8 h 133"/>
                  <a:gd name="T4" fmla="*/ 59 w 104"/>
                  <a:gd name="T5" fmla="*/ 10 h 133"/>
                  <a:gd name="T6" fmla="*/ 11 w 104"/>
                  <a:gd name="T7" fmla="*/ 29 h 133"/>
                  <a:gd name="T8" fmla="*/ 0 w 104"/>
                  <a:gd name="T9" fmla="*/ 129 h 133"/>
                  <a:gd name="T10" fmla="*/ 37 w 104"/>
                  <a:gd name="T11" fmla="*/ 76 h 133"/>
                  <a:gd name="T12" fmla="*/ 37 w 104"/>
                  <a:gd name="T13" fmla="*/ 51 h 133"/>
                  <a:gd name="T14" fmla="*/ 60 w 104"/>
                  <a:gd name="T15" fmla="*/ 43 h 133"/>
                  <a:gd name="T16" fmla="*/ 63 w 104"/>
                  <a:gd name="T17" fmla="*/ 44 h 133"/>
                  <a:gd name="T18" fmla="*/ 66 w 104"/>
                  <a:gd name="T19" fmla="*/ 71 h 133"/>
                  <a:gd name="T20" fmla="*/ 60 w 104"/>
                  <a:gd name="T21" fmla="*/ 77 h 133"/>
                  <a:gd name="T22" fmla="*/ 42 w 104"/>
                  <a:gd name="T23" fmla="*/ 80 h 133"/>
                  <a:gd name="T24" fmla="*/ 6 w 104"/>
                  <a:gd name="T25" fmla="*/ 133 h 133"/>
                  <a:gd name="T26" fmla="*/ 54 w 104"/>
                  <a:gd name="T27" fmla="*/ 109 h 133"/>
                  <a:gd name="T28" fmla="*/ 60 w 104"/>
                  <a:gd name="T29" fmla="*/ 106 h 133"/>
                  <a:gd name="T30" fmla="*/ 77 w 104"/>
                  <a:gd name="T31" fmla="*/ 98 h 133"/>
                  <a:gd name="T32" fmla="*/ 96 w 104"/>
                  <a:gd name="T33" fmla="*/ 88 h 133"/>
                  <a:gd name="T34" fmla="*/ 97 w 104"/>
                  <a:gd name="T35" fmla="*/ 37 h 133"/>
                  <a:gd name="T36" fmla="*/ 104 w 104"/>
                  <a:gd name="T37" fmla="*/ 26 h 133"/>
                  <a:gd name="T38" fmla="*/ 77 w 104"/>
                  <a:gd name="T39" fmla="*/ 7 h 133"/>
                  <a:gd name="T40" fmla="*/ 66 w 104"/>
                  <a:gd name="T41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4" h="133">
                    <a:moveTo>
                      <a:pt x="66" y="0"/>
                    </a:moveTo>
                    <a:cubicBezTo>
                      <a:pt x="60" y="8"/>
                      <a:pt x="60" y="8"/>
                      <a:pt x="60" y="8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2" y="70"/>
                      <a:pt x="31" y="60"/>
                      <a:pt x="37" y="51"/>
                    </a:cubicBezTo>
                    <a:cubicBezTo>
                      <a:pt x="43" y="43"/>
                      <a:pt x="52" y="40"/>
                      <a:pt x="60" y="43"/>
                    </a:cubicBezTo>
                    <a:cubicBezTo>
                      <a:pt x="61" y="43"/>
                      <a:pt x="62" y="44"/>
                      <a:pt x="63" y="44"/>
                    </a:cubicBezTo>
                    <a:cubicBezTo>
                      <a:pt x="71" y="50"/>
                      <a:pt x="72" y="62"/>
                      <a:pt x="66" y="71"/>
                    </a:cubicBezTo>
                    <a:cubicBezTo>
                      <a:pt x="64" y="74"/>
                      <a:pt x="62" y="76"/>
                      <a:pt x="60" y="77"/>
                    </a:cubicBezTo>
                    <a:cubicBezTo>
                      <a:pt x="55" y="81"/>
                      <a:pt x="48" y="82"/>
                      <a:pt x="42" y="80"/>
                    </a:cubicBezTo>
                    <a:cubicBezTo>
                      <a:pt x="6" y="133"/>
                      <a:pt x="6" y="133"/>
                      <a:pt x="6" y="133"/>
                    </a:cubicBezTo>
                    <a:cubicBezTo>
                      <a:pt x="54" y="109"/>
                      <a:pt x="54" y="109"/>
                      <a:pt x="54" y="109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77" y="98"/>
                      <a:pt x="77" y="98"/>
                      <a:pt x="77" y="98"/>
                    </a:cubicBezTo>
                    <a:cubicBezTo>
                      <a:pt x="96" y="88"/>
                      <a:pt x="96" y="88"/>
                      <a:pt x="96" y="88"/>
                    </a:cubicBezTo>
                    <a:cubicBezTo>
                      <a:pt x="97" y="37"/>
                      <a:pt x="97" y="37"/>
                      <a:pt x="97" y="37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77" y="7"/>
                      <a:pt x="77" y="7"/>
                      <a:pt x="77" y="7"/>
                    </a:cubicBezTo>
                    <a:lnTo>
                      <a:pt x="66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9" name="Rectangle 492"/>
              <p:cNvSpPr>
                <a:spLocks noChangeArrowheads="1"/>
              </p:cNvSpPr>
              <p:nvPr/>
            </p:nvSpPr>
            <p:spPr bwMode="auto">
              <a:xfrm>
                <a:off x="3389544" y="2647723"/>
                <a:ext cx="168779" cy="151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0" name="Rectangle 493"/>
              <p:cNvSpPr>
                <a:spLocks noChangeArrowheads="1"/>
              </p:cNvSpPr>
              <p:nvPr/>
            </p:nvSpPr>
            <p:spPr bwMode="auto">
              <a:xfrm>
                <a:off x="3389544" y="2601561"/>
                <a:ext cx="168779" cy="1731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1" name="Rectangle 494"/>
              <p:cNvSpPr>
                <a:spLocks noChangeArrowheads="1"/>
              </p:cNvSpPr>
              <p:nvPr/>
            </p:nvSpPr>
            <p:spPr bwMode="auto">
              <a:xfrm>
                <a:off x="3389544" y="2555400"/>
                <a:ext cx="168779" cy="158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2" name="Rectangle 495"/>
              <p:cNvSpPr>
                <a:spLocks noChangeArrowheads="1"/>
              </p:cNvSpPr>
              <p:nvPr/>
            </p:nvSpPr>
            <p:spPr bwMode="auto">
              <a:xfrm>
                <a:off x="3389544" y="2509959"/>
                <a:ext cx="168779" cy="151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  <p:sp>
            <p:nvSpPr>
              <p:cNvPr id="13" name="Freeform 496"/>
              <p:cNvSpPr/>
              <p:nvPr/>
            </p:nvSpPr>
            <p:spPr bwMode="auto">
              <a:xfrm>
                <a:off x="3261156" y="2367867"/>
                <a:ext cx="489749" cy="593613"/>
              </a:xfrm>
              <a:custGeom>
                <a:avLst/>
                <a:gdLst>
                  <a:gd name="T0" fmla="*/ 268 w 287"/>
                  <a:gd name="T1" fmla="*/ 303 h 348"/>
                  <a:gd name="T2" fmla="*/ 245 w 287"/>
                  <a:gd name="T3" fmla="*/ 331 h 348"/>
                  <a:gd name="T4" fmla="*/ 90 w 287"/>
                  <a:gd name="T5" fmla="*/ 331 h 348"/>
                  <a:gd name="T6" fmla="*/ 90 w 287"/>
                  <a:gd name="T7" fmla="*/ 281 h 348"/>
                  <a:gd name="T8" fmla="*/ 76 w 287"/>
                  <a:gd name="T9" fmla="*/ 263 h 348"/>
                  <a:gd name="T10" fmla="*/ 17 w 287"/>
                  <a:gd name="T11" fmla="*/ 263 h 348"/>
                  <a:gd name="T12" fmla="*/ 17 w 287"/>
                  <a:gd name="T13" fmla="*/ 59 h 348"/>
                  <a:gd name="T14" fmla="*/ 40 w 287"/>
                  <a:gd name="T15" fmla="*/ 27 h 348"/>
                  <a:gd name="T16" fmla="*/ 251 w 287"/>
                  <a:gd name="T17" fmla="*/ 27 h 348"/>
                  <a:gd name="T18" fmla="*/ 268 w 287"/>
                  <a:gd name="T19" fmla="*/ 52 h 348"/>
                  <a:gd name="T20" fmla="*/ 268 w 287"/>
                  <a:gd name="T21" fmla="*/ 104 h 348"/>
                  <a:gd name="T22" fmla="*/ 268 w 287"/>
                  <a:gd name="T23" fmla="*/ 104 h 348"/>
                  <a:gd name="T24" fmla="*/ 285 w 287"/>
                  <a:gd name="T25" fmla="*/ 83 h 348"/>
                  <a:gd name="T26" fmla="*/ 285 w 287"/>
                  <a:gd name="T27" fmla="*/ 45 h 348"/>
                  <a:gd name="T28" fmla="*/ 252 w 287"/>
                  <a:gd name="T29" fmla="*/ 8 h 348"/>
                  <a:gd name="T30" fmla="*/ 70 w 287"/>
                  <a:gd name="T31" fmla="*/ 8 h 348"/>
                  <a:gd name="T32" fmla="*/ 40 w 287"/>
                  <a:gd name="T33" fmla="*/ 8 h 348"/>
                  <a:gd name="T34" fmla="*/ 0 w 287"/>
                  <a:gd name="T35" fmla="*/ 44 h 348"/>
                  <a:gd name="T36" fmla="*/ 0 w 287"/>
                  <a:gd name="T37" fmla="*/ 294 h 348"/>
                  <a:gd name="T38" fmla="*/ 82 w 287"/>
                  <a:gd name="T39" fmla="*/ 346 h 348"/>
                  <a:gd name="T40" fmla="*/ 252 w 287"/>
                  <a:gd name="T41" fmla="*/ 346 h 348"/>
                  <a:gd name="T42" fmla="*/ 285 w 287"/>
                  <a:gd name="T43" fmla="*/ 321 h 348"/>
                  <a:gd name="T44" fmla="*/ 285 w 287"/>
                  <a:gd name="T45" fmla="*/ 228 h 348"/>
                  <a:gd name="T46" fmla="*/ 268 w 287"/>
                  <a:gd name="T47" fmla="*/ 238 h 348"/>
                  <a:gd name="T48" fmla="*/ 268 w 287"/>
                  <a:gd name="T49" fmla="*/ 303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7" h="348">
                    <a:moveTo>
                      <a:pt x="268" y="303"/>
                    </a:moveTo>
                    <a:cubicBezTo>
                      <a:pt x="268" y="303"/>
                      <a:pt x="272" y="331"/>
                      <a:pt x="245" y="331"/>
                    </a:cubicBezTo>
                    <a:cubicBezTo>
                      <a:pt x="217" y="331"/>
                      <a:pt x="90" y="331"/>
                      <a:pt x="90" y="331"/>
                    </a:cubicBezTo>
                    <a:cubicBezTo>
                      <a:pt x="90" y="281"/>
                      <a:pt x="90" y="281"/>
                      <a:pt x="90" y="281"/>
                    </a:cubicBezTo>
                    <a:cubicBezTo>
                      <a:pt x="90" y="281"/>
                      <a:pt x="91" y="263"/>
                      <a:pt x="76" y="263"/>
                    </a:cubicBezTo>
                    <a:cubicBezTo>
                      <a:pt x="60" y="263"/>
                      <a:pt x="17" y="263"/>
                      <a:pt x="17" y="263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59"/>
                      <a:pt x="13" y="27"/>
                      <a:pt x="40" y="27"/>
                    </a:cubicBezTo>
                    <a:cubicBezTo>
                      <a:pt x="251" y="27"/>
                      <a:pt x="251" y="27"/>
                      <a:pt x="251" y="27"/>
                    </a:cubicBezTo>
                    <a:cubicBezTo>
                      <a:pt x="251" y="27"/>
                      <a:pt x="268" y="30"/>
                      <a:pt x="268" y="52"/>
                    </a:cubicBezTo>
                    <a:cubicBezTo>
                      <a:pt x="268" y="57"/>
                      <a:pt x="268" y="77"/>
                      <a:pt x="268" y="104"/>
                    </a:cubicBezTo>
                    <a:cubicBezTo>
                      <a:pt x="268" y="104"/>
                      <a:pt x="268" y="104"/>
                      <a:pt x="268" y="104"/>
                    </a:cubicBezTo>
                    <a:cubicBezTo>
                      <a:pt x="285" y="83"/>
                      <a:pt x="285" y="83"/>
                      <a:pt x="285" y="83"/>
                    </a:cubicBezTo>
                    <a:cubicBezTo>
                      <a:pt x="285" y="60"/>
                      <a:pt x="285" y="45"/>
                      <a:pt x="285" y="45"/>
                    </a:cubicBezTo>
                    <a:cubicBezTo>
                      <a:pt x="285" y="45"/>
                      <a:pt x="287" y="8"/>
                      <a:pt x="252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0" y="0"/>
                      <a:pt x="0" y="44"/>
                    </a:cubicBezTo>
                    <a:cubicBezTo>
                      <a:pt x="0" y="87"/>
                      <a:pt x="0" y="294"/>
                      <a:pt x="0" y="294"/>
                    </a:cubicBezTo>
                    <a:cubicBezTo>
                      <a:pt x="82" y="346"/>
                      <a:pt x="82" y="346"/>
                      <a:pt x="82" y="346"/>
                    </a:cubicBezTo>
                    <a:cubicBezTo>
                      <a:pt x="252" y="346"/>
                      <a:pt x="252" y="346"/>
                      <a:pt x="252" y="346"/>
                    </a:cubicBezTo>
                    <a:cubicBezTo>
                      <a:pt x="252" y="346"/>
                      <a:pt x="285" y="348"/>
                      <a:pt x="285" y="321"/>
                    </a:cubicBezTo>
                    <a:cubicBezTo>
                      <a:pt x="285" y="312"/>
                      <a:pt x="285" y="274"/>
                      <a:pt x="285" y="228"/>
                    </a:cubicBezTo>
                    <a:cubicBezTo>
                      <a:pt x="268" y="238"/>
                      <a:pt x="268" y="238"/>
                      <a:pt x="268" y="238"/>
                    </a:cubicBezTo>
                    <a:cubicBezTo>
                      <a:pt x="268" y="275"/>
                      <a:pt x="268" y="303"/>
                      <a:pt x="268" y="30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</a:endParaRPr>
              </a:p>
            </p:txBody>
          </p:sp>
        </p:grpSp>
      </p:grpSp>
      <p:sp>
        <p:nvSpPr>
          <p:cNvPr id="16" name="文本框 15"/>
          <p:cNvSpPr txBox="1"/>
          <p:nvPr/>
        </p:nvSpPr>
        <p:spPr>
          <a:xfrm>
            <a:off x="453231" y="2466494"/>
            <a:ext cx="1839803" cy="1617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33085" y="2778760"/>
            <a:ext cx="5282565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企业的含义及类型</a:t>
            </a:r>
            <a:endParaRPr lang="zh-CN" altLang="zh-CN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Freeform 70"/>
          <p:cNvSpPr/>
          <p:nvPr/>
        </p:nvSpPr>
        <p:spPr bwMode="auto">
          <a:xfrm>
            <a:off x="9757675" y="1628790"/>
            <a:ext cx="206286" cy="156518"/>
          </a:xfrm>
          <a:custGeom>
            <a:avLst/>
            <a:gdLst>
              <a:gd name="T0" fmla="*/ 286 w 286"/>
              <a:gd name="T1" fmla="*/ 106 h 217"/>
              <a:gd name="T2" fmla="*/ 52 w 286"/>
              <a:gd name="T3" fmla="*/ 0 h 217"/>
              <a:gd name="T4" fmla="*/ 0 w 286"/>
              <a:gd name="T5" fmla="*/ 111 h 217"/>
              <a:gd name="T6" fmla="*/ 234 w 286"/>
              <a:gd name="T7" fmla="*/ 217 h 217"/>
              <a:gd name="T8" fmla="*/ 286 w 286"/>
              <a:gd name="T9" fmla="*/ 106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6" h="217">
                <a:moveTo>
                  <a:pt x="286" y="106"/>
                </a:moveTo>
                <a:lnTo>
                  <a:pt x="52" y="0"/>
                </a:lnTo>
                <a:lnTo>
                  <a:pt x="0" y="111"/>
                </a:lnTo>
                <a:lnTo>
                  <a:pt x="234" y="217"/>
                </a:lnTo>
                <a:lnTo>
                  <a:pt x="286" y="106"/>
                </a:ln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Freeform 71"/>
          <p:cNvSpPr/>
          <p:nvPr/>
        </p:nvSpPr>
        <p:spPr bwMode="auto">
          <a:xfrm>
            <a:off x="9891833" y="1442700"/>
            <a:ext cx="383721" cy="546009"/>
          </a:xfrm>
          <a:custGeom>
            <a:avLst/>
            <a:gdLst>
              <a:gd name="T0" fmla="*/ 218 w 225"/>
              <a:gd name="T1" fmla="*/ 41 h 320"/>
              <a:gd name="T2" fmla="*/ 160 w 225"/>
              <a:gd name="T3" fmla="*/ 14 h 320"/>
              <a:gd name="T4" fmla="*/ 113 w 225"/>
              <a:gd name="T5" fmla="*/ 39 h 320"/>
              <a:gd name="T6" fmla="*/ 11 w 225"/>
              <a:gd name="T7" fmla="*/ 265 h 320"/>
              <a:gd name="T8" fmla="*/ 0 w 225"/>
              <a:gd name="T9" fmla="*/ 287 h 320"/>
              <a:gd name="T10" fmla="*/ 8 w 225"/>
              <a:gd name="T11" fmla="*/ 320 h 320"/>
              <a:gd name="T12" fmla="*/ 25 w 225"/>
              <a:gd name="T13" fmla="*/ 303 h 320"/>
              <a:gd name="T14" fmla="*/ 137 w 225"/>
              <a:gd name="T15" fmla="*/ 57 h 320"/>
              <a:gd name="T16" fmla="*/ 172 w 225"/>
              <a:gd name="T17" fmla="*/ 42 h 320"/>
              <a:gd name="T18" fmla="*/ 210 w 225"/>
              <a:gd name="T19" fmla="*/ 59 h 320"/>
              <a:gd name="T20" fmla="*/ 218 w 225"/>
              <a:gd name="T21" fmla="*/ 41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25" h="320">
                <a:moveTo>
                  <a:pt x="218" y="41"/>
                </a:moveTo>
                <a:cubicBezTo>
                  <a:pt x="160" y="14"/>
                  <a:pt x="160" y="14"/>
                  <a:pt x="160" y="14"/>
                </a:cubicBezTo>
                <a:cubicBezTo>
                  <a:pt x="160" y="14"/>
                  <a:pt x="131" y="0"/>
                  <a:pt x="113" y="39"/>
                </a:cubicBezTo>
                <a:cubicBezTo>
                  <a:pt x="95" y="79"/>
                  <a:pt x="11" y="265"/>
                  <a:pt x="11" y="265"/>
                </a:cubicBezTo>
                <a:cubicBezTo>
                  <a:pt x="11" y="265"/>
                  <a:pt x="7" y="278"/>
                  <a:pt x="0" y="287"/>
                </a:cubicBezTo>
                <a:cubicBezTo>
                  <a:pt x="7" y="297"/>
                  <a:pt x="10" y="308"/>
                  <a:pt x="8" y="320"/>
                </a:cubicBezTo>
                <a:cubicBezTo>
                  <a:pt x="19" y="313"/>
                  <a:pt x="25" y="303"/>
                  <a:pt x="25" y="303"/>
                </a:cubicBezTo>
                <a:cubicBezTo>
                  <a:pt x="25" y="303"/>
                  <a:pt x="123" y="87"/>
                  <a:pt x="137" y="57"/>
                </a:cubicBezTo>
                <a:cubicBezTo>
                  <a:pt x="150" y="28"/>
                  <a:pt x="172" y="42"/>
                  <a:pt x="172" y="42"/>
                </a:cubicBezTo>
                <a:cubicBezTo>
                  <a:pt x="210" y="59"/>
                  <a:pt x="210" y="59"/>
                  <a:pt x="210" y="59"/>
                </a:cubicBezTo>
                <a:cubicBezTo>
                  <a:pt x="225" y="54"/>
                  <a:pt x="218" y="41"/>
                  <a:pt x="218" y="41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72"/>
          <p:cNvSpPr/>
          <p:nvPr/>
        </p:nvSpPr>
        <p:spPr bwMode="auto">
          <a:xfrm>
            <a:off x="9711514" y="1731211"/>
            <a:ext cx="204122" cy="156518"/>
          </a:xfrm>
          <a:custGeom>
            <a:avLst/>
            <a:gdLst>
              <a:gd name="T0" fmla="*/ 283 w 283"/>
              <a:gd name="T1" fmla="*/ 106 h 217"/>
              <a:gd name="T2" fmla="*/ 50 w 283"/>
              <a:gd name="T3" fmla="*/ 0 h 217"/>
              <a:gd name="T4" fmla="*/ 0 w 283"/>
              <a:gd name="T5" fmla="*/ 111 h 217"/>
              <a:gd name="T6" fmla="*/ 234 w 283"/>
              <a:gd name="T7" fmla="*/ 217 h 217"/>
              <a:gd name="T8" fmla="*/ 283 w 283"/>
              <a:gd name="T9" fmla="*/ 106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3" h="217">
                <a:moveTo>
                  <a:pt x="283" y="106"/>
                </a:moveTo>
                <a:lnTo>
                  <a:pt x="50" y="0"/>
                </a:lnTo>
                <a:lnTo>
                  <a:pt x="0" y="111"/>
                </a:lnTo>
                <a:lnTo>
                  <a:pt x="234" y="217"/>
                </a:lnTo>
                <a:lnTo>
                  <a:pt x="283" y="106"/>
                </a:ln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9749020" y="1906483"/>
            <a:ext cx="147863" cy="148584"/>
          </a:xfrm>
          <a:custGeom>
            <a:avLst/>
            <a:gdLst>
              <a:gd name="T0" fmla="*/ 62 w 87"/>
              <a:gd name="T1" fmla="*/ 5 h 87"/>
              <a:gd name="T2" fmla="*/ 25 w 87"/>
              <a:gd name="T3" fmla="*/ 7 h 87"/>
              <a:gd name="T4" fmla="*/ 9 w 87"/>
              <a:gd name="T5" fmla="*/ 25 h 87"/>
              <a:gd name="T6" fmla="*/ 9 w 87"/>
              <a:gd name="T7" fmla="*/ 25 h 87"/>
              <a:gd name="T8" fmla="*/ 29 w 87"/>
              <a:gd name="T9" fmla="*/ 78 h 87"/>
              <a:gd name="T10" fmla="*/ 82 w 87"/>
              <a:gd name="T11" fmla="*/ 58 h 87"/>
              <a:gd name="T12" fmla="*/ 84 w 87"/>
              <a:gd name="T13" fmla="*/ 52 h 87"/>
              <a:gd name="T14" fmla="*/ 80 w 87"/>
              <a:gd name="T15" fmla="*/ 21 h 87"/>
              <a:gd name="T16" fmla="*/ 62 w 87"/>
              <a:gd name="T17" fmla="*/ 5 h 87"/>
              <a:gd name="T18" fmla="*/ 39 w 87"/>
              <a:gd name="T19" fmla="*/ 55 h 87"/>
              <a:gd name="T20" fmla="*/ 32 w 87"/>
              <a:gd name="T21" fmla="*/ 35 h 87"/>
              <a:gd name="T22" fmla="*/ 52 w 87"/>
              <a:gd name="T23" fmla="*/ 28 h 87"/>
              <a:gd name="T24" fmla="*/ 59 w 87"/>
              <a:gd name="T25" fmla="*/ 48 h 87"/>
              <a:gd name="T26" fmla="*/ 39 w 87"/>
              <a:gd name="T27" fmla="*/ 55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7" h="87">
                <a:moveTo>
                  <a:pt x="62" y="5"/>
                </a:moveTo>
                <a:cubicBezTo>
                  <a:pt x="50" y="0"/>
                  <a:pt x="36" y="1"/>
                  <a:pt x="25" y="7"/>
                </a:cubicBezTo>
                <a:cubicBezTo>
                  <a:pt x="18" y="11"/>
                  <a:pt x="12" y="17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0" y="45"/>
                  <a:pt x="9" y="69"/>
                  <a:pt x="29" y="78"/>
                </a:cubicBezTo>
                <a:cubicBezTo>
                  <a:pt x="49" y="87"/>
                  <a:pt x="73" y="78"/>
                  <a:pt x="82" y="58"/>
                </a:cubicBezTo>
                <a:cubicBezTo>
                  <a:pt x="83" y="56"/>
                  <a:pt x="84" y="54"/>
                  <a:pt x="84" y="52"/>
                </a:cubicBezTo>
                <a:cubicBezTo>
                  <a:pt x="87" y="41"/>
                  <a:pt x="85" y="30"/>
                  <a:pt x="80" y="21"/>
                </a:cubicBezTo>
                <a:cubicBezTo>
                  <a:pt x="75" y="14"/>
                  <a:pt x="69" y="9"/>
                  <a:pt x="62" y="5"/>
                </a:cubicBezTo>
                <a:close/>
                <a:moveTo>
                  <a:pt x="39" y="55"/>
                </a:moveTo>
                <a:cubicBezTo>
                  <a:pt x="32" y="52"/>
                  <a:pt x="28" y="43"/>
                  <a:pt x="32" y="35"/>
                </a:cubicBezTo>
                <a:cubicBezTo>
                  <a:pt x="35" y="28"/>
                  <a:pt x="44" y="25"/>
                  <a:pt x="52" y="28"/>
                </a:cubicBezTo>
                <a:cubicBezTo>
                  <a:pt x="59" y="31"/>
                  <a:pt x="62" y="40"/>
                  <a:pt x="59" y="48"/>
                </a:cubicBezTo>
                <a:cubicBezTo>
                  <a:pt x="56" y="55"/>
                  <a:pt x="47" y="59"/>
                  <a:pt x="39" y="55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74"/>
          <p:cNvSpPr/>
          <p:nvPr/>
        </p:nvSpPr>
        <p:spPr bwMode="auto">
          <a:xfrm>
            <a:off x="9701416" y="1894942"/>
            <a:ext cx="76456" cy="49047"/>
          </a:xfrm>
          <a:custGeom>
            <a:avLst/>
            <a:gdLst>
              <a:gd name="T0" fmla="*/ 45 w 45"/>
              <a:gd name="T1" fmla="*/ 11 h 29"/>
              <a:gd name="T2" fmla="*/ 24 w 45"/>
              <a:gd name="T3" fmla="*/ 1 h 29"/>
              <a:gd name="T4" fmla="*/ 14 w 45"/>
              <a:gd name="T5" fmla="*/ 22 h 29"/>
              <a:gd name="T6" fmla="*/ 30 w 45"/>
              <a:gd name="T7" fmla="*/ 29 h 29"/>
              <a:gd name="T8" fmla="*/ 45 w 45"/>
              <a:gd name="T9" fmla="*/ 11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29">
                <a:moveTo>
                  <a:pt x="45" y="11"/>
                </a:moveTo>
                <a:cubicBezTo>
                  <a:pt x="33" y="5"/>
                  <a:pt x="24" y="1"/>
                  <a:pt x="24" y="1"/>
                </a:cubicBezTo>
                <a:cubicBezTo>
                  <a:pt x="24" y="1"/>
                  <a:pt x="0" y="0"/>
                  <a:pt x="14" y="22"/>
                </a:cubicBezTo>
                <a:cubicBezTo>
                  <a:pt x="14" y="22"/>
                  <a:pt x="21" y="25"/>
                  <a:pt x="30" y="29"/>
                </a:cubicBezTo>
                <a:cubicBezTo>
                  <a:pt x="34" y="22"/>
                  <a:pt x="39" y="15"/>
                  <a:pt x="45" y="11"/>
                </a:cubicBez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原创设计师QQ598969553          _11"/>
          <p:cNvSpPr/>
          <p:nvPr/>
        </p:nvSpPr>
        <p:spPr bwMode="auto">
          <a:xfrm>
            <a:off x="3999865" y="2834005"/>
            <a:ext cx="2196465" cy="1275715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原创设计师QQ598969553          _12"/>
          <p:cNvSpPr/>
          <p:nvPr/>
        </p:nvSpPr>
        <p:spPr bwMode="auto">
          <a:xfrm>
            <a:off x="1999615" y="3863340"/>
            <a:ext cx="2198370" cy="1275715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原创设计师QQ598969553          _13"/>
          <p:cNvSpPr/>
          <p:nvPr/>
        </p:nvSpPr>
        <p:spPr bwMode="auto">
          <a:xfrm>
            <a:off x="7984490" y="2864485"/>
            <a:ext cx="2194560" cy="1275715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原创设计师QQ598969553          _14"/>
          <p:cNvSpPr/>
          <p:nvPr/>
        </p:nvSpPr>
        <p:spPr bwMode="auto">
          <a:xfrm>
            <a:off x="5998210" y="3899535"/>
            <a:ext cx="2198370" cy="1275715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566670" y="3455670"/>
            <a:ext cx="1064260" cy="1106170"/>
            <a:chOff x="4042" y="5514"/>
            <a:chExt cx="1676" cy="1742"/>
          </a:xfrm>
        </p:grpSpPr>
        <p:sp>
          <p:nvSpPr>
            <p:cNvPr id="5" name="原创设计师QQ598969553          _4"/>
            <p:cNvSpPr>
              <a:spLocks noChangeArrowheads="1"/>
            </p:cNvSpPr>
            <p:nvPr/>
          </p:nvSpPr>
          <p:spPr bwMode="auto">
            <a:xfrm>
              <a:off x="4042" y="5514"/>
              <a:ext cx="1677" cy="1743"/>
            </a:xfrm>
            <a:prstGeom prst="ellipse">
              <a:avLst/>
            </a:prstGeom>
            <a:solidFill>
              <a:srgbClr val="70C4B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原创设计师QQ598969553          _18"/>
            <p:cNvSpPr>
              <a:spLocks noEditPoints="1"/>
            </p:cNvSpPr>
            <p:nvPr/>
          </p:nvSpPr>
          <p:spPr bwMode="auto">
            <a:xfrm>
              <a:off x="4367" y="5734"/>
              <a:ext cx="1065" cy="1111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71876" y="1744002"/>
            <a:ext cx="1168334" cy="1176655"/>
            <a:chOff x="1403807" y="1717046"/>
            <a:chExt cx="1168334" cy="1176655"/>
          </a:xfrm>
        </p:grpSpPr>
        <p:sp>
          <p:nvSpPr>
            <p:cNvPr id="29" name="文本框 28"/>
            <p:cNvSpPr txBox="1"/>
            <p:nvPr/>
          </p:nvSpPr>
          <p:spPr>
            <a:xfrm>
              <a:off x="1563192" y="2345061"/>
              <a:ext cx="917575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营利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403807" y="1717046"/>
              <a:ext cx="1168334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目的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351958" y="4764636"/>
            <a:ext cx="1845310" cy="1146175"/>
            <a:chOff x="1168464" y="1437011"/>
            <a:chExt cx="1845310" cy="1146175"/>
          </a:xfrm>
        </p:grpSpPr>
        <p:sp>
          <p:nvSpPr>
            <p:cNvPr id="32" name="文本框 31"/>
            <p:cNvSpPr txBox="1"/>
            <p:nvPr/>
          </p:nvSpPr>
          <p:spPr>
            <a:xfrm>
              <a:off x="1168464" y="2034546"/>
              <a:ext cx="1845310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生产经营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328877" y="1437011"/>
              <a:ext cx="1168334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活动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85858" y="1825198"/>
            <a:ext cx="2951480" cy="1064895"/>
            <a:chOff x="635064" y="1518291"/>
            <a:chExt cx="2951480" cy="1064895"/>
          </a:xfrm>
        </p:grpSpPr>
        <p:sp>
          <p:nvSpPr>
            <p:cNvPr id="35" name="文本框 34"/>
            <p:cNvSpPr txBox="1"/>
            <p:nvPr/>
          </p:nvSpPr>
          <p:spPr>
            <a:xfrm>
              <a:off x="635064" y="2034546"/>
              <a:ext cx="2951480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提供商品或服务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356817" y="1518291"/>
              <a:ext cx="1168334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7372" y="205348"/>
            <a:ext cx="4194175" cy="843915"/>
            <a:chOff x="77372" y="205348"/>
            <a:chExt cx="4194175" cy="843915"/>
          </a:xfrm>
        </p:grpSpPr>
        <p:sp>
          <p:nvSpPr>
            <p:cNvPr id="38" name="矩形 37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原创设计师QQ598969553          _1"/>
            <p:cNvSpPr txBox="1"/>
            <p:nvPr/>
          </p:nvSpPr>
          <p:spPr>
            <a:xfrm>
              <a:off x="828577" y="251703"/>
              <a:ext cx="3442970" cy="797560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企业的含义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538980" y="3336925"/>
            <a:ext cx="1066800" cy="1106170"/>
            <a:chOff x="7148" y="5255"/>
            <a:chExt cx="1680" cy="1742"/>
          </a:xfrm>
        </p:grpSpPr>
        <p:sp>
          <p:nvSpPr>
            <p:cNvPr id="9" name="原创设计师QQ598969553          _8"/>
            <p:cNvSpPr>
              <a:spLocks noChangeArrowheads="1"/>
            </p:cNvSpPr>
            <p:nvPr/>
          </p:nvSpPr>
          <p:spPr bwMode="auto">
            <a:xfrm>
              <a:off x="7148" y="5255"/>
              <a:ext cx="1680" cy="174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302"/>
            <p:cNvSpPr/>
            <p:nvPr/>
          </p:nvSpPr>
          <p:spPr bwMode="auto">
            <a:xfrm>
              <a:off x="8235" y="6005"/>
              <a:ext cx="189" cy="165"/>
            </a:xfrm>
            <a:custGeom>
              <a:avLst/>
              <a:gdLst>
                <a:gd name="T0" fmla="*/ 59 w 59"/>
                <a:gd name="T1" fmla="*/ 26 h 50"/>
                <a:gd name="T2" fmla="*/ 59 w 59"/>
                <a:gd name="T3" fmla="*/ 0 h 50"/>
                <a:gd name="T4" fmla="*/ 0 w 59"/>
                <a:gd name="T5" fmla="*/ 0 h 50"/>
                <a:gd name="T6" fmla="*/ 0 w 59"/>
                <a:gd name="T7" fmla="*/ 50 h 50"/>
                <a:gd name="T8" fmla="*/ 35 w 59"/>
                <a:gd name="T9" fmla="*/ 50 h 50"/>
                <a:gd name="T10" fmla="*/ 59 w 59"/>
                <a:gd name="T11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50">
                  <a:moveTo>
                    <a:pt x="59" y="26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8" y="50"/>
                    <a:pt x="59" y="40"/>
                    <a:pt x="59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303"/>
            <p:cNvSpPr/>
            <p:nvPr/>
          </p:nvSpPr>
          <p:spPr bwMode="auto">
            <a:xfrm>
              <a:off x="8235" y="5895"/>
              <a:ext cx="189" cy="120"/>
            </a:xfrm>
            <a:custGeom>
              <a:avLst/>
              <a:gdLst>
                <a:gd name="T0" fmla="*/ 35 w 59"/>
                <a:gd name="T1" fmla="*/ 0 h 24"/>
                <a:gd name="T2" fmla="*/ 0 w 59"/>
                <a:gd name="T3" fmla="*/ 0 h 24"/>
                <a:gd name="T4" fmla="*/ 0 w 59"/>
                <a:gd name="T5" fmla="*/ 24 h 24"/>
                <a:gd name="T6" fmla="*/ 59 w 59"/>
                <a:gd name="T7" fmla="*/ 24 h 24"/>
                <a:gd name="T8" fmla="*/ 35 w 5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4">
                  <a:moveTo>
                    <a:pt x="3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59" y="24"/>
                    <a:pt x="59" y="24"/>
                    <a:pt x="59" y="24"/>
                  </a:cubicBezTo>
                  <a:cubicBezTo>
                    <a:pt x="59" y="11"/>
                    <a:pt x="48" y="0"/>
                    <a:pt x="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304"/>
            <p:cNvSpPr>
              <a:spLocks noEditPoints="1"/>
            </p:cNvSpPr>
            <p:nvPr/>
          </p:nvSpPr>
          <p:spPr bwMode="auto">
            <a:xfrm>
              <a:off x="8375" y="6367"/>
              <a:ext cx="120" cy="120"/>
            </a:xfrm>
            <a:custGeom>
              <a:avLst/>
              <a:gdLst>
                <a:gd name="T0" fmla="*/ 15 w 31"/>
                <a:gd name="T1" fmla="*/ 0 h 31"/>
                <a:gd name="T2" fmla="*/ 0 w 31"/>
                <a:gd name="T3" fmla="*/ 16 h 31"/>
                <a:gd name="T4" fmla="*/ 15 w 31"/>
                <a:gd name="T5" fmla="*/ 31 h 31"/>
                <a:gd name="T6" fmla="*/ 31 w 31"/>
                <a:gd name="T7" fmla="*/ 16 h 31"/>
                <a:gd name="T8" fmla="*/ 15 w 31"/>
                <a:gd name="T9" fmla="*/ 0 h 31"/>
                <a:gd name="T10" fmla="*/ 15 w 31"/>
                <a:gd name="T11" fmla="*/ 28 h 31"/>
                <a:gd name="T12" fmla="*/ 3 w 31"/>
                <a:gd name="T13" fmla="*/ 16 h 31"/>
                <a:gd name="T14" fmla="*/ 15 w 31"/>
                <a:gd name="T15" fmla="*/ 4 h 31"/>
                <a:gd name="T16" fmla="*/ 28 w 31"/>
                <a:gd name="T17" fmla="*/ 16 h 31"/>
                <a:gd name="T18" fmla="*/ 15 w 31"/>
                <a:gd name="T19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1">
                  <a:moveTo>
                    <a:pt x="15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4" y="31"/>
                    <a:pt x="31" y="24"/>
                    <a:pt x="31" y="16"/>
                  </a:cubicBezTo>
                  <a:cubicBezTo>
                    <a:pt x="31" y="7"/>
                    <a:pt x="24" y="0"/>
                    <a:pt x="15" y="0"/>
                  </a:cubicBezTo>
                  <a:close/>
                  <a:moveTo>
                    <a:pt x="15" y="28"/>
                  </a:moveTo>
                  <a:cubicBezTo>
                    <a:pt x="9" y="28"/>
                    <a:pt x="3" y="22"/>
                    <a:pt x="3" y="16"/>
                  </a:cubicBezTo>
                  <a:cubicBezTo>
                    <a:pt x="3" y="9"/>
                    <a:pt x="9" y="4"/>
                    <a:pt x="15" y="4"/>
                  </a:cubicBezTo>
                  <a:cubicBezTo>
                    <a:pt x="22" y="4"/>
                    <a:pt x="28" y="9"/>
                    <a:pt x="28" y="16"/>
                  </a:cubicBezTo>
                  <a:cubicBezTo>
                    <a:pt x="28" y="22"/>
                    <a:pt x="22" y="28"/>
                    <a:pt x="15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305"/>
            <p:cNvSpPr>
              <a:spLocks noEditPoints="1"/>
            </p:cNvSpPr>
            <p:nvPr/>
          </p:nvSpPr>
          <p:spPr bwMode="auto">
            <a:xfrm>
              <a:off x="8292" y="6266"/>
              <a:ext cx="298" cy="304"/>
            </a:xfrm>
            <a:custGeom>
              <a:avLst/>
              <a:gdLst>
                <a:gd name="T0" fmla="*/ 83 w 93"/>
                <a:gd name="T1" fmla="*/ 41 h 92"/>
                <a:gd name="T2" fmla="*/ 93 w 93"/>
                <a:gd name="T3" fmla="*/ 36 h 92"/>
                <a:gd name="T4" fmla="*/ 89 w 93"/>
                <a:gd name="T5" fmla="*/ 27 h 92"/>
                <a:gd name="T6" fmla="*/ 78 w 93"/>
                <a:gd name="T7" fmla="*/ 28 h 92"/>
                <a:gd name="T8" fmla="*/ 74 w 93"/>
                <a:gd name="T9" fmla="*/ 22 h 92"/>
                <a:gd name="T10" fmla="*/ 78 w 93"/>
                <a:gd name="T11" fmla="*/ 11 h 92"/>
                <a:gd name="T12" fmla="*/ 71 w 93"/>
                <a:gd name="T13" fmla="*/ 6 h 92"/>
                <a:gd name="T14" fmla="*/ 62 w 93"/>
                <a:gd name="T15" fmla="*/ 14 h 92"/>
                <a:gd name="T16" fmla="*/ 55 w 93"/>
                <a:gd name="T17" fmla="*/ 12 h 92"/>
                <a:gd name="T18" fmla="*/ 51 w 93"/>
                <a:gd name="T19" fmla="*/ 0 h 92"/>
                <a:gd name="T20" fmla="*/ 48 w 93"/>
                <a:gd name="T21" fmla="*/ 0 h 92"/>
                <a:gd name="T22" fmla="*/ 42 w 93"/>
                <a:gd name="T23" fmla="*/ 0 h 92"/>
                <a:gd name="T24" fmla="*/ 39 w 93"/>
                <a:gd name="T25" fmla="*/ 12 h 92"/>
                <a:gd name="T26" fmla="*/ 31 w 93"/>
                <a:gd name="T27" fmla="*/ 13 h 92"/>
                <a:gd name="T28" fmla="*/ 22 w 93"/>
                <a:gd name="T29" fmla="*/ 6 h 92"/>
                <a:gd name="T30" fmla="*/ 15 w 93"/>
                <a:gd name="T31" fmla="*/ 12 h 92"/>
                <a:gd name="T32" fmla="*/ 19 w 93"/>
                <a:gd name="T33" fmla="*/ 23 h 92"/>
                <a:gd name="T34" fmla="*/ 15 w 93"/>
                <a:gd name="T35" fmla="*/ 27 h 92"/>
                <a:gd name="T36" fmla="*/ 3 w 93"/>
                <a:gd name="T37" fmla="*/ 27 h 92"/>
                <a:gd name="T38" fmla="*/ 0 w 93"/>
                <a:gd name="T39" fmla="*/ 34 h 92"/>
                <a:gd name="T40" fmla="*/ 11 w 93"/>
                <a:gd name="T41" fmla="*/ 41 h 92"/>
                <a:gd name="T42" fmla="*/ 10 w 93"/>
                <a:gd name="T43" fmla="*/ 49 h 92"/>
                <a:gd name="T44" fmla="*/ 0 w 93"/>
                <a:gd name="T45" fmla="*/ 55 h 92"/>
                <a:gd name="T46" fmla="*/ 3 w 93"/>
                <a:gd name="T47" fmla="*/ 64 h 92"/>
                <a:gd name="T48" fmla="*/ 15 w 93"/>
                <a:gd name="T49" fmla="*/ 63 h 92"/>
                <a:gd name="T50" fmla="*/ 19 w 93"/>
                <a:gd name="T51" fmla="*/ 69 h 92"/>
                <a:gd name="T52" fmla="*/ 15 w 93"/>
                <a:gd name="T53" fmla="*/ 80 h 92"/>
                <a:gd name="T54" fmla="*/ 22 w 93"/>
                <a:gd name="T55" fmla="*/ 85 h 92"/>
                <a:gd name="T56" fmla="*/ 32 w 93"/>
                <a:gd name="T57" fmla="*/ 78 h 92"/>
                <a:gd name="T58" fmla="*/ 39 w 93"/>
                <a:gd name="T59" fmla="*/ 80 h 92"/>
                <a:gd name="T60" fmla="*/ 42 w 93"/>
                <a:gd name="T61" fmla="*/ 92 h 92"/>
                <a:gd name="T62" fmla="*/ 50 w 93"/>
                <a:gd name="T63" fmla="*/ 92 h 92"/>
                <a:gd name="T64" fmla="*/ 54 w 93"/>
                <a:gd name="T65" fmla="*/ 80 h 92"/>
                <a:gd name="T66" fmla="*/ 62 w 93"/>
                <a:gd name="T67" fmla="*/ 78 h 92"/>
                <a:gd name="T68" fmla="*/ 70 w 93"/>
                <a:gd name="T69" fmla="*/ 85 h 92"/>
                <a:gd name="T70" fmla="*/ 77 w 93"/>
                <a:gd name="T71" fmla="*/ 80 h 92"/>
                <a:gd name="T72" fmla="*/ 73 w 93"/>
                <a:gd name="T73" fmla="*/ 69 h 92"/>
                <a:gd name="T74" fmla="*/ 78 w 93"/>
                <a:gd name="T75" fmla="*/ 64 h 92"/>
                <a:gd name="T76" fmla="*/ 90 w 93"/>
                <a:gd name="T77" fmla="*/ 64 h 92"/>
                <a:gd name="T78" fmla="*/ 93 w 93"/>
                <a:gd name="T79" fmla="*/ 56 h 92"/>
                <a:gd name="T80" fmla="*/ 83 w 93"/>
                <a:gd name="T81" fmla="*/ 49 h 92"/>
                <a:gd name="T82" fmla="*/ 83 w 93"/>
                <a:gd name="T83" fmla="*/ 41 h 92"/>
                <a:gd name="T84" fmla="*/ 46 w 93"/>
                <a:gd name="T85" fmla="*/ 64 h 92"/>
                <a:gd name="T86" fmla="*/ 28 w 93"/>
                <a:gd name="T87" fmla="*/ 46 h 92"/>
                <a:gd name="T88" fmla="*/ 46 w 93"/>
                <a:gd name="T89" fmla="*/ 27 h 92"/>
                <a:gd name="T90" fmla="*/ 65 w 93"/>
                <a:gd name="T91" fmla="*/ 46 h 92"/>
                <a:gd name="T92" fmla="*/ 46 w 93"/>
                <a:gd name="T93" fmla="*/ 6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2">
                  <a:moveTo>
                    <a:pt x="83" y="41"/>
                  </a:moveTo>
                  <a:cubicBezTo>
                    <a:pt x="93" y="36"/>
                    <a:pt x="93" y="36"/>
                    <a:pt x="93" y="36"/>
                  </a:cubicBezTo>
                  <a:cubicBezTo>
                    <a:pt x="89" y="27"/>
                    <a:pt x="89" y="27"/>
                    <a:pt x="89" y="27"/>
                  </a:cubicBezTo>
                  <a:cubicBezTo>
                    <a:pt x="78" y="28"/>
                    <a:pt x="78" y="28"/>
                    <a:pt x="78" y="28"/>
                  </a:cubicBezTo>
                  <a:cubicBezTo>
                    <a:pt x="74" y="22"/>
                    <a:pt x="74" y="22"/>
                    <a:pt x="74" y="22"/>
                  </a:cubicBezTo>
                  <a:cubicBezTo>
                    <a:pt x="78" y="11"/>
                    <a:pt x="78" y="11"/>
                    <a:pt x="78" y="11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0" y="49"/>
                    <a:pt x="10" y="49"/>
                    <a:pt x="10" y="49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9" y="69"/>
                    <a:pt x="19" y="69"/>
                    <a:pt x="19" y="69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9" y="80"/>
                    <a:pt x="39" y="80"/>
                    <a:pt x="39" y="80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4" y="80"/>
                    <a:pt x="54" y="80"/>
                    <a:pt x="54" y="80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7" y="80"/>
                    <a:pt x="77" y="80"/>
                    <a:pt x="77" y="80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78" y="64"/>
                    <a:pt x="78" y="64"/>
                    <a:pt x="78" y="64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3" y="56"/>
                    <a:pt x="93" y="56"/>
                    <a:pt x="93" y="56"/>
                  </a:cubicBezTo>
                  <a:cubicBezTo>
                    <a:pt x="83" y="49"/>
                    <a:pt x="83" y="49"/>
                    <a:pt x="83" y="49"/>
                  </a:cubicBezTo>
                  <a:lnTo>
                    <a:pt x="83" y="41"/>
                  </a:lnTo>
                  <a:close/>
                  <a:moveTo>
                    <a:pt x="46" y="64"/>
                  </a:moveTo>
                  <a:cubicBezTo>
                    <a:pt x="36" y="64"/>
                    <a:pt x="28" y="56"/>
                    <a:pt x="28" y="46"/>
                  </a:cubicBezTo>
                  <a:cubicBezTo>
                    <a:pt x="28" y="35"/>
                    <a:pt x="36" y="27"/>
                    <a:pt x="46" y="27"/>
                  </a:cubicBezTo>
                  <a:cubicBezTo>
                    <a:pt x="57" y="27"/>
                    <a:pt x="65" y="35"/>
                    <a:pt x="65" y="46"/>
                  </a:cubicBezTo>
                  <a:cubicBezTo>
                    <a:pt x="65" y="56"/>
                    <a:pt x="57" y="64"/>
                    <a:pt x="46" y="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306"/>
            <p:cNvSpPr/>
            <p:nvPr/>
          </p:nvSpPr>
          <p:spPr bwMode="auto">
            <a:xfrm>
              <a:off x="7500" y="6352"/>
              <a:ext cx="895" cy="120"/>
            </a:xfrm>
            <a:custGeom>
              <a:avLst/>
              <a:gdLst>
                <a:gd name="T0" fmla="*/ 0 w 657"/>
                <a:gd name="T1" fmla="*/ 42 h 42"/>
                <a:gd name="T2" fmla="*/ 657 w 657"/>
                <a:gd name="T3" fmla="*/ 42 h 42"/>
                <a:gd name="T4" fmla="*/ 657 w 657"/>
                <a:gd name="T5" fmla="*/ 21 h 42"/>
                <a:gd name="T6" fmla="*/ 657 w 657"/>
                <a:gd name="T7" fmla="*/ 0 h 42"/>
                <a:gd name="T8" fmla="*/ 0 w 657"/>
                <a:gd name="T9" fmla="*/ 0 h 42"/>
                <a:gd name="T10" fmla="*/ 0 w 657"/>
                <a:gd name="T11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42">
                  <a:moveTo>
                    <a:pt x="0" y="42"/>
                  </a:moveTo>
                  <a:lnTo>
                    <a:pt x="657" y="42"/>
                  </a:lnTo>
                  <a:lnTo>
                    <a:pt x="657" y="21"/>
                  </a:lnTo>
                  <a:lnTo>
                    <a:pt x="65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307"/>
            <p:cNvSpPr/>
            <p:nvPr/>
          </p:nvSpPr>
          <p:spPr bwMode="auto">
            <a:xfrm>
              <a:off x="8149" y="6005"/>
              <a:ext cx="120" cy="165"/>
            </a:xfrm>
            <a:custGeom>
              <a:avLst/>
              <a:gdLst>
                <a:gd name="T0" fmla="*/ 24 w 24"/>
                <a:gd name="T1" fmla="*/ 50 h 50"/>
                <a:gd name="T2" fmla="*/ 24 w 24"/>
                <a:gd name="T3" fmla="*/ 0 h 50"/>
                <a:gd name="T4" fmla="*/ 0 w 24"/>
                <a:gd name="T5" fmla="*/ 0 h 50"/>
                <a:gd name="T6" fmla="*/ 0 w 24"/>
                <a:gd name="T7" fmla="*/ 26 h 50"/>
                <a:gd name="T8" fmla="*/ 24 w 24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0">
                  <a:moveTo>
                    <a:pt x="24" y="5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40"/>
                    <a:pt x="11" y="50"/>
                    <a:pt x="24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308"/>
            <p:cNvSpPr/>
            <p:nvPr/>
          </p:nvSpPr>
          <p:spPr bwMode="auto">
            <a:xfrm>
              <a:off x="8149" y="5895"/>
              <a:ext cx="120" cy="120"/>
            </a:xfrm>
            <a:custGeom>
              <a:avLst/>
              <a:gdLst>
                <a:gd name="T0" fmla="*/ 24 w 24"/>
                <a:gd name="T1" fmla="*/ 0 h 24"/>
                <a:gd name="T2" fmla="*/ 0 w 24"/>
                <a:gd name="T3" fmla="*/ 24 h 24"/>
                <a:gd name="T4" fmla="*/ 24 w 24"/>
                <a:gd name="T5" fmla="*/ 24 h 24"/>
                <a:gd name="T6" fmla="*/ 24 w 2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4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24" y="24"/>
                    <a:pt x="24" y="24"/>
                    <a:pt x="24" y="24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309"/>
            <p:cNvSpPr/>
            <p:nvPr/>
          </p:nvSpPr>
          <p:spPr bwMode="auto">
            <a:xfrm>
              <a:off x="7932" y="6005"/>
              <a:ext cx="187" cy="165"/>
            </a:xfrm>
            <a:custGeom>
              <a:avLst/>
              <a:gdLst>
                <a:gd name="T0" fmla="*/ 58 w 58"/>
                <a:gd name="T1" fmla="*/ 26 h 50"/>
                <a:gd name="T2" fmla="*/ 58 w 58"/>
                <a:gd name="T3" fmla="*/ 0 h 50"/>
                <a:gd name="T4" fmla="*/ 0 w 58"/>
                <a:gd name="T5" fmla="*/ 0 h 50"/>
                <a:gd name="T6" fmla="*/ 0 w 58"/>
                <a:gd name="T7" fmla="*/ 50 h 50"/>
                <a:gd name="T8" fmla="*/ 34 w 58"/>
                <a:gd name="T9" fmla="*/ 50 h 50"/>
                <a:gd name="T10" fmla="*/ 58 w 58"/>
                <a:gd name="T11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50">
                  <a:moveTo>
                    <a:pt x="58" y="26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48" y="50"/>
                    <a:pt x="58" y="40"/>
                    <a:pt x="58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3" name="Freeform 310"/>
            <p:cNvSpPr/>
            <p:nvPr/>
          </p:nvSpPr>
          <p:spPr bwMode="auto">
            <a:xfrm>
              <a:off x="7932" y="5895"/>
              <a:ext cx="187" cy="120"/>
            </a:xfrm>
            <a:custGeom>
              <a:avLst/>
              <a:gdLst>
                <a:gd name="T0" fmla="*/ 34 w 58"/>
                <a:gd name="T1" fmla="*/ 0 h 24"/>
                <a:gd name="T2" fmla="*/ 0 w 58"/>
                <a:gd name="T3" fmla="*/ 0 h 24"/>
                <a:gd name="T4" fmla="*/ 0 w 58"/>
                <a:gd name="T5" fmla="*/ 24 h 24"/>
                <a:gd name="T6" fmla="*/ 58 w 58"/>
                <a:gd name="T7" fmla="*/ 24 h 24"/>
                <a:gd name="T8" fmla="*/ 34 w 58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4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8" y="11"/>
                    <a:pt x="48" y="0"/>
                    <a:pt x="3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4" name="Freeform 311"/>
            <p:cNvSpPr/>
            <p:nvPr/>
          </p:nvSpPr>
          <p:spPr bwMode="auto">
            <a:xfrm>
              <a:off x="7846" y="6005"/>
              <a:ext cx="120" cy="165"/>
            </a:xfrm>
            <a:custGeom>
              <a:avLst/>
              <a:gdLst>
                <a:gd name="T0" fmla="*/ 23 w 23"/>
                <a:gd name="T1" fmla="*/ 50 h 50"/>
                <a:gd name="T2" fmla="*/ 23 w 23"/>
                <a:gd name="T3" fmla="*/ 0 h 50"/>
                <a:gd name="T4" fmla="*/ 0 w 23"/>
                <a:gd name="T5" fmla="*/ 0 h 50"/>
                <a:gd name="T6" fmla="*/ 0 w 23"/>
                <a:gd name="T7" fmla="*/ 26 h 50"/>
                <a:gd name="T8" fmla="*/ 23 w 23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50">
                  <a:moveTo>
                    <a:pt x="23" y="5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40"/>
                    <a:pt x="10" y="50"/>
                    <a:pt x="23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Freeform 312"/>
            <p:cNvSpPr/>
            <p:nvPr/>
          </p:nvSpPr>
          <p:spPr bwMode="auto">
            <a:xfrm>
              <a:off x="7846" y="5895"/>
              <a:ext cx="120" cy="120"/>
            </a:xfrm>
            <a:custGeom>
              <a:avLst/>
              <a:gdLst>
                <a:gd name="T0" fmla="*/ 23 w 23"/>
                <a:gd name="T1" fmla="*/ 0 h 24"/>
                <a:gd name="T2" fmla="*/ 0 w 23"/>
                <a:gd name="T3" fmla="*/ 24 h 24"/>
                <a:gd name="T4" fmla="*/ 23 w 23"/>
                <a:gd name="T5" fmla="*/ 24 h 24"/>
                <a:gd name="T6" fmla="*/ 23 w 2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4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23" y="24"/>
                    <a:pt x="23" y="24"/>
                    <a:pt x="23" y="24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313"/>
            <p:cNvSpPr/>
            <p:nvPr/>
          </p:nvSpPr>
          <p:spPr bwMode="auto">
            <a:xfrm>
              <a:off x="7637" y="6005"/>
              <a:ext cx="189" cy="165"/>
            </a:xfrm>
            <a:custGeom>
              <a:avLst/>
              <a:gdLst>
                <a:gd name="T0" fmla="*/ 59 w 59"/>
                <a:gd name="T1" fmla="*/ 26 h 50"/>
                <a:gd name="T2" fmla="*/ 59 w 59"/>
                <a:gd name="T3" fmla="*/ 0 h 50"/>
                <a:gd name="T4" fmla="*/ 0 w 59"/>
                <a:gd name="T5" fmla="*/ 0 h 50"/>
                <a:gd name="T6" fmla="*/ 0 w 59"/>
                <a:gd name="T7" fmla="*/ 50 h 50"/>
                <a:gd name="T8" fmla="*/ 35 w 59"/>
                <a:gd name="T9" fmla="*/ 50 h 50"/>
                <a:gd name="T10" fmla="*/ 59 w 59"/>
                <a:gd name="T11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50">
                  <a:moveTo>
                    <a:pt x="59" y="26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8" y="50"/>
                    <a:pt x="59" y="40"/>
                    <a:pt x="59" y="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314"/>
            <p:cNvSpPr/>
            <p:nvPr/>
          </p:nvSpPr>
          <p:spPr bwMode="auto">
            <a:xfrm>
              <a:off x="7637" y="5895"/>
              <a:ext cx="189" cy="120"/>
            </a:xfrm>
            <a:custGeom>
              <a:avLst/>
              <a:gdLst>
                <a:gd name="T0" fmla="*/ 35 w 59"/>
                <a:gd name="T1" fmla="*/ 0 h 24"/>
                <a:gd name="T2" fmla="*/ 0 w 59"/>
                <a:gd name="T3" fmla="*/ 0 h 24"/>
                <a:gd name="T4" fmla="*/ 0 w 59"/>
                <a:gd name="T5" fmla="*/ 24 h 24"/>
                <a:gd name="T6" fmla="*/ 59 w 59"/>
                <a:gd name="T7" fmla="*/ 24 h 24"/>
                <a:gd name="T8" fmla="*/ 35 w 59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24">
                  <a:moveTo>
                    <a:pt x="3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59" y="24"/>
                    <a:pt x="59" y="24"/>
                    <a:pt x="59" y="24"/>
                  </a:cubicBezTo>
                  <a:cubicBezTo>
                    <a:pt x="59" y="11"/>
                    <a:pt x="48" y="0"/>
                    <a:pt x="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315"/>
            <p:cNvSpPr/>
            <p:nvPr/>
          </p:nvSpPr>
          <p:spPr bwMode="auto">
            <a:xfrm>
              <a:off x="7550" y="6005"/>
              <a:ext cx="120" cy="165"/>
            </a:xfrm>
            <a:custGeom>
              <a:avLst/>
              <a:gdLst>
                <a:gd name="T0" fmla="*/ 24 w 24"/>
                <a:gd name="T1" fmla="*/ 50 h 50"/>
                <a:gd name="T2" fmla="*/ 24 w 24"/>
                <a:gd name="T3" fmla="*/ 0 h 50"/>
                <a:gd name="T4" fmla="*/ 0 w 24"/>
                <a:gd name="T5" fmla="*/ 0 h 50"/>
                <a:gd name="T6" fmla="*/ 0 w 24"/>
                <a:gd name="T7" fmla="*/ 26 h 50"/>
                <a:gd name="T8" fmla="*/ 24 w 24"/>
                <a:gd name="T9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50">
                  <a:moveTo>
                    <a:pt x="24" y="5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40"/>
                    <a:pt x="11" y="50"/>
                    <a:pt x="24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316"/>
            <p:cNvSpPr/>
            <p:nvPr/>
          </p:nvSpPr>
          <p:spPr bwMode="auto">
            <a:xfrm>
              <a:off x="7550" y="5895"/>
              <a:ext cx="120" cy="120"/>
            </a:xfrm>
            <a:custGeom>
              <a:avLst/>
              <a:gdLst>
                <a:gd name="T0" fmla="*/ 24 w 24"/>
                <a:gd name="T1" fmla="*/ 0 h 24"/>
                <a:gd name="T2" fmla="*/ 0 w 24"/>
                <a:gd name="T3" fmla="*/ 24 h 24"/>
                <a:gd name="T4" fmla="*/ 24 w 24"/>
                <a:gd name="T5" fmla="*/ 24 h 24"/>
                <a:gd name="T6" fmla="*/ 24 w 2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4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24" y="24"/>
                    <a:pt x="24" y="24"/>
                    <a:pt x="24" y="24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317"/>
            <p:cNvSpPr/>
            <p:nvPr/>
          </p:nvSpPr>
          <p:spPr bwMode="auto">
            <a:xfrm>
              <a:off x="7414" y="6141"/>
              <a:ext cx="1260" cy="322"/>
            </a:xfrm>
            <a:custGeom>
              <a:avLst/>
              <a:gdLst>
                <a:gd name="T0" fmla="*/ 57 w 391"/>
                <a:gd name="T1" fmla="*/ 33 h 97"/>
                <a:gd name="T2" fmla="*/ 57 w 391"/>
                <a:gd name="T3" fmla="*/ 33 h 97"/>
                <a:gd name="T4" fmla="*/ 375 w 391"/>
                <a:gd name="T5" fmla="*/ 33 h 97"/>
                <a:gd name="T6" fmla="*/ 391 w 391"/>
                <a:gd name="T7" fmla="*/ 17 h 97"/>
                <a:gd name="T8" fmla="*/ 375 w 391"/>
                <a:gd name="T9" fmla="*/ 0 h 97"/>
                <a:gd name="T10" fmla="*/ 57 w 391"/>
                <a:gd name="T11" fmla="*/ 0 h 97"/>
                <a:gd name="T12" fmla="*/ 49 w 391"/>
                <a:gd name="T13" fmla="*/ 2 h 97"/>
                <a:gd name="T14" fmla="*/ 5 w 391"/>
                <a:gd name="T15" fmla="*/ 53 h 97"/>
                <a:gd name="T16" fmla="*/ 0 w 391"/>
                <a:gd name="T17" fmla="*/ 97 h 97"/>
                <a:gd name="T18" fmla="*/ 29 w 391"/>
                <a:gd name="T19" fmla="*/ 97 h 97"/>
                <a:gd name="T20" fmla="*/ 29 w 391"/>
                <a:gd name="T21" fmla="*/ 90 h 97"/>
                <a:gd name="T22" fmla="*/ 57 w 391"/>
                <a:gd name="T23" fmla="*/ 3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1" h="97">
                  <a:moveTo>
                    <a:pt x="57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375" y="33"/>
                    <a:pt x="375" y="33"/>
                    <a:pt x="375" y="33"/>
                  </a:cubicBezTo>
                  <a:cubicBezTo>
                    <a:pt x="384" y="33"/>
                    <a:pt x="391" y="25"/>
                    <a:pt x="391" y="17"/>
                  </a:cubicBezTo>
                  <a:cubicBezTo>
                    <a:pt x="391" y="8"/>
                    <a:pt x="384" y="0"/>
                    <a:pt x="37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4" y="1"/>
                    <a:pt x="49" y="2"/>
                  </a:cubicBezTo>
                  <a:cubicBezTo>
                    <a:pt x="35" y="7"/>
                    <a:pt x="8" y="20"/>
                    <a:pt x="5" y="53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9" y="97"/>
                    <a:pt x="29" y="97"/>
                    <a:pt x="29" y="97"/>
                  </a:cubicBezTo>
                  <a:cubicBezTo>
                    <a:pt x="29" y="95"/>
                    <a:pt x="29" y="92"/>
                    <a:pt x="29" y="90"/>
                  </a:cubicBezTo>
                  <a:cubicBezTo>
                    <a:pt x="32" y="34"/>
                    <a:pt x="54" y="33"/>
                    <a:pt x="57" y="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1" name="Freeform 318"/>
            <p:cNvSpPr/>
            <p:nvPr/>
          </p:nvSpPr>
          <p:spPr bwMode="auto">
            <a:xfrm>
              <a:off x="7322" y="6009"/>
              <a:ext cx="222" cy="226"/>
            </a:xfrm>
            <a:custGeom>
              <a:avLst/>
              <a:gdLst>
                <a:gd name="T0" fmla="*/ 64 w 69"/>
                <a:gd name="T1" fmla="*/ 24 h 68"/>
                <a:gd name="T2" fmla="*/ 55 w 69"/>
                <a:gd name="T3" fmla="*/ 0 h 68"/>
                <a:gd name="T4" fmla="*/ 0 w 69"/>
                <a:gd name="T5" fmla="*/ 21 h 68"/>
                <a:gd name="T6" fmla="*/ 19 w 69"/>
                <a:gd name="T7" fmla="*/ 68 h 68"/>
                <a:gd name="T8" fmla="*/ 51 w 69"/>
                <a:gd name="T9" fmla="*/ 55 h 68"/>
                <a:gd name="T10" fmla="*/ 64 w 69"/>
                <a:gd name="T11" fmla="*/ 2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" h="68">
                  <a:moveTo>
                    <a:pt x="64" y="24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51" y="55"/>
                    <a:pt x="51" y="55"/>
                    <a:pt x="51" y="55"/>
                  </a:cubicBezTo>
                  <a:cubicBezTo>
                    <a:pt x="63" y="50"/>
                    <a:pt x="69" y="36"/>
                    <a:pt x="64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2" name="Freeform 319"/>
            <p:cNvSpPr/>
            <p:nvPr/>
          </p:nvSpPr>
          <p:spPr bwMode="auto">
            <a:xfrm>
              <a:off x="7290" y="5958"/>
              <a:ext cx="206" cy="132"/>
            </a:xfrm>
            <a:custGeom>
              <a:avLst/>
              <a:gdLst>
                <a:gd name="T0" fmla="*/ 64 w 64"/>
                <a:gd name="T1" fmla="*/ 18 h 40"/>
                <a:gd name="T2" fmla="*/ 33 w 64"/>
                <a:gd name="T3" fmla="*/ 5 h 40"/>
                <a:gd name="T4" fmla="*/ 0 w 64"/>
                <a:gd name="T5" fmla="*/ 18 h 40"/>
                <a:gd name="T6" fmla="*/ 9 w 64"/>
                <a:gd name="T7" fmla="*/ 40 h 40"/>
                <a:gd name="T8" fmla="*/ 64 w 64"/>
                <a:gd name="T9" fmla="*/ 1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0">
                  <a:moveTo>
                    <a:pt x="64" y="18"/>
                  </a:moveTo>
                  <a:cubicBezTo>
                    <a:pt x="59" y="6"/>
                    <a:pt x="45" y="0"/>
                    <a:pt x="33" y="5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40"/>
                    <a:pt x="9" y="40"/>
                    <a:pt x="9" y="40"/>
                  </a:cubicBezTo>
                  <a:lnTo>
                    <a:pt x="64" y="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Freeform 320"/>
            <p:cNvSpPr/>
            <p:nvPr/>
          </p:nvSpPr>
          <p:spPr bwMode="auto">
            <a:xfrm>
              <a:off x="7242" y="6084"/>
              <a:ext cx="130" cy="173"/>
            </a:xfrm>
            <a:custGeom>
              <a:avLst/>
              <a:gdLst>
                <a:gd name="T0" fmla="*/ 0 w 41"/>
                <a:gd name="T1" fmla="*/ 9 h 52"/>
                <a:gd name="T2" fmla="*/ 10 w 41"/>
                <a:gd name="T3" fmla="*/ 33 h 52"/>
                <a:gd name="T4" fmla="*/ 41 w 41"/>
                <a:gd name="T5" fmla="*/ 47 h 52"/>
                <a:gd name="T6" fmla="*/ 23 w 41"/>
                <a:gd name="T7" fmla="*/ 0 h 52"/>
                <a:gd name="T8" fmla="*/ 0 w 41"/>
                <a:gd name="T9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52">
                  <a:moveTo>
                    <a:pt x="0" y="9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5" y="46"/>
                    <a:pt x="29" y="52"/>
                    <a:pt x="41" y="47"/>
                  </a:cubicBezTo>
                  <a:cubicBezTo>
                    <a:pt x="23" y="0"/>
                    <a:pt x="23" y="0"/>
                    <a:pt x="23" y="0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321"/>
            <p:cNvSpPr/>
            <p:nvPr/>
          </p:nvSpPr>
          <p:spPr bwMode="auto">
            <a:xfrm>
              <a:off x="7221" y="6003"/>
              <a:ext cx="120" cy="120"/>
            </a:xfrm>
            <a:custGeom>
              <a:avLst/>
              <a:gdLst>
                <a:gd name="T0" fmla="*/ 19 w 28"/>
                <a:gd name="T1" fmla="*/ 0 h 31"/>
                <a:gd name="T2" fmla="*/ 5 w 28"/>
                <a:gd name="T3" fmla="*/ 31 h 31"/>
                <a:gd name="T4" fmla="*/ 28 w 28"/>
                <a:gd name="T5" fmla="*/ 22 h 31"/>
                <a:gd name="T6" fmla="*/ 19 w 28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1">
                  <a:moveTo>
                    <a:pt x="19" y="0"/>
                  </a:moveTo>
                  <a:cubicBezTo>
                    <a:pt x="7" y="5"/>
                    <a:pt x="0" y="18"/>
                    <a:pt x="5" y="31"/>
                  </a:cubicBezTo>
                  <a:cubicBezTo>
                    <a:pt x="28" y="22"/>
                    <a:pt x="28" y="22"/>
                    <a:pt x="28" y="22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564630" y="3394710"/>
            <a:ext cx="1064260" cy="1106170"/>
            <a:chOff x="10338" y="5346"/>
            <a:chExt cx="1676" cy="1742"/>
          </a:xfrm>
        </p:grpSpPr>
        <p:sp>
          <p:nvSpPr>
            <p:cNvPr id="11" name="原创设计师QQ598969553          _10"/>
            <p:cNvSpPr>
              <a:spLocks noChangeArrowheads="1"/>
            </p:cNvSpPr>
            <p:nvPr/>
          </p:nvSpPr>
          <p:spPr bwMode="auto">
            <a:xfrm>
              <a:off x="10338" y="5346"/>
              <a:ext cx="1677" cy="1743"/>
            </a:xfrm>
            <a:prstGeom prst="ellipse">
              <a:avLst/>
            </a:prstGeom>
            <a:solidFill>
              <a:srgbClr val="70C4B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70"/>
            <p:cNvSpPr/>
            <p:nvPr/>
          </p:nvSpPr>
          <p:spPr bwMode="auto">
            <a:xfrm>
              <a:off x="10830" y="6021"/>
              <a:ext cx="325" cy="246"/>
            </a:xfrm>
            <a:custGeom>
              <a:avLst/>
              <a:gdLst>
                <a:gd name="T0" fmla="*/ 286 w 286"/>
                <a:gd name="T1" fmla="*/ 106 h 217"/>
                <a:gd name="T2" fmla="*/ 52 w 286"/>
                <a:gd name="T3" fmla="*/ 0 h 217"/>
                <a:gd name="T4" fmla="*/ 0 w 286"/>
                <a:gd name="T5" fmla="*/ 111 h 217"/>
                <a:gd name="T6" fmla="*/ 234 w 286"/>
                <a:gd name="T7" fmla="*/ 217 h 217"/>
                <a:gd name="T8" fmla="*/ 286 w 286"/>
                <a:gd name="T9" fmla="*/ 10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217">
                  <a:moveTo>
                    <a:pt x="286" y="106"/>
                  </a:moveTo>
                  <a:lnTo>
                    <a:pt x="52" y="0"/>
                  </a:lnTo>
                  <a:lnTo>
                    <a:pt x="0" y="111"/>
                  </a:lnTo>
                  <a:lnTo>
                    <a:pt x="234" y="217"/>
                  </a:lnTo>
                  <a:lnTo>
                    <a:pt x="28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71"/>
            <p:cNvSpPr/>
            <p:nvPr/>
          </p:nvSpPr>
          <p:spPr bwMode="auto">
            <a:xfrm>
              <a:off x="11042" y="5728"/>
              <a:ext cx="604" cy="860"/>
            </a:xfrm>
            <a:custGeom>
              <a:avLst/>
              <a:gdLst>
                <a:gd name="T0" fmla="*/ 218 w 225"/>
                <a:gd name="T1" fmla="*/ 41 h 320"/>
                <a:gd name="T2" fmla="*/ 160 w 225"/>
                <a:gd name="T3" fmla="*/ 14 h 320"/>
                <a:gd name="T4" fmla="*/ 113 w 225"/>
                <a:gd name="T5" fmla="*/ 39 h 320"/>
                <a:gd name="T6" fmla="*/ 11 w 225"/>
                <a:gd name="T7" fmla="*/ 265 h 320"/>
                <a:gd name="T8" fmla="*/ 0 w 225"/>
                <a:gd name="T9" fmla="*/ 287 h 320"/>
                <a:gd name="T10" fmla="*/ 8 w 225"/>
                <a:gd name="T11" fmla="*/ 320 h 320"/>
                <a:gd name="T12" fmla="*/ 25 w 225"/>
                <a:gd name="T13" fmla="*/ 303 h 320"/>
                <a:gd name="T14" fmla="*/ 137 w 225"/>
                <a:gd name="T15" fmla="*/ 57 h 320"/>
                <a:gd name="T16" fmla="*/ 172 w 225"/>
                <a:gd name="T17" fmla="*/ 42 h 320"/>
                <a:gd name="T18" fmla="*/ 210 w 225"/>
                <a:gd name="T19" fmla="*/ 59 h 320"/>
                <a:gd name="T20" fmla="*/ 218 w 225"/>
                <a:gd name="T21" fmla="*/ 41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320">
                  <a:moveTo>
                    <a:pt x="218" y="41"/>
                  </a:moveTo>
                  <a:cubicBezTo>
                    <a:pt x="160" y="14"/>
                    <a:pt x="160" y="14"/>
                    <a:pt x="160" y="14"/>
                  </a:cubicBezTo>
                  <a:cubicBezTo>
                    <a:pt x="160" y="14"/>
                    <a:pt x="131" y="0"/>
                    <a:pt x="113" y="39"/>
                  </a:cubicBezTo>
                  <a:cubicBezTo>
                    <a:pt x="95" y="79"/>
                    <a:pt x="11" y="265"/>
                    <a:pt x="11" y="265"/>
                  </a:cubicBezTo>
                  <a:cubicBezTo>
                    <a:pt x="11" y="265"/>
                    <a:pt x="7" y="278"/>
                    <a:pt x="0" y="287"/>
                  </a:cubicBezTo>
                  <a:cubicBezTo>
                    <a:pt x="7" y="297"/>
                    <a:pt x="10" y="308"/>
                    <a:pt x="8" y="320"/>
                  </a:cubicBezTo>
                  <a:cubicBezTo>
                    <a:pt x="19" y="313"/>
                    <a:pt x="25" y="303"/>
                    <a:pt x="25" y="303"/>
                  </a:cubicBezTo>
                  <a:cubicBezTo>
                    <a:pt x="25" y="303"/>
                    <a:pt x="123" y="87"/>
                    <a:pt x="137" y="57"/>
                  </a:cubicBezTo>
                  <a:cubicBezTo>
                    <a:pt x="150" y="28"/>
                    <a:pt x="172" y="42"/>
                    <a:pt x="172" y="42"/>
                  </a:cubicBezTo>
                  <a:cubicBezTo>
                    <a:pt x="210" y="59"/>
                    <a:pt x="210" y="59"/>
                    <a:pt x="210" y="59"/>
                  </a:cubicBezTo>
                  <a:cubicBezTo>
                    <a:pt x="225" y="54"/>
                    <a:pt x="218" y="41"/>
                    <a:pt x="218" y="4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72"/>
            <p:cNvSpPr/>
            <p:nvPr/>
          </p:nvSpPr>
          <p:spPr bwMode="auto">
            <a:xfrm>
              <a:off x="10758" y="6182"/>
              <a:ext cx="321" cy="246"/>
            </a:xfrm>
            <a:custGeom>
              <a:avLst/>
              <a:gdLst>
                <a:gd name="T0" fmla="*/ 283 w 283"/>
                <a:gd name="T1" fmla="*/ 106 h 217"/>
                <a:gd name="T2" fmla="*/ 50 w 283"/>
                <a:gd name="T3" fmla="*/ 0 h 217"/>
                <a:gd name="T4" fmla="*/ 0 w 283"/>
                <a:gd name="T5" fmla="*/ 111 h 217"/>
                <a:gd name="T6" fmla="*/ 234 w 283"/>
                <a:gd name="T7" fmla="*/ 217 h 217"/>
                <a:gd name="T8" fmla="*/ 283 w 283"/>
                <a:gd name="T9" fmla="*/ 10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217">
                  <a:moveTo>
                    <a:pt x="283" y="106"/>
                  </a:moveTo>
                  <a:lnTo>
                    <a:pt x="50" y="0"/>
                  </a:lnTo>
                  <a:lnTo>
                    <a:pt x="0" y="111"/>
                  </a:lnTo>
                  <a:lnTo>
                    <a:pt x="234" y="217"/>
                  </a:lnTo>
                  <a:lnTo>
                    <a:pt x="283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73"/>
            <p:cNvSpPr>
              <a:spLocks noEditPoints="1"/>
            </p:cNvSpPr>
            <p:nvPr/>
          </p:nvSpPr>
          <p:spPr bwMode="auto">
            <a:xfrm>
              <a:off x="10817" y="6458"/>
              <a:ext cx="233" cy="234"/>
            </a:xfrm>
            <a:custGeom>
              <a:avLst/>
              <a:gdLst>
                <a:gd name="T0" fmla="*/ 62 w 87"/>
                <a:gd name="T1" fmla="*/ 5 h 87"/>
                <a:gd name="T2" fmla="*/ 25 w 87"/>
                <a:gd name="T3" fmla="*/ 7 h 87"/>
                <a:gd name="T4" fmla="*/ 9 w 87"/>
                <a:gd name="T5" fmla="*/ 25 h 87"/>
                <a:gd name="T6" fmla="*/ 9 w 87"/>
                <a:gd name="T7" fmla="*/ 25 h 87"/>
                <a:gd name="T8" fmla="*/ 29 w 87"/>
                <a:gd name="T9" fmla="*/ 78 h 87"/>
                <a:gd name="T10" fmla="*/ 82 w 87"/>
                <a:gd name="T11" fmla="*/ 58 h 87"/>
                <a:gd name="T12" fmla="*/ 84 w 87"/>
                <a:gd name="T13" fmla="*/ 52 h 87"/>
                <a:gd name="T14" fmla="*/ 80 w 87"/>
                <a:gd name="T15" fmla="*/ 21 h 87"/>
                <a:gd name="T16" fmla="*/ 62 w 87"/>
                <a:gd name="T17" fmla="*/ 5 h 87"/>
                <a:gd name="T18" fmla="*/ 39 w 87"/>
                <a:gd name="T19" fmla="*/ 55 h 87"/>
                <a:gd name="T20" fmla="*/ 32 w 87"/>
                <a:gd name="T21" fmla="*/ 35 h 87"/>
                <a:gd name="T22" fmla="*/ 52 w 87"/>
                <a:gd name="T23" fmla="*/ 28 h 87"/>
                <a:gd name="T24" fmla="*/ 59 w 87"/>
                <a:gd name="T25" fmla="*/ 48 h 87"/>
                <a:gd name="T26" fmla="*/ 39 w 87"/>
                <a:gd name="T27" fmla="*/ 55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7" h="87">
                  <a:moveTo>
                    <a:pt x="62" y="5"/>
                  </a:moveTo>
                  <a:cubicBezTo>
                    <a:pt x="50" y="0"/>
                    <a:pt x="36" y="1"/>
                    <a:pt x="25" y="7"/>
                  </a:cubicBezTo>
                  <a:cubicBezTo>
                    <a:pt x="18" y="11"/>
                    <a:pt x="12" y="17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0" y="45"/>
                    <a:pt x="9" y="69"/>
                    <a:pt x="29" y="78"/>
                  </a:cubicBezTo>
                  <a:cubicBezTo>
                    <a:pt x="49" y="87"/>
                    <a:pt x="73" y="78"/>
                    <a:pt x="82" y="58"/>
                  </a:cubicBezTo>
                  <a:cubicBezTo>
                    <a:pt x="83" y="56"/>
                    <a:pt x="84" y="54"/>
                    <a:pt x="84" y="52"/>
                  </a:cubicBezTo>
                  <a:cubicBezTo>
                    <a:pt x="87" y="41"/>
                    <a:pt x="85" y="30"/>
                    <a:pt x="80" y="21"/>
                  </a:cubicBezTo>
                  <a:cubicBezTo>
                    <a:pt x="75" y="14"/>
                    <a:pt x="69" y="9"/>
                    <a:pt x="62" y="5"/>
                  </a:cubicBezTo>
                  <a:close/>
                  <a:moveTo>
                    <a:pt x="39" y="55"/>
                  </a:moveTo>
                  <a:cubicBezTo>
                    <a:pt x="32" y="52"/>
                    <a:pt x="28" y="43"/>
                    <a:pt x="32" y="35"/>
                  </a:cubicBezTo>
                  <a:cubicBezTo>
                    <a:pt x="35" y="28"/>
                    <a:pt x="44" y="25"/>
                    <a:pt x="52" y="28"/>
                  </a:cubicBezTo>
                  <a:cubicBezTo>
                    <a:pt x="59" y="31"/>
                    <a:pt x="62" y="40"/>
                    <a:pt x="59" y="48"/>
                  </a:cubicBezTo>
                  <a:cubicBezTo>
                    <a:pt x="56" y="55"/>
                    <a:pt x="47" y="59"/>
                    <a:pt x="39" y="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74"/>
            <p:cNvSpPr/>
            <p:nvPr/>
          </p:nvSpPr>
          <p:spPr bwMode="auto">
            <a:xfrm>
              <a:off x="10742" y="6440"/>
              <a:ext cx="120" cy="77"/>
            </a:xfrm>
            <a:custGeom>
              <a:avLst/>
              <a:gdLst>
                <a:gd name="T0" fmla="*/ 45 w 45"/>
                <a:gd name="T1" fmla="*/ 11 h 29"/>
                <a:gd name="T2" fmla="*/ 24 w 45"/>
                <a:gd name="T3" fmla="*/ 1 h 29"/>
                <a:gd name="T4" fmla="*/ 14 w 45"/>
                <a:gd name="T5" fmla="*/ 22 h 29"/>
                <a:gd name="T6" fmla="*/ 30 w 45"/>
                <a:gd name="T7" fmla="*/ 29 h 29"/>
                <a:gd name="T8" fmla="*/ 45 w 45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9">
                  <a:moveTo>
                    <a:pt x="45" y="11"/>
                  </a:moveTo>
                  <a:cubicBezTo>
                    <a:pt x="33" y="5"/>
                    <a:pt x="24" y="1"/>
                    <a:pt x="24" y="1"/>
                  </a:cubicBezTo>
                  <a:cubicBezTo>
                    <a:pt x="24" y="1"/>
                    <a:pt x="0" y="0"/>
                    <a:pt x="14" y="22"/>
                  </a:cubicBezTo>
                  <a:cubicBezTo>
                    <a:pt x="14" y="22"/>
                    <a:pt x="21" y="25"/>
                    <a:pt x="30" y="29"/>
                  </a:cubicBezTo>
                  <a:cubicBezTo>
                    <a:pt x="34" y="22"/>
                    <a:pt x="39" y="15"/>
                    <a:pt x="45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337218" y="4783051"/>
            <a:ext cx="1845310" cy="1146175"/>
            <a:chOff x="1168464" y="1437011"/>
            <a:chExt cx="1845310" cy="1146175"/>
          </a:xfrm>
        </p:grpSpPr>
        <p:sp>
          <p:nvSpPr>
            <p:cNvPr id="44" name="文本框 43"/>
            <p:cNvSpPr txBox="1"/>
            <p:nvPr/>
          </p:nvSpPr>
          <p:spPr>
            <a:xfrm>
              <a:off x="1168464" y="2034546"/>
              <a:ext cx="1845310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经济组织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28877" y="1437011"/>
              <a:ext cx="1168334" cy="5486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性质</a:t>
              </a:r>
              <a:endPara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27440" y="3402330"/>
            <a:ext cx="938530" cy="887730"/>
            <a:chOff x="13744" y="5358"/>
            <a:chExt cx="1478" cy="1398"/>
          </a:xfrm>
        </p:grpSpPr>
        <p:sp>
          <p:nvSpPr>
            <p:cNvPr id="53" name="Freeform 646"/>
            <p:cNvSpPr>
              <a:spLocks noEditPoints="1"/>
            </p:cNvSpPr>
            <p:nvPr/>
          </p:nvSpPr>
          <p:spPr bwMode="auto">
            <a:xfrm>
              <a:off x="13744" y="6080"/>
              <a:ext cx="589" cy="665"/>
            </a:xfrm>
            <a:custGeom>
              <a:avLst/>
              <a:gdLst>
                <a:gd name="T0" fmla="*/ 140 w 175"/>
                <a:gd name="T1" fmla="*/ 17 h 175"/>
                <a:gd name="T2" fmla="*/ 130 w 175"/>
                <a:gd name="T3" fmla="*/ 11 h 175"/>
                <a:gd name="T4" fmla="*/ 114 w 175"/>
                <a:gd name="T5" fmla="*/ 4 h 175"/>
                <a:gd name="T6" fmla="*/ 87 w 175"/>
                <a:gd name="T7" fmla="*/ 0 h 175"/>
                <a:gd name="T8" fmla="*/ 0 w 175"/>
                <a:gd name="T9" fmla="*/ 87 h 175"/>
                <a:gd name="T10" fmla="*/ 87 w 175"/>
                <a:gd name="T11" fmla="*/ 175 h 175"/>
                <a:gd name="T12" fmla="*/ 164 w 175"/>
                <a:gd name="T13" fmla="*/ 130 h 175"/>
                <a:gd name="T14" fmla="*/ 168 w 175"/>
                <a:gd name="T15" fmla="*/ 120 h 175"/>
                <a:gd name="T16" fmla="*/ 173 w 175"/>
                <a:gd name="T17" fmla="*/ 103 h 175"/>
                <a:gd name="T18" fmla="*/ 175 w 175"/>
                <a:gd name="T19" fmla="*/ 87 h 175"/>
                <a:gd name="T20" fmla="*/ 140 w 175"/>
                <a:gd name="T21" fmla="*/ 17 h 175"/>
                <a:gd name="T22" fmla="*/ 87 w 175"/>
                <a:gd name="T23" fmla="*/ 151 h 175"/>
                <a:gd name="T24" fmla="*/ 24 w 175"/>
                <a:gd name="T25" fmla="*/ 87 h 175"/>
                <a:gd name="T26" fmla="*/ 87 w 175"/>
                <a:gd name="T27" fmla="*/ 24 h 175"/>
                <a:gd name="T28" fmla="*/ 112 w 175"/>
                <a:gd name="T29" fmla="*/ 29 h 175"/>
                <a:gd name="T30" fmla="*/ 146 w 175"/>
                <a:gd name="T31" fmla="*/ 64 h 175"/>
                <a:gd name="T32" fmla="*/ 151 w 175"/>
                <a:gd name="T33" fmla="*/ 87 h 175"/>
                <a:gd name="T34" fmla="*/ 145 w 175"/>
                <a:gd name="T35" fmla="*/ 113 h 175"/>
                <a:gd name="T36" fmla="*/ 87 w 175"/>
                <a:gd name="T37" fmla="*/ 15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" h="175">
                  <a:moveTo>
                    <a:pt x="140" y="17"/>
                  </a:moveTo>
                  <a:cubicBezTo>
                    <a:pt x="137" y="15"/>
                    <a:pt x="134" y="13"/>
                    <a:pt x="130" y="11"/>
                  </a:cubicBezTo>
                  <a:cubicBezTo>
                    <a:pt x="125" y="8"/>
                    <a:pt x="120" y="6"/>
                    <a:pt x="114" y="4"/>
                  </a:cubicBezTo>
                  <a:cubicBezTo>
                    <a:pt x="105" y="2"/>
                    <a:pt x="97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36"/>
                    <a:pt x="39" y="175"/>
                    <a:pt x="87" y="175"/>
                  </a:cubicBezTo>
                  <a:cubicBezTo>
                    <a:pt x="120" y="175"/>
                    <a:pt x="149" y="157"/>
                    <a:pt x="164" y="130"/>
                  </a:cubicBezTo>
                  <a:cubicBezTo>
                    <a:pt x="165" y="127"/>
                    <a:pt x="167" y="124"/>
                    <a:pt x="168" y="120"/>
                  </a:cubicBezTo>
                  <a:cubicBezTo>
                    <a:pt x="171" y="115"/>
                    <a:pt x="172" y="109"/>
                    <a:pt x="173" y="103"/>
                  </a:cubicBezTo>
                  <a:cubicBezTo>
                    <a:pt x="174" y="98"/>
                    <a:pt x="175" y="93"/>
                    <a:pt x="175" y="87"/>
                  </a:cubicBezTo>
                  <a:cubicBezTo>
                    <a:pt x="175" y="59"/>
                    <a:pt x="161" y="33"/>
                    <a:pt x="140" y="17"/>
                  </a:cubicBezTo>
                  <a:close/>
                  <a:moveTo>
                    <a:pt x="87" y="151"/>
                  </a:moveTo>
                  <a:cubicBezTo>
                    <a:pt x="52" y="151"/>
                    <a:pt x="24" y="122"/>
                    <a:pt x="24" y="87"/>
                  </a:cubicBezTo>
                  <a:cubicBezTo>
                    <a:pt x="24" y="52"/>
                    <a:pt x="52" y="24"/>
                    <a:pt x="87" y="24"/>
                  </a:cubicBezTo>
                  <a:cubicBezTo>
                    <a:pt x="96" y="24"/>
                    <a:pt x="105" y="26"/>
                    <a:pt x="112" y="29"/>
                  </a:cubicBezTo>
                  <a:cubicBezTo>
                    <a:pt x="128" y="36"/>
                    <a:pt x="140" y="48"/>
                    <a:pt x="146" y="64"/>
                  </a:cubicBezTo>
                  <a:cubicBezTo>
                    <a:pt x="149" y="71"/>
                    <a:pt x="151" y="79"/>
                    <a:pt x="151" y="87"/>
                  </a:cubicBezTo>
                  <a:cubicBezTo>
                    <a:pt x="151" y="96"/>
                    <a:pt x="149" y="105"/>
                    <a:pt x="145" y="113"/>
                  </a:cubicBezTo>
                  <a:cubicBezTo>
                    <a:pt x="136" y="135"/>
                    <a:pt x="113" y="151"/>
                    <a:pt x="87" y="15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3886" y="5358"/>
              <a:ext cx="1336" cy="1398"/>
              <a:chOff x="13886" y="5598"/>
              <a:chExt cx="1160" cy="1075"/>
            </a:xfrm>
          </p:grpSpPr>
          <p:sp>
            <p:nvSpPr>
              <p:cNvPr id="46" name="Freeform 639"/>
              <p:cNvSpPr>
                <a:spLocks noEditPoints="1"/>
              </p:cNvSpPr>
              <p:nvPr/>
            </p:nvSpPr>
            <p:spPr bwMode="auto">
              <a:xfrm>
                <a:off x="14579" y="6203"/>
                <a:ext cx="467" cy="470"/>
              </a:xfrm>
              <a:custGeom>
                <a:avLst/>
                <a:gdLst>
                  <a:gd name="T0" fmla="*/ 87 w 174"/>
                  <a:gd name="T1" fmla="*/ 0 h 175"/>
                  <a:gd name="T2" fmla="*/ 61 w 174"/>
                  <a:gd name="T3" fmla="*/ 4 h 175"/>
                  <a:gd name="T4" fmla="*/ 44 w 174"/>
                  <a:gd name="T5" fmla="*/ 11 h 175"/>
                  <a:gd name="T6" fmla="*/ 35 w 174"/>
                  <a:gd name="T7" fmla="*/ 17 h 175"/>
                  <a:gd name="T8" fmla="*/ 0 w 174"/>
                  <a:gd name="T9" fmla="*/ 87 h 175"/>
                  <a:gd name="T10" fmla="*/ 1 w 174"/>
                  <a:gd name="T11" fmla="*/ 103 h 175"/>
                  <a:gd name="T12" fmla="*/ 5 w 174"/>
                  <a:gd name="T13" fmla="*/ 117 h 175"/>
                  <a:gd name="T14" fmla="*/ 11 w 174"/>
                  <a:gd name="T15" fmla="*/ 130 h 175"/>
                  <a:gd name="T16" fmla="*/ 87 w 174"/>
                  <a:gd name="T17" fmla="*/ 175 h 175"/>
                  <a:gd name="T18" fmla="*/ 174 w 174"/>
                  <a:gd name="T19" fmla="*/ 87 h 175"/>
                  <a:gd name="T20" fmla="*/ 87 w 174"/>
                  <a:gd name="T21" fmla="*/ 0 h 175"/>
                  <a:gd name="T22" fmla="*/ 87 w 174"/>
                  <a:gd name="T23" fmla="*/ 151 h 175"/>
                  <a:gd name="T24" fmla="*/ 29 w 174"/>
                  <a:gd name="T25" fmla="*/ 113 h 175"/>
                  <a:gd name="T26" fmla="*/ 24 w 174"/>
                  <a:gd name="T27" fmla="*/ 87 h 175"/>
                  <a:gd name="T28" fmla="*/ 28 w 174"/>
                  <a:gd name="T29" fmla="*/ 64 h 175"/>
                  <a:gd name="T30" fmla="*/ 62 w 174"/>
                  <a:gd name="T31" fmla="*/ 29 h 175"/>
                  <a:gd name="T32" fmla="*/ 87 w 174"/>
                  <a:gd name="T33" fmla="*/ 24 h 175"/>
                  <a:gd name="T34" fmla="*/ 150 w 174"/>
                  <a:gd name="T35" fmla="*/ 87 h 175"/>
                  <a:gd name="T36" fmla="*/ 87 w 174"/>
                  <a:gd name="T37" fmla="*/ 151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4" h="175">
                    <a:moveTo>
                      <a:pt x="87" y="0"/>
                    </a:moveTo>
                    <a:cubicBezTo>
                      <a:pt x="78" y="0"/>
                      <a:pt x="69" y="2"/>
                      <a:pt x="61" y="4"/>
                    </a:cubicBezTo>
                    <a:cubicBezTo>
                      <a:pt x="55" y="6"/>
                      <a:pt x="50" y="8"/>
                      <a:pt x="44" y="11"/>
                    </a:cubicBezTo>
                    <a:cubicBezTo>
                      <a:pt x="41" y="13"/>
                      <a:pt x="38" y="15"/>
                      <a:pt x="35" y="17"/>
                    </a:cubicBezTo>
                    <a:cubicBezTo>
                      <a:pt x="14" y="33"/>
                      <a:pt x="0" y="59"/>
                      <a:pt x="0" y="87"/>
                    </a:cubicBezTo>
                    <a:cubicBezTo>
                      <a:pt x="0" y="93"/>
                      <a:pt x="0" y="98"/>
                      <a:pt x="1" y="103"/>
                    </a:cubicBezTo>
                    <a:cubicBezTo>
                      <a:pt x="2" y="108"/>
                      <a:pt x="3" y="113"/>
                      <a:pt x="5" y="117"/>
                    </a:cubicBezTo>
                    <a:cubicBezTo>
                      <a:pt x="6" y="122"/>
                      <a:pt x="8" y="126"/>
                      <a:pt x="11" y="130"/>
                    </a:cubicBezTo>
                    <a:cubicBezTo>
                      <a:pt x="26" y="157"/>
                      <a:pt x="54" y="175"/>
                      <a:pt x="87" y="175"/>
                    </a:cubicBezTo>
                    <a:cubicBezTo>
                      <a:pt x="135" y="175"/>
                      <a:pt x="174" y="136"/>
                      <a:pt x="174" y="87"/>
                    </a:cubicBezTo>
                    <a:cubicBezTo>
                      <a:pt x="174" y="39"/>
                      <a:pt x="135" y="0"/>
                      <a:pt x="87" y="0"/>
                    </a:cubicBezTo>
                    <a:close/>
                    <a:moveTo>
                      <a:pt x="87" y="151"/>
                    </a:moveTo>
                    <a:cubicBezTo>
                      <a:pt x="61" y="151"/>
                      <a:pt x="39" y="135"/>
                      <a:pt x="29" y="113"/>
                    </a:cubicBezTo>
                    <a:cubicBezTo>
                      <a:pt x="25" y="105"/>
                      <a:pt x="24" y="97"/>
                      <a:pt x="24" y="87"/>
                    </a:cubicBezTo>
                    <a:cubicBezTo>
                      <a:pt x="24" y="79"/>
                      <a:pt x="25" y="71"/>
                      <a:pt x="28" y="64"/>
                    </a:cubicBezTo>
                    <a:cubicBezTo>
                      <a:pt x="34" y="48"/>
                      <a:pt x="47" y="36"/>
                      <a:pt x="62" y="29"/>
                    </a:cubicBezTo>
                    <a:cubicBezTo>
                      <a:pt x="70" y="26"/>
                      <a:pt x="78" y="24"/>
                      <a:pt x="87" y="24"/>
                    </a:cubicBezTo>
                    <a:cubicBezTo>
                      <a:pt x="122" y="24"/>
                      <a:pt x="150" y="52"/>
                      <a:pt x="150" y="87"/>
                    </a:cubicBezTo>
                    <a:cubicBezTo>
                      <a:pt x="150" y="122"/>
                      <a:pt x="122" y="151"/>
                      <a:pt x="87" y="15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Freeform 640"/>
              <p:cNvSpPr/>
              <p:nvPr/>
            </p:nvSpPr>
            <p:spPr bwMode="auto">
              <a:xfrm>
                <a:off x="14697" y="6315"/>
                <a:ext cx="128" cy="161"/>
              </a:xfrm>
              <a:custGeom>
                <a:avLst/>
                <a:gdLst>
                  <a:gd name="T0" fmla="*/ 44 w 48"/>
                  <a:gd name="T1" fmla="*/ 0 h 60"/>
                  <a:gd name="T2" fmla="*/ 41 w 48"/>
                  <a:gd name="T3" fmla="*/ 2 h 60"/>
                  <a:gd name="T4" fmla="*/ 40 w 48"/>
                  <a:gd name="T5" fmla="*/ 5 h 60"/>
                  <a:gd name="T6" fmla="*/ 40 w 48"/>
                  <a:gd name="T7" fmla="*/ 43 h 60"/>
                  <a:gd name="T8" fmla="*/ 4 w 48"/>
                  <a:gd name="T9" fmla="*/ 52 h 60"/>
                  <a:gd name="T10" fmla="*/ 1 w 48"/>
                  <a:gd name="T11" fmla="*/ 57 h 60"/>
                  <a:gd name="T12" fmla="*/ 5 w 48"/>
                  <a:gd name="T13" fmla="*/ 60 h 60"/>
                  <a:gd name="T14" fmla="*/ 6 w 48"/>
                  <a:gd name="T15" fmla="*/ 60 h 60"/>
                  <a:gd name="T16" fmla="*/ 45 w 48"/>
                  <a:gd name="T17" fmla="*/ 50 h 60"/>
                  <a:gd name="T18" fmla="*/ 48 w 48"/>
                  <a:gd name="T19" fmla="*/ 46 h 60"/>
                  <a:gd name="T20" fmla="*/ 48 w 48"/>
                  <a:gd name="T21" fmla="*/ 46 h 60"/>
                  <a:gd name="T22" fmla="*/ 48 w 48"/>
                  <a:gd name="T23" fmla="*/ 46 h 60"/>
                  <a:gd name="T24" fmla="*/ 48 w 48"/>
                  <a:gd name="T25" fmla="*/ 45 h 60"/>
                  <a:gd name="T26" fmla="*/ 48 w 48"/>
                  <a:gd name="T27" fmla="*/ 5 h 60"/>
                  <a:gd name="T28" fmla="*/ 44 w 48"/>
                  <a:gd name="T29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8" h="60">
                    <a:moveTo>
                      <a:pt x="44" y="0"/>
                    </a:moveTo>
                    <a:cubicBezTo>
                      <a:pt x="43" y="0"/>
                      <a:pt x="42" y="1"/>
                      <a:pt x="41" y="2"/>
                    </a:cubicBezTo>
                    <a:cubicBezTo>
                      <a:pt x="41" y="2"/>
                      <a:pt x="40" y="3"/>
                      <a:pt x="40" y="5"/>
                    </a:cubicBezTo>
                    <a:cubicBezTo>
                      <a:pt x="40" y="43"/>
                      <a:pt x="40" y="43"/>
                      <a:pt x="40" y="43"/>
                    </a:cubicBezTo>
                    <a:cubicBezTo>
                      <a:pt x="4" y="52"/>
                      <a:pt x="4" y="52"/>
                      <a:pt x="4" y="52"/>
                    </a:cubicBezTo>
                    <a:cubicBezTo>
                      <a:pt x="1" y="53"/>
                      <a:pt x="0" y="55"/>
                      <a:pt x="1" y="57"/>
                    </a:cubicBezTo>
                    <a:cubicBezTo>
                      <a:pt x="1" y="59"/>
                      <a:pt x="3" y="60"/>
                      <a:pt x="5" y="60"/>
                    </a:cubicBezTo>
                    <a:cubicBezTo>
                      <a:pt x="5" y="60"/>
                      <a:pt x="5" y="60"/>
                      <a:pt x="6" y="60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47" y="50"/>
                      <a:pt x="48" y="48"/>
                      <a:pt x="48" y="46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6"/>
                      <a:pt x="48" y="46"/>
                      <a:pt x="48" y="46"/>
                    </a:cubicBezTo>
                    <a:cubicBezTo>
                      <a:pt x="48" y="46"/>
                      <a:pt x="48" y="46"/>
                      <a:pt x="48" y="4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2"/>
                      <a:pt x="47" y="0"/>
                      <a:pt x="44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641"/>
              <p:cNvSpPr/>
              <p:nvPr/>
            </p:nvSpPr>
            <p:spPr bwMode="auto">
              <a:xfrm>
                <a:off x="14663" y="5918"/>
                <a:ext cx="158" cy="250"/>
              </a:xfrm>
              <a:custGeom>
                <a:avLst/>
                <a:gdLst>
                  <a:gd name="T0" fmla="*/ 34 w 59"/>
                  <a:gd name="T1" fmla="*/ 93 h 93"/>
                  <a:gd name="T2" fmla="*/ 40 w 59"/>
                  <a:gd name="T3" fmla="*/ 90 h 93"/>
                  <a:gd name="T4" fmla="*/ 59 w 59"/>
                  <a:gd name="T5" fmla="*/ 79 h 93"/>
                  <a:gd name="T6" fmla="*/ 39 w 59"/>
                  <a:gd name="T7" fmla="*/ 35 h 93"/>
                  <a:gd name="T8" fmla="*/ 6 w 59"/>
                  <a:gd name="T9" fmla="*/ 0 h 93"/>
                  <a:gd name="T10" fmla="*/ 0 w 59"/>
                  <a:gd name="T11" fmla="*/ 30 h 93"/>
                  <a:gd name="T12" fmla="*/ 34 w 59"/>
                  <a:gd name="T13" fmla="*/ 93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9" h="93">
                    <a:moveTo>
                      <a:pt x="34" y="93"/>
                    </a:moveTo>
                    <a:cubicBezTo>
                      <a:pt x="40" y="90"/>
                      <a:pt x="40" y="90"/>
                      <a:pt x="40" y="90"/>
                    </a:cubicBezTo>
                    <a:cubicBezTo>
                      <a:pt x="59" y="79"/>
                      <a:pt x="59" y="79"/>
                      <a:pt x="59" y="79"/>
                    </a:cubicBezTo>
                    <a:cubicBezTo>
                      <a:pt x="55" y="63"/>
                      <a:pt x="48" y="48"/>
                      <a:pt x="39" y="35"/>
                    </a:cubicBezTo>
                    <a:cubicBezTo>
                      <a:pt x="30" y="21"/>
                      <a:pt x="19" y="10"/>
                      <a:pt x="6" y="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18" y="46"/>
                      <a:pt x="30" y="68"/>
                      <a:pt x="34" y="93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642"/>
              <p:cNvSpPr/>
              <p:nvPr/>
            </p:nvSpPr>
            <p:spPr bwMode="auto">
              <a:xfrm>
                <a:off x="14189" y="6506"/>
                <a:ext cx="390" cy="124"/>
              </a:xfrm>
              <a:custGeom>
                <a:avLst/>
                <a:gdLst>
                  <a:gd name="T0" fmla="*/ 135 w 145"/>
                  <a:gd name="T1" fmla="*/ 0 h 46"/>
                  <a:gd name="T2" fmla="*/ 72 w 145"/>
                  <a:gd name="T3" fmla="*/ 19 h 46"/>
                  <a:gd name="T4" fmla="*/ 10 w 145"/>
                  <a:gd name="T5" fmla="*/ 0 h 46"/>
                  <a:gd name="T6" fmla="*/ 5 w 145"/>
                  <a:gd name="T7" fmla="*/ 12 h 46"/>
                  <a:gd name="T8" fmla="*/ 0 w 145"/>
                  <a:gd name="T9" fmla="*/ 25 h 46"/>
                  <a:gd name="T10" fmla="*/ 72 w 145"/>
                  <a:gd name="T11" fmla="*/ 46 h 46"/>
                  <a:gd name="T12" fmla="*/ 145 w 145"/>
                  <a:gd name="T13" fmla="*/ 25 h 46"/>
                  <a:gd name="T14" fmla="*/ 138 w 145"/>
                  <a:gd name="T15" fmla="*/ 9 h 46"/>
                  <a:gd name="T16" fmla="*/ 135 w 145"/>
                  <a:gd name="T1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5" h="46">
                    <a:moveTo>
                      <a:pt x="135" y="0"/>
                    </a:moveTo>
                    <a:cubicBezTo>
                      <a:pt x="117" y="12"/>
                      <a:pt x="96" y="19"/>
                      <a:pt x="72" y="19"/>
                    </a:cubicBezTo>
                    <a:cubicBezTo>
                      <a:pt x="49" y="19"/>
                      <a:pt x="28" y="12"/>
                      <a:pt x="10" y="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1" y="38"/>
                      <a:pt x="46" y="46"/>
                      <a:pt x="72" y="46"/>
                    </a:cubicBezTo>
                    <a:cubicBezTo>
                      <a:pt x="99" y="46"/>
                      <a:pt x="124" y="39"/>
                      <a:pt x="145" y="25"/>
                    </a:cubicBezTo>
                    <a:cubicBezTo>
                      <a:pt x="138" y="9"/>
                      <a:pt x="138" y="9"/>
                      <a:pt x="138" y="9"/>
                    </a:cubicBezTo>
                    <a:lnTo>
                      <a:pt x="135" y="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643"/>
              <p:cNvSpPr/>
              <p:nvPr/>
            </p:nvSpPr>
            <p:spPr bwMode="auto">
              <a:xfrm>
                <a:off x="14215" y="5811"/>
                <a:ext cx="336" cy="298"/>
              </a:xfrm>
              <a:custGeom>
                <a:avLst/>
                <a:gdLst>
                  <a:gd name="T0" fmla="*/ 57 w 125"/>
                  <a:gd name="T1" fmla="*/ 111 h 111"/>
                  <a:gd name="T2" fmla="*/ 68 w 125"/>
                  <a:gd name="T3" fmla="*/ 111 h 111"/>
                  <a:gd name="T4" fmla="*/ 125 w 125"/>
                  <a:gd name="T5" fmla="*/ 91 h 111"/>
                  <a:gd name="T6" fmla="*/ 125 w 125"/>
                  <a:gd name="T7" fmla="*/ 90 h 111"/>
                  <a:gd name="T8" fmla="*/ 125 w 125"/>
                  <a:gd name="T9" fmla="*/ 82 h 111"/>
                  <a:gd name="T10" fmla="*/ 125 w 125"/>
                  <a:gd name="T11" fmla="*/ 50 h 111"/>
                  <a:gd name="T12" fmla="*/ 125 w 125"/>
                  <a:gd name="T13" fmla="*/ 44 h 111"/>
                  <a:gd name="T14" fmla="*/ 109 w 125"/>
                  <a:gd name="T15" fmla="*/ 13 h 111"/>
                  <a:gd name="T16" fmla="*/ 81 w 125"/>
                  <a:gd name="T17" fmla="*/ 0 h 111"/>
                  <a:gd name="T18" fmla="*/ 62 w 125"/>
                  <a:gd name="T19" fmla="*/ 7 h 111"/>
                  <a:gd name="T20" fmla="*/ 70 w 125"/>
                  <a:gd name="T21" fmla="*/ 35 h 111"/>
                  <a:gd name="T22" fmla="*/ 77 w 125"/>
                  <a:gd name="T23" fmla="*/ 61 h 111"/>
                  <a:gd name="T24" fmla="*/ 76 w 125"/>
                  <a:gd name="T25" fmla="*/ 63 h 111"/>
                  <a:gd name="T26" fmla="*/ 62 w 125"/>
                  <a:gd name="T27" fmla="*/ 82 h 111"/>
                  <a:gd name="T28" fmla="*/ 49 w 125"/>
                  <a:gd name="T29" fmla="*/ 63 h 111"/>
                  <a:gd name="T30" fmla="*/ 48 w 125"/>
                  <a:gd name="T31" fmla="*/ 61 h 111"/>
                  <a:gd name="T32" fmla="*/ 55 w 125"/>
                  <a:gd name="T33" fmla="*/ 35 h 111"/>
                  <a:gd name="T34" fmla="*/ 62 w 125"/>
                  <a:gd name="T35" fmla="*/ 7 h 111"/>
                  <a:gd name="T36" fmla="*/ 44 w 125"/>
                  <a:gd name="T37" fmla="*/ 0 h 111"/>
                  <a:gd name="T38" fmla="*/ 0 w 125"/>
                  <a:gd name="T39" fmla="*/ 44 h 111"/>
                  <a:gd name="T40" fmla="*/ 0 w 125"/>
                  <a:gd name="T41" fmla="*/ 50 h 111"/>
                  <a:gd name="T42" fmla="*/ 0 w 125"/>
                  <a:gd name="T43" fmla="*/ 82 h 111"/>
                  <a:gd name="T44" fmla="*/ 0 w 125"/>
                  <a:gd name="T45" fmla="*/ 90 h 111"/>
                  <a:gd name="T46" fmla="*/ 0 w 125"/>
                  <a:gd name="T47" fmla="*/ 91 h 111"/>
                  <a:gd name="T48" fmla="*/ 57 w 125"/>
                  <a:gd name="T49" fmla="*/ 1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25" h="111">
                    <a:moveTo>
                      <a:pt x="57" y="111"/>
                    </a:moveTo>
                    <a:cubicBezTo>
                      <a:pt x="68" y="111"/>
                      <a:pt x="68" y="111"/>
                      <a:pt x="68" y="111"/>
                    </a:cubicBezTo>
                    <a:cubicBezTo>
                      <a:pt x="123" y="111"/>
                      <a:pt x="125" y="91"/>
                      <a:pt x="125" y="91"/>
                    </a:cubicBezTo>
                    <a:cubicBezTo>
                      <a:pt x="125" y="91"/>
                      <a:pt x="125" y="91"/>
                      <a:pt x="125" y="90"/>
                    </a:cubicBezTo>
                    <a:cubicBezTo>
                      <a:pt x="125" y="88"/>
                      <a:pt x="125" y="86"/>
                      <a:pt x="125" y="82"/>
                    </a:cubicBezTo>
                    <a:cubicBezTo>
                      <a:pt x="125" y="76"/>
                      <a:pt x="125" y="66"/>
                      <a:pt x="125" y="50"/>
                    </a:cubicBezTo>
                    <a:cubicBezTo>
                      <a:pt x="125" y="48"/>
                      <a:pt x="125" y="46"/>
                      <a:pt x="125" y="44"/>
                    </a:cubicBezTo>
                    <a:cubicBezTo>
                      <a:pt x="125" y="30"/>
                      <a:pt x="118" y="20"/>
                      <a:pt x="109" y="13"/>
                    </a:cubicBezTo>
                    <a:cubicBezTo>
                      <a:pt x="100" y="6"/>
                      <a:pt x="89" y="2"/>
                      <a:pt x="81" y="0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7" y="61"/>
                      <a:pt x="77" y="61"/>
                      <a:pt x="77" y="61"/>
                    </a:cubicBezTo>
                    <a:cubicBezTo>
                      <a:pt x="76" y="63"/>
                      <a:pt x="76" y="63"/>
                      <a:pt x="76" y="63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27" y="4"/>
                      <a:pt x="0" y="16"/>
                      <a:pt x="0" y="44"/>
                    </a:cubicBezTo>
                    <a:cubicBezTo>
                      <a:pt x="0" y="46"/>
                      <a:pt x="0" y="48"/>
                      <a:pt x="0" y="50"/>
                    </a:cubicBezTo>
                    <a:cubicBezTo>
                      <a:pt x="0" y="66"/>
                      <a:pt x="0" y="76"/>
                      <a:pt x="0" y="82"/>
                    </a:cubicBezTo>
                    <a:cubicBezTo>
                      <a:pt x="0" y="86"/>
                      <a:pt x="0" y="88"/>
                      <a:pt x="0" y="90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1"/>
                      <a:pt x="2" y="111"/>
                      <a:pt x="57" y="11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Oval 644"/>
              <p:cNvSpPr>
                <a:spLocks noChangeArrowheads="1"/>
              </p:cNvSpPr>
              <p:nvPr/>
            </p:nvSpPr>
            <p:spPr bwMode="auto">
              <a:xfrm>
                <a:off x="14299" y="5598"/>
                <a:ext cx="169" cy="197"/>
              </a:xfrm>
              <a:prstGeom prst="ellipse">
                <a:avLst/>
              </a:pr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645"/>
              <p:cNvSpPr/>
              <p:nvPr/>
            </p:nvSpPr>
            <p:spPr bwMode="auto">
              <a:xfrm>
                <a:off x="13946" y="5905"/>
                <a:ext cx="159" cy="244"/>
              </a:xfrm>
              <a:custGeom>
                <a:avLst/>
                <a:gdLst>
                  <a:gd name="T0" fmla="*/ 25 w 59"/>
                  <a:gd name="T1" fmla="*/ 91 h 91"/>
                  <a:gd name="T2" fmla="*/ 59 w 59"/>
                  <a:gd name="T3" fmla="*/ 28 h 91"/>
                  <a:gd name="T4" fmla="*/ 50 w 59"/>
                  <a:gd name="T5" fmla="*/ 0 h 91"/>
                  <a:gd name="T6" fmla="*/ 0 w 59"/>
                  <a:gd name="T7" fmla="*/ 77 h 91"/>
                  <a:gd name="T8" fmla="*/ 19 w 59"/>
                  <a:gd name="T9" fmla="*/ 88 h 91"/>
                  <a:gd name="T10" fmla="*/ 25 w 59"/>
                  <a:gd name="T11" fmla="*/ 91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9" h="91">
                    <a:moveTo>
                      <a:pt x="25" y="91"/>
                    </a:moveTo>
                    <a:cubicBezTo>
                      <a:pt x="29" y="66"/>
                      <a:pt x="41" y="44"/>
                      <a:pt x="59" y="2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26" y="19"/>
                      <a:pt x="7" y="46"/>
                      <a:pt x="0" y="77"/>
                    </a:cubicBezTo>
                    <a:cubicBezTo>
                      <a:pt x="19" y="88"/>
                      <a:pt x="19" y="88"/>
                      <a:pt x="19" y="88"/>
                    </a:cubicBezTo>
                    <a:lnTo>
                      <a:pt x="25" y="91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647"/>
              <p:cNvSpPr>
                <a:spLocks noEditPoints="1"/>
              </p:cNvSpPr>
              <p:nvPr/>
            </p:nvSpPr>
            <p:spPr bwMode="auto">
              <a:xfrm>
                <a:off x="13886" y="6320"/>
                <a:ext cx="264" cy="287"/>
              </a:xfrm>
              <a:custGeom>
                <a:avLst/>
                <a:gdLst>
                  <a:gd name="T0" fmla="*/ 46 w 53"/>
                  <a:gd name="T1" fmla="*/ 40 h 88"/>
                  <a:gd name="T2" fmla="*/ 40 w 53"/>
                  <a:gd name="T3" fmla="*/ 37 h 88"/>
                  <a:gd name="T4" fmla="*/ 30 w 53"/>
                  <a:gd name="T5" fmla="*/ 34 h 88"/>
                  <a:gd name="T6" fmla="*/ 30 w 53"/>
                  <a:gd name="T7" fmla="*/ 17 h 88"/>
                  <a:gd name="T8" fmla="*/ 38 w 53"/>
                  <a:gd name="T9" fmla="*/ 24 h 88"/>
                  <a:gd name="T10" fmla="*/ 44 w 53"/>
                  <a:gd name="T11" fmla="*/ 28 h 88"/>
                  <a:gd name="T12" fmla="*/ 49 w 53"/>
                  <a:gd name="T13" fmla="*/ 27 h 88"/>
                  <a:gd name="T14" fmla="*/ 50 w 53"/>
                  <a:gd name="T15" fmla="*/ 23 h 88"/>
                  <a:gd name="T16" fmla="*/ 49 w 53"/>
                  <a:gd name="T17" fmla="*/ 19 h 88"/>
                  <a:gd name="T18" fmla="*/ 46 w 53"/>
                  <a:gd name="T19" fmla="*/ 14 h 88"/>
                  <a:gd name="T20" fmla="*/ 39 w 53"/>
                  <a:gd name="T21" fmla="*/ 10 h 88"/>
                  <a:gd name="T22" fmla="*/ 30 w 53"/>
                  <a:gd name="T23" fmla="*/ 8 h 88"/>
                  <a:gd name="T24" fmla="*/ 30 w 53"/>
                  <a:gd name="T25" fmla="*/ 4 h 88"/>
                  <a:gd name="T26" fmla="*/ 26 w 53"/>
                  <a:gd name="T27" fmla="*/ 0 h 88"/>
                  <a:gd name="T28" fmla="*/ 23 w 53"/>
                  <a:gd name="T29" fmla="*/ 4 h 88"/>
                  <a:gd name="T30" fmla="*/ 23 w 53"/>
                  <a:gd name="T31" fmla="*/ 8 h 88"/>
                  <a:gd name="T32" fmla="*/ 7 w 53"/>
                  <a:gd name="T33" fmla="*/ 14 h 88"/>
                  <a:gd name="T34" fmla="*/ 2 w 53"/>
                  <a:gd name="T35" fmla="*/ 26 h 88"/>
                  <a:gd name="T36" fmla="*/ 5 w 53"/>
                  <a:gd name="T37" fmla="*/ 35 h 88"/>
                  <a:gd name="T38" fmla="*/ 12 w 53"/>
                  <a:gd name="T39" fmla="*/ 40 h 88"/>
                  <a:gd name="T40" fmla="*/ 23 w 53"/>
                  <a:gd name="T41" fmla="*/ 44 h 88"/>
                  <a:gd name="T42" fmla="*/ 23 w 53"/>
                  <a:gd name="T43" fmla="*/ 64 h 88"/>
                  <a:gd name="T44" fmla="*/ 18 w 53"/>
                  <a:gd name="T45" fmla="*/ 61 h 88"/>
                  <a:gd name="T46" fmla="*/ 15 w 53"/>
                  <a:gd name="T47" fmla="*/ 58 h 88"/>
                  <a:gd name="T48" fmla="*/ 12 w 53"/>
                  <a:gd name="T49" fmla="*/ 53 h 88"/>
                  <a:gd name="T50" fmla="*/ 10 w 53"/>
                  <a:gd name="T51" fmla="*/ 50 h 88"/>
                  <a:gd name="T52" fmla="*/ 6 w 53"/>
                  <a:gd name="T53" fmla="*/ 49 h 88"/>
                  <a:gd name="T54" fmla="*/ 2 w 53"/>
                  <a:gd name="T55" fmla="*/ 51 h 88"/>
                  <a:gd name="T56" fmla="*/ 0 w 53"/>
                  <a:gd name="T57" fmla="*/ 54 h 88"/>
                  <a:gd name="T58" fmla="*/ 1 w 53"/>
                  <a:gd name="T59" fmla="*/ 60 h 88"/>
                  <a:gd name="T60" fmla="*/ 6 w 53"/>
                  <a:gd name="T61" fmla="*/ 66 h 88"/>
                  <a:gd name="T62" fmla="*/ 13 w 53"/>
                  <a:gd name="T63" fmla="*/ 70 h 88"/>
                  <a:gd name="T64" fmla="*/ 23 w 53"/>
                  <a:gd name="T65" fmla="*/ 72 h 88"/>
                  <a:gd name="T66" fmla="*/ 23 w 53"/>
                  <a:gd name="T67" fmla="*/ 84 h 88"/>
                  <a:gd name="T68" fmla="*/ 24 w 53"/>
                  <a:gd name="T69" fmla="*/ 87 h 88"/>
                  <a:gd name="T70" fmla="*/ 27 w 53"/>
                  <a:gd name="T71" fmla="*/ 88 h 88"/>
                  <a:gd name="T72" fmla="*/ 29 w 53"/>
                  <a:gd name="T73" fmla="*/ 87 h 88"/>
                  <a:gd name="T74" fmla="*/ 30 w 53"/>
                  <a:gd name="T75" fmla="*/ 83 h 88"/>
                  <a:gd name="T76" fmla="*/ 30 w 53"/>
                  <a:gd name="T77" fmla="*/ 72 h 88"/>
                  <a:gd name="T78" fmla="*/ 42 w 53"/>
                  <a:gd name="T79" fmla="*/ 69 h 88"/>
                  <a:gd name="T80" fmla="*/ 50 w 53"/>
                  <a:gd name="T81" fmla="*/ 62 h 88"/>
                  <a:gd name="T82" fmla="*/ 53 w 53"/>
                  <a:gd name="T83" fmla="*/ 53 h 88"/>
                  <a:gd name="T84" fmla="*/ 51 w 53"/>
                  <a:gd name="T85" fmla="*/ 46 h 88"/>
                  <a:gd name="T86" fmla="*/ 46 w 53"/>
                  <a:gd name="T87" fmla="*/ 40 h 88"/>
                  <a:gd name="T88" fmla="*/ 23 w 53"/>
                  <a:gd name="T89" fmla="*/ 33 h 88"/>
                  <a:gd name="T90" fmla="*/ 17 w 53"/>
                  <a:gd name="T91" fmla="*/ 30 h 88"/>
                  <a:gd name="T92" fmla="*/ 14 w 53"/>
                  <a:gd name="T93" fmla="*/ 25 h 88"/>
                  <a:gd name="T94" fmla="*/ 17 w 53"/>
                  <a:gd name="T95" fmla="*/ 19 h 88"/>
                  <a:gd name="T96" fmla="*/ 23 w 53"/>
                  <a:gd name="T97" fmla="*/ 16 h 88"/>
                  <a:gd name="T98" fmla="*/ 23 w 53"/>
                  <a:gd name="T99" fmla="*/ 33 h 88"/>
                  <a:gd name="T100" fmla="*/ 37 w 53"/>
                  <a:gd name="T101" fmla="*/ 61 h 88"/>
                  <a:gd name="T102" fmla="*/ 30 w 53"/>
                  <a:gd name="T103" fmla="*/ 64 h 88"/>
                  <a:gd name="T104" fmla="*/ 30 w 53"/>
                  <a:gd name="T105" fmla="*/ 45 h 88"/>
                  <a:gd name="T106" fmla="*/ 38 w 53"/>
                  <a:gd name="T107" fmla="*/ 49 h 88"/>
                  <a:gd name="T108" fmla="*/ 40 w 53"/>
                  <a:gd name="T109" fmla="*/ 55 h 88"/>
                  <a:gd name="T110" fmla="*/ 37 w 53"/>
                  <a:gd name="T111" fmla="*/ 6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3" h="88">
                    <a:moveTo>
                      <a:pt x="46" y="40"/>
                    </a:moveTo>
                    <a:cubicBezTo>
                      <a:pt x="44" y="39"/>
                      <a:pt x="42" y="38"/>
                      <a:pt x="40" y="37"/>
                    </a:cubicBezTo>
                    <a:cubicBezTo>
                      <a:pt x="37" y="36"/>
                      <a:pt x="34" y="35"/>
                      <a:pt x="30" y="34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4" y="18"/>
                      <a:pt x="37" y="20"/>
                      <a:pt x="38" y="24"/>
                    </a:cubicBezTo>
                    <a:cubicBezTo>
                      <a:pt x="39" y="27"/>
                      <a:pt x="41" y="28"/>
                      <a:pt x="44" y="28"/>
                    </a:cubicBezTo>
                    <a:cubicBezTo>
                      <a:pt x="46" y="28"/>
                      <a:pt x="47" y="28"/>
                      <a:pt x="49" y="27"/>
                    </a:cubicBezTo>
                    <a:cubicBezTo>
                      <a:pt x="50" y="26"/>
                      <a:pt x="50" y="24"/>
                      <a:pt x="50" y="23"/>
                    </a:cubicBezTo>
                    <a:cubicBezTo>
                      <a:pt x="50" y="22"/>
                      <a:pt x="50" y="20"/>
                      <a:pt x="49" y="19"/>
                    </a:cubicBezTo>
                    <a:cubicBezTo>
                      <a:pt x="48" y="17"/>
                      <a:pt x="47" y="16"/>
                      <a:pt x="46" y="14"/>
                    </a:cubicBezTo>
                    <a:cubicBezTo>
                      <a:pt x="44" y="12"/>
                      <a:pt x="41" y="11"/>
                      <a:pt x="39" y="10"/>
                    </a:cubicBezTo>
                    <a:cubicBezTo>
                      <a:pt x="36" y="9"/>
                      <a:pt x="33" y="8"/>
                      <a:pt x="30" y="8"/>
                    </a:cubicBezTo>
                    <a:cubicBezTo>
                      <a:pt x="30" y="4"/>
                      <a:pt x="30" y="4"/>
                      <a:pt x="30" y="4"/>
                    </a:cubicBezTo>
                    <a:cubicBezTo>
                      <a:pt x="30" y="1"/>
                      <a:pt x="29" y="0"/>
                      <a:pt x="26" y="0"/>
                    </a:cubicBezTo>
                    <a:cubicBezTo>
                      <a:pt x="24" y="0"/>
                      <a:pt x="23" y="1"/>
                      <a:pt x="23" y="4"/>
                    </a:cubicBezTo>
                    <a:cubicBezTo>
                      <a:pt x="23" y="8"/>
                      <a:pt x="23" y="8"/>
                      <a:pt x="23" y="8"/>
                    </a:cubicBezTo>
                    <a:cubicBezTo>
                      <a:pt x="16" y="9"/>
                      <a:pt x="11" y="10"/>
                      <a:pt x="7" y="14"/>
                    </a:cubicBezTo>
                    <a:cubicBezTo>
                      <a:pt x="4" y="17"/>
                      <a:pt x="2" y="21"/>
                      <a:pt x="2" y="26"/>
                    </a:cubicBezTo>
                    <a:cubicBezTo>
                      <a:pt x="2" y="29"/>
                      <a:pt x="3" y="32"/>
                      <a:pt x="5" y="35"/>
                    </a:cubicBezTo>
                    <a:cubicBezTo>
                      <a:pt x="7" y="37"/>
                      <a:pt x="9" y="39"/>
                      <a:pt x="12" y="40"/>
                    </a:cubicBezTo>
                    <a:cubicBezTo>
                      <a:pt x="15" y="42"/>
                      <a:pt x="19" y="43"/>
                      <a:pt x="23" y="4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1" y="63"/>
                      <a:pt x="19" y="62"/>
                      <a:pt x="18" y="61"/>
                    </a:cubicBezTo>
                    <a:cubicBezTo>
                      <a:pt x="16" y="60"/>
                      <a:pt x="15" y="59"/>
                      <a:pt x="15" y="58"/>
                    </a:cubicBezTo>
                    <a:cubicBezTo>
                      <a:pt x="14" y="57"/>
                      <a:pt x="13" y="55"/>
                      <a:pt x="12" y="53"/>
                    </a:cubicBezTo>
                    <a:cubicBezTo>
                      <a:pt x="12" y="51"/>
                      <a:pt x="11" y="51"/>
                      <a:pt x="10" y="50"/>
                    </a:cubicBezTo>
                    <a:cubicBezTo>
                      <a:pt x="9" y="49"/>
                      <a:pt x="8" y="49"/>
                      <a:pt x="6" y="49"/>
                    </a:cubicBezTo>
                    <a:cubicBezTo>
                      <a:pt x="5" y="49"/>
                      <a:pt x="3" y="50"/>
                      <a:pt x="2" y="51"/>
                    </a:cubicBezTo>
                    <a:cubicBezTo>
                      <a:pt x="0" y="52"/>
                      <a:pt x="0" y="53"/>
                      <a:pt x="0" y="54"/>
                    </a:cubicBezTo>
                    <a:cubicBezTo>
                      <a:pt x="0" y="56"/>
                      <a:pt x="0" y="58"/>
                      <a:pt x="1" y="60"/>
                    </a:cubicBezTo>
                    <a:cubicBezTo>
                      <a:pt x="2" y="62"/>
                      <a:pt x="4" y="64"/>
                      <a:pt x="6" y="66"/>
                    </a:cubicBezTo>
                    <a:cubicBezTo>
                      <a:pt x="8" y="67"/>
                      <a:pt x="10" y="69"/>
                      <a:pt x="13" y="70"/>
                    </a:cubicBezTo>
                    <a:cubicBezTo>
                      <a:pt x="16" y="71"/>
                      <a:pt x="19" y="72"/>
                      <a:pt x="23" y="72"/>
                    </a:cubicBezTo>
                    <a:cubicBezTo>
                      <a:pt x="23" y="84"/>
                      <a:pt x="23" y="84"/>
                      <a:pt x="23" y="84"/>
                    </a:cubicBezTo>
                    <a:cubicBezTo>
                      <a:pt x="23" y="85"/>
                      <a:pt x="23" y="86"/>
                      <a:pt x="24" y="87"/>
                    </a:cubicBezTo>
                    <a:cubicBezTo>
                      <a:pt x="24" y="87"/>
                      <a:pt x="25" y="88"/>
                      <a:pt x="27" y="88"/>
                    </a:cubicBezTo>
                    <a:cubicBezTo>
                      <a:pt x="28" y="88"/>
                      <a:pt x="29" y="87"/>
                      <a:pt x="29" y="87"/>
                    </a:cubicBezTo>
                    <a:cubicBezTo>
                      <a:pt x="29" y="86"/>
                      <a:pt x="30" y="85"/>
                      <a:pt x="30" y="83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4" y="72"/>
                      <a:pt x="39" y="71"/>
                      <a:pt x="42" y="69"/>
                    </a:cubicBezTo>
                    <a:cubicBezTo>
                      <a:pt x="46" y="67"/>
                      <a:pt x="48" y="65"/>
                      <a:pt x="50" y="62"/>
                    </a:cubicBezTo>
                    <a:cubicBezTo>
                      <a:pt x="52" y="59"/>
                      <a:pt x="53" y="56"/>
                      <a:pt x="53" y="53"/>
                    </a:cubicBezTo>
                    <a:cubicBezTo>
                      <a:pt x="53" y="51"/>
                      <a:pt x="52" y="48"/>
                      <a:pt x="51" y="46"/>
                    </a:cubicBezTo>
                    <a:cubicBezTo>
                      <a:pt x="50" y="44"/>
                      <a:pt x="48" y="42"/>
                      <a:pt x="46" y="40"/>
                    </a:cubicBezTo>
                    <a:close/>
                    <a:moveTo>
                      <a:pt x="23" y="33"/>
                    </a:moveTo>
                    <a:cubicBezTo>
                      <a:pt x="20" y="32"/>
                      <a:pt x="18" y="31"/>
                      <a:pt x="17" y="30"/>
                    </a:cubicBezTo>
                    <a:cubicBezTo>
                      <a:pt x="15" y="28"/>
                      <a:pt x="14" y="27"/>
                      <a:pt x="14" y="25"/>
                    </a:cubicBezTo>
                    <a:cubicBezTo>
                      <a:pt x="14" y="22"/>
                      <a:pt x="15" y="20"/>
                      <a:pt x="17" y="19"/>
                    </a:cubicBezTo>
                    <a:cubicBezTo>
                      <a:pt x="18" y="18"/>
                      <a:pt x="20" y="17"/>
                      <a:pt x="23" y="16"/>
                    </a:cubicBezTo>
                    <a:lnTo>
                      <a:pt x="23" y="33"/>
                    </a:lnTo>
                    <a:close/>
                    <a:moveTo>
                      <a:pt x="37" y="61"/>
                    </a:moveTo>
                    <a:cubicBezTo>
                      <a:pt x="36" y="62"/>
                      <a:pt x="33" y="63"/>
                      <a:pt x="30" y="64"/>
                    </a:cubicBezTo>
                    <a:cubicBezTo>
                      <a:pt x="30" y="45"/>
                      <a:pt x="30" y="45"/>
                      <a:pt x="30" y="45"/>
                    </a:cubicBezTo>
                    <a:cubicBezTo>
                      <a:pt x="33" y="46"/>
                      <a:pt x="36" y="47"/>
                      <a:pt x="38" y="49"/>
                    </a:cubicBezTo>
                    <a:cubicBezTo>
                      <a:pt x="39" y="50"/>
                      <a:pt x="40" y="52"/>
                      <a:pt x="40" y="55"/>
                    </a:cubicBezTo>
                    <a:cubicBezTo>
                      <a:pt x="40" y="57"/>
                      <a:pt x="39" y="59"/>
                      <a:pt x="37" y="6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5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2602787" y="2231562"/>
            <a:ext cx="1521557" cy="1521557"/>
          </a:xfrm>
          <a:prstGeom prst="ellipse">
            <a:avLst/>
          </a:prstGeom>
          <a:solidFill>
            <a:srgbClr val="70C4BC"/>
          </a:solidFill>
          <a:ln>
            <a:noFill/>
          </a:ln>
        </p:spPr>
        <p:txBody>
          <a:bodyPr vert="horz" wrap="square" lIns="91418" tIns="45708" rIns="91418" bIns="45708" numCol="1" anchor="t" anchorCtr="0" compatLnSpc="1"/>
          <a:lstStyle/>
          <a:p>
            <a:pPr>
              <a:lnSpc>
                <a:spcPct val="130000"/>
              </a:lnSpc>
            </a:pPr>
            <a:endParaRPr lang="id-ID" sz="18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98"/>
          <p:cNvGrpSpPr/>
          <p:nvPr/>
        </p:nvGrpSpPr>
        <p:grpSpPr>
          <a:xfrm>
            <a:off x="2429203" y="2057979"/>
            <a:ext cx="1867615" cy="1867615"/>
            <a:chOff x="3800237" y="2257147"/>
            <a:chExt cx="1868076" cy="1868076"/>
          </a:xfrm>
          <a:solidFill>
            <a:srgbClr val="70C4BC"/>
          </a:solidFill>
        </p:grpSpPr>
        <p:sp>
          <p:nvSpPr>
            <p:cNvPr id="7" name="Freeform 99"/>
            <p:cNvSpPr/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00"/>
            <p:cNvSpPr/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01"/>
            <p:cNvSpPr/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02"/>
            <p:cNvSpPr/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3"/>
            <p:cNvSpPr/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4"/>
            <p:cNvSpPr/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05"/>
            <p:cNvSpPr/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06"/>
            <p:cNvSpPr/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07"/>
            <p:cNvSpPr/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08"/>
            <p:cNvSpPr/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09"/>
            <p:cNvSpPr/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10"/>
            <p:cNvSpPr/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12"/>
          <p:cNvGrpSpPr/>
          <p:nvPr/>
        </p:nvGrpSpPr>
        <p:grpSpPr>
          <a:xfrm>
            <a:off x="5174702" y="2057979"/>
            <a:ext cx="1867615" cy="1867615"/>
            <a:chOff x="6546413" y="2257147"/>
            <a:chExt cx="1868076" cy="1868076"/>
          </a:xfrm>
          <a:solidFill>
            <a:schemeClr val="tx1"/>
          </a:solidFill>
        </p:grpSpPr>
        <p:sp>
          <p:nvSpPr>
            <p:cNvPr id="21" name="Freeform 6"/>
            <p:cNvSpPr/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7"/>
            <p:cNvSpPr/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8"/>
            <p:cNvSpPr/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13"/>
            <p:cNvSpPr/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14"/>
            <p:cNvSpPr/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6"/>
            <p:cNvSpPr/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7"/>
            <p:cNvSpPr/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1895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Oval 5"/>
          <p:cNvSpPr>
            <a:spLocks noChangeArrowheads="1"/>
          </p:cNvSpPr>
          <p:nvPr/>
        </p:nvSpPr>
        <p:spPr bwMode="auto">
          <a:xfrm>
            <a:off x="8038404" y="2231562"/>
            <a:ext cx="1521557" cy="1521557"/>
          </a:xfrm>
          <a:prstGeom prst="ellipse">
            <a:avLst/>
          </a:prstGeom>
          <a:solidFill>
            <a:srgbClr val="70C4BC"/>
          </a:solidFill>
          <a:ln>
            <a:noFill/>
          </a:ln>
        </p:spPr>
        <p:txBody>
          <a:bodyPr vert="horz" wrap="square" lIns="91418" tIns="45708" rIns="91418" bIns="45708" numCol="1" anchor="t" anchorCtr="0" compatLnSpc="1"/>
          <a:lstStyle/>
          <a:p>
            <a:pPr>
              <a:lnSpc>
                <a:spcPct val="130000"/>
              </a:lnSpc>
            </a:pPr>
            <a:endParaRPr lang="id-ID" sz="18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126"/>
          <p:cNvGrpSpPr/>
          <p:nvPr/>
        </p:nvGrpSpPr>
        <p:grpSpPr>
          <a:xfrm>
            <a:off x="7864820" y="2057979"/>
            <a:ext cx="1867615" cy="1867615"/>
            <a:chOff x="9237196" y="2257147"/>
            <a:chExt cx="1868076" cy="1868076"/>
          </a:xfrm>
          <a:solidFill>
            <a:srgbClr val="70C4BC"/>
          </a:solidFill>
        </p:grpSpPr>
        <p:sp>
          <p:nvSpPr>
            <p:cNvPr id="35" name="Freeform 6"/>
            <p:cNvSpPr/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8"/>
            <p:cNvSpPr/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"/>
            <p:cNvSpPr/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/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2"/>
            <p:cNvSpPr/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"/>
            <p:cNvSpPr/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/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5"/>
            <p:cNvSpPr/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6"/>
            <p:cNvSpPr/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7"/>
            <p:cNvSpPr/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18" tIns="45708" rIns="91418" bIns="45708" numCol="1" anchor="t" anchorCtr="0" compatLnSpc="1"/>
            <a:lstStyle/>
            <a:p>
              <a:pPr>
                <a:lnSpc>
                  <a:spcPct val="130000"/>
                </a:lnSpc>
              </a:pPr>
              <a:endParaRPr lang="id-ID" sz="18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7372" y="205348"/>
            <a:ext cx="4779441" cy="1163955"/>
            <a:chOff x="77372" y="205348"/>
            <a:chExt cx="4779441" cy="1163955"/>
          </a:xfrm>
        </p:grpSpPr>
        <p:sp>
          <p:nvSpPr>
            <p:cNvPr id="78" name="矩形 77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原创设计师QQ598969553          _1"/>
            <p:cNvSpPr txBox="1"/>
            <p:nvPr/>
          </p:nvSpPr>
          <p:spPr>
            <a:xfrm>
              <a:off x="815877" y="251068"/>
              <a:ext cx="4040936" cy="1118235"/>
            </a:xfrm>
            <a:prstGeom prst="rect">
              <a:avLst/>
            </a:prstGeom>
          </p:spPr>
          <p:txBody>
            <a:bodyPr>
              <a:normAutofit fontScale="975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企业的组织形式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2730500" y="4206240"/>
            <a:ext cx="1375410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个人独资企业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5539105" y="4172585"/>
            <a:ext cx="1168400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合伙企业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126730" y="4178935"/>
            <a:ext cx="1408430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公司制企业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010535" y="2582545"/>
            <a:ext cx="875030" cy="858520"/>
            <a:chOff x="5221" y="8027"/>
            <a:chExt cx="975" cy="1059"/>
          </a:xfrm>
          <a:solidFill>
            <a:schemeClr val="bg1"/>
          </a:solidFill>
        </p:grpSpPr>
        <p:sp>
          <p:nvSpPr>
            <p:cNvPr id="70" name="Freeform 136"/>
            <p:cNvSpPr>
              <a:spLocks noEditPoints="1"/>
            </p:cNvSpPr>
            <p:nvPr/>
          </p:nvSpPr>
          <p:spPr bwMode="auto">
            <a:xfrm>
              <a:off x="5530" y="8027"/>
              <a:ext cx="666" cy="594"/>
            </a:xfrm>
            <a:custGeom>
              <a:avLst/>
              <a:gdLst>
                <a:gd name="T0" fmla="*/ 226 w 248"/>
                <a:gd name="T1" fmla="*/ 0 h 221"/>
                <a:gd name="T2" fmla="*/ 22 w 248"/>
                <a:gd name="T3" fmla="*/ 0 h 221"/>
                <a:gd name="T4" fmla="*/ 0 w 248"/>
                <a:gd name="T5" fmla="*/ 22 h 221"/>
                <a:gd name="T6" fmla="*/ 0 w 248"/>
                <a:gd name="T7" fmla="*/ 153 h 221"/>
                <a:gd name="T8" fmla="*/ 22 w 248"/>
                <a:gd name="T9" fmla="*/ 174 h 221"/>
                <a:gd name="T10" fmla="*/ 33 w 248"/>
                <a:gd name="T11" fmla="*/ 174 h 221"/>
                <a:gd name="T12" fmla="*/ 6 w 248"/>
                <a:gd name="T13" fmla="*/ 221 h 221"/>
                <a:gd name="T14" fmla="*/ 87 w 248"/>
                <a:gd name="T15" fmla="*/ 174 h 221"/>
                <a:gd name="T16" fmla="*/ 226 w 248"/>
                <a:gd name="T17" fmla="*/ 174 h 221"/>
                <a:gd name="T18" fmla="*/ 248 w 248"/>
                <a:gd name="T19" fmla="*/ 153 h 221"/>
                <a:gd name="T20" fmla="*/ 248 w 248"/>
                <a:gd name="T21" fmla="*/ 22 h 221"/>
                <a:gd name="T22" fmla="*/ 226 w 248"/>
                <a:gd name="T23" fmla="*/ 0 h 221"/>
                <a:gd name="T24" fmla="*/ 228 w 248"/>
                <a:gd name="T25" fmla="*/ 137 h 221"/>
                <a:gd name="T26" fmla="*/ 210 w 248"/>
                <a:gd name="T27" fmla="*/ 154 h 221"/>
                <a:gd name="T28" fmla="*/ 124 w 248"/>
                <a:gd name="T29" fmla="*/ 154 h 221"/>
                <a:gd name="T30" fmla="*/ 37 w 248"/>
                <a:gd name="T31" fmla="*/ 154 h 221"/>
                <a:gd name="T32" fmla="*/ 19 w 248"/>
                <a:gd name="T33" fmla="*/ 137 h 221"/>
                <a:gd name="T34" fmla="*/ 19 w 248"/>
                <a:gd name="T35" fmla="*/ 37 h 221"/>
                <a:gd name="T36" fmla="*/ 37 w 248"/>
                <a:gd name="T37" fmla="*/ 20 h 221"/>
                <a:gd name="T38" fmla="*/ 124 w 248"/>
                <a:gd name="T39" fmla="*/ 20 h 221"/>
                <a:gd name="T40" fmla="*/ 210 w 248"/>
                <a:gd name="T41" fmla="*/ 20 h 221"/>
                <a:gd name="T42" fmla="*/ 228 w 248"/>
                <a:gd name="T43" fmla="*/ 37 h 221"/>
                <a:gd name="T44" fmla="*/ 228 w 248"/>
                <a:gd name="T45" fmla="*/ 137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8" h="221">
                  <a:moveTo>
                    <a:pt x="226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65"/>
                    <a:pt x="10" y="174"/>
                    <a:pt x="22" y="174"/>
                  </a:cubicBezTo>
                  <a:cubicBezTo>
                    <a:pt x="33" y="174"/>
                    <a:pt x="33" y="174"/>
                    <a:pt x="33" y="174"/>
                  </a:cubicBezTo>
                  <a:cubicBezTo>
                    <a:pt x="6" y="221"/>
                    <a:pt x="6" y="221"/>
                    <a:pt x="6" y="221"/>
                  </a:cubicBezTo>
                  <a:cubicBezTo>
                    <a:pt x="87" y="174"/>
                    <a:pt x="87" y="174"/>
                    <a:pt x="87" y="174"/>
                  </a:cubicBezTo>
                  <a:cubicBezTo>
                    <a:pt x="226" y="174"/>
                    <a:pt x="226" y="174"/>
                    <a:pt x="226" y="174"/>
                  </a:cubicBezTo>
                  <a:cubicBezTo>
                    <a:pt x="238" y="174"/>
                    <a:pt x="248" y="165"/>
                    <a:pt x="248" y="153"/>
                  </a:cubicBezTo>
                  <a:cubicBezTo>
                    <a:pt x="248" y="22"/>
                    <a:pt x="248" y="22"/>
                    <a:pt x="248" y="22"/>
                  </a:cubicBezTo>
                  <a:cubicBezTo>
                    <a:pt x="248" y="10"/>
                    <a:pt x="238" y="0"/>
                    <a:pt x="226" y="0"/>
                  </a:cubicBezTo>
                  <a:close/>
                  <a:moveTo>
                    <a:pt x="228" y="137"/>
                  </a:moveTo>
                  <a:cubicBezTo>
                    <a:pt x="228" y="147"/>
                    <a:pt x="220" y="154"/>
                    <a:pt x="210" y="154"/>
                  </a:cubicBezTo>
                  <a:cubicBezTo>
                    <a:pt x="124" y="154"/>
                    <a:pt x="124" y="154"/>
                    <a:pt x="124" y="154"/>
                  </a:cubicBezTo>
                  <a:cubicBezTo>
                    <a:pt x="37" y="154"/>
                    <a:pt x="37" y="154"/>
                    <a:pt x="37" y="154"/>
                  </a:cubicBezTo>
                  <a:cubicBezTo>
                    <a:pt x="27" y="154"/>
                    <a:pt x="19" y="147"/>
                    <a:pt x="19" y="13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9" y="28"/>
                    <a:pt x="27" y="20"/>
                    <a:pt x="37" y="20"/>
                  </a:cubicBezTo>
                  <a:cubicBezTo>
                    <a:pt x="124" y="20"/>
                    <a:pt x="124" y="20"/>
                    <a:pt x="124" y="20"/>
                  </a:cubicBezTo>
                  <a:cubicBezTo>
                    <a:pt x="210" y="20"/>
                    <a:pt x="210" y="20"/>
                    <a:pt x="210" y="20"/>
                  </a:cubicBezTo>
                  <a:cubicBezTo>
                    <a:pt x="220" y="20"/>
                    <a:pt x="228" y="28"/>
                    <a:pt x="228" y="37"/>
                  </a:cubicBezTo>
                  <a:lnTo>
                    <a:pt x="228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7"/>
            <p:cNvSpPr>
              <a:spLocks noEditPoints="1"/>
            </p:cNvSpPr>
            <p:nvPr/>
          </p:nvSpPr>
          <p:spPr bwMode="auto">
            <a:xfrm>
              <a:off x="5769" y="8119"/>
              <a:ext cx="187" cy="295"/>
            </a:xfrm>
            <a:custGeom>
              <a:avLst/>
              <a:gdLst>
                <a:gd name="T0" fmla="*/ 62 w 70"/>
                <a:gd name="T1" fmla="*/ 51 h 110"/>
                <a:gd name="T2" fmla="*/ 53 w 70"/>
                <a:gd name="T3" fmla="*/ 47 h 110"/>
                <a:gd name="T4" fmla="*/ 39 w 70"/>
                <a:gd name="T5" fmla="*/ 43 h 110"/>
                <a:gd name="T6" fmla="*/ 39 w 70"/>
                <a:gd name="T7" fmla="*/ 21 h 110"/>
                <a:gd name="T8" fmla="*/ 50 w 70"/>
                <a:gd name="T9" fmla="*/ 30 h 110"/>
                <a:gd name="T10" fmla="*/ 59 w 70"/>
                <a:gd name="T11" fmla="*/ 36 h 110"/>
                <a:gd name="T12" fmla="*/ 65 w 70"/>
                <a:gd name="T13" fmla="*/ 34 h 110"/>
                <a:gd name="T14" fmla="*/ 67 w 70"/>
                <a:gd name="T15" fmla="*/ 29 h 110"/>
                <a:gd name="T16" fmla="*/ 65 w 70"/>
                <a:gd name="T17" fmla="*/ 24 h 110"/>
                <a:gd name="T18" fmla="*/ 61 w 70"/>
                <a:gd name="T19" fmla="*/ 18 h 110"/>
                <a:gd name="T20" fmla="*/ 52 w 70"/>
                <a:gd name="T21" fmla="*/ 13 h 110"/>
                <a:gd name="T22" fmla="*/ 39 w 70"/>
                <a:gd name="T23" fmla="*/ 10 h 110"/>
                <a:gd name="T24" fmla="*/ 39 w 70"/>
                <a:gd name="T25" fmla="*/ 5 h 110"/>
                <a:gd name="T26" fmla="*/ 35 w 70"/>
                <a:gd name="T27" fmla="*/ 0 h 110"/>
                <a:gd name="T28" fmla="*/ 31 w 70"/>
                <a:gd name="T29" fmla="*/ 5 h 110"/>
                <a:gd name="T30" fmla="*/ 31 w 70"/>
                <a:gd name="T31" fmla="*/ 10 h 110"/>
                <a:gd name="T32" fmla="*/ 10 w 70"/>
                <a:gd name="T33" fmla="*/ 17 h 110"/>
                <a:gd name="T34" fmla="*/ 2 w 70"/>
                <a:gd name="T35" fmla="*/ 32 h 110"/>
                <a:gd name="T36" fmla="*/ 6 w 70"/>
                <a:gd name="T37" fmla="*/ 44 h 110"/>
                <a:gd name="T38" fmla="*/ 16 w 70"/>
                <a:gd name="T39" fmla="*/ 51 h 110"/>
                <a:gd name="T40" fmla="*/ 31 w 70"/>
                <a:gd name="T41" fmla="*/ 55 h 110"/>
                <a:gd name="T42" fmla="*/ 31 w 70"/>
                <a:gd name="T43" fmla="*/ 80 h 110"/>
                <a:gd name="T44" fmla="*/ 24 w 70"/>
                <a:gd name="T45" fmla="*/ 77 h 110"/>
                <a:gd name="T46" fmla="*/ 20 w 70"/>
                <a:gd name="T47" fmla="*/ 73 h 110"/>
                <a:gd name="T48" fmla="*/ 17 w 70"/>
                <a:gd name="T49" fmla="*/ 66 h 110"/>
                <a:gd name="T50" fmla="*/ 14 w 70"/>
                <a:gd name="T51" fmla="*/ 63 h 110"/>
                <a:gd name="T52" fmla="*/ 9 w 70"/>
                <a:gd name="T53" fmla="*/ 62 h 110"/>
                <a:gd name="T54" fmla="*/ 2 w 70"/>
                <a:gd name="T55" fmla="*/ 64 h 110"/>
                <a:gd name="T56" fmla="*/ 0 w 70"/>
                <a:gd name="T57" fmla="*/ 69 h 110"/>
                <a:gd name="T58" fmla="*/ 2 w 70"/>
                <a:gd name="T59" fmla="*/ 76 h 110"/>
                <a:gd name="T60" fmla="*/ 7 w 70"/>
                <a:gd name="T61" fmla="*/ 83 h 110"/>
                <a:gd name="T62" fmla="*/ 17 w 70"/>
                <a:gd name="T63" fmla="*/ 88 h 110"/>
                <a:gd name="T64" fmla="*/ 31 w 70"/>
                <a:gd name="T65" fmla="*/ 91 h 110"/>
                <a:gd name="T66" fmla="*/ 31 w 70"/>
                <a:gd name="T67" fmla="*/ 106 h 110"/>
                <a:gd name="T68" fmla="*/ 32 w 70"/>
                <a:gd name="T69" fmla="*/ 109 h 110"/>
                <a:gd name="T70" fmla="*/ 35 w 70"/>
                <a:gd name="T71" fmla="*/ 110 h 110"/>
                <a:gd name="T72" fmla="*/ 39 w 70"/>
                <a:gd name="T73" fmla="*/ 109 h 110"/>
                <a:gd name="T74" fmla="*/ 39 w 70"/>
                <a:gd name="T75" fmla="*/ 104 h 110"/>
                <a:gd name="T76" fmla="*/ 39 w 70"/>
                <a:gd name="T77" fmla="*/ 91 h 110"/>
                <a:gd name="T78" fmla="*/ 56 w 70"/>
                <a:gd name="T79" fmla="*/ 87 h 110"/>
                <a:gd name="T80" fmla="*/ 67 w 70"/>
                <a:gd name="T81" fmla="*/ 78 h 110"/>
                <a:gd name="T82" fmla="*/ 70 w 70"/>
                <a:gd name="T83" fmla="*/ 67 h 110"/>
                <a:gd name="T84" fmla="*/ 68 w 70"/>
                <a:gd name="T85" fmla="*/ 58 h 110"/>
                <a:gd name="T86" fmla="*/ 62 w 70"/>
                <a:gd name="T87" fmla="*/ 51 h 110"/>
                <a:gd name="T88" fmla="*/ 31 w 70"/>
                <a:gd name="T89" fmla="*/ 41 h 110"/>
                <a:gd name="T90" fmla="*/ 22 w 70"/>
                <a:gd name="T91" fmla="*/ 37 h 110"/>
                <a:gd name="T92" fmla="*/ 19 w 70"/>
                <a:gd name="T93" fmla="*/ 31 h 110"/>
                <a:gd name="T94" fmla="*/ 22 w 70"/>
                <a:gd name="T95" fmla="*/ 24 h 110"/>
                <a:gd name="T96" fmla="*/ 31 w 70"/>
                <a:gd name="T97" fmla="*/ 21 h 110"/>
                <a:gd name="T98" fmla="*/ 31 w 70"/>
                <a:gd name="T99" fmla="*/ 41 h 110"/>
                <a:gd name="T100" fmla="*/ 50 w 70"/>
                <a:gd name="T101" fmla="*/ 76 h 110"/>
                <a:gd name="T102" fmla="*/ 39 w 70"/>
                <a:gd name="T103" fmla="*/ 81 h 110"/>
                <a:gd name="T104" fmla="*/ 39 w 70"/>
                <a:gd name="T105" fmla="*/ 57 h 110"/>
                <a:gd name="T106" fmla="*/ 50 w 70"/>
                <a:gd name="T107" fmla="*/ 61 h 110"/>
                <a:gd name="T108" fmla="*/ 54 w 70"/>
                <a:gd name="T109" fmla="*/ 69 h 110"/>
                <a:gd name="T110" fmla="*/ 50 w 70"/>
                <a:gd name="T111" fmla="*/ 7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0" h="110">
                  <a:moveTo>
                    <a:pt x="62" y="51"/>
                  </a:moveTo>
                  <a:cubicBezTo>
                    <a:pt x="59" y="49"/>
                    <a:pt x="56" y="48"/>
                    <a:pt x="53" y="47"/>
                  </a:cubicBezTo>
                  <a:cubicBezTo>
                    <a:pt x="49" y="46"/>
                    <a:pt x="45" y="44"/>
                    <a:pt x="39" y="43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45" y="22"/>
                    <a:pt x="49" y="25"/>
                    <a:pt x="50" y="30"/>
                  </a:cubicBezTo>
                  <a:cubicBezTo>
                    <a:pt x="51" y="34"/>
                    <a:pt x="54" y="36"/>
                    <a:pt x="59" y="36"/>
                  </a:cubicBezTo>
                  <a:cubicBezTo>
                    <a:pt x="61" y="36"/>
                    <a:pt x="63" y="35"/>
                    <a:pt x="65" y="34"/>
                  </a:cubicBezTo>
                  <a:cubicBezTo>
                    <a:pt x="66" y="32"/>
                    <a:pt x="67" y="31"/>
                    <a:pt x="67" y="29"/>
                  </a:cubicBezTo>
                  <a:cubicBezTo>
                    <a:pt x="67" y="27"/>
                    <a:pt x="67" y="26"/>
                    <a:pt x="65" y="24"/>
                  </a:cubicBezTo>
                  <a:cubicBezTo>
                    <a:pt x="64" y="22"/>
                    <a:pt x="63" y="20"/>
                    <a:pt x="61" y="18"/>
                  </a:cubicBezTo>
                  <a:cubicBezTo>
                    <a:pt x="58" y="16"/>
                    <a:pt x="55" y="14"/>
                    <a:pt x="52" y="13"/>
                  </a:cubicBezTo>
                  <a:cubicBezTo>
                    <a:pt x="48" y="11"/>
                    <a:pt x="44" y="11"/>
                    <a:pt x="39" y="10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2"/>
                    <a:pt x="38" y="0"/>
                    <a:pt x="35" y="0"/>
                  </a:cubicBezTo>
                  <a:cubicBezTo>
                    <a:pt x="32" y="0"/>
                    <a:pt x="31" y="2"/>
                    <a:pt x="31" y="5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22" y="11"/>
                    <a:pt x="15" y="13"/>
                    <a:pt x="10" y="17"/>
                  </a:cubicBezTo>
                  <a:cubicBezTo>
                    <a:pt x="5" y="21"/>
                    <a:pt x="2" y="26"/>
                    <a:pt x="2" y="32"/>
                  </a:cubicBezTo>
                  <a:cubicBezTo>
                    <a:pt x="2" y="37"/>
                    <a:pt x="4" y="41"/>
                    <a:pt x="6" y="44"/>
                  </a:cubicBezTo>
                  <a:cubicBezTo>
                    <a:pt x="9" y="47"/>
                    <a:pt x="12" y="49"/>
                    <a:pt x="16" y="51"/>
                  </a:cubicBezTo>
                  <a:cubicBezTo>
                    <a:pt x="20" y="52"/>
                    <a:pt x="25" y="54"/>
                    <a:pt x="31" y="55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8" y="79"/>
                    <a:pt x="26" y="78"/>
                    <a:pt x="24" y="77"/>
                  </a:cubicBezTo>
                  <a:cubicBezTo>
                    <a:pt x="22" y="76"/>
                    <a:pt x="21" y="74"/>
                    <a:pt x="20" y="73"/>
                  </a:cubicBezTo>
                  <a:cubicBezTo>
                    <a:pt x="19" y="71"/>
                    <a:pt x="18" y="69"/>
                    <a:pt x="17" y="66"/>
                  </a:cubicBezTo>
                  <a:cubicBezTo>
                    <a:pt x="16" y="65"/>
                    <a:pt x="15" y="64"/>
                    <a:pt x="14" y="63"/>
                  </a:cubicBezTo>
                  <a:cubicBezTo>
                    <a:pt x="12" y="62"/>
                    <a:pt x="11" y="62"/>
                    <a:pt x="9" y="62"/>
                  </a:cubicBezTo>
                  <a:cubicBezTo>
                    <a:pt x="6" y="62"/>
                    <a:pt x="4" y="62"/>
                    <a:pt x="2" y="64"/>
                  </a:cubicBezTo>
                  <a:cubicBezTo>
                    <a:pt x="1" y="65"/>
                    <a:pt x="0" y="67"/>
                    <a:pt x="0" y="69"/>
                  </a:cubicBezTo>
                  <a:cubicBezTo>
                    <a:pt x="0" y="71"/>
                    <a:pt x="0" y="73"/>
                    <a:pt x="2" y="76"/>
                  </a:cubicBezTo>
                  <a:cubicBezTo>
                    <a:pt x="3" y="78"/>
                    <a:pt x="5" y="80"/>
                    <a:pt x="7" y="83"/>
                  </a:cubicBezTo>
                  <a:cubicBezTo>
                    <a:pt x="10" y="85"/>
                    <a:pt x="13" y="87"/>
                    <a:pt x="17" y="88"/>
                  </a:cubicBezTo>
                  <a:cubicBezTo>
                    <a:pt x="21" y="90"/>
                    <a:pt x="26" y="91"/>
                    <a:pt x="31" y="91"/>
                  </a:cubicBezTo>
                  <a:cubicBezTo>
                    <a:pt x="31" y="106"/>
                    <a:pt x="31" y="106"/>
                    <a:pt x="31" y="106"/>
                  </a:cubicBezTo>
                  <a:cubicBezTo>
                    <a:pt x="31" y="107"/>
                    <a:pt x="31" y="108"/>
                    <a:pt x="32" y="109"/>
                  </a:cubicBezTo>
                  <a:cubicBezTo>
                    <a:pt x="33" y="110"/>
                    <a:pt x="34" y="110"/>
                    <a:pt x="35" y="110"/>
                  </a:cubicBezTo>
                  <a:cubicBezTo>
                    <a:pt x="37" y="110"/>
                    <a:pt x="38" y="110"/>
                    <a:pt x="39" y="109"/>
                  </a:cubicBezTo>
                  <a:cubicBezTo>
                    <a:pt x="39" y="108"/>
                    <a:pt x="39" y="106"/>
                    <a:pt x="39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46" y="91"/>
                    <a:pt x="51" y="89"/>
                    <a:pt x="56" y="87"/>
                  </a:cubicBezTo>
                  <a:cubicBezTo>
                    <a:pt x="61" y="85"/>
                    <a:pt x="64" y="82"/>
                    <a:pt x="67" y="78"/>
                  </a:cubicBezTo>
                  <a:cubicBezTo>
                    <a:pt x="69" y="75"/>
                    <a:pt x="70" y="71"/>
                    <a:pt x="70" y="67"/>
                  </a:cubicBezTo>
                  <a:cubicBezTo>
                    <a:pt x="70" y="64"/>
                    <a:pt x="69" y="61"/>
                    <a:pt x="68" y="58"/>
                  </a:cubicBezTo>
                  <a:cubicBezTo>
                    <a:pt x="66" y="55"/>
                    <a:pt x="64" y="53"/>
                    <a:pt x="62" y="51"/>
                  </a:cubicBezTo>
                  <a:close/>
                  <a:moveTo>
                    <a:pt x="31" y="41"/>
                  </a:moveTo>
                  <a:cubicBezTo>
                    <a:pt x="27" y="40"/>
                    <a:pt x="24" y="39"/>
                    <a:pt x="22" y="37"/>
                  </a:cubicBezTo>
                  <a:cubicBezTo>
                    <a:pt x="20" y="36"/>
                    <a:pt x="19" y="34"/>
                    <a:pt x="19" y="31"/>
                  </a:cubicBezTo>
                  <a:cubicBezTo>
                    <a:pt x="19" y="28"/>
                    <a:pt x="20" y="26"/>
                    <a:pt x="22" y="24"/>
                  </a:cubicBezTo>
                  <a:cubicBezTo>
                    <a:pt x="24" y="23"/>
                    <a:pt x="27" y="22"/>
                    <a:pt x="31" y="21"/>
                  </a:cubicBezTo>
                  <a:lnTo>
                    <a:pt x="31" y="41"/>
                  </a:lnTo>
                  <a:close/>
                  <a:moveTo>
                    <a:pt x="50" y="76"/>
                  </a:moveTo>
                  <a:cubicBezTo>
                    <a:pt x="48" y="78"/>
                    <a:pt x="44" y="80"/>
                    <a:pt x="39" y="81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44" y="58"/>
                    <a:pt x="48" y="60"/>
                    <a:pt x="50" y="61"/>
                  </a:cubicBezTo>
                  <a:cubicBezTo>
                    <a:pt x="52" y="63"/>
                    <a:pt x="54" y="66"/>
                    <a:pt x="54" y="69"/>
                  </a:cubicBezTo>
                  <a:cubicBezTo>
                    <a:pt x="54" y="71"/>
                    <a:pt x="52" y="74"/>
                    <a:pt x="50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" name="Freeform 138"/>
            <p:cNvSpPr/>
            <p:nvPr/>
          </p:nvSpPr>
          <p:spPr bwMode="auto">
            <a:xfrm>
              <a:off x="5221" y="8640"/>
              <a:ext cx="331" cy="446"/>
            </a:xfrm>
            <a:custGeom>
              <a:avLst/>
              <a:gdLst>
                <a:gd name="T0" fmla="*/ 62 w 123"/>
                <a:gd name="T1" fmla="*/ 3 h 166"/>
                <a:gd name="T2" fmla="*/ 110 w 123"/>
                <a:gd name="T3" fmla="*/ 74 h 166"/>
                <a:gd name="T4" fmla="*/ 110 w 123"/>
                <a:gd name="T5" fmla="*/ 107 h 166"/>
                <a:gd name="T6" fmla="*/ 73 w 123"/>
                <a:gd name="T7" fmla="*/ 85 h 166"/>
                <a:gd name="T8" fmla="*/ 62 w 123"/>
                <a:gd name="T9" fmla="*/ 3 h 166"/>
                <a:gd name="T10" fmla="*/ 0 w 123"/>
                <a:gd name="T11" fmla="*/ 43 h 166"/>
                <a:gd name="T12" fmla="*/ 0 w 123"/>
                <a:gd name="T13" fmla="*/ 142 h 166"/>
                <a:gd name="T14" fmla="*/ 62 w 123"/>
                <a:gd name="T15" fmla="*/ 166 h 166"/>
                <a:gd name="T16" fmla="*/ 123 w 123"/>
                <a:gd name="T17" fmla="*/ 131 h 166"/>
                <a:gd name="T18" fmla="*/ 123 w 123"/>
                <a:gd name="T19" fmla="*/ 85 h 166"/>
                <a:gd name="T20" fmla="*/ 62 w 123"/>
                <a:gd name="T21" fmla="*/ 3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3" h="166">
                  <a:moveTo>
                    <a:pt x="62" y="3"/>
                  </a:moveTo>
                  <a:cubicBezTo>
                    <a:pt x="110" y="74"/>
                    <a:pt x="110" y="74"/>
                    <a:pt x="110" y="74"/>
                  </a:cubicBezTo>
                  <a:cubicBezTo>
                    <a:pt x="110" y="107"/>
                    <a:pt x="110" y="107"/>
                    <a:pt x="110" y="107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3"/>
                    <a:pt x="0" y="0"/>
                    <a:pt x="0" y="43"/>
                  </a:cubicBezTo>
                  <a:cubicBezTo>
                    <a:pt x="0" y="85"/>
                    <a:pt x="0" y="142"/>
                    <a:pt x="0" y="142"/>
                  </a:cubicBezTo>
                  <a:cubicBezTo>
                    <a:pt x="0" y="142"/>
                    <a:pt x="7" y="166"/>
                    <a:pt x="62" y="166"/>
                  </a:cubicBezTo>
                  <a:cubicBezTo>
                    <a:pt x="116" y="166"/>
                    <a:pt x="123" y="150"/>
                    <a:pt x="123" y="131"/>
                  </a:cubicBezTo>
                  <a:cubicBezTo>
                    <a:pt x="123" y="111"/>
                    <a:pt x="123" y="85"/>
                    <a:pt x="123" y="85"/>
                  </a:cubicBezTo>
                  <a:cubicBezTo>
                    <a:pt x="123" y="85"/>
                    <a:pt x="109" y="3"/>
                    <a:pt x="6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139"/>
            <p:cNvSpPr>
              <a:spLocks noChangeArrowheads="1"/>
            </p:cNvSpPr>
            <p:nvPr/>
          </p:nvSpPr>
          <p:spPr bwMode="auto">
            <a:xfrm>
              <a:off x="5240" y="8328"/>
              <a:ext cx="258" cy="3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5628640" y="2656205"/>
            <a:ext cx="1079500" cy="785495"/>
            <a:chOff x="8864" y="4381"/>
            <a:chExt cx="1239" cy="944"/>
          </a:xfrm>
        </p:grpSpPr>
        <p:sp>
          <p:nvSpPr>
            <p:cNvPr id="49" name="Freeform 478"/>
            <p:cNvSpPr/>
            <p:nvPr/>
          </p:nvSpPr>
          <p:spPr bwMode="auto">
            <a:xfrm>
              <a:off x="9795" y="4480"/>
              <a:ext cx="309" cy="303"/>
            </a:xfrm>
            <a:custGeom>
              <a:avLst/>
              <a:gdLst>
                <a:gd name="T0" fmla="*/ 106 w 115"/>
                <a:gd name="T1" fmla="*/ 73 h 113"/>
                <a:gd name="T2" fmla="*/ 40 w 115"/>
                <a:gd name="T3" fmla="*/ 6 h 113"/>
                <a:gd name="T4" fmla="*/ 24 w 115"/>
                <a:gd name="T5" fmla="*/ 0 h 113"/>
                <a:gd name="T6" fmla="*/ 9 w 115"/>
                <a:gd name="T7" fmla="*/ 6 h 113"/>
                <a:gd name="T8" fmla="*/ 9 w 115"/>
                <a:gd name="T9" fmla="*/ 37 h 113"/>
                <a:gd name="T10" fmla="*/ 75 w 115"/>
                <a:gd name="T11" fmla="*/ 104 h 113"/>
                <a:gd name="T12" fmla="*/ 106 w 115"/>
                <a:gd name="T13" fmla="*/ 104 h 113"/>
                <a:gd name="T14" fmla="*/ 106 w 115"/>
                <a:gd name="T15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3">
                  <a:moveTo>
                    <a:pt x="106" y="73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36" y="2"/>
                    <a:pt x="30" y="0"/>
                    <a:pt x="24" y="0"/>
                  </a:cubicBezTo>
                  <a:cubicBezTo>
                    <a:pt x="19" y="0"/>
                    <a:pt x="13" y="2"/>
                    <a:pt x="9" y="6"/>
                  </a:cubicBezTo>
                  <a:cubicBezTo>
                    <a:pt x="0" y="15"/>
                    <a:pt x="0" y="29"/>
                    <a:pt x="9" y="37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83" y="113"/>
                    <a:pt x="97" y="113"/>
                    <a:pt x="106" y="104"/>
                  </a:cubicBezTo>
                  <a:cubicBezTo>
                    <a:pt x="115" y="96"/>
                    <a:pt x="115" y="81"/>
                    <a:pt x="106" y="73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479"/>
            <p:cNvSpPr/>
            <p:nvPr/>
          </p:nvSpPr>
          <p:spPr bwMode="auto">
            <a:xfrm>
              <a:off x="9331" y="4518"/>
              <a:ext cx="663" cy="433"/>
            </a:xfrm>
            <a:custGeom>
              <a:avLst/>
              <a:gdLst>
                <a:gd name="T0" fmla="*/ 232 w 247"/>
                <a:gd name="T1" fmla="*/ 96 h 161"/>
                <a:gd name="T2" fmla="*/ 165 w 247"/>
                <a:gd name="T3" fmla="*/ 24 h 161"/>
                <a:gd name="T4" fmla="*/ 91 w 247"/>
                <a:gd name="T5" fmla="*/ 6 h 161"/>
                <a:gd name="T6" fmla="*/ 42 w 247"/>
                <a:gd name="T7" fmla="*/ 18 h 161"/>
                <a:gd name="T8" fmla="*/ 38 w 247"/>
                <a:gd name="T9" fmla="*/ 24 h 161"/>
                <a:gd name="T10" fmla="*/ 36 w 247"/>
                <a:gd name="T11" fmla="*/ 29 h 161"/>
                <a:gd name="T12" fmla="*/ 36 w 247"/>
                <a:gd name="T13" fmla="*/ 29 h 161"/>
                <a:gd name="T14" fmla="*/ 5 w 247"/>
                <a:gd name="T15" fmla="*/ 96 h 161"/>
                <a:gd name="T16" fmla="*/ 43 w 247"/>
                <a:gd name="T17" fmla="*/ 128 h 161"/>
                <a:gd name="T18" fmla="*/ 69 w 247"/>
                <a:gd name="T19" fmla="*/ 82 h 161"/>
                <a:gd name="T20" fmla="*/ 101 w 247"/>
                <a:gd name="T21" fmla="*/ 82 h 161"/>
                <a:gd name="T22" fmla="*/ 179 w 247"/>
                <a:gd name="T23" fmla="*/ 153 h 161"/>
                <a:gd name="T24" fmla="*/ 188 w 247"/>
                <a:gd name="T25" fmla="*/ 161 h 161"/>
                <a:gd name="T26" fmla="*/ 232 w 247"/>
                <a:gd name="T27" fmla="*/ 118 h 161"/>
                <a:gd name="T28" fmla="*/ 232 w 247"/>
                <a:gd name="T29" fmla="*/ 9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7" h="161">
                  <a:moveTo>
                    <a:pt x="232" y="96"/>
                  </a:move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32" y="14"/>
                    <a:pt x="91" y="6"/>
                  </a:cubicBezTo>
                  <a:cubicBezTo>
                    <a:pt x="62" y="0"/>
                    <a:pt x="48" y="11"/>
                    <a:pt x="42" y="18"/>
                  </a:cubicBezTo>
                  <a:cubicBezTo>
                    <a:pt x="39" y="21"/>
                    <a:pt x="38" y="24"/>
                    <a:pt x="38" y="24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0" y="144"/>
                    <a:pt x="43" y="128"/>
                    <a:pt x="43" y="128"/>
                  </a:cubicBezTo>
                  <a:cubicBezTo>
                    <a:pt x="43" y="128"/>
                    <a:pt x="56" y="106"/>
                    <a:pt x="69" y="82"/>
                  </a:cubicBezTo>
                  <a:cubicBezTo>
                    <a:pt x="83" y="59"/>
                    <a:pt x="101" y="82"/>
                    <a:pt x="101" y="82"/>
                  </a:cubicBezTo>
                  <a:cubicBezTo>
                    <a:pt x="179" y="153"/>
                    <a:pt x="179" y="153"/>
                    <a:pt x="179" y="153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8" y="161"/>
                    <a:pt x="217" y="133"/>
                    <a:pt x="232" y="118"/>
                  </a:cubicBezTo>
                  <a:cubicBezTo>
                    <a:pt x="247" y="104"/>
                    <a:pt x="232" y="96"/>
                    <a:pt x="232" y="9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480"/>
            <p:cNvSpPr/>
            <p:nvPr/>
          </p:nvSpPr>
          <p:spPr bwMode="auto">
            <a:xfrm>
              <a:off x="9734" y="4942"/>
              <a:ext cx="142" cy="142"/>
            </a:xfrm>
            <a:custGeom>
              <a:avLst/>
              <a:gdLst>
                <a:gd name="T0" fmla="*/ 24 w 53"/>
                <a:gd name="T1" fmla="*/ 0 h 53"/>
                <a:gd name="T2" fmla="*/ 19 w 53"/>
                <a:gd name="T3" fmla="*/ 6 h 53"/>
                <a:gd name="T4" fmla="*/ 22 w 53"/>
                <a:gd name="T5" fmla="*/ 8 h 53"/>
                <a:gd name="T6" fmla="*/ 36 w 53"/>
                <a:gd name="T7" fmla="*/ 22 h 53"/>
                <a:gd name="T8" fmla="*/ 39 w 53"/>
                <a:gd name="T9" fmla="*/ 39 h 53"/>
                <a:gd name="T10" fmla="*/ 22 w 53"/>
                <a:gd name="T11" fmla="*/ 36 h 53"/>
                <a:gd name="T12" fmla="*/ 7 w 53"/>
                <a:gd name="T13" fmla="*/ 22 h 53"/>
                <a:gd name="T14" fmla="*/ 5 w 53"/>
                <a:gd name="T15" fmla="*/ 20 h 53"/>
                <a:gd name="T16" fmla="*/ 0 w 53"/>
                <a:gd name="T17" fmla="*/ 25 h 53"/>
                <a:gd name="T18" fmla="*/ 1 w 53"/>
                <a:gd name="T19" fmla="*/ 26 h 53"/>
                <a:gd name="T20" fmla="*/ 20 w 53"/>
                <a:gd name="T21" fmla="*/ 44 h 53"/>
                <a:gd name="T22" fmla="*/ 46 w 53"/>
                <a:gd name="T23" fmla="*/ 46 h 53"/>
                <a:gd name="T24" fmla="*/ 44 w 53"/>
                <a:gd name="T25" fmla="*/ 20 h 53"/>
                <a:gd name="T26" fmla="*/ 24 w 53"/>
                <a:gd name="T2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53">
                  <a:moveTo>
                    <a:pt x="24" y="0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1" y="7"/>
                    <a:pt x="22" y="8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42" y="28"/>
                    <a:pt x="43" y="35"/>
                    <a:pt x="39" y="39"/>
                  </a:cubicBezTo>
                  <a:cubicBezTo>
                    <a:pt x="35" y="43"/>
                    <a:pt x="27" y="42"/>
                    <a:pt x="22" y="3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6" y="21"/>
                    <a:pt x="5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7" y="52"/>
                    <a:pt x="39" y="53"/>
                    <a:pt x="46" y="46"/>
                  </a:cubicBezTo>
                  <a:cubicBezTo>
                    <a:pt x="53" y="39"/>
                    <a:pt x="52" y="28"/>
                    <a:pt x="44" y="20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481"/>
            <p:cNvSpPr/>
            <p:nvPr/>
          </p:nvSpPr>
          <p:spPr bwMode="auto">
            <a:xfrm>
              <a:off x="9656" y="5025"/>
              <a:ext cx="143" cy="142"/>
            </a:xfrm>
            <a:custGeom>
              <a:avLst/>
              <a:gdLst>
                <a:gd name="T0" fmla="*/ 24 w 53"/>
                <a:gd name="T1" fmla="*/ 1 h 53"/>
                <a:gd name="T2" fmla="*/ 24 w 53"/>
                <a:gd name="T3" fmla="*/ 0 h 53"/>
                <a:gd name="T4" fmla="*/ 18 w 53"/>
                <a:gd name="T5" fmla="*/ 6 h 53"/>
                <a:gd name="T6" fmla="*/ 22 w 53"/>
                <a:gd name="T7" fmla="*/ 10 h 53"/>
                <a:gd name="T8" fmla="*/ 37 w 53"/>
                <a:gd name="T9" fmla="*/ 24 h 53"/>
                <a:gd name="T10" fmla="*/ 40 w 53"/>
                <a:gd name="T11" fmla="*/ 41 h 53"/>
                <a:gd name="T12" fmla="*/ 23 w 53"/>
                <a:gd name="T13" fmla="*/ 38 h 53"/>
                <a:gd name="T14" fmla="*/ 8 w 53"/>
                <a:gd name="T15" fmla="*/ 24 h 53"/>
                <a:gd name="T16" fmla="*/ 5 w 53"/>
                <a:gd name="T17" fmla="*/ 20 h 53"/>
                <a:gd name="T18" fmla="*/ 5 w 53"/>
                <a:gd name="T19" fmla="*/ 20 h 53"/>
                <a:gd name="T20" fmla="*/ 0 w 53"/>
                <a:gd name="T21" fmla="*/ 25 h 53"/>
                <a:gd name="T22" fmla="*/ 0 w 53"/>
                <a:gd name="T23" fmla="*/ 25 h 53"/>
                <a:gd name="T24" fmla="*/ 20 w 53"/>
                <a:gd name="T25" fmla="*/ 45 h 53"/>
                <a:gd name="T26" fmla="*/ 46 w 53"/>
                <a:gd name="T27" fmla="*/ 46 h 53"/>
                <a:gd name="T28" fmla="*/ 44 w 53"/>
                <a:gd name="T29" fmla="*/ 20 h 53"/>
                <a:gd name="T30" fmla="*/ 24 w 53"/>
                <a:gd name="T31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3">
                  <a:moveTo>
                    <a:pt x="24" y="1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7"/>
                    <a:pt x="21" y="8"/>
                    <a:pt x="22" y="10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42" y="30"/>
                    <a:pt x="44" y="37"/>
                    <a:pt x="40" y="41"/>
                  </a:cubicBezTo>
                  <a:cubicBezTo>
                    <a:pt x="36" y="45"/>
                    <a:pt x="28" y="44"/>
                    <a:pt x="23" y="38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3"/>
                    <a:pt x="6" y="21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28" y="52"/>
                    <a:pt x="39" y="53"/>
                    <a:pt x="46" y="46"/>
                  </a:cubicBezTo>
                  <a:cubicBezTo>
                    <a:pt x="53" y="40"/>
                    <a:pt x="52" y="28"/>
                    <a:pt x="44" y="20"/>
                  </a:cubicBezTo>
                  <a:lnTo>
                    <a:pt x="24" y="1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482"/>
            <p:cNvSpPr/>
            <p:nvPr/>
          </p:nvSpPr>
          <p:spPr bwMode="auto">
            <a:xfrm>
              <a:off x="9578" y="5106"/>
              <a:ext cx="142" cy="142"/>
            </a:xfrm>
            <a:custGeom>
              <a:avLst/>
              <a:gdLst>
                <a:gd name="T0" fmla="*/ 44 w 53"/>
                <a:gd name="T1" fmla="*/ 20 h 53"/>
                <a:gd name="T2" fmla="*/ 25 w 53"/>
                <a:gd name="T3" fmla="*/ 0 h 53"/>
                <a:gd name="T4" fmla="*/ 24 w 53"/>
                <a:gd name="T5" fmla="*/ 0 h 53"/>
                <a:gd name="T6" fmla="*/ 19 w 53"/>
                <a:gd name="T7" fmla="*/ 5 h 53"/>
                <a:gd name="T8" fmla="*/ 23 w 53"/>
                <a:gd name="T9" fmla="*/ 8 h 53"/>
                <a:gd name="T10" fmla="*/ 37 w 53"/>
                <a:gd name="T11" fmla="*/ 22 h 53"/>
                <a:gd name="T12" fmla="*/ 40 w 53"/>
                <a:gd name="T13" fmla="*/ 40 h 53"/>
                <a:gd name="T14" fmla="*/ 23 w 53"/>
                <a:gd name="T15" fmla="*/ 37 h 53"/>
                <a:gd name="T16" fmla="*/ 8 w 53"/>
                <a:gd name="T17" fmla="*/ 22 h 53"/>
                <a:gd name="T18" fmla="*/ 6 w 53"/>
                <a:gd name="T19" fmla="*/ 19 h 53"/>
                <a:gd name="T20" fmla="*/ 0 w 53"/>
                <a:gd name="T21" fmla="*/ 25 h 53"/>
                <a:gd name="T22" fmla="*/ 1 w 53"/>
                <a:gd name="T23" fmla="*/ 25 h 53"/>
                <a:gd name="T24" fmla="*/ 20 w 53"/>
                <a:gd name="T25" fmla="*/ 44 h 53"/>
                <a:gd name="T26" fmla="*/ 46 w 53"/>
                <a:gd name="T27" fmla="*/ 46 h 53"/>
                <a:gd name="T28" fmla="*/ 44 w 53"/>
                <a:gd name="T29" fmla="*/ 2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53">
                  <a:moveTo>
                    <a:pt x="44" y="2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6"/>
                    <a:pt x="22" y="7"/>
                    <a:pt x="23" y="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43" y="28"/>
                    <a:pt x="44" y="36"/>
                    <a:pt x="40" y="40"/>
                  </a:cubicBezTo>
                  <a:cubicBezTo>
                    <a:pt x="36" y="43"/>
                    <a:pt x="28" y="42"/>
                    <a:pt x="23" y="3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1"/>
                    <a:pt x="6" y="20"/>
                    <a:pt x="6" y="1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8" y="52"/>
                    <a:pt x="40" y="53"/>
                    <a:pt x="46" y="46"/>
                  </a:cubicBezTo>
                  <a:cubicBezTo>
                    <a:pt x="53" y="39"/>
                    <a:pt x="52" y="28"/>
                    <a:pt x="44" y="20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483"/>
            <p:cNvSpPr/>
            <p:nvPr/>
          </p:nvSpPr>
          <p:spPr bwMode="auto">
            <a:xfrm>
              <a:off x="9427" y="5157"/>
              <a:ext cx="165" cy="169"/>
            </a:xfrm>
            <a:custGeom>
              <a:avLst/>
              <a:gdLst>
                <a:gd name="T0" fmla="*/ 53 w 61"/>
                <a:gd name="T1" fmla="*/ 8 h 63"/>
                <a:gd name="T2" fmla="*/ 25 w 61"/>
                <a:gd name="T3" fmla="*/ 8 h 63"/>
                <a:gd name="T4" fmla="*/ 25 w 61"/>
                <a:gd name="T5" fmla="*/ 8 h 63"/>
                <a:gd name="T6" fmla="*/ 10 w 61"/>
                <a:gd name="T7" fmla="*/ 23 h 63"/>
                <a:gd name="T8" fmla="*/ 5 w 61"/>
                <a:gd name="T9" fmla="*/ 28 h 63"/>
                <a:gd name="T10" fmla="*/ 0 w 61"/>
                <a:gd name="T11" fmla="*/ 42 h 63"/>
                <a:gd name="T12" fmla="*/ 6 w 61"/>
                <a:gd name="T13" fmla="*/ 56 h 63"/>
                <a:gd name="T14" fmla="*/ 33 w 61"/>
                <a:gd name="T15" fmla="*/ 56 h 63"/>
                <a:gd name="T16" fmla="*/ 53 w 61"/>
                <a:gd name="T17" fmla="*/ 36 h 63"/>
                <a:gd name="T18" fmla="*/ 54 w 61"/>
                <a:gd name="T19" fmla="*/ 9 h 63"/>
                <a:gd name="T20" fmla="*/ 53 w 61"/>
                <a:gd name="T21" fmla="*/ 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3">
                  <a:moveTo>
                    <a:pt x="53" y="8"/>
                  </a:moveTo>
                  <a:cubicBezTo>
                    <a:pt x="45" y="0"/>
                    <a:pt x="33" y="0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" y="32"/>
                    <a:pt x="0" y="37"/>
                    <a:pt x="0" y="42"/>
                  </a:cubicBezTo>
                  <a:cubicBezTo>
                    <a:pt x="0" y="47"/>
                    <a:pt x="2" y="52"/>
                    <a:pt x="6" y="56"/>
                  </a:cubicBezTo>
                  <a:cubicBezTo>
                    <a:pt x="13" y="63"/>
                    <a:pt x="26" y="63"/>
                    <a:pt x="33" y="5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60" y="28"/>
                    <a:pt x="61" y="17"/>
                    <a:pt x="54" y="9"/>
                  </a:cubicBezTo>
                  <a:cubicBezTo>
                    <a:pt x="54" y="9"/>
                    <a:pt x="53" y="8"/>
                    <a:pt x="53" y="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484"/>
            <p:cNvSpPr/>
            <p:nvPr/>
          </p:nvSpPr>
          <p:spPr bwMode="auto">
            <a:xfrm>
              <a:off x="9337" y="5068"/>
              <a:ext cx="164" cy="172"/>
            </a:xfrm>
            <a:custGeom>
              <a:avLst/>
              <a:gdLst>
                <a:gd name="T0" fmla="*/ 53 w 61"/>
                <a:gd name="T1" fmla="*/ 36 h 64"/>
                <a:gd name="T2" fmla="*/ 53 w 61"/>
                <a:gd name="T3" fmla="*/ 8 h 64"/>
                <a:gd name="T4" fmla="*/ 25 w 61"/>
                <a:gd name="T5" fmla="*/ 8 h 64"/>
                <a:gd name="T6" fmla="*/ 24 w 61"/>
                <a:gd name="T7" fmla="*/ 9 h 64"/>
                <a:gd name="T8" fmla="*/ 8 w 61"/>
                <a:gd name="T9" fmla="*/ 25 h 64"/>
                <a:gd name="T10" fmla="*/ 5 w 61"/>
                <a:gd name="T11" fmla="*/ 28 h 64"/>
                <a:gd name="T12" fmla="*/ 0 w 61"/>
                <a:gd name="T13" fmla="*/ 42 h 64"/>
                <a:gd name="T14" fmla="*/ 5 w 61"/>
                <a:gd name="T15" fmla="*/ 56 h 64"/>
                <a:gd name="T16" fmla="*/ 33 w 61"/>
                <a:gd name="T17" fmla="*/ 56 h 64"/>
                <a:gd name="T18" fmla="*/ 38 w 61"/>
                <a:gd name="T19" fmla="*/ 51 h 64"/>
                <a:gd name="T20" fmla="*/ 53 w 61"/>
                <a:gd name="T21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4">
                  <a:moveTo>
                    <a:pt x="53" y="36"/>
                  </a:moveTo>
                  <a:cubicBezTo>
                    <a:pt x="61" y="28"/>
                    <a:pt x="61" y="15"/>
                    <a:pt x="53" y="8"/>
                  </a:cubicBezTo>
                  <a:cubicBezTo>
                    <a:pt x="45" y="0"/>
                    <a:pt x="33" y="0"/>
                    <a:pt x="25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1" y="32"/>
                    <a:pt x="0" y="37"/>
                    <a:pt x="0" y="42"/>
                  </a:cubicBezTo>
                  <a:cubicBezTo>
                    <a:pt x="0" y="47"/>
                    <a:pt x="2" y="52"/>
                    <a:pt x="5" y="56"/>
                  </a:cubicBezTo>
                  <a:cubicBezTo>
                    <a:pt x="13" y="64"/>
                    <a:pt x="26" y="63"/>
                    <a:pt x="33" y="56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3" y="36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485"/>
            <p:cNvSpPr/>
            <p:nvPr/>
          </p:nvSpPr>
          <p:spPr bwMode="auto">
            <a:xfrm>
              <a:off x="9238" y="4980"/>
              <a:ext cx="166" cy="169"/>
            </a:xfrm>
            <a:custGeom>
              <a:avLst/>
              <a:gdLst>
                <a:gd name="T0" fmla="*/ 54 w 62"/>
                <a:gd name="T1" fmla="*/ 36 h 63"/>
                <a:gd name="T2" fmla="*/ 54 w 62"/>
                <a:gd name="T3" fmla="*/ 8 h 63"/>
                <a:gd name="T4" fmla="*/ 26 w 62"/>
                <a:gd name="T5" fmla="*/ 8 h 63"/>
                <a:gd name="T6" fmla="*/ 7 w 62"/>
                <a:gd name="T7" fmla="*/ 27 h 63"/>
                <a:gd name="T8" fmla="*/ 6 w 62"/>
                <a:gd name="T9" fmla="*/ 28 h 63"/>
                <a:gd name="T10" fmla="*/ 0 w 62"/>
                <a:gd name="T11" fmla="*/ 42 h 63"/>
                <a:gd name="T12" fmla="*/ 6 w 62"/>
                <a:gd name="T13" fmla="*/ 56 h 63"/>
                <a:gd name="T14" fmla="*/ 34 w 62"/>
                <a:gd name="T15" fmla="*/ 56 h 63"/>
                <a:gd name="T16" fmla="*/ 37 w 62"/>
                <a:gd name="T17" fmla="*/ 52 h 63"/>
                <a:gd name="T18" fmla="*/ 54 w 62"/>
                <a:gd name="T19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54" y="36"/>
                  </a:moveTo>
                  <a:cubicBezTo>
                    <a:pt x="62" y="28"/>
                    <a:pt x="61" y="15"/>
                    <a:pt x="54" y="8"/>
                  </a:cubicBezTo>
                  <a:cubicBezTo>
                    <a:pt x="46" y="0"/>
                    <a:pt x="33" y="0"/>
                    <a:pt x="26" y="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" y="32"/>
                    <a:pt x="0" y="37"/>
                    <a:pt x="0" y="42"/>
                  </a:cubicBezTo>
                  <a:cubicBezTo>
                    <a:pt x="0" y="47"/>
                    <a:pt x="2" y="52"/>
                    <a:pt x="6" y="56"/>
                  </a:cubicBezTo>
                  <a:cubicBezTo>
                    <a:pt x="14" y="63"/>
                    <a:pt x="27" y="63"/>
                    <a:pt x="34" y="56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54" y="36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486"/>
            <p:cNvSpPr/>
            <p:nvPr/>
          </p:nvSpPr>
          <p:spPr bwMode="auto">
            <a:xfrm>
              <a:off x="9151" y="4897"/>
              <a:ext cx="164" cy="166"/>
            </a:xfrm>
            <a:custGeom>
              <a:avLst/>
              <a:gdLst>
                <a:gd name="T0" fmla="*/ 53 w 61"/>
                <a:gd name="T1" fmla="*/ 34 h 62"/>
                <a:gd name="T2" fmla="*/ 53 w 61"/>
                <a:gd name="T3" fmla="*/ 34 h 62"/>
                <a:gd name="T4" fmla="*/ 53 w 61"/>
                <a:gd name="T5" fmla="*/ 6 h 62"/>
                <a:gd name="T6" fmla="*/ 37 w 61"/>
                <a:gd name="T7" fmla="*/ 0 h 62"/>
                <a:gd name="T8" fmla="*/ 26 w 61"/>
                <a:gd name="T9" fmla="*/ 5 h 62"/>
                <a:gd name="T10" fmla="*/ 25 w 61"/>
                <a:gd name="T11" fmla="*/ 6 h 62"/>
                <a:gd name="T12" fmla="*/ 5 w 61"/>
                <a:gd name="T13" fmla="*/ 26 h 62"/>
                <a:gd name="T14" fmla="*/ 0 w 61"/>
                <a:gd name="T15" fmla="*/ 40 h 62"/>
                <a:gd name="T16" fmla="*/ 6 w 61"/>
                <a:gd name="T17" fmla="*/ 54 h 62"/>
                <a:gd name="T18" fmla="*/ 33 w 61"/>
                <a:gd name="T19" fmla="*/ 54 h 62"/>
                <a:gd name="T20" fmla="*/ 53 w 61"/>
                <a:gd name="T21" fmla="*/ 3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2">
                  <a:moveTo>
                    <a:pt x="53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61" y="26"/>
                    <a:pt x="61" y="13"/>
                    <a:pt x="53" y="6"/>
                  </a:cubicBezTo>
                  <a:cubicBezTo>
                    <a:pt x="49" y="2"/>
                    <a:pt x="43" y="0"/>
                    <a:pt x="37" y="0"/>
                  </a:cubicBezTo>
                  <a:cubicBezTo>
                    <a:pt x="33" y="0"/>
                    <a:pt x="30" y="2"/>
                    <a:pt x="26" y="5"/>
                  </a:cubicBezTo>
                  <a:cubicBezTo>
                    <a:pt x="26" y="5"/>
                    <a:pt x="25" y="6"/>
                    <a:pt x="25" y="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2" y="30"/>
                    <a:pt x="0" y="35"/>
                    <a:pt x="0" y="40"/>
                  </a:cubicBezTo>
                  <a:cubicBezTo>
                    <a:pt x="0" y="45"/>
                    <a:pt x="2" y="50"/>
                    <a:pt x="6" y="54"/>
                  </a:cubicBezTo>
                  <a:cubicBezTo>
                    <a:pt x="13" y="62"/>
                    <a:pt x="26" y="61"/>
                    <a:pt x="33" y="54"/>
                  </a:cubicBezTo>
                  <a:lnTo>
                    <a:pt x="53" y="3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487"/>
            <p:cNvSpPr/>
            <p:nvPr/>
          </p:nvSpPr>
          <p:spPr bwMode="auto">
            <a:xfrm>
              <a:off x="8974" y="4480"/>
              <a:ext cx="424" cy="417"/>
            </a:xfrm>
            <a:custGeom>
              <a:avLst/>
              <a:gdLst>
                <a:gd name="T0" fmla="*/ 206 w 373"/>
                <a:gd name="T1" fmla="*/ 362 h 367"/>
                <a:gd name="T2" fmla="*/ 222 w 373"/>
                <a:gd name="T3" fmla="*/ 348 h 367"/>
                <a:gd name="T4" fmla="*/ 45 w 373"/>
                <a:gd name="T5" fmla="*/ 203 h 367"/>
                <a:gd name="T6" fmla="*/ 182 w 373"/>
                <a:gd name="T7" fmla="*/ 43 h 367"/>
                <a:gd name="T8" fmla="*/ 286 w 373"/>
                <a:gd name="T9" fmla="*/ 137 h 367"/>
                <a:gd name="T10" fmla="*/ 359 w 373"/>
                <a:gd name="T11" fmla="*/ 116 h 367"/>
                <a:gd name="T12" fmla="*/ 371 w 373"/>
                <a:gd name="T13" fmla="*/ 90 h 367"/>
                <a:gd name="T14" fmla="*/ 373 w 373"/>
                <a:gd name="T15" fmla="*/ 88 h 367"/>
                <a:gd name="T16" fmla="*/ 295 w 373"/>
                <a:gd name="T17" fmla="*/ 111 h 367"/>
                <a:gd name="T18" fmla="*/ 180 w 373"/>
                <a:gd name="T19" fmla="*/ 0 h 367"/>
                <a:gd name="T20" fmla="*/ 0 w 373"/>
                <a:gd name="T21" fmla="*/ 206 h 367"/>
                <a:gd name="T22" fmla="*/ 199 w 373"/>
                <a:gd name="T23" fmla="*/ 367 h 367"/>
                <a:gd name="T24" fmla="*/ 206 w 373"/>
                <a:gd name="T25" fmla="*/ 362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3" h="367">
                  <a:moveTo>
                    <a:pt x="206" y="362"/>
                  </a:moveTo>
                  <a:lnTo>
                    <a:pt x="222" y="348"/>
                  </a:lnTo>
                  <a:lnTo>
                    <a:pt x="45" y="203"/>
                  </a:lnTo>
                  <a:lnTo>
                    <a:pt x="182" y="43"/>
                  </a:lnTo>
                  <a:lnTo>
                    <a:pt x="286" y="137"/>
                  </a:lnTo>
                  <a:lnTo>
                    <a:pt x="359" y="116"/>
                  </a:lnTo>
                  <a:lnTo>
                    <a:pt x="371" y="90"/>
                  </a:lnTo>
                  <a:lnTo>
                    <a:pt x="373" y="88"/>
                  </a:lnTo>
                  <a:lnTo>
                    <a:pt x="295" y="111"/>
                  </a:lnTo>
                  <a:lnTo>
                    <a:pt x="180" y="0"/>
                  </a:lnTo>
                  <a:lnTo>
                    <a:pt x="0" y="206"/>
                  </a:lnTo>
                  <a:lnTo>
                    <a:pt x="199" y="367"/>
                  </a:lnTo>
                  <a:lnTo>
                    <a:pt x="206" y="36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488"/>
            <p:cNvSpPr/>
            <p:nvPr/>
          </p:nvSpPr>
          <p:spPr bwMode="auto">
            <a:xfrm>
              <a:off x="8864" y="4381"/>
              <a:ext cx="293" cy="321"/>
            </a:xfrm>
            <a:custGeom>
              <a:avLst/>
              <a:gdLst>
                <a:gd name="T0" fmla="*/ 99 w 109"/>
                <a:gd name="T1" fmla="*/ 9 h 120"/>
                <a:gd name="T2" fmla="*/ 68 w 109"/>
                <a:gd name="T3" fmla="*/ 10 h 120"/>
                <a:gd name="T4" fmla="*/ 5 w 109"/>
                <a:gd name="T5" fmla="*/ 80 h 120"/>
                <a:gd name="T6" fmla="*/ 0 w 109"/>
                <a:gd name="T7" fmla="*/ 95 h 120"/>
                <a:gd name="T8" fmla="*/ 7 w 109"/>
                <a:gd name="T9" fmla="*/ 112 h 120"/>
                <a:gd name="T10" fmla="*/ 38 w 109"/>
                <a:gd name="T11" fmla="*/ 110 h 120"/>
                <a:gd name="T12" fmla="*/ 101 w 109"/>
                <a:gd name="T13" fmla="*/ 40 h 120"/>
                <a:gd name="T14" fmla="*/ 99 w 109"/>
                <a:gd name="T15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120">
                  <a:moveTo>
                    <a:pt x="99" y="9"/>
                  </a:moveTo>
                  <a:cubicBezTo>
                    <a:pt x="90" y="0"/>
                    <a:pt x="76" y="1"/>
                    <a:pt x="68" y="1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2" y="84"/>
                    <a:pt x="0" y="90"/>
                    <a:pt x="0" y="95"/>
                  </a:cubicBezTo>
                  <a:cubicBezTo>
                    <a:pt x="0" y="101"/>
                    <a:pt x="2" y="107"/>
                    <a:pt x="7" y="112"/>
                  </a:cubicBezTo>
                  <a:cubicBezTo>
                    <a:pt x="16" y="120"/>
                    <a:pt x="30" y="119"/>
                    <a:pt x="38" y="110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9" y="31"/>
                    <a:pt x="108" y="17"/>
                    <a:pt x="99" y="9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223885" y="2583180"/>
            <a:ext cx="1214755" cy="793750"/>
            <a:chOff x="6467" y="3390"/>
            <a:chExt cx="1338" cy="896"/>
          </a:xfrm>
          <a:solidFill>
            <a:schemeClr val="bg1"/>
          </a:solidFill>
        </p:grpSpPr>
        <p:sp>
          <p:nvSpPr>
            <p:cNvPr id="232" name="Freeform 497"/>
            <p:cNvSpPr/>
            <p:nvPr/>
          </p:nvSpPr>
          <p:spPr bwMode="auto">
            <a:xfrm>
              <a:off x="7565" y="3986"/>
              <a:ext cx="241" cy="203"/>
            </a:xfrm>
            <a:custGeom>
              <a:avLst/>
              <a:gdLst>
                <a:gd name="T0" fmla="*/ 73 w 90"/>
                <a:gd name="T1" fmla="*/ 0 h 76"/>
                <a:gd name="T2" fmla="*/ 0 w 90"/>
                <a:gd name="T3" fmla="*/ 0 h 76"/>
                <a:gd name="T4" fmla="*/ 0 w 90"/>
                <a:gd name="T5" fmla="*/ 14 h 76"/>
                <a:gd name="T6" fmla="*/ 62 w 90"/>
                <a:gd name="T7" fmla="*/ 14 h 76"/>
                <a:gd name="T8" fmla="*/ 76 w 90"/>
                <a:gd name="T9" fmla="*/ 28 h 76"/>
                <a:gd name="T10" fmla="*/ 76 w 90"/>
                <a:gd name="T11" fmla="*/ 76 h 76"/>
                <a:gd name="T12" fmla="*/ 90 w 90"/>
                <a:gd name="T13" fmla="*/ 76 h 76"/>
                <a:gd name="T14" fmla="*/ 90 w 90"/>
                <a:gd name="T15" fmla="*/ 18 h 76"/>
                <a:gd name="T16" fmla="*/ 73 w 90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76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70" y="14"/>
                    <a:pt x="76" y="20"/>
                    <a:pt x="76" y="28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Oval 498"/>
            <p:cNvSpPr>
              <a:spLocks noChangeArrowheads="1"/>
            </p:cNvSpPr>
            <p:nvPr/>
          </p:nvSpPr>
          <p:spPr bwMode="auto">
            <a:xfrm>
              <a:off x="7518" y="4050"/>
              <a:ext cx="92" cy="10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499"/>
            <p:cNvSpPr/>
            <p:nvPr/>
          </p:nvSpPr>
          <p:spPr bwMode="auto">
            <a:xfrm>
              <a:off x="7481" y="4166"/>
              <a:ext cx="167" cy="120"/>
            </a:xfrm>
            <a:custGeom>
              <a:avLst/>
              <a:gdLst>
                <a:gd name="T0" fmla="*/ 39 w 62"/>
                <a:gd name="T1" fmla="*/ 0 h 45"/>
                <a:gd name="T2" fmla="*/ 31 w 62"/>
                <a:gd name="T3" fmla="*/ 5 h 45"/>
                <a:gd name="T4" fmla="*/ 37 w 62"/>
                <a:gd name="T5" fmla="*/ 27 h 45"/>
                <a:gd name="T6" fmla="*/ 31 w 62"/>
                <a:gd name="T7" fmla="*/ 34 h 45"/>
                <a:gd name="T8" fmla="*/ 25 w 62"/>
                <a:gd name="T9" fmla="*/ 27 h 45"/>
                <a:gd name="T10" fmla="*/ 31 w 62"/>
                <a:gd name="T11" fmla="*/ 5 h 45"/>
                <a:gd name="T12" fmla="*/ 23 w 62"/>
                <a:gd name="T13" fmla="*/ 0 h 45"/>
                <a:gd name="T14" fmla="*/ 0 w 62"/>
                <a:gd name="T15" fmla="*/ 18 h 45"/>
                <a:gd name="T16" fmla="*/ 0 w 62"/>
                <a:gd name="T17" fmla="*/ 45 h 45"/>
                <a:gd name="T18" fmla="*/ 29 w 62"/>
                <a:gd name="T19" fmla="*/ 45 h 45"/>
                <a:gd name="T20" fmla="*/ 33 w 62"/>
                <a:gd name="T21" fmla="*/ 45 h 45"/>
                <a:gd name="T22" fmla="*/ 62 w 62"/>
                <a:gd name="T23" fmla="*/ 45 h 45"/>
                <a:gd name="T24" fmla="*/ 62 w 62"/>
                <a:gd name="T25" fmla="*/ 18 h 45"/>
                <a:gd name="T26" fmla="*/ 39 w 62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" h="45">
                  <a:moveTo>
                    <a:pt x="39" y="0"/>
                  </a:moveTo>
                  <a:cubicBezTo>
                    <a:pt x="31" y="5"/>
                    <a:pt x="31" y="5"/>
                    <a:pt x="31" y="5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4" y="2"/>
                    <a:pt x="0" y="7"/>
                    <a:pt x="0" y="18"/>
                  </a:cubicBezTo>
                  <a:cubicBezTo>
                    <a:pt x="0" y="34"/>
                    <a:pt x="0" y="45"/>
                    <a:pt x="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62" y="45"/>
                    <a:pt x="62" y="45"/>
                    <a:pt x="62" y="45"/>
                  </a:cubicBezTo>
                  <a:cubicBezTo>
                    <a:pt x="62" y="45"/>
                    <a:pt x="62" y="34"/>
                    <a:pt x="62" y="18"/>
                  </a:cubicBezTo>
                  <a:cubicBezTo>
                    <a:pt x="62" y="7"/>
                    <a:pt x="48" y="2"/>
                    <a:pt x="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5" name="Freeform 500"/>
            <p:cNvSpPr/>
            <p:nvPr/>
          </p:nvSpPr>
          <p:spPr bwMode="auto">
            <a:xfrm>
              <a:off x="7095" y="3451"/>
              <a:ext cx="94" cy="108"/>
            </a:xfrm>
            <a:custGeom>
              <a:avLst/>
              <a:gdLst>
                <a:gd name="T0" fmla="*/ 11 w 35"/>
                <a:gd name="T1" fmla="*/ 39 h 40"/>
                <a:gd name="T2" fmla="*/ 18 w 35"/>
                <a:gd name="T3" fmla="*/ 40 h 40"/>
                <a:gd name="T4" fmla="*/ 35 w 35"/>
                <a:gd name="T5" fmla="*/ 20 h 40"/>
                <a:gd name="T6" fmla="*/ 18 w 35"/>
                <a:gd name="T7" fmla="*/ 0 h 40"/>
                <a:gd name="T8" fmla="*/ 0 w 35"/>
                <a:gd name="T9" fmla="*/ 20 h 40"/>
                <a:gd name="T10" fmla="*/ 11 w 35"/>
                <a:gd name="T11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0">
                  <a:moveTo>
                    <a:pt x="11" y="39"/>
                  </a:moveTo>
                  <a:cubicBezTo>
                    <a:pt x="13" y="40"/>
                    <a:pt x="15" y="40"/>
                    <a:pt x="18" y="40"/>
                  </a:cubicBezTo>
                  <a:cubicBezTo>
                    <a:pt x="27" y="40"/>
                    <a:pt x="35" y="31"/>
                    <a:pt x="35" y="20"/>
                  </a:cubicBezTo>
                  <a:cubicBezTo>
                    <a:pt x="35" y="9"/>
                    <a:pt x="27" y="0"/>
                    <a:pt x="18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29"/>
                    <a:pt x="5" y="36"/>
                    <a:pt x="1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6" name="Freeform 501"/>
            <p:cNvSpPr/>
            <p:nvPr/>
          </p:nvSpPr>
          <p:spPr bwMode="auto">
            <a:xfrm>
              <a:off x="7057" y="3567"/>
              <a:ext cx="169" cy="120"/>
            </a:xfrm>
            <a:custGeom>
              <a:avLst/>
              <a:gdLst>
                <a:gd name="T0" fmla="*/ 34 w 63"/>
                <a:gd name="T1" fmla="*/ 45 h 45"/>
                <a:gd name="T2" fmla="*/ 63 w 63"/>
                <a:gd name="T3" fmla="*/ 45 h 45"/>
                <a:gd name="T4" fmla="*/ 63 w 63"/>
                <a:gd name="T5" fmla="*/ 19 h 45"/>
                <a:gd name="T6" fmla="*/ 40 w 63"/>
                <a:gd name="T7" fmla="*/ 0 h 45"/>
                <a:gd name="T8" fmla="*/ 32 w 63"/>
                <a:gd name="T9" fmla="*/ 6 h 45"/>
                <a:gd name="T10" fmla="*/ 38 w 63"/>
                <a:gd name="T11" fmla="*/ 27 h 45"/>
                <a:gd name="T12" fmla="*/ 32 w 63"/>
                <a:gd name="T13" fmla="*/ 35 h 45"/>
                <a:gd name="T14" fmla="*/ 26 w 63"/>
                <a:gd name="T15" fmla="*/ 27 h 45"/>
                <a:gd name="T16" fmla="*/ 32 w 63"/>
                <a:gd name="T17" fmla="*/ 6 h 45"/>
                <a:gd name="T18" fmla="*/ 23 w 63"/>
                <a:gd name="T19" fmla="*/ 0 h 45"/>
                <a:gd name="T20" fmla="*/ 0 w 63"/>
                <a:gd name="T21" fmla="*/ 19 h 45"/>
                <a:gd name="T22" fmla="*/ 0 w 63"/>
                <a:gd name="T23" fmla="*/ 45 h 45"/>
                <a:gd name="T24" fmla="*/ 30 w 63"/>
                <a:gd name="T25" fmla="*/ 45 h 45"/>
                <a:gd name="T26" fmla="*/ 34 w 63"/>
                <a:gd name="T2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45">
                  <a:moveTo>
                    <a:pt x="34" y="45"/>
                  </a:move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34"/>
                    <a:pt x="63" y="19"/>
                  </a:cubicBezTo>
                  <a:cubicBezTo>
                    <a:pt x="63" y="8"/>
                    <a:pt x="49" y="3"/>
                    <a:pt x="40" y="0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5" y="3"/>
                    <a:pt x="0" y="8"/>
                    <a:pt x="0" y="19"/>
                  </a:cubicBezTo>
                  <a:cubicBezTo>
                    <a:pt x="0" y="34"/>
                    <a:pt x="0" y="45"/>
                    <a:pt x="0" y="45"/>
                  </a:cubicBezTo>
                  <a:cubicBezTo>
                    <a:pt x="30" y="45"/>
                    <a:pt x="30" y="45"/>
                    <a:pt x="30" y="45"/>
                  </a:cubicBezTo>
                  <a:lnTo>
                    <a:pt x="34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Freeform 502"/>
            <p:cNvSpPr>
              <a:spLocks noEditPoints="1"/>
            </p:cNvSpPr>
            <p:nvPr/>
          </p:nvSpPr>
          <p:spPr bwMode="auto">
            <a:xfrm>
              <a:off x="6902" y="3390"/>
              <a:ext cx="483" cy="362"/>
            </a:xfrm>
            <a:custGeom>
              <a:avLst/>
              <a:gdLst>
                <a:gd name="T0" fmla="*/ 17 w 180"/>
                <a:gd name="T1" fmla="*/ 135 h 135"/>
                <a:gd name="T2" fmla="*/ 163 w 180"/>
                <a:gd name="T3" fmla="*/ 135 h 135"/>
                <a:gd name="T4" fmla="*/ 180 w 180"/>
                <a:gd name="T5" fmla="*/ 117 h 135"/>
                <a:gd name="T6" fmla="*/ 180 w 180"/>
                <a:gd name="T7" fmla="*/ 18 h 135"/>
                <a:gd name="T8" fmla="*/ 163 w 180"/>
                <a:gd name="T9" fmla="*/ 0 h 135"/>
                <a:gd name="T10" fmla="*/ 17 w 180"/>
                <a:gd name="T11" fmla="*/ 0 h 135"/>
                <a:gd name="T12" fmla="*/ 0 w 180"/>
                <a:gd name="T13" fmla="*/ 18 h 135"/>
                <a:gd name="T14" fmla="*/ 0 w 180"/>
                <a:gd name="T15" fmla="*/ 117 h 135"/>
                <a:gd name="T16" fmla="*/ 17 w 180"/>
                <a:gd name="T17" fmla="*/ 135 h 135"/>
                <a:gd name="T18" fmla="*/ 13 w 180"/>
                <a:gd name="T19" fmla="*/ 27 h 135"/>
                <a:gd name="T20" fmla="*/ 28 w 180"/>
                <a:gd name="T21" fmla="*/ 13 h 135"/>
                <a:gd name="T22" fmla="*/ 90 w 180"/>
                <a:gd name="T23" fmla="*/ 13 h 135"/>
                <a:gd name="T24" fmla="*/ 152 w 180"/>
                <a:gd name="T25" fmla="*/ 13 h 135"/>
                <a:gd name="T26" fmla="*/ 166 w 180"/>
                <a:gd name="T27" fmla="*/ 27 h 135"/>
                <a:gd name="T28" fmla="*/ 166 w 180"/>
                <a:gd name="T29" fmla="*/ 107 h 135"/>
                <a:gd name="T30" fmla="*/ 152 w 180"/>
                <a:gd name="T31" fmla="*/ 122 h 135"/>
                <a:gd name="T32" fmla="*/ 92 w 180"/>
                <a:gd name="T33" fmla="*/ 122 h 135"/>
                <a:gd name="T34" fmla="*/ 28 w 180"/>
                <a:gd name="T35" fmla="*/ 122 h 135"/>
                <a:gd name="T36" fmla="*/ 13 w 180"/>
                <a:gd name="T37" fmla="*/ 107 h 135"/>
                <a:gd name="T38" fmla="*/ 13 w 180"/>
                <a:gd name="T39" fmla="*/ 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135">
                  <a:moveTo>
                    <a:pt x="17" y="135"/>
                  </a:moveTo>
                  <a:cubicBezTo>
                    <a:pt x="163" y="135"/>
                    <a:pt x="163" y="135"/>
                    <a:pt x="163" y="135"/>
                  </a:cubicBezTo>
                  <a:cubicBezTo>
                    <a:pt x="172" y="135"/>
                    <a:pt x="180" y="127"/>
                    <a:pt x="180" y="117"/>
                  </a:cubicBezTo>
                  <a:cubicBezTo>
                    <a:pt x="180" y="18"/>
                    <a:pt x="180" y="18"/>
                    <a:pt x="180" y="18"/>
                  </a:cubicBezTo>
                  <a:cubicBezTo>
                    <a:pt x="180" y="8"/>
                    <a:pt x="172" y="0"/>
                    <a:pt x="16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7"/>
                    <a:pt x="8" y="135"/>
                    <a:pt x="17" y="135"/>
                  </a:cubicBezTo>
                  <a:close/>
                  <a:moveTo>
                    <a:pt x="13" y="27"/>
                  </a:moveTo>
                  <a:cubicBezTo>
                    <a:pt x="13" y="19"/>
                    <a:pt x="20" y="13"/>
                    <a:pt x="28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152" y="13"/>
                    <a:pt x="152" y="13"/>
                    <a:pt x="152" y="13"/>
                  </a:cubicBezTo>
                  <a:cubicBezTo>
                    <a:pt x="160" y="13"/>
                    <a:pt x="166" y="19"/>
                    <a:pt x="166" y="27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6" y="115"/>
                    <a:pt x="160" y="122"/>
                    <a:pt x="152" y="12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20" y="122"/>
                    <a:pt x="13" y="115"/>
                    <a:pt x="13" y="107"/>
                  </a:cubicBezTo>
                  <a:lnTo>
                    <a:pt x="13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503"/>
            <p:cNvSpPr/>
            <p:nvPr/>
          </p:nvSpPr>
          <p:spPr bwMode="auto">
            <a:xfrm>
              <a:off x="6709" y="3780"/>
              <a:ext cx="864" cy="164"/>
            </a:xfrm>
            <a:custGeom>
              <a:avLst/>
              <a:gdLst>
                <a:gd name="T0" fmla="*/ 720 w 761"/>
                <a:gd name="T1" fmla="*/ 144 h 144"/>
                <a:gd name="T2" fmla="*/ 761 w 761"/>
                <a:gd name="T3" fmla="*/ 144 h 144"/>
                <a:gd name="T4" fmla="*/ 761 w 761"/>
                <a:gd name="T5" fmla="*/ 85 h 144"/>
                <a:gd name="T6" fmla="*/ 409 w 761"/>
                <a:gd name="T7" fmla="*/ 85 h 144"/>
                <a:gd name="T8" fmla="*/ 409 w 761"/>
                <a:gd name="T9" fmla="*/ 0 h 144"/>
                <a:gd name="T10" fmla="*/ 390 w 761"/>
                <a:gd name="T11" fmla="*/ 0 h 144"/>
                <a:gd name="T12" fmla="*/ 371 w 761"/>
                <a:gd name="T13" fmla="*/ 0 h 144"/>
                <a:gd name="T14" fmla="*/ 352 w 761"/>
                <a:gd name="T15" fmla="*/ 0 h 144"/>
                <a:gd name="T16" fmla="*/ 352 w 761"/>
                <a:gd name="T17" fmla="*/ 85 h 144"/>
                <a:gd name="T18" fmla="*/ 0 w 761"/>
                <a:gd name="T19" fmla="*/ 85 h 144"/>
                <a:gd name="T20" fmla="*/ 0 w 761"/>
                <a:gd name="T21" fmla="*/ 144 h 144"/>
                <a:gd name="T22" fmla="*/ 40 w 761"/>
                <a:gd name="T23" fmla="*/ 144 h 144"/>
                <a:gd name="T24" fmla="*/ 40 w 761"/>
                <a:gd name="T25" fmla="*/ 115 h 144"/>
                <a:gd name="T26" fmla="*/ 371 w 761"/>
                <a:gd name="T27" fmla="*/ 115 h 144"/>
                <a:gd name="T28" fmla="*/ 390 w 761"/>
                <a:gd name="T29" fmla="*/ 115 h 144"/>
                <a:gd name="T30" fmla="*/ 720 w 761"/>
                <a:gd name="T31" fmla="*/ 115 h 144"/>
                <a:gd name="T32" fmla="*/ 720 w 761"/>
                <a:gd name="T3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1" h="144">
                  <a:moveTo>
                    <a:pt x="720" y="144"/>
                  </a:moveTo>
                  <a:lnTo>
                    <a:pt x="761" y="144"/>
                  </a:lnTo>
                  <a:lnTo>
                    <a:pt x="761" y="85"/>
                  </a:lnTo>
                  <a:lnTo>
                    <a:pt x="409" y="85"/>
                  </a:lnTo>
                  <a:lnTo>
                    <a:pt x="409" y="0"/>
                  </a:lnTo>
                  <a:lnTo>
                    <a:pt x="390" y="0"/>
                  </a:lnTo>
                  <a:lnTo>
                    <a:pt x="371" y="0"/>
                  </a:lnTo>
                  <a:lnTo>
                    <a:pt x="352" y="0"/>
                  </a:lnTo>
                  <a:lnTo>
                    <a:pt x="352" y="85"/>
                  </a:lnTo>
                  <a:lnTo>
                    <a:pt x="0" y="85"/>
                  </a:lnTo>
                  <a:lnTo>
                    <a:pt x="0" y="144"/>
                  </a:lnTo>
                  <a:lnTo>
                    <a:pt x="40" y="144"/>
                  </a:lnTo>
                  <a:lnTo>
                    <a:pt x="40" y="115"/>
                  </a:lnTo>
                  <a:lnTo>
                    <a:pt x="371" y="115"/>
                  </a:lnTo>
                  <a:lnTo>
                    <a:pt x="390" y="115"/>
                  </a:lnTo>
                  <a:lnTo>
                    <a:pt x="720" y="115"/>
                  </a:lnTo>
                  <a:lnTo>
                    <a:pt x="720" y="1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Oval 504"/>
            <p:cNvSpPr>
              <a:spLocks noChangeArrowheads="1"/>
            </p:cNvSpPr>
            <p:nvPr/>
          </p:nvSpPr>
          <p:spPr bwMode="auto">
            <a:xfrm>
              <a:off x="6660" y="4046"/>
              <a:ext cx="94" cy="10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505"/>
            <p:cNvSpPr/>
            <p:nvPr/>
          </p:nvSpPr>
          <p:spPr bwMode="auto">
            <a:xfrm>
              <a:off x="6622" y="4160"/>
              <a:ext cx="169" cy="122"/>
            </a:xfrm>
            <a:custGeom>
              <a:avLst/>
              <a:gdLst>
                <a:gd name="T0" fmla="*/ 63 w 63"/>
                <a:gd name="T1" fmla="*/ 45 h 45"/>
                <a:gd name="T2" fmla="*/ 63 w 63"/>
                <a:gd name="T3" fmla="*/ 18 h 45"/>
                <a:gd name="T4" fmla="*/ 40 w 63"/>
                <a:gd name="T5" fmla="*/ 0 h 45"/>
                <a:gd name="T6" fmla="*/ 32 w 63"/>
                <a:gd name="T7" fmla="*/ 5 h 45"/>
                <a:gd name="T8" fmla="*/ 38 w 63"/>
                <a:gd name="T9" fmla="*/ 27 h 45"/>
                <a:gd name="T10" fmla="*/ 32 w 63"/>
                <a:gd name="T11" fmla="*/ 34 h 45"/>
                <a:gd name="T12" fmla="*/ 26 w 63"/>
                <a:gd name="T13" fmla="*/ 27 h 45"/>
                <a:gd name="T14" fmla="*/ 32 w 63"/>
                <a:gd name="T15" fmla="*/ 5 h 45"/>
                <a:gd name="T16" fmla="*/ 23 w 63"/>
                <a:gd name="T17" fmla="*/ 0 h 45"/>
                <a:gd name="T18" fmla="*/ 0 w 63"/>
                <a:gd name="T19" fmla="*/ 18 h 45"/>
                <a:gd name="T20" fmla="*/ 0 w 63"/>
                <a:gd name="T21" fmla="*/ 45 h 45"/>
                <a:gd name="T22" fmla="*/ 30 w 63"/>
                <a:gd name="T23" fmla="*/ 45 h 45"/>
                <a:gd name="T24" fmla="*/ 34 w 63"/>
                <a:gd name="T25" fmla="*/ 45 h 45"/>
                <a:gd name="T26" fmla="*/ 63 w 63"/>
                <a:gd name="T2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45">
                  <a:moveTo>
                    <a:pt x="63" y="45"/>
                  </a:moveTo>
                  <a:cubicBezTo>
                    <a:pt x="63" y="45"/>
                    <a:pt x="63" y="33"/>
                    <a:pt x="63" y="18"/>
                  </a:cubicBezTo>
                  <a:cubicBezTo>
                    <a:pt x="63" y="7"/>
                    <a:pt x="49" y="2"/>
                    <a:pt x="40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5" y="2"/>
                    <a:pt x="0" y="7"/>
                    <a:pt x="0" y="18"/>
                  </a:cubicBezTo>
                  <a:cubicBezTo>
                    <a:pt x="0" y="33"/>
                    <a:pt x="0" y="45"/>
                    <a:pt x="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4" y="45"/>
                    <a:pt x="34" y="45"/>
                    <a:pt x="34" y="45"/>
                  </a:cubicBezTo>
                  <a:lnTo>
                    <a:pt x="6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506"/>
            <p:cNvSpPr/>
            <p:nvPr/>
          </p:nvSpPr>
          <p:spPr bwMode="auto">
            <a:xfrm>
              <a:off x="6467" y="3981"/>
              <a:ext cx="242" cy="203"/>
            </a:xfrm>
            <a:custGeom>
              <a:avLst/>
              <a:gdLst>
                <a:gd name="T0" fmla="*/ 90 w 90"/>
                <a:gd name="T1" fmla="*/ 0 h 76"/>
                <a:gd name="T2" fmla="*/ 17 w 90"/>
                <a:gd name="T3" fmla="*/ 0 h 76"/>
                <a:gd name="T4" fmla="*/ 0 w 90"/>
                <a:gd name="T5" fmla="*/ 18 h 76"/>
                <a:gd name="T6" fmla="*/ 0 w 90"/>
                <a:gd name="T7" fmla="*/ 76 h 76"/>
                <a:gd name="T8" fmla="*/ 13 w 90"/>
                <a:gd name="T9" fmla="*/ 76 h 76"/>
                <a:gd name="T10" fmla="*/ 13 w 90"/>
                <a:gd name="T11" fmla="*/ 28 h 76"/>
                <a:gd name="T12" fmla="*/ 28 w 90"/>
                <a:gd name="T13" fmla="*/ 13 h 76"/>
                <a:gd name="T14" fmla="*/ 90 w 90"/>
                <a:gd name="T15" fmla="*/ 13 h 76"/>
                <a:gd name="T16" fmla="*/ 90 w 90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76"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0"/>
                    <a:pt x="20" y="13"/>
                    <a:pt x="28" y="13"/>
                  </a:cubicBezTo>
                  <a:cubicBezTo>
                    <a:pt x="90" y="13"/>
                    <a:pt x="90" y="13"/>
                    <a:pt x="90" y="13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3" grpId="0" animBg="1"/>
      <p:bldP spid="86" grpId="0"/>
      <p:bldP spid="86" grpId="1"/>
      <p:bldP spid="89" grpId="0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/>
          <p:cNvSpPr/>
          <p:nvPr/>
        </p:nvSpPr>
        <p:spPr bwMode="auto">
          <a:xfrm>
            <a:off x="3765551" y="2102910"/>
            <a:ext cx="1638300" cy="444500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50800" cap="flat" cmpd="sng">
            <a:solidFill>
              <a:schemeClr val="accent1">
                <a:shade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7427385" y="2114975"/>
            <a:ext cx="757767" cy="1020233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41275" cap="flat" cmpd="sng">
            <a:solidFill>
              <a:srgbClr val="00B050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9"/>
          <p:cNvSpPr/>
          <p:nvPr/>
        </p:nvSpPr>
        <p:spPr bwMode="auto">
          <a:xfrm>
            <a:off x="6771218" y="4697943"/>
            <a:ext cx="1352549" cy="444500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44450" cap="flat" cmpd="sng">
            <a:solidFill>
              <a:srgbClr val="FF0000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Freeform 10"/>
          <p:cNvSpPr/>
          <p:nvPr/>
        </p:nvSpPr>
        <p:spPr bwMode="auto">
          <a:xfrm>
            <a:off x="3765551" y="4418543"/>
            <a:ext cx="1013883" cy="29421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53975" cap="flat" cmpd="sng">
            <a:solidFill>
              <a:srgbClr val="FDBD24"/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Freeform 11"/>
          <p:cNvSpPr/>
          <p:nvPr/>
        </p:nvSpPr>
        <p:spPr bwMode="auto">
          <a:xfrm>
            <a:off x="6673851" y="3722160"/>
            <a:ext cx="91016" cy="182033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41275" cap="flat" cmpd="sng">
            <a:solidFill>
              <a:srgbClr val="00B05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Freeform 12"/>
          <p:cNvSpPr/>
          <p:nvPr/>
        </p:nvSpPr>
        <p:spPr bwMode="auto">
          <a:xfrm>
            <a:off x="5410201" y="3722160"/>
            <a:ext cx="91017" cy="182033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38100" cap="flat" cmpd="sng">
            <a:solidFill>
              <a:srgbClr val="FFC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3"/>
          <p:cNvSpPr/>
          <p:nvPr/>
        </p:nvSpPr>
        <p:spPr bwMode="auto">
          <a:xfrm>
            <a:off x="5996518" y="4399493"/>
            <a:ext cx="182033" cy="91017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4"/>
          <p:cNvSpPr/>
          <p:nvPr/>
        </p:nvSpPr>
        <p:spPr bwMode="auto">
          <a:xfrm>
            <a:off x="5996518" y="3135843"/>
            <a:ext cx="182033" cy="91016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38100" cap="flat" cmpd="sng">
            <a:solidFill>
              <a:schemeClr val="accent1">
                <a:lumMod val="7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40237" y="83428"/>
            <a:ext cx="4128770" cy="661181"/>
            <a:chOff x="77372" y="205348"/>
            <a:chExt cx="4128770" cy="661181"/>
          </a:xfrm>
        </p:grpSpPr>
        <p:sp>
          <p:nvSpPr>
            <p:cNvPr id="31" name="矩形 30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原创设计师QQ598969553          _1"/>
            <p:cNvSpPr txBox="1"/>
            <p:nvPr/>
          </p:nvSpPr>
          <p:spPr>
            <a:xfrm>
              <a:off x="843817" y="226938"/>
              <a:ext cx="3362325" cy="63881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公司的含义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078990" y="1815465"/>
            <a:ext cx="168656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依法设立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100695" y="1924685"/>
            <a:ext cx="2981325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全部资本由股东共同出资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755775" y="4489450"/>
            <a:ext cx="235712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企业法人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123555" y="4418330"/>
            <a:ext cx="2649855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以营利为目的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8" name="组合 137"/>
          <p:cNvGrpSpPr/>
          <p:nvPr/>
        </p:nvGrpSpPr>
        <p:grpSpPr>
          <a:xfrm>
            <a:off x="5575300" y="1988820"/>
            <a:ext cx="1023620" cy="1022350"/>
            <a:chOff x="8780" y="3132"/>
            <a:chExt cx="1612" cy="1610"/>
          </a:xfrm>
        </p:grpSpPr>
        <p:sp>
          <p:nvSpPr>
            <p:cNvPr id="4" name="Oval 2"/>
            <p:cNvSpPr>
              <a:spLocks noChangeArrowheads="1"/>
            </p:cNvSpPr>
            <p:nvPr/>
          </p:nvSpPr>
          <p:spPr bwMode="auto">
            <a:xfrm>
              <a:off x="8780" y="3132"/>
              <a:ext cx="1613" cy="1610"/>
            </a:xfrm>
            <a:prstGeom prst="ellipse">
              <a:avLst/>
            </a:prstGeom>
            <a:solidFill>
              <a:srgbClr val="70C4BC"/>
            </a:solidFill>
            <a:ln>
              <a:solidFill>
                <a:srgbClr val="CBAB89"/>
              </a:solidFill>
            </a:ln>
          </p:spPr>
          <p:txBody>
            <a:bodyPr/>
            <a:lstStyle/>
            <a:p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9153" y="3569"/>
              <a:ext cx="1168" cy="737"/>
              <a:chOff x="10104" y="2350"/>
              <a:chExt cx="1168" cy="737"/>
            </a:xfrm>
            <a:solidFill>
              <a:schemeClr val="bg1"/>
            </a:solidFill>
          </p:grpSpPr>
          <p:sp>
            <p:nvSpPr>
              <p:cNvPr id="2" name="Freeform 88"/>
              <p:cNvSpPr>
                <a:spLocks noEditPoints="1"/>
              </p:cNvSpPr>
              <p:nvPr/>
            </p:nvSpPr>
            <p:spPr bwMode="auto">
              <a:xfrm>
                <a:off x="10604" y="2535"/>
                <a:ext cx="669" cy="553"/>
              </a:xfrm>
              <a:custGeom>
                <a:avLst/>
                <a:gdLst>
                  <a:gd name="T0" fmla="*/ 241 w 249"/>
                  <a:gd name="T1" fmla="*/ 171 h 206"/>
                  <a:gd name="T2" fmla="*/ 184 w 249"/>
                  <a:gd name="T3" fmla="*/ 133 h 206"/>
                  <a:gd name="T4" fmla="*/ 172 w 249"/>
                  <a:gd name="T5" fmla="*/ 125 h 206"/>
                  <a:gd name="T6" fmla="*/ 140 w 249"/>
                  <a:gd name="T7" fmla="*/ 16 h 206"/>
                  <a:gd name="T8" fmla="*/ 115 w 249"/>
                  <a:gd name="T9" fmla="*/ 4 h 206"/>
                  <a:gd name="T10" fmla="*/ 101 w 249"/>
                  <a:gd name="T11" fmla="*/ 1 h 206"/>
                  <a:gd name="T12" fmla="*/ 80 w 249"/>
                  <a:gd name="T13" fmla="*/ 1 h 206"/>
                  <a:gd name="T14" fmla="*/ 53 w 249"/>
                  <a:gd name="T15" fmla="*/ 9 h 206"/>
                  <a:gd name="T16" fmla="*/ 38 w 249"/>
                  <a:gd name="T17" fmla="*/ 17 h 206"/>
                  <a:gd name="T18" fmla="*/ 32 w 249"/>
                  <a:gd name="T19" fmla="*/ 22 h 206"/>
                  <a:gd name="T20" fmla="*/ 25 w 249"/>
                  <a:gd name="T21" fmla="*/ 29 h 206"/>
                  <a:gd name="T22" fmla="*/ 16 w 249"/>
                  <a:gd name="T23" fmla="*/ 40 h 206"/>
                  <a:gd name="T24" fmla="*/ 14 w 249"/>
                  <a:gd name="T25" fmla="*/ 43 h 206"/>
                  <a:gd name="T26" fmla="*/ 9 w 249"/>
                  <a:gd name="T27" fmla="*/ 52 h 206"/>
                  <a:gd name="T28" fmla="*/ 5 w 249"/>
                  <a:gd name="T29" fmla="*/ 62 h 206"/>
                  <a:gd name="T30" fmla="*/ 5 w 249"/>
                  <a:gd name="T31" fmla="*/ 62 h 206"/>
                  <a:gd name="T32" fmla="*/ 1 w 249"/>
                  <a:gd name="T33" fmla="*/ 88 h 206"/>
                  <a:gd name="T34" fmla="*/ 2 w 249"/>
                  <a:gd name="T35" fmla="*/ 108 h 206"/>
                  <a:gd name="T36" fmla="*/ 5 w 249"/>
                  <a:gd name="T37" fmla="*/ 117 h 206"/>
                  <a:gd name="T38" fmla="*/ 40 w 249"/>
                  <a:gd name="T39" fmla="*/ 164 h 206"/>
                  <a:gd name="T40" fmla="*/ 149 w 249"/>
                  <a:gd name="T41" fmla="*/ 158 h 206"/>
                  <a:gd name="T42" fmla="*/ 149 w 249"/>
                  <a:gd name="T43" fmla="*/ 158 h 206"/>
                  <a:gd name="T44" fmla="*/ 161 w 249"/>
                  <a:gd name="T45" fmla="*/ 166 h 206"/>
                  <a:gd name="T46" fmla="*/ 219 w 249"/>
                  <a:gd name="T47" fmla="*/ 204 h 206"/>
                  <a:gd name="T48" fmla="*/ 239 w 249"/>
                  <a:gd name="T49" fmla="*/ 192 h 206"/>
                  <a:gd name="T50" fmla="*/ 241 w 249"/>
                  <a:gd name="T51" fmla="*/ 171 h 206"/>
                  <a:gd name="T52" fmla="*/ 141 w 249"/>
                  <a:gd name="T53" fmla="*/ 124 h 206"/>
                  <a:gd name="T54" fmla="*/ 56 w 249"/>
                  <a:gd name="T55" fmla="*/ 141 h 206"/>
                  <a:gd name="T56" fmla="*/ 35 w 249"/>
                  <a:gd name="T57" fmla="*/ 117 h 206"/>
                  <a:gd name="T58" fmla="*/ 33 w 249"/>
                  <a:gd name="T59" fmla="*/ 111 h 206"/>
                  <a:gd name="T60" fmla="*/ 32 w 249"/>
                  <a:gd name="T61" fmla="*/ 108 h 206"/>
                  <a:gd name="T62" fmla="*/ 29 w 249"/>
                  <a:gd name="T63" fmla="*/ 88 h 206"/>
                  <a:gd name="T64" fmla="*/ 32 w 249"/>
                  <a:gd name="T65" fmla="*/ 71 h 206"/>
                  <a:gd name="T66" fmla="*/ 38 w 249"/>
                  <a:gd name="T67" fmla="*/ 59 h 206"/>
                  <a:gd name="T68" fmla="*/ 39 w 249"/>
                  <a:gd name="T69" fmla="*/ 56 h 206"/>
                  <a:gd name="T70" fmla="*/ 53 w 249"/>
                  <a:gd name="T71" fmla="*/ 42 h 206"/>
                  <a:gd name="T72" fmla="*/ 80 w 249"/>
                  <a:gd name="T73" fmla="*/ 30 h 206"/>
                  <a:gd name="T74" fmla="*/ 101 w 249"/>
                  <a:gd name="T75" fmla="*/ 30 h 206"/>
                  <a:gd name="T76" fmla="*/ 103 w 249"/>
                  <a:gd name="T77" fmla="*/ 31 h 206"/>
                  <a:gd name="T78" fmla="*/ 115 w 249"/>
                  <a:gd name="T79" fmla="*/ 35 h 206"/>
                  <a:gd name="T80" fmla="*/ 124 w 249"/>
                  <a:gd name="T81" fmla="*/ 40 h 206"/>
                  <a:gd name="T82" fmla="*/ 141 w 249"/>
                  <a:gd name="T83" fmla="*/ 124 h 2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49" h="206">
                    <a:moveTo>
                      <a:pt x="241" y="171"/>
                    </a:moveTo>
                    <a:cubicBezTo>
                      <a:pt x="184" y="133"/>
                      <a:pt x="184" y="133"/>
                      <a:pt x="184" y="133"/>
                    </a:cubicBezTo>
                    <a:cubicBezTo>
                      <a:pt x="172" y="125"/>
                      <a:pt x="172" y="125"/>
                      <a:pt x="172" y="125"/>
                    </a:cubicBezTo>
                    <a:cubicBezTo>
                      <a:pt x="189" y="86"/>
                      <a:pt x="176" y="40"/>
                      <a:pt x="140" y="16"/>
                    </a:cubicBezTo>
                    <a:cubicBezTo>
                      <a:pt x="132" y="11"/>
                      <a:pt x="124" y="7"/>
                      <a:pt x="115" y="4"/>
                    </a:cubicBezTo>
                    <a:cubicBezTo>
                      <a:pt x="111" y="3"/>
                      <a:pt x="106" y="2"/>
                      <a:pt x="101" y="1"/>
                    </a:cubicBezTo>
                    <a:cubicBezTo>
                      <a:pt x="94" y="0"/>
                      <a:pt x="87" y="0"/>
                      <a:pt x="80" y="1"/>
                    </a:cubicBezTo>
                    <a:cubicBezTo>
                      <a:pt x="71" y="2"/>
                      <a:pt x="62" y="5"/>
                      <a:pt x="53" y="9"/>
                    </a:cubicBezTo>
                    <a:cubicBezTo>
                      <a:pt x="48" y="11"/>
                      <a:pt x="43" y="14"/>
                      <a:pt x="38" y="17"/>
                    </a:cubicBezTo>
                    <a:cubicBezTo>
                      <a:pt x="36" y="19"/>
                      <a:pt x="34" y="20"/>
                      <a:pt x="32" y="22"/>
                    </a:cubicBezTo>
                    <a:cubicBezTo>
                      <a:pt x="30" y="24"/>
                      <a:pt x="27" y="26"/>
                      <a:pt x="25" y="29"/>
                    </a:cubicBezTo>
                    <a:cubicBezTo>
                      <a:pt x="22" y="32"/>
                      <a:pt x="19" y="36"/>
                      <a:pt x="16" y="40"/>
                    </a:cubicBezTo>
                    <a:cubicBezTo>
                      <a:pt x="15" y="41"/>
                      <a:pt x="15" y="42"/>
                      <a:pt x="14" y="43"/>
                    </a:cubicBezTo>
                    <a:cubicBezTo>
                      <a:pt x="12" y="46"/>
                      <a:pt x="10" y="49"/>
                      <a:pt x="9" y="52"/>
                    </a:cubicBezTo>
                    <a:cubicBezTo>
                      <a:pt x="7" y="55"/>
                      <a:pt x="6" y="59"/>
                      <a:pt x="5" y="62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2" y="70"/>
                      <a:pt x="1" y="79"/>
                      <a:pt x="1" y="88"/>
                    </a:cubicBezTo>
                    <a:cubicBezTo>
                      <a:pt x="0" y="95"/>
                      <a:pt x="1" y="101"/>
                      <a:pt x="2" y="108"/>
                    </a:cubicBezTo>
                    <a:cubicBezTo>
                      <a:pt x="3" y="111"/>
                      <a:pt x="4" y="114"/>
                      <a:pt x="5" y="117"/>
                    </a:cubicBezTo>
                    <a:cubicBezTo>
                      <a:pt x="10" y="136"/>
                      <a:pt x="23" y="153"/>
                      <a:pt x="40" y="164"/>
                    </a:cubicBezTo>
                    <a:cubicBezTo>
                      <a:pt x="75" y="187"/>
                      <a:pt x="119" y="184"/>
                      <a:pt x="149" y="158"/>
                    </a:cubicBezTo>
                    <a:cubicBezTo>
                      <a:pt x="149" y="158"/>
                      <a:pt x="149" y="158"/>
                      <a:pt x="149" y="158"/>
                    </a:cubicBezTo>
                    <a:cubicBezTo>
                      <a:pt x="161" y="166"/>
                      <a:pt x="161" y="166"/>
                      <a:pt x="161" y="166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04"/>
                      <a:pt x="229" y="206"/>
                      <a:pt x="239" y="192"/>
                    </a:cubicBezTo>
                    <a:cubicBezTo>
                      <a:pt x="249" y="177"/>
                      <a:pt x="241" y="171"/>
                      <a:pt x="241" y="171"/>
                    </a:cubicBezTo>
                    <a:close/>
                    <a:moveTo>
                      <a:pt x="141" y="124"/>
                    </a:moveTo>
                    <a:cubicBezTo>
                      <a:pt x="122" y="152"/>
                      <a:pt x="84" y="159"/>
                      <a:pt x="56" y="141"/>
                    </a:cubicBezTo>
                    <a:cubicBezTo>
                      <a:pt x="47" y="134"/>
                      <a:pt x="40" y="126"/>
                      <a:pt x="35" y="117"/>
                    </a:cubicBezTo>
                    <a:cubicBezTo>
                      <a:pt x="34" y="115"/>
                      <a:pt x="34" y="113"/>
                      <a:pt x="33" y="111"/>
                    </a:cubicBezTo>
                    <a:cubicBezTo>
                      <a:pt x="33" y="110"/>
                      <a:pt x="32" y="109"/>
                      <a:pt x="32" y="108"/>
                    </a:cubicBezTo>
                    <a:cubicBezTo>
                      <a:pt x="30" y="102"/>
                      <a:pt x="29" y="95"/>
                      <a:pt x="29" y="88"/>
                    </a:cubicBezTo>
                    <a:cubicBezTo>
                      <a:pt x="29" y="82"/>
                      <a:pt x="30" y="76"/>
                      <a:pt x="32" y="71"/>
                    </a:cubicBezTo>
                    <a:cubicBezTo>
                      <a:pt x="34" y="67"/>
                      <a:pt x="36" y="63"/>
                      <a:pt x="38" y="59"/>
                    </a:cubicBezTo>
                    <a:cubicBezTo>
                      <a:pt x="38" y="58"/>
                      <a:pt x="39" y="57"/>
                      <a:pt x="39" y="56"/>
                    </a:cubicBezTo>
                    <a:cubicBezTo>
                      <a:pt x="43" y="51"/>
                      <a:pt x="48" y="46"/>
                      <a:pt x="53" y="42"/>
                    </a:cubicBezTo>
                    <a:cubicBezTo>
                      <a:pt x="61" y="36"/>
                      <a:pt x="70" y="32"/>
                      <a:pt x="80" y="30"/>
                    </a:cubicBezTo>
                    <a:cubicBezTo>
                      <a:pt x="87" y="29"/>
                      <a:pt x="94" y="29"/>
                      <a:pt x="101" y="30"/>
                    </a:cubicBezTo>
                    <a:cubicBezTo>
                      <a:pt x="102" y="30"/>
                      <a:pt x="103" y="31"/>
                      <a:pt x="103" y="31"/>
                    </a:cubicBezTo>
                    <a:cubicBezTo>
                      <a:pt x="107" y="32"/>
                      <a:pt x="111" y="33"/>
                      <a:pt x="115" y="35"/>
                    </a:cubicBezTo>
                    <a:cubicBezTo>
                      <a:pt x="118" y="36"/>
                      <a:pt x="121" y="38"/>
                      <a:pt x="124" y="40"/>
                    </a:cubicBezTo>
                    <a:cubicBezTo>
                      <a:pt x="152" y="58"/>
                      <a:pt x="159" y="96"/>
                      <a:pt x="141" y="1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" name="Freeform 89"/>
              <p:cNvSpPr/>
              <p:nvPr/>
            </p:nvSpPr>
            <p:spPr bwMode="auto">
              <a:xfrm>
                <a:off x="10716" y="2642"/>
                <a:ext cx="197" cy="207"/>
              </a:xfrm>
              <a:custGeom>
                <a:avLst/>
                <a:gdLst>
                  <a:gd name="T0" fmla="*/ 59 w 73"/>
                  <a:gd name="T1" fmla="*/ 68 h 77"/>
                  <a:gd name="T2" fmla="*/ 0 w 73"/>
                  <a:gd name="T3" fmla="*/ 68 h 77"/>
                  <a:gd name="T4" fmla="*/ 4 w 73"/>
                  <a:gd name="T5" fmla="*/ 77 h 77"/>
                  <a:gd name="T6" fmla="*/ 73 w 73"/>
                  <a:gd name="T7" fmla="*/ 77 h 77"/>
                  <a:gd name="T8" fmla="*/ 73 w 73"/>
                  <a:gd name="T9" fmla="*/ 5 h 77"/>
                  <a:gd name="T10" fmla="*/ 59 w 73"/>
                  <a:gd name="T11" fmla="*/ 0 h 77"/>
                  <a:gd name="T12" fmla="*/ 59 w 73"/>
                  <a:gd name="T13" fmla="*/ 6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" h="77">
                    <a:moveTo>
                      <a:pt x="59" y="68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1" y="71"/>
                      <a:pt x="2" y="74"/>
                      <a:pt x="4" y="77"/>
                    </a:cubicBezTo>
                    <a:cubicBezTo>
                      <a:pt x="73" y="77"/>
                      <a:pt x="73" y="77"/>
                      <a:pt x="73" y="77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9" y="3"/>
                      <a:pt x="64" y="1"/>
                      <a:pt x="59" y="0"/>
                    </a:cubicBezTo>
                    <a:lnTo>
                      <a:pt x="59" y="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90"/>
              <p:cNvSpPr/>
              <p:nvPr/>
            </p:nvSpPr>
            <p:spPr bwMode="auto">
              <a:xfrm>
                <a:off x="10746" y="2642"/>
                <a:ext cx="73" cy="129"/>
              </a:xfrm>
              <a:custGeom>
                <a:avLst/>
                <a:gdLst>
                  <a:gd name="T0" fmla="*/ 27 w 27"/>
                  <a:gd name="T1" fmla="*/ 0 h 48"/>
                  <a:gd name="T2" fmla="*/ 0 w 27"/>
                  <a:gd name="T3" fmla="*/ 14 h 48"/>
                  <a:gd name="T4" fmla="*/ 0 w 27"/>
                  <a:gd name="T5" fmla="*/ 48 h 48"/>
                  <a:gd name="T6" fmla="*/ 27 w 27"/>
                  <a:gd name="T7" fmla="*/ 48 h 48"/>
                  <a:gd name="T8" fmla="*/ 27 w 27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8">
                    <a:moveTo>
                      <a:pt x="27" y="0"/>
                    </a:moveTo>
                    <a:cubicBezTo>
                      <a:pt x="17" y="2"/>
                      <a:pt x="7" y="7"/>
                      <a:pt x="0" y="1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27" y="48"/>
                      <a:pt x="27" y="48"/>
                      <a:pt x="27" y="48"/>
                    </a:cubicBezTo>
                    <a:lnTo>
                      <a:pt x="2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91"/>
              <p:cNvSpPr/>
              <p:nvPr/>
            </p:nvSpPr>
            <p:spPr bwMode="auto">
              <a:xfrm>
                <a:off x="10746" y="2425"/>
                <a:ext cx="73" cy="91"/>
              </a:xfrm>
              <a:custGeom>
                <a:avLst/>
                <a:gdLst>
                  <a:gd name="T0" fmla="*/ 27 w 27"/>
                  <a:gd name="T1" fmla="*/ 28 h 34"/>
                  <a:gd name="T2" fmla="*/ 27 w 27"/>
                  <a:gd name="T3" fmla="*/ 0 h 34"/>
                  <a:gd name="T4" fmla="*/ 0 w 27"/>
                  <a:gd name="T5" fmla="*/ 0 h 34"/>
                  <a:gd name="T6" fmla="*/ 0 w 27"/>
                  <a:gd name="T7" fmla="*/ 34 h 34"/>
                  <a:gd name="T8" fmla="*/ 27 w 27"/>
                  <a:gd name="T9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34">
                    <a:moveTo>
                      <a:pt x="27" y="28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9" y="31"/>
                      <a:pt x="18" y="29"/>
                      <a:pt x="27" y="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92"/>
              <p:cNvSpPr/>
              <p:nvPr/>
            </p:nvSpPr>
            <p:spPr bwMode="auto">
              <a:xfrm>
                <a:off x="10690" y="2425"/>
                <a:ext cx="16" cy="120"/>
              </a:xfrm>
              <a:custGeom>
                <a:avLst/>
                <a:gdLst>
                  <a:gd name="T0" fmla="*/ 6 w 6"/>
                  <a:gd name="T1" fmla="*/ 42 h 45"/>
                  <a:gd name="T2" fmla="*/ 6 w 6"/>
                  <a:gd name="T3" fmla="*/ 0 h 45"/>
                  <a:gd name="T4" fmla="*/ 0 w 6"/>
                  <a:gd name="T5" fmla="*/ 0 h 45"/>
                  <a:gd name="T6" fmla="*/ 0 w 6"/>
                  <a:gd name="T7" fmla="*/ 45 h 45"/>
                  <a:gd name="T8" fmla="*/ 6 w 6"/>
                  <a:gd name="T9" fmla="*/ 4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5">
                    <a:moveTo>
                      <a:pt x="6" y="42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2" y="44"/>
                      <a:pt x="4" y="43"/>
                      <a:pt x="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Freeform 93"/>
              <p:cNvSpPr/>
              <p:nvPr/>
            </p:nvSpPr>
            <p:spPr bwMode="auto">
              <a:xfrm>
                <a:off x="10641" y="2425"/>
                <a:ext cx="30" cy="164"/>
              </a:xfrm>
              <a:custGeom>
                <a:avLst/>
                <a:gdLst>
                  <a:gd name="T0" fmla="*/ 11 w 11"/>
                  <a:gd name="T1" fmla="*/ 50 h 61"/>
                  <a:gd name="T2" fmla="*/ 11 w 11"/>
                  <a:gd name="T3" fmla="*/ 0 h 61"/>
                  <a:gd name="T4" fmla="*/ 0 w 11"/>
                  <a:gd name="T5" fmla="*/ 0 h 61"/>
                  <a:gd name="T6" fmla="*/ 0 w 11"/>
                  <a:gd name="T7" fmla="*/ 61 h 61"/>
                  <a:gd name="T8" fmla="*/ 11 w 11"/>
                  <a:gd name="T9" fmla="*/ 5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61">
                    <a:moveTo>
                      <a:pt x="11" y="5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3" y="57"/>
                      <a:pt x="7" y="54"/>
                      <a:pt x="1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94"/>
              <p:cNvSpPr/>
              <p:nvPr/>
            </p:nvSpPr>
            <p:spPr bwMode="auto">
              <a:xfrm>
                <a:off x="10617" y="2425"/>
                <a:ext cx="10" cy="193"/>
              </a:xfrm>
              <a:custGeom>
                <a:avLst/>
                <a:gdLst>
                  <a:gd name="T0" fmla="*/ 4 w 4"/>
                  <a:gd name="T1" fmla="*/ 67 h 72"/>
                  <a:gd name="T2" fmla="*/ 4 w 4"/>
                  <a:gd name="T3" fmla="*/ 0 h 72"/>
                  <a:gd name="T4" fmla="*/ 0 w 4"/>
                  <a:gd name="T5" fmla="*/ 0 h 72"/>
                  <a:gd name="T6" fmla="*/ 0 w 4"/>
                  <a:gd name="T7" fmla="*/ 72 h 72"/>
                  <a:gd name="T8" fmla="*/ 4 w 4"/>
                  <a:gd name="T9" fmla="*/ 6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72">
                    <a:moveTo>
                      <a:pt x="4" y="67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1" y="70"/>
                      <a:pt x="3" y="68"/>
                      <a:pt x="4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95"/>
              <p:cNvSpPr/>
              <p:nvPr/>
            </p:nvSpPr>
            <p:spPr bwMode="auto">
              <a:xfrm>
                <a:off x="10593" y="2425"/>
                <a:ext cx="10" cy="236"/>
              </a:xfrm>
              <a:custGeom>
                <a:avLst/>
                <a:gdLst>
                  <a:gd name="T0" fmla="*/ 0 w 4"/>
                  <a:gd name="T1" fmla="*/ 88 h 88"/>
                  <a:gd name="T2" fmla="*/ 4 w 4"/>
                  <a:gd name="T3" fmla="*/ 81 h 88"/>
                  <a:gd name="T4" fmla="*/ 4 w 4"/>
                  <a:gd name="T5" fmla="*/ 0 h 88"/>
                  <a:gd name="T6" fmla="*/ 0 w 4"/>
                  <a:gd name="T7" fmla="*/ 0 h 88"/>
                  <a:gd name="T8" fmla="*/ 0 w 4"/>
                  <a:gd name="T9" fmla="*/ 88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88">
                    <a:moveTo>
                      <a:pt x="0" y="88"/>
                    </a:moveTo>
                    <a:cubicBezTo>
                      <a:pt x="1" y="85"/>
                      <a:pt x="2" y="83"/>
                      <a:pt x="4" y="8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96"/>
              <p:cNvSpPr/>
              <p:nvPr/>
            </p:nvSpPr>
            <p:spPr bwMode="auto">
              <a:xfrm>
                <a:off x="10566" y="2425"/>
                <a:ext cx="10" cy="346"/>
              </a:xfrm>
              <a:custGeom>
                <a:avLst/>
                <a:gdLst>
                  <a:gd name="T0" fmla="*/ 1 w 4"/>
                  <a:gd name="T1" fmla="*/ 129 h 129"/>
                  <a:gd name="T2" fmla="*/ 4 w 4"/>
                  <a:gd name="T3" fmla="*/ 105 h 129"/>
                  <a:gd name="T4" fmla="*/ 4 w 4"/>
                  <a:gd name="T5" fmla="*/ 0 h 129"/>
                  <a:gd name="T6" fmla="*/ 0 w 4"/>
                  <a:gd name="T7" fmla="*/ 0 h 129"/>
                  <a:gd name="T8" fmla="*/ 0 w 4"/>
                  <a:gd name="T9" fmla="*/ 129 h 129"/>
                  <a:gd name="T10" fmla="*/ 1 w 4"/>
                  <a:gd name="T11" fmla="*/ 12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" h="129">
                    <a:moveTo>
                      <a:pt x="1" y="129"/>
                    </a:moveTo>
                    <a:cubicBezTo>
                      <a:pt x="1" y="121"/>
                      <a:pt x="2" y="113"/>
                      <a:pt x="4" y="105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9"/>
                      <a:pt x="0" y="129"/>
                      <a:pt x="0" y="129"/>
                    </a:cubicBezTo>
                    <a:lnTo>
                      <a:pt x="1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Rectangle 97"/>
              <p:cNvSpPr>
                <a:spLocks noChangeArrowheads="1"/>
              </p:cNvSpPr>
              <p:nvPr/>
            </p:nvSpPr>
            <p:spPr bwMode="auto">
              <a:xfrm>
                <a:off x="10542" y="2425"/>
                <a:ext cx="10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Rectangle 98"/>
              <p:cNvSpPr>
                <a:spLocks noChangeArrowheads="1"/>
              </p:cNvSpPr>
              <p:nvPr/>
            </p:nvSpPr>
            <p:spPr bwMode="auto">
              <a:xfrm>
                <a:off x="10427" y="2425"/>
                <a:ext cx="100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Rectangle 99"/>
              <p:cNvSpPr>
                <a:spLocks noChangeArrowheads="1"/>
              </p:cNvSpPr>
              <p:nvPr/>
            </p:nvSpPr>
            <p:spPr bwMode="auto">
              <a:xfrm>
                <a:off x="10381" y="2425"/>
                <a:ext cx="27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Rectangle 100"/>
              <p:cNvSpPr>
                <a:spLocks noChangeArrowheads="1"/>
              </p:cNvSpPr>
              <p:nvPr/>
            </p:nvSpPr>
            <p:spPr bwMode="auto">
              <a:xfrm>
                <a:off x="10340" y="2425"/>
                <a:ext cx="25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Rectangle 101"/>
              <p:cNvSpPr>
                <a:spLocks noChangeArrowheads="1"/>
              </p:cNvSpPr>
              <p:nvPr/>
            </p:nvSpPr>
            <p:spPr bwMode="auto">
              <a:xfrm>
                <a:off x="10273" y="2425"/>
                <a:ext cx="47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102"/>
              <p:cNvSpPr>
                <a:spLocks noChangeArrowheads="1"/>
              </p:cNvSpPr>
              <p:nvPr/>
            </p:nvSpPr>
            <p:spPr bwMode="auto">
              <a:xfrm>
                <a:off x="10204" y="2425"/>
                <a:ext cx="45" cy="34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103"/>
              <p:cNvSpPr/>
              <p:nvPr/>
            </p:nvSpPr>
            <p:spPr bwMode="auto">
              <a:xfrm>
                <a:off x="10104" y="2350"/>
                <a:ext cx="809" cy="499"/>
              </a:xfrm>
              <a:custGeom>
                <a:avLst/>
                <a:gdLst>
                  <a:gd name="T0" fmla="*/ 14 w 301"/>
                  <a:gd name="T1" fmla="*/ 177 h 186"/>
                  <a:gd name="T2" fmla="*/ 14 w 301"/>
                  <a:gd name="T3" fmla="*/ 11 h 186"/>
                  <a:gd name="T4" fmla="*/ 287 w 301"/>
                  <a:gd name="T5" fmla="*/ 11 h 186"/>
                  <a:gd name="T6" fmla="*/ 287 w 301"/>
                  <a:gd name="T7" fmla="*/ 56 h 186"/>
                  <a:gd name="T8" fmla="*/ 301 w 301"/>
                  <a:gd name="T9" fmla="*/ 59 h 186"/>
                  <a:gd name="T10" fmla="*/ 301 w 301"/>
                  <a:gd name="T11" fmla="*/ 0 h 186"/>
                  <a:gd name="T12" fmla="*/ 0 w 301"/>
                  <a:gd name="T13" fmla="*/ 0 h 186"/>
                  <a:gd name="T14" fmla="*/ 0 w 301"/>
                  <a:gd name="T15" fmla="*/ 186 h 186"/>
                  <a:gd name="T16" fmla="*/ 176 w 301"/>
                  <a:gd name="T17" fmla="*/ 186 h 186"/>
                  <a:gd name="T18" fmla="*/ 174 w 301"/>
                  <a:gd name="T19" fmla="*/ 177 h 186"/>
                  <a:gd name="T20" fmla="*/ 14 w 301"/>
                  <a:gd name="T21" fmla="*/ 177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1" h="186">
                    <a:moveTo>
                      <a:pt x="14" y="177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287" y="11"/>
                      <a:pt x="287" y="11"/>
                      <a:pt x="287" y="11"/>
                    </a:cubicBezTo>
                    <a:cubicBezTo>
                      <a:pt x="287" y="56"/>
                      <a:pt x="287" y="56"/>
                      <a:pt x="287" y="56"/>
                    </a:cubicBezTo>
                    <a:cubicBezTo>
                      <a:pt x="292" y="57"/>
                      <a:pt x="297" y="57"/>
                      <a:pt x="301" y="59"/>
                    </a:cubicBezTo>
                    <a:cubicBezTo>
                      <a:pt x="301" y="0"/>
                      <a:pt x="301" y="0"/>
                      <a:pt x="30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176" y="186"/>
                      <a:pt x="176" y="186"/>
                      <a:pt x="176" y="186"/>
                    </a:cubicBezTo>
                    <a:cubicBezTo>
                      <a:pt x="175" y="183"/>
                      <a:pt x="175" y="180"/>
                      <a:pt x="174" y="177"/>
                    </a:cubicBezTo>
                    <a:lnTo>
                      <a:pt x="14" y="1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6883400" y="3296920"/>
            <a:ext cx="1022350" cy="1022350"/>
            <a:chOff x="10840" y="5192"/>
            <a:chExt cx="1610" cy="1610"/>
          </a:xfrm>
        </p:grpSpPr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0840" y="5192"/>
              <a:ext cx="1610" cy="1610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BAB89"/>
              </a:solidFill>
            </a:ln>
          </p:spPr>
          <p:txBody>
            <a:bodyPr/>
            <a:lstStyle/>
            <a:p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11087" y="5446"/>
              <a:ext cx="1021" cy="1030"/>
              <a:chOff x="6856" y="8039"/>
              <a:chExt cx="1021" cy="1030"/>
            </a:xfrm>
          </p:grpSpPr>
          <p:sp>
            <p:nvSpPr>
              <p:cNvPr id="306" name="Freeform 660"/>
              <p:cNvSpPr/>
              <p:nvPr/>
            </p:nvSpPr>
            <p:spPr bwMode="auto">
              <a:xfrm>
                <a:off x="7849" y="8667"/>
                <a:ext cx="16" cy="85"/>
              </a:xfrm>
              <a:custGeom>
                <a:avLst/>
                <a:gdLst>
                  <a:gd name="T0" fmla="*/ 6 w 6"/>
                  <a:gd name="T1" fmla="*/ 0 h 32"/>
                  <a:gd name="T2" fmla="*/ 5 w 6"/>
                  <a:gd name="T3" fmla="*/ 32 h 32"/>
                  <a:gd name="T4" fmla="*/ 0 w 6"/>
                  <a:gd name="T5" fmla="*/ 16 h 32"/>
                  <a:gd name="T6" fmla="*/ 6 w 6"/>
                  <a:gd name="T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6" y="0"/>
                    </a:moveTo>
                    <a:cubicBezTo>
                      <a:pt x="5" y="32"/>
                      <a:pt x="5" y="32"/>
                      <a:pt x="5" y="32"/>
                    </a:cubicBezTo>
                    <a:cubicBezTo>
                      <a:pt x="5" y="26"/>
                      <a:pt x="4" y="21"/>
                      <a:pt x="0" y="16"/>
                    </a:cubicBezTo>
                    <a:cubicBezTo>
                      <a:pt x="4" y="11"/>
                      <a:pt x="6" y="5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7" name="Freeform 661"/>
              <p:cNvSpPr/>
              <p:nvPr/>
            </p:nvSpPr>
            <p:spPr bwMode="auto">
              <a:xfrm>
                <a:off x="7291" y="8707"/>
                <a:ext cx="571" cy="189"/>
              </a:xfrm>
              <a:custGeom>
                <a:avLst/>
                <a:gdLst>
                  <a:gd name="T0" fmla="*/ 44 w 213"/>
                  <a:gd name="T1" fmla="*/ 26 h 70"/>
                  <a:gd name="T2" fmla="*/ 107 w 213"/>
                  <a:gd name="T3" fmla="*/ 36 h 70"/>
                  <a:gd name="T4" fmla="*/ 208 w 213"/>
                  <a:gd name="T5" fmla="*/ 1 h 70"/>
                  <a:gd name="T6" fmla="*/ 213 w 213"/>
                  <a:gd name="T7" fmla="*/ 17 h 70"/>
                  <a:gd name="T8" fmla="*/ 107 w 213"/>
                  <a:gd name="T9" fmla="*/ 70 h 70"/>
                  <a:gd name="T10" fmla="*/ 0 w 213"/>
                  <a:gd name="T11" fmla="*/ 17 h 70"/>
                  <a:gd name="T12" fmla="*/ 0 w 213"/>
                  <a:gd name="T13" fmla="*/ 16 h 70"/>
                  <a:gd name="T14" fmla="*/ 0 w 213"/>
                  <a:gd name="T15" fmla="*/ 16 h 70"/>
                  <a:gd name="T16" fmla="*/ 6 w 213"/>
                  <a:gd name="T17" fmla="*/ 0 h 70"/>
                  <a:gd name="T18" fmla="*/ 44 w 213"/>
                  <a:gd name="T19" fmla="*/ 2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70">
                    <a:moveTo>
                      <a:pt x="44" y="26"/>
                    </a:moveTo>
                    <a:cubicBezTo>
                      <a:pt x="62" y="32"/>
                      <a:pt x="84" y="36"/>
                      <a:pt x="107" y="36"/>
                    </a:cubicBezTo>
                    <a:cubicBezTo>
                      <a:pt x="154" y="36"/>
                      <a:pt x="193" y="21"/>
                      <a:pt x="208" y="1"/>
                    </a:cubicBezTo>
                    <a:cubicBezTo>
                      <a:pt x="212" y="6"/>
                      <a:pt x="213" y="11"/>
                      <a:pt x="213" y="17"/>
                    </a:cubicBezTo>
                    <a:cubicBezTo>
                      <a:pt x="213" y="46"/>
                      <a:pt x="166" y="70"/>
                      <a:pt x="107" y="70"/>
                    </a:cubicBezTo>
                    <a:cubicBezTo>
                      <a:pt x="48" y="70"/>
                      <a:pt x="0" y="46"/>
                      <a:pt x="0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0"/>
                      <a:pt x="2" y="5"/>
                      <a:pt x="6" y="0"/>
                    </a:cubicBezTo>
                    <a:cubicBezTo>
                      <a:pt x="13" y="10"/>
                      <a:pt x="26" y="19"/>
                      <a:pt x="44" y="2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8" name="Freeform 662"/>
              <p:cNvSpPr/>
              <p:nvPr/>
            </p:nvSpPr>
            <p:spPr bwMode="auto">
              <a:xfrm>
                <a:off x="7616" y="8614"/>
                <a:ext cx="40" cy="12"/>
              </a:xfrm>
              <a:custGeom>
                <a:avLst/>
                <a:gdLst>
                  <a:gd name="T0" fmla="*/ 0 w 15"/>
                  <a:gd name="T1" fmla="*/ 0 h 5"/>
                  <a:gd name="T2" fmla="*/ 15 w 15"/>
                  <a:gd name="T3" fmla="*/ 1 h 5"/>
                  <a:gd name="T4" fmla="*/ 13 w 15"/>
                  <a:gd name="T5" fmla="*/ 3 h 5"/>
                  <a:gd name="T6" fmla="*/ 8 w 15"/>
                  <a:gd name="T7" fmla="*/ 5 h 5"/>
                  <a:gd name="T8" fmla="*/ 1 w 15"/>
                  <a:gd name="T9" fmla="*/ 1 h 5"/>
                  <a:gd name="T10" fmla="*/ 0 w 15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0" y="0"/>
                    </a:moveTo>
                    <a:cubicBezTo>
                      <a:pt x="5" y="0"/>
                      <a:pt x="10" y="1"/>
                      <a:pt x="15" y="1"/>
                    </a:cubicBezTo>
                    <a:cubicBezTo>
                      <a:pt x="15" y="2"/>
                      <a:pt x="14" y="3"/>
                      <a:pt x="13" y="3"/>
                    </a:cubicBezTo>
                    <a:cubicBezTo>
                      <a:pt x="12" y="4"/>
                      <a:pt x="10" y="5"/>
                      <a:pt x="8" y="5"/>
                    </a:cubicBezTo>
                    <a:cubicBezTo>
                      <a:pt x="4" y="5"/>
                      <a:pt x="2" y="3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9" name="Freeform 663"/>
              <p:cNvSpPr/>
              <p:nvPr/>
            </p:nvSpPr>
            <p:spPr bwMode="auto">
              <a:xfrm>
                <a:off x="7595" y="8602"/>
                <a:ext cx="22" cy="11"/>
              </a:xfrm>
              <a:custGeom>
                <a:avLst/>
                <a:gdLst>
                  <a:gd name="T0" fmla="*/ 8 w 8"/>
                  <a:gd name="T1" fmla="*/ 4 h 4"/>
                  <a:gd name="T2" fmla="*/ 0 w 8"/>
                  <a:gd name="T3" fmla="*/ 3 h 4"/>
                  <a:gd name="T4" fmla="*/ 0 w 8"/>
                  <a:gd name="T5" fmla="*/ 0 h 4"/>
                  <a:gd name="T6" fmla="*/ 8 w 8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8" y="4"/>
                    </a:moveTo>
                    <a:cubicBezTo>
                      <a:pt x="6" y="4"/>
                      <a:pt x="3" y="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7" y="2"/>
                      <a:pt x="8" y="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0" name="Freeform 664"/>
              <p:cNvSpPr/>
              <p:nvPr/>
            </p:nvSpPr>
            <p:spPr bwMode="auto">
              <a:xfrm>
                <a:off x="7595" y="8659"/>
                <a:ext cx="32" cy="34"/>
              </a:xfrm>
              <a:custGeom>
                <a:avLst/>
                <a:gdLst>
                  <a:gd name="T0" fmla="*/ 0 w 12"/>
                  <a:gd name="T1" fmla="*/ 13 h 13"/>
                  <a:gd name="T2" fmla="*/ 0 w 12"/>
                  <a:gd name="T3" fmla="*/ 0 h 13"/>
                  <a:gd name="T4" fmla="*/ 9 w 12"/>
                  <a:gd name="T5" fmla="*/ 2 h 13"/>
                  <a:gd name="T6" fmla="*/ 12 w 12"/>
                  <a:gd name="T7" fmla="*/ 6 h 13"/>
                  <a:gd name="T8" fmla="*/ 9 w 12"/>
                  <a:gd name="T9" fmla="*/ 11 h 13"/>
                  <a:gd name="T10" fmla="*/ 0 w 12"/>
                  <a:gd name="T11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3">
                    <a:moveTo>
                      <a:pt x="0" y="1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7" y="1"/>
                      <a:pt x="9" y="2"/>
                    </a:cubicBezTo>
                    <a:cubicBezTo>
                      <a:pt x="11" y="3"/>
                      <a:pt x="12" y="5"/>
                      <a:pt x="12" y="6"/>
                    </a:cubicBezTo>
                    <a:cubicBezTo>
                      <a:pt x="12" y="8"/>
                      <a:pt x="11" y="9"/>
                      <a:pt x="9" y="11"/>
                    </a:cubicBezTo>
                    <a:cubicBezTo>
                      <a:pt x="7" y="12"/>
                      <a:pt x="4" y="13"/>
                      <a:pt x="0" y="13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1" name="Freeform 665"/>
              <p:cNvSpPr/>
              <p:nvPr/>
            </p:nvSpPr>
            <p:spPr bwMode="auto">
              <a:xfrm>
                <a:off x="7554" y="8602"/>
                <a:ext cx="22" cy="8"/>
              </a:xfrm>
              <a:custGeom>
                <a:avLst/>
                <a:gdLst>
                  <a:gd name="T0" fmla="*/ 8 w 8"/>
                  <a:gd name="T1" fmla="*/ 0 h 3"/>
                  <a:gd name="T2" fmla="*/ 8 w 8"/>
                  <a:gd name="T3" fmla="*/ 3 h 3"/>
                  <a:gd name="T4" fmla="*/ 0 w 8"/>
                  <a:gd name="T5" fmla="*/ 3 h 3"/>
                  <a:gd name="T6" fmla="*/ 1 w 8"/>
                  <a:gd name="T7" fmla="*/ 2 h 3"/>
                  <a:gd name="T8" fmla="*/ 8 w 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">
                    <a:moveTo>
                      <a:pt x="8" y="0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5" y="3"/>
                      <a:pt x="2" y="3"/>
                      <a:pt x="0" y="3"/>
                    </a:cubicBezTo>
                    <a:cubicBezTo>
                      <a:pt x="0" y="3"/>
                      <a:pt x="0" y="3"/>
                      <a:pt x="1" y="2"/>
                    </a:cubicBezTo>
                    <a:cubicBezTo>
                      <a:pt x="3" y="1"/>
                      <a:pt x="5" y="1"/>
                      <a:pt x="8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2" name="Freeform 666"/>
              <p:cNvSpPr/>
              <p:nvPr/>
            </p:nvSpPr>
            <p:spPr bwMode="auto">
              <a:xfrm>
                <a:off x="7552" y="8610"/>
                <a:ext cx="24" cy="24"/>
              </a:xfrm>
              <a:custGeom>
                <a:avLst/>
                <a:gdLst>
                  <a:gd name="T0" fmla="*/ 9 w 9"/>
                  <a:gd name="T1" fmla="*/ 9 h 9"/>
                  <a:gd name="T2" fmla="*/ 2 w 9"/>
                  <a:gd name="T3" fmla="*/ 7 h 9"/>
                  <a:gd name="T4" fmla="*/ 0 w 9"/>
                  <a:gd name="T5" fmla="*/ 3 h 9"/>
                  <a:gd name="T6" fmla="*/ 1 w 9"/>
                  <a:gd name="T7" fmla="*/ 0 h 9"/>
                  <a:gd name="T8" fmla="*/ 9 w 9"/>
                  <a:gd name="T9" fmla="*/ 0 h 9"/>
                  <a:gd name="T10" fmla="*/ 9 w 9"/>
                  <a:gd name="T11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9">
                    <a:moveTo>
                      <a:pt x="9" y="9"/>
                    </a:moveTo>
                    <a:cubicBezTo>
                      <a:pt x="6" y="8"/>
                      <a:pt x="4" y="7"/>
                      <a:pt x="2" y="7"/>
                    </a:cubicBezTo>
                    <a:cubicBezTo>
                      <a:pt x="0" y="6"/>
                      <a:pt x="0" y="5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3" y="0"/>
                      <a:pt x="6" y="0"/>
                      <a:pt x="9" y="0"/>
                    </a:cubicBezTo>
                    <a:lnTo>
                      <a:pt x="9" y="9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3" name="Freeform 667"/>
              <p:cNvSpPr/>
              <p:nvPr/>
            </p:nvSpPr>
            <p:spPr bwMode="auto">
              <a:xfrm>
                <a:off x="7514" y="8570"/>
                <a:ext cx="142" cy="45"/>
              </a:xfrm>
              <a:custGeom>
                <a:avLst/>
                <a:gdLst>
                  <a:gd name="T0" fmla="*/ 0 w 53"/>
                  <a:gd name="T1" fmla="*/ 17 h 17"/>
                  <a:gd name="T2" fmla="*/ 6 w 53"/>
                  <a:gd name="T3" fmla="*/ 10 h 17"/>
                  <a:gd name="T4" fmla="*/ 23 w 53"/>
                  <a:gd name="T5" fmla="*/ 6 h 17"/>
                  <a:gd name="T6" fmla="*/ 23 w 53"/>
                  <a:gd name="T7" fmla="*/ 3 h 17"/>
                  <a:gd name="T8" fmla="*/ 27 w 53"/>
                  <a:gd name="T9" fmla="*/ 0 h 17"/>
                  <a:gd name="T10" fmla="*/ 30 w 53"/>
                  <a:gd name="T11" fmla="*/ 3 h 17"/>
                  <a:gd name="T12" fmla="*/ 30 w 53"/>
                  <a:gd name="T13" fmla="*/ 6 h 17"/>
                  <a:gd name="T14" fmla="*/ 40 w 53"/>
                  <a:gd name="T15" fmla="*/ 8 h 17"/>
                  <a:gd name="T16" fmla="*/ 48 w 53"/>
                  <a:gd name="T17" fmla="*/ 11 h 17"/>
                  <a:gd name="T18" fmla="*/ 52 w 53"/>
                  <a:gd name="T19" fmla="*/ 14 h 17"/>
                  <a:gd name="T20" fmla="*/ 53 w 53"/>
                  <a:gd name="T21" fmla="*/ 17 h 17"/>
                  <a:gd name="T22" fmla="*/ 53 w 53"/>
                  <a:gd name="T23" fmla="*/ 17 h 17"/>
                  <a:gd name="T24" fmla="*/ 38 w 53"/>
                  <a:gd name="T25" fmla="*/ 16 h 17"/>
                  <a:gd name="T26" fmla="*/ 30 w 53"/>
                  <a:gd name="T27" fmla="*/ 12 h 17"/>
                  <a:gd name="T28" fmla="*/ 30 w 53"/>
                  <a:gd name="T29" fmla="*/ 15 h 17"/>
                  <a:gd name="T30" fmla="*/ 24 w 53"/>
                  <a:gd name="T31" fmla="*/ 15 h 17"/>
                  <a:gd name="T32" fmla="*/ 23 w 53"/>
                  <a:gd name="T33" fmla="*/ 15 h 17"/>
                  <a:gd name="T34" fmla="*/ 23 w 53"/>
                  <a:gd name="T35" fmla="*/ 12 h 17"/>
                  <a:gd name="T36" fmla="*/ 16 w 53"/>
                  <a:gd name="T37" fmla="*/ 14 h 17"/>
                  <a:gd name="T38" fmla="*/ 15 w 53"/>
                  <a:gd name="T39" fmla="*/ 15 h 17"/>
                  <a:gd name="T40" fmla="*/ 0 w 53"/>
                  <a:gd name="T41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17">
                    <a:moveTo>
                      <a:pt x="0" y="17"/>
                    </a:moveTo>
                    <a:cubicBezTo>
                      <a:pt x="1" y="14"/>
                      <a:pt x="3" y="12"/>
                      <a:pt x="6" y="10"/>
                    </a:cubicBezTo>
                    <a:cubicBezTo>
                      <a:pt x="10" y="8"/>
                      <a:pt x="16" y="7"/>
                      <a:pt x="23" y="6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5" y="0"/>
                      <a:pt x="27" y="0"/>
                    </a:cubicBezTo>
                    <a:cubicBezTo>
                      <a:pt x="29" y="0"/>
                      <a:pt x="30" y="1"/>
                      <a:pt x="30" y="3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4" y="6"/>
                      <a:pt x="38" y="7"/>
                      <a:pt x="40" y="8"/>
                    </a:cubicBezTo>
                    <a:cubicBezTo>
                      <a:pt x="43" y="8"/>
                      <a:pt x="46" y="9"/>
                      <a:pt x="48" y="11"/>
                    </a:cubicBezTo>
                    <a:cubicBezTo>
                      <a:pt x="49" y="12"/>
                      <a:pt x="51" y="13"/>
                      <a:pt x="52" y="14"/>
                    </a:cubicBezTo>
                    <a:cubicBezTo>
                      <a:pt x="52" y="15"/>
                      <a:pt x="53" y="16"/>
                      <a:pt x="53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48" y="17"/>
                      <a:pt x="43" y="16"/>
                      <a:pt x="38" y="16"/>
                    </a:cubicBezTo>
                    <a:cubicBezTo>
                      <a:pt x="37" y="14"/>
                      <a:pt x="34" y="13"/>
                      <a:pt x="30" y="12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8" y="15"/>
                      <a:pt x="26" y="15"/>
                      <a:pt x="24" y="15"/>
                    </a:cubicBezTo>
                    <a:cubicBezTo>
                      <a:pt x="24" y="15"/>
                      <a:pt x="23" y="15"/>
                      <a:pt x="23" y="15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3"/>
                      <a:pt x="18" y="13"/>
                      <a:pt x="16" y="14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0" y="16"/>
                      <a:pt x="5" y="16"/>
                      <a:pt x="0" y="1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4" name="Freeform 668"/>
              <p:cNvSpPr/>
              <p:nvPr/>
            </p:nvSpPr>
            <p:spPr bwMode="auto">
              <a:xfrm>
                <a:off x="7363" y="8610"/>
                <a:ext cx="430" cy="159"/>
              </a:xfrm>
              <a:custGeom>
                <a:avLst/>
                <a:gdLst>
                  <a:gd name="T0" fmla="*/ 61 w 160"/>
                  <a:gd name="T1" fmla="*/ 21 h 59"/>
                  <a:gd name="T2" fmla="*/ 56 w 160"/>
                  <a:gd name="T3" fmla="*/ 22 h 59"/>
                  <a:gd name="T4" fmla="*/ 54 w 160"/>
                  <a:gd name="T5" fmla="*/ 24 h 59"/>
                  <a:gd name="T6" fmla="*/ 55 w 160"/>
                  <a:gd name="T7" fmla="*/ 28 h 59"/>
                  <a:gd name="T8" fmla="*/ 60 w 160"/>
                  <a:gd name="T9" fmla="*/ 32 h 59"/>
                  <a:gd name="T10" fmla="*/ 68 w 160"/>
                  <a:gd name="T11" fmla="*/ 35 h 59"/>
                  <a:gd name="T12" fmla="*/ 79 w 160"/>
                  <a:gd name="T13" fmla="*/ 37 h 59"/>
                  <a:gd name="T14" fmla="*/ 79 w 160"/>
                  <a:gd name="T15" fmla="*/ 45 h 59"/>
                  <a:gd name="T16" fmla="*/ 80 w 160"/>
                  <a:gd name="T17" fmla="*/ 47 h 59"/>
                  <a:gd name="T18" fmla="*/ 83 w 160"/>
                  <a:gd name="T19" fmla="*/ 48 h 59"/>
                  <a:gd name="T20" fmla="*/ 86 w 160"/>
                  <a:gd name="T21" fmla="*/ 47 h 59"/>
                  <a:gd name="T22" fmla="*/ 86 w 160"/>
                  <a:gd name="T23" fmla="*/ 45 h 59"/>
                  <a:gd name="T24" fmla="*/ 86 w 160"/>
                  <a:gd name="T25" fmla="*/ 37 h 59"/>
                  <a:gd name="T26" fmla="*/ 100 w 160"/>
                  <a:gd name="T27" fmla="*/ 35 h 59"/>
                  <a:gd name="T28" fmla="*/ 108 w 160"/>
                  <a:gd name="T29" fmla="*/ 30 h 59"/>
                  <a:gd name="T30" fmla="*/ 111 w 160"/>
                  <a:gd name="T31" fmla="*/ 23 h 59"/>
                  <a:gd name="T32" fmla="*/ 110 w 160"/>
                  <a:gd name="T33" fmla="*/ 18 h 59"/>
                  <a:gd name="T34" fmla="*/ 104 w 160"/>
                  <a:gd name="T35" fmla="*/ 14 h 59"/>
                  <a:gd name="T36" fmla="*/ 97 w 160"/>
                  <a:gd name="T37" fmla="*/ 12 h 59"/>
                  <a:gd name="T38" fmla="*/ 86 w 160"/>
                  <a:gd name="T39" fmla="*/ 10 h 59"/>
                  <a:gd name="T40" fmla="*/ 86 w 160"/>
                  <a:gd name="T41" fmla="*/ 0 h 59"/>
                  <a:gd name="T42" fmla="*/ 94 w 160"/>
                  <a:gd name="T43" fmla="*/ 1 h 59"/>
                  <a:gd name="T44" fmla="*/ 95 w 160"/>
                  <a:gd name="T45" fmla="*/ 2 h 59"/>
                  <a:gd name="T46" fmla="*/ 102 w 160"/>
                  <a:gd name="T47" fmla="*/ 6 h 59"/>
                  <a:gd name="T48" fmla="*/ 107 w 160"/>
                  <a:gd name="T49" fmla="*/ 4 h 59"/>
                  <a:gd name="T50" fmla="*/ 109 w 160"/>
                  <a:gd name="T51" fmla="*/ 2 h 59"/>
                  <a:gd name="T52" fmla="*/ 160 w 160"/>
                  <a:gd name="T53" fmla="*/ 19 h 59"/>
                  <a:gd name="T54" fmla="*/ 160 w 160"/>
                  <a:gd name="T55" fmla="*/ 19 h 59"/>
                  <a:gd name="T56" fmla="*/ 80 w 160"/>
                  <a:gd name="T57" fmla="*/ 59 h 59"/>
                  <a:gd name="T58" fmla="*/ 0 w 160"/>
                  <a:gd name="T59" fmla="*/ 19 h 59"/>
                  <a:gd name="T60" fmla="*/ 0 w 160"/>
                  <a:gd name="T61" fmla="*/ 18 h 59"/>
                  <a:gd name="T62" fmla="*/ 56 w 160"/>
                  <a:gd name="T63" fmla="*/ 2 h 59"/>
                  <a:gd name="T64" fmla="*/ 56 w 160"/>
                  <a:gd name="T65" fmla="*/ 4 h 59"/>
                  <a:gd name="T66" fmla="*/ 59 w 160"/>
                  <a:gd name="T67" fmla="*/ 10 h 59"/>
                  <a:gd name="T68" fmla="*/ 67 w 160"/>
                  <a:gd name="T69" fmla="*/ 14 h 59"/>
                  <a:gd name="T70" fmla="*/ 79 w 160"/>
                  <a:gd name="T71" fmla="*/ 17 h 59"/>
                  <a:gd name="T72" fmla="*/ 79 w 160"/>
                  <a:gd name="T73" fmla="*/ 31 h 59"/>
                  <a:gd name="T74" fmla="*/ 74 w 160"/>
                  <a:gd name="T75" fmla="*/ 29 h 59"/>
                  <a:gd name="T76" fmla="*/ 70 w 160"/>
                  <a:gd name="T77" fmla="*/ 27 h 59"/>
                  <a:gd name="T78" fmla="*/ 68 w 160"/>
                  <a:gd name="T79" fmla="*/ 23 h 59"/>
                  <a:gd name="T80" fmla="*/ 65 w 160"/>
                  <a:gd name="T81" fmla="*/ 21 h 59"/>
                  <a:gd name="T82" fmla="*/ 61 w 160"/>
                  <a:gd name="T83" fmla="*/ 21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0" h="59">
                    <a:moveTo>
                      <a:pt x="61" y="21"/>
                    </a:moveTo>
                    <a:cubicBezTo>
                      <a:pt x="59" y="21"/>
                      <a:pt x="57" y="21"/>
                      <a:pt x="56" y="22"/>
                    </a:cubicBezTo>
                    <a:cubicBezTo>
                      <a:pt x="55" y="22"/>
                      <a:pt x="54" y="23"/>
                      <a:pt x="54" y="24"/>
                    </a:cubicBezTo>
                    <a:cubicBezTo>
                      <a:pt x="54" y="26"/>
                      <a:pt x="54" y="27"/>
                      <a:pt x="55" y="28"/>
                    </a:cubicBezTo>
                    <a:cubicBezTo>
                      <a:pt x="57" y="30"/>
                      <a:pt x="58" y="31"/>
                      <a:pt x="60" y="32"/>
                    </a:cubicBezTo>
                    <a:cubicBezTo>
                      <a:pt x="62" y="34"/>
                      <a:pt x="65" y="35"/>
                      <a:pt x="68" y="35"/>
                    </a:cubicBezTo>
                    <a:cubicBezTo>
                      <a:pt x="71" y="36"/>
                      <a:pt x="75" y="37"/>
                      <a:pt x="79" y="37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6"/>
                      <a:pt x="80" y="47"/>
                      <a:pt x="80" y="47"/>
                    </a:cubicBezTo>
                    <a:cubicBezTo>
                      <a:pt x="81" y="48"/>
                      <a:pt x="82" y="48"/>
                      <a:pt x="83" y="48"/>
                    </a:cubicBezTo>
                    <a:cubicBezTo>
                      <a:pt x="84" y="48"/>
                      <a:pt x="85" y="48"/>
                      <a:pt x="86" y="47"/>
                    </a:cubicBezTo>
                    <a:cubicBezTo>
                      <a:pt x="86" y="47"/>
                      <a:pt x="86" y="46"/>
                      <a:pt x="86" y="45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92" y="37"/>
                      <a:pt x="96" y="36"/>
                      <a:pt x="100" y="35"/>
                    </a:cubicBezTo>
                    <a:cubicBezTo>
                      <a:pt x="104" y="33"/>
                      <a:pt x="107" y="32"/>
                      <a:pt x="108" y="30"/>
                    </a:cubicBezTo>
                    <a:cubicBezTo>
                      <a:pt x="110" y="28"/>
                      <a:pt x="111" y="26"/>
                      <a:pt x="111" y="23"/>
                    </a:cubicBezTo>
                    <a:cubicBezTo>
                      <a:pt x="111" y="22"/>
                      <a:pt x="111" y="20"/>
                      <a:pt x="110" y="18"/>
                    </a:cubicBezTo>
                    <a:cubicBezTo>
                      <a:pt x="108" y="17"/>
                      <a:pt x="107" y="15"/>
                      <a:pt x="104" y="14"/>
                    </a:cubicBezTo>
                    <a:cubicBezTo>
                      <a:pt x="102" y="13"/>
                      <a:pt x="100" y="12"/>
                      <a:pt x="97" y="12"/>
                    </a:cubicBezTo>
                    <a:cubicBezTo>
                      <a:pt x="94" y="11"/>
                      <a:pt x="91" y="11"/>
                      <a:pt x="86" y="1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9" y="0"/>
                      <a:pt x="92" y="1"/>
                      <a:pt x="94" y="1"/>
                    </a:cubicBezTo>
                    <a:cubicBezTo>
                      <a:pt x="94" y="1"/>
                      <a:pt x="95" y="2"/>
                      <a:pt x="95" y="2"/>
                    </a:cubicBezTo>
                    <a:cubicBezTo>
                      <a:pt x="96" y="4"/>
                      <a:pt x="98" y="6"/>
                      <a:pt x="102" y="6"/>
                    </a:cubicBezTo>
                    <a:cubicBezTo>
                      <a:pt x="104" y="6"/>
                      <a:pt x="106" y="5"/>
                      <a:pt x="107" y="4"/>
                    </a:cubicBezTo>
                    <a:cubicBezTo>
                      <a:pt x="108" y="4"/>
                      <a:pt x="109" y="3"/>
                      <a:pt x="109" y="2"/>
                    </a:cubicBezTo>
                    <a:cubicBezTo>
                      <a:pt x="129" y="5"/>
                      <a:pt x="147" y="11"/>
                      <a:pt x="160" y="19"/>
                    </a:cubicBezTo>
                    <a:cubicBezTo>
                      <a:pt x="160" y="19"/>
                      <a:pt x="160" y="19"/>
                      <a:pt x="160" y="19"/>
                    </a:cubicBezTo>
                    <a:cubicBezTo>
                      <a:pt x="160" y="41"/>
                      <a:pt x="124" y="59"/>
                      <a:pt x="80" y="59"/>
                    </a:cubicBezTo>
                    <a:cubicBezTo>
                      <a:pt x="36" y="59"/>
                      <a:pt x="0" y="41"/>
                      <a:pt x="0" y="19"/>
                    </a:cubicBezTo>
                    <a:cubicBezTo>
                      <a:pt x="0" y="19"/>
                      <a:pt x="0" y="18"/>
                      <a:pt x="0" y="18"/>
                    </a:cubicBezTo>
                    <a:cubicBezTo>
                      <a:pt x="15" y="10"/>
                      <a:pt x="34" y="4"/>
                      <a:pt x="56" y="2"/>
                    </a:cubicBezTo>
                    <a:cubicBezTo>
                      <a:pt x="56" y="2"/>
                      <a:pt x="56" y="3"/>
                      <a:pt x="56" y="4"/>
                    </a:cubicBezTo>
                    <a:cubicBezTo>
                      <a:pt x="56" y="6"/>
                      <a:pt x="57" y="9"/>
                      <a:pt x="59" y="10"/>
                    </a:cubicBezTo>
                    <a:cubicBezTo>
                      <a:pt x="61" y="12"/>
                      <a:pt x="64" y="13"/>
                      <a:pt x="67" y="14"/>
                    </a:cubicBezTo>
                    <a:cubicBezTo>
                      <a:pt x="70" y="15"/>
                      <a:pt x="75" y="16"/>
                      <a:pt x="79" y="17"/>
                    </a:cubicBezTo>
                    <a:cubicBezTo>
                      <a:pt x="79" y="31"/>
                      <a:pt x="79" y="31"/>
                      <a:pt x="79" y="31"/>
                    </a:cubicBezTo>
                    <a:cubicBezTo>
                      <a:pt x="77" y="30"/>
                      <a:pt x="75" y="30"/>
                      <a:pt x="74" y="29"/>
                    </a:cubicBezTo>
                    <a:cubicBezTo>
                      <a:pt x="72" y="28"/>
                      <a:pt x="71" y="28"/>
                      <a:pt x="70" y="27"/>
                    </a:cubicBezTo>
                    <a:cubicBezTo>
                      <a:pt x="69" y="26"/>
                      <a:pt x="69" y="25"/>
                      <a:pt x="68" y="23"/>
                    </a:cubicBezTo>
                    <a:cubicBezTo>
                      <a:pt x="67" y="22"/>
                      <a:pt x="66" y="22"/>
                      <a:pt x="65" y="21"/>
                    </a:cubicBezTo>
                    <a:cubicBezTo>
                      <a:pt x="64" y="21"/>
                      <a:pt x="63" y="21"/>
                      <a:pt x="61" y="21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5" name="Freeform 669"/>
              <p:cNvSpPr>
                <a:spLocks noEditPoints="1"/>
              </p:cNvSpPr>
              <p:nvPr/>
            </p:nvSpPr>
            <p:spPr bwMode="auto">
              <a:xfrm>
                <a:off x="7508" y="8610"/>
                <a:ext cx="153" cy="129"/>
              </a:xfrm>
              <a:custGeom>
                <a:avLst/>
                <a:gdLst>
                  <a:gd name="T0" fmla="*/ 32 w 57"/>
                  <a:gd name="T1" fmla="*/ 18 h 48"/>
                  <a:gd name="T2" fmla="*/ 32 w 57"/>
                  <a:gd name="T3" fmla="*/ 31 h 48"/>
                  <a:gd name="T4" fmla="*/ 41 w 57"/>
                  <a:gd name="T5" fmla="*/ 29 h 48"/>
                  <a:gd name="T6" fmla="*/ 44 w 57"/>
                  <a:gd name="T7" fmla="*/ 24 h 48"/>
                  <a:gd name="T8" fmla="*/ 41 w 57"/>
                  <a:gd name="T9" fmla="*/ 20 h 48"/>
                  <a:gd name="T10" fmla="*/ 32 w 57"/>
                  <a:gd name="T11" fmla="*/ 18 h 48"/>
                  <a:gd name="T12" fmla="*/ 2 w 57"/>
                  <a:gd name="T13" fmla="*/ 2 h 48"/>
                  <a:gd name="T14" fmla="*/ 17 w 57"/>
                  <a:gd name="T15" fmla="*/ 0 h 48"/>
                  <a:gd name="T16" fmla="*/ 16 w 57"/>
                  <a:gd name="T17" fmla="*/ 3 h 48"/>
                  <a:gd name="T18" fmla="*/ 18 w 57"/>
                  <a:gd name="T19" fmla="*/ 7 h 48"/>
                  <a:gd name="T20" fmla="*/ 25 w 57"/>
                  <a:gd name="T21" fmla="*/ 9 h 48"/>
                  <a:gd name="T22" fmla="*/ 25 w 57"/>
                  <a:gd name="T23" fmla="*/ 0 h 48"/>
                  <a:gd name="T24" fmla="*/ 26 w 57"/>
                  <a:gd name="T25" fmla="*/ 0 h 48"/>
                  <a:gd name="T26" fmla="*/ 32 w 57"/>
                  <a:gd name="T27" fmla="*/ 0 h 48"/>
                  <a:gd name="T28" fmla="*/ 32 w 57"/>
                  <a:gd name="T29" fmla="*/ 10 h 48"/>
                  <a:gd name="T30" fmla="*/ 43 w 57"/>
                  <a:gd name="T31" fmla="*/ 12 h 48"/>
                  <a:gd name="T32" fmla="*/ 50 w 57"/>
                  <a:gd name="T33" fmla="*/ 14 h 48"/>
                  <a:gd name="T34" fmla="*/ 56 w 57"/>
                  <a:gd name="T35" fmla="*/ 18 h 48"/>
                  <a:gd name="T36" fmla="*/ 57 w 57"/>
                  <a:gd name="T37" fmla="*/ 23 h 48"/>
                  <a:gd name="T38" fmla="*/ 54 w 57"/>
                  <a:gd name="T39" fmla="*/ 30 h 48"/>
                  <a:gd name="T40" fmla="*/ 46 w 57"/>
                  <a:gd name="T41" fmla="*/ 35 h 48"/>
                  <a:gd name="T42" fmla="*/ 32 w 57"/>
                  <a:gd name="T43" fmla="*/ 37 h 48"/>
                  <a:gd name="T44" fmla="*/ 32 w 57"/>
                  <a:gd name="T45" fmla="*/ 45 h 48"/>
                  <a:gd name="T46" fmla="*/ 32 w 57"/>
                  <a:gd name="T47" fmla="*/ 47 h 48"/>
                  <a:gd name="T48" fmla="*/ 29 w 57"/>
                  <a:gd name="T49" fmla="*/ 48 h 48"/>
                  <a:gd name="T50" fmla="*/ 26 w 57"/>
                  <a:gd name="T51" fmla="*/ 47 h 48"/>
                  <a:gd name="T52" fmla="*/ 25 w 57"/>
                  <a:gd name="T53" fmla="*/ 45 h 48"/>
                  <a:gd name="T54" fmla="*/ 25 w 57"/>
                  <a:gd name="T55" fmla="*/ 37 h 48"/>
                  <a:gd name="T56" fmla="*/ 14 w 57"/>
                  <a:gd name="T57" fmla="*/ 35 h 48"/>
                  <a:gd name="T58" fmla="*/ 6 w 57"/>
                  <a:gd name="T59" fmla="*/ 32 h 48"/>
                  <a:gd name="T60" fmla="*/ 1 w 57"/>
                  <a:gd name="T61" fmla="*/ 28 h 48"/>
                  <a:gd name="T62" fmla="*/ 0 w 57"/>
                  <a:gd name="T63" fmla="*/ 24 h 48"/>
                  <a:gd name="T64" fmla="*/ 2 w 57"/>
                  <a:gd name="T65" fmla="*/ 22 h 48"/>
                  <a:gd name="T66" fmla="*/ 7 w 57"/>
                  <a:gd name="T67" fmla="*/ 21 h 48"/>
                  <a:gd name="T68" fmla="*/ 11 w 57"/>
                  <a:gd name="T69" fmla="*/ 21 h 48"/>
                  <a:gd name="T70" fmla="*/ 14 w 57"/>
                  <a:gd name="T71" fmla="*/ 23 h 48"/>
                  <a:gd name="T72" fmla="*/ 16 w 57"/>
                  <a:gd name="T73" fmla="*/ 27 h 48"/>
                  <a:gd name="T74" fmla="*/ 20 w 57"/>
                  <a:gd name="T75" fmla="*/ 29 h 48"/>
                  <a:gd name="T76" fmla="*/ 25 w 57"/>
                  <a:gd name="T77" fmla="*/ 31 h 48"/>
                  <a:gd name="T78" fmla="*/ 25 w 57"/>
                  <a:gd name="T79" fmla="*/ 17 h 48"/>
                  <a:gd name="T80" fmla="*/ 13 w 57"/>
                  <a:gd name="T81" fmla="*/ 14 h 48"/>
                  <a:gd name="T82" fmla="*/ 5 w 57"/>
                  <a:gd name="T83" fmla="*/ 10 h 48"/>
                  <a:gd name="T84" fmla="*/ 2 w 57"/>
                  <a:gd name="T85" fmla="*/ 4 h 48"/>
                  <a:gd name="T86" fmla="*/ 2 w 57"/>
                  <a:gd name="T87" fmla="*/ 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7" h="48">
                    <a:moveTo>
                      <a:pt x="32" y="18"/>
                    </a:move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1"/>
                      <a:pt x="39" y="30"/>
                      <a:pt x="41" y="29"/>
                    </a:cubicBezTo>
                    <a:cubicBezTo>
                      <a:pt x="43" y="27"/>
                      <a:pt x="44" y="26"/>
                      <a:pt x="44" y="24"/>
                    </a:cubicBezTo>
                    <a:cubicBezTo>
                      <a:pt x="44" y="23"/>
                      <a:pt x="43" y="21"/>
                      <a:pt x="41" y="20"/>
                    </a:cubicBezTo>
                    <a:cubicBezTo>
                      <a:pt x="39" y="19"/>
                      <a:pt x="36" y="18"/>
                      <a:pt x="32" y="18"/>
                    </a:cubicBezTo>
                    <a:close/>
                    <a:moveTo>
                      <a:pt x="2" y="2"/>
                    </a:moveTo>
                    <a:cubicBezTo>
                      <a:pt x="7" y="1"/>
                      <a:pt x="12" y="1"/>
                      <a:pt x="17" y="0"/>
                    </a:cubicBezTo>
                    <a:cubicBezTo>
                      <a:pt x="16" y="1"/>
                      <a:pt x="16" y="2"/>
                      <a:pt x="16" y="3"/>
                    </a:cubicBezTo>
                    <a:cubicBezTo>
                      <a:pt x="16" y="5"/>
                      <a:pt x="16" y="6"/>
                      <a:pt x="18" y="7"/>
                    </a:cubicBezTo>
                    <a:cubicBezTo>
                      <a:pt x="20" y="7"/>
                      <a:pt x="22" y="8"/>
                      <a:pt x="25" y="9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6" y="0"/>
                      <a:pt x="26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2" y="10"/>
                      <a:pt x="32" y="10"/>
                      <a:pt x="32" y="10"/>
                    </a:cubicBezTo>
                    <a:cubicBezTo>
                      <a:pt x="37" y="11"/>
                      <a:pt x="40" y="11"/>
                      <a:pt x="43" y="12"/>
                    </a:cubicBezTo>
                    <a:cubicBezTo>
                      <a:pt x="46" y="12"/>
                      <a:pt x="48" y="13"/>
                      <a:pt x="50" y="14"/>
                    </a:cubicBezTo>
                    <a:cubicBezTo>
                      <a:pt x="53" y="15"/>
                      <a:pt x="54" y="17"/>
                      <a:pt x="56" y="18"/>
                    </a:cubicBezTo>
                    <a:cubicBezTo>
                      <a:pt x="57" y="20"/>
                      <a:pt x="57" y="22"/>
                      <a:pt x="57" y="23"/>
                    </a:cubicBezTo>
                    <a:cubicBezTo>
                      <a:pt x="57" y="26"/>
                      <a:pt x="56" y="28"/>
                      <a:pt x="54" y="30"/>
                    </a:cubicBezTo>
                    <a:cubicBezTo>
                      <a:pt x="53" y="32"/>
                      <a:pt x="50" y="33"/>
                      <a:pt x="46" y="35"/>
                    </a:cubicBezTo>
                    <a:cubicBezTo>
                      <a:pt x="42" y="36"/>
                      <a:pt x="38" y="37"/>
                      <a:pt x="32" y="37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6"/>
                      <a:pt x="32" y="47"/>
                      <a:pt x="32" y="47"/>
                    </a:cubicBezTo>
                    <a:cubicBezTo>
                      <a:pt x="31" y="48"/>
                      <a:pt x="30" y="48"/>
                      <a:pt x="29" y="48"/>
                    </a:cubicBezTo>
                    <a:cubicBezTo>
                      <a:pt x="28" y="48"/>
                      <a:pt x="27" y="48"/>
                      <a:pt x="26" y="47"/>
                    </a:cubicBezTo>
                    <a:cubicBezTo>
                      <a:pt x="26" y="47"/>
                      <a:pt x="25" y="46"/>
                      <a:pt x="25" y="45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21" y="37"/>
                      <a:pt x="17" y="36"/>
                      <a:pt x="14" y="35"/>
                    </a:cubicBezTo>
                    <a:cubicBezTo>
                      <a:pt x="11" y="35"/>
                      <a:pt x="8" y="34"/>
                      <a:pt x="6" y="32"/>
                    </a:cubicBezTo>
                    <a:cubicBezTo>
                      <a:pt x="4" y="31"/>
                      <a:pt x="3" y="30"/>
                      <a:pt x="1" y="28"/>
                    </a:cubicBezTo>
                    <a:cubicBezTo>
                      <a:pt x="0" y="27"/>
                      <a:pt x="0" y="26"/>
                      <a:pt x="0" y="24"/>
                    </a:cubicBezTo>
                    <a:cubicBezTo>
                      <a:pt x="0" y="23"/>
                      <a:pt x="1" y="22"/>
                      <a:pt x="2" y="22"/>
                    </a:cubicBezTo>
                    <a:cubicBezTo>
                      <a:pt x="3" y="21"/>
                      <a:pt x="5" y="21"/>
                      <a:pt x="7" y="21"/>
                    </a:cubicBezTo>
                    <a:cubicBezTo>
                      <a:pt x="9" y="21"/>
                      <a:pt x="10" y="21"/>
                      <a:pt x="11" y="21"/>
                    </a:cubicBezTo>
                    <a:cubicBezTo>
                      <a:pt x="12" y="22"/>
                      <a:pt x="13" y="22"/>
                      <a:pt x="14" y="23"/>
                    </a:cubicBezTo>
                    <a:cubicBezTo>
                      <a:pt x="15" y="25"/>
                      <a:pt x="15" y="26"/>
                      <a:pt x="16" y="27"/>
                    </a:cubicBezTo>
                    <a:cubicBezTo>
                      <a:pt x="17" y="28"/>
                      <a:pt x="18" y="28"/>
                      <a:pt x="20" y="29"/>
                    </a:cubicBezTo>
                    <a:cubicBezTo>
                      <a:pt x="21" y="30"/>
                      <a:pt x="23" y="30"/>
                      <a:pt x="25" y="31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1" y="16"/>
                      <a:pt x="16" y="15"/>
                      <a:pt x="13" y="14"/>
                    </a:cubicBezTo>
                    <a:cubicBezTo>
                      <a:pt x="10" y="13"/>
                      <a:pt x="7" y="12"/>
                      <a:pt x="5" y="10"/>
                    </a:cubicBezTo>
                    <a:cubicBezTo>
                      <a:pt x="3" y="9"/>
                      <a:pt x="2" y="6"/>
                      <a:pt x="2" y="4"/>
                    </a:cubicBezTo>
                    <a:cubicBezTo>
                      <a:pt x="2" y="3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6" name="Freeform 670"/>
              <p:cNvSpPr/>
              <p:nvPr/>
            </p:nvSpPr>
            <p:spPr bwMode="auto">
              <a:xfrm>
                <a:off x="7363" y="8557"/>
                <a:ext cx="430" cy="105"/>
              </a:xfrm>
              <a:custGeom>
                <a:avLst/>
                <a:gdLst>
                  <a:gd name="T0" fmla="*/ 0 w 160"/>
                  <a:gd name="T1" fmla="*/ 38 h 39"/>
                  <a:gd name="T2" fmla="*/ 80 w 160"/>
                  <a:gd name="T3" fmla="*/ 0 h 39"/>
                  <a:gd name="T4" fmla="*/ 136 w 160"/>
                  <a:gd name="T5" fmla="*/ 11 h 39"/>
                  <a:gd name="T6" fmla="*/ 160 w 160"/>
                  <a:gd name="T7" fmla="*/ 39 h 39"/>
                  <a:gd name="T8" fmla="*/ 109 w 160"/>
                  <a:gd name="T9" fmla="*/ 22 h 39"/>
                  <a:gd name="T10" fmla="*/ 109 w 160"/>
                  <a:gd name="T11" fmla="*/ 22 h 39"/>
                  <a:gd name="T12" fmla="*/ 108 w 160"/>
                  <a:gd name="T13" fmla="*/ 19 h 39"/>
                  <a:gd name="T14" fmla="*/ 104 w 160"/>
                  <a:gd name="T15" fmla="*/ 16 h 39"/>
                  <a:gd name="T16" fmla="*/ 96 w 160"/>
                  <a:gd name="T17" fmla="*/ 13 h 39"/>
                  <a:gd name="T18" fmla="*/ 86 w 160"/>
                  <a:gd name="T19" fmla="*/ 11 h 39"/>
                  <a:gd name="T20" fmla="*/ 86 w 160"/>
                  <a:gd name="T21" fmla="*/ 8 h 39"/>
                  <a:gd name="T22" fmla="*/ 83 w 160"/>
                  <a:gd name="T23" fmla="*/ 5 h 39"/>
                  <a:gd name="T24" fmla="*/ 79 w 160"/>
                  <a:gd name="T25" fmla="*/ 8 h 39"/>
                  <a:gd name="T26" fmla="*/ 79 w 160"/>
                  <a:gd name="T27" fmla="*/ 11 h 39"/>
                  <a:gd name="T28" fmla="*/ 62 w 160"/>
                  <a:gd name="T29" fmla="*/ 15 h 39"/>
                  <a:gd name="T30" fmla="*/ 56 w 160"/>
                  <a:gd name="T31" fmla="*/ 22 h 39"/>
                  <a:gd name="T32" fmla="*/ 0 w 160"/>
                  <a:gd name="T3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0" h="39">
                    <a:moveTo>
                      <a:pt x="0" y="38"/>
                    </a:moveTo>
                    <a:cubicBezTo>
                      <a:pt x="2" y="17"/>
                      <a:pt x="37" y="0"/>
                      <a:pt x="80" y="0"/>
                    </a:cubicBezTo>
                    <a:cubicBezTo>
                      <a:pt x="102" y="0"/>
                      <a:pt x="122" y="4"/>
                      <a:pt x="136" y="11"/>
                    </a:cubicBezTo>
                    <a:cubicBezTo>
                      <a:pt x="151" y="18"/>
                      <a:pt x="160" y="28"/>
                      <a:pt x="160" y="39"/>
                    </a:cubicBezTo>
                    <a:cubicBezTo>
                      <a:pt x="147" y="31"/>
                      <a:pt x="129" y="25"/>
                      <a:pt x="109" y="22"/>
                    </a:cubicBezTo>
                    <a:cubicBezTo>
                      <a:pt x="109" y="22"/>
                      <a:pt x="109" y="22"/>
                      <a:pt x="109" y="22"/>
                    </a:cubicBezTo>
                    <a:cubicBezTo>
                      <a:pt x="109" y="21"/>
                      <a:pt x="108" y="20"/>
                      <a:pt x="108" y="19"/>
                    </a:cubicBezTo>
                    <a:cubicBezTo>
                      <a:pt x="107" y="18"/>
                      <a:pt x="105" y="17"/>
                      <a:pt x="104" y="16"/>
                    </a:cubicBezTo>
                    <a:cubicBezTo>
                      <a:pt x="102" y="14"/>
                      <a:pt x="99" y="13"/>
                      <a:pt x="96" y="13"/>
                    </a:cubicBezTo>
                    <a:cubicBezTo>
                      <a:pt x="94" y="12"/>
                      <a:pt x="90" y="11"/>
                      <a:pt x="86" y="11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6"/>
                      <a:pt x="85" y="5"/>
                      <a:pt x="83" y="5"/>
                    </a:cubicBezTo>
                    <a:cubicBezTo>
                      <a:pt x="81" y="5"/>
                      <a:pt x="79" y="6"/>
                      <a:pt x="79" y="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2" y="12"/>
                      <a:pt x="66" y="13"/>
                      <a:pt x="62" y="15"/>
                    </a:cubicBezTo>
                    <a:cubicBezTo>
                      <a:pt x="59" y="17"/>
                      <a:pt x="57" y="19"/>
                      <a:pt x="56" y="22"/>
                    </a:cubicBezTo>
                    <a:cubicBezTo>
                      <a:pt x="34" y="24"/>
                      <a:pt x="15" y="30"/>
                      <a:pt x="0" y="38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7" name="Freeform 671"/>
              <p:cNvSpPr/>
              <p:nvPr/>
            </p:nvSpPr>
            <p:spPr bwMode="auto">
              <a:xfrm>
                <a:off x="7337" y="8659"/>
                <a:ext cx="483" cy="123"/>
              </a:xfrm>
              <a:custGeom>
                <a:avLst/>
                <a:gdLst>
                  <a:gd name="T0" fmla="*/ 90 w 180"/>
                  <a:gd name="T1" fmla="*/ 46 h 46"/>
                  <a:gd name="T2" fmla="*/ 0 w 180"/>
                  <a:gd name="T3" fmla="*/ 6 h 46"/>
                  <a:gd name="T4" fmla="*/ 10 w 180"/>
                  <a:gd name="T5" fmla="*/ 0 h 46"/>
                  <a:gd name="T6" fmla="*/ 10 w 180"/>
                  <a:gd name="T7" fmla="*/ 1 h 46"/>
                  <a:gd name="T8" fmla="*/ 90 w 180"/>
                  <a:gd name="T9" fmla="*/ 41 h 46"/>
                  <a:gd name="T10" fmla="*/ 170 w 180"/>
                  <a:gd name="T11" fmla="*/ 1 h 46"/>
                  <a:gd name="T12" fmla="*/ 170 w 180"/>
                  <a:gd name="T13" fmla="*/ 1 h 46"/>
                  <a:gd name="T14" fmla="*/ 180 w 180"/>
                  <a:gd name="T15" fmla="*/ 7 h 46"/>
                  <a:gd name="T16" fmla="*/ 90 w 180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46">
                    <a:moveTo>
                      <a:pt x="90" y="46"/>
                    </a:moveTo>
                    <a:cubicBezTo>
                      <a:pt x="44" y="46"/>
                      <a:pt x="5" y="29"/>
                      <a:pt x="0" y="6"/>
                    </a:cubicBezTo>
                    <a:cubicBezTo>
                      <a:pt x="3" y="4"/>
                      <a:pt x="7" y="2"/>
                      <a:pt x="10" y="0"/>
                    </a:cubicBezTo>
                    <a:cubicBezTo>
                      <a:pt x="10" y="0"/>
                      <a:pt x="10" y="1"/>
                      <a:pt x="10" y="1"/>
                    </a:cubicBezTo>
                    <a:cubicBezTo>
                      <a:pt x="10" y="23"/>
                      <a:pt x="46" y="41"/>
                      <a:pt x="90" y="41"/>
                    </a:cubicBezTo>
                    <a:cubicBezTo>
                      <a:pt x="134" y="41"/>
                      <a:pt x="170" y="23"/>
                      <a:pt x="170" y="1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4" y="3"/>
                      <a:pt x="177" y="5"/>
                      <a:pt x="180" y="7"/>
                    </a:cubicBezTo>
                    <a:cubicBezTo>
                      <a:pt x="174" y="29"/>
                      <a:pt x="136" y="46"/>
                      <a:pt x="90" y="4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8" name="Freeform 672"/>
              <p:cNvSpPr/>
              <p:nvPr/>
            </p:nvSpPr>
            <p:spPr bwMode="auto">
              <a:xfrm>
                <a:off x="7337" y="8541"/>
                <a:ext cx="486" cy="136"/>
              </a:xfrm>
              <a:custGeom>
                <a:avLst/>
                <a:gdLst>
                  <a:gd name="T0" fmla="*/ 10 w 181"/>
                  <a:gd name="T1" fmla="*/ 44 h 51"/>
                  <a:gd name="T2" fmla="*/ 0 w 181"/>
                  <a:gd name="T3" fmla="*/ 50 h 51"/>
                  <a:gd name="T4" fmla="*/ 0 w 181"/>
                  <a:gd name="T5" fmla="*/ 45 h 51"/>
                  <a:gd name="T6" fmla="*/ 90 w 181"/>
                  <a:gd name="T7" fmla="*/ 0 h 51"/>
                  <a:gd name="T8" fmla="*/ 181 w 181"/>
                  <a:gd name="T9" fmla="*/ 45 h 51"/>
                  <a:gd name="T10" fmla="*/ 180 w 181"/>
                  <a:gd name="T11" fmla="*/ 51 h 51"/>
                  <a:gd name="T12" fmla="*/ 170 w 181"/>
                  <a:gd name="T13" fmla="*/ 45 h 51"/>
                  <a:gd name="T14" fmla="*/ 146 w 181"/>
                  <a:gd name="T15" fmla="*/ 17 h 51"/>
                  <a:gd name="T16" fmla="*/ 90 w 181"/>
                  <a:gd name="T17" fmla="*/ 6 h 51"/>
                  <a:gd name="T18" fmla="*/ 10 w 181"/>
                  <a:gd name="T19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1" h="51">
                    <a:moveTo>
                      <a:pt x="10" y="44"/>
                    </a:moveTo>
                    <a:cubicBezTo>
                      <a:pt x="7" y="46"/>
                      <a:pt x="3" y="48"/>
                      <a:pt x="0" y="50"/>
                    </a:cubicBezTo>
                    <a:cubicBezTo>
                      <a:pt x="0" y="49"/>
                      <a:pt x="0" y="47"/>
                      <a:pt x="0" y="45"/>
                    </a:cubicBezTo>
                    <a:cubicBezTo>
                      <a:pt x="0" y="20"/>
                      <a:pt x="40" y="0"/>
                      <a:pt x="90" y="0"/>
                    </a:cubicBezTo>
                    <a:cubicBezTo>
                      <a:pt x="140" y="0"/>
                      <a:pt x="181" y="20"/>
                      <a:pt x="181" y="45"/>
                    </a:cubicBezTo>
                    <a:cubicBezTo>
                      <a:pt x="181" y="47"/>
                      <a:pt x="181" y="49"/>
                      <a:pt x="180" y="51"/>
                    </a:cubicBezTo>
                    <a:cubicBezTo>
                      <a:pt x="177" y="49"/>
                      <a:pt x="174" y="47"/>
                      <a:pt x="170" y="45"/>
                    </a:cubicBezTo>
                    <a:cubicBezTo>
                      <a:pt x="170" y="34"/>
                      <a:pt x="161" y="24"/>
                      <a:pt x="146" y="17"/>
                    </a:cubicBezTo>
                    <a:cubicBezTo>
                      <a:pt x="132" y="10"/>
                      <a:pt x="112" y="6"/>
                      <a:pt x="90" y="6"/>
                    </a:cubicBezTo>
                    <a:cubicBezTo>
                      <a:pt x="47" y="6"/>
                      <a:pt x="12" y="23"/>
                      <a:pt x="10" y="4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9" name="Freeform 673"/>
              <p:cNvSpPr/>
              <p:nvPr/>
            </p:nvSpPr>
            <p:spPr bwMode="auto">
              <a:xfrm>
                <a:off x="7307" y="8675"/>
                <a:ext cx="542" cy="128"/>
              </a:xfrm>
              <a:custGeom>
                <a:avLst/>
                <a:gdLst>
                  <a:gd name="T0" fmla="*/ 11 w 202"/>
                  <a:gd name="T1" fmla="*/ 0 h 48"/>
                  <a:gd name="T2" fmla="*/ 101 w 202"/>
                  <a:gd name="T3" fmla="*/ 40 h 48"/>
                  <a:gd name="T4" fmla="*/ 191 w 202"/>
                  <a:gd name="T5" fmla="*/ 1 h 48"/>
                  <a:gd name="T6" fmla="*/ 202 w 202"/>
                  <a:gd name="T7" fmla="*/ 13 h 48"/>
                  <a:gd name="T8" fmla="*/ 101 w 202"/>
                  <a:gd name="T9" fmla="*/ 48 h 48"/>
                  <a:gd name="T10" fmla="*/ 38 w 202"/>
                  <a:gd name="T11" fmla="*/ 38 h 48"/>
                  <a:gd name="T12" fmla="*/ 0 w 202"/>
                  <a:gd name="T13" fmla="*/ 12 h 48"/>
                  <a:gd name="T14" fmla="*/ 11 w 202"/>
                  <a:gd name="T15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2" h="48">
                    <a:moveTo>
                      <a:pt x="11" y="0"/>
                    </a:moveTo>
                    <a:cubicBezTo>
                      <a:pt x="16" y="23"/>
                      <a:pt x="55" y="40"/>
                      <a:pt x="101" y="40"/>
                    </a:cubicBezTo>
                    <a:cubicBezTo>
                      <a:pt x="147" y="40"/>
                      <a:pt x="185" y="23"/>
                      <a:pt x="191" y="1"/>
                    </a:cubicBezTo>
                    <a:cubicBezTo>
                      <a:pt x="196" y="5"/>
                      <a:pt x="199" y="9"/>
                      <a:pt x="202" y="13"/>
                    </a:cubicBezTo>
                    <a:cubicBezTo>
                      <a:pt x="187" y="33"/>
                      <a:pt x="148" y="48"/>
                      <a:pt x="101" y="48"/>
                    </a:cubicBezTo>
                    <a:cubicBezTo>
                      <a:pt x="78" y="48"/>
                      <a:pt x="56" y="44"/>
                      <a:pt x="38" y="38"/>
                    </a:cubicBezTo>
                    <a:cubicBezTo>
                      <a:pt x="20" y="31"/>
                      <a:pt x="7" y="22"/>
                      <a:pt x="0" y="12"/>
                    </a:cubicBezTo>
                    <a:cubicBezTo>
                      <a:pt x="3" y="8"/>
                      <a:pt x="7" y="4"/>
                      <a:pt x="11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0" name="Freeform 674"/>
              <p:cNvSpPr/>
              <p:nvPr/>
            </p:nvSpPr>
            <p:spPr bwMode="auto">
              <a:xfrm>
                <a:off x="7294" y="8519"/>
                <a:ext cx="571" cy="191"/>
              </a:xfrm>
              <a:custGeom>
                <a:avLst/>
                <a:gdLst>
                  <a:gd name="T0" fmla="*/ 106 w 213"/>
                  <a:gd name="T1" fmla="*/ 8 h 71"/>
                  <a:gd name="T2" fmla="*/ 16 w 213"/>
                  <a:gd name="T3" fmla="*/ 53 h 71"/>
                  <a:gd name="T4" fmla="*/ 16 w 213"/>
                  <a:gd name="T5" fmla="*/ 58 h 71"/>
                  <a:gd name="T6" fmla="*/ 5 w 213"/>
                  <a:gd name="T7" fmla="*/ 70 h 71"/>
                  <a:gd name="T8" fmla="*/ 0 w 213"/>
                  <a:gd name="T9" fmla="*/ 54 h 71"/>
                  <a:gd name="T10" fmla="*/ 0 w 213"/>
                  <a:gd name="T11" fmla="*/ 53 h 71"/>
                  <a:gd name="T12" fmla="*/ 106 w 213"/>
                  <a:gd name="T13" fmla="*/ 0 h 71"/>
                  <a:gd name="T14" fmla="*/ 213 w 213"/>
                  <a:gd name="T15" fmla="*/ 53 h 71"/>
                  <a:gd name="T16" fmla="*/ 213 w 213"/>
                  <a:gd name="T17" fmla="*/ 53 h 71"/>
                  <a:gd name="T18" fmla="*/ 213 w 213"/>
                  <a:gd name="T19" fmla="*/ 54 h 71"/>
                  <a:gd name="T20" fmla="*/ 213 w 213"/>
                  <a:gd name="T21" fmla="*/ 55 h 71"/>
                  <a:gd name="T22" fmla="*/ 207 w 213"/>
                  <a:gd name="T23" fmla="*/ 71 h 71"/>
                  <a:gd name="T24" fmla="*/ 196 w 213"/>
                  <a:gd name="T25" fmla="*/ 59 h 71"/>
                  <a:gd name="T26" fmla="*/ 197 w 213"/>
                  <a:gd name="T27" fmla="*/ 53 h 71"/>
                  <a:gd name="T28" fmla="*/ 106 w 213"/>
                  <a:gd name="T29" fmla="*/ 8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3" h="71">
                    <a:moveTo>
                      <a:pt x="106" y="8"/>
                    </a:moveTo>
                    <a:cubicBezTo>
                      <a:pt x="56" y="8"/>
                      <a:pt x="16" y="28"/>
                      <a:pt x="16" y="53"/>
                    </a:cubicBezTo>
                    <a:cubicBezTo>
                      <a:pt x="16" y="55"/>
                      <a:pt x="16" y="57"/>
                      <a:pt x="16" y="58"/>
                    </a:cubicBezTo>
                    <a:cubicBezTo>
                      <a:pt x="12" y="62"/>
                      <a:pt x="8" y="66"/>
                      <a:pt x="5" y="70"/>
                    </a:cubicBezTo>
                    <a:cubicBezTo>
                      <a:pt x="2" y="65"/>
                      <a:pt x="0" y="59"/>
                      <a:pt x="0" y="54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24"/>
                      <a:pt x="47" y="0"/>
                      <a:pt x="106" y="0"/>
                    </a:cubicBezTo>
                    <a:cubicBezTo>
                      <a:pt x="165" y="0"/>
                      <a:pt x="213" y="24"/>
                      <a:pt x="213" y="53"/>
                    </a:cubicBezTo>
                    <a:cubicBezTo>
                      <a:pt x="213" y="53"/>
                      <a:pt x="213" y="53"/>
                      <a:pt x="213" y="53"/>
                    </a:cubicBezTo>
                    <a:cubicBezTo>
                      <a:pt x="213" y="54"/>
                      <a:pt x="213" y="54"/>
                      <a:pt x="213" y="54"/>
                    </a:cubicBezTo>
                    <a:cubicBezTo>
                      <a:pt x="213" y="55"/>
                      <a:pt x="213" y="55"/>
                      <a:pt x="213" y="55"/>
                    </a:cubicBezTo>
                    <a:cubicBezTo>
                      <a:pt x="213" y="60"/>
                      <a:pt x="211" y="66"/>
                      <a:pt x="207" y="71"/>
                    </a:cubicBezTo>
                    <a:cubicBezTo>
                      <a:pt x="204" y="67"/>
                      <a:pt x="201" y="63"/>
                      <a:pt x="196" y="59"/>
                    </a:cubicBezTo>
                    <a:cubicBezTo>
                      <a:pt x="197" y="57"/>
                      <a:pt x="197" y="55"/>
                      <a:pt x="197" y="53"/>
                    </a:cubicBezTo>
                    <a:cubicBezTo>
                      <a:pt x="197" y="28"/>
                      <a:pt x="156" y="8"/>
                      <a:pt x="106" y="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1" name="Freeform 675"/>
              <p:cNvSpPr/>
              <p:nvPr/>
            </p:nvSpPr>
            <p:spPr bwMode="auto">
              <a:xfrm>
                <a:off x="7291" y="8664"/>
                <a:ext cx="16" cy="86"/>
              </a:xfrm>
              <a:custGeom>
                <a:avLst/>
                <a:gdLst>
                  <a:gd name="T0" fmla="*/ 0 w 6"/>
                  <a:gd name="T1" fmla="*/ 32 h 32"/>
                  <a:gd name="T2" fmla="*/ 1 w 6"/>
                  <a:gd name="T3" fmla="*/ 0 h 32"/>
                  <a:gd name="T4" fmla="*/ 6 w 6"/>
                  <a:gd name="T5" fmla="*/ 16 h 32"/>
                  <a:gd name="T6" fmla="*/ 0 w 6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0" y="32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5"/>
                      <a:pt x="3" y="11"/>
                      <a:pt x="6" y="16"/>
                    </a:cubicBezTo>
                    <a:cubicBezTo>
                      <a:pt x="2" y="21"/>
                      <a:pt x="0" y="26"/>
                      <a:pt x="0" y="32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2" name="Freeform 676"/>
              <p:cNvSpPr/>
              <p:nvPr/>
            </p:nvSpPr>
            <p:spPr bwMode="auto">
              <a:xfrm>
                <a:off x="7849" y="8519"/>
                <a:ext cx="16" cy="89"/>
              </a:xfrm>
              <a:custGeom>
                <a:avLst/>
                <a:gdLst>
                  <a:gd name="T0" fmla="*/ 6 w 6"/>
                  <a:gd name="T1" fmla="*/ 0 h 33"/>
                  <a:gd name="T2" fmla="*/ 6 w 6"/>
                  <a:gd name="T3" fmla="*/ 33 h 33"/>
                  <a:gd name="T4" fmla="*/ 0 w 6"/>
                  <a:gd name="T5" fmla="*/ 16 h 33"/>
                  <a:gd name="T6" fmla="*/ 6 w 6"/>
                  <a:gd name="T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3">
                    <a:moveTo>
                      <a:pt x="6" y="0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27"/>
                      <a:pt x="4" y="21"/>
                      <a:pt x="0" y="16"/>
                    </a:cubicBezTo>
                    <a:cubicBezTo>
                      <a:pt x="4" y="11"/>
                      <a:pt x="6" y="6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3" name="Freeform 677"/>
              <p:cNvSpPr/>
              <p:nvPr/>
            </p:nvSpPr>
            <p:spPr bwMode="auto">
              <a:xfrm>
                <a:off x="7291" y="8559"/>
                <a:ext cx="574" cy="189"/>
              </a:xfrm>
              <a:custGeom>
                <a:avLst/>
                <a:gdLst>
                  <a:gd name="T0" fmla="*/ 6 w 214"/>
                  <a:gd name="T1" fmla="*/ 0 h 70"/>
                  <a:gd name="T2" fmla="*/ 44 w 214"/>
                  <a:gd name="T3" fmla="*/ 26 h 70"/>
                  <a:gd name="T4" fmla="*/ 108 w 214"/>
                  <a:gd name="T5" fmla="*/ 36 h 70"/>
                  <a:gd name="T6" fmla="*/ 208 w 214"/>
                  <a:gd name="T7" fmla="*/ 1 h 70"/>
                  <a:gd name="T8" fmla="*/ 214 w 214"/>
                  <a:gd name="T9" fmla="*/ 18 h 70"/>
                  <a:gd name="T10" fmla="*/ 107 w 214"/>
                  <a:gd name="T11" fmla="*/ 70 h 70"/>
                  <a:gd name="T12" fmla="*/ 0 w 214"/>
                  <a:gd name="T13" fmla="*/ 18 h 70"/>
                  <a:gd name="T14" fmla="*/ 0 w 214"/>
                  <a:gd name="T15" fmla="*/ 16 h 70"/>
                  <a:gd name="T16" fmla="*/ 0 w 214"/>
                  <a:gd name="T17" fmla="*/ 16 h 70"/>
                  <a:gd name="T18" fmla="*/ 6 w 214"/>
                  <a:gd name="T1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4" h="70">
                    <a:moveTo>
                      <a:pt x="6" y="0"/>
                    </a:moveTo>
                    <a:cubicBezTo>
                      <a:pt x="13" y="11"/>
                      <a:pt x="27" y="20"/>
                      <a:pt x="44" y="26"/>
                    </a:cubicBezTo>
                    <a:cubicBezTo>
                      <a:pt x="62" y="33"/>
                      <a:pt x="84" y="36"/>
                      <a:pt x="108" y="36"/>
                    </a:cubicBezTo>
                    <a:cubicBezTo>
                      <a:pt x="154" y="36"/>
                      <a:pt x="194" y="22"/>
                      <a:pt x="208" y="1"/>
                    </a:cubicBezTo>
                    <a:cubicBezTo>
                      <a:pt x="212" y="6"/>
                      <a:pt x="214" y="12"/>
                      <a:pt x="214" y="18"/>
                    </a:cubicBezTo>
                    <a:cubicBezTo>
                      <a:pt x="214" y="47"/>
                      <a:pt x="166" y="70"/>
                      <a:pt x="107" y="70"/>
                    </a:cubicBezTo>
                    <a:cubicBezTo>
                      <a:pt x="48" y="70"/>
                      <a:pt x="0" y="47"/>
                      <a:pt x="0" y="1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1"/>
                      <a:pt x="2" y="5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4" name="Freeform 678"/>
              <p:cNvSpPr/>
              <p:nvPr/>
            </p:nvSpPr>
            <p:spPr bwMode="auto">
              <a:xfrm>
                <a:off x="7616" y="8466"/>
                <a:ext cx="40" cy="12"/>
              </a:xfrm>
              <a:custGeom>
                <a:avLst/>
                <a:gdLst>
                  <a:gd name="T0" fmla="*/ 0 w 15"/>
                  <a:gd name="T1" fmla="*/ 0 h 5"/>
                  <a:gd name="T2" fmla="*/ 15 w 15"/>
                  <a:gd name="T3" fmla="*/ 2 h 5"/>
                  <a:gd name="T4" fmla="*/ 13 w 15"/>
                  <a:gd name="T5" fmla="*/ 4 h 5"/>
                  <a:gd name="T6" fmla="*/ 8 w 15"/>
                  <a:gd name="T7" fmla="*/ 5 h 5"/>
                  <a:gd name="T8" fmla="*/ 1 w 15"/>
                  <a:gd name="T9" fmla="*/ 2 h 5"/>
                  <a:gd name="T10" fmla="*/ 0 w 15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0" y="0"/>
                    </a:moveTo>
                    <a:cubicBezTo>
                      <a:pt x="5" y="1"/>
                      <a:pt x="10" y="1"/>
                      <a:pt x="15" y="2"/>
                    </a:cubicBezTo>
                    <a:cubicBezTo>
                      <a:pt x="15" y="3"/>
                      <a:pt x="14" y="3"/>
                      <a:pt x="13" y="4"/>
                    </a:cubicBezTo>
                    <a:cubicBezTo>
                      <a:pt x="12" y="5"/>
                      <a:pt x="10" y="5"/>
                      <a:pt x="8" y="5"/>
                    </a:cubicBezTo>
                    <a:cubicBezTo>
                      <a:pt x="5" y="5"/>
                      <a:pt x="2" y="4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5" name="Freeform 679"/>
              <p:cNvSpPr/>
              <p:nvPr/>
            </p:nvSpPr>
            <p:spPr bwMode="auto">
              <a:xfrm>
                <a:off x="7597" y="8457"/>
                <a:ext cx="19" cy="9"/>
              </a:xfrm>
              <a:custGeom>
                <a:avLst/>
                <a:gdLst>
                  <a:gd name="T0" fmla="*/ 0 w 7"/>
                  <a:gd name="T1" fmla="*/ 0 h 3"/>
                  <a:gd name="T2" fmla="*/ 7 w 7"/>
                  <a:gd name="T3" fmla="*/ 3 h 3"/>
                  <a:gd name="T4" fmla="*/ 0 w 7"/>
                  <a:gd name="T5" fmla="*/ 3 h 3"/>
                  <a:gd name="T6" fmla="*/ 0 w 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cubicBezTo>
                      <a:pt x="3" y="0"/>
                      <a:pt x="6" y="1"/>
                      <a:pt x="7" y="3"/>
                    </a:cubicBezTo>
                    <a:cubicBezTo>
                      <a:pt x="5" y="3"/>
                      <a:pt x="2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6" name="Freeform 680"/>
              <p:cNvSpPr/>
              <p:nvPr/>
            </p:nvSpPr>
            <p:spPr bwMode="auto">
              <a:xfrm>
                <a:off x="7597" y="8511"/>
                <a:ext cx="30" cy="37"/>
              </a:xfrm>
              <a:custGeom>
                <a:avLst/>
                <a:gdLst>
                  <a:gd name="T0" fmla="*/ 0 w 11"/>
                  <a:gd name="T1" fmla="*/ 14 h 14"/>
                  <a:gd name="T2" fmla="*/ 0 w 11"/>
                  <a:gd name="T3" fmla="*/ 0 h 14"/>
                  <a:gd name="T4" fmla="*/ 8 w 11"/>
                  <a:gd name="T5" fmla="*/ 3 h 14"/>
                  <a:gd name="T6" fmla="*/ 11 w 11"/>
                  <a:gd name="T7" fmla="*/ 7 h 14"/>
                  <a:gd name="T8" fmla="*/ 8 w 11"/>
                  <a:gd name="T9" fmla="*/ 11 h 14"/>
                  <a:gd name="T10" fmla="*/ 0 w 11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4">
                    <a:moveTo>
                      <a:pt x="0" y="1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3" y="1"/>
                      <a:pt x="6" y="2"/>
                      <a:pt x="8" y="3"/>
                    </a:cubicBezTo>
                    <a:cubicBezTo>
                      <a:pt x="10" y="4"/>
                      <a:pt x="11" y="5"/>
                      <a:pt x="11" y="7"/>
                    </a:cubicBezTo>
                    <a:cubicBezTo>
                      <a:pt x="11" y="8"/>
                      <a:pt x="10" y="10"/>
                      <a:pt x="8" y="11"/>
                    </a:cubicBezTo>
                    <a:cubicBezTo>
                      <a:pt x="6" y="12"/>
                      <a:pt x="3" y="13"/>
                      <a:pt x="0" y="1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7" name="Freeform 681"/>
              <p:cNvSpPr/>
              <p:nvPr/>
            </p:nvSpPr>
            <p:spPr bwMode="auto">
              <a:xfrm>
                <a:off x="7554" y="8457"/>
                <a:ext cx="25" cy="9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3 h 3"/>
                  <a:gd name="T4" fmla="*/ 0 w 9"/>
                  <a:gd name="T5" fmla="*/ 3 h 3"/>
                  <a:gd name="T6" fmla="*/ 1 w 9"/>
                  <a:gd name="T7" fmla="*/ 2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6" y="3"/>
                      <a:pt x="3" y="3"/>
                      <a:pt x="0" y="3"/>
                    </a:cubicBezTo>
                    <a:cubicBezTo>
                      <a:pt x="0" y="2"/>
                      <a:pt x="1" y="2"/>
                      <a:pt x="1" y="2"/>
                    </a:cubicBezTo>
                    <a:cubicBezTo>
                      <a:pt x="3" y="1"/>
                      <a:pt x="5" y="0"/>
                      <a:pt x="9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8" name="Freeform 682"/>
              <p:cNvSpPr/>
              <p:nvPr/>
            </p:nvSpPr>
            <p:spPr bwMode="auto">
              <a:xfrm>
                <a:off x="7552" y="8466"/>
                <a:ext cx="27" cy="20"/>
              </a:xfrm>
              <a:custGeom>
                <a:avLst/>
                <a:gdLst>
                  <a:gd name="T0" fmla="*/ 2 w 10"/>
                  <a:gd name="T1" fmla="*/ 6 h 8"/>
                  <a:gd name="T2" fmla="*/ 0 w 10"/>
                  <a:gd name="T3" fmla="*/ 2 h 8"/>
                  <a:gd name="T4" fmla="*/ 1 w 10"/>
                  <a:gd name="T5" fmla="*/ 0 h 8"/>
                  <a:gd name="T6" fmla="*/ 10 w 10"/>
                  <a:gd name="T7" fmla="*/ 0 h 8"/>
                  <a:gd name="T8" fmla="*/ 10 w 10"/>
                  <a:gd name="T9" fmla="*/ 8 h 8"/>
                  <a:gd name="T10" fmla="*/ 2 w 10"/>
                  <a:gd name="T11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2" y="6"/>
                    </a:move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0" y="1"/>
                      <a:pt x="1" y="0"/>
                    </a:cubicBezTo>
                    <a:cubicBezTo>
                      <a:pt x="4" y="0"/>
                      <a:pt x="7" y="0"/>
                      <a:pt x="10" y="0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6" y="8"/>
                      <a:pt x="4" y="7"/>
                      <a:pt x="2" y="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9" name="Freeform 683"/>
              <p:cNvSpPr/>
              <p:nvPr/>
            </p:nvSpPr>
            <p:spPr bwMode="auto">
              <a:xfrm>
                <a:off x="7516" y="8425"/>
                <a:ext cx="140" cy="45"/>
              </a:xfrm>
              <a:custGeom>
                <a:avLst/>
                <a:gdLst>
                  <a:gd name="T0" fmla="*/ 15 w 52"/>
                  <a:gd name="T1" fmla="*/ 14 h 17"/>
                  <a:gd name="T2" fmla="*/ 14 w 52"/>
                  <a:gd name="T3" fmla="*/ 15 h 17"/>
                  <a:gd name="T4" fmla="*/ 0 w 52"/>
                  <a:gd name="T5" fmla="*/ 16 h 17"/>
                  <a:gd name="T6" fmla="*/ 5 w 52"/>
                  <a:gd name="T7" fmla="*/ 10 h 17"/>
                  <a:gd name="T8" fmla="*/ 23 w 52"/>
                  <a:gd name="T9" fmla="*/ 6 h 17"/>
                  <a:gd name="T10" fmla="*/ 23 w 52"/>
                  <a:gd name="T11" fmla="*/ 2 h 17"/>
                  <a:gd name="T12" fmla="*/ 26 w 52"/>
                  <a:gd name="T13" fmla="*/ 0 h 17"/>
                  <a:gd name="T14" fmla="*/ 30 w 52"/>
                  <a:gd name="T15" fmla="*/ 2 h 17"/>
                  <a:gd name="T16" fmla="*/ 30 w 52"/>
                  <a:gd name="T17" fmla="*/ 6 h 17"/>
                  <a:gd name="T18" fmla="*/ 40 w 52"/>
                  <a:gd name="T19" fmla="*/ 7 h 17"/>
                  <a:gd name="T20" fmla="*/ 47 w 52"/>
                  <a:gd name="T21" fmla="*/ 10 h 17"/>
                  <a:gd name="T22" fmla="*/ 51 w 52"/>
                  <a:gd name="T23" fmla="*/ 13 h 17"/>
                  <a:gd name="T24" fmla="*/ 52 w 52"/>
                  <a:gd name="T25" fmla="*/ 16 h 17"/>
                  <a:gd name="T26" fmla="*/ 52 w 52"/>
                  <a:gd name="T27" fmla="*/ 17 h 17"/>
                  <a:gd name="T28" fmla="*/ 37 w 52"/>
                  <a:gd name="T29" fmla="*/ 15 h 17"/>
                  <a:gd name="T30" fmla="*/ 30 w 52"/>
                  <a:gd name="T31" fmla="*/ 12 h 17"/>
                  <a:gd name="T32" fmla="*/ 30 w 52"/>
                  <a:gd name="T33" fmla="*/ 15 h 17"/>
                  <a:gd name="T34" fmla="*/ 23 w 52"/>
                  <a:gd name="T35" fmla="*/ 15 h 17"/>
                  <a:gd name="T36" fmla="*/ 23 w 52"/>
                  <a:gd name="T37" fmla="*/ 15 h 17"/>
                  <a:gd name="T38" fmla="*/ 23 w 52"/>
                  <a:gd name="T39" fmla="*/ 12 h 17"/>
                  <a:gd name="T40" fmla="*/ 15 w 52"/>
                  <a:gd name="T4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2" h="17">
                    <a:moveTo>
                      <a:pt x="15" y="14"/>
                    </a:moveTo>
                    <a:cubicBezTo>
                      <a:pt x="15" y="14"/>
                      <a:pt x="14" y="14"/>
                      <a:pt x="14" y="15"/>
                    </a:cubicBezTo>
                    <a:cubicBezTo>
                      <a:pt x="9" y="15"/>
                      <a:pt x="4" y="15"/>
                      <a:pt x="0" y="16"/>
                    </a:cubicBezTo>
                    <a:cubicBezTo>
                      <a:pt x="0" y="13"/>
                      <a:pt x="2" y="11"/>
                      <a:pt x="5" y="10"/>
                    </a:cubicBezTo>
                    <a:cubicBezTo>
                      <a:pt x="9" y="7"/>
                      <a:pt x="15" y="6"/>
                      <a:pt x="23" y="6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28" y="0"/>
                      <a:pt x="30" y="1"/>
                      <a:pt x="30" y="2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3" y="6"/>
                      <a:pt x="37" y="6"/>
                      <a:pt x="40" y="7"/>
                    </a:cubicBezTo>
                    <a:cubicBezTo>
                      <a:pt x="42" y="8"/>
                      <a:pt x="45" y="9"/>
                      <a:pt x="47" y="10"/>
                    </a:cubicBezTo>
                    <a:cubicBezTo>
                      <a:pt x="49" y="11"/>
                      <a:pt x="50" y="12"/>
                      <a:pt x="51" y="13"/>
                    </a:cubicBezTo>
                    <a:cubicBezTo>
                      <a:pt x="52" y="14"/>
                      <a:pt x="52" y="15"/>
                      <a:pt x="52" y="16"/>
                    </a:cubicBezTo>
                    <a:cubicBezTo>
                      <a:pt x="52" y="16"/>
                      <a:pt x="52" y="17"/>
                      <a:pt x="52" y="17"/>
                    </a:cubicBezTo>
                    <a:cubicBezTo>
                      <a:pt x="47" y="16"/>
                      <a:pt x="42" y="16"/>
                      <a:pt x="37" y="15"/>
                    </a:cubicBezTo>
                    <a:cubicBezTo>
                      <a:pt x="36" y="13"/>
                      <a:pt x="33" y="12"/>
                      <a:pt x="30" y="12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7" y="15"/>
                      <a:pt x="25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19" y="12"/>
                      <a:pt x="17" y="13"/>
                      <a:pt x="15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0" name="Freeform 684"/>
              <p:cNvSpPr/>
              <p:nvPr/>
            </p:nvSpPr>
            <p:spPr bwMode="auto">
              <a:xfrm>
                <a:off x="7366" y="8466"/>
                <a:ext cx="427" cy="156"/>
              </a:xfrm>
              <a:custGeom>
                <a:avLst/>
                <a:gdLst>
                  <a:gd name="T0" fmla="*/ 66 w 159"/>
                  <a:gd name="T1" fmla="*/ 14 h 58"/>
                  <a:gd name="T2" fmla="*/ 79 w 159"/>
                  <a:gd name="T3" fmla="*/ 16 h 58"/>
                  <a:gd name="T4" fmla="*/ 79 w 159"/>
                  <a:gd name="T5" fmla="*/ 30 h 58"/>
                  <a:gd name="T6" fmla="*/ 73 w 159"/>
                  <a:gd name="T7" fmla="*/ 29 h 58"/>
                  <a:gd name="T8" fmla="*/ 69 w 159"/>
                  <a:gd name="T9" fmla="*/ 26 h 58"/>
                  <a:gd name="T10" fmla="*/ 67 w 159"/>
                  <a:gd name="T11" fmla="*/ 22 h 58"/>
                  <a:gd name="T12" fmla="*/ 64 w 159"/>
                  <a:gd name="T13" fmla="*/ 21 h 58"/>
                  <a:gd name="T14" fmla="*/ 60 w 159"/>
                  <a:gd name="T15" fmla="*/ 20 h 58"/>
                  <a:gd name="T16" fmla="*/ 55 w 159"/>
                  <a:gd name="T17" fmla="*/ 21 h 58"/>
                  <a:gd name="T18" fmla="*/ 53 w 159"/>
                  <a:gd name="T19" fmla="*/ 24 h 58"/>
                  <a:gd name="T20" fmla="*/ 55 w 159"/>
                  <a:gd name="T21" fmla="*/ 28 h 58"/>
                  <a:gd name="T22" fmla="*/ 59 w 159"/>
                  <a:gd name="T23" fmla="*/ 32 h 58"/>
                  <a:gd name="T24" fmla="*/ 67 w 159"/>
                  <a:gd name="T25" fmla="*/ 35 h 58"/>
                  <a:gd name="T26" fmla="*/ 79 w 159"/>
                  <a:gd name="T27" fmla="*/ 37 h 58"/>
                  <a:gd name="T28" fmla="*/ 79 w 159"/>
                  <a:gd name="T29" fmla="*/ 45 h 58"/>
                  <a:gd name="T30" fmla="*/ 79 w 159"/>
                  <a:gd name="T31" fmla="*/ 47 h 58"/>
                  <a:gd name="T32" fmla="*/ 82 w 159"/>
                  <a:gd name="T33" fmla="*/ 47 h 58"/>
                  <a:gd name="T34" fmla="*/ 85 w 159"/>
                  <a:gd name="T35" fmla="*/ 47 h 58"/>
                  <a:gd name="T36" fmla="*/ 86 w 159"/>
                  <a:gd name="T37" fmla="*/ 44 h 58"/>
                  <a:gd name="T38" fmla="*/ 86 w 159"/>
                  <a:gd name="T39" fmla="*/ 36 h 58"/>
                  <a:gd name="T40" fmla="*/ 99 w 159"/>
                  <a:gd name="T41" fmla="*/ 34 h 58"/>
                  <a:gd name="T42" fmla="*/ 108 w 159"/>
                  <a:gd name="T43" fmla="*/ 29 h 58"/>
                  <a:gd name="T44" fmla="*/ 111 w 159"/>
                  <a:gd name="T45" fmla="*/ 23 h 58"/>
                  <a:gd name="T46" fmla="*/ 109 w 159"/>
                  <a:gd name="T47" fmla="*/ 18 h 58"/>
                  <a:gd name="T48" fmla="*/ 104 w 159"/>
                  <a:gd name="T49" fmla="*/ 14 h 58"/>
                  <a:gd name="T50" fmla="*/ 96 w 159"/>
                  <a:gd name="T51" fmla="*/ 11 h 58"/>
                  <a:gd name="T52" fmla="*/ 86 w 159"/>
                  <a:gd name="T53" fmla="*/ 9 h 58"/>
                  <a:gd name="T54" fmla="*/ 86 w 159"/>
                  <a:gd name="T55" fmla="*/ 0 h 58"/>
                  <a:gd name="T56" fmla="*/ 93 w 159"/>
                  <a:gd name="T57" fmla="*/ 0 h 58"/>
                  <a:gd name="T58" fmla="*/ 94 w 159"/>
                  <a:gd name="T59" fmla="*/ 2 h 58"/>
                  <a:gd name="T60" fmla="*/ 101 w 159"/>
                  <a:gd name="T61" fmla="*/ 5 h 58"/>
                  <a:gd name="T62" fmla="*/ 106 w 159"/>
                  <a:gd name="T63" fmla="*/ 4 h 58"/>
                  <a:gd name="T64" fmla="*/ 108 w 159"/>
                  <a:gd name="T65" fmla="*/ 2 h 58"/>
                  <a:gd name="T66" fmla="*/ 159 w 159"/>
                  <a:gd name="T67" fmla="*/ 18 h 58"/>
                  <a:gd name="T68" fmla="*/ 159 w 159"/>
                  <a:gd name="T69" fmla="*/ 19 h 58"/>
                  <a:gd name="T70" fmla="*/ 79 w 159"/>
                  <a:gd name="T71" fmla="*/ 58 h 58"/>
                  <a:gd name="T72" fmla="*/ 0 w 159"/>
                  <a:gd name="T73" fmla="*/ 19 h 58"/>
                  <a:gd name="T74" fmla="*/ 0 w 159"/>
                  <a:gd name="T75" fmla="*/ 17 h 58"/>
                  <a:gd name="T76" fmla="*/ 56 w 159"/>
                  <a:gd name="T77" fmla="*/ 1 h 58"/>
                  <a:gd name="T78" fmla="*/ 55 w 159"/>
                  <a:gd name="T79" fmla="*/ 3 h 58"/>
                  <a:gd name="T80" fmla="*/ 58 w 159"/>
                  <a:gd name="T81" fmla="*/ 10 h 58"/>
                  <a:gd name="T82" fmla="*/ 66 w 159"/>
                  <a:gd name="T83" fmla="*/ 14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9" h="58">
                    <a:moveTo>
                      <a:pt x="66" y="14"/>
                    </a:moveTo>
                    <a:cubicBezTo>
                      <a:pt x="70" y="15"/>
                      <a:pt x="74" y="15"/>
                      <a:pt x="79" y="16"/>
                    </a:cubicBezTo>
                    <a:cubicBezTo>
                      <a:pt x="79" y="30"/>
                      <a:pt x="79" y="30"/>
                      <a:pt x="79" y="30"/>
                    </a:cubicBezTo>
                    <a:cubicBezTo>
                      <a:pt x="76" y="30"/>
                      <a:pt x="74" y="29"/>
                      <a:pt x="73" y="29"/>
                    </a:cubicBezTo>
                    <a:cubicBezTo>
                      <a:pt x="71" y="28"/>
                      <a:pt x="70" y="27"/>
                      <a:pt x="69" y="26"/>
                    </a:cubicBezTo>
                    <a:cubicBezTo>
                      <a:pt x="69" y="25"/>
                      <a:pt x="68" y="24"/>
                      <a:pt x="67" y="22"/>
                    </a:cubicBezTo>
                    <a:cubicBezTo>
                      <a:pt x="66" y="22"/>
                      <a:pt x="66" y="21"/>
                      <a:pt x="64" y="21"/>
                    </a:cubicBezTo>
                    <a:cubicBezTo>
                      <a:pt x="63" y="20"/>
                      <a:pt x="62" y="20"/>
                      <a:pt x="60" y="20"/>
                    </a:cubicBezTo>
                    <a:cubicBezTo>
                      <a:pt x="58" y="20"/>
                      <a:pt x="57" y="20"/>
                      <a:pt x="55" y="21"/>
                    </a:cubicBezTo>
                    <a:cubicBezTo>
                      <a:pt x="54" y="22"/>
                      <a:pt x="53" y="23"/>
                      <a:pt x="53" y="24"/>
                    </a:cubicBezTo>
                    <a:cubicBezTo>
                      <a:pt x="53" y="25"/>
                      <a:pt x="54" y="26"/>
                      <a:pt x="55" y="28"/>
                    </a:cubicBezTo>
                    <a:cubicBezTo>
                      <a:pt x="56" y="29"/>
                      <a:pt x="57" y="30"/>
                      <a:pt x="59" y="32"/>
                    </a:cubicBezTo>
                    <a:cubicBezTo>
                      <a:pt x="62" y="33"/>
                      <a:pt x="64" y="34"/>
                      <a:pt x="67" y="35"/>
                    </a:cubicBezTo>
                    <a:cubicBezTo>
                      <a:pt x="71" y="36"/>
                      <a:pt x="74" y="36"/>
                      <a:pt x="79" y="37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6"/>
                      <a:pt x="79" y="46"/>
                      <a:pt x="79" y="47"/>
                    </a:cubicBezTo>
                    <a:cubicBezTo>
                      <a:pt x="80" y="47"/>
                      <a:pt x="81" y="47"/>
                      <a:pt x="82" y="47"/>
                    </a:cubicBezTo>
                    <a:cubicBezTo>
                      <a:pt x="84" y="47"/>
                      <a:pt x="84" y="47"/>
                      <a:pt x="85" y="47"/>
                    </a:cubicBezTo>
                    <a:cubicBezTo>
                      <a:pt x="85" y="46"/>
                      <a:pt x="86" y="45"/>
                      <a:pt x="86" y="4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91" y="36"/>
                      <a:pt x="95" y="35"/>
                      <a:pt x="99" y="34"/>
                    </a:cubicBezTo>
                    <a:cubicBezTo>
                      <a:pt x="103" y="33"/>
                      <a:pt x="106" y="31"/>
                      <a:pt x="108" y="29"/>
                    </a:cubicBezTo>
                    <a:cubicBezTo>
                      <a:pt x="110" y="27"/>
                      <a:pt x="111" y="25"/>
                      <a:pt x="111" y="23"/>
                    </a:cubicBezTo>
                    <a:cubicBezTo>
                      <a:pt x="111" y="21"/>
                      <a:pt x="110" y="19"/>
                      <a:pt x="109" y="18"/>
                    </a:cubicBezTo>
                    <a:cubicBezTo>
                      <a:pt x="108" y="16"/>
                      <a:pt x="106" y="15"/>
                      <a:pt x="104" y="14"/>
                    </a:cubicBezTo>
                    <a:cubicBezTo>
                      <a:pt x="101" y="13"/>
                      <a:pt x="99" y="12"/>
                      <a:pt x="96" y="11"/>
                    </a:cubicBezTo>
                    <a:cubicBezTo>
                      <a:pt x="94" y="11"/>
                      <a:pt x="90" y="10"/>
                      <a:pt x="86" y="9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8" y="0"/>
                      <a:pt x="91" y="0"/>
                      <a:pt x="93" y="0"/>
                    </a:cubicBezTo>
                    <a:cubicBezTo>
                      <a:pt x="94" y="1"/>
                      <a:pt x="94" y="1"/>
                      <a:pt x="94" y="2"/>
                    </a:cubicBezTo>
                    <a:cubicBezTo>
                      <a:pt x="95" y="4"/>
                      <a:pt x="98" y="5"/>
                      <a:pt x="101" y="5"/>
                    </a:cubicBezTo>
                    <a:cubicBezTo>
                      <a:pt x="103" y="5"/>
                      <a:pt x="105" y="5"/>
                      <a:pt x="106" y="4"/>
                    </a:cubicBezTo>
                    <a:cubicBezTo>
                      <a:pt x="107" y="3"/>
                      <a:pt x="108" y="3"/>
                      <a:pt x="108" y="2"/>
                    </a:cubicBezTo>
                    <a:cubicBezTo>
                      <a:pt x="128" y="5"/>
                      <a:pt x="146" y="10"/>
                      <a:pt x="159" y="18"/>
                    </a:cubicBezTo>
                    <a:cubicBezTo>
                      <a:pt x="159" y="18"/>
                      <a:pt x="159" y="18"/>
                      <a:pt x="159" y="19"/>
                    </a:cubicBezTo>
                    <a:cubicBezTo>
                      <a:pt x="159" y="40"/>
                      <a:pt x="124" y="58"/>
                      <a:pt x="79" y="58"/>
                    </a:cubicBezTo>
                    <a:cubicBezTo>
                      <a:pt x="35" y="58"/>
                      <a:pt x="0" y="40"/>
                      <a:pt x="0" y="19"/>
                    </a:cubicBezTo>
                    <a:cubicBezTo>
                      <a:pt x="0" y="18"/>
                      <a:pt x="0" y="18"/>
                      <a:pt x="0" y="17"/>
                    </a:cubicBezTo>
                    <a:cubicBezTo>
                      <a:pt x="14" y="9"/>
                      <a:pt x="34" y="3"/>
                      <a:pt x="56" y="1"/>
                    </a:cubicBezTo>
                    <a:cubicBezTo>
                      <a:pt x="55" y="2"/>
                      <a:pt x="55" y="2"/>
                      <a:pt x="55" y="3"/>
                    </a:cubicBezTo>
                    <a:cubicBezTo>
                      <a:pt x="55" y="6"/>
                      <a:pt x="56" y="8"/>
                      <a:pt x="58" y="10"/>
                    </a:cubicBezTo>
                    <a:cubicBezTo>
                      <a:pt x="60" y="11"/>
                      <a:pt x="63" y="13"/>
                      <a:pt x="66" y="1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1" name="Freeform 685"/>
              <p:cNvSpPr>
                <a:spLocks noEditPoints="1"/>
              </p:cNvSpPr>
              <p:nvPr/>
            </p:nvSpPr>
            <p:spPr bwMode="auto">
              <a:xfrm>
                <a:off x="7508" y="8466"/>
                <a:ext cx="156" cy="126"/>
              </a:xfrm>
              <a:custGeom>
                <a:avLst/>
                <a:gdLst>
                  <a:gd name="T0" fmla="*/ 44 w 58"/>
                  <a:gd name="T1" fmla="*/ 24 h 47"/>
                  <a:gd name="T2" fmla="*/ 41 w 58"/>
                  <a:gd name="T3" fmla="*/ 20 h 47"/>
                  <a:gd name="T4" fmla="*/ 33 w 58"/>
                  <a:gd name="T5" fmla="*/ 17 h 47"/>
                  <a:gd name="T6" fmla="*/ 33 w 58"/>
                  <a:gd name="T7" fmla="*/ 31 h 47"/>
                  <a:gd name="T8" fmla="*/ 41 w 58"/>
                  <a:gd name="T9" fmla="*/ 28 h 47"/>
                  <a:gd name="T10" fmla="*/ 44 w 58"/>
                  <a:gd name="T11" fmla="*/ 24 h 47"/>
                  <a:gd name="T12" fmla="*/ 16 w 58"/>
                  <a:gd name="T13" fmla="*/ 26 h 47"/>
                  <a:gd name="T14" fmla="*/ 20 w 58"/>
                  <a:gd name="T15" fmla="*/ 29 h 47"/>
                  <a:gd name="T16" fmla="*/ 26 w 58"/>
                  <a:gd name="T17" fmla="*/ 30 h 47"/>
                  <a:gd name="T18" fmla="*/ 26 w 58"/>
                  <a:gd name="T19" fmla="*/ 16 h 47"/>
                  <a:gd name="T20" fmla="*/ 13 w 58"/>
                  <a:gd name="T21" fmla="*/ 14 h 47"/>
                  <a:gd name="T22" fmla="*/ 5 w 58"/>
                  <a:gd name="T23" fmla="*/ 10 h 47"/>
                  <a:gd name="T24" fmla="*/ 2 w 58"/>
                  <a:gd name="T25" fmla="*/ 3 h 47"/>
                  <a:gd name="T26" fmla="*/ 3 w 58"/>
                  <a:gd name="T27" fmla="*/ 1 h 47"/>
                  <a:gd name="T28" fmla="*/ 17 w 58"/>
                  <a:gd name="T29" fmla="*/ 0 h 47"/>
                  <a:gd name="T30" fmla="*/ 16 w 58"/>
                  <a:gd name="T31" fmla="*/ 2 h 47"/>
                  <a:gd name="T32" fmla="*/ 18 w 58"/>
                  <a:gd name="T33" fmla="*/ 6 h 47"/>
                  <a:gd name="T34" fmla="*/ 26 w 58"/>
                  <a:gd name="T35" fmla="*/ 8 h 47"/>
                  <a:gd name="T36" fmla="*/ 26 w 58"/>
                  <a:gd name="T37" fmla="*/ 0 h 47"/>
                  <a:gd name="T38" fmla="*/ 26 w 58"/>
                  <a:gd name="T39" fmla="*/ 0 h 47"/>
                  <a:gd name="T40" fmla="*/ 33 w 58"/>
                  <a:gd name="T41" fmla="*/ 0 h 47"/>
                  <a:gd name="T42" fmla="*/ 33 w 58"/>
                  <a:gd name="T43" fmla="*/ 9 h 47"/>
                  <a:gd name="T44" fmla="*/ 43 w 58"/>
                  <a:gd name="T45" fmla="*/ 11 h 47"/>
                  <a:gd name="T46" fmla="*/ 51 w 58"/>
                  <a:gd name="T47" fmla="*/ 14 h 47"/>
                  <a:gd name="T48" fmla="*/ 56 w 58"/>
                  <a:gd name="T49" fmla="*/ 18 h 47"/>
                  <a:gd name="T50" fmla="*/ 58 w 58"/>
                  <a:gd name="T51" fmla="*/ 23 h 47"/>
                  <a:gd name="T52" fmla="*/ 55 w 58"/>
                  <a:gd name="T53" fmla="*/ 29 h 47"/>
                  <a:gd name="T54" fmla="*/ 46 w 58"/>
                  <a:gd name="T55" fmla="*/ 34 h 47"/>
                  <a:gd name="T56" fmla="*/ 33 w 58"/>
                  <a:gd name="T57" fmla="*/ 36 h 47"/>
                  <a:gd name="T58" fmla="*/ 33 w 58"/>
                  <a:gd name="T59" fmla="*/ 44 h 47"/>
                  <a:gd name="T60" fmla="*/ 32 w 58"/>
                  <a:gd name="T61" fmla="*/ 47 h 47"/>
                  <a:gd name="T62" fmla="*/ 29 w 58"/>
                  <a:gd name="T63" fmla="*/ 47 h 47"/>
                  <a:gd name="T64" fmla="*/ 26 w 58"/>
                  <a:gd name="T65" fmla="*/ 47 h 47"/>
                  <a:gd name="T66" fmla="*/ 26 w 58"/>
                  <a:gd name="T67" fmla="*/ 45 h 47"/>
                  <a:gd name="T68" fmla="*/ 26 w 58"/>
                  <a:gd name="T69" fmla="*/ 37 h 47"/>
                  <a:gd name="T70" fmla="*/ 14 w 58"/>
                  <a:gd name="T71" fmla="*/ 35 h 47"/>
                  <a:gd name="T72" fmla="*/ 6 w 58"/>
                  <a:gd name="T73" fmla="*/ 32 h 47"/>
                  <a:gd name="T74" fmla="*/ 2 w 58"/>
                  <a:gd name="T75" fmla="*/ 28 h 47"/>
                  <a:gd name="T76" fmla="*/ 0 w 58"/>
                  <a:gd name="T77" fmla="*/ 24 h 47"/>
                  <a:gd name="T78" fmla="*/ 2 w 58"/>
                  <a:gd name="T79" fmla="*/ 21 h 47"/>
                  <a:gd name="T80" fmla="*/ 7 w 58"/>
                  <a:gd name="T81" fmla="*/ 20 h 47"/>
                  <a:gd name="T82" fmla="*/ 11 w 58"/>
                  <a:gd name="T83" fmla="*/ 21 h 47"/>
                  <a:gd name="T84" fmla="*/ 14 w 58"/>
                  <a:gd name="T85" fmla="*/ 22 h 47"/>
                  <a:gd name="T86" fmla="*/ 16 w 58"/>
                  <a:gd name="T87" fmla="*/ 2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8" h="47">
                    <a:moveTo>
                      <a:pt x="44" y="24"/>
                    </a:moveTo>
                    <a:cubicBezTo>
                      <a:pt x="44" y="22"/>
                      <a:pt x="43" y="21"/>
                      <a:pt x="41" y="20"/>
                    </a:cubicBezTo>
                    <a:cubicBezTo>
                      <a:pt x="39" y="19"/>
                      <a:pt x="36" y="18"/>
                      <a:pt x="33" y="1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6" y="30"/>
                      <a:pt x="39" y="29"/>
                      <a:pt x="41" y="28"/>
                    </a:cubicBezTo>
                    <a:cubicBezTo>
                      <a:pt x="43" y="27"/>
                      <a:pt x="44" y="25"/>
                      <a:pt x="44" y="24"/>
                    </a:cubicBezTo>
                    <a:close/>
                    <a:moveTo>
                      <a:pt x="16" y="26"/>
                    </a:moveTo>
                    <a:cubicBezTo>
                      <a:pt x="17" y="27"/>
                      <a:pt x="18" y="28"/>
                      <a:pt x="20" y="29"/>
                    </a:cubicBezTo>
                    <a:cubicBezTo>
                      <a:pt x="21" y="29"/>
                      <a:pt x="23" y="30"/>
                      <a:pt x="26" y="30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1" y="15"/>
                      <a:pt x="17" y="15"/>
                      <a:pt x="13" y="14"/>
                    </a:cubicBezTo>
                    <a:cubicBezTo>
                      <a:pt x="10" y="13"/>
                      <a:pt x="7" y="11"/>
                      <a:pt x="5" y="10"/>
                    </a:cubicBezTo>
                    <a:cubicBezTo>
                      <a:pt x="3" y="8"/>
                      <a:pt x="2" y="6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7" y="0"/>
                      <a:pt x="12" y="0"/>
                      <a:pt x="17" y="0"/>
                    </a:cubicBezTo>
                    <a:cubicBezTo>
                      <a:pt x="16" y="1"/>
                      <a:pt x="16" y="1"/>
                      <a:pt x="16" y="2"/>
                    </a:cubicBezTo>
                    <a:cubicBezTo>
                      <a:pt x="16" y="4"/>
                      <a:pt x="17" y="5"/>
                      <a:pt x="18" y="6"/>
                    </a:cubicBezTo>
                    <a:cubicBezTo>
                      <a:pt x="20" y="7"/>
                      <a:pt x="22" y="8"/>
                      <a:pt x="26" y="8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8" y="0"/>
                      <a:pt x="30" y="0"/>
                      <a:pt x="33" y="0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7" y="10"/>
                      <a:pt x="41" y="11"/>
                      <a:pt x="43" y="11"/>
                    </a:cubicBezTo>
                    <a:cubicBezTo>
                      <a:pt x="46" y="12"/>
                      <a:pt x="48" y="13"/>
                      <a:pt x="51" y="14"/>
                    </a:cubicBezTo>
                    <a:cubicBezTo>
                      <a:pt x="53" y="15"/>
                      <a:pt x="55" y="16"/>
                      <a:pt x="56" y="18"/>
                    </a:cubicBezTo>
                    <a:cubicBezTo>
                      <a:pt x="57" y="19"/>
                      <a:pt x="58" y="21"/>
                      <a:pt x="58" y="23"/>
                    </a:cubicBezTo>
                    <a:cubicBezTo>
                      <a:pt x="58" y="25"/>
                      <a:pt x="57" y="27"/>
                      <a:pt x="55" y="29"/>
                    </a:cubicBezTo>
                    <a:cubicBezTo>
                      <a:pt x="53" y="31"/>
                      <a:pt x="50" y="33"/>
                      <a:pt x="46" y="34"/>
                    </a:cubicBezTo>
                    <a:cubicBezTo>
                      <a:pt x="42" y="35"/>
                      <a:pt x="38" y="36"/>
                      <a:pt x="33" y="36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1" y="47"/>
                      <a:pt x="31" y="47"/>
                      <a:pt x="29" y="47"/>
                    </a:cubicBezTo>
                    <a:cubicBezTo>
                      <a:pt x="28" y="47"/>
                      <a:pt x="27" y="47"/>
                      <a:pt x="26" y="47"/>
                    </a:cubicBezTo>
                    <a:cubicBezTo>
                      <a:pt x="26" y="46"/>
                      <a:pt x="26" y="46"/>
                      <a:pt x="26" y="45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1" y="36"/>
                      <a:pt x="18" y="36"/>
                      <a:pt x="14" y="35"/>
                    </a:cubicBezTo>
                    <a:cubicBezTo>
                      <a:pt x="11" y="34"/>
                      <a:pt x="9" y="33"/>
                      <a:pt x="6" y="32"/>
                    </a:cubicBezTo>
                    <a:cubicBezTo>
                      <a:pt x="4" y="30"/>
                      <a:pt x="3" y="29"/>
                      <a:pt x="2" y="28"/>
                    </a:cubicBezTo>
                    <a:cubicBezTo>
                      <a:pt x="1" y="26"/>
                      <a:pt x="0" y="25"/>
                      <a:pt x="0" y="24"/>
                    </a:cubicBezTo>
                    <a:cubicBezTo>
                      <a:pt x="0" y="23"/>
                      <a:pt x="1" y="22"/>
                      <a:pt x="2" y="21"/>
                    </a:cubicBezTo>
                    <a:cubicBezTo>
                      <a:pt x="4" y="20"/>
                      <a:pt x="5" y="20"/>
                      <a:pt x="7" y="20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3" y="21"/>
                      <a:pt x="13" y="22"/>
                      <a:pt x="14" y="22"/>
                    </a:cubicBezTo>
                    <a:cubicBezTo>
                      <a:pt x="15" y="24"/>
                      <a:pt x="16" y="25"/>
                      <a:pt x="16" y="26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2" name="Freeform 686"/>
              <p:cNvSpPr/>
              <p:nvPr/>
            </p:nvSpPr>
            <p:spPr bwMode="auto">
              <a:xfrm>
                <a:off x="7366" y="8409"/>
                <a:ext cx="427" cy="105"/>
              </a:xfrm>
              <a:custGeom>
                <a:avLst/>
                <a:gdLst>
                  <a:gd name="T0" fmla="*/ 0 w 159"/>
                  <a:gd name="T1" fmla="*/ 38 h 39"/>
                  <a:gd name="T2" fmla="*/ 79 w 159"/>
                  <a:gd name="T3" fmla="*/ 0 h 39"/>
                  <a:gd name="T4" fmla="*/ 136 w 159"/>
                  <a:gd name="T5" fmla="*/ 11 h 39"/>
                  <a:gd name="T6" fmla="*/ 159 w 159"/>
                  <a:gd name="T7" fmla="*/ 39 h 39"/>
                  <a:gd name="T8" fmla="*/ 108 w 159"/>
                  <a:gd name="T9" fmla="*/ 23 h 39"/>
                  <a:gd name="T10" fmla="*/ 108 w 159"/>
                  <a:gd name="T11" fmla="*/ 22 h 39"/>
                  <a:gd name="T12" fmla="*/ 107 w 159"/>
                  <a:gd name="T13" fmla="*/ 19 h 39"/>
                  <a:gd name="T14" fmla="*/ 103 w 159"/>
                  <a:gd name="T15" fmla="*/ 16 h 39"/>
                  <a:gd name="T16" fmla="*/ 96 w 159"/>
                  <a:gd name="T17" fmla="*/ 13 h 39"/>
                  <a:gd name="T18" fmla="*/ 86 w 159"/>
                  <a:gd name="T19" fmla="*/ 12 h 39"/>
                  <a:gd name="T20" fmla="*/ 86 w 159"/>
                  <a:gd name="T21" fmla="*/ 8 h 39"/>
                  <a:gd name="T22" fmla="*/ 82 w 159"/>
                  <a:gd name="T23" fmla="*/ 6 h 39"/>
                  <a:gd name="T24" fmla="*/ 79 w 159"/>
                  <a:gd name="T25" fmla="*/ 8 h 39"/>
                  <a:gd name="T26" fmla="*/ 79 w 159"/>
                  <a:gd name="T27" fmla="*/ 12 h 39"/>
                  <a:gd name="T28" fmla="*/ 61 w 159"/>
                  <a:gd name="T29" fmla="*/ 16 h 39"/>
                  <a:gd name="T30" fmla="*/ 56 w 159"/>
                  <a:gd name="T31" fmla="*/ 22 h 39"/>
                  <a:gd name="T32" fmla="*/ 0 w 159"/>
                  <a:gd name="T3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9" h="39">
                    <a:moveTo>
                      <a:pt x="0" y="38"/>
                    </a:moveTo>
                    <a:cubicBezTo>
                      <a:pt x="1" y="17"/>
                      <a:pt x="36" y="0"/>
                      <a:pt x="79" y="0"/>
                    </a:cubicBezTo>
                    <a:cubicBezTo>
                      <a:pt x="101" y="0"/>
                      <a:pt x="121" y="4"/>
                      <a:pt x="136" y="11"/>
                    </a:cubicBezTo>
                    <a:cubicBezTo>
                      <a:pt x="150" y="18"/>
                      <a:pt x="159" y="28"/>
                      <a:pt x="159" y="39"/>
                    </a:cubicBezTo>
                    <a:cubicBezTo>
                      <a:pt x="146" y="31"/>
                      <a:pt x="128" y="26"/>
                      <a:pt x="108" y="23"/>
                    </a:cubicBezTo>
                    <a:cubicBezTo>
                      <a:pt x="108" y="23"/>
                      <a:pt x="108" y="22"/>
                      <a:pt x="108" y="22"/>
                    </a:cubicBezTo>
                    <a:cubicBezTo>
                      <a:pt x="108" y="21"/>
                      <a:pt x="108" y="20"/>
                      <a:pt x="107" y="19"/>
                    </a:cubicBezTo>
                    <a:cubicBezTo>
                      <a:pt x="106" y="18"/>
                      <a:pt x="105" y="17"/>
                      <a:pt x="103" y="16"/>
                    </a:cubicBezTo>
                    <a:cubicBezTo>
                      <a:pt x="101" y="15"/>
                      <a:pt x="98" y="14"/>
                      <a:pt x="96" y="13"/>
                    </a:cubicBezTo>
                    <a:cubicBezTo>
                      <a:pt x="93" y="12"/>
                      <a:pt x="89" y="12"/>
                      <a:pt x="86" y="12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7"/>
                      <a:pt x="84" y="6"/>
                      <a:pt x="82" y="6"/>
                    </a:cubicBezTo>
                    <a:cubicBezTo>
                      <a:pt x="80" y="6"/>
                      <a:pt x="79" y="7"/>
                      <a:pt x="79" y="8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1" y="12"/>
                      <a:pt x="65" y="13"/>
                      <a:pt x="61" y="16"/>
                    </a:cubicBezTo>
                    <a:cubicBezTo>
                      <a:pt x="58" y="17"/>
                      <a:pt x="56" y="19"/>
                      <a:pt x="56" y="22"/>
                    </a:cubicBezTo>
                    <a:cubicBezTo>
                      <a:pt x="34" y="24"/>
                      <a:pt x="14" y="30"/>
                      <a:pt x="0" y="38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3" name="Freeform 687"/>
              <p:cNvSpPr/>
              <p:nvPr/>
            </p:nvSpPr>
            <p:spPr bwMode="auto">
              <a:xfrm>
                <a:off x="7337" y="8511"/>
                <a:ext cx="483" cy="123"/>
              </a:xfrm>
              <a:custGeom>
                <a:avLst/>
                <a:gdLst>
                  <a:gd name="T0" fmla="*/ 11 w 180"/>
                  <a:gd name="T1" fmla="*/ 2 h 46"/>
                  <a:gd name="T2" fmla="*/ 90 w 180"/>
                  <a:gd name="T3" fmla="*/ 41 h 46"/>
                  <a:gd name="T4" fmla="*/ 170 w 180"/>
                  <a:gd name="T5" fmla="*/ 2 h 46"/>
                  <a:gd name="T6" fmla="*/ 170 w 180"/>
                  <a:gd name="T7" fmla="*/ 1 h 46"/>
                  <a:gd name="T8" fmla="*/ 180 w 180"/>
                  <a:gd name="T9" fmla="*/ 8 h 46"/>
                  <a:gd name="T10" fmla="*/ 90 w 180"/>
                  <a:gd name="T11" fmla="*/ 46 h 46"/>
                  <a:gd name="T12" fmla="*/ 0 w 180"/>
                  <a:gd name="T13" fmla="*/ 7 h 46"/>
                  <a:gd name="T14" fmla="*/ 11 w 180"/>
                  <a:gd name="T15" fmla="*/ 0 h 46"/>
                  <a:gd name="T16" fmla="*/ 11 w 180"/>
                  <a:gd name="T1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46">
                    <a:moveTo>
                      <a:pt x="11" y="2"/>
                    </a:moveTo>
                    <a:cubicBezTo>
                      <a:pt x="11" y="23"/>
                      <a:pt x="46" y="41"/>
                      <a:pt x="90" y="41"/>
                    </a:cubicBezTo>
                    <a:cubicBezTo>
                      <a:pt x="135" y="41"/>
                      <a:pt x="170" y="23"/>
                      <a:pt x="170" y="2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4" y="3"/>
                      <a:pt x="177" y="5"/>
                      <a:pt x="180" y="8"/>
                    </a:cubicBezTo>
                    <a:cubicBezTo>
                      <a:pt x="174" y="30"/>
                      <a:pt x="136" y="46"/>
                      <a:pt x="90" y="46"/>
                    </a:cubicBezTo>
                    <a:cubicBezTo>
                      <a:pt x="44" y="46"/>
                      <a:pt x="6" y="29"/>
                      <a:pt x="0" y="7"/>
                    </a:cubicBezTo>
                    <a:cubicBezTo>
                      <a:pt x="3" y="4"/>
                      <a:pt x="7" y="2"/>
                      <a:pt x="11" y="0"/>
                    </a:cubicBezTo>
                    <a:cubicBezTo>
                      <a:pt x="11" y="1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4" name="Freeform 688"/>
              <p:cNvSpPr/>
              <p:nvPr/>
            </p:nvSpPr>
            <p:spPr bwMode="auto">
              <a:xfrm>
                <a:off x="7337" y="8395"/>
                <a:ext cx="486" cy="137"/>
              </a:xfrm>
              <a:custGeom>
                <a:avLst/>
                <a:gdLst>
                  <a:gd name="T0" fmla="*/ 90 w 181"/>
                  <a:gd name="T1" fmla="*/ 5 h 51"/>
                  <a:gd name="T2" fmla="*/ 11 w 181"/>
                  <a:gd name="T3" fmla="*/ 43 h 51"/>
                  <a:gd name="T4" fmla="*/ 0 w 181"/>
                  <a:gd name="T5" fmla="*/ 50 h 51"/>
                  <a:gd name="T6" fmla="*/ 0 w 181"/>
                  <a:gd name="T7" fmla="*/ 45 h 51"/>
                  <a:gd name="T8" fmla="*/ 90 w 181"/>
                  <a:gd name="T9" fmla="*/ 0 h 51"/>
                  <a:gd name="T10" fmla="*/ 181 w 181"/>
                  <a:gd name="T11" fmla="*/ 45 h 51"/>
                  <a:gd name="T12" fmla="*/ 180 w 181"/>
                  <a:gd name="T13" fmla="*/ 51 h 51"/>
                  <a:gd name="T14" fmla="*/ 170 w 181"/>
                  <a:gd name="T15" fmla="*/ 44 h 51"/>
                  <a:gd name="T16" fmla="*/ 147 w 181"/>
                  <a:gd name="T17" fmla="*/ 16 h 51"/>
                  <a:gd name="T18" fmla="*/ 90 w 181"/>
                  <a:gd name="T19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1" h="51">
                    <a:moveTo>
                      <a:pt x="90" y="5"/>
                    </a:moveTo>
                    <a:cubicBezTo>
                      <a:pt x="47" y="5"/>
                      <a:pt x="12" y="22"/>
                      <a:pt x="11" y="43"/>
                    </a:cubicBezTo>
                    <a:cubicBezTo>
                      <a:pt x="7" y="45"/>
                      <a:pt x="3" y="47"/>
                      <a:pt x="0" y="50"/>
                    </a:cubicBezTo>
                    <a:cubicBezTo>
                      <a:pt x="0" y="48"/>
                      <a:pt x="0" y="46"/>
                      <a:pt x="0" y="45"/>
                    </a:cubicBezTo>
                    <a:cubicBezTo>
                      <a:pt x="0" y="20"/>
                      <a:pt x="40" y="0"/>
                      <a:pt x="90" y="0"/>
                    </a:cubicBezTo>
                    <a:cubicBezTo>
                      <a:pt x="141" y="0"/>
                      <a:pt x="181" y="20"/>
                      <a:pt x="181" y="45"/>
                    </a:cubicBezTo>
                    <a:cubicBezTo>
                      <a:pt x="181" y="47"/>
                      <a:pt x="181" y="49"/>
                      <a:pt x="180" y="51"/>
                    </a:cubicBezTo>
                    <a:cubicBezTo>
                      <a:pt x="177" y="48"/>
                      <a:pt x="174" y="46"/>
                      <a:pt x="170" y="44"/>
                    </a:cubicBezTo>
                    <a:cubicBezTo>
                      <a:pt x="170" y="33"/>
                      <a:pt x="161" y="23"/>
                      <a:pt x="147" y="16"/>
                    </a:cubicBezTo>
                    <a:cubicBezTo>
                      <a:pt x="132" y="9"/>
                      <a:pt x="112" y="5"/>
                      <a:pt x="90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5" name="Freeform 689"/>
              <p:cNvSpPr/>
              <p:nvPr/>
            </p:nvSpPr>
            <p:spPr bwMode="auto">
              <a:xfrm>
                <a:off x="7307" y="8529"/>
                <a:ext cx="542" cy="126"/>
              </a:xfrm>
              <a:custGeom>
                <a:avLst/>
                <a:gdLst>
                  <a:gd name="T0" fmla="*/ 38 w 202"/>
                  <a:gd name="T1" fmla="*/ 37 h 47"/>
                  <a:gd name="T2" fmla="*/ 0 w 202"/>
                  <a:gd name="T3" fmla="*/ 11 h 47"/>
                  <a:gd name="T4" fmla="*/ 11 w 202"/>
                  <a:gd name="T5" fmla="*/ 0 h 47"/>
                  <a:gd name="T6" fmla="*/ 101 w 202"/>
                  <a:gd name="T7" fmla="*/ 39 h 47"/>
                  <a:gd name="T8" fmla="*/ 191 w 202"/>
                  <a:gd name="T9" fmla="*/ 1 h 47"/>
                  <a:gd name="T10" fmla="*/ 202 w 202"/>
                  <a:gd name="T11" fmla="*/ 12 h 47"/>
                  <a:gd name="T12" fmla="*/ 102 w 202"/>
                  <a:gd name="T13" fmla="*/ 47 h 47"/>
                  <a:gd name="T14" fmla="*/ 38 w 202"/>
                  <a:gd name="T15" fmla="*/ 3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2" h="47">
                    <a:moveTo>
                      <a:pt x="38" y="37"/>
                    </a:moveTo>
                    <a:cubicBezTo>
                      <a:pt x="21" y="31"/>
                      <a:pt x="7" y="22"/>
                      <a:pt x="0" y="11"/>
                    </a:cubicBezTo>
                    <a:cubicBezTo>
                      <a:pt x="3" y="7"/>
                      <a:pt x="7" y="3"/>
                      <a:pt x="11" y="0"/>
                    </a:cubicBezTo>
                    <a:cubicBezTo>
                      <a:pt x="17" y="22"/>
                      <a:pt x="55" y="39"/>
                      <a:pt x="101" y="39"/>
                    </a:cubicBezTo>
                    <a:cubicBezTo>
                      <a:pt x="147" y="39"/>
                      <a:pt x="185" y="23"/>
                      <a:pt x="191" y="1"/>
                    </a:cubicBezTo>
                    <a:cubicBezTo>
                      <a:pt x="196" y="4"/>
                      <a:pt x="200" y="8"/>
                      <a:pt x="202" y="12"/>
                    </a:cubicBezTo>
                    <a:cubicBezTo>
                      <a:pt x="188" y="33"/>
                      <a:pt x="148" y="47"/>
                      <a:pt x="102" y="47"/>
                    </a:cubicBezTo>
                    <a:cubicBezTo>
                      <a:pt x="78" y="47"/>
                      <a:pt x="56" y="44"/>
                      <a:pt x="38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6" name="Freeform 690"/>
              <p:cNvSpPr/>
              <p:nvPr/>
            </p:nvSpPr>
            <p:spPr bwMode="auto">
              <a:xfrm>
                <a:off x="7294" y="8374"/>
                <a:ext cx="571" cy="189"/>
              </a:xfrm>
              <a:custGeom>
                <a:avLst/>
                <a:gdLst>
                  <a:gd name="T0" fmla="*/ 16 w 213"/>
                  <a:gd name="T1" fmla="*/ 58 h 70"/>
                  <a:gd name="T2" fmla="*/ 5 w 213"/>
                  <a:gd name="T3" fmla="*/ 69 h 70"/>
                  <a:gd name="T4" fmla="*/ 0 w 213"/>
                  <a:gd name="T5" fmla="*/ 53 h 70"/>
                  <a:gd name="T6" fmla="*/ 0 w 213"/>
                  <a:gd name="T7" fmla="*/ 53 h 70"/>
                  <a:gd name="T8" fmla="*/ 107 w 213"/>
                  <a:gd name="T9" fmla="*/ 0 h 70"/>
                  <a:gd name="T10" fmla="*/ 213 w 213"/>
                  <a:gd name="T11" fmla="*/ 53 h 70"/>
                  <a:gd name="T12" fmla="*/ 213 w 213"/>
                  <a:gd name="T13" fmla="*/ 53 h 70"/>
                  <a:gd name="T14" fmla="*/ 213 w 213"/>
                  <a:gd name="T15" fmla="*/ 54 h 70"/>
                  <a:gd name="T16" fmla="*/ 213 w 213"/>
                  <a:gd name="T17" fmla="*/ 54 h 70"/>
                  <a:gd name="T18" fmla="*/ 207 w 213"/>
                  <a:gd name="T19" fmla="*/ 70 h 70"/>
                  <a:gd name="T20" fmla="*/ 196 w 213"/>
                  <a:gd name="T21" fmla="*/ 59 h 70"/>
                  <a:gd name="T22" fmla="*/ 197 w 213"/>
                  <a:gd name="T23" fmla="*/ 53 h 70"/>
                  <a:gd name="T24" fmla="*/ 106 w 213"/>
                  <a:gd name="T25" fmla="*/ 8 h 70"/>
                  <a:gd name="T26" fmla="*/ 16 w 213"/>
                  <a:gd name="T27" fmla="*/ 53 h 70"/>
                  <a:gd name="T28" fmla="*/ 16 w 213"/>
                  <a:gd name="T29" fmla="*/ 5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3" h="70">
                    <a:moveTo>
                      <a:pt x="16" y="58"/>
                    </a:moveTo>
                    <a:cubicBezTo>
                      <a:pt x="12" y="61"/>
                      <a:pt x="8" y="65"/>
                      <a:pt x="5" y="69"/>
                    </a:cubicBezTo>
                    <a:cubicBezTo>
                      <a:pt x="2" y="64"/>
                      <a:pt x="0" y="59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23"/>
                      <a:pt x="48" y="0"/>
                      <a:pt x="107" y="0"/>
                    </a:cubicBezTo>
                    <a:cubicBezTo>
                      <a:pt x="166" y="0"/>
                      <a:pt x="213" y="23"/>
                      <a:pt x="213" y="53"/>
                    </a:cubicBezTo>
                    <a:cubicBezTo>
                      <a:pt x="213" y="53"/>
                      <a:pt x="213" y="53"/>
                      <a:pt x="213" y="53"/>
                    </a:cubicBezTo>
                    <a:cubicBezTo>
                      <a:pt x="213" y="54"/>
                      <a:pt x="213" y="54"/>
                      <a:pt x="213" y="54"/>
                    </a:cubicBezTo>
                    <a:cubicBezTo>
                      <a:pt x="213" y="54"/>
                      <a:pt x="213" y="54"/>
                      <a:pt x="213" y="54"/>
                    </a:cubicBezTo>
                    <a:cubicBezTo>
                      <a:pt x="213" y="60"/>
                      <a:pt x="211" y="65"/>
                      <a:pt x="207" y="70"/>
                    </a:cubicBezTo>
                    <a:cubicBezTo>
                      <a:pt x="205" y="66"/>
                      <a:pt x="201" y="62"/>
                      <a:pt x="196" y="59"/>
                    </a:cubicBezTo>
                    <a:cubicBezTo>
                      <a:pt x="197" y="57"/>
                      <a:pt x="197" y="55"/>
                      <a:pt x="197" y="53"/>
                    </a:cubicBezTo>
                    <a:cubicBezTo>
                      <a:pt x="197" y="28"/>
                      <a:pt x="157" y="8"/>
                      <a:pt x="106" y="8"/>
                    </a:cubicBezTo>
                    <a:cubicBezTo>
                      <a:pt x="56" y="8"/>
                      <a:pt x="16" y="28"/>
                      <a:pt x="16" y="53"/>
                    </a:cubicBezTo>
                    <a:cubicBezTo>
                      <a:pt x="16" y="54"/>
                      <a:pt x="16" y="56"/>
                      <a:pt x="16" y="5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7" name="Freeform 691"/>
              <p:cNvSpPr/>
              <p:nvPr/>
            </p:nvSpPr>
            <p:spPr bwMode="auto">
              <a:xfrm>
                <a:off x="7291" y="8516"/>
                <a:ext cx="16" cy="86"/>
              </a:xfrm>
              <a:custGeom>
                <a:avLst/>
                <a:gdLst>
                  <a:gd name="T0" fmla="*/ 6 w 6"/>
                  <a:gd name="T1" fmla="*/ 16 h 32"/>
                  <a:gd name="T2" fmla="*/ 0 w 6"/>
                  <a:gd name="T3" fmla="*/ 32 h 32"/>
                  <a:gd name="T4" fmla="*/ 1 w 6"/>
                  <a:gd name="T5" fmla="*/ 0 h 32"/>
                  <a:gd name="T6" fmla="*/ 6 w 6"/>
                  <a:gd name="T7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6" y="16"/>
                    </a:moveTo>
                    <a:cubicBezTo>
                      <a:pt x="2" y="21"/>
                      <a:pt x="0" y="27"/>
                      <a:pt x="0" y="32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3" y="11"/>
                      <a:pt x="6" y="1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8" name="Freeform 692"/>
              <p:cNvSpPr/>
              <p:nvPr/>
            </p:nvSpPr>
            <p:spPr bwMode="auto">
              <a:xfrm>
                <a:off x="7853" y="8352"/>
                <a:ext cx="16" cy="89"/>
              </a:xfrm>
              <a:custGeom>
                <a:avLst/>
                <a:gdLst>
                  <a:gd name="T0" fmla="*/ 0 w 6"/>
                  <a:gd name="T1" fmla="*/ 16 h 33"/>
                  <a:gd name="T2" fmla="*/ 6 w 6"/>
                  <a:gd name="T3" fmla="*/ 0 h 33"/>
                  <a:gd name="T4" fmla="*/ 5 w 6"/>
                  <a:gd name="T5" fmla="*/ 33 h 33"/>
                  <a:gd name="T6" fmla="*/ 0 w 6"/>
                  <a:gd name="T7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3">
                    <a:moveTo>
                      <a:pt x="0" y="16"/>
                    </a:moveTo>
                    <a:cubicBezTo>
                      <a:pt x="3" y="11"/>
                      <a:pt x="6" y="6"/>
                      <a:pt x="6" y="0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27"/>
                      <a:pt x="3" y="21"/>
                      <a:pt x="0" y="1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9" name="Freeform 693"/>
              <p:cNvSpPr/>
              <p:nvPr/>
            </p:nvSpPr>
            <p:spPr bwMode="auto">
              <a:xfrm>
                <a:off x="7294" y="8393"/>
                <a:ext cx="571" cy="187"/>
              </a:xfrm>
              <a:custGeom>
                <a:avLst/>
                <a:gdLst>
                  <a:gd name="T0" fmla="*/ 6 w 213"/>
                  <a:gd name="T1" fmla="*/ 0 h 70"/>
                  <a:gd name="T2" fmla="*/ 44 w 213"/>
                  <a:gd name="T3" fmla="*/ 26 h 70"/>
                  <a:gd name="T4" fmla="*/ 107 w 213"/>
                  <a:gd name="T5" fmla="*/ 36 h 70"/>
                  <a:gd name="T6" fmla="*/ 208 w 213"/>
                  <a:gd name="T7" fmla="*/ 1 h 70"/>
                  <a:gd name="T8" fmla="*/ 213 w 213"/>
                  <a:gd name="T9" fmla="*/ 18 h 70"/>
                  <a:gd name="T10" fmla="*/ 106 w 213"/>
                  <a:gd name="T11" fmla="*/ 70 h 70"/>
                  <a:gd name="T12" fmla="*/ 0 w 213"/>
                  <a:gd name="T13" fmla="*/ 18 h 70"/>
                  <a:gd name="T14" fmla="*/ 0 w 213"/>
                  <a:gd name="T15" fmla="*/ 16 h 70"/>
                  <a:gd name="T16" fmla="*/ 0 w 213"/>
                  <a:gd name="T17" fmla="*/ 16 h 70"/>
                  <a:gd name="T18" fmla="*/ 6 w 213"/>
                  <a:gd name="T1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70">
                    <a:moveTo>
                      <a:pt x="6" y="0"/>
                    </a:moveTo>
                    <a:cubicBezTo>
                      <a:pt x="13" y="11"/>
                      <a:pt x="26" y="20"/>
                      <a:pt x="44" y="26"/>
                    </a:cubicBezTo>
                    <a:cubicBezTo>
                      <a:pt x="62" y="33"/>
                      <a:pt x="83" y="36"/>
                      <a:pt x="107" y="36"/>
                    </a:cubicBezTo>
                    <a:cubicBezTo>
                      <a:pt x="154" y="36"/>
                      <a:pt x="193" y="22"/>
                      <a:pt x="208" y="1"/>
                    </a:cubicBezTo>
                    <a:cubicBezTo>
                      <a:pt x="211" y="6"/>
                      <a:pt x="213" y="12"/>
                      <a:pt x="213" y="18"/>
                    </a:cubicBezTo>
                    <a:cubicBezTo>
                      <a:pt x="213" y="47"/>
                      <a:pt x="165" y="70"/>
                      <a:pt x="106" y="70"/>
                    </a:cubicBezTo>
                    <a:cubicBezTo>
                      <a:pt x="47" y="70"/>
                      <a:pt x="0" y="47"/>
                      <a:pt x="0" y="1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1"/>
                      <a:pt x="2" y="5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0" name="Freeform 694"/>
              <p:cNvSpPr/>
              <p:nvPr/>
            </p:nvSpPr>
            <p:spPr bwMode="auto">
              <a:xfrm>
                <a:off x="7619" y="8299"/>
                <a:ext cx="40" cy="14"/>
              </a:xfrm>
              <a:custGeom>
                <a:avLst/>
                <a:gdLst>
                  <a:gd name="T0" fmla="*/ 1 w 15"/>
                  <a:gd name="T1" fmla="*/ 2 h 5"/>
                  <a:gd name="T2" fmla="*/ 0 w 15"/>
                  <a:gd name="T3" fmla="*/ 0 h 5"/>
                  <a:gd name="T4" fmla="*/ 15 w 15"/>
                  <a:gd name="T5" fmla="*/ 2 h 5"/>
                  <a:gd name="T6" fmla="*/ 13 w 15"/>
                  <a:gd name="T7" fmla="*/ 4 h 5"/>
                  <a:gd name="T8" fmla="*/ 8 w 15"/>
                  <a:gd name="T9" fmla="*/ 5 h 5"/>
                  <a:gd name="T10" fmla="*/ 1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1" y="2"/>
                    </a:moveTo>
                    <a:cubicBezTo>
                      <a:pt x="1" y="1"/>
                      <a:pt x="0" y="1"/>
                      <a:pt x="0" y="0"/>
                    </a:cubicBezTo>
                    <a:cubicBezTo>
                      <a:pt x="5" y="1"/>
                      <a:pt x="10" y="1"/>
                      <a:pt x="15" y="2"/>
                    </a:cubicBezTo>
                    <a:cubicBezTo>
                      <a:pt x="14" y="3"/>
                      <a:pt x="14" y="3"/>
                      <a:pt x="13" y="4"/>
                    </a:cubicBezTo>
                    <a:cubicBezTo>
                      <a:pt x="11" y="5"/>
                      <a:pt x="10" y="5"/>
                      <a:pt x="8" y="5"/>
                    </a:cubicBezTo>
                    <a:cubicBezTo>
                      <a:pt x="4" y="5"/>
                      <a:pt x="2" y="4"/>
                      <a:pt x="1" y="2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1" name="Freeform 695"/>
              <p:cNvSpPr/>
              <p:nvPr/>
            </p:nvSpPr>
            <p:spPr bwMode="auto">
              <a:xfrm>
                <a:off x="7597" y="8291"/>
                <a:ext cx="22" cy="8"/>
              </a:xfrm>
              <a:custGeom>
                <a:avLst/>
                <a:gdLst>
                  <a:gd name="T0" fmla="*/ 0 w 8"/>
                  <a:gd name="T1" fmla="*/ 0 h 3"/>
                  <a:gd name="T2" fmla="*/ 8 w 8"/>
                  <a:gd name="T3" fmla="*/ 3 h 3"/>
                  <a:gd name="T4" fmla="*/ 0 w 8"/>
                  <a:gd name="T5" fmla="*/ 3 h 3"/>
                  <a:gd name="T6" fmla="*/ 0 w 8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0" y="0"/>
                    </a:moveTo>
                    <a:cubicBezTo>
                      <a:pt x="4" y="0"/>
                      <a:pt x="6" y="1"/>
                      <a:pt x="8" y="3"/>
                    </a:cubicBezTo>
                    <a:cubicBezTo>
                      <a:pt x="5" y="3"/>
                      <a:pt x="3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2" name="Freeform 696"/>
              <p:cNvSpPr/>
              <p:nvPr/>
            </p:nvSpPr>
            <p:spPr bwMode="auto">
              <a:xfrm>
                <a:off x="7597" y="8344"/>
                <a:ext cx="32" cy="37"/>
              </a:xfrm>
              <a:custGeom>
                <a:avLst/>
                <a:gdLst>
                  <a:gd name="T0" fmla="*/ 0 w 12"/>
                  <a:gd name="T1" fmla="*/ 14 h 14"/>
                  <a:gd name="T2" fmla="*/ 0 w 12"/>
                  <a:gd name="T3" fmla="*/ 0 h 14"/>
                  <a:gd name="T4" fmla="*/ 9 w 12"/>
                  <a:gd name="T5" fmla="*/ 3 h 14"/>
                  <a:gd name="T6" fmla="*/ 12 w 12"/>
                  <a:gd name="T7" fmla="*/ 7 h 14"/>
                  <a:gd name="T8" fmla="*/ 9 w 12"/>
                  <a:gd name="T9" fmla="*/ 11 h 14"/>
                  <a:gd name="T10" fmla="*/ 0 w 1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" h="14">
                    <a:moveTo>
                      <a:pt x="0" y="1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7" y="2"/>
                      <a:pt x="9" y="3"/>
                    </a:cubicBezTo>
                    <a:cubicBezTo>
                      <a:pt x="11" y="4"/>
                      <a:pt x="12" y="5"/>
                      <a:pt x="12" y="7"/>
                    </a:cubicBezTo>
                    <a:cubicBezTo>
                      <a:pt x="12" y="8"/>
                      <a:pt x="11" y="10"/>
                      <a:pt x="9" y="11"/>
                    </a:cubicBezTo>
                    <a:cubicBezTo>
                      <a:pt x="7" y="12"/>
                      <a:pt x="4" y="13"/>
                      <a:pt x="0" y="1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3" name="Freeform 697"/>
              <p:cNvSpPr/>
              <p:nvPr/>
            </p:nvSpPr>
            <p:spPr bwMode="auto">
              <a:xfrm>
                <a:off x="7554" y="8291"/>
                <a:ext cx="25" cy="8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3 h 3"/>
                  <a:gd name="T4" fmla="*/ 0 w 9"/>
                  <a:gd name="T5" fmla="*/ 3 h 3"/>
                  <a:gd name="T6" fmla="*/ 2 w 9"/>
                  <a:gd name="T7" fmla="*/ 2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6" y="3"/>
                      <a:pt x="3" y="3"/>
                      <a:pt x="0" y="3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4" y="1"/>
                      <a:pt x="6" y="0"/>
                      <a:pt x="9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4" name="Freeform 698"/>
              <p:cNvSpPr/>
              <p:nvPr/>
            </p:nvSpPr>
            <p:spPr bwMode="auto">
              <a:xfrm>
                <a:off x="7552" y="8299"/>
                <a:ext cx="27" cy="22"/>
              </a:xfrm>
              <a:custGeom>
                <a:avLst/>
                <a:gdLst>
                  <a:gd name="T0" fmla="*/ 10 w 10"/>
                  <a:gd name="T1" fmla="*/ 0 h 8"/>
                  <a:gd name="T2" fmla="*/ 10 w 10"/>
                  <a:gd name="T3" fmla="*/ 8 h 8"/>
                  <a:gd name="T4" fmla="*/ 3 w 10"/>
                  <a:gd name="T5" fmla="*/ 6 h 8"/>
                  <a:gd name="T6" fmla="*/ 0 w 10"/>
                  <a:gd name="T7" fmla="*/ 2 h 8"/>
                  <a:gd name="T8" fmla="*/ 1 w 10"/>
                  <a:gd name="T9" fmla="*/ 0 h 8"/>
                  <a:gd name="T10" fmla="*/ 1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10" y="0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7" y="8"/>
                      <a:pt x="4" y="7"/>
                      <a:pt x="3" y="6"/>
                    </a:cubicBez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1" y="1"/>
                      <a:pt x="1" y="0"/>
                    </a:cubicBezTo>
                    <a:cubicBezTo>
                      <a:pt x="4" y="0"/>
                      <a:pt x="7" y="0"/>
                      <a:pt x="10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5" name="Freeform 699"/>
              <p:cNvSpPr/>
              <p:nvPr/>
            </p:nvSpPr>
            <p:spPr bwMode="auto">
              <a:xfrm>
                <a:off x="7516" y="8259"/>
                <a:ext cx="142" cy="45"/>
              </a:xfrm>
              <a:custGeom>
                <a:avLst/>
                <a:gdLst>
                  <a:gd name="T0" fmla="*/ 0 w 53"/>
                  <a:gd name="T1" fmla="*/ 16 h 17"/>
                  <a:gd name="T2" fmla="*/ 6 w 53"/>
                  <a:gd name="T3" fmla="*/ 10 h 17"/>
                  <a:gd name="T4" fmla="*/ 23 w 53"/>
                  <a:gd name="T5" fmla="*/ 6 h 17"/>
                  <a:gd name="T6" fmla="*/ 23 w 53"/>
                  <a:gd name="T7" fmla="*/ 2 h 17"/>
                  <a:gd name="T8" fmla="*/ 27 w 53"/>
                  <a:gd name="T9" fmla="*/ 0 h 17"/>
                  <a:gd name="T10" fmla="*/ 30 w 53"/>
                  <a:gd name="T11" fmla="*/ 2 h 17"/>
                  <a:gd name="T12" fmla="*/ 30 w 53"/>
                  <a:gd name="T13" fmla="*/ 6 h 17"/>
                  <a:gd name="T14" fmla="*/ 40 w 53"/>
                  <a:gd name="T15" fmla="*/ 7 h 17"/>
                  <a:gd name="T16" fmla="*/ 48 w 53"/>
                  <a:gd name="T17" fmla="*/ 10 h 17"/>
                  <a:gd name="T18" fmla="*/ 51 w 53"/>
                  <a:gd name="T19" fmla="*/ 13 h 17"/>
                  <a:gd name="T20" fmla="*/ 53 w 53"/>
                  <a:gd name="T21" fmla="*/ 16 h 17"/>
                  <a:gd name="T22" fmla="*/ 53 w 53"/>
                  <a:gd name="T23" fmla="*/ 17 h 17"/>
                  <a:gd name="T24" fmla="*/ 38 w 53"/>
                  <a:gd name="T25" fmla="*/ 15 h 17"/>
                  <a:gd name="T26" fmla="*/ 30 w 53"/>
                  <a:gd name="T27" fmla="*/ 12 h 17"/>
                  <a:gd name="T28" fmla="*/ 30 w 53"/>
                  <a:gd name="T29" fmla="*/ 15 h 17"/>
                  <a:gd name="T30" fmla="*/ 23 w 53"/>
                  <a:gd name="T31" fmla="*/ 15 h 17"/>
                  <a:gd name="T32" fmla="*/ 23 w 53"/>
                  <a:gd name="T33" fmla="*/ 15 h 17"/>
                  <a:gd name="T34" fmla="*/ 23 w 53"/>
                  <a:gd name="T35" fmla="*/ 12 h 17"/>
                  <a:gd name="T36" fmla="*/ 16 w 53"/>
                  <a:gd name="T37" fmla="*/ 14 h 17"/>
                  <a:gd name="T38" fmla="*/ 14 w 53"/>
                  <a:gd name="T39" fmla="*/ 15 h 17"/>
                  <a:gd name="T40" fmla="*/ 0 w 53"/>
                  <a:gd name="T41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" h="17">
                    <a:moveTo>
                      <a:pt x="0" y="16"/>
                    </a:moveTo>
                    <a:cubicBezTo>
                      <a:pt x="1" y="13"/>
                      <a:pt x="3" y="11"/>
                      <a:pt x="6" y="10"/>
                    </a:cubicBezTo>
                    <a:cubicBezTo>
                      <a:pt x="10" y="7"/>
                      <a:pt x="16" y="6"/>
                      <a:pt x="23" y="6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4" y="0"/>
                      <a:pt x="27" y="0"/>
                    </a:cubicBezTo>
                    <a:cubicBezTo>
                      <a:pt x="29" y="0"/>
                      <a:pt x="30" y="1"/>
                      <a:pt x="30" y="2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4" y="6"/>
                      <a:pt x="37" y="6"/>
                      <a:pt x="40" y="7"/>
                    </a:cubicBezTo>
                    <a:cubicBezTo>
                      <a:pt x="43" y="8"/>
                      <a:pt x="45" y="9"/>
                      <a:pt x="48" y="10"/>
                    </a:cubicBezTo>
                    <a:cubicBezTo>
                      <a:pt x="49" y="11"/>
                      <a:pt x="50" y="12"/>
                      <a:pt x="51" y="13"/>
                    </a:cubicBezTo>
                    <a:cubicBezTo>
                      <a:pt x="52" y="14"/>
                      <a:pt x="53" y="15"/>
                      <a:pt x="53" y="16"/>
                    </a:cubicBezTo>
                    <a:cubicBezTo>
                      <a:pt x="53" y="16"/>
                      <a:pt x="53" y="17"/>
                      <a:pt x="53" y="17"/>
                    </a:cubicBezTo>
                    <a:cubicBezTo>
                      <a:pt x="48" y="16"/>
                      <a:pt x="43" y="16"/>
                      <a:pt x="38" y="15"/>
                    </a:cubicBezTo>
                    <a:cubicBezTo>
                      <a:pt x="36" y="13"/>
                      <a:pt x="34" y="12"/>
                      <a:pt x="30" y="12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8" y="15"/>
                      <a:pt x="26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2"/>
                      <a:pt x="18" y="13"/>
                      <a:pt x="16" y="14"/>
                    </a:cubicBezTo>
                    <a:cubicBezTo>
                      <a:pt x="15" y="14"/>
                      <a:pt x="15" y="14"/>
                      <a:pt x="14" y="15"/>
                    </a:cubicBezTo>
                    <a:cubicBezTo>
                      <a:pt x="9" y="15"/>
                      <a:pt x="5" y="15"/>
                      <a:pt x="0" y="16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6" name="Freeform 700"/>
              <p:cNvSpPr/>
              <p:nvPr/>
            </p:nvSpPr>
            <p:spPr bwMode="auto">
              <a:xfrm>
                <a:off x="7366" y="8299"/>
                <a:ext cx="429" cy="156"/>
              </a:xfrm>
              <a:custGeom>
                <a:avLst/>
                <a:gdLst>
                  <a:gd name="T0" fmla="*/ 61 w 160"/>
                  <a:gd name="T1" fmla="*/ 20 h 58"/>
                  <a:gd name="T2" fmla="*/ 56 w 160"/>
                  <a:gd name="T3" fmla="*/ 21 h 58"/>
                  <a:gd name="T4" fmla="*/ 54 w 160"/>
                  <a:gd name="T5" fmla="*/ 24 h 58"/>
                  <a:gd name="T6" fmla="*/ 55 w 160"/>
                  <a:gd name="T7" fmla="*/ 28 h 58"/>
                  <a:gd name="T8" fmla="*/ 60 w 160"/>
                  <a:gd name="T9" fmla="*/ 32 h 58"/>
                  <a:gd name="T10" fmla="*/ 68 w 160"/>
                  <a:gd name="T11" fmla="*/ 35 h 58"/>
                  <a:gd name="T12" fmla="*/ 79 w 160"/>
                  <a:gd name="T13" fmla="*/ 37 h 58"/>
                  <a:gd name="T14" fmla="*/ 79 w 160"/>
                  <a:gd name="T15" fmla="*/ 45 h 58"/>
                  <a:gd name="T16" fmla="*/ 80 w 160"/>
                  <a:gd name="T17" fmla="*/ 47 h 58"/>
                  <a:gd name="T18" fmla="*/ 83 w 160"/>
                  <a:gd name="T19" fmla="*/ 47 h 58"/>
                  <a:gd name="T20" fmla="*/ 86 w 160"/>
                  <a:gd name="T21" fmla="*/ 47 h 58"/>
                  <a:gd name="T22" fmla="*/ 86 w 160"/>
                  <a:gd name="T23" fmla="*/ 44 h 58"/>
                  <a:gd name="T24" fmla="*/ 86 w 160"/>
                  <a:gd name="T25" fmla="*/ 36 h 58"/>
                  <a:gd name="T26" fmla="*/ 100 w 160"/>
                  <a:gd name="T27" fmla="*/ 34 h 58"/>
                  <a:gd name="T28" fmla="*/ 108 w 160"/>
                  <a:gd name="T29" fmla="*/ 29 h 58"/>
                  <a:gd name="T30" fmla="*/ 111 w 160"/>
                  <a:gd name="T31" fmla="*/ 23 h 58"/>
                  <a:gd name="T32" fmla="*/ 109 w 160"/>
                  <a:gd name="T33" fmla="*/ 18 h 58"/>
                  <a:gd name="T34" fmla="*/ 104 w 160"/>
                  <a:gd name="T35" fmla="*/ 14 h 58"/>
                  <a:gd name="T36" fmla="*/ 97 w 160"/>
                  <a:gd name="T37" fmla="*/ 11 h 58"/>
                  <a:gd name="T38" fmla="*/ 86 w 160"/>
                  <a:gd name="T39" fmla="*/ 9 h 58"/>
                  <a:gd name="T40" fmla="*/ 86 w 160"/>
                  <a:gd name="T41" fmla="*/ 0 h 58"/>
                  <a:gd name="T42" fmla="*/ 94 w 160"/>
                  <a:gd name="T43" fmla="*/ 0 h 58"/>
                  <a:gd name="T44" fmla="*/ 95 w 160"/>
                  <a:gd name="T45" fmla="*/ 2 h 58"/>
                  <a:gd name="T46" fmla="*/ 102 w 160"/>
                  <a:gd name="T47" fmla="*/ 5 h 58"/>
                  <a:gd name="T48" fmla="*/ 107 w 160"/>
                  <a:gd name="T49" fmla="*/ 4 h 58"/>
                  <a:gd name="T50" fmla="*/ 109 w 160"/>
                  <a:gd name="T51" fmla="*/ 2 h 58"/>
                  <a:gd name="T52" fmla="*/ 160 w 160"/>
                  <a:gd name="T53" fmla="*/ 18 h 58"/>
                  <a:gd name="T54" fmla="*/ 160 w 160"/>
                  <a:gd name="T55" fmla="*/ 19 h 58"/>
                  <a:gd name="T56" fmla="*/ 80 w 160"/>
                  <a:gd name="T57" fmla="*/ 58 h 58"/>
                  <a:gd name="T58" fmla="*/ 0 w 160"/>
                  <a:gd name="T59" fmla="*/ 19 h 58"/>
                  <a:gd name="T60" fmla="*/ 0 w 160"/>
                  <a:gd name="T61" fmla="*/ 17 h 58"/>
                  <a:gd name="T62" fmla="*/ 56 w 160"/>
                  <a:gd name="T63" fmla="*/ 1 h 58"/>
                  <a:gd name="T64" fmla="*/ 56 w 160"/>
                  <a:gd name="T65" fmla="*/ 3 h 58"/>
                  <a:gd name="T66" fmla="*/ 59 w 160"/>
                  <a:gd name="T67" fmla="*/ 10 h 58"/>
                  <a:gd name="T68" fmla="*/ 67 w 160"/>
                  <a:gd name="T69" fmla="*/ 14 h 58"/>
                  <a:gd name="T70" fmla="*/ 79 w 160"/>
                  <a:gd name="T71" fmla="*/ 16 h 58"/>
                  <a:gd name="T72" fmla="*/ 79 w 160"/>
                  <a:gd name="T73" fmla="*/ 30 h 58"/>
                  <a:gd name="T74" fmla="*/ 73 w 160"/>
                  <a:gd name="T75" fmla="*/ 29 h 58"/>
                  <a:gd name="T76" fmla="*/ 70 w 160"/>
                  <a:gd name="T77" fmla="*/ 26 h 58"/>
                  <a:gd name="T78" fmla="*/ 67 w 160"/>
                  <a:gd name="T79" fmla="*/ 22 h 58"/>
                  <a:gd name="T80" fmla="*/ 65 w 160"/>
                  <a:gd name="T81" fmla="*/ 21 h 58"/>
                  <a:gd name="T82" fmla="*/ 61 w 160"/>
                  <a:gd name="T83" fmla="*/ 2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0" h="58">
                    <a:moveTo>
                      <a:pt x="61" y="20"/>
                    </a:moveTo>
                    <a:cubicBezTo>
                      <a:pt x="59" y="20"/>
                      <a:pt x="57" y="20"/>
                      <a:pt x="56" y="21"/>
                    </a:cubicBezTo>
                    <a:cubicBezTo>
                      <a:pt x="54" y="22"/>
                      <a:pt x="54" y="23"/>
                      <a:pt x="54" y="24"/>
                    </a:cubicBezTo>
                    <a:cubicBezTo>
                      <a:pt x="54" y="25"/>
                      <a:pt x="54" y="26"/>
                      <a:pt x="55" y="28"/>
                    </a:cubicBezTo>
                    <a:cubicBezTo>
                      <a:pt x="56" y="29"/>
                      <a:pt x="58" y="30"/>
                      <a:pt x="60" y="32"/>
                    </a:cubicBezTo>
                    <a:cubicBezTo>
                      <a:pt x="62" y="33"/>
                      <a:pt x="65" y="34"/>
                      <a:pt x="68" y="35"/>
                    </a:cubicBezTo>
                    <a:cubicBezTo>
                      <a:pt x="71" y="36"/>
                      <a:pt x="75" y="36"/>
                      <a:pt x="79" y="37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6"/>
                      <a:pt x="79" y="46"/>
                      <a:pt x="80" y="47"/>
                    </a:cubicBezTo>
                    <a:cubicBezTo>
                      <a:pt x="81" y="47"/>
                      <a:pt x="81" y="47"/>
                      <a:pt x="83" y="47"/>
                    </a:cubicBezTo>
                    <a:cubicBezTo>
                      <a:pt x="84" y="47"/>
                      <a:pt x="85" y="47"/>
                      <a:pt x="86" y="47"/>
                    </a:cubicBezTo>
                    <a:cubicBezTo>
                      <a:pt x="86" y="46"/>
                      <a:pt x="86" y="45"/>
                      <a:pt x="86" y="4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91" y="36"/>
                      <a:pt x="96" y="35"/>
                      <a:pt x="100" y="34"/>
                    </a:cubicBezTo>
                    <a:cubicBezTo>
                      <a:pt x="103" y="33"/>
                      <a:pt x="106" y="31"/>
                      <a:pt x="108" y="29"/>
                    </a:cubicBezTo>
                    <a:cubicBezTo>
                      <a:pt x="110" y="27"/>
                      <a:pt x="111" y="25"/>
                      <a:pt x="111" y="23"/>
                    </a:cubicBezTo>
                    <a:cubicBezTo>
                      <a:pt x="111" y="21"/>
                      <a:pt x="111" y="19"/>
                      <a:pt x="109" y="18"/>
                    </a:cubicBezTo>
                    <a:cubicBezTo>
                      <a:pt x="108" y="16"/>
                      <a:pt x="106" y="15"/>
                      <a:pt x="104" y="14"/>
                    </a:cubicBezTo>
                    <a:cubicBezTo>
                      <a:pt x="102" y="13"/>
                      <a:pt x="100" y="12"/>
                      <a:pt x="97" y="11"/>
                    </a:cubicBezTo>
                    <a:cubicBezTo>
                      <a:pt x="94" y="11"/>
                      <a:pt x="91" y="10"/>
                      <a:pt x="86" y="9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9" y="0"/>
                      <a:pt x="91" y="0"/>
                      <a:pt x="94" y="0"/>
                    </a:cubicBezTo>
                    <a:cubicBezTo>
                      <a:pt x="94" y="1"/>
                      <a:pt x="95" y="1"/>
                      <a:pt x="95" y="2"/>
                    </a:cubicBezTo>
                    <a:cubicBezTo>
                      <a:pt x="96" y="4"/>
                      <a:pt x="98" y="5"/>
                      <a:pt x="102" y="5"/>
                    </a:cubicBezTo>
                    <a:cubicBezTo>
                      <a:pt x="104" y="5"/>
                      <a:pt x="105" y="5"/>
                      <a:pt x="107" y="4"/>
                    </a:cubicBezTo>
                    <a:cubicBezTo>
                      <a:pt x="108" y="3"/>
                      <a:pt x="108" y="3"/>
                      <a:pt x="109" y="2"/>
                    </a:cubicBezTo>
                    <a:cubicBezTo>
                      <a:pt x="129" y="5"/>
                      <a:pt x="147" y="10"/>
                      <a:pt x="160" y="18"/>
                    </a:cubicBezTo>
                    <a:cubicBezTo>
                      <a:pt x="160" y="18"/>
                      <a:pt x="160" y="18"/>
                      <a:pt x="160" y="19"/>
                    </a:cubicBezTo>
                    <a:cubicBezTo>
                      <a:pt x="160" y="40"/>
                      <a:pt x="124" y="58"/>
                      <a:pt x="80" y="58"/>
                    </a:cubicBezTo>
                    <a:cubicBezTo>
                      <a:pt x="36" y="58"/>
                      <a:pt x="0" y="40"/>
                      <a:pt x="0" y="19"/>
                    </a:cubicBezTo>
                    <a:cubicBezTo>
                      <a:pt x="0" y="18"/>
                      <a:pt x="0" y="18"/>
                      <a:pt x="0" y="17"/>
                    </a:cubicBezTo>
                    <a:cubicBezTo>
                      <a:pt x="15" y="9"/>
                      <a:pt x="34" y="3"/>
                      <a:pt x="56" y="1"/>
                    </a:cubicBezTo>
                    <a:cubicBezTo>
                      <a:pt x="56" y="2"/>
                      <a:pt x="56" y="2"/>
                      <a:pt x="56" y="3"/>
                    </a:cubicBezTo>
                    <a:cubicBezTo>
                      <a:pt x="56" y="6"/>
                      <a:pt x="57" y="8"/>
                      <a:pt x="59" y="10"/>
                    </a:cubicBezTo>
                    <a:cubicBezTo>
                      <a:pt x="61" y="11"/>
                      <a:pt x="64" y="13"/>
                      <a:pt x="67" y="14"/>
                    </a:cubicBezTo>
                    <a:cubicBezTo>
                      <a:pt x="70" y="15"/>
                      <a:pt x="74" y="15"/>
                      <a:pt x="79" y="16"/>
                    </a:cubicBezTo>
                    <a:cubicBezTo>
                      <a:pt x="79" y="30"/>
                      <a:pt x="79" y="30"/>
                      <a:pt x="79" y="30"/>
                    </a:cubicBezTo>
                    <a:cubicBezTo>
                      <a:pt x="77" y="30"/>
                      <a:pt x="75" y="29"/>
                      <a:pt x="73" y="29"/>
                    </a:cubicBezTo>
                    <a:cubicBezTo>
                      <a:pt x="72" y="28"/>
                      <a:pt x="71" y="27"/>
                      <a:pt x="70" y="26"/>
                    </a:cubicBezTo>
                    <a:cubicBezTo>
                      <a:pt x="69" y="25"/>
                      <a:pt x="68" y="24"/>
                      <a:pt x="67" y="22"/>
                    </a:cubicBezTo>
                    <a:cubicBezTo>
                      <a:pt x="67" y="22"/>
                      <a:pt x="66" y="21"/>
                      <a:pt x="65" y="21"/>
                    </a:cubicBezTo>
                    <a:cubicBezTo>
                      <a:pt x="64" y="20"/>
                      <a:pt x="63" y="20"/>
                      <a:pt x="61" y="2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7" name="Freeform 701"/>
              <p:cNvSpPr>
                <a:spLocks noEditPoints="1"/>
              </p:cNvSpPr>
              <p:nvPr/>
            </p:nvSpPr>
            <p:spPr bwMode="auto">
              <a:xfrm>
                <a:off x="7511" y="8299"/>
                <a:ext cx="153" cy="126"/>
              </a:xfrm>
              <a:custGeom>
                <a:avLst/>
                <a:gdLst>
                  <a:gd name="T0" fmla="*/ 44 w 57"/>
                  <a:gd name="T1" fmla="*/ 24 h 47"/>
                  <a:gd name="T2" fmla="*/ 41 w 57"/>
                  <a:gd name="T3" fmla="*/ 20 h 47"/>
                  <a:gd name="T4" fmla="*/ 32 w 57"/>
                  <a:gd name="T5" fmla="*/ 17 h 47"/>
                  <a:gd name="T6" fmla="*/ 32 w 57"/>
                  <a:gd name="T7" fmla="*/ 31 h 47"/>
                  <a:gd name="T8" fmla="*/ 41 w 57"/>
                  <a:gd name="T9" fmla="*/ 28 h 47"/>
                  <a:gd name="T10" fmla="*/ 44 w 57"/>
                  <a:gd name="T11" fmla="*/ 24 h 47"/>
                  <a:gd name="T12" fmla="*/ 2 w 57"/>
                  <a:gd name="T13" fmla="*/ 21 h 47"/>
                  <a:gd name="T14" fmla="*/ 7 w 57"/>
                  <a:gd name="T15" fmla="*/ 20 h 47"/>
                  <a:gd name="T16" fmla="*/ 11 w 57"/>
                  <a:gd name="T17" fmla="*/ 21 h 47"/>
                  <a:gd name="T18" fmla="*/ 13 w 57"/>
                  <a:gd name="T19" fmla="*/ 22 h 47"/>
                  <a:gd name="T20" fmla="*/ 16 w 57"/>
                  <a:gd name="T21" fmla="*/ 26 h 47"/>
                  <a:gd name="T22" fmla="*/ 19 w 57"/>
                  <a:gd name="T23" fmla="*/ 29 h 47"/>
                  <a:gd name="T24" fmla="*/ 25 w 57"/>
                  <a:gd name="T25" fmla="*/ 30 h 47"/>
                  <a:gd name="T26" fmla="*/ 25 w 57"/>
                  <a:gd name="T27" fmla="*/ 16 h 47"/>
                  <a:gd name="T28" fmla="*/ 13 w 57"/>
                  <a:gd name="T29" fmla="*/ 14 h 47"/>
                  <a:gd name="T30" fmla="*/ 5 w 57"/>
                  <a:gd name="T31" fmla="*/ 10 h 47"/>
                  <a:gd name="T32" fmla="*/ 2 w 57"/>
                  <a:gd name="T33" fmla="*/ 3 h 47"/>
                  <a:gd name="T34" fmla="*/ 2 w 57"/>
                  <a:gd name="T35" fmla="*/ 1 h 47"/>
                  <a:gd name="T36" fmla="*/ 16 w 57"/>
                  <a:gd name="T37" fmla="*/ 0 h 47"/>
                  <a:gd name="T38" fmla="*/ 15 w 57"/>
                  <a:gd name="T39" fmla="*/ 2 h 47"/>
                  <a:gd name="T40" fmla="*/ 18 w 57"/>
                  <a:gd name="T41" fmla="*/ 6 h 47"/>
                  <a:gd name="T42" fmla="*/ 25 w 57"/>
                  <a:gd name="T43" fmla="*/ 8 h 47"/>
                  <a:gd name="T44" fmla="*/ 25 w 57"/>
                  <a:gd name="T45" fmla="*/ 0 h 47"/>
                  <a:gd name="T46" fmla="*/ 25 w 57"/>
                  <a:gd name="T47" fmla="*/ 0 h 47"/>
                  <a:gd name="T48" fmla="*/ 32 w 57"/>
                  <a:gd name="T49" fmla="*/ 0 h 47"/>
                  <a:gd name="T50" fmla="*/ 32 w 57"/>
                  <a:gd name="T51" fmla="*/ 9 h 47"/>
                  <a:gd name="T52" fmla="*/ 43 w 57"/>
                  <a:gd name="T53" fmla="*/ 11 h 47"/>
                  <a:gd name="T54" fmla="*/ 50 w 57"/>
                  <a:gd name="T55" fmla="*/ 14 h 47"/>
                  <a:gd name="T56" fmla="*/ 55 w 57"/>
                  <a:gd name="T57" fmla="*/ 18 h 47"/>
                  <a:gd name="T58" fmla="*/ 57 w 57"/>
                  <a:gd name="T59" fmla="*/ 23 h 47"/>
                  <a:gd name="T60" fmla="*/ 54 w 57"/>
                  <a:gd name="T61" fmla="*/ 29 h 47"/>
                  <a:gd name="T62" fmla="*/ 46 w 57"/>
                  <a:gd name="T63" fmla="*/ 34 h 47"/>
                  <a:gd name="T64" fmla="*/ 32 w 57"/>
                  <a:gd name="T65" fmla="*/ 36 h 47"/>
                  <a:gd name="T66" fmla="*/ 32 w 57"/>
                  <a:gd name="T67" fmla="*/ 44 h 47"/>
                  <a:gd name="T68" fmla="*/ 32 w 57"/>
                  <a:gd name="T69" fmla="*/ 47 h 47"/>
                  <a:gd name="T70" fmla="*/ 29 w 57"/>
                  <a:gd name="T71" fmla="*/ 47 h 47"/>
                  <a:gd name="T72" fmla="*/ 26 w 57"/>
                  <a:gd name="T73" fmla="*/ 47 h 47"/>
                  <a:gd name="T74" fmla="*/ 25 w 57"/>
                  <a:gd name="T75" fmla="*/ 45 h 47"/>
                  <a:gd name="T76" fmla="*/ 25 w 57"/>
                  <a:gd name="T77" fmla="*/ 37 h 47"/>
                  <a:gd name="T78" fmla="*/ 14 w 57"/>
                  <a:gd name="T79" fmla="*/ 35 h 47"/>
                  <a:gd name="T80" fmla="*/ 6 w 57"/>
                  <a:gd name="T81" fmla="*/ 32 h 47"/>
                  <a:gd name="T82" fmla="*/ 1 w 57"/>
                  <a:gd name="T83" fmla="*/ 28 h 47"/>
                  <a:gd name="T84" fmla="*/ 0 w 57"/>
                  <a:gd name="T85" fmla="*/ 24 h 47"/>
                  <a:gd name="T86" fmla="*/ 2 w 57"/>
                  <a:gd name="T87" fmla="*/ 2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7" h="47">
                    <a:moveTo>
                      <a:pt x="44" y="24"/>
                    </a:moveTo>
                    <a:cubicBezTo>
                      <a:pt x="44" y="22"/>
                      <a:pt x="43" y="21"/>
                      <a:pt x="41" y="20"/>
                    </a:cubicBezTo>
                    <a:cubicBezTo>
                      <a:pt x="39" y="19"/>
                      <a:pt x="36" y="18"/>
                      <a:pt x="32" y="1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9" y="29"/>
                      <a:pt x="41" y="28"/>
                    </a:cubicBezTo>
                    <a:cubicBezTo>
                      <a:pt x="43" y="27"/>
                      <a:pt x="44" y="25"/>
                      <a:pt x="44" y="24"/>
                    </a:cubicBezTo>
                    <a:close/>
                    <a:moveTo>
                      <a:pt x="2" y="21"/>
                    </a:moveTo>
                    <a:cubicBezTo>
                      <a:pt x="3" y="20"/>
                      <a:pt x="5" y="20"/>
                      <a:pt x="7" y="20"/>
                    </a:cubicBezTo>
                    <a:cubicBezTo>
                      <a:pt x="9" y="20"/>
                      <a:pt x="10" y="20"/>
                      <a:pt x="11" y="21"/>
                    </a:cubicBezTo>
                    <a:cubicBezTo>
                      <a:pt x="12" y="21"/>
                      <a:pt x="13" y="22"/>
                      <a:pt x="13" y="22"/>
                    </a:cubicBezTo>
                    <a:cubicBezTo>
                      <a:pt x="14" y="24"/>
                      <a:pt x="15" y="25"/>
                      <a:pt x="16" y="26"/>
                    </a:cubicBezTo>
                    <a:cubicBezTo>
                      <a:pt x="17" y="27"/>
                      <a:pt x="18" y="28"/>
                      <a:pt x="19" y="29"/>
                    </a:cubicBezTo>
                    <a:cubicBezTo>
                      <a:pt x="21" y="29"/>
                      <a:pt x="23" y="30"/>
                      <a:pt x="25" y="30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0" y="15"/>
                      <a:pt x="16" y="15"/>
                      <a:pt x="13" y="14"/>
                    </a:cubicBezTo>
                    <a:cubicBezTo>
                      <a:pt x="10" y="13"/>
                      <a:pt x="7" y="11"/>
                      <a:pt x="5" y="10"/>
                    </a:cubicBezTo>
                    <a:cubicBezTo>
                      <a:pt x="3" y="8"/>
                      <a:pt x="2" y="6"/>
                      <a:pt x="2" y="3"/>
                    </a:cubicBezTo>
                    <a:cubicBezTo>
                      <a:pt x="2" y="2"/>
                      <a:pt x="2" y="2"/>
                      <a:pt x="2" y="1"/>
                    </a:cubicBezTo>
                    <a:cubicBezTo>
                      <a:pt x="7" y="0"/>
                      <a:pt x="11" y="0"/>
                      <a:pt x="16" y="0"/>
                    </a:cubicBezTo>
                    <a:cubicBezTo>
                      <a:pt x="16" y="1"/>
                      <a:pt x="15" y="1"/>
                      <a:pt x="15" y="2"/>
                    </a:cubicBezTo>
                    <a:cubicBezTo>
                      <a:pt x="15" y="4"/>
                      <a:pt x="16" y="5"/>
                      <a:pt x="18" y="6"/>
                    </a:cubicBezTo>
                    <a:cubicBezTo>
                      <a:pt x="19" y="7"/>
                      <a:pt x="22" y="8"/>
                      <a:pt x="25" y="8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8" y="0"/>
                      <a:pt x="30" y="0"/>
                      <a:pt x="32" y="0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7" y="10"/>
                      <a:pt x="40" y="11"/>
                      <a:pt x="43" y="11"/>
                    </a:cubicBezTo>
                    <a:cubicBezTo>
                      <a:pt x="46" y="12"/>
                      <a:pt x="48" y="13"/>
                      <a:pt x="50" y="14"/>
                    </a:cubicBezTo>
                    <a:cubicBezTo>
                      <a:pt x="52" y="15"/>
                      <a:pt x="54" y="16"/>
                      <a:pt x="55" y="18"/>
                    </a:cubicBezTo>
                    <a:cubicBezTo>
                      <a:pt x="57" y="19"/>
                      <a:pt x="57" y="21"/>
                      <a:pt x="57" y="23"/>
                    </a:cubicBezTo>
                    <a:cubicBezTo>
                      <a:pt x="57" y="25"/>
                      <a:pt x="56" y="27"/>
                      <a:pt x="54" y="29"/>
                    </a:cubicBezTo>
                    <a:cubicBezTo>
                      <a:pt x="52" y="31"/>
                      <a:pt x="49" y="33"/>
                      <a:pt x="46" y="34"/>
                    </a:cubicBezTo>
                    <a:cubicBezTo>
                      <a:pt x="42" y="35"/>
                      <a:pt x="37" y="36"/>
                      <a:pt x="32" y="36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5"/>
                      <a:pt x="32" y="46"/>
                      <a:pt x="32" y="47"/>
                    </a:cubicBezTo>
                    <a:cubicBezTo>
                      <a:pt x="31" y="47"/>
                      <a:pt x="30" y="47"/>
                      <a:pt x="29" y="47"/>
                    </a:cubicBezTo>
                    <a:cubicBezTo>
                      <a:pt x="27" y="47"/>
                      <a:pt x="27" y="47"/>
                      <a:pt x="26" y="47"/>
                    </a:cubicBezTo>
                    <a:cubicBezTo>
                      <a:pt x="25" y="46"/>
                      <a:pt x="25" y="46"/>
                      <a:pt x="25" y="45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21" y="36"/>
                      <a:pt x="17" y="36"/>
                      <a:pt x="14" y="35"/>
                    </a:cubicBezTo>
                    <a:cubicBezTo>
                      <a:pt x="11" y="34"/>
                      <a:pt x="8" y="33"/>
                      <a:pt x="6" y="32"/>
                    </a:cubicBezTo>
                    <a:cubicBezTo>
                      <a:pt x="4" y="30"/>
                      <a:pt x="2" y="29"/>
                      <a:pt x="1" y="28"/>
                    </a:cubicBezTo>
                    <a:cubicBezTo>
                      <a:pt x="0" y="26"/>
                      <a:pt x="0" y="25"/>
                      <a:pt x="0" y="24"/>
                    </a:cubicBezTo>
                    <a:cubicBezTo>
                      <a:pt x="0" y="23"/>
                      <a:pt x="0" y="22"/>
                      <a:pt x="2" y="2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8" name="Freeform 702"/>
              <p:cNvSpPr/>
              <p:nvPr/>
            </p:nvSpPr>
            <p:spPr bwMode="auto">
              <a:xfrm>
                <a:off x="7366" y="8242"/>
                <a:ext cx="429" cy="106"/>
              </a:xfrm>
              <a:custGeom>
                <a:avLst/>
                <a:gdLst>
                  <a:gd name="T0" fmla="*/ 0 w 160"/>
                  <a:gd name="T1" fmla="*/ 38 h 39"/>
                  <a:gd name="T2" fmla="*/ 80 w 160"/>
                  <a:gd name="T3" fmla="*/ 0 h 39"/>
                  <a:gd name="T4" fmla="*/ 136 w 160"/>
                  <a:gd name="T5" fmla="*/ 11 h 39"/>
                  <a:gd name="T6" fmla="*/ 160 w 160"/>
                  <a:gd name="T7" fmla="*/ 39 h 39"/>
                  <a:gd name="T8" fmla="*/ 109 w 160"/>
                  <a:gd name="T9" fmla="*/ 23 h 39"/>
                  <a:gd name="T10" fmla="*/ 109 w 160"/>
                  <a:gd name="T11" fmla="*/ 22 h 39"/>
                  <a:gd name="T12" fmla="*/ 107 w 160"/>
                  <a:gd name="T13" fmla="*/ 19 h 39"/>
                  <a:gd name="T14" fmla="*/ 104 w 160"/>
                  <a:gd name="T15" fmla="*/ 16 h 39"/>
                  <a:gd name="T16" fmla="*/ 96 w 160"/>
                  <a:gd name="T17" fmla="*/ 13 h 39"/>
                  <a:gd name="T18" fmla="*/ 86 w 160"/>
                  <a:gd name="T19" fmla="*/ 12 h 39"/>
                  <a:gd name="T20" fmla="*/ 86 w 160"/>
                  <a:gd name="T21" fmla="*/ 8 h 39"/>
                  <a:gd name="T22" fmla="*/ 83 w 160"/>
                  <a:gd name="T23" fmla="*/ 6 h 39"/>
                  <a:gd name="T24" fmla="*/ 79 w 160"/>
                  <a:gd name="T25" fmla="*/ 8 h 39"/>
                  <a:gd name="T26" fmla="*/ 79 w 160"/>
                  <a:gd name="T27" fmla="*/ 12 h 39"/>
                  <a:gd name="T28" fmla="*/ 62 w 160"/>
                  <a:gd name="T29" fmla="*/ 16 h 39"/>
                  <a:gd name="T30" fmla="*/ 56 w 160"/>
                  <a:gd name="T31" fmla="*/ 22 h 39"/>
                  <a:gd name="T32" fmla="*/ 0 w 160"/>
                  <a:gd name="T3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0" h="39">
                    <a:moveTo>
                      <a:pt x="0" y="38"/>
                    </a:moveTo>
                    <a:cubicBezTo>
                      <a:pt x="2" y="17"/>
                      <a:pt x="37" y="0"/>
                      <a:pt x="80" y="0"/>
                    </a:cubicBezTo>
                    <a:cubicBezTo>
                      <a:pt x="102" y="0"/>
                      <a:pt x="122" y="4"/>
                      <a:pt x="136" y="11"/>
                    </a:cubicBezTo>
                    <a:cubicBezTo>
                      <a:pt x="151" y="18"/>
                      <a:pt x="160" y="28"/>
                      <a:pt x="160" y="39"/>
                    </a:cubicBezTo>
                    <a:cubicBezTo>
                      <a:pt x="147" y="31"/>
                      <a:pt x="129" y="26"/>
                      <a:pt x="109" y="23"/>
                    </a:cubicBezTo>
                    <a:cubicBezTo>
                      <a:pt x="109" y="23"/>
                      <a:pt x="109" y="22"/>
                      <a:pt x="109" y="22"/>
                    </a:cubicBezTo>
                    <a:cubicBezTo>
                      <a:pt x="109" y="21"/>
                      <a:pt x="108" y="20"/>
                      <a:pt x="107" y="19"/>
                    </a:cubicBezTo>
                    <a:cubicBezTo>
                      <a:pt x="106" y="18"/>
                      <a:pt x="105" y="17"/>
                      <a:pt x="104" y="16"/>
                    </a:cubicBezTo>
                    <a:cubicBezTo>
                      <a:pt x="101" y="15"/>
                      <a:pt x="99" y="14"/>
                      <a:pt x="96" y="13"/>
                    </a:cubicBezTo>
                    <a:cubicBezTo>
                      <a:pt x="93" y="12"/>
                      <a:pt x="90" y="12"/>
                      <a:pt x="86" y="12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7"/>
                      <a:pt x="85" y="6"/>
                      <a:pt x="83" y="6"/>
                    </a:cubicBezTo>
                    <a:cubicBezTo>
                      <a:pt x="80" y="6"/>
                      <a:pt x="79" y="7"/>
                      <a:pt x="79" y="8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2" y="12"/>
                      <a:pt x="66" y="13"/>
                      <a:pt x="62" y="16"/>
                    </a:cubicBezTo>
                    <a:cubicBezTo>
                      <a:pt x="59" y="17"/>
                      <a:pt x="57" y="19"/>
                      <a:pt x="56" y="22"/>
                    </a:cubicBezTo>
                    <a:cubicBezTo>
                      <a:pt x="34" y="24"/>
                      <a:pt x="15" y="30"/>
                      <a:pt x="0" y="38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9" name="Freeform 703"/>
              <p:cNvSpPr/>
              <p:nvPr/>
            </p:nvSpPr>
            <p:spPr bwMode="auto">
              <a:xfrm>
                <a:off x="7339" y="8344"/>
                <a:ext cx="484" cy="124"/>
              </a:xfrm>
              <a:custGeom>
                <a:avLst/>
                <a:gdLst>
                  <a:gd name="T0" fmla="*/ 10 w 180"/>
                  <a:gd name="T1" fmla="*/ 2 h 46"/>
                  <a:gd name="T2" fmla="*/ 90 w 180"/>
                  <a:gd name="T3" fmla="*/ 41 h 46"/>
                  <a:gd name="T4" fmla="*/ 170 w 180"/>
                  <a:gd name="T5" fmla="*/ 2 h 46"/>
                  <a:gd name="T6" fmla="*/ 170 w 180"/>
                  <a:gd name="T7" fmla="*/ 1 h 46"/>
                  <a:gd name="T8" fmla="*/ 180 w 180"/>
                  <a:gd name="T9" fmla="*/ 8 h 46"/>
                  <a:gd name="T10" fmla="*/ 90 w 180"/>
                  <a:gd name="T11" fmla="*/ 46 h 46"/>
                  <a:gd name="T12" fmla="*/ 0 w 180"/>
                  <a:gd name="T13" fmla="*/ 7 h 46"/>
                  <a:gd name="T14" fmla="*/ 10 w 180"/>
                  <a:gd name="T15" fmla="*/ 0 h 46"/>
                  <a:gd name="T16" fmla="*/ 10 w 180"/>
                  <a:gd name="T1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46">
                    <a:moveTo>
                      <a:pt x="10" y="2"/>
                    </a:moveTo>
                    <a:cubicBezTo>
                      <a:pt x="10" y="23"/>
                      <a:pt x="46" y="41"/>
                      <a:pt x="90" y="41"/>
                    </a:cubicBezTo>
                    <a:cubicBezTo>
                      <a:pt x="134" y="41"/>
                      <a:pt x="170" y="23"/>
                      <a:pt x="170" y="2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4" y="3"/>
                      <a:pt x="177" y="5"/>
                      <a:pt x="180" y="8"/>
                    </a:cubicBezTo>
                    <a:cubicBezTo>
                      <a:pt x="174" y="30"/>
                      <a:pt x="136" y="46"/>
                      <a:pt x="90" y="46"/>
                    </a:cubicBezTo>
                    <a:cubicBezTo>
                      <a:pt x="44" y="46"/>
                      <a:pt x="5" y="29"/>
                      <a:pt x="0" y="7"/>
                    </a:cubicBezTo>
                    <a:cubicBezTo>
                      <a:pt x="3" y="4"/>
                      <a:pt x="6" y="2"/>
                      <a:pt x="10" y="0"/>
                    </a:cubicBezTo>
                    <a:cubicBezTo>
                      <a:pt x="10" y="1"/>
                      <a:pt x="10" y="1"/>
                      <a:pt x="1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0" name="Freeform 704"/>
              <p:cNvSpPr/>
              <p:nvPr/>
            </p:nvSpPr>
            <p:spPr bwMode="auto">
              <a:xfrm>
                <a:off x="7337" y="8230"/>
                <a:ext cx="488" cy="136"/>
              </a:xfrm>
              <a:custGeom>
                <a:avLst/>
                <a:gdLst>
                  <a:gd name="T0" fmla="*/ 91 w 182"/>
                  <a:gd name="T1" fmla="*/ 5 h 51"/>
                  <a:gd name="T2" fmla="*/ 11 w 182"/>
                  <a:gd name="T3" fmla="*/ 43 h 51"/>
                  <a:gd name="T4" fmla="*/ 1 w 182"/>
                  <a:gd name="T5" fmla="*/ 50 h 51"/>
                  <a:gd name="T6" fmla="*/ 0 w 182"/>
                  <a:gd name="T7" fmla="*/ 45 h 51"/>
                  <a:gd name="T8" fmla="*/ 91 w 182"/>
                  <a:gd name="T9" fmla="*/ 0 h 51"/>
                  <a:gd name="T10" fmla="*/ 182 w 182"/>
                  <a:gd name="T11" fmla="*/ 45 h 51"/>
                  <a:gd name="T12" fmla="*/ 181 w 182"/>
                  <a:gd name="T13" fmla="*/ 51 h 51"/>
                  <a:gd name="T14" fmla="*/ 171 w 182"/>
                  <a:gd name="T15" fmla="*/ 44 h 51"/>
                  <a:gd name="T16" fmla="*/ 147 w 182"/>
                  <a:gd name="T17" fmla="*/ 16 h 51"/>
                  <a:gd name="T18" fmla="*/ 91 w 182"/>
                  <a:gd name="T19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51">
                    <a:moveTo>
                      <a:pt x="91" y="5"/>
                    </a:moveTo>
                    <a:cubicBezTo>
                      <a:pt x="48" y="5"/>
                      <a:pt x="13" y="22"/>
                      <a:pt x="11" y="43"/>
                    </a:cubicBezTo>
                    <a:cubicBezTo>
                      <a:pt x="7" y="45"/>
                      <a:pt x="4" y="47"/>
                      <a:pt x="1" y="50"/>
                    </a:cubicBezTo>
                    <a:cubicBezTo>
                      <a:pt x="1" y="48"/>
                      <a:pt x="0" y="46"/>
                      <a:pt x="0" y="45"/>
                    </a:cubicBezTo>
                    <a:cubicBezTo>
                      <a:pt x="0" y="20"/>
                      <a:pt x="41" y="0"/>
                      <a:pt x="91" y="0"/>
                    </a:cubicBezTo>
                    <a:cubicBezTo>
                      <a:pt x="141" y="0"/>
                      <a:pt x="182" y="20"/>
                      <a:pt x="182" y="45"/>
                    </a:cubicBezTo>
                    <a:cubicBezTo>
                      <a:pt x="182" y="47"/>
                      <a:pt x="182" y="49"/>
                      <a:pt x="181" y="51"/>
                    </a:cubicBezTo>
                    <a:cubicBezTo>
                      <a:pt x="178" y="48"/>
                      <a:pt x="175" y="46"/>
                      <a:pt x="171" y="44"/>
                    </a:cubicBezTo>
                    <a:cubicBezTo>
                      <a:pt x="171" y="33"/>
                      <a:pt x="162" y="23"/>
                      <a:pt x="147" y="16"/>
                    </a:cubicBezTo>
                    <a:cubicBezTo>
                      <a:pt x="133" y="9"/>
                      <a:pt x="113" y="5"/>
                      <a:pt x="9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1" name="Freeform 705"/>
              <p:cNvSpPr/>
              <p:nvPr/>
            </p:nvSpPr>
            <p:spPr bwMode="auto">
              <a:xfrm>
                <a:off x="7310" y="8364"/>
                <a:ext cx="543" cy="126"/>
              </a:xfrm>
              <a:custGeom>
                <a:avLst/>
                <a:gdLst>
                  <a:gd name="T0" fmla="*/ 0 w 202"/>
                  <a:gd name="T1" fmla="*/ 11 h 47"/>
                  <a:gd name="T2" fmla="*/ 11 w 202"/>
                  <a:gd name="T3" fmla="*/ 0 h 47"/>
                  <a:gd name="T4" fmla="*/ 101 w 202"/>
                  <a:gd name="T5" fmla="*/ 39 h 47"/>
                  <a:gd name="T6" fmla="*/ 191 w 202"/>
                  <a:gd name="T7" fmla="*/ 1 h 47"/>
                  <a:gd name="T8" fmla="*/ 202 w 202"/>
                  <a:gd name="T9" fmla="*/ 12 h 47"/>
                  <a:gd name="T10" fmla="*/ 101 w 202"/>
                  <a:gd name="T11" fmla="*/ 47 h 47"/>
                  <a:gd name="T12" fmla="*/ 38 w 202"/>
                  <a:gd name="T13" fmla="*/ 37 h 47"/>
                  <a:gd name="T14" fmla="*/ 0 w 202"/>
                  <a:gd name="T15" fmla="*/ 1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2" h="47">
                    <a:moveTo>
                      <a:pt x="0" y="11"/>
                    </a:moveTo>
                    <a:cubicBezTo>
                      <a:pt x="3" y="7"/>
                      <a:pt x="6" y="3"/>
                      <a:pt x="11" y="0"/>
                    </a:cubicBezTo>
                    <a:cubicBezTo>
                      <a:pt x="16" y="22"/>
                      <a:pt x="55" y="39"/>
                      <a:pt x="101" y="39"/>
                    </a:cubicBezTo>
                    <a:cubicBezTo>
                      <a:pt x="147" y="39"/>
                      <a:pt x="185" y="23"/>
                      <a:pt x="191" y="1"/>
                    </a:cubicBezTo>
                    <a:cubicBezTo>
                      <a:pt x="196" y="4"/>
                      <a:pt x="199" y="8"/>
                      <a:pt x="202" y="12"/>
                    </a:cubicBezTo>
                    <a:cubicBezTo>
                      <a:pt x="187" y="33"/>
                      <a:pt x="148" y="47"/>
                      <a:pt x="101" y="47"/>
                    </a:cubicBezTo>
                    <a:cubicBezTo>
                      <a:pt x="77" y="47"/>
                      <a:pt x="56" y="44"/>
                      <a:pt x="38" y="37"/>
                    </a:cubicBezTo>
                    <a:cubicBezTo>
                      <a:pt x="20" y="31"/>
                      <a:pt x="7" y="22"/>
                      <a:pt x="0" y="1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2" name="Freeform 706"/>
              <p:cNvSpPr/>
              <p:nvPr/>
            </p:nvSpPr>
            <p:spPr bwMode="auto">
              <a:xfrm>
                <a:off x="7294" y="8208"/>
                <a:ext cx="575" cy="187"/>
              </a:xfrm>
              <a:custGeom>
                <a:avLst/>
                <a:gdLst>
                  <a:gd name="T0" fmla="*/ 17 w 214"/>
                  <a:gd name="T1" fmla="*/ 58 h 70"/>
                  <a:gd name="T2" fmla="*/ 6 w 214"/>
                  <a:gd name="T3" fmla="*/ 69 h 70"/>
                  <a:gd name="T4" fmla="*/ 0 w 214"/>
                  <a:gd name="T5" fmla="*/ 53 h 70"/>
                  <a:gd name="T6" fmla="*/ 0 w 214"/>
                  <a:gd name="T7" fmla="*/ 53 h 70"/>
                  <a:gd name="T8" fmla="*/ 107 w 214"/>
                  <a:gd name="T9" fmla="*/ 0 h 70"/>
                  <a:gd name="T10" fmla="*/ 214 w 214"/>
                  <a:gd name="T11" fmla="*/ 53 h 70"/>
                  <a:gd name="T12" fmla="*/ 214 w 214"/>
                  <a:gd name="T13" fmla="*/ 53 h 70"/>
                  <a:gd name="T14" fmla="*/ 214 w 214"/>
                  <a:gd name="T15" fmla="*/ 54 h 70"/>
                  <a:gd name="T16" fmla="*/ 214 w 214"/>
                  <a:gd name="T17" fmla="*/ 54 h 70"/>
                  <a:gd name="T18" fmla="*/ 208 w 214"/>
                  <a:gd name="T19" fmla="*/ 70 h 70"/>
                  <a:gd name="T20" fmla="*/ 197 w 214"/>
                  <a:gd name="T21" fmla="*/ 59 h 70"/>
                  <a:gd name="T22" fmla="*/ 198 w 214"/>
                  <a:gd name="T23" fmla="*/ 53 h 70"/>
                  <a:gd name="T24" fmla="*/ 107 w 214"/>
                  <a:gd name="T25" fmla="*/ 8 h 70"/>
                  <a:gd name="T26" fmla="*/ 16 w 214"/>
                  <a:gd name="T27" fmla="*/ 53 h 70"/>
                  <a:gd name="T28" fmla="*/ 17 w 214"/>
                  <a:gd name="T29" fmla="*/ 5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70">
                    <a:moveTo>
                      <a:pt x="17" y="58"/>
                    </a:moveTo>
                    <a:cubicBezTo>
                      <a:pt x="12" y="61"/>
                      <a:pt x="9" y="65"/>
                      <a:pt x="6" y="69"/>
                    </a:cubicBezTo>
                    <a:cubicBezTo>
                      <a:pt x="2" y="64"/>
                      <a:pt x="1" y="59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23"/>
                      <a:pt x="48" y="0"/>
                      <a:pt x="107" y="0"/>
                    </a:cubicBezTo>
                    <a:cubicBezTo>
                      <a:pt x="166" y="0"/>
                      <a:pt x="214" y="23"/>
                      <a:pt x="214" y="53"/>
                    </a:cubicBezTo>
                    <a:cubicBezTo>
                      <a:pt x="214" y="53"/>
                      <a:pt x="214" y="53"/>
                      <a:pt x="214" y="53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4" y="60"/>
                      <a:pt x="211" y="65"/>
                      <a:pt x="208" y="70"/>
                    </a:cubicBezTo>
                    <a:cubicBezTo>
                      <a:pt x="205" y="66"/>
                      <a:pt x="202" y="62"/>
                      <a:pt x="197" y="59"/>
                    </a:cubicBezTo>
                    <a:cubicBezTo>
                      <a:pt x="198" y="57"/>
                      <a:pt x="198" y="55"/>
                      <a:pt x="198" y="53"/>
                    </a:cubicBezTo>
                    <a:cubicBezTo>
                      <a:pt x="198" y="28"/>
                      <a:pt x="157" y="8"/>
                      <a:pt x="107" y="8"/>
                    </a:cubicBezTo>
                    <a:cubicBezTo>
                      <a:pt x="57" y="8"/>
                      <a:pt x="16" y="28"/>
                      <a:pt x="16" y="53"/>
                    </a:cubicBezTo>
                    <a:cubicBezTo>
                      <a:pt x="16" y="54"/>
                      <a:pt x="17" y="56"/>
                      <a:pt x="17" y="5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3" name="Freeform 707"/>
              <p:cNvSpPr/>
              <p:nvPr/>
            </p:nvSpPr>
            <p:spPr bwMode="auto">
              <a:xfrm>
                <a:off x="7294" y="8350"/>
                <a:ext cx="16" cy="86"/>
              </a:xfrm>
              <a:custGeom>
                <a:avLst/>
                <a:gdLst>
                  <a:gd name="T0" fmla="*/ 6 w 6"/>
                  <a:gd name="T1" fmla="*/ 16 h 32"/>
                  <a:gd name="T2" fmla="*/ 0 w 6"/>
                  <a:gd name="T3" fmla="*/ 32 h 32"/>
                  <a:gd name="T4" fmla="*/ 0 w 6"/>
                  <a:gd name="T5" fmla="*/ 0 h 32"/>
                  <a:gd name="T6" fmla="*/ 6 w 6"/>
                  <a:gd name="T7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6" y="16"/>
                    </a:moveTo>
                    <a:cubicBezTo>
                      <a:pt x="2" y="21"/>
                      <a:pt x="0" y="27"/>
                      <a:pt x="0" y="3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6"/>
                      <a:pt x="2" y="11"/>
                      <a:pt x="6" y="1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4" name="Freeform 708"/>
              <p:cNvSpPr/>
              <p:nvPr/>
            </p:nvSpPr>
            <p:spPr bwMode="auto">
              <a:xfrm>
                <a:off x="7414" y="8838"/>
                <a:ext cx="19" cy="89"/>
              </a:xfrm>
              <a:custGeom>
                <a:avLst/>
                <a:gdLst>
                  <a:gd name="T0" fmla="*/ 7 w 7"/>
                  <a:gd name="T1" fmla="*/ 0 h 33"/>
                  <a:gd name="T2" fmla="*/ 6 w 7"/>
                  <a:gd name="T3" fmla="*/ 33 h 33"/>
                  <a:gd name="T4" fmla="*/ 0 w 7"/>
                  <a:gd name="T5" fmla="*/ 16 h 33"/>
                  <a:gd name="T6" fmla="*/ 7 w 7"/>
                  <a:gd name="T7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3">
                    <a:moveTo>
                      <a:pt x="7" y="0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27"/>
                      <a:pt x="4" y="22"/>
                      <a:pt x="0" y="16"/>
                    </a:cubicBezTo>
                    <a:cubicBezTo>
                      <a:pt x="4" y="11"/>
                      <a:pt x="6" y="6"/>
                      <a:pt x="7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5" name="Freeform 709"/>
              <p:cNvSpPr/>
              <p:nvPr/>
            </p:nvSpPr>
            <p:spPr bwMode="auto">
              <a:xfrm>
                <a:off x="6856" y="8879"/>
                <a:ext cx="575" cy="190"/>
              </a:xfrm>
              <a:custGeom>
                <a:avLst/>
                <a:gdLst>
                  <a:gd name="T0" fmla="*/ 6 w 214"/>
                  <a:gd name="T1" fmla="*/ 0 h 71"/>
                  <a:gd name="T2" fmla="*/ 45 w 214"/>
                  <a:gd name="T3" fmla="*/ 26 h 71"/>
                  <a:gd name="T4" fmla="*/ 108 w 214"/>
                  <a:gd name="T5" fmla="*/ 37 h 71"/>
                  <a:gd name="T6" fmla="*/ 208 w 214"/>
                  <a:gd name="T7" fmla="*/ 1 h 71"/>
                  <a:gd name="T8" fmla="*/ 214 w 214"/>
                  <a:gd name="T9" fmla="*/ 18 h 71"/>
                  <a:gd name="T10" fmla="*/ 107 w 214"/>
                  <a:gd name="T11" fmla="*/ 71 h 71"/>
                  <a:gd name="T12" fmla="*/ 0 w 214"/>
                  <a:gd name="T13" fmla="*/ 18 h 71"/>
                  <a:gd name="T14" fmla="*/ 0 w 214"/>
                  <a:gd name="T15" fmla="*/ 17 h 71"/>
                  <a:gd name="T16" fmla="*/ 0 w 214"/>
                  <a:gd name="T17" fmla="*/ 16 h 71"/>
                  <a:gd name="T18" fmla="*/ 6 w 214"/>
                  <a:gd name="T19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4" h="71">
                    <a:moveTo>
                      <a:pt x="6" y="0"/>
                    </a:moveTo>
                    <a:cubicBezTo>
                      <a:pt x="13" y="11"/>
                      <a:pt x="27" y="20"/>
                      <a:pt x="45" y="26"/>
                    </a:cubicBezTo>
                    <a:cubicBezTo>
                      <a:pt x="62" y="33"/>
                      <a:pt x="84" y="37"/>
                      <a:pt x="108" y="37"/>
                    </a:cubicBezTo>
                    <a:cubicBezTo>
                      <a:pt x="154" y="37"/>
                      <a:pt x="194" y="22"/>
                      <a:pt x="208" y="1"/>
                    </a:cubicBezTo>
                    <a:cubicBezTo>
                      <a:pt x="212" y="7"/>
                      <a:pt x="214" y="12"/>
                      <a:pt x="214" y="18"/>
                    </a:cubicBezTo>
                    <a:cubicBezTo>
                      <a:pt x="214" y="47"/>
                      <a:pt x="166" y="71"/>
                      <a:pt x="107" y="71"/>
                    </a:cubicBezTo>
                    <a:cubicBezTo>
                      <a:pt x="48" y="71"/>
                      <a:pt x="0" y="47"/>
                      <a:pt x="0" y="18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1"/>
                      <a:pt x="3" y="5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6" name="Freeform 710"/>
              <p:cNvSpPr/>
              <p:nvPr/>
            </p:nvSpPr>
            <p:spPr bwMode="auto">
              <a:xfrm>
                <a:off x="7181" y="8785"/>
                <a:ext cx="40" cy="14"/>
              </a:xfrm>
              <a:custGeom>
                <a:avLst/>
                <a:gdLst>
                  <a:gd name="T0" fmla="*/ 0 w 15"/>
                  <a:gd name="T1" fmla="*/ 0 h 5"/>
                  <a:gd name="T2" fmla="*/ 15 w 15"/>
                  <a:gd name="T3" fmla="*/ 2 h 5"/>
                  <a:gd name="T4" fmla="*/ 13 w 15"/>
                  <a:gd name="T5" fmla="*/ 4 h 5"/>
                  <a:gd name="T6" fmla="*/ 8 w 15"/>
                  <a:gd name="T7" fmla="*/ 5 h 5"/>
                  <a:gd name="T8" fmla="*/ 1 w 15"/>
                  <a:gd name="T9" fmla="*/ 2 h 5"/>
                  <a:gd name="T10" fmla="*/ 0 w 15"/>
                  <a:gd name="T11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0" y="0"/>
                    </a:moveTo>
                    <a:cubicBezTo>
                      <a:pt x="6" y="1"/>
                      <a:pt x="10" y="1"/>
                      <a:pt x="15" y="2"/>
                    </a:cubicBezTo>
                    <a:cubicBezTo>
                      <a:pt x="15" y="3"/>
                      <a:pt x="14" y="3"/>
                      <a:pt x="13" y="4"/>
                    </a:cubicBezTo>
                    <a:cubicBezTo>
                      <a:pt x="12" y="5"/>
                      <a:pt x="10" y="5"/>
                      <a:pt x="8" y="5"/>
                    </a:cubicBezTo>
                    <a:cubicBezTo>
                      <a:pt x="5" y="5"/>
                      <a:pt x="3" y="4"/>
                      <a:pt x="1" y="2"/>
                    </a:cubicBezTo>
                    <a:cubicBezTo>
                      <a:pt x="1" y="1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7" name="Freeform 711"/>
              <p:cNvSpPr/>
              <p:nvPr/>
            </p:nvSpPr>
            <p:spPr bwMode="auto">
              <a:xfrm>
                <a:off x="7162" y="8777"/>
                <a:ext cx="19" cy="8"/>
              </a:xfrm>
              <a:custGeom>
                <a:avLst/>
                <a:gdLst>
                  <a:gd name="T0" fmla="*/ 0 w 7"/>
                  <a:gd name="T1" fmla="*/ 0 h 3"/>
                  <a:gd name="T2" fmla="*/ 7 w 7"/>
                  <a:gd name="T3" fmla="*/ 3 h 3"/>
                  <a:gd name="T4" fmla="*/ 0 w 7"/>
                  <a:gd name="T5" fmla="*/ 3 h 3"/>
                  <a:gd name="T6" fmla="*/ 0 w 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cubicBezTo>
                      <a:pt x="3" y="1"/>
                      <a:pt x="6" y="2"/>
                      <a:pt x="7" y="3"/>
                    </a:cubicBezTo>
                    <a:cubicBezTo>
                      <a:pt x="5" y="3"/>
                      <a:pt x="2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8" name="Freeform 712"/>
              <p:cNvSpPr/>
              <p:nvPr/>
            </p:nvSpPr>
            <p:spPr bwMode="auto">
              <a:xfrm>
                <a:off x="7162" y="8830"/>
                <a:ext cx="30" cy="37"/>
              </a:xfrm>
              <a:custGeom>
                <a:avLst/>
                <a:gdLst>
                  <a:gd name="T0" fmla="*/ 8 w 11"/>
                  <a:gd name="T1" fmla="*/ 11 h 14"/>
                  <a:gd name="T2" fmla="*/ 0 w 11"/>
                  <a:gd name="T3" fmla="*/ 14 h 14"/>
                  <a:gd name="T4" fmla="*/ 0 w 11"/>
                  <a:gd name="T5" fmla="*/ 0 h 14"/>
                  <a:gd name="T6" fmla="*/ 8 w 11"/>
                  <a:gd name="T7" fmla="*/ 3 h 14"/>
                  <a:gd name="T8" fmla="*/ 11 w 11"/>
                  <a:gd name="T9" fmla="*/ 7 h 14"/>
                  <a:gd name="T10" fmla="*/ 8 w 11"/>
                  <a:gd name="T11" fmla="*/ 1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4">
                    <a:moveTo>
                      <a:pt x="8" y="11"/>
                    </a:moveTo>
                    <a:cubicBezTo>
                      <a:pt x="6" y="13"/>
                      <a:pt x="3" y="13"/>
                      <a:pt x="0" y="1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6" y="2"/>
                      <a:pt x="8" y="3"/>
                    </a:cubicBezTo>
                    <a:cubicBezTo>
                      <a:pt x="10" y="4"/>
                      <a:pt x="11" y="5"/>
                      <a:pt x="11" y="7"/>
                    </a:cubicBezTo>
                    <a:cubicBezTo>
                      <a:pt x="11" y="9"/>
                      <a:pt x="10" y="10"/>
                      <a:pt x="8" y="11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9" name="Freeform 713"/>
              <p:cNvSpPr/>
              <p:nvPr/>
            </p:nvSpPr>
            <p:spPr bwMode="auto">
              <a:xfrm>
                <a:off x="7119" y="8777"/>
                <a:ext cx="25" cy="8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3 h 3"/>
                  <a:gd name="T4" fmla="*/ 0 w 9"/>
                  <a:gd name="T5" fmla="*/ 3 h 3"/>
                  <a:gd name="T6" fmla="*/ 2 w 9"/>
                  <a:gd name="T7" fmla="*/ 2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6" y="3"/>
                      <a:pt x="3" y="3"/>
                      <a:pt x="0" y="3"/>
                    </a:cubicBezTo>
                    <a:cubicBezTo>
                      <a:pt x="0" y="3"/>
                      <a:pt x="1" y="2"/>
                      <a:pt x="2" y="2"/>
                    </a:cubicBezTo>
                    <a:cubicBezTo>
                      <a:pt x="3" y="1"/>
                      <a:pt x="6" y="0"/>
                      <a:pt x="9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0" name="Freeform 714"/>
              <p:cNvSpPr/>
              <p:nvPr/>
            </p:nvSpPr>
            <p:spPr bwMode="auto">
              <a:xfrm>
                <a:off x="7117" y="8785"/>
                <a:ext cx="27" cy="22"/>
              </a:xfrm>
              <a:custGeom>
                <a:avLst/>
                <a:gdLst>
                  <a:gd name="T0" fmla="*/ 1 w 10"/>
                  <a:gd name="T1" fmla="*/ 0 h 8"/>
                  <a:gd name="T2" fmla="*/ 10 w 10"/>
                  <a:gd name="T3" fmla="*/ 0 h 8"/>
                  <a:gd name="T4" fmla="*/ 10 w 10"/>
                  <a:gd name="T5" fmla="*/ 8 h 8"/>
                  <a:gd name="T6" fmla="*/ 2 w 10"/>
                  <a:gd name="T7" fmla="*/ 6 h 8"/>
                  <a:gd name="T8" fmla="*/ 0 w 10"/>
                  <a:gd name="T9" fmla="*/ 3 h 8"/>
                  <a:gd name="T10" fmla="*/ 1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1" y="0"/>
                    </a:moveTo>
                    <a:cubicBezTo>
                      <a:pt x="4" y="0"/>
                      <a:pt x="7" y="0"/>
                      <a:pt x="10" y="0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7" y="8"/>
                      <a:pt x="4" y="7"/>
                      <a:pt x="2" y="6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0" y="1"/>
                      <a:pt x="1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1" name="Freeform 715"/>
              <p:cNvSpPr/>
              <p:nvPr/>
            </p:nvSpPr>
            <p:spPr bwMode="auto">
              <a:xfrm>
                <a:off x="7081" y="8744"/>
                <a:ext cx="140" cy="47"/>
              </a:xfrm>
              <a:custGeom>
                <a:avLst/>
                <a:gdLst>
                  <a:gd name="T0" fmla="*/ 5 w 52"/>
                  <a:gd name="T1" fmla="*/ 10 h 17"/>
                  <a:gd name="T2" fmla="*/ 23 w 52"/>
                  <a:gd name="T3" fmla="*/ 6 h 17"/>
                  <a:gd name="T4" fmla="*/ 23 w 52"/>
                  <a:gd name="T5" fmla="*/ 3 h 17"/>
                  <a:gd name="T6" fmla="*/ 26 w 52"/>
                  <a:gd name="T7" fmla="*/ 0 h 17"/>
                  <a:gd name="T8" fmla="*/ 30 w 52"/>
                  <a:gd name="T9" fmla="*/ 3 h 17"/>
                  <a:gd name="T10" fmla="*/ 30 w 52"/>
                  <a:gd name="T11" fmla="*/ 6 h 17"/>
                  <a:gd name="T12" fmla="*/ 40 w 52"/>
                  <a:gd name="T13" fmla="*/ 7 h 17"/>
                  <a:gd name="T14" fmla="*/ 47 w 52"/>
                  <a:gd name="T15" fmla="*/ 10 h 17"/>
                  <a:gd name="T16" fmla="*/ 51 w 52"/>
                  <a:gd name="T17" fmla="*/ 13 h 17"/>
                  <a:gd name="T18" fmla="*/ 52 w 52"/>
                  <a:gd name="T19" fmla="*/ 16 h 17"/>
                  <a:gd name="T20" fmla="*/ 52 w 52"/>
                  <a:gd name="T21" fmla="*/ 17 h 17"/>
                  <a:gd name="T22" fmla="*/ 37 w 52"/>
                  <a:gd name="T23" fmla="*/ 15 h 17"/>
                  <a:gd name="T24" fmla="*/ 30 w 52"/>
                  <a:gd name="T25" fmla="*/ 12 h 17"/>
                  <a:gd name="T26" fmla="*/ 30 w 52"/>
                  <a:gd name="T27" fmla="*/ 15 h 17"/>
                  <a:gd name="T28" fmla="*/ 23 w 52"/>
                  <a:gd name="T29" fmla="*/ 15 h 17"/>
                  <a:gd name="T30" fmla="*/ 23 w 52"/>
                  <a:gd name="T31" fmla="*/ 15 h 17"/>
                  <a:gd name="T32" fmla="*/ 23 w 52"/>
                  <a:gd name="T33" fmla="*/ 12 h 17"/>
                  <a:gd name="T34" fmla="*/ 16 w 52"/>
                  <a:gd name="T35" fmla="*/ 14 h 17"/>
                  <a:gd name="T36" fmla="*/ 14 w 52"/>
                  <a:gd name="T37" fmla="*/ 15 h 17"/>
                  <a:gd name="T38" fmla="*/ 0 w 52"/>
                  <a:gd name="T39" fmla="*/ 16 h 17"/>
                  <a:gd name="T40" fmla="*/ 5 w 52"/>
                  <a:gd name="T41" fmla="*/ 1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2" h="17">
                    <a:moveTo>
                      <a:pt x="5" y="10"/>
                    </a:moveTo>
                    <a:cubicBezTo>
                      <a:pt x="9" y="8"/>
                      <a:pt x="15" y="6"/>
                      <a:pt x="23" y="6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29" y="0"/>
                      <a:pt x="30" y="1"/>
                      <a:pt x="30" y="3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4" y="6"/>
                      <a:pt x="37" y="7"/>
                      <a:pt x="40" y="7"/>
                    </a:cubicBezTo>
                    <a:cubicBezTo>
                      <a:pt x="43" y="8"/>
                      <a:pt x="45" y="9"/>
                      <a:pt x="47" y="10"/>
                    </a:cubicBezTo>
                    <a:cubicBezTo>
                      <a:pt x="49" y="11"/>
                      <a:pt x="50" y="12"/>
                      <a:pt x="51" y="13"/>
                    </a:cubicBezTo>
                    <a:cubicBezTo>
                      <a:pt x="52" y="15"/>
                      <a:pt x="52" y="16"/>
                      <a:pt x="52" y="16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47" y="16"/>
                      <a:pt x="43" y="16"/>
                      <a:pt x="37" y="15"/>
                    </a:cubicBezTo>
                    <a:cubicBezTo>
                      <a:pt x="36" y="14"/>
                      <a:pt x="33" y="13"/>
                      <a:pt x="30" y="12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8" y="15"/>
                      <a:pt x="25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2"/>
                      <a:pt x="17" y="13"/>
                      <a:pt x="16" y="14"/>
                    </a:cubicBezTo>
                    <a:cubicBezTo>
                      <a:pt x="15" y="14"/>
                      <a:pt x="14" y="15"/>
                      <a:pt x="14" y="15"/>
                    </a:cubicBezTo>
                    <a:cubicBezTo>
                      <a:pt x="9" y="15"/>
                      <a:pt x="4" y="16"/>
                      <a:pt x="0" y="16"/>
                    </a:cubicBezTo>
                    <a:cubicBezTo>
                      <a:pt x="0" y="14"/>
                      <a:pt x="2" y="12"/>
                      <a:pt x="5" y="1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2" name="Freeform 716"/>
              <p:cNvSpPr/>
              <p:nvPr/>
            </p:nvSpPr>
            <p:spPr bwMode="auto">
              <a:xfrm>
                <a:off x="6931" y="8785"/>
                <a:ext cx="429" cy="156"/>
              </a:xfrm>
              <a:custGeom>
                <a:avLst/>
                <a:gdLst>
                  <a:gd name="T0" fmla="*/ 67 w 160"/>
                  <a:gd name="T1" fmla="*/ 14 h 58"/>
                  <a:gd name="T2" fmla="*/ 79 w 160"/>
                  <a:gd name="T3" fmla="*/ 16 h 58"/>
                  <a:gd name="T4" fmla="*/ 79 w 160"/>
                  <a:gd name="T5" fmla="*/ 30 h 58"/>
                  <a:gd name="T6" fmla="*/ 73 w 160"/>
                  <a:gd name="T7" fmla="*/ 29 h 58"/>
                  <a:gd name="T8" fmla="*/ 70 w 160"/>
                  <a:gd name="T9" fmla="*/ 26 h 58"/>
                  <a:gd name="T10" fmla="*/ 67 w 160"/>
                  <a:gd name="T11" fmla="*/ 23 h 58"/>
                  <a:gd name="T12" fmla="*/ 65 w 160"/>
                  <a:gd name="T13" fmla="*/ 21 h 58"/>
                  <a:gd name="T14" fmla="*/ 61 w 160"/>
                  <a:gd name="T15" fmla="*/ 20 h 58"/>
                  <a:gd name="T16" fmla="*/ 55 w 160"/>
                  <a:gd name="T17" fmla="*/ 21 h 58"/>
                  <a:gd name="T18" fmla="*/ 53 w 160"/>
                  <a:gd name="T19" fmla="*/ 24 h 58"/>
                  <a:gd name="T20" fmla="*/ 55 w 160"/>
                  <a:gd name="T21" fmla="*/ 28 h 58"/>
                  <a:gd name="T22" fmla="*/ 60 w 160"/>
                  <a:gd name="T23" fmla="*/ 32 h 58"/>
                  <a:gd name="T24" fmla="*/ 68 w 160"/>
                  <a:gd name="T25" fmla="*/ 35 h 58"/>
                  <a:gd name="T26" fmla="*/ 79 w 160"/>
                  <a:gd name="T27" fmla="*/ 37 h 58"/>
                  <a:gd name="T28" fmla="*/ 79 w 160"/>
                  <a:gd name="T29" fmla="*/ 45 h 58"/>
                  <a:gd name="T30" fmla="*/ 80 w 160"/>
                  <a:gd name="T31" fmla="*/ 47 h 58"/>
                  <a:gd name="T32" fmla="*/ 82 w 160"/>
                  <a:gd name="T33" fmla="*/ 48 h 58"/>
                  <a:gd name="T34" fmla="*/ 85 w 160"/>
                  <a:gd name="T35" fmla="*/ 47 h 58"/>
                  <a:gd name="T36" fmla="*/ 86 w 160"/>
                  <a:gd name="T37" fmla="*/ 44 h 58"/>
                  <a:gd name="T38" fmla="*/ 86 w 160"/>
                  <a:gd name="T39" fmla="*/ 37 h 58"/>
                  <a:gd name="T40" fmla="*/ 99 w 160"/>
                  <a:gd name="T41" fmla="*/ 34 h 58"/>
                  <a:gd name="T42" fmla="*/ 108 w 160"/>
                  <a:gd name="T43" fmla="*/ 30 h 58"/>
                  <a:gd name="T44" fmla="*/ 111 w 160"/>
                  <a:gd name="T45" fmla="*/ 23 h 58"/>
                  <a:gd name="T46" fmla="*/ 109 w 160"/>
                  <a:gd name="T47" fmla="*/ 18 h 58"/>
                  <a:gd name="T48" fmla="*/ 104 w 160"/>
                  <a:gd name="T49" fmla="*/ 14 h 58"/>
                  <a:gd name="T50" fmla="*/ 97 w 160"/>
                  <a:gd name="T51" fmla="*/ 12 h 58"/>
                  <a:gd name="T52" fmla="*/ 86 w 160"/>
                  <a:gd name="T53" fmla="*/ 10 h 58"/>
                  <a:gd name="T54" fmla="*/ 86 w 160"/>
                  <a:gd name="T55" fmla="*/ 0 h 58"/>
                  <a:gd name="T56" fmla="*/ 93 w 160"/>
                  <a:gd name="T57" fmla="*/ 0 h 58"/>
                  <a:gd name="T58" fmla="*/ 94 w 160"/>
                  <a:gd name="T59" fmla="*/ 2 h 58"/>
                  <a:gd name="T60" fmla="*/ 101 w 160"/>
                  <a:gd name="T61" fmla="*/ 5 h 58"/>
                  <a:gd name="T62" fmla="*/ 106 w 160"/>
                  <a:gd name="T63" fmla="*/ 4 h 58"/>
                  <a:gd name="T64" fmla="*/ 108 w 160"/>
                  <a:gd name="T65" fmla="*/ 2 h 58"/>
                  <a:gd name="T66" fmla="*/ 160 w 160"/>
                  <a:gd name="T67" fmla="*/ 18 h 58"/>
                  <a:gd name="T68" fmla="*/ 160 w 160"/>
                  <a:gd name="T69" fmla="*/ 19 h 58"/>
                  <a:gd name="T70" fmla="*/ 80 w 160"/>
                  <a:gd name="T71" fmla="*/ 58 h 58"/>
                  <a:gd name="T72" fmla="*/ 0 w 160"/>
                  <a:gd name="T73" fmla="*/ 19 h 58"/>
                  <a:gd name="T74" fmla="*/ 0 w 160"/>
                  <a:gd name="T75" fmla="*/ 17 h 58"/>
                  <a:gd name="T76" fmla="*/ 56 w 160"/>
                  <a:gd name="T77" fmla="*/ 1 h 58"/>
                  <a:gd name="T78" fmla="*/ 55 w 160"/>
                  <a:gd name="T79" fmla="*/ 3 h 58"/>
                  <a:gd name="T80" fmla="*/ 59 w 160"/>
                  <a:gd name="T81" fmla="*/ 10 h 58"/>
                  <a:gd name="T82" fmla="*/ 67 w 160"/>
                  <a:gd name="T83" fmla="*/ 14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0" h="58">
                    <a:moveTo>
                      <a:pt x="67" y="14"/>
                    </a:moveTo>
                    <a:cubicBezTo>
                      <a:pt x="70" y="15"/>
                      <a:pt x="74" y="16"/>
                      <a:pt x="79" y="16"/>
                    </a:cubicBezTo>
                    <a:cubicBezTo>
                      <a:pt x="79" y="30"/>
                      <a:pt x="79" y="30"/>
                      <a:pt x="79" y="30"/>
                    </a:cubicBezTo>
                    <a:cubicBezTo>
                      <a:pt x="76" y="30"/>
                      <a:pt x="74" y="30"/>
                      <a:pt x="73" y="29"/>
                    </a:cubicBezTo>
                    <a:cubicBezTo>
                      <a:pt x="71" y="28"/>
                      <a:pt x="70" y="27"/>
                      <a:pt x="70" y="26"/>
                    </a:cubicBezTo>
                    <a:cubicBezTo>
                      <a:pt x="69" y="26"/>
                      <a:pt x="68" y="24"/>
                      <a:pt x="67" y="23"/>
                    </a:cubicBezTo>
                    <a:cubicBezTo>
                      <a:pt x="67" y="22"/>
                      <a:pt x="66" y="21"/>
                      <a:pt x="65" y="21"/>
                    </a:cubicBezTo>
                    <a:cubicBezTo>
                      <a:pt x="64" y="20"/>
                      <a:pt x="62" y="20"/>
                      <a:pt x="61" y="20"/>
                    </a:cubicBezTo>
                    <a:cubicBezTo>
                      <a:pt x="58" y="20"/>
                      <a:pt x="57" y="21"/>
                      <a:pt x="55" y="21"/>
                    </a:cubicBezTo>
                    <a:cubicBezTo>
                      <a:pt x="54" y="22"/>
                      <a:pt x="53" y="23"/>
                      <a:pt x="53" y="24"/>
                    </a:cubicBezTo>
                    <a:cubicBezTo>
                      <a:pt x="53" y="25"/>
                      <a:pt x="54" y="27"/>
                      <a:pt x="55" y="28"/>
                    </a:cubicBezTo>
                    <a:cubicBezTo>
                      <a:pt x="56" y="29"/>
                      <a:pt x="57" y="31"/>
                      <a:pt x="60" y="32"/>
                    </a:cubicBezTo>
                    <a:cubicBezTo>
                      <a:pt x="62" y="33"/>
                      <a:pt x="64" y="34"/>
                      <a:pt x="68" y="35"/>
                    </a:cubicBezTo>
                    <a:cubicBezTo>
                      <a:pt x="71" y="36"/>
                      <a:pt x="75" y="37"/>
                      <a:pt x="79" y="37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6"/>
                      <a:pt x="79" y="47"/>
                      <a:pt x="80" y="47"/>
                    </a:cubicBezTo>
                    <a:cubicBezTo>
                      <a:pt x="80" y="48"/>
                      <a:pt x="81" y="48"/>
                      <a:pt x="82" y="48"/>
                    </a:cubicBezTo>
                    <a:cubicBezTo>
                      <a:pt x="84" y="48"/>
                      <a:pt x="85" y="47"/>
                      <a:pt x="85" y="47"/>
                    </a:cubicBezTo>
                    <a:cubicBezTo>
                      <a:pt x="86" y="46"/>
                      <a:pt x="86" y="45"/>
                      <a:pt x="86" y="44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91" y="36"/>
                      <a:pt x="95" y="36"/>
                      <a:pt x="99" y="34"/>
                    </a:cubicBezTo>
                    <a:cubicBezTo>
                      <a:pt x="103" y="33"/>
                      <a:pt x="106" y="32"/>
                      <a:pt x="108" y="30"/>
                    </a:cubicBezTo>
                    <a:cubicBezTo>
                      <a:pt x="110" y="27"/>
                      <a:pt x="111" y="25"/>
                      <a:pt x="111" y="23"/>
                    </a:cubicBezTo>
                    <a:cubicBezTo>
                      <a:pt x="111" y="21"/>
                      <a:pt x="110" y="19"/>
                      <a:pt x="109" y="18"/>
                    </a:cubicBezTo>
                    <a:cubicBezTo>
                      <a:pt x="108" y="16"/>
                      <a:pt x="106" y="15"/>
                      <a:pt x="104" y="14"/>
                    </a:cubicBezTo>
                    <a:cubicBezTo>
                      <a:pt x="102" y="13"/>
                      <a:pt x="99" y="12"/>
                      <a:pt x="97" y="12"/>
                    </a:cubicBezTo>
                    <a:cubicBezTo>
                      <a:pt x="94" y="11"/>
                      <a:pt x="90" y="10"/>
                      <a:pt x="86" y="1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8" y="0"/>
                      <a:pt x="91" y="0"/>
                      <a:pt x="93" y="0"/>
                    </a:cubicBezTo>
                    <a:cubicBezTo>
                      <a:pt x="94" y="1"/>
                      <a:pt x="94" y="1"/>
                      <a:pt x="94" y="2"/>
                    </a:cubicBezTo>
                    <a:cubicBezTo>
                      <a:pt x="96" y="4"/>
                      <a:pt x="98" y="5"/>
                      <a:pt x="101" y="5"/>
                    </a:cubicBezTo>
                    <a:cubicBezTo>
                      <a:pt x="103" y="5"/>
                      <a:pt x="105" y="5"/>
                      <a:pt x="106" y="4"/>
                    </a:cubicBezTo>
                    <a:cubicBezTo>
                      <a:pt x="107" y="3"/>
                      <a:pt x="108" y="3"/>
                      <a:pt x="108" y="2"/>
                    </a:cubicBezTo>
                    <a:cubicBezTo>
                      <a:pt x="128" y="5"/>
                      <a:pt x="146" y="11"/>
                      <a:pt x="160" y="18"/>
                    </a:cubicBezTo>
                    <a:cubicBezTo>
                      <a:pt x="160" y="18"/>
                      <a:pt x="160" y="19"/>
                      <a:pt x="160" y="19"/>
                    </a:cubicBezTo>
                    <a:cubicBezTo>
                      <a:pt x="160" y="41"/>
                      <a:pt x="124" y="58"/>
                      <a:pt x="80" y="58"/>
                    </a:cubicBezTo>
                    <a:cubicBezTo>
                      <a:pt x="36" y="58"/>
                      <a:pt x="0" y="41"/>
                      <a:pt x="0" y="19"/>
                    </a:cubicBezTo>
                    <a:cubicBezTo>
                      <a:pt x="0" y="18"/>
                      <a:pt x="0" y="18"/>
                      <a:pt x="0" y="17"/>
                    </a:cubicBezTo>
                    <a:cubicBezTo>
                      <a:pt x="14" y="9"/>
                      <a:pt x="34" y="4"/>
                      <a:pt x="56" y="1"/>
                    </a:cubicBezTo>
                    <a:cubicBezTo>
                      <a:pt x="56" y="2"/>
                      <a:pt x="55" y="3"/>
                      <a:pt x="55" y="3"/>
                    </a:cubicBezTo>
                    <a:cubicBezTo>
                      <a:pt x="55" y="6"/>
                      <a:pt x="56" y="8"/>
                      <a:pt x="59" y="10"/>
                    </a:cubicBezTo>
                    <a:cubicBezTo>
                      <a:pt x="61" y="12"/>
                      <a:pt x="63" y="13"/>
                      <a:pt x="67" y="1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3" name="Freeform 717"/>
              <p:cNvSpPr>
                <a:spLocks noEditPoints="1"/>
              </p:cNvSpPr>
              <p:nvPr/>
            </p:nvSpPr>
            <p:spPr bwMode="auto">
              <a:xfrm>
                <a:off x="7073" y="8785"/>
                <a:ext cx="156" cy="128"/>
              </a:xfrm>
              <a:custGeom>
                <a:avLst/>
                <a:gdLst>
                  <a:gd name="T0" fmla="*/ 33 w 58"/>
                  <a:gd name="T1" fmla="*/ 31 h 48"/>
                  <a:gd name="T2" fmla="*/ 41 w 58"/>
                  <a:gd name="T3" fmla="*/ 28 h 48"/>
                  <a:gd name="T4" fmla="*/ 44 w 58"/>
                  <a:gd name="T5" fmla="*/ 24 h 48"/>
                  <a:gd name="T6" fmla="*/ 41 w 58"/>
                  <a:gd name="T7" fmla="*/ 20 h 48"/>
                  <a:gd name="T8" fmla="*/ 33 w 58"/>
                  <a:gd name="T9" fmla="*/ 17 h 48"/>
                  <a:gd name="T10" fmla="*/ 33 w 58"/>
                  <a:gd name="T11" fmla="*/ 31 h 48"/>
                  <a:gd name="T12" fmla="*/ 17 w 58"/>
                  <a:gd name="T13" fmla="*/ 26 h 48"/>
                  <a:gd name="T14" fmla="*/ 20 w 58"/>
                  <a:gd name="T15" fmla="*/ 29 h 48"/>
                  <a:gd name="T16" fmla="*/ 26 w 58"/>
                  <a:gd name="T17" fmla="*/ 30 h 48"/>
                  <a:gd name="T18" fmla="*/ 26 w 58"/>
                  <a:gd name="T19" fmla="*/ 16 h 48"/>
                  <a:gd name="T20" fmla="*/ 14 w 58"/>
                  <a:gd name="T21" fmla="*/ 14 h 48"/>
                  <a:gd name="T22" fmla="*/ 6 w 58"/>
                  <a:gd name="T23" fmla="*/ 10 h 48"/>
                  <a:gd name="T24" fmla="*/ 2 w 58"/>
                  <a:gd name="T25" fmla="*/ 3 h 48"/>
                  <a:gd name="T26" fmla="*/ 3 w 58"/>
                  <a:gd name="T27" fmla="*/ 1 h 48"/>
                  <a:gd name="T28" fmla="*/ 17 w 58"/>
                  <a:gd name="T29" fmla="*/ 0 h 48"/>
                  <a:gd name="T30" fmla="*/ 16 w 58"/>
                  <a:gd name="T31" fmla="*/ 3 h 48"/>
                  <a:gd name="T32" fmla="*/ 18 w 58"/>
                  <a:gd name="T33" fmla="*/ 6 h 48"/>
                  <a:gd name="T34" fmla="*/ 26 w 58"/>
                  <a:gd name="T35" fmla="*/ 8 h 48"/>
                  <a:gd name="T36" fmla="*/ 26 w 58"/>
                  <a:gd name="T37" fmla="*/ 0 h 48"/>
                  <a:gd name="T38" fmla="*/ 26 w 58"/>
                  <a:gd name="T39" fmla="*/ 0 h 48"/>
                  <a:gd name="T40" fmla="*/ 33 w 58"/>
                  <a:gd name="T41" fmla="*/ 0 h 48"/>
                  <a:gd name="T42" fmla="*/ 33 w 58"/>
                  <a:gd name="T43" fmla="*/ 10 h 48"/>
                  <a:gd name="T44" fmla="*/ 44 w 58"/>
                  <a:gd name="T45" fmla="*/ 12 h 48"/>
                  <a:gd name="T46" fmla="*/ 51 w 58"/>
                  <a:gd name="T47" fmla="*/ 14 h 48"/>
                  <a:gd name="T48" fmla="*/ 56 w 58"/>
                  <a:gd name="T49" fmla="*/ 18 h 48"/>
                  <a:gd name="T50" fmla="*/ 58 w 58"/>
                  <a:gd name="T51" fmla="*/ 23 h 48"/>
                  <a:gd name="T52" fmla="*/ 55 w 58"/>
                  <a:gd name="T53" fmla="*/ 30 h 48"/>
                  <a:gd name="T54" fmla="*/ 46 w 58"/>
                  <a:gd name="T55" fmla="*/ 34 h 48"/>
                  <a:gd name="T56" fmla="*/ 33 w 58"/>
                  <a:gd name="T57" fmla="*/ 37 h 48"/>
                  <a:gd name="T58" fmla="*/ 33 w 58"/>
                  <a:gd name="T59" fmla="*/ 44 h 48"/>
                  <a:gd name="T60" fmla="*/ 32 w 58"/>
                  <a:gd name="T61" fmla="*/ 47 h 48"/>
                  <a:gd name="T62" fmla="*/ 29 w 58"/>
                  <a:gd name="T63" fmla="*/ 48 h 48"/>
                  <a:gd name="T64" fmla="*/ 27 w 58"/>
                  <a:gd name="T65" fmla="*/ 47 h 48"/>
                  <a:gd name="T66" fmla="*/ 26 w 58"/>
                  <a:gd name="T67" fmla="*/ 45 h 48"/>
                  <a:gd name="T68" fmla="*/ 26 w 58"/>
                  <a:gd name="T69" fmla="*/ 37 h 48"/>
                  <a:gd name="T70" fmla="*/ 15 w 58"/>
                  <a:gd name="T71" fmla="*/ 35 h 48"/>
                  <a:gd name="T72" fmla="*/ 7 w 58"/>
                  <a:gd name="T73" fmla="*/ 32 h 48"/>
                  <a:gd name="T74" fmla="*/ 2 w 58"/>
                  <a:gd name="T75" fmla="*/ 28 h 48"/>
                  <a:gd name="T76" fmla="*/ 0 w 58"/>
                  <a:gd name="T77" fmla="*/ 24 h 48"/>
                  <a:gd name="T78" fmla="*/ 2 w 58"/>
                  <a:gd name="T79" fmla="*/ 21 h 48"/>
                  <a:gd name="T80" fmla="*/ 8 w 58"/>
                  <a:gd name="T81" fmla="*/ 20 h 48"/>
                  <a:gd name="T82" fmla="*/ 12 w 58"/>
                  <a:gd name="T83" fmla="*/ 21 h 48"/>
                  <a:gd name="T84" fmla="*/ 14 w 58"/>
                  <a:gd name="T85" fmla="*/ 23 h 48"/>
                  <a:gd name="T86" fmla="*/ 17 w 58"/>
                  <a:gd name="T87" fmla="*/ 2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8" h="48">
                    <a:moveTo>
                      <a:pt x="33" y="31"/>
                    </a:moveTo>
                    <a:cubicBezTo>
                      <a:pt x="36" y="30"/>
                      <a:pt x="39" y="30"/>
                      <a:pt x="41" y="28"/>
                    </a:cubicBezTo>
                    <a:cubicBezTo>
                      <a:pt x="43" y="27"/>
                      <a:pt x="44" y="26"/>
                      <a:pt x="44" y="24"/>
                    </a:cubicBezTo>
                    <a:cubicBezTo>
                      <a:pt x="44" y="22"/>
                      <a:pt x="43" y="21"/>
                      <a:pt x="41" y="20"/>
                    </a:cubicBezTo>
                    <a:cubicBezTo>
                      <a:pt x="39" y="19"/>
                      <a:pt x="37" y="18"/>
                      <a:pt x="33" y="17"/>
                    </a:cubicBezTo>
                    <a:lnTo>
                      <a:pt x="33" y="31"/>
                    </a:lnTo>
                    <a:close/>
                    <a:moveTo>
                      <a:pt x="17" y="26"/>
                    </a:moveTo>
                    <a:cubicBezTo>
                      <a:pt x="17" y="27"/>
                      <a:pt x="18" y="28"/>
                      <a:pt x="20" y="29"/>
                    </a:cubicBezTo>
                    <a:cubicBezTo>
                      <a:pt x="21" y="30"/>
                      <a:pt x="23" y="30"/>
                      <a:pt x="26" y="30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1" y="16"/>
                      <a:pt x="17" y="15"/>
                      <a:pt x="14" y="14"/>
                    </a:cubicBezTo>
                    <a:cubicBezTo>
                      <a:pt x="10" y="13"/>
                      <a:pt x="8" y="12"/>
                      <a:pt x="6" y="10"/>
                    </a:cubicBezTo>
                    <a:cubicBezTo>
                      <a:pt x="3" y="8"/>
                      <a:pt x="2" y="6"/>
                      <a:pt x="2" y="3"/>
                    </a:cubicBezTo>
                    <a:cubicBezTo>
                      <a:pt x="2" y="3"/>
                      <a:pt x="3" y="2"/>
                      <a:pt x="3" y="1"/>
                    </a:cubicBezTo>
                    <a:cubicBezTo>
                      <a:pt x="7" y="1"/>
                      <a:pt x="12" y="0"/>
                      <a:pt x="17" y="0"/>
                    </a:cubicBezTo>
                    <a:cubicBezTo>
                      <a:pt x="16" y="1"/>
                      <a:pt x="16" y="2"/>
                      <a:pt x="16" y="3"/>
                    </a:cubicBezTo>
                    <a:cubicBezTo>
                      <a:pt x="16" y="4"/>
                      <a:pt x="17" y="5"/>
                      <a:pt x="18" y="6"/>
                    </a:cubicBezTo>
                    <a:cubicBezTo>
                      <a:pt x="20" y="7"/>
                      <a:pt x="23" y="8"/>
                      <a:pt x="26" y="8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8" y="0"/>
                      <a:pt x="31" y="0"/>
                      <a:pt x="33" y="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7" y="10"/>
                      <a:pt x="41" y="11"/>
                      <a:pt x="44" y="12"/>
                    </a:cubicBezTo>
                    <a:cubicBezTo>
                      <a:pt x="46" y="12"/>
                      <a:pt x="49" y="13"/>
                      <a:pt x="51" y="14"/>
                    </a:cubicBezTo>
                    <a:cubicBezTo>
                      <a:pt x="53" y="15"/>
                      <a:pt x="55" y="16"/>
                      <a:pt x="56" y="18"/>
                    </a:cubicBezTo>
                    <a:cubicBezTo>
                      <a:pt x="57" y="19"/>
                      <a:pt x="58" y="21"/>
                      <a:pt x="58" y="23"/>
                    </a:cubicBezTo>
                    <a:cubicBezTo>
                      <a:pt x="58" y="25"/>
                      <a:pt x="57" y="27"/>
                      <a:pt x="55" y="30"/>
                    </a:cubicBezTo>
                    <a:cubicBezTo>
                      <a:pt x="53" y="32"/>
                      <a:pt x="50" y="33"/>
                      <a:pt x="46" y="34"/>
                    </a:cubicBezTo>
                    <a:cubicBezTo>
                      <a:pt x="42" y="36"/>
                      <a:pt x="38" y="36"/>
                      <a:pt x="33" y="37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5"/>
                      <a:pt x="33" y="46"/>
                      <a:pt x="32" y="47"/>
                    </a:cubicBezTo>
                    <a:cubicBezTo>
                      <a:pt x="32" y="47"/>
                      <a:pt x="31" y="48"/>
                      <a:pt x="29" y="48"/>
                    </a:cubicBezTo>
                    <a:cubicBezTo>
                      <a:pt x="28" y="48"/>
                      <a:pt x="27" y="48"/>
                      <a:pt x="27" y="47"/>
                    </a:cubicBezTo>
                    <a:cubicBezTo>
                      <a:pt x="26" y="47"/>
                      <a:pt x="26" y="46"/>
                      <a:pt x="26" y="45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2" y="37"/>
                      <a:pt x="18" y="36"/>
                      <a:pt x="15" y="35"/>
                    </a:cubicBezTo>
                    <a:cubicBezTo>
                      <a:pt x="11" y="34"/>
                      <a:pt x="9" y="33"/>
                      <a:pt x="7" y="32"/>
                    </a:cubicBezTo>
                    <a:cubicBezTo>
                      <a:pt x="4" y="31"/>
                      <a:pt x="3" y="29"/>
                      <a:pt x="2" y="28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0" y="23"/>
                      <a:pt x="1" y="22"/>
                      <a:pt x="2" y="21"/>
                    </a:cubicBezTo>
                    <a:cubicBezTo>
                      <a:pt x="4" y="21"/>
                      <a:pt x="5" y="20"/>
                      <a:pt x="8" y="20"/>
                    </a:cubicBezTo>
                    <a:cubicBezTo>
                      <a:pt x="9" y="20"/>
                      <a:pt x="11" y="20"/>
                      <a:pt x="12" y="21"/>
                    </a:cubicBezTo>
                    <a:cubicBezTo>
                      <a:pt x="13" y="21"/>
                      <a:pt x="14" y="22"/>
                      <a:pt x="14" y="23"/>
                    </a:cubicBezTo>
                    <a:cubicBezTo>
                      <a:pt x="15" y="24"/>
                      <a:pt x="16" y="26"/>
                      <a:pt x="17" y="26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4" name="Freeform 718"/>
              <p:cNvSpPr/>
              <p:nvPr/>
            </p:nvSpPr>
            <p:spPr bwMode="auto">
              <a:xfrm>
                <a:off x="6931" y="8728"/>
                <a:ext cx="429" cy="105"/>
              </a:xfrm>
              <a:custGeom>
                <a:avLst/>
                <a:gdLst>
                  <a:gd name="T0" fmla="*/ 0 w 160"/>
                  <a:gd name="T1" fmla="*/ 38 h 39"/>
                  <a:gd name="T2" fmla="*/ 80 w 160"/>
                  <a:gd name="T3" fmla="*/ 0 h 39"/>
                  <a:gd name="T4" fmla="*/ 136 w 160"/>
                  <a:gd name="T5" fmla="*/ 12 h 39"/>
                  <a:gd name="T6" fmla="*/ 160 w 160"/>
                  <a:gd name="T7" fmla="*/ 39 h 39"/>
                  <a:gd name="T8" fmla="*/ 108 w 160"/>
                  <a:gd name="T9" fmla="*/ 23 h 39"/>
                  <a:gd name="T10" fmla="*/ 108 w 160"/>
                  <a:gd name="T11" fmla="*/ 22 h 39"/>
                  <a:gd name="T12" fmla="*/ 107 w 160"/>
                  <a:gd name="T13" fmla="*/ 19 h 39"/>
                  <a:gd name="T14" fmla="*/ 103 w 160"/>
                  <a:gd name="T15" fmla="*/ 16 h 39"/>
                  <a:gd name="T16" fmla="*/ 96 w 160"/>
                  <a:gd name="T17" fmla="*/ 13 h 39"/>
                  <a:gd name="T18" fmla="*/ 86 w 160"/>
                  <a:gd name="T19" fmla="*/ 12 h 39"/>
                  <a:gd name="T20" fmla="*/ 86 w 160"/>
                  <a:gd name="T21" fmla="*/ 9 h 39"/>
                  <a:gd name="T22" fmla="*/ 82 w 160"/>
                  <a:gd name="T23" fmla="*/ 6 h 39"/>
                  <a:gd name="T24" fmla="*/ 79 w 160"/>
                  <a:gd name="T25" fmla="*/ 9 h 39"/>
                  <a:gd name="T26" fmla="*/ 79 w 160"/>
                  <a:gd name="T27" fmla="*/ 12 h 39"/>
                  <a:gd name="T28" fmla="*/ 61 w 160"/>
                  <a:gd name="T29" fmla="*/ 16 h 39"/>
                  <a:gd name="T30" fmla="*/ 56 w 160"/>
                  <a:gd name="T31" fmla="*/ 22 h 39"/>
                  <a:gd name="T32" fmla="*/ 0 w 160"/>
                  <a:gd name="T3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0" h="39">
                    <a:moveTo>
                      <a:pt x="0" y="38"/>
                    </a:moveTo>
                    <a:cubicBezTo>
                      <a:pt x="1" y="17"/>
                      <a:pt x="37" y="0"/>
                      <a:pt x="80" y="0"/>
                    </a:cubicBezTo>
                    <a:cubicBezTo>
                      <a:pt x="102" y="0"/>
                      <a:pt x="121" y="5"/>
                      <a:pt x="136" y="12"/>
                    </a:cubicBezTo>
                    <a:cubicBezTo>
                      <a:pt x="150" y="19"/>
                      <a:pt x="159" y="28"/>
                      <a:pt x="160" y="39"/>
                    </a:cubicBezTo>
                    <a:cubicBezTo>
                      <a:pt x="146" y="32"/>
                      <a:pt x="128" y="26"/>
                      <a:pt x="108" y="23"/>
                    </a:cubicBezTo>
                    <a:cubicBezTo>
                      <a:pt x="108" y="23"/>
                      <a:pt x="108" y="23"/>
                      <a:pt x="108" y="22"/>
                    </a:cubicBezTo>
                    <a:cubicBezTo>
                      <a:pt x="108" y="22"/>
                      <a:pt x="108" y="21"/>
                      <a:pt x="107" y="19"/>
                    </a:cubicBezTo>
                    <a:cubicBezTo>
                      <a:pt x="106" y="18"/>
                      <a:pt x="105" y="17"/>
                      <a:pt x="103" y="16"/>
                    </a:cubicBezTo>
                    <a:cubicBezTo>
                      <a:pt x="101" y="15"/>
                      <a:pt x="99" y="14"/>
                      <a:pt x="96" y="13"/>
                    </a:cubicBezTo>
                    <a:cubicBezTo>
                      <a:pt x="93" y="13"/>
                      <a:pt x="90" y="12"/>
                      <a:pt x="86" y="12"/>
                    </a:cubicBezTo>
                    <a:cubicBezTo>
                      <a:pt x="86" y="9"/>
                      <a:pt x="86" y="9"/>
                      <a:pt x="86" y="9"/>
                    </a:cubicBezTo>
                    <a:cubicBezTo>
                      <a:pt x="86" y="7"/>
                      <a:pt x="85" y="6"/>
                      <a:pt x="82" y="6"/>
                    </a:cubicBezTo>
                    <a:cubicBezTo>
                      <a:pt x="80" y="6"/>
                      <a:pt x="79" y="7"/>
                      <a:pt x="79" y="9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1" y="12"/>
                      <a:pt x="65" y="14"/>
                      <a:pt x="61" y="16"/>
                    </a:cubicBezTo>
                    <a:cubicBezTo>
                      <a:pt x="58" y="18"/>
                      <a:pt x="56" y="20"/>
                      <a:pt x="56" y="22"/>
                    </a:cubicBezTo>
                    <a:cubicBezTo>
                      <a:pt x="34" y="25"/>
                      <a:pt x="14" y="30"/>
                      <a:pt x="0" y="38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5" name="Freeform 719"/>
              <p:cNvSpPr/>
              <p:nvPr/>
            </p:nvSpPr>
            <p:spPr bwMode="auto">
              <a:xfrm>
                <a:off x="6904" y="8830"/>
                <a:ext cx="484" cy="126"/>
              </a:xfrm>
              <a:custGeom>
                <a:avLst/>
                <a:gdLst>
                  <a:gd name="T0" fmla="*/ 10 w 180"/>
                  <a:gd name="T1" fmla="*/ 2 h 47"/>
                  <a:gd name="T2" fmla="*/ 90 w 180"/>
                  <a:gd name="T3" fmla="*/ 41 h 47"/>
                  <a:gd name="T4" fmla="*/ 170 w 180"/>
                  <a:gd name="T5" fmla="*/ 2 h 47"/>
                  <a:gd name="T6" fmla="*/ 170 w 180"/>
                  <a:gd name="T7" fmla="*/ 1 h 47"/>
                  <a:gd name="T8" fmla="*/ 180 w 180"/>
                  <a:gd name="T9" fmla="*/ 8 h 47"/>
                  <a:gd name="T10" fmla="*/ 90 w 180"/>
                  <a:gd name="T11" fmla="*/ 47 h 47"/>
                  <a:gd name="T12" fmla="*/ 0 w 180"/>
                  <a:gd name="T13" fmla="*/ 7 h 47"/>
                  <a:gd name="T14" fmla="*/ 10 w 180"/>
                  <a:gd name="T15" fmla="*/ 0 h 47"/>
                  <a:gd name="T16" fmla="*/ 10 w 180"/>
                  <a:gd name="T17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47">
                    <a:moveTo>
                      <a:pt x="10" y="2"/>
                    </a:moveTo>
                    <a:cubicBezTo>
                      <a:pt x="10" y="24"/>
                      <a:pt x="46" y="41"/>
                      <a:pt x="90" y="41"/>
                    </a:cubicBezTo>
                    <a:cubicBezTo>
                      <a:pt x="134" y="41"/>
                      <a:pt x="170" y="24"/>
                      <a:pt x="170" y="2"/>
                    </a:cubicBezTo>
                    <a:cubicBezTo>
                      <a:pt x="170" y="2"/>
                      <a:pt x="170" y="1"/>
                      <a:pt x="170" y="1"/>
                    </a:cubicBezTo>
                    <a:cubicBezTo>
                      <a:pt x="173" y="3"/>
                      <a:pt x="177" y="6"/>
                      <a:pt x="180" y="8"/>
                    </a:cubicBezTo>
                    <a:cubicBezTo>
                      <a:pt x="174" y="30"/>
                      <a:pt x="136" y="47"/>
                      <a:pt x="90" y="47"/>
                    </a:cubicBezTo>
                    <a:cubicBezTo>
                      <a:pt x="43" y="47"/>
                      <a:pt x="5" y="29"/>
                      <a:pt x="0" y="7"/>
                    </a:cubicBezTo>
                    <a:cubicBezTo>
                      <a:pt x="3" y="5"/>
                      <a:pt x="6" y="2"/>
                      <a:pt x="10" y="0"/>
                    </a:cubicBezTo>
                    <a:cubicBezTo>
                      <a:pt x="10" y="1"/>
                      <a:pt x="10" y="1"/>
                      <a:pt x="1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6" name="Freeform 720"/>
              <p:cNvSpPr/>
              <p:nvPr/>
            </p:nvSpPr>
            <p:spPr bwMode="auto">
              <a:xfrm>
                <a:off x="6902" y="8715"/>
                <a:ext cx="486" cy="137"/>
              </a:xfrm>
              <a:custGeom>
                <a:avLst/>
                <a:gdLst>
                  <a:gd name="T0" fmla="*/ 1 w 181"/>
                  <a:gd name="T1" fmla="*/ 50 h 51"/>
                  <a:gd name="T2" fmla="*/ 0 w 181"/>
                  <a:gd name="T3" fmla="*/ 45 h 51"/>
                  <a:gd name="T4" fmla="*/ 91 w 181"/>
                  <a:gd name="T5" fmla="*/ 0 h 51"/>
                  <a:gd name="T6" fmla="*/ 181 w 181"/>
                  <a:gd name="T7" fmla="*/ 45 h 51"/>
                  <a:gd name="T8" fmla="*/ 181 w 181"/>
                  <a:gd name="T9" fmla="*/ 51 h 51"/>
                  <a:gd name="T10" fmla="*/ 171 w 181"/>
                  <a:gd name="T11" fmla="*/ 44 h 51"/>
                  <a:gd name="T12" fmla="*/ 147 w 181"/>
                  <a:gd name="T13" fmla="*/ 17 h 51"/>
                  <a:gd name="T14" fmla="*/ 91 w 181"/>
                  <a:gd name="T15" fmla="*/ 5 h 51"/>
                  <a:gd name="T16" fmla="*/ 11 w 181"/>
                  <a:gd name="T17" fmla="*/ 43 h 51"/>
                  <a:gd name="T18" fmla="*/ 1 w 181"/>
                  <a:gd name="T19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1" h="51">
                    <a:moveTo>
                      <a:pt x="1" y="50"/>
                    </a:moveTo>
                    <a:cubicBezTo>
                      <a:pt x="0" y="48"/>
                      <a:pt x="0" y="47"/>
                      <a:pt x="0" y="45"/>
                    </a:cubicBezTo>
                    <a:cubicBezTo>
                      <a:pt x="0" y="20"/>
                      <a:pt x="41" y="0"/>
                      <a:pt x="91" y="0"/>
                    </a:cubicBezTo>
                    <a:cubicBezTo>
                      <a:pt x="141" y="0"/>
                      <a:pt x="181" y="20"/>
                      <a:pt x="181" y="45"/>
                    </a:cubicBezTo>
                    <a:cubicBezTo>
                      <a:pt x="181" y="47"/>
                      <a:pt x="181" y="49"/>
                      <a:pt x="181" y="51"/>
                    </a:cubicBezTo>
                    <a:cubicBezTo>
                      <a:pt x="178" y="49"/>
                      <a:pt x="174" y="46"/>
                      <a:pt x="171" y="44"/>
                    </a:cubicBezTo>
                    <a:cubicBezTo>
                      <a:pt x="170" y="33"/>
                      <a:pt x="161" y="24"/>
                      <a:pt x="147" y="17"/>
                    </a:cubicBezTo>
                    <a:cubicBezTo>
                      <a:pt x="132" y="10"/>
                      <a:pt x="113" y="5"/>
                      <a:pt x="91" y="5"/>
                    </a:cubicBezTo>
                    <a:cubicBezTo>
                      <a:pt x="48" y="5"/>
                      <a:pt x="12" y="22"/>
                      <a:pt x="11" y="43"/>
                    </a:cubicBezTo>
                    <a:cubicBezTo>
                      <a:pt x="7" y="45"/>
                      <a:pt x="4" y="48"/>
                      <a:pt x="1" y="5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7" name="Freeform 721"/>
              <p:cNvSpPr/>
              <p:nvPr/>
            </p:nvSpPr>
            <p:spPr bwMode="auto">
              <a:xfrm>
                <a:off x="6872" y="8850"/>
                <a:ext cx="542" cy="128"/>
              </a:xfrm>
              <a:custGeom>
                <a:avLst/>
                <a:gdLst>
                  <a:gd name="T0" fmla="*/ 39 w 202"/>
                  <a:gd name="T1" fmla="*/ 37 h 48"/>
                  <a:gd name="T2" fmla="*/ 0 w 202"/>
                  <a:gd name="T3" fmla="*/ 11 h 48"/>
                  <a:gd name="T4" fmla="*/ 12 w 202"/>
                  <a:gd name="T5" fmla="*/ 0 h 48"/>
                  <a:gd name="T6" fmla="*/ 102 w 202"/>
                  <a:gd name="T7" fmla="*/ 40 h 48"/>
                  <a:gd name="T8" fmla="*/ 192 w 202"/>
                  <a:gd name="T9" fmla="*/ 1 h 48"/>
                  <a:gd name="T10" fmla="*/ 202 w 202"/>
                  <a:gd name="T11" fmla="*/ 12 h 48"/>
                  <a:gd name="T12" fmla="*/ 102 w 202"/>
                  <a:gd name="T13" fmla="*/ 48 h 48"/>
                  <a:gd name="T14" fmla="*/ 39 w 202"/>
                  <a:gd name="T15" fmla="*/ 3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2" h="48">
                    <a:moveTo>
                      <a:pt x="39" y="37"/>
                    </a:moveTo>
                    <a:cubicBezTo>
                      <a:pt x="21" y="31"/>
                      <a:pt x="7" y="22"/>
                      <a:pt x="0" y="11"/>
                    </a:cubicBezTo>
                    <a:cubicBezTo>
                      <a:pt x="3" y="7"/>
                      <a:pt x="7" y="3"/>
                      <a:pt x="12" y="0"/>
                    </a:cubicBezTo>
                    <a:cubicBezTo>
                      <a:pt x="17" y="22"/>
                      <a:pt x="55" y="40"/>
                      <a:pt x="102" y="40"/>
                    </a:cubicBezTo>
                    <a:cubicBezTo>
                      <a:pt x="148" y="40"/>
                      <a:pt x="186" y="23"/>
                      <a:pt x="192" y="1"/>
                    </a:cubicBezTo>
                    <a:cubicBezTo>
                      <a:pt x="196" y="4"/>
                      <a:pt x="200" y="8"/>
                      <a:pt x="202" y="12"/>
                    </a:cubicBezTo>
                    <a:cubicBezTo>
                      <a:pt x="188" y="33"/>
                      <a:pt x="148" y="48"/>
                      <a:pt x="102" y="48"/>
                    </a:cubicBezTo>
                    <a:cubicBezTo>
                      <a:pt x="78" y="48"/>
                      <a:pt x="56" y="44"/>
                      <a:pt x="39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8" name="Freeform 722"/>
              <p:cNvSpPr/>
              <p:nvPr/>
            </p:nvSpPr>
            <p:spPr bwMode="auto">
              <a:xfrm>
                <a:off x="6859" y="8693"/>
                <a:ext cx="575" cy="189"/>
              </a:xfrm>
              <a:custGeom>
                <a:avLst/>
                <a:gdLst>
                  <a:gd name="T0" fmla="*/ 17 w 214"/>
                  <a:gd name="T1" fmla="*/ 58 h 70"/>
                  <a:gd name="T2" fmla="*/ 5 w 214"/>
                  <a:gd name="T3" fmla="*/ 69 h 70"/>
                  <a:gd name="T4" fmla="*/ 0 w 214"/>
                  <a:gd name="T5" fmla="*/ 53 h 70"/>
                  <a:gd name="T6" fmla="*/ 0 w 214"/>
                  <a:gd name="T7" fmla="*/ 53 h 70"/>
                  <a:gd name="T8" fmla="*/ 107 w 214"/>
                  <a:gd name="T9" fmla="*/ 0 h 70"/>
                  <a:gd name="T10" fmla="*/ 214 w 214"/>
                  <a:gd name="T11" fmla="*/ 53 h 70"/>
                  <a:gd name="T12" fmla="*/ 214 w 214"/>
                  <a:gd name="T13" fmla="*/ 53 h 70"/>
                  <a:gd name="T14" fmla="*/ 214 w 214"/>
                  <a:gd name="T15" fmla="*/ 54 h 70"/>
                  <a:gd name="T16" fmla="*/ 214 w 214"/>
                  <a:gd name="T17" fmla="*/ 54 h 70"/>
                  <a:gd name="T18" fmla="*/ 207 w 214"/>
                  <a:gd name="T19" fmla="*/ 70 h 70"/>
                  <a:gd name="T20" fmla="*/ 197 w 214"/>
                  <a:gd name="T21" fmla="*/ 59 h 70"/>
                  <a:gd name="T22" fmla="*/ 197 w 214"/>
                  <a:gd name="T23" fmla="*/ 53 h 70"/>
                  <a:gd name="T24" fmla="*/ 107 w 214"/>
                  <a:gd name="T25" fmla="*/ 8 h 70"/>
                  <a:gd name="T26" fmla="*/ 16 w 214"/>
                  <a:gd name="T27" fmla="*/ 53 h 70"/>
                  <a:gd name="T28" fmla="*/ 17 w 214"/>
                  <a:gd name="T29" fmla="*/ 5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70">
                    <a:moveTo>
                      <a:pt x="17" y="58"/>
                    </a:moveTo>
                    <a:cubicBezTo>
                      <a:pt x="12" y="61"/>
                      <a:pt x="8" y="65"/>
                      <a:pt x="5" y="69"/>
                    </a:cubicBezTo>
                    <a:cubicBezTo>
                      <a:pt x="2" y="64"/>
                      <a:pt x="0" y="59"/>
                      <a:pt x="0" y="53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24"/>
                      <a:pt x="48" y="0"/>
                      <a:pt x="107" y="0"/>
                    </a:cubicBezTo>
                    <a:cubicBezTo>
                      <a:pt x="166" y="0"/>
                      <a:pt x="214" y="24"/>
                      <a:pt x="214" y="53"/>
                    </a:cubicBezTo>
                    <a:cubicBezTo>
                      <a:pt x="214" y="53"/>
                      <a:pt x="214" y="53"/>
                      <a:pt x="214" y="53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3" y="60"/>
                      <a:pt x="211" y="65"/>
                      <a:pt x="207" y="70"/>
                    </a:cubicBezTo>
                    <a:cubicBezTo>
                      <a:pt x="205" y="66"/>
                      <a:pt x="201" y="62"/>
                      <a:pt x="197" y="59"/>
                    </a:cubicBezTo>
                    <a:cubicBezTo>
                      <a:pt x="197" y="57"/>
                      <a:pt x="197" y="55"/>
                      <a:pt x="197" y="53"/>
                    </a:cubicBezTo>
                    <a:cubicBezTo>
                      <a:pt x="197" y="28"/>
                      <a:pt x="157" y="8"/>
                      <a:pt x="107" y="8"/>
                    </a:cubicBezTo>
                    <a:cubicBezTo>
                      <a:pt x="57" y="8"/>
                      <a:pt x="16" y="28"/>
                      <a:pt x="16" y="53"/>
                    </a:cubicBezTo>
                    <a:cubicBezTo>
                      <a:pt x="16" y="55"/>
                      <a:pt x="16" y="56"/>
                      <a:pt x="17" y="5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9" name="Freeform 723"/>
              <p:cNvSpPr/>
              <p:nvPr/>
            </p:nvSpPr>
            <p:spPr bwMode="auto">
              <a:xfrm>
                <a:off x="6856" y="8836"/>
                <a:ext cx="16" cy="85"/>
              </a:xfrm>
              <a:custGeom>
                <a:avLst/>
                <a:gdLst>
                  <a:gd name="T0" fmla="*/ 0 w 6"/>
                  <a:gd name="T1" fmla="*/ 32 h 32"/>
                  <a:gd name="T2" fmla="*/ 1 w 6"/>
                  <a:gd name="T3" fmla="*/ 0 h 32"/>
                  <a:gd name="T4" fmla="*/ 6 w 6"/>
                  <a:gd name="T5" fmla="*/ 16 h 32"/>
                  <a:gd name="T6" fmla="*/ 0 w 6"/>
                  <a:gd name="T7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0" y="32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3" y="11"/>
                      <a:pt x="6" y="16"/>
                    </a:cubicBezTo>
                    <a:cubicBezTo>
                      <a:pt x="3" y="21"/>
                      <a:pt x="1" y="27"/>
                      <a:pt x="0" y="32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0" name="Freeform 724"/>
              <p:cNvSpPr/>
              <p:nvPr/>
            </p:nvSpPr>
            <p:spPr bwMode="auto">
              <a:xfrm>
                <a:off x="7861" y="8183"/>
                <a:ext cx="16" cy="89"/>
              </a:xfrm>
              <a:custGeom>
                <a:avLst/>
                <a:gdLst>
                  <a:gd name="T0" fmla="*/ 0 w 6"/>
                  <a:gd name="T1" fmla="*/ 16 h 33"/>
                  <a:gd name="T2" fmla="*/ 6 w 6"/>
                  <a:gd name="T3" fmla="*/ 0 h 33"/>
                  <a:gd name="T4" fmla="*/ 5 w 6"/>
                  <a:gd name="T5" fmla="*/ 33 h 33"/>
                  <a:gd name="T6" fmla="*/ 0 w 6"/>
                  <a:gd name="T7" fmla="*/ 16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3">
                    <a:moveTo>
                      <a:pt x="0" y="16"/>
                    </a:moveTo>
                    <a:cubicBezTo>
                      <a:pt x="3" y="11"/>
                      <a:pt x="5" y="6"/>
                      <a:pt x="6" y="0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5" y="27"/>
                      <a:pt x="3" y="21"/>
                      <a:pt x="0" y="1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1" name="Freeform 725"/>
              <p:cNvSpPr/>
              <p:nvPr/>
            </p:nvSpPr>
            <p:spPr bwMode="auto">
              <a:xfrm>
                <a:off x="7299" y="8224"/>
                <a:ext cx="574" cy="187"/>
              </a:xfrm>
              <a:custGeom>
                <a:avLst/>
                <a:gdLst>
                  <a:gd name="T0" fmla="*/ 6 w 214"/>
                  <a:gd name="T1" fmla="*/ 0 h 70"/>
                  <a:gd name="T2" fmla="*/ 45 w 214"/>
                  <a:gd name="T3" fmla="*/ 26 h 70"/>
                  <a:gd name="T4" fmla="*/ 108 w 214"/>
                  <a:gd name="T5" fmla="*/ 36 h 70"/>
                  <a:gd name="T6" fmla="*/ 209 w 214"/>
                  <a:gd name="T7" fmla="*/ 1 h 70"/>
                  <a:gd name="T8" fmla="*/ 214 w 214"/>
                  <a:gd name="T9" fmla="*/ 18 h 70"/>
                  <a:gd name="T10" fmla="*/ 107 w 214"/>
                  <a:gd name="T11" fmla="*/ 70 h 70"/>
                  <a:gd name="T12" fmla="*/ 0 w 214"/>
                  <a:gd name="T13" fmla="*/ 18 h 70"/>
                  <a:gd name="T14" fmla="*/ 0 w 214"/>
                  <a:gd name="T15" fmla="*/ 16 h 70"/>
                  <a:gd name="T16" fmla="*/ 0 w 214"/>
                  <a:gd name="T17" fmla="*/ 16 h 70"/>
                  <a:gd name="T18" fmla="*/ 6 w 214"/>
                  <a:gd name="T19" fmla="*/ 0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4" h="70">
                    <a:moveTo>
                      <a:pt x="6" y="0"/>
                    </a:moveTo>
                    <a:cubicBezTo>
                      <a:pt x="13" y="11"/>
                      <a:pt x="27" y="20"/>
                      <a:pt x="45" y="26"/>
                    </a:cubicBezTo>
                    <a:cubicBezTo>
                      <a:pt x="62" y="33"/>
                      <a:pt x="84" y="36"/>
                      <a:pt x="108" y="36"/>
                    </a:cubicBezTo>
                    <a:cubicBezTo>
                      <a:pt x="154" y="36"/>
                      <a:pt x="194" y="22"/>
                      <a:pt x="209" y="1"/>
                    </a:cubicBezTo>
                    <a:cubicBezTo>
                      <a:pt x="212" y="6"/>
                      <a:pt x="214" y="12"/>
                      <a:pt x="214" y="18"/>
                    </a:cubicBezTo>
                    <a:cubicBezTo>
                      <a:pt x="214" y="47"/>
                      <a:pt x="166" y="70"/>
                      <a:pt x="107" y="70"/>
                    </a:cubicBezTo>
                    <a:cubicBezTo>
                      <a:pt x="48" y="70"/>
                      <a:pt x="0" y="47"/>
                      <a:pt x="0" y="1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1"/>
                      <a:pt x="3" y="5"/>
                      <a:pt x="6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2" name="Freeform 726"/>
              <p:cNvSpPr/>
              <p:nvPr/>
            </p:nvSpPr>
            <p:spPr bwMode="auto">
              <a:xfrm>
                <a:off x="7624" y="8130"/>
                <a:ext cx="40" cy="14"/>
              </a:xfrm>
              <a:custGeom>
                <a:avLst/>
                <a:gdLst>
                  <a:gd name="T0" fmla="*/ 2 w 15"/>
                  <a:gd name="T1" fmla="*/ 2 h 5"/>
                  <a:gd name="T2" fmla="*/ 0 w 15"/>
                  <a:gd name="T3" fmla="*/ 0 h 5"/>
                  <a:gd name="T4" fmla="*/ 15 w 15"/>
                  <a:gd name="T5" fmla="*/ 2 h 5"/>
                  <a:gd name="T6" fmla="*/ 13 w 15"/>
                  <a:gd name="T7" fmla="*/ 4 h 5"/>
                  <a:gd name="T8" fmla="*/ 8 w 15"/>
                  <a:gd name="T9" fmla="*/ 5 h 5"/>
                  <a:gd name="T10" fmla="*/ 2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2" y="2"/>
                    </a:moveTo>
                    <a:cubicBezTo>
                      <a:pt x="1" y="1"/>
                      <a:pt x="1" y="1"/>
                      <a:pt x="0" y="0"/>
                    </a:cubicBezTo>
                    <a:cubicBezTo>
                      <a:pt x="6" y="0"/>
                      <a:pt x="11" y="1"/>
                      <a:pt x="15" y="2"/>
                    </a:cubicBezTo>
                    <a:cubicBezTo>
                      <a:pt x="15" y="3"/>
                      <a:pt x="14" y="3"/>
                      <a:pt x="13" y="4"/>
                    </a:cubicBezTo>
                    <a:cubicBezTo>
                      <a:pt x="12" y="5"/>
                      <a:pt x="10" y="5"/>
                      <a:pt x="8" y="5"/>
                    </a:cubicBezTo>
                    <a:cubicBezTo>
                      <a:pt x="5" y="5"/>
                      <a:pt x="3" y="4"/>
                      <a:pt x="2" y="2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727"/>
              <p:cNvSpPr/>
              <p:nvPr/>
            </p:nvSpPr>
            <p:spPr bwMode="auto">
              <a:xfrm>
                <a:off x="7605" y="8122"/>
                <a:ext cx="19" cy="8"/>
              </a:xfrm>
              <a:custGeom>
                <a:avLst/>
                <a:gdLst>
                  <a:gd name="T0" fmla="*/ 0 w 7"/>
                  <a:gd name="T1" fmla="*/ 0 h 3"/>
                  <a:gd name="T2" fmla="*/ 7 w 7"/>
                  <a:gd name="T3" fmla="*/ 3 h 3"/>
                  <a:gd name="T4" fmla="*/ 0 w 7"/>
                  <a:gd name="T5" fmla="*/ 3 h 3"/>
                  <a:gd name="T6" fmla="*/ 0 w 7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cubicBezTo>
                      <a:pt x="3" y="0"/>
                      <a:pt x="6" y="1"/>
                      <a:pt x="7" y="3"/>
                    </a:cubicBezTo>
                    <a:cubicBezTo>
                      <a:pt x="5" y="3"/>
                      <a:pt x="2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728"/>
              <p:cNvSpPr/>
              <p:nvPr/>
            </p:nvSpPr>
            <p:spPr bwMode="auto">
              <a:xfrm>
                <a:off x="7605" y="8175"/>
                <a:ext cx="30" cy="37"/>
              </a:xfrm>
              <a:custGeom>
                <a:avLst/>
                <a:gdLst>
                  <a:gd name="T0" fmla="*/ 0 w 11"/>
                  <a:gd name="T1" fmla="*/ 14 h 14"/>
                  <a:gd name="T2" fmla="*/ 0 w 11"/>
                  <a:gd name="T3" fmla="*/ 0 h 14"/>
                  <a:gd name="T4" fmla="*/ 8 w 11"/>
                  <a:gd name="T5" fmla="*/ 3 h 14"/>
                  <a:gd name="T6" fmla="*/ 11 w 11"/>
                  <a:gd name="T7" fmla="*/ 7 h 14"/>
                  <a:gd name="T8" fmla="*/ 8 w 11"/>
                  <a:gd name="T9" fmla="*/ 11 h 14"/>
                  <a:gd name="T10" fmla="*/ 0 w 11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14">
                    <a:moveTo>
                      <a:pt x="0" y="14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" y="1"/>
                      <a:pt x="6" y="2"/>
                      <a:pt x="8" y="3"/>
                    </a:cubicBezTo>
                    <a:cubicBezTo>
                      <a:pt x="10" y="4"/>
                      <a:pt x="11" y="5"/>
                      <a:pt x="11" y="7"/>
                    </a:cubicBezTo>
                    <a:cubicBezTo>
                      <a:pt x="11" y="8"/>
                      <a:pt x="10" y="10"/>
                      <a:pt x="8" y="11"/>
                    </a:cubicBezTo>
                    <a:cubicBezTo>
                      <a:pt x="6" y="12"/>
                      <a:pt x="4" y="13"/>
                      <a:pt x="0" y="14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729"/>
              <p:cNvSpPr/>
              <p:nvPr/>
            </p:nvSpPr>
            <p:spPr bwMode="auto">
              <a:xfrm>
                <a:off x="7562" y="8122"/>
                <a:ext cx="25" cy="8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3 h 3"/>
                  <a:gd name="T4" fmla="*/ 0 w 9"/>
                  <a:gd name="T5" fmla="*/ 3 h 3"/>
                  <a:gd name="T6" fmla="*/ 2 w 9"/>
                  <a:gd name="T7" fmla="*/ 2 h 3"/>
                  <a:gd name="T8" fmla="*/ 9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6" y="3"/>
                      <a:pt x="3" y="3"/>
                      <a:pt x="0" y="3"/>
                    </a:cubicBezTo>
                    <a:cubicBezTo>
                      <a:pt x="0" y="2"/>
                      <a:pt x="1" y="2"/>
                      <a:pt x="2" y="2"/>
                    </a:cubicBezTo>
                    <a:cubicBezTo>
                      <a:pt x="3" y="1"/>
                      <a:pt x="6" y="0"/>
                      <a:pt x="9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730"/>
              <p:cNvSpPr/>
              <p:nvPr/>
            </p:nvSpPr>
            <p:spPr bwMode="auto">
              <a:xfrm>
                <a:off x="7560" y="8130"/>
                <a:ext cx="27" cy="22"/>
              </a:xfrm>
              <a:custGeom>
                <a:avLst/>
                <a:gdLst>
                  <a:gd name="T0" fmla="*/ 10 w 10"/>
                  <a:gd name="T1" fmla="*/ 0 h 8"/>
                  <a:gd name="T2" fmla="*/ 10 w 10"/>
                  <a:gd name="T3" fmla="*/ 8 h 8"/>
                  <a:gd name="T4" fmla="*/ 3 w 10"/>
                  <a:gd name="T5" fmla="*/ 6 h 8"/>
                  <a:gd name="T6" fmla="*/ 0 w 10"/>
                  <a:gd name="T7" fmla="*/ 2 h 8"/>
                  <a:gd name="T8" fmla="*/ 1 w 10"/>
                  <a:gd name="T9" fmla="*/ 0 h 8"/>
                  <a:gd name="T10" fmla="*/ 1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10" y="0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7" y="8"/>
                      <a:pt x="4" y="7"/>
                      <a:pt x="3" y="6"/>
                    </a:cubicBezTo>
                    <a:cubicBezTo>
                      <a:pt x="1" y="5"/>
                      <a:pt x="0" y="4"/>
                      <a:pt x="0" y="2"/>
                    </a:cubicBezTo>
                    <a:cubicBezTo>
                      <a:pt x="0" y="1"/>
                      <a:pt x="0" y="1"/>
                      <a:pt x="1" y="0"/>
                    </a:cubicBezTo>
                    <a:cubicBezTo>
                      <a:pt x="4" y="0"/>
                      <a:pt x="7" y="0"/>
                      <a:pt x="10" y="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731"/>
              <p:cNvSpPr/>
              <p:nvPr/>
            </p:nvSpPr>
            <p:spPr bwMode="auto">
              <a:xfrm>
                <a:off x="7524" y="8090"/>
                <a:ext cx="140" cy="45"/>
              </a:xfrm>
              <a:custGeom>
                <a:avLst/>
                <a:gdLst>
                  <a:gd name="T0" fmla="*/ 0 w 52"/>
                  <a:gd name="T1" fmla="*/ 16 h 17"/>
                  <a:gd name="T2" fmla="*/ 6 w 52"/>
                  <a:gd name="T3" fmla="*/ 10 h 17"/>
                  <a:gd name="T4" fmla="*/ 23 w 52"/>
                  <a:gd name="T5" fmla="*/ 6 h 17"/>
                  <a:gd name="T6" fmla="*/ 23 w 52"/>
                  <a:gd name="T7" fmla="*/ 2 h 17"/>
                  <a:gd name="T8" fmla="*/ 26 w 52"/>
                  <a:gd name="T9" fmla="*/ 0 h 17"/>
                  <a:gd name="T10" fmla="*/ 30 w 52"/>
                  <a:gd name="T11" fmla="*/ 2 h 17"/>
                  <a:gd name="T12" fmla="*/ 30 w 52"/>
                  <a:gd name="T13" fmla="*/ 6 h 17"/>
                  <a:gd name="T14" fmla="*/ 40 w 52"/>
                  <a:gd name="T15" fmla="*/ 7 h 17"/>
                  <a:gd name="T16" fmla="*/ 47 w 52"/>
                  <a:gd name="T17" fmla="*/ 10 h 17"/>
                  <a:gd name="T18" fmla="*/ 51 w 52"/>
                  <a:gd name="T19" fmla="*/ 13 h 17"/>
                  <a:gd name="T20" fmla="*/ 52 w 52"/>
                  <a:gd name="T21" fmla="*/ 16 h 17"/>
                  <a:gd name="T22" fmla="*/ 52 w 52"/>
                  <a:gd name="T23" fmla="*/ 17 h 17"/>
                  <a:gd name="T24" fmla="*/ 37 w 52"/>
                  <a:gd name="T25" fmla="*/ 15 h 17"/>
                  <a:gd name="T26" fmla="*/ 30 w 52"/>
                  <a:gd name="T27" fmla="*/ 12 h 17"/>
                  <a:gd name="T28" fmla="*/ 30 w 52"/>
                  <a:gd name="T29" fmla="*/ 15 h 17"/>
                  <a:gd name="T30" fmla="*/ 23 w 52"/>
                  <a:gd name="T31" fmla="*/ 15 h 17"/>
                  <a:gd name="T32" fmla="*/ 23 w 52"/>
                  <a:gd name="T33" fmla="*/ 15 h 17"/>
                  <a:gd name="T34" fmla="*/ 23 w 52"/>
                  <a:gd name="T35" fmla="*/ 12 h 17"/>
                  <a:gd name="T36" fmla="*/ 16 w 52"/>
                  <a:gd name="T37" fmla="*/ 14 h 17"/>
                  <a:gd name="T38" fmla="*/ 14 w 52"/>
                  <a:gd name="T39" fmla="*/ 15 h 17"/>
                  <a:gd name="T40" fmla="*/ 0 w 52"/>
                  <a:gd name="T41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2" h="17">
                    <a:moveTo>
                      <a:pt x="0" y="16"/>
                    </a:moveTo>
                    <a:cubicBezTo>
                      <a:pt x="0" y="13"/>
                      <a:pt x="2" y="11"/>
                      <a:pt x="6" y="10"/>
                    </a:cubicBezTo>
                    <a:cubicBezTo>
                      <a:pt x="10" y="7"/>
                      <a:pt x="15" y="6"/>
                      <a:pt x="23" y="6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4" y="0"/>
                      <a:pt x="26" y="0"/>
                    </a:cubicBezTo>
                    <a:cubicBezTo>
                      <a:pt x="29" y="0"/>
                      <a:pt x="30" y="1"/>
                      <a:pt x="30" y="2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4" y="6"/>
                      <a:pt x="37" y="6"/>
                      <a:pt x="40" y="7"/>
                    </a:cubicBezTo>
                    <a:cubicBezTo>
                      <a:pt x="43" y="8"/>
                      <a:pt x="45" y="9"/>
                      <a:pt x="47" y="10"/>
                    </a:cubicBezTo>
                    <a:cubicBezTo>
                      <a:pt x="49" y="11"/>
                      <a:pt x="50" y="12"/>
                      <a:pt x="51" y="13"/>
                    </a:cubicBezTo>
                    <a:cubicBezTo>
                      <a:pt x="52" y="14"/>
                      <a:pt x="52" y="15"/>
                      <a:pt x="52" y="16"/>
                    </a:cubicBezTo>
                    <a:cubicBezTo>
                      <a:pt x="52" y="16"/>
                      <a:pt x="52" y="17"/>
                      <a:pt x="52" y="17"/>
                    </a:cubicBezTo>
                    <a:cubicBezTo>
                      <a:pt x="48" y="16"/>
                      <a:pt x="43" y="15"/>
                      <a:pt x="37" y="15"/>
                    </a:cubicBezTo>
                    <a:cubicBezTo>
                      <a:pt x="36" y="13"/>
                      <a:pt x="33" y="12"/>
                      <a:pt x="30" y="12"/>
                    </a:cubicBezTo>
                    <a:cubicBezTo>
                      <a:pt x="30" y="15"/>
                      <a:pt x="30" y="15"/>
                      <a:pt x="30" y="15"/>
                    </a:cubicBezTo>
                    <a:cubicBezTo>
                      <a:pt x="28" y="15"/>
                      <a:pt x="25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0" y="12"/>
                      <a:pt x="17" y="13"/>
                      <a:pt x="16" y="14"/>
                    </a:cubicBezTo>
                    <a:cubicBezTo>
                      <a:pt x="15" y="14"/>
                      <a:pt x="14" y="14"/>
                      <a:pt x="14" y="15"/>
                    </a:cubicBezTo>
                    <a:cubicBezTo>
                      <a:pt x="9" y="15"/>
                      <a:pt x="4" y="15"/>
                      <a:pt x="0" y="16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732"/>
              <p:cNvSpPr/>
              <p:nvPr/>
            </p:nvSpPr>
            <p:spPr bwMode="auto">
              <a:xfrm>
                <a:off x="7374" y="8130"/>
                <a:ext cx="429" cy="156"/>
              </a:xfrm>
              <a:custGeom>
                <a:avLst/>
                <a:gdLst>
                  <a:gd name="T0" fmla="*/ 59 w 160"/>
                  <a:gd name="T1" fmla="*/ 10 h 58"/>
                  <a:gd name="T2" fmla="*/ 67 w 160"/>
                  <a:gd name="T3" fmla="*/ 14 h 58"/>
                  <a:gd name="T4" fmla="*/ 79 w 160"/>
                  <a:gd name="T5" fmla="*/ 16 h 58"/>
                  <a:gd name="T6" fmla="*/ 79 w 160"/>
                  <a:gd name="T7" fmla="*/ 30 h 58"/>
                  <a:gd name="T8" fmla="*/ 73 w 160"/>
                  <a:gd name="T9" fmla="*/ 29 h 58"/>
                  <a:gd name="T10" fmla="*/ 70 w 160"/>
                  <a:gd name="T11" fmla="*/ 26 h 58"/>
                  <a:gd name="T12" fmla="*/ 67 w 160"/>
                  <a:gd name="T13" fmla="*/ 22 h 58"/>
                  <a:gd name="T14" fmla="*/ 65 w 160"/>
                  <a:gd name="T15" fmla="*/ 21 h 58"/>
                  <a:gd name="T16" fmla="*/ 61 w 160"/>
                  <a:gd name="T17" fmla="*/ 20 h 58"/>
                  <a:gd name="T18" fmla="*/ 55 w 160"/>
                  <a:gd name="T19" fmla="*/ 21 h 58"/>
                  <a:gd name="T20" fmla="*/ 53 w 160"/>
                  <a:gd name="T21" fmla="*/ 24 h 58"/>
                  <a:gd name="T22" fmla="*/ 55 w 160"/>
                  <a:gd name="T23" fmla="*/ 28 h 58"/>
                  <a:gd name="T24" fmla="*/ 60 w 160"/>
                  <a:gd name="T25" fmla="*/ 32 h 58"/>
                  <a:gd name="T26" fmla="*/ 68 w 160"/>
                  <a:gd name="T27" fmla="*/ 35 h 58"/>
                  <a:gd name="T28" fmla="*/ 79 w 160"/>
                  <a:gd name="T29" fmla="*/ 37 h 58"/>
                  <a:gd name="T30" fmla="*/ 79 w 160"/>
                  <a:gd name="T31" fmla="*/ 45 h 58"/>
                  <a:gd name="T32" fmla="*/ 80 w 160"/>
                  <a:gd name="T33" fmla="*/ 47 h 58"/>
                  <a:gd name="T34" fmla="*/ 82 w 160"/>
                  <a:gd name="T35" fmla="*/ 47 h 58"/>
                  <a:gd name="T36" fmla="*/ 85 w 160"/>
                  <a:gd name="T37" fmla="*/ 47 h 58"/>
                  <a:gd name="T38" fmla="*/ 86 w 160"/>
                  <a:gd name="T39" fmla="*/ 44 h 58"/>
                  <a:gd name="T40" fmla="*/ 86 w 160"/>
                  <a:gd name="T41" fmla="*/ 36 h 58"/>
                  <a:gd name="T42" fmla="*/ 99 w 160"/>
                  <a:gd name="T43" fmla="*/ 34 h 58"/>
                  <a:gd name="T44" fmla="*/ 108 w 160"/>
                  <a:gd name="T45" fmla="*/ 29 h 58"/>
                  <a:gd name="T46" fmla="*/ 111 w 160"/>
                  <a:gd name="T47" fmla="*/ 23 h 58"/>
                  <a:gd name="T48" fmla="*/ 109 w 160"/>
                  <a:gd name="T49" fmla="*/ 18 h 58"/>
                  <a:gd name="T50" fmla="*/ 104 w 160"/>
                  <a:gd name="T51" fmla="*/ 14 h 58"/>
                  <a:gd name="T52" fmla="*/ 97 w 160"/>
                  <a:gd name="T53" fmla="*/ 11 h 58"/>
                  <a:gd name="T54" fmla="*/ 86 w 160"/>
                  <a:gd name="T55" fmla="*/ 9 h 58"/>
                  <a:gd name="T56" fmla="*/ 86 w 160"/>
                  <a:gd name="T57" fmla="*/ 0 h 58"/>
                  <a:gd name="T58" fmla="*/ 93 w 160"/>
                  <a:gd name="T59" fmla="*/ 0 h 58"/>
                  <a:gd name="T60" fmla="*/ 95 w 160"/>
                  <a:gd name="T61" fmla="*/ 2 h 58"/>
                  <a:gd name="T62" fmla="*/ 101 w 160"/>
                  <a:gd name="T63" fmla="*/ 5 h 58"/>
                  <a:gd name="T64" fmla="*/ 106 w 160"/>
                  <a:gd name="T65" fmla="*/ 4 h 58"/>
                  <a:gd name="T66" fmla="*/ 108 w 160"/>
                  <a:gd name="T67" fmla="*/ 2 h 58"/>
                  <a:gd name="T68" fmla="*/ 160 w 160"/>
                  <a:gd name="T69" fmla="*/ 18 h 58"/>
                  <a:gd name="T70" fmla="*/ 160 w 160"/>
                  <a:gd name="T71" fmla="*/ 18 h 58"/>
                  <a:gd name="T72" fmla="*/ 80 w 160"/>
                  <a:gd name="T73" fmla="*/ 58 h 58"/>
                  <a:gd name="T74" fmla="*/ 0 w 160"/>
                  <a:gd name="T75" fmla="*/ 18 h 58"/>
                  <a:gd name="T76" fmla="*/ 0 w 160"/>
                  <a:gd name="T77" fmla="*/ 17 h 58"/>
                  <a:gd name="T78" fmla="*/ 56 w 160"/>
                  <a:gd name="T79" fmla="*/ 1 h 58"/>
                  <a:gd name="T80" fmla="*/ 56 w 160"/>
                  <a:gd name="T81" fmla="*/ 3 h 58"/>
                  <a:gd name="T82" fmla="*/ 59 w 160"/>
                  <a:gd name="T83" fmla="*/ 1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0" h="58">
                    <a:moveTo>
                      <a:pt x="59" y="10"/>
                    </a:moveTo>
                    <a:cubicBezTo>
                      <a:pt x="61" y="11"/>
                      <a:pt x="63" y="13"/>
                      <a:pt x="67" y="14"/>
                    </a:cubicBezTo>
                    <a:cubicBezTo>
                      <a:pt x="70" y="14"/>
                      <a:pt x="74" y="15"/>
                      <a:pt x="79" y="16"/>
                    </a:cubicBezTo>
                    <a:cubicBezTo>
                      <a:pt x="79" y="30"/>
                      <a:pt x="79" y="30"/>
                      <a:pt x="79" y="30"/>
                    </a:cubicBezTo>
                    <a:cubicBezTo>
                      <a:pt x="76" y="30"/>
                      <a:pt x="74" y="29"/>
                      <a:pt x="73" y="29"/>
                    </a:cubicBezTo>
                    <a:cubicBezTo>
                      <a:pt x="72" y="28"/>
                      <a:pt x="70" y="27"/>
                      <a:pt x="70" y="26"/>
                    </a:cubicBezTo>
                    <a:cubicBezTo>
                      <a:pt x="69" y="25"/>
                      <a:pt x="68" y="24"/>
                      <a:pt x="67" y="22"/>
                    </a:cubicBezTo>
                    <a:cubicBezTo>
                      <a:pt x="67" y="22"/>
                      <a:pt x="66" y="21"/>
                      <a:pt x="65" y="21"/>
                    </a:cubicBezTo>
                    <a:cubicBezTo>
                      <a:pt x="64" y="20"/>
                      <a:pt x="62" y="20"/>
                      <a:pt x="61" y="20"/>
                    </a:cubicBezTo>
                    <a:cubicBezTo>
                      <a:pt x="59" y="20"/>
                      <a:pt x="57" y="20"/>
                      <a:pt x="55" y="21"/>
                    </a:cubicBezTo>
                    <a:cubicBezTo>
                      <a:pt x="54" y="22"/>
                      <a:pt x="53" y="23"/>
                      <a:pt x="53" y="24"/>
                    </a:cubicBezTo>
                    <a:cubicBezTo>
                      <a:pt x="53" y="25"/>
                      <a:pt x="54" y="26"/>
                      <a:pt x="55" y="28"/>
                    </a:cubicBezTo>
                    <a:cubicBezTo>
                      <a:pt x="56" y="29"/>
                      <a:pt x="58" y="30"/>
                      <a:pt x="60" y="32"/>
                    </a:cubicBezTo>
                    <a:cubicBezTo>
                      <a:pt x="62" y="33"/>
                      <a:pt x="64" y="34"/>
                      <a:pt x="68" y="35"/>
                    </a:cubicBezTo>
                    <a:cubicBezTo>
                      <a:pt x="71" y="36"/>
                      <a:pt x="75" y="36"/>
                      <a:pt x="79" y="37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6"/>
                      <a:pt x="79" y="46"/>
                      <a:pt x="80" y="47"/>
                    </a:cubicBezTo>
                    <a:cubicBezTo>
                      <a:pt x="80" y="47"/>
                      <a:pt x="81" y="47"/>
                      <a:pt x="82" y="47"/>
                    </a:cubicBezTo>
                    <a:cubicBezTo>
                      <a:pt x="84" y="47"/>
                      <a:pt x="85" y="47"/>
                      <a:pt x="85" y="47"/>
                    </a:cubicBezTo>
                    <a:cubicBezTo>
                      <a:pt x="86" y="46"/>
                      <a:pt x="86" y="45"/>
                      <a:pt x="86" y="44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91" y="36"/>
                      <a:pt x="96" y="35"/>
                      <a:pt x="99" y="34"/>
                    </a:cubicBezTo>
                    <a:cubicBezTo>
                      <a:pt x="103" y="33"/>
                      <a:pt x="106" y="31"/>
                      <a:pt x="108" y="29"/>
                    </a:cubicBezTo>
                    <a:cubicBezTo>
                      <a:pt x="110" y="27"/>
                      <a:pt x="111" y="25"/>
                      <a:pt x="111" y="23"/>
                    </a:cubicBezTo>
                    <a:cubicBezTo>
                      <a:pt x="111" y="21"/>
                      <a:pt x="110" y="19"/>
                      <a:pt x="109" y="18"/>
                    </a:cubicBezTo>
                    <a:cubicBezTo>
                      <a:pt x="108" y="16"/>
                      <a:pt x="106" y="15"/>
                      <a:pt x="104" y="14"/>
                    </a:cubicBezTo>
                    <a:cubicBezTo>
                      <a:pt x="102" y="13"/>
                      <a:pt x="99" y="12"/>
                      <a:pt x="97" y="11"/>
                    </a:cubicBezTo>
                    <a:cubicBezTo>
                      <a:pt x="94" y="11"/>
                      <a:pt x="90" y="10"/>
                      <a:pt x="86" y="9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8" y="0"/>
                      <a:pt x="91" y="0"/>
                      <a:pt x="93" y="0"/>
                    </a:cubicBezTo>
                    <a:cubicBezTo>
                      <a:pt x="94" y="1"/>
                      <a:pt x="94" y="1"/>
                      <a:pt x="95" y="2"/>
                    </a:cubicBezTo>
                    <a:cubicBezTo>
                      <a:pt x="96" y="4"/>
                      <a:pt x="98" y="5"/>
                      <a:pt x="101" y="5"/>
                    </a:cubicBezTo>
                    <a:cubicBezTo>
                      <a:pt x="103" y="5"/>
                      <a:pt x="105" y="5"/>
                      <a:pt x="106" y="4"/>
                    </a:cubicBezTo>
                    <a:cubicBezTo>
                      <a:pt x="107" y="3"/>
                      <a:pt x="108" y="3"/>
                      <a:pt x="108" y="2"/>
                    </a:cubicBezTo>
                    <a:cubicBezTo>
                      <a:pt x="129" y="5"/>
                      <a:pt x="146" y="10"/>
                      <a:pt x="160" y="18"/>
                    </a:cubicBezTo>
                    <a:cubicBezTo>
                      <a:pt x="160" y="18"/>
                      <a:pt x="160" y="18"/>
                      <a:pt x="160" y="18"/>
                    </a:cubicBezTo>
                    <a:cubicBezTo>
                      <a:pt x="160" y="40"/>
                      <a:pt x="124" y="58"/>
                      <a:pt x="80" y="58"/>
                    </a:cubicBezTo>
                    <a:cubicBezTo>
                      <a:pt x="36" y="58"/>
                      <a:pt x="0" y="40"/>
                      <a:pt x="0" y="18"/>
                    </a:cubicBezTo>
                    <a:cubicBezTo>
                      <a:pt x="0" y="18"/>
                      <a:pt x="0" y="18"/>
                      <a:pt x="0" y="17"/>
                    </a:cubicBezTo>
                    <a:cubicBezTo>
                      <a:pt x="14" y="9"/>
                      <a:pt x="34" y="3"/>
                      <a:pt x="56" y="1"/>
                    </a:cubicBezTo>
                    <a:cubicBezTo>
                      <a:pt x="56" y="2"/>
                      <a:pt x="56" y="2"/>
                      <a:pt x="56" y="3"/>
                    </a:cubicBezTo>
                    <a:cubicBezTo>
                      <a:pt x="56" y="6"/>
                      <a:pt x="57" y="8"/>
                      <a:pt x="59" y="10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733"/>
              <p:cNvSpPr>
                <a:spLocks noEditPoints="1"/>
              </p:cNvSpPr>
              <p:nvPr/>
            </p:nvSpPr>
            <p:spPr bwMode="auto">
              <a:xfrm>
                <a:off x="7516" y="8130"/>
                <a:ext cx="156" cy="126"/>
              </a:xfrm>
              <a:custGeom>
                <a:avLst/>
                <a:gdLst>
                  <a:gd name="T0" fmla="*/ 44 w 58"/>
                  <a:gd name="T1" fmla="*/ 24 h 47"/>
                  <a:gd name="T2" fmla="*/ 41 w 58"/>
                  <a:gd name="T3" fmla="*/ 20 h 47"/>
                  <a:gd name="T4" fmla="*/ 33 w 58"/>
                  <a:gd name="T5" fmla="*/ 17 h 47"/>
                  <a:gd name="T6" fmla="*/ 33 w 58"/>
                  <a:gd name="T7" fmla="*/ 31 h 47"/>
                  <a:gd name="T8" fmla="*/ 41 w 58"/>
                  <a:gd name="T9" fmla="*/ 28 h 47"/>
                  <a:gd name="T10" fmla="*/ 44 w 58"/>
                  <a:gd name="T11" fmla="*/ 24 h 47"/>
                  <a:gd name="T12" fmla="*/ 14 w 58"/>
                  <a:gd name="T13" fmla="*/ 14 h 47"/>
                  <a:gd name="T14" fmla="*/ 6 w 58"/>
                  <a:gd name="T15" fmla="*/ 10 h 47"/>
                  <a:gd name="T16" fmla="*/ 3 w 58"/>
                  <a:gd name="T17" fmla="*/ 3 h 47"/>
                  <a:gd name="T18" fmla="*/ 3 w 58"/>
                  <a:gd name="T19" fmla="*/ 1 h 47"/>
                  <a:gd name="T20" fmla="*/ 17 w 58"/>
                  <a:gd name="T21" fmla="*/ 0 h 47"/>
                  <a:gd name="T22" fmla="*/ 16 w 58"/>
                  <a:gd name="T23" fmla="*/ 2 h 47"/>
                  <a:gd name="T24" fmla="*/ 19 w 58"/>
                  <a:gd name="T25" fmla="*/ 6 h 47"/>
                  <a:gd name="T26" fmla="*/ 26 w 58"/>
                  <a:gd name="T27" fmla="*/ 8 h 47"/>
                  <a:gd name="T28" fmla="*/ 26 w 58"/>
                  <a:gd name="T29" fmla="*/ 0 h 47"/>
                  <a:gd name="T30" fmla="*/ 26 w 58"/>
                  <a:gd name="T31" fmla="*/ 0 h 47"/>
                  <a:gd name="T32" fmla="*/ 33 w 58"/>
                  <a:gd name="T33" fmla="*/ 0 h 47"/>
                  <a:gd name="T34" fmla="*/ 33 w 58"/>
                  <a:gd name="T35" fmla="*/ 9 h 47"/>
                  <a:gd name="T36" fmla="*/ 44 w 58"/>
                  <a:gd name="T37" fmla="*/ 11 h 47"/>
                  <a:gd name="T38" fmla="*/ 51 w 58"/>
                  <a:gd name="T39" fmla="*/ 14 h 47"/>
                  <a:gd name="T40" fmla="*/ 56 w 58"/>
                  <a:gd name="T41" fmla="*/ 18 h 47"/>
                  <a:gd name="T42" fmla="*/ 58 w 58"/>
                  <a:gd name="T43" fmla="*/ 23 h 47"/>
                  <a:gd name="T44" fmla="*/ 55 w 58"/>
                  <a:gd name="T45" fmla="*/ 29 h 47"/>
                  <a:gd name="T46" fmla="*/ 46 w 58"/>
                  <a:gd name="T47" fmla="*/ 34 h 47"/>
                  <a:gd name="T48" fmla="*/ 33 w 58"/>
                  <a:gd name="T49" fmla="*/ 36 h 47"/>
                  <a:gd name="T50" fmla="*/ 33 w 58"/>
                  <a:gd name="T51" fmla="*/ 44 h 47"/>
                  <a:gd name="T52" fmla="*/ 32 w 58"/>
                  <a:gd name="T53" fmla="*/ 47 h 47"/>
                  <a:gd name="T54" fmla="*/ 29 w 58"/>
                  <a:gd name="T55" fmla="*/ 47 h 47"/>
                  <a:gd name="T56" fmla="*/ 27 w 58"/>
                  <a:gd name="T57" fmla="*/ 47 h 47"/>
                  <a:gd name="T58" fmla="*/ 26 w 58"/>
                  <a:gd name="T59" fmla="*/ 45 h 47"/>
                  <a:gd name="T60" fmla="*/ 26 w 58"/>
                  <a:gd name="T61" fmla="*/ 37 h 47"/>
                  <a:gd name="T62" fmla="*/ 15 w 58"/>
                  <a:gd name="T63" fmla="*/ 35 h 47"/>
                  <a:gd name="T64" fmla="*/ 7 w 58"/>
                  <a:gd name="T65" fmla="*/ 32 h 47"/>
                  <a:gd name="T66" fmla="*/ 2 w 58"/>
                  <a:gd name="T67" fmla="*/ 28 h 47"/>
                  <a:gd name="T68" fmla="*/ 0 w 58"/>
                  <a:gd name="T69" fmla="*/ 24 h 47"/>
                  <a:gd name="T70" fmla="*/ 2 w 58"/>
                  <a:gd name="T71" fmla="*/ 21 h 47"/>
                  <a:gd name="T72" fmla="*/ 8 w 58"/>
                  <a:gd name="T73" fmla="*/ 20 h 47"/>
                  <a:gd name="T74" fmla="*/ 12 w 58"/>
                  <a:gd name="T75" fmla="*/ 21 h 47"/>
                  <a:gd name="T76" fmla="*/ 14 w 58"/>
                  <a:gd name="T77" fmla="*/ 22 h 47"/>
                  <a:gd name="T78" fmla="*/ 17 w 58"/>
                  <a:gd name="T79" fmla="*/ 26 h 47"/>
                  <a:gd name="T80" fmla="*/ 20 w 58"/>
                  <a:gd name="T81" fmla="*/ 29 h 47"/>
                  <a:gd name="T82" fmla="*/ 26 w 58"/>
                  <a:gd name="T83" fmla="*/ 30 h 47"/>
                  <a:gd name="T84" fmla="*/ 26 w 58"/>
                  <a:gd name="T85" fmla="*/ 16 h 47"/>
                  <a:gd name="T86" fmla="*/ 14 w 58"/>
                  <a:gd name="T87" fmla="*/ 14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8" h="47">
                    <a:moveTo>
                      <a:pt x="44" y="24"/>
                    </a:moveTo>
                    <a:cubicBezTo>
                      <a:pt x="44" y="22"/>
                      <a:pt x="43" y="21"/>
                      <a:pt x="41" y="20"/>
                    </a:cubicBezTo>
                    <a:cubicBezTo>
                      <a:pt x="39" y="19"/>
                      <a:pt x="37" y="18"/>
                      <a:pt x="33" y="1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7" y="30"/>
                      <a:pt x="39" y="29"/>
                      <a:pt x="41" y="28"/>
                    </a:cubicBezTo>
                    <a:cubicBezTo>
                      <a:pt x="43" y="27"/>
                      <a:pt x="44" y="25"/>
                      <a:pt x="44" y="24"/>
                    </a:cubicBezTo>
                    <a:close/>
                    <a:moveTo>
                      <a:pt x="14" y="14"/>
                    </a:moveTo>
                    <a:cubicBezTo>
                      <a:pt x="10" y="13"/>
                      <a:pt x="8" y="11"/>
                      <a:pt x="6" y="10"/>
                    </a:cubicBezTo>
                    <a:cubicBezTo>
                      <a:pt x="4" y="8"/>
                      <a:pt x="3" y="6"/>
                      <a:pt x="3" y="3"/>
                    </a:cubicBezTo>
                    <a:cubicBezTo>
                      <a:pt x="3" y="2"/>
                      <a:pt x="3" y="2"/>
                      <a:pt x="3" y="1"/>
                    </a:cubicBezTo>
                    <a:cubicBezTo>
                      <a:pt x="7" y="0"/>
                      <a:pt x="12" y="0"/>
                      <a:pt x="17" y="0"/>
                    </a:cubicBezTo>
                    <a:cubicBezTo>
                      <a:pt x="16" y="1"/>
                      <a:pt x="16" y="1"/>
                      <a:pt x="16" y="2"/>
                    </a:cubicBezTo>
                    <a:cubicBezTo>
                      <a:pt x="16" y="4"/>
                      <a:pt x="17" y="5"/>
                      <a:pt x="19" y="6"/>
                    </a:cubicBezTo>
                    <a:cubicBezTo>
                      <a:pt x="20" y="7"/>
                      <a:pt x="23" y="8"/>
                      <a:pt x="26" y="8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8" y="0"/>
                      <a:pt x="31" y="0"/>
                      <a:pt x="33" y="0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7" y="10"/>
                      <a:pt x="41" y="11"/>
                      <a:pt x="44" y="11"/>
                    </a:cubicBezTo>
                    <a:cubicBezTo>
                      <a:pt x="46" y="12"/>
                      <a:pt x="49" y="13"/>
                      <a:pt x="51" y="14"/>
                    </a:cubicBezTo>
                    <a:cubicBezTo>
                      <a:pt x="53" y="15"/>
                      <a:pt x="55" y="16"/>
                      <a:pt x="56" y="18"/>
                    </a:cubicBezTo>
                    <a:cubicBezTo>
                      <a:pt x="57" y="19"/>
                      <a:pt x="58" y="21"/>
                      <a:pt x="58" y="23"/>
                    </a:cubicBezTo>
                    <a:cubicBezTo>
                      <a:pt x="58" y="25"/>
                      <a:pt x="57" y="27"/>
                      <a:pt x="55" y="29"/>
                    </a:cubicBezTo>
                    <a:cubicBezTo>
                      <a:pt x="53" y="31"/>
                      <a:pt x="50" y="33"/>
                      <a:pt x="46" y="34"/>
                    </a:cubicBezTo>
                    <a:cubicBezTo>
                      <a:pt x="43" y="35"/>
                      <a:pt x="38" y="36"/>
                      <a:pt x="33" y="36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45"/>
                      <a:pt x="33" y="46"/>
                      <a:pt x="32" y="47"/>
                    </a:cubicBezTo>
                    <a:cubicBezTo>
                      <a:pt x="32" y="47"/>
                      <a:pt x="31" y="47"/>
                      <a:pt x="29" y="47"/>
                    </a:cubicBezTo>
                    <a:cubicBezTo>
                      <a:pt x="28" y="47"/>
                      <a:pt x="27" y="47"/>
                      <a:pt x="27" y="47"/>
                    </a:cubicBezTo>
                    <a:cubicBezTo>
                      <a:pt x="26" y="46"/>
                      <a:pt x="26" y="46"/>
                      <a:pt x="26" y="45"/>
                    </a:cubicBezTo>
                    <a:cubicBezTo>
                      <a:pt x="26" y="37"/>
                      <a:pt x="26" y="37"/>
                      <a:pt x="26" y="37"/>
                    </a:cubicBezTo>
                    <a:cubicBezTo>
                      <a:pt x="22" y="36"/>
                      <a:pt x="18" y="36"/>
                      <a:pt x="15" y="35"/>
                    </a:cubicBezTo>
                    <a:cubicBezTo>
                      <a:pt x="11" y="34"/>
                      <a:pt x="9" y="33"/>
                      <a:pt x="7" y="32"/>
                    </a:cubicBezTo>
                    <a:cubicBezTo>
                      <a:pt x="5" y="30"/>
                      <a:pt x="3" y="29"/>
                      <a:pt x="2" y="28"/>
                    </a:cubicBezTo>
                    <a:cubicBezTo>
                      <a:pt x="1" y="26"/>
                      <a:pt x="0" y="25"/>
                      <a:pt x="0" y="24"/>
                    </a:cubicBezTo>
                    <a:cubicBezTo>
                      <a:pt x="0" y="23"/>
                      <a:pt x="1" y="22"/>
                      <a:pt x="2" y="21"/>
                    </a:cubicBezTo>
                    <a:cubicBezTo>
                      <a:pt x="4" y="20"/>
                      <a:pt x="6" y="20"/>
                      <a:pt x="8" y="20"/>
                    </a:cubicBezTo>
                    <a:cubicBezTo>
                      <a:pt x="9" y="20"/>
                      <a:pt x="11" y="20"/>
                      <a:pt x="12" y="21"/>
                    </a:cubicBezTo>
                    <a:cubicBezTo>
                      <a:pt x="13" y="21"/>
                      <a:pt x="14" y="22"/>
                      <a:pt x="14" y="22"/>
                    </a:cubicBezTo>
                    <a:cubicBezTo>
                      <a:pt x="15" y="24"/>
                      <a:pt x="16" y="25"/>
                      <a:pt x="17" y="26"/>
                    </a:cubicBezTo>
                    <a:cubicBezTo>
                      <a:pt x="17" y="27"/>
                      <a:pt x="19" y="28"/>
                      <a:pt x="20" y="29"/>
                    </a:cubicBezTo>
                    <a:cubicBezTo>
                      <a:pt x="21" y="29"/>
                      <a:pt x="23" y="30"/>
                      <a:pt x="26" y="30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1" y="15"/>
                      <a:pt x="17" y="14"/>
                      <a:pt x="14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734"/>
              <p:cNvSpPr/>
              <p:nvPr/>
            </p:nvSpPr>
            <p:spPr bwMode="auto">
              <a:xfrm>
                <a:off x="7374" y="8074"/>
                <a:ext cx="429" cy="105"/>
              </a:xfrm>
              <a:custGeom>
                <a:avLst/>
                <a:gdLst>
                  <a:gd name="T0" fmla="*/ 0 w 160"/>
                  <a:gd name="T1" fmla="*/ 38 h 39"/>
                  <a:gd name="T2" fmla="*/ 80 w 160"/>
                  <a:gd name="T3" fmla="*/ 0 h 39"/>
                  <a:gd name="T4" fmla="*/ 136 w 160"/>
                  <a:gd name="T5" fmla="*/ 11 h 39"/>
                  <a:gd name="T6" fmla="*/ 160 w 160"/>
                  <a:gd name="T7" fmla="*/ 39 h 39"/>
                  <a:gd name="T8" fmla="*/ 108 w 160"/>
                  <a:gd name="T9" fmla="*/ 23 h 39"/>
                  <a:gd name="T10" fmla="*/ 108 w 160"/>
                  <a:gd name="T11" fmla="*/ 22 h 39"/>
                  <a:gd name="T12" fmla="*/ 107 w 160"/>
                  <a:gd name="T13" fmla="*/ 19 h 39"/>
                  <a:gd name="T14" fmla="*/ 103 w 160"/>
                  <a:gd name="T15" fmla="*/ 16 h 39"/>
                  <a:gd name="T16" fmla="*/ 96 w 160"/>
                  <a:gd name="T17" fmla="*/ 13 h 39"/>
                  <a:gd name="T18" fmla="*/ 86 w 160"/>
                  <a:gd name="T19" fmla="*/ 12 h 39"/>
                  <a:gd name="T20" fmla="*/ 86 w 160"/>
                  <a:gd name="T21" fmla="*/ 8 h 39"/>
                  <a:gd name="T22" fmla="*/ 82 w 160"/>
                  <a:gd name="T23" fmla="*/ 6 h 39"/>
                  <a:gd name="T24" fmla="*/ 79 w 160"/>
                  <a:gd name="T25" fmla="*/ 8 h 39"/>
                  <a:gd name="T26" fmla="*/ 79 w 160"/>
                  <a:gd name="T27" fmla="*/ 12 h 39"/>
                  <a:gd name="T28" fmla="*/ 62 w 160"/>
                  <a:gd name="T29" fmla="*/ 16 h 39"/>
                  <a:gd name="T30" fmla="*/ 56 w 160"/>
                  <a:gd name="T31" fmla="*/ 22 h 39"/>
                  <a:gd name="T32" fmla="*/ 0 w 160"/>
                  <a:gd name="T33" fmla="*/ 38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0" h="39">
                    <a:moveTo>
                      <a:pt x="0" y="38"/>
                    </a:moveTo>
                    <a:cubicBezTo>
                      <a:pt x="1" y="17"/>
                      <a:pt x="37" y="0"/>
                      <a:pt x="80" y="0"/>
                    </a:cubicBezTo>
                    <a:cubicBezTo>
                      <a:pt x="102" y="0"/>
                      <a:pt x="122" y="4"/>
                      <a:pt x="136" y="11"/>
                    </a:cubicBezTo>
                    <a:cubicBezTo>
                      <a:pt x="150" y="18"/>
                      <a:pt x="159" y="28"/>
                      <a:pt x="160" y="39"/>
                    </a:cubicBezTo>
                    <a:cubicBezTo>
                      <a:pt x="146" y="31"/>
                      <a:pt x="129" y="26"/>
                      <a:pt x="108" y="23"/>
                    </a:cubicBezTo>
                    <a:cubicBezTo>
                      <a:pt x="108" y="23"/>
                      <a:pt x="108" y="22"/>
                      <a:pt x="108" y="22"/>
                    </a:cubicBezTo>
                    <a:cubicBezTo>
                      <a:pt x="108" y="21"/>
                      <a:pt x="108" y="20"/>
                      <a:pt x="107" y="19"/>
                    </a:cubicBezTo>
                    <a:cubicBezTo>
                      <a:pt x="106" y="18"/>
                      <a:pt x="105" y="17"/>
                      <a:pt x="103" y="16"/>
                    </a:cubicBezTo>
                    <a:cubicBezTo>
                      <a:pt x="101" y="15"/>
                      <a:pt x="99" y="14"/>
                      <a:pt x="96" y="13"/>
                    </a:cubicBezTo>
                    <a:cubicBezTo>
                      <a:pt x="93" y="12"/>
                      <a:pt x="90" y="12"/>
                      <a:pt x="86" y="12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6" y="7"/>
                      <a:pt x="85" y="6"/>
                      <a:pt x="82" y="6"/>
                    </a:cubicBezTo>
                    <a:cubicBezTo>
                      <a:pt x="80" y="6"/>
                      <a:pt x="79" y="7"/>
                      <a:pt x="79" y="8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1" y="12"/>
                      <a:pt x="66" y="13"/>
                      <a:pt x="62" y="16"/>
                    </a:cubicBezTo>
                    <a:cubicBezTo>
                      <a:pt x="58" y="17"/>
                      <a:pt x="56" y="19"/>
                      <a:pt x="56" y="22"/>
                    </a:cubicBezTo>
                    <a:cubicBezTo>
                      <a:pt x="34" y="24"/>
                      <a:pt x="14" y="30"/>
                      <a:pt x="0" y="38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735"/>
              <p:cNvSpPr/>
              <p:nvPr/>
            </p:nvSpPr>
            <p:spPr bwMode="auto">
              <a:xfrm>
                <a:off x="7347" y="8175"/>
                <a:ext cx="484" cy="124"/>
              </a:xfrm>
              <a:custGeom>
                <a:avLst/>
                <a:gdLst>
                  <a:gd name="T0" fmla="*/ 10 w 180"/>
                  <a:gd name="T1" fmla="*/ 1 h 46"/>
                  <a:gd name="T2" fmla="*/ 90 w 180"/>
                  <a:gd name="T3" fmla="*/ 41 h 46"/>
                  <a:gd name="T4" fmla="*/ 170 w 180"/>
                  <a:gd name="T5" fmla="*/ 1 h 46"/>
                  <a:gd name="T6" fmla="*/ 170 w 180"/>
                  <a:gd name="T7" fmla="*/ 1 h 46"/>
                  <a:gd name="T8" fmla="*/ 180 w 180"/>
                  <a:gd name="T9" fmla="*/ 8 h 46"/>
                  <a:gd name="T10" fmla="*/ 90 w 180"/>
                  <a:gd name="T11" fmla="*/ 46 h 46"/>
                  <a:gd name="T12" fmla="*/ 0 w 180"/>
                  <a:gd name="T13" fmla="*/ 7 h 46"/>
                  <a:gd name="T14" fmla="*/ 10 w 180"/>
                  <a:gd name="T15" fmla="*/ 0 h 46"/>
                  <a:gd name="T16" fmla="*/ 10 w 180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0" h="46">
                    <a:moveTo>
                      <a:pt x="10" y="1"/>
                    </a:moveTo>
                    <a:cubicBezTo>
                      <a:pt x="10" y="23"/>
                      <a:pt x="46" y="41"/>
                      <a:pt x="90" y="41"/>
                    </a:cubicBezTo>
                    <a:cubicBezTo>
                      <a:pt x="134" y="41"/>
                      <a:pt x="170" y="23"/>
                      <a:pt x="170" y="1"/>
                    </a:cubicBezTo>
                    <a:cubicBezTo>
                      <a:pt x="170" y="1"/>
                      <a:pt x="170" y="1"/>
                      <a:pt x="170" y="1"/>
                    </a:cubicBezTo>
                    <a:cubicBezTo>
                      <a:pt x="173" y="3"/>
                      <a:pt x="177" y="5"/>
                      <a:pt x="180" y="8"/>
                    </a:cubicBezTo>
                    <a:cubicBezTo>
                      <a:pt x="174" y="30"/>
                      <a:pt x="136" y="46"/>
                      <a:pt x="90" y="46"/>
                    </a:cubicBezTo>
                    <a:cubicBezTo>
                      <a:pt x="43" y="46"/>
                      <a:pt x="5" y="29"/>
                      <a:pt x="0" y="7"/>
                    </a:cubicBezTo>
                    <a:cubicBezTo>
                      <a:pt x="3" y="4"/>
                      <a:pt x="6" y="2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736"/>
              <p:cNvSpPr/>
              <p:nvPr/>
            </p:nvSpPr>
            <p:spPr bwMode="auto">
              <a:xfrm>
                <a:off x="7345" y="8060"/>
                <a:ext cx="488" cy="136"/>
              </a:xfrm>
              <a:custGeom>
                <a:avLst/>
                <a:gdLst>
                  <a:gd name="T0" fmla="*/ 91 w 182"/>
                  <a:gd name="T1" fmla="*/ 5 h 51"/>
                  <a:gd name="T2" fmla="*/ 11 w 182"/>
                  <a:gd name="T3" fmla="*/ 43 h 51"/>
                  <a:gd name="T4" fmla="*/ 1 w 182"/>
                  <a:gd name="T5" fmla="*/ 50 h 51"/>
                  <a:gd name="T6" fmla="*/ 0 w 182"/>
                  <a:gd name="T7" fmla="*/ 44 h 51"/>
                  <a:gd name="T8" fmla="*/ 91 w 182"/>
                  <a:gd name="T9" fmla="*/ 0 h 51"/>
                  <a:gd name="T10" fmla="*/ 182 w 182"/>
                  <a:gd name="T11" fmla="*/ 44 h 51"/>
                  <a:gd name="T12" fmla="*/ 181 w 182"/>
                  <a:gd name="T13" fmla="*/ 51 h 51"/>
                  <a:gd name="T14" fmla="*/ 171 w 182"/>
                  <a:gd name="T15" fmla="*/ 44 h 51"/>
                  <a:gd name="T16" fmla="*/ 147 w 182"/>
                  <a:gd name="T17" fmla="*/ 16 h 51"/>
                  <a:gd name="T18" fmla="*/ 91 w 182"/>
                  <a:gd name="T19" fmla="*/ 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2" h="51">
                    <a:moveTo>
                      <a:pt x="91" y="5"/>
                    </a:moveTo>
                    <a:cubicBezTo>
                      <a:pt x="48" y="5"/>
                      <a:pt x="12" y="22"/>
                      <a:pt x="11" y="43"/>
                    </a:cubicBezTo>
                    <a:cubicBezTo>
                      <a:pt x="7" y="45"/>
                      <a:pt x="4" y="47"/>
                      <a:pt x="1" y="50"/>
                    </a:cubicBezTo>
                    <a:cubicBezTo>
                      <a:pt x="0" y="48"/>
                      <a:pt x="0" y="46"/>
                      <a:pt x="0" y="44"/>
                    </a:cubicBezTo>
                    <a:cubicBezTo>
                      <a:pt x="0" y="20"/>
                      <a:pt x="41" y="0"/>
                      <a:pt x="91" y="0"/>
                    </a:cubicBezTo>
                    <a:cubicBezTo>
                      <a:pt x="141" y="0"/>
                      <a:pt x="182" y="20"/>
                      <a:pt x="182" y="44"/>
                    </a:cubicBezTo>
                    <a:cubicBezTo>
                      <a:pt x="182" y="47"/>
                      <a:pt x="181" y="49"/>
                      <a:pt x="181" y="51"/>
                    </a:cubicBezTo>
                    <a:cubicBezTo>
                      <a:pt x="178" y="48"/>
                      <a:pt x="174" y="46"/>
                      <a:pt x="171" y="44"/>
                    </a:cubicBezTo>
                    <a:cubicBezTo>
                      <a:pt x="170" y="33"/>
                      <a:pt x="161" y="23"/>
                      <a:pt x="147" y="16"/>
                    </a:cubicBezTo>
                    <a:cubicBezTo>
                      <a:pt x="133" y="9"/>
                      <a:pt x="113" y="5"/>
                      <a:pt x="9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737"/>
              <p:cNvSpPr/>
              <p:nvPr/>
            </p:nvSpPr>
            <p:spPr bwMode="auto">
              <a:xfrm>
                <a:off x="7315" y="8194"/>
                <a:ext cx="545" cy="126"/>
              </a:xfrm>
              <a:custGeom>
                <a:avLst/>
                <a:gdLst>
                  <a:gd name="T0" fmla="*/ 0 w 203"/>
                  <a:gd name="T1" fmla="*/ 11 h 47"/>
                  <a:gd name="T2" fmla="*/ 12 w 203"/>
                  <a:gd name="T3" fmla="*/ 0 h 47"/>
                  <a:gd name="T4" fmla="*/ 102 w 203"/>
                  <a:gd name="T5" fmla="*/ 39 h 47"/>
                  <a:gd name="T6" fmla="*/ 192 w 203"/>
                  <a:gd name="T7" fmla="*/ 1 h 47"/>
                  <a:gd name="T8" fmla="*/ 203 w 203"/>
                  <a:gd name="T9" fmla="*/ 12 h 47"/>
                  <a:gd name="T10" fmla="*/ 102 w 203"/>
                  <a:gd name="T11" fmla="*/ 47 h 47"/>
                  <a:gd name="T12" fmla="*/ 39 w 203"/>
                  <a:gd name="T13" fmla="*/ 37 h 47"/>
                  <a:gd name="T14" fmla="*/ 0 w 203"/>
                  <a:gd name="T15" fmla="*/ 1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3" h="47">
                    <a:moveTo>
                      <a:pt x="0" y="11"/>
                    </a:moveTo>
                    <a:cubicBezTo>
                      <a:pt x="3" y="7"/>
                      <a:pt x="7" y="3"/>
                      <a:pt x="12" y="0"/>
                    </a:cubicBezTo>
                    <a:cubicBezTo>
                      <a:pt x="17" y="22"/>
                      <a:pt x="55" y="39"/>
                      <a:pt x="102" y="39"/>
                    </a:cubicBezTo>
                    <a:cubicBezTo>
                      <a:pt x="148" y="39"/>
                      <a:pt x="186" y="23"/>
                      <a:pt x="192" y="1"/>
                    </a:cubicBezTo>
                    <a:cubicBezTo>
                      <a:pt x="196" y="4"/>
                      <a:pt x="200" y="8"/>
                      <a:pt x="203" y="12"/>
                    </a:cubicBezTo>
                    <a:cubicBezTo>
                      <a:pt x="188" y="33"/>
                      <a:pt x="148" y="47"/>
                      <a:pt x="102" y="47"/>
                    </a:cubicBezTo>
                    <a:cubicBezTo>
                      <a:pt x="78" y="47"/>
                      <a:pt x="56" y="44"/>
                      <a:pt x="39" y="37"/>
                    </a:cubicBezTo>
                    <a:cubicBezTo>
                      <a:pt x="21" y="31"/>
                      <a:pt x="7" y="22"/>
                      <a:pt x="0" y="11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738"/>
              <p:cNvSpPr/>
              <p:nvPr/>
            </p:nvSpPr>
            <p:spPr bwMode="auto">
              <a:xfrm>
                <a:off x="7302" y="8039"/>
                <a:ext cx="575" cy="187"/>
              </a:xfrm>
              <a:custGeom>
                <a:avLst/>
                <a:gdLst>
                  <a:gd name="T0" fmla="*/ 17 w 214"/>
                  <a:gd name="T1" fmla="*/ 58 h 70"/>
                  <a:gd name="T2" fmla="*/ 5 w 214"/>
                  <a:gd name="T3" fmla="*/ 69 h 70"/>
                  <a:gd name="T4" fmla="*/ 0 w 214"/>
                  <a:gd name="T5" fmla="*/ 53 h 70"/>
                  <a:gd name="T6" fmla="*/ 0 w 214"/>
                  <a:gd name="T7" fmla="*/ 52 h 70"/>
                  <a:gd name="T8" fmla="*/ 107 w 214"/>
                  <a:gd name="T9" fmla="*/ 0 h 70"/>
                  <a:gd name="T10" fmla="*/ 214 w 214"/>
                  <a:gd name="T11" fmla="*/ 52 h 70"/>
                  <a:gd name="T12" fmla="*/ 214 w 214"/>
                  <a:gd name="T13" fmla="*/ 53 h 70"/>
                  <a:gd name="T14" fmla="*/ 214 w 214"/>
                  <a:gd name="T15" fmla="*/ 54 h 70"/>
                  <a:gd name="T16" fmla="*/ 214 w 214"/>
                  <a:gd name="T17" fmla="*/ 54 h 70"/>
                  <a:gd name="T18" fmla="*/ 208 w 214"/>
                  <a:gd name="T19" fmla="*/ 70 h 70"/>
                  <a:gd name="T20" fmla="*/ 197 w 214"/>
                  <a:gd name="T21" fmla="*/ 59 h 70"/>
                  <a:gd name="T22" fmla="*/ 198 w 214"/>
                  <a:gd name="T23" fmla="*/ 52 h 70"/>
                  <a:gd name="T24" fmla="*/ 107 w 214"/>
                  <a:gd name="T25" fmla="*/ 8 h 70"/>
                  <a:gd name="T26" fmla="*/ 16 w 214"/>
                  <a:gd name="T27" fmla="*/ 52 h 70"/>
                  <a:gd name="T28" fmla="*/ 17 w 214"/>
                  <a:gd name="T29" fmla="*/ 58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4" h="70">
                    <a:moveTo>
                      <a:pt x="17" y="58"/>
                    </a:moveTo>
                    <a:cubicBezTo>
                      <a:pt x="12" y="61"/>
                      <a:pt x="8" y="65"/>
                      <a:pt x="5" y="69"/>
                    </a:cubicBezTo>
                    <a:cubicBezTo>
                      <a:pt x="2" y="64"/>
                      <a:pt x="0" y="59"/>
                      <a:pt x="0" y="53"/>
                    </a:cubicBezTo>
                    <a:cubicBezTo>
                      <a:pt x="0" y="53"/>
                      <a:pt x="0" y="53"/>
                      <a:pt x="0" y="52"/>
                    </a:cubicBezTo>
                    <a:cubicBezTo>
                      <a:pt x="0" y="23"/>
                      <a:pt x="48" y="0"/>
                      <a:pt x="107" y="0"/>
                    </a:cubicBezTo>
                    <a:cubicBezTo>
                      <a:pt x="166" y="0"/>
                      <a:pt x="214" y="23"/>
                      <a:pt x="214" y="52"/>
                    </a:cubicBezTo>
                    <a:cubicBezTo>
                      <a:pt x="214" y="53"/>
                      <a:pt x="214" y="53"/>
                      <a:pt x="214" y="53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4" y="54"/>
                      <a:pt x="214" y="54"/>
                      <a:pt x="214" y="54"/>
                    </a:cubicBezTo>
                    <a:cubicBezTo>
                      <a:pt x="213" y="60"/>
                      <a:pt x="211" y="65"/>
                      <a:pt x="208" y="70"/>
                    </a:cubicBezTo>
                    <a:cubicBezTo>
                      <a:pt x="205" y="66"/>
                      <a:pt x="201" y="62"/>
                      <a:pt x="197" y="59"/>
                    </a:cubicBezTo>
                    <a:cubicBezTo>
                      <a:pt x="197" y="57"/>
                      <a:pt x="198" y="55"/>
                      <a:pt x="198" y="52"/>
                    </a:cubicBezTo>
                    <a:cubicBezTo>
                      <a:pt x="198" y="28"/>
                      <a:pt x="157" y="8"/>
                      <a:pt x="107" y="8"/>
                    </a:cubicBezTo>
                    <a:cubicBezTo>
                      <a:pt x="57" y="8"/>
                      <a:pt x="16" y="28"/>
                      <a:pt x="16" y="52"/>
                    </a:cubicBezTo>
                    <a:cubicBezTo>
                      <a:pt x="16" y="54"/>
                      <a:pt x="16" y="56"/>
                      <a:pt x="17" y="5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739"/>
              <p:cNvSpPr/>
              <p:nvPr/>
            </p:nvSpPr>
            <p:spPr bwMode="auto">
              <a:xfrm>
                <a:off x="7299" y="8181"/>
                <a:ext cx="16" cy="86"/>
              </a:xfrm>
              <a:custGeom>
                <a:avLst/>
                <a:gdLst>
                  <a:gd name="T0" fmla="*/ 6 w 6"/>
                  <a:gd name="T1" fmla="*/ 16 h 32"/>
                  <a:gd name="T2" fmla="*/ 0 w 6"/>
                  <a:gd name="T3" fmla="*/ 32 h 32"/>
                  <a:gd name="T4" fmla="*/ 1 w 6"/>
                  <a:gd name="T5" fmla="*/ 0 h 32"/>
                  <a:gd name="T6" fmla="*/ 6 w 6"/>
                  <a:gd name="T7" fmla="*/ 16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32">
                    <a:moveTo>
                      <a:pt x="6" y="16"/>
                    </a:moveTo>
                    <a:cubicBezTo>
                      <a:pt x="3" y="21"/>
                      <a:pt x="1" y="27"/>
                      <a:pt x="0" y="32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3" y="11"/>
                      <a:pt x="6" y="16"/>
                    </a:cubicBezTo>
                    <a:close/>
                  </a:path>
                </a:pathLst>
              </a:custGeom>
              <a:solidFill>
                <a:srgbClr val="33BF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5575300" y="4602480"/>
            <a:ext cx="1023620" cy="1023620"/>
            <a:chOff x="8780" y="7248"/>
            <a:chExt cx="1612" cy="1612"/>
          </a:xfrm>
        </p:grpSpPr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8780" y="7248"/>
              <a:ext cx="1613" cy="1613"/>
            </a:xfrm>
            <a:prstGeom prst="ellipse">
              <a:avLst/>
            </a:prstGeom>
            <a:solidFill>
              <a:srgbClr val="70C4BC"/>
            </a:solidFill>
            <a:ln>
              <a:solidFill>
                <a:srgbClr val="CBAB89"/>
              </a:solidFill>
            </a:ln>
          </p:spPr>
          <p:txBody>
            <a:bodyPr/>
            <a:lstStyle/>
            <a:p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34" name="组合 133"/>
            <p:cNvGrpSpPr/>
            <p:nvPr/>
          </p:nvGrpSpPr>
          <p:grpSpPr>
            <a:xfrm>
              <a:off x="9194" y="7398"/>
              <a:ext cx="768" cy="1060"/>
              <a:chOff x="11994" y="6560"/>
              <a:chExt cx="768" cy="1060"/>
            </a:xfrm>
            <a:solidFill>
              <a:schemeClr val="bg1"/>
            </a:solidFill>
          </p:grpSpPr>
          <p:sp>
            <p:nvSpPr>
              <p:cNvPr id="132" name="Freeform 183"/>
              <p:cNvSpPr>
                <a:spLocks noEditPoints="1"/>
              </p:cNvSpPr>
              <p:nvPr/>
            </p:nvSpPr>
            <p:spPr bwMode="auto">
              <a:xfrm>
                <a:off x="11994" y="6560"/>
                <a:ext cx="768" cy="1060"/>
              </a:xfrm>
              <a:custGeom>
                <a:avLst/>
                <a:gdLst>
                  <a:gd name="T0" fmla="*/ 271 w 286"/>
                  <a:gd name="T1" fmla="*/ 346 h 395"/>
                  <a:gd name="T2" fmla="*/ 271 w 286"/>
                  <a:gd name="T3" fmla="*/ 127 h 395"/>
                  <a:gd name="T4" fmla="*/ 169 w 286"/>
                  <a:gd name="T5" fmla="*/ 26 h 395"/>
                  <a:gd name="T6" fmla="*/ 117 w 286"/>
                  <a:gd name="T7" fmla="*/ 26 h 395"/>
                  <a:gd name="T8" fmla="*/ 15 w 286"/>
                  <a:gd name="T9" fmla="*/ 127 h 395"/>
                  <a:gd name="T10" fmla="*/ 15 w 286"/>
                  <a:gd name="T11" fmla="*/ 346 h 395"/>
                  <a:gd name="T12" fmla="*/ 66 w 286"/>
                  <a:gd name="T13" fmla="*/ 395 h 395"/>
                  <a:gd name="T14" fmla="*/ 131 w 286"/>
                  <a:gd name="T15" fmla="*/ 395 h 395"/>
                  <a:gd name="T16" fmla="*/ 154 w 286"/>
                  <a:gd name="T17" fmla="*/ 395 h 395"/>
                  <a:gd name="T18" fmla="*/ 220 w 286"/>
                  <a:gd name="T19" fmla="*/ 395 h 395"/>
                  <a:gd name="T20" fmla="*/ 271 w 286"/>
                  <a:gd name="T21" fmla="*/ 346 h 395"/>
                  <a:gd name="T22" fmla="*/ 143 w 286"/>
                  <a:gd name="T23" fmla="*/ 35 h 395"/>
                  <a:gd name="T24" fmla="*/ 174 w 286"/>
                  <a:gd name="T25" fmla="*/ 67 h 395"/>
                  <a:gd name="T26" fmla="*/ 143 w 286"/>
                  <a:gd name="T27" fmla="*/ 98 h 395"/>
                  <a:gd name="T28" fmla="*/ 111 w 286"/>
                  <a:gd name="T29" fmla="*/ 67 h 395"/>
                  <a:gd name="T30" fmla="*/ 143 w 286"/>
                  <a:gd name="T31" fmla="*/ 35 h 395"/>
                  <a:gd name="T32" fmla="*/ 240 w 286"/>
                  <a:gd name="T33" fmla="*/ 341 h 395"/>
                  <a:gd name="T34" fmla="*/ 207 w 286"/>
                  <a:gd name="T35" fmla="*/ 373 h 395"/>
                  <a:gd name="T36" fmla="*/ 80 w 286"/>
                  <a:gd name="T37" fmla="*/ 373 h 395"/>
                  <a:gd name="T38" fmla="*/ 48 w 286"/>
                  <a:gd name="T39" fmla="*/ 341 h 395"/>
                  <a:gd name="T40" fmla="*/ 48 w 286"/>
                  <a:gd name="T41" fmla="*/ 160 h 395"/>
                  <a:gd name="T42" fmla="*/ 80 w 286"/>
                  <a:gd name="T43" fmla="*/ 127 h 395"/>
                  <a:gd name="T44" fmla="*/ 207 w 286"/>
                  <a:gd name="T45" fmla="*/ 127 h 395"/>
                  <a:gd name="T46" fmla="*/ 240 w 286"/>
                  <a:gd name="T47" fmla="*/ 160 h 395"/>
                  <a:gd name="T48" fmla="*/ 240 w 286"/>
                  <a:gd name="T49" fmla="*/ 341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86" h="395">
                    <a:moveTo>
                      <a:pt x="271" y="346"/>
                    </a:moveTo>
                    <a:cubicBezTo>
                      <a:pt x="271" y="127"/>
                      <a:pt x="271" y="127"/>
                      <a:pt x="271" y="127"/>
                    </a:cubicBezTo>
                    <a:cubicBezTo>
                      <a:pt x="169" y="26"/>
                      <a:pt x="169" y="26"/>
                      <a:pt x="169" y="26"/>
                    </a:cubicBezTo>
                    <a:cubicBezTo>
                      <a:pt x="142" y="0"/>
                      <a:pt x="117" y="26"/>
                      <a:pt x="117" y="26"/>
                    </a:cubicBezTo>
                    <a:cubicBezTo>
                      <a:pt x="15" y="127"/>
                      <a:pt x="15" y="127"/>
                      <a:pt x="15" y="127"/>
                    </a:cubicBezTo>
                    <a:cubicBezTo>
                      <a:pt x="15" y="346"/>
                      <a:pt x="15" y="346"/>
                      <a:pt x="15" y="346"/>
                    </a:cubicBezTo>
                    <a:cubicBezTo>
                      <a:pt x="15" y="346"/>
                      <a:pt x="0" y="395"/>
                      <a:pt x="66" y="395"/>
                    </a:cubicBezTo>
                    <a:cubicBezTo>
                      <a:pt x="131" y="395"/>
                      <a:pt x="131" y="395"/>
                      <a:pt x="131" y="395"/>
                    </a:cubicBezTo>
                    <a:cubicBezTo>
                      <a:pt x="154" y="395"/>
                      <a:pt x="154" y="395"/>
                      <a:pt x="154" y="395"/>
                    </a:cubicBezTo>
                    <a:cubicBezTo>
                      <a:pt x="154" y="395"/>
                      <a:pt x="154" y="395"/>
                      <a:pt x="220" y="395"/>
                    </a:cubicBezTo>
                    <a:cubicBezTo>
                      <a:pt x="286" y="395"/>
                      <a:pt x="271" y="346"/>
                      <a:pt x="271" y="346"/>
                    </a:cubicBezTo>
                    <a:close/>
                    <a:moveTo>
                      <a:pt x="143" y="35"/>
                    </a:moveTo>
                    <a:cubicBezTo>
                      <a:pt x="160" y="35"/>
                      <a:pt x="174" y="49"/>
                      <a:pt x="174" y="67"/>
                    </a:cubicBezTo>
                    <a:cubicBezTo>
                      <a:pt x="174" y="84"/>
                      <a:pt x="160" y="98"/>
                      <a:pt x="143" y="98"/>
                    </a:cubicBezTo>
                    <a:cubicBezTo>
                      <a:pt x="125" y="98"/>
                      <a:pt x="111" y="84"/>
                      <a:pt x="111" y="67"/>
                    </a:cubicBezTo>
                    <a:cubicBezTo>
                      <a:pt x="111" y="49"/>
                      <a:pt x="125" y="35"/>
                      <a:pt x="143" y="35"/>
                    </a:cubicBezTo>
                    <a:close/>
                    <a:moveTo>
                      <a:pt x="240" y="341"/>
                    </a:moveTo>
                    <a:cubicBezTo>
                      <a:pt x="240" y="358"/>
                      <a:pt x="225" y="373"/>
                      <a:pt x="207" y="373"/>
                    </a:cubicBezTo>
                    <a:cubicBezTo>
                      <a:pt x="80" y="373"/>
                      <a:pt x="80" y="373"/>
                      <a:pt x="80" y="373"/>
                    </a:cubicBezTo>
                    <a:cubicBezTo>
                      <a:pt x="62" y="373"/>
                      <a:pt x="48" y="358"/>
                      <a:pt x="48" y="341"/>
                    </a:cubicBezTo>
                    <a:cubicBezTo>
                      <a:pt x="48" y="160"/>
                      <a:pt x="48" y="160"/>
                      <a:pt x="48" y="160"/>
                    </a:cubicBezTo>
                    <a:cubicBezTo>
                      <a:pt x="48" y="142"/>
                      <a:pt x="62" y="127"/>
                      <a:pt x="80" y="127"/>
                    </a:cubicBezTo>
                    <a:cubicBezTo>
                      <a:pt x="207" y="127"/>
                      <a:pt x="207" y="127"/>
                      <a:pt x="207" y="127"/>
                    </a:cubicBezTo>
                    <a:cubicBezTo>
                      <a:pt x="225" y="127"/>
                      <a:pt x="240" y="142"/>
                      <a:pt x="240" y="160"/>
                    </a:cubicBezTo>
                    <a:lnTo>
                      <a:pt x="240" y="3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3" name="Freeform 184"/>
              <p:cNvSpPr>
                <a:spLocks noEditPoints="1"/>
              </p:cNvSpPr>
              <p:nvPr/>
            </p:nvSpPr>
            <p:spPr bwMode="auto">
              <a:xfrm>
                <a:off x="12226" y="6981"/>
                <a:ext cx="311" cy="499"/>
              </a:xfrm>
              <a:custGeom>
                <a:avLst/>
                <a:gdLst>
                  <a:gd name="T0" fmla="*/ 101 w 116"/>
                  <a:gd name="T1" fmla="*/ 86 h 186"/>
                  <a:gd name="T2" fmla="*/ 87 w 116"/>
                  <a:gd name="T3" fmla="*/ 78 h 186"/>
                  <a:gd name="T4" fmla="*/ 65 w 116"/>
                  <a:gd name="T5" fmla="*/ 73 h 186"/>
                  <a:gd name="T6" fmla="*/ 65 w 116"/>
                  <a:gd name="T7" fmla="*/ 35 h 186"/>
                  <a:gd name="T8" fmla="*/ 83 w 116"/>
                  <a:gd name="T9" fmla="*/ 50 h 186"/>
                  <a:gd name="T10" fmla="*/ 97 w 116"/>
                  <a:gd name="T11" fmla="*/ 60 h 186"/>
                  <a:gd name="T12" fmla="*/ 107 w 116"/>
                  <a:gd name="T13" fmla="*/ 57 h 186"/>
                  <a:gd name="T14" fmla="*/ 111 w 116"/>
                  <a:gd name="T15" fmla="*/ 49 h 186"/>
                  <a:gd name="T16" fmla="*/ 108 w 116"/>
                  <a:gd name="T17" fmla="*/ 40 h 186"/>
                  <a:gd name="T18" fmla="*/ 100 w 116"/>
                  <a:gd name="T19" fmla="*/ 30 h 186"/>
                  <a:gd name="T20" fmla="*/ 85 w 116"/>
                  <a:gd name="T21" fmla="*/ 21 h 186"/>
                  <a:gd name="T22" fmla="*/ 65 w 116"/>
                  <a:gd name="T23" fmla="*/ 17 h 186"/>
                  <a:gd name="T24" fmla="*/ 65 w 116"/>
                  <a:gd name="T25" fmla="*/ 8 h 186"/>
                  <a:gd name="T26" fmla="*/ 58 w 116"/>
                  <a:gd name="T27" fmla="*/ 0 h 186"/>
                  <a:gd name="T28" fmla="*/ 51 w 116"/>
                  <a:gd name="T29" fmla="*/ 8 h 186"/>
                  <a:gd name="T30" fmla="*/ 51 w 116"/>
                  <a:gd name="T31" fmla="*/ 17 h 186"/>
                  <a:gd name="T32" fmla="*/ 16 w 116"/>
                  <a:gd name="T33" fmla="*/ 29 h 186"/>
                  <a:gd name="T34" fmla="*/ 4 w 116"/>
                  <a:gd name="T35" fmla="*/ 54 h 186"/>
                  <a:gd name="T36" fmla="*/ 10 w 116"/>
                  <a:gd name="T37" fmla="*/ 74 h 186"/>
                  <a:gd name="T38" fmla="*/ 26 w 116"/>
                  <a:gd name="T39" fmla="*/ 86 h 186"/>
                  <a:gd name="T40" fmla="*/ 51 w 116"/>
                  <a:gd name="T41" fmla="*/ 93 h 186"/>
                  <a:gd name="T42" fmla="*/ 51 w 116"/>
                  <a:gd name="T43" fmla="*/ 135 h 186"/>
                  <a:gd name="T44" fmla="*/ 39 w 116"/>
                  <a:gd name="T45" fmla="*/ 130 h 186"/>
                  <a:gd name="T46" fmla="*/ 32 w 116"/>
                  <a:gd name="T47" fmla="*/ 123 h 186"/>
                  <a:gd name="T48" fmla="*/ 27 w 116"/>
                  <a:gd name="T49" fmla="*/ 111 h 186"/>
                  <a:gd name="T50" fmla="*/ 22 w 116"/>
                  <a:gd name="T51" fmla="*/ 106 h 186"/>
                  <a:gd name="T52" fmla="*/ 14 w 116"/>
                  <a:gd name="T53" fmla="*/ 104 h 186"/>
                  <a:gd name="T54" fmla="*/ 4 w 116"/>
                  <a:gd name="T55" fmla="*/ 108 h 186"/>
                  <a:gd name="T56" fmla="*/ 0 w 116"/>
                  <a:gd name="T57" fmla="*/ 116 h 186"/>
                  <a:gd name="T58" fmla="*/ 3 w 116"/>
                  <a:gd name="T59" fmla="*/ 127 h 186"/>
                  <a:gd name="T60" fmla="*/ 12 w 116"/>
                  <a:gd name="T61" fmla="*/ 139 h 186"/>
                  <a:gd name="T62" fmla="*/ 28 w 116"/>
                  <a:gd name="T63" fmla="*/ 149 h 186"/>
                  <a:gd name="T64" fmla="*/ 51 w 116"/>
                  <a:gd name="T65" fmla="*/ 154 h 186"/>
                  <a:gd name="T66" fmla="*/ 51 w 116"/>
                  <a:gd name="T67" fmla="*/ 178 h 186"/>
                  <a:gd name="T68" fmla="*/ 53 w 116"/>
                  <a:gd name="T69" fmla="*/ 184 h 186"/>
                  <a:gd name="T70" fmla="*/ 58 w 116"/>
                  <a:gd name="T71" fmla="*/ 186 h 186"/>
                  <a:gd name="T72" fmla="*/ 64 w 116"/>
                  <a:gd name="T73" fmla="*/ 184 h 186"/>
                  <a:gd name="T74" fmla="*/ 65 w 116"/>
                  <a:gd name="T75" fmla="*/ 176 h 186"/>
                  <a:gd name="T76" fmla="*/ 65 w 116"/>
                  <a:gd name="T77" fmla="*/ 153 h 186"/>
                  <a:gd name="T78" fmla="*/ 92 w 116"/>
                  <a:gd name="T79" fmla="*/ 147 h 186"/>
                  <a:gd name="T80" fmla="*/ 110 w 116"/>
                  <a:gd name="T81" fmla="*/ 132 h 186"/>
                  <a:gd name="T82" fmla="*/ 116 w 116"/>
                  <a:gd name="T83" fmla="*/ 113 h 186"/>
                  <a:gd name="T84" fmla="*/ 112 w 116"/>
                  <a:gd name="T85" fmla="*/ 98 h 186"/>
                  <a:gd name="T86" fmla="*/ 101 w 116"/>
                  <a:gd name="T87" fmla="*/ 86 h 186"/>
                  <a:gd name="T88" fmla="*/ 51 w 116"/>
                  <a:gd name="T89" fmla="*/ 69 h 186"/>
                  <a:gd name="T90" fmla="*/ 36 w 116"/>
                  <a:gd name="T91" fmla="*/ 63 h 186"/>
                  <a:gd name="T92" fmla="*/ 31 w 116"/>
                  <a:gd name="T93" fmla="*/ 52 h 186"/>
                  <a:gd name="T94" fmla="*/ 36 w 116"/>
                  <a:gd name="T95" fmla="*/ 41 h 186"/>
                  <a:gd name="T96" fmla="*/ 51 w 116"/>
                  <a:gd name="T97" fmla="*/ 35 h 186"/>
                  <a:gd name="T98" fmla="*/ 51 w 116"/>
                  <a:gd name="T99" fmla="*/ 69 h 186"/>
                  <a:gd name="T100" fmla="*/ 82 w 116"/>
                  <a:gd name="T101" fmla="*/ 129 h 186"/>
                  <a:gd name="T102" fmla="*/ 65 w 116"/>
                  <a:gd name="T103" fmla="*/ 136 h 186"/>
                  <a:gd name="T104" fmla="*/ 65 w 116"/>
                  <a:gd name="T105" fmla="*/ 96 h 186"/>
                  <a:gd name="T106" fmla="*/ 82 w 116"/>
                  <a:gd name="T107" fmla="*/ 104 h 186"/>
                  <a:gd name="T108" fmla="*/ 88 w 116"/>
                  <a:gd name="T109" fmla="*/ 116 h 186"/>
                  <a:gd name="T110" fmla="*/ 82 w 116"/>
                  <a:gd name="T111" fmla="*/ 129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16" h="186">
                    <a:moveTo>
                      <a:pt x="101" y="86"/>
                    </a:moveTo>
                    <a:cubicBezTo>
                      <a:pt x="97" y="83"/>
                      <a:pt x="92" y="80"/>
                      <a:pt x="87" y="78"/>
                    </a:cubicBezTo>
                    <a:cubicBezTo>
                      <a:pt x="82" y="77"/>
                      <a:pt x="74" y="75"/>
                      <a:pt x="65" y="73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4" y="38"/>
                      <a:pt x="80" y="43"/>
                      <a:pt x="83" y="50"/>
                    </a:cubicBezTo>
                    <a:cubicBezTo>
                      <a:pt x="85" y="57"/>
                      <a:pt x="89" y="60"/>
                      <a:pt x="97" y="60"/>
                    </a:cubicBezTo>
                    <a:cubicBezTo>
                      <a:pt x="101" y="60"/>
                      <a:pt x="104" y="59"/>
                      <a:pt x="107" y="57"/>
                    </a:cubicBezTo>
                    <a:cubicBezTo>
                      <a:pt x="109" y="54"/>
                      <a:pt x="111" y="52"/>
                      <a:pt x="111" y="49"/>
                    </a:cubicBezTo>
                    <a:cubicBezTo>
                      <a:pt x="111" y="46"/>
                      <a:pt x="110" y="43"/>
                      <a:pt x="108" y="40"/>
                    </a:cubicBezTo>
                    <a:cubicBezTo>
                      <a:pt x="106" y="37"/>
                      <a:pt x="103" y="33"/>
                      <a:pt x="100" y="30"/>
                    </a:cubicBezTo>
                    <a:cubicBezTo>
                      <a:pt x="96" y="26"/>
                      <a:pt x="91" y="23"/>
                      <a:pt x="85" y="21"/>
                    </a:cubicBezTo>
                    <a:cubicBezTo>
                      <a:pt x="80" y="19"/>
                      <a:pt x="73" y="18"/>
                      <a:pt x="65" y="17"/>
                    </a:cubicBezTo>
                    <a:cubicBezTo>
                      <a:pt x="65" y="8"/>
                      <a:pt x="65" y="8"/>
                      <a:pt x="65" y="8"/>
                    </a:cubicBezTo>
                    <a:cubicBezTo>
                      <a:pt x="65" y="3"/>
                      <a:pt x="63" y="0"/>
                      <a:pt x="58" y="0"/>
                    </a:cubicBezTo>
                    <a:cubicBezTo>
                      <a:pt x="53" y="0"/>
                      <a:pt x="51" y="3"/>
                      <a:pt x="51" y="8"/>
                    </a:cubicBezTo>
                    <a:cubicBezTo>
                      <a:pt x="51" y="17"/>
                      <a:pt x="51" y="17"/>
                      <a:pt x="51" y="17"/>
                    </a:cubicBezTo>
                    <a:cubicBezTo>
                      <a:pt x="36" y="18"/>
                      <a:pt x="24" y="22"/>
                      <a:pt x="16" y="29"/>
                    </a:cubicBezTo>
                    <a:cubicBezTo>
                      <a:pt x="8" y="35"/>
                      <a:pt x="4" y="44"/>
                      <a:pt x="4" y="54"/>
                    </a:cubicBezTo>
                    <a:cubicBezTo>
                      <a:pt x="4" y="62"/>
                      <a:pt x="6" y="69"/>
                      <a:pt x="10" y="74"/>
                    </a:cubicBezTo>
                    <a:cubicBezTo>
                      <a:pt x="14" y="79"/>
                      <a:pt x="20" y="83"/>
                      <a:pt x="26" y="86"/>
                    </a:cubicBezTo>
                    <a:cubicBezTo>
                      <a:pt x="33" y="88"/>
                      <a:pt x="41" y="91"/>
                      <a:pt x="51" y="93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46" y="134"/>
                      <a:pt x="42" y="132"/>
                      <a:pt x="39" y="130"/>
                    </a:cubicBezTo>
                    <a:cubicBezTo>
                      <a:pt x="36" y="128"/>
                      <a:pt x="34" y="125"/>
                      <a:pt x="32" y="123"/>
                    </a:cubicBezTo>
                    <a:cubicBezTo>
                      <a:pt x="31" y="120"/>
                      <a:pt x="29" y="116"/>
                      <a:pt x="27" y="111"/>
                    </a:cubicBezTo>
                    <a:cubicBezTo>
                      <a:pt x="26" y="109"/>
                      <a:pt x="25" y="107"/>
                      <a:pt x="22" y="106"/>
                    </a:cubicBezTo>
                    <a:cubicBezTo>
                      <a:pt x="20" y="105"/>
                      <a:pt x="17" y="104"/>
                      <a:pt x="14" y="104"/>
                    </a:cubicBezTo>
                    <a:cubicBezTo>
                      <a:pt x="10" y="104"/>
                      <a:pt x="6" y="105"/>
                      <a:pt x="4" y="108"/>
                    </a:cubicBezTo>
                    <a:cubicBezTo>
                      <a:pt x="1" y="110"/>
                      <a:pt x="0" y="113"/>
                      <a:pt x="0" y="116"/>
                    </a:cubicBezTo>
                    <a:cubicBezTo>
                      <a:pt x="0" y="119"/>
                      <a:pt x="1" y="123"/>
                      <a:pt x="3" y="127"/>
                    </a:cubicBezTo>
                    <a:cubicBezTo>
                      <a:pt x="5" y="132"/>
                      <a:pt x="8" y="135"/>
                      <a:pt x="12" y="139"/>
                    </a:cubicBezTo>
                    <a:cubicBezTo>
                      <a:pt x="17" y="143"/>
                      <a:pt x="22" y="146"/>
                      <a:pt x="28" y="149"/>
                    </a:cubicBezTo>
                    <a:cubicBezTo>
                      <a:pt x="35" y="151"/>
                      <a:pt x="42" y="153"/>
                      <a:pt x="51" y="154"/>
                    </a:cubicBezTo>
                    <a:cubicBezTo>
                      <a:pt x="51" y="178"/>
                      <a:pt x="51" y="178"/>
                      <a:pt x="51" y="178"/>
                    </a:cubicBezTo>
                    <a:cubicBezTo>
                      <a:pt x="51" y="181"/>
                      <a:pt x="52" y="183"/>
                      <a:pt x="53" y="184"/>
                    </a:cubicBezTo>
                    <a:cubicBezTo>
                      <a:pt x="54" y="185"/>
                      <a:pt x="56" y="186"/>
                      <a:pt x="58" y="186"/>
                    </a:cubicBezTo>
                    <a:cubicBezTo>
                      <a:pt x="61" y="186"/>
                      <a:pt x="63" y="185"/>
                      <a:pt x="64" y="184"/>
                    </a:cubicBezTo>
                    <a:cubicBezTo>
                      <a:pt x="65" y="182"/>
                      <a:pt x="65" y="179"/>
                      <a:pt x="65" y="176"/>
                    </a:cubicBezTo>
                    <a:cubicBezTo>
                      <a:pt x="65" y="153"/>
                      <a:pt x="65" y="153"/>
                      <a:pt x="65" y="153"/>
                    </a:cubicBezTo>
                    <a:cubicBezTo>
                      <a:pt x="76" y="153"/>
                      <a:pt x="85" y="150"/>
                      <a:pt x="92" y="147"/>
                    </a:cubicBezTo>
                    <a:cubicBezTo>
                      <a:pt x="100" y="143"/>
                      <a:pt x="106" y="138"/>
                      <a:pt x="110" y="132"/>
                    </a:cubicBezTo>
                    <a:cubicBezTo>
                      <a:pt x="114" y="126"/>
                      <a:pt x="116" y="120"/>
                      <a:pt x="116" y="113"/>
                    </a:cubicBezTo>
                    <a:cubicBezTo>
                      <a:pt x="116" y="107"/>
                      <a:pt x="115" y="102"/>
                      <a:pt x="112" y="98"/>
                    </a:cubicBezTo>
                    <a:cubicBezTo>
                      <a:pt x="110" y="93"/>
                      <a:pt x="106" y="89"/>
                      <a:pt x="101" y="86"/>
                    </a:cubicBezTo>
                    <a:close/>
                    <a:moveTo>
                      <a:pt x="51" y="69"/>
                    </a:moveTo>
                    <a:cubicBezTo>
                      <a:pt x="44" y="68"/>
                      <a:pt x="39" y="65"/>
                      <a:pt x="36" y="63"/>
                    </a:cubicBezTo>
                    <a:cubicBezTo>
                      <a:pt x="33" y="60"/>
                      <a:pt x="31" y="57"/>
                      <a:pt x="31" y="52"/>
                    </a:cubicBezTo>
                    <a:cubicBezTo>
                      <a:pt x="31" y="47"/>
                      <a:pt x="33" y="43"/>
                      <a:pt x="36" y="41"/>
                    </a:cubicBezTo>
                    <a:cubicBezTo>
                      <a:pt x="40" y="38"/>
                      <a:pt x="45" y="36"/>
                      <a:pt x="51" y="35"/>
                    </a:cubicBezTo>
                    <a:lnTo>
                      <a:pt x="51" y="69"/>
                    </a:lnTo>
                    <a:close/>
                    <a:moveTo>
                      <a:pt x="82" y="129"/>
                    </a:moveTo>
                    <a:cubicBezTo>
                      <a:pt x="78" y="132"/>
                      <a:pt x="73" y="135"/>
                      <a:pt x="65" y="136"/>
                    </a:cubicBezTo>
                    <a:cubicBezTo>
                      <a:pt x="65" y="96"/>
                      <a:pt x="65" y="96"/>
                      <a:pt x="65" y="96"/>
                    </a:cubicBezTo>
                    <a:cubicBezTo>
                      <a:pt x="73" y="98"/>
                      <a:pt x="79" y="101"/>
                      <a:pt x="82" y="104"/>
                    </a:cubicBezTo>
                    <a:cubicBezTo>
                      <a:pt x="86" y="106"/>
                      <a:pt x="88" y="110"/>
                      <a:pt x="88" y="116"/>
                    </a:cubicBezTo>
                    <a:cubicBezTo>
                      <a:pt x="88" y="121"/>
                      <a:pt x="86" y="125"/>
                      <a:pt x="82" y="1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4269105" y="3296920"/>
            <a:ext cx="1022350" cy="1022350"/>
            <a:chOff x="6723" y="5192"/>
            <a:chExt cx="1610" cy="1610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6723" y="5192"/>
              <a:ext cx="1610" cy="1610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BAB89"/>
              </a:solidFill>
            </a:ln>
          </p:spPr>
          <p:txBody>
            <a:bodyPr/>
            <a:lstStyle/>
            <a:p>
              <a:endParaRPr lang="zh-CN" alt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6939" y="5490"/>
              <a:ext cx="1179" cy="729"/>
              <a:chOff x="16719" y="3832"/>
              <a:chExt cx="1179" cy="729"/>
            </a:xfrm>
            <a:solidFill>
              <a:schemeClr val="bg1"/>
            </a:solidFill>
          </p:grpSpPr>
          <p:sp>
            <p:nvSpPr>
              <p:cNvPr id="163" name="Freeform 230"/>
              <p:cNvSpPr/>
              <p:nvPr/>
            </p:nvSpPr>
            <p:spPr bwMode="auto">
              <a:xfrm>
                <a:off x="17600" y="4223"/>
                <a:ext cx="298" cy="175"/>
              </a:xfrm>
              <a:custGeom>
                <a:avLst/>
                <a:gdLst>
                  <a:gd name="T0" fmla="*/ 96 w 111"/>
                  <a:gd name="T1" fmla="*/ 20 h 65"/>
                  <a:gd name="T2" fmla="*/ 25 w 111"/>
                  <a:gd name="T3" fmla="*/ 2 h 65"/>
                  <a:gd name="T4" fmla="*/ 4 w 111"/>
                  <a:gd name="T5" fmla="*/ 14 h 65"/>
                  <a:gd name="T6" fmla="*/ 2 w 111"/>
                  <a:gd name="T7" fmla="*/ 23 h 65"/>
                  <a:gd name="T8" fmla="*/ 14 w 111"/>
                  <a:gd name="T9" fmla="*/ 44 h 65"/>
                  <a:gd name="T10" fmla="*/ 86 w 111"/>
                  <a:gd name="T11" fmla="*/ 63 h 65"/>
                  <a:gd name="T12" fmla="*/ 107 w 111"/>
                  <a:gd name="T13" fmla="*/ 50 h 65"/>
                  <a:gd name="T14" fmla="*/ 109 w 111"/>
                  <a:gd name="T15" fmla="*/ 41 h 65"/>
                  <a:gd name="T16" fmla="*/ 96 w 111"/>
                  <a:gd name="T17" fmla="*/ 2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1" h="65">
                    <a:moveTo>
                      <a:pt x="96" y="20"/>
                    </a:moveTo>
                    <a:cubicBezTo>
                      <a:pt x="25" y="2"/>
                      <a:pt x="25" y="2"/>
                      <a:pt x="25" y="2"/>
                    </a:cubicBezTo>
                    <a:cubicBezTo>
                      <a:pt x="16" y="0"/>
                      <a:pt x="7" y="5"/>
                      <a:pt x="4" y="14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33"/>
                      <a:pt x="5" y="42"/>
                      <a:pt x="14" y="44"/>
                    </a:cubicBezTo>
                    <a:cubicBezTo>
                      <a:pt x="86" y="63"/>
                      <a:pt x="86" y="63"/>
                      <a:pt x="86" y="63"/>
                    </a:cubicBezTo>
                    <a:cubicBezTo>
                      <a:pt x="95" y="65"/>
                      <a:pt x="104" y="59"/>
                      <a:pt x="107" y="50"/>
                    </a:cubicBezTo>
                    <a:cubicBezTo>
                      <a:pt x="109" y="41"/>
                      <a:pt x="109" y="41"/>
                      <a:pt x="109" y="41"/>
                    </a:cubicBezTo>
                    <a:cubicBezTo>
                      <a:pt x="111" y="32"/>
                      <a:pt x="106" y="22"/>
                      <a:pt x="96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4" name="Freeform 231"/>
              <p:cNvSpPr/>
              <p:nvPr/>
            </p:nvSpPr>
            <p:spPr bwMode="auto">
              <a:xfrm>
                <a:off x="17186" y="4138"/>
                <a:ext cx="413" cy="169"/>
              </a:xfrm>
              <a:custGeom>
                <a:avLst/>
                <a:gdLst>
                  <a:gd name="T0" fmla="*/ 0 w 364"/>
                  <a:gd name="T1" fmla="*/ 59 h 149"/>
                  <a:gd name="T2" fmla="*/ 347 w 364"/>
                  <a:gd name="T3" fmla="*/ 149 h 149"/>
                  <a:gd name="T4" fmla="*/ 364 w 364"/>
                  <a:gd name="T5" fmla="*/ 90 h 149"/>
                  <a:gd name="T6" fmla="*/ 14 w 364"/>
                  <a:gd name="T7" fmla="*/ 0 h 149"/>
                  <a:gd name="T8" fmla="*/ 0 w 364"/>
                  <a:gd name="T9" fmla="*/ 5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4" h="149">
                    <a:moveTo>
                      <a:pt x="0" y="59"/>
                    </a:moveTo>
                    <a:lnTo>
                      <a:pt x="347" y="149"/>
                    </a:lnTo>
                    <a:lnTo>
                      <a:pt x="364" y="90"/>
                    </a:lnTo>
                    <a:lnTo>
                      <a:pt x="14" y="0"/>
                    </a:lnTo>
                    <a:lnTo>
                      <a:pt x="0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5" name="Freeform 232"/>
              <p:cNvSpPr/>
              <p:nvPr/>
            </p:nvSpPr>
            <p:spPr bwMode="auto">
              <a:xfrm>
                <a:off x="16891" y="3832"/>
                <a:ext cx="398" cy="228"/>
              </a:xfrm>
              <a:custGeom>
                <a:avLst/>
                <a:gdLst>
                  <a:gd name="T0" fmla="*/ 15 w 148"/>
                  <a:gd name="T1" fmla="*/ 55 h 85"/>
                  <a:gd name="T2" fmla="*/ 64 w 148"/>
                  <a:gd name="T3" fmla="*/ 79 h 85"/>
                  <a:gd name="T4" fmla="*/ 118 w 148"/>
                  <a:gd name="T5" fmla="*/ 82 h 85"/>
                  <a:gd name="T6" fmla="*/ 143 w 148"/>
                  <a:gd name="T7" fmla="*/ 63 h 85"/>
                  <a:gd name="T8" fmla="*/ 82 w 148"/>
                  <a:gd name="T9" fmla="*/ 10 h 85"/>
                  <a:gd name="T10" fmla="*/ 2 w 148"/>
                  <a:gd name="T11" fmla="*/ 27 h 85"/>
                  <a:gd name="T12" fmla="*/ 15 w 148"/>
                  <a:gd name="T13" fmla="*/ 5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8" h="85">
                    <a:moveTo>
                      <a:pt x="15" y="55"/>
                    </a:moveTo>
                    <a:cubicBezTo>
                      <a:pt x="26" y="65"/>
                      <a:pt x="43" y="74"/>
                      <a:pt x="64" y="79"/>
                    </a:cubicBezTo>
                    <a:cubicBezTo>
                      <a:pt x="84" y="85"/>
                      <a:pt x="103" y="85"/>
                      <a:pt x="118" y="82"/>
                    </a:cubicBezTo>
                    <a:cubicBezTo>
                      <a:pt x="131" y="78"/>
                      <a:pt x="141" y="72"/>
                      <a:pt x="143" y="63"/>
                    </a:cubicBezTo>
                    <a:cubicBezTo>
                      <a:pt x="148" y="43"/>
                      <a:pt x="120" y="20"/>
                      <a:pt x="82" y="10"/>
                    </a:cubicBezTo>
                    <a:cubicBezTo>
                      <a:pt x="43" y="0"/>
                      <a:pt x="7" y="7"/>
                      <a:pt x="2" y="27"/>
                    </a:cubicBezTo>
                    <a:cubicBezTo>
                      <a:pt x="0" y="36"/>
                      <a:pt x="5" y="46"/>
                      <a:pt x="15" y="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6" name="Freeform 233"/>
              <p:cNvSpPr/>
              <p:nvPr/>
            </p:nvSpPr>
            <p:spPr bwMode="auto">
              <a:xfrm>
                <a:off x="16719" y="4487"/>
                <a:ext cx="534" cy="75"/>
              </a:xfrm>
              <a:custGeom>
                <a:avLst/>
                <a:gdLst>
                  <a:gd name="T0" fmla="*/ 186 w 199"/>
                  <a:gd name="T1" fmla="*/ 0 h 28"/>
                  <a:gd name="T2" fmla="*/ 14 w 199"/>
                  <a:gd name="T3" fmla="*/ 0 h 28"/>
                  <a:gd name="T4" fmla="*/ 4 w 199"/>
                  <a:gd name="T5" fmla="*/ 4 h 28"/>
                  <a:gd name="T6" fmla="*/ 0 w 199"/>
                  <a:gd name="T7" fmla="*/ 14 h 28"/>
                  <a:gd name="T8" fmla="*/ 14 w 199"/>
                  <a:gd name="T9" fmla="*/ 28 h 28"/>
                  <a:gd name="T10" fmla="*/ 186 w 199"/>
                  <a:gd name="T11" fmla="*/ 28 h 28"/>
                  <a:gd name="T12" fmla="*/ 199 w 199"/>
                  <a:gd name="T13" fmla="*/ 14 h 28"/>
                  <a:gd name="T14" fmla="*/ 186 w 199"/>
                  <a:gd name="T1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9" h="28">
                    <a:moveTo>
                      <a:pt x="186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2"/>
                      <a:pt x="6" y="28"/>
                      <a:pt x="14" y="28"/>
                    </a:cubicBezTo>
                    <a:cubicBezTo>
                      <a:pt x="186" y="28"/>
                      <a:pt x="186" y="28"/>
                      <a:pt x="186" y="28"/>
                    </a:cubicBezTo>
                    <a:cubicBezTo>
                      <a:pt x="193" y="28"/>
                      <a:pt x="199" y="22"/>
                      <a:pt x="199" y="14"/>
                    </a:cubicBezTo>
                    <a:cubicBezTo>
                      <a:pt x="199" y="6"/>
                      <a:pt x="193" y="0"/>
                      <a:pt x="18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7" name="Freeform 234"/>
              <p:cNvSpPr/>
              <p:nvPr/>
            </p:nvSpPr>
            <p:spPr bwMode="auto">
              <a:xfrm>
                <a:off x="16861" y="4014"/>
                <a:ext cx="336" cy="323"/>
              </a:xfrm>
              <a:custGeom>
                <a:avLst/>
                <a:gdLst>
                  <a:gd name="T0" fmla="*/ 48 w 125"/>
                  <a:gd name="T1" fmla="*/ 115 h 120"/>
                  <a:gd name="T2" fmla="*/ 101 w 125"/>
                  <a:gd name="T3" fmla="*/ 116 h 120"/>
                  <a:gd name="T4" fmla="*/ 103 w 125"/>
                  <a:gd name="T5" fmla="*/ 115 h 120"/>
                  <a:gd name="T6" fmla="*/ 125 w 125"/>
                  <a:gd name="T7" fmla="*/ 26 h 120"/>
                  <a:gd name="T8" fmla="*/ 72 w 125"/>
                  <a:gd name="T9" fmla="*/ 22 h 120"/>
                  <a:gd name="T10" fmla="*/ 23 w 125"/>
                  <a:gd name="T11" fmla="*/ 0 h 120"/>
                  <a:gd name="T12" fmla="*/ 0 w 125"/>
                  <a:gd name="T13" fmla="*/ 89 h 120"/>
                  <a:gd name="T14" fmla="*/ 2 w 125"/>
                  <a:gd name="T15" fmla="*/ 90 h 120"/>
                  <a:gd name="T16" fmla="*/ 48 w 125"/>
                  <a:gd name="T17" fmla="*/ 11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5" h="120">
                    <a:moveTo>
                      <a:pt x="48" y="115"/>
                    </a:moveTo>
                    <a:cubicBezTo>
                      <a:pt x="68" y="120"/>
                      <a:pt x="94" y="117"/>
                      <a:pt x="101" y="116"/>
                    </a:cubicBezTo>
                    <a:cubicBezTo>
                      <a:pt x="102" y="116"/>
                      <a:pt x="103" y="115"/>
                      <a:pt x="103" y="115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10" y="28"/>
                      <a:pt x="91" y="26"/>
                      <a:pt x="72" y="22"/>
                    </a:cubicBezTo>
                    <a:cubicBezTo>
                      <a:pt x="53" y="17"/>
                      <a:pt x="36" y="9"/>
                      <a:pt x="23" y="0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0" y="89"/>
                      <a:pt x="1" y="90"/>
                      <a:pt x="2" y="90"/>
                    </a:cubicBezTo>
                    <a:cubicBezTo>
                      <a:pt x="7" y="95"/>
                      <a:pt x="29" y="110"/>
                      <a:pt x="48" y="1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68" name="Freeform 235"/>
              <p:cNvSpPr/>
              <p:nvPr/>
            </p:nvSpPr>
            <p:spPr bwMode="auto">
              <a:xfrm>
                <a:off x="16789" y="4259"/>
                <a:ext cx="392" cy="172"/>
              </a:xfrm>
              <a:custGeom>
                <a:avLst/>
                <a:gdLst>
                  <a:gd name="T0" fmla="*/ 67 w 146"/>
                  <a:gd name="T1" fmla="*/ 54 h 64"/>
                  <a:gd name="T2" fmla="*/ 144 w 146"/>
                  <a:gd name="T3" fmla="*/ 48 h 64"/>
                  <a:gd name="T4" fmla="*/ 129 w 146"/>
                  <a:gd name="T5" fmla="*/ 26 h 64"/>
                  <a:gd name="T6" fmla="*/ 127 w 146"/>
                  <a:gd name="T7" fmla="*/ 34 h 64"/>
                  <a:gd name="T8" fmla="*/ 72 w 146"/>
                  <a:gd name="T9" fmla="*/ 37 h 64"/>
                  <a:gd name="T10" fmla="*/ 25 w 146"/>
                  <a:gd name="T11" fmla="*/ 8 h 64"/>
                  <a:gd name="T12" fmla="*/ 27 w 146"/>
                  <a:gd name="T13" fmla="*/ 0 h 64"/>
                  <a:gd name="T14" fmla="*/ 3 w 146"/>
                  <a:gd name="T15" fmla="*/ 12 h 64"/>
                  <a:gd name="T16" fmla="*/ 67 w 146"/>
                  <a:gd name="T17" fmla="*/ 54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6" h="64">
                    <a:moveTo>
                      <a:pt x="67" y="54"/>
                    </a:moveTo>
                    <a:cubicBezTo>
                      <a:pt x="106" y="64"/>
                      <a:pt x="141" y="61"/>
                      <a:pt x="144" y="48"/>
                    </a:cubicBezTo>
                    <a:cubicBezTo>
                      <a:pt x="146" y="41"/>
                      <a:pt x="140" y="33"/>
                      <a:pt x="129" y="26"/>
                    </a:cubicBezTo>
                    <a:cubicBezTo>
                      <a:pt x="127" y="34"/>
                      <a:pt x="127" y="34"/>
                      <a:pt x="127" y="34"/>
                    </a:cubicBezTo>
                    <a:cubicBezTo>
                      <a:pt x="127" y="34"/>
                      <a:pt x="100" y="44"/>
                      <a:pt x="72" y="37"/>
                    </a:cubicBezTo>
                    <a:cubicBezTo>
                      <a:pt x="44" y="30"/>
                      <a:pt x="25" y="8"/>
                      <a:pt x="25" y="8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4" y="1"/>
                      <a:pt x="5" y="5"/>
                      <a:pt x="3" y="12"/>
                    </a:cubicBezTo>
                    <a:cubicBezTo>
                      <a:pt x="0" y="25"/>
                      <a:pt x="29" y="44"/>
                      <a:pt x="67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37" name="组合 136"/>
          <p:cNvGrpSpPr/>
          <p:nvPr/>
        </p:nvGrpSpPr>
        <p:grpSpPr>
          <a:xfrm>
            <a:off x="5895340" y="3375025"/>
            <a:ext cx="744855" cy="698500"/>
            <a:chOff x="4896" y="3323"/>
            <a:chExt cx="1173" cy="1100"/>
          </a:xfrm>
        </p:grpSpPr>
        <p:sp>
          <p:nvSpPr>
            <p:cNvPr id="224" name="Freeform 489"/>
            <p:cNvSpPr/>
            <p:nvPr/>
          </p:nvSpPr>
          <p:spPr bwMode="auto">
            <a:xfrm>
              <a:off x="5683" y="3323"/>
              <a:ext cx="386" cy="478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490"/>
            <p:cNvSpPr/>
            <p:nvPr/>
          </p:nvSpPr>
          <p:spPr bwMode="auto">
            <a:xfrm>
              <a:off x="5645" y="3747"/>
              <a:ext cx="128" cy="108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491"/>
            <p:cNvSpPr/>
            <p:nvPr/>
          </p:nvSpPr>
          <p:spPr bwMode="auto">
            <a:xfrm>
              <a:off x="5455" y="3804"/>
              <a:ext cx="279" cy="357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7" name="Rectangle 492"/>
            <p:cNvSpPr>
              <a:spLocks noChangeArrowheads="1"/>
            </p:cNvSpPr>
            <p:nvPr/>
          </p:nvSpPr>
          <p:spPr bwMode="auto">
            <a:xfrm>
              <a:off x="5098" y="3930"/>
              <a:ext cx="266" cy="24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8" name="Rectangle 493"/>
            <p:cNvSpPr>
              <a:spLocks noChangeArrowheads="1"/>
            </p:cNvSpPr>
            <p:nvPr/>
          </p:nvSpPr>
          <p:spPr bwMode="auto">
            <a:xfrm>
              <a:off x="5098" y="3857"/>
              <a:ext cx="266" cy="27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Rectangle 494"/>
            <p:cNvSpPr>
              <a:spLocks noChangeArrowheads="1"/>
            </p:cNvSpPr>
            <p:nvPr/>
          </p:nvSpPr>
          <p:spPr bwMode="auto">
            <a:xfrm>
              <a:off x="5098" y="3784"/>
              <a:ext cx="266" cy="25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Rectangle 495"/>
            <p:cNvSpPr>
              <a:spLocks noChangeArrowheads="1"/>
            </p:cNvSpPr>
            <p:nvPr/>
          </p:nvSpPr>
          <p:spPr bwMode="auto">
            <a:xfrm>
              <a:off x="5098" y="3713"/>
              <a:ext cx="266" cy="24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496"/>
            <p:cNvSpPr/>
            <p:nvPr/>
          </p:nvSpPr>
          <p:spPr bwMode="auto">
            <a:xfrm>
              <a:off x="4896" y="3489"/>
              <a:ext cx="771" cy="935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528445" y="4370705"/>
            <a:ext cx="840740" cy="767080"/>
            <a:chOff x="2095" y="6619"/>
            <a:chExt cx="1324" cy="1208"/>
          </a:xfrm>
        </p:grpSpPr>
        <p:sp>
          <p:nvSpPr>
            <p:cNvPr id="5" name="矩形 4"/>
            <p:cNvSpPr/>
            <p:nvPr/>
          </p:nvSpPr>
          <p:spPr>
            <a:xfrm>
              <a:off x="2095" y="6619"/>
              <a:ext cx="1324" cy="120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t">
              <a:spAutoFit/>
            </a:bodyPr>
            <a:lstStyle/>
            <a:p>
              <a:pPr algn="ctr"/>
              <a:r>
                <a:rPr lang="en-US" altLang="zh-CN" sz="4400" b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=</a:t>
              </a:r>
              <a:endParaRPr lang="en-US" altLang="zh-CN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 flipV="1">
              <a:off x="2565" y="6990"/>
              <a:ext cx="384" cy="480"/>
            </a:xfrm>
            <a:prstGeom prst="line">
              <a:avLst/>
            </a:prstGeom>
            <a:ln w="476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文本框 23"/>
          <p:cNvSpPr txBox="1"/>
          <p:nvPr/>
        </p:nvSpPr>
        <p:spPr>
          <a:xfrm>
            <a:off x="231775" y="4519930"/>
            <a:ext cx="183896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自然人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297555" y="5767705"/>
            <a:ext cx="88011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组织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22300" y="2939415"/>
            <a:ext cx="829945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个人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0"/>
          <p:cNvSpPr/>
          <p:nvPr/>
        </p:nvSpPr>
        <p:spPr bwMode="auto">
          <a:xfrm rot="10800000" flipV="1">
            <a:off x="2722245" y="5068570"/>
            <a:ext cx="415925" cy="927100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41275" cap="flat" cmpd="sng">
            <a:solidFill>
              <a:srgbClr val="7030A0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9"/>
          <p:cNvSpPr/>
          <p:nvPr/>
        </p:nvSpPr>
        <p:spPr bwMode="auto">
          <a:xfrm rot="16200000">
            <a:off x="654050" y="3818890"/>
            <a:ext cx="994410" cy="362585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44450" cap="flat" cmpd="sng">
            <a:solidFill>
              <a:srgbClr val="595959"/>
            </a:solidFill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36" grpId="0"/>
      <p:bldP spid="39" grpId="0"/>
      <p:bldP spid="42" grpId="0"/>
      <p:bldP spid="45" grpId="0"/>
      <p:bldP spid="24" grpId="0"/>
      <p:bldP spid="25" grpId="0"/>
      <p:bldP spid="26" grpId="0"/>
      <p:bldP spid="27" grpId="0" animBg="1"/>
      <p:bldP spid="2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公司区别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6510" y="1203325"/>
            <a:ext cx="8476615" cy="6428105"/>
          </a:xfrm>
          <a:prstGeom prst="rect">
            <a:avLst/>
          </a:prstGeom>
        </p:spPr>
      </p:pic>
      <p:grpSp>
        <p:nvGrpSpPr>
          <p:cNvPr id="11" name="原创设计师QQ598969553          _10"/>
          <p:cNvGrpSpPr/>
          <p:nvPr/>
        </p:nvGrpSpPr>
        <p:grpSpPr>
          <a:xfrm>
            <a:off x="8161311" y="2777373"/>
            <a:ext cx="550411" cy="550411"/>
            <a:chOff x="4232796" y="1916853"/>
            <a:chExt cx="419947" cy="419947"/>
          </a:xfrm>
        </p:grpSpPr>
        <p:sp>
          <p:nvSpPr>
            <p:cNvPr id="12" name="椭圆 11"/>
            <p:cNvSpPr/>
            <p:nvPr/>
          </p:nvSpPr>
          <p:spPr>
            <a:xfrm>
              <a:off x="4232796" y="1916853"/>
              <a:ext cx="419947" cy="419947"/>
            </a:xfrm>
            <a:prstGeom prst="ellipse">
              <a:avLst/>
            </a:prstGeom>
            <a:solidFill>
              <a:srgbClr val="009900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ea typeface="华文细黑" panose="02010600040101010101" pitchFamily="2" charset="-122"/>
              </a:endParaRPr>
            </a:p>
          </p:txBody>
        </p:sp>
        <p:sp>
          <p:nvSpPr>
            <p:cNvPr id="13" name="AutoShape 4"/>
            <p:cNvSpPr/>
            <p:nvPr/>
          </p:nvSpPr>
          <p:spPr bwMode="auto">
            <a:xfrm>
              <a:off x="4332650" y="2013551"/>
              <a:ext cx="225522" cy="2265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19" name="原创设计师QQ598969553          _12"/>
          <p:cNvGrpSpPr/>
          <p:nvPr/>
        </p:nvGrpSpPr>
        <p:grpSpPr>
          <a:xfrm>
            <a:off x="8085111" y="4738902"/>
            <a:ext cx="550411" cy="550411"/>
            <a:chOff x="4232796" y="2693670"/>
            <a:chExt cx="419947" cy="419947"/>
          </a:xfrm>
        </p:grpSpPr>
        <p:sp>
          <p:nvSpPr>
            <p:cNvPr id="20" name="椭圆 19"/>
            <p:cNvSpPr/>
            <p:nvPr/>
          </p:nvSpPr>
          <p:spPr>
            <a:xfrm>
              <a:off x="4232796" y="2693670"/>
              <a:ext cx="419947" cy="419947"/>
            </a:xfrm>
            <a:prstGeom prst="ellipse">
              <a:avLst/>
            </a:prstGeom>
            <a:solidFill>
              <a:srgbClr val="009900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ea typeface="华文细黑" panose="02010600040101010101" pitchFamily="2" charset="-122"/>
              </a:endParaRPr>
            </a:p>
          </p:txBody>
        </p:sp>
        <p:sp>
          <p:nvSpPr>
            <p:cNvPr id="21" name="AutoShape 28"/>
            <p:cNvSpPr/>
            <p:nvPr/>
          </p:nvSpPr>
          <p:spPr bwMode="auto">
            <a:xfrm>
              <a:off x="4332650" y="2786763"/>
              <a:ext cx="233759" cy="23376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6510" y="296545"/>
            <a:ext cx="5271135" cy="1041400"/>
            <a:chOff x="77372" y="205348"/>
            <a:chExt cx="4859339" cy="1041400"/>
          </a:xfrm>
        </p:grpSpPr>
        <p:sp>
          <p:nvSpPr>
            <p:cNvPr id="23" name="矩形 22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原创设计师QQ598969553          _1"/>
            <p:cNvSpPr txBox="1"/>
            <p:nvPr/>
          </p:nvSpPr>
          <p:spPr>
            <a:xfrm>
              <a:off x="843650" y="226938"/>
              <a:ext cx="4093061" cy="101981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欢天喜地开公司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8829675" y="2815590"/>
            <a:ext cx="3280410" cy="848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根据本组实际，确定本组的公司名称、资产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665846" y="4718455"/>
            <a:ext cx="3551555" cy="848995"/>
            <a:chOff x="1134435" y="2021101"/>
            <a:chExt cx="2115958" cy="898576"/>
          </a:xfrm>
        </p:grpSpPr>
        <p:sp>
          <p:nvSpPr>
            <p:cNvPr id="31" name="文本框 30"/>
            <p:cNvSpPr txBox="1"/>
            <p:nvPr/>
          </p:nvSpPr>
          <p:spPr>
            <a:xfrm>
              <a:off x="1168464" y="2034714"/>
              <a:ext cx="1595903" cy="4072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134435" y="2021101"/>
              <a:ext cx="2115958" cy="898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对比两类公司的特点，确定本组公司的类型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372" y="205348"/>
            <a:ext cx="4128770" cy="773430"/>
            <a:chOff x="77372" y="205348"/>
            <a:chExt cx="4128770" cy="773430"/>
          </a:xfrm>
        </p:grpSpPr>
        <p:sp>
          <p:nvSpPr>
            <p:cNvPr id="5" name="矩形 4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原创设计师QQ598969553          _1"/>
            <p:cNvSpPr txBox="1"/>
            <p:nvPr/>
          </p:nvSpPr>
          <p:spPr>
            <a:xfrm>
              <a:off x="843817" y="226938"/>
              <a:ext cx="3362325" cy="751840"/>
            </a:xfrm>
            <a:prstGeom prst="rect">
              <a:avLst/>
            </a:prstGeom>
          </p:spPr>
          <p:txBody>
            <a:bodyPr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公司制优点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20"/>
          <p:cNvGrpSpPr>
            <a:grpSpLocks noChangeAspect="1"/>
          </p:cNvGrpSpPr>
          <p:nvPr/>
        </p:nvGrpSpPr>
        <p:grpSpPr>
          <a:xfrm>
            <a:off x="5110569" y="1966042"/>
            <a:ext cx="1868992" cy="1994233"/>
            <a:chOff x="2922588" y="6135688"/>
            <a:chExt cx="615950" cy="657225"/>
          </a:xfrm>
          <a:solidFill>
            <a:srgbClr val="12253A"/>
          </a:solidFill>
        </p:grpSpPr>
        <p:sp>
          <p:nvSpPr>
            <p:cNvPr id="9" name="Freeform 315"/>
            <p:cNvSpPr/>
            <p:nvPr/>
          </p:nvSpPr>
          <p:spPr bwMode="auto">
            <a:xfrm>
              <a:off x="3221038" y="6135688"/>
              <a:ext cx="34925" cy="92075"/>
            </a:xfrm>
            <a:custGeom>
              <a:avLst/>
              <a:gdLst>
                <a:gd name="T0" fmla="*/ 12 w 22"/>
                <a:gd name="T1" fmla="*/ 58 h 58"/>
                <a:gd name="T2" fmla="*/ 12 w 22"/>
                <a:gd name="T3" fmla="*/ 58 h 58"/>
                <a:gd name="T4" fmla="*/ 6 w 22"/>
                <a:gd name="T5" fmla="*/ 58 h 58"/>
                <a:gd name="T6" fmla="*/ 4 w 22"/>
                <a:gd name="T7" fmla="*/ 56 h 58"/>
                <a:gd name="T8" fmla="*/ 2 w 22"/>
                <a:gd name="T9" fmla="*/ 52 h 58"/>
                <a:gd name="T10" fmla="*/ 0 w 22"/>
                <a:gd name="T11" fmla="*/ 48 h 58"/>
                <a:gd name="T12" fmla="*/ 0 w 22"/>
                <a:gd name="T13" fmla="*/ 12 h 58"/>
                <a:gd name="T14" fmla="*/ 0 w 22"/>
                <a:gd name="T15" fmla="*/ 12 h 58"/>
                <a:gd name="T16" fmla="*/ 2 w 22"/>
                <a:gd name="T17" fmla="*/ 8 h 58"/>
                <a:gd name="T18" fmla="*/ 4 w 22"/>
                <a:gd name="T19" fmla="*/ 4 h 58"/>
                <a:gd name="T20" fmla="*/ 6 w 22"/>
                <a:gd name="T21" fmla="*/ 2 h 58"/>
                <a:gd name="T22" fmla="*/ 12 w 22"/>
                <a:gd name="T23" fmla="*/ 0 h 58"/>
                <a:gd name="T24" fmla="*/ 12 w 22"/>
                <a:gd name="T25" fmla="*/ 0 h 58"/>
                <a:gd name="T26" fmla="*/ 16 w 22"/>
                <a:gd name="T27" fmla="*/ 2 h 58"/>
                <a:gd name="T28" fmla="*/ 20 w 22"/>
                <a:gd name="T29" fmla="*/ 4 h 58"/>
                <a:gd name="T30" fmla="*/ 22 w 22"/>
                <a:gd name="T31" fmla="*/ 8 h 58"/>
                <a:gd name="T32" fmla="*/ 22 w 22"/>
                <a:gd name="T33" fmla="*/ 12 h 58"/>
                <a:gd name="T34" fmla="*/ 22 w 22"/>
                <a:gd name="T35" fmla="*/ 48 h 58"/>
                <a:gd name="T36" fmla="*/ 22 w 22"/>
                <a:gd name="T37" fmla="*/ 48 h 58"/>
                <a:gd name="T38" fmla="*/ 22 w 22"/>
                <a:gd name="T39" fmla="*/ 52 h 58"/>
                <a:gd name="T40" fmla="*/ 20 w 22"/>
                <a:gd name="T41" fmla="*/ 56 h 58"/>
                <a:gd name="T42" fmla="*/ 16 w 22"/>
                <a:gd name="T43" fmla="*/ 58 h 58"/>
                <a:gd name="T44" fmla="*/ 12 w 22"/>
                <a:gd name="T45" fmla="*/ 58 h 58"/>
                <a:gd name="T46" fmla="*/ 12 w 22"/>
                <a:gd name="T4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" h="58">
                  <a:moveTo>
                    <a:pt x="12" y="58"/>
                  </a:moveTo>
                  <a:lnTo>
                    <a:pt x="12" y="58"/>
                  </a:lnTo>
                  <a:lnTo>
                    <a:pt x="6" y="58"/>
                  </a:lnTo>
                  <a:lnTo>
                    <a:pt x="4" y="56"/>
                  </a:lnTo>
                  <a:lnTo>
                    <a:pt x="2" y="52"/>
                  </a:lnTo>
                  <a:lnTo>
                    <a:pt x="0" y="4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20" y="4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52"/>
                  </a:lnTo>
                  <a:lnTo>
                    <a:pt x="20" y="56"/>
                  </a:lnTo>
                  <a:lnTo>
                    <a:pt x="16" y="58"/>
                  </a:lnTo>
                  <a:lnTo>
                    <a:pt x="12" y="58"/>
                  </a:lnTo>
                  <a:lnTo>
                    <a:pt x="12" y="5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316"/>
            <p:cNvSpPr/>
            <p:nvPr/>
          </p:nvSpPr>
          <p:spPr bwMode="auto">
            <a:xfrm>
              <a:off x="3074988" y="6170613"/>
              <a:ext cx="63500" cy="85725"/>
            </a:xfrm>
            <a:custGeom>
              <a:avLst/>
              <a:gdLst>
                <a:gd name="T0" fmla="*/ 30 w 40"/>
                <a:gd name="T1" fmla="*/ 54 h 54"/>
                <a:gd name="T2" fmla="*/ 30 w 40"/>
                <a:gd name="T3" fmla="*/ 54 h 54"/>
                <a:gd name="T4" fmla="*/ 24 w 40"/>
                <a:gd name="T5" fmla="*/ 52 h 54"/>
                <a:gd name="T6" fmla="*/ 20 w 40"/>
                <a:gd name="T7" fmla="*/ 48 h 54"/>
                <a:gd name="T8" fmla="*/ 2 w 40"/>
                <a:gd name="T9" fmla="*/ 18 h 54"/>
                <a:gd name="T10" fmla="*/ 2 w 40"/>
                <a:gd name="T11" fmla="*/ 18 h 54"/>
                <a:gd name="T12" fmla="*/ 0 w 40"/>
                <a:gd name="T13" fmla="*/ 12 h 54"/>
                <a:gd name="T14" fmla="*/ 0 w 40"/>
                <a:gd name="T15" fmla="*/ 8 h 54"/>
                <a:gd name="T16" fmla="*/ 2 w 40"/>
                <a:gd name="T17" fmla="*/ 4 h 54"/>
                <a:gd name="T18" fmla="*/ 6 w 40"/>
                <a:gd name="T19" fmla="*/ 2 h 54"/>
                <a:gd name="T20" fmla="*/ 6 w 40"/>
                <a:gd name="T21" fmla="*/ 2 h 54"/>
                <a:gd name="T22" fmla="*/ 10 w 40"/>
                <a:gd name="T23" fmla="*/ 0 h 54"/>
                <a:gd name="T24" fmla="*/ 14 w 40"/>
                <a:gd name="T25" fmla="*/ 0 h 54"/>
                <a:gd name="T26" fmla="*/ 18 w 40"/>
                <a:gd name="T27" fmla="*/ 2 h 54"/>
                <a:gd name="T28" fmla="*/ 20 w 40"/>
                <a:gd name="T29" fmla="*/ 6 h 54"/>
                <a:gd name="T30" fmla="*/ 38 w 40"/>
                <a:gd name="T31" fmla="*/ 36 h 54"/>
                <a:gd name="T32" fmla="*/ 38 w 40"/>
                <a:gd name="T33" fmla="*/ 36 h 54"/>
                <a:gd name="T34" fmla="*/ 40 w 40"/>
                <a:gd name="T35" fmla="*/ 42 h 54"/>
                <a:gd name="T36" fmla="*/ 40 w 40"/>
                <a:gd name="T37" fmla="*/ 46 h 54"/>
                <a:gd name="T38" fmla="*/ 38 w 40"/>
                <a:gd name="T39" fmla="*/ 50 h 54"/>
                <a:gd name="T40" fmla="*/ 34 w 40"/>
                <a:gd name="T41" fmla="*/ 52 h 54"/>
                <a:gd name="T42" fmla="*/ 34 w 40"/>
                <a:gd name="T43" fmla="*/ 52 h 54"/>
                <a:gd name="T44" fmla="*/ 30 w 40"/>
                <a:gd name="T45" fmla="*/ 54 h 54"/>
                <a:gd name="T46" fmla="*/ 30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30" y="54"/>
                  </a:moveTo>
                  <a:lnTo>
                    <a:pt x="30" y="54"/>
                  </a:lnTo>
                  <a:lnTo>
                    <a:pt x="24" y="52"/>
                  </a:lnTo>
                  <a:lnTo>
                    <a:pt x="20" y="48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0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20" y="6"/>
                  </a:lnTo>
                  <a:lnTo>
                    <a:pt x="38" y="36"/>
                  </a:lnTo>
                  <a:lnTo>
                    <a:pt x="38" y="36"/>
                  </a:lnTo>
                  <a:lnTo>
                    <a:pt x="40" y="42"/>
                  </a:lnTo>
                  <a:lnTo>
                    <a:pt x="40" y="46"/>
                  </a:lnTo>
                  <a:lnTo>
                    <a:pt x="38" y="50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0" y="54"/>
                  </a:lnTo>
                  <a:lnTo>
                    <a:pt x="30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317"/>
            <p:cNvSpPr/>
            <p:nvPr/>
          </p:nvSpPr>
          <p:spPr bwMode="auto">
            <a:xfrm>
              <a:off x="2967038" y="6275388"/>
              <a:ext cx="82550" cy="63500"/>
            </a:xfrm>
            <a:custGeom>
              <a:avLst/>
              <a:gdLst>
                <a:gd name="T0" fmla="*/ 42 w 52"/>
                <a:gd name="T1" fmla="*/ 40 h 40"/>
                <a:gd name="T2" fmla="*/ 42 w 52"/>
                <a:gd name="T3" fmla="*/ 40 h 40"/>
                <a:gd name="T4" fmla="*/ 36 w 52"/>
                <a:gd name="T5" fmla="*/ 38 h 40"/>
                <a:gd name="T6" fmla="*/ 4 w 52"/>
                <a:gd name="T7" fmla="*/ 20 h 40"/>
                <a:gd name="T8" fmla="*/ 4 w 52"/>
                <a:gd name="T9" fmla="*/ 20 h 40"/>
                <a:gd name="T10" fmla="*/ 2 w 52"/>
                <a:gd name="T11" fmla="*/ 16 h 40"/>
                <a:gd name="T12" fmla="*/ 0 w 52"/>
                <a:gd name="T13" fmla="*/ 14 h 40"/>
                <a:gd name="T14" fmla="*/ 0 w 52"/>
                <a:gd name="T15" fmla="*/ 8 h 40"/>
                <a:gd name="T16" fmla="*/ 0 w 52"/>
                <a:gd name="T17" fmla="*/ 4 h 40"/>
                <a:gd name="T18" fmla="*/ 0 w 52"/>
                <a:gd name="T19" fmla="*/ 4 h 40"/>
                <a:gd name="T20" fmla="*/ 4 w 52"/>
                <a:gd name="T21" fmla="*/ 2 h 40"/>
                <a:gd name="T22" fmla="*/ 8 w 52"/>
                <a:gd name="T23" fmla="*/ 0 h 40"/>
                <a:gd name="T24" fmla="*/ 12 w 52"/>
                <a:gd name="T25" fmla="*/ 0 h 40"/>
                <a:gd name="T26" fmla="*/ 16 w 52"/>
                <a:gd name="T27" fmla="*/ 0 h 40"/>
                <a:gd name="T28" fmla="*/ 46 w 52"/>
                <a:gd name="T29" fmla="*/ 18 h 40"/>
                <a:gd name="T30" fmla="*/ 46 w 52"/>
                <a:gd name="T31" fmla="*/ 18 h 40"/>
                <a:gd name="T32" fmla="*/ 50 w 52"/>
                <a:gd name="T33" fmla="*/ 22 h 40"/>
                <a:gd name="T34" fmla="*/ 52 w 52"/>
                <a:gd name="T35" fmla="*/ 26 h 40"/>
                <a:gd name="T36" fmla="*/ 52 w 52"/>
                <a:gd name="T37" fmla="*/ 30 h 40"/>
                <a:gd name="T38" fmla="*/ 50 w 52"/>
                <a:gd name="T39" fmla="*/ 34 h 40"/>
                <a:gd name="T40" fmla="*/ 50 w 52"/>
                <a:gd name="T41" fmla="*/ 34 h 40"/>
                <a:gd name="T42" fmla="*/ 46 w 52"/>
                <a:gd name="T43" fmla="*/ 38 h 40"/>
                <a:gd name="T44" fmla="*/ 42 w 52"/>
                <a:gd name="T45" fmla="*/ 40 h 40"/>
                <a:gd name="T46" fmla="*/ 42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42" y="40"/>
                  </a:moveTo>
                  <a:lnTo>
                    <a:pt x="42" y="40"/>
                  </a:lnTo>
                  <a:lnTo>
                    <a:pt x="36" y="3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46" y="18"/>
                  </a:lnTo>
                  <a:lnTo>
                    <a:pt x="46" y="18"/>
                  </a:lnTo>
                  <a:lnTo>
                    <a:pt x="50" y="22"/>
                  </a:lnTo>
                  <a:lnTo>
                    <a:pt x="52" y="26"/>
                  </a:lnTo>
                  <a:lnTo>
                    <a:pt x="52" y="30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318"/>
            <p:cNvSpPr/>
            <p:nvPr/>
          </p:nvSpPr>
          <p:spPr bwMode="auto">
            <a:xfrm>
              <a:off x="2922588" y="641826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2 w 58"/>
                <a:gd name="T3" fmla="*/ 22 h 22"/>
                <a:gd name="T4" fmla="*/ 12 w 58"/>
                <a:gd name="T5" fmla="*/ 22 h 22"/>
                <a:gd name="T6" fmla="*/ 6 w 58"/>
                <a:gd name="T7" fmla="*/ 22 h 22"/>
                <a:gd name="T8" fmla="*/ 4 w 58"/>
                <a:gd name="T9" fmla="*/ 18 h 22"/>
                <a:gd name="T10" fmla="*/ 0 w 58"/>
                <a:gd name="T11" fmla="*/ 16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4 w 58"/>
                <a:gd name="T19" fmla="*/ 2 h 22"/>
                <a:gd name="T20" fmla="*/ 6 w 58"/>
                <a:gd name="T21" fmla="*/ 0 h 22"/>
                <a:gd name="T22" fmla="*/ 12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2 w 58"/>
                <a:gd name="T29" fmla="*/ 0 h 22"/>
                <a:gd name="T30" fmla="*/ 54 w 58"/>
                <a:gd name="T31" fmla="*/ 2 h 22"/>
                <a:gd name="T32" fmla="*/ 58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8 w 58"/>
                <a:gd name="T39" fmla="*/ 16 h 22"/>
                <a:gd name="T40" fmla="*/ 54 w 58"/>
                <a:gd name="T41" fmla="*/ 18 h 22"/>
                <a:gd name="T42" fmla="*/ 52 w 58"/>
                <a:gd name="T43" fmla="*/ 22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2" y="22"/>
                  </a:lnTo>
                  <a:lnTo>
                    <a:pt x="12" y="22"/>
                  </a:lnTo>
                  <a:lnTo>
                    <a:pt x="6" y="22"/>
                  </a:lnTo>
                  <a:lnTo>
                    <a:pt x="4" y="18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4" y="2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4" y="2"/>
                  </a:lnTo>
                  <a:lnTo>
                    <a:pt x="58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8" y="16"/>
                  </a:lnTo>
                  <a:lnTo>
                    <a:pt x="54" y="18"/>
                  </a:lnTo>
                  <a:lnTo>
                    <a:pt x="52" y="22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319"/>
            <p:cNvSpPr/>
            <p:nvPr/>
          </p:nvSpPr>
          <p:spPr bwMode="auto">
            <a:xfrm>
              <a:off x="2957513" y="6535738"/>
              <a:ext cx="82550" cy="63500"/>
            </a:xfrm>
            <a:custGeom>
              <a:avLst/>
              <a:gdLst>
                <a:gd name="T0" fmla="*/ 10 w 52"/>
                <a:gd name="T1" fmla="*/ 40 h 40"/>
                <a:gd name="T2" fmla="*/ 10 w 52"/>
                <a:gd name="T3" fmla="*/ 40 h 40"/>
                <a:gd name="T4" fmla="*/ 6 w 52"/>
                <a:gd name="T5" fmla="*/ 38 h 40"/>
                <a:gd name="T6" fmla="*/ 2 w 52"/>
                <a:gd name="T7" fmla="*/ 34 h 40"/>
                <a:gd name="T8" fmla="*/ 2 w 52"/>
                <a:gd name="T9" fmla="*/ 34 h 40"/>
                <a:gd name="T10" fmla="*/ 0 w 52"/>
                <a:gd name="T11" fmla="*/ 30 h 40"/>
                <a:gd name="T12" fmla="*/ 0 w 52"/>
                <a:gd name="T13" fmla="*/ 26 h 40"/>
                <a:gd name="T14" fmla="*/ 2 w 52"/>
                <a:gd name="T15" fmla="*/ 22 h 40"/>
                <a:gd name="T16" fmla="*/ 6 w 52"/>
                <a:gd name="T17" fmla="*/ 20 h 40"/>
                <a:gd name="T18" fmla="*/ 36 w 52"/>
                <a:gd name="T19" fmla="*/ 2 h 40"/>
                <a:gd name="T20" fmla="*/ 36 w 52"/>
                <a:gd name="T21" fmla="*/ 2 h 40"/>
                <a:gd name="T22" fmla="*/ 40 w 52"/>
                <a:gd name="T23" fmla="*/ 0 h 40"/>
                <a:gd name="T24" fmla="*/ 44 w 52"/>
                <a:gd name="T25" fmla="*/ 0 h 40"/>
                <a:gd name="T26" fmla="*/ 48 w 52"/>
                <a:gd name="T27" fmla="*/ 2 h 40"/>
                <a:gd name="T28" fmla="*/ 52 w 52"/>
                <a:gd name="T29" fmla="*/ 6 h 40"/>
                <a:gd name="T30" fmla="*/ 52 w 52"/>
                <a:gd name="T31" fmla="*/ 6 h 40"/>
                <a:gd name="T32" fmla="*/ 52 w 52"/>
                <a:gd name="T33" fmla="*/ 10 h 40"/>
                <a:gd name="T34" fmla="*/ 52 w 52"/>
                <a:gd name="T35" fmla="*/ 14 h 40"/>
                <a:gd name="T36" fmla="*/ 50 w 52"/>
                <a:gd name="T37" fmla="*/ 18 h 40"/>
                <a:gd name="T38" fmla="*/ 48 w 52"/>
                <a:gd name="T39" fmla="*/ 20 h 40"/>
                <a:gd name="T40" fmla="*/ 16 w 52"/>
                <a:gd name="T41" fmla="*/ 38 h 40"/>
                <a:gd name="T42" fmla="*/ 16 w 52"/>
                <a:gd name="T43" fmla="*/ 38 h 40"/>
                <a:gd name="T44" fmla="*/ 10 w 52"/>
                <a:gd name="T45" fmla="*/ 40 h 40"/>
                <a:gd name="T46" fmla="*/ 10 w 52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2" h="40">
                  <a:moveTo>
                    <a:pt x="10" y="40"/>
                  </a:moveTo>
                  <a:lnTo>
                    <a:pt x="10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2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40" y="0"/>
                  </a:lnTo>
                  <a:lnTo>
                    <a:pt x="44" y="0"/>
                  </a:lnTo>
                  <a:lnTo>
                    <a:pt x="48" y="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2" y="14"/>
                  </a:lnTo>
                  <a:lnTo>
                    <a:pt x="50" y="18"/>
                  </a:lnTo>
                  <a:lnTo>
                    <a:pt x="48" y="20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0" y="40"/>
                  </a:lnTo>
                  <a:lnTo>
                    <a:pt x="10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320"/>
            <p:cNvSpPr/>
            <p:nvPr/>
          </p:nvSpPr>
          <p:spPr bwMode="auto">
            <a:xfrm>
              <a:off x="3408363" y="6551613"/>
              <a:ext cx="85725" cy="63500"/>
            </a:xfrm>
            <a:custGeom>
              <a:avLst/>
              <a:gdLst>
                <a:gd name="T0" fmla="*/ 42 w 54"/>
                <a:gd name="T1" fmla="*/ 40 h 40"/>
                <a:gd name="T2" fmla="*/ 42 w 54"/>
                <a:gd name="T3" fmla="*/ 40 h 40"/>
                <a:gd name="T4" fmla="*/ 38 w 54"/>
                <a:gd name="T5" fmla="*/ 38 h 40"/>
                <a:gd name="T6" fmla="*/ 6 w 54"/>
                <a:gd name="T7" fmla="*/ 20 h 40"/>
                <a:gd name="T8" fmla="*/ 6 w 54"/>
                <a:gd name="T9" fmla="*/ 20 h 40"/>
                <a:gd name="T10" fmla="*/ 4 w 54"/>
                <a:gd name="T11" fmla="*/ 18 h 40"/>
                <a:gd name="T12" fmla="*/ 2 w 54"/>
                <a:gd name="T13" fmla="*/ 14 h 40"/>
                <a:gd name="T14" fmla="*/ 0 w 54"/>
                <a:gd name="T15" fmla="*/ 10 h 40"/>
                <a:gd name="T16" fmla="*/ 2 w 54"/>
                <a:gd name="T17" fmla="*/ 6 h 40"/>
                <a:gd name="T18" fmla="*/ 2 w 54"/>
                <a:gd name="T19" fmla="*/ 6 h 40"/>
                <a:gd name="T20" fmla="*/ 6 w 54"/>
                <a:gd name="T21" fmla="*/ 2 h 40"/>
                <a:gd name="T22" fmla="*/ 10 w 54"/>
                <a:gd name="T23" fmla="*/ 0 h 40"/>
                <a:gd name="T24" fmla="*/ 14 w 54"/>
                <a:gd name="T25" fmla="*/ 0 h 40"/>
                <a:gd name="T26" fmla="*/ 18 w 54"/>
                <a:gd name="T27" fmla="*/ 2 h 40"/>
                <a:gd name="T28" fmla="*/ 48 w 54"/>
                <a:gd name="T29" fmla="*/ 20 h 40"/>
                <a:gd name="T30" fmla="*/ 48 w 54"/>
                <a:gd name="T31" fmla="*/ 20 h 40"/>
                <a:gd name="T32" fmla="*/ 52 w 54"/>
                <a:gd name="T33" fmla="*/ 22 h 40"/>
                <a:gd name="T34" fmla="*/ 54 w 54"/>
                <a:gd name="T35" fmla="*/ 26 h 40"/>
                <a:gd name="T36" fmla="*/ 54 w 54"/>
                <a:gd name="T37" fmla="*/ 30 h 40"/>
                <a:gd name="T38" fmla="*/ 52 w 54"/>
                <a:gd name="T39" fmla="*/ 34 h 40"/>
                <a:gd name="T40" fmla="*/ 52 w 54"/>
                <a:gd name="T41" fmla="*/ 34 h 40"/>
                <a:gd name="T42" fmla="*/ 48 w 54"/>
                <a:gd name="T43" fmla="*/ 38 h 40"/>
                <a:gd name="T44" fmla="*/ 42 w 54"/>
                <a:gd name="T45" fmla="*/ 40 h 40"/>
                <a:gd name="T46" fmla="*/ 4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42" y="40"/>
                  </a:moveTo>
                  <a:lnTo>
                    <a:pt x="42" y="40"/>
                  </a:lnTo>
                  <a:lnTo>
                    <a:pt x="38" y="38"/>
                  </a:lnTo>
                  <a:lnTo>
                    <a:pt x="6" y="20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8" y="2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52" y="22"/>
                  </a:lnTo>
                  <a:lnTo>
                    <a:pt x="54" y="26"/>
                  </a:lnTo>
                  <a:lnTo>
                    <a:pt x="54" y="30"/>
                  </a:lnTo>
                  <a:lnTo>
                    <a:pt x="52" y="34"/>
                  </a:lnTo>
                  <a:lnTo>
                    <a:pt x="52" y="34"/>
                  </a:lnTo>
                  <a:lnTo>
                    <a:pt x="48" y="38"/>
                  </a:lnTo>
                  <a:lnTo>
                    <a:pt x="42" y="40"/>
                  </a:lnTo>
                  <a:lnTo>
                    <a:pt x="42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321"/>
            <p:cNvSpPr/>
            <p:nvPr/>
          </p:nvSpPr>
          <p:spPr bwMode="auto">
            <a:xfrm>
              <a:off x="3446463" y="6437313"/>
              <a:ext cx="92075" cy="34925"/>
            </a:xfrm>
            <a:custGeom>
              <a:avLst/>
              <a:gdLst>
                <a:gd name="T0" fmla="*/ 46 w 58"/>
                <a:gd name="T1" fmla="*/ 22 h 22"/>
                <a:gd name="T2" fmla="*/ 10 w 58"/>
                <a:gd name="T3" fmla="*/ 22 h 22"/>
                <a:gd name="T4" fmla="*/ 10 w 58"/>
                <a:gd name="T5" fmla="*/ 22 h 22"/>
                <a:gd name="T6" fmla="*/ 6 w 58"/>
                <a:gd name="T7" fmla="*/ 20 h 22"/>
                <a:gd name="T8" fmla="*/ 2 w 58"/>
                <a:gd name="T9" fmla="*/ 18 h 22"/>
                <a:gd name="T10" fmla="*/ 0 w 58"/>
                <a:gd name="T11" fmla="*/ 14 h 22"/>
                <a:gd name="T12" fmla="*/ 0 w 58"/>
                <a:gd name="T13" fmla="*/ 10 h 22"/>
                <a:gd name="T14" fmla="*/ 0 w 58"/>
                <a:gd name="T15" fmla="*/ 10 h 22"/>
                <a:gd name="T16" fmla="*/ 0 w 58"/>
                <a:gd name="T17" fmla="*/ 6 h 22"/>
                <a:gd name="T18" fmla="*/ 2 w 58"/>
                <a:gd name="T19" fmla="*/ 2 h 22"/>
                <a:gd name="T20" fmla="*/ 6 w 58"/>
                <a:gd name="T21" fmla="*/ 0 h 22"/>
                <a:gd name="T22" fmla="*/ 10 w 58"/>
                <a:gd name="T23" fmla="*/ 0 h 22"/>
                <a:gd name="T24" fmla="*/ 46 w 58"/>
                <a:gd name="T25" fmla="*/ 0 h 22"/>
                <a:gd name="T26" fmla="*/ 46 w 58"/>
                <a:gd name="T27" fmla="*/ 0 h 22"/>
                <a:gd name="T28" fmla="*/ 50 w 58"/>
                <a:gd name="T29" fmla="*/ 0 h 22"/>
                <a:gd name="T30" fmla="*/ 54 w 58"/>
                <a:gd name="T31" fmla="*/ 2 h 22"/>
                <a:gd name="T32" fmla="*/ 56 w 58"/>
                <a:gd name="T33" fmla="*/ 6 h 22"/>
                <a:gd name="T34" fmla="*/ 58 w 58"/>
                <a:gd name="T35" fmla="*/ 10 h 22"/>
                <a:gd name="T36" fmla="*/ 58 w 58"/>
                <a:gd name="T37" fmla="*/ 10 h 22"/>
                <a:gd name="T38" fmla="*/ 56 w 58"/>
                <a:gd name="T39" fmla="*/ 14 h 22"/>
                <a:gd name="T40" fmla="*/ 54 w 58"/>
                <a:gd name="T41" fmla="*/ 18 h 22"/>
                <a:gd name="T42" fmla="*/ 50 w 58"/>
                <a:gd name="T43" fmla="*/ 20 h 22"/>
                <a:gd name="T44" fmla="*/ 46 w 58"/>
                <a:gd name="T45" fmla="*/ 22 h 22"/>
                <a:gd name="T46" fmla="*/ 46 w 58"/>
                <a:gd name="T4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8" h="22">
                  <a:moveTo>
                    <a:pt x="46" y="22"/>
                  </a:moveTo>
                  <a:lnTo>
                    <a:pt x="10" y="22"/>
                  </a:lnTo>
                  <a:lnTo>
                    <a:pt x="10" y="22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4" y="2"/>
                  </a:lnTo>
                  <a:lnTo>
                    <a:pt x="56" y="6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6" y="14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6" y="22"/>
                  </a:lnTo>
                  <a:lnTo>
                    <a:pt x="46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322"/>
            <p:cNvSpPr/>
            <p:nvPr/>
          </p:nvSpPr>
          <p:spPr bwMode="auto">
            <a:xfrm>
              <a:off x="3417888" y="6291263"/>
              <a:ext cx="85725" cy="63500"/>
            </a:xfrm>
            <a:custGeom>
              <a:avLst/>
              <a:gdLst>
                <a:gd name="T0" fmla="*/ 12 w 54"/>
                <a:gd name="T1" fmla="*/ 40 h 40"/>
                <a:gd name="T2" fmla="*/ 12 w 54"/>
                <a:gd name="T3" fmla="*/ 40 h 40"/>
                <a:gd name="T4" fmla="*/ 6 w 54"/>
                <a:gd name="T5" fmla="*/ 38 h 40"/>
                <a:gd name="T6" fmla="*/ 2 w 54"/>
                <a:gd name="T7" fmla="*/ 34 h 40"/>
                <a:gd name="T8" fmla="*/ 2 w 54"/>
                <a:gd name="T9" fmla="*/ 34 h 40"/>
                <a:gd name="T10" fmla="*/ 0 w 54"/>
                <a:gd name="T11" fmla="*/ 30 h 40"/>
                <a:gd name="T12" fmla="*/ 0 w 54"/>
                <a:gd name="T13" fmla="*/ 26 h 40"/>
                <a:gd name="T14" fmla="*/ 2 w 54"/>
                <a:gd name="T15" fmla="*/ 22 h 40"/>
                <a:gd name="T16" fmla="*/ 6 w 54"/>
                <a:gd name="T17" fmla="*/ 18 h 40"/>
                <a:gd name="T18" fmla="*/ 38 w 54"/>
                <a:gd name="T19" fmla="*/ 0 h 40"/>
                <a:gd name="T20" fmla="*/ 38 w 54"/>
                <a:gd name="T21" fmla="*/ 0 h 40"/>
                <a:gd name="T22" fmla="*/ 42 w 54"/>
                <a:gd name="T23" fmla="*/ 0 h 40"/>
                <a:gd name="T24" fmla="*/ 46 w 54"/>
                <a:gd name="T25" fmla="*/ 0 h 40"/>
                <a:gd name="T26" fmla="*/ 50 w 54"/>
                <a:gd name="T27" fmla="*/ 2 h 40"/>
                <a:gd name="T28" fmla="*/ 52 w 54"/>
                <a:gd name="T29" fmla="*/ 4 h 40"/>
                <a:gd name="T30" fmla="*/ 52 w 54"/>
                <a:gd name="T31" fmla="*/ 4 h 40"/>
                <a:gd name="T32" fmla="*/ 54 w 54"/>
                <a:gd name="T33" fmla="*/ 8 h 40"/>
                <a:gd name="T34" fmla="*/ 54 w 54"/>
                <a:gd name="T35" fmla="*/ 12 h 40"/>
                <a:gd name="T36" fmla="*/ 52 w 54"/>
                <a:gd name="T37" fmla="*/ 16 h 40"/>
                <a:gd name="T38" fmla="*/ 48 w 54"/>
                <a:gd name="T39" fmla="*/ 20 h 40"/>
                <a:gd name="T40" fmla="*/ 18 w 54"/>
                <a:gd name="T41" fmla="*/ 38 h 40"/>
                <a:gd name="T42" fmla="*/ 18 w 54"/>
                <a:gd name="T43" fmla="*/ 38 h 40"/>
                <a:gd name="T44" fmla="*/ 12 w 54"/>
                <a:gd name="T45" fmla="*/ 40 h 40"/>
                <a:gd name="T46" fmla="*/ 12 w 54"/>
                <a:gd name="T4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40">
                  <a:moveTo>
                    <a:pt x="12" y="40"/>
                  </a:moveTo>
                  <a:lnTo>
                    <a:pt x="12" y="40"/>
                  </a:lnTo>
                  <a:lnTo>
                    <a:pt x="6" y="38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2" y="22"/>
                  </a:lnTo>
                  <a:lnTo>
                    <a:pt x="6" y="18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2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4" y="8"/>
                  </a:lnTo>
                  <a:lnTo>
                    <a:pt x="54" y="12"/>
                  </a:lnTo>
                  <a:lnTo>
                    <a:pt x="52" y="16"/>
                  </a:lnTo>
                  <a:lnTo>
                    <a:pt x="48" y="2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2" y="40"/>
                  </a:lnTo>
                  <a:lnTo>
                    <a:pt x="12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323"/>
            <p:cNvSpPr/>
            <p:nvPr/>
          </p:nvSpPr>
          <p:spPr bwMode="auto">
            <a:xfrm>
              <a:off x="3335338" y="6180138"/>
              <a:ext cx="63500" cy="85725"/>
            </a:xfrm>
            <a:custGeom>
              <a:avLst/>
              <a:gdLst>
                <a:gd name="T0" fmla="*/ 12 w 40"/>
                <a:gd name="T1" fmla="*/ 54 h 54"/>
                <a:gd name="T2" fmla="*/ 12 w 40"/>
                <a:gd name="T3" fmla="*/ 54 h 54"/>
                <a:gd name="T4" fmla="*/ 6 w 40"/>
                <a:gd name="T5" fmla="*/ 52 h 54"/>
                <a:gd name="T6" fmla="*/ 6 w 40"/>
                <a:gd name="T7" fmla="*/ 52 h 54"/>
                <a:gd name="T8" fmla="*/ 4 w 40"/>
                <a:gd name="T9" fmla="*/ 48 h 54"/>
                <a:gd name="T10" fmla="*/ 2 w 40"/>
                <a:gd name="T11" fmla="*/ 46 h 54"/>
                <a:gd name="T12" fmla="*/ 0 w 40"/>
                <a:gd name="T13" fmla="*/ 40 h 54"/>
                <a:gd name="T14" fmla="*/ 2 w 40"/>
                <a:gd name="T15" fmla="*/ 36 h 54"/>
                <a:gd name="T16" fmla="*/ 20 w 40"/>
                <a:gd name="T17" fmla="*/ 6 h 54"/>
                <a:gd name="T18" fmla="*/ 20 w 40"/>
                <a:gd name="T19" fmla="*/ 6 h 54"/>
                <a:gd name="T20" fmla="*/ 24 w 40"/>
                <a:gd name="T21" fmla="*/ 2 h 54"/>
                <a:gd name="T22" fmla="*/ 26 w 40"/>
                <a:gd name="T23" fmla="*/ 0 h 54"/>
                <a:gd name="T24" fmla="*/ 32 w 40"/>
                <a:gd name="T25" fmla="*/ 0 h 54"/>
                <a:gd name="T26" fmla="*/ 36 w 40"/>
                <a:gd name="T27" fmla="*/ 2 h 54"/>
                <a:gd name="T28" fmla="*/ 36 w 40"/>
                <a:gd name="T29" fmla="*/ 2 h 54"/>
                <a:gd name="T30" fmla="*/ 38 w 40"/>
                <a:gd name="T31" fmla="*/ 4 h 54"/>
                <a:gd name="T32" fmla="*/ 40 w 40"/>
                <a:gd name="T33" fmla="*/ 8 h 54"/>
                <a:gd name="T34" fmla="*/ 40 w 40"/>
                <a:gd name="T35" fmla="*/ 12 h 54"/>
                <a:gd name="T36" fmla="*/ 40 w 40"/>
                <a:gd name="T37" fmla="*/ 16 h 54"/>
                <a:gd name="T38" fmla="*/ 22 w 40"/>
                <a:gd name="T39" fmla="*/ 48 h 54"/>
                <a:gd name="T40" fmla="*/ 22 w 40"/>
                <a:gd name="T41" fmla="*/ 48 h 54"/>
                <a:gd name="T42" fmla="*/ 18 w 40"/>
                <a:gd name="T43" fmla="*/ 52 h 54"/>
                <a:gd name="T44" fmla="*/ 12 w 40"/>
                <a:gd name="T45" fmla="*/ 54 h 54"/>
                <a:gd name="T46" fmla="*/ 12 w 40"/>
                <a:gd name="T4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" h="54">
                  <a:moveTo>
                    <a:pt x="12" y="54"/>
                  </a:moveTo>
                  <a:lnTo>
                    <a:pt x="12" y="54"/>
                  </a:lnTo>
                  <a:lnTo>
                    <a:pt x="6" y="52"/>
                  </a:lnTo>
                  <a:lnTo>
                    <a:pt x="6" y="52"/>
                  </a:lnTo>
                  <a:lnTo>
                    <a:pt x="4" y="48"/>
                  </a:lnTo>
                  <a:lnTo>
                    <a:pt x="2" y="46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4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0" y="12"/>
                  </a:lnTo>
                  <a:lnTo>
                    <a:pt x="40" y="1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18" y="52"/>
                  </a:lnTo>
                  <a:lnTo>
                    <a:pt x="12" y="54"/>
                  </a:ln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324"/>
            <p:cNvSpPr>
              <a:spLocks noEditPoints="1"/>
            </p:cNvSpPr>
            <p:nvPr/>
          </p:nvSpPr>
          <p:spPr bwMode="auto">
            <a:xfrm>
              <a:off x="3065463" y="6281738"/>
              <a:ext cx="327025" cy="396875"/>
            </a:xfrm>
            <a:custGeom>
              <a:avLst/>
              <a:gdLst>
                <a:gd name="T0" fmla="*/ 198 w 206"/>
                <a:gd name="T1" fmla="*/ 64 h 250"/>
                <a:gd name="T2" fmla="*/ 144 w 206"/>
                <a:gd name="T3" fmla="*/ 8 h 250"/>
                <a:gd name="T4" fmla="*/ 82 w 206"/>
                <a:gd name="T5" fmla="*/ 2 h 250"/>
                <a:gd name="T6" fmla="*/ 18 w 206"/>
                <a:gd name="T7" fmla="*/ 46 h 250"/>
                <a:gd name="T8" fmla="*/ 0 w 206"/>
                <a:gd name="T9" fmla="*/ 104 h 250"/>
                <a:gd name="T10" fmla="*/ 6 w 206"/>
                <a:gd name="T11" fmla="*/ 142 h 250"/>
                <a:gd name="T12" fmla="*/ 42 w 206"/>
                <a:gd name="T13" fmla="*/ 206 h 250"/>
                <a:gd name="T14" fmla="*/ 48 w 206"/>
                <a:gd name="T15" fmla="*/ 234 h 250"/>
                <a:gd name="T16" fmla="*/ 96 w 206"/>
                <a:gd name="T17" fmla="*/ 250 h 250"/>
                <a:gd name="T18" fmla="*/ 158 w 206"/>
                <a:gd name="T19" fmla="*/ 250 h 250"/>
                <a:gd name="T20" fmla="*/ 164 w 206"/>
                <a:gd name="T21" fmla="*/ 206 h 250"/>
                <a:gd name="T22" fmla="*/ 196 w 206"/>
                <a:gd name="T23" fmla="*/ 154 h 250"/>
                <a:gd name="T24" fmla="*/ 206 w 206"/>
                <a:gd name="T25" fmla="*/ 114 h 250"/>
                <a:gd name="T26" fmla="*/ 90 w 206"/>
                <a:gd name="T27" fmla="*/ 184 h 250"/>
                <a:gd name="T28" fmla="*/ 70 w 206"/>
                <a:gd name="T29" fmla="*/ 142 h 250"/>
                <a:gd name="T30" fmla="*/ 84 w 206"/>
                <a:gd name="T31" fmla="*/ 136 h 250"/>
                <a:gd name="T32" fmla="*/ 100 w 206"/>
                <a:gd name="T33" fmla="*/ 142 h 250"/>
                <a:gd name="T34" fmla="*/ 114 w 206"/>
                <a:gd name="T35" fmla="*/ 136 h 250"/>
                <a:gd name="T36" fmla="*/ 124 w 206"/>
                <a:gd name="T37" fmla="*/ 144 h 250"/>
                <a:gd name="T38" fmla="*/ 110 w 206"/>
                <a:gd name="T39" fmla="*/ 180 h 250"/>
                <a:gd name="T40" fmla="*/ 90 w 206"/>
                <a:gd name="T41" fmla="*/ 234 h 250"/>
                <a:gd name="T42" fmla="*/ 86 w 206"/>
                <a:gd name="T43" fmla="*/ 112 h 250"/>
                <a:gd name="T44" fmla="*/ 88 w 206"/>
                <a:gd name="T45" fmla="*/ 114 h 250"/>
                <a:gd name="T46" fmla="*/ 84 w 206"/>
                <a:gd name="T47" fmla="*/ 124 h 250"/>
                <a:gd name="T48" fmla="*/ 114 w 206"/>
                <a:gd name="T49" fmla="*/ 110 h 250"/>
                <a:gd name="T50" fmla="*/ 116 w 206"/>
                <a:gd name="T51" fmla="*/ 108 h 250"/>
                <a:gd name="T52" fmla="*/ 118 w 206"/>
                <a:gd name="T53" fmla="*/ 114 h 250"/>
                <a:gd name="T54" fmla="*/ 114 w 206"/>
                <a:gd name="T55" fmla="*/ 110 h 250"/>
                <a:gd name="T56" fmla="*/ 188 w 206"/>
                <a:gd name="T57" fmla="*/ 120 h 250"/>
                <a:gd name="T58" fmla="*/ 168 w 206"/>
                <a:gd name="T59" fmla="*/ 170 h 250"/>
                <a:gd name="T60" fmla="*/ 142 w 206"/>
                <a:gd name="T61" fmla="*/ 214 h 250"/>
                <a:gd name="T62" fmla="*/ 122 w 206"/>
                <a:gd name="T63" fmla="*/ 186 h 250"/>
                <a:gd name="T64" fmla="*/ 142 w 206"/>
                <a:gd name="T65" fmla="*/ 130 h 250"/>
                <a:gd name="T66" fmla="*/ 134 w 206"/>
                <a:gd name="T67" fmla="*/ 134 h 250"/>
                <a:gd name="T68" fmla="*/ 122 w 206"/>
                <a:gd name="T69" fmla="*/ 136 h 250"/>
                <a:gd name="T70" fmla="*/ 116 w 206"/>
                <a:gd name="T71" fmla="*/ 130 h 250"/>
                <a:gd name="T72" fmla="*/ 124 w 206"/>
                <a:gd name="T73" fmla="*/ 112 h 250"/>
                <a:gd name="T74" fmla="*/ 116 w 206"/>
                <a:gd name="T75" fmla="*/ 102 h 250"/>
                <a:gd name="T76" fmla="*/ 108 w 206"/>
                <a:gd name="T77" fmla="*/ 108 h 250"/>
                <a:gd name="T78" fmla="*/ 102 w 206"/>
                <a:gd name="T79" fmla="*/ 134 h 250"/>
                <a:gd name="T80" fmla="*/ 92 w 206"/>
                <a:gd name="T81" fmla="*/ 134 h 250"/>
                <a:gd name="T82" fmla="*/ 94 w 206"/>
                <a:gd name="T83" fmla="*/ 114 h 250"/>
                <a:gd name="T84" fmla="*/ 88 w 206"/>
                <a:gd name="T85" fmla="*/ 106 h 250"/>
                <a:gd name="T86" fmla="*/ 78 w 206"/>
                <a:gd name="T87" fmla="*/ 112 h 250"/>
                <a:gd name="T88" fmla="*/ 80 w 206"/>
                <a:gd name="T89" fmla="*/ 130 h 250"/>
                <a:gd name="T90" fmla="*/ 68 w 206"/>
                <a:gd name="T91" fmla="*/ 136 h 250"/>
                <a:gd name="T92" fmla="*/ 60 w 206"/>
                <a:gd name="T93" fmla="*/ 130 h 250"/>
                <a:gd name="T94" fmla="*/ 58 w 206"/>
                <a:gd name="T95" fmla="*/ 130 h 250"/>
                <a:gd name="T96" fmla="*/ 58 w 206"/>
                <a:gd name="T97" fmla="*/ 132 h 250"/>
                <a:gd name="T98" fmla="*/ 54 w 206"/>
                <a:gd name="T99" fmla="*/ 136 h 250"/>
                <a:gd name="T100" fmla="*/ 66 w 206"/>
                <a:gd name="T101" fmla="*/ 234 h 250"/>
                <a:gd name="T102" fmla="*/ 60 w 206"/>
                <a:gd name="T103" fmla="*/ 204 h 250"/>
                <a:gd name="T104" fmla="*/ 28 w 206"/>
                <a:gd name="T105" fmla="*/ 148 h 250"/>
                <a:gd name="T106" fmla="*/ 18 w 206"/>
                <a:gd name="T107" fmla="*/ 108 h 250"/>
                <a:gd name="T108" fmla="*/ 20 w 206"/>
                <a:gd name="T109" fmla="*/ 86 h 250"/>
                <a:gd name="T110" fmla="*/ 56 w 206"/>
                <a:gd name="T111" fmla="*/ 34 h 250"/>
                <a:gd name="T112" fmla="*/ 104 w 206"/>
                <a:gd name="T113" fmla="*/ 18 h 250"/>
                <a:gd name="T114" fmla="*/ 164 w 206"/>
                <a:gd name="T115" fmla="*/ 44 h 250"/>
                <a:gd name="T116" fmla="*/ 188 w 206"/>
                <a:gd name="T117" fmla="*/ 104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6" h="250">
                  <a:moveTo>
                    <a:pt x="206" y="104"/>
                  </a:moveTo>
                  <a:lnTo>
                    <a:pt x="206" y="104"/>
                  </a:lnTo>
                  <a:lnTo>
                    <a:pt x="204" y="84"/>
                  </a:lnTo>
                  <a:lnTo>
                    <a:pt x="198" y="64"/>
                  </a:lnTo>
                  <a:lnTo>
                    <a:pt x="188" y="46"/>
                  </a:lnTo>
                  <a:lnTo>
                    <a:pt x="176" y="32"/>
                  </a:lnTo>
                  <a:lnTo>
                    <a:pt x="160" y="18"/>
                  </a:lnTo>
                  <a:lnTo>
                    <a:pt x="144" y="8"/>
                  </a:lnTo>
                  <a:lnTo>
                    <a:pt x="124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2" y="8"/>
                  </a:lnTo>
                  <a:lnTo>
                    <a:pt x="46" y="18"/>
                  </a:lnTo>
                  <a:lnTo>
                    <a:pt x="30" y="32"/>
                  </a:lnTo>
                  <a:lnTo>
                    <a:pt x="18" y="46"/>
                  </a:lnTo>
                  <a:lnTo>
                    <a:pt x="8" y="64"/>
                  </a:lnTo>
                  <a:lnTo>
                    <a:pt x="2" y="8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122"/>
                  </a:lnTo>
                  <a:lnTo>
                    <a:pt x="6" y="142"/>
                  </a:lnTo>
                  <a:lnTo>
                    <a:pt x="10" y="154"/>
                  </a:lnTo>
                  <a:lnTo>
                    <a:pt x="18" y="170"/>
                  </a:lnTo>
                  <a:lnTo>
                    <a:pt x="28" y="188"/>
                  </a:lnTo>
                  <a:lnTo>
                    <a:pt x="42" y="206"/>
                  </a:lnTo>
                  <a:lnTo>
                    <a:pt x="42" y="206"/>
                  </a:lnTo>
                  <a:lnTo>
                    <a:pt x="44" y="212"/>
                  </a:lnTo>
                  <a:lnTo>
                    <a:pt x="46" y="218"/>
                  </a:lnTo>
                  <a:lnTo>
                    <a:pt x="48" y="234"/>
                  </a:lnTo>
                  <a:lnTo>
                    <a:pt x="48" y="250"/>
                  </a:lnTo>
                  <a:lnTo>
                    <a:pt x="48" y="250"/>
                  </a:lnTo>
                  <a:lnTo>
                    <a:pt x="96" y="250"/>
                  </a:lnTo>
                  <a:lnTo>
                    <a:pt x="96" y="250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58" y="250"/>
                  </a:lnTo>
                  <a:lnTo>
                    <a:pt x="158" y="250"/>
                  </a:lnTo>
                  <a:lnTo>
                    <a:pt x="158" y="234"/>
                  </a:lnTo>
                  <a:lnTo>
                    <a:pt x="160" y="218"/>
                  </a:lnTo>
                  <a:lnTo>
                    <a:pt x="162" y="212"/>
                  </a:lnTo>
                  <a:lnTo>
                    <a:pt x="164" y="206"/>
                  </a:lnTo>
                  <a:lnTo>
                    <a:pt x="164" y="206"/>
                  </a:lnTo>
                  <a:lnTo>
                    <a:pt x="178" y="188"/>
                  </a:lnTo>
                  <a:lnTo>
                    <a:pt x="188" y="170"/>
                  </a:lnTo>
                  <a:lnTo>
                    <a:pt x="196" y="154"/>
                  </a:lnTo>
                  <a:lnTo>
                    <a:pt x="200" y="142"/>
                  </a:lnTo>
                  <a:lnTo>
                    <a:pt x="204" y="122"/>
                  </a:lnTo>
                  <a:lnTo>
                    <a:pt x="206" y="114"/>
                  </a:lnTo>
                  <a:lnTo>
                    <a:pt x="206" y="114"/>
                  </a:lnTo>
                  <a:lnTo>
                    <a:pt x="206" y="104"/>
                  </a:lnTo>
                  <a:lnTo>
                    <a:pt x="206" y="104"/>
                  </a:lnTo>
                  <a:close/>
                  <a:moveTo>
                    <a:pt x="90" y="234"/>
                  </a:moveTo>
                  <a:lnTo>
                    <a:pt x="90" y="184"/>
                  </a:lnTo>
                  <a:lnTo>
                    <a:pt x="90" y="184"/>
                  </a:lnTo>
                  <a:lnTo>
                    <a:pt x="90" y="180"/>
                  </a:lnTo>
                  <a:lnTo>
                    <a:pt x="70" y="142"/>
                  </a:lnTo>
                  <a:lnTo>
                    <a:pt x="70" y="142"/>
                  </a:lnTo>
                  <a:lnTo>
                    <a:pt x="74" y="140"/>
                  </a:lnTo>
                  <a:lnTo>
                    <a:pt x="74" y="140"/>
                  </a:lnTo>
                  <a:lnTo>
                    <a:pt x="84" y="136"/>
                  </a:lnTo>
                  <a:lnTo>
                    <a:pt x="84" y="136"/>
                  </a:lnTo>
                  <a:lnTo>
                    <a:pt x="88" y="140"/>
                  </a:lnTo>
                  <a:lnTo>
                    <a:pt x="94" y="142"/>
                  </a:lnTo>
                  <a:lnTo>
                    <a:pt x="94" y="142"/>
                  </a:lnTo>
                  <a:lnTo>
                    <a:pt x="100" y="142"/>
                  </a:lnTo>
                  <a:lnTo>
                    <a:pt x="104" y="140"/>
                  </a:lnTo>
                  <a:lnTo>
                    <a:pt x="112" y="134"/>
                  </a:lnTo>
                  <a:lnTo>
                    <a:pt x="112" y="134"/>
                  </a:lnTo>
                  <a:lnTo>
                    <a:pt x="114" y="136"/>
                  </a:lnTo>
                  <a:lnTo>
                    <a:pt x="114" y="136"/>
                  </a:lnTo>
                  <a:lnTo>
                    <a:pt x="118" y="142"/>
                  </a:lnTo>
                  <a:lnTo>
                    <a:pt x="124" y="144"/>
                  </a:lnTo>
                  <a:lnTo>
                    <a:pt x="124" y="144"/>
                  </a:lnTo>
                  <a:lnTo>
                    <a:pt x="126" y="144"/>
                  </a:lnTo>
                  <a:lnTo>
                    <a:pt x="126" y="144"/>
                  </a:lnTo>
                  <a:lnTo>
                    <a:pt x="130" y="142"/>
                  </a:lnTo>
                  <a:lnTo>
                    <a:pt x="110" y="180"/>
                  </a:lnTo>
                  <a:lnTo>
                    <a:pt x="110" y="180"/>
                  </a:lnTo>
                  <a:lnTo>
                    <a:pt x="110" y="184"/>
                  </a:lnTo>
                  <a:lnTo>
                    <a:pt x="110" y="234"/>
                  </a:lnTo>
                  <a:lnTo>
                    <a:pt x="90" y="234"/>
                  </a:lnTo>
                  <a:close/>
                  <a:moveTo>
                    <a:pt x="84" y="112"/>
                  </a:moveTo>
                  <a:lnTo>
                    <a:pt x="84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6" y="112"/>
                  </a:lnTo>
                  <a:lnTo>
                    <a:pt x="88" y="112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88" y="120"/>
                  </a:lnTo>
                  <a:lnTo>
                    <a:pt x="84" y="124"/>
                  </a:lnTo>
                  <a:lnTo>
                    <a:pt x="84" y="124"/>
                  </a:lnTo>
                  <a:lnTo>
                    <a:pt x="84" y="116"/>
                  </a:lnTo>
                  <a:lnTo>
                    <a:pt x="84" y="112"/>
                  </a:lnTo>
                  <a:lnTo>
                    <a:pt x="84" y="112"/>
                  </a:lnTo>
                  <a:close/>
                  <a:moveTo>
                    <a:pt x="114" y="110"/>
                  </a:moveTo>
                  <a:lnTo>
                    <a:pt x="114" y="110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6" y="108"/>
                  </a:lnTo>
                  <a:lnTo>
                    <a:pt x="118" y="110"/>
                  </a:lnTo>
                  <a:lnTo>
                    <a:pt x="118" y="110"/>
                  </a:lnTo>
                  <a:lnTo>
                    <a:pt x="118" y="114"/>
                  </a:lnTo>
                  <a:lnTo>
                    <a:pt x="114" y="122"/>
                  </a:lnTo>
                  <a:lnTo>
                    <a:pt x="114" y="122"/>
                  </a:lnTo>
                  <a:lnTo>
                    <a:pt x="114" y="116"/>
                  </a:lnTo>
                  <a:lnTo>
                    <a:pt x="114" y="110"/>
                  </a:lnTo>
                  <a:lnTo>
                    <a:pt x="114" y="110"/>
                  </a:lnTo>
                  <a:close/>
                  <a:moveTo>
                    <a:pt x="188" y="108"/>
                  </a:moveTo>
                  <a:lnTo>
                    <a:pt x="186" y="120"/>
                  </a:lnTo>
                  <a:lnTo>
                    <a:pt x="188" y="120"/>
                  </a:lnTo>
                  <a:lnTo>
                    <a:pt x="188" y="120"/>
                  </a:lnTo>
                  <a:lnTo>
                    <a:pt x="184" y="132"/>
                  </a:lnTo>
                  <a:lnTo>
                    <a:pt x="178" y="148"/>
                  </a:lnTo>
                  <a:lnTo>
                    <a:pt x="168" y="170"/>
                  </a:lnTo>
                  <a:lnTo>
                    <a:pt x="150" y="194"/>
                  </a:lnTo>
                  <a:lnTo>
                    <a:pt x="150" y="194"/>
                  </a:lnTo>
                  <a:lnTo>
                    <a:pt x="146" y="204"/>
                  </a:lnTo>
                  <a:lnTo>
                    <a:pt x="142" y="214"/>
                  </a:lnTo>
                  <a:lnTo>
                    <a:pt x="140" y="224"/>
                  </a:lnTo>
                  <a:lnTo>
                    <a:pt x="140" y="234"/>
                  </a:lnTo>
                  <a:lnTo>
                    <a:pt x="122" y="234"/>
                  </a:lnTo>
                  <a:lnTo>
                    <a:pt x="122" y="186"/>
                  </a:lnTo>
                  <a:lnTo>
                    <a:pt x="146" y="140"/>
                  </a:lnTo>
                  <a:lnTo>
                    <a:pt x="146" y="140"/>
                  </a:lnTo>
                  <a:lnTo>
                    <a:pt x="146" y="134"/>
                  </a:lnTo>
                  <a:lnTo>
                    <a:pt x="142" y="130"/>
                  </a:lnTo>
                  <a:lnTo>
                    <a:pt x="142" y="130"/>
                  </a:lnTo>
                  <a:lnTo>
                    <a:pt x="138" y="130"/>
                  </a:lnTo>
                  <a:lnTo>
                    <a:pt x="134" y="134"/>
                  </a:lnTo>
                  <a:lnTo>
                    <a:pt x="134" y="134"/>
                  </a:lnTo>
                  <a:lnTo>
                    <a:pt x="130" y="136"/>
                  </a:lnTo>
                  <a:lnTo>
                    <a:pt x="124" y="136"/>
                  </a:lnTo>
                  <a:lnTo>
                    <a:pt x="124" y="136"/>
                  </a:lnTo>
                  <a:lnTo>
                    <a:pt x="122" y="136"/>
                  </a:lnTo>
                  <a:lnTo>
                    <a:pt x="118" y="134"/>
                  </a:lnTo>
                  <a:lnTo>
                    <a:pt x="118" y="134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16" y="130"/>
                  </a:lnTo>
                  <a:lnTo>
                    <a:pt x="122" y="118"/>
                  </a:lnTo>
                  <a:lnTo>
                    <a:pt x="124" y="112"/>
                  </a:lnTo>
                  <a:lnTo>
                    <a:pt x="122" y="106"/>
                  </a:lnTo>
                  <a:lnTo>
                    <a:pt x="122" y="106"/>
                  </a:lnTo>
                  <a:lnTo>
                    <a:pt x="120" y="104"/>
                  </a:lnTo>
                  <a:lnTo>
                    <a:pt x="116" y="102"/>
                  </a:lnTo>
                  <a:lnTo>
                    <a:pt x="116" y="102"/>
                  </a:lnTo>
                  <a:lnTo>
                    <a:pt x="112" y="104"/>
                  </a:lnTo>
                  <a:lnTo>
                    <a:pt x="108" y="108"/>
                  </a:lnTo>
                  <a:lnTo>
                    <a:pt x="108" y="108"/>
                  </a:lnTo>
                  <a:lnTo>
                    <a:pt x="108" y="118"/>
                  </a:lnTo>
                  <a:lnTo>
                    <a:pt x="110" y="128"/>
                  </a:lnTo>
                  <a:lnTo>
                    <a:pt x="110" y="128"/>
                  </a:lnTo>
                  <a:lnTo>
                    <a:pt x="102" y="134"/>
                  </a:lnTo>
                  <a:lnTo>
                    <a:pt x="100" y="136"/>
                  </a:lnTo>
                  <a:lnTo>
                    <a:pt x="96" y="136"/>
                  </a:lnTo>
                  <a:lnTo>
                    <a:pt x="96" y="136"/>
                  </a:lnTo>
                  <a:lnTo>
                    <a:pt x="92" y="134"/>
                  </a:lnTo>
                  <a:lnTo>
                    <a:pt x="88" y="130"/>
                  </a:lnTo>
                  <a:lnTo>
                    <a:pt x="88" y="130"/>
                  </a:lnTo>
                  <a:lnTo>
                    <a:pt x="94" y="122"/>
                  </a:lnTo>
                  <a:lnTo>
                    <a:pt x="94" y="114"/>
                  </a:lnTo>
                  <a:lnTo>
                    <a:pt x="94" y="114"/>
                  </a:lnTo>
                  <a:lnTo>
                    <a:pt x="92" y="110"/>
                  </a:lnTo>
                  <a:lnTo>
                    <a:pt x="88" y="106"/>
                  </a:lnTo>
                  <a:lnTo>
                    <a:pt x="88" y="106"/>
                  </a:lnTo>
                  <a:lnTo>
                    <a:pt x="84" y="106"/>
                  </a:lnTo>
                  <a:lnTo>
                    <a:pt x="80" y="108"/>
                  </a:lnTo>
                  <a:lnTo>
                    <a:pt x="80" y="108"/>
                  </a:lnTo>
                  <a:lnTo>
                    <a:pt x="78" y="112"/>
                  </a:lnTo>
                  <a:lnTo>
                    <a:pt x="78" y="116"/>
                  </a:lnTo>
                  <a:lnTo>
                    <a:pt x="78" y="126"/>
                  </a:lnTo>
                  <a:lnTo>
                    <a:pt x="78" y="126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72" y="134"/>
                  </a:lnTo>
                  <a:lnTo>
                    <a:pt x="72" y="134"/>
                  </a:lnTo>
                  <a:lnTo>
                    <a:pt x="68" y="136"/>
                  </a:lnTo>
                  <a:lnTo>
                    <a:pt x="66" y="134"/>
                  </a:lnTo>
                  <a:lnTo>
                    <a:pt x="66" y="134"/>
                  </a:lnTo>
                  <a:lnTo>
                    <a:pt x="64" y="130"/>
                  </a:lnTo>
                  <a:lnTo>
                    <a:pt x="60" y="130"/>
                  </a:lnTo>
                  <a:lnTo>
                    <a:pt x="60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0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36"/>
                  </a:lnTo>
                  <a:lnTo>
                    <a:pt x="56" y="140"/>
                  </a:lnTo>
                  <a:lnTo>
                    <a:pt x="78" y="186"/>
                  </a:lnTo>
                  <a:lnTo>
                    <a:pt x="78" y="234"/>
                  </a:lnTo>
                  <a:lnTo>
                    <a:pt x="66" y="234"/>
                  </a:lnTo>
                  <a:lnTo>
                    <a:pt x="66" y="234"/>
                  </a:lnTo>
                  <a:lnTo>
                    <a:pt x="66" y="224"/>
                  </a:lnTo>
                  <a:lnTo>
                    <a:pt x="64" y="214"/>
                  </a:lnTo>
                  <a:lnTo>
                    <a:pt x="60" y="204"/>
                  </a:lnTo>
                  <a:lnTo>
                    <a:pt x="56" y="194"/>
                  </a:lnTo>
                  <a:lnTo>
                    <a:pt x="56" y="194"/>
                  </a:lnTo>
                  <a:lnTo>
                    <a:pt x="38" y="170"/>
                  </a:lnTo>
                  <a:lnTo>
                    <a:pt x="28" y="148"/>
                  </a:lnTo>
                  <a:lnTo>
                    <a:pt x="22" y="132"/>
                  </a:lnTo>
                  <a:lnTo>
                    <a:pt x="18" y="120"/>
                  </a:lnTo>
                  <a:lnTo>
                    <a:pt x="20" y="120"/>
                  </a:lnTo>
                  <a:lnTo>
                    <a:pt x="18" y="108"/>
                  </a:lnTo>
                  <a:lnTo>
                    <a:pt x="18" y="108"/>
                  </a:lnTo>
                  <a:lnTo>
                    <a:pt x="18" y="104"/>
                  </a:lnTo>
                  <a:lnTo>
                    <a:pt x="18" y="104"/>
                  </a:lnTo>
                  <a:lnTo>
                    <a:pt x="20" y="86"/>
                  </a:lnTo>
                  <a:lnTo>
                    <a:pt x="24" y="70"/>
                  </a:lnTo>
                  <a:lnTo>
                    <a:pt x="32" y="56"/>
                  </a:lnTo>
                  <a:lnTo>
                    <a:pt x="42" y="44"/>
                  </a:lnTo>
                  <a:lnTo>
                    <a:pt x="56" y="34"/>
                  </a:lnTo>
                  <a:lnTo>
                    <a:pt x="70" y="26"/>
                  </a:lnTo>
                  <a:lnTo>
                    <a:pt x="86" y="20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120" y="20"/>
                  </a:lnTo>
                  <a:lnTo>
                    <a:pt x="136" y="26"/>
                  </a:lnTo>
                  <a:lnTo>
                    <a:pt x="150" y="34"/>
                  </a:lnTo>
                  <a:lnTo>
                    <a:pt x="164" y="44"/>
                  </a:lnTo>
                  <a:lnTo>
                    <a:pt x="174" y="56"/>
                  </a:lnTo>
                  <a:lnTo>
                    <a:pt x="182" y="70"/>
                  </a:lnTo>
                  <a:lnTo>
                    <a:pt x="186" y="86"/>
                  </a:lnTo>
                  <a:lnTo>
                    <a:pt x="188" y="104"/>
                  </a:lnTo>
                  <a:lnTo>
                    <a:pt x="188" y="104"/>
                  </a:lnTo>
                  <a:lnTo>
                    <a:pt x="188" y="108"/>
                  </a:lnTo>
                  <a:lnTo>
                    <a:pt x="188" y="1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325"/>
            <p:cNvSpPr/>
            <p:nvPr/>
          </p:nvSpPr>
          <p:spPr bwMode="auto">
            <a:xfrm>
              <a:off x="3141663" y="6694488"/>
              <a:ext cx="174625" cy="98425"/>
            </a:xfrm>
            <a:custGeom>
              <a:avLst/>
              <a:gdLst>
                <a:gd name="T0" fmla="*/ 0 w 110"/>
                <a:gd name="T1" fmla="*/ 8 h 62"/>
                <a:gd name="T2" fmla="*/ 6 w 110"/>
                <a:gd name="T3" fmla="*/ 8 h 62"/>
                <a:gd name="T4" fmla="*/ 6 w 110"/>
                <a:gd name="T5" fmla="*/ 16 h 62"/>
                <a:gd name="T6" fmla="*/ 0 w 110"/>
                <a:gd name="T7" fmla="*/ 16 h 62"/>
                <a:gd name="T8" fmla="*/ 0 w 110"/>
                <a:gd name="T9" fmla="*/ 24 h 62"/>
                <a:gd name="T10" fmla="*/ 6 w 110"/>
                <a:gd name="T11" fmla="*/ 24 h 62"/>
                <a:gd name="T12" fmla="*/ 6 w 110"/>
                <a:gd name="T13" fmla="*/ 32 h 62"/>
                <a:gd name="T14" fmla="*/ 0 w 110"/>
                <a:gd name="T15" fmla="*/ 32 h 62"/>
                <a:gd name="T16" fmla="*/ 0 w 110"/>
                <a:gd name="T17" fmla="*/ 32 h 62"/>
                <a:gd name="T18" fmla="*/ 2 w 110"/>
                <a:gd name="T19" fmla="*/ 40 h 62"/>
                <a:gd name="T20" fmla="*/ 8 w 110"/>
                <a:gd name="T21" fmla="*/ 46 h 62"/>
                <a:gd name="T22" fmla="*/ 16 w 110"/>
                <a:gd name="T23" fmla="*/ 50 h 62"/>
                <a:gd name="T24" fmla="*/ 24 w 110"/>
                <a:gd name="T25" fmla="*/ 52 h 62"/>
                <a:gd name="T26" fmla="*/ 24 w 110"/>
                <a:gd name="T27" fmla="*/ 52 h 62"/>
                <a:gd name="T28" fmla="*/ 26 w 110"/>
                <a:gd name="T29" fmla="*/ 56 h 62"/>
                <a:gd name="T30" fmla="*/ 30 w 110"/>
                <a:gd name="T31" fmla="*/ 58 h 62"/>
                <a:gd name="T32" fmla="*/ 34 w 110"/>
                <a:gd name="T33" fmla="*/ 60 h 62"/>
                <a:gd name="T34" fmla="*/ 38 w 110"/>
                <a:gd name="T35" fmla="*/ 62 h 62"/>
                <a:gd name="T36" fmla="*/ 72 w 110"/>
                <a:gd name="T37" fmla="*/ 62 h 62"/>
                <a:gd name="T38" fmla="*/ 72 w 110"/>
                <a:gd name="T39" fmla="*/ 62 h 62"/>
                <a:gd name="T40" fmla="*/ 76 w 110"/>
                <a:gd name="T41" fmla="*/ 60 h 62"/>
                <a:gd name="T42" fmla="*/ 80 w 110"/>
                <a:gd name="T43" fmla="*/ 58 h 62"/>
                <a:gd name="T44" fmla="*/ 84 w 110"/>
                <a:gd name="T45" fmla="*/ 56 h 62"/>
                <a:gd name="T46" fmla="*/ 86 w 110"/>
                <a:gd name="T47" fmla="*/ 52 h 62"/>
                <a:gd name="T48" fmla="*/ 86 w 110"/>
                <a:gd name="T49" fmla="*/ 52 h 62"/>
                <a:gd name="T50" fmla="*/ 94 w 110"/>
                <a:gd name="T51" fmla="*/ 50 h 62"/>
                <a:gd name="T52" fmla="*/ 102 w 110"/>
                <a:gd name="T53" fmla="*/ 46 h 62"/>
                <a:gd name="T54" fmla="*/ 108 w 110"/>
                <a:gd name="T55" fmla="*/ 40 h 62"/>
                <a:gd name="T56" fmla="*/ 110 w 110"/>
                <a:gd name="T57" fmla="*/ 32 h 62"/>
                <a:gd name="T58" fmla="*/ 106 w 110"/>
                <a:gd name="T59" fmla="*/ 32 h 62"/>
                <a:gd name="T60" fmla="*/ 106 w 110"/>
                <a:gd name="T61" fmla="*/ 24 h 62"/>
                <a:gd name="T62" fmla="*/ 110 w 110"/>
                <a:gd name="T63" fmla="*/ 24 h 62"/>
                <a:gd name="T64" fmla="*/ 110 w 110"/>
                <a:gd name="T65" fmla="*/ 16 h 62"/>
                <a:gd name="T66" fmla="*/ 106 w 110"/>
                <a:gd name="T67" fmla="*/ 16 h 62"/>
                <a:gd name="T68" fmla="*/ 106 w 110"/>
                <a:gd name="T69" fmla="*/ 8 h 62"/>
                <a:gd name="T70" fmla="*/ 110 w 110"/>
                <a:gd name="T71" fmla="*/ 8 h 62"/>
                <a:gd name="T72" fmla="*/ 110 w 110"/>
                <a:gd name="T73" fmla="*/ 0 h 62"/>
                <a:gd name="T74" fmla="*/ 0 w 110"/>
                <a:gd name="T75" fmla="*/ 0 h 62"/>
                <a:gd name="T76" fmla="*/ 0 w 110"/>
                <a:gd name="T7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62">
                  <a:moveTo>
                    <a:pt x="0" y="8"/>
                  </a:moveTo>
                  <a:lnTo>
                    <a:pt x="6" y="8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6" y="2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40"/>
                  </a:lnTo>
                  <a:lnTo>
                    <a:pt x="8" y="46"/>
                  </a:lnTo>
                  <a:lnTo>
                    <a:pt x="16" y="50"/>
                  </a:lnTo>
                  <a:lnTo>
                    <a:pt x="24" y="52"/>
                  </a:lnTo>
                  <a:lnTo>
                    <a:pt x="24" y="52"/>
                  </a:lnTo>
                  <a:lnTo>
                    <a:pt x="26" y="56"/>
                  </a:lnTo>
                  <a:lnTo>
                    <a:pt x="30" y="58"/>
                  </a:lnTo>
                  <a:lnTo>
                    <a:pt x="34" y="60"/>
                  </a:lnTo>
                  <a:lnTo>
                    <a:pt x="38" y="62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6" y="60"/>
                  </a:lnTo>
                  <a:lnTo>
                    <a:pt x="80" y="58"/>
                  </a:lnTo>
                  <a:lnTo>
                    <a:pt x="84" y="56"/>
                  </a:lnTo>
                  <a:lnTo>
                    <a:pt x="86" y="52"/>
                  </a:lnTo>
                  <a:lnTo>
                    <a:pt x="86" y="52"/>
                  </a:lnTo>
                  <a:lnTo>
                    <a:pt x="94" y="50"/>
                  </a:lnTo>
                  <a:lnTo>
                    <a:pt x="102" y="46"/>
                  </a:lnTo>
                  <a:lnTo>
                    <a:pt x="108" y="40"/>
                  </a:lnTo>
                  <a:lnTo>
                    <a:pt x="110" y="32"/>
                  </a:lnTo>
                  <a:lnTo>
                    <a:pt x="106" y="32"/>
                  </a:lnTo>
                  <a:lnTo>
                    <a:pt x="106" y="24"/>
                  </a:lnTo>
                  <a:lnTo>
                    <a:pt x="110" y="24"/>
                  </a:lnTo>
                  <a:lnTo>
                    <a:pt x="110" y="16"/>
                  </a:lnTo>
                  <a:lnTo>
                    <a:pt x="106" y="16"/>
                  </a:lnTo>
                  <a:lnTo>
                    <a:pt x="106" y="8"/>
                  </a:lnTo>
                  <a:lnTo>
                    <a:pt x="110" y="8"/>
                  </a:lnTo>
                  <a:lnTo>
                    <a:pt x="110" y="0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22" name="Freeform 219"/>
          <p:cNvSpPr>
            <a:spLocks noChangeAspect="1" noEditPoints="1"/>
          </p:cNvSpPr>
          <p:nvPr/>
        </p:nvSpPr>
        <p:spPr bwMode="auto">
          <a:xfrm>
            <a:off x="8347304" y="4123072"/>
            <a:ext cx="497459" cy="638155"/>
          </a:xfrm>
          <a:custGeom>
            <a:avLst/>
            <a:gdLst>
              <a:gd name="T0" fmla="*/ 49 w 99"/>
              <a:gd name="T1" fmla="*/ 17 h 127"/>
              <a:gd name="T2" fmla="*/ 36 w 99"/>
              <a:gd name="T3" fmla="*/ 21 h 127"/>
              <a:gd name="T4" fmla="*/ 26 w 99"/>
              <a:gd name="T5" fmla="*/ 31 h 127"/>
              <a:gd name="T6" fmla="*/ 22 w 99"/>
              <a:gd name="T7" fmla="*/ 46 h 127"/>
              <a:gd name="T8" fmla="*/ 26 w 99"/>
              <a:gd name="T9" fmla="*/ 60 h 127"/>
              <a:gd name="T10" fmla="*/ 36 w 99"/>
              <a:gd name="T11" fmla="*/ 69 h 127"/>
              <a:gd name="T12" fmla="*/ 49 w 99"/>
              <a:gd name="T13" fmla="*/ 73 h 127"/>
              <a:gd name="T14" fmla="*/ 64 w 99"/>
              <a:gd name="T15" fmla="*/ 69 h 127"/>
              <a:gd name="T16" fmla="*/ 74 w 99"/>
              <a:gd name="T17" fmla="*/ 60 h 127"/>
              <a:gd name="T18" fmla="*/ 78 w 99"/>
              <a:gd name="T19" fmla="*/ 46 h 127"/>
              <a:gd name="T20" fmla="*/ 74 w 99"/>
              <a:gd name="T21" fmla="*/ 31 h 127"/>
              <a:gd name="T22" fmla="*/ 64 w 99"/>
              <a:gd name="T23" fmla="*/ 21 h 127"/>
              <a:gd name="T24" fmla="*/ 49 w 99"/>
              <a:gd name="T25" fmla="*/ 17 h 127"/>
              <a:gd name="T26" fmla="*/ 49 w 99"/>
              <a:gd name="T27" fmla="*/ 0 h 127"/>
              <a:gd name="T28" fmla="*/ 69 w 99"/>
              <a:gd name="T29" fmla="*/ 4 h 127"/>
              <a:gd name="T30" fmla="*/ 85 w 99"/>
              <a:gd name="T31" fmla="*/ 14 h 127"/>
              <a:gd name="T32" fmla="*/ 95 w 99"/>
              <a:gd name="T33" fmla="*/ 30 h 127"/>
              <a:gd name="T34" fmla="*/ 99 w 99"/>
              <a:gd name="T35" fmla="*/ 50 h 127"/>
              <a:gd name="T36" fmla="*/ 99 w 99"/>
              <a:gd name="T37" fmla="*/ 55 h 127"/>
              <a:gd name="T38" fmla="*/ 97 w 99"/>
              <a:gd name="T39" fmla="*/ 72 h 127"/>
              <a:gd name="T40" fmla="*/ 89 w 99"/>
              <a:gd name="T41" fmla="*/ 89 h 127"/>
              <a:gd name="T42" fmla="*/ 80 w 99"/>
              <a:gd name="T43" fmla="*/ 102 h 127"/>
              <a:gd name="T44" fmla="*/ 69 w 99"/>
              <a:gd name="T45" fmla="*/ 113 h 127"/>
              <a:gd name="T46" fmla="*/ 60 w 99"/>
              <a:gd name="T47" fmla="*/ 120 h 127"/>
              <a:gd name="T48" fmla="*/ 53 w 99"/>
              <a:gd name="T49" fmla="*/ 126 h 127"/>
              <a:gd name="T50" fmla="*/ 51 w 99"/>
              <a:gd name="T51" fmla="*/ 127 h 127"/>
              <a:gd name="T52" fmla="*/ 48 w 99"/>
              <a:gd name="T53" fmla="*/ 126 h 127"/>
              <a:gd name="T54" fmla="*/ 43 w 99"/>
              <a:gd name="T55" fmla="*/ 122 h 127"/>
              <a:gd name="T56" fmla="*/ 34 w 99"/>
              <a:gd name="T57" fmla="*/ 115 h 127"/>
              <a:gd name="T58" fmla="*/ 25 w 99"/>
              <a:gd name="T59" fmla="*/ 106 h 127"/>
              <a:gd name="T60" fmla="*/ 15 w 99"/>
              <a:gd name="T61" fmla="*/ 94 h 127"/>
              <a:gd name="T62" fmla="*/ 8 w 99"/>
              <a:gd name="T63" fmla="*/ 80 h 127"/>
              <a:gd name="T64" fmla="*/ 2 w 99"/>
              <a:gd name="T65" fmla="*/ 65 h 127"/>
              <a:gd name="T66" fmla="*/ 1 w 99"/>
              <a:gd name="T67" fmla="*/ 58 h 127"/>
              <a:gd name="T68" fmla="*/ 0 w 99"/>
              <a:gd name="T69" fmla="*/ 50 h 127"/>
              <a:gd name="T70" fmla="*/ 4 w 99"/>
              <a:gd name="T71" fmla="*/ 30 h 127"/>
              <a:gd name="T72" fmla="*/ 14 w 99"/>
              <a:gd name="T73" fmla="*/ 14 h 127"/>
              <a:gd name="T74" fmla="*/ 30 w 99"/>
              <a:gd name="T75" fmla="*/ 4 h 127"/>
              <a:gd name="T76" fmla="*/ 49 w 99"/>
              <a:gd name="T7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99" h="127">
                <a:moveTo>
                  <a:pt x="49" y="17"/>
                </a:moveTo>
                <a:lnTo>
                  <a:pt x="36" y="21"/>
                </a:lnTo>
                <a:lnTo>
                  <a:pt x="26" y="31"/>
                </a:lnTo>
                <a:lnTo>
                  <a:pt x="22" y="46"/>
                </a:lnTo>
                <a:lnTo>
                  <a:pt x="26" y="60"/>
                </a:lnTo>
                <a:lnTo>
                  <a:pt x="36" y="69"/>
                </a:lnTo>
                <a:lnTo>
                  <a:pt x="49" y="73"/>
                </a:lnTo>
                <a:lnTo>
                  <a:pt x="64" y="69"/>
                </a:lnTo>
                <a:lnTo>
                  <a:pt x="74" y="60"/>
                </a:lnTo>
                <a:lnTo>
                  <a:pt x="78" y="46"/>
                </a:lnTo>
                <a:lnTo>
                  <a:pt x="74" y="31"/>
                </a:lnTo>
                <a:lnTo>
                  <a:pt x="64" y="21"/>
                </a:lnTo>
                <a:lnTo>
                  <a:pt x="49" y="17"/>
                </a:lnTo>
                <a:close/>
                <a:moveTo>
                  <a:pt x="49" y="0"/>
                </a:moveTo>
                <a:lnTo>
                  <a:pt x="69" y="4"/>
                </a:lnTo>
                <a:lnTo>
                  <a:pt x="85" y="14"/>
                </a:lnTo>
                <a:lnTo>
                  <a:pt x="95" y="30"/>
                </a:lnTo>
                <a:lnTo>
                  <a:pt x="99" y="50"/>
                </a:lnTo>
                <a:lnTo>
                  <a:pt x="99" y="55"/>
                </a:lnTo>
                <a:lnTo>
                  <a:pt x="97" y="72"/>
                </a:lnTo>
                <a:lnTo>
                  <a:pt x="89" y="89"/>
                </a:lnTo>
                <a:lnTo>
                  <a:pt x="80" y="102"/>
                </a:lnTo>
                <a:lnTo>
                  <a:pt x="69" y="113"/>
                </a:lnTo>
                <a:lnTo>
                  <a:pt x="60" y="120"/>
                </a:lnTo>
                <a:lnTo>
                  <a:pt x="53" y="126"/>
                </a:lnTo>
                <a:lnTo>
                  <a:pt x="51" y="127"/>
                </a:lnTo>
                <a:lnTo>
                  <a:pt x="48" y="126"/>
                </a:lnTo>
                <a:lnTo>
                  <a:pt x="43" y="122"/>
                </a:lnTo>
                <a:lnTo>
                  <a:pt x="34" y="115"/>
                </a:lnTo>
                <a:lnTo>
                  <a:pt x="25" y="106"/>
                </a:lnTo>
                <a:lnTo>
                  <a:pt x="15" y="94"/>
                </a:lnTo>
                <a:lnTo>
                  <a:pt x="8" y="80"/>
                </a:lnTo>
                <a:lnTo>
                  <a:pt x="2" y="65"/>
                </a:lnTo>
                <a:lnTo>
                  <a:pt x="1" y="58"/>
                </a:lnTo>
                <a:lnTo>
                  <a:pt x="0" y="50"/>
                </a:lnTo>
                <a:lnTo>
                  <a:pt x="4" y="30"/>
                </a:lnTo>
                <a:lnTo>
                  <a:pt x="14" y="14"/>
                </a:lnTo>
                <a:lnTo>
                  <a:pt x="30" y="4"/>
                </a:lnTo>
                <a:lnTo>
                  <a:pt x="49" y="0"/>
                </a:lnTo>
                <a:close/>
              </a:path>
            </a:pathLst>
          </a:custGeom>
          <a:solidFill>
            <a:srgbClr val="18BDD5"/>
          </a:solidFill>
          <a:ln w="0">
            <a:noFill/>
            <a:prstDash val="solid"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cxnSp>
        <p:nvCxnSpPr>
          <p:cNvPr id="28" name="直接连接符 30"/>
          <p:cNvCxnSpPr/>
          <p:nvPr/>
        </p:nvCxnSpPr>
        <p:spPr>
          <a:xfrm>
            <a:off x="4130389" y="1740240"/>
            <a:ext cx="832375" cy="797781"/>
          </a:xfrm>
          <a:prstGeom prst="line">
            <a:avLst/>
          </a:prstGeom>
          <a:ln w="38100">
            <a:solidFill>
              <a:srgbClr val="1225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31"/>
          <p:cNvCxnSpPr/>
          <p:nvPr/>
        </p:nvCxnSpPr>
        <p:spPr>
          <a:xfrm>
            <a:off x="6842847" y="3684275"/>
            <a:ext cx="832375" cy="797781"/>
          </a:xfrm>
          <a:prstGeom prst="line">
            <a:avLst/>
          </a:prstGeom>
          <a:ln w="38100">
            <a:solidFill>
              <a:srgbClr val="1225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32"/>
          <p:cNvCxnSpPr/>
          <p:nvPr/>
        </p:nvCxnSpPr>
        <p:spPr>
          <a:xfrm flipH="1">
            <a:off x="7070743" y="1740240"/>
            <a:ext cx="832375" cy="797781"/>
          </a:xfrm>
          <a:prstGeom prst="line">
            <a:avLst/>
          </a:prstGeom>
          <a:ln w="38100">
            <a:solidFill>
              <a:srgbClr val="18BD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3"/>
          <p:cNvCxnSpPr/>
          <p:nvPr/>
        </p:nvCxnSpPr>
        <p:spPr>
          <a:xfrm flipH="1">
            <a:off x="4210167" y="3684275"/>
            <a:ext cx="832375" cy="797781"/>
          </a:xfrm>
          <a:prstGeom prst="line">
            <a:avLst/>
          </a:prstGeom>
          <a:ln w="38100">
            <a:solidFill>
              <a:srgbClr val="18BD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2713280" y="5022850"/>
            <a:ext cx="1716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管理科学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263775" y="1909445"/>
            <a:ext cx="1944370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有限责任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004810" y="1943735"/>
            <a:ext cx="1910715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独立法人地位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534618" y="5007860"/>
            <a:ext cx="2036445" cy="548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增强活力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62630" y="4237990"/>
            <a:ext cx="671195" cy="655320"/>
            <a:chOff x="13226" y="4802"/>
            <a:chExt cx="1057" cy="1032"/>
          </a:xfrm>
        </p:grpSpPr>
        <p:sp>
          <p:nvSpPr>
            <p:cNvPr id="267" name="Freeform 532"/>
            <p:cNvSpPr/>
            <p:nvPr/>
          </p:nvSpPr>
          <p:spPr bwMode="auto">
            <a:xfrm>
              <a:off x="13945" y="5532"/>
              <a:ext cx="338" cy="303"/>
            </a:xfrm>
            <a:custGeom>
              <a:avLst/>
              <a:gdLst>
                <a:gd name="T0" fmla="*/ 81 w 126"/>
                <a:gd name="T1" fmla="*/ 0 h 113"/>
                <a:gd name="T2" fmla="*/ 63 w 126"/>
                <a:gd name="T3" fmla="*/ 7 h 113"/>
                <a:gd name="T4" fmla="*/ 77 w 126"/>
                <a:gd name="T5" fmla="*/ 61 h 113"/>
                <a:gd name="T6" fmla="*/ 63 w 126"/>
                <a:gd name="T7" fmla="*/ 83 h 113"/>
                <a:gd name="T8" fmla="*/ 48 w 126"/>
                <a:gd name="T9" fmla="*/ 61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8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1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1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4"/>
                    <a:pt x="0" y="16"/>
                    <a:pt x="0" y="44"/>
                  </a:cubicBezTo>
                  <a:cubicBezTo>
                    <a:pt x="0" y="84"/>
                    <a:pt x="0" y="92"/>
                    <a:pt x="0" y="92"/>
                  </a:cubicBezTo>
                  <a:cubicBezTo>
                    <a:pt x="0" y="92"/>
                    <a:pt x="1" y="113"/>
                    <a:pt x="57" y="113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4"/>
                    <a:pt x="126" y="44"/>
                  </a:cubicBezTo>
                  <a:cubicBezTo>
                    <a:pt x="126" y="16"/>
                    <a:pt x="98" y="4"/>
                    <a:pt x="81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Oval 533"/>
            <p:cNvSpPr>
              <a:spLocks noChangeArrowheads="1"/>
            </p:cNvSpPr>
            <p:nvPr/>
          </p:nvSpPr>
          <p:spPr bwMode="auto">
            <a:xfrm>
              <a:off x="14029" y="5318"/>
              <a:ext cx="169" cy="19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9" name="Freeform 534"/>
            <p:cNvSpPr/>
            <p:nvPr/>
          </p:nvSpPr>
          <p:spPr bwMode="auto">
            <a:xfrm>
              <a:off x="13583" y="5014"/>
              <a:ext cx="338" cy="303"/>
            </a:xfrm>
            <a:custGeom>
              <a:avLst/>
              <a:gdLst>
                <a:gd name="T0" fmla="*/ 82 w 126"/>
                <a:gd name="T1" fmla="*/ 0 h 113"/>
                <a:gd name="T2" fmla="*/ 63 w 126"/>
                <a:gd name="T3" fmla="*/ 7 h 113"/>
                <a:gd name="T4" fmla="*/ 78 w 126"/>
                <a:gd name="T5" fmla="*/ 62 h 113"/>
                <a:gd name="T6" fmla="*/ 63 w 126"/>
                <a:gd name="T7" fmla="*/ 83 h 113"/>
                <a:gd name="T8" fmla="*/ 48 w 126"/>
                <a:gd name="T9" fmla="*/ 62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9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2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2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5"/>
                    <a:pt x="0" y="16"/>
                    <a:pt x="0" y="44"/>
                  </a:cubicBezTo>
                  <a:cubicBezTo>
                    <a:pt x="0" y="85"/>
                    <a:pt x="0" y="92"/>
                    <a:pt x="0" y="92"/>
                  </a:cubicBezTo>
                  <a:cubicBezTo>
                    <a:pt x="0" y="92"/>
                    <a:pt x="2" y="113"/>
                    <a:pt x="57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5"/>
                    <a:pt x="126" y="44"/>
                  </a:cubicBezTo>
                  <a:cubicBezTo>
                    <a:pt x="126" y="16"/>
                    <a:pt x="99" y="5"/>
                    <a:pt x="82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0" name="Oval 535"/>
            <p:cNvSpPr>
              <a:spLocks noChangeArrowheads="1"/>
            </p:cNvSpPr>
            <p:nvPr/>
          </p:nvSpPr>
          <p:spPr bwMode="auto">
            <a:xfrm>
              <a:off x="13667" y="4802"/>
              <a:ext cx="172" cy="19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1" name="Freeform 536"/>
            <p:cNvSpPr/>
            <p:nvPr/>
          </p:nvSpPr>
          <p:spPr bwMode="auto">
            <a:xfrm>
              <a:off x="13594" y="5349"/>
              <a:ext cx="327" cy="271"/>
            </a:xfrm>
            <a:custGeom>
              <a:avLst/>
              <a:gdLst>
                <a:gd name="T0" fmla="*/ 160 w 288"/>
                <a:gd name="T1" fmla="*/ 0 h 239"/>
                <a:gd name="T2" fmla="*/ 139 w 288"/>
                <a:gd name="T3" fmla="*/ 0 h 239"/>
                <a:gd name="T4" fmla="*/ 127 w 288"/>
                <a:gd name="T5" fmla="*/ 0 h 239"/>
                <a:gd name="T6" fmla="*/ 127 w 288"/>
                <a:gd name="T7" fmla="*/ 133 h 239"/>
                <a:gd name="T8" fmla="*/ 0 w 288"/>
                <a:gd name="T9" fmla="*/ 211 h 239"/>
                <a:gd name="T10" fmla="*/ 0 w 288"/>
                <a:gd name="T11" fmla="*/ 239 h 239"/>
                <a:gd name="T12" fmla="*/ 144 w 288"/>
                <a:gd name="T13" fmla="*/ 161 h 239"/>
                <a:gd name="T14" fmla="*/ 288 w 288"/>
                <a:gd name="T15" fmla="*/ 239 h 239"/>
                <a:gd name="T16" fmla="*/ 288 w 288"/>
                <a:gd name="T17" fmla="*/ 211 h 239"/>
                <a:gd name="T18" fmla="*/ 160 w 288"/>
                <a:gd name="T19" fmla="*/ 133 h 239"/>
                <a:gd name="T20" fmla="*/ 160 w 288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39">
                  <a:moveTo>
                    <a:pt x="160" y="0"/>
                  </a:moveTo>
                  <a:lnTo>
                    <a:pt x="139" y="0"/>
                  </a:lnTo>
                  <a:lnTo>
                    <a:pt x="127" y="0"/>
                  </a:lnTo>
                  <a:lnTo>
                    <a:pt x="127" y="133"/>
                  </a:lnTo>
                  <a:lnTo>
                    <a:pt x="0" y="211"/>
                  </a:lnTo>
                  <a:lnTo>
                    <a:pt x="0" y="239"/>
                  </a:lnTo>
                  <a:lnTo>
                    <a:pt x="144" y="161"/>
                  </a:lnTo>
                  <a:lnTo>
                    <a:pt x="288" y="239"/>
                  </a:lnTo>
                  <a:lnTo>
                    <a:pt x="288" y="211"/>
                  </a:lnTo>
                  <a:lnTo>
                    <a:pt x="160" y="133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537"/>
            <p:cNvSpPr/>
            <p:nvPr/>
          </p:nvSpPr>
          <p:spPr bwMode="auto">
            <a:xfrm>
              <a:off x="13226" y="5532"/>
              <a:ext cx="338" cy="303"/>
            </a:xfrm>
            <a:custGeom>
              <a:avLst/>
              <a:gdLst>
                <a:gd name="T0" fmla="*/ 81 w 126"/>
                <a:gd name="T1" fmla="*/ 0 h 113"/>
                <a:gd name="T2" fmla="*/ 63 w 126"/>
                <a:gd name="T3" fmla="*/ 7 h 113"/>
                <a:gd name="T4" fmla="*/ 77 w 126"/>
                <a:gd name="T5" fmla="*/ 61 h 113"/>
                <a:gd name="T6" fmla="*/ 63 w 126"/>
                <a:gd name="T7" fmla="*/ 83 h 113"/>
                <a:gd name="T8" fmla="*/ 48 w 126"/>
                <a:gd name="T9" fmla="*/ 61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8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1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1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4"/>
                    <a:pt x="0" y="16"/>
                    <a:pt x="0" y="44"/>
                  </a:cubicBezTo>
                  <a:cubicBezTo>
                    <a:pt x="0" y="84"/>
                    <a:pt x="0" y="92"/>
                    <a:pt x="0" y="92"/>
                  </a:cubicBezTo>
                  <a:cubicBezTo>
                    <a:pt x="0" y="92"/>
                    <a:pt x="1" y="113"/>
                    <a:pt x="57" y="113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4"/>
                    <a:pt x="126" y="44"/>
                  </a:cubicBezTo>
                  <a:cubicBezTo>
                    <a:pt x="126" y="16"/>
                    <a:pt x="98" y="4"/>
                    <a:pt x="81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3" name="Oval 538"/>
            <p:cNvSpPr>
              <a:spLocks noChangeArrowheads="1"/>
            </p:cNvSpPr>
            <p:nvPr/>
          </p:nvSpPr>
          <p:spPr bwMode="auto">
            <a:xfrm>
              <a:off x="13309" y="5318"/>
              <a:ext cx="169" cy="19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7" name="Freeform 143"/>
          <p:cNvSpPr>
            <a:spLocks noEditPoints="1"/>
          </p:cNvSpPr>
          <p:nvPr/>
        </p:nvSpPr>
        <p:spPr bwMode="auto">
          <a:xfrm rot="5400000">
            <a:off x="3008868" y="1234186"/>
            <a:ext cx="446472" cy="598662"/>
          </a:xfrm>
          <a:custGeom>
            <a:avLst/>
            <a:gdLst>
              <a:gd name="T0" fmla="*/ 34 w 262"/>
              <a:gd name="T1" fmla="*/ 0 h 351"/>
              <a:gd name="T2" fmla="*/ 0 w 262"/>
              <a:gd name="T3" fmla="*/ 266 h 351"/>
              <a:gd name="T4" fmla="*/ 34 w 262"/>
              <a:gd name="T5" fmla="*/ 351 h 351"/>
              <a:gd name="T6" fmla="*/ 262 w 262"/>
              <a:gd name="T7" fmla="*/ 316 h 351"/>
              <a:gd name="T8" fmla="*/ 262 w 262"/>
              <a:gd name="T9" fmla="*/ 34 h 351"/>
              <a:gd name="T10" fmla="*/ 21 w 262"/>
              <a:gd name="T11" fmla="*/ 154 h 351"/>
              <a:gd name="T12" fmla="*/ 135 w 262"/>
              <a:gd name="T13" fmla="*/ 174 h 351"/>
              <a:gd name="T14" fmla="*/ 150 w 262"/>
              <a:gd name="T15" fmla="*/ 154 h 351"/>
              <a:gd name="T16" fmla="*/ 170 w 262"/>
              <a:gd name="T17" fmla="*/ 154 h 351"/>
              <a:gd name="T18" fmla="*/ 170 w 262"/>
              <a:gd name="T19" fmla="*/ 144 h 351"/>
              <a:gd name="T20" fmla="*/ 150 w 262"/>
              <a:gd name="T21" fmla="*/ 144 h 351"/>
              <a:gd name="T22" fmla="*/ 135 w 262"/>
              <a:gd name="T23" fmla="*/ 126 h 351"/>
              <a:gd name="T24" fmla="*/ 21 w 262"/>
              <a:gd name="T25" fmla="*/ 144 h 351"/>
              <a:gd name="T26" fmla="*/ 46 w 262"/>
              <a:gd name="T27" fmla="*/ 98 h 351"/>
              <a:gd name="T28" fmla="*/ 66 w 262"/>
              <a:gd name="T29" fmla="*/ 98 h 351"/>
              <a:gd name="T30" fmla="*/ 91 w 262"/>
              <a:gd name="T31" fmla="*/ 119 h 351"/>
              <a:gd name="T32" fmla="*/ 212 w 262"/>
              <a:gd name="T33" fmla="*/ 98 h 351"/>
              <a:gd name="T34" fmla="*/ 232 w 262"/>
              <a:gd name="T35" fmla="*/ 98 h 351"/>
              <a:gd name="T36" fmla="*/ 241 w 262"/>
              <a:gd name="T37" fmla="*/ 144 h 351"/>
              <a:gd name="T38" fmla="*/ 181 w 262"/>
              <a:gd name="T39" fmla="*/ 126 h 351"/>
              <a:gd name="T40" fmla="*/ 170 w 262"/>
              <a:gd name="T41" fmla="*/ 149 h 351"/>
              <a:gd name="T42" fmla="*/ 181 w 262"/>
              <a:gd name="T43" fmla="*/ 173 h 351"/>
              <a:gd name="T44" fmla="*/ 241 w 262"/>
              <a:gd name="T45" fmla="*/ 154 h 351"/>
              <a:gd name="T46" fmla="*/ 21 w 262"/>
              <a:gd name="T47" fmla="*/ 205 h 351"/>
              <a:gd name="T48" fmla="*/ 21 w 262"/>
              <a:gd name="T49" fmla="*/ 57 h 351"/>
              <a:gd name="T50" fmla="*/ 212 w 262"/>
              <a:gd name="T51" fmla="*/ 28 h 351"/>
              <a:gd name="T52" fmla="*/ 241 w 262"/>
              <a:gd name="T53" fmla="*/ 88 h 351"/>
              <a:gd name="T54" fmla="*/ 222 w 262"/>
              <a:gd name="T55" fmla="*/ 72 h 351"/>
              <a:gd name="T56" fmla="*/ 101 w 262"/>
              <a:gd name="T57" fmla="*/ 88 h 351"/>
              <a:gd name="T58" fmla="*/ 81 w 262"/>
              <a:gd name="T59" fmla="*/ 88 h 351"/>
              <a:gd name="T60" fmla="*/ 56 w 262"/>
              <a:gd name="T61" fmla="*/ 70 h 351"/>
              <a:gd name="T62" fmla="*/ 21 w 262"/>
              <a:gd name="T63" fmla="*/ 88 h 351"/>
              <a:gd name="T64" fmla="*/ 241 w 262"/>
              <a:gd name="T65" fmla="*/ 294 h 351"/>
              <a:gd name="T66" fmla="*/ 49 w 262"/>
              <a:gd name="T67" fmla="*/ 322 h 351"/>
              <a:gd name="T68" fmla="*/ 21 w 262"/>
              <a:gd name="T69" fmla="*/ 271 h 351"/>
              <a:gd name="T70" fmla="*/ 56 w 262"/>
              <a:gd name="T71" fmla="*/ 285 h 351"/>
              <a:gd name="T72" fmla="*/ 67 w 262"/>
              <a:gd name="T73" fmla="*/ 261 h 351"/>
              <a:gd name="T74" fmla="*/ 46 w 262"/>
              <a:gd name="T75" fmla="*/ 261 h 351"/>
              <a:gd name="T76" fmla="*/ 21 w 262"/>
              <a:gd name="T77" fmla="*/ 215 h 351"/>
              <a:gd name="T78" fmla="*/ 241 w 262"/>
              <a:gd name="T79" fmla="*/ 261 h 351"/>
              <a:gd name="T80" fmla="*/ 225 w 262"/>
              <a:gd name="T81" fmla="*/ 242 h 351"/>
              <a:gd name="T82" fmla="*/ 116 w 262"/>
              <a:gd name="T83" fmla="*/ 261 h 351"/>
              <a:gd name="T84" fmla="*/ 96 w 262"/>
              <a:gd name="T85" fmla="*/ 261 h 351"/>
              <a:gd name="T86" fmla="*/ 81 w 262"/>
              <a:gd name="T87" fmla="*/ 237 h 351"/>
              <a:gd name="T88" fmla="*/ 71 w 262"/>
              <a:gd name="T89" fmla="*/ 271 h 351"/>
              <a:gd name="T90" fmla="*/ 90 w 262"/>
              <a:gd name="T91" fmla="*/ 271 h 351"/>
              <a:gd name="T92" fmla="*/ 106 w 262"/>
              <a:gd name="T93" fmla="*/ 285 h 351"/>
              <a:gd name="T94" fmla="*/ 215 w 262"/>
              <a:gd name="T95" fmla="*/ 271 h 351"/>
              <a:gd name="T96" fmla="*/ 235 w 262"/>
              <a:gd name="T97" fmla="*/ 271 h 351"/>
              <a:gd name="T98" fmla="*/ 241 w 262"/>
              <a:gd name="T99" fmla="*/ 294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2" h="351">
                <a:moveTo>
                  <a:pt x="228" y="0"/>
                </a:moveTo>
                <a:cubicBezTo>
                  <a:pt x="34" y="0"/>
                  <a:pt x="34" y="0"/>
                  <a:pt x="34" y="0"/>
                </a:cubicBezTo>
                <a:cubicBezTo>
                  <a:pt x="15" y="0"/>
                  <a:pt x="0" y="15"/>
                  <a:pt x="0" y="34"/>
                </a:cubicBezTo>
                <a:cubicBezTo>
                  <a:pt x="0" y="266"/>
                  <a:pt x="0" y="266"/>
                  <a:pt x="0" y="266"/>
                </a:cubicBezTo>
                <a:cubicBezTo>
                  <a:pt x="0" y="316"/>
                  <a:pt x="0" y="316"/>
                  <a:pt x="0" y="316"/>
                </a:cubicBezTo>
                <a:cubicBezTo>
                  <a:pt x="0" y="335"/>
                  <a:pt x="15" y="351"/>
                  <a:pt x="34" y="351"/>
                </a:cubicBezTo>
                <a:cubicBezTo>
                  <a:pt x="228" y="351"/>
                  <a:pt x="228" y="351"/>
                  <a:pt x="228" y="351"/>
                </a:cubicBezTo>
                <a:cubicBezTo>
                  <a:pt x="247" y="351"/>
                  <a:pt x="262" y="335"/>
                  <a:pt x="262" y="316"/>
                </a:cubicBezTo>
                <a:cubicBezTo>
                  <a:pt x="262" y="266"/>
                  <a:pt x="262" y="266"/>
                  <a:pt x="262" y="266"/>
                </a:cubicBezTo>
                <a:cubicBezTo>
                  <a:pt x="262" y="34"/>
                  <a:pt x="262" y="34"/>
                  <a:pt x="262" y="34"/>
                </a:cubicBezTo>
                <a:cubicBezTo>
                  <a:pt x="262" y="15"/>
                  <a:pt x="247" y="0"/>
                  <a:pt x="228" y="0"/>
                </a:cubicBezTo>
                <a:close/>
                <a:moveTo>
                  <a:pt x="21" y="154"/>
                </a:moveTo>
                <a:cubicBezTo>
                  <a:pt x="125" y="154"/>
                  <a:pt x="125" y="154"/>
                  <a:pt x="125" y="154"/>
                </a:cubicBezTo>
                <a:cubicBezTo>
                  <a:pt x="126" y="166"/>
                  <a:pt x="130" y="174"/>
                  <a:pt x="135" y="174"/>
                </a:cubicBezTo>
                <a:cubicBezTo>
                  <a:pt x="140" y="174"/>
                  <a:pt x="144" y="166"/>
                  <a:pt x="145" y="154"/>
                </a:cubicBezTo>
                <a:cubicBezTo>
                  <a:pt x="150" y="154"/>
                  <a:pt x="150" y="154"/>
                  <a:pt x="150" y="154"/>
                </a:cubicBezTo>
                <a:cubicBezTo>
                  <a:pt x="151" y="165"/>
                  <a:pt x="155" y="173"/>
                  <a:pt x="160" y="173"/>
                </a:cubicBezTo>
                <a:cubicBezTo>
                  <a:pt x="165" y="173"/>
                  <a:pt x="169" y="165"/>
                  <a:pt x="170" y="154"/>
                </a:cubicBezTo>
                <a:cubicBezTo>
                  <a:pt x="170" y="153"/>
                  <a:pt x="170" y="151"/>
                  <a:pt x="170" y="149"/>
                </a:cubicBezTo>
                <a:cubicBezTo>
                  <a:pt x="170" y="148"/>
                  <a:pt x="170" y="146"/>
                  <a:pt x="170" y="144"/>
                </a:cubicBezTo>
                <a:cubicBezTo>
                  <a:pt x="169" y="134"/>
                  <a:pt x="165" y="126"/>
                  <a:pt x="160" y="126"/>
                </a:cubicBezTo>
                <a:cubicBezTo>
                  <a:pt x="155" y="126"/>
                  <a:pt x="151" y="134"/>
                  <a:pt x="150" y="144"/>
                </a:cubicBezTo>
                <a:cubicBezTo>
                  <a:pt x="145" y="144"/>
                  <a:pt x="145" y="144"/>
                  <a:pt x="145" y="144"/>
                </a:cubicBezTo>
                <a:cubicBezTo>
                  <a:pt x="144" y="134"/>
                  <a:pt x="140" y="126"/>
                  <a:pt x="135" y="126"/>
                </a:cubicBezTo>
                <a:cubicBezTo>
                  <a:pt x="130" y="126"/>
                  <a:pt x="126" y="134"/>
                  <a:pt x="125" y="144"/>
                </a:cubicBezTo>
                <a:cubicBezTo>
                  <a:pt x="21" y="144"/>
                  <a:pt x="21" y="144"/>
                  <a:pt x="21" y="144"/>
                </a:cubicBezTo>
                <a:cubicBezTo>
                  <a:pt x="21" y="98"/>
                  <a:pt x="21" y="98"/>
                  <a:pt x="21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7" y="109"/>
                  <a:pt x="51" y="118"/>
                  <a:pt x="56" y="118"/>
                </a:cubicBezTo>
                <a:cubicBezTo>
                  <a:pt x="61" y="118"/>
                  <a:pt x="66" y="109"/>
                  <a:pt x="66" y="98"/>
                </a:cubicBezTo>
                <a:cubicBezTo>
                  <a:pt x="81" y="98"/>
                  <a:pt x="81" y="98"/>
                  <a:pt x="81" y="98"/>
                </a:cubicBezTo>
                <a:cubicBezTo>
                  <a:pt x="81" y="110"/>
                  <a:pt x="86" y="119"/>
                  <a:pt x="91" y="119"/>
                </a:cubicBezTo>
                <a:cubicBezTo>
                  <a:pt x="96" y="119"/>
                  <a:pt x="101" y="110"/>
                  <a:pt x="101" y="98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110"/>
                  <a:pt x="217" y="119"/>
                  <a:pt x="222" y="119"/>
                </a:cubicBezTo>
                <a:cubicBezTo>
                  <a:pt x="227" y="119"/>
                  <a:pt x="231" y="110"/>
                  <a:pt x="232" y="98"/>
                </a:cubicBezTo>
                <a:cubicBezTo>
                  <a:pt x="241" y="98"/>
                  <a:pt x="241" y="98"/>
                  <a:pt x="241" y="98"/>
                </a:cubicBezTo>
                <a:cubicBezTo>
                  <a:pt x="241" y="144"/>
                  <a:pt x="241" y="144"/>
                  <a:pt x="241" y="144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90" y="134"/>
                  <a:pt x="186" y="126"/>
                  <a:pt x="181" y="126"/>
                </a:cubicBezTo>
                <a:cubicBezTo>
                  <a:pt x="176" y="126"/>
                  <a:pt x="172" y="134"/>
                  <a:pt x="171" y="144"/>
                </a:cubicBezTo>
                <a:cubicBezTo>
                  <a:pt x="171" y="146"/>
                  <a:pt x="170" y="148"/>
                  <a:pt x="170" y="149"/>
                </a:cubicBezTo>
                <a:cubicBezTo>
                  <a:pt x="170" y="151"/>
                  <a:pt x="171" y="153"/>
                  <a:pt x="171" y="154"/>
                </a:cubicBezTo>
                <a:cubicBezTo>
                  <a:pt x="172" y="165"/>
                  <a:pt x="176" y="173"/>
                  <a:pt x="181" y="173"/>
                </a:cubicBezTo>
                <a:cubicBezTo>
                  <a:pt x="186" y="173"/>
                  <a:pt x="190" y="165"/>
                  <a:pt x="191" y="154"/>
                </a:cubicBezTo>
                <a:cubicBezTo>
                  <a:pt x="241" y="154"/>
                  <a:pt x="241" y="154"/>
                  <a:pt x="241" y="154"/>
                </a:cubicBezTo>
                <a:cubicBezTo>
                  <a:pt x="241" y="205"/>
                  <a:pt x="241" y="205"/>
                  <a:pt x="241" y="205"/>
                </a:cubicBezTo>
                <a:cubicBezTo>
                  <a:pt x="21" y="205"/>
                  <a:pt x="21" y="205"/>
                  <a:pt x="21" y="205"/>
                </a:cubicBezTo>
                <a:lnTo>
                  <a:pt x="21" y="154"/>
                </a:lnTo>
                <a:close/>
                <a:moveTo>
                  <a:pt x="21" y="57"/>
                </a:moveTo>
                <a:cubicBezTo>
                  <a:pt x="21" y="41"/>
                  <a:pt x="34" y="28"/>
                  <a:pt x="49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28" y="28"/>
                  <a:pt x="241" y="41"/>
                  <a:pt x="241" y="57"/>
                </a:cubicBezTo>
                <a:cubicBezTo>
                  <a:pt x="241" y="88"/>
                  <a:pt x="241" y="88"/>
                  <a:pt x="241" y="88"/>
                </a:cubicBezTo>
                <a:cubicBezTo>
                  <a:pt x="232" y="88"/>
                  <a:pt x="232" y="88"/>
                  <a:pt x="232" y="88"/>
                </a:cubicBezTo>
                <a:cubicBezTo>
                  <a:pt x="230" y="79"/>
                  <a:pt x="226" y="72"/>
                  <a:pt x="222" y="72"/>
                </a:cubicBezTo>
                <a:cubicBezTo>
                  <a:pt x="217" y="72"/>
                  <a:pt x="213" y="79"/>
                  <a:pt x="212" y="88"/>
                </a:cubicBezTo>
                <a:cubicBezTo>
                  <a:pt x="101" y="88"/>
                  <a:pt x="101" y="88"/>
                  <a:pt x="101" y="88"/>
                </a:cubicBezTo>
                <a:cubicBezTo>
                  <a:pt x="99" y="79"/>
                  <a:pt x="96" y="72"/>
                  <a:pt x="91" y="72"/>
                </a:cubicBezTo>
                <a:cubicBezTo>
                  <a:pt x="86" y="72"/>
                  <a:pt x="82" y="79"/>
                  <a:pt x="81" y="88"/>
                </a:cubicBezTo>
                <a:cubicBezTo>
                  <a:pt x="66" y="88"/>
                  <a:pt x="66" y="88"/>
                  <a:pt x="66" y="88"/>
                </a:cubicBezTo>
                <a:cubicBezTo>
                  <a:pt x="65" y="78"/>
                  <a:pt x="61" y="70"/>
                  <a:pt x="56" y="70"/>
                </a:cubicBezTo>
                <a:cubicBezTo>
                  <a:pt x="51" y="70"/>
                  <a:pt x="47" y="78"/>
                  <a:pt x="46" y="88"/>
                </a:cubicBezTo>
                <a:cubicBezTo>
                  <a:pt x="21" y="88"/>
                  <a:pt x="21" y="88"/>
                  <a:pt x="21" y="88"/>
                </a:cubicBezTo>
                <a:lnTo>
                  <a:pt x="21" y="57"/>
                </a:lnTo>
                <a:close/>
                <a:moveTo>
                  <a:pt x="241" y="294"/>
                </a:moveTo>
                <a:cubicBezTo>
                  <a:pt x="241" y="309"/>
                  <a:pt x="228" y="322"/>
                  <a:pt x="212" y="322"/>
                </a:cubicBezTo>
                <a:cubicBezTo>
                  <a:pt x="49" y="322"/>
                  <a:pt x="49" y="322"/>
                  <a:pt x="49" y="322"/>
                </a:cubicBezTo>
                <a:cubicBezTo>
                  <a:pt x="34" y="322"/>
                  <a:pt x="21" y="309"/>
                  <a:pt x="21" y="294"/>
                </a:cubicBezTo>
                <a:cubicBezTo>
                  <a:pt x="21" y="271"/>
                  <a:pt x="21" y="271"/>
                  <a:pt x="21" y="271"/>
                </a:cubicBezTo>
                <a:cubicBezTo>
                  <a:pt x="47" y="271"/>
                  <a:pt x="47" y="271"/>
                  <a:pt x="47" y="271"/>
                </a:cubicBezTo>
                <a:cubicBezTo>
                  <a:pt x="49" y="279"/>
                  <a:pt x="52" y="285"/>
                  <a:pt x="56" y="285"/>
                </a:cubicBezTo>
                <a:cubicBezTo>
                  <a:pt x="60" y="285"/>
                  <a:pt x="64" y="279"/>
                  <a:pt x="66" y="271"/>
                </a:cubicBezTo>
                <a:cubicBezTo>
                  <a:pt x="66" y="268"/>
                  <a:pt x="67" y="265"/>
                  <a:pt x="67" y="261"/>
                </a:cubicBezTo>
                <a:cubicBezTo>
                  <a:pt x="67" y="248"/>
                  <a:pt x="62" y="237"/>
                  <a:pt x="56" y="237"/>
                </a:cubicBezTo>
                <a:cubicBezTo>
                  <a:pt x="51" y="237"/>
                  <a:pt x="46" y="248"/>
                  <a:pt x="46" y="261"/>
                </a:cubicBezTo>
                <a:cubicBezTo>
                  <a:pt x="21" y="261"/>
                  <a:pt x="21" y="261"/>
                  <a:pt x="21" y="261"/>
                </a:cubicBezTo>
                <a:cubicBezTo>
                  <a:pt x="21" y="215"/>
                  <a:pt x="21" y="215"/>
                  <a:pt x="21" y="215"/>
                </a:cubicBezTo>
                <a:cubicBezTo>
                  <a:pt x="241" y="215"/>
                  <a:pt x="241" y="215"/>
                  <a:pt x="241" y="215"/>
                </a:cubicBezTo>
                <a:cubicBezTo>
                  <a:pt x="241" y="261"/>
                  <a:pt x="241" y="261"/>
                  <a:pt x="241" y="261"/>
                </a:cubicBezTo>
                <a:cubicBezTo>
                  <a:pt x="235" y="261"/>
                  <a:pt x="235" y="261"/>
                  <a:pt x="235" y="261"/>
                </a:cubicBezTo>
                <a:cubicBezTo>
                  <a:pt x="234" y="250"/>
                  <a:pt x="230" y="242"/>
                  <a:pt x="225" y="242"/>
                </a:cubicBezTo>
                <a:cubicBezTo>
                  <a:pt x="220" y="242"/>
                  <a:pt x="216" y="250"/>
                  <a:pt x="215" y="261"/>
                </a:cubicBezTo>
                <a:cubicBezTo>
                  <a:pt x="116" y="261"/>
                  <a:pt x="116" y="261"/>
                  <a:pt x="116" y="261"/>
                </a:cubicBezTo>
                <a:cubicBezTo>
                  <a:pt x="116" y="248"/>
                  <a:pt x="112" y="237"/>
                  <a:pt x="106" y="237"/>
                </a:cubicBezTo>
                <a:cubicBezTo>
                  <a:pt x="100" y="237"/>
                  <a:pt x="96" y="248"/>
                  <a:pt x="96" y="261"/>
                </a:cubicBezTo>
                <a:cubicBezTo>
                  <a:pt x="91" y="261"/>
                  <a:pt x="91" y="261"/>
                  <a:pt x="91" y="261"/>
                </a:cubicBezTo>
                <a:cubicBezTo>
                  <a:pt x="91" y="248"/>
                  <a:pt x="86" y="237"/>
                  <a:pt x="81" y="237"/>
                </a:cubicBezTo>
                <a:cubicBezTo>
                  <a:pt x="75" y="237"/>
                  <a:pt x="70" y="248"/>
                  <a:pt x="70" y="261"/>
                </a:cubicBezTo>
                <a:cubicBezTo>
                  <a:pt x="70" y="265"/>
                  <a:pt x="71" y="268"/>
                  <a:pt x="71" y="271"/>
                </a:cubicBezTo>
                <a:cubicBezTo>
                  <a:pt x="73" y="279"/>
                  <a:pt x="76" y="285"/>
                  <a:pt x="81" y="285"/>
                </a:cubicBezTo>
                <a:cubicBezTo>
                  <a:pt x="85" y="285"/>
                  <a:pt x="88" y="279"/>
                  <a:pt x="90" y="271"/>
                </a:cubicBezTo>
                <a:cubicBezTo>
                  <a:pt x="97" y="271"/>
                  <a:pt x="97" y="271"/>
                  <a:pt x="97" y="271"/>
                </a:cubicBezTo>
                <a:cubicBezTo>
                  <a:pt x="98" y="279"/>
                  <a:pt x="102" y="285"/>
                  <a:pt x="106" y="285"/>
                </a:cubicBezTo>
                <a:cubicBezTo>
                  <a:pt x="110" y="285"/>
                  <a:pt x="114" y="279"/>
                  <a:pt x="115" y="271"/>
                </a:cubicBezTo>
                <a:cubicBezTo>
                  <a:pt x="215" y="271"/>
                  <a:pt x="215" y="271"/>
                  <a:pt x="215" y="271"/>
                </a:cubicBezTo>
                <a:cubicBezTo>
                  <a:pt x="216" y="282"/>
                  <a:pt x="220" y="290"/>
                  <a:pt x="225" y="290"/>
                </a:cubicBezTo>
                <a:cubicBezTo>
                  <a:pt x="230" y="290"/>
                  <a:pt x="234" y="282"/>
                  <a:pt x="235" y="271"/>
                </a:cubicBezTo>
                <a:cubicBezTo>
                  <a:pt x="241" y="271"/>
                  <a:pt x="241" y="271"/>
                  <a:pt x="241" y="271"/>
                </a:cubicBezTo>
                <a:lnTo>
                  <a:pt x="241" y="294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8541385" y="1131570"/>
            <a:ext cx="749300" cy="648970"/>
            <a:chOff x="9873" y="6249"/>
            <a:chExt cx="1180" cy="1022"/>
          </a:xfrm>
        </p:grpSpPr>
        <p:sp>
          <p:nvSpPr>
            <p:cNvPr id="562" name="Freeform 25"/>
            <p:cNvSpPr>
              <a:spLocks noEditPoints="1"/>
            </p:cNvSpPr>
            <p:nvPr/>
          </p:nvSpPr>
          <p:spPr bwMode="auto">
            <a:xfrm>
              <a:off x="9873" y="6483"/>
              <a:ext cx="1181" cy="788"/>
            </a:xfrm>
            <a:custGeom>
              <a:avLst/>
              <a:gdLst>
                <a:gd name="T0" fmla="*/ 405 w 440"/>
                <a:gd name="T1" fmla="*/ 0 h 294"/>
                <a:gd name="T2" fmla="*/ 267 w 440"/>
                <a:gd name="T3" fmla="*/ 0 h 294"/>
                <a:gd name="T4" fmla="*/ 220 w 440"/>
                <a:gd name="T5" fmla="*/ 0 h 294"/>
                <a:gd name="T6" fmla="*/ 172 w 440"/>
                <a:gd name="T7" fmla="*/ 0 h 294"/>
                <a:gd name="T8" fmla="*/ 34 w 440"/>
                <a:gd name="T9" fmla="*/ 0 h 294"/>
                <a:gd name="T10" fmla="*/ 0 w 440"/>
                <a:gd name="T11" fmla="*/ 34 h 294"/>
                <a:gd name="T12" fmla="*/ 0 w 440"/>
                <a:gd name="T13" fmla="*/ 259 h 294"/>
                <a:gd name="T14" fmla="*/ 34 w 440"/>
                <a:gd name="T15" fmla="*/ 294 h 294"/>
                <a:gd name="T16" fmla="*/ 405 w 440"/>
                <a:gd name="T17" fmla="*/ 294 h 294"/>
                <a:gd name="T18" fmla="*/ 440 w 440"/>
                <a:gd name="T19" fmla="*/ 259 h 294"/>
                <a:gd name="T20" fmla="*/ 440 w 440"/>
                <a:gd name="T21" fmla="*/ 34 h 294"/>
                <a:gd name="T22" fmla="*/ 405 w 440"/>
                <a:gd name="T23" fmla="*/ 0 h 294"/>
                <a:gd name="T24" fmla="*/ 419 w 440"/>
                <a:gd name="T25" fmla="*/ 243 h 294"/>
                <a:gd name="T26" fmla="*/ 388 w 440"/>
                <a:gd name="T27" fmla="*/ 273 h 294"/>
                <a:gd name="T28" fmla="*/ 51 w 440"/>
                <a:gd name="T29" fmla="*/ 273 h 294"/>
                <a:gd name="T30" fmla="*/ 20 w 440"/>
                <a:gd name="T31" fmla="*/ 243 h 294"/>
                <a:gd name="T32" fmla="*/ 20 w 440"/>
                <a:gd name="T33" fmla="*/ 50 h 294"/>
                <a:gd name="T34" fmla="*/ 51 w 440"/>
                <a:gd name="T35" fmla="*/ 20 h 294"/>
                <a:gd name="T36" fmla="*/ 163 w 440"/>
                <a:gd name="T37" fmla="*/ 20 h 294"/>
                <a:gd name="T38" fmla="*/ 163 w 440"/>
                <a:gd name="T39" fmla="*/ 35 h 294"/>
                <a:gd name="T40" fmla="*/ 276 w 440"/>
                <a:gd name="T41" fmla="*/ 35 h 294"/>
                <a:gd name="T42" fmla="*/ 276 w 440"/>
                <a:gd name="T43" fmla="*/ 20 h 294"/>
                <a:gd name="T44" fmla="*/ 388 w 440"/>
                <a:gd name="T45" fmla="*/ 20 h 294"/>
                <a:gd name="T46" fmla="*/ 419 w 440"/>
                <a:gd name="T47" fmla="*/ 50 h 294"/>
                <a:gd name="T48" fmla="*/ 419 w 440"/>
                <a:gd name="T49" fmla="*/ 243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0" h="294">
                  <a:moveTo>
                    <a:pt x="405" y="0"/>
                  </a:moveTo>
                  <a:cubicBezTo>
                    <a:pt x="267" y="0"/>
                    <a:pt x="267" y="0"/>
                    <a:pt x="267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78"/>
                    <a:pt x="15" y="294"/>
                    <a:pt x="34" y="294"/>
                  </a:cubicBezTo>
                  <a:cubicBezTo>
                    <a:pt x="405" y="294"/>
                    <a:pt x="405" y="294"/>
                    <a:pt x="405" y="294"/>
                  </a:cubicBezTo>
                  <a:cubicBezTo>
                    <a:pt x="424" y="294"/>
                    <a:pt x="440" y="278"/>
                    <a:pt x="440" y="259"/>
                  </a:cubicBezTo>
                  <a:cubicBezTo>
                    <a:pt x="440" y="34"/>
                    <a:pt x="440" y="34"/>
                    <a:pt x="440" y="34"/>
                  </a:cubicBezTo>
                  <a:cubicBezTo>
                    <a:pt x="440" y="15"/>
                    <a:pt x="424" y="0"/>
                    <a:pt x="405" y="0"/>
                  </a:cubicBezTo>
                  <a:close/>
                  <a:moveTo>
                    <a:pt x="419" y="243"/>
                  </a:moveTo>
                  <a:cubicBezTo>
                    <a:pt x="419" y="260"/>
                    <a:pt x="405" y="273"/>
                    <a:pt x="388" y="273"/>
                  </a:cubicBezTo>
                  <a:cubicBezTo>
                    <a:pt x="51" y="273"/>
                    <a:pt x="51" y="273"/>
                    <a:pt x="51" y="273"/>
                  </a:cubicBezTo>
                  <a:cubicBezTo>
                    <a:pt x="34" y="273"/>
                    <a:pt x="20" y="260"/>
                    <a:pt x="20" y="243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34"/>
                    <a:pt x="34" y="20"/>
                    <a:pt x="51" y="20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6" y="20"/>
                    <a:pt x="276" y="20"/>
                    <a:pt x="276" y="20"/>
                  </a:cubicBezTo>
                  <a:cubicBezTo>
                    <a:pt x="388" y="20"/>
                    <a:pt x="388" y="20"/>
                    <a:pt x="388" y="20"/>
                  </a:cubicBezTo>
                  <a:cubicBezTo>
                    <a:pt x="405" y="20"/>
                    <a:pt x="419" y="34"/>
                    <a:pt x="419" y="50"/>
                  </a:cubicBezTo>
                  <a:lnTo>
                    <a:pt x="419" y="243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3" name="Rectangle 26"/>
            <p:cNvSpPr>
              <a:spLocks noChangeArrowheads="1"/>
            </p:cNvSpPr>
            <p:nvPr/>
          </p:nvSpPr>
          <p:spPr bwMode="auto">
            <a:xfrm>
              <a:off x="10450" y="7041"/>
              <a:ext cx="408" cy="3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4" name="Rectangle 27"/>
            <p:cNvSpPr>
              <a:spLocks noChangeArrowheads="1"/>
            </p:cNvSpPr>
            <p:nvPr/>
          </p:nvSpPr>
          <p:spPr bwMode="auto">
            <a:xfrm>
              <a:off x="10450" y="6939"/>
              <a:ext cx="408" cy="3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5" name="Rectangle 28"/>
            <p:cNvSpPr>
              <a:spLocks noChangeArrowheads="1"/>
            </p:cNvSpPr>
            <p:nvPr/>
          </p:nvSpPr>
          <p:spPr bwMode="auto">
            <a:xfrm>
              <a:off x="10450" y="6816"/>
              <a:ext cx="408" cy="32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6" name="Rectangle 29"/>
            <p:cNvSpPr>
              <a:spLocks noChangeArrowheads="1"/>
            </p:cNvSpPr>
            <p:nvPr/>
          </p:nvSpPr>
          <p:spPr bwMode="auto">
            <a:xfrm>
              <a:off x="10450" y="6706"/>
              <a:ext cx="408" cy="32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7" name="Freeform 30"/>
            <p:cNvSpPr/>
            <p:nvPr/>
          </p:nvSpPr>
          <p:spPr bwMode="auto">
            <a:xfrm>
              <a:off x="10310" y="6249"/>
              <a:ext cx="303" cy="193"/>
            </a:xfrm>
            <a:custGeom>
              <a:avLst/>
              <a:gdLst>
                <a:gd name="T0" fmla="*/ 32 w 113"/>
                <a:gd name="T1" fmla="*/ 72 h 72"/>
                <a:gd name="T2" fmla="*/ 28 w 113"/>
                <a:gd name="T3" fmla="*/ 56 h 72"/>
                <a:gd name="T4" fmla="*/ 57 w 113"/>
                <a:gd name="T5" fmla="*/ 27 h 72"/>
                <a:gd name="T6" fmla="*/ 86 w 113"/>
                <a:gd name="T7" fmla="*/ 56 h 72"/>
                <a:gd name="T8" fmla="*/ 81 w 113"/>
                <a:gd name="T9" fmla="*/ 72 h 72"/>
                <a:gd name="T10" fmla="*/ 111 w 113"/>
                <a:gd name="T11" fmla="*/ 72 h 72"/>
                <a:gd name="T12" fmla="*/ 113 w 113"/>
                <a:gd name="T13" fmla="*/ 56 h 72"/>
                <a:gd name="T14" fmla="*/ 57 w 113"/>
                <a:gd name="T15" fmla="*/ 0 h 72"/>
                <a:gd name="T16" fmla="*/ 0 w 113"/>
                <a:gd name="T17" fmla="*/ 56 h 72"/>
                <a:gd name="T18" fmla="*/ 2 w 113"/>
                <a:gd name="T19" fmla="*/ 72 h 72"/>
                <a:gd name="T20" fmla="*/ 32 w 113"/>
                <a:gd name="T2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3" h="72">
                  <a:moveTo>
                    <a:pt x="32" y="72"/>
                  </a:moveTo>
                  <a:cubicBezTo>
                    <a:pt x="29" y="67"/>
                    <a:pt x="28" y="62"/>
                    <a:pt x="28" y="56"/>
                  </a:cubicBezTo>
                  <a:cubicBezTo>
                    <a:pt x="28" y="40"/>
                    <a:pt x="41" y="27"/>
                    <a:pt x="57" y="27"/>
                  </a:cubicBezTo>
                  <a:cubicBezTo>
                    <a:pt x="73" y="27"/>
                    <a:pt x="86" y="40"/>
                    <a:pt x="86" y="56"/>
                  </a:cubicBezTo>
                  <a:cubicBezTo>
                    <a:pt x="86" y="62"/>
                    <a:pt x="84" y="67"/>
                    <a:pt x="8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67"/>
                    <a:pt x="113" y="62"/>
                    <a:pt x="113" y="56"/>
                  </a:cubicBezTo>
                  <a:cubicBezTo>
                    <a:pt x="113" y="25"/>
                    <a:pt x="88" y="0"/>
                    <a:pt x="57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0" y="62"/>
                    <a:pt x="1" y="67"/>
                    <a:pt x="2" y="72"/>
                  </a:cubicBezTo>
                  <a:lnTo>
                    <a:pt x="32" y="7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8" name="Freeform 31"/>
            <p:cNvSpPr>
              <a:spLocks noEditPoints="1"/>
            </p:cNvSpPr>
            <p:nvPr/>
          </p:nvSpPr>
          <p:spPr bwMode="auto">
            <a:xfrm>
              <a:off x="10279" y="7044"/>
              <a:ext cx="53" cy="67"/>
            </a:xfrm>
            <a:custGeom>
              <a:avLst/>
              <a:gdLst>
                <a:gd name="T0" fmla="*/ 19 w 20"/>
                <a:gd name="T1" fmla="*/ 16 h 25"/>
                <a:gd name="T2" fmla="*/ 17 w 20"/>
                <a:gd name="T3" fmla="*/ 16 h 25"/>
                <a:gd name="T4" fmla="*/ 16 w 20"/>
                <a:gd name="T5" fmla="*/ 16 h 25"/>
                <a:gd name="T6" fmla="*/ 16 w 20"/>
                <a:gd name="T7" fmla="*/ 3 h 25"/>
                <a:gd name="T8" fmla="*/ 13 w 20"/>
                <a:gd name="T9" fmla="*/ 0 h 25"/>
                <a:gd name="T10" fmla="*/ 12 w 20"/>
                <a:gd name="T11" fmla="*/ 1 h 25"/>
                <a:gd name="T12" fmla="*/ 11 w 20"/>
                <a:gd name="T13" fmla="*/ 2 h 25"/>
                <a:gd name="T14" fmla="*/ 2 w 20"/>
                <a:gd name="T15" fmla="*/ 14 h 25"/>
                <a:gd name="T16" fmla="*/ 1 w 20"/>
                <a:gd name="T17" fmla="*/ 15 h 25"/>
                <a:gd name="T18" fmla="*/ 1 w 20"/>
                <a:gd name="T19" fmla="*/ 16 h 25"/>
                <a:gd name="T20" fmla="*/ 0 w 20"/>
                <a:gd name="T21" fmla="*/ 16 h 25"/>
                <a:gd name="T22" fmla="*/ 0 w 20"/>
                <a:gd name="T23" fmla="*/ 17 h 25"/>
                <a:gd name="T24" fmla="*/ 1 w 20"/>
                <a:gd name="T25" fmla="*/ 19 h 25"/>
                <a:gd name="T26" fmla="*/ 3 w 20"/>
                <a:gd name="T27" fmla="*/ 20 h 25"/>
                <a:gd name="T28" fmla="*/ 12 w 20"/>
                <a:gd name="T29" fmla="*/ 20 h 25"/>
                <a:gd name="T30" fmla="*/ 12 w 20"/>
                <a:gd name="T31" fmla="*/ 23 h 25"/>
                <a:gd name="T32" fmla="*/ 12 w 20"/>
                <a:gd name="T33" fmla="*/ 25 h 25"/>
                <a:gd name="T34" fmla="*/ 14 w 20"/>
                <a:gd name="T35" fmla="*/ 25 h 25"/>
                <a:gd name="T36" fmla="*/ 15 w 20"/>
                <a:gd name="T37" fmla="*/ 25 h 25"/>
                <a:gd name="T38" fmla="*/ 16 w 20"/>
                <a:gd name="T39" fmla="*/ 23 h 25"/>
                <a:gd name="T40" fmla="*/ 16 w 20"/>
                <a:gd name="T41" fmla="*/ 20 h 25"/>
                <a:gd name="T42" fmla="*/ 17 w 20"/>
                <a:gd name="T43" fmla="*/ 20 h 25"/>
                <a:gd name="T44" fmla="*/ 19 w 20"/>
                <a:gd name="T45" fmla="*/ 19 h 25"/>
                <a:gd name="T46" fmla="*/ 20 w 20"/>
                <a:gd name="T47" fmla="*/ 18 h 25"/>
                <a:gd name="T48" fmla="*/ 19 w 20"/>
                <a:gd name="T49" fmla="*/ 16 h 25"/>
                <a:gd name="T50" fmla="*/ 12 w 20"/>
                <a:gd name="T51" fmla="*/ 16 h 25"/>
                <a:gd name="T52" fmla="*/ 5 w 20"/>
                <a:gd name="T53" fmla="*/ 16 h 25"/>
                <a:gd name="T54" fmla="*/ 12 w 20"/>
                <a:gd name="T55" fmla="*/ 6 h 25"/>
                <a:gd name="T56" fmla="*/ 12 w 20"/>
                <a:gd name="T57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" h="25">
                  <a:moveTo>
                    <a:pt x="19" y="16"/>
                  </a:moveTo>
                  <a:cubicBezTo>
                    <a:pt x="18" y="16"/>
                    <a:pt x="18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5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1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5"/>
                  </a:cubicBezTo>
                  <a:cubicBezTo>
                    <a:pt x="13" y="25"/>
                    <a:pt x="13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0"/>
                    <a:pt x="19" y="20"/>
                    <a:pt x="19" y="19"/>
                  </a:cubicBezTo>
                  <a:cubicBezTo>
                    <a:pt x="19" y="19"/>
                    <a:pt x="20" y="19"/>
                    <a:pt x="20" y="18"/>
                  </a:cubicBezTo>
                  <a:cubicBezTo>
                    <a:pt x="20" y="17"/>
                    <a:pt x="19" y="17"/>
                    <a:pt x="19" y="16"/>
                  </a:cubicBezTo>
                  <a:close/>
                  <a:moveTo>
                    <a:pt x="12" y="16"/>
                  </a:moveTo>
                  <a:cubicBezTo>
                    <a:pt x="5" y="16"/>
                    <a:pt x="5" y="16"/>
                    <a:pt x="5" y="16"/>
                  </a:cubicBezTo>
                  <a:cubicBezTo>
                    <a:pt x="12" y="6"/>
                    <a:pt x="12" y="6"/>
                    <a:pt x="12" y="6"/>
                  </a:cubicBezTo>
                  <a:lnTo>
                    <a:pt x="12" y="16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9" name="Freeform 32"/>
            <p:cNvSpPr/>
            <p:nvPr/>
          </p:nvSpPr>
          <p:spPr bwMode="auto">
            <a:xfrm>
              <a:off x="10227" y="7044"/>
              <a:ext cx="45" cy="67"/>
            </a:xfrm>
            <a:custGeom>
              <a:avLst/>
              <a:gdLst>
                <a:gd name="T0" fmla="*/ 15 w 17"/>
                <a:gd name="T1" fmla="*/ 13 h 25"/>
                <a:gd name="T2" fmla="*/ 13 w 17"/>
                <a:gd name="T3" fmla="*/ 12 h 25"/>
                <a:gd name="T4" fmla="*/ 15 w 17"/>
                <a:gd name="T5" fmla="*/ 9 h 25"/>
                <a:gd name="T6" fmla="*/ 16 w 17"/>
                <a:gd name="T7" fmla="*/ 6 h 25"/>
                <a:gd name="T8" fmla="*/ 15 w 17"/>
                <a:gd name="T9" fmla="*/ 4 h 25"/>
                <a:gd name="T10" fmla="*/ 14 w 17"/>
                <a:gd name="T11" fmla="*/ 2 h 25"/>
                <a:gd name="T12" fmla="*/ 12 w 17"/>
                <a:gd name="T13" fmla="*/ 1 h 25"/>
                <a:gd name="T14" fmla="*/ 9 w 17"/>
                <a:gd name="T15" fmla="*/ 0 h 25"/>
                <a:gd name="T16" fmla="*/ 5 w 17"/>
                <a:gd name="T17" fmla="*/ 1 h 25"/>
                <a:gd name="T18" fmla="*/ 3 w 17"/>
                <a:gd name="T19" fmla="*/ 2 h 25"/>
                <a:gd name="T20" fmla="*/ 1 w 17"/>
                <a:gd name="T21" fmla="*/ 4 h 25"/>
                <a:gd name="T22" fmla="*/ 1 w 17"/>
                <a:gd name="T23" fmla="*/ 6 h 25"/>
                <a:gd name="T24" fmla="*/ 1 w 17"/>
                <a:gd name="T25" fmla="*/ 7 h 25"/>
                <a:gd name="T26" fmla="*/ 2 w 17"/>
                <a:gd name="T27" fmla="*/ 8 h 25"/>
                <a:gd name="T28" fmla="*/ 3 w 17"/>
                <a:gd name="T29" fmla="*/ 8 h 25"/>
                <a:gd name="T30" fmla="*/ 4 w 17"/>
                <a:gd name="T31" fmla="*/ 7 h 25"/>
                <a:gd name="T32" fmla="*/ 5 w 17"/>
                <a:gd name="T33" fmla="*/ 6 h 25"/>
                <a:gd name="T34" fmla="*/ 5 w 17"/>
                <a:gd name="T35" fmla="*/ 4 h 25"/>
                <a:gd name="T36" fmla="*/ 7 w 17"/>
                <a:gd name="T37" fmla="*/ 4 h 25"/>
                <a:gd name="T38" fmla="*/ 8 w 17"/>
                <a:gd name="T39" fmla="*/ 3 h 25"/>
                <a:gd name="T40" fmla="*/ 11 w 17"/>
                <a:gd name="T41" fmla="*/ 4 h 25"/>
                <a:gd name="T42" fmla="*/ 12 w 17"/>
                <a:gd name="T43" fmla="*/ 7 h 25"/>
                <a:gd name="T44" fmla="*/ 10 w 17"/>
                <a:gd name="T45" fmla="*/ 9 h 25"/>
                <a:gd name="T46" fmla="*/ 8 w 17"/>
                <a:gd name="T47" fmla="*/ 10 h 25"/>
                <a:gd name="T48" fmla="*/ 7 w 17"/>
                <a:gd name="T49" fmla="*/ 10 h 25"/>
                <a:gd name="T50" fmla="*/ 5 w 17"/>
                <a:gd name="T51" fmla="*/ 11 h 25"/>
                <a:gd name="T52" fmla="*/ 5 w 17"/>
                <a:gd name="T53" fmla="*/ 12 h 25"/>
                <a:gd name="T54" fmla="*/ 5 w 17"/>
                <a:gd name="T55" fmla="*/ 13 h 25"/>
                <a:gd name="T56" fmla="*/ 7 w 17"/>
                <a:gd name="T57" fmla="*/ 14 h 25"/>
                <a:gd name="T58" fmla="*/ 7 w 17"/>
                <a:gd name="T59" fmla="*/ 14 h 25"/>
                <a:gd name="T60" fmla="*/ 8 w 17"/>
                <a:gd name="T61" fmla="*/ 14 h 25"/>
                <a:gd name="T62" fmla="*/ 12 w 17"/>
                <a:gd name="T63" fmla="*/ 15 h 25"/>
                <a:gd name="T64" fmla="*/ 13 w 17"/>
                <a:gd name="T65" fmla="*/ 18 h 25"/>
                <a:gd name="T66" fmla="*/ 12 w 17"/>
                <a:gd name="T67" fmla="*/ 20 h 25"/>
                <a:gd name="T68" fmla="*/ 10 w 17"/>
                <a:gd name="T69" fmla="*/ 22 h 25"/>
                <a:gd name="T70" fmla="*/ 8 w 17"/>
                <a:gd name="T71" fmla="*/ 22 h 25"/>
                <a:gd name="T72" fmla="*/ 6 w 17"/>
                <a:gd name="T73" fmla="*/ 21 h 25"/>
                <a:gd name="T74" fmla="*/ 4 w 17"/>
                <a:gd name="T75" fmla="*/ 18 h 25"/>
                <a:gd name="T76" fmla="*/ 3 w 17"/>
                <a:gd name="T77" fmla="*/ 17 h 25"/>
                <a:gd name="T78" fmla="*/ 2 w 17"/>
                <a:gd name="T79" fmla="*/ 17 h 25"/>
                <a:gd name="T80" fmla="*/ 1 w 17"/>
                <a:gd name="T81" fmla="*/ 17 h 25"/>
                <a:gd name="T82" fmla="*/ 0 w 17"/>
                <a:gd name="T83" fmla="*/ 19 h 25"/>
                <a:gd name="T84" fmla="*/ 0 w 17"/>
                <a:gd name="T85" fmla="*/ 21 h 25"/>
                <a:gd name="T86" fmla="*/ 2 w 17"/>
                <a:gd name="T87" fmla="*/ 23 h 25"/>
                <a:gd name="T88" fmla="*/ 5 w 17"/>
                <a:gd name="T89" fmla="*/ 25 h 25"/>
                <a:gd name="T90" fmla="*/ 8 w 17"/>
                <a:gd name="T91" fmla="*/ 25 h 25"/>
                <a:gd name="T92" fmla="*/ 12 w 17"/>
                <a:gd name="T93" fmla="*/ 25 h 25"/>
                <a:gd name="T94" fmla="*/ 15 w 17"/>
                <a:gd name="T95" fmla="*/ 23 h 25"/>
                <a:gd name="T96" fmla="*/ 17 w 17"/>
                <a:gd name="T97" fmla="*/ 21 h 25"/>
                <a:gd name="T98" fmla="*/ 17 w 17"/>
                <a:gd name="T99" fmla="*/ 18 h 25"/>
                <a:gd name="T100" fmla="*/ 17 w 17"/>
                <a:gd name="T101" fmla="*/ 15 h 25"/>
                <a:gd name="T102" fmla="*/ 15 w 17"/>
                <a:gd name="T10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25">
                  <a:moveTo>
                    <a:pt x="15" y="13"/>
                  </a:moveTo>
                  <a:cubicBezTo>
                    <a:pt x="15" y="13"/>
                    <a:pt x="14" y="12"/>
                    <a:pt x="13" y="12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5"/>
                    <a:pt x="16" y="5"/>
                    <a:pt x="15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3" y="1"/>
                    <a:pt x="13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3" y="2"/>
                  </a:cubicBezTo>
                  <a:cubicBezTo>
                    <a:pt x="2" y="3"/>
                    <a:pt x="2" y="3"/>
                    <a:pt x="1" y="4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1" y="6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7"/>
                    <a:pt x="4" y="7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5" y="5"/>
                    <a:pt x="5" y="5"/>
                    <a:pt x="5" y="4"/>
                  </a:cubicBezTo>
                  <a:cubicBezTo>
                    <a:pt x="6" y="4"/>
                    <a:pt x="6" y="4"/>
                    <a:pt x="7" y="4"/>
                  </a:cubicBezTo>
                  <a:cubicBezTo>
                    <a:pt x="7" y="4"/>
                    <a:pt x="8" y="3"/>
                    <a:pt x="8" y="3"/>
                  </a:cubicBezTo>
                  <a:cubicBezTo>
                    <a:pt x="9" y="3"/>
                    <a:pt x="10" y="4"/>
                    <a:pt x="11" y="4"/>
                  </a:cubicBezTo>
                  <a:cubicBezTo>
                    <a:pt x="11" y="5"/>
                    <a:pt x="12" y="6"/>
                    <a:pt x="12" y="7"/>
                  </a:cubicBezTo>
                  <a:cubicBezTo>
                    <a:pt x="12" y="8"/>
                    <a:pt x="11" y="9"/>
                    <a:pt x="10" y="9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0"/>
                    <a:pt x="6" y="10"/>
                    <a:pt x="5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6" y="14"/>
                    <a:pt x="7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0" y="14"/>
                    <a:pt x="11" y="14"/>
                    <a:pt x="12" y="15"/>
                  </a:cubicBezTo>
                  <a:cubicBezTo>
                    <a:pt x="12" y="15"/>
                    <a:pt x="13" y="16"/>
                    <a:pt x="13" y="18"/>
                  </a:cubicBezTo>
                  <a:cubicBezTo>
                    <a:pt x="13" y="19"/>
                    <a:pt x="12" y="19"/>
                    <a:pt x="12" y="20"/>
                  </a:cubicBezTo>
                  <a:cubicBezTo>
                    <a:pt x="12" y="21"/>
                    <a:pt x="11" y="21"/>
                    <a:pt x="10" y="22"/>
                  </a:cubicBezTo>
                  <a:cubicBezTo>
                    <a:pt x="10" y="22"/>
                    <a:pt x="9" y="22"/>
                    <a:pt x="8" y="22"/>
                  </a:cubicBezTo>
                  <a:cubicBezTo>
                    <a:pt x="7" y="22"/>
                    <a:pt x="6" y="22"/>
                    <a:pt x="6" y="21"/>
                  </a:cubicBezTo>
                  <a:cubicBezTo>
                    <a:pt x="5" y="20"/>
                    <a:pt x="4" y="19"/>
                    <a:pt x="4" y="18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2" y="17"/>
                    <a:pt x="1" y="17"/>
                    <a:pt x="1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1" y="21"/>
                    <a:pt x="1" y="22"/>
                    <a:pt x="2" y="23"/>
                  </a:cubicBezTo>
                  <a:cubicBezTo>
                    <a:pt x="3" y="24"/>
                    <a:pt x="4" y="24"/>
                    <a:pt x="5" y="25"/>
                  </a:cubicBezTo>
                  <a:cubicBezTo>
                    <a:pt x="6" y="25"/>
                    <a:pt x="7" y="25"/>
                    <a:pt x="8" y="25"/>
                  </a:cubicBezTo>
                  <a:cubicBezTo>
                    <a:pt x="10" y="25"/>
                    <a:pt x="11" y="25"/>
                    <a:pt x="12" y="25"/>
                  </a:cubicBezTo>
                  <a:cubicBezTo>
                    <a:pt x="13" y="24"/>
                    <a:pt x="14" y="24"/>
                    <a:pt x="15" y="23"/>
                  </a:cubicBezTo>
                  <a:cubicBezTo>
                    <a:pt x="16" y="22"/>
                    <a:pt x="16" y="22"/>
                    <a:pt x="17" y="21"/>
                  </a:cubicBezTo>
                  <a:cubicBezTo>
                    <a:pt x="17" y="20"/>
                    <a:pt x="17" y="19"/>
                    <a:pt x="17" y="18"/>
                  </a:cubicBezTo>
                  <a:cubicBezTo>
                    <a:pt x="17" y="17"/>
                    <a:pt x="17" y="16"/>
                    <a:pt x="17" y="15"/>
                  </a:cubicBezTo>
                  <a:cubicBezTo>
                    <a:pt x="16" y="14"/>
                    <a:pt x="16" y="14"/>
                    <a:pt x="15" y="13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0" name="Oval 33"/>
            <p:cNvSpPr>
              <a:spLocks noChangeArrowheads="1"/>
            </p:cNvSpPr>
            <p:nvPr/>
          </p:nvSpPr>
          <p:spPr bwMode="auto">
            <a:xfrm>
              <a:off x="10096" y="6635"/>
              <a:ext cx="145" cy="16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1" name="Freeform 34"/>
            <p:cNvSpPr/>
            <p:nvPr/>
          </p:nvSpPr>
          <p:spPr bwMode="auto">
            <a:xfrm>
              <a:off x="10174" y="7046"/>
              <a:ext cx="45" cy="65"/>
            </a:xfrm>
            <a:custGeom>
              <a:avLst/>
              <a:gdLst>
                <a:gd name="T0" fmla="*/ 15 w 17"/>
                <a:gd name="T1" fmla="*/ 10 h 24"/>
                <a:gd name="T2" fmla="*/ 12 w 17"/>
                <a:gd name="T3" fmla="*/ 8 h 24"/>
                <a:gd name="T4" fmla="*/ 9 w 17"/>
                <a:gd name="T5" fmla="*/ 8 h 24"/>
                <a:gd name="T6" fmla="*/ 5 w 17"/>
                <a:gd name="T7" fmla="*/ 9 h 24"/>
                <a:gd name="T8" fmla="*/ 6 w 17"/>
                <a:gd name="T9" fmla="*/ 4 h 24"/>
                <a:gd name="T10" fmla="*/ 14 w 17"/>
                <a:gd name="T11" fmla="*/ 4 h 24"/>
                <a:gd name="T12" fmla="*/ 16 w 17"/>
                <a:gd name="T13" fmla="*/ 3 h 24"/>
                <a:gd name="T14" fmla="*/ 16 w 17"/>
                <a:gd name="T15" fmla="*/ 2 h 24"/>
                <a:gd name="T16" fmla="*/ 14 w 17"/>
                <a:gd name="T17" fmla="*/ 0 h 24"/>
                <a:gd name="T18" fmla="*/ 5 w 17"/>
                <a:gd name="T19" fmla="*/ 0 h 24"/>
                <a:gd name="T20" fmla="*/ 3 w 17"/>
                <a:gd name="T21" fmla="*/ 0 h 24"/>
                <a:gd name="T22" fmla="*/ 2 w 17"/>
                <a:gd name="T23" fmla="*/ 2 h 24"/>
                <a:gd name="T24" fmla="*/ 0 w 17"/>
                <a:gd name="T25" fmla="*/ 10 h 24"/>
                <a:gd name="T26" fmla="*/ 0 w 17"/>
                <a:gd name="T27" fmla="*/ 12 h 24"/>
                <a:gd name="T28" fmla="*/ 1 w 17"/>
                <a:gd name="T29" fmla="*/ 13 h 24"/>
                <a:gd name="T30" fmla="*/ 2 w 17"/>
                <a:gd name="T31" fmla="*/ 13 h 24"/>
                <a:gd name="T32" fmla="*/ 4 w 17"/>
                <a:gd name="T33" fmla="*/ 13 h 24"/>
                <a:gd name="T34" fmla="*/ 6 w 17"/>
                <a:gd name="T35" fmla="*/ 11 h 24"/>
                <a:gd name="T36" fmla="*/ 8 w 17"/>
                <a:gd name="T37" fmla="*/ 11 h 24"/>
                <a:gd name="T38" fmla="*/ 10 w 17"/>
                <a:gd name="T39" fmla="*/ 12 h 24"/>
                <a:gd name="T40" fmla="*/ 12 w 17"/>
                <a:gd name="T41" fmla="*/ 13 h 24"/>
                <a:gd name="T42" fmla="*/ 12 w 17"/>
                <a:gd name="T43" fmla="*/ 16 h 24"/>
                <a:gd name="T44" fmla="*/ 12 w 17"/>
                <a:gd name="T45" fmla="*/ 19 h 24"/>
                <a:gd name="T46" fmla="*/ 10 w 17"/>
                <a:gd name="T47" fmla="*/ 21 h 24"/>
                <a:gd name="T48" fmla="*/ 8 w 17"/>
                <a:gd name="T49" fmla="*/ 21 h 24"/>
                <a:gd name="T50" fmla="*/ 5 w 17"/>
                <a:gd name="T51" fmla="*/ 20 h 24"/>
                <a:gd name="T52" fmla="*/ 4 w 17"/>
                <a:gd name="T53" fmla="*/ 18 h 24"/>
                <a:gd name="T54" fmla="*/ 2 w 17"/>
                <a:gd name="T55" fmla="*/ 16 h 24"/>
                <a:gd name="T56" fmla="*/ 0 w 17"/>
                <a:gd name="T57" fmla="*/ 17 h 24"/>
                <a:gd name="T58" fmla="*/ 0 w 17"/>
                <a:gd name="T59" fmla="*/ 18 h 24"/>
                <a:gd name="T60" fmla="*/ 0 w 17"/>
                <a:gd name="T61" fmla="*/ 21 h 24"/>
                <a:gd name="T62" fmla="*/ 3 w 17"/>
                <a:gd name="T63" fmla="*/ 23 h 24"/>
                <a:gd name="T64" fmla="*/ 8 w 17"/>
                <a:gd name="T65" fmla="*/ 24 h 24"/>
                <a:gd name="T66" fmla="*/ 13 w 17"/>
                <a:gd name="T67" fmla="*/ 23 h 24"/>
                <a:gd name="T68" fmla="*/ 16 w 17"/>
                <a:gd name="T69" fmla="*/ 20 h 24"/>
                <a:gd name="T70" fmla="*/ 17 w 17"/>
                <a:gd name="T71" fmla="*/ 16 h 24"/>
                <a:gd name="T72" fmla="*/ 16 w 17"/>
                <a:gd name="T73" fmla="*/ 12 h 24"/>
                <a:gd name="T74" fmla="*/ 15 w 17"/>
                <a:gd name="T75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4">
                  <a:moveTo>
                    <a:pt x="15" y="10"/>
                  </a:moveTo>
                  <a:cubicBezTo>
                    <a:pt x="14" y="9"/>
                    <a:pt x="13" y="9"/>
                    <a:pt x="12" y="8"/>
                  </a:cubicBezTo>
                  <a:cubicBezTo>
                    <a:pt x="11" y="8"/>
                    <a:pt x="10" y="8"/>
                    <a:pt x="9" y="8"/>
                  </a:cubicBezTo>
                  <a:cubicBezTo>
                    <a:pt x="8" y="8"/>
                    <a:pt x="6" y="8"/>
                    <a:pt x="5" y="9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3"/>
                    <a:pt x="16" y="3"/>
                  </a:cubicBezTo>
                  <a:cubicBezTo>
                    <a:pt x="16" y="3"/>
                    <a:pt x="16" y="2"/>
                    <a:pt x="16" y="2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2"/>
                    <a:pt x="0" y="12"/>
                    <a:pt x="1" y="13"/>
                  </a:cubicBezTo>
                  <a:cubicBezTo>
                    <a:pt x="1" y="13"/>
                    <a:pt x="2" y="13"/>
                    <a:pt x="2" y="13"/>
                  </a:cubicBezTo>
                  <a:cubicBezTo>
                    <a:pt x="3" y="13"/>
                    <a:pt x="3" y="13"/>
                    <a:pt x="4" y="13"/>
                  </a:cubicBezTo>
                  <a:cubicBezTo>
                    <a:pt x="5" y="12"/>
                    <a:pt x="6" y="12"/>
                    <a:pt x="6" y="11"/>
                  </a:cubicBezTo>
                  <a:cubicBezTo>
                    <a:pt x="6" y="11"/>
                    <a:pt x="7" y="11"/>
                    <a:pt x="8" y="11"/>
                  </a:cubicBezTo>
                  <a:cubicBezTo>
                    <a:pt x="9" y="11"/>
                    <a:pt x="10" y="11"/>
                    <a:pt x="10" y="12"/>
                  </a:cubicBezTo>
                  <a:cubicBezTo>
                    <a:pt x="11" y="12"/>
                    <a:pt x="11" y="12"/>
                    <a:pt x="12" y="13"/>
                  </a:cubicBezTo>
                  <a:cubicBezTo>
                    <a:pt x="12" y="14"/>
                    <a:pt x="12" y="15"/>
                    <a:pt x="12" y="16"/>
                  </a:cubicBezTo>
                  <a:cubicBezTo>
                    <a:pt x="12" y="17"/>
                    <a:pt x="12" y="18"/>
                    <a:pt x="12" y="19"/>
                  </a:cubicBezTo>
                  <a:cubicBezTo>
                    <a:pt x="11" y="20"/>
                    <a:pt x="11" y="20"/>
                    <a:pt x="10" y="21"/>
                  </a:cubicBezTo>
                  <a:cubicBezTo>
                    <a:pt x="10" y="21"/>
                    <a:pt x="9" y="21"/>
                    <a:pt x="8" y="21"/>
                  </a:cubicBezTo>
                  <a:cubicBezTo>
                    <a:pt x="7" y="21"/>
                    <a:pt x="6" y="21"/>
                    <a:pt x="5" y="20"/>
                  </a:cubicBezTo>
                  <a:cubicBezTo>
                    <a:pt x="5" y="20"/>
                    <a:pt x="4" y="19"/>
                    <a:pt x="4" y="18"/>
                  </a:cubicBezTo>
                  <a:cubicBezTo>
                    <a:pt x="3" y="17"/>
                    <a:pt x="2" y="16"/>
                    <a:pt x="2" y="16"/>
                  </a:cubicBezTo>
                  <a:cubicBezTo>
                    <a:pt x="1" y="16"/>
                    <a:pt x="0" y="17"/>
                    <a:pt x="0" y="17"/>
                  </a:cubicBezTo>
                  <a:cubicBezTo>
                    <a:pt x="0" y="17"/>
                    <a:pt x="0" y="18"/>
                    <a:pt x="0" y="18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1" y="22"/>
                    <a:pt x="2" y="23"/>
                    <a:pt x="3" y="23"/>
                  </a:cubicBezTo>
                  <a:cubicBezTo>
                    <a:pt x="4" y="24"/>
                    <a:pt x="6" y="24"/>
                    <a:pt x="8" y="24"/>
                  </a:cubicBezTo>
                  <a:cubicBezTo>
                    <a:pt x="10" y="24"/>
                    <a:pt x="11" y="24"/>
                    <a:pt x="13" y="23"/>
                  </a:cubicBezTo>
                  <a:cubicBezTo>
                    <a:pt x="14" y="22"/>
                    <a:pt x="15" y="21"/>
                    <a:pt x="16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5"/>
                    <a:pt x="17" y="13"/>
                    <a:pt x="16" y="12"/>
                  </a:cubicBezTo>
                  <a:cubicBezTo>
                    <a:pt x="16" y="12"/>
                    <a:pt x="15" y="11"/>
                    <a:pt x="15" y="1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2" name="Freeform 35"/>
            <p:cNvSpPr/>
            <p:nvPr/>
          </p:nvSpPr>
          <p:spPr bwMode="auto">
            <a:xfrm>
              <a:off x="10021" y="6820"/>
              <a:ext cx="295" cy="169"/>
            </a:xfrm>
            <a:custGeom>
              <a:avLst/>
              <a:gdLst>
                <a:gd name="T0" fmla="*/ 57 w 110"/>
                <a:gd name="T1" fmla="*/ 63 h 63"/>
                <a:gd name="T2" fmla="*/ 59 w 110"/>
                <a:gd name="T3" fmla="*/ 63 h 63"/>
                <a:gd name="T4" fmla="*/ 110 w 110"/>
                <a:gd name="T5" fmla="*/ 63 h 63"/>
                <a:gd name="T6" fmla="*/ 110 w 110"/>
                <a:gd name="T7" fmla="*/ 31 h 63"/>
                <a:gd name="T8" fmla="*/ 80 w 110"/>
                <a:gd name="T9" fmla="*/ 0 h 63"/>
                <a:gd name="T10" fmla="*/ 57 w 110"/>
                <a:gd name="T11" fmla="*/ 8 h 63"/>
                <a:gd name="T12" fmla="*/ 67 w 110"/>
                <a:gd name="T13" fmla="*/ 39 h 63"/>
                <a:gd name="T14" fmla="*/ 57 w 110"/>
                <a:gd name="T15" fmla="*/ 56 h 63"/>
                <a:gd name="T16" fmla="*/ 45 w 110"/>
                <a:gd name="T17" fmla="*/ 39 h 63"/>
                <a:gd name="T18" fmla="*/ 57 w 110"/>
                <a:gd name="T19" fmla="*/ 8 h 63"/>
                <a:gd name="T20" fmla="*/ 30 w 110"/>
                <a:gd name="T21" fmla="*/ 0 h 63"/>
                <a:gd name="T22" fmla="*/ 0 w 110"/>
                <a:gd name="T23" fmla="*/ 31 h 63"/>
                <a:gd name="T24" fmla="*/ 0 w 110"/>
                <a:gd name="T25" fmla="*/ 63 h 63"/>
                <a:gd name="T26" fmla="*/ 51 w 110"/>
                <a:gd name="T27" fmla="*/ 63 h 63"/>
                <a:gd name="T28" fmla="*/ 57 w 110"/>
                <a:gd name="T2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0" h="63">
                  <a:moveTo>
                    <a:pt x="57" y="63"/>
                  </a:moveTo>
                  <a:cubicBezTo>
                    <a:pt x="59" y="63"/>
                    <a:pt x="59" y="63"/>
                    <a:pt x="59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0" y="63"/>
                    <a:pt x="110" y="63"/>
                    <a:pt x="110" y="31"/>
                  </a:cubicBezTo>
                  <a:cubicBezTo>
                    <a:pt x="110" y="13"/>
                    <a:pt x="94" y="4"/>
                    <a:pt x="80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6" y="4"/>
                    <a:pt x="0" y="13"/>
                    <a:pt x="0" y="3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51" y="63"/>
                    <a:pt x="51" y="63"/>
                    <a:pt x="51" y="63"/>
                  </a:cubicBezTo>
                  <a:lnTo>
                    <a:pt x="57" y="63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3" name="Freeform 36"/>
            <p:cNvSpPr/>
            <p:nvPr/>
          </p:nvSpPr>
          <p:spPr bwMode="auto">
            <a:xfrm>
              <a:off x="10117" y="7044"/>
              <a:ext cx="45" cy="67"/>
            </a:xfrm>
            <a:custGeom>
              <a:avLst/>
              <a:gdLst>
                <a:gd name="T0" fmla="*/ 15 w 17"/>
                <a:gd name="T1" fmla="*/ 21 h 25"/>
                <a:gd name="T2" fmla="*/ 6 w 17"/>
                <a:gd name="T3" fmla="*/ 21 h 25"/>
                <a:gd name="T4" fmla="*/ 7 w 17"/>
                <a:gd name="T5" fmla="*/ 20 h 25"/>
                <a:gd name="T6" fmla="*/ 10 w 17"/>
                <a:gd name="T7" fmla="*/ 17 h 25"/>
                <a:gd name="T8" fmla="*/ 14 w 17"/>
                <a:gd name="T9" fmla="*/ 14 h 25"/>
                <a:gd name="T10" fmla="*/ 16 w 17"/>
                <a:gd name="T11" fmla="*/ 11 h 25"/>
                <a:gd name="T12" fmla="*/ 17 w 17"/>
                <a:gd name="T13" fmla="*/ 7 h 25"/>
                <a:gd name="T14" fmla="*/ 17 w 17"/>
                <a:gd name="T15" fmla="*/ 5 h 25"/>
                <a:gd name="T16" fmla="*/ 15 w 17"/>
                <a:gd name="T17" fmla="*/ 3 h 25"/>
                <a:gd name="T18" fmla="*/ 13 w 17"/>
                <a:gd name="T19" fmla="*/ 1 h 25"/>
                <a:gd name="T20" fmla="*/ 9 w 17"/>
                <a:gd name="T21" fmla="*/ 0 h 25"/>
                <a:gd name="T22" fmla="*/ 5 w 17"/>
                <a:gd name="T23" fmla="*/ 1 h 25"/>
                <a:gd name="T24" fmla="*/ 2 w 17"/>
                <a:gd name="T25" fmla="*/ 3 h 25"/>
                <a:gd name="T26" fmla="*/ 1 w 17"/>
                <a:gd name="T27" fmla="*/ 5 h 25"/>
                <a:gd name="T28" fmla="*/ 0 w 17"/>
                <a:gd name="T29" fmla="*/ 7 h 25"/>
                <a:gd name="T30" fmla="*/ 1 w 17"/>
                <a:gd name="T31" fmla="*/ 9 h 25"/>
                <a:gd name="T32" fmla="*/ 2 w 17"/>
                <a:gd name="T33" fmla="*/ 9 h 25"/>
                <a:gd name="T34" fmla="*/ 4 w 17"/>
                <a:gd name="T35" fmla="*/ 9 h 25"/>
                <a:gd name="T36" fmla="*/ 5 w 17"/>
                <a:gd name="T37" fmla="*/ 7 h 25"/>
                <a:gd name="T38" fmla="*/ 5 w 17"/>
                <a:gd name="T39" fmla="*/ 6 h 25"/>
                <a:gd name="T40" fmla="*/ 9 w 17"/>
                <a:gd name="T41" fmla="*/ 4 h 25"/>
                <a:gd name="T42" fmla="*/ 11 w 17"/>
                <a:gd name="T43" fmla="*/ 4 h 25"/>
                <a:gd name="T44" fmla="*/ 12 w 17"/>
                <a:gd name="T45" fmla="*/ 5 h 25"/>
                <a:gd name="T46" fmla="*/ 12 w 17"/>
                <a:gd name="T47" fmla="*/ 7 h 25"/>
                <a:gd name="T48" fmla="*/ 12 w 17"/>
                <a:gd name="T49" fmla="*/ 9 h 25"/>
                <a:gd name="T50" fmla="*/ 11 w 17"/>
                <a:gd name="T51" fmla="*/ 11 h 25"/>
                <a:gd name="T52" fmla="*/ 8 w 17"/>
                <a:gd name="T53" fmla="*/ 13 h 25"/>
                <a:gd name="T54" fmla="*/ 6 w 17"/>
                <a:gd name="T55" fmla="*/ 16 h 25"/>
                <a:gd name="T56" fmla="*/ 2 w 17"/>
                <a:gd name="T57" fmla="*/ 20 h 25"/>
                <a:gd name="T58" fmla="*/ 1 w 17"/>
                <a:gd name="T59" fmla="*/ 21 h 25"/>
                <a:gd name="T60" fmla="*/ 0 w 17"/>
                <a:gd name="T61" fmla="*/ 23 h 25"/>
                <a:gd name="T62" fmla="*/ 1 w 17"/>
                <a:gd name="T63" fmla="*/ 24 h 25"/>
                <a:gd name="T64" fmla="*/ 3 w 17"/>
                <a:gd name="T65" fmla="*/ 25 h 25"/>
                <a:gd name="T66" fmla="*/ 15 w 17"/>
                <a:gd name="T67" fmla="*/ 25 h 25"/>
                <a:gd name="T68" fmla="*/ 17 w 17"/>
                <a:gd name="T69" fmla="*/ 24 h 25"/>
                <a:gd name="T70" fmla="*/ 17 w 17"/>
                <a:gd name="T71" fmla="*/ 23 h 25"/>
                <a:gd name="T72" fmla="*/ 17 w 17"/>
                <a:gd name="T73" fmla="*/ 22 h 25"/>
                <a:gd name="T74" fmla="*/ 15 w 17"/>
                <a:gd name="T75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5">
                  <a:moveTo>
                    <a:pt x="15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7" y="20"/>
                    <a:pt x="7" y="20"/>
                  </a:cubicBezTo>
                  <a:cubicBezTo>
                    <a:pt x="7" y="19"/>
                    <a:pt x="9" y="18"/>
                    <a:pt x="10" y="17"/>
                  </a:cubicBezTo>
                  <a:cubicBezTo>
                    <a:pt x="12" y="15"/>
                    <a:pt x="13" y="14"/>
                    <a:pt x="14" y="14"/>
                  </a:cubicBezTo>
                  <a:cubicBezTo>
                    <a:pt x="15" y="13"/>
                    <a:pt x="15" y="12"/>
                    <a:pt x="16" y="11"/>
                  </a:cubicBezTo>
                  <a:cubicBezTo>
                    <a:pt x="17" y="10"/>
                    <a:pt x="17" y="9"/>
                    <a:pt x="17" y="7"/>
                  </a:cubicBezTo>
                  <a:cubicBezTo>
                    <a:pt x="17" y="6"/>
                    <a:pt x="17" y="6"/>
                    <a:pt x="17" y="5"/>
                  </a:cubicBezTo>
                  <a:cubicBezTo>
                    <a:pt x="16" y="4"/>
                    <a:pt x="16" y="3"/>
                    <a:pt x="15" y="3"/>
                  </a:cubicBezTo>
                  <a:cubicBezTo>
                    <a:pt x="15" y="2"/>
                    <a:pt x="14" y="1"/>
                    <a:pt x="13" y="1"/>
                  </a:cubicBezTo>
                  <a:cubicBezTo>
                    <a:pt x="12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1" y="4"/>
                    <a:pt x="1" y="5"/>
                  </a:cubicBezTo>
                  <a:cubicBezTo>
                    <a:pt x="0" y="6"/>
                    <a:pt x="0" y="6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4" y="8"/>
                    <a:pt x="4" y="8"/>
                    <a:pt x="5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4"/>
                    <a:pt x="7" y="4"/>
                    <a:pt x="9" y="4"/>
                  </a:cubicBezTo>
                  <a:cubicBezTo>
                    <a:pt x="9" y="4"/>
                    <a:pt x="10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2" y="6"/>
                    <a:pt x="12" y="7"/>
                    <a:pt x="12" y="7"/>
                  </a:cubicBezTo>
                  <a:cubicBezTo>
                    <a:pt x="12" y="8"/>
                    <a:pt x="12" y="9"/>
                    <a:pt x="12" y="9"/>
                  </a:cubicBezTo>
                  <a:cubicBezTo>
                    <a:pt x="12" y="10"/>
                    <a:pt x="11" y="11"/>
                    <a:pt x="11" y="11"/>
                  </a:cubicBezTo>
                  <a:cubicBezTo>
                    <a:pt x="10" y="12"/>
                    <a:pt x="9" y="13"/>
                    <a:pt x="8" y="13"/>
                  </a:cubicBezTo>
                  <a:cubicBezTo>
                    <a:pt x="8" y="14"/>
                    <a:pt x="7" y="14"/>
                    <a:pt x="6" y="16"/>
                  </a:cubicBezTo>
                  <a:cubicBezTo>
                    <a:pt x="4" y="17"/>
                    <a:pt x="3" y="18"/>
                    <a:pt x="2" y="20"/>
                  </a:cubicBezTo>
                  <a:cubicBezTo>
                    <a:pt x="1" y="20"/>
                    <a:pt x="1" y="20"/>
                    <a:pt x="1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4"/>
                    <a:pt x="1" y="24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5"/>
                    <a:pt x="17" y="25"/>
                    <a:pt x="17" y="24"/>
                  </a:cubicBezTo>
                  <a:cubicBezTo>
                    <a:pt x="17" y="24"/>
                    <a:pt x="17" y="24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5" y="2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4" name="Freeform 37"/>
            <p:cNvSpPr>
              <a:spLocks noEditPoints="1"/>
            </p:cNvSpPr>
            <p:nvPr/>
          </p:nvSpPr>
          <p:spPr bwMode="auto">
            <a:xfrm>
              <a:off x="10058" y="7044"/>
              <a:ext cx="53" cy="67"/>
            </a:xfrm>
            <a:custGeom>
              <a:avLst/>
              <a:gdLst>
                <a:gd name="T0" fmla="*/ 19 w 20"/>
                <a:gd name="T1" fmla="*/ 16 h 25"/>
                <a:gd name="T2" fmla="*/ 17 w 20"/>
                <a:gd name="T3" fmla="*/ 16 h 25"/>
                <a:gd name="T4" fmla="*/ 16 w 20"/>
                <a:gd name="T5" fmla="*/ 16 h 25"/>
                <a:gd name="T6" fmla="*/ 16 w 20"/>
                <a:gd name="T7" fmla="*/ 3 h 25"/>
                <a:gd name="T8" fmla="*/ 14 w 20"/>
                <a:gd name="T9" fmla="*/ 0 h 25"/>
                <a:gd name="T10" fmla="*/ 12 w 20"/>
                <a:gd name="T11" fmla="*/ 1 h 25"/>
                <a:gd name="T12" fmla="*/ 11 w 20"/>
                <a:gd name="T13" fmla="*/ 2 h 25"/>
                <a:gd name="T14" fmla="*/ 2 w 20"/>
                <a:gd name="T15" fmla="*/ 14 h 25"/>
                <a:gd name="T16" fmla="*/ 1 w 20"/>
                <a:gd name="T17" fmla="*/ 15 h 25"/>
                <a:gd name="T18" fmla="*/ 1 w 20"/>
                <a:gd name="T19" fmla="*/ 16 h 25"/>
                <a:gd name="T20" fmla="*/ 0 w 20"/>
                <a:gd name="T21" fmla="*/ 16 h 25"/>
                <a:gd name="T22" fmla="*/ 0 w 20"/>
                <a:gd name="T23" fmla="*/ 17 h 25"/>
                <a:gd name="T24" fmla="*/ 1 w 20"/>
                <a:gd name="T25" fmla="*/ 19 h 25"/>
                <a:gd name="T26" fmla="*/ 3 w 20"/>
                <a:gd name="T27" fmla="*/ 20 h 25"/>
                <a:gd name="T28" fmla="*/ 12 w 20"/>
                <a:gd name="T29" fmla="*/ 20 h 25"/>
                <a:gd name="T30" fmla="*/ 12 w 20"/>
                <a:gd name="T31" fmla="*/ 23 h 25"/>
                <a:gd name="T32" fmla="*/ 12 w 20"/>
                <a:gd name="T33" fmla="*/ 25 h 25"/>
                <a:gd name="T34" fmla="*/ 14 w 20"/>
                <a:gd name="T35" fmla="*/ 25 h 25"/>
                <a:gd name="T36" fmla="*/ 16 w 20"/>
                <a:gd name="T37" fmla="*/ 25 h 25"/>
                <a:gd name="T38" fmla="*/ 16 w 20"/>
                <a:gd name="T39" fmla="*/ 23 h 25"/>
                <a:gd name="T40" fmla="*/ 16 w 20"/>
                <a:gd name="T41" fmla="*/ 20 h 25"/>
                <a:gd name="T42" fmla="*/ 17 w 20"/>
                <a:gd name="T43" fmla="*/ 20 h 25"/>
                <a:gd name="T44" fmla="*/ 19 w 20"/>
                <a:gd name="T45" fmla="*/ 19 h 25"/>
                <a:gd name="T46" fmla="*/ 20 w 20"/>
                <a:gd name="T47" fmla="*/ 18 h 25"/>
                <a:gd name="T48" fmla="*/ 19 w 20"/>
                <a:gd name="T49" fmla="*/ 16 h 25"/>
                <a:gd name="T50" fmla="*/ 12 w 20"/>
                <a:gd name="T51" fmla="*/ 16 h 25"/>
                <a:gd name="T52" fmla="*/ 5 w 20"/>
                <a:gd name="T53" fmla="*/ 16 h 25"/>
                <a:gd name="T54" fmla="*/ 12 w 20"/>
                <a:gd name="T55" fmla="*/ 6 h 25"/>
                <a:gd name="T56" fmla="*/ 12 w 20"/>
                <a:gd name="T57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" h="25">
                  <a:moveTo>
                    <a:pt x="19" y="16"/>
                  </a:moveTo>
                  <a:cubicBezTo>
                    <a:pt x="18" y="16"/>
                    <a:pt x="18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3" y="0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1" y="16"/>
                    <a:pt x="0" y="16"/>
                    <a:pt x="0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1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5"/>
                  </a:cubicBezTo>
                  <a:cubicBezTo>
                    <a:pt x="13" y="25"/>
                    <a:pt x="13" y="25"/>
                    <a:pt x="14" y="25"/>
                  </a:cubicBezTo>
                  <a:cubicBezTo>
                    <a:pt x="15" y="25"/>
                    <a:pt x="15" y="25"/>
                    <a:pt x="16" y="25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0"/>
                    <a:pt x="19" y="20"/>
                    <a:pt x="19" y="19"/>
                  </a:cubicBezTo>
                  <a:cubicBezTo>
                    <a:pt x="19" y="19"/>
                    <a:pt x="20" y="19"/>
                    <a:pt x="20" y="18"/>
                  </a:cubicBezTo>
                  <a:cubicBezTo>
                    <a:pt x="20" y="17"/>
                    <a:pt x="19" y="17"/>
                    <a:pt x="19" y="16"/>
                  </a:cubicBezTo>
                  <a:close/>
                  <a:moveTo>
                    <a:pt x="12" y="16"/>
                  </a:moveTo>
                  <a:cubicBezTo>
                    <a:pt x="5" y="16"/>
                    <a:pt x="5" y="16"/>
                    <a:pt x="5" y="16"/>
                  </a:cubicBezTo>
                  <a:cubicBezTo>
                    <a:pt x="12" y="6"/>
                    <a:pt x="12" y="6"/>
                    <a:pt x="12" y="6"/>
                  </a:cubicBezTo>
                  <a:lnTo>
                    <a:pt x="12" y="16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5" name="Freeform 38"/>
            <p:cNvSpPr/>
            <p:nvPr/>
          </p:nvSpPr>
          <p:spPr bwMode="auto">
            <a:xfrm>
              <a:off x="10007" y="7044"/>
              <a:ext cx="45" cy="67"/>
            </a:xfrm>
            <a:custGeom>
              <a:avLst/>
              <a:gdLst>
                <a:gd name="T0" fmla="*/ 15 w 17"/>
                <a:gd name="T1" fmla="*/ 21 h 25"/>
                <a:gd name="T2" fmla="*/ 6 w 17"/>
                <a:gd name="T3" fmla="*/ 21 h 25"/>
                <a:gd name="T4" fmla="*/ 7 w 17"/>
                <a:gd name="T5" fmla="*/ 20 h 25"/>
                <a:gd name="T6" fmla="*/ 10 w 17"/>
                <a:gd name="T7" fmla="*/ 17 h 25"/>
                <a:gd name="T8" fmla="*/ 14 w 17"/>
                <a:gd name="T9" fmla="*/ 14 h 25"/>
                <a:gd name="T10" fmla="*/ 16 w 17"/>
                <a:gd name="T11" fmla="*/ 11 h 25"/>
                <a:gd name="T12" fmla="*/ 17 w 17"/>
                <a:gd name="T13" fmla="*/ 7 h 25"/>
                <a:gd name="T14" fmla="*/ 17 w 17"/>
                <a:gd name="T15" fmla="*/ 5 h 25"/>
                <a:gd name="T16" fmla="*/ 15 w 17"/>
                <a:gd name="T17" fmla="*/ 3 h 25"/>
                <a:gd name="T18" fmla="*/ 13 w 17"/>
                <a:gd name="T19" fmla="*/ 1 h 25"/>
                <a:gd name="T20" fmla="*/ 9 w 17"/>
                <a:gd name="T21" fmla="*/ 0 h 25"/>
                <a:gd name="T22" fmla="*/ 5 w 17"/>
                <a:gd name="T23" fmla="*/ 1 h 25"/>
                <a:gd name="T24" fmla="*/ 2 w 17"/>
                <a:gd name="T25" fmla="*/ 3 h 25"/>
                <a:gd name="T26" fmla="*/ 1 w 17"/>
                <a:gd name="T27" fmla="*/ 5 h 25"/>
                <a:gd name="T28" fmla="*/ 0 w 17"/>
                <a:gd name="T29" fmla="*/ 7 h 25"/>
                <a:gd name="T30" fmla="*/ 1 w 17"/>
                <a:gd name="T31" fmla="*/ 9 h 25"/>
                <a:gd name="T32" fmla="*/ 2 w 17"/>
                <a:gd name="T33" fmla="*/ 9 h 25"/>
                <a:gd name="T34" fmla="*/ 4 w 17"/>
                <a:gd name="T35" fmla="*/ 9 h 25"/>
                <a:gd name="T36" fmla="*/ 5 w 17"/>
                <a:gd name="T37" fmla="*/ 7 h 25"/>
                <a:gd name="T38" fmla="*/ 5 w 17"/>
                <a:gd name="T39" fmla="*/ 6 h 25"/>
                <a:gd name="T40" fmla="*/ 9 w 17"/>
                <a:gd name="T41" fmla="*/ 4 h 25"/>
                <a:gd name="T42" fmla="*/ 11 w 17"/>
                <a:gd name="T43" fmla="*/ 4 h 25"/>
                <a:gd name="T44" fmla="*/ 12 w 17"/>
                <a:gd name="T45" fmla="*/ 5 h 25"/>
                <a:gd name="T46" fmla="*/ 12 w 17"/>
                <a:gd name="T47" fmla="*/ 7 h 25"/>
                <a:gd name="T48" fmla="*/ 12 w 17"/>
                <a:gd name="T49" fmla="*/ 9 h 25"/>
                <a:gd name="T50" fmla="*/ 11 w 17"/>
                <a:gd name="T51" fmla="*/ 11 h 25"/>
                <a:gd name="T52" fmla="*/ 8 w 17"/>
                <a:gd name="T53" fmla="*/ 13 h 25"/>
                <a:gd name="T54" fmla="*/ 6 w 17"/>
                <a:gd name="T55" fmla="*/ 16 h 25"/>
                <a:gd name="T56" fmla="*/ 2 w 17"/>
                <a:gd name="T57" fmla="*/ 20 h 25"/>
                <a:gd name="T58" fmla="*/ 1 w 17"/>
                <a:gd name="T59" fmla="*/ 21 h 25"/>
                <a:gd name="T60" fmla="*/ 0 w 17"/>
                <a:gd name="T61" fmla="*/ 23 h 25"/>
                <a:gd name="T62" fmla="*/ 1 w 17"/>
                <a:gd name="T63" fmla="*/ 24 h 25"/>
                <a:gd name="T64" fmla="*/ 3 w 17"/>
                <a:gd name="T65" fmla="*/ 25 h 25"/>
                <a:gd name="T66" fmla="*/ 15 w 17"/>
                <a:gd name="T67" fmla="*/ 25 h 25"/>
                <a:gd name="T68" fmla="*/ 17 w 17"/>
                <a:gd name="T69" fmla="*/ 24 h 25"/>
                <a:gd name="T70" fmla="*/ 17 w 17"/>
                <a:gd name="T71" fmla="*/ 23 h 25"/>
                <a:gd name="T72" fmla="*/ 17 w 17"/>
                <a:gd name="T73" fmla="*/ 22 h 25"/>
                <a:gd name="T74" fmla="*/ 15 w 17"/>
                <a:gd name="T75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5">
                  <a:moveTo>
                    <a:pt x="15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7" y="20"/>
                    <a:pt x="7" y="20"/>
                  </a:cubicBezTo>
                  <a:cubicBezTo>
                    <a:pt x="7" y="19"/>
                    <a:pt x="9" y="18"/>
                    <a:pt x="10" y="17"/>
                  </a:cubicBezTo>
                  <a:cubicBezTo>
                    <a:pt x="12" y="15"/>
                    <a:pt x="13" y="14"/>
                    <a:pt x="14" y="14"/>
                  </a:cubicBezTo>
                  <a:cubicBezTo>
                    <a:pt x="15" y="13"/>
                    <a:pt x="15" y="12"/>
                    <a:pt x="16" y="11"/>
                  </a:cubicBezTo>
                  <a:cubicBezTo>
                    <a:pt x="17" y="10"/>
                    <a:pt x="17" y="9"/>
                    <a:pt x="17" y="7"/>
                  </a:cubicBezTo>
                  <a:cubicBezTo>
                    <a:pt x="17" y="6"/>
                    <a:pt x="17" y="6"/>
                    <a:pt x="17" y="5"/>
                  </a:cubicBezTo>
                  <a:cubicBezTo>
                    <a:pt x="16" y="4"/>
                    <a:pt x="16" y="3"/>
                    <a:pt x="15" y="3"/>
                  </a:cubicBezTo>
                  <a:cubicBezTo>
                    <a:pt x="15" y="2"/>
                    <a:pt x="14" y="1"/>
                    <a:pt x="13" y="1"/>
                  </a:cubicBezTo>
                  <a:cubicBezTo>
                    <a:pt x="12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1" y="4"/>
                    <a:pt x="1" y="5"/>
                  </a:cubicBezTo>
                  <a:cubicBezTo>
                    <a:pt x="0" y="6"/>
                    <a:pt x="0" y="6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4" y="8"/>
                    <a:pt x="4" y="8"/>
                    <a:pt x="5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4"/>
                    <a:pt x="7" y="4"/>
                    <a:pt x="9" y="4"/>
                  </a:cubicBezTo>
                  <a:cubicBezTo>
                    <a:pt x="9" y="4"/>
                    <a:pt x="10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2" y="6"/>
                    <a:pt x="12" y="7"/>
                    <a:pt x="12" y="7"/>
                  </a:cubicBezTo>
                  <a:cubicBezTo>
                    <a:pt x="12" y="8"/>
                    <a:pt x="12" y="9"/>
                    <a:pt x="12" y="9"/>
                  </a:cubicBezTo>
                  <a:cubicBezTo>
                    <a:pt x="12" y="10"/>
                    <a:pt x="11" y="11"/>
                    <a:pt x="11" y="11"/>
                  </a:cubicBezTo>
                  <a:cubicBezTo>
                    <a:pt x="10" y="12"/>
                    <a:pt x="9" y="13"/>
                    <a:pt x="8" y="13"/>
                  </a:cubicBezTo>
                  <a:cubicBezTo>
                    <a:pt x="8" y="14"/>
                    <a:pt x="7" y="14"/>
                    <a:pt x="6" y="16"/>
                  </a:cubicBezTo>
                  <a:cubicBezTo>
                    <a:pt x="4" y="17"/>
                    <a:pt x="3" y="18"/>
                    <a:pt x="2" y="20"/>
                  </a:cubicBezTo>
                  <a:cubicBezTo>
                    <a:pt x="1" y="20"/>
                    <a:pt x="1" y="20"/>
                    <a:pt x="1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4"/>
                    <a:pt x="1" y="24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5"/>
                    <a:pt x="17" y="25"/>
                    <a:pt x="17" y="24"/>
                  </a:cubicBezTo>
                  <a:cubicBezTo>
                    <a:pt x="17" y="24"/>
                    <a:pt x="17" y="24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5" y="2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4" grpId="0"/>
      <p:bldP spid="37" grpId="0"/>
      <p:bldP spid="40" grpId="0"/>
      <p:bldP spid="43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1969477"/>
            <a:ext cx="12192000" cy="257266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679899" y="1969477"/>
            <a:ext cx="2609555" cy="256986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53231" y="2466494"/>
            <a:ext cx="1839803" cy="1617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488305" y="2910840"/>
            <a:ext cx="5160645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公司的经营与发展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211701" y="2320647"/>
            <a:ext cx="1545950" cy="1867527"/>
            <a:chOff x="2512388" y="1858194"/>
            <a:chExt cx="1545950" cy="1867527"/>
          </a:xfrm>
        </p:grpSpPr>
        <p:sp>
          <p:nvSpPr>
            <p:cNvPr id="19" name="Oval 648"/>
            <p:cNvSpPr>
              <a:spLocks noChangeArrowheads="1"/>
            </p:cNvSpPr>
            <p:nvPr/>
          </p:nvSpPr>
          <p:spPr bwMode="auto">
            <a:xfrm>
              <a:off x="3589061" y="2073610"/>
              <a:ext cx="437660" cy="5412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649"/>
            <p:cNvSpPr>
              <a:spLocks noEditPoints="1"/>
            </p:cNvSpPr>
            <p:nvPr/>
          </p:nvSpPr>
          <p:spPr bwMode="auto">
            <a:xfrm>
              <a:off x="3144746" y="1858194"/>
              <a:ext cx="460957" cy="429052"/>
            </a:xfrm>
            <a:custGeom>
              <a:avLst/>
              <a:gdLst>
                <a:gd name="T0" fmla="*/ 106 w 117"/>
                <a:gd name="T1" fmla="*/ 67 h 102"/>
                <a:gd name="T2" fmla="*/ 117 w 117"/>
                <a:gd name="T3" fmla="*/ 45 h 102"/>
                <a:gd name="T4" fmla="*/ 117 w 117"/>
                <a:gd name="T5" fmla="*/ 24 h 102"/>
                <a:gd name="T6" fmla="*/ 94 w 117"/>
                <a:gd name="T7" fmla="*/ 0 h 102"/>
                <a:gd name="T8" fmla="*/ 23 w 117"/>
                <a:gd name="T9" fmla="*/ 0 h 102"/>
                <a:gd name="T10" fmla="*/ 0 w 117"/>
                <a:gd name="T11" fmla="*/ 24 h 102"/>
                <a:gd name="T12" fmla="*/ 0 w 117"/>
                <a:gd name="T13" fmla="*/ 45 h 102"/>
                <a:gd name="T14" fmla="*/ 23 w 117"/>
                <a:gd name="T15" fmla="*/ 70 h 102"/>
                <a:gd name="T16" fmla="*/ 73 w 117"/>
                <a:gd name="T17" fmla="*/ 70 h 102"/>
                <a:gd name="T18" fmla="*/ 110 w 117"/>
                <a:gd name="T19" fmla="*/ 102 h 102"/>
                <a:gd name="T20" fmla="*/ 106 w 117"/>
                <a:gd name="T21" fmla="*/ 67 h 102"/>
                <a:gd name="T22" fmla="*/ 88 w 117"/>
                <a:gd name="T23" fmla="*/ 60 h 102"/>
                <a:gd name="T24" fmla="*/ 31 w 117"/>
                <a:gd name="T25" fmla="*/ 60 h 102"/>
                <a:gd name="T26" fmla="*/ 13 w 117"/>
                <a:gd name="T27" fmla="*/ 43 h 102"/>
                <a:gd name="T28" fmla="*/ 13 w 117"/>
                <a:gd name="T29" fmla="*/ 27 h 102"/>
                <a:gd name="T30" fmla="*/ 31 w 117"/>
                <a:gd name="T31" fmla="*/ 9 h 102"/>
                <a:gd name="T32" fmla="*/ 88 w 117"/>
                <a:gd name="T33" fmla="*/ 9 h 102"/>
                <a:gd name="T34" fmla="*/ 106 w 117"/>
                <a:gd name="T35" fmla="*/ 27 h 102"/>
                <a:gd name="T36" fmla="*/ 106 w 117"/>
                <a:gd name="T37" fmla="*/ 43 h 102"/>
                <a:gd name="T38" fmla="*/ 88 w 117"/>
                <a:gd name="T39" fmla="*/ 6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7" h="102">
                  <a:moveTo>
                    <a:pt x="106" y="67"/>
                  </a:moveTo>
                  <a:cubicBezTo>
                    <a:pt x="112" y="62"/>
                    <a:pt x="117" y="55"/>
                    <a:pt x="117" y="45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1"/>
                    <a:pt x="107" y="0"/>
                    <a:pt x="9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9"/>
                    <a:pt x="10" y="70"/>
                    <a:pt x="2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110" y="102"/>
                    <a:pt x="110" y="102"/>
                    <a:pt x="110" y="102"/>
                  </a:cubicBezTo>
                  <a:lnTo>
                    <a:pt x="106" y="67"/>
                  </a:lnTo>
                  <a:close/>
                  <a:moveTo>
                    <a:pt x="88" y="60"/>
                  </a:moveTo>
                  <a:cubicBezTo>
                    <a:pt x="31" y="60"/>
                    <a:pt x="31" y="60"/>
                    <a:pt x="31" y="60"/>
                  </a:cubicBezTo>
                  <a:cubicBezTo>
                    <a:pt x="21" y="60"/>
                    <a:pt x="13" y="52"/>
                    <a:pt x="13" y="4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17"/>
                    <a:pt x="21" y="9"/>
                    <a:pt x="31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98" y="9"/>
                    <a:pt x="106" y="17"/>
                    <a:pt x="106" y="27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52"/>
                    <a:pt x="98" y="60"/>
                    <a:pt x="88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650"/>
            <p:cNvSpPr/>
            <p:nvPr/>
          </p:nvSpPr>
          <p:spPr bwMode="auto">
            <a:xfrm>
              <a:off x="3499200" y="2632620"/>
              <a:ext cx="559138" cy="802912"/>
            </a:xfrm>
            <a:custGeom>
              <a:avLst/>
              <a:gdLst>
                <a:gd name="T0" fmla="*/ 71 w 142"/>
                <a:gd name="T1" fmla="*/ 3 h 191"/>
                <a:gd name="T2" fmla="*/ 57 w 142"/>
                <a:gd name="T3" fmla="*/ 97 h 191"/>
                <a:gd name="T4" fmla="*/ 15 w 142"/>
                <a:gd name="T5" fmla="*/ 123 h 191"/>
                <a:gd name="T6" fmla="*/ 15 w 142"/>
                <a:gd name="T7" fmla="*/ 85 h 191"/>
                <a:gd name="T8" fmla="*/ 71 w 142"/>
                <a:gd name="T9" fmla="*/ 3 h 191"/>
                <a:gd name="T10" fmla="*/ 0 w 142"/>
                <a:gd name="T11" fmla="*/ 97 h 191"/>
                <a:gd name="T12" fmla="*/ 0 w 142"/>
                <a:gd name="T13" fmla="*/ 150 h 191"/>
                <a:gd name="T14" fmla="*/ 71 w 142"/>
                <a:gd name="T15" fmla="*/ 191 h 191"/>
                <a:gd name="T16" fmla="*/ 142 w 142"/>
                <a:gd name="T17" fmla="*/ 163 h 191"/>
                <a:gd name="T18" fmla="*/ 142 w 142"/>
                <a:gd name="T19" fmla="*/ 49 h 191"/>
                <a:gd name="T20" fmla="*/ 71 w 142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" h="191">
                  <a:moveTo>
                    <a:pt x="71" y="3"/>
                  </a:moveTo>
                  <a:cubicBezTo>
                    <a:pt x="57" y="97"/>
                    <a:pt x="57" y="97"/>
                    <a:pt x="57" y="97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16" y="3"/>
                    <a:pt x="0" y="97"/>
                    <a:pt x="0" y="97"/>
                  </a:cubicBezTo>
                  <a:cubicBezTo>
                    <a:pt x="0" y="97"/>
                    <a:pt x="0" y="128"/>
                    <a:pt x="0" y="150"/>
                  </a:cubicBezTo>
                  <a:cubicBezTo>
                    <a:pt x="0" y="173"/>
                    <a:pt x="8" y="191"/>
                    <a:pt x="71" y="191"/>
                  </a:cubicBezTo>
                  <a:cubicBezTo>
                    <a:pt x="134" y="191"/>
                    <a:pt x="142" y="163"/>
                    <a:pt x="142" y="163"/>
                  </a:cubicBezTo>
                  <a:cubicBezTo>
                    <a:pt x="142" y="163"/>
                    <a:pt x="142" y="98"/>
                    <a:pt x="142" y="49"/>
                  </a:cubicBezTo>
                  <a:cubicBezTo>
                    <a:pt x="142" y="0"/>
                    <a:pt x="71" y="3"/>
                    <a:pt x="71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Oval 651"/>
            <p:cNvSpPr>
              <a:spLocks noChangeArrowheads="1"/>
            </p:cNvSpPr>
            <p:nvPr/>
          </p:nvSpPr>
          <p:spPr bwMode="auto">
            <a:xfrm>
              <a:off x="3420985" y="1975692"/>
              <a:ext cx="49922" cy="5874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652"/>
            <p:cNvSpPr>
              <a:spLocks noChangeArrowheads="1"/>
            </p:cNvSpPr>
            <p:nvPr/>
          </p:nvSpPr>
          <p:spPr bwMode="auto">
            <a:xfrm>
              <a:off x="3341110" y="1975692"/>
              <a:ext cx="54915" cy="5874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653"/>
            <p:cNvSpPr>
              <a:spLocks noChangeArrowheads="1"/>
            </p:cNvSpPr>
            <p:nvPr/>
          </p:nvSpPr>
          <p:spPr bwMode="auto">
            <a:xfrm>
              <a:off x="3259568" y="1972133"/>
              <a:ext cx="54915" cy="58749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Oval 654"/>
            <p:cNvSpPr>
              <a:spLocks noChangeArrowheads="1"/>
            </p:cNvSpPr>
            <p:nvPr/>
          </p:nvSpPr>
          <p:spPr bwMode="auto">
            <a:xfrm>
              <a:off x="3262897" y="2397624"/>
              <a:ext cx="51588" cy="53408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Oval 655"/>
            <p:cNvSpPr>
              <a:spLocks noChangeArrowheads="1"/>
            </p:cNvSpPr>
            <p:nvPr/>
          </p:nvSpPr>
          <p:spPr bwMode="auto">
            <a:xfrm>
              <a:off x="3179692" y="2401183"/>
              <a:ext cx="51588" cy="55190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Oval 656"/>
            <p:cNvSpPr>
              <a:spLocks noChangeArrowheads="1"/>
            </p:cNvSpPr>
            <p:nvPr/>
          </p:nvSpPr>
          <p:spPr bwMode="auto">
            <a:xfrm>
              <a:off x="3101480" y="2401183"/>
              <a:ext cx="54915" cy="55190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657"/>
            <p:cNvSpPr/>
            <p:nvPr/>
          </p:nvSpPr>
          <p:spPr bwMode="auto">
            <a:xfrm>
              <a:off x="2512388" y="2922809"/>
              <a:ext cx="554145" cy="802912"/>
            </a:xfrm>
            <a:custGeom>
              <a:avLst/>
              <a:gdLst>
                <a:gd name="T0" fmla="*/ 71 w 141"/>
                <a:gd name="T1" fmla="*/ 3 h 191"/>
                <a:gd name="T2" fmla="*/ 127 w 141"/>
                <a:gd name="T3" fmla="*/ 84 h 191"/>
                <a:gd name="T4" fmla="*/ 127 w 141"/>
                <a:gd name="T5" fmla="*/ 122 h 191"/>
                <a:gd name="T6" fmla="*/ 85 w 141"/>
                <a:gd name="T7" fmla="*/ 97 h 191"/>
                <a:gd name="T8" fmla="*/ 71 w 141"/>
                <a:gd name="T9" fmla="*/ 3 h 191"/>
                <a:gd name="T10" fmla="*/ 0 w 141"/>
                <a:gd name="T11" fmla="*/ 48 h 191"/>
                <a:gd name="T12" fmla="*/ 0 w 141"/>
                <a:gd name="T13" fmla="*/ 163 h 191"/>
                <a:gd name="T14" fmla="*/ 71 w 141"/>
                <a:gd name="T15" fmla="*/ 191 h 191"/>
                <a:gd name="T16" fmla="*/ 141 w 141"/>
                <a:gd name="T17" fmla="*/ 150 h 191"/>
                <a:gd name="T18" fmla="*/ 141 w 141"/>
                <a:gd name="T19" fmla="*/ 97 h 191"/>
                <a:gd name="T20" fmla="*/ 71 w 141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191">
                  <a:moveTo>
                    <a:pt x="71" y="3"/>
                  </a:moveTo>
                  <a:cubicBezTo>
                    <a:pt x="127" y="84"/>
                    <a:pt x="127" y="84"/>
                    <a:pt x="127" y="84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0" y="0"/>
                    <a:pt x="0" y="48"/>
                  </a:cubicBezTo>
                  <a:cubicBezTo>
                    <a:pt x="0" y="98"/>
                    <a:pt x="0" y="163"/>
                    <a:pt x="0" y="163"/>
                  </a:cubicBezTo>
                  <a:cubicBezTo>
                    <a:pt x="0" y="163"/>
                    <a:pt x="8" y="191"/>
                    <a:pt x="71" y="191"/>
                  </a:cubicBezTo>
                  <a:cubicBezTo>
                    <a:pt x="134" y="191"/>
                    <a:pt x="141" y="173"/>
                    <a:pt x="141" y="150"/>
                  </a:cubicBezTo>
                  <a:cubicBezTo>
                    <a:pt x="141" y="127"/>
                    <a:pt x="141" y="97"/>
                    <a:pt x="141" y="97"/>
                  </a:cubicBezTo>
                  <a:cubicBezTo>
                    <a:pt x="141" y="97"/>
                    <a:pt x="126" y="3"/>
                    <a:pt x="71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658"/>
            <p:cNvSpPr>
              <a:spLocks noEditPoints="1"/>
            </p:cNvSpPr>
            <p:nvPr/>
          </p:nvSpPr>
          <p:spPr bwMode="auto">
            <a:xfrm>
              <a:off x="2971679" y="2278343"/>
              <a:ext cx="455964" cy="434391"/>
            </a:xfrm>
            <a:custGeom>
              <a:avLst/>
              <a:gdLst>
                <a:gd name="T0" fmla="*/ 94 w 116"/>
                <a:gd name="T1" fmla="*/ 0 h 103"/>
                <a:gd name="T2" fmla="*/ 22 w 116"/>
                <a:gd name="T3" fmla="*/ 0 h 103"/>
                <a:gd name="T4" fmla="*/ 0 w 116"/>
                <a:gd name="T5" fmla="*/ 25 h 103"/>
                <a:gd name="T6" fmla="*/ 0 w 116"/>
                <a:gd name="T7" fmla="*/ 46 h 103"/>
                <a:gd name="T8" fmla="*/ 11 w 116"/>
                <a:gd name="T9" fmla="*/ 67 h 103"/>
                <a:gd name="T10" fmla="*/ 6 w 116"/>
                <a:gd name="T11" fmla="*/ 103 h 103"/>
                <a:gd name="T12" fmla="*/ 43 w 116"/>
                <a:gd name="T13" fmla="*/ 71 h 103"/>
                <a:gd name="T14" fmla="*/ 94 w 116"/>
                <a:gd name="T15" fmla="*/ 71 h 103"/>
                <a:gd name="T16" fmla="*/ 116 w 116"/>
                <a:gd name="T17" fmla="*/ 46 h 103"/>
                <a:gd name="T18" fmla="*/ 116 w 116"/>
                <a:gd name="T19" fmla="*/ 25 h 103"/>
                <a:gd name="T20" fmla="*/ 94 w 116"/>
                <a:gd name="T21" fmla="*/ 0 h 103"/>
                <a:gd name="T22" fmla="*/ 104 w 116"/>
                <a:gd name="T23" fmla="*/ 43 h 103"/>
                <a:gd name="T24" fmla="*/ 86 w 116"/>
                <a:gd name="T25" fmla="*/ 61 h 103"/>
                <a:gd name="T26" fmla="*/ 29 w 116"/>
                <a:gd name="T27" fmla="*/ 61 h 103"/>
                <a:gd name="T28" fmla="*/ 11 w 116"/>
                <a:gd name="T29" fmla="*/ 43 h 103"/>
                <a:gd name="T30" fmla="*/ 11 w 116"/>
                <a:gd name="T31" fmla="*/ 28 h 103"/>
                <a:gd name="T32" fmla="*/ 29 w 116"/>
                <a:gd name="T33" fmla="*/ 10 h 103"/>
                <a:gd name="T34" fmla="*/ 86 w 116"/>
                <a:gd name="T35" fmla="*/ 10 h 103"/>
                <a:gd name="T36" fmla="*/ 104 w 116"/>
                <a:gd name="T37" fmla="*/ 28 h 103"/>
                <a:gd name="T38" fmla="*/ 104 w 116"/>
                <a:gd name="T39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03">
                  <a:moveTo>
                    <a:pt x="94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1"/>
                    <a:pt x="0" y="2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5"/>
                    <a:pt x="4" y="63"/>
                    <a:pt x="11" y="67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94" y="71"/>
                    <a:pt x="94" y="71"/>
                    <a:pt x="94" y="71"/>
                  </a:cubicBezTo>
                  <a:cubicBezTo>
                    <a:pt x="106" y="71"/>
                    <a:pt x="116" y="60"/>
                    <a:pt x="116" y="46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6" y="11"/>
                    <a:pt x="106" y="0"/>
                    <a:pt x="94" y="0"/>
                  </a:cubicBezTo>
                  <a:close/>
                  <a:moveTo>
                    <a:pt x="104" y="43"/>
                  </a:moveTo>
                  <a:cubicBezTo>
                    <a:pt x="104" y="53"/>
                    <a:pt x="96" y="61"/>
                    <a:pt x="86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19" y="61"/>
                    <a:pt x="11" y="53"/>
                    <a:pt x="11" y="4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18"/>
                    <a:pt x="19" y="10"/>
                    <a:pt x="29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96" y="10"/>
                    <a:pt x="104" y="18"/>
                    <a:pt x="104" y="28"/>
                  </a:cubicBezTo>
                  <a:lnTo>
                    <a:pt x="104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Oval 659"/>
            <p:cNvSpPr>
              <a:spLocks noChangeArrowheads="1"/>
            </p:cNvSpPr>
            <p:nvPr/>
          </p:nvSpPr>
          <p:spPr bwMode="auto">
            <a:xfrm>
              <a:off x="2544005" y="2358455"/>
              <a:ext cx="435994" cy="54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372" y="205348"/>
            <a:ext cx="4616450" cy="661181"/>
            <a:chOff x="77372" y="205348"/>
            <a:chExt cx="4616450" cy="661181"/>
          </a:xfrm>
        </p:grpSpPr>
        <p:sp>
          <p:nvSpPr>
            <p:cNvPr id="5" name="矩形 4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原创设计师QQ598969553          _1"/>
            <p:cNvSpPr txBox="1"/>
            <p:nvPr/>
          </p:nvSpPr>
          <p:spPr>
            <a:xfrm>
              <a:off x="843817" y="226938"/>
              <a:ext cx="3850005" cy="63881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七嘴八舌话谋略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原创设计师QQ598969553          _3"/>
          <p:cNvSpPr/>
          <p:nvPr/>
        </p:nvSpPr>
        <p:spPr>
          <a:xfrm>
            <a:off x="6260465" y="1351855"/>
            <a:ext cx="5580380" cy="2184400"/>
          </a:xfrm>
          <a:prstGeom prst="roundRect">
            <a:avLst>
              <a:gd name="adj" fmla="val 9083"/>
            </a:avLst>
          </a:prstGeom>
          <a:noFill/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60000"/>
                    <a:lumOff val="4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原创设计师QQ598969553          _4"/>
          <p:cNvSpPr/>
          <p:nvPr/>
        </p:nvSpPr>
        <p:spPr>
          <a:xfrm>
            <a:off x="6934835" y="1502350"/>
            <a:ext cx="3405505" cy="696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召开股东（大）会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原创设计师QQ598969553          _5"/>
          <p:cNvSpPr/>
          <p:nvPr/>
        </p:nvSpPr>
        <p:spPr>
          <a:xfrm>
            <a:off x="6306185" y="4077325"/>
            <a:ext cx="5534660" cy="2334865"/>
          </a:xfrm>
          <a:prstGeom prst="roundRect">
            <a:avLst>
              <a:gd name="adj" fmla="val 9083"/>
            </a:avLst>
          </a:prstGeom>
          <a:noFill/>
          <a:ln w="76200">
            <a:solidFill>
              <a:srgbClr val="70C4B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原创设计师QQ598969553          _6"/>
          <p:cNvSpPr/>
          <p:nvPr/>
        </p:nvSpPr>
        <p:spPr>
          <a:xfrm rot="5400000">
            <a:off x="5246370" y="2142430"/>
            <a:ext cx="2224405" cy="56197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rtlCol="0" anchor="ctr"/>
          <a:lstStyle/>
          <a:p>
            <a:pPr algn="ctr" defTabSz="1450340">
              <a:lnSpc>
                <a:spcPct val="200000"/>
              </a:lnSpc>
            </a:pPr>
            <a:endParaRPr lang="zh-CN" altLang="en-US" sz="1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原创设计师QQ598969553          _7"/>
          <p:cNvSpPr txBox="1"/>
          <p:nvPr/>
        </p:nvSpPr>
        <p:spPr>
          <a:xfrm>
            <a:off x="6010275" y="1281370"/>
            <a:ext cx="659765" cy="2225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6660">
              <a:spcBef>
                <a:spcPct val="20000"/>
              </a:spcBef>
              <a:defRPr/>
            </a:pP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公司决策者</a:t>
            </a:r>
            <a:endParaRPr lang="zh-CN" altLang="en-US" sz="28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3" name="原创设计师QQ598969553          _8"/>
          <p:cNvSpPr/>
          <p:nvPr/>
        </p:nvSpPr>
        <p:spPr>
          <a:xfrm rot="5400000">
            <a:off x="5162516" y="4949056"/>
            <a:ext cx="2390633" cy="535637"/>
          </a:xfrm>
          <a:prstGeom prst="roundRect">
            <a:avLst/>
          </a:prstGeom>
          <a:solidFill>
            <a:srgbClr val="70C4BC"/>
          </a:solidFill>
          <a:ln>
            <a:noFill/>
          </a:ln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22860" tIns="22860" rIns="22860" bIns="22860" numCol="1" spcCol="1270" anchor="ctr" anchorCtr="0">
            <a:noAutofit/>
          </a:bodyPr>
          <a:lstStyle/>
          <a:p>
            <a:pPr algn="ctr" defTabSz="266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800">
              <a:solidFill>
                <a:srgbClr val="FFFFFF"/>
              </a:solidFill>
              <a:latin typeface="Lato Light"/>
              <a:cs typeface="Lato Light"/>
              <a:sym typeface="+mn-lt"/>
            </a:endParaRPr>
          </a:p>
        </p:txBody>
      </p:sp>
      <p:sp>
        <p:nvSpPr>
          <p:cNvPr id="14" name="原创设计师QQ598969553          _9"/>
          <p:cNvSpPr txBox="1"/>
          <p:nvPr/>
        </p:nvSpPr>
        <p:spPr>
          <a:xfrm>
            <a:off x="6130790" y="4116895"/>
            <a:ext cx="3752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6660">
              <a:spcBef>
                <a:spcPct val="20000"/>
              </a:spcBef>
              <a:defRPr/>
            </a:pP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市场观察员</a:t>
            </a:r>
            <a:endParaRPr lang="zh-CN" altLang="en-US" sz="2800" b="1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5" name="原创设计师QQ598969553          _10"/>
          <p:cNvSpPr/>
          <p:nvPr/>
        </p:nvSpPr>
        <p:spPr>
          <a:xfrm>
            <a:off x="6913565" y="4278628"/>
            <a:ext cx="39239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成立观察委员会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>
          <a:xfrm>
            <a:off x="1041322" y="2190933"/>
            <a:ext cx="4304138" cy="31419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原创设计师QQ598969553          _4"/>
          <p:cNvSpPr/>
          <p:nvPr/>
        </p:nvSpPr>
        <p:spPr>
          <a:xfrm>
            <a:off x="6934835" y="2198945"/>
            <a:ext cx="4922385" cy="10623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讨论本公司的经营计划，并形成大致的方案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原创设计师QQ598969553          _10"/>
          <p:cNvSpPr/>
          <p:nvPr/>
        </p:nvSpPr>
        <p:spPr>
          <a:xfrm>
            <a:off x="6885940" y="4830445"/>
            <a:ext cx="5076190" cy="848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站在消费者的角度思考：你希望生产者为你提供怎样的产品和服务？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原创设计师QQ598969553          _10"/>
          <p:cNvSpPr/>
          <p:nvPr/>
        </p:nvSpPr>
        <p:spPr>
          <a:xfrm>
            <a:off x="6888584" y="5672478"/>
            <a:ext cx="50735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观察并听取“公司决策者”的方案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组合 83"/>
          <p:cNvGrpSpPr/>
          <p:nvPr/>
        </p:nvGrpSpPr>
        <p:grpSpPr>
          <a:xfrm>
            <a:off x="9252585" y="-1584325"/>
            <a:ext cx="2103755" cy="1338580"/>
            <a:chOff x="6493" y="8558"/>
            <a:chExt cx="2304" cy="1543"/>
          </a:xfrm>
        </p:grpSpPr>
        <p:grpSp>
          <p:nvGrpSpPr>
            <p:cNvPr id="26" name="组合 25"/>
            <p:cNvGrpSpPr/>
            <p:nvPr/>
          </p:nvGrpSpPr>
          <p:grpSpPr>
            <a:xfrm rot="10800000">
              <a:off x="6493" y="8558"/>
              <a:ext cx="2304" cy="1543"/>
              <a:chOff x="6424" y="5624"/>
              <a:chExt cx="2376" cy="1520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6464" y="5624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圆角矩形 13"/>
              <p:cNvSpPr/>
              <p:nvPr/>
            </p:nvSpPr>
            <p:spPr>
              <a:xfrm>
                <a:off x="7240" y="563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6424" y="6400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8032" y="563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2" name="文本框 81"/>
            <p:cNvSpPr txBox="1"/>
            <p:nvPr/>
          </p:nvSpPr>
          <p:spPr>
            <a:xfrm>
              <a:off x="6959" y="9372"/>
              <a:ext cx="1652" cy="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质  量</a:t>
              </a:r>
              <a:endParaRPr lang="zh-CN" altLang="zh-CN" sz="3200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8725535" y="-1997710"/>
            <a:ext cx="1402715" cy="1896110"/>
            <a:chOff x="5697" y="7880"/>
            <a:chExt cx="1536" cy="2185"/>
          </a:xfrm>
        </p:grpSpPr>
        <p:grpSp>
          <p:nvGrpSpPr>
            <p:cNvPr id="28" name="组合 27"/>
            <p:cNvGrpSpPr/>
            <p:nvPr/>
          </p:nvGrpSpPr>
          <p:grpSpPr>
            <a:xfrm rot="5400000">
              <a:off x="5372" y="8204"/>
              <a:ext cx="2185" cy="1536"/>
              <a:chOff x="3952" y="1504"/>
              <a:chExt cx="2376" cy="1536"/>
            </a:xfrm>
          </p:grpSpPr>
          <p:sp>
            <p:nvSpPr>
              <p:cNvPr id="17" name="圆角矩形 16"/>
              <p:cNvSpPr/>
              <p:nvPr/>
            </p:nvSpPr>
            <p:spPr>
              <a:xfrm>
                <a:off x="4736" y="1520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4768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>
                <a:off x="3952" y="1504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5560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3" name="文本框 82"/>
            <p:cNvSpPr txBox="1"/>
            <p:nvPr/>
          </p:nvSpPr>
          <p:spPr>
            <a:xfrm>
              <a:off x="5816" y="8651"/>
              <a:ext cx="1372" cy="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政  策</a:t>
              </a:r>
              <a:endParaRPr lang="zh-CN" altLang="zh-CN" sz="3200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4958715" y="-1424940"/>
            <a:ext cx="1836420" cy="1311910"/>
            <a:chOff x="1736" y="6992"/>
            <a:chExt cx="2011" cy="1512"/>
          </a:xfrm>
        </p:grpSpPr>
        <p:grpSp>
          <p:nvGrpSpPr>
            <p:cNvPr id="55" name="组合 54"/>
            <p:cNvGrpSpPr/>
            <p:nvPr/>
          </p:nvGrpSpPr>
          <p:grpSpPr>
            <a:xfrm>
              <a:off x="1736" y="6992"/>
              <a:ext cx="1576" cy="1512"/>
              <a:chOff x="1120" y="5704"/>
              <a:chExt cx="1576" cy="1512"/>
            </a:xfrm>
          </p:grpSpPr>
          <p:sp>
            <p:nvSpPr>
              <p:cNvPr id="56" name="圆角矩形 55"/>
              <p:cNvSpPr/>
              <p:nvPr/>
            </p:nvSpPr>
            <p:spPr>
              <a:xfrm>
                <a:off x="1928" y="5720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1120" y="64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1144" y="5704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圆角矩形 58"/>
              <p:cNvSpPr/>
              <p:nvPr/>
            </p:nvSpPr>
            <p:spPr>
              <a:xfrm>
                <a:off x="1912" y="64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文本框 85"/>
            <p:cNvSpPr txBox="1"/>
            <p:nvPr/>
          </p:nvSpPr>
          <p:spPr>
            <a:xfrm>
              <a:off x="1862" y="7052"/>
              <a:ext cx="1885" cy="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/>
                <a:t>生  产</a:t>
              </a:r>
              <a:endParaRPr lang="zh-CN" altLang="en-US" sz="3200"/>
            </a:p>
            <a:p>
              <a:r>
                <a:rPr lang="zh-CN" altLang="en-US" sz="3200"/>
                <a:t>效  率</a:t>
              </a:r>
              <a:endParaRPr lang="zh-CN" altLang="en-US" sz="3200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383020" y="-2649220"/>
            <a:ext cx="795020" cy="2582545"/>
            <a:chOff x="3328" y="6304"/>
            <a:chExt cx="871" cy="2976"/>
          </a:xfrm>
        </p:grpSpPr>
        <p:grpSp>
          <p:nvGrpSpPr>
            <p:cNvPr id="35" name="组合 34"/>
            <p:cNvGrpSpPr/>
            <p:nvPr/>
          </p:nvGrpSpPr>
          <p:grpSpPr>
            <a:xfrm rot="5400000">
              <a:off x="2224" y="7408"/>
              <a:ext cx="2976" cy="768"/>
              <a:chOff x="3752" y="3968"/>
              <a:chExt cx="3120" cy="768"/>
            </a:xfrm>
          </p:grpSpPr>
          <p:sp>
            <p:nvSpPr>
              <p:cNvPr id="36" name="圆角矩形 35"/>
              <p:cNvSpPr/>
              <p:nvPr/>
            </p:nvSpPr>
            <p:spPr>
              <a:xfrm>
                <a:off x="4536" y="3984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5312" y="3992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圆角矩形 37"/>
              <p:cNvSpPr/>
              <p:nvPr/>
            </p:nvSpPr>
            <p:spPr>
              <a:xfrm>
                <a:off x="3752" y="3968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6104" y="3992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7" name="文本框 86"/>
            <p:cNvSpPr txBox="1"/>
            <p:nvPr/>
          </p:nvSpPr>
          <p:spPr>
            <a:xfrm>
              <a:off x="3369" y="6575"/>
              <a:ext cx="830" cy="12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诚信经营</a:t>
              </a:r>
              <a:endParaRPr lang="zh-CN" altLang="zh-CN" sz="3200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4977765" y="-1410335"/>
            <a:ext cx="1536700" cy="1311910"/>
            <a:chOff x="1720" y="8512"/>
            <a:chExt cx="1683" cy="1512"/>
          </a:xfrm>
        </p:grpSpPr>
        <p:grpSp>
          <p:nvGrpSpPr>
            <p:cNvPr id="25" name="组合 24"/>
            <p:cNvGrpSpPr/>
            <p:nvPr/>
          </p:nvGrpSpPr>
          <p:grpSpPr>
            <a:xfrm>
              <a:off x="1720" y="8512"/>
              <a:ext cx="1576" cy="1512"/>
              <a:chOff x="1120" y="5704"/>
              <a:chExt cx="1576" cy="1512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1928" y="5720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1120" y="64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1144" y="5704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1912" y="64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8" name="文本框 87"/>
            <p:cNvSpPr txBox="1"/>
            <p:nvPr/>
          </p:nvSpPr>
          <p:spPr>
            <a:xfrm>
              <a:off x="1806" y="8584"/>
              <a:ext cx="1597" cy="12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品  牌</a:t>
              </a:r>
              <a:endParaRPr lang="zh-CN" altLang="zh-CN" sz="3200"/>
            </a:p>
            <a:p>
              <a:r>
                <a:rPr lang="zh-CN" altLang="zh-CN" sz="3200"/>
                <a:t>宣  传</a:t>
              </a:r>
              <a:endParaRPr lang="zh-CN" altLang="zh-CN" sz="3200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979285" y="-1842135"/>
            <a:ext cx="1541145" cy="1729105"/>
            <a:chOff x="4128" y="6575"/>
            <a:chExt cx="1688" cy="1993"/>
          </a:xfrm>
        </p:grpSpPr>
        <p:grpSp>
          <p:nvGrpSpPr>
            <p:cNvPr id="71" name="组合 70"/>
            <p:cNvGrpSpPr/>
            <p:nvPr/>
          </p:nvGrpSpPr>
          <p:grpSpPr>
            <a:xfrm rot="5400000">
              <a:off x="3899" y="6803"/>
              <a:ext cx="1993" cy="1536"/>
              <a:chOff x="3952" y="1504"/>
              <a:chExt cx="2376" cy="1536"/>
            </a:xfrm>
          </p:grpSpPr>
          <p:sp>
            <p:nvSpPr>
              <p:cNvPr id="72" name="圆角矩形 71"/>
              <p:cNvSpPr/>
              <p:nvPr/>
            </p:nvSpPr>
            <p:spPr>
              <a:xfrm>
                <a:off x="4736" y="1520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圆角矩形 72"/>
              <p:cNvSpPr/>
              <p:nvPr/>
            </p:nvSpPr>
            <p:spPr>
              <a:xfrm>
                <a:off x="4768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圆角矩形 73"/>
              <p:cNvSpPr/>
              <p:nvPr/>
            </p:nvSpPr>
            <p:spPr>
              <a:xfrm>
                <a:off x="3952" y="1504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圆角矩形 74"/>
              <p:cNvSpPr/>
              <p:nvPr/>
            </p:nvSpPr>
            <p:spPr>
              <a:xfrm>
                <a:off x="5560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9" name="文本框 88"/>
            <p:cNvSpPr txBox="1"/>
            <p:nvPr/>
          </p:nvSpPr>
          <p:spPr>
            <a:xfrm>
              <a:off x="4247" y="7259"/>
              <a:ext cx="1569" cy="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管  理</a:t>
              </a:r>
              <a:endParaRPr lang="zh-CN" altLang="zh-CN" sz="3200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9448165" y="-2204085"/>
            <a:ext cx="1545590" cy="1892300"/>
            <a:chOff x="6482" y="7120"/>
            <a:chExt cx="1693" cy="2181"/>
          </a:xfrm>
        </p:grpSpPr>
        <p:grpSp>
          <p:nvGrpSpPr>
            <p:cNvPr id="66" name="组合 65"/>
            <p:cNvGrpSpPr/>
            <p:nvPr/>
          </p:nvGrpSpPr>
          <p:grpSpPr>
            <a:xfrm rot="5400000">
              <a:off x="6163" y="7439"/>
              <a:ext cx="2181" cy="1543"/>
              <a:chOff x="6424" y="5624"/>
              <a:chExt cx="2376" cy="1520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6464" y="5624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圆角矩形 67"/>
              <p:cNvSpPr/>
              <p:nvPr/>
            </p:nvSpPr>
            <p:spPr>
              <a:xfrm>
                <a:off x="7240" y="563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圆角矩形 68"/>
              <p:cNvSpPr/>
              <p:nvPr/>
            </p:nvSpPr>
            <p:spPr>
              <a:xfrm>
                <a:off x="6424" y="6400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圆角矩形 69"/>
              <p:cNvSpPr/>
              <p:nvPr/>
            </p:nvSpPr>
            <p:spPr>
              <a:xfrm>
                <a:off x="8032" y="563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文本框 89"/>
            <p:cNvSpPr txBox="1"/>
            <p:nvPr/>
          </p:nvSpPr>
          <p:spPr>
            <a:xfrm>
              <a:off x="7261" y="7280"/>
              <a:ext cx="914" cy="1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机</a:t>
              </a:r>
              <a:endParaRPr lang="zh-CN" altLang="zh-CN" sz="3200"/>
            </a:p>
            <a:p>
              <a:endParaRPr lang="zh-CN" altLang="zh-CN" sz="3600"/>
            </a:p>
            <a:p>
              <a:r>
                <a:rPr lang="zh-CN" altLang="zh-CN" sz="3200"/>
                <a:t>遇</a:t>
              </a:r>
              <a:endParaRPr lang="zh-CN" altLang="zh-CN" sz="3200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955915" y="-1962150"/>
            <a:ext cx="1492250" cy="1896110"/>
            <a:chOff x="4905" y="7173"/>
            <a:chExt cx="1634" cy="2185"/>
          </a:xfrm>
        </p:grpSpPr>
        <p:grpSp>
          <p:nvGrpSpPr>
            <p:cNvPr id="60" name="组合 59"/>
            <p:cNvGrpSpPr/>
            <p:nvPr/>
          </p:nvGrpSpPr>
          <p:grpSpPr>
            <a:xfrm rot="16200000">
              <a:off x="4580" y="7497"/>
              <a:ext cx="2185" cy="1536"/>
              <a:chOff x="3952" y="1504"/>
              <a:chExt cx="2376" cy="1536"/>
            </a:xfrm>
          </p:grpSpPr>
          <p:sp>
            <p:nvSpPr>
              <p:cNvPr id="61" name="圆角矩形 60"/>
              <p:cNvSpPr/>
              <p:nvPr/>
            </p:nvSpPr>
            <p:spPr>
              <a:xfrm>
                <a:off x="4736" y="1520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圆角矩形 61"/>
              <p:cNvSpPr/>
              <p:nvPr/>
            </p:nvSpPr>
            <p:spPr>
              <a:xfrm>
                <a:off x="4768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圆角矩形 62"/>
              <p:cNvSpPr/>
              <p:nvPr/>
            </p:nvSpPr>
            <p:spPr>
              <a:xfrm>
                <a:off x="3952" y="1504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圆角矩形 63"/>
              <p:cNvSpPr/>
              <p:nvPr/>
            </p:nvSpPr>
            <p:spPr>
              <a:xfrm>
                <a:off x="5560" y="2296"/>
                <a:ext cx="768" cy="744"/>
              </a:xfrm>
              <a:prstGeom prst="round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5040" y="7937"/>
              <a:ext cx="1499" cy="6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人  才</a:t>
              </a:r>
              <a:endParaRPr lang="zh-CN" altLang="zh-CN" sz="3200"/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6484620" y="-1592876"/>
            <a:ext cx="2132965" cy="1322366"/>
            <a:chOff x="3312" y="9316"/>
            <a:chExt cx="2336" cy="1524"/>
          </a:xfrm>
        </p:grpSpPr>
        <p:grpSp>
          <p:nvGrpSpPr>
            <p:cNvPr id="27" name="组合 26"/>
            <p:cNvGrpSpPr/>
            <p:nvPr/>
          </p:nvGrpSpPr>
          <p:grpSpPr>
            <a:xfrm>
              <a:off x="3312" y="9316"/>
              <a:ext cx="2336" cy="1524"/>
              <a:chOff x="8480" y="3292"/>
              <a:chExt cx="2336" cy="1524"/>
            </a:xfrm>
          </p:grpSpPr>
          <p:sp>
            <p:nvSpPr>
              <p:cNvPr id="9" name="圆角矩形 8"/>
              <p:cNvSpPr/>
              <p:nvPr/>
            </p:nvSpPr>
            <p:spPr>
              <a:xfrm>
                <a:off x="8480" y="4064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9256" y="40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圆角矩形 10"/>
              <p:cNvSpPr/>
              <p:nvPr/>
            </p:nvSpPr>
            <p:spPr>
              <a:xfrm>
                <a:off x="9256" y="329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10048" y="4072"/>
                <a:ext cx="768" cy="744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文本框 91"/>
            <p:cNvSpPr txBox="1"/>
            <p:nvPr/>
          </p:nvSpPr>
          <p:spPr>
            <a:xfrm>
              <a:off x="3464" y="10090"/>
              <a:ext cx="2077" cy="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服务水平</a:t>
              </a:r>
              <a:endParaRPr lang="zh-CN" altLang="zh-CN" sz="3200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9970135" y="-2018665"/>
            <a:ext cx="1409041" cy="1827530"/>
            <a:chOff x="7251" y="6432"/>
            <a:chExt cx="1543" cy="2106"/>
          </a:xfrm>
        </p:grpSpPr>
        <p:grpSp>
          <p:nvGrpSpPr>
            <p:cNvPr id="76" name="组合 75"/>
            <p:cNvGrpSpPr/>
            <p:nvPr/>
          </p:nvGrpSpPr>
          <p:grpSpPr>
            <a:xfrm rot="5400000">
              <a:off x="6969" y="6713"/>
              <a:ext cx="2106" cy="1543"/>
              <a:chOff x="6424" y="5624"/>
              <a:chExt cx="2376" cy="1520"/>
            </a:xfrm>
          </p:grpSpPr>
          <p:sp>
            <p:nvSpPr>
              <p:cNvPr id="77" name="圆角矩形 76"/>
              <p:cNvSpPr/>
              <p:nvPr/>
            </p:nvSpPr>
            <p:spPr>
              <a:xfrm>
                <a:off x="6464" y="5624"/>
                <a:ext cx="768" cy="744"/>
              </a:xfrm>
              <a:prstGeom prst="roundRect">
                <a:avLst/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圆角矩形 77"/>
              <p:cNvSpPr/>
              <p:nvPr/>
            </p:nvSpPr>
            <p:spPr>
              <a:xfrm>
                <a:off x="7240" y="5632"/>
                <a:ext cx="768" cy="744"/>
              </a:xfrm>
              <a:prstGeom prst="roundRect">
                <a:avLst/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圆角矩形 78"/>
              <p:cNvSpPr/>
              <p:nvPr/>
            </p:nvSpPr>
            <p:spPr>
              <a:xfrm>
                <a:off x="6424" y="6400"/>
                <a:ext cx="768" cy="744"/>
              </a:xfrm>
              <a:prstGeom prst="roundRect">
                <a:avLst/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圆角矩形 79"/>
              <p:cNvSpPr/>
              <p:nvPr/>
            </p:nvSpPr>
            <p:spPr>
              <a:xfrm>
                <a:off x="8032" y="5632"/>
                <a:ext cx="768" cy="744"/>
              </a:xfrm>
              <a:prstGeom prst="roundRect">
                <a:avLst/>
              </a:prstGeom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3" name="文本框 92"/>
            <p:cNvSpPr txBox="1"/>
            <p:nvPr/>
          </p:nvSpPr>
          <p:spPr>
            <a:xfrm>
              <a:off x="7985" y="6592"/>
              <a:ext cx="806" cy="17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/>
                <a:t>技</a:t>
              </a:r>
              <a:endParaRPr lang="zh-CN" altLang="zh-CN" sz="3200"/>
            </a:p>
            <a:p>
              <a:r>
                <a:rPr lang="zh-CN" altLang="zh-CN" sz="3200"/>
                <a:t> </a:t>
              </a:r>
              <a:endParaRPr lang="zh-CN" altLang="zh-CN" sz="3200"/>
            </a:p>
            <a:p>
              <a:r>
                <a:rPr lang="zh-CN" altLang="zh-CN" sz="3200"/>
                <a:t>术</a:t>
              </a:r>
              <a:endParaRPr lang="zh-CN" altLang="zh-CN" sz="3200"/>
            </a:p>
          </p:txBody>
        </p:sp>
      </p:grpSp>
      <p:cxnSp>
        <p:nvCxnSpPr>
          <p:cNvPr id="4" name="直接连接符 3"/>
          <p:cNvCxnSpPr/>
          <p:nvPr/>
        </p:nvCxnSpPr>
        <p:spPr>
          <a:xfrm flipH="1">
            <a:off x="4953000" y="2636520"/>
            <a:ext cx="30480" cy="3749040"/>
          </a:xfrm>
          <a:prstGeom prst="line">
            <a:avLst/>
          </a:prstGeom>
          <a:ln w="1143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953000" y="6385560"/>
            <a:ext cx="6507480" cy="0"/>
          </a:xfrm>
          <a:prstGeom prst="line">
            <a:avLst/>
          </a:prstGeom>
          <a:ln w="1143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11475720" y="2606040"/>
            <a:ext cx="30480" cy="3779520"/>
          </a:xfrm>
          <a:prstGeom prst="line">
            <a:avLst/>
          </a:prstGeom>
          <a:ln w="1143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 descr="330554-14102R023474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6515" y="-66040"/>
            <a:ext cx="4948555" cy="69151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500 0.208795 L 0.008750 0.966573 " pathEditMode="relative" rAng="0" ptsTypes="">
                                      <p:cBhvr>
                                        <p:cTn id="6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25 0.222195 L -0.000573 0.968955 " pathEditMode="relative" rAng="0" ptsTypes="">
                                      <p:cBhvr>
                                        <p:cTn id="1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500 0.197759 L 0.003750 0.942205 " pathEditMode="relative" rAng="0" ptsTypes="">
                                      <p:cBhvr>
                                        <p:cTn id="1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37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750 0.277781 L -0.007500 0.940004 " pathEditMode="relative" rAng="0" ptsTypes="">
                                      <p:cBhvr>
                                        <p:cTn id="21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500 0.335553 L -0.010000 0.875553 " pathEditMode="relative" rAng="0" ptsTypes="">
                                      <p:cBhvr>
                                        <p:cTn id="2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552 0.257688 L -0.003750 0.845651 " pathEditMode="relative" rAng="0" ptsTypes="">
                                      <p:cBhvr>
                                        <p:cTn id="3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750 0.182237 L 0.006250 0.753347 " pathEditMode="relative" rAng="0" ptsTypes="">
                                      <p:cBhvr>
                                        <p:cTn id="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2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0 0.282223 L 0.007500 0.848890 " pathEditMode="relative" rAng="0" ptsTypes="">
                                      <p:cBhvr>
                                        <p:cTn id="4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2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00 0.253340 L 0.006250 0.766672 " pathEditMode="relative" rAng="0" ptsTypes="">
                                      <p:cBhvr>
                                        <p:cTn id="5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9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250 0.237777 L 0.018750 0.757777 " pathEditMode="relative" rAng="0" ptsTypes="">
                                      <p:cBhvr>
                                        <p:cTn id="5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35"/>
          <p:cNvSpPr>
            <a:spLocks noEditPoints="1"/>
          </p:cNvSpPr>
          <p:nvPr/>
        </p:nvSpPr>
        <p:spPr bwMode="auto">
          <a:xfrm>
            <a:off x="174625" y="1205865"/>
            <a:ext cx="6820535" cy="5388610"/>
          </a:xfrm>
          <a:custGeom>
            <a:avLst/>
            <a:gdLst>
              <a:gd name="T0" fmla="*/ 197 w 207"/>
              <a:gd name="T1" fmla="*/ 0 h 166"/>
              <a:gd name="T2" fmla="*/ 9 w 207"/>
              <a:gd name="T3" fmla="*/ 0 h 166"/>
              <a:gd name="T4" fmla="*/ 0 w 207"/>
              <a:gd name="T5" fmla="*/ 10 h 166"/>
              <a:gd name="T6" fmla="*/ 0 w 207"/>
              <a:gd name="T7" fmla="*/ 126 h 166"/>
              <a:gd name="T8" fmla="*/ 9 w 207"/>
              <a:gd name="T9" fmla="*/ 135 h 166"/>
              <a:gd name="T10" fmla="*/ 80 w 207"/>
              <a:gd name="T11" fmla="*/ 135 h 166"/>
              <a:gd name="T12" fmla="*/ 80 w 207"/>
              <a:gd name="T13" fmla="*/ 157 h 166"/>
              <a:gd name="T14" fmla="*/ 60 w 207"/>
              <a:gd name="T15" fmla="*/ 157 h 166"/>
              <a:gd name="T16" fmla="*/ 60 w 207"/>
              <a:gd name="T17" fmla="*/ 166 h 166"/>
              <a:gd name="T18" fmla="*/ 147 w 207"/>
              <a:gd name="T19" fmla="*/ 166 h 166"/>
              <a:gd name="T20" fmla="*/ 147 w 207"/>
              <a:gd name="T21" fmla="*/ 157 h 166"/>
              <a:gd name="T22" fmla="*/ 126 w 207"/>
              <a:gd name="T23" fmla="*/ 157 h 166"/>
              <a:gd name="T24" fmla="*/ 126 w 207"/>
              <a:gd name="T25" fmla="*/ 135 h 166"/>
              <a:gd name="T26" fmla="*/ 197 w 207"/>
              <a:gd name="T27" fmla="*/ 135 h 166"/>
              <a:gd name="T28" fmla="*/ 207 w 207"/>
              <a:gd name="T29" fmla="*/ 126 h 166"/>
              <a:gd name="T30" fmla="*/ 207 w 207"/>
              <a:gd name="T31" fmla="*/ 10 h 166"/>
              <a:gd name="T32" fmla="*/ 197 w 207"/>
              <a:gd name="T33" fmla="*/ 0 h 166"/>
              <a:gd name="T34" fmla="*/ 199 w 207"/>
              <a:gd name="T35" fmla="*/ 126 h 166"/>
              <a:gd name="T36" fmla="*/ 197 w 207"/>
              <a:gd name="T37" fmla="*/ 127 h 166"/>
              <a:gd name="T38" fmla="*/ 9 w 207"/>
              <a:gd name="T39" fmla="*/ 127 h 166"/>
              <a:gd name="T40" fmla="*/ 8 w 207"/>
              <a:gd name="T41" fmla="*/ 126 h 166"/>
              <a:gd name="T42" fmla="*/ 8 w 207"/>
              <a:gd name="T43" fmla="*/ 10 h 166"/>
              <a:gd name="T44" fmla="*/ 9 w 207"/>
              <a:gd name="T45" fmla="*/ 8 h 166"/>
              <a:gd name="T46" fmla="*/ 197 w 207"/>
              <a:gd name="T47" fmla="*/ 8 h 166"/>
              <a:gd name="T48" fmla="*/ 199 w 207"/>
              <a:gd name="T49" fmla="*/ 10 h 166"/>
              <a:gd name="T50" fmla="*/ 199 w 207"/>
              <a:gd name="T51" fmla="*/ 126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7" h="166">
                <a:moveTo>
                  <a:pt x="197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10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31"/>
                  <a:pt x="4" y="135"/>
                  <a:pt x="9" y="135"/>
                </a:cubicBezTo>
                <a:cubicBezTo>
                  <a:pt x="80" y="135"/>
                  <a:pt x="80" y="135"/>
                  <a:pt x="80" y="135"/>
                </a:cubicBezTo>
                <a:cubicBezTo>
                  <a:pt x="80" y="157"/>
                  <a:pt x="80" y="157"/>
                  <a:pt x="80" y="157"/>
                </a:cubicBezTo>
                <a:cubicBezTo>
                  <a:pt x="60" y="157"/>
                  <a:pt x="60" y="157"/>
                  <a:pt x="60" y="157"/>
                </a:cubicBezTo>
                <a:cubicBezTo>
                  <a:pt x="60" y="166"/>
                  <a:pt x="60" y="166"/>
                  <a:pt x="60" y="166"/>
                </a:cubicBezTo>
                <a:cubicBezTo>
                  <a:pt x="147" y="166"/>
                  <a:pt x="147" y="166"/>
                  <a:pt x="147" y="166"/>
                </a:cubicBezTo>
                <a:cubicBezTo>
                  <a:pt x="147" y="157"/>
                  <a:pt x="147" y="157"/>
                  <a:pt x="147" y="157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35"/>
                  <a:pt x="126" y="135"/>
                  <a:pt x="126" y="135"/>
                </a:cubicBezTo>
                <a:cubicBezTo>
                  <a:pt x="197" y="135"/>
                  <a:pt x="197" y="135"/>
                  <a:pt x="197" y="135"/>
                </a:cubicBezTo>
                <a:cubicBezTo>
                  <a:pt x="202" y="135"/>
                  <a:pt x="207" y="131"/>
                  <a:pt x="207" y="126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4"/>
                  <a:pt x="202" y="0"/>
                  <a:pt x="197" y="0"/>
                </a:cubicBezTo>
                <a:close/>
                <a:moveTo>
                  <a:pt x="199" y="126"/>
                </a:moveTo>
                <a:cubicBezTo>
                  <a:pt x="199" y="126"/>
                  <a:pt x="198" y="127"/>
                  <a:pt x="197" y="127"/>
                </a:cubicBezTo>
                <a:cubicBezTo>
                  <a:pt x="9" y="127"/>
                  <a:pt x="9" y="127"/>
                  <a:pt x="9" y="127"/>
                </a:cubicBezTo>
                <a:cubicBezTo>
                  <a:pt x="8" y="127"/>
                  <a:pt x="8" y="126"/>
                  <a:pt x="8" y="126"/>
                </a:cubicBezTo>
                <a:cubicBezTo>
                  <a:pt x="8" y="10"/>
                  <a:pt x="8" y="10"/>
                  <a:pt x="8" y="10"/>
                </a:cubicBezTo>
                <a:cubicBezTo>
                  <a:pt x="8" y="9"/>
                  <a:pt x="8" y="8"/>
                  <a:pt x="9" y="8"/>
                </a:cubicBezTo>
                <a:cubicBezTo>
                  <a:pt x="197" y="8"/>
                  <a:pt x="197" y="8"/>
                  <a:pt x="197" y="8"/>
                </a:cubicBezTo>
                <a:cubicBezTo>
                  <a:pt x="198" y="8"/>
                  <a:pt x="199" y="9"/>
                  <a:pt x="199" y="10"/>
                </a:cubicBezTo>
                <a:lnTo>
                  <a:pt x="199" y="126"/>
                </a:lnTo>
                <a:close/>
              </a:path>
            </a:pathLst>
          </a:custGeom>
          <a:solidFill>
            <a:srgbClr val="70C4BC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191375" y="2658745"/>
            <a:ext cx="4879340" cy="769620"/>
            <a:chOff x="11325" y="4187"/>
            <a:chExt cx="7684" cy="1212"/>
          </a:xfrm>
        </p:grpSpPr>
        <p:sp>
          <p:nvSpPr>
            <p:cNvPr id="16" name="矩形 15"/>
            <p:cNvSpPr/>
            <p:nvPr/>
          </p:nvSpPr>
          <p:spPr bwMode="auto">
            <a:xfrm>
              <a:off x="11351" y="4487"/>
              <a:ext cx="7658" cy="685"/>
            </a:xfrm>
            <a:prstGeom prst="rect">
              <a:avLst/>
            </a:prstGeom>
            <a:solidFill>
              <a:srgbClr val="70C4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30"/>
            <p:cNvSpPr txBox="1">
              <a:spLocks noChangeArrowheads="1"/>
            </p:cNvSpPr>
            <p:nvPr/>
          </p:nvSpPr>
          <p:spPr bwMode="auto">
            <a:xfrm>
              <a:off x="11325" y="4187"/>
              <a:ext cx="783" cy="1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440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1756" y="4462"/>
              <a:ext cx="5031" cy="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技术创新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176135" y="1042035"/>
            <a:ext cx="4893310" cy="1176655"/>
            <a:chOff x="11301" y="1641"/>
            <a:chExt cx="7706" cy="1853"/>
          </a:xfrm>
        </p:grpSpPr>
        <p:grpSp>
          <p:nvGrpSpPr>
            <p:cNvPr id="13" name="组合 17"/>
            <p:cNvGrpSpPr/>
            <p:nvPr/>
          </p:nvGrpSpPr>
          <p:grpSpPr bwMode="auto">
            <a:xfrm>
              <a:off x="11351" y="1898"/>
              <a:ext cx="7657" cy="1597"/>
              <a:chOff x="5623560" y="1479512"/>
              <a:chExt cx="6324600" cy="813734"/>
            </a:xfrm>
            <a:solidFill>
              <a:srgbClr val="70C4BC"/>
            </a:solidFill>
          </p:grpSpPr>
          <p:sp>
            <p:nvSpPr>
              <p:cNvPr id="14" name="矩形 13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5791835" y="1985641"/>
                <a:ext cx="6156325" cy="30760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1301" y="1641"/>
              <a:ext cx="5990" cy="1210"/>
              <a:chOff x="11301" y="1641"/>
              <a:chExt cx="5990" cy="1210"/>
            </a:xfrm>
          </p:grpSpPr>
          <p:sp>
            <p:nvSpPr>
              <p:cNvPr id="18" name="文本框 29"/>
              <p:cNvSpPr txBox="1">
                <a:spLocks noChangeArrowheads="1"/>
              </p:cNvSpPr>
              <p:nvPr/>
            </p:nvSpPr>
            <p:spPr bwMode="auto">
              <a:xfrm>
                <a:off x="11301" y="1641"/>
                <a:ext cx="783" cy="12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440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1</a:t>
                </a:r>
                <a:endParaRPr lang="zh-CN" altLang="en-US" sz="440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1543" y="1944"/>
                <a:ext cx="5749" cy="7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企业形象</a:t>
                </a:r>
                <a:endPara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77372" y="205348"/>
            <a:ext cx="5633880" cy="705370"/>
            <a:chOff x="77372" y="205348"/>
            <a:chExt cx="4854391" cy="705370"/>
          </a:xfrm>
        </p:grpSpPr>
        <p:sp>
          <p:nvSpPr>
            <p:cNvPr id="37" name="矩形 36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原创设计师QQ598969553          _1"/>
            <p:cNvSpPr txBox="1"/>
            <p:nvPr/>
          </p:nvSpPr>
          <p:spPr>
            <a:xfrm>
              <a:off x="843816" y="271908"/>
              <a:ext cx="4087947" cy="63881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格力</a:t>
              </a:r>
              <a:r>
                <a:rPr lang="en-US" altLang="zh-CN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——</a:t>
              </a:r>
              <a:r>
                <a:rPr lang="zh-CN" altLang="en-US" sz="3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掌握核心科技</a:t>
              </a:r>
              <a:endPara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geli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 cstate="print"/>
          <a:stretch>
            <a:fillRect/>
          </a:stretch>
        </p:blipFill>
        <p:spPr>
          <a:xfrm>
            <a:off x="307975" y="1376045"/>
            <a:ext cx="6553200" cy="4105910"/>
          </a:xfrm>
          <a:prstGeom prst="rect">
            <a:avLst/>
          </a:prstGeom>
        </p:spPr>
      </p:pic>
      <p:grpSp>
        <p:nvGrpSpPr>
          <p:cNvPr id="39" name="组合 38"/>
          <p:cNvGrpSpPr/>
          <p:nvPr/>
        </p:nvGrpSpPr>
        <p:grpSpPr>
          <a:xfrm>
            <a:off x="7176135" y="4191635"/>
            <a:ext cx="4894580" cy="768350"/>
            <a:chOff x="11301" y="6601"/>
            <a:chExt cx="7708" cy="1210"/>
          </a:xfrm>
        </p:grpSpPr>
        <p:sp>
          <p:nvSpPr>
            <p:cNvPr id="17" name="矩形 16"/>
            <p:cNvSpPr/>
            <p:nvPr/>
          </p:nvSpPr>
          <p:spPr bwMode="auto">
            <a:xfrm>
              <a:off x="11351" y="6907"/>
              <a:ext cx="7658" cy="685"/>
            </a:xfrm>
            <a:prstGeom prst="rect">
              <a:avLst/>
            </a:prstGeom>
            <a:solidFill>
              <a:srgbClr val="70C4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0" name="文本框 37"/>
            <p:cNvSpPr txBox="1">
              <a:spLocks noChangeArrowheads="1"/>
            </p:cNvSpPr>
            <p:nvPr/>
          </p:nvSpPr>
          <p:spPr bwMode="auto">
            <a:xfrm>
              <a:off x="11301" y="6601"/>
              <a:ext cx="783" cy="1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440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11724" y="6885"/>
              <a:ext cx="5568" cy="7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准确定位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573645" y="3357245"/>
            <a:ext cx="3556000" cy="802640"/>
            <a:chOff x="11927" y="5287"/>
            <a:chExt cx="5600" cy="1264"/>
          </a:xfrm>
        </p:grpSpPr>
        <p:sp>
          <p:nvSpPr>
            <p:cNvPr id="2" name="矩形 1"/>
            <p:cNvSpPr/>
            <p:nvPr/>
          </p:nvSpPr>
          <p:spPr>
            <a:xfrm>
              <a:off x="11980" y="5945"/>
              <a:ext cx="5380" cy="6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掌握核心科技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1927" y="5287"/>
              <a:ext cx="5600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敢于创新，不断开发新产品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68565" y="1835785"/>
            <a:ext cx="3556000" cy="834390"/>
            <a:chOff x="11760" y="249"/>
            <a:chExt cx="5600" cy="1314"/>
          </a:xfrm>
        </p:grpSpPr>
        <p:sp>
          <p:nvSpPr>
            <p:cNvPr id="7" name="文本框 6"/>
            <p:cNvSpPr txBox="1"/>
            <p:nvPr/>
          </p:nvSpPr>
          <p:spPr>
            <a:xfrm>
              <a:off x="11760" y="249"/>
              <a:ext cx="5600" cy="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绿色生产，爱护生态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1760" y="957"/>
              <a:ext cx="3888" cy="606"/>
            </a:xfrm>
            <a:prstGeom prst="rect">
              <a:avLst/>
            </a:prstGeom>
          </p:spPr>
          <p:txBody>
            <a:bodyPr wrap="none">
              <a:spAutoFit/>
            </a:bodyPr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积极主动承担社会责任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7500620" y="4968221"/>
            <a:ext cx="4453890" cy="384829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以市场为导向，生产消费者需要的产品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9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 noEditPoints="1" noChangeArrowheads="1"/>
          </p:cNvSpPr>
          <p:nvPr/>
        </p:nvSpPr>
        <p:spPr bwMode="auto">
          <a:xfrm rot="-455902">
            <a:off x="952500" y="3749675"/>
            <a:ext cx="2281238" cy="2592388"/>
          </a:xfrm>
          <a:custGeom>
            <a:avLst/>
            <a:gdLst>
              <a:gd name="T0" fmla="*/ 14 w 71"/>
              <a:gd name="T1" fmla="*/ 4 h 81"/>
              <a:gd name="T2" fmla="*/ 6 w 71"/>
              <a:gd name="T3" fmla="*/ 13 h 81"/>
              <a:gd name="T4" fmla="*/ 14 w 71"/>
              <a:gd name="T5" fmla="*/ 22 h 81"/>
              <a:gd name="T6" fmla="*/ 23 w 71"/>
              <a:gd name="T7" fmla="*/ 13 h 81"/>
              <a:gd name="T8" fmla="*/ 14 w 71"/>
              <a:gd name="T9" fmla="*/ 4 h 81"/>
              <a:gd name="T10" fmla="*/ 40 w 71"/>
              <a:gd name="T11" fmla="*/ 23 h 81"/>
              <a:gd name="T12" fmla="*/ 41 w 71"/>
              <a:gd name="T13" fmla="*/ 30 h 81"/>
              <a:gd name="T14" fmla="*/ 45 w 71"/>
              <a:gd name="T15" fmla="*/ 31 h 81"/>
              <a:gd name="T16" fmla="*/ 48 w 71"/>
              <a:gd name="T17" fmla="*/ 25 h 81"/>
              <a:gd name="T18" fmla="*/ 40 w 71"/>
              <a:gd name="T19" fmla="*/ 23 h 81"/>
              <a:gd name="T20" fmla="*/ 53 w 71"/>
              <a:gd name="T21" fmla="*/ 26 h 81"/>
              <a:gd name="T22" fmla="*/ 48 w 71"/>
              <a:gd name="T23" fmla="*/ 35 h 81"/>
              <a:gd name="T24" fmla="*/ 48 w 71"/>
              <a:gd name="T25" fmla="*/ 37 h 81"/>
              <a:gd name="T26" fmla="*/ 46 w 71"/>
              <a:gd name="T27" fmla="*/ 36 h 81"/>
              <a:gd name="T28" fmla="*/ 42 w 71"/>
              <a:gd name="T29" fmla="*/ 35 h 81"/>
              <a:gd name="T30" fmla="*/ 31 w 71"/>
              <a:gd name="T31" fmla="*/ 43 h 81"/>
              <a:gd name="T32" fmla="*/ 24 w 71"/>
              <a:gd name="T33" fmla="*/ 36 h 81"/>
              <a:gd name="T34" fmla="*/ 24 w 71"/>
              <a:gd name="T35" fmla="*/ 51 h 81"/>
              <a:gd name="T36" fmla="*/ 25 w 71"/>
              <a:gd name="T37" fmla="*/ 81 h 81"/>
              <a:gd name="T38" fmla="*/ 18 w 71"/>
              <a:gd name="T39" fmla="*/ 81 h 81"/>
              <a:gd name="T40" fmla="*/ 16 w 71"/>
              <a:gd name="T41" fmla="*/ 55 h 81"/>
              <a:gd name="T42" fmla="*/ 13 w 71"/>
              <a:gd name="T43" fmla="*/ 55 h 81"/>
              <a:gd name="T44" fmla="*/ 12 w 71"/>
              <a:gd name="T45" fmla="*/ 81 h 81"/>
              <a:gd name="T46" fmla="*/ 4 w 71"/>
              <a:gd name="T47" fmla="*/ 81 h 81"/>
              <a:gd name="T48" fmla="*/ 5 w 71"/>
              <a:gd name="T49" fmla="*/ 51 h 81"/>
              <a:gd name="T50" fmla="*/ 0 w 71"/>
              <a:gd name="T51" fmla="*/ 46 h 81"/>
              <a:gd name="T52" fmla="*/ 4 w 71"/>
              <a:gd name="T53" fmla="*/ 24 h 81"/>
              <a:gd name="T54" fmla="*/ 25 w 71"/>
              <a:gd name="T55" fmla="*/ 24 h 81"/>
              <a:gd name="T56" fmla="*/ 32 w 71"/>
              <a:gd name="T57" fmla="*/ 34 h 81"/>
              <a:gd name="T58" fmla="*/ 37 w 71"/>
              <a:gd name="T59" fmla="*/ 33 h 81"/>
              <a:gd name="T60" fmla="*/ 37 w 71"/>
              <a:gd name="T61" fmla="*/ 33 h 81"/>
              <a:gd name="T62" fmla="*/ 35 w 71"/>
              <a:gd name="T63" fmla="*/ 22 h 81"/>
              <a:gd name="T64" fmla="*/ 28 w 71"/>
              <a:gd name="T65" fmla="*/ 20 h 81"/>
              <a:gd name="T66" fmla="*/ 28 w 71"/>
              <a:gd name="T67" fmla="*/ 10 h 81"/>
              <a:gd name="T68" fmla="*/ 71 w 71"/>
              <a:gd name="T69" fmla="*/ 0 h 81"/>
              <a:gd name="T70" fmla="*/ 71 w 71"/>
              <a:gd name="T71" fmla="*/ 30 h 81"/>
              <a:gd name="T72" fmla="*/ 53 w 71"/>
              <a:gd name="T73" fmla="*/ 26 h 81"/>
              <a:gd name="T74" fmla="*/ 31 w 71"/>
              <a:gd name="T75" fmla="*/ 12 h 81"/>
              <a:gd name="T76" fmla="*/ 31 w 71"/>
              <a:gd name="T77" fmla="*/ 14 h 81"/>
              <a:gd name="T78" fmla="*/ 67 w 71"/>
              <a:gd name="T79" fmla="*/ 12 h 81"/>
              <a:gd name="T80" fmla="*/ 67 w 71"/>
              <a:gd name="T81" fmla="*/ 5 h 81"/>
              <a:gd name="T82" fmla="*/ 31 w 71"/>
              <a:gd name="T83" fmla="*/ 12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1" h="81">
                <a:moveTo>
                  <a:pt x="14" y="4"/>
                </a:moveTo>
                <a:cubicBezTo>
                  <a:pt x="10" y="4"/>
                  <a:pt x="6" y="8"/>
                  <a:pt x="6" y="13"/>
                </a:cubicBezTo>
                <a:cubicBezTo>
                  <a:pt x="6" y="18"/>
                  <a:pt x="10" y="22"/>
                  <a:pt x="14" y="22"/>
                </a:cubicBezTo>
                <a:cubicBezTo>
                  <a:pt x="19" y="22"/>
                  <a:pt x="23" y="18"/>
                  <a:pt x="23" y="13"/>
                </a:cubicBezTo>
                <a:cubicBezTo>
                  <a:pt x="23" y="8"/>
                  <a:pt x="19" y="4"/>
                  <a:pt x="14" y="4"/>
                </a:cubicBezTo>
                <a:close/>
                <a:moveTo>
                  <a:pt x="40" y="23"/>
                </a:moveTo>
                <a:cubicBezTo>
                  <a:pt x="41" y="30"/>
                  <a:pt x="41" y="30"/>
                  <a:pt x="41" y="30"/>
                </a:cubicBezTo>
                <a:cubicBezTo>
                  <a:pt x="45" y="31"/>
                  <a:pt x="45" y="31"/>
                  <a:pt x="45" y="31"/>
                </a:cubicBezTo>
                <a:cubicBezTo>
                  <a:pt x="48" y="25"/>
                  <a:pt x="48" y="25"/>
                  <a:pt x="48" y="25"/>
                </a:cubicBezTo>
                <a:cubicBezTo>
                  <a:pt x="40" y="23"/>
                  <a:pt x="40" y="23"/>
                  <a:pt x="40" y="23"/>
                </a:cubicBezTo>
                <a:close/>
                <a:moveTo>
                  <a:pt x="53" y="26"/>
                </a:moveTo>
                <a:cubicBezTo>
                  <a:pt x="48" y="35"/>
                  <a:pt x="48" y="35"/>
                  <a:pt x="48" y="35"/>
                </a:cubicBezTo>
                <a:cubicBezTo>
                  <a:pt x="48" y="37"/>
                  <a:pt x="48" y="37"/>
                  <a:pt x="48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2" y="35"/>
                  <a:pt x="42" y="35"/>
                  <a:pt x="42" y="35"/>
                </a:cubicBezTo>
                <a:cubicBezTo>
                  <a:pt x="31" y="43"/>
                  <a:pt x="31" y="43"/>
                  <a:pt x="31" y="43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51"/>
                  <a:pt x="24" y="51"/>
                  <a:pt x="24" y="51"/>
                </a:cubicBezTo>
                <a:cubicBezTo>
                  <a:pt x="25" y="81"/>
                  <a:pt x="25" y="81"/>
                  <a:pt x="25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16" y="55"/>
                  <a:pt x="16" y="55"/>
                  <a:pt x="16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12" y="81"/>
                  <a:pt x="12" y="81"/>
                  <a:pt x="12" y="81"/>
                </a:cubicBezTo>
                <a:cubicBezTo>
                  <a:pt x="4" y="81"/>
                  <a:pt x="4" y="81"/>
                  <a:pt x="4" y="81"/>
                </a:cubicBezTo>
                <a:cubicBezTo>
                  <a:pt x="5" y="51"/>
                  <a:pt x="5" y="51"/>
                  <a:pt x="5" y="51"/>
                </a:cubicBezTo>
                <a:cubicBezTo>
                  <a:pt x="4" y="49"/>
                  <a:pt x="2" y="48"/>
                  <a:pt x="0" y="46"/>
                </a:cubicBezTo>
                <a:cubicBezTo>
                  <a:pt x="4" y="24"/>
                  <a:pt x="4" y="24"/>
                  <a:pt x="4" y="24"/>
                </a:cubicBezTo>
                <a:cubicBezTo>
                  <a:pt x="27" y="24"/>
                  <a:pt x="2" y="24"/>
                  <a:pt x="25" y="24"/>
                </a:cubicBezTo>
                <a:cubicBezTo>
                  <a:pt x="32" y="34"/>
                  <a:pt x="32" y="34"/>
                  <a:pt x="32" y="34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5" y="22"/>
                  <a:pt x="35" y="22"/>
                  <a:pt x="35" y="22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10"/>
                  <a:pt x="28" y="10"/>
                  <a:pt x="28" y="10"/>
                </a:cubicBezTo>
                <a:cubicBezTo>
                  <a:pt x="71" y="0"/>
                  <a:pt x="71" y="0"/>
                  <a:pt x="71" y="0"/>
                </a:cubicBezTo>
                <a:cubicBezTo>
                  <a:pt x="71" y="30"/>
                  <a:pt x="71" y="30"/>
                  <a:pt x="71" y="30"/>
                </a:cubicBezTo>
                <a:cubicBezTo>
                  <a:pt x="53" y="26"/>
                  <a:pt x="53" y="26"/>
                  <a:pt x="53" y="26"/>
                </a:cubicBezTo>
                <a:close/>
                <a:moveTo>
                  <a:pt x="31" y="12"/>
                </a:moveTo>
                <a:cubicBezTo>
                  <a:pt x="31" y="14"/>
                  <a:pt x="31" y="14"/>
                  <a:pt x="31" y="14"/>
                </a:cubicBezTo>
                <a:cubicBezTo>
                  <a:pt x="67" y="12"/>
                  <a:pt x="67" y="12"/>
                  <a:pt x="67" y="12"/>
                </a:cubicBezTo>
                <a:cubicBezTo>
                  <a:pt x="67" y="5"/>
                  <a:pt x="67" y="5"/>
                  <a:pt x="67" y="5"/>
                </a:cubicBezTo>
                <a:lnTo>
                  <a:pt x="31" y="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3574537" y="2287449"/>
            <a:ext cx="1238199" cy="1085851"/>
          </a:xfrm>
          <a:prstGeom prst="line">
            <a:avLst/>
          </a:prstGeom>
          <a:ln w="53975"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51000">
                  <a:schemeClr val="tx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3888862" y="3387586"/>
            <a:ext cx="1414463" cy="445296"/>
          </a:xfrm>
          <a:prstGeom prst="line">
            <a:avLst/>
          </a:prstGeom>
          <a:ln w="53975"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51000">
                  <a:schemeClr val="tx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888862" y="4503739"/>
            <a:ext cx="1285875" cy="70458"/>
          </a:xfrm>
          <a:prstGeom prst="line">
            <a:avLst/>
          </a:prstGeom>
          <a:ln w="53975"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51000">
                  <a:schemeClr val="tx1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 bwMode="auto">
          <a:xfrm>
            <a:off x="5519738" y="2881313"/>
            <a:ext cx="742950" cy="742950"/>
            <a:chOff x="5519224" y="2881313"/>
            <a:chExt cx="742950" cy="742950"/>
          </a:xfrm>
          <a:solidFill>
            <a:schemeClr val="tx1"/>
          </a:solidFill>
        </p:grpSpPr>
        <p:sp>
          <p:nvSpPr>
            <p:cNvPr id="9" name="椭圆 27"/>
            <p:cNvSpPr>
              <a:spLocks noChangeArrowheads="1"/>
            </p:cNvSpPr>
            <p:nvPr/>
          </p:nvSpPr>
          <p:spPr bwMode="auto">
            <a:xfrm>
              <a:off x="5519224" y="2881313"/>
              <a:ext cx="742950" cy="7429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13"/>
            <p:cNvSpPr>
              <a:spLocks noEditPoints="1" noChangeArrowheads="1"/>
            </p:cNvSpPr>
            <p:nvPr/>
          </p:nvSpPr>
          <p:spPr bwMode="auto">
            <a:xfrm>
              <a:off x="5666827" y="3037738"/>
              <a:ext cx="482670" cy="388892"/>
            </a:xfrm>
            <a:custGeom>
              <a:avLst/>
              <a:gdLst>
                <a:gd name="T0" fmla="*/ 55 w 77"/>
                <a:gd name="T1" fmla="*/ 14 h 59"/>
                <a:gd name="T2" fmla="*/ 4 w 77"/>
                <a:gd name="T3" fmla="*/ 18 h 59"/>
                <a:gd name="T4" fmla="*/ 65 w 77"/>
                <a:gd name="T5" fmla="*/ 55 h 59"/>
                <a:gd name="T6" fmla="*/ 67 w 77"/>
                <a:gd name="T7" fmla="*/ 34 h 59"/>
                <a:gd name="T8" fmla="*/ 68 w 77"/>
                <a:gd name="T9" fmla="*/ 32 h 59"/>
                <a:gd name="T10" fmla="*/ 68 w 77"/>
                <a:gd name="T11" fmla="*/ 31 h 59"/>
                <a:gd name="T12" fmla="*/ 68 w 77"/>
                <a:gd name="T13" fmla="*/ 59 h 59"/>
                <a:gd name="T14" fmla="*/ 2 w 77"/>
                <a:gd name="T15" fmla="*/ 59 h 59"/>
                <a:gd name="T16" fmla="*/ 0 w 77"/>
                <a:gd name="T17" fmla="*/ 57 h 59"/>
                <a:gd name="T18" fmla="*/ 0 w 77"/>
                <a:gd name="T19" fmla="*/ 14 h 59"/>
                <a:gd name="T20" fmla="*/ 10 w 77"/>
                <a:gd name="T21" fmla="*/ 38 h 59"/>
                <a:gd name="T22" fmla="*/ 29 w 77"/>
                <a:gd name="T23" fmla="*/ 41 h 59"/>
                <a:gd name="T24" fmla="*/ 10 w 77"/>
                <a:gd name="T25" fmla="*/ 38 h 59"/>
                <a:gd name="T26" fmla="*/ 10 w 77"/>
                <a:gd name="T27" fmla="*/ 33 h 59"/>
                <a:gd name="T28" fmla="*/ 43 w 77"/>
                <a:gd name="T29" fmla="*/ 30 h 59"/>
                <a:gd name="T30" fmla="*/ 10 w 77"/>
                <a:gd name="T31" fmla="*/ 22 h 59"/>
                <a:gd name="T32" fmla="*/ 43 w 77"/>
                <a:gd name="T33" fmla="*/ 25 h 59"/>
                <a:gd name="T34" fmla="*/ 10 w 77"/>
                <a:gd name="T35" fmla="*/ 22 h 59"/>
                <a:gd name="T36" fmla="*/ 71 w 77"/>
                <a:gd name="T37" fmla="*/ 9 h 59"/>
                <a:gd name="T38" fmla="*/ 67 w 77"/>
                <a:gd name="T39" fmla="*/ 25 h 59"/>
                <a:gd name="T40" fmla="*/ 70 w 77"/>
                <a:gd name="T41" fmla="*/ 24 h 59"/>
                <a:gd name="T42" fmla="*/ 76 w 77"/>
                <a:gd name="T43" fmla="*/ 10 h 59"/>
                <a:gd name="T44" fmla="*/ 75 w 77"/>
                <a:gd name="T45" fmla="*/ 8 h 59"/>
                <a:gd name="T46" fmla="*/ 61 w 77"/>
                <a:gd name="T47" fmla="*/ 9 h 59"/>
                <a:gd name="T48" fmla="*/ 65 w 77"/>
                <a:gd name="T49" fmla="*/ 29 h 59"/>
                <a:gd name="T50" fmla="*/ 52 w 77"/>
                <a:gd name="T51" fmla="*/ 40 h 59"/>
                <a:gd name="T52" fmla="*/ 50 w 77"/>
                <a:gd name="T53" fmla="*/ 49 h 59"/>
                <a:gd name="T54" fmla="*/ 53 w 77"/>
                <a:gd name="T55" fmla="*/ 45 h 59"/>
                <a:gd name="T56" fmla="*/ 54 w 77"/>
                <a:gd name="T57" fmla="*/ 43 h 59"/>
                <a:gd name="T58" fmla="*/ 54 w 77"/>
                <a:gd name="T59" fmla="*/ 46 h 59"/>
                <a:gd name="T60" fmla="*/ 53 w 77"/>
                <a:gd name="T61" fmla="*/ 50 h 59"/>
                <a:gd name="T62" fmla="*/ 59 w 77"/>
                <a:gd name="T63" fmla="*/ 42 h 59"/>
                <a:gd name="T64" fmla="*/ 64 w 77"/>
                <a:gd name="T65" fmla="*/ 30 h 59"/>
                <a:gd name="T66" fmla="*/ 51 w 77"/>
                <a:gd name="T67" fmla="*/ 38 h 59"/>
                <a:gd name="T68" fmla="*/ 64 w 77"/>
                <a:gd name="T69" fmla="*/ 30 h 59"/>
                <a:gd name="T70" fmla="*/ 24 w 77"/>
                <a:gd name="T71" fmla="*/ 52 h 59"/>
                <a:gd name="T72" fmla="*/ 29 w 77"/>
                <a:gd name="T73" fmla="*/ 48 h 59"/>
                <a:gd name="T74" fmla="*/ 30 w 77"/>
                <a:gd name="T75" fmla="*/ 52 h 59"/>
                <a:gd name="T76" fmla="*/ 37 w 77"/>
                <a:gd name="T77" fmla="*/ 50 h 59"/>
                <a:gd name="T78" fmla="*/ 40 w 77"/>
                <a:gd name="T79" fmla="*/ 51 h 59"/>
                <a:gd name="T80" fmla="*/ 40 w 77"/>
                <a:gd name="T81" fmla="*/ 51 h 59"/>
                <a:gd name="T82" fmla="*/ 40 w 77"/>
                <a:gd name="T83" fmla="*/ 54 h 59"/>
                <a:gd name="T84" fmla="*/ 46 w 77"/>
                <a:gd name="T85" fmla="*/ 55 h 59"/>
                <a:gd name="T86" fmla="*/ 43 w 77"/>
                <a:gd name="T87" fmla="*/ 52 h 59"/>
                <a:gd name="T88" fmla="*/ 43 w 77"/>
                <a:gd name="T89" fmla="*/ 52 h 59"/>
                <a:gd name="T90" fmla="*/ 42 w 77"/>
                <a:gd name="T91" fmla="*/ 48 h 59"/>
                <a:gd name="T92" fmla="*/ 39 w 77"/>
                <a:gd name="T93" fmla="*/ 49 h 59"/>
                <a:gd name="T94" fmla="*/ 31 w 77"/>
                <a:gd name="T95" fmla="*/ 49 h 59"/>
                <a:gd name="T96" fmla="*/ 23 w 77"/>
                <a:gd name="T97" fmla="*/ 5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7" h="59">
                  <a:moveTo>
                    <a:pt x="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55" y="16"/>
                    <a:pt x="54" y="17"/>
                    <a:pt x="5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5" y="38"/>
                    <a:pt x="66" y="36"/>
                    <a:pt x="67" y="34"/>
                  </a:cubicBezTo>
                  <a:cubicBezTo>
                    <a:pt x="67" y="34"/>
                    <a:pt x="67" y="34"/>
                    <a:pt x="67" y="34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lose/>
                  <a:moveTo>
                    <a:pt x="10" y="38"/>
                  </a:moveTo>
                  <a:cubicBezTo>
                    <a:pt x="10" y="41"/>
                    <a:pt x="10" y="41"/>
                    <a:pt x="10" y="41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10" y="38"/>
                    <a:pt x="10" y="38"/>
                    <a:pt x="10" y="38"/>
                  </a:cubicBezTo>
                  <a:close/>
                  <a:moveTo>
                    <a:pt x="10" y="30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10" y="30"/>
                    <a:pt x="10" y="30"/>
                    <a:pt x="10" y="30"/>
                  </a:cubicBezTo>
                  <a:close/>
                  <a:moveTo>
                    <a:pt x="10" y="22"/>
                  </a:moveTo>
                  <a:cubicBezTo>
                    <a:pt x="10" y="25"/>
                    <a:pt x="10" y="25"/>
                    <a:pt x="10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2"/>
                    <a:pt x="43" y="22"/>
                    <a:pt x="43" y="22"/>
                  </a:cubicBezTo>
                  <a:cubicBezTo>
                    <a:pt x="10" y="22"/>
                    <a:pt x="10" y="22"/>
                    <a:pt x="10" y="22"/>
                  </a:cubicBezTo>
                  <a:close/>
                  <a:moveTo>
                    <a:pt x="70" y="12"/>
                  </a:moveTo>
                  <a:cubicBezTo>
                    <a:pt x="71" y="11"/>
                    <a:pt x="71" y="10"/>
                    <a:pt x="71" y="9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72" y="13"/>
                    <a:pt x="67" y="24"/>
                    <a:pt x="67" y="25"/>
                  </a:cubicBezTo>
                  <a:cubicBezTo>
                    <a:pt x="68" y="27"/>
                    <a:pt x="69" y="27"/>
                    <a:pt x="69" y="27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0" y="24"/>
                    <a:pt x="69" y="24"/>
                    <a:pt x="69" y="24"/>
                  </a:cubicBezTo>
                  <a:cubicBezTo>
                    <a:pt x="69" y="24"/>
                    <a:pt x="76" y="10"/>
                    <a:pt x="76" y="10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5" y="8"/>
                    <a:pt x="75" y="8"/>
                    <a:pt x="75" y="8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1" y="0"/>
                    <a:pt x="65" y="0"/>
                    <a:pt x="61" y="9"/>
                  </a:cubicBezTo>
                  <a:cubicBezTo>
                    <a:pt x="59" y="15"/>
                    <a:pt x="57" y="20"/>
                    <a:pt x="55" y="25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7" y="23"/>
                    <a:pt x="69" y="18"/>
                    <a:pt x="70" y="12"/>
                  </a:cubicBezTo>
                  <a:close/>
                  <a:moveTo>
                    <a:pt x="52" y="40"/>
                  </a:moveTo>
                  <a:cubicBezTo>
                    <a:pt x="49" y="42"/>
                    <a:pt x="49" y="42"/>
                    <a:pt x="49" y="42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3" y="45"/>
                    <a:pt x="53" y="45"/>
                    <a:pt x="53" y="45"/>
                  </a:cubicBezTo>
                  <a:cubicBezTo>
                    <a:pt x="52" y="45"/>
                    <a:pt x="52" y="44"/>
                    <a:pt x="52" y="44"/>
                  </a:cubicBezTo>
                  <a:cubicBezTo>
                    <a:pt x="53" y="43"/>
                    <a:pt x="54" y="42"/>
                    <a:pt x="54" y="43"/>
                  </a:cubicBezTo>
                  <a:cubicBezTo>
                    <a:pt x="55" y="43"/>
                    <a:pt x="55" y="44"/>
                    <a:pt x="55" y="45"/>
                  </a:cubicBezTo>
                  <a:cubicBezTo>
                    <a:pt x="55" y="45"/>
                    <a:pt x="54" y="46"/>
                    <a:pt x="54" y="46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2" y="40"/>
                    <a:pt x="52" y="40"/>
                    <a:pt x="52" y="40"/>
                  </a:cubicBezTo>
                  <a:close/>
                  <a:moveTo>
                    <a:pt x="64" y="30"/>
                  </a:moveTo>
                  <a:cubicBezTo>
                    <a:pt x="55" y="27"/>
                    <a:pt x="55" y="27"/>
                    <a:pt x="55" y="27"/>
                  </a:cubicBezTo>
                  <a:cubicBezTo>
                    <a:pt x="54" y="31"/>
                    <a:pt x="53" y="34"/>
                    <a:pt x="51" y="38"/>
                  </a:cubicBezTo>
                  <a:cubicBezTo>
                    <a:pt x="54" y="39"/>
                    <a:pt x="57" y="40"/>
                    <a:pt x="59" y="41"/>
                  </a:cubicBezTo>
                  <a:cubicBezTo>
                    <a:pt x="61" y="38"/>
                    <a:pt x="63" y="34"/>
                    <a:pt x="64" y="30"/>
                  </a:cubicBezTo>
                  <a:close/>
                  <a:moveTo>
                    <a:pt x="23" y="50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2"/>
                    <a:pt x="30" y="46"/>
                    <a:pt x="30" y="47"/>
                  </a:cubicBezTo>
                  <a:cubicBezTo>
                    <a:pt x="30" y="47"/>
                    <a:pt x="30" y="47"/>
                    <a:pt x="29" y="48"/>
                  </a:cubicBezTo>
                  <a:cubicBezTo>
                    <a:pt x="28" y="49"/>
                    <a:pt x="28" y="49"/>
                    <a:pt x="28" y="50"/>
                  </a:cubicBezTo>
                  <a:cubicBezTo>
                    <a:pt x="28" y="51"/>
                    <a:pt x="28" y="52"/>
                    <a:pt x="30" y="52"/>
                  </a:cubicBezTo>
                  <a:cubicBezTo>
                    <a:pt x="32" y="52"/>
                    <a:pt x="33" y="51"/>
                    <a:pt x="34" y="51"/>
                  </a:cubicBezTo>
                  <a:cubicBezTo>
                    <a:pt x="35" y="51"/>
                    <a:pt x="36" y="50"/>
                    <a:pt x="37" y="50"/>
                  </a:cubicBezTo>
                  <a:cubicBezTo>
                    <a:pt x="37" y="51"/>
                    <a:pt x="37" y="51"/>
                    <a:pt x="38" y="51"/>
                  </a:cubicBezTo>
                  <a:cubicBezTo>
                    <a:pt x="38" y="51"/>
                    <a:pt x="39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52"/>
                    <a:pt x="40" y="53"/>
                    <a:pt x="40" y="54"/>
                  </a:cubicBezTo>
                  <a:cubicBezTo>
                    <a:pt x="40" y="55"/>
                    <a:pt x="41" y="55"/>
                    <a:pt x="42" y="55"/>
                  </a:cubicBezTo>
                  <a:cubicBezTo>
                    <a:pt x="43" y="54"/>
                    <a:pt x="46" y="55"/>
                    <a:pt x="46" y="55"/>
                  </a:cubicBezTo>
                  <a:cubicBezTo>
                    <a:pt x="46" y="52"/>
                    <a:pt x="46" y="52"/>
                    <a:pt x="46" y="52"/>
                  </a:cubicBezTo>
                  <a:cubicBezTo>
                    <a:pt x="46" y="52"/>
                    <a:pt x="44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2"/>
                    <a:pt x="43" y="52"/>
                    <a:pt x="43" y="52"/>
                  </a:cubicBezTo>
                  <a:cubicBezTo>
                    <a:pt x="43" y="51"/>
                    <a:pt x="43" y="51"/>
                    <a:pt x="43" y="51"/>
                  </a:cubicBezTo>
                  <a:cubicBezTo>
                    <a:pt x="43" y="49"/>
                    <a:pt x="43" y="48"/>
                    <a:pt x="42" y="48"/>
                  </a:cubicBezTo>
                  <a:cubicBezTo>
                    <a:pt x="41" y="48"/>
                    <a:pt x="40" y="48"/>
                    <a:pt x="39" y="49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7" y="47"/>
                    <a:pt x="35" y="48"/>
                    <a:pt x="33" y="49"/>
                  </a:cubicBezTo>
                  <a:cubicBezTo>
                    <a:pt x="33" y="49"/>
                    <a:pt x="32" y="49"/>
                    <a:pt x="31" y="49"/>
                  </a:cubicBezTo>
                  <a:cubicBezTo>
                    <a:pt x="32" y="48"/>
                    <a:pt x="33" y="48"/>
                    <a:pt x="33" y="47"/>
                  </a:cubicBezTo>
                  <a:cubicBezTo>
                    <a:pt x="33" y="42"/>
                    <a:pt x="23" y="50"/>
                    <a:pt x="23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 bwMode="auto">
          <a:xfrm>
            <a:off x="5505450" y="4310063"/>
            <a:ext cx="742950" cy="742950"/>
            <a:chOff x="5504937" y="4310063"/>
            <a:chExt cx="742950" cy="742950"/>
          </a:xfrm>
          <a:solidFill>
            <a:schemeClr val="tx1"/>
          </a:solidFill>
        </p:grpSpPr>
        <p:sp>
          <p:nvSpPr>
            <p:cNvPr id="12" name="椭圆 28"/>
            <p:cNvSpPr>
              <a:spLocks noChangeArrowheads="1"/>
            </p:cNvSpPr>
            <p:nvPr/>
          </p:nvSpPr>
          <p:spPr bwMode="auto">
            <a:xfrm>
              <a:off x="5504937" y="4310063"/>
              <a:ext cx="742950" cy="7429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21"/>
            <p:cNvSpPr>
              <a:spLocks noEditPoints="1" noChangeArrowheads="1"/>
            </p:cNvSpPr>
            <p:nvPr/>
          </p:nvSpPr>
          <p:spPr bwMode="auto">
            <a:xfrm>
              <a:off x="5626822" y="4538606"/>
              <a:ext cx="482670" cy="388892"/>
            </a:xfrm>
            <a:custGeom>
              <a:avLst/>
              <a:gdLst>
                <a:gd name="T0" fmla="*/ 212 w 228"/>
                <a:gd name="T1" fmla="*/ 150 h 202"/>
                <a:gd name="T2" fmla="*/ 142 w 228"/>
                <a:gd name="T3" fmla="*/ 150 h 202"/>
                <a:gd name="T4" fmla="*/ 0 w 228"/>
                <a:gd name="T5" fmla="*/ 0 h 202"/>
                <a:gd name="T6" fmla="*/ 173 w 228"/>
                <a:gd name="T7" fmla="*/ 95 h 202"/>
                <a:gd name="T8" fmla="*/ 166 w 228"/>
                <a:gd name="T9" fmla="*/ 103 h 202"/>
                <a:gd name="T10" fmla="*/ 156 w 228"/>
                <a:gd name="T11" fmla="*/ 107 h 202"/>
                <a:gd name="T12" fmla="*/ 154 w 228"/>
                <a:gd name="T13" fmla="*/ 117 h 202"/>
                <a:gd name="T14" fmla="*/ 148 w 228"/>
                <a:gd name="T15" fmla="*/ 126 h 202"/>
                <a:gd name="T16" fmla="*/ 153 w 228"/>
                <a:gd name="T17" fmla="*/ 135 h 202"/>
                <a:gd name="T18" fmla="*/ 153 w 228"/>
                <a:gd name="T19" fmla="*/ 146 h 202"/>
                <a:gd name="T20" fmla="*/ 163 w 228"/>
                <a:gd name="T21" fmla="*/ 150 h 202"/>
                <a:gd name="T22" fmla="*/ 169 w 228"/>
                <a:gd name="T23" fmla="*/ 159 h 202"/>
                <a:gd name="T24" fmla="*/ 180 w 228"/>
                <a:gd name="T25" fmla="*/ 157 h 202"/>
                <a:gd name="T26" fmla="*/ 190 w 228"/>
                <a:gd name="T27" fmla="*/ 160 h 202"/>
                <a:gd name="T28" fmla="*/ 197 w 228"/>
                <a:gd name="T29" fmla="*/ 153 h 202"/>
                <a:gd name="T30" fmla="*/ 207 w 228"/>
                <a:gd name="T31" fmla="*/ 149 h 202"/>
                <a:gd name="T32" fmla="*/ 209 w 228"/>
                <a:gd name="T33" fmla="*/ 139 h 202"/>
                <a:gd name="T34" fmla="*/ 215 w 228"/>
                <a:gd name="T35" fmla="*/ 130 h 202"/>
                <a:gd name="T36" fmla="*/ 210 w 228"/>
                <a:gd name="T37" fmla="*/ 121 h 202"/>
                <a:gd name="T38" fmla="*/ 210 w 228"/>
                <a:gd name="T39" fmla="*/ 110 h 202"/>
                <a:gd name="T40" fmla="*/ 200 w 228"/>
                <a:gd name="T41" fmla="*/ 105 h 202"/>
                <a:gd name="T42" fmla="*/ 194 w 228"/>
                <a:gd name="T43" fmla="*/ 97 h 202"/>
                <a:gd name="T44" fmla="*/ 183 w 228"/>
                <a:gd name="T45" fmla="*/ 99 h 202"/>
                <a:gd name="T46" fmla="*/ 143 w 228"/>
                <a:gd name="T47" fmla="*/ 192 h 202"/>
                <a:gd name="T48" fmla="*/ 171 w 228"/>
                <a:gd name="T49" fmla="*/ 187 h 202"/>
                <a:gd name="T50" fmla="*/ 175 w 228"/>
                <a:gd name="T51" fmla="*/ 161 h 202"/>
                <a:gd name="T52" fmla="*/ 163 w 228"/>
                <a:gd name="T53" fmla="*/ 162 h 202"/>
                <a:gd name="T54" fmla="*/ 157 w 228"/>
                <a:gd name="T55" fmla="*/ 152 h 202"/>
                <a:gd name="T56" fmla="*/ 146 w 228"/>
                <a:gd name="T57" fmla="*/ 183 h 202"/>
                <a:gd name="T58" fmla="*/ 204 w 228"/>
                <a:gd name="T59" fmla="*/ 152 h 202"/>
                <a:gd name="T60" fmla="*/ 199 w 228"/>
                <a:gd name="T61" fmla="*/ 162 h 202"/>
                <a:gd name="T62" fmla="*/ 188 w 228"/>
                <a:gd name="T63" fmla="*/ 163 h 202"/>
                <a:gd name="T64" fmla="*/ 209 w 228"/>
                <a:gd name="T65" fmla="*/ 188 h 202"/>
                <a:gd name="T66" fmla="*/ 157 w 228"/>
                <a:gd name="T67" fmla="*/ 128 h 202"/>
                <a:gd name="T68" fmla="*/ 199 w 228"/>
                <a:gd name="T69" fmla="*/ 110 h 202"/>
                <a:gd name="T70" fmla="*/ 158 w 228"/>
                <a:gd name="T71" fmla="*/ 128 h 202"/>
                <a:gd name="T72" fmla="*/ 198 w 228"/>
                <a:gd name="T73" fmla="*/ 111 h 202"/>
                <a:gd name="T74" fmla="*/ 145 w 228"/>
                <a:gd name="T75" fmla="*/ 135 h 202"/>
                <a:gd name="T76" fmla="*/ 149 w 228"/>
                <a:gd name="T77" fmla="*/ 124 h 202"/>
                <a:gd name="T78" fmla="*/ 148 w 228"/>
                <a:gd name="T79" fmla="*/ 112 h 202"/>
                <a:gd name="T80" fmla="*/ 158 w 228"/>
                <a:gd name="T81" fmla="*/ 106 h 202"/>
                <a:gd name="T82" fmla="*/ 164 w 228"/>
                <a:gd name="T83" fmla="*/ 95 h 202"/>
                <a:gd name="T84" fmla="*/ 175 w 228"/>
                <a:gd name="T85" fmla="*/ 96 h 202"/>
                <a:gd name="T86" fmla="*/ 186 w 228"/>
                <a:gd name="T87" fmla="*/ 91 h 202"/>
                <a:gd name="T88" fmla="*/ 195 w 228"/>
                <a:gd name="T89" fmla="*/ 98 h 202"/>
                <a:gd name="T90" fmla="*/ 207 w 228"/>
                <a:gd name="T91" fmla="*/ 101 h 202"/>
                <a:gd name="T92" fmla="*/ 34 w 228"/>
                <a:gd name="T93" fmla="*/ 126 h 202"/>
                <a:gd name="T94" fmla="*/ 90 w 228"/>
                <a:gd name="T95" fmla="*/ 126 h 202"/>
                <a:gd name="T96" fmla="*/ 45 w 228"/>
                <a:gd name="T97" fmla="*/ 55 h 202"/>
                <a:gd name="T98" fmla="*/ 45 w 228"/>
                <a:gd name="T99" fmla="*/ 44 h 202"/>
                <a:gd name="T100" fmla="*/ 45 w 228"/>
                <a:gd name="T101" fmla="*/ 64 h 202"/>
                <a:gd name="T102" fmla="*/ 45 w 228"/>
                <a:gd name="T103" fmla="*/ 84 h 202"/>
                <a:gd name="T104" fmla="*/ 45 w 228"/>
                <a:gd name="T105" fmla="*/ 7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8" h="202">
                  <a:moveTo>
                    <a:pt x="0" y="0"/>
                  </a:moveTo>
                  <a:cubicBezTo>
                    <a:pt x="228" y="0"/>
                    <a:pt x="228" y="0"/>
                    <a:pt x="228" y="0"/>
                  </a:cubicBezTo>
                  <a:cubicBezTo>
                    <a:pt x="228" y="160"/>
                    <a:pt x="228" y="160"/>
                    <a:pt x="228" y="160"/>
                  </a:cubicBezTo>
                  <a:cubicBezTo>
                    <a:pt x="215" y="160"/>
                    <a:pt x="215" y="160"/>
                    <a:pt x="215" y="160"/>
                  </a:cubicBezTo>
                  <a:cubicBezTo>
                    <a:pt x="212" y="150"/>
                    <a:pt x="212" y="150"/>
                    <a:pt x="212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19" y="11"/>
                    <a:pt x="219" y="11"/>
                    <a:pt x="219" y="1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42" y="150"/>
                    <a:pt x="142" y="150"/>
                    <a:pt x="142" y="150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2" y="160"/>
                    <a:pt x="152" y="160"/>
                    <a:pt x="152" y="16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0" y="0"/>
                    <a:pt x="0" y="0"/>
                    <a:pt x="0" y="0"/>
                  </a:cubicBezTo>
                  <a:close/>
                  <a:moveTo>
                    <a:pt x="181" y="94"/>
                  </a:moveTo>
                  <a:cubicBezTo>
                    <a:pt x="180" y="99"/>
                    <a:pt x="180" y="99"/>
                    <a:pt x="180" y="99"/>
                  </a:cubicBezTo>
                  <a:cubicBezTo>
                    <a:pt x="177" y="95"/>
                    <a:pt x="177" y="95"/>
                    <a:pt x="177" y="95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3" y="95"/>
                    <a:pt x="173" y="95"/>
                    <a:pt x="173" y="95"/>
                  </a:cubicBezTo>
                  <a:cubicBezTo>
                    <a:pt x="172" y="100"/>
                    <a:pt x="172" y="100"/>
                    <a:pt x="172" y="100"/>
                  </a:cubicBezTo>
                  <a:cubicBezTo>
                    <a:pt x="169" y="97"/>
                    <a:pt x="169" y="97"/>
                    <a:pt x="169" y="97"/>
                  </a:cubicBezTo>
                  <a:cubicBezTo>
                    <a:pt x="169" y="101"/>
                    <a:pt x="169" y="101"/>
                    <a:pt x="169" y="101"/>
                  </a:cubicBezTo>
                  <a:cubicBezTo>
                    <a:pt x="165" y="99"/>
                    <a:pt x="165" y="99"/>
                    <a:pt x="165" y="99"/>
                  </a:cubicBezTo>
                  <a:cubicBezTo>
                    <a:pt x="166" y="103"/>
                    <a:pt x="166" y="103"/>
                    <a:pt x="166" y="103"/>
                  </a:cubicBezTo>
                  <a:cubicBezTo>
                    <a:pt x="162" y="101"/>
                    <a:pt x="162" y="101"/>
                    <a:pt x="162" y="101"/>
                  </a:cubicBezTo>
                  <a:cubicBezTo>
                    <a:pt x="163" y="105"/>
                    <a:pt x="163" y="105"/>
                    <a:pt x="163" y="105"/>
                  </a:cubicBezTo>
                  <a:cubicBezTo>
                    <a:pt x="159" y="103"/>
                    <a:pt x="159" y="103"/>
                    <a:pt x="159" y="103"/>
                  </a:cubicBezTo>
                  <a:cubicBezTo>
                    <a:pt x="160" y="108"/>
                    <a:pt x="160" y="108"/>
                    <a:pt x="160" y="108"/>
                  </a:cubicBezTo>
                  <a:cubicBezTo>
                    <a:pt x="156" y="107"/>
                    <a:pt x="156" y="107"/>
                    <a:pt x="156" y="107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53" y="110"/>
                    <a:pt x="153" y="110"/>
                    <a:pt x="153" y="110"/>
                  </a:cubicBezTo>
                  <a:cubicBezTo>
                    <a:pt x="156" y="114"/>
                    <a:pt x="156" y="114"/>
                    <a:pt x="156" y="114"/>
                  </a:cubicBezTo>
                  <a:cubicBezTo>
                    <a:pt x="151" y="114"/>
                    <a:pt x="151" y="114"/>
                    <a:pt x="151" y="114"/>
                  </a:cubicBezTo>
                  <a:cubicBezTo>
                    <a:pt x="154" y="117"/>
                    <a:pt x="154" y="117"/>
                    <a:pt x="154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9" y="122"/>
                    <a:pt x="149" y="122"/>
                    <a:pt x="149" y="122"/>
                  </a:cubicBezTo>
                  <a:cubicBezTo>
                    <a:pt x="152" y="124"/>
                    <a:pt x="152" y="124"/>
                    <a:pt x="152" y="124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2" y="128"/>
                    <a:pt x="152" y="128"/>
                    <a:pt x="152" y="128"/>
                  </a:cubicBezTo>
                  <a:cubicBezTo>
                    <a:pt x="148" y="130"/>
                    <a:pt x="148" y="130"/>
                    <a:pt x="148" y="130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3" y="135"/>
                    <a:pt x="153" y="135"/>
                    <a:pt x="153" y="135"/>
                  </a:cubicBezTo>
                  <a:cubicBezTo>
                    <a:pt x="150" y="138"/>
                    <a:pt x="150" y="138"/>
                    <a:pt x="150" y="138"/>
                  </a:cubicBezTo>
                  <a:cubicBezTo>
                    <a:pt x="154" y="139"/>
                    <a:pt x="154" y="139"/>
                    <a:pt x="154" y="139"/>
                  </a:cubicBezTo>
                  <a:cubicBezTo>
                    <a:pt x="151" y="142"/>
                    <a:pt x="151" y="142"/>
                    <a:pt x="151" y="142"/>
                  </a:cubicBezTo>
                  <a:cubicBezTo>
                    <a:pt x="156" y="142"/>
                    <a:pt x="156" y="142"/>
                    <a:pt x="156" y="142"/>
                  </a:cubicBezTo>
                  <a:cubicBezTo>
                    <a:pt x="153" y="146"/>
                    <a:pt x="153" y="146"/>
                    <a:pt x="153" y="146"/>
                  </a:cubicBezTo>
                  <a:cubicBezTo>
                    <a:pt x="158" y="145"/>
                    <a:pt x="158" y="145"/>
                    <a:pt x="158" y="145"/>
                  </a:cubicBezTo>
                  <a:cubicBezTo>
                    <a:pt x="156" y="149"/>
                    <a:pt x="156" y="149"/>
                    <a:pt x="156" y="149"/>
                  </a:cubicBezTo>
                  <a:cubicBezTo>
                    <a:pt x="160" y="148"/>
                    <a:pt x="160" y="148"/>
                    <a:pt x="160" y="148"/>
                  </a:cubicBezTo>
                  <a:cubicBezTo>
                    <a:pt x="159" y="152"/>
                    <a:pt x="159" y="152"/>
                    <a:pt x="159" y="152"/>
                  </a:cubicBezTo>
                  <a:cubicBezTo>
                    <a:pt x="163" y="150"/>
                    <a:pt x="163" y="150"/>
                    <a:pt x="163" y="150"/>
                  </a:cubicBezTo>
                  <a:cubicBezTo>
                    <a:pt x="162" y="155"/>
                    <a:pt x="162" y="155"/>
                    <a:pt x="162" y="155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5" y="157"/>
                    <a:pt x="165" y="157"/>
                    <a:pt x="165" y="157"/>
                  </a:cubicBezTo>
                  <a:cubicBezTo>
                    <a:pt x="169" y="154"/>
                    <a:pt x="169" y="154"/>
                    <a:pt x="169" y="154"/>
                  </a:cubicBezTo>
                  <a:cubicBezTo>
                    <a:pt x="169" y="159"/>
                    <a:pt x="169" y="159"/>
                    <a:pt x="169" y="159"/>
                  </a:cubicBezTo>
                  <a:cubicBezTo>
                    <a:pt x="172" y="156"/>
                    <a:pt x="172" y="156"/>
                    <a:pt x="172" y="156"/>
                  </a:cubicBezTo>
                  <a:cubicBezTo>
                    <a:pt x="173" y="160"/>
                    <a:pt x="173" y="160"/>
                    <a:pt x="173" y="160"/>
                  </a:cubicBezTo>
                  <a:cubicBezTo>
                    <a:pt x="176" y="157"/>
                    <a:pt x="176" y="157"/>
                    <a:pt x="176" y="157"/>
                  </a:cubicBezTo>
                  <a:cubicBezTo>
                    <a:pt x="177" y="161"/>
                    <a:pt x="177" y="161"/>
                    <a:pt x="177" y="161"/>
                  </a:cubicBezTo>
                  <a:cubicBezTo>
                    <a:pt x="180" y="157"/>
                    <a:pt x="180" y="157"/>
                    <a:pt x="180" y="157"/>
                  </a:cubicBezTo>
                  <a:cubicBezTo>
                    <a:pt x="181" y="161"/>
                    <a:pt x="181" y="161"/>
                    <a:pt x="181" y="161"/>
                  </a:cubicBezTo>
                  <a:cubicBezTo>
                    <a:pt x="183" y="157"/>
                    <a:pt x="183" y="157"/>
                    <a:pt x="183" y="157"/>
                  </a:cubicBezTo>
                  <a:cubicBezTo>
                    <a:pt x="186" y="161"/>
                    <a:pt x="186" y="161"/>
                    <a:pt x="186" y="161"/>
                  </a:cubicBezTo>
                  <a:cubicBezTo>
                    <a:pt x="187" y="157"/>
                    <a:pt x="187" y="157"/>
                    <a:pt x="187" y="157"/>
                  </a:cubicBezTo>
                  <a:cubicBezTo>
                    <a:pt x="190" y="160"/>
                    <a:pt x="190" y="160"/>
                    <a:pt x="190" y="160"/>
                  </a:cubicBezTo>
                  <a:cubicBezTo>
                    <a:pt x="190" y="156"/>
                    <a:pt x="190" y="156"/>
                    <a:pt x="190" y="156"/>
                  </a:cubicBezTo>
                  <a:cubicBezTo>
                    <a:pt x="194" y="159"/>
                    <a:pt x="194" y="159"/>
                    <a:pt x="194" y="159"/>
                  </a:cubicBezTo>
                  <a:cubicBezTo>
                    <a:pt x="194" y="154"/>
                    <a:pt x="194" y="154"/>
                    <a:pt x="194" y="154"/>
                  </a:cubicBezTo>
                  <a:cubicBezTo>
                    <a:pt x="197" y="157"/>
                    <a:pt x="197" y="157"/>
                    <a:pt x="197" y="157"/>
                  </a:cubicBezTo>
                  <a:cubicBezTo>
                    <a:pt x="197" y="153"/>
                    <a:pt x="197" y="153"/>
                    <a:pt x="197" y="153"/>
                  </a:cubicBezTo>
                  <a:cubicBezTo>
                    <a:pt x="201" y="155"/>
                    <a:pt x="201" y="155"/>
                    <a:pt x="201" y="155"/>
                  </a:cubicBezTo>
                  <a:cubicBezTo>
                    <a:pt x="200" y="150"/>
                    <a:pt x="200" y="150"/>
                    <a:pt x="200" y="150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3" y="148"/>
                    <a:pt x="203" y="148"/>
                    <a:pt x="203" y="148"/>
                  </a:cubicBezTo>
                  <a:cubicBezTo>
                    <a:pt x="207" y="149"/>
                    <a:pt x="207" y="149"/>
                    <a:pt x="207" y="149"/>
                  </a:cubicBezTo>
                  <a:cubicBezTo>
                    <a:pt x="205" y="145"/>
                    <a:pt x="205" y="145"/>
                    <a:pt x="205" y="145"/>
                  </a:cubicBezTo>
                  <a:cubicBezTo>
                    <a:pt x="210" y="146"/>
                    <a:pt x="210" y="146"/>
                    <a:pt x="210" y="146"/>
                  </a:cubicBezTo>
                  <a:cubicBezTo>
                    <a:pt x="207" y="142"/>
                    <a:pt x="207" y="142"/>
                    <a:pt x="207" y="142"/>
                  </a:cubicBezTo>
                  <a:cubicBezTo>
                    <a:pt x="212" y="142"/>
                    <a:pt x="212" y="142"/>
                    <a:pt x="212" y="142"/>
                  </a:cubicBezTo>
                  <a:cubicBezTo>
                    <a:pt x="209" y="139"/>
                    <a:pt x="209" y="139"/>
                    <a:pt x="209" y="139"/>
                  </a:cubicBezTo>
                  <a:cubicBezTo>
                    <a:pt x="213" y="138"/>
                    <a:pt x="213" y="138"/>
                    <a:pt x="213" y="138"/>
                  </a:cubicBezTo>
                  <a:cubicBezTo>
                    <a:pt x="210" y="135"/>
                    <a:pt x="210" y="135"/>
                    <a:pt x="210" y="135"/>
                  </a:cubicBezTo>
                  <a:cubicBezTo>
                    <a:pt x="214" y="134"/>
                    <a:pt x="214" y="134"/>
                    <a:pt x="214" y="13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5" y="130"/>
                    <a:pt x="215" y="130"/>
                    <a:pt x="215" y="130"/>
                  </a:cubicBezTo>
                  <a:cubicBezTo>
                    <a:pt x="211" y="128"/>
                    <a:pt x="211" y="128"/>
                    <a:pt x="211" y="128"/>
                  </a:cubicBezTo>
                  <a:cubicBezTo>
                    <a:pt x="215" y="126"/>
                    <a:pt x="215" y="126"/>
                    <a:pt x="215" y="126"/>
                  </a:cubicBezTo>
                  <a:cubicBezTo>
                    <a:pt x="211" y="124"/>
                    <a:pt x="211" y="124"/>
                    <a:pt x="211" y="124"/>
                  </a:cubicBezTo>
                  <a:cubicBezTo>
                    <a:pt x="214" y="122"/>
                    <a:pt x="214" y="122"/>
                    <a:pt x="214" y="122"/>
                  </a:cubicBezTo>
                  <a:cubicBezTo>
                    <a:pt x="210" y="121"/>
                    <a:pt x="210" y="121"/>
                    <a:pt x="210" y="121"/>
                  </a:cubicBezTo>
                  <a:cubicBezTo>
                    <a:pt x="213" y="117"/>
                    <a:pt x="213" y="117"/>
                    <a:pt x="213" y="117"/>
                  </a:cubicBezTo>
                  <a:cubicBezTo>
                    <a:pt x="209" y="117"/>
                    <a:pt x="209" y="117"/>
                    <a:pt x="209" y="117"/>
                  </a:cubicBezTo>
                  <a:cubicBezTo>
                    <a:pt x="212" y="114"/>
                    <a:pt x="212" y="114"/>
                    <a:pt x="212" y="114"/>
                  </a:cubicBezTo>
                  <a:cubicBezTo>
                    <a:pt x="207" y="114"/>
                    <a:pt x="207" y="114"/>
                    <a:pt x="207" y="114"/>
                  </a:cubicBezTo>
                  <a:cubicBezTo>
                    <a:pt x="210" y="110"/>
                    <a:pt x="210" y="110"/>
                    <a:pt x="210" y="110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07" y="107"/>
                    <a:pt x="207" y="107"/>
                    <a:pt x="207" y="107"/>
                  </a:cubicBezTo>
                  <a:cubicBezTo>
                    <a:pt x="203" y="108"/>
                    <a:pt x="203" y="108"/>
                    <a:pt x="203" y="108"/>
                  </a:cubicBezTo>
                  <a:cubicBezTo>
                    <a:pt x="204" y="103"/>
                    <a:pt x="204" y="103"/>
                    <a:pt x="204" y="103"/>
                  </a:cubicBezTo>
                  <a:cubicBezTo>
                    <a:pt x="200" y="105"/>
                    <a:pt x="200" y="105"/>
                    <a:pt x="200" y="105"/>
                  </a:cubicBezTo>
                  <a:cubicBezTo>
                    <a:pt x="201" y="101"/>
                    <a:pt x="201" y="101"/>
                    <a:pt x="201" y="101"/>
                  </a:cubicBezTo>
                  <a:cubicBezTo>
                    <a:pt x="197" y="103"/>
                    <a:pt x="197" y="103"/>
                    <a:pt x="197" y="103"/>
                  </a:cubicBezTo>
                  <a:cubicBezTo>
                    <a:pt x="197" y="99"/>
                    <a:pt x="197" y="99"/>
                    <a:pt x="197" y="99"/>
                  </a:cubicBezTo>
                  <a:cubicBezTo>
                    <a:pt x="194" y="101"/>
                    <a:pt x="194" y="101"/>
                    <a:pt x="194" y="101"/>
                  </a:cubicBezTo>
                  <a:cubicBezTo>
                    <a:pt x="194" y="97"/>
                    <a:pt x="194" y="97"/>
                    <a:pt x="194" y="97"/>
                  </a:cubicBezTo>
                  <a:cubicBezTo>
                    <a:pt x="190" y="100"/>
                    <a:pt x="190" y="100"/>
                    <a:pt x="190" y="100"/>
                  </a:cubicBezTo>
                  <a:cubicBezTo>
                    <a:pt x="190" y="95"/>
                    <a:pt x="190" y="95"/>
                    <a:pt x="190" y="95"/>
                  </a:cubicBezTo>
                  <a:cubicBezTo>
                    <a:pt x="187" y="99"/>
                    <a:pt x="187" y="99"/>
                    <a:pt x="187" y="99"/>
                  </a:cubicBezTo>
                  <a:cubicBezTo>
                    <a:pt x="186" y="95"/>
                    <a:pt x="186" y="95"/>
                    <a:pt x="186" y="95"/>
                  </a:cubicBezTo>
                  <a:cubicBezTo>
                    <a:pt x="183" y="99"/>
                    <a:pt x="183" y="99"/>
                    <a:pt x="183" y="99"/>
                  </a:cubicBezTo>
                  <a:cubicBezTo>
                    <a:pt x="181" y="94"/>
                    <a:pt x="181" y="94"/>
                    <a:pt x="181" y="94"/>
                  </a:cubicBezTo>
                  <a:close/>
                  <a:moveTo>
                    <a:pt x="146" y="183"/>
                  </a:moveTo>
                  <a:cubicBezTo>
                    <a:pt x="145" y="183"/>
                    <a:pt x="145" y="184"/>
                    <a:pt x="145" y="184"/>
                  </a:cubicBezTo>
                  <a:cubicBezTo>
                    <a:pt x="145" y="184"/>
                    <a:pt x="145" y="184"/>
                    <a:pt x="145" y="184"/>
                  </a:cubicBezTo>
                  <a:cubicBezTo>
                    <a:pt x="143" y="192"/>
                    <a:pt x="143" y="192"/>
                    <a:pt x="143" y="192"/>
                  </a:cubicBezTo>
                  <a:cubicBezTo>
                    <a:pt x="158" y="190"/>
                    <a:pt x="158" y="190"/>
                    <a:pt x="158" y="190"/>
                  </a:cubicBezTo>
                  <a:cubicBezTo>
                    <a:pt x="166" y="202"/>
                    <a:pt x="166" y="202"/>
                    <a:pt x="166" y="202"/>
                  </a:cubicBezTo>
                  <a:cubicBezTo>
                    <a:pt x="171" y="188"/>
                    <a:pt x="171" y="188"/>
                    <a:pt x="171" y="188"/>
                  </a:cubicBezTo>
                  <a:cubicBezTo>
                    <a:pt x="171" y="188"/>
                    <a:pt x="171" y="188"/>
                    <a:pt x="171" y="188"/>
                  </a:cubicBezTo>
                  <a:cubicBezTo>
                    <a:pt x="171" y="187"/>
                    <a:pt x="171" y="187"/>
                    <a:pt x="171" y="187"/>
                  </a:cubicBezTo>
                  <a:cubicBezTo>
                    <a:pt x="171" y="187"/>
                    <a:pt x="171" y="187"/>
                    <a:pt x="171" y="187"/>
                  </a:cubicBezTo>
                  <a:cubicBezTo>
                    <a:pt x="179" y="163"/>
                    <a:pt x="179" y="163"/>
                    <a:pt x="179" y="163"/>
                  </a:cubicBezTo>
                  <a:cubicBezTo>
                    <a:pt x="179" y="162"/>
                    <a:pt x="179" y="162"/>
                    <a:pt x="179" y="162"/>
                  </a:cubicBezTo>
                  <a:cubicBezTo>
                    <a:pt x="176" y="166"/>
                    <a:pt x="176" y="166"/>
                    <a:pt x="176" y="166"/>
                  </a:cubicBezTo>
                  <a:cubicBezTo>
                    <a:pt x="175" y="161"/>
                    <a:pt x="175" y="161"/>
                    <a:pt x="175" y="161"/>
                  </a:cubicBezTo>
                  <a:cubicBezTo>
                    <a:pt x="172" y="165"/>
                    <a:pt x="172" y="165"/>
                    <a:pt x="172" y="165"/>
                  </a:cubicBezTo>
                  <a:cubicBezTo>
                    <a:pt x="171" y="160"/>
                    <a:pt x="171" y="160"/>
                    <a:pt x="171" y="160"/>
                  </a:cubicBezTo>
                  <a:cubicBezTo>
                    <a:pt x="167" y="164"/>
                    <a:pt x="167" y="164"/>
                    <a:pt x="167" y="164"/>
                  </a:cubicBezTo>
                  <a:cubicBezTo>
                    <a:pt x="167" y="159"/>
                    <a:pt x="167" y="159"/>
                    <a:pt x="167" y="159"/>
                  </a:cubicBezTo>
                  <a:cubicBezTo>
                    <a:pt x="163" y="162"/>
                    <a:pt x="163" y="162"/>
                    <a:pt x="163" y="162"/>
                  </a:cubicBezTo>
                  <a:cubicBezTo>
                    <a:pt x="163" y="157"/>
                    <a:pt x="163" y="157"/>
                    <a:pt x="163" y="157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60" y="154"/>
                    <a:pt x="160" y="154"/>
                    <a:pt x="160" y="154"/>
                  </a:cubicBezTo>
                  <a:cubicBezTo>
                    <a:pt x="155" y="156"/>
                    <a:pt x="155" y="156"/>
                    <a:pt x="155" y="156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48" y="177"/>
                    <a:pt x="148" y="177"/>
                    <a:pt x="148" y="177"/>
                  </a:cubicBezTo>
                  <a:cubicBezTo>
                    <a:pt x="148" y="177"/>
                    <a:pt x="148" y="177"/>
                    <a:pt x="148" y="178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83"/>
                    <a:pt x="146" y="183"/>
                    <a:pt x="146" y="183"/>
                  </a:cubicBezTo>
                  <a:close/>
                  <a:moveTo>
                    <a:pt x="210" y="149"/>
                  </a:moveTo>
                  <a:cubicBezTo>
                    <a:pt x="207" y="148"/>
                    <a:pt x="207" y="148"/>
                    <a:pt x="207" y="148"/>
                  </a:cubicBezTo>
                  <a:cubicBezTo>
                    <a:pt x="209" y="153"/>
                    <a:pt x="209" y="153"/>
                    <a:pt x="209" y="153"/>
                  </a:cubicBezTo>
                  <a:cubicBezTo>
                    <a:pt x="204" y="152"/>
                    <a:pt x="204" y="152"/>
                    <a:pt x="204" y="152"/>
                  </a:cubicBezTo>
                  <a:cubicBezTo>
                    <a:pt x="206" y="156"/>
                    <a:pt x="206" y="156"/>
                    <a:pt x="206" y="156"/>
                  </a:cubicBezTo>
                  <a:cubicBezTo>
                    <a:pt x="201" y="154"/>
                    <a:pt x="201" y="154"/>
                    <a:pt x="201" y="154"/>
                  </a:cubicBezTo>
                  <a:cubicBezTo>
                    <a:pt x="202" y="159"/>
                    <a:pt x="202" y="159"/>
                    <a:pt x="202" y="159"/>
                  </a:cubicBezTo>
                  <a:cubicBezTo>
                    <a:pt x="198" y="157"/>
                    <a:pt x="198" y="157"/>
                    <a:pt x="198" y="157"/>
                  </a:cubicBezTo>
                  <a:cubicBezTo>
                    <a:pt x="199" y="162"/>
                    <a:pt x="199" y="162"/>
                    <a:pt x="199" y="162"/>
                  </a:cubicBezTo>
                  <a:cubicBezTo>
                    <a:pt x="195" y="159"/>
                    <a:pt x="195" y="159"/>
                    <a:pt x="195" y="159"/>
                  </a:cubicBezTo>
                  <a:cubicBezTo>
                    <a:pt x="194" y="164"/>
                    <a:pt x="194" y="164"/>
                    <a:pt x="194" y="164"/>
                  </a:cubicBezTo>
                  <a:cubicBezTo>
                    <a:pt x="191" y="160"/>
                    <a:pt x="191" y="160"/>
                    <a:pt x="191" y="160"/>
                  </a:cubicBezTo>
                  <a:cubicBezTo>
                    <a:pt x="190" y="165"/>
                    <a:pt x="190" y="165"/>
                    <a:pt x="190" y="165"/>
                  </a:cubicBezTo>
                  <a:cubicBezTo>
                    <a:pt x="188" y="163"/>
                    <a:pt x="188" y="163"/>
                    <a:pt x="188" y="163"/>
                  </a:cubicBezTo>
                  <a:cubicBezTo>
                    <a:pt x="195" y="183"/>
                    <a:pt x="195" y="183"/>
                    <a:pt x="195" y="183"/>
                  </a:cubicBezTo>
                  <a:cubicBezTo>
                    <a:pt x="195" y="183"/>
                    <a:pt x="195" y="183"/>
                    <a:pt x="195" y="183"/>
                  </a:cubicBezTo>
                  <a:cubicBezTo>
                    <a:pt x="196" y="184"/>
                    <a:pt x="196" y="184"/>
                    <a:pt x="196" y="184"/>
                  </a:cubicBezTo>
                  <a:cubicBezTo>
                    <a:pt x="201" y="200"/>
                    <a:pt x="201" y="200"/>
                    <a:pt x="201" y="200"/>
                  </a:cubicBezTo>
                  <a:cubicBezTo>
                    <a:pt x="209" y="188"/>
                    <a:pt x="209" y="188"/>
                    <a:pt x="209" y="188"/>
                  </a:cubicBezTo>
                  <a:cubicBezTo>
                    <a:pt x="224" y="190"/>
                    <a:pt x="224" y="190"/>
                    <a:pt x="224" y="190"/>
                  </a:cubicBezTo>
                  <a:cubicBezTo>
                    <a:pt x="210" y="149"/>
                    <a:pt x="210" y="149"/>
                    <a:pt x="210" y="149"/>
                  </a:cubicBezTo>
                  <a:close/>
                  <a:moveTo>
                    <a:pt x="181" y="103"/>
                  </a:moveTo>
                  <a:cubicBezTo>
                    <a:pt x="175" y="103"/>
                    <a:pt x="168" y="106"/>
                    <a:pt x="164" y="110"/>
                  </a:cubicBezTo>
                  <a:cubicBezTo>
                    <a:pt x="159" y="115"/>
                    <a:pt x="157" y="121"/>
                    <a:pt x="157" y="128"/>
                  </a:cubicBezTo>
                  <a:cubicBezTo>
                    <a:pt x="157" y="135"/>
                    <a:pt x="159" y="141"/>
                    <a:pt x="164" y="145"/>
                  </a:cubicBezTo>
                  <a:cubicBezTo>
                    <a:pt x="168" y="150"/>
                    <a:pt x="175" y="153"/>
                    <a:pt x="181" y="153"/>
                  </a:cubicBezTo>
                  <a:cubicBezTo>
                    <a:pt x="188" y="153"/>
                    <a:pt x="194" y="150"/>
                    <a:pt x="199" y="145"/>
                  </a:cubicBezTo>
                  <a:cubicBezTo>
                    <a:pt x="203" y="141"/>
                    <a:pt x="206" y="135"/>
                    <a:pt x="206" y="128"/>
                  </a:cubicBezTo>
                  <a:cubicBezTo>
                    <a:pt x="206" y="121"/>
                    <a:pt x="203" y="115"/>
                    <a:pt x="199" y="110"/>
                  </a:cubicBezTo>
                  <a:cubicBezTo>
                    <a:pt x="194" y="106"/>
                    <a:pt x="188" y="103"/>
                    <a:pt x="181" y="103"/>
                  </a:cubicBezTo>
                  <a:close/>
                  <a:moveTo>
                    <a:pt x="198" y="111"/>
                  </a:moveTo>
                  <a:cubicBezTo>
                    <a:pt x="194" y="107"/>
                    <a:pt x="188" y="104"/>
                    <a:pt x="181" y="104"/>
                  </a:cubicBezTo>
                  <a:cubicBezTo>
                    <a:pt x="175" y="104"/>
                    <a:pt x="169" y="107"/>
                    <a:pt x="165" y="111"/>
                  </a:cubicBezTo>
                  <a:cubicBezTo>
                    <a:pt x="161" y="115"/>
                    <a:pt x="158" y="121"/>
                    <a:pt x="158" y="128"/>
                  </a:cubicBezTo>
                  <a:cubicBezTo>
                    <a:pt x="158" y="134"/>
                    <a:pt x="161" y="140"/>
                    <a:pt x="165" y="144"/>
                  </a:cubicBezTo>
                  <a:cubicBezTo>
                    <a:pt x="169" y="149"/>
                    <a:pt x="175" y="151"/>
                    <a:pt x="181" y="151"/>
                  </a:cubicBezTo>
                  <a:cubicBezTo>
                    <a:pt x="188" y="151"/>
                    <a:pt x="194" y="149"/>
                    <a:pt x="198" y="144"/>
                  </a:cubicBezTo>
                  <a:cubicBezTo>
                    <a:pt x="202" y="140"/>
                    <a:pt x="205" y="134"/>
                    <a:pt x="205" y="128"/>
                  </a:cubicBezTo>
                  <a:cubicBezTo>
                    <a:pt x="205" y="121"/>
                    <a:pt x="202" y="115"/>
                    <a:pt x="198" y="111"/>
                  </a:cubicBezTo>
                  <a:close/>
                  <a:moveTo>
                    <a:pt x="23" y="23"/>
                  </a:moveTo>
                  <a:cubicBezTo>
                    <a:pt x="23" y="138"/>
                    <a:pt x="23" y="138"/>
                    <a:pt x="23" y="138"/>
                  </a:cubicBezTo>
                  <a:cubicBezTo>
                    <a:pt x="148" y="138"/>
                    <a:pt x="148" y="138"/>
                    <a:pt x="148" y="138"/>
                  </a:cubicBezTo>
                  <a:cubicBezTo>
                    <a:pt x="150" y="136"/>
                    <a:pt x="150" y="136"/>
                    <a:pt x="150" y="136"/>
                  </a:cubicBezTo>
                  <a:cubicBezTo>
                    <a:pt x="145" y="135"/>
                    <a:pt x="145" y="135"/>
                    <a:pt x="145" y="135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5" y="125"/>
                    <a:pt x="145" y="125"/>
                    <a:pt x="145" y="125"/>
                  </a:cubicBezTo>
                  <a:cubicBezTo>
                    <a:pt x="149" y="124"/>
                    <a:pt x="149" y="124"/>
                    <a:pt x="149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50" y="120"/>
                    <a:pt x="150" y="120"/>
                    <a:pt x="150" y="120"/>
                  </a:cubicBezTo>
                  <a:cubicBezTo>
                    <a:pt x="146" y="116"/>
                    <a:pt x="146" y="116"/>
                    <a:pt x="146" y="116"/>
                  </a:cubicBezTo>
                  <a:cubicBezTo>
                    <a:pt x="151" y="116"/>
                    <a:pt x="151" y="116"/>
                    <a:pt x="151" y="116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53" y="112"/>
                    <a:pt x="153" y="112"/>
                    <a:pt x="153" y="112"/>
                  </a:cubicBezTo>
                  <a:cubicBezTo>
                    <a:pt x="150" y="108"/>
                    <a:pt x="150" y="108"/>
                    <a:pt x="150" y="108"/>
                  </a:cubicBezTo>
                  <a:cubicBezTo>
                    <a:pt x="155" y="109"/>
                    <a:pt x="155" y="109"/>
                    <a:pt x="155" y="109"/>
                  </a:cubicBezTo>
                  <a:cubicBezTo>
                    <a:pt x="153" y="104"/>
                    <a:pt x="153" y="104"/>
                    <a:pt x="153" y="104"/>
                  </a:cubicBezTo>
                  <a:cubicBezTo>
                    <a:pt x="158" y="106"/>
                    <a:pt x="158" y="106"/>
                    <a:pt x="158" y="106"/>
                  </a:cubicBezTo>
                  <a:cubicBezTo>
                    <a:pt x="156" y="101"/>
                    <a:pt x="156" y="101"/>
                    <a:pt x="156" y="101"/>
                  </a:cubicBezTo>
                  <a:cubicBezTo>
                    <a:pt x="161" y="103"/>
                    <a:pt x="161" y="103"/>
                    <a:pt x="161" y="103"/>
                  </a:cubicBezTo>
                  <a:cubicBezTo>
                    <a:pt x="160" y="98"/>
                    <a:pt x="160" y="98"/>
                    <a:pt x="160" y="98"/>
                  </a:cubicBezTo>
                  <a:cubicBezTo>
                    <a:pt x="164" y="100"/>
                    <a:pt x="164" y="100"/>
                    <a:pt x="164" y="100"/>
                  </a:cubicBezTo>
                  <a:cubicBezTo>
                    <a:pt x="164" y="95"/>
                    <a:pt x="164" y="95"/>
                    <a:pt x="164" y="95"/>
                  </a:cubicBezTo>
                  <a:cubicBezTo>
                    <a:pt x="168" y="98"/>
                    <a:pt x="168" y="98"/>
                    <a:pt x="168" y="98"/>
                  </a:cubicBezTo>
                  <a:cubicBezTo>
                    <a:pt x="168" y="93"/>
                    <a:pt x="168" y="93"/>
                    <a:pt x="168" y="93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2" y="92"/>
                    <a:pt x="172" y="92"/>
                    <a:pt x="172" y="92"/>
                  </a:cubicBezTo>
                  <a:cubicBezTo>
                    <a:pt x="175" y="96"/>
                    <a:pt x="175" y="96"/>
                    <a:pt x="175" y="96"/>
                  </a:cubicBezTo>
                  <a:cubicBezTo>
                    <a:pt x="177" y="91"/>
                    <a:pt x="177" y="91"/>
                    <a:pt x="177" y="91"/>
                  </a:cubicBezTo>
                  <a:cubicBezTo>
                    <a:pt x="179" y="95"/>
                    <a:pt x="179" y="95"/>
                    <a:pt x="179" y="95"/>
                  </a:cubicBezTo>
                  <a:cubicBezTo>
                    <a:pt x="181" y="91"/>
                    <a:pt x="181" y="91"/>
                    <a:pt x="181" y="91"/>
                  </a:cubicBezTo>
                  <a:cubicBezTo>
                    <a:pt x="183" y="95"/>
                    <a:pt x="183" y="95"/>
                    <a:pt x="183" y="95"/>
                  </a:cubicBezTo>
                  <a:cubicBezTo>
                    <a:pt x="186" y="91"/>
                    <a:pt x="186" y="91"/>
                    <a:pt x="186" y="91"/>
                  </a:cubicBezTo>
                  <a:cubicBezTo>
                    <a:pt x="187" y="96"/>
                    <a:pt x="187" y="96"/>
                    <a:pt x="187" y="96"/>
                  </a:cubicBezTo>
                  <a:cubicBezTo>
                    <a:pt x="191" y="92"/>
                    <a:pt x="191" y="92"/>
                    <a:pt x="191" y="92"/>
                  </a:cubicBezTo>
                  <a:cubicBezTo>
                    <a:pt x="191" y="97"/>
                    <a:pt x="191" y="97"/>
                    <a:pt x="191" y="97"/>
                  </a:cubicBezTo>
                  <a:cubicBezTo>
                    <a:pt x="195" y="93"/>
                    <a:pt x="195" y="93"/>
                    <a:pt x="195" y="93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199" y="95"/>
                    <a:pt x="199" y="95"/>
                    <a:pt x="199" y="95"/>
                  </a:cubicBezTo>
                  <a:cubicBezTo>
                    <a:pt x="199" y="100"/>
                    <a:pt x="199" y="100"/>
                    <a:pt x="199" y="100"/>
                  </a:cubicBezTo>
                  <a:cubicBezTo>
                    <a:pt x="203" y="98"/>
                    <a:pt x="203" y="98"/>
                    <a:pt x="203" y="98"/>
                  </a:cubicBezTo>
                  <a:cubicBezTo>
                    <a:pt x="202" y="103"/>
                    <a:pt x="202" y="103"/>
                    <a:pt x="202" y="103"/>
                  </a:cubicBezTo>
                  <a:cubicBezTo>
                    <a:pt x="207" y="101"/>
                    <a:pt x="207" y="101"/>
                    <a:pt x="207" y="101"/>
                  </a:cubicBezTo>
                  <a:cubicBezTo>
                    <a:pt x="205" y="106"/>
                    <a:pt x="205" y="106"/>
                    <a:pt x="205" y="106"/>
                  </a:cubicBezTo>
                  <a:cubicBezTo>
                    <a:pt x="207" y="105"/>
                    <a:pt x="207" y="105"/>
                    <a:pt x="207" y="10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23" y="23"/>
                    <a:pt x="23" y="23"/>
                    <a:pt x="23" y="23"/>
                  </a:cubicBezTo>
                  <a:close/>
                  <a:moveTo>
                    <a:pt x="34" y="126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69" y="130"/>
                    <a:pt x="69" y="130"/>
                    <a:pt x="69" y="130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34" y="126"/>
                    <a:pt x="34" y="126"/>
                    <a:pt x="34" y="126"/>
                  </a:cubicBezTo>
                  <a:close/>
                  <a:moveTo>
                    <a:pt x="90" y="126"/>
                  </a:moveTo>
                  <a:cubicBezTo>
                    <a:pt x="90" y="130"/>
                    <a:pt x="90" y="130"/>
                    <a:pt x="90" y="130"/>
                  </a:cubicBezTo>
                  <a:cubicBezTo>
                    <a:pt x="125" y="130"/>
                    <a:pt x="125" y="130"/>
                    <a:pt x="125" y="130"/>
                  </a:cubicBezTo>
                  <a:cubicBezTo>
                    <a:pt x="125" y="126"/>
                    <a:pt x="125" y="126"/>
                    <a:pt x="125" y="126"/>
                  </a:cubicBezTo>
                  <a:cubicBezTo>
                    <a:pt x="90" y="126"/>
                    <a:pt x="90" y="126"/>
                    <a:pt x="90" y="126"/>
                  </a:cubicBezTo>
                  <a:close/>
                  <a:moveTo>
                    <a:pt x="45" y="55"/>
                  </a:moveTo>
                  <a:cubicBezTo>
                    <a:pt x="45" y="58"/>
                    <a:pt x="45" y="58"/>
                    <a:pt x="4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5"/>
                    <a:pt x="185" y="55"/>
                    <a:pt x="185" y="55"/>
                  </a:cubicBezTo>
                  <a:cubicBezTo>
                    <a:pt x="45" y="55"/>
                    <a:pt x="45" y="55"/>
                    <a:pt x="45" y="55"/>
                  </a:cubicBezTo>
                  <a:close/>
                  <a:moveTo>
                    <a:pt x="45" y="44"/>
                  </a:moveTo>
                  <a:cubicBezTo>
                    <a:pt x="45" y="48"/>
                    <a:pt x="45" y="48"/>
                    <a:pt x="45" y="48"/>
                  </a:cubicBezTo>
                  <a:cubicBezTo>
                    <a:pt x="185" y="48"/>
                    <a:pt x="185" y="48"/>
                    <a:pt x="185" y="48"/>
                  </a:cubicBezTo>
                  <a:cubicBezTo>
                    <a:pt x="185" y="44"/>
                    <a:pt x="185" y="44"/>
                    <a:pt x="185" y="44"/>
                  </a:cubicBezTo>
                  <a:cubicBezTo>
                    <a:pt x="45" y="44"/>
                    <a:pt x="45" y="44"/>
                    <a:pt x="45" y="44"/>
                  </a:cubicBezTo>
                  <a:close/>
                  <a:moveTo>
                    <a:pt x="45" y="64"/>
                  </a:moveTo>
                  <a:cubicBezTo>
                    <a:pt x="45" y="68"/>
                    <a:pt x="45" y="68"/>
                    <a:pt x="45" y="68"/>
                  </a:cubicBezTo>
                  <a:cubicBezTo>
                    <a:pt x="185" y="68"/>
                    <a:pt x="185" y="68"/>
                    <a:pt x="185" y="68"/>
                  </a:cubicBezTo>
                  <a:cubicBezTo>
                    <a:pt x="185" y="64"/>
                    <a:pt x="185" y="64"/>
                    <a:pt x="185" y="64"/>
                  </a:cubicBezTo>
                  <a:cubicBezTo>
                    <a:pt x="45" y="64"/>
                    <a:pt x="45" y="64"/>
                    <a:pt x="45" y="64"/>
                  </a:cubicBezTo>
                  <a:close/>
                  <a:moveTo>
                    <a:pt x="45" y="84"/>
                  </a:moveTo>
                  <a:cubicBezTo>
                    <a:pt x="45" y="88"/>
                    <a:pt x="45" y="88"/>
                    <a:pt x="45" y="88"/>
                  </a:cubicBezTo>
                  <a:cubicBezTo>
                    <a:pt x="156" y="88"/>
                    <a:pt x="156" y="88"/>
                    <a:pt x="156" y="88"/>
                  </a:cubicBezTo>
                  <a:cubicBezTo>
                    <a:pt x="156" y="84"/>
                    <a:pt x="156" y="84"/>
                    <a:pt x="156" y="84"/>
                  </a:cubicBezTo>
                  <a:cubicBezTo>
                    <a:pt x="45" y="84"/>
                    <a:pt x="45" y="84"/>
                    <a:pt x="45" y="84"/>
                  </a:cubicBezTo>
                  <a:close/>
                  <a:moveTo>
                    <a:pt x="45" y="74"/>
                  </a:moveTo>
                  <a:cubicBezTo>
                    <a:pt x="45" y="78"/>
                    <a:pt x="45" y="78"/>
                    <a:pt x="45" y="78"/>
                  </a:cubicBezTo>
                  <a:cubicBezTo>
                    <a:pt x="156" y="78"/>
                    <a:pt x="156" y="78"/>
                    <a:pt x="156" y="78"/>
                  </a:cubicBezTo>
                  <a:cubicBezTo>
                    <a:pt x="156" y="74"/>
                    <a:pt x="156" y="74"/>
                    <a:pt x="156" y="74"/>
                  </a:cubicBezTo>
                  <a:lnTo>
                    <a:pt x="45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5048250" y="1609725"/>
            <a:ext cx="742950" cy="742950"/>
            <a:chOff x="5047737" y="1609725"/>
            <a:chExt cx="742950" cy="742950"/>
          </a:xfrm>
          <a:solidFill>
            <a:schemeClr val="tx1"/>
          </a:solidFill>
        </p:grpSpPr>
        <p:sp>
          <p:nvSpPr>
            <p:cNvPr id="15" name="椭圆 14"/>
            <p:cNvSpPr>
              <a:spLocks noChangeArrowheads="1"/>
            </p:cNvSpPr>
            <p:nvPr/>
          </p:nvSpPr>
          <p:spPr bwMode="auto">
            <a:xfrm>
              <a:off x="5047737" y="1609725"/>
              <a:ext cx="742950" cy="7429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5"/>
            <p:cNvSpPr>
              <a:spLocks noEditPoints="1" noChangeArrowheads="1"/>
            </p:cNvSpPr>
            <p:nvPr/>
          </p:nvSpPr>
          <p:spPr bwMode="auto">
            <a:xfrm>
              <a:off x="5196927" y="1812154"/>
              <a:ext cx="482670" cy="388892"/>
            </a:xfrm>
            <a:custGeom>
              <a:avLst/>
              <a:gdLst>
                <a:gd name="T0" fmla="*/ 17 w 71"/>
                <a:gd name="T1" fmla="*/ 2 h 57"/>
                <a:gd name="T2" fmla="*/ 49 w 71"/>
                <a:gd name="T3" fmla="*/ 2 h 57"/>
                <a:gd name="T4" fmla="*/ 66 w 71"/>
                <a:gd name="T5" fmla="*/ 5 h 57"/>
                <a:gd name="T6" fmla="*/ 61 w 71"/>
                <a:gd name="T7" fmla="*/ 21 h 57"/>
                <a:gd name="T8" fmla="*/ 48 w 71"/>
                <a:gd name="T9" fmla="*/ 6 h 57"/>
                <a:gd name="T10" fmla="*/ 35 w 71"/>
                <a:gd name="T11" fmla="*/ 44 h 57"/>
                <a:gd name="T12" fmla="*/ 40 w 71"/>
                <a:gd name="T13" fmla="*/ 47 h 57"/>
                <a:gd name="T14" fmla="*/ 41 w 71"/>
                <a:gd name="T15" fmla="*/ 48 h 57"/>
                <a:gd name="T16" fmla="*/ 33 w 71"/>
                <a:gd name="T17" fmla="*/ 49 h 57"/>
                <a:gd name="T18" fmla="*/ 18 w 71"/>
                <a:gd name="T19" fmla="*/ 49 h 57"/>
                <a:gd name="T20" fmla="*/ 0 w 71"/>
                <a:gd name="T21" fmla="*/ 47 h 57"/>
                <a:gd name="T22" fmla="*/ 2 w 71"/>
                <a:gd name="T23" fmla="*/ 2 h 57"/>
                <a:gd name="T24" fmla="*/ 49 w 71"/>
                <a:gd name="T25" fmla="*/ 30 h 57"/>
                <a:gd name="T26" fmla="*/ 47 w 71"/>
                <a:gd name="T27" fmla="*/ 42 h 57"/>
                <a:gd name="T28" fmla="*/ 59 w 71"/>
                <a:gd name="T29" fmla="*/ 43 h 57"/>
                <a:gd name="T30" fmla="*/ 60 w 71"/>
                <a:gd name="T31" fmla="*/ 31 h 57"/>
                <a:gd name="T32" fmla="*/ 46 w 71"/>
                <a:gd name="T33" fmla="*/ 27 h 57"/>
                <a:gd name="T34" fmla="*/ 44 w 71"/>
                <a:gd name="T35" fmla="*/ 44 h 57"/>
                <a:gd name="T36" fmla="*/ 60 w 71"/>
                <a:gd name="T37" fmla="*/ 48 h 57"/>
                <a:gd name="T38" fmla="*/ 65 w 71"/>
                <a:gd name="T39" fmla="*/ 55 h 57"/>
                <a:gd name="T40" fmla="*/ 69 w 71"/>
                <a:gd name="T41" fmla="*/ 56 h 57"/>
                <a:gd name="T42" fmla="*/ 65 w 71"/>
                <a:gd name="T43" fmla="*/ 46 h 57"/>
                <a:gd name="T44" fmla="*/ 66 w 71"/>
                <a:gd name="T45" fmla="*/ 38 h 57"/>
                <a:gd name="T46" fmla="*/ 55 w 71"/>
                <a:gd name="T47" fmla="*/ 24 h 57"/>
                <a:gd name="T48" fmla="*/ 48 w 71"/>
                <a:gd name="T49" fmla="*/ 37 h 57"/>
                <a:gd name="T50" fmla="*/ 48 w 71"/>
                <a:gd name="T51" fmla="*/ 37 h 57"/>
                <a:gd name="T52" fmla="*/ 38 w 71"/>
                <a:gd name="T53" fmla="*/ 15 h 57"/>
                <a:gd name="T54" fmla="*/ 58 w 71"/>
                <a:gd name="T55" fmla="*/ 19 h 57"/>
                <a:gd name="T56" fmla="*/ 58 w 71"/>
                <a:gd name="T57" fmla="*/ 12 h 57"/>
                <a:gd name="T58" fmla="*/ 38 w 71"/>
                <a:gd name="T59" fmla="*/ 12 h 57"/>
                <a:gd name="T60" fmla="*/ 58 w 71"/>
                <a:gd name="T61" fmla="*/ 12 h 57"/>
                <a:gd name="T62" fmla="*/ 8 w 71"/>
                <a:gd name="T63" fmla="*/ 41 h 57"/>
                <a:gd name="T64" fmla="*/ 28 w 71"/>
                <a:gd name="T65" fmla="*/ 38 h 57"/>
                <a:gd name="T66" fmla="*/ 8 w 71"/>
                <a:gd name="T67" fmla="*/ 34 h 57"/>
                <a:gd name="T68" fmla="*/ 28 w 71"/>
                <a:gd name="T69" fmla="*/ 33 h 57"/>
                <a:gd name="T70" fmla="*/ 8 w 71"/>
                <a:gd name="T71" fmla="*/ 34 h 57"/>
                <a:gd name="T72" fmla="*/ 8 w 71"/>
                <a:gd name="T73" fmla="*/ 30 h 57"/>
                <a:gd name="T74" fmla="*/ 28 w 71"/>
                <a:gd name="T75" fmla="*/ 26 h 57"/>
                <a:gd name="T76" fmla="*/ 18 w 71"/>
                <a:gd name="T77" fmla="*/ 21 h 57"/>
                <a:gd name="T78" fmla="*/ 28 w 71"/>
                <a:gd name="T79" fmla="*/ 22 h 57"/>
                <a:gd name="T80" fmla="*/ 18 w 71"/>
                <a:gd name="T81" fmla="*/ 21 h 57"/>
                <a:gd name="T82" fmla="*/ 18 w 71"/>
                <a:gd name="T83" fmla="*/ 17 h 57"/>
                <a:gd name="T84" fmla="*/ 28 w 71"/>
                <a:gd name="T85" fmla="*/ 15 h 57"/>
                <a:gd name="T86" fmla="*/ 18 w 71"/>
                <a:gd name="T87" fmla="*/ 11 h 57"/>
                <a:gd name="T88" fmla="*/ 28 w 71"/>
                <a:gd name="T89" fmla="*/ 12 h 57"/>
                <a:gd name="T90" fmla="*/ 18 w 71"/>
                <a:gd name="T91" fmla="*/ 11 h 57"/>
                <a:gd name="T92" fmla="*/ 8 w 71"/>
                <a:gd name="T93" fmla="*/ 25 h 57"/>
                <a:gd name="T94" fmla="*/ 16 w 71"/>
                <a:gd name="T95" fmla="*/ 11 h 57"/>
                <a:gd name="T96" fmla="*/ 17 w 71"/>
                <a:gd name="T97" fmla="*/ 6 h 57"/>
                <a:gd name="T98" fmla="*/ 4 w 71"/>
                <a:gd name="T99" fmla="*/ 45 h 57"/>
                <a:gd name="T100" fmla="*/ 30 w 71"/>
                <a:gd name="T101" fmla="*/ 44 h 57"/>
                <a:gd name="T102" fmla="*/ 17 w 71"/>
                <a:gd name="T103" fmla="*/ 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" h="57">
                  <a:moveTo>
                    <a:pt x="2" y="2"/>
                  </a:moveTo>
                  <a:cubicBezTo>
                    <a:pt x="7" y="3"/>
                    <a:pt x="12" y="2"/>
                    <a:pt x="17" y="2"/>
                  </a:cubicBezTo>
                  <a:cubicBezTo>
                    <a:pt x="23" y="1"/>
                    <a:pt x="29" y="0"/>
                    <a:pt x="33" y="2"/>
                  </a:cubicBezTo>
                  <a:cubicBezTo>
                    <a:pt x="37" y="0"/>
                    <a:pt x="43" y="1"/>
                    <a:pt x="49" y="2"/>
                  </a:cubicBezTo>
                  <a:cubicBezTo>
                    <a:pt x="54" y="2"/>
                    <a:pt x="59" y="3"/>
                    <a:pt x="63" y="2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4" y="23"/>
                    <a:pt x="63" y="22"/>
                    <a:pt x="61" y="21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57" y="7"/>
                    <a:pt x="52" y="7"/>
                    <a:pt x="48" y="6"/>
                  </a:cubicBezTo>
                  <a:cubicBezTo>
                    <a:pt x="43" y="6"/>
                    <a:pt x="38" y="5"/>
                    <a:pt x="35" y="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6" y="44"/>
                    <a:pt x="37" y="44"/>
                    <a:pt x="38" y="44"/>
                  </a:cubicBezTo>
                  <a:cubicBezTo>
                    <a:pt x="39" y="45"/>
                    <a:pt x="40" y="46"/>
                    <a:pt x="40" y="47"/>
                  </a:cubicBezTo>
                  <a:cubicBezTo>
                    <a:pt x="41" y="48"/>
                    <a:pt x="41" y="48"/>
                    <a:pt x="42" y="48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38" y="48"/>
                    <a:pt x="35" y="48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29" y="48"/>
                    <a:pt x="24" y="48"/>
                    <a:pt x="18" y="49"/>
                  </a:cubicBezTo>
                  <a:cubicBezTo>
                    <a:pt x="13" y="50"/>
                    <a:pt x="7" y="50"/>
                    <a:pt x="2" y="50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" y="2"/>
                    <a:pt x="2" y="2"/>
                    <a:pt x="2" y="2"/>
                  </a:cubicBezTo>
                  <a:close/>
                  <a:moveTo>
                    <a:pt x="55" y="28"/>
                  </a:moveTo>
                  <a:cubicBezTo>
                    <a:pt x="53" y="28"/>
                    <a:pt x="50" y="28"/>
                    <a:pt x="49" y="30"/>
                  </a:cubicBezTo>
                  <a:cubicBezTo>
                    <a:pt x="47" y="31"/>
                    <a:pt x="46" y="33"/>
                    <a:pt x="45" y="36"/>
                  </a:cubicBezTo>
                  <a:cubicBezTo>
                    <a:pt x="45" y="38"/>
                    <a:pt x="46" y="40"/>
                    <a:pt x="47" y="42"/>
                  </a:cubicBezTo>
                  <a:cubicBezTo>
                    <a:pt x="49" y="44"/>
                    <a:pt x="51" y="45"/>
                    <a:pt x="53" y="45"/>
                  </a:cubicBezTo>
                  <a:cubicBezTo>
                    <a:pt x="55" y="45"/>
                    <a:pt x="57" y="45"/>
                    <a:pt x="59" y="43"/>
                  </a:cubicBezTo>
                  <a:cubicBezTo>
                    <a:pt x="61" y="42"/>
                    <a:pt x="62" y="40"/>
                    <a:pt x="62" y="38"/>
                  </a:cubicBezTo>
                  <a:cubicBezTo>
                    <a:pt x="62" y="35"/>
                    <a:pt x="62" y="33"/>
                    <a:pt x="60" y="31"/>
                  </a:cubicBezTo>
                  <a:cubicBezTo>
                    <a:pt x="59" y="30"/>
                    <a:pt x="57" y="28"/>
                    <a:pt x="55" y="28"/>
                  </a:cubicBezTo>
                  <a:close/>
                  <a:moveTo>
                    <a:pt x="46" y="27"/>
                  </a:moveTo>
                  <a:cubicBezTo>
                    <a:pt x="43" y="29"/>
                    <a:pt x="41" y="32"/>
                    <a:pt x="41" y="35"/>
                  </a:cubicBezTo>
                  <a:cubicBezTo>
                    <a:pt x="41" y="38"/>
                    <a:pt x="42" y="42"/>
                    <a:pt x="44" y="44"/>
                  </a:cubicBezTo>
                  <a:cubicBezTo>
                    <a:pt x="46" y="47"/>
                    <a:pt x="49" y="49"/>
                    <a:pt x="52" y="49"/>
                  </a:cubicBezTo>
                  <a:cubicBezTo>
                    <a:pt x="55" y="50"/>
                    <a:pt x="57" y="49"/>
                    <a:pt x="60" y="48"/>
                  </a:cubicBezTo>
                  <a:cubicBezTo>
                    <a:pt x="60" y="49"/>
                    <a:pt x="60" y="49"/>
                    <a:pt x="61" y="50"/>
                  </a:cubicBezTo>
                  <a:cubicBezTo>
                    <a:pt x="65" y="55"/>
                    <a:pt x="65" y="55"/>
                    <a:pt x="65" y="55"/>
                  </a:cubicBezTo>
                  <a:cubicBezTo>
                    <a:pt x="66" y="57"/>
                    <a:pt x="68" y="57"/>
                    <a:pt x="69" y="56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70" y="55"/>
                    <a:pt x="71" y="53"/>
                    <a:pt x="70" y="52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64" y="45"/>
                    <a:pt x="63" y="45"/>
                  </a:cubicBezTo>
                  <a:cubicBezTo>
                    <a:pt x="65" y="43"/>
                    <a:pt x="66" y="41"/>
                    <a:pt x="66" y="38"/>
                  </a:cubicBezTo>
                  <a:cubicBezTo>
                    <a:pt x="67" y="35"/>
                    <a:pt x="66" y="32"/>
                    <a:pt x="64" y="29"/>
                  </a:cubicBezTo>
                  <a:cubicBezTo>
                    <a:pt x="62" y="26"/>
                    <a:pt x="59" y="24"/>
                    <a:pt x="55" y="24"/>
                  </a:cubicBezTo>
                  <a:cubicBezTo>
                    <a:pt x="52" y="24"/>
                    <a:pt x="49" y="24"/>
                    <a:pt x="46" y="27"/>
                  </a:cubicBezTo>
                  <a:close/>
                  <a:moveTo>
                    <a:pt x="48" y="37"/>
                  </a:moveTo>
                  <a:cubicBezTo>
                    <a:pt x="49" y="34"/>
                    <a:pt x="53" y="32"/>
                    <a:pt x="57" y="31"/>
                  </a:cubicBezTo>
                  <a:cubicBezTo>
                    <a:pt x="53" y="28"/>
                    <a:pt x="47" y="32"/>
                    <a:pt x="48" y="37"/>
                  </a:cubicBezTo>
                  <a:close/>
                  <a:moveTo>
                    <a:pt x="58" y="17"/>
                  </a:moveTo>
                  <a:cubicBezTo>
                    <a:pt x="54" y="17"/>
                    <a:pt x="42" y="15"/>
                    <a:pt x="38" y="15"/>
                  </a:cubicBezTo>
                  <a:cubicBezTo>
                    <a:pt x="38" y="16"/>
                    <a:pt x="38" y="17"/>
                    <a:pt x="38" y="17"/>
                  </a:cubicBezTo>
                  <a:cubicBezTo>
                    <a:pt x="42" y="17"/>
                    <a:pt x="55" y="19"/>
                    <a:pt x="58" y="19"/>
                  </a:cubicBezTo>
                  <a:cubicBezTo>
                    <a:pt x="58" y="19"/>
                    <a:pt x="58" y="18"/>
                    <a:pt x="58" y="17"/>
                  </a:cubicBezTo>
                  <a:close/>
                  <a:moveTo>
                    <a:pt x="58" y="12"/>
                  </a:moveTo>
                  <a:cubicBezTo>
                    <a:pt x="54" y="12"/>
                    <a:pt x="42" y="10"/>
                    <a:pt x="38" y="10"/>
                  </a:cubicBezTo>
                  <a:cubicBezTo>
                    <a:pt x="38" y="11"/>
                    <a:pt x="38" y="11"/>
                    <a:pt x="38" y="12"/>
                  </a:cubicBezTo>
                  <a:cubicBezTo>
                    <a:pt x="42" y="12"/>
                    <a:pt x="55" y="14"/>
                    <a:pt x="58" y="14"/>
                  </a:cubicBezTo>
                  <a:cubicBezTo>
                    <a:pt x="58" y="13"/>
                    <a:pt x="58" y="12"/>
                    <a:pt x="58" y="12"/>
                  </a:cubicBezTo>
                  <a:close/>
                  <a:moveTo>
                    <a:pt x="8" y="40"/>
                  </a:moveTo>
                  <a:cubicBezTo>
                    <a:pt x="8" y="40"/>
                    <a:pt x="8" y="41"/>
                    <a:pt x="8" y="41"/>
                  </a:cubicBezTo>
                  <a:cubicBezTo>
                    <a:pt x="12" y="42"/>
                    <a:pt x="24" y="39"/>
                    <a:pt x="28" y="39"/>
                  </a:cubicBezTo>
                  <a:cubicBezTo>
                    <a:pt x="28" y="39"/>
                    <a:pt x="28" y="38"/>
                    <a:pt x="28" y="38"/>
                  </a:cubicBezTo>
                  <a:cubicBezTo>
                    <a:pt x="25" y="37"/>
                    <a:pt x="13" y="40"/>
                    <a:pt x="8" y="40"/>
                  </a:cubicBezTo>
                  <a:close/>
                  <a:moveTo>
                    <a:pt x="8" y="34"/>
                  </a:moveTo>
                  <a:cubicBezTo>
                    <a:pt x="8" y="34"/>
                    <a:pt x="8" y="35"/>
                    <a:pt x="8" y="35"/>
                  </a:cubicBezTo>
                  <a:cubicBezTo>
                    <a:pt x="12" y="36"/>
                    <a:pt x="24" y="33"/>
                    <a:pt x="28" y="33"/>
                  </a:cubicBezTo>
                  <a:cubicBezTo>
                    <a:pt x="28" y="33"/>
                    <a:pt x="28" y="32"/>
                    <a:pt x="28" y="32"/>
                  </a:cubicBezTo>
                  <a:cubicBezTo>
                    <a:pt x="25" y="31"/>
                    <a:pt x="13" y="34"/>
                    <a:pt x="8" y="34"/>
                  </a:cubicBezTo>
                  <a:close/>
                  <a:moveTo>
                    <a:pt x="8" y="28"/>
                  </a:moveTo>
                  <a:cubicBezTo>
                    <a:pt x="8" y="29"/>
                    <a:pt x="8" y="29"/>
                    <a:pt x="8" y="30"/>
                  </a:cubicBezTo>
                  <a:cubicBezTo>
                    <a:pt x="12" y="30"/>
                    <a:pt x="24" y="28"/>
                    <a:pt x="28" y="28"/>
                  </a:cubicBezTo>
                  <a:cubicBezTo>
                    <a:pt x="28" y="27"/>
                    <a:pt x="28" y="27"/>
                    <a:pt x="28" y="26"/>
                  </a:cubicBezTo>
                  <a:cubicBezTo>
                    <a:pt x="25" y="26"/>
                    <a:pt x="13" y="28"/>
                    <a:pt x="8" y="28"/>
                  </a:cubicBezTo>
                  <a:close/>
                  <a:moveTo>
                    <a:pt x="18" y="21"/>
                  </a:moveTo>
                  <a:cubicBezTo>
                    <a:pt x="18" y="21"/>
                    <a:pt x="18" y="22"/>
                    <a:pt x="18" y="22"/>
                  </a:cubicBezTo>
                  <a:cubicBezTo>
                    <a:pt x="20" y="22"/>
                    <a:pt x="24" y="21"/>
                    <a:pt x="28" y="22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5" y="20"/>
                    <a:pt x="21" y="20"/>
                    <a:pt x="18" y="21"/>
                  </a:cubicBezTo>
                  <a:close/>
                  <a:moveTo>
                    <a:pt x="18" y="16"/>
                  </a:moveTo>
                  <a:cubicBezTo>
                    <a:pt x="18" y="16"/>
                    <a:pt x="18" y="17"/>
                    <a:pt x="18" y="17"/>
                  </a:cubicBezTo>
                  <a:cubicBezTo>
                    <a:pt x="20" y="17"/>
                    <a:pt x="24" y="16"/>
                    <a:pt x="28" y="16"/>
                  </a:cubicBezTo>
                  <a:cubicBezTo>
                    <a:pt x="28" y="16"/>
                    <a:pt x="28" y="15"/>
                    <a:pt x="28" y="15"/>
                  </a:cubicBezTo>
                  <a:cubicBezTo>
                    <a:pt x="25" y="14"/>
                    <a:pt x="21" y="15"/>
                    <a:pt x="18" y="16"/>
                  </a:cubicBezTo>
                  <a:close/>
                  <a:moveTo>
                    <a:pt x="18" y="11"/>
                  </a:moveTo>
                  <a:cubicBezTo>
                    <a:pt x="18" y="12"/>
                    <a:pt x="18" y="13"/>
                    <a:pt x="18" y="13"/>
                  </a:cubicBezTo>
                  <a:cubicBezTo>
                    <a:pt x="20" y="13"/>
                    <a:pt x="24" y="12"/>
                    <a:pt x="28" y="12"/>
                  </a:cubicBezTo>
                  <a:cubicBezTo>
                    <a:pt x="28" y="12"/>
                    <a:pt x="28" y="11"/>
                    <a:pt x="28" y="10"/>
                  </a:cubicBezTo>
                  <a:cubicBezTo>
                    <a:pt x="25" y="10"/>
                    <a:pt x="21" y="11"/>
                    <a:pt x="18" y="11"/>
                  </a:cubicBezTo>
                  <a:close/>
                  <a:moveTo>
                    <a:pt x="8" y="11"/>
                  </a:moveTo>
                  <a:cubicBezTo>
                    <a:pt x="8" y="25"/>
                    <a:pt x="8" y="25"/>
                    <a:pt x="8" y="2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8" y="11"/>
                    <a:pt x="8" y="11"/>
                    <a:pt x="8" y="11"/>
                  </a:cubicBezTo>
                  <a:close/>
                  <a:moveTo>
                    <a:pt x="17" y="6"/>
                  </a:moveTo>
                  <a:cubicBezTo>
                    <a:pt x="13" y="7"/>
                    <a:pt x="9" y="7"/>
                    <a:pt x="4" y="7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9" y="45"/>
                    <a:pt x="13" y="45"/>
                    <a:pt x="17" y="44"/>
                  </a:cubicBezTo>
                  <a:cubicBezTo>
                    <a:pt x="22" y="44"/>
                    <a:pt x="27" y="43"/>
                    <a:pt x="30" y="4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8" y="5"/>
                    <a:pt x="23" y="6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6119495" y="1618298"/>
            <a:ext cx="4629150" cy="548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制定正确的经营战略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6610350" y="2884805"/>
            <a:ext cx="5147310" cy="9753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提高自主创新能力，依靠科技，管理，形成自己的竞争优势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6517005" y="4364355"/>
            <a:ext cx="5557520" cy="548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诚信经营，树立良好的信誉和形象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7372" y="205348"/>
            <a:ext cx="5602605" cy="1087120"/>
            <a:chOff x="77372" y="205348"/>
            <a:chExt cx="5602605" cy="1087120"/>
          </a:xfrm>
        </p:grpSpPr>
        <p:sp>
          <p:nvSpPr>
            <p:cNvPr id="21" name="矩形 20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原创设计师QQ598969553          _1"/>
            <p:cNvSpPr txBox="1"/>
            <p:nvPr/>
          </p:nvSpPr>
          <p:spPr>
            <a:xfrm>
              <a:off x="843817" y="226938"/>
              <a:ext cx="4836160" cy="106553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企业经营成功的要素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indent="0" algn="ctr">
                <a:buNone/>
              </a:pP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5114743" y="1812154"/>
            <a:ext cx="593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545879" y="3061672"/>
            <a:ext cx="593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574272" y="4524752"/>
            <a:ext cx="593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indefinite" fill="hold" grpId="3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4" grpId="3" animBg="1"/>
      <p:bldP spid="17" grpId="0" bldLvl="0" animBg="1"/>
      <p:bldP spid="18" grpId="0" bldLvl="0" animBg="1"/>
      <p:bldP spid="1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7372" y="205348"/>
            <a:ext cx="4128868" cy="739032"/>
            <a:chOff x="77372" y="205348"/>
            <a:chExt cx="4128868" cy="739032"/>
          </a:xfrm>
        </p:grpSpPr>
        <p:sp>
          <p:nvSpPr>
            <p:cNvPr id="5" name="矩形 4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原创设计师QQ598969553          _1"/>
            <p:cNvSpPr txBox="1"/>
            <p:nvPr/>
          </p:nvSpPr>
          <p:spPr>
            <a:xfrm>
              <a:off x="844062" y="227232"/>
              <a:ext cx="3362178" cy="717148"/>
            </a:xfrm>
            <a:prstGeom prst="rect">
              <a:avLst/>
            </a:prstGeom>
          </p:spPr>
          <p:txBody>
            <a:bodyPr>
              <a:normAutofit fontScale="95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各个公司的经营成果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1202015" y="3838645"/>
            <a:ext cx="1499696" cy="396309"/>
            <a:chOff x="1424694" y="3437117"/>
            <a:chExt cx="1499779" cy="396331"/>
          </a:xfrm>
          <a:solidFill>
            <a:schemeClr val="tx1"/>
          </a:solidFill>
        </p:grpSpPr>
        <p:sp>
          <p:nvSpPr>
            <p:cNvPr id="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70496" y="3985267"/>
            <a:ext cx="1499696" cy="385307"/>
            <a:chOff x="2993261" y="3583747"/>
            <a:chExt cx="1499779" cy="385328"/>
          </a:xfrm>
          <a:solidFill>
            <a:srgbClr val="70C4BC"/>
          </a:solidFill>
        </p:grpSpPr>
        <p:sp>
          <p:nvSpPr>
            <p:cNvPr id="1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1"/>
          <p:cNvGrpSpPr/>
          <p:nvPr/>
        </p:nvGrpSpPr>
        <p:grpSpPr>
          <a:xfrm>
            <a:off x="4338976" y="3838646"/>
            <a:ext cx="1499696" cy="396308"/>
            <a:chOff x="4561827" y="3437117"/>
            <a:chExt cx="1499779" cy="396330"/>
          </a:xfrm>
          <a:solidFill>
            <a:schemeClr val="tx1"/>
          </a:solidFill>
        </p:grpSpPr>
        <p:sp>
          <p:nvSpPr>
            <p:cNvPr id="15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2"/>
          <p:cNvGrpSpPr/>
          <p:nvPr/>
        </p:nvGrpSpPr>
        <p:grpSpPr>
          <a:xfrm>
            <a:off x="5907457" y="3985267"/>
            <a:ext cx="1499696" cy="385307"/>
            <a:chOff x="6130393" y="3583747"/>
            <a:chExt cx="1499779" cy="385328"/>
          </a:xfrm>
          <a:solidFill>
            <a:srgbClr val="70C4BC"/>
          </a:solidFill>
        </p:grpSpPr>
        <p:sp>
          <p:nvSpPr>
            <p:cNvPr id="18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35"/>
          <p:cNvGrpSpPr/>
          <p:nvPr/>
        </p:nvGrpSpPr>
        <p:grpSpPr>
          <a:xfrm>
            <a:off x="9044417" y="3985268"/>
            <a:ext cx="1499696" cy="385306"/>
            <a:chOff x="9267526" y="3583748"/>
            <a:chExt cx="1499779" cy="385327"/>
          </a:xfrm>
          <a:solidFill>
            <a:srgbClr val="70C4BC"/>
          </a:solidFill>
        </p:grpSpPr>
        <p:sp>
          <p:nvSpPr>
            <p:cNvPr id="21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19"/>
          <p:cNvGrpSpPr/>
          <p:nvPr/>
        </p:nvGrpSpPr>
        <p:grpSpPr>
          <a:xfrm>
            <a:off x="7475937" y="3838645"/>
            <a:ext cx="1499696" cy="396309"/>
            <a:chOff x="7698960" y="3437117"/>
            <a:chExt cx="1499779" cy="396331"/>
          </a:xfrm>
          <a:solidFill>
            <a:schemeClr val="tx1"/>
          </a:solidFill>
        </p:grpSpPr>
        <p:sp>
          <p:nvSpPr>
            <p:cNvPr id="24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0"/>
          <p:cNvGrpSpPr/>
          <p:nvPr/>
        </p:nvGrpSpPr>
        <p:grpSpPr>
          <a:xfrm>
            <a:off x="9562105" y="4456240"/>
            <a:ext cx="464319" cy="465112"/>
            <a:chOff x="9145588" y="4435475"/>
            <a:chExt cx="464344" cy="465138"/>
          </a:xfrm>
          <a:solidFill>
            <a:srgbClr val="70C4BC"/>
          </a:solidFill>
        </p:grpSpPr>
        <p:sp>
          <p:nvSpPr>
            <p:cNvPr id="27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4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8062407" y="3303799"/>
            <a:ext cx="464319" cy="464319"/>
            <a:chOff x="7287419" y="2577307"/>
            <a:chExt cx="464344" cy="464344"/>
          </a:xfrm>
          <a:solidFill>
            <a:schemeClr val="tx1"/>
          </a:solidFill>
        </p:grpSpPr>
        <p:sp>
          <p:nvSpPr>
            <p:cNvPr id="37" name="AutoShape 56"/>
            <p:cNvSpPr/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AutoShape 57"/>
            <p:cNvSpPr/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AutoShape 58"/>
            <p:cNvSpPr/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0" name="AutoShape 59"/>
          <p:cNvSpPr/>
          <p:nvPr/>
        </p:nvSpPr>
        <p:spPr bwMode="auto">
          <a:xfrm>
            <a:off x="3215469" y="4446814"/>
            <a:ext cx="465112" cy="464319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70C4BC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algn="ctr" defTabSz="227965" hangingPunct="0">
              <a:lnSpc>
                <a:spcPct val="130000"/>
              </a:lnSpc>
            </a:pPr>
            <a:endParaRPr lang="en-US" sz="140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38"/>
          <p:cNvGrpSpPr/>
          <p:nvPr/>
        </p:nvGrpSpPr>
        <p:grpSpPr>
          <a:xfrm>
            <a:off x="4925050" y="3297369"/>
            <a:ext cx="465112" cy="391298"/>
            <a:chOff x="5368132" y="2625725"/>
            <a:chExt cx="465138" cy="391319"/>
          </a:xfrm>
          <a:solidFill>
            <a:schemeClr val="tx1"/>
          </a:solidFill>
        </p:grpSpPr>
        <p:sp>
          <p:nvSpPr>
            <p:cNvPr id="42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2"/>
          <p:cNvGrpSpPr/>
          <p:nvPr/>
        </p:nvGrpSpPr>
        <p:grpSpPr>
          <a:xfrm>
            <a:off x="1719704" y="3303404"/>
            <a:ext cx="464319" cy="362725"/>
            <a:chOff x="2581275" y="1710532"/>
            <a:chExt cx="464344" cy="362744"/>
          </a:xfrm>
          <a:solidFill>
            <a:schemeClr val="tx1"/>
          </a:solidFill>
        </p:grpSpPr>
        <p:sp>
          <p:nvSpPr>
            <p:cNvPr id="46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498470" y="4446813"/>
            <a:ext cx="319071" cy="465112"/>
            <a:chOff x="5441157" y="4440238"/>
            <a:chExt cx="319088" cy="465138"/>
          </a:xfrm>
          <a:solidFill>
            <a:srgbClr val="70C4BC"/>
          </a:solidFill>
        </p:grpSpPr>
        <p:sp>
          <p:nvSpPr>
            <p:cNvPr id="54" name="AutoShape 97"/>
            <p:cNvSpPr/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AutoShape 98"/>
            <p:cNvSpPr/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AutoShape 99"/>
            <p:cNvSpPr/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49" tIns="19049" rIns="19049" bIns="19049" anchor="ctr"/>
            <a:lstStyle/>
            <a:p>
              <a:pPr algn="ctr" defTabSz="227965" hangingPunct="0">
                <a:lnSpc>
                  <a:spcPct val="130000"/>
                </a:lnSpc>
              </a:pPr>
              <a:endParaRPr lang="en-US" sz="12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9319895" y="513842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10170" y="272034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74410" y="504190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504690" y="245618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863850" y="504190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295400" y="2456180"/>
            <a:ext cx="1168400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en-US" altLang="zh-CN" sz="3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090295" y="1652905"/>
            <a:ext cx="4533900" cy="3907790"/>
            <a:chOff x="1717" y="2603"/>
            <a:chExt cx="7140" cy="6154"/>
          </a:xfrm>
        </p:grpSpPr>
        <p:sp>
          <p:nvSpPr>
            <p:cNvPr id="4" name="等腰三角形 3"/>
            <p:cNvSpPr/>
            <p:nvPr/>
          </p:nvSpPr>
          <p:spPr>
            <a:xfrm>
              <a:off x="1717" y="2603"/>
              <a:ext cx="7140" cy="6155"/>
            </a:xfrm>
            <a:prstGeom prst="triangle">
              <a:avLst/>
            </a:prstGeom>
            <a:solidFill>
              <a:srgbClr val="18BD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" name="椭圆 7"/>
            <p:cNvSpPr/>
            <p:nvPr/>
          </p:nvSpPr>
          <p:spPr>
            <a:xfrm>
              <a:off x="4909" y="3871"/>
              <a:ext cx="756" cy="75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rgbClr val="18BDD5"/>
                  </a:solidFill>
                </a:rPr>
                <a:t>1</a:t>
              </a:r>
              <a:endParaRPr lang="zh-CN" altLang="en-US" sz="2400" b="1" dirty="0">
                <a:solidFill>
                  <a:srgbClr val="18BDD5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090295" y="3265170"/>
            <a:ext cx="4533900" cy="2296160"/>
            <a:chOff x="1717" y="5142"/>
            <a:chExt cx="7140" cy="3616"/>
          </a:xfrm>
        </p:grpSpPr>
        <p:sp>
          <p:nvSpPr>
            <p:cNvPr id="5" name="梯形 4"/>
            <p:cNvSpPr/>
            <p:nvPr/>
          </p:nvSpPr>
          <p:spPr>
            <a:xfrm>
              <a:off x="1717" y="5142"/>
              <a:ext cx="7140" cy="3616"/>
            </a:xfrm>
            <a:prstGeom prst="trapezoid">
              <a:avLst>
                <a:gd name="adj" fmla="val 6727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9" name="椭圆 8"/>
            <p:cNvSpPr/>
            <p:nvPr/>
          </p:nvSpPr>
          <p:spPr>
            <a:xfrm>
              <a:off x="4909" y="5617"/>
              <a:ext cx="756" cy="75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rgbClr val="12253A"/>
                  </a:solidFill>
                </a:rPr>
                <a:t>2</a:t>
              </a:r>
              <a:endParaRPr lang="zh-CN" altLang="en-US" sz="2400" b="1" dirty="0">
                <a:solidFill>
                  <a:srgbClr val="12253A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90295" y="4366895"/>
            <a:ext cx="4533900" cy="1193800"/>
            <a:chOff x="1717" y="6877"/>
            <a:chExt cx="7140" cy="1880"/>
          </a:xfrm>
        </p:grpSpPr>
        <p:sp>
          <p:nvSpPr>
            <p:cNvPr id="6" name="梯形 5"/>
            <p:cNvSpPr/>
            <p:nvPr/>
          </p:nvSpPr>
          <p:spPr>
            <a:xfrm>
              <a:off x="1717" y="6877"/>
              <a:ext cx="7140" cy="1881"/>
            </a:xfrm>
            <a:prstGeom prst="trapezoid">
              <a:avLst>
                <a:gd name="adj" fmla="val 87645"/>
              </a:avLst>
            </a:prstGeom>
            <a:solidFill>
              <a:srgbClr val="18BD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10" name="椭圆 9"/>
            <p:cNvSpPr/>
            <p:nvPr/>
          </p:nvSpPr>
          <p:spPr>
            <a:xfrm>
              <a:off x="4909" y="7252"/>
              <a:ext cx="756" cy="75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rgbClr val="18BDD5"/>
                  </a:solidFill>
                </a:rPr>
                <a:t>3</a:t>
              </a:r>
              <a:endParaRPr lang="zh-CN" altLang="en-US" sz="2400" b="1" dirty="0">
                <a:solidFill>
                  <a:srgbClr val="18BDD5"/>
                </a:solidFill>
              </a:endParaRPr>
            </a:p>
          </p:txBody>
        </p:sp>
      </p:grpSp>
      <p:sp>
        <p:nvSpPr>
          <p:cNvPr id="13" name="Freeform 89"/>
          <p:cNvSpPr>
            <a:spLocks noChangeAspect="1" noEditPoints="1"/>
          </p:cNvSpPr>
          <p:nvPr/>
        </p:nvSpPr>
        <p:spPr bwMode="auto">
          <a:xfrm>
            <a:off x="6311160" y="3300093"/>
            <a:ext cx="863667" cy="692939"/>
          </a:xfrm>
          <a:custGeom>
            <a:avLst/>
            <a:gdLst>
              <a:gd name="T0" fmla="*/ 51 w 173"/>
              <a:gd name="T1" fmla="*/ 35 h 137"/>
              <a:gd name="T2" fmla="*/ 65 w 173"/>
              <a:gd name="T3" fmla="*/ 76 h 137"/>
              <a:gd name="T4" fmla="*/ 136 w 173"/>
              <a:gd name="T5" fmla="*/ 72 h 137"/>
              <a:gd name="T6" fmla="*/ 151 w 173"/>
              <a:gd name="T7" fmla="*/ 35 h 137"/>
              <a:gd name="T8" fmla="*/ 51 w 173"/>
              <a:gd name="T9" fmla="*/ 35 h 137"/>
              <a:gd name="T10" fmla="*/ 8 w 173"/>
              <a:gd name="T11" fmla="*/ 0 h 137"/>
              <a:gd name="T12" fmla="*/ 33 w 173"/>
              <a:gd name="T13" fmla="*/ 0 h 137"/>
              <a:gd name="T14" fmla="*/ 35 w 173"/>
              <a:gd name="T15" fmla="*/ 0 h 137"/>
              <a:gd name="T16" fmla="*/ 39 w 173"/>
              <a:gd name="T17" fmla="*/ 2 h 137"/>
              <a:gd name="T18" fmla="*/ 41 w 173"/>
              <a:gd name="T19" fmla="*/ 6 h 137"/>
              <a:gd name="T20" fmla="*/ 41 w 173"/>
              <a:gd name="T21" fmla="*/ 6 h 137"/>
              <a:gd name="T22" fmla="*/ 45 w 173"/>
              <a:gd name="T23" fmla="*/ 17 h 137"/>
              <a:gd name="T24" fmla="*/ 165 w 173"/>
              <a:gd name="T25" fmla="*/ 17 h 137"/>
              <a:gd name="T26" fmla="*/ 169 w 173"/>
              <a:gd name="T27" fmla="*/ 19 h 137"/>
              <a:gd name="T28" fmla="*/ 171 w 173"/>
              <a:gd name="T29" fmla="*/ 21 h 137"/>
              <a:gd name="T30" fmla="*/ 173 w 173"/>
              <a:gd name="T31" fmla="*/ 27 h 137"/>
              <a:gd name="T32" fmla="*/ 171 w 173"/>
              <a:gd name="T33" fmla="*/ 29 h 137"/>
              <a:gd name="T34" fmla="*/ 171 w 173"/>
              <a:gd name="T35" fmla="*/ 29 h 137"/>
              <a:gd name="T36" fmla="*/ 147 w 173"/>
              <a:gd name="T37" fmla="*/ 84 h 137"/>
              <a:gd name="T38" fmla="*/ 147 w 173"/>
              <a:gd name="T39" fmla="*/ 84 h 137"/>
              <a:gd name="T40" fmla="*/ 145 w 173"/>
              <a:gd name="T41" fmla="*/ 86 h 137"/>
              <a:gd name="T42" fmla="*/ 142 w 173"/>
              <a:gd name="T43" fmla="*/ 88 h 137"/>
              <a:gd name="T44" fmla="*/ 71 w 173"/>
              <a:gd name="T45" fmla="*/ 92 h 137"/>
              <a:gd name="T46" fmla="*/ 75 w 173"/>
              <a:gd name="T47" fmla="*/ 104 h 137"/>
              <a:gd name="T48" fmla="*/ 151 w 173"/>
              <a:gd name="T49" fmla="*/ 104 h 137"/>
              <a:gd name="T50" fmla="*/ 157 w 173"/>
              <a:gd name="T51" fmla="*/ 106 h 137"/>
              <a:gd name="T52" fmla="*/ 163 w 173"/>
              <a:gd name="T53" fmla="*/ 110 h 137"/>
              <a:gd name="T54" fmla="*/ 165 w 173"/>
              <a:gd name="T55" fmla="*/ 114 h 137"/>
              <a:gd name="T56" fmla="*/ 167 w 173"/>
              <a:gd name="T57" fmla="*/ 119 h 137"/>
              <a:gd name="T58" fmla="*/ 165 w 173"/>
              <a:gd name="T59" fmla="*/ 127 h 137"/>
              <a:gd name="T60" fmla="*/ 163 w 173"/>
              <a:gd name="T61" fmla="*/ 131 h 137"/>
              <a:gd name="T62" fmla="*/ 157 w 173"/>
              <a:gd name="T63" fmla="*/ 135 h 137"/>
              <a:gd name="T64" fmla="*/ 151 w 173"/>
              <a:gd name="T65" fmla="*/ 137 h 137"/>
              <a:gd name="T66" fmla="*/ 145 w 173"/>
              <a:gd name="T67" fmla="*/ 135 h 137"/>
              <a:gd name="T68" fmla="*/ 140 w 173"/>
              <a:gd name="T69" fmla="*/ 131 h 137"/>
              <a:gd name="T70" fmla="*/ 136 w 173"/>
              <a:gd name="T71" fmla="*/ 127 h 137"/>
              <a:gd name="T72" fmla="*/ 136 w 173"/>
              <a:gd name="T73" fmla="*/ 119 h 137"/>
              <a:gd name="T74" fmla="*/ 59 w 173"/>
              <a:gd name="T75" fmla="*/ 119 h 137"/>
              <a:gd name="T76" fmla="*/ 59 w 173"/>
              <a:gd name="T77" fmla="*/ 127 h 137"/>
              <a:gd name="T78" fmla="*/ 55 w 173"/>
              <a:gd name="T79" fmla="*/ 131 h 137"/>
              <a:gd name="T80" fmla="*/ 49 w 173"/>
              <a:gd name="T81" fmla="*/ 135 h 137"/>
              <a:gd name="T82" fmla="*/ 43 w 173"/>
              <a:gd name="T83" fmla="*/ 137 h 137"/>
              <a:gd name="T84" fmla="*/ 37 w 173"/>
              <a:gd name="T85" fmla="*/ 135 h 137"/>
              <a:gd name="T86" fmla="*/ 31 w 173"/>
              <a:gd name="T87" fmla="*/ 131 h 137"/>
              <a:gd name="T88" fmla="*/ 30 w 173"/>
              <a:gd name="T89" fmla="*/ 127 h 137"/>
              <a:gd name="T90" fmla="*/ 28 w 173"/>
              <a:gd name="T91" fmla="*/ 119 h 137"/>
              <a:gd name="T92" fmla="*/ 30 w 173"/>
              <a:gd name="T93" fmla="*/ 114 h 137"/>
              <a:gd name="T94" fmla="*/ 31 w 173"/>
              <a:gd name="T95" fmla="*/ 110 h 137"/>
              <a:gd name="T96" fmla="*/ 37 w 173"/>
              <a:gd name="T97" fmla="*/ 106 h 137"/>
              <a:gd name="T98" fmla="*/ 43 w 173"/>
              <a:gd name="T99" fmla="*/ 104 h 137"/>
              <a:gd name="T100" fmla="*/ 59 w 173"/>
              <a:gd name="T101" fmla="*/ 104 h 137"/>
              <a:gd name="T102" fmla="*/ 28 w 173"/>
              <a:gd name="T103" fmla="*/ 15 h 137"/>
              <a:gd name="T104" fmla="*/ 8 w 173"/>
              <a:gd name="T105" fmla="*/ 15 h 137"/>
              <a:gd name="T106" fmla="*/ 4 w 173"/>
              <a:gd name="T107" fmla="*/ 13 h 137"/>
              <a:gd name="T108" fmla="*/ 2 w 173"/>
              <a:gd name="T109" fmla="*/ 11 h 137"/>
              <a:gd name="T110" fmla="*/ 0 w 173"/>
              <a:gd name="T111" fmla="*/ 7 h 137"/>
              <a:gd name="T112" fmla="*/ 2 w 173"/>
              <a:gd name="T113" fmla="*/ 4 h 137"/>
              <a:gd name="T114" fmla="*/ 4 w 173"/>
              <a:gd name="T115" fmla="*/ 0 h 137"/>
              <a:gd name="T116" fmla="*/ 8 w 173"/>
              <a:gd name="T117" fmla="*/ 0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73" h="137">
                <a:moveTo>
                  <a:pt x="51" y="35"/>
                </a:moveTo>
                <a:lnTo>
                  <a:pt x="65" y="76"/>
                </a:lnTo>
                <a:lnTo>
                  <a:pt x="136" y="72"/>
                </a:lnTo>
                <a:lnTo>
                  <a:pt x="151" y="35"/>
                </a:lnTo>
                <a:lnTo>
                  <a:pt x="51" y="35"/>
                </a:lnTo>
                <a:close/>
                <a:moveTo>
                  <a:pt x="8" y="0"/>
                </a:moveTo>
                <a:lnTo>
                  <a:pt x="33" y="0"/>
                </a:lnTo>
                <a:lnTo>
                  <a:pt x="35" y="0"/>
                </a:lnTo>
                <a:lnTo>
                  <a:pt x="39" y="2"/>
                </a:lnTo>
                <a:lnTo>
                  <a:pt x="41" y="6"/>
                </a:lnTo>
                <a:lnTo>
                  <a:pt x="41" y="6"/>
                </a:lnTo>
                <a:lnTo>
                  <a:pt x="45" y="17"/>
                </a:lnTo>
                <a:lnTo>
                  <a:pt x="165" y="17"/>
                </a:lnTo>
                <a:lnTo>
                  <a:pt x="169" y="19"/>
                </a:lnTo>
                <a:lnTo>
                  <a:pt x="171" y="21"/>
                </a:lnTo>
                <a:lnTo>
                  <a:pt x="173" y="27"/>
                </a:lnTo>
                <a:lnTo>
                  <a:pt x="171" y="29"/>
                </a:lnTo>
                <a:lnTo>
                  <a:pt x="171" y="29"/>
                </a:lnTo>
                <a:lnTo>
                  <a:pt x="147" y="84"/>
                </a:lnTo>
                <a:lnTo>
                  <a:pt x="147" y="84"/>
                </a:lnTo>
                <a:lnTo>
                  <a:pt x="145" y="86"/>
                </a:lnTo>
                <a:lnTo>
                  <a:pt x="142" y="88"/>
                </a:lnTo>
                <a:lnTo>
                  <a:pt x="71" y="92"/>
                </a:lnTo>
                <a:lnTo>
                  <a:pt x="75" y="104"/>
                </a:lnTo>
                <a:lnTo>
                  <a:pt x="151" y="104"/>
                </a:lnTo>
                <a:lnTo>
                  <a:pt x="157" y="106"/>
                </a:lnTo>
                <a:lnTo>
                  <a:pt x="163" y="110"/>
                </a:lnTo>
                <a:lnTo>
                  <a:pt x="165" y="114"/>
                </a:lnTo>
                <a:lnTo>
                  <a:pt x="167" y="119"/>
                </a:lnTo>
                <a:lnTo>
                  <a:pt x="165" y="127"/>
                </a:lnTo>
                <a:lnTo>
                  <a:pt x="163" y="131"/>
                </a:lnTo>
                <a:lnTo>
                  <a:pt x="157" y="135"/>
                </a:lnTo>
                <a:lnTo>
                  <a:pt x="151" y="137"/>
                </a:lnTo>
                <a:lnTo>
                  <a:pt x="145" y="135"/>
                </a:lnTo>
                <a:lnTo>
                  <a:pt x="140" y="131"/>
                </a:lnTo>
                <a:lnTo>
                  <a:pt x="136" y="127"/>
                </a:lnTo>
                <a:lnTo>
                  <a:pt x="136" y="119"/>
                </a:lnTo>
                <a:lnTo>
                  <a:pt x="59" y="119"/>
                </a:lnTo>
                <a:lnTo>
                  <a:pt x="59" y="127"/>
                </a:lnTo>
                <a:lnTo>
                  <a:pt x="55" y="131"/>
                </a:lnTo>
                <a:lnTo>
                  <a:pt x="49" y="135"/>
                </a:lnTo>
                <a:lnTo>
                  <a:pt x="43" y="137"/>
                </a:lnTo>
                <a:lnTo>
                  <a:pt x="37" y="135"/>
                </a:lnTo>
                <a:lnTo>
                  <a:pt x="31" y="131"/>
                </a:lnTo>
                <a:lnTo>
                  <a:pt x="30" y="127"/>
                </a:lnTo>
                <a:lnTo>
                  <a:pt x="28" y="119"/>
                </a:lnTo>
                <a:lnTo>
                  <a:pt x="30" y="114"/>
                </a:lnTo>
                <a:lnTo>
                  <a:pt x="31" y="110"/>
                </a:lnTo>
                <a:lnTo>
                  <a:pt x="37" y="106"/>
                </a:lnTo>
                <a:lnTo>
                  <a:pt x="43" y="104"/>
                </a:lnTo>
                <a:lnTo>
                  <a:pt x="59" y="104"/>
                </a:lnTo>
                <a:lnTo>
                  <a:pt x="28" y="15"/>
                </a:lnTo>
                <a:lnTo>
                  <a:pt x="8" y="15"/>
                </a:lnTo>
                <a:lnTo>
                  <a:pt x="4" y="13"/>
                </a:lnTo>
                <a:lnTo>
                  <a:pt x="2" y="11"/>
                </a:lnTo>
                <a:lnTo>
                  <a:pt x="0" y="7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grpSp>
        <p:nvGrpSpPr>
          <p:cNvPr id="20" name="组合 19"/>
          <p:cNvGrpSpPr/>
          <p:nvPr/>
        </p:nvGrpSpPr>
        <p:grpSpPr>
          <a:xfrm>
            <a:off x="77372" y="205348"/>
            <a:ext cx="4128868" cy="661181"/>
            <a:chOff x="77372" y="205348"/>
            <a:chExt cx="4128868" cy="661181"/>
          </a:xfrm>
        </p:grpSpPr>
        <p:sp>
          <p:nvSpPr>
            <p:cNvPr id="21" name="矩形 20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原创设计师QQ598969553          _1"/>
            <p:cNvSpPr txBox="1"/>
            <p:nvPr/>
          </p:nvSpPr>
          <p:spPr>
            <a:xfrm>
              <a:off x="844062" y="227232"/>
              <a:ext cx="3362178" cy="43180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企业联合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7211797" y="5115803"/>
            <a:ext cx="3642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有利于获取更大经济效益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42947" y="3433690"/>
            <a:ext cx="3642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增强市场竞争力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445318" y="1819644"/>
            <a:ext cx="3642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扩大企业规模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Freeform 322"/>
          <p:cNvSpPr/>
          <p:nvPr/>
        </p:nvSpPr>
        <p:spPr bwMode="auto">
          <a:xfrm>
            <a:off x="6875145" y="4838065"/>
            <a:ext cx="407035" cy="191770"/>
          </a:xfrm>
          <a:custGeom>
            <a:avLst/>
            <a:gdLst>
              <a:gd name="T0" fmla="*/ 83 w 166"/>
              <a:gd name="T1" fmla="*/ 0 h 105"/>
              <a:gd name="T2" fmla="*/ 0 w 166"/>
              <a:gd name="T3" fmla="*/ 52 h 105"/>
              <a:gd name="T4" fmla="*/ 0 w 166"/>
              <a:gd name="T5" fmla="*/ 105 h 105"/>
              <a:gd name="T6" fmla="*/ 32 w 166"/>
              <a:gd name="T7" fmla="*/ 105 h 105"/>
              <a:gd name="T8" fmla="*/ 32 w 166"/>
              <a:gd name="T9" fmla="*/ 68 h 105"/>
              <a:gd name="T10" fmla="*/ 83 w 166"/>
              <a:gd name="T11" fmla="*/ 32 h 105"/>
              <a:gd name="T12" fmla="*/ 136 w 166"/>
              <a:gd name="T13" fmla="*/ 69 h 105"/>
              <a:gd name="T14" fmla="*/ 136 w 166"/>
              <a:gd name="T15" fmla="*/ 105 h 105"/>
              <a:gd name="T16" fmla="*/ 166 w 166"/>
              <a:gd name="T17" fmla="*/ 105 h 105"/>
              <a:gd name="T18" fmla="*/ 166 w 166"/>
              <a:gd name="T19" fmla="*/ 69 h 105"/>
              <a:gd name="T20" fmla="*/ 83 w 166"/>
              <a:gd name="T21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66" h="105">
                <a:moveTo>
                  <a:pt x="83" y="0"/>
                </a:moveTo>
                <a:cubicBezTo>
                  <a:pt x="2" y="0"/>
                  <a:pt x="0" y="52"/>
                  <a:pt x="0" y="52"/>
                </a:cubicBezTo>
                <a:cubicBezTo>
                  <a:pt x="0" y="105"/>
                  <a:pt x="0" y="105"/>
                  <a:pt x="0" y="105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2" y="68"/>
                  <a:pt x="32" y="68"/>
                  <a:pt x="32" y="68"/>
                </a:cubicBezTo>
                <a:cubicBezTo>
                  <a:pt x="32" y="68"/>
                  <a:pt x="35" y="32"/>
                  <a:pt x="83" y="32"/>
                </a:cubicBezTo>
                <a:cubicBezTo>
                  <a:pt x="131" y="32"/>
                  <a:pt x="136" y="69"/>
                  <a:pt x="136" y="69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66" y="105"/>
                  <a:pt x="166" y="105"/>
                  <a:pt x="166" y="105"/>
                </a:cubicBezTo>
                <a:cubicBezTo>
                  <a:pt x="166" y="69"/>
                  <a:pt x="166" y="69"/>
                  <a:pt x="166" y="69"/>
                </a:cubicBezTo>
                <a:cubicBezTo>
                  <a:pt x="166" y="69"/>
                  <a:pt x="164" y="0"/>
                  <a:pt x="83" y="0"/>
                </a:cubicBez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323"/>
          <p:cNvSpPr>
            <a:spLocks noEditPoints="1"/>
          </p:cNvSpPr>
          <p:nvPr/>
        </p:nvSpPr>
        <p:spPr bwMode="auto">
          <a:xfrm>
            <a:off x="6442710" y="5064760"/>
            <a:ext cx="614045" cy="437515"/>
          </a:xfrm>
          <a:custGeom>
            <a:avLst/>
            <a:gdLst>
              <a:gd name="T0" fmla="*/ 220 w 251"/>
              <a:gd name="T1" fmla="*/ 0 h 239"/>
              <a:gd name="T2" fmla="*/ 31 w 251"/>
              <a:gd name="T3" fmla="*/ 0 h 239"/>
              <a:gd name="T4" fmla="*/ 0 w 251"/>
              <a:gd name="T5" fmla="*/ 31 h 239"/>
              <a:gd name="T6" fmla="*/ 0 w 251"/>
              <a:gd name="T7" fmla="*/ 208 h 239"/>
              <a:gd name="T8" fmla="*/ 31 w 251"/>
              <a:gd name="T9" fmla="*/ 239 h 239"/>
              <a:gd name="T10" fmla="*/ 220 w 251"/>
              <a:gd name="T11" fmla="*/ 239 h 239"/>
              <a:gd name="T12" fmla="*/ 251 w 251"/>
              <a:gd name="T13" fmla="*/ 208 h 239"/>
              <a:gd name="T14" fmla="*/ 251 w 251"/>
              <a:gd name="T15" fmla="*/ 31 h 239"/>
              <a:gd name="T16" fmla="*/ 220 w 251"/>
              <a:gd name="T17" fmla="*/ 0 h 239"/>
              <a:gd name="T18" fmla="*/ 221 w 251"/>
              <a:gd name="T19" fmla="*/ 189 h 239"/>
              <a:gd name="T20" fmla="*/ 197 w 251"/>
              <a:gd name="T21" fmla="*/ 213 h 239"/>
              <a:gd name="T22" fmla="*/ 53 w 251"/>
              <a:gd name="T23" fmla="*/ 213 h 239"/>
              <a:gd name="T24" fmla="*/ 29 w 251"/>
              <a:gd name="T25" fmla="*/ 189 h 239"/>
              <a:gd name="T26" fmla="*/ 29 w 251"/>
              <a:gd name="T27" fmla="*/ 51 h 239"/>
              <a:gd name="T28" fmla="*/ 53 w 251"/>
              <a:gd name="T29" fmla="*/ 26 h 239"/>
              <a:gd name="T30" fmla="*/ 197 w 251"/>
              <a:gd name="T31" fmla="*/ 26 h 239"/>
              <a:gd name="T32" fmla="*/ 221 w 251"/>
              <a:gd name="T33" fmla="*/ 51 h 239"/>
              <a:gd name="T34" fmla="*/ 221 w 251"/>
              <a:gd name="T35" fmla="*/ 18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51" h="239">
                <a:moveTo>
                  <a:pt x="220" y="0"/>
                </a:moveTo>
                <a:cubicBezTo>
                  <a:pt x="31" y="0"/>
                  <a:pt x="31" y="0"/>
                  <a:pt x="31" y="0"/>
                </a:cubicBezTo>
                <a:cubicBezTo>
                  <a:pt x="14" y="0"/>
                  <a:pt x="0" y="14"/>
                  <a:pt x="0" y="31"/>
                </a:cubicBezTo>
                <a:cubicBezTo>
                  <a:pt x="0" y="208"/>
                  <a:pt x="0" y="208"/>
                  <a:pt x="0" y="208"/>
                </a:cubicBezTo>
                <a:cubicBezTo>
                  <a:pt x="0" y="225"/>
                  <a:pt x="14" y="239"/>
                  <a:pt x="31" y="239"/>
                </a:cubicBezTo>
                <a:cubicBezTo>
                  <a:pt x="220" y="239"/>
                  <a:pt x="220" y="239"/>
                  <a:pt x="220" y="239"/>
                </a:cubicBezTo>
                <a:cubicBezTo>
                  <a:pt x="237" y="239"/>
                  <a:pt x="251" y="225"/>
                  <a:pt x="251" y="208"/>
                </a:cubicBezTo>
                <a:cubicBezTo>
                  <a:pt x="251" y="31"/>
                  <a:pt x="251" y="31"/>
                  <a:pt x="251" y="31"/>
                </a:cubicBezTo>
                <a:cubicBezTo>
                  <a:pt x="251" y="14"/>
                  <a:pt x="237" y="0"/>
                  <a:pt x="220" y="0"/>
                </a:cubicBezTo>
                <a:close/>
                <a:moveTo>
                  <a:pt x="221" y="189"/>
                </a:moveTo>
                <a:cubicBezTo>
                  <a:pt x="221" y="202"/>
                  <a:pt x="210" y="213"/>
                  <a:pt x="197" y="213"/>
                </a:cubicBezTo>
                <a:cubicBezTo>
                  <a:pt x="53" y="213"/>
                  <a:pt x="53" y="213"/>
                  <a:pt x="53" y="213"/>
                </a:cubicBezTo>
                <a:cubicBezTo>
                  <a:pt x="40" y="213"/>
                  <a:pt x="29" y="202"/>
                  <a:pt x="29" y="189"/>
                </a:cubicBezTo>
                <a:cubicBezTo>
                  <a:pt x="29" y="51"/>
                  <a:pt x="29" y="51"/>
                  <a:pt x="29" y="51"/>
                </a:cubicBezTo>
                <a:cubicBezTo>
                  <a:pt x="29" y="37"/>
                  <a:pt x="40" y="26"/>
                  <a:pt x="53" y="26"/>
                </a:cubicBezTo>
                <a:cubicBezTo>
                  <a:pt x="197" y="26"/>
                  <a:pt x="197" y="26"/>
                  <a:pt x="197" y="26"/>
                </a:cubicBezTo>
                <a:cubicBezTo>
                  <a:pt x="210" y="26"/>
                  <a:pt x="221" y="37"/>
                  <a:pt x="221" y="51"/>
                </a:cubicBezTo>
                <a:lnTo>
                  <a:pt x="221" y="189"/>
                </a:ln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324"/>
          <p:cNvSpPr>
            <a:spLocks noEditPoints="1"/>
          </p:cNvSpPr>
          <p:nvPr/>
        </p:nvSpPr>
        <p:spPr bwMode="auto">
          <a:xfrm>
            <a:off x="6652260" y="5158740"/>
            <a:ext cx="200660" cy="252730"/>
          </a:xfrm>
          <a:custGeom>
            <a:avLst/>
            <a:gdLst>
              <a:gd name="T0" fmla="*/ 72 w 82"/>
              <a:gd name="T1" fmla="*/ 64 h 138"/>
              <a:gd name="T2" fmla="*/ 61 w 82"/>
              <a:gd name="T3" fmla="*/ 58 h 138"/>
              <a:gd name="T4" fmla="*/ 46 w 82"/>
              <a:gd name="T5" fmla="*/ 54 h 138"/>
              <a:gd name="T6" fmla="*/ 46 w 82"/>
              <a:gd name="T7" fmla="*/ 26 h 138"/>
              <a:gd name="T8" fmla="*/ 58 w 82"/>
              <a:gd name="T9" fmla="*/ 38 h 138"/>
              <a:gd name="T10" fmla="*/ 68 w 82"/>
              <a:gd name="T11" fmla="*/ 45 h 138"/>
              <a:gd name="T12" fmla="*/ 75 w 82"/>
              <a:gd name="T13" fmla="*/ 42 h 138"/>
              <a:gd name="T14" fmla="*/ 78 w 82"/>
              <a:gd name="T15" fmla="*/ 36 h 138"/>
              <a:gd name="T16" fmla="*/ 76 w 82"/>
              <a:gd name="T17" fmla="*/ 30 h 138"/>
              <a:gd name="T18" fmla="*/ 71 w 82"/>
              <a:gd name="T19" fmla="*/ 23 h 138"/>
              <a:gd name="T20" fmla="*/ 60 w 82"/>
              <a:gd name="T21" fmla="*/ 16 h 138"/>
              <a:gd name="T22" fmla="*/ 46 w 82"/>
              <a:gd name="T23" fmla="*/ 13 h 138"/>
              <a:gd name="T24" fmla="*/ 46 w 82"/>
              <a:gd name="T25" fmla="*/ 6 h 138"/>
              <a:gd name="T26" fmla="*/ 41 w 82"/>
              <a:gd name="T27" fmla="*/ 0 h 138"/>
              <a:gd name="T28" fmla="*/ 36 w 82"/>
              <a:gd name="T29" fmla="*/ 6 h 138"/>
              <a:gd name="T30" fmla="*/ 36 w 82"/>
              <a:gd name="T31" fmla="*/ 13 h 138"/>
              <a:gd name="T32" fmla="*/ 12 w 82"/>
              <a:gd name="T33" fmla="*/ 22 h 138"/>
              <a:gd name="T34" fmla="*/ 3 w 82"/>
              <a:gd name="T35" fmla="*/ 41 h 138"/>
              <a:gd name="T36" fmla="*/ 7 w 82"/>
              <a:gd name="T37" fmla="*/ 55 h 138"/>
              <a:gd name="T38" fmla="*/ 19 w 82"/>
              <a:gd name="T39" fmla="*/ 64 h 138"/>
              <a:gd name="T40" fmla="*/ 36 w 82"/>
              <a:gd name="T41" fmla="*/ 69 h 138"/>
              <a:gd name="T42" fmla="*/ 36 w 82"/>
              <a:gd name="T43" fmla="*/ 100 h 138"/>
              <a:gd name="T44" fmla="*/ 28 w 82"/>
              <a:gd name="T45" fmla="*/ 97 h 138"/>
              <a:gd name="T46" fmla="*/ 23 w 82"/>
              <a:gd name="T47" fmla="*/ 91 h 138"/>
              <a:gd name="T48" fmla="*/ 20 w 82"/>
              <a:gd name="T49" fmla="*/ 83 h 138"/>
              <a:gd name="T50" fmla="*/ 16 w 82"/>
              <a:gd name="T51" fmla="*/ 79 h 138"/>
              <a:gd name="T52" fmla="*/ 10 w 82"/>
              <a:gd name="T53" fmla="*/ 78 h 138"/>
              <a:gd name="T54" fmla="*/ 3 w 82"/>
              <a:gd name="T55" fmla="*/ 80 h 138"/>
              <a:gd name="T56" fmla="*/ 0 w 82"/>
              <a:gd name="T57" fmla="*/ 86 h 138"/>
              <a:gd name="T58" fmla="*/ 2 w 82"/>
              <a:gd name="T59" fmla="*/ 95 h 138"/>
              <a:gd name="T60" fmla="*/ 9 w 82"/>
              <a:gd name="T61" fmla="*/ 104 h 138"/>
              <a:gd name="T62" fmla="*/ 20 w 82"/>
              <a:gd name="T63" fmla="*/ 111 h 138"/>
              <a:gd name="T64" fmla="*/ 36 w 82"/>
              <a:gd name="T65" fmla="*/ 114 h 138"/>
              <a:gd name="T66" fmla="*/ 36 w 82"/>
              <a:gd name="T67" fmla="*/ 132 h 138"/>
              <a:gd name="T68" fmla="*/ 37 w 82"/>
              <a:gd name="T69" fmla="*/ 137 h 138"/>
              <a:gd name="T70" fmla="*/ 41 w 82"/>
              <a:gd name="T71" fmla="*/ 138 h 138"/>
              <a:gd name="T72" fmla="*/ 45 w 82"/>
              <a:gd name="T73" fmla="*/ 137 h 138"/>
              <a:gd name="T74" fmla="*/ 46 w 82"/>
              <a:gd name="T75" fmla="*/ 131 h 138"/>
              <a:gd name="T76" fmla="*/ 46 w 82"/>
              <a:gd name="T77" fmla="*/ 114 h 138"/>
              <a:gd name="T78" fmla="*/ 65 w 82"/>
              <a:gd name="T79" fmla="*/ 109 h 138"/>
              <a:gd name="T80" fmla="*/ 78 w 82"/>
              <a:gd name="T81" fmla="*/ 98 h 138"/>
              <a:gd name="T82" fmla="*/ 82 w 82"/>
              <a:gd name="T83" fmla="*/ 84 h 138"/>
              <a:gd name="T84" fmla="*/ 79 w 82"/>
              <a:gd name="T85" fmla="*/ 73 h 138"/>
              <a:gd name="T86" fmla="*/ 72 w 82"/>
              <a:gd name="T87" fmla="*/ 64 h 138"/>
              <a:gd name="T88" fmla="*/ 36 w 82"/>
              <a:gd name="T89" fmla="*/ 52 h 138"/>
              <a:gd name="T90" fmla="*/ 26 w 82"/>
              <a:gd name="T91" fmla="*/ 47 h 138"/>
              <a:gd name="T92" fmla="*/ 22 w 82"/>
              <a:gd name="T93" fmla="*/ 39 h 138"/>
              <a:gd name="T94" fmla="*/ 26 w 82"/>
              <a:gd name="T95" fmla="*/ 31 h 138"/>
              <a:gd name="T96" fmla="*/ 36 w 82"/>
              <a:gd name="T97" fmla="*/ 26 h 138"/>
              <a:gd name="T98" fmla="*/ 36 w 82"/>
              <a:gd name="T99" fmla="*/ 52 h 138"/>
              <a:gd name="T100" fmla="*/ 58 w 82"/>
              <a:gd name="T101" fmla="*/ 96 h 138"/>
              <a:gd name="T102" fmla="*/ 46 w 82"/>
              <a:gd name="T103" fmla="*/ 101 h 138"/>
              <a:gd name="T104" fmla="*/ 46 w 82"/>
              <a:gd name="T105" fmla="*/ 72 h 138"/>
              <a:gd name="T106" fmla="*/ 58 w 82"/>
              <a:gd name="T107" fmla="*/ 77 h 138"/>
              <a:gd name="T108" fmla="*/ 62 w 82"/>
              <a:gd name="T109" fmla="*/ 86 h 138"/>
              <a:gd name="T110" fmla="*/ 58 w 82"/>
              <a:gd name="T111" fmla="*/ 96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2" h="138">
                <a:moveTo>
                  <a:pt x="72" y="64"/>
                </a:moveTo>
                <a:cubicBezTo>
                  <a:pt x="69" y="61"/>
                  <a:pt x="65" y="60"/>
                  <a:pt x="61" y="58"/>
                </a:cubicBezTo>
                <a:cubicBezTo>
                  <a:pt x="58" y="57"/>
                  <a:pt x="52" y="56"/>
                  <a:pt x="46" y="54"/>
                </a:cubicBezTo>
                <a:cubicBezTo>
                  <a:pt x="46" y="26"/>
                  <a:pt x="46" y="26"/>
                  <a:pt x="46" y="26"/>
                </a:cubicBezTo>
                <a:cubicBezTo>
                  <a:pt x="53" y="28"/>
                  <a:pt x="57" y="32"/>
                  <a:pt x="58" y="38"/>
                </a:cubicBezTo>
                <a:cubicBezTo>
                  <a:pt x="60" y="42"/>
                  <a:pt x="63" y="45"/>
                  <a:pt x="68" y="45"/>
                </a:cubicBezTo>
                <a:cubicBezTo>
                  <a:pt x="71" y="45"/>
                  <a:pt x="73" y="44"/>
                  <a:pt x="75" y="42"/>
                </a:cubicBezTo>
                <a:cubicBezTo>
                  <a:pt x="77" y="41"/>
                  <a:pt x="78" y="39"/>
                  <a:pt x="78" y="36"/>
                </a:cubicBezTo>
                <a:cubicBezTo>
                  <a:pt x="78" y="34"/>
                  <a:pt x="77" y="32"/>
                  <a:pt x="76" y="30"/>
                </a:cubicBezTo>
                <a:cubicBezTo>
                  <a:pt x="75" y="27"/>
                  <a:pt x="73" y="25"/>
                  <a:pt x="71" y="23"/>
                </a:cubicBezTo>
                <a:cubicBezTo>
                  <a:pt x="68" y="20"/>
                  <a:pt x="64" y="17"/>
                  <a:pt x="60" y="16"/>
                </a:cubicBezTo>
                <a:cubicBezTo>
                  <a:pt x="56" y="15"/>
                  <a:pt x="52" y="14"/>
                  <a:pt x="46" y="13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2"/>
                  <a:pt x="44" y="0"/>
                  <a:pt x="41" y="0"/>
                </a:cubicBezTo>
                <a:cubicBezTo>
                  <a:pt x="38" y="0"/>
                  <a:pt x="36" y="2"/>
                  <a:pt x="36" y="6"/>
                </a:cubicBezTo>
                <a:cubicBezTo>
                  <a:pt x="36" y="13"/>
                  <a:pt x="36" y="13"/>
                  <a:pt x="36" y="13"/>
                </a:cubicBezTo>
                <a:cubicBezTo>
                  <a:pt x="25" y="14"/>
                  <a:pt x="17" y="17"/>
                  <a:pt x="12" y="22"/>
                </a:cubicBezTo>
                <a:cubicBezTo>
                  <a:pt x="6" y="27"/>
                  <a:pt x="3" y="33"/>
                  <a:pt x="3" y="41"/>
                </a:cubicBezTo>
                <a:cubicBezTo>
                  <a:pt x="3" y="46"/>
                  <a:pt x="5" y="51"/>
                  <a:pt x="7" y="55"/>
                </a:cubicBezTo>
                <a:cubicBezTo>
                  <a:pt x="10" y="59"/>
                  <a:pt x="14" y="62"/>
                  <a:pt x="19" y="64"/>
                </a:cubicBezTo>
                <a:cubicBezTo>
                  <a:pt x="23" y="66"/>
                  <a:pt x="29" y="68"/>
                  <a:pt x="36" y="69"/>
                </a:cubicBezTo>
                <a:cubicBezTo>
                  <a:pt x="36" y="100"/>
                  <a:pt x="36" y="100"/>
                  <a:pt x="36" y="100"/>
                </a:cubicBezTo>
                <a:cubicBezTo>
                  <a:pt x="33" y="100"/>
                  <a:pt x="30" y="98"/>
                  <a:pt x="28" y="97"/>
                </a:cubicBezTo>
                <a:cubicBezTo>
                  <a:pt x="26" y="95"/>
                  <a:pt x="24" y="93"/>
                  <a:pt x="23" y="91"/>
                </a:cubicBezTo>
                <a:cubicBezTo>
                  <a:pt x="22" y="89"/>
                  <a:pt x="21" y="87"/>
                  <a:pt x="20" y="83"/>
                </a:cubicBezTo>
                <a:cubicBezTo>
                  <a:pt x="19" y="81"/>
                  <a:pt x="18" y="80"/>
                  <a:pt x="16" y="79"/>
                </a:cubicBezTo>
                <a:cubicBezTo>
                  <a:pt x="15" y="78"/>
                  <a:pt x="13" y="78"/>
                  <a:pt x="10" y="78"/>
                </a:cubicBezTo>
                <a:cubicBezTo>
                  <a:pt x="7" y="78"/>
                  <a:pt x="5" y="78"/>
                  <a:pt x="3" y="80"/>
                </a:cubicBezTo>
                <a:cubicBezTo>
                  <a:pt x="1" y="82"/>
                  <a:pt x="0" y="84"/>
                  <a:pt x="0" y="86"/>
                </a:cubicBezTo>
                <a:cubicBezTo>
                  <a:pt x="0" y="89"/>
                  <a:pt x="1" y="92"/>
                  <a:pt x="2" y="95"/>
                </a:cubicBezTo>
                <a:cubicBezTo>
                  <a:pt x="4" y="98"/>
                  <a:pt x="6" y="101"/>
                  <a:pt x="9" y="104"/>
                </a:cubicBezTo>
                <a:cubicBezTo>
                  <a:pt x="12" y="106"/>
                  <a:pt x="16" y="109"/>
                  <a:pt x="20" y="111"/>
                </a:cubicBezTo>
                <a:cubicBezTo>
                  <a:pt x="25" y="112"/>
                  <a:pt x="30" y="114"/>
                  <a:pt x="36" y="114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36" y="134"/>
                  <a:pt x="37" y="136"/>
                  <a:pt x="37" y="137"/>
                </a:cubicBezTo>
                <a:cubicBezTo>
                  <a:pt x="38" y="138"/>
                  <a:pt x="39" y="138"/>
                  <a:pt x="41" y="138"/>
                </a:cubicBezTo>
                <a:cubicBezTo>
                  <a:pt x="43" y="138"/>
                  <a:pt x="45" y="138"/>
                  <a:pt x="45" y="137"/>
                </a:cubicBezTo>
                <a:cubicBezTo>
                  <a:pt x="46" y="135"/>
                  <a:pt x="46" y="133"/>
                  <a:pt x="46" y="131"/>
                </a:cubicBezTo>
                <a:cubicBezTo>
                  <a:pt x="46" y="114"/>
                  <a:pt x="46" y="114"/>
                  <a:pt x="46" y="114"/>
                </a:cubicBezTo>
                <a:cubicBezTo>
                  <a:pt x="53" y="114"/>
                  <a:pt x="60" y="112"/>
                  <a:pt x="65" y="109"/>
                </a:cubicBezTo>
                <a:cubicBezTo>
                  <a:pt x="71" y="106"/>
                  <a:pt x="75" y="103"/>
                  <a:pt x="78" y="98"/>
                </a:cubicBezTo>
                <a:cubicBezTo>
                  <a:pt x="80" y="94"/>
                  <a:pt x="82" y="89"/>
                  <a:pt x="82" y="84"/>
                </a:cubicBezTo>
                <a:cubicBezTo>
                  <a:pt x="82" y="80"/>
                  <a:pt x="81" y="76"/>
                  <a:pt x="79" y="73"/>
                </a:cubicBezTo>
                <a:cubicBezTo>
                  <a:pt x="77" y="69"/>
                  <a:pt x="75" y="66"/>
                  <a:pt x="72" y="64"/>
                </a:cubicBezTo>
                <a:close/>
                <a:moveTo>
                  <a:pt x="36" y="52"/>
                </a:moveTo>
                <a:cubicBezTo>
                  <a:pt x="32" y="50"/>
                  <a:pt x="28" y="49"/>
                  <a:pt x="26" y="47"/>
                </a:cubicBezTo>
                <a:cubicBezTo>
                  <a:pt x="24" y="45"/>
                  <a:pt x="22" y="42"/>
                  <a:pt x="22" y="39"/>
                </a:cubicBezTo>
                <a:cubicBezTo>
                  <a:pt x="22" y="35"/>
                  <a:pt x="24" y="32"/>
                  <a:pt x="26" y="31"/>
                </a:cubicBezTo>
                <a:cubicBezTo>
                  <a:pt x="28" y="29"/>
                  <a:pt x="32" y="27"/>
                  <a:pt x="36" y="26"/>
                </a:cubicBezTo>
                <a:lnTo>
                  <a:pt x="36" y="52"/>
                </a:lnTo>
                <a:close/>
                <a:moveTo>
                  <a:pt x="58" y="96"/>
                </a:moveTo>
                <a:cubicBezTo>
                  <a:pt x="55" y="98"/>
                  <a:pt x="51" y="100"/>
                  <a:pt x="46" y="101"/>
                </a:cubicBezTo>
                <a:cubicBezTo>
                  <a:pt x="46" y="72"/>
                  <a:pt x="46" y="72"/>
                  <a:pt x="46" y="72"/>
                </a:cubicBezTo>
                <a:cubicBezTo>
                  <a:pt x="52" y="73"/>
                  <a:pt x="56" y="75"/>
                  <a:pt x="58" y="77"/>
                </a:cubicBezTo>
                <a:cubicBezTo>
                  <a:pt x="61" y="79"/>
                  <a:pt x="62" y="82"/>
                  <a:pt x="62" y="86"/>
                </a:cubicBezTo>
                <a:cubicBezTo>
                  <a:pt x="62" y="90"/>
                  <a:pt x="61" y="93"/>
                  <a:pt x="58" y="96"/>
                </a:cubicBez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583"/>
          <p:cNvSpPr/>
          <p:nvPr/>
        </p:nvSpPr>
        <p:spPr bwMode="auto">
          <a:xfrm>
            <a:off x="6391053" y="1673571"/>
            <a:ext cx="801342" cy="308708"/>
          </a:xfrm>
          <a:custGeom>
            <a:avLst/>
            <a:gdLst>
              <a:gd name="T0" fmla="*/ 924 w 1111"/>
              <a:gd name="T1" fmla="*/ 0 h 428"/>
              <a:gd name="T2" fmla="*/ 958 w 1111"/>
              <a:gd name="T3" fmla="*/ 55 h 428"/>
              <a:gd name="T4" fmla="*/ 542 w 1111"/>
              <a:gd name="T5" fmla="*/ 281 h 428"/>
              <a:gd name="T6" fmla="*/ 0 w 1111"/>
              <a:gd name="T7" fmla="*/ 355 h 428"/>
              <a:gd name="T8" fmla="*/ 3 w 1111"/>
              <a:gd name="T9" fmla="*/ 428 h 428"/>
              <a:gd name="T10" fmla="*/ 570 w 1111"/>
              <a:gd name="T11" fmla="*/ 355 h 428"/>
              <a:gd name="T12" fmla="*/ 986 w 1111"/>
              <a:gd name="T13" fmla="*/ 121 h 428"/>
              <a:gd name="T14" fmla="*/ 1021 w 1111"/>
              <a:gd name="T15" fmla="*/ 184 h 428"/>
              <a:gd name="T16" fmla="*/ 1111 w 1111"/>
              <a:gd name="T17" fmla="*/ 0 h 428"/>
              <a:gd name="T18" fmla="*/ 924 w 1111"/>
              <a:gd name="T19" fmla="*/ 0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11" h="428">
                <a:moveTo>
                  <a:pt x="924" y="0"/>
                </a:moveTo>
                <a:lnTo>
                  <a:pt x="958" y="55"/>
                </a:lnTo>
                <a:lnTo>
                  <a:pt x="542" y="281"/>
                </a:lnTo>
                <a:lnTo>
                  <a:pt x="0" y="355"/>
                </a:lnTo>
                <a:lnTo>
                  <a:pt x="3" y="428"/>
                </a:lnTo>
                <a:lnTo>
                  <a:pt x="570" y="355"/>
                </a:lnTo>
                <a:lnTo>
                  <a:pt x="986" y="121"/>
                </a:lnTo>
                <a:lnTo>
                  <a:pt x="1021" y="184"/>
                </a:lnTo>
                <a:lnTo>
                  <a:pt x="1111" y="0"/>
                </a:lnTo>
                <a:lnTo>
                  <a:pt x="924" y="0"/>
                </a:lnTo>
                <a:close/>
              </a:path>
            </a:pathLst>
          </a:custGeom>
          <a:solidFill>
            <a:srgbClr val="33BF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584"/>
          <p:cNvSpPr/>
          <p:nvPr/>
        </p:nvSpPr>
        <p:spPr bwMode="auto">
          <a:xfrm>
            <a:off x="6902440" y="1827203"/>
            <a:ext cx="208450" cy="511387"/>
          </a:xfrm>
          <a:custGeom>
            <a:avLst/>
            <a:gdLst>
              <a:gd name="T0" fmla="*/ 0 w 289"/>
              <a:gd name="T1" fmla="*/ 709 h 709"/>
              <a:gd name="T2" fmla="*/ 289 w 289"/>
              <a:gd name="T3" fmla="*/ 709 h 709"/>
              <a:gd name="T4" fmla="*/ 289 w 289"/>
              <a:gd name="T5" fmla="*/ 0 h 709"/>
              <a:gd name="T6" fmla="*/ 0 w 289"/>
              <a:gd name="T7" fmla="*/ 161 h 709"/>
              <a:gd name="T8" fmla="*/ 0 w 289"/>
              <a:gd name="T9" fmla="*/ 709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9" h="709">
                <a:moveTo>
                  <a:pt x="0" y="709"/>
                </a:moveTo>
                <a:lnTo>
                  <a:pt x="289" y="709"/>
                </a:lnTo>
                <a:lnTo>
                  <a:pt x="289" y="0"/>
                </a:lnTo>
                <a:lnTo>
                  <a:pt x="0" y="161"/>
                </a:lnTo>
                <a:lnTo>
                  <a:pt x="0" y="709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585"/>
          <p:cNvSpPr/>
          <p:nvPr/>
        </p:nvSpPr>
        <p:spPr bwMode="auto">
          <a:xfrm>
            <a:off x="6650713" y="1963525"/>
            <a:ext cx="180320" cy="375065"/>
          </a:xfrm>
          <a:custGeom>
            <a:avLst/>
            <a:gdLst>
              <a:gd name="T0" fmla="*/ 0 w 250"/>
              <a:gd name="T1" fmla="*/ 520 h 520"/>
              <a:gd name="T2" fmla="*/ 250 w 250"/>
              <a:gd name="T3" fmla="*/ 520 h 520"/>
              <a:gd name="T4" fmla="*/ 250 w 250"/>
              <a:gd name="T5" fmla="*/ 0 h 520"/>
              <a:gd name="T6" fmla="*/ 0 w 250"/>
              <a:gd name="T7" fmla="*/ 42 h 520"/>
              <a:gd name="T8" fmla="*/ 0 w 250"/>
              <a:gd name="T9" fmla="*/ 52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0" h="520">
                <a:moveTo>
                  <a:pt x="0" y="520"/>
                </a:moveTo>
                <a:lnTo>
                  <a:pt x="250" y="520"/>
                </a:lnTo>
                <a:lnTo>
                  <a:pt x="250" y="0"/>
                </a:lnTo>
                <a:lnTo>
                  <a:pt x="0" y="42"/>
                </a:lnTo>
                <a:lnTo>
                  <a:pt x="0" y="520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586"/>
          <p:cNvSpPr/>
          <p:nvPr/>
        </p:nvSpPr>
        <p:spPr bwMode="auto">
          <a:xfrm>
            <a:off x="6391053" y="2004638"/>
            <a:ext cx="189697" cy="333953"/>
          </a:xfrm>
          <a:custGeom>
            <a:avLst/>
            <a:gdLst>
              <a:gd name="T0" fmla="*/ 0 w 263"/>
              <a:gd name="T1" fmla="*/ 463 h 463"/>
              <a:gd name="T2" fmla="*/ 263 w 263"/>
              <a:gd name="T3" fmla="*/ 463 h 463"/>
              <a:gd name="T4" fmla="*/ 263 w 263"/>
              <a:gd name="T5" fmla="*/ 0 h 463"/>
              <a:gd name="T6" fmla="*/ 0 w 263"/>
              <a:gd name="T7" fmla="*/ 30 h 463"/>
              <a:gd name="T8" fmla="*/ 0 w 263"/>
              <a:gd name="T9" fmla="*/ 463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463">
                <a:moveTo>
                  <a:pt x="0" y="463"/>
                </a:moveTo>
                <a:lnTo>
                  <a:pt x="263" y="463"/>
                </a:lnTo>
                <a:lnTo>
                  <a:pt x="263" y="0"/>
                </a:lnTo>
                <a:lnTo>
                  <a:pt x="0" y="30"/>
                </a:lnTo>
                <a:lnTo>
                  <a:pt x="0" y="463"/>
                </a:lnTo>
                <a:close/>
              </a:path>
            </a:pathLst>
          </a:custGeom>
          <a:solidFill>
            <a:srgbClr val="5859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3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3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2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29" grpId="0" animBg="1"/>
      <p:bldP spid="33" grpId="0" animBg="1"/>
      <p:bldP spid="42" grpId="0" animBg="1"/>
      <p:bldP spid="43" grpId="0" animBg="1"/>
      <p:bldP spid="13" grpId="0" animBg="1"/>
      <p:bldP spid="37" grpId="0"/>
      <p:bldP spid="34" grpId="0"/>
      <p:bldP spid="26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原创设计师QQ598969553          _3"/>
          <p:cNvSpPr>
            <a:spLocks noChangeArrowheads="1"/>
          </p:cNvSpPr>
          <p:nvPr/>
        </p:nvSpPr>
        <p:spPr bwMode="auto">
          <a:xfrm>
            <a:off x="4795853" y="2198926"/>
            <a:ext cx="1081238" cy="1083368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5" name="原创设计师QQ598969553          _4"/>
          <p:cNvSpPr>
            <a:spLocks noChangeArrowheads="1"/>
          </p:cNvSpPr>
          <p:nvPr/>
        </p:nvSpPr>
        <p:spPr bwMode="auto">
          <a:xfrm>
            <a:off x="6115966" y="2391164"/>
            <a:ext cx="835176" cy="835433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6" name="原创设计师QQ598969553          _5"/>
          <p:cNvSpPr>
            <a:spLocks noChangeArrowheads="1"/>
          </p:cNvSpPr>
          <p:nvPr/>
        </p:nvSpPr>
        <p:spPr bwMode="auto">
          <a:xfrm>
            <a:off x="5453215" y="2942728"/>
            <a:ext cx="1081238" cy="1081572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7" name="原创设计师QQ598969553          _6"/>
          <p:cNvSpPr>
            <a:spLocks noChangeArrowheads="1"/>
          </p:cNvSpPr>
          <p:nvPr/>
        </p:nvSpPr>
        <p:spPr bwMode="auto">
          <a:xfrm>
            <a:off x="6144703" y="2921169"/>
            <a:ext cx="1018375" cy="1018689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9" name="原创设计师QQ598969553          _8"/>
          <p:cNvSpPr>
            <a:spLocks noChangeArrowheads="1"/>
          </p:cNvSpPr>
          <p:nvPr/>
        </p:nvSpPr>
        <p:spPr bwMode="auto">
          <a:xfrm>
            <a:off x="5041913" y="3655991"/>
            <a:ext cx="1018375" cy="1018689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10" name="原创设计师QQ598969553          _9"/>
          <p:cNvSpPr>
            <a:spLocks noChangeArrowheads="1"/>
          </p:cNvSpPr>
          <p:nvPr/>
        </p:nvSpPr>
        <p:spPr bwMode="auto">
          <a:xfrm>
            <a:off x="4167227" y="3375716"/>
            <a:ext cx="793865" cy="788721"/>
          </a:xfrm>
          <a:prstGeom prst="ellipse">
            <a:avLst/>
          </a:prstGeom>
          <a:solidFill>
            <a:schemeClr val="bg1">
              <a:lumMod val="50000"/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11" name="原创设计师QQ598969553          _10"/>
          <p:cNvSpPr/>
          <p:nvPr/>
        </p:nvSpPr>
        <p:spPr bwMode="auto">
          <a:xfrm>
            <a:off x="4772776" y="2463028"/>
            <a:ext cx="2525282" cy="3395630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2800"/>
          </a:p>
        </p:txBody>
      </p:sp>
      <p:sp>
        <p:nvSpPr>
          <p:cNvPr id="13" name="原创设计师QQ598969553          _12"/>
          <p:cNvSpPr>
            <a:spLocks noChangeArrowheads="1"/>
          </p:cNvSpPr>
          <p:nvPr/>
        </p:nvSpPr>
        <p:spPr bwMode="auto">
          <a:xfrm>
            <a:off x="5438848" y="1793785"/>
            <a:ext cx="1285989" cy="1286387"/>
          </a:xfrm>
          <a:prstGeom prst="ellipse">
            <a:avLst/>
          </a:prstGeom>
          <a:solidFill>
            <a:srgbClr val="70C4BC"/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endParaRPr lang="en-US" altLang="zh-CN" sz="3600" b="1" dirty="0">
              <a:solidFill>
                <a:schemeClr val="bg1"/>
              </a:solidFill>
            </a:endParaRPr>
          </a:p>
        </p:txBody>
      </p:sp>
      <p:sp>
        <p:nvSpPr>
          <p:cNvPr id="18" name="原创设计师QQ598969553          _21"/>
          <p:cNvSpPr>
            <a:spLocks noChangeArrowheads="1"/>
          </p:cNvSpPr>
          <p:nvPr/>
        </p:nvSpPr>
        <p:spPr bwMode="auto">
          <a:xfrm>
            <a:off x="6892477" y="2769126"/>
            <a:ext cx="1285989" cy="1286387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0" tIns="0" rIns="0" bIns="0" numCol="1" anchor="t" anchorCtr="0" compatLnSpc="1"/>
          <a:lstStyle/>
          <a:p>
            <a:pPr algn="ctr"/>
            <a:endParaRPr lang="en-US" altLang="zh-CN" sz="3600" b="1" dirty="0">
              <a:solidFill>
                <a:schemeClr val="bg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67505" y="2576195"/>
            <a:ext cx="1285240" cy="1286510"/>
            <a:chOff x="6563" y="4057"/>
            <a:chExt cx="2024" cy="2026"/>
          </a:xfrm>
        </p:grpSpPr>
        <p:sp>
          <p:nvSpPr>
            <p:cNvPr id="12" name="原创设计师QQ598969553          _11"/>
            <p:cNvSpPr>
              <a:spLocks noChangeArrowheads="1"/>
            </p:cNvSpPr>
            <p:nvPr/>
          </p:nvSpPr>
          <p:spPr bwMode="auto">
            <a:xfrm>
              <a:off x="6563" y="4057"/>
              <a:ext cx="2025" cy="202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en-US" altLang="zh-CN" sz="3600" b="1" dirty="0">
                <a:solidFill>
                  <a:schemeClr val="bg1"/>
                </a:solidFill>
              </a:endParaRPr>
            </a:p>
            <a:p>
              <a:pPr algn="ctr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689" y="4524"/>
              <a:ext cx="1655" cy="1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2095850" y="2466360"/>
            <a:ext cx="1732280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淘汰落后产能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704330" y="749935"/>
            <a:ext cx="1736725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增强企业危机意识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325830" y="3187065"/>
            <a:ext cx="1837690" cy="97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优化资源配置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09797" y="3169956"/>
            <a:ext cx="1050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606975" y="2095066"/>
            <a:ext cx="1050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77372" y="160557"/>
            <a:ext cx="6038850" cy="705972"/>
            <a:chOff x="77372" y="160557"/>
            <a:chExt cx="6038850" cy="705972"/>
          </a:xfrm>
        </p:grpSpPr>
        <p:sp>
          <p:nvSpPr>
            <p:cNvPr id="41" name="矩形 40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原创设计师QQ598969553          _1"/>
            <p:cNvSpPr txBox="1"/>
            <p:nvPr/>
          </p:nvSpPr>
          <p:spPr>
            <a:xfrm>
              <a:off x="805082" y="160557"/>
              <a:ext cx="5311140" cy="704850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企业兼并、破产的意义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18225" y="818515"/>
            <a:ext cx="553720" cy="655320"/>
            <a:chOff x="8343" y="1937"/>
            <a:chExt cx="872" cy="1032"/>
          </a:xfrm>
        </p:grpSpPr>
        <p:sp>
          <p:nvSpPr>
            <p:cNvPr id="23" name="Freeform 621"/>
            <p:cNvSpPr>
              <a:spLocks noEditPoints="1"/>
            </p:cNvSpPr>
            <p:nvPr/>
          </p:nvSpPr>
          <p:spPr bwMode="auto">
            <a:xfrm>
              <a:off x="8745" y="1937"/>
              <a:ext cx="470" cy="419"/>
            </a:xfrm>
            <a:custGeom>
              <a:avLst/>
              <a:gdLst>
                <a:gd name="T0" fmla="*/ 163 w 175"/>
                <a:gd name="T1" fmla="*/ 97 h 156"/>
                <a:gd name="T2" fmla="*/ 175 w 175"/>
                <a:gd name="T3" fmla="*/ 73 h 156"/>
                <a:gd name="T4" fmla="*/ 159 w 175"/>
                <a:gd name="T5" fmla="*/ 47 h 156"/>
                <a:gd name="T6" fmla="*/ 145 w 175"/>
                <a:gd name="T7" fmla="*/ 44 h 156"/>
                <a:gd name="T8" fmla="*/ 145 w 175"/>
                <a:gd name="T9" fmla="*/ 44 h 156"/>
                <a:gd name="T10" fmla="*/ 120 w 175"/>
                <a:gd name="T11" fmla="*/ 58 h 156"/>
                <a:gd name="T12" fmla="*/ 132 w 175"/>
                <a:gd name="T13" fmla="*/ 69 h 156"/>
                <a:gd name="T14" fmla="*/ 140 w 175"/>
                <a:gd name="T15" fmla="*/ 81 h 156"/>
                <a:gd name="T16" fmla="*/ 143 w 175"/>
                <a:gd name="T17" fmla="*/ 89 h 156"/>
                <a:gd name="T18" fmla="*/ 129 w 175"/>
                <a:gd name="T19" fmla="*/ 95 h 156"/>
                <a:gd name="T20" fmla="*/ 128 w 175"/>
                <a:gd name="T21" fmla="*/ 90 h 156"/>
                <a:gd name="T22" fmla="*/ 120 w 175"/>
                <a:gd name="T23" fmla="*/ 77 h 156"/>
                <a:gd name="T24" fmla="*/ 116 w 175"/>
                <a:gd name="T25" fmla="*/ 74 h 156"/>
                <a:gd name="T26" fmla="*/ 105 w 175"/>
                <a:gd name="T27" fmla="*/ 67 h 156"/>
                <a:gd name="T28" fmla="*/ 91 w 175"/>
                <a:gd name="T29" fmla="*/ 65 h 156"/>
                <a:gd name="T30" fmla="*/ 76 w 175"/>
                <a:gd name="T31" fmla="*/ 67 h 156"/>
                <a:gd name="T32" fmla="*/ 64 w 175"/>
                <a:gd name="T33" fmla="*/ 75 h 156"/>
                <a:gd name="T34" fmla="*/ 64 w 175"/>
                <a:gd name="T35" fmla="*/ 75 h 156"/>
                <a:gd name="T36" fmla="*/ 61 w 175"/>
                <a:gd name="T37" fmla="*/ 78 h 156"/>
                <a:gd name="T38" fmla="*/ 61 w 175"/>
                <a:gd name="T39" fmla="*/ 78 h 156"/>
                <a:gd name="T40" fmla="*/ 59 w 175"/>
                <a:gd name="T41" fmla="*/ 81 h 156"/>
                <a:gd name="T42" fmla="*/ 61 w 175"/>
                <a:gd name="T43" fmla="*/ 78 h 156"/>
                <a:gd name="T44" fmla="*/ 55 w 175"/>
                <a:gd name="T45" fmla="*/ 72 h 156"/>
                <a:gd name="T46" fmla="*/ 58 w 175"/>
                <a:gd name="T47" fmla="*/ 67 h 156"/>
                <a:gd name="T48" fmla="*/ 60 w 175"/>
                <a:gd name="T49" fmla="*/ 59 h 156"/>
                <a:gd name="T50" fmla="*/ 68 w 175"/>
                <a:gd name="T51" fmla="*/ 55 h 156"/>
                <a:gd name="T52" fmla="*/ 69 w 175"/>
                <a:gd name="T53" fmla="*/ 54 h 156"/>
                <a:gd name="T54" fmla="*/ 91 w 175"/>
                <a:gd name="T55" fmla="*/ 50 h 156"/>
                <a:gd name="T56" fmla="*/ 110 w 175"/>
                <a:gd name="T57" fmla="*/ 53 h 156"/>
                <a:gd name="T58" fmla="*/ 144 w 175"/>
                <a:gd name="T59" fmla="*/ 33 h 156"/>
                <a:gd name="T60" fmla="*/ 105 w 175"/>
                <a:gd name="T61" fmla="*/ 0 h 156"/>
                <a:gd name="T62" fmla="*/ 65 w 175"/>
                <a:gd name="T63" fmla="*/ 40 h 156"/>
                <a:gd name="T64" fmla="*/ 65 w 175"/>
                <a:gd name="T65" fmla="*/ 41 h 156"/>
                <a:gd name="T66" fmla="*/ 52 w 175"/>
                <a:gd name="T67" fmla="*/ 28 h 156"/>
                <a:gd name="T68" fmla="*/ 37 w 175"/>
                <a:gd name="T69" fmla="*/ 24 h 156"/>
                <a:gd name="T70" fmla="*/ 4 w 175"/>
                <a:gd name="T71" fmla="*/ 57 h 156"/>
                <a:gd name="T72" fmla="*/ 7 w 175"/>
                <a:gd name="T73" fmla="*/ 69 h 156"/>
                <a:gd name="T74" fmla="*/ 13 w 175"/>
                <a:gd name="T75" fmla="*/ 79 h 156"/>
                <a:gd name="T76" fmla="*/ 0 w 175"/>
                <a:gd name="T77" fmla="*/ 103 h 156"/>
                <a:gd name="T78" fmla="*/ 15 w 175"/>
                <a:gd name="T79" fmla="*/ 128 h 156"/>
                <a:gd name="T80" fmla="*/ 21 w 175"/>
                <a:gd name="T81" fmla="*/ 130 h 156"/>
                <a:gd name="T82" fmla="*/ 19 w 175"/>
                <a:gd name="T83" fmla="*/ 138 h 156"/>
                <a:gd name="T84" fmla="*/ 19 w 175"/>
                <a:gd name="T85" fmla="*/ 141 h 156"/>
                <a:gd name="T86" fmla="*/ 37 w 175"/>
                <a:gd name="T87" fmla="*/ 156 h 156"/>
                <a:gd name="T88" fmla="*/ 54 w 175"/>
                <a:gd name="T89" fmla="*/ 144 h 156"/>
                <a:gd name="T90" fmla="*/ 55 w 175"/>
                <a:gd name="T91" fmla="*/ 138 h 156"/>
                <a:gd name="T92" fmla="*/ 54 w 175"/>
                <a:gd name="T93" fmla="*/ 134 h 156"/>
                <a:gd name="T94" fmla="*/ 60 w 175"/>
                <a:gd name="T95" fmla="*/ 129 h 156"/>
                <a:gd name="T96" fmla="*/ 60 w 175"/>
                <a:gd name="T97" fmla="*/ 129 h 156"/>
                <a:gd name="T98" fmla="*/ 60 w 175"/>
                <a:gd name="T99" fmla="*/ 129 h 156"/>
                <a:gd name="T100" fmla="*/ 91 w 175"/>
                <a:gd name="T101" fmla="*/ 144 h 156"/>
                <a:gd name="T102" fmla="*/ 124 w 175"/>
                <a:gd name="T103" fmla="*/ 126 h 156"/>
                <a:gd name="T104" fmla="*/ 135 w 175"/>
                <a:gd name="T105" fmla="*/ 136 h 156"/>
                <a:gd name="T106" fmla="*/ 145 w 175"/>
                <a:gd name="T107" fmla="*/ 138 h 156"/>
                <a:gd name="T108" fmla="*/ 170 w 175"/>
                <a:gd name="T109" fmla="*/ 113 h 156"/>
                <a:gd name="T110" fmla="*/ 169 w 175"/>
                <a:gd name="T111" fmla="*/ 106 h 156"/>
                <a:gd name="T112" fmla="*/ 163 w 175"/>
                <a:gd name="T113" fmla="*/ 97 h 156"/>
                <a:gd name="T114" fmla="*/ 53 w 175"/>
                <a:gd name="T115" fmla="*/ 120 h 156"/>
                <a:gd name="T116" fmla="*/ 54 w 175"/>
                <a:gd name="T117" fmla="*/ 119 h 156"/>
                <a:gd name="T118" fmla="*/ 55 w 175"/>
                <a:gd name="T119" fmla="*/ 122 h 156"/>
                <a:gd name="T120" fmla="*/ 53 w 175"/>
                <a:gd name="T121" fmla="*/ 12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5" h="156">
                  <a:moveTo>
                    <a:pt x="163" y="97"/>
                  </a:moveTo>
                  <a:cubicBezTo>
                    <a:pt x="170" y="91"/>
                    <a:pt x="175" y="83"/>
                    <a:pt x="175" y="73"/>
                  </a:cubicBezTo>
                  <a:cubicBezTo>
                    <a:pt x="175" y="62"/>
                    <a:pt x="168" y="52"/>
                    <a:pt x="159" y="47"/>
                  </a:cubicBezTo>
                  <a:cubicBezTo>
                    <a:pt x="155" y="45"/>
                    <a:pt x="150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34" y="44"/>
                    <a:pt x="125" y="50"/>
                    <a:pt x="120" y="58"/>
                  </a:cubicBezTo>
                  <a:cubicBezTo>
                    <a:pt x="125" y="61"/>
                    <a:pt x="129" y="65"/>
                    <a:pt x="132" y="69"/>
                  </a:cubicBezTo>
                  <a:cubicBezTo>
                    <a:pt x="135" y="73"/>
                    <a:pt x="138" y="77"/>
                    <a:pt x="140" y="81"/>
                  </a:cubicBezTo>
                  <a:cubicBezTo>
                    <a:pt x="141" y="84"/>
                    <a:pt x="142" y="86"/>
                    <a:pt x="143" y="89"/>
                  </a:cubicBezTo>
                  <a:cubicBezTo>
                    <a:pt x="138" y="89"/>
                    <a:pt x="133" y="92"/>
                    <a:pt x="129" y="95"/>
                  </a:cubicBezTo>
                  <a:cubicBezTo>
                    <a:pt x="129" y="93"/>
                    <a:pt x="128" y="91"/>
                    <a:pt x="128" y="90"/>
                  </a:cubicBezTo>
                  <a:cubicBezTo>
                    <a:pt x="126" y="85"/>
                    <a:pt x="123" y="81"/>
                    <a:pt x="120" y="77"/>
                  </a:cubicBezTo>
                  <a:cubicBezTo>
                    <a:pt x="118" y="76"/>
                    <a:pt x="117" y="75"/>
                    <a:pt x="116" y="74"/>
                  </a:cubicBezTo>
                  <a:cubicBezTo>
                    <a:pt x="113" y="71"/>
                    <a:pt x="109" y="69"/>
                    <a:pt x="105" y="67"/>
                  </a:cubicBezTo>
                  <a:cubicBezTo>
                    <a:pt x="101" y="66"/>
                    <a:pt x="96" y="65"/>
                    <a:pt x="91" y="65"/>
                  </a:cubicBezTo>
                  <a:cubicBezTo>
                    <a:pt x="86" y="65"/>
                    <a:pt x="81" y="66"/>
                    <a:pt x="76" y="67"/>
                  </a:cubicBezTo>
                  <a:cubicBezTo>
                    <a:pt x="72" y="69"/>
                    <a:pt x="67" y="72"/>
                    <a:pt x="64" y="75"/>
                  </a:cubicBezTo>
                  <a:cubicBezTo>
                    <a:pt x="64" y="75"/>
                    <a:pt x="64" y="75"/>
                    <a:pt x="64" y="75"/>
                  </a:cubicBezTo>
                  <a:cubicBezTo>
                    <a:pt x="63" y="76"/>
                    <a:pt x="62" y="77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9"/>
                    <a:pt x="60" y="80"/>
                    <a:pt x="59" y="81"/>
                  </a:cubicBezTo>
                  <a:cubicBezTo>
                    <a:pt x="59" y="80"/>
                    <a:pt x="60" y="79"/>
                    <a:pt x="61" y="78"/>
                  </a:cubicBezTo>
                  <a:cubicBezTo>
                    <a:pt x="59" y="76"/>
                    <a:pt x="57" y="74"/>
                    <a:pt x="55" y="72"/>
                  </a:cubicBezTo>
                  <a:cubicBezTo>
                    <a:pt x="56" y="70"/>
                    <a:pt x="57" y="69"/>
                    <a:pt x="58" y="67"/>
                  </a:cubicBezTo>
                  <a:cubicBezTo>
                    <a:pt x="59" y="65"/>
                    <a:pt x="60" y="62"/>
                    <a:pt x="60" y="59"/>
                  </a:cubicBezTo>
                  <a:cubicBezTo>
                    <a:pt x="63" y="57"/>
                    <a:pt x="65" y="56"/>
                    <a:pt x="68" y="55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6" y="51"/>
                    <a:pt x="83" y="50"/>
                    <a:pt x="91" y="50"/>
                  </a:cubicBezTo>
                  <a:cubicBezTo>
                    <a:pt x="98" y="50"/>
                    <a:pt x="104" y="51"/>
                    <a:pt x="110" y="53"/>
                  </a:cubicBezTo>
                  <a:cubicBezTo>
                    <a:pt x="117" y="42"/>
                    <a:pt x="130" y="33"/>
                    <a:pt x="144" y="33"/>
                  </a:cubicBezTo>
                  <a:cubicBezTo>
                    <a:pt x="141" y="14"/>
                    <a:pt x="125" y="0"/>
                    <a:pt x="105" y="0"/>
                  </a:cubicBezTo>
                  <a:cubicBezTo>
                    <a:pt x="83" y="0"/>
                    <a:pt x="65" y="18"/>
                    <a:pt x="65" y="40"/>
                  </a:cubicBezTo>
                  <a:cubicBezTo>
                    <a:pt x="65" y="40"/>
                    <a:pt x="65" y="41"/>
                    <a:pt x="65" y="41"/>
                  </a:cubicBezTo>
                  <a:cubicBezTo>
                    <a:pt x="62" y="35"/>
                    <a:pt x="58" y="31"/>
                    <a:pt x="52" y="28"/>
                  </a:cubicBezTo>
                  <a:cubicBezTo>
                    <a:pt x="47" y="26"/>
                    <a:pt x="42" y="24"/>
                    <a:pt x="37" y="24"/>
                  </a:cubicBezTo>
                  <a:cubicBezTo>
                    <a:pt x="19" y="24"/>
                    <a:pt x="4" y="39"/>
                    <a:pt x="4" y="57"/>
                  </a:cubicBezTo>
                  <a:cubicBezTo>
                    <a:pt x="4" y="61"/>
                    <a:pt x="5" y="65"/>
                    <a:pt x="7" y="69"/>
                  </a:cubicBezTo>
                  <a:cubicBezTo>
                    <a:pt x="8" y="73"/>
                    <a:pt x="10" y="76"/>
                    <a:pt x="13" y="79"/>
                  </a:cubicBezTo>
                  <a:cubicBezTo>
                    <a:pt x="5" y="84"/>
                    <a:pt x="0" y="93"/>
                    <a:pt x="0" y="103"/>
                  </a:cubicBezTo>
                  <a:cubicBezTo>
                    <a:pt x="0" y="113"/>
                    <a:pt x="6" y="123"/>
                    <a:pt x="15" y="128"/>
                  </a:cubicBezTo>
                  <a:cubicBezTo>
                    <a:pt x="16" y="129"/>
                    <a:pt x="18" y="130"/>
                    <a:pt x="21" y="130"/>
                  </a:cubicBezTo>
                  <a:cubicBezTo>
                    <a:pt x="20" y="133"/>
                    <a:pt x="19" y="135"/>
                    <a:pt x="19" y="138"/>
                  </a:cubicBezTo>
                  <a:cubicBezTo>
                    <a:pt x="19" y="139"/>
                    <a:pt x="19" y="140"/>
                    <a:pt x="19" y="141"/>
                  </a:cubicBezTo>
                  <a:cubicBezTo>
                    <a:pt x="21" y="150"/>
                    <a:pt x="28" y="156"/>
                    <a:pt x="37" y="156"/>
                  </a:cubicBezTo>
                  <a:cubicBezTo>
                    <a:pt x="45" y="156"/>
                    <a:pt x="51" y="151"/>
                    <a:pt x="54" y="144"/>
                  </a:cubicBezTo>
                  <a:cubicBezTo>
                    <a:pt x="54" y="142"/>
                    <a:pt x="55" y="140"/>
                    <a:pt x="55" y="138"/>
                  </a:cubicBezTo>
                  <a:cubicBezTo>
                    <a:pt x="55" y="137"/>
                    <a:pt x="55" y="135"/>
                    <a:pt x="54" y="134"/>
                  </a:cubicBezTo>
                  <a:cubicBezTo>
                    <a:pt x="56" y="133"/>
                    <a:pt x="58" y="131"/>
                    <a:pt x="60" y="129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67" y="138"/>
                    <a:pt x="78" y="144"/>
                    <a:pt x="91" y="144"/>
                  </a:cubicBezTo>
                  <a:cubicBezTo>
                    <a:pt x="105" y="144"/>
                    <a:pt x="117" y="137"/>
                    <a:pt x="124" y="126"/>
                  </a:cubicBezTo>
                  <a:cubicBezTo>
                    <a:pt x="127" y="130"/>
                    <a:pt x="131" y="134"/>
                    <a:pt x="135" y="136"/>
                  </a:cubicBezTo>
                  <a:cubicBezTo>
                    <a:pt x="138" y="137"/>
                    <a:pt x="142" y="138"/>
                    <a:pt x="145" y="138"/>
                  </a:cubicBezTo>
                  <a:cubicBezTo>
                    <a:pt x="159" y="138"/>
                    <a:pt x="170" y="127"/>
                    <a:pt x="170" y="113"/>
                  </a:cubicBezTo>
                  <a:cubicBezTo>
                    <a:pt x="170" y="111"/>
                    <a:pt x="169" y="108"/>
                    <a:pt x="169" y="106"/>
                  </a:cubicBezTo>
                  <a:cubicBezTo>
                    <a:pt x="167" y="102"/>
                    <a:pt x="166" y="99"/>
                    <a:pt x="163" y="97"/>
                  </a:cubicBezTo>
                  <a:close/>
                  <a:moveTo>
                    <a:pt x="53" y="120"/>
                  </a:moveTo>
                  <a:cubicBezTo>
                    <a:pt x="53" y="119"/>
                    <a:pt x="54" y="119"/>
                    <a:pt x="54" y="119"/>
                  </a:cubicBezTo>
                  <a:cubicBezTo>
                    <a:pt x="54" y="120"/>
                    <a:pt x="55" y="121"/>
                    <a:pt x="55" y="122"/>
                  </a:cubicBezTo>
                  <a:cubicBezTo>
                    <a:pt x="54" y="121"/>
                    <a:pt x="54" y="120"/>
                    <a:pt x="53" y="120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Oval 622"/>
            <p:cNvSpPr>
              <a:spLocks noChangeArrowheads="1"/>
            </p:cNvSpPr>
            <p:nvPr/>
          </p:nvSpPr>
          <p:spPr bwMode="auto">
            <a:xfrm>
              <a:off x="8745" y="2392"/>
              <a:ext cx="65" cy="64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623"/>
            <p:cNvSpPr/>
            <p:nvPr/>
          </p:nvSpPr>
          <p:spPr bwMode="auto">
            <a:xfrm>
              <a:off x="8343" y="2563"/>
              <a:ext cx="451" cy="406"/>
            </a:xfrm>
            <a:custGeom>
              <a:avLst/>
              <a:gdLst>
                <a:gd name="T0" fmla="*/ 109 w 168"/>
                <a:gd name="T1" fmla="*/ 0 h 151"/>
                <a:gd name="T2" fmla="*/ 109 w 168"/>
                <a:gd name="T3" fmla="*/ 0 h 151"/>
                <a:gd name="T4" fmla="*/ 84 w 168"/>
                <a:gd name="T5" fmla="*/ 9 h 151"/>
                <a:gd name="T6" fmla="*/ 104 w 168"/>
                <a:gd name="T7" fmla="*/ 82 h 151"/>
                <a:gd name="T8" fmla="*/ 84 w 168"/>
                <a:gd name="T9" fmla="*/ 111 h 151"/>
                <a:gd name="T10" fmla="*/ 64 w 168"/>
                <a:gd name="T11" fmla="*/ 82 h 151"/>
                <a:gd name="T12" fmla="*/ 84 w 168"/>
                <a:gd name="T13" fmla="*/ 9 h 151"/>
                <a:gd name="T14" fmla="*/ 59 w 168"/>
                <a:gd name="T15" fmla="*/ 0 h 151"/>
                <a:gd name="T16" fmla="*/ 59 w 168"/>
                <a:gd name="T17" fmla="*/ 0 h 151"/>
                <a:gd name="T18" fmla="*/ 0 w 168"/>
                <a:gd name="T19" fmla="*/ 59 h 151"/>
                <a:gd name="T20" fmla="*/ 0 w 168"/>
                <a:gd name="T21" fmla="*/ 123 h 151"/>
                <a:gd name="T22" fmla="*/ 76 w 168"/>
                <a:gd name="T23" fmla="*/ 151 h 151"/>
                <a:gd name="T24" fmla="*/ 92 w 168"/>
                <a:gd name="T25" fmla="*/ 151 h 151"/>
                <a:gd name="T26" fmla="*/ 168 w 168"/>
                <a:gd name="T27" fmla="*/ 123 h 151"/>
                <a:gd name="T28" fmla="*/ 168 w 168"/>
                <a:gd name="T29" fmla="*/ 59 h 151"/>
                <a:gd name="T30" fmla="*/ 109 w 168"/>
                <a:gd name="T3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8" h="151">
                  <a:moveTo>
                    <a:pt x="109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7" y="6"/>
                    <a:pt x="0" y="22"/>
                    <a:pt x="0" y="59"/>
                  </a:cubicBezTo>
                  <a:cubicBezTo>
                    <a:pt x="0" y="113"/>
                    <a:pt x="0" y="123"/>
                    <a:pt x="0" y="123"/>
                  </a:cubicBezTo>
                  <a:cubicBezTo>
                    <a:pt x="0" y="123"/>
                    <a:pt x="2" y="151"/>
                    <a:pt x="76" y="151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166" y="151"/>
                    <a:pt x="168" y="123"/>
                    <a:pt x="168" y="123"/>
                  </a:cubicBezTo>
                  <a:cubicBezTo>
                    <a:pt x="168" y="123"/>
                    <a:pt x="168" y="113"/>
                    <a:pt x="168" y="59"/>
                  </a:cubicBezTo>
                  <a:cubicBezTo>
                    <a:pt x="168" y="22"/>
                    <a:pt x="132" y="6"/>
                    <a:pt x="109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Oval 624"/>
            <p:cNvSpPr>
              <a:spLocks noChangeArrowheads="1"/>
            </p:cNvSpPr>
            <p:nvPr/>
          </p:nvSpPr>
          <p:spPr bwMode="auto">
            <a:xfrm>
              <a:off x="8700" y="2475"/>
              <a:ext cx="43" cy="43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" name="Oval 625"/>
            <p:cNvSpPr>
              <a:spLocks noChangeArrowheads="1"/>
            </p:cNvSpPr>
            <p:nvPr/>
          </p:nvSpPr>
          <p:spPr bwMode="auto">
            <a:xfrm>
              <a:off x="8456" y="2278"/>
              <a:ext cx="228" cy="266"/>
            </a:xfrm>
            <a:prstGeom prst="ellipse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2" name="原创设计师QQ598969553          _17"/>
          <p:cNvSpPr>
            <a:spLocks noEditPoints="1"/>
          </p:cNvSpPr>
          <p:nvPr/>
        </p:nvSpPr>
        <p:spPr bwMode="auto">
          <a:xfrm>
            <a:off x="2619090" y="2004080"/>
            <a:ext cx="514985" cy="462280"/>
          </a:xfrm>
          <a:custGeom>
            <a:avLst/>
            <a:gdLst>
              <a:gd name="T0" fmla="*/ 95 w 123"/>
              <a:gd name="T1" fmla="*/ 54 h 113"/>
              <a:gd name="T2" fmla="*/ 122 w 123"/>
              <a:gd name="T3" fmla="*/ 38 h 113"/>
              <a:gd name="T4" fmla="*/ 111 w 123"/>
              <a:gd name="T5" fmla="*/ 36 h 113"/>
              <a:gd name="T6" fmla="*/ 96 w 123"/>
              <a:gd name="T7" fmla="*/ 28 h 113"/>
              <a:gd name="T8" fmla="*/ 105 w 123"/>
              <a:gd name="T9" fmla="*/ 14 h 113"/>
              <a:gd name="T10" fmla="*/ 114 w 123"/>
              <a:gd name="T11" fmla="*/ 7 h 113"/>
              <a:gd name="T12" fmla="*/ 74 w 123"/>
              <a:gd name="T13" fmla="*/ 14 h 113"/>
              <a:gd name="T14" fmla="*/ 72 w 123"/>
              <a:gd name="T15" fmla="*/ 35 h 113"/>
              <a:gd name="T16" fmla="*/ 50 w 123"/>
              <a:gd name="T17" fmla="*/ 21 h 113"/>
              <a:gd name="T18" fmla="*/ 55 w 123"/>
              <a:gd name="T19" fmla="*/ 13 h 113"/>
              <a:gd name="T20" fmla="*/ 64 w 123"/>
              <a:gd name="T21" fmla="*/ 7 h 113"/>
              <a:gd name="T22" fmla="*/ 33 w 123"/>
              <a:gd name="T23" fmla="*/ 6 h 113"/>
              <a:gd name="T24" fmla="*/ 30 w 123"/>
              <a:gd name="T25" fmla="*/ 6 h 113"/>
              <a:gd name="T26" fmla="*/ 13 w 123"/>
              <a:gd name="T27" fmla="*/ 22 h 113"/>
              <a:gd name="T28" fmla="*/ 14 w 123"/>
              <a:gd name="T29" fmla="*/ 25 h 113"/>
              <a:gd name="T30" fmla="*/ 10 w 123"/>
              <a:gd name="T31" fmla="*/ 27 h 113"/>
              <a:gd name="T32" fmla="*/ 1 w 123"/>
              <a:gd name="T33" fmla="*/ 39 h 113"/>
              <a:gd name="T34" fmla="*/ 9 w 123"/>
              <a:gd name="T35" fmla="*/ 46 h 113"/>
              <a:gd name="T36" fmla="*/ 9 w 123"/>
              <a:gd name="T37" fmla="*/ 46 h 113"/>
              <a:gd name="T38" fmla="*/ 9 w 123"/>
              <a:gd name="T39" fmla="*/ 47 h 113"/>
              <a:gd name="T40" fmla="*/ 27 w 123"/>
              <a:gd name="T41" fmla="*/ 48 h 113"/>
              <a:gd name="T42" fmla="*/ 28 w 123"/>
              <a:gd name="T43" fmla="*/ 42 h 113"/>
              <a:gd name="T44" fmla="*/ 49 w 123"/>
              <a:gd name="T45" fmla="*/ 58 h 113"/>
              <a:gd name="T46" fmla="*/ 25 w 123"/>
              <a:gd name="T47" fmla="*/ 111 h 113"/>
              <a:gd name="T48" fmla="*/ 103 w 123"/>
              <a:gd name="T49" fmla="*/ 112 h 113"/>
              <a:gd name="T50" fmla="*/ 120 w 123"/>
              <a:gd name="T51" fmla="*/ 95 h 113"/>
              <a:gd name="T52" fmla="*/ 34 w 123"/>
              <a:gd name="T53" fmla="*/ 35 h 113"/>
              <a:gd name="T54" fmla="*/ 28 w 123"/>
              <a:gd name="T55" fmla="*/ 36 h 113"/>
              <a:gd name="T56" fmla="*/ 24 w 123"/>
              <a:gd name="T57" fmla="*/ 38 h 113"/>
              <a:gd name="T58" fmla="*/ 18 w 123"/>
              <a:gd name="T59" fmla="*/ 48 h 113"/>
              <a:gd name="T60" fmla="*/ 13 w 123"/>
              <a:gd name="T61" fmla="*/ 42 h 113"/>
              <a:gd name="T62" fmla="*/ 13 w 123"/>
              <a:gd name="T63" fmla="*/ 42 h 113"/>
              <a:gd name="T64" fmla="*/ 13 w 123"/>
              <a:gd name="T65" fmla="*/ 42 h 113"/>
              <a:gd name="T66" fmla="*/ 11 w 123"/>
              <a:gd name="T67" fmla="*/ 33 h 113"/>
              <a:gd name="T68" fmla="*/ 18 w 123"/>
              <a:gd name="T69" fmla="*/ 30 h 113"/>
              <a:gd name="T70" fmla="*/ 21 w 123"/>
              <a:gd name="T71" fmla="*/ 25 h 113"/>
              <a:gd name="T72" fmla="*/ 28 w 123"/>
              <a:gd name="T73" fmla="*/ 12 h 113"/>
              <a:gd name="T74" fmla="*/ 36 w 123"/>
              <a:gd name="T75" fmla="*/ 11 h 113"/>
              <a:gd name="T76" fmla="*/ 40 w 123"/>
              <a:gd name="T77" fmla="*/ 10 h 113"/>
              <a:gd name="T78" fmla="*/ 53 w 123"/>
              <a:gd name="T79" fmla="*/ 7 h 113"/>
              <a:gd name="T80" fmla="*/ 45 w 123"/>
              <a:gd name="T81" fmla="*/ 19 h 113"/>
              <a:gd name="T82" fmla="*/ 43 w 123"/>
              <a:gd name="T83" fmla="*/ 26 h 113"/>
              <a:gd name="T84" fmla="*/ 34 w 123"/>
              <a:gd name="T85" fmla="*/ 35 h 113"/>
              <a:gd name="T86" fmla="*/ 19 w 123"/>
              <a:gd name="T87" fmla="*/ 96 h 113"/>
              <a:gd name="T88" fmla="*/ 78 w 123"/>
              <a:gd name="T89" fmla="*/ 35 h 113"/>
              <a:gd name="T90" fmla="*/ 77 w 123"/>
              <a:gd name="T91" fmla="*/ 33 h 113"/>
              <a:gd name="T92" fmla="*/ 102 w 123"/>
              <a:gd name="T93" fmla="*/ 7 h 113"/>
              <a:gd name="T94" fmla="*/ 96 w 123"/>
              <a:gd name="T95" fmla="*/ 10 h 113"/>
              <a:gd name="T96" fmla="*/ 90 w 123"/>
              <a:gd name="T97" fmla="*/ 31 h 113"/>
              <a:gd name="T98" fmla="*/ 105 w 123"/>
              <a:gd name="T99" fmla="*/ 43 h 113"/>
              <a:gd name="T100" fmla="*/ 111 w 123"/>
              <a:gd name="T101" fmla="*/ 43 h 113"/>
              <a:gd name="T102" fmla="*/ 88 w 123"/>
              <a:gd name="T103" fmla="*/ 47 h 113"/>
              <a:gd name="T104" fmla="*/ 105 w 123"/>
              <a:gd name="T105" fmla="*/ 106 h 113"/>
              <a:gd name="T106" fmla="*/ 78 w 123"/>
              <a:gd name="T107" fmla="*/ 62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3" h="113">
                <a:moveTo>
                  <a:pt x="82" y="58"/>
                </a:moveTo>
                <a:cubicBezTo>
                  <a:pt x="88" y="53"/>
                  <a:pt x="88" y="53"/>
                  <a:pt x="88" y="53"/>
                </a:cubicBezTo>
                <a:cubicBezTo>
                  <a:pt x="90" y="54"/>
                  <a:pt x="92" y="54"/>
                  <a:pt x="95" y="54"/>
                </a:cubicBezTo>
                <a:cubicBezTo>
                  <a:pt x="98" y="55"/>
                  <a:pt x="101" y="54"/>
                  <a:pt x="104" y="54"/>
                </a:cubicBezTo>
                <a:cubicBezTo>
                  <a:pt x="108" y="53"/>
                  <a:pt x="112" y="50"/>
                  <a:pt x="115" y="48"/>
                </a:cubicBezTo>
                <a:cubicBezTo>
                  <a:pt x="118" y="45"/>
                  <a:pt x="121" y="41"/>
                  <a:pt x="122" y="38"/>
                </a:cubicBezTo>
                <a:cubicBezTo>
                  <a:pt x="123" y="36"/>
                  <a:pt x="122" y="34"/>
                  <a:pt x="121" y="34"/>
                </a:cubicBezTo>
                <a:cubicBezTo>
                  <a:pt x="120" y="34"/>
                  <a:pt x="119" y="34"/>
                  <a:pt x="119" y="34"/>
                </a:cubicBezTo>
                <a:cubicBezTo>
                  <a:pt x="111" y="36"/>
                  <a:pt x="111" y="36"/>
                  <a:pt x="111" y="36"/>
                </a:cubicBezTo>
                <a:cubicBezTo>
                  <a:pt x="105" y="37"/>
                  <a:pt x="105" y="37"/>
                  <a:pt x="105" y="37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96" y="28"/>
                  <a:pt x="96" y="28"/>
                  <a:pt x="96" y="28"/>
                </a:cubicBezTo>
                <a:cubicBezTo>
                  <a:pt x="97" y="22"/>
                  <a:pt x="97" y="22"/>
                  <a:pt x="97" y="22"/>
                </a:cubicBezTo>
                <a:cubicBezTo>
                  <a:pt x="99" y="16"/>
                  <a:pt x="99" y="16"/>
                  <a:pt x="99" y="16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3" y="12"/>
                  <a:pt x="113" y="12"/>
                  <a:pt x="113" y="12"/>
                </a:cubicBezTo>
                <a:cubicBezTo>
                  <a:pt x="115" y="11"/>
                  <a:pt x="115" y="10"/>
                  <a:pt x="115" y="8"/>
                </a:cubicBezTo>
                <a:cubicBezTo>
                  <a:pt x="115" y="8"/>
                  <a:pt x="115" y="7"/>
                  <a:pt x="114" y="7"/>
                </a:cubicBezTo>
                <a:cubicBezTo>
                  <a:pt x="111" y="4"/>
                  <a:pt x="107" y="2"/>
                  <a:pt x="103" y="1"/>
                </a:cubicBezTo>
                <a:cubicBezTo>
                  <a:pt x="99" y="1"/>
                  <a:pt x="95" y="1"/>
                  <a:pt x="90" y="2"/>
                </a:cubicBezTo>
                <a:cubicBezTo>
                  <a:pt x="83" y="4"/>
                  <a:pt x="78" y="8"/>
                  <a:pt x="74" y="14"/>
                </a:cubicBezTo>
                <a:cubicBezTo>
                  <a:pt x="71" y="20"/>
                  <a:pt x="70" y="28"/>
                  <a:pt x="71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2" y="35"/>
                  <a:pt x="72" y="35"/>
                  <a:pt x="72" y="35"/>
                </a:cubicBezTo>
                <a:cubicBezTo>
                  <a:pt x="66" y="41"/>
                  <a:pt x="66" y="41"/>
                  <a:pt x="66" y="41"/>
                </a:cubicBezTo>
                <a:cubicBezTo>
                  <a:pt x="48" y="24"/>
                  <a:pt x="48" y="24"/>
                  <a:pt x="48" y="24"/>
                </a:cubicBezTo>
                <a:cubicBezTo>
                  <a:pt x="49" y="23"/>
                  <a:pt x="49" y="22"/>
                  <a:pt x="50" y="21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19"/>
                  <a:pt x="51" y="18"/>
                  <a:pt x="51" y="17"/>
                </a:cubicBezTo>
                <a:cubicBezTo>
                  <a:pt x="52" y="15"/>
                  <a:pt x="54" y="13"/>
                  <a:pt x="55" y="13"/>
                </a:cubicBezTo>
                <a:cubicBezTo>
                  <a:pt x="57" y="12"/>
                  <a:pt x="59" y="12"/>
                  <a:pt x="62" y="12"/>
                </a:cubicBezTo>
                <a:cubicBezTo>
                  <a:pt x="63" y="12"/>
                  <a:pt x="64" y="12"/>
                  <a:pt x="64" y="11"/>
                </a:cubicBezTo>
                <a:cubicBezTo>
                  <a:pt x="65" y="10"/>
                  <a:pt x="65" y="8"/>
                  <a:pt x="64" y="7"/>
                </a:cubicBezTo>
                <a:cubicBezTo>
                  <a:pt x="60" y="3"/>
                  <a:pt x="55" y="0"/>
                  <a:pt x="50" y="0"/>
                </a:cubicBezTo>
                <a:cubicBezTo>
                  <a:pt x="45" y="0"/>
                  <a:pt x="41" y="1"/>
                  <a:pt x="36" y="5"/>
                </a:cubicBezTo>
                <a:cubicBezTo>
                  <a:pt x="35" y="5"/>
                  <a:pt x="34" y="6"/>
                  <a:pt x="33" y="6"/>
                </a:cubicBezTo>
                <a:cubicBezTo>
                  <a:pt x="33" y="7"/>
                  <a:pt x="32" y="7"/>
                  <a:pt x="32" y="7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6"/>
                  <a:pt x="30" y="6"/>
                  <a:pt x="30" y="6"/>
                </a:cubicBezTo>
                <a:cubicBezTo>
                  <a:pt x="29" y="5"/>
                  <a:pt x="27" y="5"/>
                  <a:pt x="26" y="6"/>
                </a:cubicBezTo>
                <a:cubicBezTo>
                  <a:pt x="13" y="18"/>
                  <a:pt x="13" y="18"/>
                  <a:pt x="13" y="18"/>
                </a:cubicBezTo>
                <a:cubicBezTo>
                  <a:pt x="12" y="20"/>
                  <a:pt x="12" y="21"/>
                  <a:pt x="13" y="22"/>
                </a:cubicBezTo>
                <a:cubicBezTo>
                  <a:pt x="15" y="24"/>
                  <a:pt x="15" y="24"/>
                  <a:pt x="15" y="24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6"/>
                  <a:pt x="13" y="27"/>
                </a:cubicBezTo>
                <a:cubicBezTo>
                  <a:pt x="13" y="27"/>
                  <a:pt x="13" y="27"/>
                  <a:pt x="12" y="27"/>
                </a:cubicBezTo>
                <a:cubicBezTo>
                  <a:pt x="12" y="27"/>
                  <a:pt x="11" y="28"/>
                  <a:pt x="10" y="27"/>
                </a:cubicBezTo>
                <a:cubicBezTo>
                  <a:pt x="9" y="27"/>
                  <a:pt x="8" y="28"/>
                  <a:pt x="7" y="28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6"/>
                  <a:pt x="0" y="38"/>
                  <a:pt x="1" y="39"/>
                </a:cubicBezTo>
                <a:cubicBezTo>
                  <a:pt x="8" y="46"/>
                  <a:pt x="8" y="46"/>
                  <a:pt x="8" y="46"/>
                </a:cubicBezTo>
                <a:cubicBezTo>
                  <a:pt x="8" y="46"/>
                  <a:pt x="8" y="46"/>
                  <a:pt x="8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6"/>
                  <a:pt x="9" y="46"/>
                  <a:pt x="9" y="46"/>
                </a:cubicBezTo>
                <a:cubicBezTo>
                  <a:pt x="9" y="47"/>
                  <a:pt x="9" y="47"/>
                  <a:pt x="9" y="47"/>
                </a:cubicBezTo>
                <a:cubicBezTo>
                  <a:pt x="9" y="47"/>
                  <a:pt x="9" y="47"/>
                  <a:pt x="9" y="47"/>
                </a:cubicBezTo>
                <a:cubicBezTo>
                  <a:pt x="16" y="54"/>
                  <a:pt x="16" y="54"/>
                  <a:pt x="16" y="54"/>
                </a:cubicBezTo>
                <a:cubicBezTo>
                  <a:pt x="18" y="55"/>
                  <a:pt x="19" y="55"/>
                  <a:pt x="21" y="54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7"/>
                  <a:pt x="28" y="46"/>
                  <a:pt x="28" y="45"/>
                </a:cubicBezTo>
                <a:cubicBezTo>
                  <a:pt x="28" y="45"/>
                  <a:pt x="28" y="44"/>
                  <a:pt x="28" y="43"/>
                </a:cubicBezTo>
                <a:cubicBezTo>
                  <a:pt x="28" y="43"/>
                  <a:pt x="28" y="43"/>
                  <a:pt x="28" y="42"/>
                </a:cubicBezTo>
                <a:cubicBezTo>
                  <a:pt x="29" y="42"/>
                  <a:pt x="30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49" y="58"/>
                  <a:pt x="49" y="58"/>
                  <a:pt x="49" y="58"/>
                </a:cubicBezTo>
                <a:cubicBezTo>
                  <a:pt x="13" y="94"/>
                  <a:pt x="13" y="94"/>
                  <a:pt x="13" y="94"/>
                </a:cubicBezTo>
                <a:cubicBezTo>
                  <a:pt x="11" y="95"/>
                  <a:pt x="11" y="97"/>
                  <a:pt x="13" y="98"/>
                </a:cubicBezTo>
                <a:cubicBezTo>
                  <a:pt x="25" y="111"/>
                  <a:pt x="25" y="111"/>
                  <a:pt x="25" y="111"/>
                </a:cubicBezTo>
                <a:cubicBezTo>
                  <a:pt x="27" y="112"/>
                  <a:pt x="28" y="112"/>
                  <a:pt x="30" y="111"/>
                </a:cubicBezTo>
                <a:cubicBezTo>
                  <a:pt x="66" y="75"/>
                  <a:pt x="66" y="75"/>
                  <a:pt x="66" y="75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04" y="113"/>
                  <a:pt x="106" y="113"/>
                  <a:pt x="107" y="112"/>
                </a:cubicBezTo>
                <a:cubicBezTo>
                  <a:pt x="120" y="99"/>
                  <a:pt x="120" y="99"/>
                  <a:pt x="120" y="99"/>
                </a:cubicBezTo>
                <a:cubicBezTo>
                  <a:pt x="121" y="98"/>
                  <a:pt x="121" y="96"/>
                  <a:pt x="120" y="95"/>
                </a:cubicBezTo>
                <a:cubicBezTo>
                  <a:pt x="82" y="58"/>
                  <a:pt x="82" y="58"/>
                  <a:pt x="82" y="58"/>
                </a:cubicBezTo>
                <a:close/>
                <a:moveTo>
                  <a:pt x="34" y="35"/>
                </a:moveTo>
                <a:cubicBezTo>
                  <a:pt x="34" y="35"/>
                  <a:pt x="34" y="35"/>
                  <a:pt x="34" y="35"/>
                </a:cubicBezTo>
                <a:cubicBezTo>
                  <a:pt x="33" y="34"/>
                  <a:pt x="31" y="34"/>
                  <a:pt x="30" y="35"/>
                </a:cubicBezTo>
                <a:cubicBezTo>
                  <a:pt x="29" y="35"/>
                  <a:pt x="29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7" y="36"/>
                  <a:pt x="26" y="37"/>
                  <a:pt x="26" y="37"/>
                </a:cubicBezTo>
                <a:cubicBezTo>
                  <a:pt x="25" y="37"/>
                  <a:pt x="25" y="38"/>
                  <a:pt x="24" y="38"/>
                </a:cubicBezTo>
                <a:cubicBezTo>
                  <a:pt x="24" y="39"/>
                  <a:pt x="23" y="40"/>
                  <a:pt x="22" y="41"/>
                </a:cubicBezTo>
                <a:cubicBezTo>
                  <a:pt x="22" y="42"/>
                  <a:pt x="22" y="43"/>
                  <a:pt x="22" y="45"/>
                </a:cubicBezTo>
                <a:cubicBezTo>
                  <a:pt x="18" y="48"/>
                  <a:pt x="18" y="48"/>
                  <a:pt x="18" y="48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7" y="37"/>
                  <a:pt x="7" y="37"/>
                  <a:pt x="7" y="37"/>
                </a:cubicBezTo>
                <a:cubicBezTo>
                  <a:pt x="11" y="33"/>
                  <a:pt x="11" y="33"/>
                  <a:pt x="11" y="33"/>
                </a:cubicBezTo>
                <a:cubicBezTo>
                  <a:pt x="12" y="33"/>
                  <a:pt x="13" y="33"/>
                  <a:pt x="14" y="33"/>
                </a:cubicBezTo>
                <a:cubicBezTo>
                  <a:pt x="15" y="32"/>
                  <a:pt x="17" y="32"/>
                  <a:pt x="18" y="31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29"/>
                  <a:pt x="19" y="28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21" y="25"/>
                </a:cubicBezTo>
                <a:cubicBezTo>
                  <a:pt x="22" y="24"/>
                  <a:pt x="21" y="22"/>
                  <a:pt x="20" y="21"/>
                </a:cubicBezTo>
                <a:cubicBezTo>
                  <a:pt x="20" y="20"/>
                  <a:pt x="20" y="20"/>
                  <a:pt x="20" y="20"/>
                </a:cubicBezTo>
                <a:cubicBezTo>
                  <a:pt x="28" y="12"/>
                  <a:pt x="28" y="12"/>
                  <a:pt x="28" y="12"/>
                </a:cubicBezTo>
                <a:cubicBezTo>
                  <a:pt x="29" y="13"/>
                  <a:pt x="29" y="13"/>
                  <a:pt x="29" y="13"/>
                </a:cubicBezTo>
                <a:cubicBezTo>
                  <a:pt x="30" y="14"/>
                  <a:pt x="32" y="14"/>
                  <a:pt x="33" y="13"/>
                </a:cubicBezTo>
                <a:cubicBezTo>
                  <a:pt x="34" y="12"/>
                  <a:pt x="35" y="12"/>
                  <a:pt x="36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7" y="11"/>
                  <a:pt x="38" y="11"/>
                  <a:pt x="39" y="10"/>
                </a:cubicBezTo>
                <a:cubicBezTo>
                  <a:pt x="39" y="10"/>
                  <a:pt x="40" y="10"/>
                  <a:pt x="40" y="10"/>
                </a:cubicBezTo>
                <a:cubicBezTo>
                  <a:pt x="43" y="7"/>
                  <a:pt x="46" y="6"/>
                  <a:pt x="50" y="6"/>
                </a:cubicBezTo>
                <a:cubicBezTo>
                  <a:pt x="51" y="6"/>
                  <a:pt x="53" y="6"/>
                  <a:pt x="54" y="7"/>
                </a:cubicBezTo>
                <a:cubicBezTo>
                  <a:pt x="54" y="7"/>
                  <a:pt x="53" y="7"/>
                  <a:pt x="53" y="7"/>
                </a:cubicBezTo>
                <a:cubicBezTo>
                  <a:pt x="50" y="9"/>
                  <a:pt x="48" y="11"/>
                  <a:pt x="46" y="14"/>
                </a:cubicBezTo>
                <a:cubicBezTo>
                  <a:pt x="46" y="14"/>
                  <a:pt x="46" y="15"/>
                  <a:pt x="46" y="15"/>
                </a:cubicBezTo>
                <a:cubicBezTo>
                  <a:pt x="46" y="16"/>
                  <a:pt x="45" y="17"/>
                  <a:pt x="45" y="19"/>
                </a:cubicBezTo>
                <a:cubicBezTo>
                  <a:pt x="44" y="19"/>
                  <a:pt x="44" y="19"/>
                  <a:pt x="44" y="19"/>
                </a:cubicBezTo>
                <a:cubicBezTo>
                  <a:pt x="44" y="20"/>
                  <a:pt x="43" y="21"/>
                  <a:pt x="42" y="23"/>
                </a:cubicBezTo>
                <a:cubicBezTo>
                  <a:pt x="41" y="24"/>
                  <a:pt x="42" y="25"/>
                  <a:pt x="43" y="26"/>
                </a:cubicBezTo>
                <a:cubicBezTo>
                  <a:pt x="61" y="45"/>
                  <a:pt x="61" y="45"/>
                  <a:pt x="61" y="45"/>
                </a:cubicBezTo>
                <a:cubicBezTo>
                  <a:pt x="53" y="54"/>
                  <a:pt x="53" y="54"/>
                  <a:pt x="53" y="54"/>
                </a:cubicBezTo>
                <a:cubicBezTo>
                  <a:pt x="34" y="35"/>
                  <a:pt x="34" y="35"/>
                  <a:pt x="34" y="35"/>
                </a:cubicBezTo>
                <a:close/>
                <a:moveTo>
                  <a:pt x="27" y="105"/>
                </a:moveTo>
                <a:cubicBezTo>
                  <a:pt x="27" y="105"/>
                  <a:pt x="27" y="105"/>
                  <a:pt x="27" y="105"/>
                </a:cubicBezTo>
                <a:cubicBezTo>
                  <a:pt x="19" y="96"/>
                  <a:pt x="19" y="96"/>
                  <a:pt x="19" y="96"/>
                </a:cubicBezTo>
                <a:cubicBezTo>
                  <a:pt x="55" y="60"/>
                  <a:pt x="55" y="60"/>
                  <a:pt x="55" y="60"/>
                </a:cubicBezTo>
                <a:cubicBezTo>
                  <a:pt x="77" y="38"/>
                  <a:pt x="77" y="38"/>
                  <a:pt x="77" y="38"/>
                </a:cubicBezTo>
                <a:cubicBezTo>
                  <a:pt x="78" y="37"/>
                  <a:pt x="78" y="36"/>
                  <a:pt x="78" y="35"/>
                </a:cubicBezTo>
                <a:cubicBezTo>
                  <a:pt x="77" y="34"/>
                  <a:pt x="77" y="34"/>
                  <a:pt x="77" y="34"/>
                </a:cubicBezTo>
                <a:cubicBezTo>
                  <a:pt x="77" y="33"/>
                  <a:pt x="77" y="33"/>
                  <a:pt x="77" y="33"/>
                </a:cubicBezTo>
                <a:cubicBezTo>
                  <a:pt x="77" y="33"/>
                  <a:pt x="77" y="33"/>
                  <a:pt x="77" y="33"/>
                </a:cubicBezTo>
                <a:cubicBezTo>
                  <a:pt x="76" y="28"/>
                  <a:pt x="76" y="22"/>
                  <a:pt x="79" y="17"/>
                </a:cubicBezTo>
                <a:cubicBezTo>
                  <a:pt x="82" y="13"/>
                  <a:pt x="86" y="9"/>
                  <a:pt x="92" y="7"/>
                </a:cubicBezTo>
                <a:cubicBezTo>
                  <a:pt x="95" y="7"/>
                  <a:pt x="99" y="6"/>
                  <a:pt x="102" y="7"/>
                </a:cubicBezTo>
                <a:cubicBezTo>
                  <a:pt x="103" y="7"/>
                  <a:pt x="104" y="8"/>
                  <a:pt x="105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96" y="10"/>
                  <a:pt x="96" y="10"/>
                  <a:pt x="96" y="10"/>
                </a:cubicBezTo>
                <a:cubicBezTo>
                  <a:pt x="95" y="11"/>
                  <a:pt x="94" y="11"/>
                  <a:pt x="94" y="12"/>
                </a:cubicBezTo>
                <a:cubicBezTo>
                  <a:pt x="90" y="28"/>
                  <a:pt x="90" y="28"/>
                  <a:pt x="90" y="28"/>
                </a:cubicBezTo>
                <a:cubicBezTo>
                  <a:pt x="89" y="29"/>
                  <a:pt x="90" y="30"/>
                  <a:pt x="90" y="31"/>
                </a:cubicBezTo>
                <a:cubicBezTo>
                  <a:pt x="96" y="37"/>
                  <a:pt x="96" y="37"/>
                  <a:pt x="96" y="37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43"/>
                  <a:pt x="104" y="44"/>
                  <a:pt x="105" y="43"/>
                </a:cubicBezTo>
                <a:cubicBezTo>
                  <a:pt x="113" y="41"/>
                  <a:pt x="113" y="41"/>
                  <a:pt x="113" y="41"/>
                </a:cubicBezTo>
                <a:cubicBezTo>
                  <a:pt x="114" y="41"/>
                  <a:pt x="114" y="41"/>
                  <a:pt x="114" y="41"/>
                </a:cubicBezTo>
                <a:cubicBezTo>
                  <a:pt x="113" y="42"/>
                  <a:pt x="112" y="43"/>
                  <a:pt x="111" y="43"/>
                </a:cubicBezTo>
                <a:cubicBezTo>
                  <a:pt x="109" y="46"/>
                  <a:pt x="106" y="47"/>
                  <a:pt x="103" y="48"/>
                </a:cubicBezTo>
                <a:cubicBezTo>
                  <a:pt x="100" y="49"/>
                  <a:pt x="98" y="49"/>
                  <a:pt x="95" y="49"/>
                </a:cubicBezTo>
                <a:cubicBezTo>
                  <a:pt x="93" y="48"/>
                  <a:pt x="91" y="48"/>
                  <a:pt x="88" y="47"/>
                </a:cubicBezTo>
                <a:cubicBezTo>
                  <a:pt x="87" y="46"/>
                  <a:pt x="86" y="46"/>
                  <a:pt x="85" y="47"/>
                </a:cubicBezTo>
                <a:cubicBezTo>
                  <a:pt x="27" y="105"/>
                  <a:pt x="27" y="105"/>
                  <a:pt x="27" y="105"/>
                </a:cubicBezTo>
                <a:close/>
                <a:moveTo>
                  <a:pt x="105" y="106"/>
                </a:moveTo>
                <a:cubicBezTo>
                  <a:pt x="105" y="106"/>
                  <a:pt x="105" y="106"/>
                  <a:pt x="105" y="106"/>
                </a:cubicBezTo>
                <a:cubicBezTo>
                  <a:pt x="70" y="71"/>
                  <a:pt x="70" y="71"/>
                  <a:pt x="70" y="71"/>
                </a:cubicBezTo>
                <a:cubicBezTo>
                  <a:pt x="78" y="62"/>
                  <a:pt x="78" y="62"/>
                  <a:pt x="78" y="62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05" y="106"/>
                  <a:pt x="105" y="106"/>
                  <a:pt x="105" y="1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10105100" y="3334385"/>
            <a:ext cx="759460" cy="574040"/>
            <a:chOff x="11758" y="2270"/>
            <a:chExt cx="1196" cy="904"/>
          </a:xfrm>
        </p:grpSpPr>
        <p:sp>
          <p:nvSpPr>
            <p:cNvPr id="21" name="Freeform 75"/>
            <p:cNvSpPr/>
            <p:nvPr/>
          </p:nvSpPr>
          <p:spPr bwMode="auto">
            <a:xfrm>
              <a:off x="12821" y="3059"/>
              <a:ext cx="94" cy="56"/>
            </a:xfrm>
            <a:custGeom>
              <a:avLst/>
              <a:gdLst>
                <a:gd name="T0" fmla="*/ 22 w 35"/>
                <a:gd name="T1" fmla="*/ 0 h 21"/>
                <a:gd name="T2" fmla="*/ 0 w 35"/>
                <a:gd name="T3" fmla="*/ 0 h 21"/>
                <a:gd name="T4" fmla="*/ 3 w 35"/>
                <a:gd name="T5" fmla="*/ 13 h 21"/>
                <a:gd name="T6" fmla="*/ 2 w 35"/>
                <a:gd name="T7" fmla="*/ 21 h 21"/>
                <a:gd name="T8" fmla="*/ 22 w 35"/>
                <a:gd name="T9" fmla="*/ 21 h 21"/>
                <a:gd name="T10" fmla="*/ 35 w 35"/>
                <a:gd name="T11" fmla="*/ 10 h 21"/>
                <a:gd name="T12" fmla="*/ 22 w 35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21">
                  <a:moveTo>
                    <a:pt x="2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4"/>
                    <a:pt x="3" y="9"/>
                    <a:pt x="3" y="13"/>
                  </a:cubicBezTo>
                  <a:cubicBezTo>
                    <a:pt x="3" y="16"/>
                    <a:pt x="2" y="18"/>
                    <a:pt x="2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9" y="21"/>
                    <a:pt x="35" y="16"/>
                    <a:pt x="35" y="10"/>
                  </a:cubicBezTo>
                  <a:cubicBezTo>
                    <a:pt x="35" y="5"/>
                    <a:pt x="29" y="0"/>
                    <a:pt x="22" y="0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76"/>
            <p:cNvSpPr>
              <a:spLocks noEditPoints="1"/>
            </p:cNvSpPr>
            <p:nvPr/>
          </p:nvSpPr>
          <p:spPr bwMode="auto">
            <a:xfrm>
              <a:off x="12647" y="3014"/>
              <a:ext cx="160" cy="160"/>
            </a:xfrm>
            <a:custGeom>
              <a:avLst/>
              <a:gdLst>
                <a:gd name="T0" fmla="*/ 57 w 60"/>
                <a:gd name="T1" fmla="*/ 17 h 60"/>
                <a:gd name="T2" fmla="*/ 52 w 60"/>
                <a:gd name="T3" fmla="*/ 10 h 60"/>
                <a:gd name="T4" fmla="*/ 30 w 60"/>
                <a:gd name="T5" fmla="*/ 0 h 60"/>
                <a:gd name="T6" fmla="*/ 8 w 60"/>
                <a:gd name="T7" fmla="*/ 10 h 60"/>
                <a:gd name="T8" fmla="*/ 3 w 60"/>
                <a:gd name="T9" fmla="*/ 17 h 60"/>
                <a:gd name="T10" fmla="*/ 3 w 60"/>
                <a:gd name="T11" fmla="*/ 17 h 60"/>
                <a:gd name="T12" fmla="*/ 0 w 60"/>
                <a:gd name="T13" fmla="*/ 30 h 60"/>
                <a:gd name="T14" fmla="*/ 1 w 60"/>
                <a:gd name="T15" fmla="*/ 38 h 60"/>
                <a:gd name="T16" fmla="*/ 30 w 60"/>
                <a:gd name="T17" fmla="*/ 60 h 60"/>
                <a:gd name="T18" fmla="*/ 59 w 60"/>
                <a:gd name="T19" fmla="*/ 38 h 60"/>
                <a:gd name="T20" fmla="*/ 60 w 60"/>
                <a:gd name="T21" fmla="*/ 30 h 60"/>
                <a:gd name="T22" fmla="*/ 57 w 60"/>
                <a:gd name="T23" fmla="*/ 17 h 60"/>
                <a:gd name="T24" fmla="*/ 30 w 60"/>
                <a:gd name="T25" fmla="*/ 42 h 60"/>
                <a:gd name="T26" fmla="*/ 21 w 60"/>
                <a:gd name="T27" fmla="*/ 38 h 60"/>
                <a:gd name="T28" fmla="*/ 19 w 60"/>
                <a:gd name="T29" fmla="*/ 30 h 60"/>
                <a:gd name="T30" fmla="*/ 30 w 60"/>
                <a:gd name="T31" fmla="*/ 19 h 60"/>
                <a:gd name="T32" fmla="*/ 42 w 60"/>
                <a:gd name="T33" fmla="*/ 30 h 60"/>
                <a:gd name="T34" fmla="*/ 39 w 60"/>
                <a:gd name="T35" fmla="*/ 38 h 60"/>
                <a:gd name="T36" fmla="*/ 30 w 60"/>
                <a:gd name="T37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" h="60">
                  <a:moveTo>
                    <a:pt x="57" y="17"/>
                  </a:moveTo>
                  <a:cubicBezTo>
                    <a:pt x="56" y="14"/>
                    <a:pt x="54" y="12"/>
                    <a:pt x="52" y="10"/>
                  </a:cubicBezTo>
                  <a:cubicBezTo>
                    <a:pt x="46" y="4"/>
                    <a:pt x="39" y="0"/>
                    <a:pt x="30" y="0"/>
                  </a:cubicBezTo>
                  <a:cubicBezTo>
                    <a:pt x="22" y="0"/>
                    <a:pt x="14" y="4"/>
                    <a:pt x="8" y="10"/>
                  </a:cubicBezTo>
                  <a:cubicBezTo>
                    <a:pt x="6" y="12"/>
                    <a:pt x="5" y="14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1" y="21"/>
                    <a:pt x="0" y="25"/>
                    <a:pt x="0" y="30"/>
                  </a:cubicBezTo>
                  <a:cubicBezTo>
                    <a:pt x="0" y="33"/>
                    <a:pt x="0" y="35"/>
                    <a:pt x="1" y="38"/>
                  </a:cubicBezTo>
                  <a:cubicBezTo>
                    <a:pt x="4" y="51"/>
                    <a:pt x="16" y="60"/>
                    <a:pt x="30" y="60"/>
                  </a:cubicBezTo>
                  <a:cubicBezTo>
                    <a:pt x="44" y="60"/>
                    <a:pt x="56" y="51"/>
                    <a:pt x="59" y="38"/>
                  </a:cubicBezTo>
                  <a:cubicBezTo>
                    <a:pt x="60" y="35"/>
                    <a:pt x="60" y="33"/>
                    <a:pt x="60" y="30"/>
                  </a:cubicBezTo>
                  <a:cubicBezTo>
                    <a:pt x="60" y="25"/>
                    <a:pt x="59" y="21"/>
                    <a:pt x="57" y="17"/>
                  </a:cubicBezTo>
                  <a:close/>
                  <a:moveTo>
                    <a:pt x="30" y="42"/>
                  </a:moveTo>
                  <a:cubicBezTo>
                    <a:pt x="27" y="42"/>
                    <a:pt x="24" y="40"/>
                    <a:pt x="21" y="38"/>
                  </a:cubicBezTo>
                  <a:cubicBezTo>
                    <a:pt x="20" y="36"/>
                    <a:pt x="19" y="33"/>
                    <a:pt x="19" y="30"/>
                  </a:cubicBezTo>
                  <a:cubicBezTo>
                    <a:pt x="19" y="24"/>
                    <a:pt x="24" y="19"/>
                    <a:pt x="30" y="19"/>
                  </a:cubicBezTo>
                  <a:cubicBezTo>
                    <a:pt x="36" y="19"/>
                    <a:pt x="42" y="24"/>
                    <a:pt x="42" y="30"/>
                  </a:cubicBezTo>
                  <a:cubicBezTo>
                    <a:pt x="42" y="33"/>
                    <a:pt x="41" y="36"/>
                    <a:pt x="39" y="38"/>
                  </a:cubicBezTo>
                  <a:cubicBezTo>
                    <a:pt x="37" y="40"/>
                    <a:pt x="34" y="42"/>
                    <a:pt x="30" y="42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77"/>
            <p:cNvSpPr>
              <a:spLocks noEditPoints="1"/>
            </p:cNvSpPr>
            <p:nvPr/>
          </p:nvSpPr>
          <p:spPr bwMode="auto">
            <a:xfrm>
              <a:off x="12212" y="2382"/>
              <a:ext cx="743" cy="658"/>
            </a:xfrm>
            <a:custGeom>
              <a:avLst/>
              <a:gdLst>
                <a:gd name="T0" fmla="*/ 232 w 277"/>
                <a:gd name="T1" fmla="*/ 22 h 245"/>
                <a:gd name="T2" fmla="*/ 253 w 277"/>
                <a:gd name="T3" fmla="*/ 22 h 245"/>
                <a:gd name="T4" fmla="*/ 246 w 277"/>
                <a:gd name="T5" fmla="*/ 0 h 245"/>
                <a:gd name="T6" fmla="*/ 211 w 277"/>
                <a:gd name="T7" fmla="*/ 0 h 245"/>
                <a:gd name="T8" fmla="*/ 201 w 277"/>
                <a:gd name="T9" fmla="*/ 0 h 245"/>
                <a:gd name="T10" fmla="*/ 62 w 277"/>
                <a:gd name="T11" fmla="*/ 0 h 245"/>
                <a:gd name="T12" fmla="*/ 0 w 277"/>
                <a:gd name="T13" fmla="*/ 131 h 245"/>
                <a:gd name="T14" fmla="*/ 0 w 277"/>
                <a:gd name="T15" fmla="*/ 209 h 245"/>
                <a:gd name="T16" fmla="*/ 14 w 277"/>
                <a:gd name="T17" fmla="*/ 234 h 245"/>
                <a:gd name="T18" fmla="*/ 14 w 277"/>
                <a:gd name="T19" fmla="*/ 234 h 245"/>
                <a:gd name="T20" fmla="*/ 38 w 277"/>
                <a:gd name="T21" fmla="*/ 225 h 245"/>
                <a:gd name="T22" fmla="*/ 46 w 277"/>
                <a:gd name="T23" fmla="*/ 226 h 245"/>
                <a:gd name="T24" fmla="*/ 71 w 277"/>
                <a:gd name="T25" fmla="*/ 245 h 245"/>
                <a:gd name="T26" fmla="*/ 161 w 277"/>
                <a:gd name="T27" fmla="*/ 245 h 245"/>
                <a:gd name="T28" fmla="*/ 192 w 277"/>
                <a:gd name="T29" fmla="*/ 228 h 245"/>
                <a:gd name="T30" fmla="*/ 223 w 277"/>
                <a:gd name="T31" fmla="*/ 245 h 245"/>
                <a:gd name="T32" fmla="*/ 232 w 277"/>
                <a:gd name="T33" fmla="*/ 245 h 245"/>
                <a:gd name="T34" fmla="*/ 232 w 277"/>
                <a:gd name="T35" fmla="*/ 22 h 245"/>
                <a:gd name="T36" fmla="*/ 198 w 277"/>
                <a:gd name="T37" fmla="*/ 169 h 245"/>
                <a:gd name="T38" fmla="*/ 185 w 277"/>
                <a:gd name="T39" fmla="*/ 159 h 245"/>
                <a:gd name="T40" fmla="*/ 198 w 277"/>
                <a:gd name="T41" fmla="*/ 150 h 245"/>
                <a:gd name="T42" fmla="*/ 210 w 277"/>
                <a:gd name="T43" fmla="*/ 159 h 245"/>
                <a:gd name="T44" fmla="*/ 198 w 277"/>
                <a:gd name="T45" fmla="*/ 169 h 245"/>
                <a:gd name="T46" fmla="*/ 211 w 277"/>
                <a:gd name="T47" fmla="*/ 129 h 245"/>
                <a:gd name="T48" fmla="*/ 149 w 277"/>
                <a:gd name="T49" fmla="*/ 129 h 245"/>
                <a:gd name="T50" fmla="*/ 124 w 277"/>
                <a:gd name="T51" fmla="*/ 224 h 245"/>
                <a:gd name="T52" fmla="*/ 57 w 277"/>
                <a:gd name="T53" fmla="*/ 224 h 245"/>
                <a:gd name="T54" fmla="*/ 46 w 277"/>
                <a:gd name="T55" fmla="*/ 223 h 245"/>
                <a:gd name="T56" fmla="*/ 24 w 277"/>
                <a:gd name="T57" fmla="*/ 200 h 245"/>
                <a:gd name="T58" fmla="*/ 24 w 277"/>
                <a:gd name="T59" fmla="*/ 131 h 245"/>
                <a:gd name="T60" fmla="*/ 74 w 277"/>
                <a:gd name="T61" fmla="*/ 17 h 245"/>
                <a:gd name="T62" fmla="*/ 211 w 277"/>
                <a:gd name="T63" fmla="*/ 17 h 245"/>
                <a:gd name="T64" fmla="*/ 211 w 277"/>
                <a:gd name="T65" fmla="*/ 129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7" h="245">
                  <a:moveTo>
                    <a:pt x="232" y="22"/>
                  </a:moveTo>
                  <a:cubicBezTo>
                    <a:pt x="253" y="22"/>
                    <a:pt x="253" y="22"/>
                    <a:pt x="253" y="22"/>
                  </a:cubicBezTo>
                  <a:cubicBezTo>
                    <a:pt x="253" y="22"/>
                    <a:pt x="277" y="0"/>
                    <a:pt x="246" y="0"/>
                  </a:cubicBezTo>
                  <a:cubicBezTo>
                    <a:pt x="230" y="0"/>
                    <a:pt x="218" y="0"/>
                    <a:pt x="211" y="0"/>
                  </a:cubicBezTo>
                  <a:cubicBezTo>
                    <a:pt x="204" y="0"/>
                    <a:pt x="201" y="0"/>
                    <a:pt x="201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09"/>
                    <a:pt x="1" y="223"/>
                    <a:pt x="14" y="234"/>
                  </a:cubicBezTo>
                  <a:cubicBezTo>
                    <a:pt x="14" y="234"/>
                    <a:pt x="14" y="234"/>
                    <a:pt x="14" y="234"/>
                  </a:cubicBezTo>
                  <a:cubicBezTo>
                    <a:pt x="20" y="228"/>
                    <a:pt x="29" y="225"/>
                    <a:pt x="38" y="225"/>
                  </a:cubicBezTo>
                  <a:cubicBezTo>
                    <a:pt x="41" y="225"/>
                    <a:pt x="43" y="225"/>
                    <a:pt x="46" y="226"/>
                  </a:cubicBezTo>
                  <a:cubicBezTo>
                    <a:pt x="57" y="228"/>
                    <a:pt x="66" y="235"/>
                    <a:pt x="71" y="245"/>
                  </a:cubicBezTo>
                  <a:cubicBezTo>
                    <a:pt x="96" y="245"/>
                    <a:pt x="130" y="245"/>
                    <a:pt x="161" y="245"/>
                  </a:cubicBezTo>
                  <a:cubicBezTo>
                    <a:pt x="167" y="234"/>
                    <a:pt x="179" y="228"/>
                    <a:pt x="192" y="228"/>
                  </a:cubicBezTo>
                  <a:cubicBezTo>
                    <a:pt x="205" y="228"/>
                    <a:pt x="217" y="234"/>
                    <a:pt x="223" y="245"/>
                  </a:cubicBezTo>
                  <a:cubicBezTo>
                    <a:pt x="229" y="245"/>
                    <a:pt x="232" y="245"/>
                    <a:pt x="232" y="245"/>
                  </a:cubicBezTo>
                  <a:lnTo>
                    <a:pt x="232" y="22"/>
                  </a:lnTo>
                  <a:close/>
                  <a:moveTo>
                    <a:pt x="198" y="169"/>
                  </a:moveTo>
                  <a:cubicBezTo>
                    <a:pt x="191" y="169"/>
                    <a:pt x="185" y="165"/>
                    <a:pt x="185" y="159"/>
                  </a:cubicBezTo>
                  <a:cubicBezTo>
                    <a:pt x="185" y="154"/>
                    <a:pt x="191" y="150"/>
                    <a:pt x="198" y="150"/>
                  </a:cubicBezTo>
                  <a:cubicBezTo>
                    <a:pt x="205" y="150"/>
                    <a:pt x="210" y="154"/>
                    <a:pt x="210" y="159"/>
                  </a:cubicBezTo>
                  <a:cubicBezTo>
                    <a:pt x="210" y="165"/>
                    <a:pt x="205" y="169"/>
                    <a:pt x="198" y="169"/>
                  </a:cubicBezTo>
                  <a:close/>
                  <a:moveTo>
                    <a:pt x="211" y="129"/>
                  </a:moveTo>
                  <a:cubicBezTo>
                    <a:pt x="149" y="129"/>
                    <a:pt x="149" y="129"/>
                    <a:pt x="149" y="129"/>
                  </a:cubicBezTo>
                  <a:cubicBezTo>
                    <a:pt x="124" y="224"/>
                    <a:pt x="124" y="224"/>
                    <a:pt x="124" y="224"/>
                  </a:cubicBezTo>
                  <a:cubicBezTo>
                    <a:pt x="124" y="224"/>
                    <a:pt x="88" y="224"/>
                    <a:pt x="57" y="224"/>
                  </a:cubicBezTo>
                  <a:cubicBezTo>
                    <a:pt x="53" y="224"/>
                    <a:pt x="49" y="224"/>
                    <a:pt x="46" y="223"/>
                  </a:cubicBezTo>
                  <a:cubicBezTo>
                    <a:pt x="25" y="219"/>
                    <a:pt x="24" y="200"/>
                    <a:pt x="24" y="20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211" y="17"/>
                    <a:pt x="211" y="17"/>
                    <a:pt x="211" y="17"/>
                  </a:cubicBezTo>
                  <a:lnTo>
                    <a:pt x="211" y="129"/>
                  </a:ln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78"/>
            <p:cNvSpPr>
              <a:spLocks noEditPoints="1"/>
            </p:cNvSpPr>
            <p:nvPr/>
          </p:nvSpPr>
          <p:spPr bwMode="auto">
            <a:xfrm>
              <a:off x="12234" y="3005"/>
              <a:ext cx="160" cy="161"/>
            </a:xfrm>
            <a:custGeom>
              <a:avLst/>
              <a:gdLst>
                <a:gd name="T0" fmla="*/ 54 w 60"/>
                <a:gd name="T1" fmla="*/ 13 h 60"/>
                <a:gd name="T2" fmla="*/ 30 w 60"/>
                <a:gd name="T3" fmla="*/ 0 h 60"/>
                <a:gd name="T4" fmla="*/ 12 w 60"/>
                <a:gd name="T5" fmla="*/ 6 h 60"/>
                <a:gd name="T6" fmla="*/ 12 w 60"/>
                <a:gd name="T7" fmla="*/ 6 h 60"/>
                <a:gd name="T8" fmla="*/ 2 w 60"/>
                <a:gd name="T9" fmla="*/ 20 h 60"/>
                <a:gd name="T10" fmla="*/ 0 w 60"/>
                <a:gd name="T11" fmla="*/ 30 h 60"/>
                <a:gd name="T12" fmla="*/ 2 w 60"/>
                <a:gd name="T13" fmla="*/ 41 h 60"/>
                <a:gd name="T14" fmla="*/ 30 w 60"/>
                <a:gd name="T15" fmla="*/ 60 h 60"/>
                <a:gd name="T16" fmla="*/ 58 w 60"/>
                <a:gd name="T17" fmla="*/ 41 h 60"/>
                <a:gd name="T18" fmla="*/ 60 w 60"/>
                <a:gd name="T19" fmla="*/ 30 h 60"/>
                <a:gd name="T20" fmla="*/ 58 w 60"/>
                <a:gd name="T21" fmla="*/ 20 h 60"/>
                <a:gd name="T22" fmla="*/ 54 w 60"/>
                <a:gd name="T23" fmla="*/ 13 h 60"/>
                <a:gd name="T24" fmla="*/ 30 w 60"/>
                <a:gd name="T25" fmla="*/ 42 h 60"/>
                <a:gd name="T26" fmla="*/ 25 w 60"/>
                <a:gd name="T27" fmla="*/ 41 h 60"/>
                <a:gd name="T28" fmla="*/ 18 w 60"/>
                <a:gd name="T29" fmla="*/ 30 h 60"/>
                <a:gd name="T30" fmla="*/ 25 w 60"/>
                <a:gd name="T31" fmla="*/ 20 h 60"/>
                <a:gd name="T32" fmla="*/ 30 w 60"/>
                <a:gd name="T33" fmla="*/ 19 h 60"/>
                <a:gd name="T34" fmla="*/ 35 w 60"/>
                <a:gd name="T35" fmla="*/ 20 h 60"/>
                <a:gd name="T36" fmla="*/ 41 w 60"/>
                <a:gd name="T37" fmla="*/ 30 h 60"/>
                <a:gd name="T38" fmla="*/ 34 w 60"/>
                <a:gd name="T39" fmla="*/ 41 h 60"/>
                <a:gd name="T40" fmla="*/ 30 w 60"/>
                <a:gd name="T41" fmla="*/ 4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0" h="60">
                  <a:moveTo>
                    <a:pt x="54" y="13"/>
                  </a:moveTo>
                  <a:cubicBezTo>
                    <a:pt x="49" y="5"/>
                    <a:pt x="40" y="0"/>
                    <a:pt x="30" y="0"/>
                  </a:cubicBezTo>
                  <a:cubicBezTo>
                    <a:pt x="23" y="0"/>
                    <a:pt x="17" y="2"/>
                    <a:pt x="12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7" y="10"/>
                    <a:pt x="4" y="14"/>
                    <a:pt x="2" y="20"/>
                  </a:cubicBezTo>
                  <a:cubicBezTo>
                    <a:pt x="0" y="23"/>
                    <a:pt x="0" y="27"/>
                    <a:pt x="0" y="30"/>
                  </a:cubicBezTo>
                  <a:cubicBezTo>
                    <a:pt x="0" y="34"/>
                    <a:pt x="0" y="37"/>
                    <a:pt x="2" y="41"/>
                  </a:cubicBezTo>
                  <a:cubicBezTo>
                    <a:pt x="6" y="52"/>
                    <a:pt x="17" y="60"/>
                    <a:pt x="30" y="60"/>
                  </a:cubicBezTo>
                  <a:cubicBezTo>
                    <a:pt x="43" y="60"/>
                    <a:pt x="54" y="52"/>
                    <a:pt x="58" y="41"/>
                  </a:cubicBezTo>
                  <a:cubicBezTo>
                    <a:pt x="59" y="37"/>
                    <a:pt x="60" y="34"/>
                    <a:pt x="60" y="30"/>
                  </a:cubicBezTo>
                  <a:cubicBezTo>
                    <a:pt x="60" y="27"/>
                    <a:pt x="59" y="23"/>
                    <a:pt x="58" y="20"/>
                  </a:cubicBezTo>
                  <a:cubicBezTo>
                    <a:pt x="57" y="17"/>
                    <a:pt x="56" y="15"/>
                    <a:pt x="54" y="13"/>
                  </a:cubicBezTo>
                  <a:close/>
                  <a:moveTo>
                    <a:pt x="30" y="42"/>
                  </a:moveTo>
                  <a:cubicBezTo>
                    <a:pt x="28" y="42"/>
                    <a:pt x="27" y="41"/>
                    <a:pt x="25" y="41"/>
                  </a:cubicBezTo>
                  <a:cubicBezTo>
                    <a:pt x="21" y="39"/>
                    <a:pt x="18" y="35"/>
                    <a:pt x="18" y="30"/>
                  </a:cubicBezTo>
                  <a:cubicBezTo>
                    <a:pt x="18" y="26"/>
                    <a:pt x="21" y="22"/>
                    <a:pt x="25" y="20"/>
                  </a:cubicBezTo>
                  <a:cubicBezTo>
                    <a:pt x="27" y="19"/>
                    <a:pt x="28" y="19"/>
                    <a:pt x="30" y="19"/>
                  </a:cubicBezTo>
                  <a:cubicBezTo>
                    <a:pt x="32" y="19"/>
                    <a:pt x="33" y="19"/>
                    <a:pt x="35" y="20"/>
                  </a:cubicBezTo>
                  <a:cubicBezTo>
                    <a:pt x="39" y="22"/>
                    <a:pt x="41" y="26"/>
                    <a:pt x="41" y="30"/>
                  </a:cubicBezTo>
                  <a:cubicBezTo>
                    <a:pt x="41" y="35"/>
                    <a:pt x="38" y="39"/>
                    <a:pt x="34" y="41"/>
                  </a:cubicBezTo>
                  <a:cubicBezTo>
                    <a:pt x="33" y="41"/>
                    <a:pt x="31" y="42"/>
                    <a:pt x="30" y="42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79"/>
            <p:cNvSpPr/>
            <p:nvPr/>
          </p:nvSpPr>
          <p:spPr bwMode="auto">
            <a:xfrm>
              <a:off x="11758" y="2270"/>
              <a:ext cx="459" cy="845"/>
            </a:xfrm>
            <a:custGeom>
              <a:avLst/>
              <a:gdLst>
                <a:gd name="T0" fmla="*/ 171 w 171"/>
                <a:gd name="T1" fmla="*/ 294 h 315"/>
                <a:gd name="T2" fmla="*/ 155 w 171"/>
                <a:gd name="T3" fmla="*/ 294 h 315"/>
                <a:gd name="T4" fmla="*/ 153 w 171"/>
                <a:gd name="T5" fmla="*/ 294 h 315"/>
                <a:gd name="T6" fmla="*/ 153 w 171"/>
                <a:gd name="T7" fmla="*/ 6 h 315"/>
                <a:gd name="T8" fmla="*/ 151 w 171"/>
                <a:gd name="T9" fmla="*/ 1 h 315"/>
                <a:gd name="T10" fmla="*/ 147 w 171"/>
                <a:gd name="T11" fmla="*/ 0 h 315"/>
                <a:gd name="T12" fmla="*/ 142 w 171"/>
                <a:gd name="T13" fmla="*/ 6 h 315"/>
                <a:gd name="T14" fmla="*/ 142 w 171"/>
                <a:gd name="T15" fmla="*/ 256 h 315"/>
                <a:gd name="T16" fmla="*/ 141 w 171"/>
                <a:gd name="T17" fmla="*/ 256 h 315"/>
                <a:gd name="T18" fmla="*/ 6 w 171"/>
                <a:gd name="T19" fmla="*/ 256 h 315"/>
                <a:gd name="T20" fmla="*/ 0 w 171"/>
                <a:gd name="T21" fmla="*/ 262 h 315"/>
                <a:gd name="T22" fmla="*/ 6 w 171"/>
                <a:gd name="T23" fmla="*/ 269 h 315"/>
                <a:gd name="T24" fmla="*/ 141 w 171"/>
                <a:gd name="T25" fmla="*/ 269 h 315"/>
                <a:gd name="T26" fmla="*/ 142 w 171"/>
                <a:gd name="T27" fmla="*/ 269 h 315"/>
                <a:gd name="T28" fmla="*/ 142 w 171"/>
                <a:gd name="T29" fmla="*/ 301 h 315"/>
                <a:gd name="T30" fmla="*/ 142 w 171"/>
                <a:gd name="T31" fmla="*/ 303 h 315"/>
                <a:gd name="T32" fmla="*/ 142 w 171"/>
                <a:gd name="T33" fmla="*/ 304 h 315"/>
                <a:gd name="T34" fmla="*/ 155 w 171"/>
                <a:gd name="T35" fmla="*/ 315 h 315"/>
                <a:gd name="T36" fmla="*/ 171 w 171"/>
                <a:gd name="T37" fmla="*/ 315 h 315"/>
                <a:gd name="T38" fmla="*/ 169 w 171"/>
                <a:gd name="T39" fmla="*/ 304 h 315"/>
                <a:gd name="T40" fmla="*/ 171 w 171"/>
                <a:gd name="T41" fmla="*/ 29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1" h="315">
                  <a:moveTo>
                    <a:pt x="171" y="294"/>
                  </a:moveTo>
                  <a:cubicBezTo>
                    <a:pt x="155" y="294"/>
                    <a:pt x="155" y="294"/>
                    <a:pt x="155" y="294"/>
                  </a:cubicBezTo>
                  <a:cubicBezTo>
                    <a:pt x="154" y="294"/>
                    <a:pt x="154" y="294"/>
                    <a:pt x="153" y="294"/>
                  </a:cubicBezTo>
                  <a:cubicBezTo>
                    <a:pt x="153" y="6"/>
                    <a:pt x="153" y="6"/>
                    <a:pt x="153" y="6"/>
                  </a:cubicBezTo>
                  <a:cubicBezTo>
                    <a:pt x="153" y="4"/>
                    <a:pt x="152" y="3"/>
                    <a:pt x="151" y="1"/>
                  </a:cubicBezTo>
                  <a:cubicBezTo>
                    <a:pt x="150" y="0"/>
                    <a:pt x="149" y="0"/>
                    <a:pt x="147" y="0"/>
                  </a:cubicBezTo>
                  <a:cubicBezTo>
                    <a:pt x="144" y="0"/>
                    <a:pt x="142" y="2"/>
                    <a:pt x="142" y="6"/>
                  </a:cubicBezTo>
                  <a:cubicBezTo>
                    <a:pt x="142" y="256"/>
                    <a:pt x="142" y="256"/>
                    <a:pt x="142" y="256"/>
                  </a:cubicBezTo>
                  <a:cubicBezTo>
                    <a:pt x="142" y="256"/>
                    <a:pt x="141" y="256"/>
                    <a:pt x="141" y="256"/>
                  </a:cubicBezTo>
                  <a:cubicBezTo>
                    <a:pt x="6" y="256"/>
                    <a:pt x="6" y="256"/>
                    <a:pt x="6" y="256"/>
                  </a:cubicBezTo>
                  <a:cubicBezTo>
                    <a:pt x="3" y="256"/>
                    <a:pt x="0" y="259"/>
                    <a:pt x="0" y="262"/>
                  </a:cubicBezTo>
                  <a:cubicBezTo>
                    <a:pt x="0" y="266"/>
                    <a:pt x="3" y="269"/>
                    <a:pt x="6" y="269"/>
                  </a:cubicBezTo>
                  <a:cubicBezTo>
                    <a:pt x="141" y="269"/>
                    <a:pt x="141" y="269"/>
                    <a:pt x="141" y="269"/>
                  </a:cubicBezTo>
                  <a:cubicBezTo>
                    <a:pt x="141" y="269"/>
                    <a:pt x="142" y="269"/>
                    <a:pt x="142" y="269"/>
                  </a:cubicBezTo>
                  <a:cubicBezTo>
                    <a:pt x="142" y="301"/>
                    <a:pt x="142" y="301"/>
                    <a:pt x="142" y="301"/>
                  </a:cubicBezTo>
                  <a:cubicBezTo>
                    <a:pt x="142" y="302"/>
                    <a:pt x="142" y="303"/>
                    <a:pt x="142" y="303"/>
                  </a:cubicBezTo>
                  <a:cubicBezTo>
                    <a:pt x="142" y="304"/>
                    <a:pt x="142" y="304"/>
                    <a:pt x="142" y="304"/>
                  </a:cubicBezTo>
                  <a:cubicBezTo>
                    <a:pt x="142" y="310"/>
                    <a:pt x="148" y="315"/>
                    <a:pt x="155" y="315"/>
                  </a:cubicBezTo>
                  <a:cubicBezTo>
                    <a:pt x="171" y="315"/>
                    <a:pt x="171" y="315"/>
                    <a:pt x="171" y="315"/>
                  </a:cubicBezTo>
                  <a:cubicBezTo>
                    <a:pt x="170" y="311"/>
                    <a:pt x="169" y="308"/>
                    <a:pt x="169" y="304"/>
                  </a:cubicBezTo>
                  <a:cubicBezTo>
                    <a:pt x="169" y="301"/>
                    <a:pt x="170" y="297"/>
                    <a:pt x="171" y="294"/>
                  </a:cubicBezTo>
                  <a:close/>
                </a:path>
              </a:pathLst>
            </a:cu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Rectangle 80"/>
            <p:cNvSpPr>
              <a:spLocks noChangeArrowheads="1"/>
            </p:cNvSpPr>
            <p:nvPr/>
          </p:nvSpPr>
          <p:spPr bwMode="auto">
            <a:xfrm>
              <a:off x="11822" y="2734"/>
              <a:ext cx="271" cy="150"/>
            </a:xfrm>
            <a:prstGeom prst="rect">
              <a:avLst/>
            </a:pr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Rectangle 81"/>
            <p:cNvSpPr>
              <a:spLocks noChangeArrowheads="1"/>
            </p:cNvSpPr>
            <p:nvPr/>
          </p:nvSpPr>
          <p:spPr bwMode="auto">
            <a:xfrm>
              <a:off x="11820" y="2541"/>
              <a:ext cx="270" cy="150"/>
            </a:xfrm>
            <a:prstGeom prst="rect">
              <a:avLst/>
            </a:prstGeom>
            <a:solidFill>
              <a:srgbClr val="33BF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6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3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13" grpId="0" animBg="1"/>
      <p:bldP spid="38" grpId="1"/>
      <p:bldP spid="13" grpId="1" animBg="1"/>
      <p:bldP spid="37" grpId="0"/>
      <p:bldP spid="18" grpId="0" animBg="1"/>
      <p:bldP spid="27" grpId="0"/>
      <p:bldP spid="62" grpId="0" animBg="1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原创设计师QQ598969553          _3"/>
          <p:cNvSpPr/>
          <p:nvPr/>
        </p:nvSpPr>
        <p:spPr>
          <a:xfrm>
            <a:off x="1911227" y="3830667"/>
            <a:ext cx="2765704" cy="6167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原创设计师QQ598969553          _4"/>
          <p:cNvSpPr/>
          <p:nvPr/>
        </p:nvSpPr>
        <p:spPr>
          <a:xfrm>
            <a:off x="1911227" y="3830667"/>
            <a:ext cx="567391" cy="6167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原创设计师QQ598969553          _6"/>
          <p:cNvSpPr txBox="1"/>
          <p:nvPr/>
        </p:nvSpPr>
        <p:spPr>
          <a:xfrm>
            <a:off x="2617151" y="3919017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企业的含义</a:t>
            </a:r>
            <a:endParaRPr lang="en-GB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8" name="原创设计师QQ598969553          _7"/>
          <p:cNvGrpSpPr/>
          <p:nvPr/>
        </p:nvGrpSpPr>
        <p:grpSpPr>
          <a:xfrm>
            <a:off x="2834401" y="2703030"/>
            <a:ext cx="888618" cy="1072901"/>
            <a:chOff x="1540440" y="2977921"/>
            <a:chExt cx="937472" cy="1131886"/>
          </a:xfrm>
          <a:solidFill>
            <a:srgbClr val="70C4BC"/>
          </a:solidFill>
        </p:grpSpPr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72390" y="2977921"/>
              <a:ext cx="255240" cy="252855"/>
            </a:xfrm>
            <a:custGeom>
              <a:avLst/>
              <a:gdLst>
                <a:gd name="T0" fmla="*/ 90 w 90"/>
                <a:gd name="T1" fmla="*/ 45 h 89"/>
                <a:gd name="T2" fmla="*/ 45 w 90"/>
                <a:gd name="T3" fmla="*/ 89 h 89"/>
                <a:gd name="T4" fmla="*/ 0 w 90"/>
                <a:gd name="T5" fmla="*/ 45 h 89"/>
                <a:gd name="T6" fmla="*/ 45 w 90"/>
                <a:gd name="T7" fmla="*/ 0 h 89"/>
                <a:gd name="T8" fmla="*/ 90 w 90"/>
                <a:gd name="T9" fmla="*/ 45 h 89"/>
                <a:gd name="T10" fmla="*/ 90 w 90"/>
                <a:gd name="T11" fmla="*/ 45 h 89"/>
                <a:gd name="T12" fmla="*/ 90 w 90"/>
                <a:gd name="T13" fmla="*/ 45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89">
                  <a:moveTo>
                    <a:pt x="90" y="45"/>
                  </a:moveTo>
                  <a:cubicBezTo>
                    <a:pt x="90" y="69"/>
                    <a:pt x="70" y="89"/>
                    <a:pt x="45" y="89"/>
                  </a:cubicBezTo>
                  <a:cubicBezTo>
                    <a:pt x="20" y="89"/>
                    <a:pt x="0" y="69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70" y="0"/>
                    <a:pt x="90" y="20"/>
                    <a:pt x="90" y="45"/>
                  </a:cubicBezTo>
                  <a:close/>
                  <a:moveTo>
                    <a:pt x="90" y="45"/>
                  </a:moveTo>
                  <a:cubicBezTo>
                    <a:pt x="90" y="45"/>
                    <a:pt x="90" y="45"/>
                    <a:pt x="90" y="45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1540440" y="3214079"/>
              <a:ext cx="937472" cy="895728"/>
            </a:xfrm>
            <a:custGeom>
              <a:avLst/>
              <a:gdLst>
                <a:gd name="T0" fmla="*/ 299 w 330"/>
                <a:gd name="T1" fmla="*/ 45 h 316"/>
                <a:gd name="T2" fmla="*/ 237 w 330"/>
                <a:gd name="T3" fmla="*/ 32 h 316"/>
                <a:gd name="T4" fmla="*/ 218 w 330"/>
                <a:gd name="T5" fmla="*/ 8 h 316"/>
                <a:gd name="T6" fmla="*/ 209 w 330"/>
                <a:gd name="T7" fmla="*/ 3 h 316"/>
                <a:gd name="T8" fmla="*/ 198 w 330"/>
                <a:gd name="T9" fmla="*/ 1 h 316"/>
                <a:gd name="T10" fmla="*/ 124 w 330"/>
                <a:gd name="T11" fmla="*/ 18 h 316"/>
                <a:gd name="T12" fmla="*/ 76 w 330"/>
                <a:gd name="T13" fmla="*/ 75 h 316"/>
                <a:gd name="T14" fmla="*/ 67 w 330"/>
                <a:gd name="T15" fmla="*/ 81 h 316"/>
                <a:gd name="T16" fmla="*/ 0 w 330"/>
                <a:gd name="T17" fmla="*/ 107 h 316"/>
                <a:gd name="T18" fmla="*/ 110 w 330"/>
                <a:gd name="T19" fmla="*/ 127 h 316"/>
                <a:gd name="T20" fmla="*/ 96 w 330"/>
                <a:gd name="T21" fmla="*/ 103 h 316"/>
                <a:gd name="T22" fmla="*/ 110 w 330"/>
                <a:gd name="T23" fmla="*/ 83 h 316"/>
                <a:gd name="T24" fmla="*/ 152 w 330"/>
                <a:gd name="T25" fmla="*/ 43 h 316"/>
                <a:gd name="T26" fmla="*/ 127 w 330"/>
                <a:gd name="T27" fmla="*/ 132 h 316"/>
                <a:gd name="T28" fmla="*/ 57 w 330"/>
                <a:gd name="T29" fmla="*/ 180 h 316"/>
                <a:gd name="T30" fmla="*/ 58 w 330"/>
                <a:gd name="T31" fmla="*/ 221 h 316"/>
                <a:gd name="T32" fmla="*/ 126 w 330"/>
                <a:gd name="T33" fmla="*/ 217 h 316"/>
                <a:gd name="T34" fmla="*/ 159 w 330"/>
                <a:gd name="T35" fmla="*/ 165 h 316"/>
                <a:gd name="T36" fmla="*/ 191 w 330"/>
                <a:gd name="T37" fmla="*/ 205 h 316"/>
                <a:gd name="T38" fmla="*/ 182 w 330"/>
                <a:gd name="T39" fmla="*/ 316 h 316"/>
                <a:gd name="T40" fmla="*/ 208 w 330"/>
                <a:gd name="T41" fmla="*/ 301 h 316"/>
                <a:gd name="T42" fmla="*/ 230 w 330"/>
                <a:gd name="T43" fmla="*/ 189 h 316"/>
                <a:gd name="T44" fmla="*/ 206 w 330"/>
                <a:gd name="T45" fmla="*/ 144 h 316"/>
                <a:gd name="T46" fmla="*/ 251 w 330"/>
                <a:gd name="T47" fmla="*/ 84 h 316"/>
                <a:gd name="T48" fmla="*/ 322 w 330"/>
                <a:gd name="T49" fmla="*/ 72 h 316"/>
                <a:gd name="T50" fmla="*/ 93 w 330"/>
                <a:gd name="T51" fmla="*/ 100 h 316"/>
                <a:gd name="T52" fmla="*/ 70 w 330"/>
                <a:gd name="T53" fmla="*/ 84 h 316"/>
                <a:gd name="T54" fmla="*/ 76 w 330"/>
                <a:gd name="T55" fmla="*/ 80 h 316"/>
                <a:gd name="T56" fmla="*/ 89 w 330"/>
                <a:gd name="T57" fmla="*/ 96 h 316"/>
                <a:gd name="T58" fmla="*/ 91 w 330"/>
                <a:gd name="T59" fmla="*/ 96 h 316"/>
                <a:gd name="T60" fmla="*/ 93 w 330"/>
                <a:gd name="T61" fmla="*/ 100 h 316"/>
                <a:gd name="T62" fmla="*/ 93 w 330"/>
                <a:gd name="T63" fmla="*/ 100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0" h="316">
                  <a:moveTo>
                    <a:pt x="324" y="47"/>
                  </a:moveTo>
                  <a:cubicBezTo>
                    <a:pt x="317" y="40"/>
                    <a:pt x="306" y="39"/>
                    <a:pt x="299" y="45"/>
                  </a:cubicBezTo>
                  <a:cubicBezTo>
                    <a:pt x="291" y="52"/>
                    <a:pt x="275" y="54"/>
                    <a:pt x="261" y="50"/>
                  </a:cubicBezTo>
                  <a:cubicBezTo>
                    <a:pt x="249" y="47"/>
                    <a:pt x="240" y="40"/>
                    <a:pt x="237" y="32"/>
                  </a:cubicBezTo>
                  <a:cubicBezTo>
                    <a:pt x="237" y="32"/>
                    <a:pt x="237" y="31"/>
                    <a:pt x="237" y="30"/>
                  </a:cubicBezTo>
                  <a:cubicBezTo>
                    <a:pt x="234" y="21"/>
                    <a:pt x="226" y="13"/>
                    <a:pt x="218" y="8"/>
                  </a:cubicBezTo>
                  <a:cubicBezTo>
                    <a:pt x="217" y="6"/>
                    <a:pt x="214" y="5"/>
                    <a:pt x="212" y="4"/>
                  </a:cubicBezTo>
                  <a:cubicBezTo>
                    <a:pt x="211" y="4"/>
                    <a:pt x="210" y="3"/>
                    <a:pt x="209" y="3"/>
                  </a:cubicBezTo>
                  <a:cubicBezTo>
                    <a:pt x="204" y="1"/>
                    <a:pt x="199" y="1"/>
                    <a:pt x="199" y="1"/>
                  </a:cubicBezTo>
                  <a:cubicBezTo>
                    <a:pt x="198" y="1"/>
                    <a:pt x="198" y="1"/>
                    <a:pt x="198" y="1"/>
                  </a:cubicBezTo>
                  <a:cubicBezTo>
                    <a:pt x="196" y="1"/>
                    <a:pt x="194" y="1"/>
                    <a:pt x="191" y="1"/>
                  </a:cubicBezTo>
                  <a:cubicBezTo>
                    <a:pt x="170" y="0"/>
                    <a:pt x="145" y="6"/>
                    <a:pt x="124" y="18"/>
                  </a:cubicBezTo>
                  <a:cubicBezTo>
                    <a:pt x="100" y="32"/>
                    <a:pt x="83" y="52"/>
                    <a:pt x="77" y="74"/>
                  </a:cubicBezTo>
                  <a:cubicBezTo>
                    <a:pt x="77" y="75"/>
                    <a:pt x="77" y="75"/>
                    <a:pt x="76" y="75"/>
                  </a:cubicBezTo>
                  <a:cubicBezTo>
                    <a:pt x="75" y="75"/>
                    <a:pt x="73" y="75"/>
                    <a:pt x="71" y="77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61" y="172"/>
                    <a:pt x="61" y="172"/>
                    <a:pt x="61" y="172"/>
                  </a:cubicBezTo>
                  <a:cubicBezTo>
                    <a:pt x="110" y="127"/>
                    <a:pt x="110" y="127"/>
                    <a:pt x="110" y="127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6" y="103"/>
                    <a:pt x="96" y="103"/>
                    <a:pt x="96" y="103"/>
                  </a:cubicBezTo>
                  <a:cubicBezTo>
                    <a:pt x="98" y="101"/>
                    <a:pt x="98" y="98"/>
                    <a:pt x="97" y="96"/>
                  </a:cubicBezTo>
                  <a:cubicBezTo>
                    <a:pt x="103" y="95"/>
                    <a:pt x="109" y="90"/>
                    <a:pt x="110" y="83"/>
                  </a:cubicBezTo>
                  <a:cubicBezTo>
                    <a:pt x="114" y="70"/>
                    <a:pt x="125" y="58"/>
                    <a:pt x="141" y="48"/>
                  </a:cubicBezTo>
                  <a:cubicBezTo>
                    <a:pt x="145" y="46"/>
                    <a:pt x="148" y="45"/>
                    <a:pt x="152" y="43"/>
                  </a:cubicBezTo>
                  <a:cubicBezTo>
                    <a:pt x="128" y="118"/>
                    <a:pt x="128" y="118"/>
                    <a:pt x="128" y="118"/>
                  </a:cubicBezTo>
                  <a:cubicBezTo>
                    <a:pt x="127" y="123"/>
                    <a:pt x="126" y="128"/>
                    <a:pt x="127" y="132"/>
                  </a:cubicBezTo>
                  <a:cubicBezTo>
                    <a:pt x="110" y="177"/>
                    <a:pt x="110" y="177"/>
                    <a:pt x="110" y="177"/>
                  </a:cubicBezTo>
                  <a:cubicBezTo>
                    <a:pt x="57" y="180"/>
                    <a:pt x="57" y="180"/>
                    <a:pt x="57" y="180"/>
                  </a:cubicBezTo>
                  <a:cubicBezTo>
                    <a:pt x="46" y="180"/>
                    <a:pt x="37" y="190"/>
                    <a:pt x="38" y="201"/>
                  </a:cubicBezTo>
                  <a:cubicBezTo>
                    <a:pt x="38" y="212"/>
                    <a:pt x="47" y="221"/>
                    <a:pt x="58" y="221"/>
                  </a:cubicBezTo>
                  <a:cubicBezTo>
                    <a:pt x="59" y="221"/>
                    <a:pt x="59" y="221"/>
                    <a:pt x="59" y="221"/>
                  </a:cubicBezTo>
                  <a:cubicBezTo>
                    <a:pt x="126" y="217"/>
                    <a:pt x="126" y="217"/>
                    <a:pt x="126" y="217"/>
                  </a:cubicBezTo>
                  <a:cubicBezTo>
                    <a:pt x="134" y="217"/>
                    <a:pt x="141" y="212"/>
                    <a:pt x="144" y="204"/>
                  </a:cubicBezTo>
                  <a:cubicBezTo>
                    <a:pt x="159" y="165"/>
                    <a:pt x="159" y="165"/>
                    <a:pt x="159" y="165"/>
                  </a:cubicBezTo>
                  <a:cubicBezTo>
                    <a:pt x="160" y="165"/>
                    <a:pt x="162" y="166"/>
                    <a:pt x="164" y="166"/>
                  </a:cubicBezTo>
                  <a:cubicBezTo>
                    <a:pt x="191" y="205"/>
                    <a:pt x="191" y="205"/>
                    <a:pt x="191" y="205"/>
                  </a:cubicBezTo>
                  <a:cubicBezTo>
                    <a:pt x="168" y="290"/>
                    <a:pt x="168" y="290"/>
                    <a:pt x="168" y="290"/>
                  </a:cubicBezTo>
                  <a:cubicBezTo>
                    <a:pt x="165" y="301"/>
                    <a:pt x="171" y="313"/>
                    <a:pt x="182" y="316"/>
                  </a:cubicBezTo>
                  <a:cubicBezTo>
                    <a:pt x="184" y="316"/>
                    <a:pt x="186" y="316"/>
                    <a:pt x="188" y="316"/>
                  </a:cubicBezTo>
                  <a:cubicBezTo>
                    <a:pt x="197" y="316"/>
                    <a:pt x="205" y="310"/>
                    <a:pt x="208" y="301"/>
                  </a:cubicBezTo>
                  <a:cubicBezTo>
                    <a:pt x="233" y="206"/>
                    <a:pt x="233" y="206"/>
                    <a:pt x="233" y="206"/>
                  </a:cubicBezTo>
                  <a:cubicBezTo>
                    <a:pt x="235" y="200"/>
                    <a:pt x="234" y="194"/>
                    <a:pt x="230" y="189"/>
                  </a:cubicBezTo>
                  <a:cubicBezTo>
                    <a:pt x="203" y="150"/>
                    <a:pt x="203" y="150"/>
                    <a:pt x="203" y="150"/>
                  </a:cubicBezTo>
                  <a:cubicBezTo>
                    <a:pt x="205" y="148"/>
                    <a:pt x="206" y="146"/>
                    <a:pt x="206" y="144"/>
                  </a:cubicBezTo>
                  <a:cubicBezTo>
                    <a:pt x="229" y="74"/>
                    <a:pt x="229" y="74"/>
                    <a:pt x="229" y="74"/>
                  </a:cubicBezTo>
                  <a:cubicBezTo>
                    <a:pt x="235" y="78"/>
                    <a:pt x="243" y="81"/>
                    <a:pt x="251" y="84"/>
                  </a:cubicBezTo>
                  <a:cubicBezTo>
                    <a:pt x="259" y="86"/>
                    <a:pt x="267" y="87"/>
                    <a:pt x="275" y="87"/>
                  </a:cubicBezTo>
                  <a:cubicBezTo>
                    <a:pt x="293" y="87"/>
                    <a:pt x="310" y="82"/>
                    <a:pt x="322" y="72"/>
                  </a:cubicBezTo>
                  <a:cubicBezTo>
                    <a:pt x="329" y="65"/>
                    <a:pt x="330" y="54"/>
                    <a:pt x="324" y="47"/>
                  </a:cubicBezTo>
                  <a:close/>
                  <a:moveTo>
                    <a:pt x="93" y="100"/>
                  </a:moveTo>
                  <a:cubicBezTo>
                    <a:pt x="88" y="104"/>
                    <a:pt x="88" y="104"/>
                    <a:pt x="88" y="10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5" y="80"/>
                    <a:pt x="75" y="80"/>
                    <a:pt x="76" y="80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7" y="88"/>
                    <a:pt x="82" y="94"/>
                    <a:pt x="89" y="96"/>
                  </a:cubicBezTo>
                  <a:cubicBezTo>
                    <a:pt x="89" y="96"/>
                    <a:pt x="90" y="96"/>
                    <a:pt x="91" y="96"/>
                  </a:cubicBezTo>
                  <a:cubicBezTo>
                    <a:pt x="91" y="96"/>
                    <a:pt x="91" y="96"/>
                    <a:pt x="91" y="96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9"/>
                    <a:pt x="93" y="99"/>
                    <a:pt x="93" y="100"/>
                  </a:cubicBezTo>
                  <a:close/>
                  <a:moveTo>
                    <a:pt x="93" y="100"/>
                  </a:moveTo>
                  <a:cubicBezTo>
                    <a:pt x="93" y="100"/>
                    <a:pt x="93" y="100"/>
                    <a:pt x="93" y="100"/>
                  </a:cubicBezTo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2" name="原创设计师QQ598969553          _10"/>
          <p:cNvSpPr/>
          <p:nvPr/>
        </p:nvSpPr>
        <p:spPr>
          <a:xfrm>
            <a:off x="4493794" y="3213943"/>
            <a:ext cx="2791426" cy="6167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原创设计师QQ598969553          _11"/>
          <p:cNvSpPr/>
          <p:nvPr/>
        </p:nvSpPr>
        <p:spPr>
          <a:xfrm>
            <a:off x="4493794" y="3213943"/>
            <a:ext cx="567391" cy="6167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原创设计师QQ598969553          _12"/>
          <p:cNvSpPr txBox="1"/>
          <p:nvPr/>
        </p:nvSpPr>
        <p:spPr>
          <a:xfrm>
            <a:off x="5207451" y="3317283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公司的类型</a:t>
            </a:r>
            <a:endParaRPr lang="en-GB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原创设计师QQ598969553          _13"/>
          <p:cNvSpPr>
            <a:spLocks noEditPoints="1"/>
          </p:cNvSpPr>
          <p:nvPr/>
        </p:nvSpPr>
        <p:spPr bwMode="auto">
          <a:xfrm>
            <a:off x="4613788" y="3335089"/>
            <a:ext cx="327401" cy="374433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原创设计师QQ598969553          _14"/>
          <p:cNvSpPr/>
          <p:nvPr/>
        </p:nvSpPr>
        <p:spPr>
          <a:xfrm>
            <a:off x="7076360" y="2593304"/>
            <a:ext cx="2892087" cy="620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原创设计师QQ598969553          _15"/>
          <p:cNvSpPr/>
          <p:nvPr/>
        </p:nvSpPr>
        <p:spPr>
          <a:xfrm>
            <a:off x="7076360" y="2597219"/>
            <a:ext cx="567391" cy="6167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原创设计师QQ598969553          _16"/>
          <p:cNvSpPr txBox="1"/>
          <p:nvPr/>
        </p:nvSpPr>
        <p:spPr>
          <a:xfrm>
            <a:off x="7575460" y="2715548"/>
            <a:ext cx="2333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经营成功的要素</a:t>
            </a:r>
            <a:endParaRPr lang="en-GB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原创设计师QQ598969553          _17"/>
          <p:cNvSpPr>
            <a:spLocks noEditPoints="1"/>
          </p:cNvSpPr>
          <p:nvPr/>
        </p:nvSpPr>
        <p:spPr bwMode="auto">
          <a:xfrm>
            <a:off x="7224538" y="2719767"/>
            <a:ext cx="262282" cy="414227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676040" y="3447287"/>
            <a:ext cx="21724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正确的经营战略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依靠科技进步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树立企业形象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72" y="205348"/>
            <a:ext cx="4464646" cy="1053826"/>
            <a:chOff x="77372" y="205348"/>
            <a:chExt cx="4464646" cy="1053826"/>
          </a:xfrm>
        </p:grpSpPr>
        <p:sp>
          <p:nvSpPr>
            <p:cNvPr id="43" name="矩形 42"/>
            <p:cNvSpPr/>
            <p:nvPr/>
          </p:nvSpPr>
          <p:spPr>
            <a:xfrm>
              <a:off x="77372" y="205348"/>
              <a:ext cx="766689" cy="66118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原创设计师QQ598969553          _1"/>
            <p:cNvSpPr txBox="1"/>
            <p:nvPr/>
          </p:nvSpPr>
          <p:spPr>
            <a:xfrm>
              <a:off x="694162" y="257212"/>
              <a:ext cx="3847856" cy="1001962"/>
            </a:xfrm>
            <a:prstGeom prst="rect">
              <a:avLst/>
            </a:prstGeom>
          </p:spPr>
          <p:txBody>
            <a:bodyPr>
              <a:normAutofit fontScale="95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en-US" sz="4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核心知识点总结</a:t>
              </a:r>
              <a:endPara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文本框 36"/>
          <p:cNvSpPr txBox="1"/>
          <p:nvPr/>
        </p:nvSpPr>
        <p:spPr>
          <a:xfrm>
            <a:off x="5250129" y="4049389"/>
            <a:ext cx="1855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有限责任公司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股份有限公司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36"/>
          <p:cNvSpPr txBox="1"/>
          <p:nvPr/>
        </p:nvSpPr>
        <p:spPr>
          <a:xfrm>
            <a:off x="2314554" y="4651495"/>
            <a:ext cx="2317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以营利为目的参与生产的经济组织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原创设计师QQ598969553          _21"/>
          <p:cNvSpPr>
            <a:spLocks noEditPoints="1"/>
          </p:cNvSpPr>
          <p:nvPr/>
        </p:nvSpPr>
        <p:spPr bwMode="auto">
          <a:xfrm>
            <a:off x="2069932" y="3953358"/>
            <a:ext cx="300269" cy="363579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C 0.010000 -0.044630 0.033750 -0.176852 0.055000 -0.224444 C 0.076250 -0.272037 0.081979 -0.264444 0.106250 -0.237778 C 0.130521 -0.211111 0.151250 -0.092407 0.176250 -0.091111 C 0.201250 -0.089815 0.212240 -0.176481 0.231250 -0.231111 C 0.250260 -0.285741 0.252500 -0.333796 0.271250 -0.364444 C 0.290000 -0.395093 0.299010 -0.421296 0.325000 -0.384444 C 0.350990 -0.347593 0.387083 -0.221296 0.401250 -0.180000 " pathEditMode="relative" ptsTypes="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50" grpId="0" animBg="1"/>
      <p:bldP spid="47" grpId="0"/>
      <p:bldP spid="12" grpId="0" animBg="1"/>
      <p:bldP spid="13" grpId="0" animBg="1"/>
      <p:bldP spid="14" grpId="0"/>
      <p:bldP spid="15" grpId="0" animBg="1"/>
      <p:bldP spid="46" grpId="0"/>
      <p:bldP spid="16" grpId="0" animBg="1"/>
      <p:bldP spid="17" grpId="0" animBg="1"/>
      <p:bldP spid="18" grpId="0"/>
      <p:bldP spid="19" grpId="0" animBg="1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54040" y="2240280"/>
            <a:ext cx="914400" cy="42672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Shape 544">
            <a:hlinkClick r:id="rId1" action="ppaction://hlinksldjump"/>
          </p:cNvPr>
          <p:cNvSpPr/>
          <p:nvPr/>
        </p:nvSpPr>
        <p:spPr bwMode="auto">
          <a:xfrm>
            <a:off x="11038840" y="6151245"/>
            <a:ext cx="1029970" cy="575945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70C4BC"/>
          </a:solidFill>
          <a:ln>
            <a:noFill/>
          </a:ln>
        </p:spPr>
        <p:txBody>
          <a:bodyPr lIns="0" tIns="0" rIns="0" bIns="0" anchor="ctr"/>
          <a:lstStyle/>
          <a:p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470" y="205105"/>
            <a:ext cx="4128135" cy="660400"/>
            <a:chOff x="122" y="323"/>
            <a:chExt cx="6501" cy="1040"/>
          </a:xfrm>
        </p:grpSpPr>
        <p:sp>
          <p:nvSpPr>
            <p:cNvPr id="27" name="矩形 26"/>
            <p:cNvSpPr/>
            <p:nvPr/>
          </p:nvSpPr>
          <p:spPr>
            <a:xfrm>
              <a:off x="122" y="323"/>
              <a:ext cx="1207" cy="104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原创设计师QQ598969553          _1"/>
            <p:cNvSpPr txBox="1"/>
            <p:nvPr/>
          </p:nvSpPr>
          <p:spPr>
            <a:xfrm>
              <a:off x="1329" y="358"/>
              <a:ext cx="5295" cy="68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zh-CN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课堂练习</a:t>
              </a:r>
              <a:endPara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721360" y="1201420"/>
            <a:ext cx="10565130" cy="4480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1.“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饥饿营销”是指商品提供者有意调低产量，通过调控供求关系、制造供不应求假象，以维护产品形象并维持商品较高售价和利润率的营销策略。对“</a:t>
            </a:r>
            <a:r>
              <a:rPr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饥饿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营销”认识正确的是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从侧面反映了企业发展需要正确的经营战略    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有利于改善产品的质量，提高企业的竞争力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并不能从根本上树立企业良好的信誉和形象    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说明诚信经营有利于形成本企业的竞争优势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A.①③    B. ①②    C. ②④    D. ③④</a:t>
            </a:r>
            <a:endParaRPr lang="en-US" altLang="zh-CN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8092440" y="3657600"/>
            <a:ext cx="762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863080" y="4683760"/>
            <a:ext cx="1983740" cy="190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2021840" y="5120640"/>
            <a:ext cx="1559560" cy="10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511040" y="4160520"/>
            <a:ext cx="762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" name=" 2050"/>
          <p:cNvSpPr/>
          <p:nvPr/>
        </p:nvSpPr>
        <p:spPr bwMode="auto">
          <a:xfrm>
            <a:off x="487680" y="5130800"/>
            <a:ext cx="1188720" cy="86868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 animBg="1"/>
      <p:bldP spid="205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93700" y="1043940"/>
            <a:ext cx="11404600" cy="4968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随着经济社会发展，我国企业生产经营逐步进入高成本时代，劳动力成本不断上升，能源资源短缺约束加剧，生态环境成本与日剧增，面对这些挑战，企业应当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缩减生产经营规模，减少产品的生产数量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创新经营管理模式，提高生产要素利用率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缩减个别劳动时间，提高单位商品价值量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提高能源消费税税率，减少能源资源消耗</a:t>
            </a:r>
            <a:endParaRPr lang="zh-CN" altLang="en-US" sz="32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7470" y="205105"/>
            <a:ext cx="4128135" cy="660400"/>
            <a:chOff x="122" y="323"/>
            <a:chExt cx="6501" cy="1040"/>
          </a:xfrm>
        </p:grpSpPr>
        <p:sp>
          <p:nvSpPr>
            <p:cNvPr id="27" name="矩形 26"/>
            <p:cNvSpPr/>
            <p:nvPr/>
          </p:nvSpPr>
          <p:spPr>
            <a:xfrm>
              <a:off x="122" y="323"/>
              <a:ext cx="1207" cy="104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原创设计师QQ598969553          _1"/>
            <p:cNvSpPr txBox="1"/>
            <p:nvPr/>
          </p:nvSpPr>
          <p:spPr>
            <a:xfrm>
              <a:off x="1329" y="358"/>
              <a:ext cx="5295" cy="68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zh-CN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课堂练习</a:t>
              </a:r>
              <a:endPara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3855720" y="2545080"/>
            <a:ext cx="10058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5293360" y="2534920"/>
            <a:ext cx="848360" cy="1016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0" name=" 2050"/>
          <p:cNvSpPr/>
          <p:nvPr/>
        </p:nvSpPr>
        <p:spPr bwMode="auto">
          <a:xfrm>
            <a:off x="294640" y="3606800"/>
            <a:ext cx="944880" cy="685800"/>
          </a:xfrm>
          <a:custGeom>
            <a:avLst/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>
            <a:solidFill>
              <a:srgbClr val="FF0000"/>
            </a:solidFill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Shape 544">
            <a:hlinkClick r:id="rId1" action="ppaction://hlinksldjump"/>
          </p:cNvPr>
          <p:cNvSpPr/>
          <p:nvPr/>
        </p:nvSpPr>
        <p:spPr bwMode="auto">
          <a:xfrm>
            <a:off x="11038840" y="6151245"/>
            <a:ext cx="1029970" cy="575945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70C4BC"/>
          </a:solidFill>
          <a:ln>
            <a:noFill/>
          </a:ln>
        </p:spPr>
        <p:txBody>
          <a:bodyPr lIns="0" tIns="0" rIns="0" bIns="0" anchor="ctr"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05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" name="组合 14"/>
          <p:cNvGrpSpPr/>
          <p:nvPr/>
        </p:nvGrpSpPr>
        <p:grpSpPr>
          <a:xfrm>
            <a:off x="77470" y="205105"/>
            <a:ext cx="4128135" cy="660400"/>
            <a:chOff x="122" y="323"/>
            <a:chExt cx="6501" cy="1040"/>
          </a:xfrm>
        </p:grpSpPr>
        <p:sp>
          <p:nvSpPr>
            <p:cNvPr id="27" name="矩形 26"/>
            <p:cNvSpPr/>
            <p:nvPr/>
          </p:nvSpPr>
          <p:spPr>
            <a:xfrm>
              <a:off x="122" y="323"/>
              <a:ext cx="1207" cy="104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原创设计师QQ598969553          _1"/>
            <p:cNvSpPr txBox="1"/>
            <p:nvPr/>
          </p:nvSpPr>
          <p:spPr>
            <a:xfrm>
              <a:off x="1329" y="358"/>
              <a:ext cx="5295" cy="68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zh-CN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课堂练习</a:t>
              </a:r>
              <a:endPara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386080" y="1040130"/>
            <a:ext cx="11130280" cy="44805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266700" algn="l"/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材料：一批中小微型企业抓住机遇，取得骄人成绩．他们有的潜心研发高、精、尖的产品，极力拥有自主知识产权，有的大幅降低生产经营成本，坚持科学管理，提升竞争力；有的坚持对用户负责，售后服务要求严格，以赢得巨大的市场回报；有的根据市场不断调整定位，且坚持以质量增强竞争力；有的积极吸引外资，增强出口创汇能力，并坚持走出国门参与竞争。    运用</a:t>
            </a:r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《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经济生活</a:t>
            </a:r>
            <a:r>
              <a:rPr lang="en-US" altLang="zh-CN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》</a:t>
            </a:r>
            <a:r>
              <a:rPr lang="zh-CN" altLang="en-US" sz="32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相关知识，分析材料中小微型企业做法给我们什么启示？</a:t>
            </a:r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>
            <a:off x="1866900" y="1783080"/>
            <a:ext cx="8458200" cy="30480"/>
          </a:xfrm>
          <a:prstGeom prst="line">
            <a:avLst/>
          </a:prstGeom>
          <a:ln w="514350" cmpd="sng">
            <a:solidFill>
              <a:srgbClr val="FFFF00">
                <a:alpha val="4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917700" y="2352040"/>
            <a:ext cx="6068060" cy="25400"/>
          </a:xfrm>
          <a:prstGeom prst="line">
            <a:avLst/>
          </a:prstGeom>
          <a:ln w="387350" cmpd="sng">
            <a:solidFill>
              <a:srgbClr val="92D050">
                <a:alpha val="4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1191260" y="2860040"/>
            <a:ext cx="6068060" cy="25400"/>
          </a:xfrm>
          <a:prstGeom prst="line">
            <a:avLst/>
          </a:prstGeom>
          <a:ln w="387350" cmpd="sng">
            <a:solidFill>
              <a:schemeClr val="accent2"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8336280" y="3289300"/>
            <a:ext cx="2590800" cy="33020"/>
          </a:xfrm>
          <a:prstGeom prst="line">
            <a:avLst/>
          </a:prstGeom>
          <a:ln w="387350" cmpd="sng">
            <a:solidFill>
              <a:schemeClr val="accent1">
                <a:lumMod val="60000"/>
                <a:lumOff val="40000"/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V="1">
            <a:off x="1917700" y="3733800"/>
            <a:ext cx="2700020" cy="17780"/>
          </a:xfrm>
          <a:prstGeom prst="line">
            <a:avLst/>
          </a:prstGeom>
          <a:ln w="387350" cmpd="sng">
            <a:solidFill>
              <a:srgbClr val="FF33CC">
                <a:alpha val="45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9829800" y="3751580"/>
            <a:ext cx="1206500" cy="27940"/>
          </a:xfrm>
          <a:prstGeom prst="line">
            <a:avLst/>
          </a:prstGeom>
          <a:ln w="387350" cmpd="sng">
            <a:solidFill>
              <a:srgbClr val="DBC7AE">
                <a:alpha val="7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任意多边形 9"/>
          <p:cNvSpPr/>
          <p:nvPr/>
        </p:nvSpPr>
        <p:spPr>
          <a:xfrm>
            <a:off x="8229600" y="4979670"/>
            <a:ext cx="2697480" cy="186690"/>
          </a:xfrm>
          <a:custGeom>
            <a:avLst/>
            <a:gdLst>
              <a:gd name="connisteX0" fmla="*/ 0 w 2697480"/>
              <a:gd name="connsiteY0" fmla="*/ 3812 h 186740"/>
              <a:gd name="connisteX1" fmla="*/ 243840 w 2697480"/>
              <a:gd name="connsiteY1" fmla="*/ 186692 h 186740"/>
              <a:gd name="connisteX2" fmla="*/ 411480 w 2697480"/>
              <a:gd name="connsiteY2" fmla="*/ 19052 h 186740"/>
              <a:gd name="connisteX3" fmla="*/ 640080 w 2697480"/>
              <a:gd name="connsiteY3" fmla="*/ 186692 h 186740"/>
              <a:gd name="connisteX4" fmla="*/ 807720 w 2697480"/>
              <a:gd name="connsiteY4" fmla="*/ 19052 h 186740"/>
              <a:gd name="connisteX5" fmla="*/ 1005840 w 2697480"/>
              <a:gd name="connsiteY5" fmla="*/ 171452 h 186740"/>
              <a:gd name="connisteX6" fmla="*/ 1143000 w 2697480"/>
              <a:gd name="connsiteY6" fmla="*/ 19052 h 186740"/>
              <a:gd name="connisteX7" fmla="*/ 1341120 w 2697480"/>
              <a:gd name="connsiteY7" fmla="*/ 110492 h 186740"/>
              <a:gd name="connisteX8" fmla="*/ 1539240 w 2697480"/>
              <a:gd name="connsiteY8" fmla="*/ 19052 h 186740"/>
              <a:gd name="connisteX9" fmla="*/ 1691640 w 2697480"/>
              <a:gd name="connsiteY9" fmla="*/ 186692 h 186740"/>
              <a:gd name="connisteX10" fmla="*/ 1813560 w 2697480"/>
              <a:gd name="connsiteY10" fmla="*/ 3812 h 186740"/>
              <a:gd name="connisteX11" fmla="*/ 2011680 w 2697480"/>
              <a:gd name="connsiteY11" fmla="*/ 80012 h 186740"/>
              <a:gd name="connisteX12" fmla="*/ 2072640 w 2697480"/>
              <a:gd name="connsiteY12" fmla="*/ 110492 h 186740"/>
              <a:gd name="connisteX13" fmla="*/ 2179320 w 2697480"/>
              <a:gd name="connsiteY13" fmla="*/ 34292 h 186740"/>
              <a:gd name="connisteX14" fmla="*/ 2392680 w 2697480"/>
              <a:gd name="connsiteY14" fmla="*/ 140972 h 186740"/>
              <a:gd name="connisteX15" fmla="*/ 2529840 w 2697480"/>
              <a:gd name="connsiteY15" fmla="*/ 49532 h 186740"/>
              <a:gd name="connisteX16" fmla="*/ 2575560 w 2697480"/>
              <a:gd name="connsiteY16" fmla="*/ 3812 h 186740"/>
              <a:gd name="connisteX17" fmla="*/ 2697480 w 2697480"/>
              <a:gd name="connsiteY17" fmla="*/ 95252 h 18674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</a:cxnLst>
            <a:rect l="l" t="t" r="r" b="b"/>
            <a:pathLst>
              <a:path w="2697480" h="186740">
                <a:moveTo>
                  <a:pt x="0" y="3812"/>
                </a:moveTo>
                <a:cubicBezTo>
                  <a:pt x="45720" y="43817"/>
                  <a:pt x="161290" y="183517"/>
                  <a:pt x="243840" y="186692"/>
                </a:cubicBezTo>
                <a:cubicBezTo>
                  <a:pt x="326390" y="189867"/>
                  <a:pt x="332105" y="19052"/>
                  <a:pt x="411480" y="19052"/>
                </a:cubicBezTo>
                <a:cubicBezTo>
                  <a:pt x="490855" y="19052"/>
                  <a:pt x="560705" y="186692"/>
                  <a:pt x="640080" y="186692"/>
                </a:cubicBezTo>
                <a:cubicBezTo>
                  <a:pt x="719455" y="186692"/>
                  <a:pt x="734695" y="22227"/>
                  <a:pt x="807720" y="19052"/>
                </a:cubicBezTo>
                <a:cubicBezTo>
                  <a:pt x="880745" y="15877"/>
                  <a:pt x="938530" y="171452"/>
                  <a:pt x="1005840" y="171452"/>
                </a:cubicBezTo>
                <a:cubicBezTo>
                  <a:pt x="1073150" y="171452"/>
                  <a:pt x="1075690" y="31117"/>
                  <a:pt x="1143000" y="19052"/>
                </a:cubicBezTo>
                <a:cubicBezTo>
                  <a:pt x="1210310" y="6987"/>
                  <a:pt x="1261745" y="110492"/>
                  <a:pt x="1341120" y="110492"/>
                </a:cubicBezTo>
                <a:cubicBezTo>
                  <a:pt x="1420495" y="110492"/>
                  <a:pt x="1469390" y="3812"/>
                  <a:pt x="1539240" y="19052"/>
                </a:cubicBezTo>
                <a:cubicBezTo>
                  <a:pt x="1609090" y="34292"/>
                  <a:pt x="1637030" y="189867"/>
                  <a:pt x="1691640" y="186692"/>
                </a:cubicBezTo>
                <a:cubicBezTo>
                  <a:pt x="1746250" y="183517"/>
                  <a:pt x="1749425" y="25402"/>
                  <a:pt x="1813560" y="3812"/>
                </a:cubicBezTo>
                <a:cubicBezTo>
                  <a:pt x="1877695" y="-17778"/>
                  <a:pt x="1959610" y="58422"/>
                  <a:pt x="2011680" y="80012"/>
                </a:cubicBezTo>
                <a:cubicBezTo>
                  <a:pt x="2063750" y="101602"/>
                  <a:pt x="2038985" y="119382"/>
                  <a:pt x="2072640" y="110492"/>
                </a:cubicBezTo>
                <a:cubicBezTo>
                  <a:pt x="2106295" y="101602"/>
                  <a:pt x="2115185" y="27942"/>
                  <a:pt x="2179320" y="34292"/>
                </a:cubicBezTo>
                <a:cubicBezTo>
                  <a:pt x="2243455" y="40642"/>
                  <a:pt x="2322830" y="137797"/>
                  <a:pt x="2392680" y="140972"/>
                </a:cubicBezTo>
                <a:cubicBezTo>
                  <a:pt x="2462530" y="144147"/>
                  <a:pt x="2493010" y="76837"/>
                  <a:pt x="2529840" y="49532"/>
                </a:cubicBezTo>
                <a:cubicBezTo>
                  <a:pt x="2566670" y="22227"/>
                  <a:pt x="2541905" y="-5078"/>
                  <a:pt x="2575560" y="3812"/>
                </a:cubicBezTo>
                <a:cubicBezTo>
                  <a:pt x="2609215" y="12702"/>
                  <a:pt x="2673985" y="76202"/>
                  <a:pt x="2697480" y="95252"/>
                </a:cubicBezTo>
              </a:path>
            </a:pathLst>
          </a:custGeom>
          <a:noFill/>
          <a:ln w="412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>
            <a:off x="554355" y="5399405"/>
            <a:ext cx="3032760" cy="214630"/>
          </a:xfrm>
          <a:custGeom>
            <a:avLst/>
            <a:gdLst>
              <a:gd name="connisteX0" fmla="*/ 0 w 2697480"/>
              <a:gd name="connsiteY0" fmla="*/ 3812 h 186740"/>
              <a:gd name="connisteX1" fmla="*/ 243840 w 2697480"/>
              <a:gd name="connsiteY1" fmla="*/ 186692 h 186740"/>
              <a:gd name="connisteX2" fmla="*/ 411480 w 2697480"/>
              <a:gd name="connsiteY2" fmla="*/ 19052 h 186740"/>
              <a:gd name="connisteX3" fmla="*/ 640080 w 2697480"/>
              <a:gd name="connsiteY3" fmla="*/ 186692 h 186740"/>
              <a:gd name="connisteX4" fmla="*/ 807720 w 2697480"/>
              <a:gd name="connsiteY4" fmla="*/ 19052 h 186740"/>
              <a:gd name="connisteX5" fmla="*/ 1005840 w 2697480"/>
              <a:gd name="connsiteY5" fmla="*/ 171452 h 186740"/>
              <a:gd name="connisteX6" fmla="*/ 1143000 w 2697480"/>
              <a:gd name="connsiteY6" fmla="*/ 19052 h 186740"/>
              <a:gd name="connisteX7" fmla="*/ 1341120 w 2697480"/>
              <a:gd name="connsiteY7" fmla="*/ 110492 h 186740"/>
              <a:gd name="connisteX8" fmla="*/ 1539240 w 2697480"/>
              <a:gd name="connsiteY8" fmla="*/ 19052 h 186740"/>
              <a:gd name="connisteX9" fmla="*/ 1691640 w 2697480"/>
              <a:gd name="connsiteY9" fmla="*/ 186692 h 186740"/>
              <a:gd name="connisteX10" fmla="*/ 1813560 w 2697480"/>
              <a:gd name="connsiteY10" fmla="*/ 3812 h 186740"/>
              <a:gd name="connisteX11" fmla="*/ 2011680 w 2697480"/>
              <a:gd name="connsiteY11" fmla="*/ 80012 h 186740"/>
              <a:gd name="connisteX12" fmla="*/ 2072640 w 2697480"/>
              <a:gd name="connsiteY12" fmla="*/ 110492 h 186740"/>
              <a:gd name="connisteX13" fmla="*/ 2179320 w 2697480"/>
              <a:gd name="connsiteY13" fmla="*/ 34292 h 186740"/>
              <a:gd name="connisteX14" fmla="*/ 2392680 w 2697480"/>
              <a:gd name="connsiteY14" fmla="*/ 140972 h 186740"/>
              <a:gd name="connisteX15" fmla="*/ 2529840 w 2697480"/>
              <a:gd name="connsiteY15" fmla="*/ 49532 h 186740"/>
              <a:gd name="connisteX16" fmla="*/ 2575560 w 2697480"/>
              <a:gd name="connsiteY16" fmla="*/ 3812 h 186740"/>
              <a:gd name="connisteX17" fmla="*/ 2697480 w 2697480"/>
              <a:gd name="connsiteY17" fmla="*/ 95252 h 18674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</a:cxnLst>
            <a:rect l="l" t="t" r="r" b="b"/>
            <a:pathLst>
              <a:path w="2697480" h="186740">
                <a:moveTo>
                  <a:pt x="0" y="3812"/>
                </a:moveTo>
                <a:cubicBezTo>
                  <a:pt x="45720" y="43817"/>
                  <a:pt x="161290" y="183517"/>
                  <a:pt x="243840" y="186692"/>
                </a:cubicBezTo>
                <a:cubicBezTo>
                  <a:pt x="326390" y="189867"/>
                  <a:pt x="332105" y="19052"/>
                  <a:pt x="411480" y="19052"/>
                </a:cubicBezTo>
                <a:cubicBezTo>
                  <a:pt x="490855" y="19052"/>
                  <a:pt x="560705" y="186692"/>
                  <a:pt x="640080" y="186692"/>
                </a:cubicBezTo>
                <a:cubicBezTo>
                  <a:pt x="719455" y="186692"/>
                  <a:pt x="734695" y="22227"/>
                  <a:pt x="807720" y="19052"/>
                </a:cubicBezTo>
                <a:cubicBezTo>
                  <a:pt x="880745" y="15877"/>
                  <a:pt x="938530" y="171452"/>
                  <a:pt x="1005840" y="171452"/>
                </a:cubicBezTo>
                <a:cubicBezTo>
                  <a:pt x="1073150" y="171452"/>
                  <a:pt x="1075690" y="31117"/>
                  <a:pt x="1143000" y="19052"/>
                </a:cubicBezTo>
                <a:cubicBezTo>
                  <a:pt x="1210310" y="6987"/>
                  <a:pt x="1261745" y="110492"/>
                  <a:pt x="1341120" y="110492"/>
                </a:cubicBezTo>
                <a:cubicBezTo>
                  <a:pt x="1420495" y="110492"/>
                  <a:pt x="1469390" y="3812"/>
                  <a:pt x="1539240" y="19052"/>
                </a:cubicBezTo>
                <a:cubicBezTo>
                  <a:pt x="1609090" y="34292"/>
                  <a:pt x="1637030" y="189867"/>
                  <a:pt x="1691640" y="186692"/>
                </a:cubicBezTo>
                <a:cubicBezTo>
                  <a:pt x="1746250" y="183517"/>
                  <a:pt x="1749425" y="25402"/>
                  <a:pt x="1813560" y="3812"/>
                </a:cubicBezTo>
                <a:cubicBezTo>
                  <a:pt x="1877695" y="-17778"/>
                  <a:pt x="1959610" y="58422"/>
                  <a:pt x="2011680" y="80012"/>
                </a:cubicBezTo>
                <a:cubicBezTo>
                  <a:pt x="2063750" y="101602"/>
                  <a:pt x="2038985" y="119382"/>
                  <a:pt x="2072640" y="110492"/>
                </a:cubicBezTo>
                <a:cubicBezTo>
                  <a:pt x="2106295" y="101602"/>
                  <a:pt x="2115185" y="27942"/>
                  <a:pt x="2179320" y="34292"/>
                </a:cubicBezTo>
                <a:cubicBezTo>
                  <a:pt x="2243455" y="40642"/>
                  <a:pt x="2322830" y="137797"/>
                  <a:pt x="2392680" y="140972"/>
                </a:cubicBezTo>
                <a:cubicBezTo>
                  <a:pt x="2462530" y="144147"/>
                  <a:pt x="2493010" y="76837"/>
                  <a:pt x="2529840" y="49532"/>
                </a:cubicBezTo>
                <a:cubicBezTo>
                  <a:pt x="2566670" y="22227"/>
                  <a:pt x="2541905" y="-5078"/>
                  <a:pt x="2575560" y="3812"/>
                </a:cubicBezTo>
                <a:cubicBezTo>
                  <a:pt x="2609215" y="12702"/>
                  <a:pt x="2673985" y="76202"/>
                  <a:pt x="2697480" y="95252"/>
                </a:cubicBezTo>
              </a:path>
            </a:pathLst>
          </a:custGeom>
          <a:noFill/>
          <a:ln w="412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77825" y="1520190"/>
            <a:ext cx="11435715" cy="4358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266700" algn="l"/>
            <a:r>
              <a:rPr lang="en-US" altLang="zh-CN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①</a:t>
            </a:r>
            <a:r>
              <a:rPr lang="zh-CN" altLang="en-US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企业潜心研发高、精、尖的产品，极力拥有自主知识产权，坚持科学管理，降低生产经营成本，提升竞争力。启示我们要提高自主创新能力，依靠技术进步和管理创新，形成自己的竞争优势。</a:t>
            </a:r>
            <a:endParaRPr lang="zh-CN" altLang="en-US" sz="28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266700" algn="l"/>
            <a:r>
              <a:rPr lang="en-US" altLang="zh-CN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②</a:t>
            </a:r>
            <a:r>
              <a:rPr lang="zh-CN" altLang="en-US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企业坚持对用户负责，售后服务要求严格，以赢得巨大的市场回报。启示我们要诚信经营，树立良好的信誉和形象。</a:t>
            </a:r>
            <a:endParaRPr lang="zh-CN" altLang="en-US" sz="28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266700" algn="l"/>
            <a:r>
              <a:rPr lang="en-US" altLang="zh-CN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③</a:t>
            </a:r>
            <a:r>
              <a:rPr lang="zh-CN" altLang="en-US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企业根据市场不断调整定位，且坚持以质量增强竞争力。启示我们要面向市场组织生产经营，生产适销对路的高质量产品。</a:t>
            </a:r>
            <a:endParaRPr lang="zh-CN" altLang="en-US" sz="28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266700" algn="l"/>
            <a:r>
              <a:rPr lang="en-US" altLang="zh-CN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④</a:t>
            </a:r>
            <a:r>
              <a:rPr lang="zh-CN" altLang="en-US" sz="28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企业吸引外资，增强出口创汇能力，并坚持走出国门参与竞争。启示我们要坚持“引进来”与“走出去”相结合，积极参与国际经济竞争与合作</a:t>
            </a:r>
            <a:endParaRPr lang="zh-CN" altLang="en-US" sz="2800" b="0" u="none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7470" y="205105"/>
            <a:ext cx="4128135" cy="660400"/>
            <a:chOff x="122" y="323"/>
            <a:chExt cx="6501" cy="1040"/>
          </a:xfrm>
        </p:grpSpPr>
        <p:sp>
          <p:nvSpPr>
            <p:cNvPr id="27" name="矩形 26"/>
            <p:cNvSpPr/>
            <p:nvPr/>
          </p:nvSpPr>
          <p:spPr>
            <a:xfrm>
              <a:off x="122" y="323"/>
              <a:ext cx="1207" cy="104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原创设计师QQ598969553          _1"/>
            <p:cNvSpPr txBox="1"/>
            <p:nvPr/>
          </p:nvSpPr>
          <p:spPr>
            <a:xfrm>
              <a:off x="1329" y="358"/>
              <a:ext cx="5295" cy="680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zh-CN" altLang="zh-CN" sz="4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答案</a:t>
              </a:r>
              <a:endParaRPr lang="zh-CN" altLang="zh-CN" sz="4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6979920" y="2118360"/>
            <a:ext cx="4470400" cy="20320"/>
          </a:xfrm>
          <a:prstGeom prst="line">
            <a:avLst/>
          </a:prstGeom>
          <a:ln w="387350" cmpd="sng">
            <a:solidFill>
              <a:srgbClr val="7030A0">
                <a:alpha val="29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416560" y="2611120"/>
            <a:ext cx="8102600" cy="25400"/>
          </a:xfrm>
          <a:prstGeom prst="line">
            <a:avLst/>
          </a:prstGeom>
          <a:ln w="387350" cmpd="sng">
            <a:solidFill>
              <a:srgbClr val="7030A0">
                <a:alpha val="33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36880" y="3423920"/>
            <a:ext cx="7228840" cy="20320"/>
          </a:xfrm>
          <a:prstGeom prst="line">
            <a:avLst/>
          </a:prstGeom>
          <a:ln w="387350" cmpd="sng">
            <a:solidFill>
              <a:srgbClr val="7030A0">
                <a:alpha val="33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63880" y="4312920"/>
            <a:ext cx="7985760" cy="30480"/>
          </a:xfrm>
          <a:prstGeom prst="line">
            <a:avLst/>
          </a:prstGeom>
          <a:ln w="387350" cmpd="sng">
            <a:solidFill>
              <a:srgbClr val="7030A0">
                <a:alpha val="33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87680" y="5166360"/>
            <a:ext cx="7025640" cy="15240"/>
          </a:xfrm>
          <a:prstGeom prst="line">
            <a:avLst/>
          </a:prstGeom>
          <a:ln w="387350" cmpd="sng">
            <a:solidFill>
              <a:srgbClr val="7030A0">
                <a:alpha val="33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random/>
      </p:transition>
    </mc:Choice>
    <mc:Fallback>
      <p:transition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rot="3600000">
            <a:off x="4068271" y="400853"/>
            <a:ext cx="5317588" cy="4584127"/>
          </a:xfrm>
          <a:prstGeom prst="triangle">
            <a:avLst/>
          </a:prstGeom>
          <a:solidFill>
            <a:schemeClr val="bg1">
              <a:alpha val="0"/>
            </a:schemeClr>
          </a:solidFill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667590" y="2853647"/>
            <a:ext cx="5373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rgbClr val="70C4B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 dirty="0">
              <a:solidFill>
                <a:srgbClr val="70C4B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1528</Words>
  <Application>WPS 演示</Application>
  <PresentationFormat>自定义</PresentationFormat>
  <Paragraphs>273</Paragraphs>
  <Slides>24</Slides>
  <Notes>0</Notes>
  <HiddenSlides>1</HiddenSlides>
  <MMClips>2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华文细黑</vt:lpstr>
      <vt:lpstr>Gill Sans</vt:lpstr>
      <vt:lpstr>Calibri</vt:lpstr>
      <vt:lpstr>Arial Unicode MS</vt:lpstr>
      <vt:lpstr>Calibri Light</vt:lpstr>
      <vt:lpstr>Lato Light</vt:lpstr>
      <vt:lpstr>微软雅黑 Light</vt:lpstr>
      <vt:lpstr>黑体</vt:lpstr>
      <vt:lpstr>Century Gothic</vt:lpstr>
      <vt:lpstr>Gill Sans MT</vt:lpstr>
      <vt:lpstr>魂心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126</cp:revision>
  <dcterms:created xsi:type="dcterms:W3CDTF">2016-09-28T02:01:00Z</dcterms:created>
  <dcterms:modified xsi:type="dcterms:W3CDTF">2020-07-15T14:28:44Z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