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3"/>
    <p:sldId id="258" r:id="rId5"/>
    <p:sldId id="259" r:id="rId6"/>
    <p:sldId id="260" r:id="rId7"/>
    <p:sldId id="261" r:id="rId8"/>
    <p:sldId id="262" r:id="rId9"/>
    <p:sldId id="264" r:id="rId10"/>
    <p:sldId id="257" r:id="rId11"/>
    <p:sldId id="265" r:id="rId12"/>
    <p:sldId id="266" r:id="rId13"/>
    <p:sldId id="268" r:id="rId14"/>
    <p:sldId id="269" r:id="rId15"/>
    <p:sldId id="283" r:id="rId16"/>
    <p:sldId id="284" r:id="rId17"/>
    <p:sldId id="271" r:id="rId18"/>
    <p:sldId id="272" r:id="rId19"/>
    <p:sldId id="273" r:id="rId20"/>
    <p:sldId id="285" r:id="rId21"/>
    <p:sldId id="275" r:id="rId22"/>
    <p:sldId id="277" r:id="rId23"/>
    <p:sldId id="278" r:id="rId24"/>
    <p:sldId id="281" r:id="rId25"/>
    <p:sldId id="287" r:id="rId26"/>
    <p:sldId id="28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FF"/>
    <a:srgbClr val="82CAD8"/>
    <a:srgbClr val="50B4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8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93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302EF0-9B45-42C0-A47B-1508E9A8BFC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04A6C7-1FBB-4621-AAE6-B0596D3300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zh-CN" altLang="en-US">
                <a:solidFill>
                  <a:srgbClr val="FF0000"/>
                </a:solidFill>
                <a:sym typeface="+mn-ea"/>
              </a:rPr>
              <a:t>时间：</a:t>
            </a:r>
            <a:r>
              <a:rPr lang="zh-CN" altLang="en-US">
                <a:sym typeface="+mn-ea"/>
              </a:rPr>
              <a:t>五月初五</a:t>
            </a:r>
            <a:endParaRPr lang="zh-CN" altLang="en-US"/>
          </a:p>
          <a:p>
            <a:pPr algn="l"/>
            <a:endParaRPr lang="zh-CN" altLang="en-US"/>
          </a:p>
          <a:p>
            <a:pPr algn="l"/>
            <a:r>
              <a:rPr lang="zh-CN" altLang="en-US">
                <a:solidFill>
                  <a:srgbClr val="FF0000"/>
                </a:solidFill>
                <a:sym typeface="+mn-ea"/>
              </a:rPr>
              <a:t>来源：</a:t>
            </a:r>
            <a:r>
              <a:rPr lang="zh-CN" altLang="en-US">
                <a:sym typeface="+mn-ea"/>
              </a:rPr>
              <a:t>影响最广的是纪念屈原说</a:t>
            </a:r>
            <a:endParaRPr lang="zh-CN" altLang="en-US"/>
          </a:p>
          <a:p>
            <a:pPr algn="l"/>
            <a:endParaRPr lang="zh-CN" altLang="en-US"/>
          </a:p>
          <a:p>
            <a:pPr algn="l"/>
            <a:r>
              <a:rPr lang="zh-CN" altLang="en-US">
                <a:solidFill>
                  <a:srgbClr val="FF0000"/>
                </a:solidFill>
                <a:sym typeface="+mn-ea"/>
              </a:rPr>
              <a:t>别称：</a:t>
            </a:r>
            <a:r>
              <a:rPr lang="zh-CN" altLang="en-US">
                <a:sym typeface="+mn-ea"/>
              </a:rPr>
              <a:t>端五节、端阳节、重五节、重午节、五月节、龙舟节、屈原日等等</a:t>
            </a:r>
            <a:endParaRPr lang="zh-CN" altLang="en-US"/>
          </a:p>
          <a:p>
            <a:pPr algn="l"/>
            <a:endParaRPr lang="zh-CN" altLang="en-US"/>
          </a:p>
          <a:p>
            <a:pPr algn="l"/>
            <a:r>
              <a:rPr lang="zh-CN" altLang="en-US">
                <a:solidFill>
                  <a:srgbClr val="FF0000"/>
                </a:solidFill>
                <a:sym typeface="+mn-ea"/>
              </a:rPr>
              <a:t>风俗：喝雄黄酒、</a:t>
            </a:r>
            <a:r>
              <a:rPr lang="zh-CN" altLang="en-US">
                <a:sym typeface="+mn-ea"/>
              </a:rPr>
              <a:t>吃粽子、赛龙舟、写符念咒、挂荷包和栓五色丝线、悬艾叶和菖蒲</a:t>
            </a:r>
            <a:endParaRPr lang="zh-CN" altLang="en-US"/>
          </a:p>
          <a:p>
            <a:pPr algn="l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4A6C7-1FBB-4621-AAE6-B0596D3300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吃粽子、赛龙舟、写符念咒、挂荷包和栓五色丝线、悬艾叶和菖蒲、喝雄黄酒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拧</a:t>
            </a:r>
            <a:endParaRPr lang="zh-CN" altLang="en-US"/>
          </a:p>
          <a:p>
            <a:r>
              <a:rPr lang="zh-CN" altLang="en-US"/>
              <a:t>[níng ]	1.握住物体的两端向相反的方向用力：～手巾。</a:t>
            </a:r>
            <a:endParaRPr lang="zh-CN" altLang="en-US"/>
          </a:p>
          <a:p>
            <a:r>
              <a:rPr lang="zh-CN" altLang="en-US"/>
              <a:t>2.用两个手指扭住皮肉使劲转动：～他一下。</a:t>
            </a:r>
            <a:endParaRPr lang="zh-CN" altLang="en-US"/>
          </a:p>
          <a:p>
            <a:r>
              <a:rPr lang="zh-CN" altLang="en-US"/>
              <a:t>[nǐng ]	1.扭转，控制住东西的一部分而绞转：～螺丝钉。</a:t>
            </a:r>
            <a:endParaRPr lang="zh-CN" altLang="en-US"/>
          </a:p>
          <a:p>
            <a:r>
              <a:rPr lang="zh-CN" altLang="en-US"/>
              <a:t>2.相反，不顺：别让他俩闹～了。</a:t>
            </a:r>
            <a:endParaRPr lang="zh-CN" altLang="en-US"/>
          </a:p>
          <a:p>
            <a:r>
              <a:rPr lang="zh-CN" altLang="en-US"/>
              <a:t>[nìng ]	倔强，别扭，不驯服：～脾气。犯～。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总分结构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         </a:t>
            </a:r>
            <a:r>
              <a:rPr lang="zh-CN" altLang="en-US" b="1" dirty="0">
                <a:solidFill>
                  <a:srgbClr val="FF0066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从文章思路看，题目是“端午的鸭蛋”，因此，首先必须先写端午的习俗。</a:t>
            </a:r>
            <a:r>
              <a:rPr lang="zh-CN" altLang="en-US" b="1" dirty="0">
                <a:solidFill>
                  <a:srgbClr val="A735D5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从各地均有的风俗写到家乡独特的风俗，再写到“十二红”，写到“咸鸭蛋”，最后水到渠成地转写“端午的鸭蛋”。</a:t>
            </a:r>
            <a:endParaRPr lang="zh-CN" altLang="en-US" b="1" dirty="0">
              <a:solidFill>
                <a:srgbClr val="A735D5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       </a:t>
            </a:r>
            <a:r>
              <a:rPr lang="zh-CN" altLang="en-US" b="1" dirty="0">
                <a:solidFill>
                  <a:srgbClr val="FF0066"/>
                </a:solidFill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从写作手法看，先浓墨重彩地描绘出“端午”的气氛，就为文章主体“鸭蛋”预设了一个合理的背景，为后文写“鸭蛋”作了铺垫。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lvl="0">
              <a:buClrTx/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我对家乡鸭蛋的情感 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曾经沧海难为水</a:t>
            </a:r>
            <a:r>
              <a:rPr lang="en-US" altLang="zh-CN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.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充满了</a:t>
            </a: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自豪与热爱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之情。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lvl="0">
              <a:buClrTx/>
            </a:pPr>
            <a:r>
              <a:rPr 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趣事：端午挑鸭蛋、端午吃鸭蛋、端午玩蛋壳，怀念童年</a:t>
            </a:r>
            <a:endParaRPr 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chemeClr val="accent2"/>
                </a:solidFill>
                <a:ea typeface="楷体_GB2312" pitchFamily="49" charset="-122"/>
                <a:sym typeface="+mn-ea"/>
              </a:rPr>
              <a:t>认为是赘笔者，是为了文章结构严谨，这对中学生大有必要。</a:t>
            </a:r>
            <a:endParaRPr lang="zh-CN" altLang="en-US" b="1" dirty="0">
              <a:solidFill>
                <a:schemeClr val="accent2"/>
              </a:solidFill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chemeClr val="accent2"/>
                </a:solidFill>
                <a:ea typeface="楷体_GB2312" pitchFamily="49" charset="-122"/>
                <a:sym typeface="+mn-ea"/>
              </a:rPr>
              <a:t>认为“自然、随意”者，是赞赏作者闲适自由的风格，也有道理。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一个普普通通的鸭蛋，在作者笔下居然写得如此别具一格。淡青色的蛋壳就比白色蛋壳更有</a:t>
            </a:r>
            <a:r>
              <a:rPr lang="en-US" altLang="zh-CN"/>
              <a:t>“</a:t>
            </a:r>
            <a:r>
              <a:rPr lang="zh-CN" altLang="en-US"/>
              <a:t>格调</a:t>
            </a:r>
            <a:r>
              <a:rPr lang="en-US" altLang="zh-CN"/>
              <a:t>”</a:t>
            </a:r>
            <a:r>
              <a:rPr lang="zh-CN" altLang="en-US"/>
              <a:t>，而鸭蛋的形状也确实有蠢笨与秀气之别。生活的情趣是无处不在的。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一个普普通通的鸭蛋，在作者笔下居然写得如此别具一格。淡青色的蛋壳就比白色蛋壳更有</a:t>
            </a:r>
            <a:r>
              <a:rPr lang="en-US" altLang="zh-CN"/>
              <a:t>“</a:t>
            </a:r>
            <a:r>
              <a:rPr lang="zh-CN" altLang="en-US"/>
              <a:t>格调</a:t>
            </a:r>
            <a:r>
              <a:rPr lang="en-US" altLang="zh-CN"/>
              <a:t>”</a:t>
            </a:r>
            <a:r>
              <a:rPr lang="zh-CN" altLang="en-US"/>
              <a:t>，而鸭蛋的形状也确实有蠢笨与秀气之别。生活的情趣是无处不在的。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chemeClr val="accent2"/>
                </a:solidFill>
                <a:ea typeface="楷体_GB2312" pitchFamily="49" charset="-122"/>
                <a:sym typeface="+mn-ea"/>
              </a:rPr>
              <a:t>“吱——”，绘声绘色，真切生动；</a:t>
            </a:r>
            <a:endParaRPr lang="zh-CN" altLang="en-US" b="1" dirty="0">
              <a:solidFill>
                <a:schemeClr val="accent2"/>
              </a:solidFill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chemeClr val="accent2"/>
                </a:solidFill>
                <a:ea typeface="楷体_GB2312" pitchFamily="49" charset="-122"/>
                <a:sym typeface="+mn-ea"/>
              </a:rPr>
              <a:t>其中的动感、快感，活灵活现。</a:t>
            </a:r>
            <a:endParaRPr lang="zh-CN" altLang="en-US" b="1" dirty="0">
              <a:solidFill>
                <a:schemeClr val="accent2"/>
              </a:solidFill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chemeClr val="accent2"/>
                </a:solidFill>
                <a:ea typeface="楷体_GB2312" pitchFamily="49" charset="-122"/>
                <a:sym typeface="+mn-ea"/>
              </a:rPr>
              <a:t>删去就没有这种味道了。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看过沧海之后，别的水就都看不上了。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典雅的文言词语与极质朴的口语相映成趣，熔书面语与口语于一炉，将古汉语与现代汉语完美地结合在一起，在平实、自然之中又时时流露出典雅雍容，显现出作者深厚的文化素养和语言功力 。  </a:t>
            </a:r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  <a:sym typeface="Wingdings" panose="05000000000000000000" pitchFamily="2" charset="2"/>
              </a:rPr>
              <a:t>好处是：读起来亲切自然。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  <a:sym typeface="Wingdings" panose="05000000000000000000" pitchFamily="2" charset="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好处是：作者脱口而出，直率朴素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好处是：使文章增添书卷气和典雅之美</a:t>
            </a:r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3778" name="幻灯片图像占位符 20377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03779" name="文本占位符 203778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 userDrawn="1"/>
        </p:nvSpPr>
        <p:spPr>
          <a:xfrm>
            <a:off x="616591" y="419450"/>
            <a:ext cx="7922762" cy="5889071"/>
          </a:xfrm>
          <a:custGeom>
            <a:avLst/>
            <a:gdLst>
              <a:gd name="connsiteX0" fmla="*/ 8389 w 10519795"/>
              <a:gd name="connsiteY0" fmla="*/ 2348917 h 5889071"/>
              <a:gd name="connsiteX1" fmla="*/ 8389 w 10519795"/>
              <a:gd name="connsiteY1" fmla="*/ 0 h 5889071"/>
              <a:gd name="connsiteX2" fmla="*/ 10519795 w 10519795"/>
              <a:gd name="connsiteY2" fmla="*/ 0 h 5889071"/>
              <a:gd name="connsiteX3" fmla="*/ 10519795 w 10519795"/>
              <a:gd name="connsiteY3" fmla="*/ 5889071 h 5889071"/>
              <a:gd name="connsiteX4" fmla="*/ 0 w 10519795"/>
              <a:gd name="connsiteY4" fmla="*/ 5889071 h 5889071"/>
              <a:gd name="connsiteX5" fmla="*/ 0 w 10519795"/>
              <a:gd name="connsiteY5" fmla="*/ 4404220 h 5889071"/>
              <a:gd name="connsiteX0-1" fmla="*/ 0 w 10519795"/>
              <a:gd name="connsiteY0-2" fmla="*/ 1954634 h 5889071"/>
              <a:gd name="connsiteX1-3" fmla="*/ 8389 w 10519795"/>
              <a:gd name="connsiteY1-4" fmla="*/ 0 h 5889071"/>
              <a:gd name="connsiteX2-5" fmla="*/ 10519795 w 10519795"/>
              <a:gd name="connsiteY2-6" fmla="*/ 0 h 5889071"/>
              <a:gd name="connsiteX3-7" fmla="*/ 10519795 w 10519795"/>
              <a:gd name="connsiteY3-8" fmla="*/ 5889071 h 5889071"/>
              <a:gd name="connsiteX4-9" fmla="*/ 0 w 10519795"/>
              <a:gd name="connsiteY4-10" fmla="*/ 5889071 h 5889071"/>
              <a:gd name="connsiteX5-11" fmla="*/ 0 w 10519795"/>
              <a:gd name="connsiteY5-12" fmla="*/ 4404220 h 5889071"/>
              <a:gd name="connsiteX0-13" fmla="*/ 0 w 10519795"/>
              <a:gd name="connsiteY0-14" fmla="*/ 1954634 h 5889071"/>
              <a:gd name="connsiteX1-15" fmla="*/ 8389 w 10519795"/>
              <a:gd name="connsiteY1-16" fmla="*/ 0 h 5889071"/>
              <a:gd name="connsiteX2-17" fmla="*/ 10519795 w 10519795"/>
              <a:gd name="connsiteY2-18" fmla="*/ 0 h 5889071"/>
              <a:gd name="connsiteX3-19" fmla="*/ 10519795 w 10519795"/>
              <a:gd name="connsiteY3-20" fmla="*/ 5889071 h 5889071"/>
              <a:gd name="connsiteX4-21" fmla="*/ 0 w 10519795"/>
              <a:gd name="connsiteY4-22" fmla="*/ 5889071 h 5889071"/>
              <a:gd name="connsiteX5-23" fmla="*/ 0 w 10519795"/>
              <a:gd name="connsiteY5-24" fmla="*/ 4798502 h 58890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0519795" h="5889071">
                <a:moveTo>
                  <a:pt x="0" y="1954634"/>
                </a:moveTo>
                <a:cubicBezTo>
                  <a:pt x="2796" y="1303089"/>
                  <a:pt x="5593" y="651545"/>
                  <a:pt x="8389" y="0"/>
                </a:cubicBezTo>
                <a:lnTo>
                  <a:pt x="10519795" y="0"/>
                </a:lnTo>
                <a:lnTo>
                  <a:pt x="10519795" y="5889071"/>
                </a:lnTo>
                <a:lnTo>
                  <a:pt x="0" y="5889071"/>
                </a:lnTo>
                <a:lnTo>
                  <a:pt x="0" y="4798502"/>
                </a:lnTo>
              </a:path>
            </a:pathLst>
          </a:custGeom>
          <a:noFill/>
          <a:ln w="28575">
            <a:solidFill>
              <a:srgbClr val="82CA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0C52-3752-4FF7-8A69-104F4BA76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1639-D3FA-4C09-BA46-6E83452016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0C52-3752-4FF7-8A69-104F4BA76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1639-D3FA-4C09-BA46-6E83452016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0C52-3752-4FF7-8A69-104F4BA76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1639-D3FA-4C09-BA46-6E83452016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0C52-3752-4FF7-8A69-104F4BA76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1639-D3FA-4C09-BA46-6E83452016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0C52-3752-4FF7-8A69-104F4BA76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1639-D3FA-4C09-BA46-6E83452016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0C52-3752-4FF7-8A69-104F4BA76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1639-D3FA-4C09-BA46-6E83452016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0C52-3752-4FF7-8A69-104F4BA76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1639-D3FA-4C09-BA46-6E83452016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457200"/>
            <a:ext cx="2949178" cy="16002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0C52-3752-4FF7-8A69-104F4BA76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1639-D3FA-4C09-BA46-6E83452016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573617" y="365125"/>
            <a:ext cx="941732" cy="5811838"/>
          </a:xfrm>
        </p:spPr>
        <p:txBody>
          <a:bodyPr vert="eaVert"/>
          <a:lstStyle/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49" y="365125"/>
            <a:ext cx="68182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fld id="{BB962C8B-B14F-4D97-AF65-F5344CB8AC3E}" type="datetime1">
              <a:rPr lang="zh-CN" altLang="en-US" dirty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50C52-3752-4FF7-8A69-104F4BA76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91639-D3FA-4C09-BA46-6E834520169C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4.jpeg"/><Relationship Id="rId8" Type="http://schemas.openxmlformats.org/officeDocument/2006/relationships/image" Target="../media/image23.jpeg"/><Relationship Id="rId7" Type="http://schemas.openxmlformats.org/officeDocument/2006/relationships/image" Target="../media/image22.jpeg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3" Type="http://schemas.openxmlformats.org/officeDocument/2006/relationships/slideLayout" Target="../slideLayouts/slideLayout7.xml"/><Relationship Id="rId12" Type="http://schemas.openxmlformats.org/officeDocument/2006/relationships/audio" Target="../media/audio2.wav"/><Relationship Id="rId11" Type="http://schemas.openxmlformats.org/officeDocument/2006/relationships/image" Target="../media/image26.GIF"/><Relationship Id="rId10" Type="http://schemas.openxmlformats.org/officeDocument/2006/relationships/image" Target="../media/image25.jpeg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69565" y="1167765"/>
            <a:ext cx="6188075" cy="551688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idx="4294967295"/>
            <p:custDataLst>
              <p:tags r:id="rId2"/>
            </p:custDataLst>
          </p:nvPr>
        </p:nvSpPr>
        <p:spPr>
          <a:xfrm>
            <a:off x="3980815" y="213360"/>
            <a:ext cx="5076825" cy="1051560"/>
          </a:xfrm>
        </p:spPr>
        <p:txBody>
          <a:bodyPr>
            <a:norm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端午知识知多少？</a:t>
            </a:r>
            <a:endParaRPr lang="zh-CN" altLang="en-US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265" y="1264920"/>
            <a:ext cx="3321685" cy="478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800">
                <a:solidFill>
                  <a:srgbClr val="FF0000"/>
                </a:solidFill>
              </a:rPr>
              <a:t>时间：</a:t>
            </a:r>
            <a:r>
              <a:rPr lang="zh-CN" altLang="en-US" sz="2800"/>
              <a:t>五月初五</a:t>
            </a:r>
            <a:endParaRPr lang="zh-CN" altLang="en-US" sz="2800"/>
          </a:p>
          <a:p>
            <a:pPr algn="l"/>
            <a:endParaRPr lang="zh-CN" altLang="en-US" sz="2800"/>
          </a:p>
          <a:p>
            <a:pPr algn="l"/>
            <a:r>
              <a:rPr lang="zh-CN" altLang="en-US" sz="2800">
                <a:solidFill>
                  <a:srgbClr val="FF0000"/>
                </a:solidFill>
              </a:rPr>
              <a:t>来源：</a:t>
            </a:r>
            <a:r>
              <a:rPr lang="zh-CN" altLang="en-US" sz="2800"/>
              <a:t>影响最广的是纪念屈原说</a:t>
            </a:r>
            <a:endParaRPr lang="zh-CN" altLang="en-US" sz="2800"/>
          </a:p>
          <a:p>
            <a:pPr algn="l"/>
            <a:endParaRPr lang="zh-CN" altLang="en-US" sz="2800"/>
          </a:p>
          <a:p>
            <a:pPr algn="l"/>
            <a:r>
              <a:rPr lang="zh-CN" altLang="en-US" sz="2800">
                <a:solidFill>
                  <a:srgbClr val="FF0000"/>
                </a:solidFill>
              </a:rPr>
              <a:t>别称：</a:t>
            </a:r>
            <a:r>
              <a:rPr lang="zh-CN" altLang="en-US" sz="2800"/>
              <a:t>端五节、端阳节、重五节、重午节、五月节、龙舟节、屈原日等等</a:t>
            </a:r>
            <a:endParaRPr lang="zh-CN" altLang="en-US" sz="2800"/>
          </a:p>
          <a:p>
            <a:pPr algn="l"/>
            <a:endParaRPr lang="zh-CN" altLang="en-US" sz="2800"/>
          </a:p>
          <a:p>
            <a:pPr algn="l"/>
            <a:r>
              <a:rPr lang="zh-CN" altLang="en-US" sz="2800">
                <a:solidFill>
                  <a:srgbClr val="FF0000"/>
                </a:solidFill>
              </a:rPr>
              <a:t>风俗：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9746" name="图片 159745" descr="custom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2443480"/>
            <a:ext cx="2209800" cy="19704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9747" name="图片 159746" descr="dw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" y="3962400"/>
            <a:ext cx="3492500" cy="2278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9748" name="图片 159747" descr="dw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200" y="11430"/>
            <a:ext cx="2758440" cy="27438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9749" name="图片 159748" descr="dw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635" y="3644265"/>
            <a:ext cx="2344738" cy="2425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9750" name="文本框 159749"/>
          <p:cNvSpPr txBox="1"/>
          <p:nvPr/>
        </p:nvSpPr>
        <p:spPr>
          <a:xfrm>
            <a:off x="6484620" y="615823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悬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艾叶和菖蒲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9751" name="文本框 159750"/>
          <p:cNvSpPr txBox="1"/>
          <p:nvPr/>
        </p:nvSpPr>
        <p:spPr>
          <a:xfrm>
            <a:off x="6811645" y="2755265"/>
            <a:ext cx="1676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写符念咒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9752" name="文本框 159751"/>
          <p:cNvSpPr txBox="1"/>
          <p:nvPr/>
        </p:nvSpPr>
        <p:spPr>
          <a:xfrm>
            <a:off x="381000" y="6249670"/>
            <a:ext cx="3276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挂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荷包和拴五色丝线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59753" name="图片 159752" descr="dw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00" y="11430"/>
            <a:ext cx="3840480" cy="24790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9754" name="文本框 159753"/>
          <p:cNvSpPr txBox="1"/>
          <p:nvPr/>
        </p:nvSpPr>
        <p:spPr>
          <a:xfrm>
            <a:off x="838200" y="2606675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赛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龙舟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9755" name="文本框 159754"/>
          <p:cNvSpPr txBox="1"/>
          <p:nvPr/>
        </p:nvSpPr>
        <p:spPr>
          <a:xfrm>
            <a:off x="4495800" y="4572000"/>
            <a:ext cx="549275" cy="1143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吃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粽子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5" grpId="0"/>
      <p:bldP spid="159754" grpId="0"/>
      <p:bldP spid="159751" grpId="0"/>
      <p:bldP spid="159752" grpId="0"/>
      <p:bldP spid="1597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68" name="图片 6167" descr="53257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标题 6146"/>
          <p:cNvSpPr>
            <a:spLocks noGrp="1" noRot="1"/>
          </p:cNvSpPr>
          <p:nvPr>
            <p:ph type="ctrTitle"/>
          </p:nvPr>
        </p:nvSpPr>
        <p:spPr>
          <a:xfrm>
            <a:off x="611188" y="2349500"/>
            <a:ext cx="7772400" cy="1470025"/>
          </a:xfrm>
        </p:spPr>
        <p:txBody>
          <a:bodyPr anchor="ctr"/>
          <a:p>
            <a:pPr defTabSz="914400"/>
            <a:r>
              <a:rPr lang="zh-CN" altLang="en-US" sz="8800" kern="1200" baseline="0" dirty="0">
                <a:solidFill>
                  <a:srgbClr val="FFFF66"/>
                </a:solidFill>
                <a:latin typeface="Arial" panose="020B0604020202020204" pitchFamily="34" charset="0"/>
                <a:ea typeface="黑体" panose="02010609060101010101" charset="-122"/>
              </a:rPr>
              <a:t>端午的鸭蛋</a:t>
            </a:r>
            <a:endParaRPr lang="zh-CN" altLang="en-US" sz="8800" kern="1200" baseline="0" dirty="0">
              <a:solidFill>
                <a:srgbClr val="FFFF66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6167" name="文本框 6166"/>
          <p:cNvSpPr txBox="1"/>
          <p:nvPr/>
        </p:nvSpPr>
        <p:spPr>
          <a:xfrm>
            <a:off x="5435600" y="4581525"/>
            <a:ext cx="273685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  <a:buClrTx/>
            </a:pPr>
            <a:r>
              <a:rPr lang="zh-CN" altLang="en-US" sz="4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汪曾祺</a:t>
            </a:r>
            <a:endParaRPr lang="zh-CN" altLang="en-US" sz="4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22" name="内容占位符 38921" descr="72150569880845363-fm[1]"/>
          <p:cNvPicPr>
            <a:picLocks noRot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4356100" cy="6858000"/>
          </a:xfrm>
        </p:spPr>
      </p:pic>
      <p:sp>
        <p:nvSpPr>
          <p:cNvPr id="38924" name="文本框 38923"/>
          <p:cNvSpPr txBox="1"/>
          <p:nvPr/>
        </p:nvSpPr>
        <p:spPr>
          <a:xfrm>
            <a:off x="4355783" y="785813"/>
            <a:ext cx="4824412" cy="5882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ClrTx/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（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1920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～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1997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），江苏高邮人，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作家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，资深文化界名人。早年毕业于西南联大，师从沈从文，曾长期任职北京京剧院编剧。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buClrTx/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他的散文多为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写凡人小事的小品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，追求心灵的宁静、闲适、愉悦。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buClrTx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代表作有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:</a:t>
            </a:r>
            <a:endParaRPr lang="en-US" altLang="zh-CN" sz="28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buClrTx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小说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受戒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大淖</a:t>
            </a:r>
            <a:r>
              <a:rPr lang="en-US" altLang="zh-CN" sz="3200" b="1" dirty="0" err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nào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记事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buClrTx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散文集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蒲桥集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等。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8925" name="文本框 38924"/>
          <p:cNvSpPr txBox="1"/>
          <p:nvPr/>
        </p:nvSpPr>
        <p:spPr>
          <a:xfrm>
            <a:off x="4500563" y="84455"/>
            <a:ext cx="40322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ClrTx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汪曾祺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150" y="635"/>
            <a:ext cx="9258300" cy="6856095"/>
          </a:xfrm>
          <a:prstGeom prst="rect">
            <a:avLst/>
          </a:prstGeom>
        </p:spPr>
      </p:pic>
      <p:sp>
        <p:nvSpPr>
          <p:cNvPr id="125956" name="矩形 125955"/>
          <p:cNvSpPr/>
          <p:nvPr/>
        </p:nvSpPr>
        <p:spPr>
          <a:xfrm>
            <a:off x="250825" y="1170623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汪曾</a:t>
            </a:r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祺</a:t>
            </a:r>
            <a:endParaRPr lang="zh-CN" altLang="en-US" sz="3600" b="1" u="sng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57" name="矩形 125956"/>
          <p:cNvSpPr/>
          <p:nvPr/>
        </p:nvSpPr>
        <p:spPr>
          <a:xfrm>
            <a:off x="3049588" y="1105535"/>
            <a:ext cx="2019300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系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百索子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59" name="矩形 125958"/>
          <p:cNvSpPr/>
          <p:nvPr/>
        </p:nvSpPr>
        <p:spPr>
          <a:xfrm>
            <a:off x="250825" y="5180648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熏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五毒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0" name="矩形 125959"/>
          <p:cNvSpPr/>
          <p:nvPr/>
        </p:nvSpPr>
        <p:spPr>
          <a:xfrm>
            <a:off x="6045200" y="4100830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苋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菜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2" name="矩形 125961"/>
          <p:cNvSpPr/>
          <p:nvPr/>
        </p:nvSpPr>
        <p:spPr>
          <a:xfrm>
            <a:off x="190500" y="3124200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用酒</a:t>
            </a:r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endParaRPr lang="zh-CN" altLang="en-US" sz="3600" b="1" u="sng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3" name="矩形 125962"/>
          <p:cNvSpPr/>
          <p:nvPr/>
        </p:nvSpPr>
        <p:spPr>
          <a:xfrm>
            <a:off x="6227763" y="3124200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门</a:t>
            </a:r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楣</a:t>
            </a:r>
            <a:endParaRPr lang="zh-CN" altLang="en-US" sz="3600" b="1" u="sng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4" name="矩形 125963"/>
          <p:cNvSpPr/>
          <p:nvPr/>
        </p:nvSpPr>
        <p:spPr>
          <a:xfrm>
            <a:off x="3013075" y="2136140"/>
            <a:ext cx="2019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拧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成小绳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5" name="矩形 125964"/>
          <p:cNvSpPr/>
          <p:nvPr/>
        </p:nvSpPr>
        <p:spPr>
          <a:xfrm>
            <a:off x="3038475" y="5180648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咂摸</a:t>
            </a:r>
            <a:endParaRPr lang="zh-CN" altLang="en-US" sz="3600" b="1" u="sng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6" name="矩形 125965"/>
          <p:cNvSpPr/>
          <p:nvPr/>
        </p:nvSpPr>
        <p:spPr>
          <a:xfrm>
            <a:off x="2997200" y="4177030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车</a:t>
            </a:r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胤</a:t>
            </a:r>
            <a:endParaRPr lang="zh-CN" altLang="en-US" sz="3600" b="1" u="sng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8" name="矩形 125967"/>
          <p:cNvSpPr/>
          <p:nvPr/>
        </p:nvSpPr>
        <p:spPr>
          <a:xfrm>
            <a:off x="3009900" y="3124200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城</a:t>
            </a:r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隍</a:t>
            </a:r>
            <a:endParaRPr lang="zh-CN" altLang="en-US" sz="3600" b="1" u="sng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9" name="矩形 125968"/>
          <p:cNvSpPr/>
          <p:nvPr/>
        </p:nvSpPr>
        <p:spPr>
          <a:xfrm>
            <a:off x="254000" y="4100830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络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子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70" name="矩形 125969"/>
          <p:cNvSpPr/>
          <p:nvPr/>
        </p:nvSpPr>
        <p:spPr>
          <a:xfrm>
            <a:off x="6361113" y="110553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籍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贯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71" name="矩形 125970"/>
          <p:cNvSpPr/>
          <p:nvPr/>
        </p:nvSpPr>
        <p:spPr>
          <a:xfrm>
            <a:off x="6289675" y="213931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腌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腊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72" name="矩形 125971"/>
          <p:cNvSpPr/>
          <p:nvPr/>
        </p:nvSpPr>
        <p:spPr>
          <a:xfrm>
            <a:off x="193675" y="213931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硝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药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73" name="矩形 125972"/>
          <p:cNvSpPr/>
          <p:nvPr/>
        </p:nvSpPr>
        <p:spPr>
          <a:xfrm>
            <a:off x="1763713" y="1105535"/>
            <a:ext cx="6302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qí</a:t>
            </a:r>
            <a:endParaRPr lang="en-US" altLang="zh-CN" sz="3600" b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74" name="矩形 125973"/>
          <p:cNvSpPr/>
          <p:nvPr/>
        </p:nvSpPr>
        <p:spPr>
          <a:xfrm>
            <a:off x="5137150" y="1026160"/>
            <a:ext cx="495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jì</a:t>
            </a:r>
            <a:endParaRPr lang="en-US" altLang="zh-CN" sz="3600" b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75" name="矩形 125974"/>
          <p:cNvSpPr/>
          <p:nvPr/>
        </p:nvSpPr>
        <p:spPr>
          <a:xfrm>
            <a:off x="7658100" y="1097598"/>
            <a:ext cx="495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jí</a:t>
            </a:r>
            <a:endParaRPr lang="en-US" altLang="zh-CN" sz="3600" b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76" name="矩形 125975"/>
          <p:cNvSpPr/>
          <p:nvPr/>
        </p:nvSpPr>
        <p:spPr>
          <a:xfrm>
            <a:off x="1483995" y="2136140"/>
            <a:ext cx="11906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 dirty="0" err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xiāo</a:t>
            </a:r>
            <a:endParaRPr lang="en-US" altLang="zh-CN" sz="3600" b="1" dirty="0" err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77" name="矩形 125976"/>
          <p:cNvSpPr/>
          <p:nvPr/>
        </p:nvSpPr>
        <p:spPr>
          <a:xfrm>
            <a:off x="4948238" y="2193290"/>
            <a:ext cx="12811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 dirty="0" err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níng</a:t>
            </a:r>
            <a:endParaRPr lang="en-US" altLang="zh-CN" sz="3600" b="1" dirty="0" err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78" name="矩形 125977"/>
          <p:cNvSpPr/>
          <p:nvPr/>
        </p:nvSpPr>
        <p:spPr>
          <a:xfrm>
            <a:off x="7463155" y="2136140"/>
            <a:ext cx="10366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yān</a:t>
            </a:r>
            <a:endParaRPr lang="en-US" altLang="zh-CN" sz="3600" b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79" name="矩形 125978"/>
          <p:cNvSpPr/>
          <p:nvPr/>
        </p:nvSpPr>
        <p:spPr>
          <a:xfrm>
            <a:off x="1790700" y="3063875"/>
            <a:ext cx="1149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 dirty="0" err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huò</a:t>
            </a:r>
            <a:endParaRPr lang="en-US" altLang="zh-CN" sz="3600" b="1" dirty="0" err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80" name="矩形 125979"/>
          <p:cNvSpPr/>
          <p:nvPr/>
        </p:nvSpPr>
        <p:spPr>
          <a:xfrm>
            <a:off x="4152900" y="3141663"/>
            <a:ext cx="1708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 dirty="0" err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huáng</a:t>
            </a:r>
            <a:endParaRPr lang="en-US" altLang="zh-CN" sz="3600" b="1" dirty="0" err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81" name="矩形 125980"/>
          <p:cNvSpPr/>
          <p:nvPr/>
        </p:nvSpPr>
        <p:spPr>
          <a:xfrm>
            <a:off x="7235825" y="3143250"/>
            <a:ext cx="10271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méi</a:t>
            </a:r>
            <a:endParaRPr lang="en-US" altLang="zh-CN" sz="3600" b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82" name="矩形 125981"/>
          <p:cNvSpPr/>
          <p:nvPr/>
        </p:nvSpPr>
        <p:spPr>
          <a:xfrm>
            <a:off x="1625600" y="4119880"/>
            <a:ext cx="8826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lào</a:t>
            </a:r>
            <a:endParaRPr lang="en-US" altLang="zh-CN" sz="3600" b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83" name="矩形 125982"/>
          <p:cNvSpPr/>
          <p:nvPr/>
        </p:nvSpPr>
        <p:spPr>
          <a:xfrm>
            <a:off x="4140200" y="4196080"/>
            <a:ext cx="9683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3600" b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yìn</a:t>
            </a:r>
            <a:endParaRPr lang="en-US" altLang="zh-CN" sz="3600" b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84" name="矩形 125983"/>
          <p:cNvSpPr/>
          <p:nvPr/>
        </p:nvSpPr>
        <p:spPr>
          <a:xfrm>
            <a:off x="7188200" y="4119880"/>
            <a:ext cx="1200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 dirty="0" err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xiàn</a:t>
            </a:r>
            <a:endParaRPr lang="en-US" altLang="zh-CN" sz="3600" b="1" dirty="0" err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88" name="矩形 125987"/>
          <p:cNvSpPr/>
          <p:nvPr/>
        </p:nvSpPr>
        <p:spPr>
          <a:xfrm>
            <a:off x="1842135" y="5180648"/>
            <a:ext cx="10461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xūn</a:t>
            </a:r>
            <a:endParaRPr lang="en-US" altLang="zh-CN" sz="3600" b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5989" name="矩形 125988"/>
          <p:cNvSpPr/>
          <p:nvPr/>
        </p:nvSpPr>
        <p:spPr>
          <a:xfrm>
            <a:off x="4098925" y="5180648"/>
            <a:ext cx="16002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600" b="1" dirty="0" err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zā·mo</a:t>
            </a:r>
            <a:endParaRPr lang="en-US" altLang="zh-CN" sz="3600" b="1" dirty="0" err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010" y="144145"/>
            <a:ext cx="2428240" cy="76200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读准字音</a:t>
            </a:r>
            <a:endParaRPr lang="zh-CN" altLang="en-US" sz="4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902960" y="5180648"/>
            <a:ext cx="2019300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 u="sng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囊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萤映雪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791450" y="5180648"/>
            <a:ext cx="1318260" cy="58229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200" b="1" dirty="0" err="1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náng</a:t>
            </a:r>
            <a:endParaRPr lang="en-US" altLang="zh-CN" sz="3200" b="1" dirty="0" err="1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5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5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5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5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5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5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5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5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5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5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5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5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5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5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5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5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5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5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5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5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5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5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5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5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5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5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5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5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73" grpId="0"/>
      <p:bldP spid="125974" grpId="0"/>
      <p:bldP spid="125975" grpId="0"/>
      <p:bldP spid="125976" grpId="0"/>
      <p:bldP spid="125977" grpId="0"/>
      <p:bldP spid="125978" grpId="0"/>
      <p:bldP spid="125979" grpId="0"/>
      <p:bldP spid="125980" grpId="0"/>
      <p:bldP spid="125981" grpId="0"/>
      <p:bldP spid="125982" grpId="0"/>
      <p:bldP spid="125983" grpId="0"/>
      <p:bldP spid="125984" grpId="0"/>
      <p:bldP spid="125988" grpId="0"/>
      <p:bldP spid="125989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>
            <a:lum bright="24000"/>
          </a:blip>
          <a:srcRect l="3291" b="7531"/>
          <a:stretch>
            <a:fillRect/>
          </a:stretch>
        </p:blipFill>
        <p:spPr>
          <a:xfrm>
            <a:off x="-10160" y="-57785"/>
            <a:ext cx="9333230" cy="6974205"/>
          </a:xfrm>
          <a:prstGeom prst="rect">
            <a:avLst/>
          </a:prstGeom>
        </p:spPr>
      </p:pic>
      <p:sp>
        <p:nvSpPr>
          <p:cNvPr id="118787" name="文本框 118786"/>
          <p:cNvSpPr txBox="1"/>
          <p:nvPr/>
        </p:nvSpPr>
        <p:spPr>
          <a:xfrm>
            <a:off x="1457960" y="83185"/>
            <a:ext cx="5903913" cy="762000"/>
          </a:xfrm>
          <a:prstGeom prst="rect">
            <a:avLst/>
          </a:prstGeom>
          <a:solidFill>
            <a:srgbClr val="FFFF66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FF3300"/>
                </a:solidFill>
                <a:latin typeface="_x000B__x000C_" charset="0"/>
                <a:ea typeface="宋体" panose="02010600030101010101" pitchFamily="2" charset="-122"/>
              </a:rPr>
              <a:t>整体感知课文内容：</a:t>
            </a:r>
            <a:endParaRPr lang="zh-CN" altLang="en-US" sz="4400" b="1">
              <a:solidFill>
                <a:srgbClr val="FF3300"/>
              </a:solidFill>
              <a:latin typeface="_x000B__x000C_" charset="0"/>
              <a:ea typeface="宋体" panose="02010600030101010101" pitchFamily="2" charset="-122"/>
            </a:endParaRPr>
          </a:p>
        </p:txBody>
      </p:sp>
      <p:sp>
        <p:nvSpPr>
          <p:cNvPr id="118789" name="文本框 118788"/>
          <p:cNvSpPr txBox="1"/>
          <p:nvPr/>
        </p:nvSpPr>
        <p:spPr>
          <a:xfrm>
            <a:off x="1880553" y="1302385"/>
            <a:ext cx="70564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20000"/>
              </a:spcBef>
              <a:buClrTx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根据内容，你觉得课文写了哪几方面内容？请概括出来。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18790" name="文本框 118789">
            <a:hlinkClick r:id="" action="ppaction://noaction"/>
          </p:cNvPr>
          <p:cNvSpPr txBox="1"/>
          <p:nvPr/>
        </p:nvSpPr>
        <p:spPr>
          <a:xfrm>
            <a:off x="2627630" y="2485390"/>
            <a:ext cx="2019300" cy="11906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charset="-122"/>
              </a:rPr>
              <a:t>端午风俗</a:t>
            </a:r>
            <a:endParaRPr lang="zh-CN" altLang="en-US" sz="3600" b="1" dirty="0">
              <a:latin typeface="Arial" panose="020B0604020202020204" pitchFamily="34" charset="0"/>
              <a:ea typeface="黑体" panose="02010609060101010101" charset="-122"/>
            </a:endParaRPr>
          </a:p>
          <a:p>
            <a:pPr lvl="0">
              <a:buClrTx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charset="-122"/>
              </a:rPr>
              <a:t>  （</a:t>
            </a:r>
            <a:r>
              <a:rPr lang="en-US" altLang="zh-CN" sz="3600" b="1">
                <a:latin typeface="Arial" panose="020B0604020202020204" pitchFamily="34" charset="0"/>
                <a:ea typeface="黑体" panose="02010609060101010101" charset="-122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charset="-122"/>
              </a:rPr>
              <a:t>）</a:t>
            </a:r>
            <a:endParaRPr lang="zh-CN" altLang="en-US" sz="36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18791" name="文本框 118790">
            <a:hlinkClick r:id="" action="ppaction://noaction"/>
          </p:cNvPr>
          <p:cNvSpPr txBox="1"/>
          <p:nvPr/>
        </p:nvSpPr>
        <p:spPr>
          <a:xfrm>
            <a:off x="4646613" y="3341053"/>
            <a:ext cx="2592387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家乡鸭蛋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lvl="0"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   （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、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18792" name="文本框 118791">
            <a:hlinkClick r:id="" action="ppaction://noaction"/>
          </p:cNvPr>
          <p:cNvSpPr txBox="1"/>
          <p:nvPr/>
        </p:nvSpPr>
        <p:spPr>
          <a:xfrm>
            <a:off x="6444615" y="4531995"/>
            <a:ext cx="2781300" cy="13001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20000"/>
              </a:spcBef>
              <a:buClrTx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charset="-122"/>
              </a:rPr>
              <a:t>  </a:t>
            </a: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</a:rPr>
              <a:t>端午鸭蛋</a:t>
            </a:r>
            <a:endParaRPr lang="zh-CN" altLang="en-US" sz="3600" b="1" dirty="0">
              <a:solidFill>
                <a:srgbClr val="FF00FF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lvl="0">
              <a:spcBef>
                <a:spcPct val="20000"/>
              </a:spcBef>
              <a:buClrTx/>
            </a:pP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</a:rPr>
              <a:t>（</a:t>
            </a:r>
            <a:r>
              <a:rPr lang="en-US" altLang="zh-CN" sz="3600" b="1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</a:rPr>
              <a:t>4</a:t>
            </a: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</a:rPr>
              <a:t>、</a:t>
            </a:r>
            <a:r>
              <a:rPr lang="en-US" altLang="zh-CN" sz="3600" b="1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</a:rPr>
              <a:t>5</a:t>
            </a: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</a:rPr>
              <a:t>、</a:t>
            </a:r>
            <a:r>
              <a:rPr lang="en-US" altLang="zh-CN" sz="3600" b="1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</a:rPr>
              <a:t>6</a:t>
            </a: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</a:rPr>
              <a:t>）</a:t>
            </a:r>
            <a:endParaRPr lang="zh-CN" altLang="en-US" sz="3600" dirty="0">
              <a:solidFill>
                <a:srgbClr val="FF00FF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0" grpId="0"/>
      <p:bldP spid="118791" grpId="0"/>
      <p:bldP spid="1187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>
            <a:lum bright="24000"/>
          </a:blip>
          <a:srcRect l="3291" b="7531"/>
          <a:stretch>
            <a:fillRect/>
          </a:stretch>
        </p:blipFill>
        <p:spPr>
          <a:xfrm>
            <a:off x="-10160" y="-57785"/>
            <a:ext cx="9333230" cy="6974205"/>
          </a:xfrm>
          <a:prstGeom prst="rect">
            <a:avLst/>
          </a:prstGeom>
        </p:spPr>
      </p:pic>
      <p:sp>
        <p:nvSpPr>
          <p:cNvPr id="118787" name="文本框 118786"/>
          <p:cNvSpPr txBox="1"/>
          <p:nvPr/>
        </p:nvSpPr>
        <p:spPr>
          <a:xfrm>
            <a:off x="1457960" y="83185"/>
            <a:ext cx="2593975" cy="762000"/>
          </a:xfrm>
          <a:prstGeom prst="rect">
            <a:avLst/>
          </a:prstGeom>
          <a:solidFill>
            <a:srgbClr val="FFFF66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_x000B__x000C_" charset="0"/>
                <a:ea typeface="宋体" panose="02010600030101010101" pitchFamily="2" charset="-122"/>
              </a:rPr>
              <a:t>端午风俗</a:t>
            </a:r>
            <a:endParaRPr lang="zh-CN" altLang="en-US" sz="4400" b="1">
              <a:solidFill>
                <a:srgbClr val="FF3300"/>
              </a:solidFill>
              <a:latin typeface="_x000B__x000C_" charset="0"/>
              <a:ea typeface="宋体" panose="02010600030101010101" pitchFamily="2" charset="-122"/>
            </a:endParaRPr>
          </a:p>
        </p:txBody>
      </p:sp>
      <p:sp>
        <p:nvSpPr>
          <p:cNvPr id="118789" name="文本框 118788"/>
          <p:cNvSpPr txBox="1"/>
          <p:nvPr/>
        </p:nvSpPr>
        <p:spPr>
          <a:xfrm>
            <a:off x="1880553" y="995680"/>
            <a:ext cx="70564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20000"/>
              </a:spcBef>
              <a:buClrTx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快速浏览第一自然段，找出作者家乡的端午风俗有哪些？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84323" name="文本占位符 184322"/>
          <p:cNvSpPr>
            <a:spLocks noGrp="1" noRot="1"/>
          </p:cNvSpPr>
          <p:nvPr/>
        </p:nvSpPr>
        <p:spPr>
          <a:xfrm>
            <a:off x="4758690" y="1515745"/>
            <a:ext cx="2626360" cy="4572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lnSpc>
                <a:spcPct val="90000"/>
              </a:lnSpc>
              <a:buNone/>
            </a:pPr>
            <a:r>
              <a:rPr lang="zh-CN" altLang="en-US" sz="2800" dirty="0">
                <a:solidFill>
                  <a:srgbClr val="FF0066"/>
                </a:solidFill>
                <a:ea typeface="楷体_GB2312" pitchFamily="49" charset="-122"/>
              </a:rPr>
              <a:t>     </a:t>
            </a:r>
            <a:endParaRPr lang="zh-CN" altLang="en-US" sz="2800" dirty="0">
              <a:solidFill>
                <a:srgbClr val="FF0066"/>
              </a:solidFill>
              <a:ea typeface="楷体_GB2312" pitchFamily="49" charset="-122"/>
            </a:endParaRPr>
          </a:p>
          <a:p>
            <a:pPr marL="609600" indent="-609600">
              <a:lnSpc>
                <a:spcPct val="90000"/>
              </a:lnSpc>
            </a:pPr>
            <a:r>
              <a:rPr lang="zh-CN" altLang="en-US" b="1" dirty="0">
                <a:solidFill>
                  <a:srgbClr val="FF0066"/>
                </a:solidFill>
                <a:ea typeface="楷体_GB2312" pitchFamily="49" charset="-122"/>
              </a:rPr>
              <a:t>系百索子</a:t>
            </a:r>
            <a:endParaRPr lang="zh-CN" altLang="en-US" b="1" dirty="0">
              <a:solidFill>
                <a:srgbClr val="FF0066"/>
              </a:solidFill>
              <a:ea typeface="楷体_GB2312" pitchFamily="49" charset="-122"/>
            </a:endParaRPr>
          </a:p>
          <a:p>
            <a:pPr marL="609600" indent="-609600">
              <a:lnSpc>
                <a:spcPct val="90000"/>
              </a:lnSpc>
            </a:pPr>
            <a:r>
              <a:rPr lang="zh-CN" altLang="en-US" b="1" dirty="0">
                <a:solidFill>
                  <a:srgbClr val="FF0066"/>
                </a:solidFill>
                <a:ea typeface="楷体_GB2312" pitchFamily="49" charset="-122"/>
              </a:rPr>
              <a:t>做香角子</a:t>
            </a:r>
            <a:endParaRPr lang="zh-CN" altLang="en-US" b="1" dirty="0">
              <a:solidFill>
                <a:srgbClr val="FF0066"/>
              </a:solidFill>
              <a:ea typeface="楷体_GB2312" pitchFamily="49" charset="-122"/>
            </a:endParaRPr>
          </a:p>
          <a:p>
            <a:pPr marL="609600" indent="-609600">
              <a:lnSpc>
                <a:spcPct val="90000"/>
              </a:lnSpc>
            </a:pPr>
            <a:r>
              <a:rPr lang="zh-CN" altLang="en-US" b="1" dirty="0">
                <a:solidFill>
                  <a:srgbClr val="FF0066"/>
                </a:solidFill>
                <a:ea typeface="楷体_GB2312" pitchFamily="49" charset="-122"/>
              </a:rPr>
              <a:t>贴五毒</a:t>
            </a:r>
            <a:endParaRPr lang="zh-CN" altLang="en-US" b="1" dirty="0">
              <a:solidFill>
                <a:srgbClr val="FF0066"/>
              </a:solidFill>
              <a:ea typeface="楷体_GB2312" pitchFamily="49" charset="-122"/>
            </a:endParaRPr>
          </a:p>
          <a:p>
            <a:pPr marL="609600" indent="-609600">
              <a:lnSpc>
                <a:spcPct val="90000"/>
              </a:lnSpc>
            </a:pPr>
            <a:r>
              <a:rPr lang="zh-CN" altLang="en-US" b="1" dirty="0">
                <a:solidFill>
                  <a:srgbClr val="FF0066"/>
                </a:solidFill>
                <a:ea typeface="楷体_GB2312" pitchFamily="49" charset="-122"/>
              </a:rPr>
              <a:t>贴符</a:t>
            </a:r>
            <a:endParaRPr lang="zh-CN" altLang="en-US" b="1" dirty="0">
              <a:solidFill>
                <a:srgbClr val="FF0066"/>
              </a:solidFill>
              <a:ea typeface="楷体_GB2312" pitchFamily="49" charset="-122"/>
            </a:endParaRPr>
          </a:p>
          <a:p>
            <a:pPr marL="609600" indent="-609600">
              <a:lnSpc>
                <a:spcPct val="90000"/>
              </a:lnSpc>
            </a:pPr>
            <a:r>
              <a:rPr lang="zh-CN" altLang="en-US" b="1" dirty="0">
                <a:solidFill>
                  <a:srgbClr val="FF0066"/>
                </a:solidFill>
                <a:ea typeface="楷体_GB2312" pitchFamily="49" charset="-122"/>
              </a:rPr>
              <a:t>喝雄黄酒</a:t>
            </a:r>
            <a:endParaRPr lang="zh-CN" altLang="en-US" b="1" dirty="0">
              <a:solidFill>
                <a:srgbClr val="FF0066"/>
              </a:solidFill>
              <a:ea typeface="楷体_GB2312" pitchFamily="49" charset="-122"/>
            </a:endParaRPr>
          </a:p>
          <a:p>
            <a:pPr marL="609600" indent="-609600">
              <a:lnSpc>
                <a:spcPct val="90000"/>
              </a:lnSpc>
            </a:pPr>
            <a:r>
              <a:rPr lang="zh-CN" altLang="en-US" b="1" dirty="0">
                <a:solidFill>
                  <a:srgbClr val="FF0066"/>
                </a:solidFill>
                <a:ea typeface="楷体_GB2312" pitchFamily="49" charset="-122"/>
              </a:rPr>
              <a:t>放黄烟子</a:t>
            </a:r>
            <a:endParaRPr lang="zh-CN" altLang="en-US" b="1" dirty="0">
              <a:solidFill>
                <a:srgbClr val="FF0066"/>
              </a:solidFill>
              <a:ea typeface="楷体_GB2312" pitchFamily="49" charset="-122"/>
            </a:endParaRPr>
          </a:p>
          <a:p>
            <a:pPr marL="609600" indent="-609600">
              <a:lnSpc>
                <a:spcPct val="90000"/>
              </a:lnSpc>
            </a:pPr>
            <a:r>
              <a:rPr lang="zh-CN" altLang="en-US" b="1" dirty="0">
                <a:solidFill>
                  <a:srgbClr val="FF0066"/>
                </a:solidFill>
                <a:ea typeface="楷体_GB2312" pitchFamily="49" charset="-122"/>
              </a:rPr>
              <a:t>吃“十二红</a:t>
            </a:r>
            <a:r>
              <a:rPr lang="zh-CN" altLang="en-US" sz="2800" dirty="0">
                <a:solidFill>
                  <a:srgbClr val="FF0066"/>
                </a:solidFill>
                <a:ea typeface="楷体_GB2312" pitchFamily="49" charset="-122"/>
              </a:rPr>
              <a:t>”</a:t>
            </a:r>
            <a:endParaRPr lang="zh-CN" altLang="en-US" sz="2800" dirty="0">
              <a:solidFill>
                <a:srgbClr val="FF0066"/>
              </a:solidFill>
              <a:ea typeface="楷体_GB2312" pitchFamily="49" charset="-122"/>
            </a:endParaRPr>
          </a:p>
        </p:txBody>
      </p:sp>
      <p:sp>
        <p:nvSpPr>
          <p:cNvPr id="184327" name="文本框 184326"/>
          <p:cNvSpPr txBox="1"/>
          <p:nvPr/>
        </p:nvSpPr>
        <p:spPr>
          <a:xfrm>
            <a:off x="2672715" y="2818765"/>
            <a:ext cx="1878330" cy="1798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  <a:buClrTx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家乡的端午，很多风俗和外地一样。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322" name="标题 184321"/>
          <p:cNvSpPr>
            <a:spLocks noGrp="1" noRot="1"/>
          </p:cNvSpPr>
          <p:nvPr>
            <p:ph type="title"/>
          </p:nvPr>
        </p:nvSpPr>
        <p:spPr>
          <a:xfrm>
            <a:off x="2656840" y="6154420"/>
            <a:ext cx="5504180" cy="762000"/>
          </a:xfrm>
        </p:spPr>
        <p:txBody>
          <a:bodyPr anchor="ctr"/>
          <a:p>
            <a:r>
              <a:rPr lang="zh-CN" altLang="en-US" sz="3200" b="1" dirty="0">
                <a:solidFill>
                  <a:srgbClr val="7030A0"/>
                </a:solidFill>
              </a:rPr>
              <a:t>这一段采用什么结构方式</a:t>
            </a:r>
            <a:r>
              <a:rPr lang="en-US" altLang="zh-CN" sz="3200" b="1" dirty="0">
                <a:solidFill>
                  <a:srgbClr val="7030A0"/>
                </a:solidFill>
              </a:rPr>
              <a:t>?</a:t>
            </a:r>
            <a:endParaRPr lang="en-US" altLang="zh-CN" sz="3200" b="1" dirty="0">
              <a:solidFill>
                <a:srgbClr val="7030A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151505" y="5325745"/>
            <a:ext cx="3009900" cy="7620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400" b="1"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总           分</a:t>
            </a:r>
            <a:endParaRPr lang="zh-CN" altLang="en-US" sz="4400" b="1">
              <a:solidFill>
                <a:schemeClr val="tx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184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7" grpId="0"/>
      <p:bldP spid="184323" grpId="0"/>
      <p:bldP spid="184322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内容占位符 5"/>
          <p:cNvPicPr>
            <a:picLocks noChangeAspect="1"/>
          </p:cNvPicPr>
          <p:nvPr>
            <p:ph idx="1"/>
          </p:nvPr>
        </p:nvPicPr>
        <p:blipFill>
          <a:blip r:embed="rId1"/>
          <a:srcRect b="10932"/>
          <a:stretch>
            <a:fillRect/>
          </a:stretch>
        </p:blipFill>
        <p:spPr>
          <a:xfrm>
            <a:off x="-44450" y="-21590"/>
            <a:ext cx="9171940" cy="6849110"/>
          </a:xfrm>
          <a:prstGeom prst="rect">
            <a:avLst/>
          </a:prstGeom>
        </p:spPr>
      </p:pic>
      <p:sp>
        <p:nvSpPr>
          <p:cNvPr id="185346" name="标题 185345"/>
          <p:cNvSpPr>
            <a:spLocks noGrp="1" noRot="1"/>
          </p:cNvSpPr>
          <p:nvPr/>
        </p:nvSpPr>
        <p:spPr>
          <a:xfrm>
            <a:off x="2157413" y="365125"/>
            <a:ext cx="63579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 dirty="0"/>
              <a:t>第一段大谈端午的种种风俗而不写“鸭蛋”，离题吗？</a:t>
            </a:r>
            <a:endParaRPr lang="zh-CN" altLang="en-US" sz="3600" b="1" dirty="0"/>
          </a:p>
        </p:txBody>
      </p:sp>
      <p:sp>
        <p:nvSpPr>
          <p:cNvPr id="168963" name="文本框 168962"/>
          <p:cNvSpPr txBox="1"/>
          <p:nvPr/>
        </p:nvSpPr>
        <p:spPr>
          <a:xfrm>
            <a:off x="2446020" y="1484630"/>
            <a:ext cx="6697980" cy="30187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3200" b="1" dirty="0">
                <a:solidFill>
                  <a:srgbClr val="FF0066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从文章思路看，题目是“端午的鸭蛋”，因此，首先必须先写端午的习俗。</a:t>
            </a:r>
            <a:r>
              <a:rPr lang="zh-CN" altLang="en-US" sz="3200" b="1" dirty="0">
                <a:solidFill>
                  <a:srgbClr val="A735D5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从各地均有的风俗写到家乡独特的风俗，再写到“十二红”，写到“咸鸭蛋”，最后水到渠成地转写“端午的鸭蛋”。</a:t>
            </a:r>
            <a:endParaRPr lang="zh-CN" altLang="en-US" sz="3200" b="1" dirty="0">
              <a:solidFill>
                <a:srgbClr val="A735D5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68964" name="文本框 168963"/>
          <p:cNvSpPr txBox="1"/>
          <p:nvPr/>
        </p:nvSpPr>
        <p:spPr>
          <a:xfrm>
            <a:off x="2244725" y="4648835"/>
            <a:ext cx="6899275" cy="20434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/>
            <a:r>
              <a:rPr lang="zh-CN" altLang="en-US" sz="3200" b="1" dirty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solidFill>
                  <a:srgbClr val="FF0066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从写作手法看，先浓墨重彩地描绘出“端午”的气氛，就为文章主体“鸭蛋”预设了一个合理的背景，为后文写“鸭蛋”作了铺垫。</a:t>
            </a:r>
            <a:endParaRPr lang="zh-CN" altLang="en-US" sz="3200" b="1" dirty="0">
              <a:solidFill>
                <a:srgbClr val="FF0066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8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3" grpId="0"/>
      <p:bldP spid="1689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>
            <a:lum bright="24000"/>
          </a:blip>
          <a:srcRect l="3291" b="7531"/>
          <a:stretch>
            <a:fillRect/>
          </a:stretch>
        </p:blipFill>
        <p:spPr>
          <a:xfrm>
            <a:off x="-10160" y="-57785"/>
            <a:ext cx="9333230" cy="6974205"/>
          </a:xfrm>
          <a:prstGeom prst="rect">
            <a:avLst/>
          </a:prstGeom>
        </p:spPr>
      </p:pic>
      <p:sp>
        <p:nvSpPr>
          <p:cNvPr id="118787" name="文本框 118786"/>
          <p:cNvSpPr txBox="1"/>
          <p:nvPr/>
        </p:nvSpPr>
        <p:spPr>
          <a:xfrm>
            <a:off x="1457960" y="83185"/>
            <a:ext cx="2593975" cy="762000"/>
          </a:xfrm>
          <a:prstGeom prst="rect">
            <a:avLst/>
          </a:prstGeom>
          <a:solidFill>
            <a:srgbClr val="FFFF66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_x000B__x000C_" charset="0"/>
                <a:ea typeface="宋体" panose="02010600030101010101" pitchFamily="2" charset="-122"/>
              </a:rPr>
              <a:t>家乡鸭蛋</a:t>
            </a:r>
            <a:endParaRPr lang="zh-CN" altLang="en-US" sz="4400" b="1">
              <a:solidFill>
                <a:srgbClr val="FF3300"/>
              </a:solidFill>
              <a:latin typeface="_x000B__x000C_" charset="0"/>
              <a:ea typeface="宋体" panose="02010600030101010101" pitchFamily="2" charset="-122"/>
            </a:endParaRPr>
          </a:p>
        </p:txBody>
      </p:sp>
      <p:sp>
        <p:nvSpPr>
          <p:cNvPr id="178179" name="文本框 178178"/>
          <p:cNvSpPr txBox="1"/>
          <p:nvPr/>
        </p:nvSpPr>
        <p:spPr>
          <a:xfrm>
            <a:off x="2124075" y="122682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endParaRPr lang="zh-CN" altLang="en-US" sz="28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80" name="文本框 178179"/>
          <p:cNvSpPr txBox="1"/>
          <p:nvPr/>
        </p:nvSpPr>
        <p:spPr>
          <a:xfrm>
            <a:off x="2032000" y="1193483"/>
            <a:ext cx="6334125" cy="519112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家乡的鸭蛋到底好在哪里</a:t>
            </a:r>
            <a:r>
              <a:rPr lang="en-US" altLang="zh-CN" sz="2800" b="1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?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有什么特点</a:t>
            </a:r>
            <a:r>
              <a:rPr lang="en-US" altLang="zh-CN" sz="2800" b="1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?</a:t>
            </a:r>
            <a:endParaRPr lang="en-US" altLang="zh-CN" sz="2800" b="1">
              <a:solidFill>
                <a:srgbClr val="FFFF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82" name="文本框 178181"/>
          <p:cNvSpPr txBox="1"/>
          <p:nvPr/>
        </p:nvSpPr>
        <p:spPr>
          <a:xfrm>
            <a:off x="3348038" y="2306320"/>
            <a:ext cx="1612900" cy="519113"/>
          </a:xfrm>
          <a:prstGeom prst="rect">
            <a:avLst/>
          </a:prstGeom>
          <a:solidFill>
            <a:srgbClr val="FF3300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名声久远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83" name="文本框 178182"/>
          <p:cNvSpPr txBox="1"/>
          <p:nvPr/>
        </p:nvSpPr>
        <p:spPr>
          <a:xfrm>
            <a:off x="5076825" y="2018983"/>
            <a:ext cx="34972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问起籍贯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会肃然起敬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84" name="文本框 178183"/>
          <p:cNvSpPr txBox="1"/>
          <p:nvPr/>
        </p:nvSpPr>
        <p:spPr>
          <a:xfrm>
            <a:off x="5003800" y="2593658"/>
            <a:ext cx="34972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上海店里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会特别标明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85" name="文本框 178184"/>
          <p:cNvSpPr txBox="1"/>
          <p:nvPr/>
        </p:nvSpPr>
        <p:spPr>
          <a:xfrm>
            <a:off x="5076825" y="3098483"/>
            <a:ext cx="34972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双黄鸭蛋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会成批输出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86" name="文本框 178185"/>
          <p:cNvSpPr txBox="1"/>
          <p:nvPr/>
        </p:nvSpPr>
        <p:spPr>
          <a:xfrm>
            <a:off x="1979930" y="5245735"/>
            <a:ext cx="3384550" cy="519113"/>
          </a:xfrm>
          <a:prstGeom prst="rect">
            <a:avLst/>
          </a:prstGeom>
          <a:solidFill>
            <a:srgbClr val="00CC66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我对家乡鸭蛋的情感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87" name="文本框 178186"/>
          <p:cNvSpPr txBox="1"/>
          <p:nvPr/>
        </p:nvSpPr>
        <p:spPr>
          <a:xfrm>
            <a:off x="5435600" y="5245735"/>
            <a:ext cx="3708400" cy="1371600"/>
          </a:xfrm>
          <a:prstGeom prst="rect">
            <a:avLst/>
          </a:prstGeom>
          <a:solidFill>
            <a:srgbClr val="FF3300"/>
          </a:solidFill>
          <a:ln w="9525">
            <a:noFill/>
          </a:ln>
        </p:spPr>
        <p:txBody>
          <a:bodyPr wrap="square" anchor="t"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曾经沧海难为水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.</a:t>
            </a:r>
            <a:endParaRPr lang="en-US" altLang="zh-CN" sz="28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lvl="0">
              <a:buClrTx/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充满了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自豪与热爱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之情。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8188" name="文本框 178187"/>
          <p:cNvSpPr txBox="1"/>
          <p:nvPr/>
        </p:nvSpPr>
        <p:spPr>
          <a:xfrm>
            <a:off x="3203575" y="3962083"/>
            <a:ext cx="1970088" cy="946150"/>
          </a:xfrm>
          <a:prstGeom prst="rect">
            <a:avLst/>
          </a:prstGeom>
          <a:solidFill>
            <a:srgbClr val="FF3300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质细而油多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lvl="0">
              <a:buClrTx/>
            </a:pP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蛋白而柔嫩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89" name="文本框 178188"/>
          <p:cNvSpPr txBox="1"/>
          <p:nvPr/>
        </p:nvSpPr>
        <p:spPr>
          <a:xfrm>
            <a:off x="5364163" y="3746183"/>
            <a:ext cx="2336800" cy="528637"/>
          </a:xfrm>
          <a:prstGeom prst="rect">
            <a:avLst/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引袁枚文作证</a:t>
            </a:r>
            <a:endParaRPr lang="zh-CN" altLang="en-US" sz="2800" b="1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90" name="文本框 178189"/>
          <p:cNvSpPr txBox="1"/>
          <p:nvPr/>
        </p:nvSpPr>
        <p:spPr>
          <a:xfrm>
            <a:off x="5364163" y="4393883"/>
            <a:ext cx="2693987" cy="528637"/>
          </a:xfrm>
          <a:prstGeom prst="rect">
            <a:avLst/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以北京鸭蛋相比</a:t>
            </a:r>
            <a:endParaRPr lang="zh-CN" altLang="en-US" sz="2800" b="1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94" name="文本框 178193"/>
          <p:cNvSpPr txBox="1"/>
          <p:nvPr/>
        </p:nvSpPr>
        <p:spPr>
          <a:xfrm>
            <a:off x="8472488" y="2377758"/>
            <a:ext cx="671512" cy="2205037"/>
          </a:xfrm>
          <a:prstGeom prst="rect">
            <a:avLst/>
          </a:prstGeom>
          <a:solidFill>
            <a:srgbClr val="00CC66"/>
          </a:solidFill>
          <a:ln w="9525">
            <a:noFill/>
          </a:ln>
        </p:spPr>
        <p:txBody>
          <a:bodyPr vert="eaVert">
            <a:spAutoFit/>
          </a:bodyPr>
          <a:p>
            <a:pPr lvl="0">
              <a:buClrTx/>
            </a:pP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charset="-122"/>
              </a:rPr>
              <a:t>热爱家乡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8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2" grpId="0" bldLvl="0" animBg="1"/>
      <p:bldP spid="178183" grpId="0"/>
      <p:bldP spid="178184" grpId="0"/>
      <p:bldP spid="178185" grpId="0"/>
      <p:bldP spid="178186" grpId="0" bldLvl="0" animBg="1"/>
      <p:bldP spid="178187" grpId="0" bldLvl="0" animBg="1"/>
      <p:bldP spid="178188" grpId="0" bldLvl="0" animBg="1"/>
      <p:bldP spid="178189" grpId="0" bldLvl="0" animBg="1"/>
      <p:bldP spid="178190" grpId="0" bldLvl="0" animBg="1"/>
      <p:bldP spid="17819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>
            <a:lum bright="24000"/>
          </a:blip>
          <a:srcRect l="3291" b="7531"/>
          <a:stretch>
            <a:fillRect/>
          </a:stretch>
        </p:blipFill>
        <p:spPr>
          <a:xfrm>
            <a:off x="-10160" y="-57785"/>
            <a:ext cx="9333230" cy="6974205"/>
          </a:xfrm>
          <a:prstGeom prst="rect">
            <a:avLst/>
          </a:prstGeom>
        </p:spPr>
      </p:pic>
      <p:sp>
        <p:nvSpPr>
          <p:cNvPr id="118787" name="文本框 118786"/>
          <p:cNvSpPr txBox="1"/>
          <p:nvPr/>
        </p:nvSpPr>
        <p:spPr>
          <a:xfrm>
            <a:off x="1457960" y="83185"/>
            <a:ext cx="2593975" cy="762000"/>
          </a:xfrm>
          <a:prstGeom prst="rect">
            <a:avLst/>
          </a:prstGeom>
          <a:solidFill>
            <a:srgbClr val="FFFF66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_x000B__x000C_" charset="0"/>
                <a:ea typeface="宋体" panose="02010600030101010101" pitchFamily="2" charset="-122"/>
              </a:rPr>
              <a:t>端午鸭蛋</a:t>
            </a:r>
            <a:endParaRPr lang="zh-CN" altLang="en-US" sz="4400" b="1">
              <a:solidFill>
                <a:srgbClr val="FF3300"/>
              </a:solidFill>
              <a:latin typeface="_x000B__x000C_" charset="0"/>
              <a:ea typeface="宋体" panose="02010600030101010101" pitchFamily="2" charset="-122"/>
            </a:endParaRPr>
          </a:p>
        </p:txBody>
      </p:sp>
      <p:sp>
        <p:nvSpPr>
          <p:cNvPr id="178179" name="文本框 178178"/>
          <p:cNvSpPr txBox="1"/>
          <p:nvPr/>
        </p:nvSpPr>
        <p:spPr>
          <a:xfrm>
            <a:off x="2124075" y="122682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endParaRPr lang="zh-CN" altLang="en-US" sz="28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80" name="文本框 178179"/>
          <p:cNvSpPr txBox="1"/>
          <p:nvPr/>
        </p:nvSpPr>
        <p:spPr>
          <a:xfrm>
            <a:off x="1911350" y="1213168"/>
            <a:ext cx="6975475" cy="94488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 wrap="none" anchor="t">
            <a:spAutoFit/>
          </a:bodyPr>
          <a:p>
            <a:pPr lvl="0" algn="l">
              <a:buClrTx/>
            </a:pPr>
            <a:r>
              <a:rPr lang="zh-CN" altLang="en-US" sz="2800" b="1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自由朗读4-6段：</a:t>
            </a:r>
            <a:endParaRPr lang="zh-CN" altLang="en-US" sz="2800" b="1">
              <a:solidFill>
                <a:srgbClr val="FFFF00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lvl="0" algn="l">
              <a:buClrTx/>
            </a:pPr>
            <a:r>
              <a:rPr lang="zh-CN" altLang="en-US" sz="2800" b="1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选一个动词填在“端午”和“鸭蛋”之间。</a:t>
            </a:r>
            <a:endParaRPr lang="en-US" altLang="zh-CN" sz="2800" b="1">
              <a:solidFill>
                <a:srgbClr val="FFFF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91" name="文本框 178190"/>
          <p:cNvSpPr txBox="1"/>
          <p:nvPr/>
        </p:nvSpPr>
        <p:spPr>
          <a:xfrm>
            <a:off x="2195513" y="2960370"/>
            <a:ext cx="611187" cy="79375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vert="eaVert"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趣事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92" name="文本框 178191"/>
          <p:cNvSpPr txBox="1"/>
          <p:nvPr/>
        </p:nvSpPr>
        <p:spPr>
          <a:xfrm>
            <a:off x="3203575" y="2526983"/>
            <a:ext cx="1970405" cy="518160"/>
          </a:xfrm>
          <a:prstGeom prst="rect">
            <a:avLst/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>
                <a:latin typeface="Arial" panose="020B0604020202020204" pitchFamily="34" charset="0"/>
                <a:ea typeface="黑体" panose="02010609060101010101" charset="-122"/>
              </a:rPr>
              <a:t>端午</a:t>
            </a:r>
            <a:r>
              <a:rPr lang="zh-CN" altLang="en-US" sz="2800" b="1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charset="-122"/>
              </a:rPr>
              <a:t>挑</a:t>
            </a:r>
            <a:r>
              <a:rPr lang="zh-CN" altLang="en-US" sz="2800" b="1">
                <a:latin typeface="Arial" panose="020B0604020202020204" pitchFamily="34" charset="0"/>
                <a:ea typeface="黑体" panose="02010609060101010101" charset="-122"/>
              </a:rPr>
              <a:t>鸭蛋</a:t>
            </a:r>
            <a:endParaRPr lang="zh-CN" altLang="en-US" sz="2800" b="1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93" name="文本框 178192"/>
          <p:cNvSpPr txBox="1"/>
          <p:nvPr/>
        </p:nvSpPr>
        <p:spPr>
          <a:xfrm>
            <a:off x="3203575" y="3247708"/>
            <a:ext cx="1970405" cy="518160"/>
          </a:xfrm>
          <a:prstGeom prst="rect">
            <a:avLst/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端午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charset="-122"/>
              </a:rPr>
              <a:t>吃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鸭蛋</a:t>
            </a:r>
            <a:endParaRPr lang="zh-CN" altLang="en-US" sz="2800" b="1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8195" name="文本框 178194"/>
          <p:cNvSpPr txBox="1"/>
          <p:nvPr/>
        </p:nvSpPr>
        <p:spPr>
          <a:xfrm>
            <a:off x="6719888" y="2607310"/>
            <a:ext cx="671512" cy="1800225"/>
          </a:xfrm>
          <a:prstGeom prst="rect">
            <a:avLst/>
          </a:prstGeom>
          <a:solidFill>
            <a:srgbClr val="00CC66"/>
          </a:solidFill>
          <a:ln w="9525">
            <a:noFill/>
          </a:ln>
        </p:spPr>
        <p:txBody>
          <a:bodyPr vert="eaVert">
            <a:spAutoFit/>
          </a:bodyPr>
          <a:p>
            <a:pPr lvl="0">
              <a:buClrTx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怀念童年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10560" y="4001453"/>
            <a:ext cx="1970405" cy="518160"/>
          </a:xfrm>
          <a:prstGeom prst="rect">
            <a:avLst/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>
                <a:latin typeface="Arial" panose="020B0604020202020204" pitchFamily="34" charset="0"/>
                <a:ea typeface="黑体" panose="02010609060101010101" charset="-122"/>
              </a:rPr>
              <a:t>端午</a:t>
            </a:r>
            <a:r>
              <a:rPr lang="zh-CN" altLang="en-US" sz="2800" b="1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charset="-122"/>
              </a:rPr>
              <a:t>玩</a:t>
            </a:r>
            <a:r>
              <a:rPr lang="zh-CN" altLang="en-US" sz="2800" b="1">
                <a:latin typeface="Arial" panose="020B0604020202020204" pitchFamily="34" charset="0"/>
                <a:ea typeface="黑体" panose="02010609060101010101" charset="-122"/>
              </a:rPr>
              <a:t>鸭蛋</a:t>
            </a:r>
            <a:endParaRPr lang="zh-CN" altLang="en-US" sz="2800" b="1">
              <a:latin typeface="Arial" panose="020B060402020202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91" grpId="0" bldLvl="0" animBg="1"/>
      <p:bldP spid="178192" grpId="0" bldLvl="0" animBg="1"/>
      <p:bldP spid="178193" grpId="0" bldLvl="0" animBg="1"/>
      <p:bldP spid="178195" grpId="0" bldLvl="0" animBg="1"/>
      <p:bldP spid="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810" y="-26035"/>
            <a:ext cx="9166225" cy="6870700"/>
          </a:xfrm>
          <a:prstGeom prst="rect">
            <a:avLst/>
          </a:prstGeom>
        </p:spPr>
      </p:pic>
      <p:sp>
        <p:nvSpPr>
          <p:cNvPr id="188418" name="标题 188417"/>
          <p:cNvSpPr>
            <a:spLocks noGrp="1" noRot="1"/>
          </p:cNvSpPr>
          <p:nvPr>
            <p:ph type="title"/>
          </p:nvPr>
        </p:nvSpPr>
        <p:spPr>
          <a:xfrm>
            <a:off x="852805" y="289560"/>
            <a:ext cx="7772400" cy="3035300"/>
          </a:xfrm>
        </p:spPr>
        <p:txBody>
          <a:bodyPr vert="horz" wrap="square" lIns="91440" tIns="45720" rIns="91440" bIns="45720" anchor="ctr"/>
          <a:p>
            <a:pPr algn="l"/>
            <a:r>
              <a:rPr lang="zh-CN" altLang="en-US" sz="3200" dirty="0"/>
              <a:t>　　</a:t>
            </a:r>
            <a:r>
              <a:rPr lang="zh-CN" altLang="en-US" sz="3200" b="1" dirty="0"/>
              <a:t>课文结尾写了东晋车胤“囊萤”夜读的故事。有人认为与课文内容无关，是赘笔；也有人认为，由萤火虫在鸭蛋壳里闪闪发亮的样子联想到车胤苦读用的囊萤，很自然，很随意，正体现了汪曾棋散文闲适自由的风格。你看呢</a:t>
            </a:r>
            <a:r>
              <a:rPr lang="en-US" altLang="zh-CN" sz="3200" b="1" dirty="0"/>
              <a:t>?</a:t>
            </a:r>
            <a:endParaRPr lang="en-US" altLang="zh-CN" sz="3200" b="1" dirty="0"/>
          </a:p>
        </p:txBody>
      </p:sp>
      <p:sp>
        <p:nvSpPr>
          <p:cNvPr id="188419" name="文本占位符 188418"/>
          <p:cNvSpPr>
            <a:spLocks noGrp="1" noRot="1"/>
          </p:cNvSpPr>
          <p:nvPr>
            <p:ph type="body" idx="1"/>
          </p:nvPr>
        </p:nvSpPr>
        <p:spPr>
          <a:xfrm>
            <a:off x="1011555" y="3182620"/>
            <a:ext cx="7830820" cy="3446145"/>
          </a:xfrm>
        </p:spPr>
        <p:txBody>
          <a:bodyPr>
            <a:normAutofit lnSpcReduction="10000"/>
          </a:bodyPr>
          <a:p>
            <a:pPr>
              <a:lnSpc>
                <a:spcPct val="160000"/>
              </a:lnSpc>
            </a:pPr>
            <a:r>
              <a:rPr lang="zh-CN" altLang="en-US" sz="3200" b="1" dirty="0">
                <a:solidFill>
                  <a:srgbClr val="FF0066"/>
                </a:solidFill>
                <a:ea typeface="楷体_GB2312" pitchFamily="49" charset="-122"/>
              </a:rPr>
              <a:t>认为是赘笔者，是为了文章结构严谨，这对中学生大有必要。</a:t>
            </a:r>
            <a:endParaRPr lang="zh-CN" altLang="en-US" sz="3200" b="1" dirty="0">
              <a:solidFill>
                <a:srgbClr val="FF0066"/>
              </a:solidFill>
              <a:ea typeface="楷体_GB2312" pitchFamily="49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3200" b="1" dirty="0">
                <a:solidFill>
                  <a:srgbClr val="FF0066"/>
                </a:solidFill>
                <a:ea typeface="楷体_GB2312" pitchFamily="49" charset="-122"/>
              </a:rPr>
              <a:t>认为“自然、随意”者，是赞赏作者闲适自由的风格，也有道理。</a:t>
            </a:r>
            <a:endParaRPr lang="zh-CN" altLang="en-US" sz="3200" b="1" dirty="0">
              <a:solidFill>
                <a:srgbClr val="FF0066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charRg st="28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charRg st="28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0662" name="图片 70661" descr="动画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11413" y="4221163"/>
            <a:ext cx="1978025" cy="2000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663" name="图片 70662" descr="动画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24525" y="4149725"/>
            <a:ext cx="1978025" cy="2000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64" name="矩形 70663"/>
          <p:cNvSpPr/>
          <p:nvPr/>
        </p:nvSpPr>
        <p:spPr>
          <a:xfrm>
            <a:off x="1042988" y="836613"/>
            <a:ext cx="6842125" cy="36718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60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品语言</a:t>
            </a:r>
            <a:endParaRPr lang="zh-CN" altLang="en-US" sz="60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r="9905"/>
          <a:stretch>
            <a:fillRect/>
          </a:stretch>
        </p:blipFill>
        <p:spPr>
          <a:xfrm>
            <a:off x="-24130" y="-23495"/>
            <a:ext cx="9165590" cy="6880225"/>
          </a:xfrm>
          <a:prstGeom prst="rect">
            <a:avLst/>
          </a:prstGeom>
        </p:spPr>
      </p:pic>
      <p:sp>
        <p:nvSpPr>
          <p:cNvPr id="118787" name="文本框 118786"/>
          <p:cNvSpPr txBox="1"/>
          <p:nvPr/>
        </p:nvSpPr>
        <p:spPr>
          <a:xfrm>
            <a:off x="316865" y="167005"/>
            <a:ext cx="1939290" cy="762000"/>
          </a:xfrm>
          <a:prstGeom prst="rect">
            <a:avLst/>
          </a:prstGeom>
          <a:solidFill>
            <a:srgbClr val="FFFF66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FF3300"/>
                </a:solidFill>
                <a:latin typeface="_x000B__x000C_" charset="0"/>
                <a:ea typeface="宋体" panose="02010600030101010101" pitchFamily="2" charset="-122"/>
              </a:rPr>
              <a:t>品语言</a:t>
            </a:r>
            <a:endParaRPr lang="zh-CN" altLang="en-US" sz="4400" b="1">
              <a:solidFill>
                <a:srgbClr val="FF3300"/>
              </a:solidFill>
              <a:latin typeface="_x000B__x000C_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0065" y="1340485"/>
            <a:ext cx="7987665" cy="6400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汪曾祺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是一位非常讲究语言艺术的作家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15043" name="文本框 215042"/>
          <p:cNvSpPr txBox="1"/>
          <p:nvPr/>
        </p:nvSpPr>
        <p:spPr>
          <a:xfrm>
            <a:off x="520065" y="2331403"/>
            <a:ext cx="7239000" cy="3108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一代大师汪曾祺，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方言俗语也入文。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平平淡淡显真味，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幽默风趣抒性情。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r="9905"/>
          <a:stretch>
            <a:fillRect/>
          </a:stretch>
        </p:blipFill>
        <p:spPr>
          <a:xfrm>
            <a:off x="-24130" y="-23495"/>
            <a:ext cx="9165590" cy="6880225"/>
          </a:xfrm>
          <a:prstGeom prst="rect">
            <a:avLst/>
          </a:prstGeom>
        </p:spPr>
      </p:pic>
      <p:sp>
        <p:nvSpPr>
          <p:cNvPr id="179204" name="文本框 179203"/>
          <p:cNvSpPr txBox="1"/>
          <p:nvPr/>
        </p:nvSpPr>
        <p:spPr>
          <a:xfrm>
            <a:off x="755650" y="260350"/>
            <a:ext cx="4472940" cy="518160"/>
          </a:xfrm>
          <a:prstGeom prst="rect">
            <a:avLst/>
          </a:prstGeom>
          <a:solidFill>
            <a:srgbClr val="800000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本文的语言特色（找例子）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9205" name="文本框 179204"/>
          <p:cNvSpPr txBox="1"/>
          <p:nvPr/>
        </p:nvSpPr>
        <p:spPr>
          <a:xfrm>
            <a:off x="900113" y="1052513"/>
            <a:ext cx="2266950" cy="519112"/>
          </a:xfrm>
          <a:prstGeom prst="rect">
            <a:avLst/>
          </a:prstGeom>
          <a:solidFill>
            <a:srgbClr val="00CC66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平淡有味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  <a:sym typeface="Wingdings" panose="05000000000000000000" pitchFamily="2" charset="2"/>
              </a:rPr>
              <a:t>：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9206" name="文本框 179205"/>
          <p:cNvSpPr txBox="1"/>
          <p:nvPr/>
        </p:nvSpPr>
        <p:spPr>
          <a:xfrm>
            <a:off x="900113" y="2636838"/>
            <a:ext cx="2266950" cy="519112"/>
          </a:xfrm>
          <a:prstGeom prst="rect">
            <a:avLst/>
          </a:prstGeom>
          <a:solidFill>
            <a:srgbClr val="00CC66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方言入文：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9207" name="文本框 179206"/>
          <p:cNvSpPr txBox="1"/>
          <p:nvPr/>
        </p:nvSpPr>
        <p:spPr>
          <a:xfrm>
            <a:off x="900113" y="4149725"/>
            <a:ext cx="2981325" cy="519113"/>
          </a:xfrm>
          <a:prstGeom prst="rect">
            <a:avLst/>
          </a:prstGeom>
          <a:solidFill>
            <a:srgbClr val="00CC66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3.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带有文言色彩：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12000"/>
          </a:blip>
          <a:stretch>
            <a:fillRect/>
          </a:stretch>
        </p:blipFill>
        <p:spPr>
          <a:xfrm>
            <a:off x="-18415" y="-31750"/>
            <a:ext cx="9192895" cy="6908165"/>
          </a:xfrm>
          <a:prstGeom prst="rect">
            <a:avLst/>
          </a:prstGeom>
        </p:spPr>
      </p:pic>
      <p:sp>
        <p:nvSpPr>
          <p:cNvPr id="55298" name="标题 55297"/>
          <p:cNvSpPr>
            <a:spLocks noGrp="1" noRot="1"/>
          </p:cNvSpPr>
          <p:nvPr>
            <p:ph type="title"/>
          </p:nvPr>
        </p:nvSpPr>
        <p:spPr>
          <a:xfrm>
            <a:off x="457200" y="773113"/>
            <a:ext cx="8229600" cy="1143000"/>
          </a:xfrm>
        </p:spPr>
        <p:txBody>
          <a:bodyPr vert="horz" wrap="square" lIns="91440" tIns="45720" rIns="91440" bIns="45720" anchor="ctr"/>
          <a:p>
            <a:r>
              <a:rPr lang="zh-CN" altLang="en-US" sz="4000" b="1" i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1．“平淡而有味”例</a:t>
            </a:r>
            <a:endParaRPr lang="zh-CN" altLang="en-US" sz="4000" b="1" i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5305" name="文本框 55304"/>
          <p:cNvSpPr txBox="1"/>
          <p:nvPr/>
        </p:nvSpPr>
        <p:spPr>
          <a:xfrm>
            <a:off x="755333" y="1916430"/>
            <a:ext cx="7632700" cy="37109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10000"/>
              </a:lnSpc>
              <a:spcBef>
                <a:spcPct val="20000"/>
              </a:spcBef>
              <a:buClrTx/>
            </a:pPr>
            <a:r>
              <a:rPr lang="zh-CN" altLang="en-US" sz="3200" b="1" dirty="0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端午一早，鸭蛋煮熟了，由孩子自己去挑一个，鸭蛋有什么可挑的呢?有!一要挑淡青壳的。鸭蛋壳有白的和淡青的两种。二要挑形状好看的。别说鸭蛋都是一样的，细看却不同。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有的样子蠢，有的秀气。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12000"/>
          </a:blip>
          <a:stretch>
            <a:fillRect/>
          </a:stretch>
        </p:blipFill>
        <p:spPr>
          <a:xfrm>
            <a:off x="-18415" y="-31750"/>
            <a:ext cx="9192895" cy="6908165"/>
          </a:xfrm>
          <a:prstGeom prst="rect">
            <a:avLst/>
          </a:prstGeom>
        </p:spPr>
      </p:pic>
      <p:sp>
        <p:nvSpPr>
          <p:cNvPr id="55298" name="标题 55297"/>
          <p:cNvSpPr>
            <a:spLocks noGrp="1" noRot="1"/>
          </p:cNvSpPr>
          <p:nvPr>
            <p:ph type="title"/>
          </p:nvPr>
        </p:nvSpPr>
        <p:spPr>
          <a:xfrm>
            <a:off x="457200" y="773113"/>
            <a:ext cx="8229600" cy="1143000"/>
          </a:xfrm>
        </p:spPr>
        <p:txBody>
          <a:bodyPr vert="horz" wrap="square" lIns="91440" tIns="45720" rIns="91440" bIns="45720" anchor="ctr"/>
          <a:p>
            <a:r>
              <a:rPr lang="zh-CN" altLang="en-US" sz="4000" b="1" i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1．“平淡而有味”例</a:t>
            </a:r>
            <a:endParaRPr lang="zh-CN" altLang="en-US" sz="4000" b="1" i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5305" name="文本框 55304"/>
          <p:cNvSpPr txBox="1"/>
          <p:nvPr/>
        </p:nvSpPr>
        <p:spPr>
          <a:xfrm>
            <a:off x="755333" y="1916430"/>
            <a:ext cx="7632700" cy="37109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10000"/>
              </a:lnSpc>
              <a:spcBef>
                <a:spcPct val="20000"/>
              </a:spcBef>
              <a:buClrTx/>
            </a:pPr>
            <a:r>
              <a:rPr lang="zh-CN" altLang="en-US" sz="3200" b="1" dirty="0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端午一早，鸭蛋煮熟了，由孩子自己去挑一个，鸭蛋有什么可挑的呢?有!一要挑淡青壳的。鸭蛋壳有白的和淡青的两种。二要挑形状好看的。别说鸭蛋都是一样的，细看却不同。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有的样子蠢，有的秀气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6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4197" name="Text Box 5"/>
          <p:cNvSpPr txBox="1"/>
          <p:nvPr/>
        </p:nvSpPr>
        <p:spPr>
          <a:xfrm>
            <a:off x="1946275" y="5788660"/>
            <a:ext cx="3529013" cy="579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  <a:buClrTx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生活情趣无处不在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4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4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19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9210" y="3175"/>
            <a:ext cx="9190355" cy="6858635"/>
          </a:xfrm>
          <a:prstGeom prst="rect">
            <a:avLst/>
          </a:prstGeom>
        </p:spPr>
      </p:pic>
      <p:sp>
        <p:nvSpPr>
          <p:cNvPr id="208898" name="标题 208897"/>
          <p:cNvSpPr>
            <a:spLocks noGrp="1" noRot="1"/>
          </p:cNvSpPr>
          <p:nvPr>
            <p:ph type="title"/>
          </p:nvPr>
        </p:nvSpPr>
        <p:spPr>
          <a:xfrm>
            <a:off x="685800" y="789305"/>
            <a:ext cx="7772400" cy="2639695"/>
          </a:xfrm>
        </p:spPr>
        <p:txBody>
          <a:bodyPr vert="horz" wrap="square" lIns="91440" tIns="45720" rIns="91440" bIns="45720" anchor="ctr"/>
          <a:p>
            <a:pPr algn="l">
              <a:lnSpc>
                <a:spcPct val="100000"/>
              </a:lnSpc>
            </a:pPr>
            <a:r>
              <a:rPr lang="zh-CN" altLang="en-US" sz="3200" dirty="0">
                <a:solidFill>
                  <a:schemeClr val="accent2"/>
                </a:solidFill>
              </a:rPr>
              <a:t>        </a:t>
            </a:r>
            <a:r>
              <a:rPr lang="zh-CN" altLang="en-US" sz="3200" b="1" dirty="0">
                <a:solidFill>
                  <a:srgbClr val="0000FF"/>
                </a:solidFill>
              </a:rPr>
              <a:t>平常食用，一般都是敲破“空头”用筷子挖着吃。筷子头一扎下去，</a:t>
            </a:r>
            <a:r>
              <a:rPr lang="zh-CN" altLang="en-US" sz="3200" b="1" dirty="0">
                <a:solidFill>
                  <a:srgbClr val="FF6600"/>
                </a:solidFill>
              </a:rPr>
              <a:t>吱——</a:t>
            </a:r>
            <a:r>
              <a:rPr lang="zh-CN" altLang="en-US" sz="3200" b="1" dirty="0">
                <a:solidFill>
                  <a:srgbClr val="0000FF"/>
                </a:solidFill>
              </a:rPr>
              <a:t>红油就冒出来了。</a:t>
            </a:r>
            <a:br>
              <a:rPr lang="zh-CN" altLang="en-US" sz="3200" b="1" dirty="0">
                <a:solidFill>
                  <a:srgbClr val="0000FF"/>
                </a:solidFill>
              </a:rPr>
            </a:br>
            <a:br>
              <a:rPr lang="zh-CN" altLang="en-US" sz="1500" b="1" dirty="0"/>
            </a:br>
            <a:r>
              <a:rPr lang="zh-CN" altLang="en-US" sz="1500" b="1" dirty="0"/>
              <a:t>                 </a:t>
            </a:r>
            <a:r>
              <a:rPr lang="zh-CN" altLang="en-US" sz="3200" b="1" dirty="0"/>
              <a:t>删去“</a:t>
            </a:r>
            <a:r>
              <a:rPr lang="zh-CN" altLang="en-US" sz="3200" b="1" dirty="0">
                <a:solidFill>
                  <a:srgbClr val="FF6600"/>
                </a:solidFill>
              </a:rPr>
              <a:t>吱——</a:t>
            </a:r>
            <a:r>
              <a:rPr lang="zh-CN" altLang="en-US" sz="3200" b="1" dirty="0"/>
              <a:t>”，效果有什么不同？</a:t>
            </a:r>
            <a:endParaRPr lang="zh-CN" altLang="en-US" sz="3200" b="1" dirty="0"/>
          </a:p>
        </p:txBody>
      </p:sp>
      <p:sp>
        <p:nvSpPr>
          <p:cNvPr id="208899" name="文本占位符 208898"/>
          <p:cNvSpPr>
            <a:spLocks noGrp="1" noRot="1"/>
          </p:cNvSpPr>
          <p:nvPr>
            <p:ph type="body" idx="1"/>
          </p:nvPr>
        </p:nvSpPr>
        <p:spPr>
          <a:xfrm>
            <a:off x="538163" y="3802063"/>
            <a:ext cx="8293100" cy="1933575"/>
          </a:xfrm>
        </p:spPr>
        <p:txBody>
          <a:bodyPr/>
          <a:p>
            <a:pPr>
              <a:lnSpc>
                <a:spcPct val="90000"/>
              </a:lnSpc>
            </a:pPr>
            <a:r>
              <a:rPr lang="zh-CN" altLang="en-US" sz="3600" b="1" dirty="0">
                <a:solidFill>
                  <a:srgbClr val="FF0066"/>
                </a:solidFill>
                <a:ea typeface="楷体_GB2312" pitchFamily="49" charset="-122"/>
              </a:rPr>
              <a:t>“吱——”，绘声绘色，真切生动；</a:t>
            </a:r>
            <a:endParaRPr lang="zh-CN" altLang="en-US" sz="3600" b="1" dirty="0">
              <a:solidFill>
                <a:srgbClr val="FF0066"/>
              </a:solidFill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solidFill>
                  <a:srgbClr val="FF0066"/>
                </a:solidFill>
                <a:ea typeface="楷体_GB2312" pitchFamily="49" charset="-122"/>
              </a:rPr>
              <a:t>其中的动感、快感，活灵活现。</a:t>
            </a:r>
            <a:endParaRPr lang="zh-CN" altLang="en-US" sz="3600" b="1" dirty="0">
              <a:solidFill>
                <a:srgbClr val="FF0066"/>
              </a:solidFill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solidFill>
                  <a:srgbClr val="FF0066"/>
                </a:solidFill>
                <a:ea typeface="楷体_GB2312" pitchFamily="49" charset="-122"/>
              </a:rPr>
              <a:t>删去就没有这种味道了。</a:t>
            </a:r>
            <a:endParaRPr lang="zh-CN" altLang="en-US" sz="3600" b="1" dirty="0">
              <a:solidFill>
                <a:srgbClr val="FF0066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0889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9">
                                            <p:txEl>
                                              <p:charRg st="17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08899">
                                            <p:txEl>
                                              <p:charRg st="17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9">
                                            <p:txEl>
                                              <p:charRg st="32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08899">
                                            <p:txEl>
                                              <p:charRg st="32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89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09922" name="标题 209921"/>
          <p:cNvSpPr>
            <a:spLocks noGrp="1" noRot="1"/>
          </p:cNvSpPr>
          <p:nvPr>
            <p:ph type="title"/>
          </p:nvPr>
        </p:nvSpPr>
        <p:spPr>
          <a:xfrm>
            <a:off x="457200" y="404813"/>
            <a:ext cx="8229600" cy="1143000"/>
          </a:xfrm>
        </p:spPr>
        <p:txBody>
          <a:bodyPr vert="horz" wrap="square" lIns="91440" tIns="45720" rIns="91440" bIns="45720" anchor="ctr"/>
          <a:p>
            <a:r>
              <a:rPr lang="zh-CN" altLang="en-US" sz="3600" b="1" dirty="0">
                <a:solidFill>
                  <a:srgbClr val="000000"/>
                </a:solidFill>
              </a:rPr>
              <a:t>请再找出几个有</a:t>
            </a:r>
            <a:r>
              <a:rPr lang="zh-CN" altLang="en-US" sz="3600" b="1" dirty="0">
                <a:solidFill>
                  <a:srgbClr val="FF0000"/>
                </a:solidFill>
              </a:rPr>
              <a:t>口语色彩</a:t>
            </a:r>
            <a:r>
              <a:rPr lang="zh-CN" altLang="en-US" sz="3600" b="1" dirty="0">
                <a:solidFill>
                  <a:srgbClr val="000000"/>
                </a:solidFill>
              </a:rPr>
              <a:t>的句子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  <p:sp>
        <p:nvSpPr>
          <p:cNvPr id="209923" name="文本占位符 209922"/>
          <p:cNvSpPr>
            <a:spLocks noGrp="1" noRot="1"/>
          </p:cNvSpPr>
          <p:nvPr>
            <p:ph type="body" idx="1"/>
          </p:nvPr>
        </p:nvSpPr>
        <p:spPr>
          <a:xfrm>
            <a:off x="685800" y="1531938"/>
            <a:ext cx="7772400" cy="4267200"/>
          </a:xfrm>
        </p:spPr>
        <p:txBody>
          <a:bodyPr/>
          <a:p>
            <a:pPr marL="533400" indent="-533400">
              <a:lnSpc>
                <a:spcPct val="90000"/>
              </a:lnSpc>
              <a:buAutoNum type="arabicPeriod"/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我的家乡是水乡。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出鸭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。</a:t>
            </a:r>
            <a:endParaRPr lang="zh-CN" altLang="en-US" sz="3600" b="1" dirty="0">
              <a:solidFill>
                <a:schemeClr val="accent2"/>
              </a:solidFill>
              <a:ea typeface="楷体_GB2312" pitchFamily="49" charset="-122"/>
            </a:endParaRPr>
          </a:p>
          <a:p>
            <a:pPr marL="533400" indent="-533400">
              <a:lnSpc>
                <a:spcPct val="90000"/>
              </a:lnSpc>
              <a:buAutoNum type="arabicPeriod"/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哦！你们那里</a:t>
            </a:r>
            <a:r>
              <a:rPr lang="zh-CN" altLang="en-US" sz="3600" b="1" dirty="0">
                <a:solidFill>
                  <a:srgbClr val="FF3300"/>
                </a:solidFill>
                <a:ea typeface="楷体_GB2312" pitchFamily="49" charset="-122"/>
              </a:rPr>
              <a:t>出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咸鸭蛋！</a:t>
            </a:r>
            <a:endParaRPr lang="zh-CN" altLang="en-US" sz="3600" b="1" dirty="0">
              <a:solidFill>
                <a:schemeClr val="accent2"/>
              </a:solidFill>
              <a:ea typeface="楷体_GB2312" pitchFamily="49" charset="-122"/>
            </a:endParaRPr>
          </a:p>
          <a:p>
            <a:pPr marL="533400" indent="-533400">
              <a:lnSpc>
                <a:spcPct val="90000"/>
              </a:lnSpc>
              <a:buAutoNum type="arabicPeriod"/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我对异乡人称道高邮鸭蛋，是不大高兴的，</a:t>
            </a:r>
            <a:r>
              <a:rPr lang="zh-CN" altLang="en-US" sz="3600" b="1" dirty="0">
                <a:solidFill>
                  <a:srgbClr val="FF3300"/>
                </a:solidFill>
                <a:ea typeface="楷体_GB2312" pitchFamily="49" charset="-122"/>
              </a:rPr>
              <a:t>好像我们那穷地方就出鸭蛋似的！</a:t>
            </a:r>
            <a:endParaRPr lang="zh-CN" altLang="en-US" sz="3600" b="1" dirty="0">
              <a:solidFill>
                <a:srgbClr val="FF3300"/>
              </a:solidFill>
              <a:ea typeface="楷体_GB2312" pitchFamily="49" charset="-122"/>
            </a:endParaRPr>
          </a:p>
          <a:p>
            <a:pPr marL="533400" indent="-533400">
              <a:lnSpc>
                <a:spcPct val="90000"/>
              </a:lnSpc>
              <a:buAutoNum type="arabicPeriod"/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我在北京吃的咸鸭蛋，蛋黄是浅黄色的，</a:t>
            </a:r>
            <a:r>
              <a:rPr lang="zh-CN" altLang="en-US" sz="3600" b="1" dirty="0">
                <a:solidFill>
                  <a:srgbClr val="FF3300"/>
                </a:solidFill>
                <a:ea typeface="楷体_GB2312" pitchFamily="49" charset="-122"/>
              </a:rPr>
              <a:t>这叫什么咸鸭蛋呢！</a:t>
            </a:r>
            <a:endParaRPr lang="zh-CN" altLang="en-US" sz="3600" b="1" dirty="0">
              <a:solidFill>
                <a:srgbClr val="FF3300"/>
              </a:solidFill>
              <a:ea typeface="楷体_GB2312" pitchFamily="49" charset="-122"/>
            </a:endParaRPr>
          </a:p>
          <a:p>
            <a:pPr marL="533400" indent="-533400">
              <a:lnSpc>
                <a:spcPct val="90000"/>
              </a:lnSpc>
              <a:buAutoNum type="arabicPeriod"/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别说鸭蛋都是一样的，细看却不同。</a:t>
            </a:r>
            <a:r>
              <a:rPr lang="zh-CN" altLang="en-US" sz="3600" b="1" dirty="0">
                <a:solidFill>
                  <a:srgbClr val="FF3300"/>
                </a:solidFill>
                <a:ea typeface="楷体_GB2312" pitchFamily="49" charset="-122"/>
              </a:rPr>
              <a:t>有的样子蠢，有的秀气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。</a:t>
            </a:r>
            <a:endParaRPr lang="zh-CN" altLang="en-US" sz="3600" b="1" dirty="0">
              <a:solidFill>
                <a:schemeClr val="accent2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0992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charRg st="12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09923">
                                            <p:txEl>
                                              <p:charRg st="12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charRg st="24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09923">
                                            <p:txEl>
                                              <p:charRg st="24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charRg st="59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09923">
                                            <p:txEl>
                                              <p:charRg st="59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charRg st="87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209923">
                                            <p:txEl>
                                              <p:charRg st="87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12000"/>
          </a:blip>
          <a:stretch>
            <a:fillRect/>
          </a:stretch>
        </p:blipFill>
        <p:spPr>
          <a:xfrm>
            <a:off x="-18415" y="-31750"/>
            <a:ext cx="9192895" cy="6908165"/>
          </a:xfrm>
          <a:prstGeom prst="rect">
            <a:avLst/>
          </a:prstGeom>
        </p:spPr>
      </p:pic>
      <p:sp>
        <p:nvSpPr>
          <p:cNvPr id="56322" name="标题 56321"/>
          <p:cNvSpPr>
            <a:spLocks noGrp="1" noRot="1"/>
          </p:cNvSpPr>
          <p:nvPr>
            <p:ph type="title"/>
          </p:nvPr>
        </p:nvSpPr>
        <p:spPr>
          <a:xfrm>
            <a:off x="1042988" y="765175"/>
            <a:ext cx="6913562" cy="1447800"/>
          </a:xfrm>
        </p:spPr>
        <p:txBody>
          <a:bodyPr vert="horz" wrap="square" lIns="91440" tIns="45720" rIns="91440" bIns="45720" anchor="ctr"/>
          <a:p>
            <a:r>
              <a:rPr lang="zh-CN" altLang="en-US" sz="4000" b="1" i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2．“用适当的</a:t>
            </a:r>
            <a:r>
              <a:rPr lang="zh-CN" altLang="en-US" sz="4000" b="1" i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方言</a:t>
            </a:r>
            <a:r>
              <a:rPr lang="zh-CN" altLang="en-US" sz="4000" b="1" i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表现作品的</a:t>
            </a:r>
            <a:r>
              <a:rPr lang="zh-CN" altLang="en-US" sz="4000" b="1" i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地方特色</a:t>
            </a:r>
            <a:r>
              <a:rPr lang="zh-CN" altLang="en-US" sz="4000" b="1" i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”例：</a:t>
            </a:r>
            <a:endParaRPr lang="zh-CN" altLang="en-US" sz="4000" b="1" i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6327" name="文本框 56326"/>
          <p:cNvSpPr txBox="1"/>
          <p:nvPr/>
        </p:nvSpPr>
        <p:spPr>
          <a:xfrm>
            <a:off x="682625" y="2852738"/>
            <a:ext cx="7777163" cy="283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ClrTx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rPr>
              <a:t>       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平常食用，一般都是敲破“空头”用筷子挖着吃。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buClrTx/>
            </a:pP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buClrTx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rPr>
              <a:t>       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端午的鸭蛋，新腌不久，只有一点淡淡的咸味，白嘴吃也可以。 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6329" name="文本框 56328"/>
          <p:cNvSpPr txBox="1"/>
          <p:nvPr/>
        </p:nvSpPr>
        <p:spPr>
          <a:xfrm>
            <a:off x="6588125" y="2859088"/>
            <a:ext cx="2019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“空头”</a:t>
            </a:r>
            <a:endParaRPr lang="zh-CN" altLang="en-US" sz="1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30" name="文本框 56329"/>
          <p:cNvSpPr txBox="1"/>
          <p:nvPr/>
        </p:nvSpPr>
        <p:spPr>
          <a:xfrm>
            <a:off x="3875088" y="5013325"/>
            <a:ext cx="15605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白嘴吃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4199" name="Rectangle 7"/>
          <p:cNvSpPr/>
          <p:nvPr/>
        </p:nvSpPr>
        <p:spPr>
          <a:xfrm>
            <a:off x="1330960" y="6018213"/>
            <a:ext cx="5490845" cy="5791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>
              <a:buClrTx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空头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白嘴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有地方特色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64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9" grpId="0"/>
      <p:bldP spid="56330" grpId="0"/>
      <p:bldP spid="26419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12000"/>
          </a:blip>
          <a:stretch>
            <a:fillRect/>
          </a:stretch>
        </p:blipFill>
        <p:spPr>
          <a:xfrm>
            <a:off x="-18415" y="-31750"/>
            <a:ext cx="9192895" cy="6908165"/>
          </a:xfrm>
          <a:prstGeom prst="rect">
            <a:avLst/>
          </a:prstGeom>
        </p:spPr>
      </p:pic>
      <p:sp>
        <p:nvSpPr>
          <p:cNvPr id="57353" name="文本框 57352"/>
          <p:cNvSpPr txBox="1"/>
          <p:nvPr/>
        </p:nvSpPr>
        <p:spPr>
          <a:xfrm>
            <a:off x="1671638" y="368300"/>
            <a:ext cx="554736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buClrTx/>
            </a:pPr>
            <a:r>
              <a:rPr lang="zh-CN" altLang="en-US" sz="4000" b="1" i="1" dirty="0">
                <a:latin typeface="黑体" panose="02010609060101010101" charset="-122"/>
                <a:ea typeface="黑体" panose="02010609060101010101" charset="-122"/>
              </a:rPr>
              <a:t>3．带有文言色彩  例：</a:t>
            </a:r>
            <a:endParaRPr lang="zh-CN" altLang="en-US" sz="4000" b="1" i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7355" name="文本框 57354"/>
          <p:cNvSpPr txBox="1"/>
          <p:nvPr/>
        </p:nvSpPr>
        <p:spPr>
          <a:xfrm>
            <a:off x="3211513" y="4292600"/>
            <a:ext cx="5386070" cy="11887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400" b="1" dirty="0">
                <a:solidFill>
                  <a:schemeClr val="tx1"/>
                </a:solidFill>
                <a:latin typeface="仿宋_GB2312" pitchFamily="49" charset="-122"/>
                <a:ea typeface="仿宋_GB2312" pitchFamily="49" charset="-122"/>
              </a:rPr>
              <a:t>唐代诗人元稹作《离思》一诗悼亡妻：</a:t>
            </a:r>
            <a:endParaRPr lang="zh-CN" altLang="en-US" sz="2400" b="1" dirty="0">
              <a:solidFill>
                <a:schemeClr val="tx1"/>
              </a:solidFill>
              <a:latin typeface="仿宋_GB2312" pitchFamily="49" charset="-122"/>
              <a:ea typeface="仿宋_GB2312" pitchFamily="49" charset="-122"/>
            </a:endParaRPr>
          </a:p>
          <a:p>
            <a:pPr lvl="0">
              <a:buClrTx/>
            </a:pPr>
            <a:r>
              <a:rPr lang="zh-CN" altLang="en-US" sz="2400" b="1" dirty="0">
                <a:solidFill>
                  <a:srgbClr val="A50021"/>
                </a:solidFill>
                <a:latin typeface="仿宋_GB2312" pitchFamily="49" charset="-122"/>
                <a:ea typeface="仿宋_GB2312" pitchFamily="49" charset="-122"/>
              </a:rPr>
              <a:t>曾经沧海难为水， 除却巫山不是云。</a:t>
            </a:r>
            <a:endParaRPr lang="zh-CN" altLang="en-US" sz="2400" b="1" dirty="0">
              <a:solidFill>
                <a:srgbClr val="A50021"/>
              </a:solidFill>
              <a:latin typeface="仿宋_GB2312" pitchFamily="49" charset="-122"/>
              <a:ea typeface="仿宋_GB2312" pitchFamily="49" charset="-122"/>
            </a:endParaRPr>
          </a:p>
          <a:p>
            <a:pPr lvl="0">
              <a:buClrTx/>
            </a:pPr>
            <a:r>
              <a:rPr lang="zh-CN" altLang="en-US" sz="2400" b="1" dirty="0">
                <a:solidFill>
                  <a:srgbClr val="A50021"/>
                </a:solidFill>
                <a:latin typeface="仿宋_GB2312" pitchFamily="49" charset="-122"/>
                <a:ea typeface="仿宋_GB2312" pitchFamily="49" charset="-122"/>
              </a:rPr>
              <a:t>取次花丛懒回顾， 半缘修道半缘君。</a:t>
            </a:r>
            <a:endParaRPr lang="zh-CN" altLang="en-US" sz="2400" b="1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57356" name="文本框 57355"/>
          <p:cNvSpPr txBox="1"/>
          <p:nvPr/>
        </p:nvSpPr>
        <p:spPr>
          <a:xfrm>
            <a:off x="3887788" y="3141663"/>
            <a:ext cx="4787900" cy="107632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>
              <a:buClrTx/>
            </a:pPr>
            <a:r>
              <a:rPr lang="zh-CN" altLang="en-US" sz="3200" b="1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看过沧海之后，别的水就都看不上了。</a:t>
            </a:r>
            <a:endParaRPr lang="zh-CN" altLang="en-US" sz="3200" b="1" dirty="0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7358" name="文本框 57357"/>
          <p:cNvSpPr txBox="1"/>
          <p:nvPr/>
        </p:nvSpPr>
        <p:spPr>
          <a:xfrm>
            <a:off x="395288" y="1298575"/>
            <a:ext cx="8351837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ClrTx/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我走的地方不少，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所食鸭蛋多矣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，但和我家乡的完全不能相比！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曾经沧海难为水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，他乡咸鸭蛋，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我实在瞧不上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7359" name="文本框 57358"/>
          <p:cNvSpPr txBox="1"/>
          <p:nvPr/>
        </p:nvSpPr>
        <p:spPr>
          <a:xfrm>
            <a:off x="107950" y="3141663"/>
            <a:ext cx="3671888" cy="107632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>
              <a:buClrTx/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charset="-122"/>
              </a:rPr>
              <a:t>“曾经沧海难为水”是什么意思？</a:t>
            </a:r>
            <a:endParaRPr lang="zh-CN" altLang="en-US" sz="3200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57360" name="文本框 57359"/>
          <p:cNvSpPr txBox="1"/>
          <p:nvPr/>
        </p:nvSpPr>
        <p:spPr>
          <a:xfrm>
            <a:off x="323850" y="5373688"/>
            <a:ext cx="82804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20000"/>
              </a:spcBef>
              <a:buClrTx/>
            </a:pPr>
            <a:r>
              <a:rPr lang="zh-CN" altLang="en-US" sz="3200" b="1" i="1" dirty="0">
                <a:latin typeface="黑体" panose="02010609060101010101" charset="-122"/>
                <a:ea typeface="黑体" panose="02010609060101010101" charset="-122"/>
              </a:rPr>
              <a:t>此句“</a:t>
            </a:r>
            <a:r>
              <a:rPr lang="zh-CN" altLang="en-US" sz="3200" b="1" i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文（言）白（话）夹杂</a:t>
            </a:r>
            <a:r>
              <a:rPr lang="zh-CN" altLang="en-US" sz="3200" b="1" i="1" dirty="0">
                <a:latin typeface="黑体" panose="02010609060101010101" charset="-122"/>
                <a:ea typeface="黑体" panose="02010609060101010101" charset="-122"/>
              </a:rPr>
              <a:t>” ，为文章增添了幽默和趣味。</a:t>
            </a:r>
            <a:endParaRPr lang="zh-CN" altLang="en-US" sz="3200" b="1" i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5" grpId="0"/>
      <p:bldP spid="57356" grpId="0" bldLvl="0" animBg="1"/>
      <p:bldP spid="573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7874" name="标题 207873"/>
          <p:cNvSpPr>
            <a:spLocks noGrp="1" noRot="1"/>
          </p:cNvSpPr>
          <p:nvPr>
            <p:ph type="title"/>
          </p:nvPr>
        </p:nvSpPr>
        <p:spPr>
          <a:xfrm>
            <a:off x="457200" y="485775"/>
            <a:ext cx="8229600" cy="1143000"/>
          </a:xfrm>
        </p:spPr>
        <p:txBody>
          <a:bodyPr vert="horz" wrap="square" lIns="91440" tIns="45720" rIns="91440" bIns="45720" anchor="ctr"/>
          <a:p>
            <a:r>
              <a:rPr lang="zh-CN" altLang="en-US" sz="3600" b="1" dirty="0">
                <a:solidFill>
                  <a:srgbClr val="000000"/>
                </a:solidFill>
              </a:rPr>
              <a:t>请再找出几个有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charset="-122"/>
              </a:rPr>
              <a:t>文言</a:t>
            </a:r>
            <a:r>
              <a:rPr lang="zh-CN" altLang="en-US" sz="3600" b="1" dirty="0">
                <a:solidFill>
                  <a:srgbClr val="FF0000"/>
                </a:solidFill>
              </a:rPr>
              <a:t>色彩</a:t>
            </a:r>
            <a:r>
              <a:rPr lang="zh-CN" altLang="en-US" sz="3600" b="1" dirty="0">
                <a:solidFill>
                  <a:srgbClr val="000000"/>
                </a:solidFill>
              </a:rPr>
              <a:t>的句子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  <p:sp>
        <p:nvSpPr>
          <p:cNvPr id="207875" name="文本占位符 207874"/>
          <p:cNvSpPr>
            <a:spLocks noGrp="1" noRot="1"/>
          </p:cNvSpPr>
          <p:nvPr>
            <p:ph type="body" idx="1"/>
          </p:nvPr>
        </p:nvSpPr>
        <p:spPr>
          <a:xfrm>
            <a:off x="264795" y="1543685"/>
            <a:ext cx="8422005" cy="2649855"/>
          </a:xfrm>
        </p:spPr>
        <p:txBody>
          <a:bodyPr/>
          <a:p>
            <a:pPr marL="609600" indent="-609600">
              <a:lnSpc>
                <a:spcPct val="120000"/>
              </a:lnSpc>
              <a:buAutoNum type="arabicPeriod"/>
            </a:pPr>
            <a:r>
              <a:rPr lang="zh-CN" altLang="en-US" sz="2800" b="1" dirty="0">
                <a:solidFill>
                  <a:srgbClr val="0000FF"/>
                </a:solidFill>
                <a:ea typeface="楷体_GB2312" pitchFamily="49" charset="-122"/>
              </a:rPr>
              <a:t>但是《腌蛋》这一条我看后却觉得很亲切，而且</a:t>
            </a:r>
            <a:r>
              <a:rPr lang="zh-CN" altLang="en-US" sz="2800" b="1" dirty="0">
                <a:solidFill>
                  <a:srgbClr val="FF3300"/>
                </a:solidFill>
                <a:ea typeface="楷体_GB2312" pitchFamily="49" charset="-122"/>
              </a:rPr>
              <a:t>“与有荣焉”。文不长，录如下</a:t>
            </a:r>
            <a:r>
              <a:rPr lang="zh-CN" altLang="en-US" sz="2800" b="1" dirty="0">
                <a:solidFill>
                  <a:srgbClr val="0000FF"/>
                </a:solidFill>
                <a:ea typeface="楷体_GB2312" pitchFamily="49" charset="-122"/>
              </a:rPr>
              <a:t>……</a:t>
            </a:r>
            <a:endParaRPr lang="zh-CN" altLang="en-US" sz="2800" b="1" dirty="0">
              <a:solidFill>
                <a:srgbClr val="0000FF"/>
              </a:solidFill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AutoNum type="arabicPeriod"/>
            </a:pPr>
            <a:r>
              <a:rPr lang="zh-CN" altLang="en-US" sz="2800" b="1" dirty="0">
                <a:solidFill>
                  <a:srgbClr val="0000FF"/>
                </a:solidFill>
                <a:ea typeface="楷体_GB2312" pitchFamily="49" charset="-122"/>
              </a:rPr>
              <a:t>蛋白柔嫩，不似别处的发干、发粉，</a:t>
            </a:r>
            <a:r>
              <a:rPr lang="zh-CN" altLang="en-US" sz="2800" b="1" dirty="0">
                <a:solidFill>
                  <a:srgbClr val="FF3300"/>
                </a:solidFill>
                <a:ea typeface="楷体_GB2312" pitchFamily="49" charset="-122"/>
              </a:rPr>
              <a:t>入口如嚼石灰</a:t>
            </a:r>
            <a:r>
              <a:rPr lang="zh-CN" altLang="en-US" sz="2800" b="1" dirty="0">
                <a:solidFill>
                  <a:srgbClr val="0000FF"/>
                </a:solidFill>
                <a:ea typeface="楷体_GB2312" pitchFamily="49" charset="-122"/>
              </a:rPr>
              <a:t>。油多</a:t>
            </a:r>
            <a:r>
              <a:rPr lang="zh-CN" altLang="en-US" sz="2800" b="1" dirty="0">
                <a:solidFill>
                  <a:srgbClr val="FF3300"/>
                </a:solidFill>
                <a:ea typeface="楷体_GB2312" pitchFamily="49" charset="-122"/>
              </a:rPr>
              <a:t>尤为别处所不及</a:t>
            </a:r>
            <a:r>
              <a:rPr lang="zh-CN" altLang="en-US" sz="2800" b="1" dirty="0">
                <a:solidFill>
                  <a:schemeClr val="accent2"/>
                </a:solidFill>
                <a:ea typeface="楷体_GB2312" pitchFamily="49" charset="-122"/>
              </a:rPr>
              <a:t>。</a:t>
            </a:r>
            <a:endParaRPr lang="zh-CN" altLang="en-US" sz="2800" b="1" dirty="0">
              <a:solidFill>
                <a:schemeClr val="accent2"/>
              </a:solidFill>
              <a:ea typeface="楷体_GB2312" pitchFamily="49" charset="-122"/>
            </a:endParaRPr>
          </a:p>
        </p:txBody>
      </p:sp>
      <p:sp>
        <p:nvSpPr>
          <p:cNvPr id="251910" name="Text Box 6"/>
          <p:cNvSpPr txBox="1"/>
          <p:nvPr/>
        </p:nvSpPr>
        <p:spPr>
          <a:xfrm>
            <a:off x="456883" y="4193223"/>
            <a:ext cx="8208962" cy="2138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20000"/>
              </a:lnSpc>
              <a:spcBef>
                <a:spcPct val="50000"/>
              </a:spcBef>
              <a:buClrTx/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典雅的文言词语与极质朴的口语相映成趣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，熔书面语与口语于一炉，将古汉语与现代汉语完美地结合在一起，在</a:t>
            </a: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平实、自然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之中又时时流露出</a:t>
            </a: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典雅雍容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，显现出作者深厚的文化素养和语言功力。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51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10" grpId="0"/>
      <p:bldP spid="20787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r="9905"/>
          <a:stretch>
            <a:fillRect/>
          </a:stretch>
        </p:blipFill>
        <p:spPr>
          <a:xfrm>
            <a:off x="-24130" y="-23495"/>
            <a:ext cx="9165590" cy="6880225"/>
          </a:xfrm>
          <a:prstGeom prst="rect">
            <a:avLst/>
          </a:prstGeom>
        </p:spPr>
      </p:pic>
      <p:sp>
        <p:nvSpPr>
          <p:cNvPr id="179204" name="文本框 179203"/>
          <p:cNvSpPr txBox="1"/>
          <p:nvPr/>
        </p:nvSpPr>
        <p:spPr>
          <a:xfrm>
            <a:off x="755650" y="260350"/>
            <a:ext cx="4433888" cy="519113"/>
          </a:xfrm>
          <a:prstGeom prst="rect">
            <a:avLst/>
          </a:prstGeom>
          <a:solidFill>
            <a:srgbClr val="800000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文章语言的特色（找例子）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9205" name="文本框 179204"/>
          <p:cNvSpPr txBox="1"/>
          <p:nvPr/>
        </p:nvSpPr>
        <p:spPr>
          <a:xfrm>
            <a:off x="900113" y="1052513"/>
            <a:ext cx="2266950" cy="519112"/>
          </a:xfrm>
          <a:prstGeom prst="rect">
            <a:avLst/>
          </a:prstGeom>
          <a:solidFill>
            <a:srgbClr val="00CC66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平淡有味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  <a:sym typeface="Wingdings" panose="05000000000000000000" pitchFamily="2" charset="2"/>
              </a:rPr>
              <a:t>：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9206" name="文本框 179205"/>
          <p:cNvSpPr txBox="1"/>
          <p:nvPr/>
        </p:nvSpPr>
        <p:spPr>
          <a:xfrm>
            <a:off x="900113" y="2636838"/>
            <a:ext cx="2266950" cy="519112"/>
          </a:xfrm>
          <a:prstGeom prst="rect">
            <a:avLst/>
          </a:prstGeom>
          <a:solidFill>
            <a:srgbClr val="00CC66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方言入文：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9207" name="文本框 179206"/>
          <p:cNvSpPr txBox="1"/>
          <p:nvPr/>
        </p:nvSpPr>
        <p:spPr>
          <a:xfrm>
            <a:off x="900113" y="4149725"/>
            <a:ext cx="2981325" cy="519113"/>
          </a:xfrm>
          <a:prstGeom prst="rect">
            <a:avLst/>
          </a:prstGeom>
          <a:solidFill>
            <a:srgbClr val="00CC66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3.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带有文言色彩：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9208" name="文本框 179207"/>
          <p:cNvSpPr txBox="1"/>
          <p:nvPr/>
        </p:nvSpPr>
        <p:spPr>
          <a:xfrm>
            <a:off x="1979613" y="4868863"/>
            <a:ext cx="6617970" cy="518160"/>
          </a:xfrm>
          <a:prstGeom prst="rect">
            <a:avLst/>
          </a:prstGeom>
          <a:solidFill>
            <a:srgbClr val="FF66CC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好处是：使文章增添书卷气和典雅之美。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9209" name="矩形 179208"/>
          <p:cNvSpPr/>
          <p:nvPr/>
        </p:nvSpPr>
        <p:spPr>
          <a:xfrm>
            <a:off x="1979613" y="3357563"/>
            <a:ext cx="6048375" cy="518160"/>
          </a:xfrm>
          <a:prstGeom prst="rect">
            <a:avLst/>
          </a:prstGeom>
          <a:solidFill>
            <a:srgbClr val="FF66CC"/>
          </a:solidFill>
          <a:ln w="9525">
            <a:noFill/>
          </a:ln>
        </p:spPr>
        <p:txBody>
          <a:bodyPr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好处是：作者脱口而出，直率朴素。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9210" name="矩形 179209"/>
          <p:cNvSpPr/>
          <p:nvPr/>
        </p:nvSpPr>
        <p:spPr>
          <a:xfrm>
            <a:off x="2051050" y="1989138"/>
            <a:ext cx="4465638" cy="519112"/>
          </a:xfrm>
          <a:prstGeom prst="rect">
            <a:avLst/>
          </a:prstGeom>
          <a:solidFill>
            <a:srgbClr val="FF66CC"/>
          </a:solidFill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  <a:sym typeface="Wingdings" panose="05000000000000000000" pitchFamily="2" charset="2"/>
              </a:rPr>
              <a:t>好处是：读起来亲切自然。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8" grpId="0" bldLvl="0" animBg="1"/>
      <p:bldP spid="179209" grpId="0" bldLvl="0" animBg="1"/>
      <p:bldP spid="17921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02754" name="矩形 202753"/>
          <p:cNvSpPr/>
          <p:nvPr/>
        </p:nvSpPr>
        <p:spPr>
          <a:xfrm>
            <a:off x="457200" y="609600"/>
            <a:ext cx="2743200" cy="78898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5400" spc="-54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汪氏风格</a:t>
            </a:r>
            <a:endParaRPr lang="zh-CN" altLang="en-US" sz="5400" spc="-54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202755" name="组合 202754"/>
          <p:cNvGrpSpPr/>
          <p:nvPr/>
        </p:nvGrpSpPr>
        <p:grpSpPr>
          <a:xfrm>
            <a:off x="684213" y="3149600"/>
            <a:ext cx="7088187" cy="3098800"/>
            <a:chOff x="431" y="1888"/>
            <a:chExt cx="4465" cy="1952"/>
          </a:xfrm>
        </p:grpSpPr>
        <p:sp>
          <p:nvSpPr>
            <p:cNvPr id="202756" name="文本框 202755"/>
            <p:cNvSpPr txBox="1"/>
            <p:nvPr/>
          </p:nvSpPr>
          <p:spPr>
            <a:xfrm>
              <a:off x="431" y="1888"/>
              <a:ext cx="4369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FFFF66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        </a:t>
              </a:r>
              <a:r>
                <a:rPr lang="en-US" altLang="zh-CN" sz="4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1</a:t>
              </a:r>
              <a:r>
                <a:rPr lang="zh-CN" altLang="en-US" sz="4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、引用联想，丰富内容。</a:t>
              </a:r>
              <a:endParaRPr lang="zh-CN" altLang="en-US" sz="4000" b="1" i="1">
                <a:solidFill>
                  <a:srgbClr val="FF3300"/>
                </a:solidFill>
                <a:latin typeface="Times New Roman" panose="02020603050405020304" pitchFamily="18" charset="0"/>
                <a:ea typeface="华文琥珀" panose="02010800040101010101" pitchFamily="2" charset="-122"/>
              </a:endParaRPr>
            </a:p>
          </p:txBody>
        </p:sp>
        <p:sp>
          <p:nvSpPr>
            <p:cNvPr id="202757" name="文本框 202756"/>
            <p:cNvSpPr txBox="1"/>
            <p:nvPr/>
          </p:nvSpPr>
          <p:spPr>
            <a:xfrm>
              <a:off x="431" y="2438"/>
              <a:ext cx="4369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        </a:t>
              </a:r>
              <a:r>
                <a:rPr lang="en-US" altLang="zh-CN" sz="40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2</a:t>
              </a:r>
              <a:r>
                <a:rPr lang="zh-CN" altLang="en-US" sz="40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、抓住细节，突出字眼。</a:t>
              </a:r>
              <a:endParaRPr lang="zh-CN" altLang="en-US" sz="4000" b="1" i="1">
                <a:solidFill>
                  <a:srgbClr val="0000FF"/>
                </a:solidFill>
                <a:latin typeface="Times New Roman" panose="02020603050405020304" pitchFamily="18" charset="0"/>
                <a:ea typeface="华文琥珀" panose="02010800040101010101" pitchFamily="2" charset="-122"/>
              </a:endParaRPr>
            </a:p>
          </p:txBody>
        </p:sp>
        <p:sp>
          <p:nvSpPr>
            <p:cNvPr id="202758" name="文本框 202757"/>
            <p:cNvSpPr txBox="1"/>
            <p:nvPr/>
          </p:nvSpPr>
          <p:spPr>
            <a:xfrm>
              <a:off x="431" y="2918"/>
              <a:ext cx="4321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00FF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        </a:t>
              </a:r>
              <a:r>
                <a:rPr lang="en-US" altLang="zh-CN" sz="4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3</a:t>
              </a:r>
              <a:r>
                <a:rPr lang="zh-CN" altLang="en-US" sz="4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、穿插趣事，寄情于物。</a:t>
              </a:r>
              <a:endParaRPr lang="zh-CN" altLang="en-US" sz="4000" b="1" i="1">
                <a:solidFill>
                  <a:srgbClr val="FF3300"/>
                </a:solidFill>
                <a:latin typeface="Times New Roman" panose="02020603050405020304" pitchFamily="18" charset="0"/>
                <a:ea typeface="华文琥珀" panose="02010800040101010101" pitchFamily="2" charset="-122"/>
              </a:endParaRPr>
            </a:p>
          </p:txBody>
        </p:sp>
        <p:sp>
          <p:nvSpPr>
            <p:cNvPr id="202759" name="文本框 202758"/>
            <p:cNvSpPr txBox="1"/>
            <p:nvPr/>
          </p:nvSpPr>
          <p:spPr>
            <a:xfrm>
              <a:off x="431" y="3398"/>
              <a:ext cx="4465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FFFF66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        </a:t>
              </a:r>
              <a:r>
                <a:rPr lang="en-US" altLang="zh-CN" sz="40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4</a:t>
              </a:r>
              <a:r>
                <a:rPr lang="zh-CN" altLang="en-US" sz="40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、把握语言，平淡有味。</a:t>
              </a:r>
              <a:endParaRPr lang="zh-CN" altLang="en-US" sz="4000" b="1" i="1">
                <a:solidFill>
                  <a:srgbClr val="0000FF"/>
                </a:solidFill>
                <a:latin typeface="Times New Roman" panose="02020603050405020304" pitchFamily="18" charset="0"/>
                <a:ea typeface="华文琥珀" panose="02010800040101010101" pitchFamily="2" charset="-122"/>
              </a:endParaRPr>
            </a:p>
          </p:txBody>
        </p:sp>
      </p:grpSp>
      <p:sp>
        <p:nvSpPr>
          <p:cNvPr id="202760" name="文本框 202759"/>
          <p:cNvSpPr txBox="1"/>
          <p:nvPr/>
        </p:nvSpPr>
        <p:spPr>
          <a:xfrm>
            <a:off x="914400" y="1600200"/>
            <a:ext cx="7467600" cy="1320800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00FF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 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这篇课文，你觉得有哪些写法值得我们借鉴？你能说说吗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?</a:t>
            </a:r>
            <a:endParaRPr lang="en-US" altLang="zh-CN" sz="4000" b="1" i="1">
              <a:solidFill>
                <a:srgbClr val="0000FF"/>
              </a:solidFill>
              <a:latin typeface="Times New Roman" panose="02020603050405020304" pitchFamily="18" charset="0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2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2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Rectangle 3"/>
          <p:cNvSpPr>
            <a:spLocks noGrp="1"/>
          </p:cNvSpPr>
          <p:nvPr>
            <p:ph type="body"/>
          </p:nvPr>
        </p:nvSpPr>
        <p:spPr>
          <a:xfrm>
            <a:off x="609600" y="838200"/>
            <a:ext cx="8229600" cy="4525963"/>
          </a:xfrm>
        </p:spPr>
        <p:txBody>
          <a:bodyPr vert="horz" wrap="square" lIns="91440" tIns="45720" rIns="91440" bIns="45720" anchor="t"/>
          <a:p>
            <a:pPr lvl="0" eaLnBrk="1" hangingPunct="1">
              <a:buNone/>
            </a:pPr>
            <a:r>
              <a:rPr lang="en-US" altLang="zh-CN" dirty="0"/>
              <a:t> </a:t>
            </a:r>
            <a:endParaRPr lang="en-US" altLang="zh-CN" dirty="0"/>
          </a:p>
        </p:txBody>
      </p:sp>
      <p:sp>
        <p:nvSpPr>
          <p:cNvPr id="66563" name="Rectangle 4"/>
          <p:cNvSpPr/>
          <p:nvPr/>
        </p:nvSpPr>
        <p:spPr>
          <a:xfrm>
            <a:off x="914400" y="914400"/>
            <a:ext cx="7620000" cy="5092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000000"/>
                </a:solidFill>
                <a:ea typeface="楷体_GB2312" pitchFamily="49" charset="-122"/>
              </a:rPr>
              <a:t>       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最初读汪曾祺，就是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端午的鸭蛋</a:t>
            </a: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，很简单的文章，说实话大体内容已经记不太清了。只记得上完课之后的半个月里，我每天早上喝粥都要就着咸鸭蛋。以及一个细节：端午节手腕上的系着的脱了色的彩色线绳。</a:t>
            </a:r>
            <a:endParaRPr lang="zh-CN" altLang="en-US" sz="2800" b="1" dirty="0">
              <a:solidFill>
                <a:srgbClr val="000000"/>
              </a:solidFill>
              <a:ea typeface="楷体_GB2312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       或许汪曾祺的文章正是如此，</a:t>
            </a:r>
            <a:r>
              <a:rPr lang="zh-CN" altLang="en-US" sz="2800" b="1" dirty="0">
                <a:solidFill>
                  <a:srgbClr val="FF0066"/>
                </a:solidFill>
                <a:ea typeface="楷体_GB2312" pitchFamily="49" charset="-122"/>
              </a:rPr>
              <a:t>从平凡之事着手，给人以不平凡的感动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。就如同那脱了色的彩色线绳，不华丽，却让人难忘。   </a:t>
            </a:r>
            <a:endParaRPr lang="zh-CN" altLang="en-US" sz="2800" b="1" dirty="0">
              <a:solidFill>
                <a:srgbClr val="000000"/>
              </a:solidFill>
              <a:ea typeface="楷体_GB2312" pitchFamily="49" charset="-122"/>
            </a:endParaRPr>
          </a:p>
          <a:p>
            <a:pPr marL="0" lvl="0" indent="0" algn="r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某读者</a:t>
            </a:r>
            <a:endParaRPr lang="zh-CN" altLang="en-US" sz="2800" b="1" dirty="0">
              <a:solidFill>
                <a:srgbClr val="000000"/>
              </a:solidFill>
              <a:ea typeface="楷体_GB2312" pitchFamily="49" charset="-122"/>
            </a:endParaRPr>
          </a:p>
        </p:txBody>
      </p:sp>
      <p:sp>
        <p:nvSpPr>
          <p:cNvPr id="202754" name="矩形 202753"/>
          <p:cNvSpPr/>
          <p:nvPr/>
        </p:nvSpPr>
        <p:spPr>
          <a:xfrm>
            <a:off x="609600" y="125095"/>
            <a:ext cx="2743200" cy="78898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 fontScale="90000" lnSpcReduction="10000"/>
          </a:bodyPr>
          <a:p>
            <a:pPr algn="ctr"/>
            <a:r>
              <a:rPr lang="zh-CN" altLang="en-US" sz="5400" spc="-54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汪氏风格</a:t>
            </a:r>
            <a:endParaRPr lang="zh-CN" altLang="en-US" sz="5400" spc="-54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8722" name="图片 158721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762" y="0"/>
            <a:ext cx="91535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8723" name="矩形 158722"/>
          <p:cNvSpPr/>
          <p:nvPr/>
        </p:nvSpPr>
        <p:spPr>
          <a:xfrm>
            <a:off x="4191000" y="2590800"/>
            <a:ext cx="2743200" cy="85248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隶书" panose="02010509060101010101" pitchFamily="49" charset="-122"/>
                <a:ea typeface="隶书" panose="02010509060101010101" pitchFamily="49" charset="-122"/>
              </a:rPr>
              <a:t>中国传统节日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58724" name="图片 158723" descr="f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162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8725" name="文本框 158724"/>
          <p:cNvSpPr txBox="1"/>
          <p:nvPr/>
        </p:nvSpPr>
        <p:spPr>
          <a:xfrm>
            <a:off x="1295400" y="5638800"/>
            <a:ext cx="1447800" cy="519113"/>
          </a:xfrm>
          <a:prstGeom prst="rect">
            <a:avLst/>
          </a:prstGeom>
          <a:solidFill>
            <a:srgbClr val="FFCC00"/>
          </a:solidFill>
          <a:ln w="12700">
            <a:noFill/>
          </a:ln>
        </p:spPr>
        <p:txBody>
          <a:bodyPr>
            <a:spAutoFit/>
          </a:bodyPr>
          <a:p>
            <a:pPr lvl="0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中秋节</a:t>
            </a:r>
            <a:endParaRPr lang="zh-CN" altLang="en-US" sz="2800" b="1">
              <a:solidFill>
                <a:schemeClr val="bg1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8726" name="文本框 158725"/>
          <p:cNvSpPr txBox="1"/>
          <p:nvPr/>
        </p:nvSpPr>
        <p:spPr>
          <a:xfrm>
            <a:off x="609600" y="609600"/>
            <a:ext cx="1219200" cy="519113"/>
          </a:xfrm>
          <a:prstGeom prst="rect">
            <a:avLst/>
          </a:prstGeom>
          <a:solidFill>
            <a:srgbClr val="FFCC00"/>
          </a:solidFill>
          <a:ln w="12700">
            <a:noFill/>
          </a:ln>
        </p:spPr>
        <p:txBody>
          <a:bodyPr>
            <a:spAutoFit/>
          </a:bodyPr>
          <a:p>
            <a:pPr lvl="0"/>
            <a:r>
              <a:rPr lang="zh-CN" altLang="en-US" sz="2800" b="1" dirty="0">
                <a:solidFill>
                  <a:srgbClr val="6600CC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春  节</a:t>
            </a:r>
            <a:endParaRPr lang="zh-CN" altLang="en-US" sz="2800" b="1">
              <a:solidFill>
                <a:srgbClr val="6600CC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pic>
        <p:nvPicPr>
          <p:cNvPr id="158727" name="图片 158726" descr="chunjie02">
            <a:hlinkClick r:id="" action="ppaction://noaction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533400"/>
            <a:ext cx="914400" cy="91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8728" name="图片 158727" descr="yuanxiao01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400" y="1524000"/>
            <a:ext cx="9144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8729" name="图片 158728" descr="qingming02">
            <a:hlinkClick r:id="" action="ppaction://noaction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2590800"/>
            <a:ext cx="881063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8730" name="图片 158729" descr="duanwu02">
            <a:hlinkClick r:id="" action="ppaction://noaction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6400" y="3581400"/>
            <a:ext cx="914400" cy="9382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8731" name="图片 158730" descr="qixi01">
            <a:hlinkClick r:id="" action="ppaction://noaction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57400" y="4572000"/>
            <a:ext cx="957263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8732" name="图片 158731" descr="zhongqiu01">
            <a:hlinkClick r:id="" action="ppaction://noaction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95600" y="5410200"/>
            <a:ext cx="9144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8733" name="图片 158732" descr="chongyang01">
            <a:hlinkClick r:id="" action="ppaction://noaction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10000" y="6019800"/>
            <a:ext cx="9144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8734" name="图片 158733" descr="dongzhi01">
            <a:hlinkClick r:id="" action="ppaction://noaction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05400" y="6248400"/>
            <a:ext cx="914400" cy="862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8735" name="文本框 158734"/>
          <p:cNvSpPr txBox="1"/>
          <p:nvPr/>
        </p:nvSpPr>
        <p:spPr>
          <a:xfrm>
            <a:off x="212725" y="1641475"/>
            <a:ext cx="1387475" cy="519113"/>
          </a:xfrm>
          <a:prstGeom prst="rect">
            <a:avLst/>
          </a:prstGeom>
          <a:solidFill>
            <a:srgbClr val="FFCC00"/>
          </a:solidFill>
          <a:ln w="12700">
            <a:noFill/>
          </a:ln>
        </p:spPr>
        <p:txBody>
          <a:bodyPr>
            <a:spAutoFit/>
          </a:bodyPr>
          <a:p>
            <a:pPr lvl="0"/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元宵节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8736" name="文本框 158735"/>
          <p:cNvSpPr txBox="1"/>
          <p:nvPr/>
        </p:nvSpPr>
        <p:spPr>
          <a:xfrm>
            <a:off x="152400" y="2667000"/>
            <a:ext cx="1311275" cy="519113"/>
          </a:xfrm>
          <a:prstGeom prst="rect">
            <a:avLst/>
          </a:prstGeom>
          <a:solidFill>
            <a:srgbClr val="FFCC00"/>
          </a:solidFill>
          <a:ln w="12700">
            <a:noFill/>
          </a:ln>
        </p:spPr>
        <p:txBody>
          <a:bodyPr>
            <a:spAutoFit/>
          </a:bodyPr>
          <a:p>
            <a:pPr lvl="0"/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清明节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8737" name="文本框 158736"/>
          <p:cNvSpPr txBox="1"/>
          <p:nvPr/>
        </p:nvSpPr>
        <p:spPr>
          <a:xfrm>
            <a:off x="212725" y="3698875"/>
            <a:ext cx="184150" cy="519113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pPr lvl="0"/>
            <a:endParaRPr lang="zh-CN" altLang="en-US" sz="2800" b="1" dirty="0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8738" name="文本框 158737"/>
          <p:cNvSpPr txBox="1"/>
          <p:nvPr/>
        </p:nvSpPr>
        <p:spPr>
          <a:xfrm>
            <a:off x="288925" y="3698875"/>
            <a:ext cx="1250950" cy="519113"/>
          </a:xfrm>
          <a:prstGeom prst="rect">
            <a:avLst/>
          </a:prstGeom>
          <a:solidFill>
            <a:srgbClr val="FFCC00"/>
          </a:solidFill>
          <a:ln w="12700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端午节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8739" name="文本框 158738"/>
          <p:cNvSpPr txBox="1"/>
          <p:nvPr/>
        </p:nvSpPr>
        <p:spPr>
          <a:xfrm>
            <a:off x="762000" y="4724400"/>
            <a:ext cx="1250950" cy="519113"/>
          </a:xfrm>
          <a:prstGeom prst="rect">
            <a:avLst/>
          </a:prstGeom>
          <a:solidFill>
            <a:srgbClr val="FFCC00"/>
          </a:solidFill>
          <a:ln w="12700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七夕节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8740" name="文本框 158739"/>
          <p:cNvSpPr txBox="1"/>
          <p:nvPr/>
        </p:nvSpPr>
        <p:spPr>
          <a:xfrm>
            <a:off x="2362200" y="6338888"/>
            <a:ext cx="1260475" cy="519112"/>
          </a:xfrm>
          <a:prstGeom prst="rect">
            <a:avLst/>
          </a:prstGeom>
          <a:solidFill>
            <a:srgbClr val="FFCC00"/>
          </a:solidFill>
          <a:ln w="12700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重阳节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8741" name="文本框 158740"/>
          <p:cNvSpPr txBox="1"/>
          <p:nvPr/>
        </p:nvSpPr>
        <p:spPr>
          <a:xfrm>
            <a:off x="6232525" y="6442075"/>
            <a:ext cx="901700" cy="519113"/>
          </a:xfrm>
          <a:prstGeom prst="rect">
            <a:avLst/>
          </a:prstGeom>
          <a:solidFill>
            <a:srgbClr val="FFCC00"/>
          </a:solidFill>
          <a:ln w="12700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冬至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8742" name="文本框 158741"/>
          <p:cNvSpPr txBox="1"/>
          <p:nvPr/>
        </p:nvSpPr>
        <p:spPr>
          <a:xfrm>
            <a:off x="6705600" y="2133600"/>
            <a:ext cx="1006475" cy="3581400"/>
          </a:xfrm>
          <a:prstGeom prst="rect">
            <a:avLst/>
          </a:prstGeom>
          <a:solidFill>
            <a:srgbClr val="FF0000"/>
          </a:solidFill>
          <a:ln w="12700">
            <a:noFill/>
          </a:ln>
        </p:spPr>
        <p:txBody>
          <a:bodyPr vert="eaVert">
            <a:spAutoFit/>
          </a:bodyPr>
          <a:p>
            <a:pPr lvl="0"/>
            <a:r>
              <a:rPr lang="zh-CN" altLang="en-US" sz="5400" b="1" dirty="0">
                <a:solidFill>
                  <a:srgbClr val="0100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观传统节日</a:t>
            </a:r>
            <a:endParaRPr lang="zh-CN" altLang="en-US" sz="5400" b="1">
              <a:solidFill>
                <a:srgbClr val="0100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8743" name="文本框 158742"/>
          <p:cNvSpPr txBox="1"/>
          <p:nvPr/>
        </p:nvSpPr>
        <p:spPr>
          <a:xfrm>
            <a:off x="4191000" y="2133600"/>
            <a:ext cx="1006475" cy="3657600"/>
          </a:xfrm>
          <a:prstGeom prst="rect">
            <a:avLst/>
          </a:prstGeom>
          <a:solidFill>
            <a:srgbClr val="FF0000"/>
          </a:solidFill>
          <a:ln w="12700">
            <a:noFill/>
          </a:ln>
        </p:spPr>
        <p:txBody>
          <a:bodyPr vert="eaVert">
            <a:spAutoFit/>
          </a:bodyPr>
          <a:p>
            <a:pPr lvl="0"/>
            <a:r>
              <a:rPr lang="zh-CN" altLang="en-US" sz="5400" b="1">
                <a:solidFill>
                  <a:srgbClr val="0000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赏</a:t>
            </a:r>
            <a:r>
              <a:rPr lang="zh-CN" alt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民俗风情</a:t>
            </a:r>
            <a:endParaRPr lang="zh-CN" altLang="en-US" sz="5400" b="1">
              <a:solidFill>
                <a:srgbClr val="0000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pic>
        <p:nvPicPr>
          <p:cNvPr id="158744" name="图片 158743" descr="047">
            <a:hlinkClick r:id="" action="ppaction://noaction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48600" y="6022975"/>
            <a:ext cx="1017588" cy="83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8745" name="文本框 158744"/>
          <p:cNvSpPr txBox="1"/>
          <p:nvPr/>
        </p:nvSpPr>
        <p:spPr>
          <a:xfrm>
            <a:off x="2743200" y="0"/>
            <a:ext cx="6400800" cy="22875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我手写我心</a:t>
            </a:r>
            <a:r>
              <a:rPr lang="en-US" altLang="zh-CN" sz="40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——</a:t>
            </a:r>
            <a:endParaRPr lang="en-US" altLang="zh-CN" sz="40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用你的笔，为你家乡的风俗文化赞扬一番，写出自豪感，语言生动传神，有文化气息。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>
    <p:cover dir="d"/>
    <p:sndAc>
      <p:stSnd>
        <p:snd r:embed="rId12" name="camera.wav"/>
      </p:stSnd>
    </p:sndAc>
  </p:transition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64415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64415"/>
</p:tagLst>
</file>

<file path=ppt/tags/tag3.xml><?xml version="1.0" encoding="utf-8"?>
<p:tagLst xmlns:p="http://schemas.openxmlformats.org/presentationml/2006/main">
  <p:tag name="KSO_WM_TEMPLATE_CATEGORY" val="custom"/>
  <p:tag name="KSO_WM_TEMPLATE_INDEX" val="20164415"/>
  <p:tag name="KSO_WM_TAG_VERSION" val="1.0"/>
  <p:tag name="KSO_WM_BEAUTIFY_FLAG" val="#wm#"/>
  <p:tag name="KSO_WM_TEMPLATE_THUMBS_INDEX" val="1、2、3、4、5、6、7、8、9、10、11、12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64415"/>
  <p:tag name="KSO_WM_UNIT_TYPE" val="a"/>
  <p:tag name="KSO_WM_UNIT_INDEX" val="1"/>
  <p:tag name="KSO_WM_UNIT_ID" val="custom20164415_1*a*1"/>
  <p:tag name="KSO_WM_UNIT_LAYERLEVEL" val="1"/>
  <p:tag name="KSO_WM_UNIT_VALUE" val="26"/>
  <p:tag name="KSO_WM_UNIT_ISCONTENTSTITLE" val="0"/>
  <p:tag name="KSO_WM_UNIT_HIGHLIGHT" val="0"/>
  <p:tag name="KSO_WM_UNIT_COMPATIBLE" val="0"/>
  <p:tag name="KSO_WM_UNIT_CLEAR" val="0"/>
  <p:tag name="KSO_WM_UNIT_PRESET_TEXT_INDEX" val="3"/>
  <p:tag name="KSO_WM_UNIT_PRESET_TEXT_LEN" val="17"/>
</p:tagLst>
</file>

<file path=ppt/tags/tag5.xml><?xml version="1.0" encoding="utf-8"?>
<p:tagLst xmlns:p="http://schemas.openxmlformats.org/presentationml/2006/main">
  <p:tag name="KSO_WM_TEMPLATE_CATEGORY" val="custom"/>
  <p:tag name="KSO_WM_TEMPLATE_INDEX" val="20164415"/>
  <p:tag name="KSO_WM_TAG_VERSION" val="1.0"/>
  <p:tag name="KSO_WM_SLIDE_ID" val="custom2016441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TEMPLATE_THUMBS_INDEX" val="1、2、3、4、5、6、7、8、9、10、11、12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64415"/>
</p:tagLst>
</file>

<file path=ppt/theme/theme1.xml><?xml version="1.0" encoding="utf-8"?>
<a:theme xmlns:a="http://schemas.openxmlformats.org/drawingml/2006/main" name="自定义设计方案">
  <a:themeElements>
    <a:clrScheme name="自定义 36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2460</Words>
  <Application>WPS 演示</Application>
  <PresentationFormat>宽屏</PresentationFormat>
  <Paragraphs>313</Paragraphs>
  <Slides>24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Arial</vt:lpstr>
      <vt:lpstr>宋体</vt:lpstr>
      <vt:lpstr>Wingdings</vt:lpstr>
      <vt:lpstr>Times New Roman</vt:lpstr>
      <vt:lpstr>黑体</vt:lpstr>
      <vt:lpstr>Verdana</vt:lpstr>
      <vt:lpstr>_x000B__x000C_</vt:lpstr>
      <vt:lpstr>楷体_GB2312</vt:lpstr>
      <vt:lpstr>Tahoma</vt:lpstr>
      <vt:lpstr>微软雅黑</vt:lpstr>
      <vt:lpstr>等线</vt:lpstr>
      <vt:lpstr>仿宋_GB2312</vt:lpstr>
      <vt:lpstr>隶书</vt:lpstr>
      <vt:lpstr>华文琥珀</vt:lpstr>
      <vt:lpstr>方正舒体</vt:lpstr>
      <vt:lpstr>华文行楷</vt:lpstr>
      <vt:lpstr>Segoe Print</vt:lpstr>
      <vt:lpstr>新宋体</vt:lpstr>
      <vt:lpstr>仿宋</vt:lpstr>
      <vt:lpstr>自定义设计方案</vt:lpstr>
      <vt:lpstr>端午知识知多少？</vt:lpstr>
      <vt:lpstr>PowerPoint 演示文稿</vt:lpstr>
      <vt:lpstr>端午的鸭蛋</vt:lpstr>
      <vt:lpstr>PowerPoint 演示文稿</vt:lpstr>
      <vt:lpstr>PowerPoint 演示文稿</vt:lpstr>
      <vt:lpstr>PowerPoint 演示文稿</vt:lpstr>
      <vt:lpstr>这一段采用什么结构方式?</vt:lpstr>
      <vt:lpstr>PowerPoint 演示文稿</vt:lpstr>
      <vt:lpstr>PowerPoint 演示文稿</vt:lpstr>
      <vt:lpstr>PowerPoint 演示文稿</vt:lpstr>
      <vt:lpstr>　　课文结尾写了东晋车胤“囊萤”夜读的故事。有人认为与课文内容无关，是赘笔；也有人认为，由萤火虫在鸭蛋壳里闪闪发亮的样子联想到车胤苦读用的囊萤，很自然，很随意，正体现了汪曾棋散文闲适自由的风格。你看呢?</vt:lpstr>
      <vt:lpstr>PowerPoint 演示文稿</vt:lpstr>
      <vt:lpstr>PowerPoint 演示文稿</vt:lpstr>
      <vt:lpstr>1．“平淡而有味”例</vt:lpstr>
      <vt:lpstr>1．“平淡而有味”例</vt:lpstr>
      <vt:lpstr>        平常食用，一般都是敲破“空头”用筷子挖着吃。筷子头一扎下去，吱——红油就冒出来了。                   删去“吱——”，效果有什么不同？</vt:lpstr>
      <vt:lpstr>请再找出几个有口语色彩的句子</vt:lpstr>
      <vt:lpstr>2．“用适当的方言表现作品的地方特色”例：</vt:lpstr>
      <vt:lpstr>PowerPoint 演示文稿</vt:lpstr>
      <vt:lpstr>请再找出几个有文言色彩的句子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端午知识知多少？</dc:title>
  <dc:creator/>
  <cp:lastModifiedBy>young</cp:lastModifiedBy>
  <cp:revision>8</cp:revision>
  <dcterms:created xsi:type="dcterms:W3CDTF">2017-05-21T14:11:00Z</dcterms:created>
  <dcterms:modified xsi:type="dcterms:W3CDTF">2017-05-24T02:16:34Z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