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3CD7383-EA30-4B1A-843F-6863122092E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4C7B2999-C1DA-4DCA-997E-A6D8930F06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884EC3E7-05A8-405A-B835-31995F53699E}"/>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5" name="页脚占位符 4">
            <a:extLst>
              <a:ext uri="{FF2B5EF4-FFF2-40B4-BE49-F238E27FC236}">
                <a16:creationId xmlns:a16="http://schemas.microsoft.com/office/drawing/2014/main" id="{20E3FE49-FA4F-470C-AF32-B925D9CD138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1D00679-32D1-4036-BBCE-902DDF49831E}"/>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1573723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F07CAC7-43E4-4B6D-9DAD-68579F04BC7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AAABB11-BB22-4ED2-9DFC-2C042A224057}"/>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7705DEFE-E79A-427F-A221-0E4500470802}"/>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5" name="页脚占位符 4">
            <a:extLst>
              <a:ext uri="{FF2B5EF4-FFF2-40B4-BE49-F238E27FC236}">
                <a16:creationId xmlns:a16="http://schemas.microsoft.com/office/drawing/2014/main" id="{0ADF0004-4C86-41F6-94D4-05580BC6557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2F8E752-A23C-4942-BA83-747A1D9F829D}"/>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3294814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31EEAD2-72CC-4796-82CD-71654326AD9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913FFFE5-EC56-45A7-A80C-9B45842EA3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E4226800-9E86-4DB8-A039-D3CEBFC43813}"/>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5" name="页脚占位符 4">
            <a:extLst>
              <a:ext uri="{FF2B5EF4-FFF2-40B4-BE49-F238E27FC236}">
                <a16:creationId xmlns:a16="http://schemas.microsoft.com/office/drawing/2014/main" id="{2A2C362B-BEE1-4FAC-BB4B-6863C2924B7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2EDF1B1-B9C0-4A6F-BA5A-3BD429AE818F}"/>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163088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715D112-9E23-4F02-8D1D-BE0BE893C7B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B593C53D-BAA2-42A1-A23C-6EEC9473A35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328C0FF6-3EE5-4BC9-A766-0109D7DEC87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671E29B5-8146-4E10-8486-32999B446480}"/>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6" name="页脚占位符 5">
            <a:extLst>
              <a:ext uri="{FF2B5EF4-FFF2-40B4-BE49-F238E27FC236}">
                <a16:creationId xmlns:a16="http://schemas.microsoft.com/office/drawing/2014/main" id="{593F4F57-F2FD-4142-98A4-F343A530E5A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0CA1B26-082D-4FA9-80A1-6157E8E92CA4}"/>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2280420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76EC92-6B7F-4511-A543-4513EB788CB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11DBD238-3E69-4865-AD40-B965A1B891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A982202E-B20E-4E20-9024-9450D34F0351}"/>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75C4FEF7-7E0C-405D-90C9-10B709B595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E506787F-48F3-4230-95B0-A3EC5395335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C07FAE29-2E8F-4C3E-BCF6-BF803B20658E}"/>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8" name="页脚占位符 7">
            <a:extLst>
              <a:ext uri="{FF2B5EF4-FFF2-40B4-BE49-F238E27FC236}">
                <a16:creationId xmlns:a16="http://schemas.microsoft.com/office/drawing/2014/main" id="{AEB64D84-A67B-4220-8DBD-8F14BA7E464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31FE3424-761B-43DC-A287-8E07795162F3}"/>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1316355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7440E9F-AD67-420D-B93D-8C9A2EE7F4E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B4311F13-14E6-4F15-9877-E34834585885}"/>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4" name="页脚占位符 3">
            <a:extLst>
              <a:ext uri="{FF2B5EF4-FFF2-40B4-BE49-F238E27FC236}">
                <a16:creationId xmlns:a16="http://schemas.microsoft.com/office/drawing/2014/main" id="{D28E25B9-6901-4719-8B97-266BEA992A4C}"/>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CE65A11E-2B51-4478-8111-158307310134}"/>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3108097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C6AC1A64-5086-4009-8934-D02DA68B9D76}"/>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3" name="页脚占位符 2">
            <a:extLst>
              <a:ext uri="{FF2B5EF4-FFF2-40B4-BE49-F238E27FC236}">
                <a16:creationId xmlns:a16="http://schemas.microsoft.com/office/drawing/2014/main" id="{F040F93B-4801-4B4F-9F46-A30FF7538542}"/>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675C579-61CE-47A6-8FD6-2101DE6F7025}"/>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3471343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25165C9-D478-4F6A-AEA9-CB91D8A49597}"/>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66B5FC4-816F-4C73-8B70-4B7B01E66F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8C395233-E996-489F-83D4-03F7F757B4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2955122-4465-4490-9F49-D528014E280D}"/>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6" name="页脚占位符 5">
            <a:extLst>
              <a:ext uri="{FF2B5EF4-FFF2-40B4-BE49-F238E27FC236}">
                <a16:creationId xmlns:a16="http://schemas.microsoft.com/office/drawing/2014/main" id="{0B774CB9-AB21-4F0A-BAB3-05B34C2E2A7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36A8A5E-F2A2-4FA8-A7C4-7B872F57F642}"/>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3253617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4F92D3-631F-4206-A97F-BC3F0566359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41A00829-E669-43FD-B641-8511CC3986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113AACA0-1041-41B2-AC7B-B480DCA0F7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78BBEEDF-377B-47BD-A2AB-830D5C5C2E34}"/>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6" name="页脚占位符 5">
            <a:extLst>
              <a:ext uri="{FF2B5EF4-FFF2-40B4-BE49-F238E27FC236}">
                <a16:creationId xmlns:a16="http://schemas.microsoft.com/office/drawing/2014/main" id="{C2ED8784-21F6-4C1F-9B37-F7E32331BCE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8FB220E0-C31C-4987-8A40-DBB758252717}"/>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3121303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735D5C2-D479-4E6D-A081-F98C1DBB743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0DF0CC8-DE21-41E2-8DE9-0E71319299C6}"/>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BEE1CFC9-CCBC-4413-A296-DE24DCE49A3C}"/>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5" name="页脚占位符 4">
            <a:extLst>
              <a:ext uri="{FF2B5EF4-FFF2-40B4-BE49-F238E27FC236}">
                <a16:creationId xmlns:a16="http://schemas.microsoft.com/office/drawing/2014/main" id="{663D8574-7634-4A92-A69E-67918130921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2B0A62A-D43E-4E44-984A-2D7DB7BDE614}"/>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2209663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3007D3A0-33A4-4393-9077-FB7A7B31BB6C}"/>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62E8029A-7D98-4D1B-95CA-5B29CB16930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77BFA5D-CA42-4FB9-84DA-8D8C39C46A67}"/>
              </a:ext>
            </a:extLst>
          </p:cNvPr>
          <p:cNvSpPr>
            <a:spLocks noGrp="1"/>
          </p:cNvSpPr>
          <p:nvPr>
            <p:ph type="dt" sz="half" idx="10"/>
          </p:nvPr>
        </p:nvSpPr>
        <p:spPr/>
        <p:txBody>
          <a:bodyPr/>
          <a:lstStyle/>
          <a:p>
            <a:fld id="{B41A142B-89CD-48AD-9D3F-58409ADE0F0C}" type="datetimeFigureOut">
              <a:rPr lang="zh-CN" altLang="en-US" smtClean="0"/>
              <a:t>2022/3/27</a:t>
            </a:fld>
            <a:endParaRPr lang="zh-CN" altLang="en-US"/>
          </a:p>
        </p:txBody>
      </p:sp>
      <p:sp>
        <p:nvSpPr>
          <p:cNvPr id="5" name="页脚占位符 4">
            <a:extLst>
              <a:ext uri="{FF2B5EF4-FFF2-40B4-BE49-F238E27FC236}">
                <a16:creationId xmlns:a16="http://schemas.microsoft.com/office/drawing/2014/main" id="{50C82C16-60D4-4094-9762-E4DC09CDF97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AAC0CEA-B16C-4403-842A-4BB855380308}"/>
              </a:ext>
            </a:extLst>
          </p:cNvPr>
          <p:cNvSpPr>
            <a:spLocks noGrp="1"/>
          </p:cNvSpPr>
          <p:nvPr>
            <p:ph type="sldNum" sz="quarter" idx="12"/>
          </p:nvPr>
        </p:nvSpPr>
        <p:spPr/>
        <p:txBody>
          <a:body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3075253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6B30833C-78D3-4E61-9B46-65D5EDBE78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C0DF45C7-F9F8-4E5C-9B5A-9CB2108001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62D478A-0CDE-4C33-B845-6A4F8B95B8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1A142B-89CD-48AD-9D3F-58409ADE0F0C}" type="datetimeFigureOut">
              <a:rPr lang="zh-CN" altLang="en-US" smtClean="0"/>
              <a:t>2022/3/27</a:t>
            </a:fld>
            <a:endParaRPr lang="zh-CN" altLang="en-US"/>
          </a:p>
        </p:txBody>
      </p:sp>
      <p:sp>
        <p:nvSpPr>
          <p:cNvPr id="5" name="页脚占位符 4">
            <a:extLst>
              <a:ext uri="{FF2B5EF4-FFF2-40B4-BE49-F238E27FC236}">
                <a16:creationId xmlns:a16="http://schemas.microsoft.com/office/drawing/2014/main" id="{C826090D-B3ED-46F3-A402-32FB5275F4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960C2C86-3E80-4419-A00C-F88A7B4D2D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BD1A30-9110-4859-A741-90660F223FD0}" type="slidenum">
              <a:rPr lang="zh-CN" altLang="en-US" smtClean="0"/>
              <a:t>‹#›</a:t>
            </a:fld>
            <a:endParaRPr lang="zh-CN" altLang="en-US"/>
          </a:p>
        </p:txBody>
      </p:sp>
    </p:spTree>
    <p:extLst>
      <p:ext uri="{BB962C8B-B14F-4D97-AF65-F5344CB8AC3E}">
        <p14:creationId xmlns:p14="http://schemas.microsoft.com/office/powerpoint/2010/main" val="2317522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3C0ADDC6-38A4-4B85-AAD7-C70B2D7BA1C6}"/>
              </a:ext>
            </a:extLst>
          </p:cNvPr>
          <p:cNvPicPr>
            <a:picLocks noChangeAspect="1"/>
          </p:cNvPicPr>
          <p:nvPr/>
        </p:nvPicPr>
        <p:blipFill>
          <a:blip r:embed="rId2"/>
          <a:stretch>
            <a:fillRect/>
          </a:stretch>
        </p:blipFill>
        <p:spPr>
          <a:xfrm>
            <a:off x="692393" y="287289"/>
            <a:ext cx="9820971" cy="1316428"/>
          </a:xfrm>
          <a:prstGeom prst="rect">
            <a:avLst/>
          </a:prstGeom>
        </p:spPr>
      </p:pic>
      <p:pic>
        <p:nvPicPr>
          <p:cNvPr id="5" name="图片 4">
            <a:extLst>
              <a:ext uri="{FF2B5EF4-FFF2-40B4-BE49-F238E27FC236}">
                <a16:creationId xmlns:a16="http://schemas.microsoft.com/office/drawing/2014/main" id="{F89B73F1-09A1-4A9D-AD77-8468590BD344}"/>
              </a:ext>
            </a:extLst>
          </p:cNvPr>
          <p:cNvPicPr>
            <a:picLocks noChangeAspect="1"/>
          </p:cNvPicPr>
          <p:nvPr/>
        </p:nvPicPr>
        <p:blipFill>
          <a:blip r:embed="rId3"/>
          <a:stretch>
            <a:fillRect/>
          </a:stretch>
        </p:blipFill>
        <p:spPr>
          <a:xfrm>
            <a:off x="377592" y="2333770"/>
            <a:ext cx="11436815" cy="2186210"/>
          </a:xfrm>
          <a:prstGeom prst="rect">
            <a:avLst/>
          </a:prstGeom>
        </p:spPr>
      </p:pic>
      <p:pic>
        <p:nvPicPr>
          <p:cNvPr id="6" name="图片 5">
            <a:extLst>
              <a:ext uri="{FF2B5EF4-FFF2-40B4-BE49-F238E27FC236}">
                <a16:creationId xmlns:a16="http://schemas.microsoft.com/office/drawing/2014/main" id="{E553234F-C7DC-4F18-9357-B85096CEBC86}"/>
              </a:ext>
            </a:extLst>
          </p:cNvPr>
          <p:cNvPicPr>
            <a:picLocks noChangeAspect="1"/>
          </p:cNvPicPr>
          <p:nvPr/>
        </p:nvPicPr>
        <p:blipFill>
          <a:blip r:embed="rId4"/>
          <a:stretch>
            <a:fillRect/>
          </a:stretch>
        </p:blipFill>
        <p:spPr>
          <a:xfrm>
            <a:off x="621213" y="4677654"/>
            <a:ext cx="11193194" cy="1144758"/>
          </a:xfrm>
          <a:prstGeom prst="rect">
            <a:avLst/>
          </a:prstGeom>
        </p:spPr>
      </p:pic>
    </p:spTree>
    <p:extLst>
      <p:ext uri="{BB962C8B-B14F-4D97-AF65-F5344CB8AC3E}">
        <p14:creationId xmlns:p14="http://schemas.microsoft.com/office/powerpoint/2010/main" val="3243579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750C9F54-E020-46FE-9F81-B17E3AA5A266}"/>
              </a:ext>
            </a:extLst>
          </p:cNvPr>
          <p:cNvSpPr/>
          <p:nvPr/>
        </p:nvSpPr>
        <p:spPr>
          <a:xfrm>
            <a:off x="661182" y="1240215"/>
            <a:ext cx="10649243" cy="3477875"/>
          </a:xfrm>
          <a:prstGeom prst="rect">
            <a:avLst/>
          </a:prstGeom>
        </p:spPr>
        <p:txBody>
          <a:bodyPr wrap="square">
            <a:spAutoFit/>
          </a:bodyPr>
          <a:lstStyle/>
          <a:p>
            <a:r>
              <a:rPr lang="zh-CN" altLang="en-US" sz="3200" b="0" i="0" dirty="0">
                <a:solidFill>
                  <a:srgbClr val="7030A0"/>
                </a:solidFill>
                <a:effectLst/>
                <a:latin typeface="-apple-system"/>
              </a:rPr>
              <a:t>我们觉得像这样的讨论其实也是提升公众和社会环保意识的有益方式方法。（</a:t>
            </a:r>
            <a:r>
              <a:rPr lang="zh-CN" altLang="en-US" sz="3200" dirty="0">
                <a:solidFill>
                  <a:srgbClr val="7030A0"/>
                </a:solidFill>
                <a:latin typeface="-apple-system"/>
              </a:rPr>
              <a:t>翻译</a:t>
            </a:r>
            <a:r>
              <a:rPr lang="zh-CN" altLang="en-US" sz="3200" b="0" i="0" dirty="0">
                <a:solidFill>
                  <a:srgbClr val="7030A0"/>
                </a:solidFill>
                <a:effectLst/>
                <a:latin typeface="-apple-system"/>
              </a:rPr>
              <a:t>）</a:t>
            </a:r>
          </a:p>
          <a:p>
            <a:endParaRPr lang="en-US" altLang="zh-CN" sz="3200" b="0" i="0" dirty="0">
              <a:solidFill>
                <a:srgbClr val="7030A0"/>
              </a:solidFill>
              <a:effectLst/>
              <a:latin typeface="-apple-system"/>
            </a:endParaRPr>
          </a:p>
          <a:p>
            <a:r>
              <a:rPr lang="en-US" altLang="zh-CN" sz="3200" b="0" i="0" dirty="0">
                <a:solidFill>
                  <a:srgbClr val="7030A0"/>
                </a:solidFill>
                <a:effectLst/>
                <a:latin typeface="-apple-system"/>
              </a:rPr>
              <a:t>We think that discussions like this are actually a beneficial way to raise public and social awareness of environmental protection.</a:t>
            </a:r>
          </a:p>
          <a:p>
            <a:endParaRPr lang="en-US" altLang="zh-CN" sz="2800" b="0" i="0" dirty="0">
              <a:solidFill>
                <a:srgbClr val="7030A0"/>
              </a:solidFill>
              <a:effectLst/>
              <a:latin typeface="-apple-system"/>
            </a:endParaRPr>
          </a:p>
        </p:txBody>
      </p:sp>
      <p:sp>
        <p:nvSpPr>
          <p:cNvPr id="3" name="文本框 2">
            <a:extLst>
              <a:ext uri="{FF2B5EF4-FFF2-40B4-BE49-F238E27FC236}">
                <a16:creationId xmlns:a16="http://schemas.microsoft.com/office/drawing/2014/main" id="{E6CFA619-E240-495E-92D1-E6BBCF4AFE40}"/>
              </a:ext>
            </a:extLst>
          </p:cNvPr>
          <p:cNvSpPr txBox="1"/>
          <p:nvPr/>
        </p:nvSpPr>
        <p:spPr>
          <a:xfrm>
            <a:off x="8426548" y="2676697"/>
            <a:ext cx="2883877" cy="604910"/>
          </a:xfrm>
          <a:prstGeom prst="rect">
            <a:avLst/>
          </a:prstGeom>
          <a:solidFill>
            <a:schemeClr val="accent2"/>
          </a:solidFill>
        </p:spPr>
        <p:txBody>
          <a:bodyPr wrap="square" rtlCol="0">
            <a:spAutoFit/>
          </a:bodyPr>
          <a:lstStyle/>
          <a:p>
            <a:endParaRPr lang="zh-CN" altLang="en-US" dirty="0"/>
          </a:p>
        </p:txBody>
      </p:sp>
      <p:sp>
        <p:nvSpPr>
          <p:cNvPr id="4" name="文本框 3">
            <a:extLst>
              <a:ext uri="{FF2B5EF4-FFF2-40B4-BE49-F238E27FC236}">
                <a16:creationId xmlns:a16="http://schemas.microsoft.com/office/drawing/2014/main" id="{F40C5EB8-36F5-4078-9E7D-9C790B278F5C}"/>
              </a:ext>
            </a:extLst>
          </p:cNvPr>
          <p:cNvSpPr txBox="1"/>
          <p:nvPr/>
        </p:nvSpPr>
        <p:spPr>
          <a:xfrm>
            <a:off x="661182" y="3273939"/>
            <a:ext cx="8935329" cy="604910"/>
          </a:xfrm>
          <a:prstGeom prst="rect">
            <a:avLst/>
          </a:prstGeom>
          <a:solidFill>
            <a:schemeClr val="accent2"/>
          </a:solidFill>
        </p:spPr>
        <p:txBody>
          <a:bodyPr wrap="square" rtlCol="0">
            <a:spAutoFit/>
          </a:bodyPr>
          <a:lstStyle/>
          <a:p>
            <a:endParaRPr lang="zh-CN" altLang="en-US" dirty="0"/>
          </a:p>
        </p:txBody>
      </p:sp>
      <p:sp>
        <p:nvSpPr>
          <p:cNvPr id="5" name="文本框 4">
            <a:extLst>
              <a:ext uri="{FF2B5EF4-FFF2-40B4-BE49-F238E27FC236}">
                <a16:creationId xmlns:a16="http://schemas.microsoft.com/office/drawing/2014/main" id="{38E35411-85C1-45BA-9BE8-36BAA2555300}"/>
              </a:ext>
            </a:extLst>
          </p:cNvPr>
          <p:cNvSpPr txBox="1"/>
          <p:nvPr/>
        </p:nvSpPr>
        <p:spPr>
          <a:xfrm>
            <a:off x="661182" y="3812500"/>
            <a:ext cx="2307101" cy="604910"/>
          </a:xfrm>
          <a:prstGeom prst="rect">
            <a:avLst/>
          </a:prstGeom>
          <a:solidFill>
            <a:schemeClr val="accent2"/>
          </a:solidFill>
        </p:spPr>
        <p:txBody>
          <a:bodyPr wrap="square" rtlCol="0">
            <a:spAutoFit/>
          </a:bodyPr>
          <a:lstStyle/>
          <a:p>
            <a:endParaRPr lang="zh-CN" altLang="en-US" dirty="0"/>
          </a:p>
        </p:txBody>
      </p:sp>
      <p:pic>
        <p:nvPicPr>
          <p:cNvPr id="6" name="图片 5">
            <a:extLst>
              <a:ext uri="{FF2B5EF4-FFF2-40B4-BE49-F238E27FC236}">
                <a16:creationId xmlns:a16="http://schemas.microsoft.com/office/drawing/2014/main" id="{42E36BEE-F68B-4B6C-8701-8DC75F385710}"/>
              </a:ext>
            </a:extLst>
          </p:cNvPr>
          <p:cNvPicPr>
            <a:picLocks noChangeAspect="1"/>
          </p:cNvPicPr>
          <p:nvPr/>
        </p:nvPicPr>
        <p:blipFill>
          <a:blip r:embed="rId2"/>
          <a:stretch>
            <a:fillRect/>
          </a:stretch>
        </p:blipFill>
        <p:spPr>
          <a:xfrm>
            <a:off x="5247250" y="3908717"/>
            <a:ext cx="5164088" cy="2882484"/>
          </a:xfrm>
          <a:prstGeom prst="rect">
            <a:avLst/>
          </a:prstGeom>
        </p:spPr>
      </p:pic>
    </p:spTree>
    <p:extLst>
      <p:ext uri="{BB962C8B-B14F-4D97-AF65-F5344CB8AC3E}">
        <p14:creationId xmlns:p14="http://schemas.microsoft.com/office/powerpoint/2010/main" val="206691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3"/>
                                        </p:tgtEl>
                                        <p:attrNameLst>
                                          <p:attrName>ppt_w</p:attrName>
                                        </p:attrNameLst>
                                      </p:cBhvr>
                                      <p:tavLst>
                                        <p:tav tm="0">
                                          <p:val>
                                            <p:strVal val="ppt_w"/>
                                          </p:val>
                                        </p:tav>
                                        <p:tav tm="100000">
                                          <p:val>
                                            <p:fltVal val="0"/>
                                          </p:val>
                                        </p:tav>
                                      </p:tavLst>
                                    </p:anim>
                                    <p:anim calcmode="lin" valueType="num">
                                      <p:cBhvr>
                                        <p:cTn id="7" dur="500"/>
                                        <p:tgtEl>
                                          <p:spTgt spid="3"/>
                                        </p:tgtEl>
                                        <p:attrNameLst>
                                          <p:attrName>ppt_h</p:attrName>
                                        </p:attrNameLst>
                                      </p:cBhvr>
                                      <p:tavLst>
                                        <p:tav tm="0">
                                          <p:val>
                                            <p:strVal val="ppt_h"/>
                                          </p:val>
                                        </p:tav>
                                        <p:tav tm="100000">
                                          <p:val>
                                            <p:fltVal val="0"/>
                                          </p:val>
                                        </p:tav>
                                      </p:tavLst>
                                    </p:anim>
                                    <p:animEffect transition="out" filter="fade">
                                      <p:cBhvr>
                                        <p:cTn id="8" dur="500"/>
                                        <p:tgtEl>
                                          <p:spTgt spid="3"/>
                                        </p:tgtEl>
                                      </p:cBhvr>
                                    </p:animEffect>
                                    <p:set>
                                      <p:cBhvr>
                                        <p:cTn id="9" dur="1" fill="hold">
                                          <p:stCondLst>
                                            <p:cond delay="4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grpId="0" nodeType="clickEffect">
                                  <p:stCondLst>
                                    <p:cond delay="0"/>
                                  </p:stCondLst>
                                  <p:childTnLst>
                                    <p:anim calcmode="lin" valueType="num">
                                      <p:cBhvr>
                                        <p:cTn id="13" dur="500"/>
                                        <p:tgtEl>
                                          <p:spTgt spid="4"/>
                                        </p:tgtEl>
                                        <p:attrNameLst>
                                          <p:attrName>ppt_w</p:attrName>
                                        </p:attrNameLst>
                                      </p:cBhvr>
                                      <p:tavLst>
                                        <p:tav tm="0">
                                          <p:val>
                                            <p:strVal val="ppt_w"/>
                                          </p:val>
                                        </p:tav>
                                        <p:tav tm="100000">
                                          <p:val>
                                            <p:fltVal val="0"/>
                                          </p:val>
                                        </p:tav>
                                      </p:tavLst>
                                    </p:anim>
                                    <p:anim calcmode="lin" valueType="num">
                                      <p:cBhvr>
                                        <p:cTn id="14" dur="500"/>
                                        <p:tgtEl>
                                          <p:spTgt spid="4"/>
                                        </p:tgtEl>
                                        <p:attrNameLst>
                                          <p:attrName>ppt_h</p:attrName>
                                        </p:attrNameLst>
                                      </p:cBhvr>
                                      <p:tavLst>
                                        <p:tav tm="0">
                                          <p:val>
                                            <p:strVal val="ppt_h"/>
                                          </p:val>
                                        </p:tav>
                                        <p:tav tm="100000">
                                          <p:val>
                                            <p:fltVal val="0"/>
                                          </p:val>
                                        </p:tav>
                                      </p:tavLst>
                                    </p:anim>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32" fill="hold" grpId="0" nodeType="clickEffect">
                                  <p:stCondLst>
                                    <p:cond delay="0"/>
                                  </p:stCondLst>
                                  <p:childTnLst>
                                    <p:anim calcmode="lin" valueType="num">
                                      <p:cBhvr>
                                        <p:cTn id="20" dur="500"/>
                                        <p:tgtEl>
                                          <p:spTgt spid="5"/>
                                        </p:tgtEl>
                                        <p:attrNameLst>
                                          <p:attrName>ppt_w</p:attrName>
                                        </p:attrNameLst>
                                      </p:cBhvr>
                                      <p:tavLst>
                                        <p:tav tm="0">
                                          <p:val>
                                            <p:strVal val="ppt_w"/>
                                          </p:val>
                                        </p:tav>
                                        <p:tav tm="100000">
                                          <p:val>
                                            <p:fltVal val="0"/>
                                          </p:val>
                                        </p:tav>
                                      </p:tavLst>
                                    </p:anim>
                                    <p:anim calcmode="lin" valueType="num">
                                      <p:cBhvr>
                                        <p:cTn id="21" dur="500"/>
                                        <p:tgtEl>
                                          <p:spTgt spid="5"/>
                                        </p:tgtEl>
                                        <p:attrNameLst>
                                          <p:attrName>ppt_h</p:attrName>
                                        </p:attrNameLst>
                                      </p:cBhvr>
                                      <p:tavLst>
                                        <p:tav tm="0">
                                          <p:val>
                                            <p:strVal val="ppt_h"/>
                                          </p:val>
                                        </p:tav>
                                        <p:tav tm="100000">
                                          <p:val>
                                            <p:fltVal val="0"/>
                                          </p:val>
                                        </p:tav>
                                      </p:tavLst>
                                    </p:anim>
                                    <p:animEffect transition="out" filter="fade">
                                      <p:cBhvr>
                                        <p:cTn id="22" dur="500"/>
                                        <p:tgtEl>
                                          <p:spTgt spid="5"/>
                                        </p:tgtEl>
                                      </p:cBhvr>
                                    </p:animEffect>
                                    <p:set>
                                      <p:cBhvr>
                                        <p:cTn id="23"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8661A70-DB4C-4BDC-9FA7-241B5549F6EE}"/>
              </a:ext>
            </a:extLst>
          </p:cNvPr>
          <p:cNvSpPr txBox="1"/>
          <p:nvPr/>
        </p:nvSpPr>
        <p:spPr>
          <a:xfrm>
            <a:off x="703385" y="1139483"/>
            <a:ext cx="10592972" cy="4924425"/>
          </a:xfrm>
          <a:prstGeom prst="rect">
            <a:avLst/>
          </a:prstGeom>
          <a:noFill/>
        </p:spPr>
        <p:txBody>
          <a:bodyPr wrap="square" rtlCol="0">
            <a:spAutoFit/>
          </a:bodyPr>
          <a:lstStyle/>
          <a:p>
            <a:endParaRPr lang="en-US" altLang="zh-CN" sz="4000" b="1" dirty="0">
              <a:solidFill>
                <a:srgbClr val="7030A0"/>
              </a:solidFill>
              <a:latin typeface="Arial Narrow" panose="020B0606020202030204" pitchFamily="34" charset="0"/>
            </a:endParaRPr>
          </a:p>
          <a:p>
            <a:r>
              <a:rPr lang="zh-CN" altLang="en-US" sz="3200" b="1" dirty="0">
                <a:solidFill>
                  <a:srgbClr val="7030A0"/>
                </a:solidFill>
              </a:rPr>
              <a:t>用这样一个简单但是具有标志性的动作</a:t>
            </a:r>
            <a:r>
              <a:rPr lang="en-US" altLang="zh-CN" sz="3200" b="1" dirty="0">
                <a:solidFill>
                  <a:srgbClr val="7030A0"/>
                </a:solidFill>
              </a:rPr>
              <a:t>, </a:t>
            </a:r>
            <a:r>
              <a:rPr lang="zh-CN" altLang="en-US" sz="3200" b="1" dirty="0">
                <a:solidFill>
                  <a:srgbClr val="7030A0"/>
                </a:solidFill>
              </a:rPr>
              <a:t>我们可以唤醒大家对生态环保应对气候变化的意志和决心。</a:t>
            </a:r>
            <a:endParaRPr lang="en-US" altLang="zh-CN" sz="3200" b="1" dirty="0">
              <a:solidFill>
                <a:srgbClr val="7030A0"/>
              </a:solidFill>
            </a:endParaRPr>
          </a:p>
          <a:p>
            <a:endParaRPr lang="en-US" altLang="zh-CN" sz="3200" b="1" dirty="0">
              <a:solidFill>
                <a:srgbClr val="7030A0"/>
              </a:solidFill>
            </a:endParaRPr>
          </a:p>
          <a:p>
            <a:r>
              <a:rPr lang="en-US" altLang="zh-CN" sz="4000" b="1" dirty="0">
                <a:solidFill>
                  <a:srgbClr val="7030A0"/>
                </a:solidFill>
                <a:latin typeface="Arial Narrow" panose="020B0606020202030204" pitchFamily="34" charset="0"/>
              </a:rPr>
              <a:t>With such a simple but iconic action</a:t>
            </a:r>
            <a:r>
              <a:rPr lang="zh-CN" altLang="en-US" sz="4000" b="1" dirty="0">
                <a:solidFill>
                  <a:srgbClr val="7030A0"/>
                </a:solidFill>
                <a:latin typeface="Arial Narrow" panose="020B0606020202030204" pitchFamily="34" charset="0"/>
              </a:rPr>
              <a:t>，</a:t>
            </a:r>
            <a:r>
              <a:rPr lang="en-US" altLang="zh-CN" sz="4000" b="1" dirty="0">
                <a:solidFill>
                  <a:srgbClr val="7030A0"/>
                </a:solidFill>
                <a:latin typeface="Arial Narrow" panose="020B0606020202030204" pitchFamily="34" charset="0"/>
              </a:rPr>
              <a:t>we can </a:t>
            </a:r>
            <a:r>
              <a:rPr lang="en-US" altLang="zh-CN" sz="4000" b="1" dirty="0">
                <a:solidFill>
                  <a:srgbClr val="FF0000"/>
                </a:solidFill>
                <a:latin typeface="Arial Narrow" panose="020B0606020202030204" pitchFamily="34" charset="0"/>
              </a:rPr>
              <a:t>awaken everyone's will and determin</a:t>
            </a:r>
            <a:r>
              <a:rPr lang="en-US" altLang="zh-CN" sz="4000" b="1" dirty="0">
                <a:solidFill>
                  <a:srgbClr val="7030A0"/>
                </a:solidFill>
                <a:latin typeface="Arial Narrow" panose="020B0606020202030204" pitchFamily="34" charset="0"/>
              </a:rPr>
              <a:t>ation to protect the environment and deal with climate change.</a:t>
            </a:r>
          </a:p>
          <a:p>
            <a:endParaRPr lang="zh-CN" altLang="en-US" sz="4000" dirty="0"/>
          </a:p>
          <a:p>
            <a:endParaRPr lang="zh-CN" altLang="en-US" dirty="0"/>
          </a:p>
        </p:txBody>
      </p:sp>
      <p:sp>
        <p:nvSpPr>
          <p:cNvPr id="7" name="文本框 6">
            <a:extLst>
              <a:ext uri="{FF2B5EF4-FFF2-40B4-BE49-F238E27FC236}">
                <a16:creationId xmlns:a16="http://schemas.microsoft.com/office/drawing/2014/main" id="{1DB357AE-A574-4509-BF54-1EBFB9659162}"/>
              </a:ext>
            </a:extLst>
          </p:cNvPr>
          <p:cNvSpPr txBox="1"/>
          <p:nvPr/>
        </p:nvSpPr>
        <p:spPr>
          <a:xfrm>
            <a:off x="703385" y="3850714"/>
            <a:ext cx="10410092" cy="604910"/>
          </a:xfrm>
          <a:prstGeom prst="rect">
            <a:avLst/>
          </a:prstGeom>
          <a:solidFill>
            <a:schemeClr val="accent2"/>
          </a:solidFill>
        </p:spPr>
        <p:txBody>
          <a:bodyPr wrap="square" rtlCol="0">
            <a:spAutoFit/>
          </a:bodyPr>
          <a:lstStyle/>
          <a:p>
            <a:endParaRPr lang="zh-CN" altLang="en-US" dirty="0"/>
          </a:p>
        </p:txBody>
      </p:sp>
      <p:sp>
        <p:nvSpPr>
          <p:cNvPr id="8" name="文本框 7">
            <a:extLst>
              <a:ext uri="{FF2B5EF4-FFF2-40B4-BE49-F238E27FC236}">
                <a16:creationId xmlns:a16="http://schemas.microsoft.com/office/drawing/2014/main" id="{4C5FA611-51A8-47D2-8780-7C15FAEB3A73}"/>
              </a:ext>
            </a:extLst>
          </p:cNvPr>
          <p:cNvSpPr txBox="1"/>
          <p:nvPr/>
        </p:nvSpPr>
        <p:spPr>
          <a:xfrm>
            <a:off x="703385" y="4455624"/>
            <a:ext cx="10410092" cy="604910"/>
          </a:xfrm>
          <a:prstGeom prst="rect">
            <a:avLst/>
          </a:prstGeom>
          <a:solidFill>
            <a:schemeClr val="accent2"/>
          </a:solidFill>
        </p:spPr>
        <p:txBody>
          <a:bodyPr wrap="square" rtlCol="0">
            <a:spAutoFit/>
          </a:bodyPr>
          <a:lstStyle/>
          <a:p>
            <a:endParaRPr lang="zh-CN" altLang="en-US" dirty="0"/>
          </a:p>
        </p:txBody>
      </p:sp>
    </p:spTree>
    <p:extLst>
      <p:ext uri="{BB962C8B-B14F-4D97-AF65-F5344CB8AC3E}">
        <p14:creationId xmlns:p14="http://schemas.microsoft.com/office/powerpoint/2010/main" val="3287586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7"/>
                                        </p:tgtEl>
                                        <p:attrNameLst>
                                          <p:attrName>ppt_w</p:attrName>
                                        </p:attrNameLst>
                                      </p:cBhvr>
                                      <p:tavLst>
                                        <p:tav tm="0">
                                          <p:val>
                                            <p:strVal val="ppt_w"/>
                                          </p:val>
                                        </p:tav>
                                        <p:tav tm="100000">
                                          <p:val>
                                            <p:fltVal val="0"/>
                                          </p:val>
                                        </p:tav>
                                      </p:tavLst>
                                    </p:anim>
                                    <p:anim calcmode="lin" valueType="num">
                                      <p:cBhvr>
                                        <p:cTn id="7" dur="500"/>
                                        <p:tgtEl>
                                          <p:spTgt spid="7"/>
                                        </p:tgtEl>
                                        <p:attrNameLst>
                                          <p:attrName>ppt_h</p:attrName>
                                        </p:attrNameLst>
                                      </p:cBhvr>
                                      <p:tavLst>
                                        <p:tav tm="0">
                                          <p:val>
                                            <p:strVal val="ppt_h"/>
                                          </p:val>
                                        </p:tav>
                                        <p:tav tm="100000">
                                          <p:val>
                                            <p:fltVal val="0"/>
                                          </p:val>
                                        </p:tav>
                                      </p:tavLst>
                                    </p:anim>
                                    <p:animEffect transition="out" filter="fade">
                                      <p:cBhvr>
                                        <p:cTn id="8" dur="500"/>
                                        <p:tgtEl>
                                          <p:spTgt spid="7"/>
                                        </p:tgtEl>
                                      </p:cBhvr>
                                    </p:animEffect>
                                    <p:set>
                                      <p:cBhvr>
                                        <p:cTn id="9" dur="1" fill="hold">
                                          <p:stCondLst>
                                            <p:cond delay="499"/>
                                          </p:stCondLst>
                                        </p:cTn>
                                        <p:tgtEl>
                                          <p:spTgt spid="7"/>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grpId="0" nodeType="clickEffect">
                                  <p:stCondLst>
                                    <p:cond delay="0"/>
                                  </p:stCondLst>
                                  <p:childTnLst>
                                    <p:anim calcmode="lin" valueType="num">
                                      <p:cBhvr>
                                        <p:cTn id="13" dur="500"/>
                                        <p:tgtEl>
                                          <p:spTgt spid="8"/>
                                        </p:tgtEl>
                                        <p:attrNameLst>
                                          <p:attrName>ppt_w</p:attrName>
                                        </p:attrNameLst>
                                      </p:cBhvr>
                                      <p:tavLst>
                                        <p:tav tm="0">
                                          <p:val>
                                            <p:strVal val="ppt_w"/>
                                          </p:val>
                                        </p:tav>
                                        <p:tav tm="100000">
                                          <p:val>
                                            <p:fltVal val="0"/>
                                          </p:val>
                                        </p:tav>
                                      </p:tavLst>
                                    </p:anim>
                                    <p:anim calcmode="lin" valueType="num">
                                      <p:cBhvr>
                                        <p:cTn id="14" dur="500"/>
                                        <p:tgtEl>
                                          <p:spTgt spid="8"/>
                                        </p:tgtEl>
                                        <p:attrNameLst>
                                          <p:attrName>ppt_h</p:attrName>
                                        </p:attrNameLst>
                                      </p:cBhvr>
                                      <p:tavLst>
                                        <p:tav tm="0">
                                          <p:val>
                                            <p:strVal val="ppt_h"/>
                                          </p:val>
                                        </p:tav>
                                        <p:tav tm="100000">
                                          <p:val>
                                            <p:fltVal val="0"/>
                                          </p:val>
                                        </p:tav>
                                      </p:tavLst>
                                    </p:anim>
                                    <p:animEffect transition="out" filter="fad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D557F12C-7CB5-4D9E-B1EC-6C72EBA76926}"/>
              </a:ext>
            </a:extLst>
          </p:cNvPr>
          <p:cNvSpPr txBox="1"/>
          <p:nvPr/>
        </p:nvSpPr>
        <p:spPr>
          <a:xfrm>
            <a:off x="900332" y="759655"/>
            <a:ext cx="10508566" cy="4801314"/>
          </a:xfrm>
          <a:prstGeom prst="rect">
            <a:avLst/>
          </a:prstGeom>
          <a:noFill/>
        </p:spPr>
        <p:txBody>
          <a:bodyPr wrap="square" rtlCol="0">
            <a:spAutoFit/>
          </a:bodyPr>
          <a:lstStyle/>
          <a:p>
            <a:r>
              <a:rPr lang="en-US" altLang="zh-CN" sz="3600" b="1" dirty="0">
                <a:solidFill>
                  <a:srgbClr val="002060"/>
                </a:solidFill>
                <a:latin typeface="Arial Narrow" panose="020B0606020202030204" pitchFamily="34" charset="0"/>
              </a:rPr>
              <a:t>The ___________(cooperate) between the government and the people is important to the achievement of the dual carbon goal. </a:t>
            </a:r>
          </a:p>
          <a:p>
            <a:r>
              <a:rPr lang="en-US" altLang="zh-CN" sz="3600" b="1" dirty="0">
                <a:solidFill>
                  <a:srgbClr val="002060"/>
                </a:solidFill>
                <a:latin typeface="Arial Narrow" panose="020B0606020202030204" pitchFamily="34" charset="0"/>
              </a:rPr>
              <a:t>________ also shows the advantages of the Chinese system.</a:t>
            </a:r>
          </a:p>
          <a:p>
            <a:endParaRPr lang="en-US" altLang="zh-CN" sz="3600" b="1" dirty="0">
              <a:solidFill>
                <a:srgbClr val="002060"/>
              </a:solidFill>
              <a:latin typeface="Arial Narrow" panose="020B0606020202030204" pitchFamily="34" charset="0"/>
            </a:endParaRPr>
          </a:p>
          <a:p>
            <a:r>
              <a:rPr lang="zh-CN" altLang="en-US" sz="3600" b="1" dirty="0">
                <a:solidFill>
                  <a:srgbClr val="002060"/>
                </a:solidFill>
                <a:latin typeface="Arial Narrow" panose="020B0606020202030204" pitchFamily="34" charset="0"/>
              </a:rPr>
              <a:t>政府与民众的协同配合对双碳目标的实现非常重要，也能彰显中国制度的优势。</a:t>
            </a:r>
          </a:p>
          <a:p>
            <a:endParaRPr lang="zh-CN" altLang="en-US" dirty="0"/>
          </a:p>
        </p:txBody>
      </p:sp>
      <p:sp>
        <p:nvSpPr>
          <p:cNvPr id="3" name="文本框 2">
            <a:extLst>
              <a:ext uri="{FF2B5EF4-FFF2-40B4-BE49-F238E27FC236}">
                <a16:creationId xmlns:a16="http://schemas.microsoft.com/office/drawing/2014/main" id="{3A7E6525-114E-4DE5-A65E-76ACAF7CE3D7}"/>
              </a:ext>
            </a:extLst>
          </p:cNvPr>
          <p:cNvSpPr txBox="1"/>
          <p:nvPr/>
        </p:nvSpPr>
        <p:spPr>
          <a:xfrm>
            <a:off x="1688122" y="745587"/>
            <a:ext cx="2461847" cy="584775"/>
          </a:xfrm>
          <a:prstGeom prst="rect">
            <a:avLst/>
          </a:prstGeom>
          <a:noFill/>
        </p:spPr>
        <p:txBody>
          <a:bodyPr wrap="square" rtlCol="0">
            <a:spAutoFit/>
          </a:bodyPr>
          <a:lstStyle/>
          <a:p>
            <a:r>
              <a:rPr lang="en-US" altLang="zh-CN"/>
              <a:t>  </a:t>
            </a:r>
            <a:r>
              <a:rPr lang="en-US" altLang="zh-CN" sz="3200" b="1">
                <a:solidFill>
                  <a:srgbClr val="FF0000"/>
                </a:solidFill>
                <a:latin typeface="Arial Narrow" panose="020B0606020202030204" pitchFamily="34" charset="0"/>
              </a:rPr>
              <a:t>cooperation</a:t>
            </a:r>
            <a:endParaRPr lang="zh-CN" altLang="en-US" b="1" dirty="0">
              <a:solidFill>
                <a:srgbClr val="FF0000"/>
              </a:solidFill>
              <a:latin typeface="Arial Narrow" panose="020B0606020202030204" pitchFamily="34" charset="0"/>
            </a:endParaRPr>
          </a:p>
        </p:txBody>
      </p:sp>
      <p:sp>
        <p:nvSpPr>
          <p:cNvPr id="4" name="文本框 3">
            <a:extLst>
              <a:ext uri="{FF2B5EF4-FFF2-40B4-BE49-F238E27FC236}">
                <a16:creationId xmlns:a16="http://schemas.microsoft.com/office/drawing/2014/main" id="{F90966AD-8919-42E3-9C41-AF3BF19BFF58}"/>
              </a:ext>
            </a:extLst>
          </p:cNvPr>
          <p:cNvSpPr txBox="1"/>
          <p:nvPr/>
        </p:nvSpPr>
        <p:spPr>
          <a:xfrm>
            <a:off x="1430216" y="2403231"/>
            <a:ext cx="2461847" cy="584775"/>
          </a:xfrm>
          <a:prstGeom prst="rect">
            <a:avLst/>
          </a:prstGeom>
          <a:noFill/>
        </p:spPr>
        <p:txBody>
          <a:bodyPr wrap="square" rtlCol="0">
            <a:spAutoFit/>
          </a:bodyPr>
          <a:lstStyle/>
          <a:p>
            <a:r>
              <a:rPr lang="en-US" altLang="zh-CN" dirty="0"/>
              <a:t>  </a:t>
            </a:r>
            <a:r>
              <a:rPr lang="en-US" altLang="zh-CN" sz="3200" b="1" dirty="0">
                <a:solidFill>
                  <a:srgbClr val="FF0000"/>
                </a:solidFill>
                <a:latin typeface="Arial Narrow" panose="020B0606020202030204" pitchFamily="34" charset="0"/>
              </a:rPr>
              <a:t>It </a:t>
            </a:r>
            <a:endParaRPr lang="zh-CN" altLang="en-US" b="1" dirty="0">
              <a:solidFill>
                <a:srgbClr val="FF0000"/>
              </a:solidFill>
              <a:latin typeface="Arial Narrow" panose="020B0606020202030204" pitchFamily="34" charset="0"/>
            </a:endParaRPr>
          </a:p>
        </p:txBody>
      </p:sp>
    </p:spTree>
    <p:extLst>
      <p:ext uri="{BB962C8B-B14F-4D97-AF65-F5344CB8AC3E}">
        <p14:creationId xmlns:p14="http://schemas.microsoft.com/office/powerpoint/2010/main" val="2188803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136</Words>
  <Application>Microsoft Office PowerPoint</Application>
  <PresentationFormat>宽屏</PresentationFormat>
  <Paragraphs>13</Paragraphs>
  <Slides>4</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4</vt:i4>
      </vt:variant>
    </vt:vector>
  </HeadingPairs>
  <TitlesOfParts>
    <vt:vector size="10" baseType="lpstr">
      <vt:lpstr>-apple-system</vt:lpstr>
      <vt:lpstr>等线</vt:lpstr>
      <vt:lpstr>等线 Light</vt:lpstr>
      <vt:lpstr>Arial</vt:lpstr>
      <vt:lpstr>Arial Narrow</vt:lpstr>
      <vt:lpstr>Office 主题​​</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Eileen</dc:creator>
  <cp:lastModifiedBy>Eileen</cp:lastModifiedBy>
  <cp:revision>2</cp:revision>
  <dcterms:created xsi:type="dcterms:W3CDTF">2022-03-27T15:14:38Z</dcterms:created>
  <dcterms:modified xsi:type="dcterms:W3CDTF">2022-03-27T15:18:23Z</dcterms:modified>
</cp:coreProperties>
</file>