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3" r:id="rId2"/>
    <p:sldId id="286" r:id="rId3"/>
    <p:sldId id="256" r:id="rId4"/>
    <p:sldId id="284" r:id="rId5"/>
    <p:sldId id="259" r:id="rId6"/>
    <p:sldId id="258" r:id="rId7"/>
    <p:sldId id="285" r:id="rId8"/>
    <p:sldId id="257" r:id="rId9"/>
    <p:sldId id="290" r:id="rId10"/>
    <p:sldId id="287" r:id="rId11"/>
    <p:sldId id="288" r:id="rId12"/>
    <p:sldId id="289" r:id="rId13"/>
    <p:sldId id="291" r:id="rId14"/>
    <p:sldId id="292" r:id="rId15"/>
    <p:sldId id="293" r:id="rId16"/>
    <p:sldId id="294" r:id="rId17"/>
    <p:sldId id="295" r:id="rId18"/>
    <p:sldId id="269" r:id="rId19"/>
    <p:sldId id="296" r:id="rId20"/>
    <p:sldId id="297" r:id="rId21"/>
    <p:sldId id="298" r:id="rId22"/>
    <p:sldId id="299" r:id="rId23"/>
    <p:sldId id="260" r:id="rId24"/>
    <p:sldId id="300" r:id="rId25"/>
    <p:sldId id="301" r:id="rId26"/>
    <p:sldId id="303" r:id="rId27"/>
    <p:sldId id="302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78457" autoAdjust="0"/>
  </p:normalViewPr>
  <p:slideViewPr>
    <p:cSldViewPr snapToGrid="0">
      <p:cViewPr varScale="1">
        <p:scale>
          <a:sx n="53" d="100"/>
          <a:sy n="53" d="100"/>
        </p:scale>
        <p:origin x="1100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BF601E-32A3-4774-B7B8-F909F045EB49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03927-46A2-4637-8EEE-EFB1B5B167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394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2902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7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730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32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180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03927-46A2-4637-8EEE-EFB1B5B167E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490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03927-46A2-4637-8EEE-EFB1B5B167E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6645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板书：丹  心思细腻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03927-46A2-4637-8EEE-EFB1B5B167E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6326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板书：武阳 据说是勇士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03927-46A2-4637-8EEE-EFB1B5B167E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31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板书：丹 急躁冲动    荆  耿直刚烈 视死如归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146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提问：为何送别？目的在哪？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376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提问：音乐有何作用？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3866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975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板书：荆 有勇有谋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8167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r>
              <a:rPr lang="zh-CN" altLang="en-US" dirty="0"/>
              <a:t>板书：武阳 外强中干 懦弱无能    荆轲：沉着机智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4663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齐读，提问：刺杀过程顺利吗？（用词和句式）但荆轲表现如何？投降了么？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3438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板书：荆轲 勇猛刚烈 忠于使命</a:t>
            </a:r>
          </a:p>
          <a:p>
            <a:r>
              <a:rPr lang="zh-CN" altLang="en-US" dirty="0"/>
              <a:t>群臣：胆怯慌乱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81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5555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8253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70599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728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7" descr="底纹-01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44533" y="2293879"/>
            <a:ext cx="6790267" cy="1082615"/>
          </a:xfrm>
        </p:spPr>
        <p:txBody>
          <a:bodyPr/>
          <a:lstStyle>
            <a:lvl1pPr algn="ctr">
              <a:lnSpc>
                <a:spcPct val="110000"/>
              </a:lnSpc>
              <a:defRPr sz="3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44533" y="3568700"/>
            <a:ext cx="6790267" cy="431800"/>
          </a:xfrm>
        </p:spPr>
        <p:txBody>
          <a:bodyPr/>
          <a:lstStyle>
            <a:lvl1pPr marL="0" indent="0" algn="ctr">
              <a:buFontTx/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5" descr="车马mulu-01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07" y="2622255"/>
            <a:ext cx="5697912" cy="3622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3933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538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87851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4418" y="1412876"/>
            <a:ext cx="5681133" cy="4741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08752" y="1412876"/>
            <a:ext cx="5683249" cy="4741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71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8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542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493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80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465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334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44567" y="476250"/>
            <a:ext cx="2937933" cy="56784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4418" y="476250"/>
            <a:ext cx="8616949" cy="56784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791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2" descr="底纹-01.png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4420" y="539750"/>
            <a:ext cx="10957981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1260476"/>
            <a:ext cx="10957983" cy="474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5C3B8A14-0A16-471D-BF7B-AD4F43CCCB82}" type="datetimeFigureOut">
              <a:rPr lang="zh-CN" altLang="en-US" smtClean="0"/>
              <a:t>2017/9/21</a:t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BD0CD235-CF7D-4B13-AA5A-336B30329B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4" descr="车马-01.pn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335308"/>
            <a:ext cx="1600200" cy="114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35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9pPr>
    </p:titleStyle>
    <p:bodyStyle>
      <a:lvl1pPr marL="444500" indent="-358775" algn="l" rtl="0" eaLnBrk="1" fontAlgn="base" hangingPunct="1"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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44500" indent="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defRPr sz="2000" kern="1200">
          <a:solidFill>
            <a:srgbClr val="4D4D4D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 kern="1200">
          <a:solidFill>
            <a:srgbClr val="4D4D4D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200" kern="1200">
          <a:solidFill>
            <a:srgbClr val="4D4D4D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kern="1200">
          <a:solidFill>
            <a:srgbClr val="4D4D4D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00EC49DA-495E-4550-BCA8-E02D2DC387CC}"/>
              </a:ext>
            </a:extLst>
          </p:cNvPr>
          <p:cNvSpPr/>
          <p:nvPr/>
        </p:nvSpPr>
        <p:spPr>
          <a:xfrm>
            <a:off x="226033" y="2910033"/>
            <a:ext cx="11753634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</a:rPr>
              <a:t>       </a:t>
            </a:r>
            <a:r>
              <a:rPr lang="en-US" altLang="zh-CN" sz="2800" b="1" u="sng" dirty="0">
                <a:solidFill>
                  <a:schemeClr val="tx1">
                    <a:lumMod val="50000"/>
                  </a:schemeClr>
                </a:solidFill>
              </a:rPr>
              <a:t>1931</a:t>
            </a:r>
            <a:r>
              <a:rPr lang="zh-CN" altLang="en-US" sz="2800" b="1" u="sng" dirty="0">
                <a:solidFill>
                  <a:schemeClr val="tx1">
                    <a:lumMod val="50000"/>
                  </a:schemeClr>
                </a:solidFill>
              </a:rPr>
              <a:t>年</a:t>
            </a:r>
            <a:r>
              <a:rPr lang="en-US" altLang="zh-CN" sz="2800" b="1" u="sng" dirty="0">
                <a:solidFill>
                  <a:schemeClr val="tx1">
                    <a:lumMod val="50000"/>
                  </a:schemeClr>
                </a:solidFill>
              </a:rPr>
              <a:t>9</a:t>
            </a:r>
            <a:r>
              <a:rPr lang="zh-CN" altLang="en-US" sz="2800" b="1" u="sng" dirty="0">
                <a:solidFill>
                  <a:schemeClr val="tx1">
                    <a:lumMod val="50000"/>
                  </a:schemeClr>
                </a:solidFill>
              </a:rPr>
              <a:t>月</a:t>
            </a:r>
            <a:r>
              <a:rPr lang="en-US" altLang="zh-CN" sz="2800" b="1" u="sng" dirty="0">
                <a:solidFill>
                  <a:schemeClr val="tx1">
                    <a:lumMod val="50000"/>
                  </a:schemeClr>
                </a:solidFill>
              </a:rPr>
              <a:t>18</a:t>
            </a:r>
            <a:r>
              <a:rPr lang="zh-CN" altLang="en-US" sz="2800" b="1" u="sng" dirty="0">
                <a:solidFill>
                  <a:schemeClr val="tx1">
                    <a:lumMod val="50000"/>
                  </a:schemeClr>
                </a:solidFill>
              </a:rPr>
              <a:t>日夜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，在日本关东军安排下，铁道“守备队”炸毁沈阳柳条湖附近日本修筑的南满铁路路轨，并栽赃嫁祸于中国军队。日军以此为借口，炮轰沈阳北大营，是为“九一八事变”。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</a:rPr>
              <a:t>1932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年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</a:rPr>
              <a:t>2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月，东北全境沦陷。此后，日本在中国东北建立了伪满洲国傀儡政权，开始了对东北人民长达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</a:rPr>
              <a:t>14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年之久的奴役和殖民统治。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1B8C663-8429-44EE-A9B2-5D0EF05D1696}"/>
              </a:ext>
            </a:extLst>
          </p:cNvPr>
          <p:cNvSpPr/>
          <p:nvPr/>
        </p:nvSpPr>
        <p:spPr>
          <a:xfrm>
            <a:off x="226033" y="703427"/>
            <a:ext cx="11753634" cy="1947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       </a:t>
            </a:r>
            <a:r>
              <a:rPr lang="zh-CN" altLang="en-US" sz="2800" b="1" u="sng" dirty="0">
                <a:solidFill>
                  <a:schemeClr val="tx1">
                    <a:lumMod val="50000"/>
                  </a:schemeClr>
                </a:solidFill>
              </a:rPr>
              <a:t>九一八事变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（又称奉天事变、柳条湖事件）是日本在中国东北蓄意制造并发动的一场侵华战争，</a:t>
            </a:r>
            <a:r>
              <a:rPr lang="zh-CN" altLang="en-US" sz="2800" b="1" u="sng" dirty="0">
                <a:solidFill>
                  <a:schemeClr val="tx1">
                    <a:lumMod val="50000"/>
                  </a:schemeClr>
                </a:solidFill>
              </a:rPr>
              <a:t>是日本帝国主义侵华的开端，也是中华民族进行全面抗战的开始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876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F697EBB6-41FA-485E-81E6-174A563E7464}"/>
              </a:ext>
            </a:extLst>
          </p:cNvPr>
          <p:cNvSpPr/>
          <p:nvPr/>
        </p:nvSpPr>
        <p:spPr>
          <a:xfrm>
            <a:off x="184937" y="2457970"/>
            <a:ext cx="11753634" cy="38866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chemeClr val="bg1"/>
                </a:solidFill>
              </a:rPr>
              <a:t>       </a:t>
            </a:r>
            <a:r>
              <a:rPr lang="en-US" altLang="zh-CN" sz="2800" u="sng" dirty="0">
                <a:solidFill>
                  <a:schemeClr val="bg1"/>
                </a:solidFill>
              </a:rPr>
              <a:t>1931</a:t>
            </a:r>
            <a:r>
              <a:rPr lang="zh-CN" altLang="en-US" sz="2800" u="sng" dirty="0">
                <a:solidFill>
                  <a:schemeClr val="bg1"/>
                </a:solidFill>
              </a:rPr>
              <a:t>年</a:t>
            </a:r>
            <a:r>
              <a:rPr lang="en-US" altLang="zh-CN" sz="2800" u="sng" dirty="0">
                <a:solidFill>
                  <a:schemeClr val="bg1"/>
                </a:solidFill>
              </a:rPr>
              <a:t>9</a:t>
            </a:r>
            <a:r>
              <a:rPr lang="zh-CN" altLang="en-US" sz="2800" u="sng" dirty="0">
                <a:solidFill>
                  <a:schemeClr val="bg1"/>
                </a:solidFill>
              </a:rPr>
              <a:t>月</a:t>
            </a:r>
            <a:r>
              <a:rPr lang="en-US" altLang="zh-CN" sz="2800" u="sng" dirty="0">
                <a:solidFill>
                  <a:schemeClr val="bg1"/>
                </a:solidFill>
              </a:rPr>
              <a:t>18</a:t>
            </a:r>
            <a:r>
              <a:rPr lang="zh-CN" altLang="en-US" sz="2800" u="sng" dirty="0">
                <a:solidFill>
                  <a:schemeClr val="bg1"/>
                </a:solidFill>
              </a:rPr>
              <a:t>日夜</a:t>
            </a:r>
            <a:r>
              <a:rPr lang="zh-CN" altLang="en-US" sz="2800" dirty="0">
                <a:solidFill>
                  <a:schemeClr val="bg1"/>
                </a:solidFill>
              </a:rPr>
              <a:t>，在日本关东军安排下，铁道“守备队”炸毁沈阳柳条湖附近日本修筑的南满铁路路轨，并栽赃嫁祸于中国军队。日军以此为借口，炮轰沈阳北大营，是为“九一八事变”。</a:t>
            </a:r>
            <a:r>
              <a:rPr lang="en-US" altLang="zh-CN" sz="2800" dirty="0">
                <a:solidFill>
                  <a:schemeClr val="bg1"/>
                </a:solidFill>
              </a:rPr>
              <a:t>1932</a:t>
            </a:r>
            <a:r>
              <a:rPr lang="zh-CN" altLang="en-US" sz="2800" dirty="0">
                <a:solidFill>
                  <a:schemeClr val="bg1"/>
                </a:solidFill>
              </a:rPr>
              <a:t>年</a:t>
            </a:r>
            <a:r>
              <a:rPr lang="en-US" altLang="zh-CN" sz="2800" dirty="0">
                <a:solidFill>
                  <a:schemeClr val="bg1"/>
                </a:solidFill>
              </a:rPr>
              <a:t>2</a:t>
            </a:r>
            <a:r>
              <a:rPr lang="zh-CN" altLang="en-US" sz="2800" dirty="0">
                <a:solidFill>
                  <a:schemeClr val="bg1"/>
                </a:solidFill>
              </a:rPr>
              <a:t>月，东北全境沦陷。此后，日本在中国东北建立了伪满洲国傀儡政权，开始了对东北人民长达</a:t>
            </a:r>
            <a:r>
              <a:rPr lang="en-US" altLang="zh-CN" sz="2800" dirty="0">
                <a:solidFill>
                  <a:schemeClr val="bg1"/>
                </a:solidFill>
              </a:rPr>
              <a:t>14</a:t>
            </a:r>
            <a:r>
              <a:rPr lang="zh-CN" altLang="en-US" sz="2800" dirty="0">
                <a:solidFill>
                  <a:schemeClr val="bg1"/>
                </a:solidFill>
              </a:rPr>
              <a:t>年之久的奴役</a:t>
            </a:r>
            <a:endParaRPr lang="en-US" altLang="zh-CN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/>
                </a:solidFill>
              </a:rPr>
              <a:t>和殖民统治。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1B8C663-8429-44EE-A9B2-5D0EF05D1696}"/>
              </a:ext>
            </a:extLst>
          </p:cNvPr>
          <p:cNvSpPr/>
          <p:nvPr/>
        </p:nvSpPr>
        <p:spPr>
          <a:xfrm>
            <a:off x="3071973" y="2741249"/>
            <a:ext cx="65343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tx1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      铭记历史，勿忘国耻。</a:t>
            </a:r>
          </a:p>
        </p:txBody>
      </p:sp>
    </p:spTree>
    <p:extLst>
      <p:ext uri="{BB962C8B-B14F-4D97-AF65-F5344CB8AC3E}">
        <p14:creationId xmlns:p14="http://schemas.microsoft.com/office/powerpoint/2010/main" val="1454173589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689203" y="2701725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荆轲刺秦王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349025" y="3525972"/>
            <a:ext cx="5581373" cy="0"/>
          </a:xfrm>
          <a:prstGeom prst="line">
            <a:avLst/>
          </a:prstGeom>
          <a:ln>
            <a:solidFill>
              <a:srgbClr val="0058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7149696" y="364233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战国策</a:t>
            </a:r>
            <a:r>
              <a:rPr lang="en-US" altLang="zh-CN" sz="28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800" dirty="0">
              <a:solidFill>
                <a:srgbClr val="00589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58061" y="5875558"/>
            <a:ext cx="16417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1600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244819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2862365-AF02-4BFE-B70B-404E50C7E3A7}"/>
              </a:ext>
            </a:extLst>
          </p:cNvPr>
          <p:cNvSpPr/>
          <p:nvPr/>
        </p:nvSpPr>
        <p:spPr>
          <a:xfrm>
            <a:off x="530943" y="682421"/>
            <a:ext cx="11267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荆轲（？－前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227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年），中国战国末年著名刺客。卫国人，也称庆卿、荆卿、庆轲。他</a:t>
            </a:r>
            <a:r>
              <a:rPr lang="zh-CN" altLang="en-US" sz="2800" b="1" dirty="0">
                <a:solidFill>
                  <a:srgbClr val="33333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游历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到燕国，随之由燕国智勇深沉的“节侠”田光推荐给太子丹</a:t>
            </a:r>
            <a:r>
              <a:rPr lang="zh-CN" altLang="en-US" sz="2800" b="1" dirty="0">
                <a:solidFill>
                  <a:srgbClr val="33333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，拜为上卿。后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受燕国太子丹之托入刺秦王嬴政，失败被杀。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CA5E232-15F7-49EC-AAB3-5CDCBCDE59AC}"/>
              </a:ext>
            </a:extLst>
          </p:cNvPr>
          <p:cNvSpPr/>
          <p:nvPr/>
        </p:nvSpPr>
        <p:spPr>
          <a:xfrm>
            <a:off x="1165576" y="3776180"/>
            <a:ext cx="9198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易水流得尽，荆卿名不消。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——【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唐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贾岛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易水怀古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endParaRPr lang="zh-CN" altLang="en-US" sz="2800" b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C91553A-5984-468F-A248-CE6101E35125}"/>
              </a:ext>
            </a:extLst>
          </p:cNvPr>
          <p:cNvSpPr/>
          <p:nvPr/>
        </p:nvSpPr>
        <p:spPr>
          <a:xfrm>
            <a:off x="621108" y="4866920"/>
            <a:ext cx="11087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古来易水上，义士有荆轲。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——【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宋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】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梅尧臣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送正仲都官知睦州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20031420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4719557" y="1479216"/>
            <a:ext cx="286075" cy="923330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7476" y="1479216"/>
            <a:ext cx="6329031" cy="92333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如果你是荆轲，你会怎么做？</a:t>
            </a:r>
          </a:p>
        </p:txBody>
      </p:sp>
    </p:spTree>
    <p:extLst>
      <p:ext uri="{BB962C8B-B14F-4D97-AF65-F5344CB8AC3E}">
        <p14:creationId xmlns:p14="http://schemas.microsoft.com/office/powerpoint/2010/main" val="296308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0">
        <p14:pan dir="u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7076927" y="1774752"/>
            <a:ext cx="3583032" cy="523220"/>
          </a:xfrm>
          <a:prstGeom prst="rect">
            <a:avLst/>
          </a:prstGeom>
          <a:solidFill>
            <a:srgbClr val="005897"/>
          </a:solidFill>
          <a:effectLst>
            <a:outerShdw blurRad="50800" dist="50800" dir="5400000" sx="33000" sy="33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</a:t>
            </a: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为何要刺杀秦王？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076927" y="3012524"/>
            <a:ext cx="3583032" cy="523220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刺杀计划是什么？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076927" y="4214873"/>
            <a:ext cx="3583032" cy="523220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  <p:sp>
        <p:nvSpPr>
          <p:cNvPr id="25" name="矩形 24"/>
          <p:cNvSpPr/>
          <p:nvPr/>
        </p:nvSpPr>
        <p:spPr>
          <a:xfrm>
            <a:off x="3593178" y="2305233"/>
            <a:ext cx="1376121" cy="968901"/>
          </a:xfrm>
          <a:prstGeom prst="rect">
            <a:avLst/>
          </a:prstGeom>
          <a:noFill/>
          <a:ln>
            <a:solidFill>
              <a:srgbClr val="0058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6"/>
          </a:p>
        </p:txBody>
      </p:sp>
      <p:sp>
        <p:nvSpPr>
          <p:cNvPr id="26" name="矩形 25"/>
          <p:cNvSpPr/>
          <p:nvPr/>
        </p:nvSpPr>
        <p:spPr>
          <a:xfrm>
            <a:off x="5100356" y="3081472"/>
            <a:ext cx="1376121" cy="968081"/>
          </a:xfrm>
          <a:prstGeom prst="rect">
            <a:avLst/>
          </a:prstGeom>
          <a:noFill/>
          <a:ln>
            <a:solidFill>
              <a:srgbClr val="0058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6"/>
          </a:p>
        </p:txBody>
      </p:sp>
      <p:sp>
        <p:nvSpPr>
          <p:cNvPr id="27" name="文本框 26"/>
          <p:cNvSpPr txBox="1"/>
          <p:nvPr/>
        </p:nvSpPr>
        <p:spPr>
          <a:xfrm>
            <a:off x="3792871" y="2236614"/>
            <a:ext cx="1029449" cy="11061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588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288978" y="3012524"/>
            <a:ext cx="1029171" cy="1105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588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34DD4B9C-DDD2-4928-8C2F-D72C0EFD09A4}"/>
              </a:ext>
            </a:extLst>
          </p:cNvPr>
          <p:cNvSpPr/>
          <p:nvPr/>
        </p:nvSpPr>
        <p:spPr>
          <a:xfrm>
            <a:off x="594798" y="1329562"/>
            <a:ext cx="1376121" cy="968901"/>
          </a:xfrm>
          <a:prstGeom prst="rect">
            <a:avLst/>
          </a:prstGeom>
          <a:noFill/>
          <a:ln>
            <a:solidFill>
              <a:srgbClr val="0058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6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93889AFD-AC93-4151-9684-A7D3888CA75F}"/>
              </a:ext>
            </a:extLst>
          </p:cNvPr>
          <p:cNvSpPr/>
          <p:nvPr/>
        </p:nvSpPr>
        <p:spPr>
          <a:xfrm>
            <a:off x="2138714" y="1329891"/>
            <a:ext cx="1376121" cy="968081"/>
          </a:xfrm>
          <a:prstGeom prst="rect">
            <a:avLst/>
          </a:prstGeom>
          <a:noFill/>
          <a:ln>
            <a:solidFill>
              <a:srgbClr val="0058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6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E05F977A-17A1-4DEA-A7FC-E66A7962A3F5}"/>
              </a:ext>
            </a:extLst>
          </p:cNvPr>
          <p:cNvSpPr txBox="1"/>
          <p:nvPr/>
        </p:nvSpPr>
        <p:spPr>
          <a:xfrm>
            <a:off x="794491" y="1260943"/>
            <a:ext cx="1029449" cy="11061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588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阅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44F48E16-0E36-411B-BAE6-C5FAB489F7D3}"/>
              </a:ext>
            </a:extLst>
          </p:cNvPr>
          <p:cNvSpPr txBox="1"/>
          <p:nvPr/>
        </p:nvSpPr>
        <p:spPr>
          <a:xfrm>
            <a:off x="2327336" y="1260943"/>
            <a:ext cx="1029171" cy="1105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588" dirty="0">
                <a:solidFill>
                  <a:srgbClr val="0058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</a:t>
            </a:r>
          </a:p>
        </p:txBody>
      </p:sp>
    </p:spTree>
    <p:extLst>
      <p:ext uri="{BB962C8B-B14F-4D97-AF65-F5344CB8AC3E}">
        <p14:creationId xmlns:p14="http://schemas.microsoft.com/office/powerpoint/2010/main" val="116007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5EBBB2B4-0E92-4B03-910F-C9BF666D60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893" y="850179"/>
            <a:ext cx="8718420" cy="540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7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7C86E5C-D3EB-47F7-963B-72DCCD6E3FAB}"/>
              </a:ext>
            </a:extLst>
          </p:cNvPr>
          <p:cNvSpPr txBox="1"/>
          <p:nvPr/>
        </p:nvSpPr>
        <p:spPr>
          <a:xfrm>
            <a:off x="4007047" y="1374061"/>
            <a:ext cx="4653685" cy="646331"/>
          </a:xfrm>
          <a:prstGeom prst="rect">
            <a:avLst/>
          </a:prstGeom>
          <a:solidFill>
            <a:srgbClr val="005897"/>
          </a:solidFill>
          <a:effectLst>
            <a:outerShdw blurRad="50800" dist="50800" dir="5400000" sx="33000" sy="33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为何要刺杀秦王？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453584" y="2748840"/>
            <a:ext cx="67842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燕国弱小，而强大的秦军将袭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FD2A82F-7435-407A-AD28-92F775ACAE7E}"/>
              </a:ext>
            </a:extLst>
          </p:cNvPr>
          <p:cNvSpPr/>
          <p:nvPr/>
        </p:nvSpPr>
        <p:spPr>
          <a:xfrm>
            <a:off x="2453584" y="3938685"/>
            <a:ext cx="91005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燕国太子丹为秦国质子时，秦人待他不善</a:t>
            </a:r>
          </a:p>
        </p:txBody>
      </p:sp>
    </p:spTree>
    <p:extLst>
      <p:ext uri="{BB962C8B-B14F-4D97-AF65-F5344CB8AC3E}">
        <p14:creationId xmlns:p14="http://schemas.microsoft.com/office/powerpoint/2010/main" val="128966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DD31C2E-D390-4B03-A53E-D549604B74F5}"/>
              </a:ext>
            </a:extLst>
          </p:cNvPr>
          <p:cNvSpPr txBox="1"/>
          <p:nvPr/>
        </p:nvSpPr>
        <p:spPr>
          <a:xfrm>
            <a:off x="3931035" y="523019"/>
            <a:ext cx="457824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02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刺杀计划是什么？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7198C56-2B28-42C8-9BE3-71B37C8F389E}"/>
              </a:ext>
            </a:extLst>
          </p:cNvPr>
          <p:cNvSpPr/>
          <p:nvPr/>
        </p:nvSpPr>
        <p:spPr>
          <a:xfrm>
            <a:off x="471948" y="1411522"/>
            <a:ext cx="113169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由荆轲携带樊於期的头与燕国都亢的地图接近秦王，趁秦王掉以轻心时，杀掉秦王。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4EBB9C3-2A6D-4B1B-90ED-96C2E00C01C9}"/>
              </a:ext>
            </a:extLst>
          </p:cNvPr>
          <p:cNvSpPr/>
          <p:nvPr/>
        </p:nvSpPr>
        <p:spPr>
          <a:xfrm>
            <a:off x="471948" y="3038689"/>
            <a:ext cx="113169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诚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能得樊将军首，与燕督亢之地图献秦王，秦王必说见臣，臣乃得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有以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报太子。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71D743E-9A9B-472B-B4BA-DC86794649D1}"/>
              </a:ext>
            </a:extLst>
          </p:cNvPr>
          <p:cNvSpPr/>
          <p:nvPr/>
        </p:nvSpPr>
        <p:spPr>
          <a:xfrm>
            <a:off x="471949" y="4462687"/>
            <a:ext cx="11316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臣左手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把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其袖，而右手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揕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其胸，然则将军之仇报，而燕国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见陵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之耻除矣。</a:t>
            </a:r>
          </a:p>
        </p:txBody>
      </p:sp>
    </p:spTree>
    <p:extLst>
      <p:ext uri="{BB962C8B-B14F-4D97-AF65-F5344CB8AC3E}">
        <p14:creationId xmlns:p14="http://schemas.microsoft.com/office/powerpoint/2010/main" val="3298265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8" y="2745493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荆丹相商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ED7D82-21F6-4389-91AE-1F4D1875624F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7887" y="2071508"/>
            <a:ext cx="329938" cy="19537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7758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荆轲：夫今樊将军，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秦王购之金千斤，邑万家。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177825" y="3686660"/>
            <a:ext cx="93044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丹：樊将军以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穷困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来归丹，丹不忍以己之私，而伤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长者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之</a:t>
            </a:r>
            <a:endParaRPr lang="en-US" altLang="zh-CN" sz="2800" b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意，愿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足下更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虑之！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3252013" y="2545438"/>
            <a:ext cx="87942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秦王用一千斤金和一万户人口的封地作悬赏来购取他的头颅。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3017913" y="4970666"/>
            <a:ext cx="87496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樊将军因为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走投无路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处境困窘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而来归附我，我不忍心由于自己个人的私仇而伤害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长者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的心意，希望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您另外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考虑对策吧！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FBE6CAB-0D4E-461F-BE79-AFDC0C4F2DA3}"/>
              </a:ext>
            </a:extLst>
          </p:cNvPr>
          <p:cNvSpPr/>
          <p:nvPr/>
        </p:nvSpPr>
        <p:spPr>
          <a:xfrm>
            <a:off x="168421" y="3268713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（有分歧）</a:t>
            </a:r>
          </a:p>
        </p:txBody>
      </p:sp>
    </p:spTree>
    <p:extLst>
      <p:ext uri="{BB962C8B-B14F-4D97-AF65-F5344CB8AC3E}">
        <p14:creationId xmlns:p14="http://schemas.microsoft.com/office/powerpoint/2010/main" val="154992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746179" y="3345657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荆求樊首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2485432" y="2014176"/>
            <a:ext cx="350127" cy="318618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3059327" y="1765902"/>
            <a:ext cx="8121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秦之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遇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将军，可谓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深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矣。父母宗族，皆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为戮没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3144168" y="4257292"/>
            <a:ext cx="93044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c.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愿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得将军之首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以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献秦，秦王必喜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而善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见臣。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3059327" y="2416249"/>
            <a:ext cx="8794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秦国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对待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将军，可以说是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刻毒透顶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了。父亲、母亲和同族的人都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被杀死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或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没收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（入官为奴）。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7320242" y="3888450"/>
            <a:ext cx="1041333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忧患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35F8D21-942F-4A25-9009-3AF0F34B20F6}"/>
              </a:ext>
            </a:extLst>
          </p:cNvPr>
          <p:cNvSpPr/>
          <p:nvPr/>
        </p:nvSpPr>
        <p:spPr>
          <a:xfrm>
            <a:off x="3144168" y="3437374"/>
            <a:ext cx="92031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b.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今有一言，可以解燕国之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患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，而报将军之仇者，何如？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3397DC3-C067-43AE-A592-2D0004AF8530}"/>
              </a:ext>
            </a:extLst>
          </p:cNvPr>
          <p:cNvSpPr/>
          <p:nvPr/>
        </p:nvSpPr>
        <p:spPr>
          <a:xfrm>
            <a:off x="3348634" y="5077810"/>
            <a:ext cx="87942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希望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得到樊将军的首级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来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献给秦国，秦王一定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高兴而又友好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地接见我。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130E3BC-D13D-4495-8A33-03BFD753339B}"/>
              </a:ext>
            </a:extLst>
          </p:cNvPr>
          <p:cNvSpPr/>
          <p:nvPr/>
        </p:nvSpPr>
        <p:spPr>
          <a:xfrm>
            <a:off x="619552" y="3868877"/>
            <a:ext cx="20409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（私下相见、</a:t>
            </a:r>
            <a:endParaRPr lang="en-US" altLang="zh-CN" sz="2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看透心理）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6B6AAD4-A62D-45F5-8B79-653DDB1DECA8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</p:spTree>
    <p:extLst>
      <p:ext uri="{BB962C8B-B14F-4D97-AF65-F5344CB8AC3E}">
        <p14:creationId xmlns:p14="http://schemas.microsoft.com/office/powerpoint/2010/main" val="167600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746179" y="3345657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樊於期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2485432" y="2014176"/>
            <a:ext cx="350127" cy="318618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835559" y="1752566"/>
            <a:ext cx="4153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樊将军仰天太息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流涕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曰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838371" y="4318346"/>
            <a:ext cx="93044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c.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遂自刎。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5828550" y="2344007"/>
            <a:ext cx="960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流泪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4701438" y="3527871"/>
            <a:ext cx="7044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脱下一只衣袖露出一只胳膊，左手握住右腕，捶胸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35F8D21-942F-4A25-9009-3AF0F34B20F6}"/>
              </a:ext>
            </a:extLst>
          </p:cNvPr>
          <p:cNvSpPr/>
          <p:nvPr/>
        </p:nvSpPr>
        <p:spPr>
          <a:xfrm>
            <a:off x="2920399" y="2835373"/>
            <a:ext cx="88253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b.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樊於期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偏袒扼腕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而进曰：“此臣日夜切齿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拊心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也，乃今得闻教！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3397DC3-C067-43AE-A592-2D0004AF8530}"/>
              </a:ext>
            </a:extLst>
          </p:cNvPr>
          <p:cNvSpPr/>
          <p:nvPr/>
        </p:nvSpPr>
        <p:spPr>
          <a:xfrm>
            <a:off x="3251639" y="5077040"/>
            <a:ext cx="1989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于是自杀了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440F6A4-692C-4329-90DF-30F39771D46E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</p:spTree>
    <p:extLst>
      <p:ext uri="{BB962C8B-B14F-4D97-AF65-F5344CB8AC3E}">
        <p14:creationId xmlns:p14="http://schemas.microsoft.com/office/powerpoint/2010/main" val="134369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crush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735910" y="294309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丹购匕首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2485432" y="2014176"/>
            <a:ext cx="350127" cy="24635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835559" y="1752566"/>
            <a:ext cx="848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得赵人徐夫人之匕首，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取之百金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工以药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淬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之。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3633026" y="2481431"/>
            <a:ext cx="78676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用一百金把它买</a:t>
            </a:r>
            <a:r>
              <a:rPr lang="zh-CN" altLang="en-US" sz="2400" b="1" u="sng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到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让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工匠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在淬火时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用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毒药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浸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到匕首上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3174296" y="4796421"/>
            <a:ext cx="7044359" cy="559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用人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来做实验，血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沾湿衣服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，没有不立即死亡的。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35F8D21-942F-4A25-9009-3AF0F34B20F6}"/>
              </a:ext>
            </a:extLst>
          </p:cNvPr>
          <p:cNvSpPr/>
          <p:nvPr/>
        </p:nvSpPr>
        <p:spPr>
          <a:xfrm>
            <a:off x="2835559" y="4057757"/>
            <a:ext cx="88253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5F5F5F">
                    <a:lumMod val="50000"/>
                  </a:srgb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b.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以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试人，血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濡缕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，人无不立死者。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130E3BC-D13D-4495-8A33-03BFD753339B}"/>
              </a:ext>
            </a:extLst>
          </p:cNvPr>
          <p:cNvSpPr/>
          <p:nvPr/>
        </p:nvSpPr>
        <p:spPr>
          <a:xfrm>
            <a:off x="888185" y="3476210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（细致）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440F6A4-692C-4329-90DF-30F39771D46E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</p:spTree>
    <p:extLst>
      <p:ext uri="{BB962C8B-B14F-4D97-AF65-F5344CB8AC3E}">
        <p14:creationId xmlns:p14="http://schemas.microsoft.com/office/powerpoint/2010/main" val="210527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7" grpId="0"/>
      <p:bldP spid="8" grpId="0"/>
      <p:bldP spid="9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735910" y="294309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武阳为副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3212631" y="2943096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人不敢与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忤视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zh-CN" altLang="en-US" sz="2800" b="1" i="1" u="none" strike="noStrike" kern="1200" cap="none" spc="0" normalizeH="0" baseline="0" noProof="0" dirty="0">
              <a:ln>
                <a:noFill/>
              </a:ln>
              <a:solidFill>
                <a:srgbClr val="5F5F5F">
                  <a:lumMod val="50000"/>
                </a:srgbClr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3765001" y="3574941"/>
            <a:ext cx="3276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正眼相对（不敢直视）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130E3BC-D13D-4495-8A33-03BFD753339B}"/>
              </a:ext>
            </a:extLst>
          </p:cNvPr>
          <p:cNvSpPr/>
          <p:nvPr/>
        </p:nvSpPr>
        <p:spPr>
          <a:xfrm>
            <a:off x="888185" y="3476210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（壮胆）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440F6A4-692C-4329-90DF-30F39771D46E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</p:spTree>
    <p:extLst>
      <p:ext uri="{BB962C8B-B14F-4D97-AF65-F5344CB8AC3E}">
        <p14:creationId xmlns:p14="http://schemas.microsoft.com/office/powerpoint/2010/main" val="2631605667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8" y="2745493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易水诀别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ED7D82-21F6-4389-91AE-1F4D1875624F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7887" y="2071508"/>
            <a:ext cx="329938" cy="19537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6292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丹：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顷之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未发，太子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迟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之，疑其有改悔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177825" y="3686660"/>
            <a:ext cx="93044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荆轲：荆轲怒，叱太子曰：“今日往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而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不反者，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竖子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也！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2432956" y="2469756"/>
            <a:ext cx="87942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过了一阵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还没动身，太子嫌荆轲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走晚了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，怀疑他有改变初衷和后悔的念头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4695884" y="4413858"/>
            <a:ext cx="74269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今天去了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却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不能好好回来复命的，那是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没有用的小子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!</a:t>
            </a:r>
            <a:endParaRPr lang="zh-CN" altLang="en-US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3174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7" y="2707872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易水诀别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ED7D82-21F6-4389-91AE-1F4D1875624F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2855" y="2073975"/>
            <a:ext cx="393499" cy="17910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丹：皆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白衣冠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以送之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236355" y="3422686"/>
            <a:ext cx="98790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高渐离与众宾客：击筑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士皆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垂泪涕泣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士皆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瞋目，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发尽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上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指冠。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2480090" y="2474007"/>
            <a:ext cx="32419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穿着白衣，戴着白帽</a:t>
            </a:r>
            <a:endParaRPr lang="zh-CN" altLang="en-US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6777872" y="4161350"/>
            <a:ext cx="51847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流着眼泪小声地哭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睁大了眼睛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向上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FBE6CAB-0D4E-461F-BE79-AFDC0C4F2DA3}"/>
              </a:ext>
            </a:extLst>
          </p:cNvPr>
          <p:cNvSpPr/>
          <p:nvPr/>
        </p:nvSpPr>
        <p:spPr>
          <a:xfrm>
            <a:off x="323110" y="3232034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（悲壮）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D350F96-EA2A-43A9-9EB1-40470D94BBC8}"/>
              </a:ext>
            </a:extLst>
          </p:cNvPr>
          <p:cNvSpPr txBox="1"/>
          <p:nvPr/>
        </p:nvSpPr>
        <p:spPr>
          <a:xfrm>
            <a:off x="3163616" y="4978586"/>
            <a:ext cx="6206626" cy="738664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目的：激励荆轲冒死行刺，不负重托。</a:t>
            </a:r>
          </a:p>
        </p:txBody>
      </p:sp>
    </p:spTree>
    <p:extLst>
      <p:ext uri="{BB962C8B-B14F-4D97-AF65-F5344CB8AC3E}">
        <p14:creationId xmlns:p14="http://schemas.microsoft.com/office/powerpoint/2010/main" val="3463752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/>
      <p:bldP spid="7" grpId="0"/>
      <p:bldP spid="8" grpId="0"/>
      <p:bldP spid="9" grpId="0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7" y="2707872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易水诀别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ED7D82-21F6-4389-91AE-1F4D1875624F}"/>
              </a:ext>
            </a:extLst>
          </p:cNvPr>
          <p:cNvSpPr txBox="1"/>
          <p:nvPr/>
        </p:nvSpPr>
        <p:spPr>
          <a:xfrm>
            <a:off x="3633026" y="799767"/>
            <a:ext cx="5171609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刺杀计划的准备工作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202354" y="2242851"/>
            <a:ext cx="9562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又前而为歌曰：“风萧萧兮易水寒，壮士一去兮不复还！”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202354" y="3144873"/>
            <a:ext cx="9879057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为变徵之声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复为慷慨羽声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FBE6CAB-0D4E-461F-BE79-AFDC0C4F2DA3}"/>
              </a:ext>
            </a:extLst>
          </p:cNvPr>
          <p:cNvSpPr/>
          <p:nvPr/>
        </p:nvSpPr>
        <p:spPr>
          <a:xfrm>
            <a:off x="323110" y="3232034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（悲壮）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D350F96-EA2A-43A9-9EB1-40470D94BBC8}"/>
              </a:ext>
            </a:extLst>
          </p:cNvPr>
          <p:cNvSpPr txBox="1"/>
          <p:nvPr/>
        </p:nvSpPr>
        <p:spPr>
          <a:xfrm>
            <a:off x="2541446" y="5016294"/>
            <a:ext cx="7705489" cy="738664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音乐：渲染悲壮的气氛，突显荆轲壮举之伟大。</a:t>
            </a:r>
          </a:p>
        </p:txBody>
      </p:sp>
      <p:sp>
        <p:nvSpPr>
          <p:cNvPr id="11" name="左大括号 10">
            <a:extLst>
              <a:ext uri="{FF2B5EF4-FFF2-40B4-BE49-F238E27FC236}">
                <a16:creationId xmlns:a16="http://schemas.microsoft.com/office/drawing/2014/main" id="{9E5F4D52-4334-447B-AC89-757AE2F8ABFC}"/>
              </a:ext>
            </a:extLst>
          </p:cNvPr>
          <p:cNvSpPr/>
          <p:nvPr/>
        </p:nvSpPr>
        <p:spPr>
          <a:xfrm>
            <a:off x="1864315" y="2455025"/>
            <a:ext cx="219018" cy="115711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615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9" grpId="0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0929" y="611947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7524CC5-EEC7-41AA-B526-893AE4A44519}"/>
              </a:ext>
            </a:extLst>
          </p:cNvPr>
          <p:cNvSpPr txBox="1"/>
          <p:nvPr/>
        </p:nvSpPr>
        <p:spPr>
          <a:xfrm>
            <a:off x="5559212" y="2621742"/>
            <a:ext cx="4753712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</p:spTree>
    <p:extLst>
      <p:ext uri="{BB962C8B-B14F-4D97-AF65-F5344CB8AC3E}">
        <p14:creationId xmlns:p14="http://schemas.microsoft.com/office/powerpoint/2010/main" val="102938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fracture"/>
      </p:transition>
    </mc:Choice>
    <mc:Fallback xmlns="">
      <p:transition spd="slow" advClick="0" advTm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8" y="2745493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厚遗蒙嘉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7887" y="2071508"/>
            <a:ext cx="329938" cy="19537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9922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荆轲：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既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至秦，持千金之资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币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物，厚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遗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秦王宠臣中庶子蒙嘉。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177825" y="3686660"/>
            <a:ext cx="93044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蒙嘉：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函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封，燕王拜送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于庭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使使以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闻大王。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2432956" y="2469756"/>
            <a:ext cx="87942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到达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秦国后，拿着价值千金的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礼物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，优厚地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赠送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给秦王的宠臣中庶子蒙嘉。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2570916" y="4374829"/>
            <a:ext cx="93047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用盒子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封好，燕王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在朝廷上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行跪拜大礼送出来，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派使者来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禀告大王。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8AC190-A487-4BF8-A10C-08B29CB19F7F}"/>
              </a:ext>
            </a:extLst>
          </p:cNvPr>
          <p:cNvSpPr txBox="1"/>
          <p:nvPr/>
        </p:nvSpPr>
        <p:spPr>
          <a:xfrm>
            <a:off x="3966082" y="761401"/>
            <a:ext cx="4753712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A32EF07-E818-4B4F-A538-6BE1FC27C348}"/>
              </a:ext>
            </a:extLst>
          </p:cNvPr>
          <p:cNvSpPr/>
          <p:nvPr/>
        </p:nvSpPr>
        <p:spPr>
          <a:xfrm>
            <a:off x="323110" y="3232034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（成功）</a:t>
            </a:r>
          </a:p>
        </p:txBody>
      </p:sp>
    </p:spTree>
    <p:extLst>
      <p:ext uri="{BB962C8B-B14F-4D97-AF65-F5344CB8AC3E}">
        <p14:creationId xmlns:p14="http://schemas.microsoft.com/office/powerpoint/2010/main" val="7412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8" y="2745493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荆笑武怂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7887" y="2071508"/>
            <a:ext cx="329938" cy="19537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7758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秦武阳：至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陛下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，秦武阳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色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变振恐，群臣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怪之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177825" y="3686660"/>
            <a:ext cx="9304491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荆轲：荆轲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顾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笑武阳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愿大王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少假借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之，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使毕使于前。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2432956" y="2469756"/>
            <a:ext cx="8794228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到达殿前的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台阶下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，秦武阳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脸色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都变了，十分害怕，秦国的群臣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对此感到奇怪。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2570916" y="4374829"/>
            <a:ext cx="9304723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荆轲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回过头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来对秦武阳笑了笑</a:t>
            </a:r>
            <a:r>
              <a:rPr lang="en-US" altLang="zh-CN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希望大王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稍微原谅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他些，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让他在大王的面前完成他的使命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8AC190-A487-4BF8-A10C-08B29CB19F7F}"/>
              </a:ext>
            </a:extLst>
          </p:cNvPr>
          <p:cNvSpPr txBox="1"/>
          <p:nvPr/>
        </p:nvSpPr>
        <p:spPr>
          <a:xfrm>
            <a:off x="3966082" y="761401"/>
            <a:ext cx="4753712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</p:spTree>
    <p:extLst>
      <p:ext uri="{BB962C8B-B14F-4D97-AF65-F5344CB8AC3E}">
        <p14:creationId xmlns:p14="http://schemas.microsoft.com/office/powerpoint/2010/main" val="257823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5183770" y="2849188"/>
            <a:ext cx="2242922" cy="8713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勇击秦王</a:t>
            </a:r>
            <a:endParaRPr lang="en-US" altLang="zh-CN" sz="4000" b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8AC190-A487-4BF8-A10C-08B29CB19F7F}"/>
              </a:ext>
            </a:extLst>
          </p:cNvPr>
          <p:cNvSpPr txBox="1"/>
          <p:nvPr/>
        </p:nvSpPr>
        <p:spPr>
          <a:xfrm>
            <a:off x="3928375" y="1213887"/>
            <a:ext cx="4753712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3DD4648-3F00-472F-9C54-96AE05FBD43F}"/>
              </a:ext>
            </a:extLst>
          </p:cNvPr>
          <p:cNvSpPr/>
          <p:nvPr/>
        </p:nvSpPr>
        <p:spPr>
          <a:xfrm>
            <a:off x="4976983" y="3878553"/>
            <a:ext cx="26564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（紧张激烈）</a:t>
            </a:r>
          </a:p>
        </p:txBody>
      </p:sp>
    </p:spTree>
    <p:extLst>
      <p:ext uri="{BB962C8B-B14F-4D97-AF65-F5344CB8AC3E}">
        <p14:creationId xmlns:p14="http://schemas.microsoft.com/office/powerpoint/2010/main" val="292102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799F144-D2AE-4DBB-91EE-0784F55B7B25}"/>
              </a:ext>
            </a:extLst>
          </p:cNvPr>
          <p:cNvSpPr/>
          <p:nvPr/>
        </p:nvSpPr>
        <p:spPr>
          <a:xfrm>
            <a:off x="220518" y="2745493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失败身亡</a:t>
            </a: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01FB8A21-5B4B-443E-82A3-D1AE14908830}"/>
              </a:ext>
            </a:extLst>
          </p:cNvPr>
          <p:cNvSpPr/>
          <p:nvPr/>
        </p:nvSpPr>
        <p:spPr>
          <a:xfrm>
            <a:off x="1847887" y="2071508"/>
            <a:ext cx="329938" cy="19537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9B44C34-15BB-40F1-8D31-7C436CBF2679}"/>
              </a:ext>
            </a:extLst>
          </p:cNvPr>
          <p:cNvSpPr/>
          <p:nvPr/>
        </p:nvSpPr>
        <p:spPr>
          <a:xfrm>
            <a:off x="2177825" y="1812365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荆轲：轲自知事不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就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，倚柱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而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笑，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箕踞以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骂曰</a:t>
            </a:r>
            <a:endParaRPr lang="zh-CN" altLang="en-US" sz="2800" b="1" i="1" dirty="0">
              <a:solidFill>
                <a:schemeClr val="tx1">
                  <a:lumMod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3E4D69B-9BF1-42CE-9701-A6F76E85501B}"/>
              </a:ext>
            </a:extLst>
          </p:cNvPr>
          <p:cNvSpPr/>
          <p:nvPr/>
        </p:nvSpPr>
        <p:spPr>
          <a:xfrm>
            <a:off x="2177825" y="3686660"/>
            <a:ext cx="93044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秦王：左右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既前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，斩荆轲。秦王目眩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良久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0FD04-4F79-43F0-B8E3-3671D61A50AF}"/>
              </a:ext>
            </a:extLst>
          </p:cNvPr>
          <p:cNvSpPr/>
          <p:nvPr/>
        </p:nvSpPr>
        <p:spPr>
          <a:xfrm>
            <a:off x="2432956" y="2469756"/>
            <a:ext cx="87942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荆轲自己知道事情不能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成功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了，靠着柱子笑着，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像撮箕一样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地张开两腿坐在地上，骂道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F4F421-A71B-47A2-B21C-E5B2697C8716}"/>
              </a:ext>
            </a:extLst>
          </p:cNvPr>
          <p:cNvSpPr/>
          <p:nvPr/>
        </p:nvSpPr>
        <p:spPr>
          <a:xfrm>
            <a:off x="2570916" y="4374829"/>
            <a:ext cx="95048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秦王的侍臣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上前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，斩杀荆轲。事后，秦王还头昏眼花了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好长一段时间。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08AC190-A487-4BF8-A10C-08B29CB19F7F}"/>
              </a:ext>
            </a:extLst>
          </p:cNvPr>
          <p:cNvSpPr txBox="1"/>
          <p:nvPr/>
        </p:nvSpPr>
        <p:spPr>
          <a:xfrm>
            <a:off x="3966082" y="761401"/>
            <a:ext cx="4753712" cy="646331"/>
          </a:xfrm>
          <a:prstGeom prst="rect">
            <a:avLst/>
          </a:prstGeom>
          <a:solidFill>
            <a:srgbClr val="005897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</a:t>
            </a:r>
            <a:r>
              <a:rPr lang="zh-CN" altLang="en-US" sz="36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刺杀的过程如何？</a:t>
            </a:r>
          </a:p>
        </p:txBody>
      </p:sp>
    </p:spTree>
    <p:extLst>
      <p:ext uri="{BB962C8B-B14F-4D97-AF65-F5344CB8AC3E}">
        <p14:creationId xmlns:p14="http://schemas.microsoft.com/office/powerpoint/2010/main" val="40151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384223" y="2394408"/>
            <a:ext cx="5608948" cy="2252206"/>
          </a:xfrm>
          <a:prstGeom prst="rect">
            <a:avLst/>
          </a:prstGeom>
          <a:solidFill>
            <a:srgbClr val="FFFFFF"/>
          </a:solidFill>
          <a:ln w="9525">
            <a:solidFill>
              <a:srgbClr val="ADBACA"/>
            </a:solidFill>
            <a:bevel/>
            <a:headEnd/>
            <a:tailEnd/>
          </a:ln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9" name="Freeform 101"/>
          <p:cNvSpPr>
            <a:spLocks noChangeAspect="1" noEditPoints="1"/>
          </p:cNvSpPr>
          <p:nvPr/>
        </p:nvSpPr>
        <p:spPr bwMode="auto">
          <a:xfrm>
            <a:off x="1039813" y="5453063"/>
            <a:ext cx="495300" cy="327025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8110538" y="5413375"/>
            <a:ext cx="377825" cy="4064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" name="Freeform 59"/>
          <p:cNvSpPr>
            <a:spLocks noEditPoints="1"/>
          </p:cNvSpPr>
          <p:nvPr/>
        </p:nvSpPr>
        <p:spPr bwMode="auto">
          <a:xfrm>
            <a:off x="8093076" y="2251075"/>
            <a:ext cx="384175" cy="328613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614223" y="3235134"/>
            <a:ext cx="4930218" cy="54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《</a:t>
            </a:r>
            <a:r>
              <a:rPr lang="zh-CN" altLang="en-US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战国策</a:t>
            </a:r>
            <a:r>
              <a:rPr lang="en-US" altLang="zh-CN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》</a:t>
            </a:r>
            <a:r>
              <a:rPr lang="zh-CN" altLang="en-US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塑造人物的方式</a:t>
            </a:r>
            <a:endParaRPr lang="en-US" sz="3200" dirty="0">
              <a:solidFill>
                <a:schemeClr val="tx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58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167407" y="1151516"/>
            <a:ext cx="6023728" cy="801280"/>
          </a:xfrm>
          <a:prstGeom prst="rect">
            <a:avLst/>
          </a:prstGeom>
          <a:solidFill>
            <a:srgbClr val="FFFFFF"/>
          </a:solidFill>
          <a:ln w="9525">
            <a:solidFill>
              <a:srgbClr val="ADBACA"/>
            </a:solidFill>
            <a:bevel/>
            <a:headEnd/>
            <a:tailEnd/>
          </a:ln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9" name="Freeform 101"/>
          <p:cNvSpPr>
            <a:spLocks noChangeAspect="1" noEditPoints="1"/>
          </p:cNvSpPr>
          <p:nvPr/>
        </p:nvSpPr>
        <p:spPr bwMode="auto">
          <a:xfrm>
            <a:off x="1039813" y="5453063"/>
            <a:ext cx="495300" cy="327025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8110538" y="5413375"/>
            <a:ext cx="377825" cy="4064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" name="Freeform 59"/>
          <p:cNvSpPr>
            <a:spLocks noEditPoints="1"/>
          </p:cNvSpPr>
          <p:nvPr/>
        </p:nvSpPr>
        <p:spPr bwMode="auto">
          <a:xfrm>
            <a:off x="8093076" y="2251075"/>
            <a:ext cx="384175" cy="328613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374797" y="1283785"/>
            <a:ext cx="5608948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怎么看待荆轲这一刺杀行为？</a:t>
            </a:r>
            <a:endParaRPr lang="en-US" sz="3200" dirty="0">
              <a:solidFill>
                <a:schemeClr val="tx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D965FCD-7EFE-461A-8C8C-8B1369E1AD8C}"/>
              </a:ext>
            </a:extLst>
          </p:cNvPr>
          <p:cNvSpPr/>
          <p:nvPr/>
        </p:nvSpPr>
        <p:spPr>
          <a:xfrm>
            <a:off x="278481" y="2364121"/>
            <a:ext cx="11539894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秦将李信追击燕王急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其后，李信追丹，丹匿衍水中，燕王乃使使斩太子丹，欲献之秦。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——《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史记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刺客列传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endParaRPr lang="zh-CN" altLang="en-US" sz="2800" b="1" dirty="0">
              <a:solidFill>
                <a:schemeClr val="tx1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82B2A8A-1ADC-4174-952B-DC65B06C7E55}"/>
              </a:ext>
            </a:extLst>
          </p:cNvPr>
          <p:cNvSpPr/>
          <p:nvPr/>
        </p:nvSpPr>
        <p:spPr>
          <a:xfrm>
            <a:off x="3874599" y="5707880"/>
            <a:ext cx="56957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否定：以卵击石，是徒劳的行为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DECA253-7A38-43E8-8ECF-3FDC594F86C9}"/>
              </a:ext>
            </a:extLst>
          </p:cNvPr>
          <p:cNvSpPr/>
          <p:nvPr/>
        </p:nvSpPr>
        <p:spPr>
          <a:xfrm>
            <a:off x="3874599" y="4007531"/>
            <a:ext cx="56957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燕王及太子丹都是急功近利之人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93D6575-2264-4129-8B39-BE10D722482A}"/>
              </a:ext>
            </a:extLst>
          </p:cNvPr>
          <p:cNvSpPr/>
          <p:nvPr/>
        </p:nvSpPr>
        <p:spPr>
          <a:xfrm>
            <a:off x="3874599" y="4890155"/>
            <a:ext cx="3892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燕国被灭是历史必然</a:t>
            </a:r>
          </a:p>
        </p:txBody>
      </p:sp>
    </p:spTree>
    <p:extLst>
      <p:ext uri="{BB962C8B-B14F-4D97-AF65-F5344CB8AC3E}">
        <p14:creationId xmlns:p14="http://schemas.microsoft.com/office/powerpoint/2010/main" val="326160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  <p:bldP spid="15" grpId="0" animBg="1"/>
      <p:bldP spid="16" grpId="0"/>
      <p:bldP spid="8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01"/>
          <p:cNvSpPr>
            <a:spLocks noChangeAspect="1" noEditPoints="1"/>
          </p:cNvSpPr>
          <p:nvPr/>
        </p:nvSpPr>
        <p:spPr bwMode="auto">
          <a:xfrm>
            <a:off x="1039813" y="5453063"/>
            <a:ext cx="495300" cy="327025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8110538" y="5413375"/>
            <a:ext cx="377825" cy="4064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" name="Freeform 59"/>
          <p:cNvSpPr>
            <a:spLocks noEditPoints="1"/>
          </p:cNvSpPr>
          <p:nvPr/>
        </p:nvSpPr>
        <p:spPr bwMode="auto">
          <a:xfrm>
            <a:off x="8093076" y="2251075"/>
            <a:ext cx="384175" cy="328613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450212" y="857034"/>
            <a:ext cx="5608948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32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怎么看待荆轲这一刺杀行为？</a:t>
            </a:r>
            <a:endParaRPr lang="en-US" sz="3200" dirty="0">
              <a:solidFill>
                <a:schemeClr val="tx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D965FCD-7EFE-461A-8C8C-8B1369E1AD8C}"/>
              </a:ext>
            </a:extLst>
          </p:cNvPr>
          <p:cNvSpPr/>
          <p:nvPr/>
        </p:nvSpPr>
        <p:spPr>
          <a:xfrm>
            <a:off x="2215301" y="3592397"/>
            <a:ext cx="8581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肯定：忠于使命，视死如归的侠义精神</a:t>
            </a:r>
            <a:r>
              <a:rPr lang="en-US" altLang="zh-CN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悲剧美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E623286-EF8C-499D-B753-1C45D10F00BC}"/>
              </a:ext>
            </a:extLst>
          </p:cNvPr>
          <p:cNvSpPr/>
          <p:nvPr/>
        </p:nvSpPr>
        <p:spPr>
          <a:xfrm>
            <a:off x="3374797" y="2258571"/>
            <a:ext cx="5929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陶潜：“其人虽已没，千载有余情”</a:t>
            </a:r>
          </a:p>
        </p:txBody>
      </p:sp>
    </p:spTree>
    <p:extLst>
      <p:ext uri="{BB962C8B-B14F-4D97-AF65-F5344CB8AC3E}">
        <p14:creationId xmlns:p14="http://schemas.microsoft.com/office/powerpoint/2010/main" val="3357721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0">
        <p14:honeycomb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AFA70D8-802C-4A27-A201-47EE838EC155}"/>
              </a:ext>
            </a:extLst>
          </p:cNvPr>
          <p:cNvSpPr/>
          <p:nvPr/>
        </p:nvSpPr>
        <p:spPr>
          <a:xfrm>
            <a:off x="716438" y="1367682"/>
            <a:ext cx="10605154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悲剧美：</a:t>
            </a:r>
            <a:endParaRPr lang="en-US" altLang="zh-CN" sz="2800" b="1" dirty="0">
              <a:solidFill>
                <a:srgbClr val="00589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它是在戏剧性的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矛盾冲突和悲剧性的艺术表现中对美的肯定</a:t>
            </a: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，而且往往与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崇高和壮美</a:t>
            </a: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相联系，使人产生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深沉而巨大的同情共感和心灵震撼</a:t>
            </a: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，并以其深刻的艺术感染力，给人以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激励和启示</a:t>
            </a:r>
            <a:r>
              <a:rPr lang="zh-CN" altLang="en-US" sz="2800" b="1" dirty="0">
                <a:solidFill>
                  <a:srgbClr val="00589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，引发人们深层次的审美感受。</a:t>
            </a:r>
          </a:p>
        </p:txBody>
      </p:sp>
    </p:spTree>
    <p:extLst>
      <p:ext uri="{BB962C8B-B14F-4D97-AF65-F5344CB8AC3E}">
        <p14:creationId xmlns:p14="http://schemas.microsoft.com/office/powerpoint/2010/main" val="2892575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01"/>
          <p:cNvSpPr>
            <a:spLocks noChangeAspect="1" noEditPoints="1"/>
          </p:cNvSpPr>
          <p:nvPr/>
        </p:nvSpPr>
        <p:spPr bwMode="auto">
          <a:xfrm>
            <a:off x="1039813" y="5453063"/>
            <a:ext cx="495300" cy="327025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8110538" y="5413375"/>
            <a:ext cx="377825" cy="4064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" name="Freeform 59"/>
          <p:cNvSpPr>
            <a:spLocks noEditPoints="1"/>
          </p:cNvSpPr>
          <p:nvPr/>
        </p:nvSpPr>
        <p:spPr bwMode="auto">
          <a:xfrm>
            <a:off x="8093076" y="2251075"/>
            <a:ext cx="384175" cy="328613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83217" y="457876"/>
            <a:ext cx="11441275" cy="2484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    太史公曰：世言荆轲，其称太子丹之命，“天雨粟，马生角”也，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太过</a:t>
            </a:r>
            <a:r>
              <a:rPr lang="zh-CN" altLang="en-US" sz="2800" b="1" dirty="0">
                <a:solidFill>
                  <a:schemeClr val="tx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。又言荆轲伤秦王，皆非也。始公孙季功，董生与夏无且游，具知其事，为余道之如是。</a:t>
            </a:r>
            <a:r>
              <a:rPr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自曹沫至荆轲五人，此其义或成或不成，然其主意较然，不欺其志，名垂后世，岂妄也哉！</a:t>
            </a:r>
            <a:endParaRPr lang="en-US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3E7C125-259D-41A6-AB32-FFD723AF65FC}"/>
              </a:ext>
            </a:extLst>
          </p:cNvPr>
          <p:cNvSpPr/>
          <p:nvPr/>
        </p:nvSpPr>
        <p:spPr>
          <a:xfrm>
            <a:off x="235670" y="3218658"/>
            <a:ext cx="117363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太史公说：社会上谈论荆轲，当说到太子丹的命运时，说什么“天上像下雨一样落下粮食来，马头长出角来！”这太过分了。又说荆轲刺伤了秦王，这都不是事实。当初公孙季功、董生和夏无且交游，都知道这件事，他们告诉我的就像我记载的。</a:t>
            </a:r>
            <a:r>
              <a:rPr lang="zh-CN" altLang="en-US" sz="24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从曹沫到荆轲五个人，他们的侠义之举有的成功，有的不成功，但他们的志向意图都很清楚明朗，都没有违背自己的良心，名声流传到后代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，这难道是虚妄的吗！</a:t>
            </a:r>
          </a:p>
        </p:txBody>
      </p:sp>
    </p:spTree>
    <p:extLst>
      <p:ext uri="{BB962C8B-B14F-4D97-AF65-F5344CB8AC3E}">
        <p14:creationId xmlns:p14="http://schemas.microsoft.com/office/powerpoint/2010/main" val="1296694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6" grpId="0"/>
      <p:bldP spid="2" grpId="0"/>
    </p:bldLst>
  </p:timing>
</p:sld>
</file>

<file path=ppt/theme/theme1.xml><?xml version="1.0" encoding="utf-8"?>
<a:theme xmlns:a="http://schemas.openxmlformats.org/drawingml/2006/main" name="第一PPT，www.1ppt.com">
  <a:themeElements>
    <a:clrScheme name="自定义 174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005897"/>
      </a:accent1>
      <a:accent2>
        <a:srgbClr val="0010A8"/>
      </a:accent2>
      <a:accent3>
        <a:srgbClr val="4A00AC"/>
      </a:accent3>
      <a:accent4>
        <a:srgbClr val="990059"/>
      </a:accent4>
      <a:accent5>
        <a:srgbClr val="9A34BE"/>
      </a:accent5>
      <a:accent6>
        <a:srgbClr val="A49400"/>
      </a:accent6>
      <a:hlink>
        <a:srgbClr val="994000"/>
      </a:hlink>
      <a:folHlink>
        <a:srgbClr val="D65900"/>
      </a:folHlink>
    </a:clrScheme>
    <a:fontScheme name="自定义 17">
      <a:majorFont>
        <a:latin typeface="Arial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A000520141202A08KPBG</Template>
  <TotalTime>1181</TotalTime>
  <Words>2133</Words>
  <Application>Microsoft Office PowerPoint</Application>
  <PresentationFormat>宽屏</PresentationFormat>
  <Paragraphs>160</Paragraphs>
  <Slides>27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仿宋</vt:lpstr>
      <vt:lpstr>黑体</vt:lpstr>
      <vt:lpstr>华文琥珀</vt:lpstr>
      <vt:lpstr>华文中宋</vt:lpstr>
      <vt:lpstr>宋体</vt:lpstr>
      <vt:lpstr>微软雅黑</vt:lpstr>
      <vt:lpstr>幼圆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keywords>www.1ppt.com</cp:keywords>
  <cp:lastModifiedBy>zhao</cp:lastModifiedBy>
  <cp:revision>62</cp:revision>
  <dcterms:created xsi:type="dcterms:W3CDTF">2015-07-07T01:32:55Z</dcterms:created>
  <dcterms:modified xsi:type="dcterms:W3CDTF">2017-09-21T00:07:33Z</dcterms:modified>
</cp:coreProperties>
</file>