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87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291" r:id="rId16"/>
    <p:sldId id="270" r:id="rId1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6C55-6C14-4F0D-928C-D7F1BE70B2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9F60F-D32F-4E12-90D5-44B2C0F740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、项目符号与照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图像"/>
          <p:cNvSpPr>
            <a:spLocks noGrp="1"/>
          </p:cNvSpPr>
          <p:nvPr>
            <p:ph type="pic" sz="half" idx="13"/>
          </p:nvPr>
        </p:nvSpPr>
        <p:spPr>
          <a:xfrm>
            <a:off x="6536532" y="2098477"/>
            <a:ext cx="4450420" cy="4232672"/>
          </a:xfrm>
          <a:prstGeom prst="rect">
            <a:avLst/>
          </a:prstGeom>
          <a:ln w="9525">
            <a:round/>
          </a:ln>
        </p:spPr>
        <p:txBody>
          <a:bodyPr vert="horz" wrap="square" lIns="64291" tIns="32145" rIns="64291" bIns="32145" numCol="1" anchor="t" anchorCtr="0" compatLnSpc="1">
            <a:no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halkduster"/>
            </a:endParaRPr>
          </a:p>
        </p:txBody>
      </p:sp>
      <p:sp>
        <p:nvSpPr>
          <p:cNvPr id="66" name="标题文本"/>
          <p:cNvSpPr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标题文本</a:t>
            </a:r>
          </a:p>
        </p:txBody>
      </p:sp>
      <p:sp>
        <p:nvSpPr>
          <p:cNvPr id="67" name="正文级别 1…"/>
          <p:cNvSpPr>
            <a:spLocks noGrp="1"/>
          </p:cNvSpPr>
          <p:nvPr>
            <p:ph type="body" sz="half" idx="1" hasCustomPrompt="1"/>
          </p:nvPr>
        </p:nvSpPr>
        <p:spPr>
          <a:xfrm>
            <a:off x="1190625" y="2071688"/>
            <a:ext cx="4941093" cy="4286250"/>
          </a:xfrm>
          <a:prstGeom prst="rect">
            <a:avLst/>
          </a:prstGeom>
        </p:spPr>
        <p:txBody>
          <a:bodyPr/>
          <a:lstStyle>
            <a:lvl1pPr marL="339090" indent="-339090">
              <a:spcBef>
                <a:spcPts val="2250"/>
              </a:spcBef>
              <a:buBlip>
                <a:blip r:embed="rId2"/>
              </a:buBlip>
              <a:defRPr sz="2200"/>
            </a:lvl1pPr>
            <a:lvl2pPr marL="678815" indent="-339090">
              <a:spcBef>
                <a:spcPts val="2250"/>
              </a:spcBef>
              <a:buBlip>
                <a:blip r:embed="rId2"/>
              </a:buBlip>
              <a:defRPr sz="2200"/>
            </a:lvl2pPr>
            <a:lvl3pPr marL="1017905" indent="-339090">
              <a:spcBef>
                <a:spcPts val="2250"/>
              </a:spcBef>
              <a:buBlip>
                <a:blip r:embed="rId2"/>
              </a:buBlip>
              <a:defRPr sz="2200"/>
            </a:lvl3pPr>
            <a:lvl4pPr marL="1356995" indent="-339090">
              <a:spcBef>
                <a:spcPts val="2250"/>
              </a:spcBef>
              <a:buBlip>
                <a:blip r:embed="rId2"/>
              </a:buBlip>
              <a:defRPr sz="2200"/>
            </a:lvl4pPr>
            <a:lvl5pPr marL="1696720" indent="-339090">
              <a:spcBef>
                <a:spcPts val="2250"/>
              </a:spcBef>
              <a:buBlip>
                <a:blip r:embed="rId2"/>
              </a:buBlip>
              <a:defRPr sz="2200"/>
            </a:lvl5pPr>
          </a:lstStyle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7" name="幻灯片编号"/>
          <p:cNvSpPr>
            <a:spLocks noGrp="1"/>
          </p:cNvSpPr>
          <p:nvPr>
            <p:ph type="sldNum" sz="quarter" idx="4"/>
          </p:nvPr>
        </p:nvSpPr>
        <p:spPr bwMode="auto">
          <a:xfrm>
            <a:off x="5892800" y="6521450"/>
            <a:ext cx="355600" cy="26511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tags" Target="../tags/tag4.xml"/><Relationship Id="rId15" Type="http://schemas.openxmlformats.org/officeDocument/2006/relationships/tags" Target="../tags/tag3.xml"/><Relationship Id="rId14" Type="http://schemas.openxmlformats.org/officeDocument/2006/relationships/tags" Target="../tags/tag2.xml"/><Relationship Id="rId13" Type="http://schemas.openxmlformats.org/officeDocument/2006/relationships/image" Target="../media/image5.png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themeOverride" Target="../theme/themeOverride1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image" Target="../media/image6.png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20.xml"/><Relationship Id="rId13" Type="http://schemas.openxmlformats.org/officeDocument/2006/relationships/tags" Target="../tags/tag19.xml"/><Relationship Id="rId12" Type="http://schemas.openxmlformats.org/officeDocument/2006/relationships/image" Target="../media/image6.png"/><Relationship Id="rId11" Type="http://schemas.openxmlformats.org/officeDocument/2006/relationships/tags" Target="../tags/tag18.xml"/><Relationship Id="rId10" Type="http://schemas.openxmlformats.org/officeDocument/2006/relationships/tags" Target="../tags/tag17.xml"/><Relationship Id="rId1" Type="http://schemas.openxmlformats.org/officeDocument/2006/relationships/tags" Target="../tags/tag8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tags" Target="../tags/tag2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tags" Target="../tags/tag22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png"/><Relationship Id="rId3" Type="http://schemas.openxmlformats.org/officeDocument/2006/relationships/tags" Target="../tags/tag24.xml"/><Relationship Id="rId2" Type="http://schemas.openxmlformats.org/officeDocument/2006/relationships/image" Target="../media/image10.jpeg"/><Relationship Id="rId1" Type="http://schemas.openxmlformats.org/officeDocument/2006/relationships/tags" Target="../tags/tag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tags" Target="../tags/tag25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jpe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tags" Target="../tags/tag2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tags" Target="../tags/tag28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tags" Target="../tags/tag29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tags" Target="../tags/tag30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1.xml"/><Relationship Id="rId4" Type="http://schemas.openxmlformats.org/officeDocument/2006/relationships/image" Target="../media/image6.png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image" Target="../media/image6.png"/><Relationship Id="rId1" Type="http://schemas.openxmlformats.org/officeDocument/2006/relationships/tags" Target="../tags/tag33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6.xml"/><Relationship Id="rId5" Type="http://schemas.openxmlformats.org/officeDocument/2006/relationships/themeOverride" Target="../theme/themeOverride2.xml"/><Relationship Id="rId4" Type="http://schemas.openxmlformats.org/officeDocument/2006/relationships/tags" Target="../tags/tag39.xml"/><Relationship Id="rId3" Type="http://schemas.openxmlformats.org/officeDocument/2006/relationships/image" Target="../media/image6.png"/><Relationship Id="rId2" Type="http://schemas.openxmlformats.org/officeDocument/2006/relationships/tags" Target="../tags/tag38.xml"/><Relationship Id="rId1" Type="http://schemas.openxmlformats.org/officeDocument/2006/relationships/tags" Target="../tags/tag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11" y="132969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广州牛津版七年级下册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793240" y="2230120"/>
            <a:ext cx="6482715" cy="1947545"/>
          </a:xfrm>
        </p:spPr>
        <p:txBody>
          <a:bodyPr>
            <a:normAutofit fontScale="90000"/>
          </a:bodyPr>
          <a:p>
            <a:pPr algn="ctr"/>
            <a:r>
              <a:rPr lang="en-US" altLang="zh-CN" sz="5300" smtClean="0">
                <a:solidFill>
                  <a:srgbClr val="00B0F0"/>
                </a:solidFill>
              </a:rPr>
              <a:t>Unit 8  </a:t>
            </a:r>
            <a:br>
              <a:rPr lang="en-US" altLang="zh-CN" sz="5300" smtClean="0">
                <a:solidFill>
                  <a:srgbClr val="00B0F0"/>
                </a:solidFill>
              </a:rPr>
            </a:br>
            <a:r>
              <a:rPr lang="en-US" altLang="zh-CN" sz="5300" smtClean="0">
                <a:solidFill>
                  <a:srgbClr val="00B0F0"/>
                </a:solidFill>
              </a:rPr>
              <a:t>From hobby to career</a:t>
            </a:r>
            <a:br>
              <a:rPr lang="en-US" altLang="zh-CN" sz="6000" smtClean="0">
                <a:solidFill>
                  <a:srgbClr val="0070C0"/>
                </a:solidFill>
              </a:rPr>
            </a:br>
            <a:r>
              <a:rPr lang="en-US" altLang="zh-CN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</a:t>
            </a:r>
            <a:br>
              <a:rPr lang="zh-CN" altLang="en-US" sz="1800" smtClean="0"/>
            </a:br>
            <a:endParaRPr lang="zh-CN" altLang="en-US" sz="1800" smtClean="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>
            <p:custDataLst>
              <p:tags r:id="rId1"/>
            </p:custDataLst>
          </p:nvPr>
        </p:nvSpPr>
        <p:spPr>
          <a:xfrm>
            <a:off x="5361979" y="313037"/>
            <a:ext cx="1601859" cy="707886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目 录</a:t>
            </a:r>
            <a:endParaRPr lang="zh-CN" altLang="en-US" sz="3600" b="1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矩形: 圆角 23"/>
          <p:cNvSpPr/>
          <p:nvPr>
            <p:custDataLst>
              <p:tags r:id="rId2"/>
            </p:custDataLst>
          </p:nvPr>
        </p:nvSpPr>
        <p:spPr>
          <a:xfrm>
            <a:off x="1294896" y="210260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01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3"/>
            </p:custDataLst>
          </p:nvPr>
        </p:nvSpPr>
        <p:spPr>
          <a:xfrm>
            <a:off x="2259965" y="2102485"/>
            <a:ext cx="3628390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</a:rPr>
              <a:t>Warming up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1" name="矩形: 圆角 23"/>
          <p:cNvSpPr/>
          <p:nvPr>
            <p:custDataLst>
              <p:tags r:id="rId4"/>
            </p:custDataLst>
          </p:nvPr>
        </p:nvSpPr>
        <p:spPr>
          <a:xfrm>
            <a:off x="6735426" y="210260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02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>
            <p:custDataLst>
              <p:tags r:id="rId5"/>
            </p:custDataLst>
          </p:nvPr>
        </p:nvSpPr>
        <p:spPr>
          <a:xfrm>
            <a:off x="7775575" y="2102485"/>
            <a:ext cx="3281045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Pre-writing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8" name="矩形: 圆角 23"/>
          <p:cNvSpPr/>
          <p:nvPr>
            <p:custDataLst>
              <p:tags r:id="rId6"/>
            </p:custDataLst>
          </p:nvPr>
        </p:nvSpPr>
        <p:spPr>
          <a:xfrm>
            <a:off x="1294896" y="401327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03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2259965" y="3831590"/>
            <a:ext cx="3489960" cy="9251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Writing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51" name="矩形: 圆角 23"/>
          <p:cNvSpPr/>
          <p:nvPr>
            <p:custDataLst>
              <p:tags r:id="rId8"/>
            </p:custDataLst>
          </p:nvPr>
        </p:nvSpPr>
        <p:spPr>
          <a:xfrm>
            <a:off x="6735426" y="401327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04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9"/>
            </p:custDataLst>
          </p:nvPr>
        </p:nvSpPr>
        <p:spPr>
          <a:xfrm>
            <a:off x="7775429" y="3970376"/>
            <a:ext cx="3489764" cy="786876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Post-writing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605829" y="-25893"/>
            <a:ext cx="1863907" cy="189180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pPr algn="r"/>
            <a:r>
              <a:rPr lang="en-US" altLang="zh-CN" sz="10000" b="1" dirty="0">
                <a:solidFill>
                  <a:schemeClr val="accent2"/>
                </a:solidFill>
              </a:rPr>
              <a:t>C</a:t>
            </a:r>
            <a:endParaRPr lang="zh-CN" altLang="en-US" sz="10000" b="1" dirty="0">
              <a:solidFill>
                <a:schemeClr val="accent2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5361978" y="1028081"/>
            <a:ext cx="160185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accent2"/>
                </a:solidFill>
              </a:rPr>
              <a:t>ONTENTS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</p:spTree>
    <p:custDataLst>
      <p:tags r:id="rId1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3" descr="Poster_Background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8745" y="1388110"/>
            <a:ext cx="8435975" cy="4881245"/>
          </a:xfrm>
          <a:prstGeom prst="rect">
            <a:avLst/>
          </a:prstGeom>
          <a:noFill/>
          <a:ln w="9525">
            <a:noFill/>
          </a:ln>
          <a:effectLst>
            <a:outerShdw dist="139700" dir="2699999" algn="tl" rotWithShape="0">
              <a:srgbClr val="333333">
                <a:alpha val="64998"/>
              </a:srgbClr>
            </a:outerShdw>
          </a:effectLst>
        </p:spPr>
      </p:pic>
      <p:sp>
        <p:nvSpPr>
          <p:cNvPr id="25604" name="矩形 2"/>
          <p:cNvSpPr/>
          <p:nvPr/>
        </p:nvSpPr>
        <p:spPr>
          <a:xfrm>
            <a:off x="2077721" y="2002727"/>
            <a:ext cx="67865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solidFill>
                  <a:srgbClr val="000000"/>
                </a:solidFill>
                <a:latin typeface="Cooper Black" panose="0208090404030B020404" pitchFamily="18" charset="0"/>
                <a:ea typeface="MS Gothic" panose="020B0609070205080204" pitchFamily="49" charset="-128"/>
              </a:rPr>
              <a:t>Guess your classmate’s hobby</a:t>
            </a:r>
            <a:r>
              <a:rPr lang="en-US" altLang="zh-CN" sz="3600" dirty="0">
                <a:latin typeface="Cooper Black" panose="0208090404030B020404" pitchFamily="18" charset="0"/>
              </a:rPr>
              <a:t>.</a:t>
            </a:r>
            <a:br>
              <a:rPr lang="en-US" altLang="zh-CN" sz="3600" dirty="0">
                <a:solidFill>
                  <a:srgbClr val="000000"/>
                </a:solidFill>
                <a:latin typeface="Calibri" panose="020F0502020204030204" charset="0"/>
                <a:ea typeface="MS Gothic" panose="020B0609070205080204" pitchFamily="49" charset="-128"/>
              </a:rPr>
            </a:b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52725" y="961327"/>
            <a:ext cx="6305550" cy="76835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Guessing game</a:t>
            </a:r>
            <a:endParaRPr kumimoji="0" lang="en-US" altLang="zh-CN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" name="图片 4" descr="gift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1916" y="4649089"/>
            <a:ext cx="2438400" cy="1878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1945640" y="3449955"/>
            <a:ext cx="732155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>
                <a:solidFill>
                  <a:srgbClr val="0C4DF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student describes his / her hobby. Other students guess what the hobby is. </a:t>
            </a:r>
            <a:endParaRPr lang="en-US" altLang="zh-CN" sz="3600">
              <a:solidFill>
                <a:srgbClr val="0C4DF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11175" y="222885"/>
            <a:ext cx="303657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dirty="0">
                <a:solidFill>
                  <a:schemeClr val="accent1"/>
                </a:solidFill>
                <a:latin typeface="+mj-lt"/>
                <a:ea typeface="+mj-ea"/>
                <a:cs typeface="+mj-cs"/>
                <a:sym typeface="+mn-ea"/>
              </a:rPr>
              <a:t>01. Warming up</a:t>
            </a:r>
            <a:endParaRPr lang="en-US" altLang="zh-CN" sz="3200" dirty="0">
              <a:solidFill>
                <a:schemeClr val="accent1"/>
              </a:solidFill>
              <a:latin typeface="+mj-lt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604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9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8745" y="4464050"/>
            <a:ext cx="8418195" cy="21342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143508" y="353441"/>
            <a:ext cx="7073265" cy="598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3300">
                <a:latin typeface="Times New Roman" panose="02020603050405020304" pitchFamily="18" charset="0"/>
                <a:cs typeface="Times New Roman" panose="02020603050405020304" pitchFamily="18" charset="0"/>
              </a:rPr>
              <a:t>We can also describe our hobby like this:</a:t>
            </a:r>
            <a:endParaRPr lang="en-US" altLang="zh-CN" sz="33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75665" y="1047115"/>
            <a:ext cx="10080625" cy="33229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 like making model trains. Maybe I could become an engineer on a train.</a:t>
            </a:r>
            <a:endParaRPr lang="en-US" altLang="zh-CN" sz="2800" b="1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 enjoy making model trains.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My hobby is making model trains.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3048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 often make model trains in my free time.</a:t>
            </a:r>
            <a:endParaRPr lang="en-US" altLang="zh-CN" sz="2800" b="1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TextBox 1"/>
          <p:cNvSpPr txBox="1"/>
          <p:nvPr/>
        </p:nvSpPr>
        <p:spPr>
          <a:xfrm>
            <a:off x="3313749" y="806450"/>
            <a:ext cx="45415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solidFill>
                  <a:srgbClr val="C00000"/>
                </a:solidFill>
                <a:latin typeface="Arial" panose="020B0604020202020204" pitchFamily="34" charset="0"/>
              </a:rPr>
              <a:t>Finish the word puzzle</a:t>
            </a:r>
            <a:endParaRPr lang="zh-CN" altLang="en-US" sz="32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819400" y="1524000"/>
          <a:ext cx="5334000" cy="4279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</a:tblGrid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y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x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270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9870" y="478155"/>
            <a:ext cx="1619250" cy="161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 descr="双语学习报0logo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11175" y="222885"/>
            <a:ext cx="28028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dirty="0">
                <a:solidFill>
                  <a:schemeClr val="accent1"/>
                </a:solidFill>
                <a:latin typeface="+mj-lt"/>
                <a:ea typeface="+mj-ea"/>
                <a:cs typeface="+mj-cs"/>
                <a:sym typeface="+mn-ea"/>
              </a:rPr>
              <a:t>02. Pre-writing</a:t>
            </a:r>
            <a:endParaRPr lang="en-US" altLang="zh-CN" sz="3200" dirty="0">
              <a:solidFill>
                <a:schemeClr val="accent1"/>
              </a:solidFill>
              <a:latin typeface="+mj-lt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Box 1"/>
          <p:cNvSpPr txBox="1"/>
          <p:nvPr/>
        </p:nvSpPr>
        <p:spPr>
          <a:xfrm>
            <a:off x="907416" y="531495"/>
            <a:ext cx="879157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</a:rPr>
              <a:t>Let's find out some words about hobby.</a:t>
            </a:r>
            <a:endParaRPr lang="en-US" sz="36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981200" y="1371600"/>
          <a:ext cx="5334000" cy="4279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400"/>
                <a:gridCol w="554990"/>
                <a:gridCol w="511810"/>
                <a:gridCol w="533400"/>
                <a:gridCol w="533400"/>
                <a:gridCol w="533400"/>
                <a:gridCol w="533400"/>
                <a:gridCol w="533400"/>
                <a:gridCol w="533400"/>
                <a:gridCol w="533400"/>
              </a:tblGrid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o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B050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rgbClr val="00B05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y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i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B050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00B05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00FF"/>
                          </a:solidFill>
                          <a:effectLst/>
                        </a:rPr>
                        <a:t>s</a:t>
                      </a:r>
                      <a:endParaRPr lang="zh-CN" sz="2800" b="1" kern="100" dirty="0">
                        <a:solidFill>
                          <a:srgbClr val="0000FF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d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00FF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rgbClr val="0000FF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CC0099"/>
                          </a:solidFill>
                          <a:effectLst/>
                        </a:rPr>
                        <a:t>p</a:t>
                      </a:r>
                      <a:endParaRPr lang="zh-CN" sz="2800" b="1" kern="100" dirty="0">
                        <a:solidFill>
                          <a:srgbClr val="CC0099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c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g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a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00FF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rgbClr val="0000FF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00FF"/>
                          </a:solidFill>
                          <a:effectLst/>
                        </a:rPr>
                        <a:t>h</a:t>
                      </a:r>
                      <a:endParaRPr lang="zh-CN" sz="2800" b="1" kern="100" dirty="0">
                        <a:solidFill>
                          <a:srgbClr val="0000FF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0000FF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0000FF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o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o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j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v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k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n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x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  <a:tr h="4279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r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m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rgbClr val="FF0000"/>
                          </a:solidFill>
                          <a:effectLst/>
                        </a:rPr>
                        <a:t>e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endParaRPr lang="zh-CN" sz="2800" b="1" kern="10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kern="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endParaRPr lang="zh-CN" sz="2800" b="1" kern="100" dirty="0">
                        <a:solidFill>
                          <a:schemeClr val="tx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8" marR="68578" marT="0" marB="0" anchor="ctr">
                    <a:solidFill>
                      <a:schemeClr val="accent1">
                        <a:alpha val="58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294" name="TextBox 3"/>
          <p:cNvSpPr txBox="1"/>
          <p:nvPr/>
        </p:nvSpPr>
        <p:spPr>
          <a:xfrm>
            <a:off x="7468712" y="1371600"/>
            <a:ext cx="3187065" cy="43078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fun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rest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alone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hobby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career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helpful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in the future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be interested in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2" name="图片 1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8194" name="图片 3" descr="Poster_Backgroun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464" y="268288"/>
            <a:ext cx="7642225" cy="5353050"/>
          </a:xfrm>
          <a:prstGeom prst="rect">
            <a:avLst/>
          </a:prstGeom>
          <a:noFill/>
          <a:ln w="9525">
            <a:noFill/>
          </a:ln>
          <a:effectLst>
            <a:outerShdw dist="139700" dir="2699999" algn="tl" rotWithShape="0">
              <a:srgbClr val="333333">
                <a:alpha val="64998"/>
              </a:srgbClr>
            </a:outerShdw>
          </a:effectLst>
        </p:spPr>
      </p:pic>
      <p:sp>
        <p:nvSpPr>
          <p:cNvPr id="25604" name="矩形 2"/>
          <p:cNvSpPr/>
          <p:nvPr/>
        </p:nvSpPr>
        <p:spPr>
          <a:xfrm>
            <a:off x="2619376" y="2344738"/>
            <a:ext cx="67865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br>
              <a:rPr lang="en-US" altLang="zh-CN" sz="3600" dirty="0">
                <a:solidFill>
                  <a:srgbClr val="000000"/>
                </a:solidFill>
                <a:latin typeface="Calibri" panose="020F0502020204030204" charset="0"/>
                <a:ea typeface="MS Gothic" panose="020B0609070205080204" pitchFamily="49" charset="-128"/>
              </a:rPr>
            </a:br>
            <a:endParaRPr lang="en-US" altLang="zh-CN" sz="3600" dirty="0">
              <a:latin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65538" y="2009776"/>
            <a:ext cx="3562350" cy="92202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Reading </a:t>
            </a:r>
            <a:endParaRPr kumimoji="0" lang="en-US" altLang="zh-CN" sz="5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19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000" y="2281238"/>
            <a:ext cx="3556000" cy="4445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604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017270" y="233934"/>
            <a:ext cx="9989820" cy="38119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indent="30607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80" b="1">
                <a:latin typeface="Times New Roman" panose="02020603050405020304" pitchFamily="18" charset="0"/>
                <a:ea typeface="宋体" panose="02010600030101010101" pitchFamily="2" charset="-122"/>
              </a:rPr>
              <a:t> My favourite hobby is reading books. I usually read every day. I read books at home and in the school library. I prefer to read by myself, but sometimes I share books with my friends. I usually read for two hours and then take a break. I like reading because it helps me know more about the world and gives some time to myself.       I would like to make my hobby my future job.</a:t>
            </a:r>
            <a:endParaRPr lang="en-US" altLang="en-US" sz="288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17270" y="4065270"/>
            <a:ext cx="8404225" cy="26765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(1) What is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the writer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’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favourite hobby?</a:t>
            </a:r>
            <a:endParaRPr 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(2) How often do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es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he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do it?</a:t>
            </a:r>
            <a:endParaRPr 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(3) Where do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es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he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do it?</a:t>
            </a:r>
            <a:endParaRPr 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(4) Do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es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he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do it alone or with a group of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friends?</a:t>
            </a:r>
            <a:endParaRPr 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(5) Why do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es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he</a:t>
            </a:r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like it?</a:t>
            </a:r>
            <a:endParaRPr 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  <a:p>
            <a:pPr marL="228600" indent="-228600"/>
            <a:r>
              <a:rPr lang="en-US" sz="2800">
                <a:solidFill>
                  <a:srgbClr val="0C4DF2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(6) Would he like to make your hobby your future career?</a:t>
            </a:r>
            <a:endParaRPr lang="en-US" altLang="en-US" sz="2800">
              <a:solidFill>
                <a:srgbClr val="0C4DF2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5058918" y="404622"/>
            <a:ext cx="2247138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4" name="圆角矩形 3"/>
          <p:cNvSpPr/>
          <p:nvPr/>
        </p:nvSpPr>
        <p:spPr>
          <a:xfrm>
            <a:off x="1017270" y="1488948"/>
            <a:ext cx="2525268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5" name="圆角矩形 4"/>
          <p:cNvSpPr/>
          <p:nvPr/>
        </p:nvSpPr>
        <p:spPr>
          <a:xfrm>
            <a:off x="4143756" y="1488948"/>
            <a:ext cx="6627876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6" name="圆角矩形 5"/>
          <p:cNvSpPr/>
          <p:nvPr/>
        </p:nvSpPr>
        <p:spPr>
          <a:xfrm>
            <a:off x="2344674" y="2516886"/>
            <a:ext cx="8213598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7" name="圆角矩形 6"/>
          <p:cNvSpPr/>
          <p:nvPr/>
        </p:nvSpPr>
        <p:spPr>
          <a:xfrm>
            <a:off x="1017270" y="3003042"/>
            <a:ext cx="4263390" cy="444246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8" name="圆角矩形 7"/>
          <p:cNvSpPr/>
          <p:nvPr/>
        </p:nvSpPr>
        <p:spPr>
          <a:xfrm>
            <a:off x="1017270" y="973074"/>
            <a:ext cx="703326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9" name="圆角矩形 8"/>
          <p:cNvSpPr/>
          <p:nvPr/>
        </p:nvSpPr>
        <p:spPr>
          <a:xfrm>
            <a:off x="1591056" y="3586734"/>
            <a:ext cx="7352538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10" name="圆角矩形 9"/>
          <p:cNvSpPr/>
          <p:nvPr/>
        </p:nvSpPr>
        <p:spPr>
          <a:xfrm>
            <a:off x="9701022" y="404622"/>
            <a:ext cx="973836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sp>
        <p:nvSpPr>
          <p:cNvPr id="11" name="圆角矩形 10"/>
          <p:cNvSpPr/>
          <p:nvPr/>
        </p:nvSpPr>
        <p:spPr>
          <a:xfrm>
            <a:off x="3889248" y="973074"/>
            <a:ext cx="5168646" cy="345948"/>
          </a:xfrm>
          <a:prstGeom prst="round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2160"/>
          </a:p>
        </p:txBody>
      </p:sp>
      <p:pic>
        <p:nvPicPr>
          <p:cNvPr id="12" name="图片 11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ldLvl="0" animBg="1"/>
      <p:bldP spid="3" grpId="1" animBg="1"/>
      <p:bldP spid="10" grpId="0" bldLvl="0" animBg="1"/>
      <p:bldP spid="8" grpId="0" bldLvl="0" animBg="1"/>
      <p:bldP spid="10" grpId="1" animBg="1"/>
      <p:bldP spid="8" grpId="1" animBg="1"/>
      <p:bldP spid="11" grpId="0" bldLvl="0" animBg="1"/>
      <p:bldP spid="11" grpId="1" animBg="1"/>
      <p:bldP spid="4" grpId="0" bldLvl="0" animBg="1"/>
      <p:bldP spid="5" grpId="0" bldLvl="0" animBg="1"/>
      <p:bldP spid="4" grpId="1" animBg="1"/>
      <p:bldP spid="5" grpId="1" animBg="1"/>
      <p:bldP spid="7" grpId="0" bldLvl="0" animBg="1"/>
      <p:bldP spid="6" grpId="0" bldLvl="0" animBg="1"/>
      <p:bldP spid="7" grpId="1" animBg="1"/>
      <p:bldP spid="6" grpId="1" animBg="1"/>
      <p:bldP spid="9" grpId="0" bldLvl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9218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530" y="4861560"/>
            <a:ext cx="7474585" cy="1485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0" name="Rectangle 2"/>
          <p:cNvSpPr/>
          <p:nvPr/>
        </p:nvSpPr>
        <p:spPr>
          <a:xfrm>
            <a:off x="1350010" y="892175"/>
            <a:ext cx="920686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pairs, ask and answer the questions.</a:t>
            </a:r>
            <a:endParaRPr lang="en-US" altLang="zh-CN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What is your favourite hobby?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How often do you do it?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Where do you do it?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Do you do it alone or with a group of friends?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Why do you like it?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4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Would you like to make your hobby your future career?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1400" y="228600"/>
            <a:ext cx="2724150" cy="64516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92B4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Pair work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0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41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3490">
                                            <p:txEl>
                                              <p:charRg st="41" end="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0">
                                            <p:txEl>
                                              <p:charRg st="74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63490">
                                            <p:txEl>
                                              <p:charRg st="101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124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3490">
                                            <p:txEl>
                                              <p:charRg st="124" end="1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174" end="1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3490">
                                            <p:txEl>
                                              <p:charRg st="174" end="1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charRg st="197" end="2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>
                                            <p:txEl>
                                              <p:charRg st="197" end="2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5943" y="1486535"/>
            <a:ext cx="8202613" cy="4441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图片 3" descr="pencil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57166">
            <a:off x="7626350" y="4687888"/>
            <a:ext cx="2811463" cy="1979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2"/>
          <p:cNvSpPr/>
          <p:nvPr/>
        </p:nvSpPr>
        <p:spPr>
          <a:xfrm>
            <a:off x="2017712" y="747713"/>
            <a:ext cx="66690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 down your answer on Page 113.</a:t>
            </a:r>
            <a:endParaRPr lang="en-US" altLang="zh-CN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7064375" y="1787843"/>
            <a:ext cx="3802063" cy="92202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Writing </a:t>
            </a:r>
            <a:endParaRPr kumimoji="0" lang="en-US" altLang="zh-CN" sz="5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267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2600" y="1069975"/>
            <a:ext cx="4038600" cy="464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203950" y="2286000"/>
            <a:ext cx="5252720" cy="1383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400" b="1" i="0" u="none" strike="noStrike" kern="1200" cap="none" spc="0" normalizeH="0" baseline="0" noProof="0" dirty="0" smtClean="0">
              <a:ln>
                <a:noFill/>
              </a:ln>
              <a:solidFill>
                <a:srgbClr val="392B49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1859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My </a:t>
            </a:r>
            <a:r>
              <a:rPr kumimoji="0" lang="en-US" altLang="zh-CN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31859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favourite</a:t>
            </a:r>
            <a:r>
              <a:rPr kumimoji="0" lang="en-US" altLang="zh-CN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1859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anose="0208090404030B020404" pitchFamily="18" charset="0"/>
                <a:ea typeface="宋体" panose="02010600030101010101" pitchFamily="2" charset="-122"/>
                <a:cs typeface="+mn-cs"/>
              </a:rPr>
              <a:t> hobby</a:t>
            </a:r>
            <a:endParaRPr kumimoji="0" lang="en-US" altLang="zh-CN" sz="4000" b="1" i="0" u="none" strike="noStrike" kern="1200" cap="none" spc="0" normalizeH="0" baseline="0" noProof="0" dirty="0" smtClean="0">
              <a:ln>
                <a:noFill/>
              </a:ln>
              <a:solidFill>
                <a:srgbClr val="31859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anose="0208090404030B020404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89610" y="252730"/>
            <a:ext cx="211772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dirty="0">
                <a:solidFill>
                  <a:schemeClr val="accent1"/>
                </a:solidFill>
                <a:latin typeface="+mj-lt"/>
                <a:ea typeface="+mj-ea"/>
                <a:cs typeface="+mj-cs"/>
                <a:sym typeface="+mn-ea"/>
              </a:rPr>
              <a:t>03. Writing</a:t>
            </a:r>
            <a:endParaRPr lang="en-US" altLang="zh-CN" sz="3200" dirty="0">
              <a:solidFill>
                <a:schemeClr val="accent1"/>
              </a:solidFill>
              <a:latin typeface="+mj-lt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35AC50D4-E3F6-4189-9E6B-7CA79F38F171-L0-001.jpeg" descr="35AC50D4-E3F6-4189-9E6B-7CA79F38F171-L0-001.jpeg"/>
          <p:cNvPicPr>
            <a:picLocks noGrp="1"/>
          </p:cNvPicPr>
          <p:nvPr>
            <p:ph type="pic" sz="half" idx="13"/>
          </p:nvPr>
        </p:nvPicPr>
        <p:blipFill>
          <a:blip r:embed="rId1"/>
          <a:srcRect/>
          <a:stretch>
            <a:fillRect/>
          </a:stretch>
        </p:blipFill>
        <p:spPr>
          <a:xfrm>
            <a:off x="8179435" y="1422401"/>
            <a:ext cx="3400426" cy="4295776"/>
          </a:xfrm>
          <a:ln w="12700"/>
        </p:spPr>
      </p:pic>
      <p:sp>
        <p:nvSpPr>
          <p:cNvPr id="12291" name="Activity 8…"/>
          <p:cNvSpPr>
            <a:spLocks noGrp="1"/>
          </p:cNvSpPr>
          <p:nvPr>
            <p:ph type="title" hasCustomPrompt="1"/>
          </p:nvPr>
        </p:nvSpPr>
        <p:spPr>
          <a:xfrm>
            <a:off x="838200" y="487680"/>
            <a:ext cx="10515600" cy="1325563"/>
          </a:xfrm>
        </p:spPr>
        <p:txBody>
          <a:bodyPr vert="horz" wrap="square" lIns="91438" tIns="45718" rIns="91438" bIns="45718" anchor="ctr"/>
          <a:p>
            <a:pPr eaLnBrk="1" hangingPunct="1"/>
            <a:r>
              <a:rPr lang="en-US" altLang="zh-CN" sz="4000" b="1" dirty="0">
                <a:solidFill>
                  <a:srgbClr val="FF0000"/>
                </a:solidFill>
              </a:rPr>
              <a:t>Share and evaluate!</a:t>
            </a:r>
            <a:endParaRPr lang="en-US" altLang="zh-CN" sz="4000" b="1" dirty="0">
              <a:solidFill>
                <a:srgbClr val="FF0000"/>
              </a:solidFill>
            </a:endParaRPr>
          </a:p>
        </p:txBody>
      </p:sp>
      <p:graphicFrame>
        <p:nvGraphicFramePr>
          <p:cNvPr id="12292" name="表格 12291"/>
          <p:cNvGraphicFramePr/>
          <p:nvPr>
            <p:custDataLst>
              <p:tags r:id="rId2"/>
            </p:custDataLst>
          </p:nvPr>
        </p:nvGraphicFramePr>
        <p:xfrm>
          <a:off x="848995" y="1704975"/>
          <a:ext cx="7366000" cy="4223385"/>
        </p:xfrm>
        <a:graphic>
          <a:graphicData uri="http://schemas.openxmlformats.org/drawingml/2006/table">
            <a:tbl>
              <a:tblPr/>
              <a:tblGrid>
                <a:gridCol w="2138680"/>
                <a:gridCol w="5227320"/>
              </a:tblGrid>
              <a:tr h="120713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内容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
</a:t>
                      </a:r>
                      <a:r>
                        <a:rPr lang="en-US" altLang="zh-CN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6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分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内容完整，
体现要点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。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129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准确性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
</a:t>
                      </a:r>
                      <a:r>
                        <a:rPr lang="en-US" altLang="zh-CN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6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分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语法准确（能够正确使用</a:t>
                      </a:r>
                      <a:r>
                        <a:rPr lang="en-US" altLang="zh-CN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when</a:t>
                      </a: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引导的时间状语从句和</a:t>
                      </a:r>
                      <a:r>
                        <a:rPr lang="en-US" altLang="zh-CN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used to</a:t>
                      </a: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结构），
拼写正确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。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496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流畅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性
</a:t>
                      </a:r>
                      <a:r>
                        <a:rPr lang="en-US" altLang="zh-CN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3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分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defTabSz="914400" eaLnBrk="1" hangingPunct="1">
                        <a:buNone/>
                        <a:tabLst>
                          <a:tab pos="1295400" algn="l"/>
                        </a:tabLst>
                      </a:pPr>
                      <a:r>
                        <a:rPr lang="zh-CN" altLang="en-US" sz="2400" err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结构连贯，
书写整洁</a:t>
                      </a:r>
                      <a:r>
                        <a:rPr lang="zh-CN" altLang="en-US" sz="240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  <a:latin typeface="Arial" panose="020B0604020202020204" pitchFamily="34" charset="0"/>
                        </a:rPr>
                        <a:t>。</a:t>
                      </a:r>
                      <a:endParaRPr lang="zh-CN" altLang="en-US" sz="240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35722" marR="35722" marT="35712" marB="3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图片 2" descr="双语学习报0logo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11175" y="222885"/>
            <a:ext cx="29838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dirty="0">
                <a:solidFill>
                  <a:schemeClr val="accent1"/>
                </a:solidFill>
                <a:latin typeface="+mj-lt"/>
                <a:ea typeface="+mj-ea"/>
                <a:cs typeface="+mj-cs"/>
                <a:sym typeface="+mn-ea"/>
              </a:rPr>
              <a:t>04. Post-writing</a:t>
            </a:r>
            <a:endParaRPr lang="en-US" altLang="zh-CN" sz="3200" dirty="0">
              <a:solidFill>
                <a:schemeClr val="accent1"/>
              </a:solidFill>
              <a:latin typeface="+mj-lt"/>
              <a:ea typeface="+mj-ea"/>
              <a:cs typeface="+mj-cs"/>
              <a:sym typeface="+mn-ea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208895" y="6013450"/>
            <a:ext cx="1984375" cy="78867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3"/>
            </p:custDataLst>
          </p:nvPr>
        </p:nvSpPr>
        <p:spPr>
          <a:xfrm>
            <a:off x="1038225" y="502285"/>
            <a:ext cx="10085705" cy="577850"/>
          </a:xfrm>
          <a:prstGeom prst="rect">
            <a:avLst/>
          </a:prstGeom>
          <a:noFill/>
        </p:spPr>
        <p:txBody>
          <a:bodyPr wrap="square" rtlCol="0" anchor="b" anchorCtr="0">
            <a:normAutofit fontScale="90000" lnSpcReduction="10000"/>
          </a:bodyPr>
          <a:p>
            <a:r>
              <a:rPr lang="en-US" altLang="zh-CN" sz="3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05. Homework</a:t>
            </a:r>
            <a:endParaRPr lang="en-US" altLang="zh-CN" sz="36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1097915" y="1591945"/>
            <a:ext cx="5201285" cy="18148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2800"/>
              <a:t>1. </a:t>
            </a:r>
            <a:r>
              <a:rPr lang="zh-CN" altLang="en-US" sz="2800"/>
              <a:t>完善自己的作文并进行互评；</a:t>
            </a:r>
            <a:endParaRPr lang="zh-CN" altLang="en-US" sz="2800"/>
          </a:p>
          <a:p>
            <a:pPr>
              <a:lnSpc>
                <a:spcPct val="20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完成双语报相关练习；</a:t>
            </a:r>
            <a:endParaRPr lang="zh-CN" altLang="en-US" sz="2800"/>
          </a:p>
        </p:txBody>
      </p:sp>
    </p:spTree>
    <p:custDataLst>
      <p:tags r:id="rId5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812415" y="1985645"/>
            <a:ext cx="4823460" cy="1957705"/>
          </a:xfrm>
        </p:spPr>
        <p:txBody>
          <a:bodyPr/>
          <a:lstStyle/>
          <a:p>
            <a:r>
              <a:rPr lang="en-US" altLang="zh-CN" sz="6000" smtClean="0"/>
              <a:t>Thank you!</a:t>
            </a:r>
            <a:endParaRPr lang="en-US" altLang="zh-CN" sz="6000" smtClean="0"/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p="http://schemas.openxmlformats.org/presentationml/2006/main">
  <p:tag name="KSO_WM_FULL_TEXT_BEAUTIFY_COPY_ID" val="3"/>
</p:tagLst>
</file>

<file path=ppt/tags/tag6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  <p:tag name="KSO_WM_FULL_TEXT_BEAUTIFY_COPY_ID" val="2"/>
</p:tagLst>
</file>

<file path=ppt/tags/tag7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3"/>
  <p:tag name="KSO_WM_UNIT_ISCONTENTSTITLE" val="1"/>
  <p:tag name="KSO_WM_UNIT_HIGHLIGHT" val="0"/>
  <p:tag name="KSO_WM_UNIT_COMPATIBLE" val="0"/>
  <p:tag name="KSO_WM_UNIT_CLEAR" val="0"/>
  <p:tag name="KSO_WM_UNIT_PRESET_TEXT" val="目 录"/>
  <p:tag name="KSO_WM_TEMPLATE_CATEGORY" val="custom"/>
  <p:tag name="KSO_WM_TEMPLATE_INDEX" val="20183018"/>
  <p:tag name="KSO_WM_DIAGRAM_GROUP_CODE" val="l1_1"/>
  <p:tag name="KSO_WM_UNIT_ID" val="custom20183018_8*a*1"/>
  <p:tag name="KSO_WM_UNIT_TEXT_FILL_FORE_SCHEMECOLOR_INDEX" val="6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1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1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1_1"/>
  <p:tag name="KSO_WM_UNIT_TEXT_FILL_FORE_SCHEMECOLOR_INDEX" val="13"/>
  <p:tag name="KSO_WM_UNIT_TEXT_FILL_TYPE" val="1"/>
  <p:tag name="KSO_WM_UNIT_USESOURCEFORMAT_APPLY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2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2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2_1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3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3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3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3_1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4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4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4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4_1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3"/>
  <p:tag name="KSO_WM_TEMPLATE_CATEGORY" val="custom"/>
  <p:tag name="KSO_WM_TEMPLATE_INDEX" val="20183018"/>
  <p:tag name="KSO_WM_DIAGRAM_GROUP_CODE" val="l1_1"/>
  <p:tag name="KSO_WM_UNIT_ID" val="custom20183018_8*i*13"/>
  <p:tag name="KSO_WM_UNIT_TEXT_FILL_FORE_SCHEMECOLOR_INDEX" val="6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FULL_TEXT_BEAUTIFY_COPY_ID" val="3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4"/>
  <p:tag name="KSO_WM_TEMPLATE_CATEGORY" val="custom"/>
  <p:tag name="KSO_WM_TEMPLATE_INDEX" val="20183018"/>
  <p:tag name="KSO_WM_DIAGRAM_GROUP_CODE" val="l1_1"/>
  <p:tag name="KSO_WM_UNIT_ID" val="custom20183018_8*i*14"/>
  <p:tag name="KSO_WM_UNIT_TEXT_FILL_FORE_SCHEMECOLOR_INDEX" val="6"/>
  <p:tag name="KSO_WM_UNIT_TEXT_FILL_TYPE" val="1"/>
  <p:tag name="KSO_WM_UNIT_USESOURCEFORMAT_APPLY" val="1"/>
</p:tagLst>
</file>

<file path=ppt/tags/tag20.xml><?xml version="1.0" encoding="utf-8"?>
<p:tagLst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COMBINE_RELATE_SLIDE_ID" val="custom20182088_8"/>
  <p:tag name="KSO_WM_TEMPLATE_CATEGORY" val="custom"/>
  <p:tag name="KSO_WM_TEMPLATE_INDEX" val="20183018"/>
  <p:tag name="KSO_WM_SLIDE_ID" val="custom20183018_8"/>
  <p:tag name="KSO_WM_SLIDE_INDEX" val="8"/>
  <p:tag name="KSO_WM_DIAGRAM_GROUP_CODE" val="l1-1"/>
  <p:tag name="KSO_WM_TEMPLATE_SUBCATEGORY" val="combine"/>
</p:tagLst>
</file>

<file path=ppt/tags/tag21.xml><?xml version="1.0" encoding="utf-8"?>
<p:tagLst xmlns:p="http://schemas.openxmlformats.org/presentationml/2006/main">
  <p:tag name="KSO_WM_FULL_TEXT_BEAUTIFY_COPY_ID" val="3"/>
</p:tagLst>
</file>

<file path=ppt/tags/tag22.xml><?xml version="1.0" encoding="utf-8"?>
<p:tagLst xmlns:p="http://schemas.openxmlformats.org/presentationml/2006/main">
  <p:tag name="KSO_WM_FULL_TEXT_BEAUTIFY_COPY_ID" val="3"/>
</p:tagLst>
</file>

<file path=ppt/tags/tag23.xml><?xml version="1.0" encoding="utf-8"?>
<p:tagLst xmlns:p="http://schemas.openxmlformats.org/presentationml/2006/main">
  <p:tag name="KSO_WM_UNIT_TABLE_BEAUTIFY" val="smartTable{38b3a8e7-e989-42b3-adc8-121bf199c1fe}"/>
</p:tagLst>
</file>

<file path=ppt/tags/tag24.xml><?xml version="1.0" encoding="utf-8"?>
<p:tagLst xmlns:p="http://schemas.openxmlformats.org/presentationml/2006/main">
  <p:tag name="KSO_WM_FULL_TEXT_BEAUTIFY_COPY_ID" val="3"/>
</p:tagLst>
</file>

<file path=ppt/tags/tag25.xml><?xml version="1.0" encoding="utf-8"?>
<p:tagLst xmlns:p="http://schemas.openxmlformats.org/presentationml/2006/main">
  <p:tag name="KSO_WM_FULL_TEXT_BEAUTIFY_COPY_ID" val="3"/>
</p:tagLst>
</file>

<file path=ppt/tags/tag26.xml><?xml version="1.0" encoding="utf-8"?>
<p:tagLst xmlns:p="http://schemas.openxmlformats.org/presentationml/2006/main">
  <p:tag name="KSO_WM_FULL_TEXT_BEAUTIFY_COPY_ID" val="3"/>
</p:tagLst>
</file>

<file path=ppt/tags/tag27.xml><?xml version="1.0" encoding="utf-8"?>
<p:tagLst xmlns:p="http://schemas.openxmlformats.org/presentationml/2006/main">
  <p:tag name="KSO_WM_FULL_TEXT_BEAUTIFY_COPY_ID" val="3"/>
</p:tagLst>
</file>

<file path=ppt/tags/tag28.xml><?xml version="1.0" encoding="utf-8"?>
<p:tagLst xmlns:p="http://schemas.openxmlformats.org/presentationml/2006/main">
  <p:tag name="KSO_WM_FULL_TEXT_BEAUTIFY_COPY_ID" val="3"/>
</p:tagLst>
</file>

<file path=ppt/tags/tag29.xml><?xml version="1.0" encoding="utf-8"?>
<p:tagLst xmlns:p="http://schemas.openxmlformats.org/presentationml/2006/main">
  <p:tag name="KSO_WM_FULL_TEXT_BEAUTIFY_COPY_ID" val="3"/>
</p:tagLst>
</file>

<file path=ppt/tags/tag30.xml><?xml version="1.0" encoding="utf-8"?>
<p:tagLst xmlns:p="http://schemas.openxmlformats.org/presentationml/2006/main">
  <p:tag name="KSO_WM_FULL_TEXT_BEAUTIFY_COPY_ID" val="3"/>
</p:tagLst>
</file>

<file path=ppt/tags/tag31.xml><?xml version="1.0" encoding="utf-8"?>
<p:tagLst xmlns:p="http://schemas.openxmlformats.org/presentationml/2006/main">
  <p:tag name="KSO_WM_UNIT_TABLE_BEAUTIFY" val="smartTable{6142ed80-32fd-4f3e-a9ee-7a18a5d2f41d}"/>
  <p:tag name="TABLE_ENDDRAG_ORIGIN_RECT" val="580*332"/>
  <p:tag name="TABLE_ENDDRAG_RECT" val="65*122*580*332"/>
</p:tagLst>
</file>

<file path=ppt/tags/tag32.xml><?xml version="1.0" encoding="utf-8"?>
<p:tagLst xmlns:p="http://schemas.openxmlformats.org/presentationml/2006/main">
  <p:tag name="KSO_WM_FULL_TEXT_BEAUTIFY_COPY_ID" val="3"/>
</p:tagLst>
</file>

<file path=ppt/tags/tag33.xml><?xml version="1.0" encoding="utf-8"?>
<p:tagLst xmlns:p="http://schemas.openxmlformats.org/presentationml/2006/main">
  <p:tag name="KSO_WM_FULL_TEXT_BEAUTIFY_COPY_ID" val="7"/>
</p:tagLst>
</file>

<file path=ppt/tags/tag34.xml><?xml version="1.0" encoding="utf-8"?>
<p:tagLst xmlns:p="http://schemas.openxmlformats.org/presentationml/2006/main">
  <p:tag name="KSO_WM_TEMPLATE_CATEGORY" val="custom"/>
  <p:tag name="KSO_WM_TEMPLATE_INDEX" val="20184402"/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8"/>
  <p:tag name="KSO_WM_UNIT_HIGHLIGHT" val="0"/>
  <p:tag name="KSO_WM_UNIT_COMPATIBLE" val="0"/>
  <p:tag name="KSO_WM_UNIT_CLEAR" val="0"/>
  <p:tag name="KSO_WM_UNIT_PRESET_TEXT_INDEX" val="3"/>
  <p:tag name="KSO_WM_UNIT_PRESET_TEXT_LEN" val="17"/>
  <p:tag name="KSO_WM_DIAGRAM_GROUP_CODE" val="l1-1"/>
  <p:tag name="KSO_WM_UNIT_ID" val="custom20184402_11*l_h_a*1_1_1"/>
  <p:tag name="KSO_WM_UNIT_TEXT_FILL_FORE_SCHEMECOLOR_INDEX" val="5"/>
  <p:tag name="KSO_WM_UNIT_TEXT_FILL_TYPE" val="1"/>
  <p:tag name="KSO_WM_UNIT_USESOURCEFORMAT_APPLY" val="1"/>
</p:tagLst>
</file>

<file path=ppt/tags/tag35.xml><?xml version="1.0" encoding="utf-8"?>
<p:tagLst xmlns:p="http://schemas.openxmlformats.org/presentationml/2006/main">
  <p:tag name="KSO_WM_FULL_TEXT_BEAUTIFY_COPY_ID" val="9"/>
</p:tagLst>
</file>

<file path=ppt/tags/tag36.xml><?xml version="1.0" encoding="utf-8"?>
<p:tagLst xmlns:p="http://schemas.openxmlformats.org/presentationml/2006/main">
  <p:tag name="KSO_WM_TAG_VERSION" val="1.0"/>
  <p:tag name="KSO_WM_SLIDE_ITEM_CNT" val="4"/>
  <p:tag name="KSO_WM_SLIDE_LAYOUT" val="a_q"/>
  <p:tag name="KSO_WM_SLIDE_LAYOUT_CNT" val="1_1"/>
  <p:tag name="KSO_WM_SLIDE_TYPE" val="text"/>
  <p:tag name="KSO_WM_BEAUTIFY_FLAG" val="#wm#"/>
  <p:tag name="KSO_WM_SLIDE_POSITION" val="63*141"/>
  <p:tag name="KSO_WM_SLIDE_SIZE" val="813*323"/>
  <p:tag name="KSO_WM_COMBINE_RELATE_SLIDE_ID" val="diagram20169918_2"/>
  <p:tag name="KSO_WM_TEMPLATE_CATEGORY" val="custom"/>
  <p:tag name="KSO_WM_TEMPLATE_INDEX" val="20183018"/>
  <p:tag name="KSO_WM_SLIDE_ID" val="custom20183018_19"/>
  <p:tag name="KSO_WM_SLIDE_INDEX" val="19"/>
  <p:tag name="KSO_WM_DIAGRAM_GROUP_CODE" val="q1-1"/>
  <p:tag name="KSO_WM_TEMPLATE_SUBCATEGORY" val="combine"/>
</p:tagLst>
</file>

<file path=ppt/tags/tag37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</p:tagLst>
</file>

<file path=ppt/tags/tag38.xml><?xml version="1.0" encoding="utf-8"?>
<p:tagLst xmlns:p="http://schemas.openxmlformats.org/presentationml/2006/main">
  <p:tag name="KSO_WM_FULL_TEXT_BEAUTIFY_COPY_ID" val="3"/>
</p:tagLst>
</file>

<file path=ppt/tags/tag39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1900</Words>
  <Application>WPS 演示</Application>
  <PresentationFormat>宽屏</PresentationFormat>
  <Paragraphs>512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30" baseType="lpstr">
      <vt:lpstr>Arial</vt:lpstr>
      <vt:lpstr>宋体</vt:lpstr>
      <vt:lpstr>Wingdings</vt:lpstr>
      <vt:lpstr>Calibri Light</vt:lpstr>
      <vt:lpstr>Chalkduster</vt:lpstr>
      <vt:lpstr>Times New Roman</vt:lpstr>
      <vt:lpstr>Cooper Black</vt:lpstr>
      <vt:lpstr>MS Gothic</vt:lpstr>
      <vt:lpstr>Calibri</vt:lpstr>
      <vt:lpstr>Calibri</vt:lpstr>
      <vt:lpstr>Times New Roman</vt:lpstr>
      <vt:lpstr>黑体</vt:lpstr>
      <vt:lpstr>微软雅黑</vt:lpstr>
      <vt:lpstr>Arial Unicode MS</vt:lpstr>
      <vt:lpstr>Segoe Print</vt:lpstr>
      <vt:lpstr>1_Office 主题</vt:lpstr>
      <vt:lpstr>Unit 8   From hobby to career Writing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Share and evaluate!</vt:lpstr>
      <vt:lpstr>PowerPoint 演示文稿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-.Bobbi.daisy</cp:lastModifiedBy>
  <cp:revision>28</cp:revision>
  <dcterms:created xsi:type="dcterms:W3CDTF">2020-12-02T14:05:00Z</dcterms:created>
  <dcterms:modified xsi:type="dcterms:W3CDTF">2021-02-16T09:11:44Z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