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442" r:id="rId2"/>
    <p:sldId id="2443" r:id="rId3"/>
    <p:sldId id="2445" r:id="rId4"/>
    <p:sldId id="2447" r:id="rId5"/>
    <p:sldId id="2449" r:id="rId6"/>
    <p:sldId id="2451" r:id="rId7"/>
    <p:sldId id="2452" r:id="rId8"/>
    <p:sldId id="2453" r:id="rId9"/>
    <p:sldId id="2455" r:id="rId10"/>
    <p:sldId id="2457" r:id="rId11"/>
    <p:sldId id="2459" r:id="rId12"/>
    <p:sldId id="2461" r:id="rId13"/>
    <p:sldId id="2462" r:id="rId14"/>
    <p:sldId id="2464" r:id="rId15"/>
    <p:sldId id="2465" r:id="rId16"/>
    <p:sldId id="2468" r:id="rId17"/>
    <p:sldId id="2470" r:id="rId18"/>
    <p:sldId id="2473" r:id="rId19"/>
    <p:sldId id="2476" r:id="rId20"/>
    <p:sldId id="2477" r:id="rId21"/>
    <p:sldId id="2478" r:id="rId22"/>
    <p:sldId id="2479" r:id="rId23"/>
    <p:sldId id="2481" r:id="rId24"/>
    <p:sldId id="2482" r:id="rId25"/>
    <p:sldId id="2483" r:id="rId26"/>
    <p:sldId id="2484" r:id="rId27"/>
    <p:sldId id="2488" r:id="rId28"/>
    <p:sldId id="2489" r:id="rId29"/>
    <p:sldId id="2178" r:id="rId30"/>
    <p:sldId id="2490" r:id="rId31"/>
    <p:sldId id="2493" r:id="rId32"/>
    <p:sldId id="2495" r:id="rId33"/>
    <p:sldId id="2497" r:id="rId34"/>
    <p:sldId id="2498" r:id="rId35"/>
    <p:sldId id="2501" r:id="rId36"/>
    <p:sldId id="2502" r:id="rId37"/>
    <p:sldId id="2504" r:id="rId38"/>
    <p:sldId id="2506" r:id="rId39"/>
    <p:sldId id="2507" r:id="rId40"/>
    <p:sldId id="2509" r:id="rId41"/>
    <p:sldId id="2513" r:id="rId42"/>
    <p:sldId id="2515" r:id="rId43"/>
    <p:sldId id="2517" r:id="rId44"/>
    <p:sldId id="2520" r:id="rId45"/>
    <p:sldId id="2522" r:id="rId46"/>
    <p:sldId id="2524" r:id="rId47"/>
    <p:sldId id="2526" r:id="rId48"/>
    <p:sldId id="2527" r:id="rId49"/>
    <p:sldId id="2531" r:id="rId50"/>
    <p:sldId id="2532" r:id="rId51"/>
    <p:sldId id="2533" r:id="rId52"/>
    <p:sldId id="2534" r:id="rId53"/>
    <p:sldId id="2536" r:id="rId54"/>
    <p:sldId id="2184" r:id="rId55"/>
    <p:sldId id="2540" r:id="rId56"/>
    <p:sldId id="2541" r:id="rId57"/>
    <p:sldId id="2188" r:id="rId58"/>
    <p:sldId id="2543" r:id="rId59"/>
    <p:sldId id="2545" r:id="rId60"/>
    <p:sldId id="2546" r:id="rId61"/>
    <p:sldId id="2548" r:id="rId62"/>
    <p:sldId id="2551" r:id="rId63"/>
    <p:sldId id="2553" r:id="rId64"/>
    <p:sldId id="2555" r:id="rId65"/>
    <p:sldId id="2557" r:id="rId66"/>
    <p:sldId id="2560" r:id="rId67"/>
    <p:sldId id="2562" r:id="rId68"/>
    <p:sldId id="2564" r:id="rId69"/>
    <p:sldId id="2565" r:id="rId70"/>
    <p:sldId id="2568" r:id="rId71"/>
    <p:sldId id="2569" r:id="rId72"/>
    <p:sldId id="2571" r:id="rId73"/>
    <p:sldId id="2573" r:id="rId74"/>
    <p:sldId id="2574" r:id="rId75"/>
    <p:sldId id="2576" r:id="rId76"/>
    <p:sldId id="2579" r:id="rId77"/>
    <p:sldId id="2580" r:id="rId78"/>
    <p:sldId id="2581" r:id="rId79"/>
    <p:sldId id="2583" r:id="rId80"/>
    <p:sldId id="2584" r:id="rId81"/>
    <p:sldId id="2587" r:id="rId82"/>
    <p:sldId id="2589" r:id="rId83"/>
    <p:sldId id="2590" r:id="rId84"/>
    <p:sldId id="2593" r:id="rId85"/>
    <p:sldId id="2594" r:id="rId86"/>
    <p:sldId id="2595" r:id="rId87"/>
    <p:sldId id="2597" r:id="rId88"/>
    <p:sldId id="2598" r:id="rId89"/>
    <p:sldId id="2600" r:id="rId90"/>
    <p:sldId id="2601" r:id="rId91"/>
    <p:sldId id="2603" r:id="rId92"/>
    <p:sldId id="2605" r:id="rId93"/>
    <p:sldId id="2607" r:id="rId94"/>
    <p:sldId id="2608" r:id="rId95"/>
    <p:sldId id="2610" r:id="rId96"/>
    <p:sldId id="2612" r:id="rId97"/>
    <p:sldId id="2614" r:id="rId98"/>
    <p:sldId id="2615" r:id="rId99"/>
    <p:sldId id="2618" r:id="rId100"/>
    <p:sldId id="2621" r:id="rId101"/>
    <p:sldId id="2623" r:id="rId102"/>
    <p:sldId id="2274" r:id="rId103"/>
    <p:sldId id="2624" r:id="rId104"/>
    <p:sldId id="2626" r:id="rId105"/>
    <p:sldId id="2628" r:id="rId106"/>
    <p:sldId id="2630" r:id="rId107"/>
    <p:sldId id="2631" r:id="rId108"/>
    <p:sldId id="2632" r:id="rId109"/>
    <p:sldId id="2633" r:id="rId110"/>
    <p:sldId id="2634" r:id="rId111"/>
    <p:sldId id="2635" r:id="rId112"/>
    <p:sldId id="2636" r:id="rId1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ableStyles" Target="tableStyle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image" Target="../media/image1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image" Target="../media/image18.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image" Target="../media/image23.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image" Target="../media/image38.e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image" Target="../media/image41.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87.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88.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90.e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93.emf"/><Relationship Id="rId1" Type="http://schemas.openxmlformats.org/officeDocument/2006/relationships/image" Target="../media/image92.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96.e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98.emf"/><Relationship Id="rId1" Type="http://schemas.openxmlformats.org/officeDocument/2006/relationships/image" Target="../media/image97.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11.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15.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17.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18.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20.e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123.emf"/><Relationship Id="rId2" Type="http://schemas.openxmlformats.org/officeDocument/2006/relationships/image" Target="../media/image122.emf"/><Relationship Id="rId1" Type="http://schemas.openxmlformats.org/officeDocument/2006/relationships/image" Target="../media/image121.emf"/></Relationships>
</file>

<file path=ppt/drawings/_rels/vmlDrawing27.vml.rels><?xml version="1.0" encoding="UTF-8" standalone="yes"?>
<Relationships xmlns="http://schemas.openxmlformats.org/package/2006/relationships"><Relationship Id="rId2" Type="http://schemas.openxmlformats.org/officeDocument/2006/relationships/image" Target="../media/image126.emf"/><Relationship Id="rId1" Type="http://schemas.openxmlformats.org/officeDocument/2006/relationships/image" Target="../media/image125.emf"/></Relationships>
</file>

<file path=ppt/drawings/_rels/vmlDrawing28.vml.rels><?xml version="1.0" encoding="UTF-8" standalone="yes"?>
<Relationships xmlns="http://schemas.openxmlformats.org/package/2006/relationships"><Relationship Id="rId2" Type="http://schemas.openxmlformats.org/officeDocument/2006/relationships/image" Target="../media/image128.emf"/><Relationship Id="rId1" Type="http://schemas.openxmlformats.org/officeDocument/2006/relationships/image" Target="../media/image127.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131.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132.emf"/></Relationships>
</file>

<file path=ppt/drawings/_rels/vmlDrawing31.vml.rels><?xml version="1.0" encoding="UTF-8" standalone="yes"?>
<Relationships xmlns="http://schemas.openxmlformats.org/package/2006/relationships"><Relationship Id="rId2" Type="http://schemas.openxmlformats.org/officeDocument/2006/relationships/image" Target="../media/image136.emf"/><Relationship Id="rId1" Type="http://schemas.openxmlformats.org/officeDocument/2006/relationships/image" Target="../media/image135.e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140.e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142.emf"/></Relationships>
</file>

<file path=ppt/drawings/_rels/vmlDrawing34.vml.rels><?xml version="1.0" encoding="UTF-8" standalone="yes"?>
<Relationships xmlns="http://schemas.openxmlformats.org/package/2006/relationships"><Relationship Id="rId2" Type="http://schemas.openxmlformats.org/officeDocument/2006/relationships/image" Target="../media/image145.emf"/><Relationship Id="rId1" Type="http://schemas.openxmlformats.org/officeDocument/2006/relationships/image" Target="../media/image144.e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147.e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149.e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152.e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153.e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156.e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157.e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159.e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160.emf"/></Relationships>
</file>

<file path=ppt/drawings/_rels/vmlDrawing43.vml.rels><?xml version="1.0" encoding="UTF-8" standalone="yes"?>
<Relationships xmlns="http://schemas.openxmlformats.org/package/2006/relationships"><Relationship Id="rId3" Type="http://schemas.openxmlformats.org/officeDocument/2006/relationships/image" Target="../media/image164.emf"/><Relationship Id="rId2" Type="http://schemas.openxmlformats.org/officeDocument/2006/relationships/image" Target="../media/image163.emf"/><Relationship Id="rId1" Type="http://schemas.openxmlformats.org/officeDocument/2006/relationships/image" Target="../media/image162.emf"/><Relationship Id="rId4" Type="http://schemas.openxmlformats.org/officeDocument/2006/relationships/image" Target="../media/image165.emf"/></Relationships>
</file>

<file path=ppt/drawings/_rels/vmlDrawing44.vml.rels><?xml version="1.0" encoding="UTF-8" standalone="yes"?>
<Relationships xmlns="http://schemas.openxmlformats.org/package/2006/relationships"><Relationship Id="rId2" Type="http://schemas.openxmlformats.org/officeDocument/2006/relationships/image" Target="../media/image167.emf"/><Relationship Id="rId1" Type="http://schemas.openxmlformats.org/officeDocument/2006/relationships/image" Target="../media/image166.emf"/></Relationships>
</file>

<file path=ppt/drawings/_rels/vmlDrawing45.vml.rels><?xml version="1.0" encoding="UTF-8" standalone="yes"?>
<Relationships xmlns="http://schemas.openxmlformats.org/package/2006/relationships"><Relationship Id="rId3" Type="http://schemas.openxmlformats.org/officeDocument/2006/relationships/image" Target="../media/image170.emf"/><Relationship Id="rId2" Type="http://schemas.openxmlformats.org/officeDocument/2006/relationships/image" Target="../media/image169.emf"/><Relationship Id="rId1" Type="http://schemas.openxmlformats.org/officeDocument/2006/relationships/image" Target="../media/image168.emf"/></Relationships>
</file>

<file path=ppt/drawings/_rels/vmlDrawing46.vml.rels><?xml version="1.0" encoding="UTF-8" standalone="yes"?>
<Relationships xmlns="http://schemas.openxmlformats.org/package/2006/relationships"><Relationship Id="rId2" Type="http://schemas.openxmlformats.org/officeDocument/2006/relationships/image" Target="../media/image173.emf"/><Relationship Id="rId1" Type="http://schemas.openxmlformats.org/officeDocument/2006/relationships/image" Target="../media/image172.emf"/></Relationships>
</file>

<file path=ppt/drawings/_rels/vmlDrawing47.vml.rels><?xml version="1.0" encoding="UTF-8" standalone="yes"?>
<Relationships xmlns="http://schemas.openxmlformats.org/package/2006/relationships"><Relationship Id="rId1" Type="http://schemas.openxmlformats.org/officeDocument/2006/relationships/image" Target="../media/image17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1B63EF-ED73-4713-83E7-9271AE5C2D25}"/>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0AF584BD-1958-4BF9-A255-14DF2C0ABC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B1251DD-B6A1-40DF-A44C-56471A10A943}"/>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5" name="页脚占位符 4">
            <a:extLst>
              <a:ext uri="{FF2B5EF4-FFF2-40B4-BE49-F238E27FC236}">
                <a16:creationId xmlns:a16="http://schemas.microsoft.com/office/drawing/2014/main" id="{84C72878-D031-46FE-92DC-BA04B92E151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5D57280-E316-45A5-8FA5-65048E673471}"/>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1871276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E5BC82F-9D0B-4210-8424-1E77AA5DAC4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8A52191A-FE39-4AAD-A9EE-FD7EA84704D4}"/>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520C960-8FCA-4D1C-ACD6-E65584E5C253}"/>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5" name="页脚占位符 4">
            <a:extLst>
              <a:ext uri="{FF2B5EF4-FFF2-40B4-BE49-F238E27FC236}">
                <a16:creationId xmlns:a16="http://schemas.microsoft.com/office/drawing/2014/main" id="{B63982A4-31EC-4774-8144-2EBBE3B95F4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F20F3D7-447D-41A9-825A-31739BFC90FC}"/>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2316812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1D04A8-06B4-4802-9773-39829EEC3FC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49BF365-99E9-45FB-B2D9-684FECF600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5A8ED145-A65B-4277-A3D2-2EBAEE996752}"/>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5" name="页脚占位符 4">
            <a:extLst>
              <a:ext uri="{FF2B5EF4-FFF2-40B4-BE49-F238E27FC236}">
                <a16:creationId xmlns:a16="http://schemas.microsoft.com/office/drawing/2014/main" id="{AC0AA941-9BED-48F6-8E15-21A152DE8D1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634BCEC-A556-4131-AA29-AE9F985F59F2}"/>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956894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982EB49-EF3F-4D88-8504-73ADC8FFA9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661830D-31D7-4D93-B742-FF9503B4CCD2}"/>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3357EA37-8646-48EA-967E-62B984B6C58D}"/>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3759522D-5EBB-41FE-8EC4-6D7B79663983}"/>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6" name="页脚占位符 5">
            <a:extLst>
              <a:ext uri="{FF2B5EF4-FFF2-40B4-BE49-F238E27FC236}">
                <a16:creationId xmlns:a16="http://schemas.microsoft.com/office/drawing/2014/main" id="{5D9D1604-B8B6-4E43-984E-F29B1EADDA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6B89D35-D322-4D32-B523-BA915AF757E3}"/>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206443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25304C-65D5-4902-898A-AC740A851C2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A43A328F-AEFF-4628-ABF2-C6825DFE4F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CD31986B-CFE4-4E6D-A393-AC928F577A13}"/>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8DCF586F-3C2D-4E74-AE81-A87481DD47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552DA448-49C8-4718-8073-327624C8E7E8}"/>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4414BBAD-2268-4074-A8F3-6EFFE453EDE7}"/>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8" name="页脚占位符 7">
            <a:extLst>
              <a:ext uri="{FF2B5EF4-FFF2-40B4-BE49-F238E27FC236}">
                <a16:creationId xmlns:a16="http://schemas.microsoft.com/office/drawing/2014/main" id="{6E2B6CFF-5846-4422-802F-C972C7B809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36639A6B-3484-4CA1-9AE2-AD8B12BAF485}"/>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1653018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0EC358A-92AF-4AEF-BEAE-C3C2FE394300}"/>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1D706CD4-1B06-446C-B4C9-59A20D83CF94}"/>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4" name="页脚占位符 3">
            <a:extLst>
              <a:ext uri="{FF2B5EF4-FFF2-40B4-BE49-F238E27FC236}">
                <a16:creationId xmlns:a16="http://schemas.microsoft.com/office/drawing/2014/main" id="{0F73B05E-9591-4B3D-8CB2-CB52CE8FC4A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7E1DB737-A44E-4309-90D6-4622E366B32A}"/>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3072829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7A5B123A-D8A6-4E4B-AAFF-B714C69B094F}"/>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3" name="页脚占位符 2">
            <a:extLst>
              <a:ext uri="{FF2B5EF4-FFF2-40B4-BE49-F238E27FC236}">
                <a16:creationId xmlns:a16="http://schemas.microsoft.com/office/drawing/2014/main" id="{46FEDEF1-8BAD-4594-9D26-EB10243B1AF8}"/>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462A4E09-44AA-434C-9069-7DD65F816E50}"/>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387660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B03C128-4834-445C-B8DB-8A2AF9BD1DA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BE5541EA-31E4-404C-A9D6-30AD73FFC1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9F8120DE-E610-4385-A79B-CE2D612E68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8A4289C1-DFC5-4A72-BB55-26368A1A4ED5}"/>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6" name="页脚占位符 5">
            <a:extLst>
              <a:ext uri="{FF2B5EF4-FFF2-40B4-BE49-F238E27FC236}">
                <a16:creationId xmlns:a16="http://schemas.microsoft.com/office/drawing/2014/main" id="{4D1892B9-8423-4432-B591-C730E64EB3A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F2828DA-615E-4B58-9899-EB5F153448C6}"/>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2647109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3F0A6B1-928A-4E54-8BA3-32FBA60E952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E3B957D8-0587-4709-B21A-056B41404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58B080EC-2C3F-4EA9-81BC-EA96F2B0D7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771C525-F527-47CF-9500-4221FE9AAC55}"/>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6" name="页脚占位符 5">
            <a:extLst>
              <a:ext uri="{FF2B5EF4-FFF2-40B4-BE49-F238E27FC236}">
                <a16:creationId xmlns:a16="http://schemas.microsoft.com/office/drawing/2014/main" id="{2E86E2F5-503E-4A4B-B733-5A6419BD3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92AEF02-DFDB-4D19-A931-19EBED871230}"/>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1750190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55A84C2-C6EA-4581-8974-9B7653A85C8F}"/>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F039548C-87BD-4256-B8CA-E2FFEB9EB09B}"/>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70B92A2-D035-4D69-91DF-AFEFAB86F960}"/>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5" name="页脚占位符 4">
            <a:extLst>
              <a:ext uri="{FF2B5EF4-FFF2-40B4-BE49-F238E27FC236}">
                <a16:creationId xmlns:a16="http://schemas.microsoft.com/office/drawing/2014/main" id="{3A557DC3-57EF-448C-9C4A-7ADF23EF23E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7FAA9C9-A79E-4B8A-B5BB-9F611AB8BD26}"/>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3664821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DC2E5048-5B27-4E37-ABDA-E54000A4B55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836C29CC-17D9-4F31-87F3-E0F914660E4F}"/>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B448DF4-57A4-4F96-BF93-52FCB0C02C59}"/>
              </a:ext>
            </a:extLst>
          </p:cNvPr>
          <p:cNvSpPr>
            <a:spLocks noGrp="1"/>
          </p:cNvSpPr>
          <p:nvPr>
            <p:ph type="dt" sz="half" idx="10"/>
          </p:nvPr>
        </p:nvSpPr>
        <p:spPr/>
        <p:txBody>
          <a:bodyPr/>
          <a:lstStyle/>
          <a:p>
            <a:fld id="{F6697DD7-6E85-4BC0-9593-DEBEA0015B10}" type="datetimeFigureOut">
              <a:rPr lang="zh-CN" altLang="en-US" smtClean="0"/>
              <a:t>2021/12/28 Tuesday</a:t>
            </a:fld>
            <a:endParaRPr lang="zh-CN" altLang="en-US"/>
          </a:p>
        </p:txBody>
      </p:sp>
      <p:sp>
        <p:nvSpPr>
          <p:cNvPr id="5" name="页脚占位符 4">
            <a:extLst>
              <a:ext uri="{FF2B5EF4-FFF2-40B4-BE49-F238E27FC236}">
                <a16:creationId xmlns:a16="http://schemas.microsoft.com/office/drawing/2014/main" id="{A7ED2F11-A9B4-4566-87A1-89E3AC6B3FC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6CE2DBE-D054-450D-861D-63DB50DD58EF}"/>
              </a:ext>
            </a:extLst>
          </p:cNvPr>
          <p:cNvSpPr>
            <a:spLocks noGrp="1"/>
          </p:cNvSpPr>
          <p:nvPr>
            <p:ph type="sldNum" sz="quarter" idx="12"/>
          </p:nvPr>
        </p:nvSpPr>
        <p:spPr/>
        <p:txBody>
          <a:body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4076875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864012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自定义版式">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7ECB43D5-04DC-4BB3-B04F-94AC1357AFC1}"/>
              </a:ext>
            </a:extLst>
          </p:cNvPr>
          <p:cNvSpPr/>
          <p:nvPr userDrawn="1"/>
        </p:nvSpPr>
        <p:spPr>
          <a:xfrm>
            <a:off x="0" y="4868864"/>
            <a:ext cx="12192000" cy="1989137"/>
          </a:xfrm>
          <a:prstGeom prst="rect">
            <a:avLst/>
          </a:prstGeom>
          <a:solidFill>
            <a:schemeClr val="accent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91">
              <a:defRPr/>
            </a:pPr>
            <a:endParaRPr lang="zh-CN" altLang="en-US" sz="1350"/>
          </a:p>
        </p:txBody>
      </p:sp>
    </p:spTree>
    <p:extLst>
      <p:ext uri="{BB962C8B-B14F-4D97-AF65-F5344CB8AC3E}">
        <p14:creationId xmlns:p14="http://schemas.microsoft.com/office/powerpoint/2010/main" val="18311574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5自定义版式">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51CA4520-7FAE-4C29-B31F-78DE49B6DA9B}"/>
              </a:ext>
            </a:extLst>
          </p:cNvPr>
          <p:cNvSpPr/>
          <p:nvPr userDrawn="1"/>
        </p:nvSpPr>
        <p:spPr>
          <a:xfrm>
            <a:off x="0" y="4508500"/>
            <a:ext cx="12192000" cy="2349500"/>
          </a:xfrm>
          <a:prstGeom prst="rect">
            <a:avLst/>
          </a:prstGeom>
          <a:solidFill>
            <a:schemeClr val="accent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91">
              <a:defRPr/>
            </a:pPr>
            <a:endParaRPr lang="zh-CN" altLang="en-US" sz="1350"/>
          </a:p>
        </p:txBody>
      </p:sp>
    </p:spTree>
    <p:extLst>
      <p:ext uri="{BB962C8B-B14F-4D97-AF65-F5344CB8AC3E}">
        <p14:creationId xmlns:p14="http://schemas.microsoft.com/office/powerpoint/2010/main" val="35429297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自定义版式">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E24059CA-4608-4ECE-8994-059F6A50C402}"/>
              </a:ext>
            </a:extLst>
          </p:cNvPr>
          <p:cNvSpPr/>
          <p:nvPr userDrawn="1"/>
        </p:nvSpPr>
        <p:spPr>
          <a:xfrm>
            <a:off x="0" y="3429000"/>
            <a:ext cx="12192000" cy="3429000"/>
          </a:xfrm>
          <a:prstGeom prst="rect">
            <a:avLst/>
          </a:prstGeom>
          <a:solidFill>
            <a:schemeClr val="accent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91">
              <a:defRPr/>
            </a:pPr>
            <a:endParaRPr lang="zh-CN" altLang="en-US" sz="1350"/>
          </a:p>
        </p:txBody>
      </p:sp>
    </p:spTree>
    <p:extLst>
      <p:ext uri="{BB962C8B-B14F-4D97-AF65-F5344CB8AC3E}">
        <p14:creationId xmlns:p14="http://schemas.microsoft.com/office/powerpoint/2010/main" val="911143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5自定义版式">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A2A7AD06-E435-4C77-B1E6-11152056ABDB}"/>
              </a:ext>
            </a:extLst>
          </p:cNvPr>
          <p:cNvSpPr/>
          <p:nvPr userDrawn="1"/>
        </p:nvSpPr>
        <p:spPr>
          <a:xfrm>
            <a:off x="0" y="3068638"/>
            <a:ext cx="12192000" cy="3789362"/>
          </a:xfrm>
          <a:prstGeom prst="rect">
            <a:avLst/>
          </a:prstGeom>
          <a:solidFill>
            <a:schemeClr val="accent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91">
              <a:defRPr/>
            </a:pPr>
            <a:endParaRPr lang="zh-CN" altLang="en-US" sz="1350"/>
          </a:p>
        </p:txBody>
      </p:sp>
    </p:spTree>
    <p:extLst>
      <p:ext uri="{BB962C8B-B14F-4D97-AF65-F5344CB8AC3E}">
        <p14:creationId xmlns:p14="http://schemas.microsoft.com/office/powerpoint/2010/main" val="1414620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5自定义版式">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A46A169-A602-409C-97CA-D8EDCD943463}"/>
              </a:ext>
            </a:extLst>
          </p:cNvPr>
          <p:cNvSpPr/>
          <p:nvPr userDrawn="1"/>
        </p:nvSpPr>
        <p:spPr>
          <a:xfrm>
            <a:off x="0" y="3789364"/>
            <a:ext cx="12192000" cy="3068637"/>
          </a:xfrm>
          <a:prstGeom prst="rect">
            <a:avLst/>
          </a:prstGeom>
          <a:solidFill>
            <a:schemeClr val="accent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91">
              <a:defRPr/>
            </a:pPr>
            <a:endParaRPr lang="zh-CN" altLang="en-US" sz="1350"/>
          </a:p>
        </p:txBody>
      </p:sp>
    </p:spTree>
    <p:extLst>
      <p:ext uri="{BB962C8B-B14F-4D97-AF65-F5344CB8AC3E}">
        <p14:creationId xmlns:p14="http://schemas.microsoft.com/office/powerpoint/2010/main" val="3065469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自定义版式">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592FA765-E405-4230-8418-FC1FB890D579}"/>
              </a:ext>
            </a:extLst>
          </p:cNvPr>
          <p:cNvSpPr/>
          <p:nvPr userDrawn="1"/>
        </p:nvSpPr>
        <p:spPr>
          <a:xfrm>
            <a:off x="0" y="2709864"/>
            <a:ext cx="12192000" cy="4148137"/>
          </a:xfrm>
          <a:prstGeom prst="rect">
            <a:avLst/>
          </a:prstGeom>
          <a:solidFill>
            <a:schemeClr val="accent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91">
              <a:defRPr/>
            </a:pPr>
            <a:endParaRPr lang="zh-CN" altLang="en-US" sz="1350"/>
          </a:p>
        </p:txBody>
      </p:sp>
    </p:spTree>
    <p:extLst>
      <p:ext uri="{BB962C8B-B14F-4D97-AF65-F5344CB8AC3E}">
        <p14:creationId xmlns:p14="http://schemas.microsoft.com/office/powerpoint/2010/main" val="26441465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6.5自定义版式">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CF1960AE-83CD-4F2F-9005-FA6349FE27C8}"/>
              </a:ext>
            </a:extLst>
          </p:cNvPr>
          <p:cNvSpPr/>
          <p:nvPr userDrawn="1"/>
        </p:nvSpPr>
        <p:spPr>
          <a:xfrm>
            <a:off x="0" y="2349500"/>
            <a:ext cx="12192000" cy="4508500"/>
          </a:xfrm>
          <a:prstGeom prst="rect">
            <a:avLst/>
          </a:prstGeom>
          <a:solidFill>
            <a:schemeClr val="accent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91">
              <a:defRPr/>
            </a:pPr>
            <a:endParaRPr lang="zh-CN" altLang="en-US" sz="1350"/>
          </a:p>
        </p:txBody>
      </p:sp>
    </p:spTree>
    <p:extLst>
      <p:ext uri="{BB962C8B-B14F-4D97-AF65-F5344CB8AC3E}">
        <p14:creationId xmlns:p14="http://schemas.microsoft.com/office/powerpoint/2010/main" val="1001452242"/>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C4463C68-1C9B-456A-9A45-29EB3AAFDD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12962BD9-8DC5-4813-94C9-8E9383D7B7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D724494-5A92-4D72-B403-566D6DA0AC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697DD7-6E85-4BC0-9593-DEBEA0015B10}" type="datetimeFigureOut">
              <a:rPr lang="zh-CN" altLang="en-US" smtClean="0"/>
              <a:t>2021/12/28 Tuesday</a:t>
            </a:fld>
            <a:endParaRPr lang="zh-CN" altLang="en-US"/>
          </a:p>
        </p:txBody>
      </p:sp>
      <p:sp>
        <p:nvSpPr>
          <p:cNvPr id="5" name="页脚占位符 4">
            <a:extLst>
              <a:ext uri="{FF2B5EF4-FFF2-40B4-BE49-F238E27FC236}">
                <a16:creationId xmlns:a16="http://schemas.microsoft.com/office/drawing/2014/main" id="{1C79ECD9-5E24-4333-BDEC-D4403B03CC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EF4A9415-4E51-49AA-9696-B5E46103BF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69F663-AFBB-402A-9602-6FCF5660B0CF}" type="slidenum">
              <a:rPr lang="zh-CN" altLang="en-US" smtClean="0"/>
              <a:t>‹#›</a:t>
            </a:fld>
            <a:endParaRPr lang="zh-CN" altLang="en-US"/>
          </a:p>
        </p:txBody>
      </p:sp>
    </p:spTree>
    <p:extLst>
      <p:ext uri="{BB962C8B-B14F-4D97-AF65-F5344CB8AC3E}">
        <p14:creationId xmlns:p14="http://schemas.microsoft.com/office/powerpoint/2010/main" val="3584756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2.emf"/><Relationship Id="rId4" Type="http://schemas.openxmlformats.org/officeDocument/2006/relationships/oleObject" Target="../embeddings/oleObject2.bin"/></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5" Type="http://schemas.openxmlformats.org/officeDocument/2006/relationships/image" Target="../media/image5.png"/><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slide" Target="slide7.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oleObject" Target="../embeddings/oleObject4.bin"/><Relationship Id="rId7" Type="http://schemas.openxmlformats.org/officeDocument/2006/relationships/slide" Target="slide6.xml"/><Relationship Id="rId2" Type="http://schemas.openxmlformats.org/officeDocument/2006/relationships/slideLayout" Target="../slideLayouts/slideLayout12.xml"/><Relationship Id="rId1" Type="http://schemas.openxmlformats.org/officeDocument/2006/relationships/vmlDrawing" Target="../drawings/vmlDrawing4.vml"/><Relationship Id="rId6" Type="http://schemas.openxmlformats.org/officeDocument/2006/relationships/slide" Target="slide5.xml"/><Relationship Id="rId11" Type="http://schemas.openxmlformats.org/officeDocument/2006/relationships/image" Target="../media/image9.png"/><Relationship Id="rId5" Type="http://schemas.openxmlformats.org/officeDocument/2006/relationships/slide" Target="slide4.xml"/><Relationship Id="rId10"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oleObject" Target="../embeddings/oleObject5.bin"/></Relationships>
</file>

<file path=ppt/slides/_rels/slide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slide" Target="slide7.xml"/><Relationship Id="rId4" Type="http://schemas.openxmlformats.org/officeDocument/2006/relationships/slide" Target="slide6.xml"/></Relationships>
</file>

<file path=ppt/slides/_rels/slide7.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oleObject" Target="../embeddings/oleObject6.bin"/><Relationship Id="rId7" Type="http://schemas.openxmlformats.org/officeDocument/2006/relationships/image" Target="../media/image13.png"/><Relationship Id="rId2" Type="http://schemas.openxmlformats.org/officeDocument/2006/relationships/slideLayout" Target="../slideLayouts/slideLayout13.xml"/><Relationship Id="rId1" Type="http://schemas.openxmlformats.org/officeDocument/2006/relationships/vmlDrawing" Target="../drawings/vmlDrawing5.vml"/><Relationship Id="rId6" Type="http://schemas.openxmlformats.org/officeDocument/2006/relationships/image" Target="../media/image12.emf"/><Relationship Id="rId11" Type="http://schemas.openxmlformats.org/officeDocument/2006/relationships/slide" Target="slide7.xml"/><Relationship Id="rId5" Type="http://schemas.openxmlformats.org/officeDocument/2006/relationships/oleObject" Target="../embeddings/oleObject7.bin"/><Relationship Id="rId10" Type="http://schemas.openxmlformats.org/officeDocument/2006/relationships/slide" Target="slide6.xml"/><Relationship Id="rId4" Type="http://schemas.openxmlformats.org/officeDocument/2006/relationships/image" Target="../media/image11.emf"/><Relationship Id="rId9" Type="http://schemas.openxmlformats.org/officeDocument/2006/relationships/slide" Target="slide5.xml"/></Relationships>
</file>

<file path=ppt/slides/_rels/slide8.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image" Target="../media/image14.png"/><Relationship Id="rId16"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9.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7.xml"/><Relationship Id="rId18" Type="http://schemas.openxmlformats.org/officeDocument/2006/relationships/image" Target="../media/image17.png"/><Relationship Id="rId3" Type="http://schemas.openxmlformats.org/officeDocument/2006/relationships/oleObject" Target="../embeddings/oleObject8.bin"/><Relationship Id="rId7" Type="http://schemas.openxmlformats.org/officeDocument/2006/relationships/slide" Target="slide10.xml"/><Relationship Id="rId12" Type="http://schemas.openxmlformats.org/officeDocument/2006/relationships/slide" Target="slide16.xml"/><Relationship Id="rId17" Type="http://schemas.openxmlformats.org/officeDocument/2006/relationships/slide" Target="slide24.xml"/><Relationship Id="rId2" Type="http://schemas.openxmlformats.org/officeDocument/2006/relationships/slideLayout" Target="../slideLayouts/slideLayout12.xml"/><Relationship Id="rId16" Type="http://schemas.openxmlformats.org/officeDocument/2006/relationships/slide" Target="slide22.xml"/><Relationship Id="rId1" Type="http://schemas.openxmlformats.org/officeDocument/2006/relationships/vmlDrawing" Target="../drawings/vmlDrawing6.vml"/><Relationship Id="rId6" Type="http://schemas.openxmlformats.org/officeDocument/2006/relationships/slide" Target="slide9.xml"/><Relationship Id="rId11" Type="http://schemas.openxmlformats.org/officeDocument/2006/relationships/slide" Target="slide14.xml"/><Relationship Id="rId5" Type="http://schemas.openxmlformats.org/officeDocument/2006/relationships/slide" Target="slide8.xml"/><Relationship Id="rId15" Type="http://schemas.openxmlformats.org/officeDocument/2006/relationships/slide" Target="slide19.xml"/><Relationship Id="rId10" Type="http://schemas.openxmlformats.org/officeDocument/2006/relationships/slide" Target="slide13.xml"/><Relationship Id="rId4" Type="http://schemas.openxmlformats.org/officeDocument/2006/relationships/image" Target="../media/image16.emf"/><Relationship Id="rId9" Type="http://schemas.openxmlformats.org/officeDocument/2006/relationships/slide" Target="slide12.xml"/><Relationship Id="rId14" Type="http://schemas.openxmlformats.org/officeDocument/2006/relationships/slide" Target="slide18.xml"/></Relationships>
</file>

<file path=ppt/slides/_rels/slide10.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18" Type="http://schemas.openxmlformats.org/officeDocument/2006/relationships/image" Target="../media/image18.emf"/><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17" Type="http://schemas.openxmlformats.org/officeDocument/2006/relationships/oleObject" Target="../embeddings/oleObject9.bin"/><Relationship Id="rId2" Type="http://schemas.openxmlformats.org/officeDocument/2006/relationships/slideLayout" Target="../slideLayouts/slideLayout12.xml"/><Relationship Id="rId16" Type="http://schemas.openxmlformats.org/officeDocument/2006/relationships/image" Target="../media/image20.png"/><Relationship Id="rId20" Type="http://schemas.openxmlformats.org/officeDocument/2006/relationships/image" Target="../media/image19.emf"/><Relationship Id="rId1" Type="http://schemas.openxmlformats.org/officeDocument/2006/relationships/vmlDrawing" Target="../drawings/vmlDrawing7.v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19" Type="http://schemas.openxmlformats.org/officeDocument/2006/relationships/oleObject" Target="../embeddings/oleObject10.bin"/><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11.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6" Type="http://schemas.openxmlformats.org/officeDocument/2006/relationships/image" Target="../media/image22.png"/><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21.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1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18" Type="http://schemas.openxmlformats.org/officeDocument/2006/relationships/image" Target="../media/image23.emf"/><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17" Type="http://schemas.openxmlformats.org/officeDocument/2006/relationships/oleObject" Target="../embeddings/oleObject11.bin"/><Relationship Id="rId2" Type="http://schemas.openxmlformats.org/officeDocument/2006/relationships/slideLayout" Target="../slideLayouts/slideLayout14.xml"/><Relationship Id="rId16" Type="http://schemas.openxmlformats.org/officeDocument/2006/relationships/image" Target="../media/image25.png"/><Relationship Id="rId20" Type="http://schemas.openxmlformats.org/officeDocument/2006/relationships/image" Target="../media/image24.emf"/><Relationship Id="rId1" Type="http://schemas.openxmlformats.org/officeDocument/2006/relationships/vmlDrawing" Target="../drawings/vmlDrawing8.v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19" Type="http://schemas.openxmlformats.org/officeDocument/2006/relationships/oleObject" Target="../embeddings/oleObject12.bin"/><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1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7.xml"/><Relationship Id="rId18" Type="http://schemas.openxmlformats.org/officeDocument/2006/relationships/image" Target="../media/image27.png"/><Relationship Id="rId3" Type="http://schemas.openxmlformats.org/officeDocument/2006/relationships/oleObject" Target="../embeddings/oleObject13.bin"/><Relationship Id="rId7" Type="http://schemas.openxmlformats.org/officeDocument/2006/relationships/slide" Target="slide10.xml"/><Relationship Id="rId12" Type="http://schemas.openxmlformats.org/officeDocument/2006/relationships/slide" Target="slide16.xml"/><Relationship Id="rId17" Type="http://schemas.openxmlformats.org/officeDocument/2006/relationships/slide" Target="slide24.xml"/><Relationship Id="rId2" Type="http://schemas.openxmlformats.org/officeDocument/2006/relationships/slideLayout" Target="../slideLayouts/slideLayout12.xml"/><Relationship Id="rId16" Type="http://schemas.openxmlformats.org/officeDocument/2006/relationships/slide" Target="slide22.xml"/><Relationship Id="rId1" Type="http://schemas.openxmlformats.org/officeDocument/2006/relationships/vmlDrawing" Target="../drawings/vmlDrawing9.vml"/><Relationship Id="rId6" Type="http://schemas.openxmlformats.org/officeDocument/2006/relationships/slide" Target="slide9.xml"/><Relationship Id="rId11" Type="http://schemas.openxmlformats.org/officeDocument/2006/relationships/slide" Target="slide14.xml"/><Relationship Id="rId5" Type="http://schemas.openxmlformats.org/officeDocument/2006/relationships/slide" Target="slide8.xml"/><Relationship Id="rId15" Type="http://schemas.openxmlformats.org/officeDocument/2006/relationships/slide" Target="slide19.xml"/><Relationship Id="rId10" Type="http://schemas.openxmlformats.org/officeDocument/2006/relationships/slide" Target="slide13.xml"/><Relationship Id="rId4" Type="http://schemas.openxmlformats.org/officeDocument/2006/relationships/image" Target="../media/image26.emf"/><Relationship Id="rId9" Type="http://schemas.openxmlformats.org/officeDocument/2006/relationships/slide" Target="slide12.xml"/><Relationship Id="rId14" Type="http://schemas.openxmlformats.org/officeDocument/2006/relationships/slide" Target="slide18.xml"/></Relationships>
</file>

<file path=ppt/slides/_rels/slide14.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6" Type="http://schemas.openxmlformats.org/officeDocument/2006/relationships/image" Target="../media/image28.png"/><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14.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15.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28.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16.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18" Type="http://schemas.openxmlformats.org/officeDocument/2006/relationships/image" Target="../media/image30.png"/><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17" Type="http://schemas.openxmlformats.org/officeDocument/2006/relationships/image" Target="../media/image29.emf"/><Relationship Id="rId2" Type="http://schemas.openxmlformats.org/officeDocument/2006/relationships/slideLayout" Target="../slideLayouts/slideLayout12.xml"/><Relationship Id="rId16" Type="http://schemas.openxmlformats.org/officeDocument/2006/relationships/oleObject" Target="../embeddings/oleObject14.bin"/><Relationship Id="rId1" Type="http://schemas.openxmlformats.org/officeDocument/2006/relationships/vmlDrawing" Target="../drawings/vmlDrawing10.v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17.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31.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18.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32.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19.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33.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20.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18" Type="http://schemas.openxmlformats.org/officeDocument/2006/relationships/image" Target="../media/image34.emf"/><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17" Type="http://schemas.openxmlformats.org/officeDocument/2006/relationships/oleObject" Target="../embeddings/oleObject15.bin"/><Relationship Id="rId2" Type="http://schemas.openxmlformats.org/officeDocument/2006/relationships/slideLayout" Target="../slideLayouts/slideLayout15.xml"/><Relationship Id="rId16" Type="http://schemas.openxmlformats.org/officeDocument/2006/relationships/image" Target="../media/image33.png"/><Relationship Id="rId1" Type="http://schemas.openxmlformats.org/officeDocument/2006/relationships/vmlDrawing" Target="../drawings/vmlDrawing11.v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19" Type="http://schemas.openxmlformats.org/officeDocument/2006/relationships/image" Target="../media/image35.png"/><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21.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 Type="http://schemas.openxmlformats.org/officeDocument/2006/relationships/slideLayout" Target="../slideLayouts/slideLayout15.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33.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2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18" Type="http://schemas.openxmlformats.org/officeDocument/2006/relationships/image" Target="../media/image36.emf"/><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17" Type="http://schemas.openxmlformats.org/officeDocument/2006/relationships/oleObject" Target="../embeddings/oleObject16.bin"/><Relationship Id="rId2" Type="http://schemas.openxmlformats.org/officeDocument/2006/relationships/slideLayout" Target="../slideLayouts/slideLayout12.xml"/><Relationship Id="rId16" Type="http://schemas.openxmlformats.org/officeDocument/2006/relationships/image" Target="../media/image37.png"/><Relationship Id="rId1" Type="http://schemas.openxmlformats.org/officeDocument/2006/relationships/vmlDrawing" Target="../drawings/vmlDrawing12.v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23.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18" Type="http://schemas.openxmlformats.org/officeDocument/2006/relationships/image" Target="../media/image38.emf"/><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17" Type="http://schemas.openxmlformats.org/officeDocument/2006/relationships/oleObject" Target="../embeddings/oleObject17.bin"/><Relationship Id="rId2" Type="http://schemas.openxmlformats.org/officeDocument/2006/relationships/slideLayout" Target="../slideLayouts/slideLayout16.xml"/><Relationship Id="rId16" Type="http://schemas.openxmlformats.org/officeDocument/2006/relationships/image" Target="../media/image37.png"/><Relationship Id="rId20" Type="http://schemas.openxmlformats.org/officeDocument/2006/relationships/image" Target="../media/image39.emf"/><Relationship Id="rId1" Type="http://schemas.openxmlformats.org/officeDocument/2006/relationships/vmlDrawing" Target="../drawings/vmlDrawing13.v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19" Type="http://schemas.openxmlformats.org/officeDocument/2006/relationships/oleObject" Target="../embeddings/oleObject18.bin"/><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24.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 Type="http://schemas.openxmlformats.org/officeDocument/2006/relationships/slideLayout" Target="../slideLayouts/slideLayout13.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40.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25.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9.xml"/><Relationship Id="rId18" Type="http://schemas.openxmlformats.org/officeDocument/2006/relationships/image" Target="../media/image41.emf"/><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17" Type="http://schemas.openxmlformats.org/officeDocument/2006/relationships/oleObject" Target="../embeddings/oleObject19.bin"/><Relationship Id="rId2" Type="http://schemas.openxmlformats.org/officeDocument/2006/relationships/slideLayout" Target="../slideLayouts/slideLayout16.xml"/><Relationship Id="rId16" Type="http://schemas.openxmlformats.org/officeDocument/2006/relationships/image" Target="../media/image40.png"/><Relationship Id="rId20" Type="http://schemas.openxmlformats.org/officeDocument/2006/relationships/image" Target="../media/image42.emf"/><Relationship Id="rId1" Type="http://schemas.openxmlformats.org/officeDocument/2006/relationships/vmlDrawing" Target="../drawings/vmlDrawing14.v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24.xml"/><Relationship Id="rId10" Type="http://schemas.openxmlformats.org/officeDocument/2006/relationships/slide" Target="slide16.xml"/><Relationship Id="rId19" Type="http://schemas.openxmlformats.org/officeDocument/2006/relationships/oleObject" Target="../embeddings/oleObject20.bin"/><Relationship Id="rId4" Type="http://schemas.openxmlformats.org/officeDocument/2006/relationships/slide" Target="slide9.xml"/><Relationship Id="rId9" Type="http://schemas.openxmlformats.org/officeDocument/2006/relationships/slide" Target="slide14.xml"/><Relationship Id="rId14" Type="http://schemas.openxmlformats.org/officeDocument/2006/relationships/slide" Target="slide22.xml"/></Relationships>
</file>

<file path=ppt/slides/_rels/slide26.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3.xml"/><Relationship Id="rId12" Type="http://schemas.openxmlformats.org/officeDocument/2006/relationships/slide" Target="slide19.xml"/><Relationship Id="rId2" Type="http://schemas.openxmlformats.org/officeDocument/2006/relationships/slide" Target="slide8.xml"/><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5" Type="http://schemas.openxmlformats.org/officeDocument/2006/relationships/image" Target="../media/image40.png"/><Relationship Id="rId10" Type="http://schemas.openxmlformats.org/officeDocument/2006/relationships/slide" Target="slide17.xml"/><Relationship Id="rId4" Type="http://schemas.openxmlformats.org/officeDocument/2006/relationships/slide" Target="slide10.xml"/><Relationship Id="rId9" Type="http://schemas.openxmlformats.org/officeDocument/2006/relationships/slide" Target="slide16.xml"/><Relationship Id="rId14" Type="http://schemas.openxmlformats.org/officeDocument/2006/relationships/slide" Target="slide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file:///D:\&#28304;&#25991;&#20214;\2021\&#21516;&#27493;\&#29289;&#29702;\&#29289;&#29702;%20&#31908;&#25945;%20%20&#36873;&#25321;&#24615;%20%20&#24517;&#20462;&#31532;&#20108;&#20876;\2-117.TIF" TargetMode="External"/><Relationship Id="rId7" Type="http://schemas.openxmlformats.org/officeDocument/2006/relationships/image" Target="file:///D:\&#28304;&#25991;&#20214;\2021\&#21516;&#27493;\&#29289;&#29702;\&#29289;&#29702;%20&#31908;&#25945;%20%20&#36873;&#25321;&#24615;%20%20&#24517;&#20462;&#31532;&#20108;&#20876;\2-116.TIF" TargetMode="External"/><Relationship Id="rId2" Type="http://schemas.openxmlformats.org/officeDocument/2006/relationships/image" Target="../media/image43.png"/><Relationship Id="rId1" Type="http://schemas.openxmlformats.org/officeDocument/2006/relationships/slideLayout" Target="../slideLayouts/slideLayout12.xml"/><Relationship Id="rId6" Type="http://schemas.openxmlformats.org/officeDocument/2006/relationships/image" Target="../media/image45.png"/><Relationship Id="rId5" Type="http://schemas.openxmlformats.org/officeDocument/2006/relationships/image" Target="file:///D:\&#28304;&#25991;&#20214;\2021\&#21516;&#27493;\&#29289;&#29702;\&#29289;&#29702;%20&#31908;&#25945;%20%20&#36873;&#25321;&#24615;%20%20&#24517;&#20462;&#31532;&#20108;&#20876;\2-118.TIF" TargetMode="External"/><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3" Type="http://schemas.openxmlformats.org/officeDocument/2006/relationships/image" Target="file:///D:\&#28304;&#25991;&#20214;\2021\&#21516;&#27493;\&#29289;&#29702;\&#29289;&#29702;%20&#31908;&#25945;%20%20&#36873;&#25321;&#24615;%20%20&#24517;&#20462;&#31532;&#20108;&#20876;\2-145.TIF" TargetMode="External"/><Relationship Id="rId7" Type="http://schemas.openxmlformats.org/officeDocument/2006/relationships/image" Target="file:///D:\&#28304;&#25991;&#20214;\2021\&#21516;&#27493;\&#29289;&#29702;\&#29289;&#29702;%20&#31908;&#25945;%20%20&#36873;&#25321;&#24615;%20%20&#24517;&#20462;&#31532;&#20108;&#20876;\2-146B.TIF" TargetMode="External"/><Relationship Id="rId2" Type="http://schemas.openxmlformats.org/officeDocument/2006/relationships/image" Target="../media/image46.png"/><Relationship Id="rId1" Type="http://schemas.openxmlformats.org/officeDocument/2006/relationships/slideLayout" Target="../slideLayouts/slideLayout12.xml"/><Relationship Id="rId6" Type="http://schemas.openxmlformats.org/officeDocument/2006/relationships/image" Target="../media/image48.png"/><Relationship Id="rId5" Type="http://schemas.openxmlformats.org/officeDocument/2006/relationships/image" Target="file:///D:\&#28304;&#25991;&#20214;\2021\&#21516;&#27493;\&#29289;&#29702;\&#29289;&#29702;%20&#31908;&#25945;%20%20&#36873;&#25321;&#24615;%20%20&#24517;&#20462;&#31532;&#20108;&#20876;\2-146A.TIF" TargetMode="Externa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file:///D:\&#28304;&#25991;&#20214;\2021\&#21516;&#27493;\&#29289;&#29702;\&#29289;&#29702;%20&#31908;&#25945;%20%20&#36873;&#25321;&#24615;%20%20&#24517;&#20462;&#31532;&#20108;&#20876;\2-121.TIF" TargetMode="External"/><Relationship Id="rId7" Type="http://schemas.openxmlformats.org/officeDocument/2006/relationships/image" Target="file:///D:\&#28304;&#25991;&#20214;\2021\&#21516;&#27493;\&#29289;&#29702;\&#29289;&#29702;%20&#31908;&#25945;%20%20&#36873;&#25321;&#24615;%20%20&#24517;&#20462;&#31532;&#20108;&#20876;\2-123.TIF" TargetMode="External"/><Relationship Id="rId2" Type="http://schemas.openxmlformats.org/officeDocument/2006/relationships/image" Target="../media/image49.png"/><Relationship Id="rId1" Type="http://schemas.openxmlformats.org/officeDocument/2006/relationships/slideLayout" Target="../slideLayouts/slideLayout12.xml"/><Relationship Id="rId6" Type="http://schemas.openxmlformats.org/officeDocument/2006/relationships/image" Target="../media/image51.png"/><Relationship Id="rId5" Type="http://schemas.openxmlformats.org/officeDocument/2006/relationships/image" Target="file:///D:\&#28304;&#25991;&#20214;\2021\&#21516;&#27493;\&#29289;&#29702;\&#29289;&#29702;%20&#31908;&#25945;%20%20&#36873;&#25321;&#24615;%20%20&#24517;&#20462;&#31532;&#20108;&#20876;\2-122.TIF" TargetMode="External"/><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3" Type="http://schemas.openxmlformats.org/officeDocument/2006/relationships/image" Target="file:///D:\&#28304;&#25991;&#20214;\2021\&#21516;&#27493;\&#29289;&#29702;\&#29289;&#29702;%20&#31908;&#25945;%20%20&#36873;&#25321;&#24615;%20%20&#24517;&#20462;&#31532;&#20108;&#20876;\2-124.TIF" TargetMode="External"/><Relationship Id="rId2" Type="http://schemas.openxmlformats.org/officeDocument/2006/relationships/image" Target="../media/image52.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file:///D:\&#28304;&#25991;&#20214;\2021\&#21516;&#27493;\&#29289;&#29702;\&#29289;&#29702;%20&#31908;&#25945;%20%20&#36873;&#25321;&#24615;%20%20&#24517;&#20462;&#31532;&#20108;&#20876;\2-124.TIF" TargetMode="External"/><Relationship Id="rId7" Type="http://schemas.openxmlformats.org/officeDocument/2006/relationships/image" Target="file:///D:\&#28304;&#25991;&#20214;\2021\&#21516;&#27493;\&#29289;&#29702;\&#29289;&#29702;%20&#31908;&#25945;%20%20&#36873;&#25321;&#24615;%20%20&#24517;&#20462;&#31532;&#20108;&#20876;\2-126.TIF" TargetMode="External"/><Relationship Id="rId2" Type="http://schemas.openxmlformats.org/officeDocument/2006/relationships/image" Target="../media/image52.png"/><Relationship Id="rId1" Type="http://schemas.openxmlformats.org/officeDocument/2006/relationships/slideLayout" Target="../slideLayouts/slideLayout12.xml"/><Relationship Id="rId6" Type="http://schemas.openxmlformats.org/officeDocument/2006/relationships/image" Target="../media/image54.png"/><Relationship Id="rId5" Type="http://schemas.openxmlformats.org/officeDocument/2006/relationships/image" Target="file:///D:\&#28304;&#25991;&#20214;\2021\&#21516;&#27493;\&#29289;&#29702;\&#29289;&#29702;%20&#31908;&#25945;%20%20&#36873;&#25321;&#24615;%20%20&#24517;&#20462;&#31532;&#20108;&#20876;\2-125.TIF" TargetMode="External"/><Relationship Id="rId4" Type="http://schemas.openxmlformats.org/officeDocument/2006/relationships/image" Target="../media/image5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file:///D:\&#28304;&#25991;&#20214;\2021\&#21516;&#27493;\&#29289;&#29702;\&#29289;&#29702;%20&#31908;&#25945;%20%20&#36873;&#25321;&#24615;%20%20&#24517;&#20462;&#31532;&#20108;&#20876;\2-128.TIF" TargetMode="External"/><Relationship Id="rId7" Type="http://schemas.openxmlformats.org/officeDocument/2006/relationships/slide" Target="slide40.xml"/><Relationship Id="rId2" Type="http://schemas.openxmlformats.org/officeDocument/2006/relationships/image" Target="../media/image55.png"/><Relationship Id="rId1" Type="http://schemas.openxmlformats.org/officeDocument/2006/relationships/slideLayout" Target="../slideLayouts/slideLayout12.xml"/><Relationship Id="rId6" Type="http://schemas.openxmlformats.org/officeDocument/2006/relationships/slide" Target="slide38.xml"/><Relationship Id="rId5" Type="http://schemas.openxmlformats.org/officeDocument/2006/relationships/slide" Target="slide37.xml"/><Relationship Id="rId4" Type="http://schemas.openxmlformats.org/officeDocument/2006/relationships/slide" Target="slide36.xml"/><Relationship Id="rId9" Type="http://schemas.openxmlformats.org/officeDocument/2006/relationships/image" Target="file:///D:\&#28304;&#25991;&#20214;\2021\&#21516;&#27493;\&#29289;&#29702;\&#29289;&#29702;%20&#31908;&#25945;%20%20&#36873;&#25321;&#24615;%20%20&#24517;&#20462;&#31532;&#20108;&#20876;\2-127.TIF"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7.xml"/><Relationship Id="rId7" Type="http://schemas.openxmlformats.org/officeDocument/2006/relationships/image" Target="file:///D:\&#28304;&#25991;&#20214;\2021\&#21516;&#27493;\&#29289;&#29702;\&#29289;&#29702;%20&#31908;&#25945;%20%20&#36873;&#25321;&#24615;%20%20&#24517;&#20462;&#31532;&#20108;&#20876;\2-134.TIF" TargetMode="External"/><Relationship Id="rId2" Type="http://schemas.openxmlformats.org/officeDocument/2006/relationships/slide" Target="slide36.xml"/><Relationship Id="rId1" Type="http://schemas.openxmlformats.org/officeDocument/2006/relationships/slideLayout" Target="../slideLayouts/slideLayout12.xml"/><Relationship Id="rId6" Type="http://schemas.openxmlformats.org/officeDocument/2006/relationships/image" Target="../media/image57.png"/><Relationship Id="rId5" Type="http://schemas.openxmlformats.org/officeDocument/2006/relationships/slide" Target="slide40.xml"/><Relationship Id="rId4" Type="http://schemas.openxmlformats.org/officeDocument/2006/relationships/slide" Target="slide38.xml"/><Relationship Id="rId9" Type="http://schemas.openxmlformats.org/officeDocument/2006/relationships/image" Target="file:///D:\&#28304;&#25991;&#20214;\2021\&#21516;&#27493;\&#29289;&#29702;\&#29289;&#29702;%20&#31908;&#25945;%20%20&#36873;&#25321;&#24615;%20%20&#24517;&#20462;&#31532;&#20108;&#20876;\2-135.TIF" TargetMode="External"/></Relationships>
</file>

<file path=ppt/slides/_rels/slide38.xml.rels><?xml version="1.0" encoding="UTF-8" standalone="yes"?>
<Relationships xmlns="http://schemas.openxmlformats.org/package/2006/relationships"><Relationship Id="rId3" Type="http://schemas.openxmlformats.org/officeDocument/2006/relationships/slide" Target="slide37.xml"/><Relationship Id="rId7" Type="http://schemas.openxmlformats.org/officeDocument/2006/relationships/image" Target="file:///D:\&#28304;&#25991;&#20214;\2021\&#21516;&#27493;\&#29289;&#29702;\&#29289;&#29702;%20&#31908;&#25945;%20%20&#36873;&#25321;&#24615;%20%20&#24517;&#20462;&#31532;&#20108;&#20876;\2-129.TIF" TargetMode="External"/><Relationship Id="rId2" Type="http://schemas.openxmlformats.org/officeDocument/2006/relationships/slide" Target="slide36.xml"/><Relationship Id="rId1" Type="http://schemas.openxmlformats.org/officeDocument/2006/relationships/slideLayout" Target="../slideLayouts/slideLayout12.xml"/><Relationship Id="rId6" Type="http://schemas.openxmlformats.org/officeDocument/2006/relationships/image" Target="../media/image59.png"/><Relationship Id="rId5" Type="http://schemas.openxmlformats.org/officeDocument/2006/relationships/slide" Target="slide40.xml"/><Relationship Id="rId4" Type="http://schemas.openxmlformats.org/officeDocument/2006/relationships/slide" Target="slide38.xml"/></Relationships>
</file>

<file path=ppt/slides/_rels/slide39.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image" Target="file:///D:\&#28304;&#25991;&#20214;\2021\&#21516;&#27493;\&#29289;&#29702;\&#29289;&#29702;%20&#31908;&#25945;%20%20&#36873;&#25321;&#24615;%20%20&#24517;&#20462;&#31532;&#20108;&#20876;\2-130A.TIF" TargetMode="External"/><Relationship Id="rId7" Type="http://schemas.openxmlformats.org/officeDocument/2006/relationships/slide" Target="slide37.xml"/><Relationship Id="rId2" Type="http://schemas.openxmlformats.org/officeDocument/2006/relationships/image" Target="../media/image60.png"/><Relationship Id="rId1" Type="http://schemas.openxmlformats.org/officeDocument/2006/relationships/slideLayout" Target="../slideLayouts/slideLayout12.xml"/><Relationship Id="rId6" Type="http://schemas.openxmlformats.org/officeDocument/2006/relationships/slide" Target="slide36.xml"/><Relationship Id="rId11" Type="http://schemas.openxmlformats.org/officeDocument/2006/relationships/image" Target="file:///D:\&#28304;&#25991;&#20214;\2021\&#21516;&#27493;\&#29289;&#29702;\&#29289;&#29702;%20&#31908;&#25945;%20%20&#36873;&#25321;&#24615;%20%20&#24517;&#20462;&#31532;&#20108;&#20876;\2-129.TIF" TargetMode="External"/><Relationship Id="rId5" Type="http://schemas.openxmlformats.org/officeDocument/2006/relationships/image" Target="file:///D:\&#28304;&#25991;&#20214;\2021\&#21516;&#27493;\&#29289;&#29702;\&#29289;&#29702;%20&#31908;&#25945;%20%20&#36873;&#25321;&#24615;%20%20&#24517;&#20462;&#31532;&#20108;&#20876;\2-130B.TIF" TargetMode="External"/><Relationship Id="rId10" Type="http://schemas.openxmlformats.org/officeDocument/2006/relationships/image" Target="../media/image62.png"/><Relationship Id="rId4" Type="http://schemas.openxmlformats.org/officeDocument/2006/relationships/image" Target="../media/image61.png"/><Relationship Id="rId9" Type="http://schemas.openxmlformats.org/officeDocument/2006/relationships/slide" Target="slide40.xml"/></Relationships>
</file>

<file path=ppt/slides/_rels/slide40.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image" Target="file:///D:\&#28304;&#25991;&#20214;\2021\&#21516;&#27493;\&#29289;&#29702;\&#29289;&#29702;%20&#31908;&#25945;%20%20&#36873;&#25321;&#24615;%20%20&#24517;&#20462;&#31532;&#20108;&#20876;\2-132.TIF" TargetMode="External"/><Relationship Id="rId7" Type="http://schemas.openxmlformats.org/officeDocument/2006/relationships/slide" Target="slide37.xml"/><Relationship Id="rId2" Type="http://schemas.openxmlformats.org/officeDocument/2006/relationships/image" Target="../media/image63.png"/><Relationship Id="rId1" Type="http://schemas.openxmlformats.org/officeDocument/2006/relationships/slideLayout" Target="../slideLayouts/slideLayout12.xml"/><Relationship Id="rId6" Type="http://schemas.openxmlformats.org/officeDocument/2006/relationships/slide" Target="slide36.xml"/><Relationship Id="rId11" Type="http://schemas.openxmlformats.org/officeDocument/2006/relationships/image" Target="file:///D:\&#28304;&#25991;&#20214;\2021\&#21516;&#27493;\&#29289;&#29702;\&#29289;&#29702;%20&#31908;&#25945;%20%20&#36873;&#25321;&#24615;%20%20&#24517;&#20462;&#31532;&#20108;&#20876;\2-131.TIF" TargetMode="External"/><Relationship Id="rId5" Type="http://schemas.openxmlformats.org/officeDocument/2006/relationships/image" Target="file:///D:\&#28304;&#25991;&#20214;\2021\&#21516;&#27493;\&#29289;&#29702;\&#29289;&#29702;%20&#31908;&#25945;%20%20&#36873;&#25321;&#24615;%20%20&#24517;&#20462;&#31532;&#20108;&#20876;\2-133.TIF" TargetMode="External"/><Relationship Id="rId10"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slide" Target="slide40.xml"/></Relationships>
</file>

<file path=ppt/slides/_rels/slide41.xml.rels><?xml version="1.0" encoding="UTF-8" standalone="yes"?>
<Relationships xmlns="http://schemas.openxmlformats.org/package/2006/relationships"><Relationship Id="rId8" Type="http://schemas.openxmlformats.org/officeDocument/2006/relationships/slide" Target="slide42.xml"/><Relationship Id="rId13" Type="http://schemas.openxmlformats.org/officeDocument/2006/relationships/slide" Target="slide47.xml"/><Relationship Id="rId3" Type="http://schemas.openxmlformats.org/officeDocument/2006/relationships/image" Target="file:///D:\&#28304;&#25991;&#20214;\2021\&#21516;&#27493;\&#29289;&#29702;\&#29289;&#29702;%20&#31908;&#25945;%20%20&#36873;&#25321;&#24615;%20%20&#24517;&#20462;&#31532;&#20108;&#20876;\2-137A.TIF" TargetMode="External"/><Relationship Id="rId7" Type="http://schemas.openxmlformats.org/officeDocument/2006/relationships/slide" Target="slide41.xml"/><Relationship Id="rId12" Type="http://schemas.openxmlformats.org/officeDocument/2006/relationships/slide" Target="slide46.xml"/><Relationship Id="rId2" Type="http://schemas.openxmlformats.org/officeDocument/2006/relationships/image" Target="../media/image66.png"/><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slide" Target="slide45.xml"/><Relationship Id="rId5" Type="http://schemas.openxmlformats.org/officeDocument/2006/relationships/image" Target="file:///D:\&#28304;&#25991;&#20214;\2021\&#21516;&#27493;\&#29289;&#29702;\&#29289;&#29702;%20&#31908;&#25945;%20%20&#36873;&#25321;&#24615;%20%20&#24517;&#20462;&#31532;&#20108;&#20876;\2-137B.TIF" TargetMode="External"/><Relationship Id="rId15" Type="http://schemas.openxmlformats.org/officeDocument/2006/relationships/image" Target="file:///D:\&#28304;&#25991;&#20214;\2021\&#21516;&#27493;\&#29289;&#29702;\&#29289;&#29702;%20&#31908;&#25945;%20%20&#36873;&#25321;&#24615;%20%20&#24517;&#20462;&#31532;&#20108;&#20876;\2-136.TIF" TargetMode="External"/><Relationship Id="rId10" Type="http://schemas.openxmlformats.org/officeDocument/2006/relationships/slide" Target="slide44.xml"/><Relationship Id="rId4" Type="http://schemas.openxmlformats.org/officeDocument/2006/relationships/image" Target="../media/image67.png"/><Relationship Id="rId9" Type="http://schemas.openxmlformats.org/officeDocument/2006/relationships/slide" Target="slide43.xml"/><Relationship Id="rId14" Type="http://schemas.openxmlformats.org/officeDocument/2006/relationships/image" Target="../media/image68.png"/></Relationships>
</file>

<file path=ppt/slides/_rels/slide42.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71.png"/><Relationship Id="rId3" Type="http://schemas.openxmlformats.org/officeDocument/2006/relationships/image" Target="file:///D:\&#28304;&#25991;&#20214;\2021\&#21516;&#27493;\&#29289;&#29702;\&#29289;&#29702;%20&#31908;&#25945;%20%20&#36873;&#25321;&#24615;%20%20&#24517;&#20462;&#31532;&#20108;&#20876;\2-139A.TIF" TargetMode="External"/><Relationship Id="rId7" Type="http://schemas.openxmlformats.org/officeDocument/2006/relationships/slide" Target="slide42.xml"/><Relationship Id="rId12" Type="http://schemas.openxmlformats.org/officeDocument/2006/relationships/slide" Target="slide47.xml"/><Relationship Id="rId2" Type="http://schemas.openxmlformats.org/officeDocument/2006/relationships/image" Target="../media/image69.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46.xml"/><Relationship Id="rId5" Type="http://schemas.openxmlformats.org/officeDocument/2006/relationships/image" Target="file:///D:\&#28304;&#25991;&#20214;\2021\&#21516;&#27493;\&#29289;&#29702;\&#29289;&#29702;%20&#31908;&#25945;%20%20&#36873;&#25321;&#24615;%20%20&#24517;&#20462;&#31532;&#20108;&#20876;\2-139B.TIF" TargetMode="External"/><Relationship Id="rId10" Type="http://schemas.openxmlformats.org/officeDocument/2006/relationships/slide" Target="slide45.xml"/><Relationship Id="rId4" Type="http://schemas.openxmlformats.org/officeDocument/2006/relationships/image" Target="../media/image70.png"/><Relationship Id="rId9" Type="http://schemas.openxmlformats.org/officeDocument/2006/relationships/slide" Target="slide44.xml"/><Relationship Id="rId14" Type="http://schemas.openxmlformats.org/officeDocument/2006/relationships/image" Target="file:///D:\&#28304;&#25991;&#20214;\2021\&#21516;&#27493;\&#29289;&#29702;\&#29289;&#29702;%20&#31908;&#25945;%20%20&#36873;&#25321;&#24615;%20%20&#24517;&#20462;&#31532;&#20108;&#20876;\2-138.TIF" TargetMode="External"/></Relationships>
</file>

<file path=ppt/slides/_rels/slide43.xml.rels><?xml version="1.0" encoding="UTF-8" standalone="yes"?>
<Relationships xmlns="http://schemas.openxmlformats.org/package/2006/relationships"><Relationship Id="rId8" Type="http://schemas.openxmlformats.org/officeDocument/2006/relationships/slide" Target="slide45.xml"/><Relationship Id="rId3" Type="http://schemas.openxmlformats.org/officeDocument/2006/relationships/image" Target="file:///D:\&#28304;&#25991;&#20214;\2021\&#21516;&#27493;\&#29289;&#29702;\&#29289;&#29702;%20&#31908;&#25945;%20%20&#36873;&#25321;&#24615;%20%20&#24517;&#20462;&#31532;&#20108;&#20876;\2-141.TIF" TargetMode="External"/><Relationship Id="rId7" Type="http://schemas.openxmlformats.org/officeDocument/2006/relationships/slide" Target="slide44.xml"/><Relationship Id="rId12" Type="http://schemas.openxmlformats.org/officeDocument/2006/relationships/image" Target="file:///D:\&#28304;&#25991;&#20214;\2021\&#21516;&#27493;\&#29289;&#29702;\&#29289;&#29702;%20&#31908;&#25945;%20%20&#36873;&#25321;&#24615;%20%20&#24517;&#20462;&#31532;&#20108;&#20876;\2-140.TIF" TargetMode="External"/><Relationship Id="rId2" Type="http://schemas.openxmlformats.org/officeDocument/2006/relationships/image" Target="../media/image72.png"/><Relationship Id="rId1" Type="http://schemas.openxmlformats.org/officeDocument/2006/relationships/slideLayout" Target="../slideLayouts/slideLayout12.xml"/><Relationship Id="rId6" Type="http://schemas.openxmlformats.org/officeDocument/2006/relationships/slide" Target="slide43.xml"/><Relationship Id="rId11" Type="http://schemas.openxmlformats.org/officeDocument/2006/relationships/image" Target="../media/image73.png"/><Relationship Id="rId5" Type="http://schemas.openxmlformats.org/officeDocument/2006/relationships/slide" Target="slide42.xml"/><Relationship Id="rId10" Type="http://schemas.openxmlformats.org/officeDocument/2006/relationships/slide" Target="slide47.xml"/><Relationship Id="rId4" Type="http://schemas.openxmlformats.org/officeDocument/2006/relationships/slide" Target="slide41.xml"/><Relationship Id="rId9" Type="http://schemas.openxmlformats.org/officeDocument/2006/relationships/slide" Target="slide46.xml"/></Relationships>
</file>

<file path=ppt/slides/_rels/slide44.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76.png"/><Relationship Id="rId3" Type="http://schemas.openxmlformats.org/officeDocument/2006/relationships/image" Target="file:///D:\&#28304;&#25991;&#20214;\2021\&#21516;&#27493;\&#29289;&#29702;\&#29289;&#29702;%20&#31908;&#25945;%20%20&#36873;&#25321;&#24615;%20%20&#24517;&#20462;&#31532;&#20108;&#20876;\2-143.TIF" TargetMode="External"/><Relationship Id="rId7" Type="http://schemas.openxmlformats.org/officeDocument/2006/relationships/slide" Target="slide42.xml"/><Relationship Id="rId12" Type="http://schemas.openxmlformats.org/officeDocument/2006/relationships/slide" Target="slide47.xml"/><Relationship Id="rId2" Type="http://schemas.openxmlformats.org/officeDocument/2006/relationships/image" Target="../media/image74.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46.xml"/><Relationship Id="rId5" Type="http://schemas.openxmlformats.org/officeDocument/2006/relationships/image" Target="file:///D:\&#28304;&#25991;&#20214;\2021\&#21516;&#27493;\&#29289;&#29702;\&#29289;&#29702;%20&#31908;&#25945;%20%20&#36873;&#25321;&#24615;%20%20&#24517;&#20462;&#31532;&#20108;&#20876;\2-144.TIF" TargetMode="External"/><Relationship Id="rId10" Type="http://schemas.openxmlformats.org/officeDocument/2006/relationships/slide" Target="slide45.xml"/><Relationship Id="rId4" Type="http://schemas.openxmlformats.org/officeDocument/2006/relationships/image" Target="../media/image75.png"/><Relationship Id="rId9" Type="http://schemas.openxmlformats.org/officeDocument/2006/relationships/slide" Target="slide44.xml"/><Relationship Id="rId14" Type="http://schemas.openxmlformats.org/officeDocument/2006/relationships/image" Target="file:///D:\&#28304;&#25991;&#20214;\2021\&#21516;&#27493;\&#29289;&#29702;\&#29289;&#29702;%20&#31908;&#25945;%20%20&#36873;&#25321;&#24615;%20%20&#24517;&#20462;&#31532;&#20108;&#20876;\2-142.TIF" TargetMode="External"/></Relationships>
</file>

<file path=ppt/slides/_rels/slide45.xml.rels><?xml version="1.0" encoding="UTF-8" standalone="yes"?>
<Relationships xmlns="http://schemas.openxmlformats.org/package/2006/relationships"><Relationship Id="rId8" Type="http://schemas.openxmlformats.org/officeDocument/2006/relationships/slide" Target="slide42.xml"/><Relationship Id="rId13" Type="http://schemas.openxmlformats.org/officeDocument/2006/relationships/slide" Target="slide47.xml"/><Relationship Id="rId3" Type="http://schemas.openxmlformats.org/officeDocument/2006/relationships/image" Target="file:///D:\&#28304;&#25991;&#20214;\2021\&#21516;&#27493;\&#29289;&#29702;\&#29289;&#29702;%20&#31908;&#25945;%20%20&#36873;&#25321;&#24615;%20%20&#24517;&#20462;&#31532;&#20108;&#20876;\2-149.TIF" TargetMode="External"/><Relationship Id="rId7" Type="http://schemas.openxmlformats.org/officeDocument/2006/relationships/slide" Target="slide41.xml"/><Relationship Id="rId12" Type="http://schemas.openxmlformats.org/officeDocument/2006/relationships/slide" Target="slide46.xml"/><Relationship Id="rId2" Type="http://schemas.openxmlformats.org/officeDocument/2006/relationships/image" Target="../media/image77.png"/><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slide" Target="slide45.xml"/><Relationship Id="rId5" Type="http://schemas.openxmlformats.org/officeDocument/2006/relationships/image" Target="file:///D:\&#28304;&#25991;&#20214;\2021\&#21516;&#27493;\&#29289;&#29702;\&#29289;&#29702;%20&#31908;&#25945;%20%20&#36873;&#25321;&#24615;%20%20&#24517;&#20462;&#31532;&#20108;&#20876;\2-150.TIF" TargetMode="External"/><Relationship Id="rId15" Type="http://schemas.openxmlformats.org/officeDocument/2006/relationships/image" Target="file:///D:\&#28304;&#25991;&#20214;\2021\&#21516;&#27493;\&#29289;&#29702;\&#29289;&#29702;%20&#31908;&#25945;%20%20&#36873;&#25321;&#24615;%20%20&#24517;&#20462;&#31532;&#20108;&#20876;\2-148.TIF" TargetMode="External"/><Relationship Id="rId10" Type="http://schemas.openxmlformats.org/officeDocument/2006/relationships/slide" Target="slide44.xml"/><Relationship Id="rId4" Type="http://schemas.openxmlformats.org/officeDocument/2006/relationships/image" Target="../media/image78.png"/><Relationship Id="rId9" Type="http://schemas.openxmlformats.org/officeDocument/2006/relationships/slide" Target="slide43.xml"/><Relationship Id="rId14" Type="http://schemas.openxmlformats.org/officeDocument/2006/relationships/image" Target="../media/image79.png"/></Relationships>
</file>

<file path=ppt/slides/_rels/slide46.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82.png"/><Relationship Id="rId3" Type="http://schemas.openxmlformats.org/officeDocument/2006/relationships/image" Target="file:///D:\&#28304;&#25991;&#20214;\2021\&#21516;&#27493;\&#29289;&#29702;\&#29289;&#29702;%20&#31908;&#25945;%20%20&#36873;&#25321;&#24615;%20%20&#24517;&#20462;&#31532;&#20108;&#20876;\2-157A.TIF" TargetMode="External"/><Relationship Id="rId7" Type="http://schemas.openxmlformats.org/officeDocument/2006/relationships/slide" Target="slide42.xml"/><Relationship Id="rId12" Type="http://schemas.openxmlformats.org/officeDocument/2006/relationships/slide" Target="slide47.xml"/><Relationship Id="rId2" Type="http://schemas.openxmlformats.org/officeDocument/2006/relationships/image" Target="../media/image80.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46.xml"/><Relationship Id="rId5" Type="http://schemas.openxmlformats.org/officeDocument/2006/relationships/image" Target="file:///D:\&#28304;&#25991;&#20214;\2021\&#21516;&#27493;\&#29289;&#29702;\&#29289;&#29702;%20&#31908;&#25945;%20%20&#36873;&#25321;&#24615;%20%20&#24517;&#20462;&#31532;&#20108;&#20876;\2-157B.TIF" TargetMode="External"/><Relationship Id="rId10" Type="http://schemas.openxmlformats.org/officeDocument/2006/relationships/slide" Target="slide45.xml"/><Relationship Id="rId4" Type="http://schemas.openxmlformats.org/officeDocument/2006/relationships/image" Target="../media/image81.png"/><Relationship Id="rId9" Type="http://schemas.openxmlformats.org/officeDocument/2006/relationships/slide" Target="slide44.xml"/><Relationship Id="rId14" Type="http://schemas.openxmlformats.org/officeDocument/2006/relationships/image" Target="file:///D:\&#28304;&#25991;&#20214;\2021\&#21516;&#27493;\&#29289;&#29702;\&#29289;&#29702;%20&#31908;&#25945;%20%20&#36873;&#25321;&#24615;%20%20&#24517;&#20462;&#31532;&#20108;&#20876;\2-156.TIF" TargetMode="External"/></Relationships>
</file>

<file path=ppt/slides/_rels/slide47.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slide" Target="slide42.xml"/><Relationship Id="rId7" Type="http://schemas.openxmlformats.org/officeDocument/2006/relationships/slide" Target="slide46.xml"/><Relationship Id="rId2" Type="http://schemas.openxmlformats.org/officeDocument/2006/relationships/slide" Target="slide41.xml"/><Relationship Id="rId1" Type="http://schemas.openxmlformats.org/officeDocument/2006/relationships/slideLayout" Target="../slideLayouts/slideLayout12.xml"/><Relationship Id="rId6" Type="http://schemas.openxmlformats.org/officeDocument/2006/relationships/slide" Target="slide45.xml"/><Relationship Id="rId5" Type="http://schemas.openxmlformats.org/officeDocument/2006/relationships/slide" Target="slide44.xml"/><Relationship Id="rId10" Type="http://schemas.openxmlformats.org/officeDocument/2006/relationships/image" Target="file:///D:\&#28304;&#25991;&#20214;\2021\&#21516;&#27493;\&#29289;&#29702;\&#29289;&#29702;%20&#31908;&#25945;%20%20&#36873;&#25321;&#24615;%20%20&#24517;&#20462;&#31532;&#20108;&#20876;\2-158.TIF" TargetMode="External"/><Relationship Id="rId4" Type="http://schemas.openxmlformats.org/officeDocument/2006/relationships/slide" Target="slide43.xml"/><Relationship Id="rId9" Type="http://schemas.openxmlformats.org/officeDocument/2006/relationships/image" Target="../media/image83.png"/></Relationships>
</file>

<file path=ppt/slides/_rels/slide48.xml.rels><?xml version="1.0" encoding="UTF-8" standalone="yes"?>
<Relationships xmlns="http://schemas.openxmlformats.org/package/2006/relationships"><Relationship Id="rId8" Type="http://schemas.openxmlformats.org/officeDocument/2006/relationships/slide" Target="slide47.xml"/><Relationship Id="rId13" Type="http://schemas.openxmlformats.org/officeDocument/2006/relationships/image" Target="../media/image85.png"/><Relationship Id="rId3" Type="http://schemas.openxmlformats.org/officeDocument/2006/relationships/slide" Target="slide42.xml"/><Relationship Id="rId7" Type="http://schemas.openxmlformats.org/officeDocument/2006/relationships/slide" Target="slide46.xml"/><Relationship Id="rId12" Type="http://schemas.openxmlformats.org/officeDocument/2006/relationships/image" Target="file:///D:\&#28304;&#25991;&#20214;\2021\&#21516;&#27493;\&#29289;&#29702;\&#29289;&#29702;%20&#31908;&#25945;%20%20&#36873;&#25321;&#24615;%20%20&#24517;&#20462;&#31532;&#20108;&#20876;\2-159.TIF" TargetMode="External"/><Relationship Id="rId2" Type="http://schemas.openxmlformats.org/officeDocument/2006/relationships/slide" Target="slide41.xml"/><Relationship Id="rId1" Type="http://schemas.openxmlformats.org/officeDocument/2006/relationships/slideLayout" Target="../slideLayouts/slideLayout12.xml"/><Relationship Id="rId6" Type="http://schemas.openxmlformats.org/officeDocument/2006/relationships/slide" Target="slide45.xml"/><Relationship Id="rId11" Type="http://schemas.openxmlformats.org/officeDocument/2006/relationships/image" Target="../media/image84.png"/><Relationship Id="rId5" Type="http://schemas.openxmlformats.org/officeDocument/2006/relationships/slide" Target="slide44.xml"/><Relationship Id="rId10" Type="http://schemas.openxmlformats.org/officeDocument/2006/relationships/image" Target="file:///D:\&#28304;&#25991;&#20214;\2021\&#21516;&#27493;\&#29289;&#29702;\&#29289;&#29702;%20&#31908;&#25945;%20%20&#36873;&#25321;&#24615;%20%20&#24517;&#20462;&#31532;&#20108;&#20876;\2-158.TIF" TargetMode="External"/><Relationship Id="rId4" Type="http://schemas.openxmlformats.org/officeDocument/2006/relationships/slide" Target="slide43.xml"/><Relationship Id="rId9" Type="http://schemas.openxmlformats.org/officeDocument/2006/relationships/image" Target="../media/image83.png"/><Relationship Id="rId14" Type="http://schemas.openxmlformats.org/officeDocument/2006/relationships/image" Target="file:///D:\&#28304;&#25991;&#20214;\2021\&#21516;&#27493;\&#29289;&#29702;\&#29289;&#29702;%20&#31908;&#25945;%20%20&#36873;&#25321;&#24615;%20%20&#24517;&#20462;&#31532;&#20108;&#20876;\2-160.TIF" TargetMode="External"/></Relationships>
</file>

<file path=ppt/slides/_rels/slide49.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2.xml"/><Relationship Id="rId1" Type="http://schemas.openxmlformats.org/officeDocument/2006/relationships/vmlDrawing" Target="../drawings/vmlDrawing15.vml"/><Relationship Id="rId4" Type="http://schemas.openxmlformats.org/officeDocument/2006/relationships/image" Target="../media/image87.emf"/></Relationships>
</file>

<file path=ppt/slides/_rels/slide5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slideLayout" Target="../slideLayouts/slideLayout12.xml"/><Relationship Id="rId1" Type="http://schemas.openxmlformats.org/officeDocument/2006/relationships/vmlDrawing" Target="../drawings/vmlDrawing16.vml"/><Relationship Id="rId5" Type="http://schemas.openxmlformats.org/officeDocument/2006/relationships/image" Target="../media/image88.emf"/><Relationship Id="rId4" Type="http://schemas.openxmlformats.org/officeDocument/2006/relationships/oleObject" Target="../embeddings/oleObject22.bin"/></Relationships>
</file>

<file path=ppt/slides/_rels/slide5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slideLayout" Target="../slideLayouts/slideLayout12.xml"/><Relationship Id="rId1" Type="http://schemas.openxmlformats.org/officeDocument/2006/relationships/vmlDrawing" Target="../drawings/vmlDrawing17.vml"/><Relationship Id="rId5" Type="http://schemas.openxmlformats.org/officeDocument/2006/relationships/image" Target="../media/image90.emf"/><Relationship Id="rId4" Type="http://schemas.openxmlformats.org/officeDocument/2006/relationships/oleObject" Target="../embeddings/oleObject23.bin"/></Relationships>
</file>

<file path=ppt/slides/_rels/slide54.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91.png"/><Relationship Id="rId7" Type="http://schemas.openxmlformats.org/officeDocument/2006/relationships/image" Target="../media/image93.emf"/><Relationship Id="rId2" Type="http://schemas.openxmlformats.org/officeDocument/2006/relationships/slideLayout" Target="../slideLayouts/slideLayout17.xml"/><Relationship Id="rId1" Type="http://schemas.openxmlformats.org/officeDocument/2006/relationships/vmlDrawing" Target="../drawings/vmlDrawing18.vml"/><Relationship Id="rId6" Type="http://schemas.openxmlformats.org/officeDocument/2006/relationships/oleObject" Target="../embeddings/oleObject25.bin"/><Relationship Id="rId5" Type="http://schemas.openxmlformats.org/officeDocument/2006/relationships/image" Target="../media/image92.emf"/><Relationship Id="rId4" Type="http://schemas.openxmlformats.org/officeDocument/2006/relationships/oleObject" Target="../embeddings/oleObject24.bin"/></Relationships>
</file>

<file path=ppt/slides/_rels/slide56.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1.pn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slideLayout" Target="../slideLayouts/slideLayout12.xml"/><Relationship Id="rId1" Type="http://schemas.openxmlformats.org/officeDocument/2006/relationships/vmlDrawing" Target="../drawings/vmlDrawing19.vml"/><Relationship Id="rId5" Type="http://schemas.openxmlformats.org/officeDocument/2006/relationships/image" Target="../media/image96.emf"/><Relationship Id="rId4" Type="http://schemas.openxmlformats.org/officeDocument/2006/relationships/oleObject" Target="../embeddings/oleObject26.bin"/></Relationships>
</file>

<file path=ppt/slides/_rels/slide59.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5.png"/><Relationship Id="rId7" Type="http://schemas.openxmlformats.org/officeDocument/2006/relationships/image" Target="../media/image98.emf"/><Relationship Id="rId2" Type="http://schemas.openxmlformats.org/officeDocument/2006/relationships/slideLayout" Target="../slideLayouts/slideLayout15.xml"/><Relationship Id="rId1" Type="http://schemas.openxmlformats.org/officeDocument/2006/relationships/vmlDrawing" Target="../drawings/vmlDrawing20.vml"/><Relationship Id="rId6" Type="http://schemas.openxmlformats.org/officeDocument/2006/relationships/oleObject" Target="../embeddings/oleObject28.bin"/><Relationship Id="rId5" Type="http://schemas.openxmlformats.org/officeDocument/2006/relationships/image" Target="../media/image97.emf"/><Relationship Id="rId4" Type="http://schemas.openxmlformats.org/officeDocument/2006/relationships/oleObject" Target="../embeddings/oleObject27.bin"/></Relationships>
</file>

<file path=ppt/slides/_rels/slide6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slide" Target="slide61.xml"/><Relationship Id="rId1" Type="http://schemas.openxmlformats.org/officeDocument/2006/relationships/slideLayout" Target="../slideLayouts/slideLayout12.xml"/><Relationship Id="rId5" Type="http://schemas.openxmlformats.org/officeDocument/2006/relationships/image" Target="../media/image102.png"/><Relationship Id="rId4" Type="http://schemas.openxmlformats.org/officeDocument/2006/relationships/slide" Target="slide63.xml"/></Relationships>
</file>

<file path=ppt/slides/_rels/slide62.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slide" Target="slide61.xml"/><Relationship Id="rId1" Type="http://schemas.openxmlformats.org/officeDocument/2006/relationships/slideLayout" Target="../slideLayouts/slideLayout12.xml"/><Relationship Id="rId5" Type="http://schemas.openxmlformats.org/officeDocument/2006/relationships/image" Target="../media/image103.png"/><Relationship Id="rId4" Type="http://schemas.openxmlformats.org/officeDocument/2006/relationships/slide" Target="slide63.xml"/></Relationships>
</file>

<file path=ppt/slides/_rels/slide63.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slide" Target="slide61.xml"/><Relationship Id="rId1" Type="http://schemas.openxmlformats.org/officeDocument/2006/relationships/slideLayout" Target="../slideLayouts/slideLayout12.xml"/><Relationship Id="rId5" Type="http://schemas.openxmlformats.org/officeDocument/2006/relationships/image" Target="../media/image104.png"/><Relationship Id="rId4" Type="http://schemas.openxmlformats.org/officeDocument/2006/relationships/slide" Target="slide63.xml"/></Relationships>
</file>

<file path=ppt/slides/_rels/slide64.xml.rels><?xml version="1.0" encoding="UTF-8" standalone="yes"?>
<Relationships xmlns="http://schemas.openxmlformats.org/package/2006/relationships"><Relationship Id="rId8" Type="http://schemas.openxmlformats.org/officeDocument/2006/relationships/slide" Target="slide70.xml"/><Relationship Id="rId3" Type="http://schemas.openxmlformats.org/officeDocument/2006/relationships/slide" Target="slide64.xml"/><Relationship Id="rId7" Type="http://schemas.openxmlformats.org/officeDocument/2006/relationships/slide" Target="slide69.xml"/><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slide" Target="slide67.xml"/><Relationship Id="rId11" Type="http://schemas.openxmlformats.org/officeDocument/2006/relationships/image" Target="../media/image105.png"/><Relationship Id="rId5" Type="http://schemas.openxmlformats.org/officeDocument/2006/relationships/slide" Target="slide66.xml"/><Relationship Id="rId10" Type="http://schemas.openxmlformats.org/officeDocument/2006/relationships/slide" Target="slide73.xml"/><Relationship Id="rId4" Type="http://schemas.openxmlformats.org/officeDocument/2006/relationships/slide" Target="slide65.xml"/><Relationship Id="rId9" Type="http://schemas.openxmlformats.org/officeDocument/2006/relationships/slide" Target="slide71.xml"/></Relationships>
</file>

<file path=ppt/slides/_rels/slide65.xml.rels><?xml version="1.0" encoding="UTF-8" standalone="yes"?>
<Relationships xmlns="http://schemas.openxmlformats.org/package/2006/relationships"><Relationship Id="rId8" Type="http://schemas.openxmlformats.org/officeDocument/2006/relationships/slide" Target="slide71.xml"/><Relationship Id="rId3" Type="http://schemas.openxmlformats.org/officeDocument/2006/relationships/slide" Target="slide65.xml"/><Relationship Id="rId7" Type="http://schemas.openxmlformats.org/officeDocument/2006/relationships/slide" Target="slide70.xml"/><Relationship Id="rId2" Type="http://schemas.openxmlformats.org/officeDocument/2006/relationships/slide" Target="slide64.xml"/><Relationship Id="rId1" Type="http://schemas.openxmlformats.org/officeDocument/2006/relationships/slideLayout" Target="../slideLayouts/slideLayout12.xml"/><Relationship Id="rId6" Type="http://schemas.openxmlformats.org/officeDocument/2006/relationships/slide" Target="slide69.xml"/><Relationship Id="rId5" Type="http://schemas.openxmlformats.org/officeDocument/2006/relationships/slide" Target="slide67.xml"/><Relationship Id="rId10" Type="http://schemas.openxmlformats.org/officeDocument/2006/relationships/image" Target="../media/image106.png"/><Relationship Id="rId4" Type="http://schemas.openxmlformats.org/officeDocument/2006/relationships/slide" Target="slide66.xml"/><Relationship Id="rId9" Type="http://schemas.openxmlformats.org/officeDocument/2006/relationships/slide" Target="slide73.xml"/></Relationships>
</file>

<file path=ppt/slides/_rels/slide66.xml.rels><?xml version="1.0" encoding="UTF-8" standalone="yes"?>
<Relationships xmlns="http://schemas.openxmlformats.org/package/2006/relationships"><Relationship Id="rId8" Type="http://schemas.openxmlformats.org/officeDocument/2006/relationships/slide" Target="slide71.xml"/><Relationship Id="rId3" Type="http://schemas.openxmlformats.org/officeDocument/2006/relationships/slide" Target="slide65.xml"/><Relationship Id="rId7" Type="http://schemas.openxmlformats.org/officeDocument/2006/relationships/slide" Target="slide70.xml"/><Relationship Id="rId12" Type="http://schemas.openxmlformats.org/officeDocument/2006/relationships/image" Target="../media/image109.png"/><Relationship Id="rId2" Type="http://schemas.openxmlformats.org/officeDocument/2006/relationships/slide" Target="slide64.xml"/><Relationship Id="rId1" Type="http://schemas.openxmlformats.org/officeDocument/2006/relationships/slideLayout" Target="../slideLayouts/slideLayout12.xml"/><Relationship Id="rId6" Type="http://schemas.openxmlformats.org/officeDocument/2006/relationships/slide" Target="slide69.xml"/><Relationship Id="rId11" Type="http://schemas.openxmlformats.org/officeDocument/2006/relationships/image" Target="../media/image108.png"/><Relationship Id="rId5" Type="http://schemas.openxmlformats.org/officeDocument/2006/relationships/slide" Target="slide67.xml"/><Relationship Id="rId10" Type="http://schemas.openxmlformats.org/officeDocument/2006/relationships/image" Target="../media/image107.png"/><Relationship Id="rId4" Type="http://schemas.openxmlformats.org/officeDocument/2006/relationships/slide" Target="slide66.xml"/><Relationship Id="rId9" Type="http://schemas.openxmlformats.org/officeDocument/2006/relationships/slide" Target="slide73.xml"/></Relationships>
</file>

<file path=ppt/slides/_rels/slide67.xml.rels><?xml version="1.0" encoding="UTF-8" standalone="yes"?>
<Relationships xmlns="http://schemas.openxmlformats.org/package/2006/relationships"><Relationship Id="rId8" Type="http://schemas.openxmlformats.org/officeDocument/2006/relationships/slide" Target="slide71.xml"/><Relationship Id="rId3" Type="http://schemas.openxmlformats.org/officeDocument/2006/relationships/slide" Target="slide65.xml"/><Relationship Id="rId7" Type="http://schemas.openxmlformats.org/officeDocument/2006/relationships/slide" Target="slide70.xml"/><Relationship Id="rId2" Type="http://schemas.openxmlformats.org/officeDocument/2006/relationships/slide" Target="slide64.xml"/><Relationship Id="rId1" Type="http://schemas.openxmlformats.org/officeDocument/2006/relationships/slideLayout" Target="../slideLayouts/slideLayout12.xml"/><Relationship Id="rId6" Type="http://schemas.openxmlformats.org/officeDocument/2006/relationships/slide" Target="slide69.xml"/><Relationship Id="rId5" Type="http://schemas.openxmlformats.org/officeDocument/2006/relationships/slide" Target="slide67.xml"/><Relationship Id="rId10" Type="http://schemas.openxmlformats.org/officeDocument/2006/relationships/image" Target="../media/image110.png"/><Relationship Id="rId4" Type="http://schemas.openxmlformats.org/officeDocument/2006/relationships/slide" Target="slide66.xml"/><Relationship Id="rId9" Type="http://schemas.openxmlformats.org/officeDocument/2006/relationships/slide" Target="slide73.xml"/></Relationships>
</file>

<file path=ppt/slides/_rels/slide68.xml.rels><?xml version="1.0" encoding="UTF-8" standalone="yes"?>
<Relationships xmlns="http://schemas.openxmlformats.org/package/2006/relationships"><Relationship Id="rId8" Type="http://schemas.openxmlformats.org/officeDocument/2006/relationships/slide" Target="slide70.xml"/><Relationship Id="rId13" Type="http://schemas.openxmlformats.org/officeDocument/2006/relationships/image" Target="../media/image111.emf"/><Relationship Id="rId3" Type="http://schemas.openxmlformats.org/officeDocument/2006/relationships/slide" Target="slide64.xml"/><Relationship Id="rId7" Type="http://schemas.openxmlformats.org/officeDocument/2006/relationships/slide" Target="slide69.xml"/><Relationship Id="rId12" Type="http://schemas.openxmlformats.org/officeDocument/2006/relationships/oleObject" Target="../embeddings/oleObject29.bin"/><Relationship Id="rId2" Type="http://schemas.openxmlformats.org/officeDocument/2006/relationships/slideLayout" Target="../slideLayouts/slideLayout16.xml"/><Relationship Id="rId1" Type="http://schemas.openxmlformats.org/officeDocument/2006/relationships/vmlDrawing" Target="../drawings/vmlDrawing21.vml"/><Relationship Id="rId6" Type="http://schemas.openxmlformats.org/officeDocument/2006/relationships/slide" Target="slide67.xml"/><Relationship Id="rId11" Type="http://schemas.openxmlformats.org/officeDocument/2006/relationships/image" Target="../media/image110.png"/><Relationship Id="rId5" Type="http://schemas.openxmlformats.org/officeDocument/2006/relationships/slide" Target="slide66.xml"/><Relationship Id="rId10" Type="http://schemas.openxmlformats.org/officeDocument/2006/relationships/slide" Target="slide73.xml"/><Relationship Id="rId4" Type="http://schemas.openxmlformats.org/officeDocument/2006/relationships/slide" Target="slide65.xml"/><Relationship Id="rId9" Type="http://schemas.openxmlformats.org/officeDocument/2006/relationships/slide" Target="slide71.xml"/></Relationships>
</file>

<file path=ppt/slides/_rels/slide69.xml.rels><?xml version="1.0" encoding="UTF-8" standalone="yes"?>
<Relationships xmlns="http://schemas.openxmlformats.org/package/2006/relationships"><Relationship Id="rId8" Type="http://schemas.openxmlformats.org/officeDocument/2006/relationships/slide" Target="slide71.xml"/><Relationship Id="rId3" Type="http://schemas.openxmlformats.org/officeDocument/2006/relationships/slide" Target="slide65.xml"/><Relationship Id="rId7" Type="http://schemas.openxmlformats.org/officeDocument/2006/relationships/slide" Target="slide70.xml"/><Relationship Id="rId2" Type="http://schemas.openxmlformats.org/officeDocument/2006/relationships/slide" Target="slide64.xml"/><Relationship Id="rId1" Type="http://schemas.openxmlformats.org/officeDocument/2006/relationships/slideLayout" Target="../slideLayouts/slideLayout12.xml"/><Relationship Id="rId6" Type="http://schemas.openxmlformats.org/officeDocument/2006/relationships/slide" Target="slide69.xml"/><Relationship Id="rId11" Type="http://schemas.openxmlformats.org/officeDocument/2006/relationships/image" Target="../media/image112.png"/><Relationship Id="rId5" Type="http://schemas.openxmlformats.org/officeDocument/2006/relationships/slide" Target="slide67.xml"/><Relationship Id="rId10" Type="http://schemas.openxmlformats.org/officeDocument/2006/relationships/slide" Target="slide73.xml"/><Relationship Id="rId4" Type="http://schemas.openxmlformats.org/officeDocument/2006/relationships/slide" Target="slide66.xml"/><Relationship Id="rId9" Type="http://schemas.openxmlformats.org/officeDocument/2006/relationships/image" Target="../media/image14.png"/></Relationships>
</file>

<file path=ppt/slides/_rels/slide70.xml.rels><?xml version="1.0" encoding="UTF-8" standalone="yes"?>
<Relationships xmlns="http://schemas.openxmlformats.org/package/2006/relationships"><Relationship Id="rId8" Type="http://schemas.openxmlformats.org/officeDocument/2006/relationships/slide" Target="slide71.xml"/><Relationship Id="rId3" Type="http://schemas.openxmlformats.org/officeDocument/2006/relationships/slide" Target="slide65.xml"/><Relationship Id="rId7" Type="http://schemas.openxmlformats.org/officeDocument/2006/relationships/slide" Target="slide70.xml"/><Relationship Id="rId2" Type="http://schemas.openxmlformats.org/officeDocument/2006/relationships/slide" Target="slide64.xml"/><Relationship Id="rId1" Type="http://schemas.openxmlformats.org/officeDocument/2006/relationships/slideLayout" Target="../slideLayouts/slideLayout12.xml"/><Relationship Id="rId6" Type="http://schemas.openxmlformats.org/officeDocument/2006/relationships/slide" Target="slide69.xml"/><Relationship Id="rId11" Type="http://schemas.openxmlformats.org/officeDocument/2006/relationships/image" Target="../media/image114.png"/><Relationship Id="rId5" Type="http://schemas.openxmlformats.org/officeDocument/2006/relationships/slide" Target="slide67.xml"/><Relationship Id="rId10" Type="http://schemas.openxmlformats.org/officeDocument/2006/relationships/image" Target="../media/image113.png"/><Relationship Id="rId4" Type="http://schemas.openxmlformats.org/officeDocument/2006/relationships/slide" Target="slide66.xml"/><Relationship Id="rId9" Type="http://schemas.openxmlformats.org/officeDocument/2006/relationships/slide" Target="slide73.xml"/></Relationships>
</file>

<file path=ppt/slides/_rels/slide71.xml.rels><?xml version="1.0" encoding="UTF-8" standalone="yes"?>
<Relationships xmlns="http://schemas.openxmlformats.org/package/2006/relationships"><Relationship Id="rId8" Type="http://schemas.openxmlformats.org/officeDocument/2006/relationships/slide" Target="slide66.xml"/><Relationship Id="rId13" Type="http://schemas.openxmlformats.org/officeDocument/2006/relationships/slide" Target="slide73.xml"/><Relationship Id="rId3" Type="http://schemas.openxmlformats.org/officeDocument/2006/relationships/oleObject" Target="../embeddings/oleObject30.bin"/><Relationship Id="rId7" Type="http://schemas.openxmlformats.org/officeDocument/2006/relationships/slide" Target="slide65.xml"/><Relationship Id="rId12" Type="http://schemas.openxmlformats.org/officeDocument/2006/relationships/slide" Target="slide71.xml"/><Relationship Id="rId2" Type="http://schemas.openxmlformats.org/officeDocument/2006/relationships/slideLayout" Target="../slideLayouts/slideLayout12.xml"/><Relationship Id="rId1" Type="http://schemas.openxmlformats.org/officeDocument/2006/relationships/vmlDrawing" Target="../drawings/vmlDrawing22.vml"/><Relationship Id="rId6" Type="http://schemas.openxmlformats.org/officeDocument/2006/relationships/slide" Target="slide64.xml"/><Relationship Id="rId11" Type="http://schemas.openxmlformats.org/officeDocument/2006/relationships/slide" Target="slide70.xml"/><Relationship Id="rId5" Type="http://schemas.openxmlformats.org/officeDocument/2006/relationships/image" Target="../media/image116.png"/><Relationship Id="rId10" Type="http://schemas.openxmlformats.org/officeDocument/2006/relationships/slide" Target="slide69.xml"/><Relationship Id="rId4" Type="http://schemas.openxmlformats.org/officeDocument/2006/relationships/image" Target="../media/image115.emf"/><Relationship Id="rId9" Type="http://schemas.openxmlformats.org/officeDocument/2006/relationships/slide" Target="slide67.xml"/></Relationships>
</file>

<file path=ppt/slides/_rels/slide72.xml.rels><?xml version="1.0" encoding="UTF-8" standalone="yes"?>
<Relationships xmlns="http://schemas.openxmlformats.org/package/2006/relationships"><Relationship Id="rId8" Type="http://schemas.openxmlformats.org/officeDocument/2006/relationships/slide" Target="slide70.xml"/><Relationship Id="rId13" Type="http://schemas.openxmlformats.org/officeDocument/2006/relationships/image" Target="../media/image117.emf"/><Relationship Id="rId3" Type="http://schemas.openxmlformats.org/officeDocument/2006/relationships/slide" Target="slide64.xml"/><Relationship Id="rId7" Type="http://schemas.openxmlformats.org/officeDocument/2006/relationships/slide" Target="slide69.xml"/><Relationship Id="rId12" Type="http://schemas.openxmlformats.org/officeDocument/2006/relationships/oleObject" Target="../embeddings/oleObject31.bin"/><Relationship Id="rId2" Type="http://schemas.openxmlformats.org/officeDocument/2006/relationships/slideLayout" Target="../slideLayouts/slideLayout12.xml"/><Relationship Id="rId1" Type="http://schemas.openxmlformats.org/officeDocument/2006/relationships/vmlDrawing" Target="../drawings/vmlDrawing23.vml"/><Relationship Id="rId6" Type="http://schemas.openxmlformats.org/officeDocument/2006/relationships/slide" Target="slide67.xml"/><Relationship Id="rId11" Type="http://schemas.openxmlformats.org/officeDocument/2006/relationships/image" Target="../media/image116.png"/><Relationship Id="rId5" Type="http://schemas.openxmlformats.org/officeDocument/2006/relationships/slide" Target="slide66.xml"/><Relationship Id="rId10" Type="http://schemas.openxmlformats.org/officeDocument/2006/relationships/slide" Target="slide73.xml"/><Relationship Id="rId4" Type="http://schemas.openxmlformats.org/officeDocument/2006/relationships/slide" Target="slide65.xml"/><Relationship Id="rId9" Type="http://schemas.openxmlformats.org/officeDocument/2006/relationships/slide" Target="slide71.xml"/></Relationships>
</file>

<file path=ppt/slides/_rels/slide73.xml.rels><?xml version="1.0" encoding="UTF-8" standalone="yes"?>
<Relationships xmlns="http://schemas.openxmlformats.org/package/2006/relationships"><Relationship Id="rId8" Type="http://schemas.openxmlformats.org/officeDocument/2006/relationships/slide" Target="slide70.xml"/><Relationship Id="rId13" Type="http://schemas.openxmlformats.org/officeDocument/2006/relationships/image" Target="../media/image119.png"/><Relationship Id="rId3" Type="http://schemas.openxmlformats.org/officeDocument/2006/relationships/slide" Target="slide64.xml"/><Relationship Id="rId7" Type="http://schemas.openxmlformats.org/officeDocument/2006/relationships/slide" Target="slide69.xml"/><Relationship Id="rId12" Type="http://schemas.openxmlformats.org/officeDocument/2006/relationships/image" Target="../media/image118.emf"/><Relationship Id="rId2" Type="http://schemas.openxmlformats.org/officeDocument/2006/relationships/slideLayout" Target="../slideLayouts/slideLayout12.xml"/><Relationship Id="rId1" Type="http://schemas.openxmlformats.org/officeDocument/2006/relationships/vmlDrawing" Target="../drawings/vmlDrawing24.vml"/><Relationship Id="rId6" Type="http://schemas.openxmlformats.org/officeDocument/2006/relationships/slide" Target="slide67.xml"/><Relationship Id="rId11" Type="http://schemas.openxmlformats.org/officeDocument/2006/relationships/oleObject" Target="../embeddings/oleObject32.bin"/><Relationship Id="rId5" Type="http://schemas.openxmlformats.org/officeDocument/2006/relationships/slide" Target="slide66.xml"/><Relationship Id="rId10" Type="http://schemas.openxmlformats.org/officeDocument/2006/relationships/slide" Target="slide73.xml"/><Relationship Id="rId4" Type="http://schemas.openxmlformats.org/officeDocument/2006/relationships/slide" Target="slide65.xml"/><Relationship Id="rId9" Type="http://schemas.openxmlformats.org/officeDocument/2006/relationships/slide" Target="slide71.xml"/></Relationships>
</file>

<file path=ppt/slides/_rels/slide74.xml.rels><?xml version="1.0" encoding="UTF-8" standalone="yes"?>
<Relationships xmlns="http://schemas.openxmlformats.org/package/2006/relationships"><Relationship Id="rId8" Type="http://schemas.openxmlformats.org/officeDocument/2006/relationships/slide" Target="slide70.xml"/><Relationship Id="rId13" Type="http://schemas.openxmlformats.org/officeDocument/2006/relationships/image" Target="../media/image120.emf"/><Relationship Id="rId3" Type="http://schemas.openxmlformats.org/officeDocument/2006/relationships/slide" Target="slide64.xml"/><Relationship Id="rId7" Type="http://schemas.openxmlformats.org/officeDocument/2006/relationships/slide" Target="slide69.xml"/><Relationship Id="rId12" Type="http://schemas.openxmlformats.org/officeDocument/2006/relationships/oleObject" Target="../embeddings/oleObject33.bin"/><Relationship Id="rId2" Type="http://schemas.openxmlformats.org/officeDocument/2006/relationships/slideLayout" Target="../slideLayouts/slideLayout12.xml"/><Relationship Id="rId1" Type="http://schemas.openxmlformats.org/officeDocument/2006/relationships/vmlDrawing" Target="../drawings/vmlDrawing25.vml"/><Relationship Id="rId6" Type="http://schemas.openxmlformats.org/officeDocument/2006/relationships/slide" Target="slide67.xml"/><Relationship Id="rId11" Type="http://schemas.openxmlformats.org/officeDocument/2006/relationships/image" Target="../media/image119.png"/><Relationship Id="rId5" Type="http://schemas.openxmlformats.org/officeDocument/2006/relationships/slide" Target="slide66.xml"/><Relationship Id="rId10" Type="http://schemas.openxmlformats.org/officeDocument/2006/relationships/slide" Target="slide73.xml"/><Relationship Id="rId4" Type="http://schemas.openxmlformats.org/officeDocument/2006/relationships/slide" Target="slide65.xml"/><Relationship Id="rId9" Type="http://schemas.openxmlformats.org/officeDocument/2006/relationships/slide" Target="slide71.xml"/></Relationships>
</file>

<file path=ppt/slides/_rels/slide75.xml.rels><?xml version="1.0" encoding="UTF-8" standalone="yes"?>
<Relationships xmlns="http://schemas.openxmlformats.org/package/2006/relationships"><Relationship Id="rId8" Type="http://schemas.openxmlformats.org/officeDocument/2006/relationships/slide" Target="slide70.xml"/><Relationship Id="rId13" Type="http://schemas.openxmlformats.org/officeDocument/2006/relationships/image" Target="../media/image121.emf"/><Relationship Id="rId3" Type="http://schemas.openxmlformats.org/officeDocument/2006/relationships/slide" Target="slide64.xml"/><Relationship Id="rId7" Type="http://schemas.openxmlformats.org/officeDocument/2006/relationships/slide" Target="slide69.xml"/><Relationship Id="rId12" Type="http://schemas.openxmlformats.org/officeDocument/2006/relationships/oleObject" Target="../embeddings/oleObject34.bin"/><Relationship Id="rId17" Type="http://schemas.openxmlformats.org/officeDocument/2006/relationships/image" Target="../media/image123.emf"/><Relationship Id="rId2" Type="http://schemas.openxmlformats.org/officeDocument/2006/relationships/slideLayout" Target="../slideLayouts/slideLayout16.xml"/><Relationship Id="rId16" Type="http://schemas.openxmlformats.org/officeDocument/2006/relationships/oleObject" Target="../embeddings/oleObject36.bin"/><Relationship Id="rId1" Type="http://schemas.openxmlformats.org/officeDocument/2006/relationships/vmlDrawing" Target="../drawings/vmlDrawing26.vml"/><Relationship Id="rId6" Type="http://schemas.openxmlformats.org/officeDocument/2006/relationships/slide" Target="slide67.xml"/><Relationship Id="rId11" Type="http://schemas.openxmlformats.org/officeDocument/2006/relationships/image" Target="../media/image119.png"/><Relationship Id="rId5" Type="http://schemas.openxmlformats.org/officeDocument/2006/relationships/slide" Target="slide66.xml"/><Relationship Id="rId15" Type="http://schemas.openxmlformats.org/officeDocument/2006/relationships/image" Target="../media/image122.emf"/><Relationship Id="rId10" Type="http://schemas.openxmlformats.org/officeDocument/2006/relationships/slide" Target="slide73.xml"/><Relationship Id="rId4" Type="http://schemas.openxmlformats.org/officeDocument/2006/relationships/slide" Target="slide65.xml"/><Relationship Id="rId9" Type="http://schemas.openxmlformats.org/officeDocument/2006/relationships/slide" Target="slide71.xml"/><Relationship Id="rId14" Type="http://schemas.openxmlformats.org/officeDocument/2006/relationships/oleObject" Target="../embeddings/oleObject35.bin"/></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3" Type="http://schemas.openxmlformats.org/officeDocument/2006/relationships/image" Target="../media/image124.png"/><Relationship Id="rId7" Type="http://schemas.openxmlformats.org/officeDocument/2006/relationships/image" Target="../media/image126.emf"/><Relationship Id="rId2" Type="http://schemas.openxmlformats.org/officeDocument/2006/relationships/slideLayout" Target="../slideLayouts/slideLayout19.xml"/><Relationship Id="rId1" Type="http://schemas.openxmlformats.org/officeDocument/2006/relationships/vmlDrawing" Target="../drawings/vmlDrawing27.vml"/><Relationship Id="rId6" Type="http://schemas.openxmlformats.org/officeDocument/2006/relationships/oleObject" Target="../embeddings/oleObject38.bin"/><Relationship Id="rId5" Type="http://schemas.openxmlformats.org/officeDocument/2006/relationships/image" Target="../media/image125.emf"/><Relationship Id="rId4" Type="http://schemas.openxmlformats.org/officeDocument/2006/relationships/oleObject" Target="../embeddings/oleObject37.bin"/></Relationships>
</file>

<file path=ppt/slides/_rels/slide80.xml.rels><?xml version="1.0" encoding="UTF-8" standalone="yes"?>
<Relationships xmlns="http://schemas.openxmlformats.org/package/2006/relationships"><Relationship Id="rId3" Type="http://schemas.openxmlformats.org/officeDocument/2006/relationships/oleObject" Target="../embeddings/oleObject39.bin"/><Relationship Id="rId7" Type="http://schemas.openxmlformats.org/officeDocument/2006/relationships/image" Target="../media/image129.png"/><Relationship Id="rId2" Type="http://schemas.openxmlformats.org/officeDocument/2006/relationships/slideLayout" Target="../slideLayouts/slideLayout12.xml"/><Relationship Id="rId1" Type="http://schemas.openxmlformats.org/officeDocument/2006/relationships/vmlDrawing" Target="../drawings/vmlDrawing28.vml"/><Relationship Id="rId6" Type="http://schemas.openxmlformats.org/officeDocument/2006/relationships/image" Target="../media/image128.emf"/><Relationship Id="rId5" Type="http://schemas.openxmlformats.org/officeDocument/2006/relationships/oleObject" Target="../embeddings/oleObject40.bin"/><Relationship Id="rId4" Type="http://schemas.openxmlformats.org/officeDocument/2006/relationships/image" Target="../media/image127.emf"/></Relationships>
</file>

<file path=ppt/slides/_rels/slide81.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12.xml"/><Relationship Id="rId1" Type="http://schemas.openxmlformats.org/officeDocument/2006/relationships/vmlDrawing" Target="../drawings/vmlDrawing29.vml"/><Relationship Id="rId4" Type="http://schemas.openxmlformats.org/officeDocument/2006/relationships/image" Target="../media/image131.emf"/></Relationships>
</file>

<file path=ppt/slides/_rels/slide83.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Layout" Target="../slideLayouts/slideLayout12.xml"/><Relationship Id="rId1" Type="http://schemas.openxmlformats.org/officeDocument/2006/relationships/vmlDrawing" Target="../drawings/vmlDrawing30.vml"/><Relationship Id="rId5" Type="http://schemas.openxmlformats.org/officeDocument/2006/relationships/image" Target="../media/image133.png"/><Relationship Id="rId4" Type="http://schemas.openxmlformats.org/officeDocument/2006/relationships/image" Target="../media/image132.emf"/></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3" Type="http://schemas.openxmlformats.org/officeDocument/2006/relationships/image" Target="../media/image134.png"/><Relationship Id="rId7" Type="http://schemas.openxmlformats.org/officeDocument/2006/relationships/image" Target="../media/image136.emf"/><Relationship Id="rId2" Type="http://schemas.openxmlformats.org/officeDocument/2006/relationships/slideLayout" Target="../slideLayouts/slideLayout18.xml"/><Relationship Id="rId1" Type="http://schemas.openxmlformats.org/officeDocument/2006/relationships/vmlDrawing" Target="../drawings/vmlDrawing31.vml"/><Relationship Id="rId6" Type="http://schemas.openxmlformats.org/officeDocument/2006/relationships/oleObject" Target="../embeddings/oleObject44.bin"/><Relationship Id="rId5" Type="http://schemas.openxmlformats.org/officeDocument/2006/relationships/image" Target="../media/image135.emf"/><Relationship Id="rId4" Type="http://schemas.openxmlformats.org/officeDocument/2006/relationships/oleObject" Target="../embeddings/oleObject43.bin"/></Relationships>
</file>

<file path=ppt/slides/_rels/slide88.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7.png"/><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3" Type="http://schemas.openxmlformats.org/officeDocument/2006/relationships/slide" Target="slide91.xml"/><Relationship Id="rId2" Type="http://schemas.openxmlformats.org/officeDocument/2006/relationships/slide" Target="slide90.xml"/><Relationship Id="rId1" Type="http://schemas.openxmlformats.org/officeDocument/2006/relationships/slideLayout" Target="../slideLayouts/slideLayout12.xml"/><Relationship Id="rId5" Type="http://schemas.openxmlformats.org/officeDocument/2006/relationships/image" Target="../media/image139.png"/><Relationship Id="rId4" Type="http://schemas.openxmlformats.org/officeDocument/2006/relationships/slide" Target="slide92.xml"/></Relationships>
</file>

<file path=ppt/slides/_rels/slide91.xml.rels><?xml version="1.0" encoding="UTF-8" standalone="yes"?>
<Relationships xmlns="http://schemas.openxmlformats.org/package/2006/relationships"><Relationship Id="rId8" Type="http://schemas.openxmlformats.org/officeDocument/2006/relationships/slide" Target="slide92.xml"/><Relationship Id="rId3" Type="http://schemas.openxmlformats.org/officeDocument/2006/relationships/oleObject" Target="../embeddings/oleObject45.bin"/><Relationship Id="rId7" Type="http://schemas.openxmlformats.org/officeDocument/2006/relationships/slide" Target="slide91.xml"/><Relationship Id="rId2" Type="http://schemas.openxmlformats.org/officeDocument/2006/relationships/slideLayout" Target="../slideLayouts/slideLayout12.xml"/><Relationship Id="rId1" Type="http://schemas.openxmlformats.org/officeDocument/2006/relationships/vmlDrawing" Target="../drawings/vmlDrawing32.vml"/><Relationship Id="rId6" Type="http://schemas.openxmlformats.org/officeDocument/2006/relationships/slide" Target="slide90.xml"/><Relationship Id="rId5" Type="http://schemas.openxmlformats.org/officeDocument/2006/relationships/image" Target="../media/image141.png"/><Relationship Id="rId4" Type="http://schemas.openxmlformats.org/officeDocument/2006/relationships/image" Target="../media/image140.emf"/></Relationships>
</file>

<file path=ppt/slides/_rels/slide92.xml.rels><?xml version="1.0" encoding="UTF-8" standalone="yes"?>
<Relationships xmlns="http://schemas.openxmlformats.org/package/2006/relationships"><Relationship Id="rId8" Type="http://schemas.openxmlformats.org/officeDocument/2006/relationships/image" Target="../media/image142.emf"/><Relationship Id="rId3" Type="http://schemas.openxmlformats.org/officeDocument/2006/relationships/slide" Target="slide90.xml"/><Relationship Id="rId7" Type="http://schemas.openxmlformats.org/officeDocument/2006/relationships/oleObject" Target="../embeddings/oleObject46.bin"/><Relationship Id="rId2" Type="http://schemas.openxmlformats.org/officeDocument/2006/relationships/slideLayout" Target="../slideLayouts/slideLayout12.xml"/><Relationship Id="rId1" Type="http://schemas.openxmlformats.org/officeDocument/2006/relationships/vmlDrawing" Target="../drawings/vmlDrawing33.vml"/><Relationship Id="rId6" Type="http://schemas.openxmlformats.org/officeDocument/2006/relationships/image" Target="../media/image143.png"/><Relationship Id="rId5" Type="http://schemas.openxmlformats.org/officeDocument/2006/relationships/slide" Target="slide92.xml"/><Relationship Id="rId4" Type="http://schemas.openxmlformats.org/officeDocument/2006/relationships/slide" Target="slide91.xml"/></Relationships>
</file>

<file path=ppt/slides/_rels/slide93.xml.rels><?xml version="1.0" encoding="UTF-8" standalone="yes"?>
<Relationships xmlns="http://schemas.openxmlformats.org/package/2006/relationships"><Relationship Id="rId8" Type="http://schemas.openxmlformats.org/officeDocument/2006/relationships/image" Target="../media/image144.emf"/><Relationship Id="rId3" Type="http://schemas.openxmlformats.org/officeDocument/2006/relationships/slide" Target="slide90.xml"/><Relationship Id="rId7" Type="http://schemas.openxmlformats.org/officeDocument/2006/relationships/oleObject" Target="../embeddings/oleObject47.bin"/><Relationship Id="rId2" Type="http://schemas.openxmlformats.org/officeDocument/2006/relationships/slideLayout" Target="../slideLayouts/slideLayout15.xml"/><Relationship Id="rId1" Type="http://schemas.openxmlformats.org/officeDocument/2006/relationships/vmlDrawing" Target="../drawings/vmlDrawing34.vml"/><Relationship Id="rId6" Type="http://schemas.openxmlformats.org/officeDocument/2006/relationships/image" Target="../media/image143.png"/><Relationship Id="rId5" Type="http://schemas.openxmlformats.org/officeDocument/2006/relationships/slide" Target="slide92.xml"/><Relationship Id="rId10" Type="http://schemas.openxmlformats.org/officeDocument/2006/relationships/image" Target="../media/image145.emf"/><Relationship Id="rId4" Type="http://schemas.openxmlformats.org/officeDocument/2006/relationships/slide" Target="slide91.xml"/><Relationship Id="rId9" Type="http://schemas.openxmlformats.org/officeDocument/2006/relationships/oleObject" Target="../embeddings/oleObject48.bin"/></Relationships>
</file>

<file path=ppt/slides/_rels/slide94.xml.rels><?xml version="1.0" encoding="UTF-8" standalone="yes"?>
<Relationships xmlns="http://schemas.openxmlformats.org/package/2006/relationships"><Relationship Id="rId8" Type="http://schemas.openxmlformats.org/officeDocument/2006/relationships/slide" Target="slide100.xml"/><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image" Target="../media/image146.png"/><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slide" Target="slide97.xml"/><Relationship Id="rId11" Type="http://schemas.openxmlformats.org/officeDocument/2006/relationships/slide" Target="slide109.xml"/><Relationship Id="rId5" Type="http://schemas.openxmlformats.org/officeDocument/2006/relationships/slide" Target="slide96.xml"/><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s>
</file>

<file path=ppt/slides/_rels/slide95.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49.bin"/><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image" Target="../media/image148.png"/><Relationship Id="rId2" Type="http://schemas.openxmlformats.org/officeDocument/2006/relationships/slideLayout" Target="../slideLayouts/slideLayout12.xml"/><Relationship Id="rId1" Type="http://schemas.openxmlformats.org/officeDocument/2006/relationships/vmlDrawing" Target="../drawings/vmlDrawing35.vml"/><Relationship Id="rId6" Type="http://schemas.openxmlformats.org/officeDocument/2006/relationships/slide" Target="slide97.xml"/><Relationship Id="rId11" Type="http://schemas.openxmlformats.org/officeDocument/2006/relationships/slide" Target="slide109.xml"/><Relationship Id="rId5" Type="http://schemas.openxmlformats.org/officeDocument/2006/relationships/slide" Target="slide96.xml"/><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47.emf"/></Relationships>
</file>

<file path=ppt/slides/_rels/slide96.xml.rels><?xml version="1.0" encoding="UTF-8" standalone="yes"?>
<Relationships xmlns="http://schemas.openxmlformats.org/package/2006/relationships"><Relationship Id="rId8" Type="http://schemas.openxmlformats.org/officeDocument/2006/relationships/slide" Target="slide96.xml"/><Relationship Id="rId13" Type="http://schemas.openxmlformats.org/officeDocument/2006/relationships/slide" Target="slide105.xml"/><Relationship Id="rId3" Type="http://schemas.openxmlformats.org/officeDocument/2006/relationships/oleObject" Target="../embeddings/oleObject50.bin"/><Relationship Id="rId7" Type="http://schemas.openxmlformats.org/officeDocument/2006/relationships/slide" Target="slide95.xml"/><Relationship Id="rId12" Type="http://schemas.openxmlformats.org/officeDocument/2006/relationships/slide" Target="slide103.xml"/><Relationship Id="rId2" Type="http://schemas.openxmlformats.org/officeDocument/2006/relationships/slideLayout" Target="../slideLayouts/slideLayout12.xml"/><Relationship Id="rId1" Type="http://schemas.openxmlformats.org/officeDocument/2006/relationships/vmlDrawing" Target="../drawings/vmlDrawing36.vml"/><Relationship Id="rId6" Type="http://schemas.openxmlformats.org/officeDocument/2006/relationships/slide" Target="slide94.xml"/><Relationship Id="rId11" Type="http://schemas.openxmlformats.org/officeDocument/2006/relationships/slide" Target="slide100.xml"/><Relationship Id="rId5" Type="http://schemas.openxmlformats.org/officeDocument/2006/relationships/image" Target="../media/image150.png"/><Relationship Id="rId10" Type="http://schemas.openxmlformats.org/officeDocument/2006/relationships/slide" Target="slide99.xml"/><Relationship Id="rId4" Type="http://schemas.openxmlformats.org/officeDocument/2006/relationships/image" Target="../media/image149.emf"/><Relationship Id="rId9" Type="http://schemas.openxmlformats.org/officeDocument/2006/relationships/slide" Target="slide97.xml"/><Relationship Id="rId14" Type="http://schemas.openxmlformats.org/officeDocument/2006/relationships/slide" Target="slide109.xml"/></Relationships>
</file>

<file path=ppt/slides/_rels/slide97.xml.rels><?xml version="1.0" encoding="UTF-8" standalone="yes"?>
<Relationships xmlns="http://schemas.openxmlformats.org/package/2006/relationships"><Relationship Id="rId8" Type="http://schemas.openxmlformats.org/officeDocument/2006/relationships/slide" Target="slide103.xml"/><Relationship Id="rId3" Type="http://schemas.openxmlformats.org/officeDocument/2006/relationships/slide" Target="slide95.xml"/><Relationship Id="rId7" Type="http://schemas.openxmlformats.org/officeDocument/2006/relationships/slide" Target="slide100.xml"/><Relationship Id="rId12" Type="http://schemas.openxmlformats.org/officeDocument/2006/relationships/image" Target="../media/image151.png"/><Relationship Id="rId2" Type="http://schemas.openxmlformats.org/officeDocument/2006/relationships/slide" Target="slide94.xml"/><Relationship Id="rId1" Type="http://schemas.openxmlformats.org/officeDocument/2006/relationships/slideLayout" Target="../slideLayouts/slideLayout12.xml"/><Relationship Id="rId6" Type="http://schemas.openxmlformats.org/officeDocument/2006/relationships/slide" Target="slide99.xml"/><Relationship Id="rId11" Type="http://schemas.openxmlformats.org/officeDocument/2006/relationships/slide" Target="slide109.xml"/><Relationship Id="rId5" Type="http://schemas.openxmlformats.org/officeDocument/2006/relationships/slide" Target="slide97.xml"/><Relationship Id="rId10" Type="http://schemas.openxmlformats.org/officeDocument/2006/relationships/image" Target="../media/image14.png"/><Relationship Id="rId4" Type="http://schemas.openxmlformats.org/officeDocument/2006/relationships/slide" Target="slide96.xml"/><Relationship Id="rId9" Type="http://schemas.openxmlformats.org/officeDocument/2006/relationships/slide" Target="slide105.xml"/></Relationships>
</file>

<file path=ppt/slides/_rels/slide98.xml.rels><?xml version="1.0" encoding="UTF-8" standalone="yes"?>
<Relationships xmlns="http://schemas.openxmlformats.org/package/2006/relationships"><Relationship Id="rId8" Type="http://schemas.openxmlformats.org/officeDocument/2006/relationships/slide" Target="slide97.xml"/><Relationship Id="rId13" Type="http://schemas.openxmlformats.org/officeDocument/2006/relationships/slide" Target="slide109.xml"/><Relationship Id="rId3" Type="http://schemas.openxmlformats.org/officeDocument/2006/relationships/oleObject" Target="../embeddings/oleObject51.bin"/><Relationship Id="rId7" Type="http://schemas.openxmlformats.org/officeDocument/2006/relationships/slide" Target="slide96.xml"/><Relationship Id="rId12" Type="http://schemas.openxmlformats.org/officeDocument/2006/relationships/slide" Target="slide105.xml"/><Relationship Id="rId2" Type="http://schemas.openxmlformats.org/officeDocument/2006/relationships/slideLayout" Target="../slideLayouts/slideLayout12.xml"/><Relationship Id="rId1" Type="http://schemas.openxmlformats.org/officeDocument/2006/relationships/vmlDrawing" Target="../drawings/vmlDrawing37.vml"/><Relationship Id="rId6" Type="http://schemas.openxmlformats.org/officeDocument/2006/relationships/slide" Target="slide95.xml"/><Relationship Id="rId11" Type="http://schemas.openxmlformats.org/officeDocument/2006/relationships/slide" Target="slide103.xml"/><Relationship Id="rId5" Type="http://schemas.openxmlformats.org/officeDocument/2006/relationships/slide" Target="slide94.xml"/><Relationship Id="rId10" Type="http://schemas.openxmlformats.org/officeDocument/2006/relationships/slide" Target="slide100.xml"/><Relationship Id="rId4" Type="http://schemas.openxmlformats.org/officeDocument/2006/relationships/image" Target="../media/image152.emf"/><Relationship Id="rId9" Type="http://schemas.openxmlformats.org/officeDocument/2006/relationships/slide" Target="slide99.xml"/><Relationship Id="rId14" Type="http://schemas.openxmlformats.org/officeDocument/2006/relationships/image" Target="../media/image151.png"/></Relationships>
</file>

<file path=ppt/slides/_rels/slide99.xml.rels><?xml version="1.0" encoding="UTF-8" standalone="yes"?>
<Relationships xmlns="http://schemas.openxmlformats.org/package/2006/relationships"><Relationship Id="rId8" Type="http://schemas.openxmlformats.org/officeDocument/2006/relationships/slide" Target="slide96.xml"/><Relationship Id="rId13" Type="http://schemas.openxmlformats.org/officeDocument/2006/relationships/slide" Target="slide105.xml"/><Relationship Id="rId3" Type="http://schemas.openxmlformats.org/officeDocument/2006/relationships/oleObject" Target="../embeddings/oleObject52.bin"/><Relationship Id="rId7" Type="http://schemas.openxmlformats.org/officeDocument/2006/relationships/slide" Target="slide95.xml"/><Relationship Id="rId12" Type="http://schemas.openxmlformats.org/officeDocument/2006/relationships/slide" Target="slide103.xml"/><Relationship Id="rId2" Type="http://schemas.openxmlformats.org/officeDocument/2006/relationships/slideLayout" Target="../slideLayouts/slideLayout12.xml"/><Relationship Id="rId1" Type="http://schemas.openxmlformats.org/officeDocument/2006/relationships/vmlDrawing" Target="../drawings/vmlDrawing38.vml"/><Relationship Id="rId6" Type="http://schemas.openxmlformats.org/officeDocument/2006/relationships/slide" Target="slide94.xml"/><Relationship Id="rId11" Type="http://schemas.openxmlformats.org/officeDocument/2006/relationships/slide" Target="slide100.xml"/><Relationship Id="rId5" Type="http://schemas.openxmlformats.org/officeDocument/2006/relationships/image" Target="../media/image154.png"/><Relationship Id="rId10" Type="http://schemas.openxmlformats.org/officeDocument/2006/relationships/slide" Target="slide99.xml"/><Relationship Id="rId4" Type="http://schemas.openxmlformats.org/officeDocument/2006/relationships/image" Target="../media/image153.emf"/><Relationship Id="rId9" Type="http://schemas.openxmlformats.org/officeDocument/2006/relationships/slide" Target="slide97.xml"/><Relationship Id="rId14" Type="http://schemas.openxmlformats.org/officeDocument/2006/relationships/slide" Target="slide109.xml"/></Relationships>
</file>

<file path=ppt/slides/_rels/slide100.xml.rels><?xml version="1.0" encoding="UTF-8" standalone="yes"?>
<Relationships xmlns="http://schemas.openxmlformats.org/package/2006/relationships"><Relationship Id="rId8" Type="http://schemas.openxmlformats.org/officeDocument/2006/relationships/slide" Target="slide103.xml"/><Relationship Id="rId3" Type="http://schemas.openxmlformats.org/officeDocument/2006/relationships/slide" Target="slide95.xml"/><Relationship Id="rId7" Type="http://schemas.openxmlformats.org/officeDocument/2006/relationships/slide" Target="slide100.xml"/><Relationship Id="rId2" Type="http://schemas.openxmlformats.org/officeDocument/2006/relationships/slide" Target="slide94.xml"/><Relationship Id="rId1" Type="http://schemas.openxmlformats.org/officeDocument/2006/relationships/slideLayout" Target="../slideLayouts/slideLayout12.xml"/><Relationship Id="rId6" Type="http://schemas.openxmlformats.org/officeDocument/2006/relationships/slide" Target="slide99.xml"/><Relationship Id="rId11" Type="http://schemas.openxmlformats.org/officeDocument/2006/relationships/image" Target="../media/image155.png"/><Relationship Id="rId5" Type="http://schemas.openxmlformats.org/officeDocument/2006/relationships/slide" Target="slide97.xml"/><Relationship Id="rId10" Type="http://schemas.openxmlformats.org/officeDocument/2006/relationships/slide" Target="slide109.xml"/><Relationship Id="rId4" Type="http://schemas.openxmlformats.org/officeDocument/2006/relationships/slide" Target="slide96.xml"/><Relationship Id="rId9" Type="http://schemas.openxmlformats.org/officeDocument/2006/relationships/slide" Target="slide105.xml"/></Relationships>
</file>

<file path=ppt/slides/_rels/slide101.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53.bin"/><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image" Target="../media/image155.png"/><Relationship Id="rId2" Type="http://schemas.openxmlformats.org/officeDocument/2006/relationships/slideLayout" Target="../slideLayouts/slideLayout17.xml"/><Relationship Id="rId1" Type="http://schemas.openxmlformats.org/officeDocument/2006/relationships/vmlDrawing" Target="../drawings/vmlDrawing39.vml"/><Relationship Id="rId6" Type="http://schemas.openxmlformats.org/officeDocument/2006/relationships/slide" Target="slide97.xml"/><Relationship Id="rId11" Type="http://schemas.openxmlformats.org/officeDocument/2006/relationships/slide" Target="slide109.xml"/><Relationship Id="rId5" Type="http://schemas.openxmlformats.org/officeDocument/2006/relationships/slide" Target="slide96.xml"/><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56.emf"/></Relationships>
</file>

<file path=ppt/slides/_rels/slide102.xml.rels><?xml version="1.0" encoding="UTF-8" standalone="yes"?>
<Relationships xmlns="http://schemas.openxmlformats.org/package/2006/relationships"><Relationship Id="rId8" Type="http://schemas.openxmlformats.org/officeDocument/2006/relationships/slide" Target="slide103.xml"/><Relationship Id="rId3" Type="http://schemas.openxmlformats.org/officeDocument/2006/relationships/slide" Target="slide95.xml"/><Relationship Id="rId7" Type="http://schemas.openxmlformats.org/officeDocument/2006/relationships/slide" Target="slide100.xml"/><Relationship Id="rId2" Type="http://schemas.openxmlformats.org/officeDocument/2006/relationships/slide" Target="slide94.xml"/><Relationship Id="rId1" Type="http://schemas.openxmlformats.org/officeDocument/2006/relationships/slideLayout" Target="../slideLayouts/slideLayout17.xml"/><Relationship Id="rId6" Type="http://schemas.openxmlformats.org/officeDocument/2006/relationships/slide" Target="slide99.xml"/><Relationship Id="rId11" Type="http://schemas.openxmlformats.org/officeDocument/2006/relationships/image" Target="../media/image155.png"/><Relationship Id="rId5" Type="http://schemas.openxmlformats.org/officeDocument/2006/relationships/slide" Target="slide97.xml"/><Relationship Id="rId10" Type="http://schemas.openxmlformats.org/officeDocument/2006/relationships/slide" Target="slide109.xml"/><Relationship Id="rId4" Type="http://schemas.openxmlformats.org/officeDocument/2006/relationships/slide" Target="slide96.xml"/><Relationship Id="rId9" Type="http://schemas.openxmlformats.org/officeDocument/2006/relationships/slide" Target="slide105.xml"/></Relationships>
</file>

<file path=ppt/slides/_rels/slide103.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image" Target="../media/image158.png"/><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slide" Target="slide109.xml"/><Relationship Id="rId2" Type="http://schemas.openxmlformats.org/officeDocument/2006/relationships/slideLayout" Target="../slideLayouts/slideLayout12.xml"/><Relationship Id="rId1" Type="http://schemas.openxmlformats.org/officeDocument/2006/relationships/vmlDrawing" Target="../drawings/vmlDrawing40.vml"/><Relationship Id="rId6" Type="http://schemas.openxmlformats.org/officeDocument/2006/relationships/slide" Target="slide97.xml"/><Relationship Id="rId11" Type="http://schemas.openxmlformats.org/officeDocument/2006/relationships/image" Target="../media/image14.png"/><Relationship Id="rId5" Type="http://schemas.openxmlformats.org/officeDocument/2006/relationships/slide" Target="slide96.xml"/><Relationship Id="rId15" Type="http://schemas.openxmlformats.org/officeDocument/2006/relationships/image" Target="../media/image157.emf"/><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oleObject" Target="../embeddings/oleObject54.bin"/></Relationships>
</file>

<file path=ppt/slides/_rels/slide104.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55.bin"/><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image" Target="../media/image158.png"/><Relationship Id="rId2" Type="http://schemas.openxmlformats.org/officeDocument/2006/relationships/slideLayout" Target="../slideLayouts/slideLayout12.xml"/><Relationship Id="rId1" Type="http://schemas.openxmlformats.org/officeDocument/2006/relationships/vmlDrawing" Target="../drawings/vmlDrawing41.vml"/><Relationship Id="rId6" Type="http://schemas.openxmlformats.org/officeDocument/2006/relationships/slide" Target="slide97.xml"/><Relationship Id="rId11" Type="http://schemas.openxmlformats.org/officeDocument/2006/relationships/slide" Target="slide109.xml"/><Relationship Id="rId5" Type="http://schemas.openxmlformats.org/officeDocument/2006/relationships/slide" Target="slide96.xml"/><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59.emf"/></Relationships>
</file>

<file path=ppt/slides/_rels/slide105.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56.bin"/><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slide" Target="slide109.xml"/><Relationship Id="rId2" Type="http://schemas.openxmlformats.org/officeDocument/2006/relationships/slideLayout" Target="../slideLayouts/slideLayout12.xml"/><Relationship Id="rId1" Type="http://schemas.openxmlformats.org/officeDocument/2006/relationships/vmlDrawing" Target="../drawings/vmlDrawing42.vml"/><Relationship Id="rId6" Type="http://schemas.openxmlformats.org/officeDocument/2006/relationships/slide" Target="slide97.xml"/><Relationship Id="rId11" Type="http://schemas.openxmlformats.org/officeDocument/2006/relationships/image" Target="../media/image161.png"/><Relationship Id="rId5" Type="http://schemas.openxmlformats.org/officeDocument/2006/relationships/slide" Target="slide96.xml"/><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60.emf"/></Relationships>
</file>

<file path=ppt/slides/_rels/slide106.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57.bin"/><Relationship Id="rId18" Type="http://schemas.openxmlformats.org/officeDocument/2006/relationships/image" Target="../media/image164.emf"/><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slide" Target="slide109.xml"/><Relationship Id="rId17" Type="http://schemas.openxmlformats.org/officeDocument/2006/relationships/oleObject" Target="../embeddings/oleObject59.bin"/><Relationship Id="rId2" Type="http://schemas.openxmlformats.org/officeDocument/2006/relationships/slideLayout" Target="../slideLayouts/slideLayout18.xml"/><Relationship Id="rId16" Type="http://schemas.openxmlformats.org/officeDocument/2006/relationships/image" Target="../media/image163.emf"/><Relationship Id="rId20" Type="http://schemas.openxmlformats.org/officeDocument/2006/relationships/image" Target="../media/image165.emf"/><Relationship Id="rId1" Type="http://schemas.openxmlformats.org/officeDocument/2006/relationships/vmlDrawing" Target="../drawings/vmlDrawing43.vml"/><Relationship Id="rId6" Type="http://schemas.openxmlformats.org/officeDocument/2006/relationships/slide" Target="slide97.xml"/><Relationship Id="rId11" Type="http://schemas.openxmlformats.org/officeDocument/2006/relationships/image" Target="../media/image161.png"/><Relationship Id="rId5" Type="http://schemas.openxmlformats.org/officeDocument/2006/relationships/slide" Target="slide96.xml"/><Relationship Id="rId15" Type="http://schemas.openxmlformats.org/officeDocument/2006/relationships/oleObject" Target="../embeddings/oleObject58.bin"/><Relationship Id="rId10" Type="http://schemas.openxmlformats.org/officeDocument/2006/relationships/slide" Target="slide105.xml"/><Relationship Id="rId19" Type="http://schemas.openxmlformats.org/officeDocument/2006/relationships/oleObject" Target="../embeddings/oleObject60.bin"/><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62.emf"/></Relationships>
</file>

<file path=ppt/slides/_rels/slide107.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61.bin"/><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slide" Target="slide109.xml"/><Relationship Id="rId2" Type="http://schemas.openxmlformats.org/officeDocument/2006/relationships/slideLayout" Target="../slideLayouts/slideLayout15.xml"/><Relationship Id="rId16" Type="http://schemas.openxmlformats.org/officeDocument/2006/relationships/image" Target="../media/image167.emf"/><Relationship Id="rId1" Type="http://schemas.openxmlformats.org/officeDocument/2006/relationships/vmlDrawing" Target="../drawings/vmlDrawing44.vml"/><Relationship Id="rId6" Type="http://schemas.openxmlformats.org/officeDocument/2006/relationships/slide" Target="slide97.xml"/><Relationship Id="rId11" Type="http://schemas.openxmlformats.org/officeDocument/2006/relationships/image" Target="../media/image161.png"/><Relationship Id="rId5" Type="http://schemas.openxmlformats.org/officeDocument/2006/relationships/slide" Target="slide96.xml"/><Relationship Id="rId15" Type="http://schemas.openxmlformats.org/officeDocument/2006/relationships/oleObject" Target="../embeddings/oleObject62.bin"/><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66.emf"/></Relationships>
</file>

<file path=ppt/slides/_rels/slide108.xml.rels><?xml version="1.0" encoding="UTF-8" standalone="yes"?>
<Relationships xmlns="http://schemas.openxmlformats.org/package/2006/relationships"><Relationship Id="rId8" Type="http://schemas.openxmlformats.org/officeDocument/2006/relationships/oleObject" Target="../embeddings/oleObject65.bin"/><Relationship Id="rId13" Type="http://schemas.openxmlformats.org/officeDocument/2006/relationships/slide" Target="slide97.xml"/><Relationship Id="rId18" Type="http://schemas.openxmlformats.org/officeDocument/2006/relationships/slide" Target="slide109.xml"/><Relationship Id="rId3" Type="http://schemas.openxmlformats.org/officeDocument/2006/relationships/image" Target="../media/image161.png"/><Relationship Id="rId7" Type="http://schemas.openxmlformats.org/officeDocument/2006/relationships/image" Target="../media/image169.emf"/><Relationship Id="rId12" Type="http://schemas.openxmlformats.org/officeDocument/2006/relationships/slide" Target="slide96.xml"/><Relationship Id="rId17" Type="http://schemas.openxmlformats.org/officeDocument/2006/relationships/slide" Target="slide105.xml"/><Relationship Id="rId2" Type="http://schemas.openxmlformats.org/officeDocument/2006/relationships/slideLayout" Target="../slideLayouts/slideLayout16.xml"/><Relationship Id="rId16" Type="http://schemas.openxmlformats.org/officeDocument/2006/relationships/slide" Target="slide103.xml"/><Relationship Id="rId1" Type="http://schemas.openxmlformats.org/officeDocument/2006/relationships/vmlDrawing" Target="../drawings/vmlDrawing45.vml"/><Relationship Id="rId6" Type="http://schemas.openxmlformats.org/officeDocument/2006/relationships/oleObject" Target="../embeddings/oleObject64.bin"/><Relationship Id="rId11" Type="http://schemas.openxmlformats.org/officeDocument/2006/relationships/slide" Target="slide95.xml"/><Relationship Id="rId5" Type="http://schemas.openxmlformats.org/officeDocument/2006/relationships/image" Target="../media/image168.emf"/><Relationship Id="rId15" Type="http://schemas.openxmlformats.org/officeDocument/2006/relationships/slide" Target="slide100.xml"/><Relationship Id="rId10" Type="http://schemas.openxmlformats.org/officeDocument/2006/relationships/slide" Target="slide94.xml"/><Relationship Id="rId4" Type="http://schemas.openxmlformats.org/officeDocument/2006/relationships/oleObject" Target="../embeddings/oleObject63.bin"/><Relationship Id="rId9" Type="http://schemas.openxmlformats.org/officeDocument/2006/relationships/image" Target="../media/image170.emf"/><Relationship Id="rId14" Type="http://schemas.openxmlformats.org/officeDocument/2006/relationships/slide" Target="slide99.xml"/></Relationships>
</file>

<file path=ppt/slides/_rels/slide109.xml.rels><?xml version="1.0" encoding="UTF-8" standalone="yes"?>
<Relationships xmlns="http://schemas.openxmlformats.org/package/2006/relationships"><Relationship Id="rId8" Type="http://schemas.openxmlformats.org/officeDocument/2006/relationships/slide" Target="slide103.xml"/><Relationship Id="rId3" Type="http://schemas.openxmlformats.org/officeDocument/2006/relationships/slide" Target="slide95.xml"/><Relationship Id="rId7" Type="http://schemas.openxmlformats.org/officeDocument/2006/relationships/slide" Target="slide100.xml"/><Relationship Id="rId2" Type="http://schemas.openxmlformats.org/officeDocument/2006/relationships/slide" Target="slide94.xml"/><Relationship Id="rId1" Type="http://schemas.openxmlformats.org/officeDocument/2006/relationships/slideLayout" Target="../slideLayouts/slideLayout12.xml"/><Relationship Id="rId6" Type="http://schemas.openxmlformats.org/officeDocument/2006/relationships/slide" Target="slide99.xml"/><Relationship Id="rId11" Type="http://schemas.openxmlformats.org/officeDocument/2006/relationships/image" Target="../media/image171.png"/><Relationship Id="rId5" Type="http://schemas.openxmlformats.org/officeDocument/2006/relationships/slide" Target="slide97.xml"/><Relationship Id="rId10" Type="http://schemas.openxmlformats.org/officeDocument/2006/relationships/slide" Target="slide109.xml"/><Relationship Id="rId4" Type="http://schemas.openxmlformats.org/officeDocument/2006/relationships/slide" Target="slide96.xml"/><Relationship Id="rId9" Type="http://schemas.openxmlformats.org/officeDocument/2006/relationships/slide" Target="slide105.xml"/></Relationships>
</file>

<file path=ppt/slides/_rels/slide110.xml.rels><?xml version="1.0" encoding="UTF-8" standalone="yes"?>
<Relationships xmlns="http://schemas.openxmlformats.org/package/2006/relationships"><Relationship Id="rId8" Type="http://schemas.openxmlformats.org/officeDocument/2006/relationships/slide" Target="slide103.xml"/><Relationship Id="rId3" Type="http://schemas.openxmlformats.org/officeDocument/2006/relationships/slide" Target="slide95.xml"/><Relationship Id="rId7" Type="http://schemas.openxmlformats.org/officeDocument/2006/relationships/slide" Target="slide100.xml"/><Relationship Id="rId2" Type="http://schemas.openxmlformats.org/officeDocument/2006/relationships/slide" Target="slide94.xml"/><Relationship Id="rId1" Type="http://schemas.openxmlformats.org/officeDocument/2006/relationships/slideLayout" Target="../slideLayouts/slideLayout15.xml"/><Relationship Id="rId6" Type="http://schemas.openxmlformats.org/officeDocument/2006/relationships/slide" Target="slide99.xml"/><Relationship Id="rId11" Type="http://schemas.openxmlformats.org/officeDocument/2006/relationships/image" Target="../media/image171.png"/><Relationship Id="rId5" Type="http://schemas.openxmlformats.org/officeDocument/2006/relationships/slide" Target="slide97.xml"/><Relationship Id="rId10" Type="http://schemas.openxmlformats.org/officeDocument/2006/relationships/slide" Target="slide109.xml"/><Relationship Id="rId4" Type="http://schemas.openxmlformats.org/officeDocument/2006/relationships/slide" Target="slide96.xml"/><Relationship Id="rId9" Type="http://schemas.openxmlformats.org/officeDocument/2006/relationships/slide" Target="slide105.xml"/></Relationships>
</file>

<file path=ppt/slides/_rels/slide111.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66.bin"/><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image" Target="../media/image171.png"/><Relationship Id="rId2" Type="http://schemas.openxmlformats.org/officeDocument/2006/relationships/slideLayout" Target="../slideLayouts/slideLayout15.xml"/><Relationship Id="rId16" Type="http://schemas.openxmlformats.org/officeDocument/2006/relationships/image" Target="../media/image173.emf"/><Relationship Id="rId1" Type="http://schemas.openxmlformats.org/officeDocument/2006/relationships/vmlDrawing" Target="../drawings/vmlDrawing46.vml"/><Relationship Id="rId6" Type="http://schemas.openxmlformats.org/officeDocument/2006/relationships/slide" Target="slide97.xml"/><Relationship Id="rId11" Type="http://schemas.openxmlformats.org/officeDocument/2006/relationships/slide" Target="slide109.xml"/><Relationship Id="rId5" Type="http://schemas.openxmlformats.org/officeDocument/2006/relationships/slide" Target="slide96.xml"/><Relationship Id="rId15" Type="http://schemas.openxmlformats.org/officeDocument/2006/relationships/oleObject" Target="../embeddings/oleObject67.bin"/><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72.emf"/></Relationships>
</file>

<file path=ppt/slides/_rels/slide112.xml.rels><?xml version="1.0" encoding="UTF-8" standalone="yes"?>
<Relationships xmlns="http://schemas.openxmlformats.org/package/2006/relationships"><Relationship Id="rId8" Type="http://schemas.openxmlformats.org/officeDocument/2006/relationships/slide" Target="slide100.xml"/><Relationship Id="rId13" Type="http://schemas.openxmlformats.org/officeDocument/2006/relationships/oleObject" Target="../embeddings/oleObject68.bin"/><Relationship Id="rId3" Type="http://schemas.openxmlformats.org/officeDocument/2006/relationships/slide" Target="slide94.xml"/><Relationship Id="rId7" Type="http://schemas.openxmlformats.org/officeDocument/2006/relationships/slide" Target="slide99.xml"/><Relationship Id="rId12" Type="http://schemas.openxmlformats.org/officeDocument/2006/relationships/image" Target="../media/image171.png"/><Relationship Id="rId2" Type="http://schemas.openxmlformats.org/officeDocument/2006/relationships/slideLayout" Target="../slideLayouts/slideLayout19.xml"/><Relationship Id="rId1" Type="http://schemas.openxmlformats.org/officeDocument/2006/relationships/vmlDrawing" Target="../drawings/vmlDrawing47.vml"/><Relationship Id="rId6" Type="http://schemas.openxmlformats.org/officeDocument/2006/relationships/slide" Target="slide97.xml"/><Relationship Id="rId11" Type="http://schemas.openxmlformats.org/officeDocument/2006/relationships/slide" Target="slide109.xml"/><Relationship Id="rId5" Type="http://schemas.openxmlformats.org/officeDocument/2006/relationships/slide" Target="slide96.xml"/><Relationship Id="rId10" Type="http://schemas.openxmlformats.org/officeDocument/2006/relationships/slide" Target="slide105.xml"/><Relationship Id="rId4" Type="http://schemas.openxmlformats.org/officeDocument/2006/relationships/slide" Target="slide95.xml"/><Relationship Id="rId9" Type="http://schemas.openxmlformats.org/officeDocument/2006/relationships/slide" Target="slide103.xml"/><Relationship Id="rId14" Type="http://schemas.openxmlformats.org/officeDocument/2006/relationships/image" Target="../media/image17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3330CB7C-E4FC-4071-A64D-23B2C9DAD3EC}"/>
              </a:ext>
            </a:extLst>
          </p:cNvPr>
          <p:cNvSpPr/>
          <p:nvPr/>
        </p:nvSpPr>
        <p:spPr>
          <a:xfrm>
            <a:off x="1774825" y="1419225"/>
            <a:ext cx="8559800" cy="520700"/>
          </a:xfrm>
          <a:prstGeom prst="rect">
            <a:avLst/>
          </a:prstGeom>
        </p:spPr>
        <p:txBody>
          <a:bodyPr>
            <a:spAutoFit/>
          </a:bodyPr>
          <a:lstStyle/>
          <a:p>
            <a:pPr algn="just">
              <a:lnSpc>
                <a:spcPct val="150000"/>
              </a:lnSpc>
              <a:defRPr/>
            </a:pP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二、电磁感应中的电荷量问题</a:t>
            </a:r>
          </a:p>
        </p:txBody>
      </p:sp>
      <p:graphicFrame>
        <p:nvGraphicFramePr>
          <p:cNvPr id="166915" name="对象 1">
            <a:extLst>
              <a:ext uri="{FF2B5EF4-FFF2-40B4-BE49-F238E27FC236}">
                <a16:creationId xmlns:a16="http://schemas.microsoft.com/office/drawing/2014/main" id="{C73525F6-CE8A-4490-B4E3-EA6DE1EF827C}"/>
              </a:ext>
            </a:extLst>
          </p:cNvPr>
          <p:cNvGraphicFramePr>
            <a:graphicFrameLocks noChangeAspect="1"/>
          </p:cNvGraphicFramePr>
          <p:nvPr/>
        </p:nvGraphicFramePr>
        <p:xfrm>
          <a:off x="1838325" y="2095501"/>
          <a:ext cx="8516938" cy="1724025"/>
        </p:xfrm>
        <a:graphic>
          <a:graphicData uri="http://schemas.openxmlformats.org/presentationml/2006/ole">
            <mc:AlternateContent xmlns:mc="http://schemas.openxmlformats.org/markup-compatibility/2006">
              <mc:Choice xmlns:v="urn:schemas-microsoft-com:vml" Requires="v">
                <p:oleObj spid="_x0000_s1026" name="文档" r:id="rId3" imgW="11377168" imgH="2297176" progId="Word.Document.12">
                  <p:embed/>
                </p:oleObj>
              </mc:Choice>
              <mc:Fallback>
                <p:oleObj name="文档" r:id="rId3" imgW="11377168" imgH="2297176" progId="Word.Document.12">
                  <p:embed/>
                  <p:pic>
                    <p:nvPicPr>
                      <p:cNvPr id="166915" name="对象 1">
                        <a:extLst>
                          <a:ext uri="{FF2B5EF4-FFF2-40B4-BE49-F238E27FC236}">
                            <a16:creationId xmlns:a16="http://schemas.microsoft.com/office/drawing/2014/main" id="{C73525F6-CE8A-4490-B4E3-EA6DE1EF82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8325" y="2095501"/>
                        <a:ext cx="8516938"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矩形 5">
            <a:extLst>
              <a:ext uri="{FF2B5EF4-FFF2-40B4-BE49-F238E27FC236}">
                <a16:creationId xmlns:a16="http://schemas.microsoft.com/office/drawing/2014/main" id="{6E5C0F26-20C6-4984-B6D9-32F76C7F9EE6}"/>
              </a:ext>
            </a:extLst>
          </p:cNvPr>
          <p:cNvSpPr/>
          <p:nvPr/>
        </p:nvSpPr>
        <p:spPr>
          <a:xfrm>
            <a:off x="1774825" y="3414714"/>
            <a:ext cx="8559800" cy="1004887"/>
          </a:xfrm>
          <a:prstGeom prst="rect">
            <a:avLst/>
          </a:prstGeom>
        </p:spPr>
        <p:txBody>
          <a:bodyPr>
            <a:spAutoFit/>
          </a:bodyPr>
          <a:lstStyle/>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由上式可知，线圈匝数一定时，通过某一截面的感应电荷量仅由回路电阻和磁通量的变化量决定，与时间无关</a:t>
            </a:r>
            <a:r>
              <a:rPr lang="en-US" altLang="zh-CN" sz="2100" kern="100" dirty="0">
                <a:latin typeface="Times New Roman" panose="02020603050405020304" pitchFamily="18" charset="0"/>
                <a:ea typeface="方正中等线简体" panose="03000509000000000000" pitchFamily="65" charset="-122"/>
              </a:rPr>
              <a:t>.</a:t>
            </a:r>
            <a:endPar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69D9D67F-21E9-4010-A9BC-C072AB970CED}"/>
              </a:ext>
            </a:extLst>
          </p:cNvPr>
          <p:cNvSpPr/>
          <p:nvPr/>
        </p:nvSpPr>
        <p:spPr>
          <a:xfrm>
            <a:off x="1816100" y="1214438"/>
            <a:ext cx="8559800" cy="24558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en-US" sz="2100" b="1" kern="100" dirty="0">
                <a:solidFill>
                  <a:srgbClr val="0000FF"/>
                </a:solidFill>
                <a:latin typeface="+mj-ea"/>
                <a:ea typeface="+mj-ea"/>
                <a:cs typeface="Times New Roman" panose="02020603050405020304" pitchFamily="18" charset="0"/>
              </a:rPr>
              <a:t>例</a:t>
            </a:r>
            <a:r>
              <a:rPr lang="en-US" altLang="zh-CN" sz="2100" b="1" kern="100" dirty="0">
                <a:solidFill>
                  <a:srgbClr val="0000FF"/>
                </a:solidFill>
                <a:latin typeface="+mj-ea"/>
                <a:ea typeface="+mj-ea"/>
                <a:cs typeface="Times New Roman" panose="02020603050405020304" pitchFamily="18" charset="0"/>
              </a:rPr>
              <a:t>3</a:t>
            </a:r>
            <a:r>
              <a:rPr lang="zh-CN" altLang="en-US" sz="2100" b="1" kern="100" dirty="0">
                <a:solidFill>
                  <a:srgbClr val="0000FF"/>
                </a:solidFill>
                <a:latin typeface="+mj-ea"/>
                <a:ea typeface="+mj-ea"/>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所示，导线全部为裸导线，半径为</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的圆形导线框内有垂直于纸面向里的匀强磁场，磁感应强度为</a:t>
            </a:r>
            <a:r>
              <a:rPr lang="en-US" altLang="zh-CN" sz="2100" i="1" kern="100" dirty="0">
                <a:latin typeface="Times New Roman" panose="02020603050405020304" pitchFamily="18" charset="0"/>
                <a:ea typeface="方正中等线简体" panose="03000509000000000000" pitchFamily="65" charset="-122"/>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，一根长度大于</a:t>
            </a:r>
            <a:r>
              <a:rPr lang="en-US" altLang="zh-CN" sz="2100" kern="100" dirty="0">
                <a:latin typeface="Times New Roman" panose="02020603050405020304" pitchFamily="18" charset="0"/>
                <a:ea typeface="方正中等线简体" panose="03000509000000000000" pitchFamily="65" charset="-122"/>
              </a:rPr>
              <a:t>2</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的导线</a:t>
            </a:r>
            <a:r>
              <a:rPr lang="en-US" altLang="zh-CN" sz="2100" i="1" kern="100" dirty="0">
                <a:latin typeface="Times New Roman" panose="02020603050405020304" pitchFamily="18" charset="0"/>
                <a:ea typeface="方正中等线简体" panose="03000509000000000000" pitchFamily="65" charset="-122"/>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以速度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在圆环上无摩擦地自左向右匀速滑动，</a:t>
            </a:r>
            <a:r>
              <a:rPr lang="en-US" altLang="zh-CN" sz="2100" i="1" kern="100" dirty="0">
                <a:latin typeface="Times New Roman" panose="02020603050405020304" pitchFamily="18" charset="0"/>
                <a:ea typeface="方正中等线简体" panose="03000509000000000000" pitchFamily="65" charset="-122"/>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与圆环接触良好，电路中的定值电阻为</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，其余部分电阻忽略不计</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r>
              <a:rPr lang="en-US" altLang="zh-CN" sz="2100" i="1" kern="100" dirty="0">
                <a:latin typeface="Times New Roman" panose="02020603050405020304" pitchFamily="18" charset="0"/>
                <a:ea typeface="方正中等线简体" panose="03000509000000000000" pitchFamily="65" charset="-122"/>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从圆环的左端滑到右端的过程中电阻</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上通过的电荷量</a:t>
            </a:r>
            <a:r>
              <a:rPr lang="en-US" altLang="zh-CN" sz="2100" kern="100" dirty="0">
                <a:latin typeface="Times New Roman" panose="02020603050405020304" pitchFamily="18" charset="0"/>
                <a:ea typeface="方正中等线简体" panose="03000509000000000000" pitchFamily="65" charset="-122"/>
              </a:rPr>
              <a:t>.</a:t>
            </a:r>
            <a:endParaRPr lang="zh-CN" altLang="zh-CN" sz="788"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3B83511E-80DB-4D25-81FC-A8241BEA21F3}"/>
              </a:ext>
            </a:extLst>
          </p:cNvPr>
          <p:cNvSpPr/>
          <p:nvPr/>
        </p:nvSpPr>
        <p:spPr>
          <a:xfrm>
            <a:off x="8296276" y="4835526"/>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3</a:t>
            </a:r>
            <a:endParaRPr lang="zh-CN" altLang="en-US" b="1" dirty="0">
              <a:ea typeface="楷体_GB2312" panose="02010609030101010101" pitchFamily="49" charset="-122"/>
            </a:endParaRPr>
          </a:p>
        </p:txBody>
      </p:sp>
      <p:pic>
        <p:nvPicPr>
          <p:cNvPr id="167940" name="Picture 39" descr="2-91">
            <a:extLst>
              <a:ext uri="{FF2B5EF4-FFF2-40B4-BE49-F238E27FC236}">
                <a16:creationId xmlns:a16="http://schemas.microsoft.com/office/drawing/2014/main" id="{B42C4169-A5EA-4157-A371-FE7E107896FE}"/>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21526" y="3159126"/>
            <a:ext cx="289242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2BE33D00-D0C9-4496-8247-8E8CA92DFFFD}"/>
              </a:ext>
            </a:extLst>
          </p:cNvPr>
          <p:cNvGraphicFramePr>
            <a:graphicFrameLocks noChangeAspect="1"/>
          </p:cNvGraphicFramePr>
          <p:nvPr/>
        </p:nvGraphicFramePr>
        <p:xfrm>
          <a:off x="1927225" y="3811588"/>
          <a:ext cx="2243138" cy="914400"/>
        </p:xfrm>
        <a:graphic>
          <a:graphicData uri="http://schemas.openxmlformats.org/presentationml/2006/ole">
            <mc:AlternateContent xmlns:mc="http://schemas.openxmlformats.org/markup-compatibility/2006">
              <mc:Choice xmlns:v="urn:schemas-microsoft-com:vml" Requires="v">
                <p:oleObj spid="_x0000_s2050" name="文档" r:id="rId4" imgW="2990316" imgH="1218917" progId="Word.Document.12">
                  <p:embed/>
                </p:oleObj>
              </mc:Choice>
              <mc:Fallback>
                <p:oleObj name="文档" r:id="rId4" imgW="2990316" imgH="1218917" progId="Word.Document.12">
                  <p:embed/>
                  <p:pic>
                    <p:nvPicPr>
                      <p:cNvPr id="2" name="对象 1">
                        <a:extLst>
                          <a:ext uri="{FF2B5EF4-FFF2-40B4-BE49-F238E27FC236}">
                            <a16:creationId xmlns:a16="http://schemas.microsoft.com/office/drawing/2014/main" id="{2BE33D00-D0C9-4496-8247-8E8CA92DFF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27225" y="3811588"/>
                        <a:ext cx="22431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962" name="对象 1">
            <a:extLst>
              <a:ext uri="{FF2B5EF4-FFF2-40B4-BE49-F238E27FC236}">
                <a16:creationId xmlns:a16="http://schemas.microsoft.com/office/drawing/2014/main" id="{255939CA-2E70-4859-80C9-8C3C1FE87E63}"/>
              </a:ext>
            </a:extLst>
          </p:cNvPr>
          <p:cNvGraphicFramePr>
            <a:graphicFrameLocks noChangeAspect="1"/>
          </p:cNvGraphicFramePr>
          <p:nvPr/>
        </p:nvGraphicFramePr>
        <p:xfrm>
          <a:off x="1935163" y="4078289"/>
          <a:ext cx="4043362" cy="1457325"/>
        </p:xfrm>
        <a:graphic>
          <a:graphicData uri="http://schemas.openxmlformats.org/presentationml/2006/ole">
            <mc:AlternateContent xmlns:mc="http://schemas.openxmlformats.org/markup-compatibility/2006">
              <mc:Choice xmlns:v="urn:schemas-microsoft-com:vml" Requires="v">
                <p:oleObj spid="_x0000_s3074" name="文档" r:id="rId3" imgW="5389405" imgH="1942851" progId="Word.Document.12">
                  <p:embed/>
                </p:oleObj>
              </mc:Choice>
              <mc:Fallback>
                <p:oleObj name="文档" r:id="rId3" imgW="5389405" imgH="1942851" progId="Word.Document.12">
                  <p:embed/>
                  <p:pic>
                    <p:nvPicPr>
                      <p:cNvPr id="168962" name="对象 1">
                        <a:extLst>
                          <a:ext uri="{FF2B5EF4-FFF2-40B4-BE49-F238E27FC236}">
                            <a16:creationId xmlns:a16="http://schemas.microsoft.com/office/drawing/2014/main" id="{255939CA-2E70-4859-80C9-8C3C1FE87E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5163" y="4078289"/>
                        <a:ext cx="4043362"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矩形 5">
            <a:extLst>
              <a:ext uri="{FF2B5EF4-FFF2-40B4-BE49-F238E27FC236}">
                <a16:creationId xmlns:a16="http://schemas.microsoft.com/office/drawing/2014/main" id="{DF639BF9-E8C0-4C3C-983D-6C696BC4F245}"/>
              </a:ext>
            </a:extLst>
          </p:cNvPr>
          <p:cNvSpPr/>
          <p:nvPr/>
        </p:nvSpPr>
        <p:spPr>
          <a:xfrm>
            <a:off x="1816100" y="1106488"/>
            <a:ext cx="8559800"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0000FF"/>
                </a:solidFill>
                <a:latin typeface="+mj-ea"/>
                <a:ea typeface="+mj-ea"/>
                <a:cs typeface="Times New Roman" panose="02020603050405020304" pitchFamily="18" charset="0"/>
              </a:rPr>
              <a:t>针对训练</a:t>
            </a:r>
            <a:r>
              <a:rPr lang="en-US" altLang="zh-CN" sz="2100" b="1" kern="100" dirty="0">
                <a:solidFill>
                  <a:srgbClr val="0000FF"/>
                </a:solidFill>
                <a:latin typeface="+mj-ea"/>
                <a:ea typeface="+mj-ea"/>
                <a:cs typeface="Times New Roman" panose="02020603050405020304" pitchFamily="18"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物理实验中，常用一种叫作</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冲击电流计</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的仪器测定通过电路的电荷量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所示，探测线圈与冲击电流计串联后可用来测定磁场的磁感应强度</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已知线圈的匝数为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，面积为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，线圈与冲击电流计组成的回路电阻为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若将线圈放在被测匀强磁场中，开始时线圈平面与磁场垂直，现把探测线圈翻转</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180°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，冲击电流计测出通过线圈的电荷量为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，由上述数据可得出被测磁场的磁感应强度为</a:t>
            </a:r>
            <a:endParaRPr lang="zh-CN" altLang="zh-CN" sz="788"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FA20B039-2E86-4384-A7C1-85D701C7DB90}"/>
              </a:ext>
            </a:extLst>
          </p:cNvPr>
          <p:cNvSpPr/>
          <p:nvPr/>
        </p:nvSpPr>
        <p:spPr>
          <a:xfrm>
            <a:off x="8713789" y="5467351"/>
            <a:ext cx="587375"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4</a:t>
            </a:r>
            <a:endParaRPr lang="zh-CN" altLang="en-US" b="1" dirty="0">
              <a:ea typeface="楷体_GB2312" panose="02010609030101010101" pitchFamily="49" charset="-122"/>
            </a:endParaRPr>
          </a:p>
        </p:txBody>
      </p:sp>
      <p:sp>
        <p:nvSpPr>
          <p:cNvPr id="7" name="TextBox 19">
            <a:extLst>
              <a:ext uri="{FF2B5EF4-FFF2-40B4-BE49-F238E27FC236}">
                <a16:creationId xmlns:a16="http://schemas.microsoft.com/office/drawing/2014/main" id="{7C6D8066-9505-40A0-A58D-DD685B0FBDB5}"/>
              </a:ext>
            </a:extLst>
          </p:cNvPr>
          <p:cNvSpPr txBox="1"/>
          <p:nvPr/>
        </p:nvSpPr>
        <p:spPr>
          <a:xfrm>
            <a:off x="1751014" y="4730750"/>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168966" name="Picture 26" descr="2-93">
            <a:extLst>
              <a:ext uri="{FF2B5EF4-FFF2-40B4-BE49-F238E27FC236}">
                <a16:creationId xmlns:a16="http://schemas.microsoft.com/office/drawing/2014/main" id="{5947BBC1-DA23-42BC-9180-D2A2C65F7A84}"/>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48639" y="3536950"/>
            <a:ext cx="1671637"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矩形 10">
            <a:extLst>
              <a:ext uri="{FF2B5EF4-FFF2-40B4-BE49-F238E27FC236}">
                <a16:creationId xmlns:a16="http://schemas.microsoft.com/office/drawing/2014/main" id="{EDFBED78-AD13-472B-8625-503FF08A4A31}"/>
              </a:ext>
            </a:extLst>
          </p:cNvPr>
          <p:cNvSpPr>
            <a:spLocks noChangeArrowheads="1"/>
          </p:cNvSpPr>
          <p:nvPr/>
        </p:nvSpPr>
        <p:spPr bwMode="auto">
          <a:xfrm>
            <a:off x="1816100" y="998538"/>
            <a:ext cx="85598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zh-CN" altLang="zh-CN" sz="2100">
                <a:solidFill>
                  <a:srgbClr val="0070C0"/>
                </a:solidFill>
                <a:latin typeface="Times New Roman" panose="02020603050405020304" pitchFamily="18" charset="0"/>
                <a:ea typeface="方正中等线简体"/>
                <a:cs typeface="Times New Roman" panose="02020603050405020304" pitchFamily="18" charset="0"/>
              </a:rPr>
              <a:t>电磁感应中的电路问题</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5</a:t>
            </a:r>
            <a:r>
              <a:rPr lang="zh-CN" altLang="zh-CN" sz="2100">
                <a:latin typeface="Times New Roman" panose="02020603050405020304" pitchFamily="18" charset="0"/>
                <a:ea typeface="方正中等线简体"/>
                <a:cs typeface="Times New Roman" panose="02020603050405020304" pitchFamily="18" charset="0"/>
              </a:rPr>
              <a:t>所示，两根足够长的光滑金属导轨水平平行放置，间距为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 m</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cd</a:t>
            </a:r>
            <a:r>
              <a:rPr lang="zh-CN" altLang="zh-CN" sz="2100">
                <a:latin typeface="Times New Roman" panose="02020603050405020304" pitchFamily="18" charset="0"/>
                <a:ea typeface="方正中等线简体"/>
                <a:cs typeface="Times New Roman" panose="02020603050405020304" pitchFamily="18" charset="0"/>
              </a:rPr>
              <a:t>间、</a:t>
            </a:r>
            <a:r>
              <a:rPr lang="en-US" altLang="zh-CN" sz="2100" i="1">
                <a:latin typeface="Times New Roman" panose="02020603050405020304" pitchFamily="18" charset="0"/>
                <a:ea typeface="方正中等线简体"/>
                <a:cs typeface="Courier New" panose="02070309020205020404" pitchFamily="49" charset="0"/>
              </a:rPr>
              <a:t>de</a:t>
            </a:r>
            <a:r>
              <a:rPr lang="zh-CN" altLang="zh-CN" sz="2100">
                <a:latin typeface="Times New Roman" panose="02020603050405020304" pitchFamily="18" charset="0"/>
                <a:ea typeface="方正中等线简体"/>
                <a:cs typeface="Times New Roman" panose="02020603050405020304" pitchFamily="18" charset="0"/>
              </a:rPr>
              <a:t>间、</a:t>
            </a:r>
            <a:r>
              <a:rPr lang="en-US" altLang="zh-CN" sz="2100" i="1">
                <a:latin typeface="Times New Roman" panose="02020603050405020304" pitchFamily="18" charset="0"/>
                <a:ea typeface="方正中等线简体"/>
                <a:cs typeface="Courier New" panose="02070309020205020404" pitchFamily="49" charset="0"/>
              </a:rPr>
              <a:t>cf</a:t>
            </a:r>
            <a:r>
              <a:rPr lang="zh-CN" altLang="zh-CN" sz="2100">
                <a:latin typeface="Times New Roman" panose="02020603050405020304" pitchFamily="18" charset="0"/>
                <a:ea typeface="方正中等线简体"/>
                <a:cs typeface="Times New Roman" panose="02020603050405020304" pitchFamily="18" charset="0"/>
              </a:rPr>
              <a:t>间都接阻值为</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10 Ω</a:t>
            </a:r>
            <a:r>
              <a:rPr lang="zh-CN" altLang="zh-CN" sz="2100">
                <a:latin typeface="Times New Roman" panose="02020603050405020304" pitchFamily="18" charset="0"/>
                <a:ea typeface="方正中等线简体"/>
                <a:cs typeface="Times New Roman" panose="02020603050405020304" pitchFamily="18" charset="0"/>
              </a:rPr>
              <a:t>的电阻</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一接入电路的阻值为</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10 Ω</a:t>
            </a:r>
            <a:r>
              <a:rPr lang="zh-CN" altLang="zh-CN" sz="2100">
                <a:latin typeface="Times New Roman" panose="02020603050405020304" pitchFamily="18" charset="0"/>
                <a:ea typeface="方正中等线简体"/>
                <a:cs typeface="Times New Roman" panose="02020603050405020304" pitchFamily="18" charset="0"/>
              </a:rPr>
              <a:t>的导体棒</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以速度</a:t>
            </a:r>
            <a:r>
              <a:rPr lang="en-US" altLang="zh-CN" sz="2100" i="1">
                <a:latin typeface="Book Antiqua" panose="02040602050305030304" pitchFamily="18" charset="0"/>
                <a:ea typeface="方正中等线简体"/>
                <a:cs typeface="Times New Roman" panose="02020603050405020304" pitchFamily="18" charset="0"/>
              </a:rPr>
              <a:t>v</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4 m/s</a:t>
            </a:r>
            <a:r>
              <a:rPr lang="zh-CN" altLang="zh-CN" sz="2100">
                <a:latin typeface="Times New Roman" panose="02020603050405020304" pitchFamily="18" charset="0"/>
                <a:ea typeface="方正中等线简体"/>
                <a:cs typeface="Times New Roman" panose="02020603050405020304" pitchFamily="18" charset="0"/>
              </a:rPr>
              <a:t>匀速向左运动，导体棒与导轨垂直且接触良好；导轨所在平面存在磁感应强度大小为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0.5 T</a:t>
            </a:r>
            <a:r>
              <a:rPr lang="zh-CN" altLang="zh-CN" sz="2100">
                <a:latin typeface="Times New Roman" panose="02020603050405020304" pitchFamily="18" charset="0"/>
                <a:ea typeface="方正中等线简体"/>
                <a:cs typeface="Times New Roman" panose="02020603050405020304" pitchFamily="18" charset="0"/>
              </a:rPr>
              <a:t>、方向竖直向下的匀强磁场</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下列说法中正确的是</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A.</a:t>
            </a:r>
            <a:r>
              <a:rPr lang="zh-CN" altLang="zh-CN" sz="2100">
                <a:latin typeface="Times New Roman" panose="02020603050405020304" pitchFamily="18" charset="0"/>
                <a:ea typeface="方正中等线简体"/>
                <a:cs typeface="Times New Roman" panose="02020603050405020304" pitchFamily="18" charset="0"/>
              </a:rPr>
              <a:t>导体棒</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方正中等线简体"/>
              </a:rPr>
              <a:t>中电流的方向为由</a:t>
            </a:r>
            <a:r>
              <a:rPr lang="en-US" altLang="zh-CN" sz="2100" i="1">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到</a:t>
            </a:r>
            <a:r>
              <a:rPr lang="en-US" altLang="zh-CN" sz="2100" i="1">
                <a:latin typeface="Times New Roman" panose="02020603050405020304" pitchFamily="18" charset="0"/>
                <a:ea typeface="方正中等线简体"/>
                <a:cs typeface="方正中等线简体"/>
              </a:rPr>
              <a:t>a</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en-US" altLang="zh-CN" sz="2100" i="1">
                <a:latin typeface="Times New Roman" panose="02020603050405020304" pitchFamily="18" charset="0"/>
                <a:ea typeface="方正中等线简体"/>
                <a:cs typeface="方正中等线简体"/>
              </a:rPr>
              <a:t>cd</a:t>
            </a:r>
            <a:r>
              <a:rPr lang="zh-CN" altLang="zh-CN" sz="2100">
                <a:latin typeface="Times New Roman" panose="02020603050405020304" pitchFamily="18" charset="0"/>
                <a:ea typeface="方正中等线简体"/>
                <a:cs typeface="方正中等线简体"/>
              </a:rPr>
              <a:t>两端的电压为</a:t>
            </a:r>
            <a:r>
              <a:rPr lang="en-US" altLang="zh-CN" sz="2100">
                <a:latin typeface="Times New Roman" panose="02020603050405020304" pitchFamily="18" charset="0"/>
                <a:ea typeface="方正中等线简体"/>
                <a:cs typeface="方正中等线简体"/>
              </a:rPr>
              <a:t>1 V</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en-US" altLang="zh-CN" sz="2100" i="1">
                <a:latin typeface="Times New Roman" panose="02020603050405020304" pitchFamily="18" charset="0"/>
                <a:ea typeface="方正中等线简体"/>
                <a:cs typeface="方正中等线简体"/>
              </a:rPr>
              <a:t>de</a:t>
            </a:r>
            <a:r>
              <a:rPr lang="zh-CN" altLang="zh-CN" sz="2100">
                <a:latin typeface="Times New Roman" panose="02020603050405020304" pitchFamily="18" charset="0"/>
                <a:ea typeface="方正中等线简体"/>
                <a:cs typeface="方正中等线简体"/>
              </a:rPr>
              <a:t>两端的电压为</a:t>
            </a:r>
            <a:r>
              <a:rPr lang="en-US" altLang="zh-CN" sz="2100">
                <a:latin typeface="Times New Roman" panose="02020603050405020304" pitchFamily="18" charset="0"/>
                <a:ea typeface="方正中等线简体"/>
                <a:cs typeface="方正中等线简体"/>
              </a:rPr>
              <a:t>1 V</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en-US" altLang="zh-CN" sz="2100" i="1">
                <a:latin typeface="Times New Roman" panose="02020603050405020304" pitchFamily="18" charset="0"/>
                <a:ea typeface="方正中等线简体"/>
                <a:cs typeface="方正中等线简体"/>
              </a:rPr>
              <a:t>fe</a:t>
            </a:r>
            <a:r>
              <a:rPr lang="zh-CN" altLang="zh-CN" sz="2100">
                <a:latin typeface="Times New Roman" panose="02020603050405020304" pitchFamily="18" charset="0"/>
                <a:ea typeface="方正中等线简体"/>
                <a:cs typeface="方正中等线简体"/>
              </a:rPr>
              <a:t>两端的电压为</a:t>
            </a:r>
            <a:r>
              <a:rPr lang="en-US" altLang="zh-CN" sz="2100">
                <a:latin typeface="Times New Roman" panose="02020603050405020304" pitchFamily="18" charset="0"/>
                <a:ea typeface="方正中等线简体"/>
                <a:cs typeface="方正中等线简体"/>
              </a:rPr>
              <a:t>1 V</a:t>
            </a:r>
            <a:endParaRPr lang="zh-CN" altLang="zh-CN" sz="700">
              <a:latin typeface="宋体" panose="02010600030101010101" pitchFamily="2" charset="-122"/>
              <a:cs typeface="Courier New" panose="02070309020205020404" pitchFamily="49" charset="0"/>
            </a:endParaRPr>
          </a:p>
        </p:txBody>
      </p:sp>
      <p:sp>
        <p:nvSpPr>
          <p:cNvPr id="10" name="TextBox 19">
            <a:extLst>
              <a:ext uri="{FF2B5EF4-FFF2-40B4-BE49-F238E27FC236}">
                <a16:creationId xmlns:a16="http://schemas.microsoft.com/office/drawing/2014/main" id="{D5D36141-83C0-4F63-A6F7-1585FC6EE85D}"/>
              </a:ext>
            </a:extLst>
          </p:cNvPr>
          <p:cNvSpPr txBox="1"/>
          <p:nvPr/>
        </p:nvSpPr>
        <p:spPr>
          <a:xfrm>
            <a:off x="1720850" y="3914776"/>
            <a:ext cx="566738"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3" name="Rectangle 21">
            <a:hlinkClick r:id="rId2" action="ppaction://hlinksldjump"/>
            <a:extLst>
              <a:ext uri="{FF2B5EF4-FFF2-40B4-BE49-F238E27FC236}">
                <a16:creationId xmlns:a16="http://schemas.microsoft.com/office/drawing/2014/main" id="{DEDAC45A-A452-4F0A-A07D-E5A9A48B6935}"/>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a:extLst>
              <a:ext uri="{FF2B5EF4-FFF2-40B4-BE49-F238E27FC236}">
                <a16:creationId xmlns:a16="http://schemas.microsoft.com/office/drawing/2014/main" id="{DEDEF038-D796-4627-9E50-63BAD1F7CA41}"/>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a:extLst>
              <a:ext uri="{FF2B5EF4-FFF2-40B4-BE49-F238E27FC236}">
                <a16:creationId xmlns:a16="http://schemas.microsoft.com/office/drawing/2014/main" id="{CAD807DB-5D92-4EEC-AC9A-143D81266F4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16" name="Rectangle 21">
            <a:hlinkClick r:id="rId5" action="ppaction://hlinksldjump"/>
            <a:extLst>
              <a:ext uri="{FF2B5EF4-FFF2-40B4-BE49-F238E27FC236}">
                <a16:creationId xmlns:a16="http://schemas.microsoft.com/office/drawing/2014/main" id="{BF14FEB6-3BA5-471C-A2FF-E569DF701087}"/>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23" name="矩形 22">
            <a:extLst>
              <a:ext uri="{FF2B5EF4-FFF2-40B4-BE49-F238E27FC236}">
                <a16:creationId xmlns:a16="http://schemas.microsoft.com/office/drawing/2014/main" id="{CD81A165-1908-494C-A197-5A7B77FDEE6E}"/>
              </a:ext>
            </a:extLst>
          </p:cNvPr>
          <p:cNvSpPr/>
          <p:nvPr/>
        </p:nvSpPr>
        <p:spPr>
          <a:xfrm>
            <a:off x="7459663" y="5276851"/>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5</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69993" name="Picture 41" descr="2-90">
            <a:extLst>
              <a:ext uri="{FF2B5EF4-FFF2-40B4-BE49-F238E27FC236}">
                <a16:creationId xmlns:a16="http://schemas.microsoft.com/office/drawing/2014/main" id="{FE4960B2-2571-4AEB-9431-0A1CDF95291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40476" y="3595688"/>
            <a:ext cx="2798763"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9">
            <a:extLst>
              <a:ext uri="{FF2B5EF4-FFF2-40B4-BE49-F238E27FC236}">
                <a16:creationId xmlns:a16="http://schemas.microsoft.com/office/drawing/2014/main" id="{0E19977D-6FBA-421D-B7DD-BDED2ED14DBC}"/>
              </a:ext>
            </a:extLst>
          </p:cNvPr>
          <p:cNvSpPr txBox="1"/>
          <p:nvPr/>
        </p:nvSpPr>
        <p:spPr>
          <a:xfrm>
            <a:off x="1720850" y="4884739"/>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010" name="对象 1">
            <a:extLst>
              <a:ext uri="{FF2B5EF4-FFF2-40B4-BE49-F238E27FC236}">
                <a16:creationId xmlns:a16="http://schemas.microsoft.com/office/drawing/2014/main" id="{DAA1CC3C-9AD7-4ADC-837E-3B277F5B2F55}"/>
              </a:ext>
            </a:extLst>
          </p:cNvPr>
          <p:cNvGraphicFramePr>
            <a:graphicFrameLocks noChangeAspect="1"/>
          </p:cNvGraphicFramePr>
          <p:nvPr/>
        </p:nvGraphicFramePr>
        <p:xfrm>
          <a:off x="1936751" y="3586163"/>
          <a:ext cx="4473575" cy="1409700"/>
        </p:xfrm>
        <a:graphic>
          <a:graphicData uri="http://schemas.openxmlformats.org/presentationml/2006/ole">
            <mc:AlternateContent xmlns:mc="http://schemas.openxmlformats.org/markup-compatibility/2006">
              <mc:Choice xmlns:v="urn:schemas-microsoft-com:vml" Requires="v">
                <p:oleObj spid="_x0000_s4098" name="文档" r:id="rId3" imgW="5963189" imgH="1879245" progId="Word.Document.12">
                  <p:embed/>
                </p:oleObj>
              </mc:Choice>
              <mc:Fallback>
                <p:oleObj name="文档" r:id="rId3" imgW="5963189" imgH="1879245" progId="Word.Document.12">
                  <p:embed/>
                  <p:pic>
                    <p:nvPicPr>
                      <p:cNvPr id="171010" name="对象 1">
                        <a:extLst>
                          <a:ext uri="{FF2B5EF4-FFF2-40B4-BE49-F238E27FC236}">
                            <a16:creationId xmlns:a16="http://schemas.microsoft.com/office/drawing/2014/main" id="{DAA1CC3C-9AD7-4ADC-837E-3B277F5B2F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6751" y="3586163"/>
                        <a:ext cx="447357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矩形 10">
            <a:extLst>
              <a:ext uri="{FF2B5EF4-FFF2-40B4-BE49-F238E27FC236}">
                <a16:creationId xmlns:a16="http://schemas.microsoft.com/office/drawing/2014/main" id="{5A21D9FA-D80A-45FE-B8BC-D3D1220800FE}"/>
              </a:ext>
            </a:extLst>
          </p:cNvPr>
          <p:cNvSpPr/>
          <p:nvPr/>
        </p:nvSpPr>
        <p:spPr>
          <a:xfrm>
            <a:off x="1816100" y="1160463"/>
            <a:ext cx="8559800" cy="24558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电磁感应中的电路问题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所示，粗细均匀、电阻为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的金属圆环，放在图示的匀强磁场中，磁场的磁感应强度为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，圆环直径为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的金属棒</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放在圆环上，且与圆环接触良好，以速度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向左匀速运动，当</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棒运动到图示虚线位置</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圆环直径处</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时，金属棒两端的电势差为</a:t>
            </a:r>
            <a:endParaRPr lang="zh-CN" altLang="zh-CN" sz="788" kern="100" dirty="0">
              <a:latin typeface="宋体" panose="02010600030101010101" pitchFamily="2" charset="-122"/>
              <a:cs typeface="Courier New" panose="02070309020205020404" pitchFamily="49" charset="0"/>
            </a:endParaRPr>
          </a:p>
        </p:txBody>
      </p:sp>
      <p:sp>
        <p:nvSpPr>
          <p:cNvPr id="13" name="TextBox 19">
            <a:extLst>
              <a:ext uri="{FF2B5EF4-FFF2-40B4-BE49-F238E27FC236}">
                <a16:creationId xmlns:a16="http://schemas.microsoft.com/office/drawing/2014/main" id="{1E87AC17-DE4F-43C0-A01D-F0B12AB63552}"/>
              </a:ext>
            </a:extLst>
          </p:cNvPr>
          <p:cNvSpPr txBox="1"/>
          <p:nvPr/>
        </p:nvSpPr>
        <p:spPr>
          <a:xfrm>
            <a:off x="3937000" y="359727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4" name="Rectangle 21">
            <a:hlinkClick r:id="rId5" action="ppaction://hlinksldjump"/>
            <a:extLst>
              <a:ext uri="{FF2B5EF4-FFF2-40B4-BE49-F238E27FC236}">
                <a16:creationId xmlns:a16="http://schemas.microsoft.com/office/drawing/2014/main" id="{A7D4EC63-1EF6-4F7C-A404-8FD3736DFAD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15" name="Rectangle 21">
            <a:hlinkClick r:id="rId6" action="ppaction://hlinksldjump"/>
            <a:extLst>
              <a:ext uri="{FF2B5EF4-FFF2-40B4-BE49-F238E27FC236}">
                <a16:creationId xmlns:a16="http://schemas.microsoft.com/office/drawing/2014/main" id="{5272ADD4-727E-4F77-B620-CB95BD9BB722}"/>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18" name="Rectangle 21">
            <a:hlinkClick r:id="rId7" action="ppaction://hlinksldjump"/>
            <a:extLst>
              <a:ext uri="{FF2B5EF4-FFF2-40B4-BE49-F238E27FC236}">
                <a16:creationId xmlns:a16="http://schemas.microsoft.com/office/drawing/2014/main" id="{1A1DFE8A-C57D-42E2-B4F1-0D0AA7106BF5}"/>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3</a:t>
            </a:r>
          </a:p>
        </p:txBody>
      </p:sp>
      <p:sp>
        <p:nvSpPr>
          <p:cNvPr id="24" name="Rectangle 21">
            <a:hlinkClick r:id="rId8" action="ppaction://hlinksldjump"/>
            <a:extLst>
              <a:ext uri="{FF2B5EF4-FFF2-40B4-BE49-F238E27FC236}">
                <a16:creationId xmlns:a16="http://schemas.microsoft.com/office/drawing/2014/main" id="{751BDCEF-9ED6-4C86-AE2F-F19C92B50E46}"/>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4</a:t>
            </a:r>
          </a:p>
        </p:txBody>
      </p:sp>
      <p:sp>
        <p:nvSpPr>
          <p:cNvPr id="26" name="矩形 25">
            <a:extLst>
              <a:ext uri="{FF2B5EF4-FFF2-40B4-BE49-F238E27FC236}">
                <a16:creationId xmlns:a16="http://schemas.microsoft.com/office/drawing/2014/main" id="{693FBFF5-7D8D-4CAC-B21E-193935EAA239}"/>
              </a:ext>
            </a:extLst>
          </p:cNvPr>
          <p:cNvSpPr/>
          <p:nvPr/>
        </p:nvSpPr>
        <p:spPr>
          <a:xfrm>
            <a:off x="8726488" y="5281614"/>
            <a:ext cx="588962" cy="414337"/>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6</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graphicFrame>
        <p:nvGraphicFramePr>
          <p:cNvPr id="171018" name="对象 15">
            <a:extLst>
              <a:ext uri="{FF2B5EF4-FFF2-40B4-BE49-F238E27FC236}">
                <a16:creationId xmlns:a16="http://schemas.microsoft.com/office/drawing/2014/main" id="{F379642E-A4B6-4C6A-A640-C76C4F28F8CB}"/>
              </a:ext>
            </a:extLst>
          </p:cNvPr>
          <p:cNvGraphicFramePr>
            <a:graphicFrameLocks noChangeAspect="1"/>
          </p:cNvGraphicFramePr>
          <p:nvPr/>
        </p:nvGraphicFramePr>
        <p:xfrm>
          <a:off x="2714625" y="2043113"/>
          <a:ext cx="300038" cy="730250"/>
        </p:xfrm>
        <a:graphic>
          <a:graphicData uri="http://schemas.openxmlformats.org/presentationml/2006/ole">
            <mc:AlternateContent xmlns:mc="http://schemas.openxmlformats.org/markup-compatibility/2006">
              <mc:Choice xmlns:v="urn:schemas-microsoft-com:vml" Requires="v">
                <p:oleObj spid="_x0000_s4099" name="文档" r:id="rId9" imgW="407090" imgH="990497" progId="Word.Document.12">
                  <p:embed/>
                </p:oleObj>
              </mc:Choice>
              <mc:Fallback>
                <p:oleObj name="文档" r:id="rId9" imgW="407090" imgH="990497" progId="Word.Document.12">
                  <p:embed/>
                  <p:pic>
                    <p:nvPicPr>
                      <p:cNvPr id="171018" name="对象 15">
                        <a:extLst>
                          <a:ext uri="{FF2B5EF4-FFF2-40B4-BE49-F238E27FC236}">
                            <a16:creationId xmlns:a16="http://schemas.microsoft.com/office/drawing/2014/main" id="{F379642E-A4B6-4C6A-A640-C76C4F28F8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714625" y="2043113"/>
                        <a:ext cx="30003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71019" name="Picture 57" descr="2-94">
            <a:extLst>
              <a:ext uri="{FF2B5EF4-FFF2-40B4-BE49-F238E27FC236}">
                <a16:creationId xmlns:a16="http://schemas.microsoft.com/office/drawing/2014/main" id="{882536CB-8C90-4B38-A493-EF7909D5FE55}"/>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86713" y="3243264"/>
            <a:ext cx="2038350"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矩形 10">
            <a:extLst>
              <a:ext uri="{FF2B5EF4-FFF2-40B4-BE49-F238E27FC236}">
                <a16:creationId xmlns:a16="http://schemas.microsoft.com/office/drawing/2014/main" id="{4E133B69-AE00-4BCF-9081-DE02D52A8126}"/>
              </a:ext>
            </a:extLst>
          </p:cNvPr>
          <p:cNvSpPr>
            <a:spLocks noChangeArrowheads="1"/>
          </p:cNvSpPr>
          <p:nvPr/>
        </p:nvSpPr>
        <p:spPr bwMode="auto">
          <a:xfrm>
            <a:off x="1816100" y="1268414"/>
            <a:ext cx="8559800"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3.(</a:t>
            </a:r>
            <a:r>
              <a:rPr lang="zh-CN" altLang="zh-CN" sz="2100">
                <a:solidFill>
                  <a:srgbClr val="0070C0"/>
                </a:solidFill>
                <a:latin typeface="Times New Roman" panose="02020603050405020304" pitchFamily="18" charset="0"/>
                <a:ea typeface="方正中等线简体"/>
                <a:cs typeface="Times New Roman" panose="02020603050405020304" pitchFamily="18" charset="0"/>
              </a:rPr>
              <a:t>电磁感应中的电荷量问题</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7</a:t>
            </a:r>
            <a:r>
              <a:rPr lang="zh-CN" altLang="zh-CN" sz="2100">
                <a:latin typeface="Times New Roman" panose="02020603050405020304" pitchFamily="18" charset="0"/>
                <a:ea typeface="方正中等线简体"/>
                <a:cs typeface="Times New Roman" panose="02020603050405020304" pitchFamily="18" charset="0"/>
              </a:rPr>
              <a:t>所示，将一个闭合金属圆环从有界磁场中匀速拉出，第一次速度为</a:t>
            </a:r>
            <a:r>
              <a:rPr lang="en-US" altLang="zh-CN" sz="2100" i="1">
                <a:latin typeface="Book Antiqua" panose="02040602050305030304" pitchFamily="18" charset="0"/>
                <a:ea typeface="方正中等线简体"/>
                <a:cs typeface="Times New Roman" panose="02020603050405020304" pitchFamily="18" charset="0"/>
              </a:rPr>
              <a:t>v</a:t>
            </a:r>
            <a:r>
              <a:rPr lang="zh-CN" altLang="zh-CN" sz="2100">
                <a:latin typeface="Times New Roman" panose="02020603050405020304" pitchFamily="18" charset="0"/>
                <a:ea typeface="方正中等线简体"/>
                <a:cs typeface="Times New Roman" panose="02020603050405020304" pitchFamily="18" charset="0"/>
              </a:rPr>
              <a:t>，通过金属圆环某一横截面的电荷量为</a:t>
            </a:r>
            <a:r>
              <a:rPr lang="en-US" altLang="zh-CN" sz="2100" i="1">
                <a:latin typeface="Times New Roman" panose="02020603050405020304" pitchFamily="18" charset="0"/>
                <a:ea typeface="方正中等线简体"/>
                <a:cs typeface="Courier New" panose="02070309020205020404" pitchFamily="49" charset="0"/>
              </a:rPr>
              <a:t>q</a:t>
            </a:r>
            <a:r>
              <a:rPr lang="en-US" altLang="zh-CN" sz="2100" baseline="-250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，第二次速度为</a:t>
            </a:r>
            <a:r>
              <a:rPr lang="en-US" altLang="zh-CN" sz="2100">
                <a:latin typeface="Times New Roman" panose="02020603050405020304" pitchFamily="18" charset="0"/>
                <a:ea typeface="方正中等线简体"/>
                <a:cs typeface="Courier New" panose="02070309020205020404" pitchFamily="49" charset="0"/>
              </a:rPr>
              <a:t>2</a:t>
            </a:r>
            <a:r>
              <a:rPr lang="en-US" altLang="zh-CN" sz="2100" i="1">
                <a:latin typeface="Book Antiqua" panose="02040602050305030304" pitchFamily="18" charset="0"/>
                <a:ea typeface="方正中等线简体"/>
                <a:cs typeface="Times New Roman" panose="02020603050405020304" pitchFamily="18" charset="0"/>
              </a:rPr>
              <a:t>v</a:t>
            </a:r>
            <a:r>
              <a:rPr lang="zh-CN" altLang="zh-CN" sz="2100">
                <a:latin typeface="Times New Roman" panose="02020603050405020304" pitchFamily="18" charset="0"/>
                <a:ea typeface="方正中等线简体"/>
                <a:cs typeface="Times New Roman" panose="02020603050405020304" pitchFamily="18" charset="0"/>
              </a:rPr>
              <a:t>，通过金属圆环某一横截面的电荷量为</a:t>
            </a:r>
            <a:r>
              <a:rPr lang="en-US" altLang="zh-CN" sz="2100" i="1">
                <a:latin typeface="Times New Roman" panose="02020603050405020304" pitchFamily="18" charset="0"/>
                <a:ea typeface="方正中等线简体"/>
                <a:cs typeface="Courier New" panose="02070309020205020404" pitchFamily="49" charset="0"/>
              </a:rPr>
              <a:t>q</a:t>
            </a:r>
            <a:r>
              <a:rPr lang="en-US" altLang="zh-CN" sz="2100" baseline="-250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，则</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A.</a:t>
            </a:r>
            <a:r>
              <a:rPr lang="en-US" altLang="zh-CN" sz="2100" i="1">
                <a:latin typeface="Times New Roman" panose="02020603050405020304" pitchFamily="18" charset="0"/>
                <a:ea typeface="方正中等线简体"/>
                <a:cs typeface="Courier New" panose="02070309020205020404" pitchFamily="49" charset="0"/>
              </a:rPr>
              <a:t>q</a:t>
            </a:r>
            <a:r>
              <a:rPr lang="en-US" altLang="zh-CN" sz="2100" baseline="-25000">
                <a:latin typeface="Times New Roman" panose="02020603050405020304" pitchFamily="18" charset="0"/>
                <a:ea typeface="方正中等线简体"/>
                <a:cs typeface="Courier New" panose="02070309020205020404" pitchFamily="49" charset="0"/>
              </a:rPr>
              <a:t>1</a:t>
            </a:r>
            <a:r>
              <a:rPr lang="en-US" altLang="zh-CN" sz="2100">
                <a:latin typeface="宋体" panose="02010600030101010101" pitchFamily="2" charset="-122"/>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q</a:t>
            </a:r>
            <a:r>
              <a:rPr lang="en-US" altLang="zh-CN" sz="2100" baseline="-250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a:t>
            </a:r>
            <a:r>
              <a:rPr lang="en-US" altLang="zh-CN" sz="2100">
                <a:latin typeface="宋体" panose="02010600030101010101" pitchFamily="2" charset="-122"/>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2  	</a:t>
            </a: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B.</a:t>
            </a:r>
            <a:r>
              <a:rPr lang="en-US" altLang="zh-CN" sz="2100" i="1">
                <a:latin typeface="Times New Roman" panose="02020603050405020304" pitchFamily="18" charset="0"/>
                <a:ea typeface="方正中等线简体"/>
                <a:cs typeface="Courier New" panose="02070309020205020404" pitchFamily="49" charset="0"/>
              </a:rPr>
              <a:t>q</a:t>
            </a:r>
            <a:r>
              <a:rPr lang="en-US" altLang="zh-CN" sz="2100" baseline="-25000">
                <a:latin typeface="Times New Roman" panose="02020603050405020304" pitchFamily="18" charset="0"/>
                <a:ea typeface="方正中等线简体"/>
                <a:cs typeface="Courier New" panose="02070309020205020404" pitchFamily="49" charset="0"/>
              </a:rPr>
              <a:t>1</a:t>
            </a:r>
            <a:r>
              <a:rPr lang="en-US" altLang="zh-CN" sz="2100">
                <a:latin typeface="宋体" panose="02010600030101010101" pitchFamily="2" charset="-122"/>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q</a:t>
            </a:r>
            <a:r>
              <a:rPr lang="en-US" altLang="zh-CN" sz="2100" baseline="-250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a:t>
            </a:r>
            <a:r>
              <a:rPr lang="en-US" altLang="zh-CN" sz="2100">
                <a:latin typeface="宋体" panose="02010600030101010101" pitchFamily="2" charset="-122"/>
                <a:ea typeface="方正中等线简体"/>
                <a:cs typeface="方正中等线简体"/>
              </a:rPr>
              <a:t>∶</a:t>
            </a:r>
            <a:r>
              <a:rPr lang="en-US" altLang="zh-CN" sz="2100">
                <a:latin typeface="Times New Roman" panose="02020603050405020304" pitchFamily="18" charset="0"/>
                <a:ea typeface="方正中等线简体"/>
                <a:cs typeface="方正中等线简体"/>
              </a:rPr>
              <a:t>4</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en-US" altLang="zh-CN" sz="2100" i="1">
                <a:latin typeface="Times New Roman" panose="02020603050405020304" pitchFamily="18" charset="0"/>
                <a:ea typeface="方正中等线简体"/>
                <a:cs typeface="方正中等线简体"/>
              </a:rPr>
              <a:t>q</a:t>
            </a:r>
            <a:r>
              <a:rPr lang="en-US" altLang="zh-CN" sz="2100" baseline="-25000">
                <a:latin typeface="Times New Roman" panose="02020603050405020304" pitchFamily="18" charset="0"/>
                <a:ea typeface="方正中等线简体"/>
                <a:cs typeface="方正中等线简体"/>
              </a:rPr>
              <a:t>1</a:t>
            </a:r>
            <a:r>
              <a:rPr lang="en-US" altLang="zh-CN" sz="2100">
                <a:latin typeface="宋体" panose="02010600030101010101" pitchFamily="2" charset="-122"/>
                <a:ea typeface="方正中等线简体"/>
                <a:cs typeface="方正中等线简体"/>
              </a:rPr>
              <a:t>∶</a:t>
            </a:r>
            <a:r>
              <a:rPr lang="en-US" altLang="zh-CN" sz="2100" i="1">
                <a:latin typeface="Times New Roman" panose="02020603050405020304" pitchFamily="18" charset="0"/>
                <a:ea typeface="方正中等线简体"/>
                <a:cs typeface="方正中等线简体"/>
              </a:rPr>
              <a:t>q</a:t>
            </a:r>
            <a:r>
              <a:rPr lang="en-US" altLang="zh-CN" sz="2100" baseline="-250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1</a:t>
            </a:r>
            <a:r>
              <a:rPr lang="en-US" altLang="zh-CN" sz="2100">
                <a:latin typeface="宋体" panose="02010600030101010101" pitchFamily="2" charset="-122"/>
                <a:ea typeface="方正中等线简体"/>
                <a:cs typeface="方正中等线简体"/>
              </a:rPr>
              <a:t>∶</a:t>
            </a:r>
            <a:r>
              <a:rPr lang="en-US" altLang="zh-CN" sz="2100">
                <a:latin typeface="Times New Roman" panose="02020603050405020304" pitchFamily="18" charset="0"/>
                <a:ea typeface="方正中等线简体"/>
                <a:cs typeface="方正中等线简体"/>
              </a:rPr>
              <a:t>1  	</a:t>
            </a: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en-US" altLang="zh-CN" sz="2100" i="1">
                <a:latin typeface="Times New Roman" panose="02020603050405020304" pitchFamily="18" charset="0"/>
                <a:ea typeface="方正中等线简体"/>
                <a:cs typeface="方正中等线简体"/>
              </a:rPr>
              <a:t>q</a:t>
            </a:r>
            <a:r>
              <a:rPr lang="en-US" altLang="zh-CN" sz="2100" baseline="-25000">
                <a:latin typeface="Times New Roman" panose="02020603050405020304" pitchFamily="18" charset="0"/>
                <a:ea typeface="方正中等线简体"/>
                <a:cs typeface="方正中等线简体"/>
              </a:rPr>
              <a:t>1</a:t>
            </a:r>
            <a:r>
              <a:rPr lang="en-US" altLang="zh-CN" sz="2100">
                <a:latin typeface="宋体" panose="02010600030101010101" pitchFamily="2" charset="-122"/>
                <a:ea typeface="方正中等线简体"/>
                <a:cs typeface="方正中等线简体"/>
              </a:rPr>
              <a:t>∶</a:t>
            </a:r>
            <a:r>
              <a:rPr lang="en-US" altLang="zh-CN" sz="2100" i="1">
                <a:latin typeface="Times New Roman" panose="02020603050405020304" pitchFamily="18" charset="0"/>
                <a:ea typeface="方正中等线简体"/>
                <a:cs typeface="方正中等线简体"/>
              </a:rPr>
              <a:t>q</a:t>
            </a:r>
            <a:r>
              <a:rPr lang="en-US" altLang="zh-CN" sz="2100" baseline="-250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2</a:t>
            </a:r>
            <a:r>
              <a:rPr lang="en-US" altLang="zh-CN" sz="2100">
                <a:latin typeface="宋体" panose="02010600030101010101" pitchFamily="2" charset="-122"/>
                <a:ea typeface="方正中等线简体"/>
                <a:cs typeface="方正中等线简体"/>
              </a:rPr>
              <a:t>∶</a:t>
            </a:r>
            <a:r>
              <a:rPr lang="en-US" altLang="zh-CN" sz="2100">
                <a:latin typeface="Times New Roman" panose="02020603050405020304" pitchFamily="18" charset="0"/>
                <a:ea typeface="方正中等线简体"/>
                <a:cs typeface="方正中等线简体"/>
              </a:rPr>
              <a:t>1</a:t>
            </a:r>
            <a:endParaRPr lang="zh-CN" altLang="zh-CN" sz="700">
              <a:latin typeface="宋体" panose="02010600030101010101" pitchFamily="2" charset="-122"/>
              <a:cs typeface="Courier New" panose="02070309020205020404" pitchFamily="49" charset="0"/>
            </a:endParaRPr>
          </a:p>
        </p:txBody>
      </p:sp>
      <p:sp>
        <p:nvSpPr>
          <p:cNvPr id="13" name="TextBox 19">
            <a:extLst>
              <a:ext uri="{FF2B5EF4-FFF2-40B4-BE49-F238E27FC236}">
                <a16:creationId xmlns:a16="http://schemas.microsoft.com/office/drawing/2014/main" id="{8CE377E4-9227-4C8B-A96A-80BE0C25CE5E}"/>
              </a:ext>
            </a:extLst>
          </p:cNvPr>
          <p:cNvSpPr txBox="1"/>
          <p:nvPr/>
        </p:nvSpPr>
        <p:spPr>
          <a:xfrm>
            <a:off x="1728789" y="3673475"/>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6" name="Rectangle 21">
            <a:hlinkClick r:id="rId2" action="ppaction://hlinksldjump"/>
            <a:extLst>
              <a:ext uri="{FF2B5EF4-FFF2-40B4-BE49-F238E27FC236}">
                <a16:creationId xmlns:a16="http://schemas.microsoft.com/office/drawing/2014/main" id="{7BE7AF75-ACA2-4881-AA4A-DD700278A87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3" action="ppaction://hlinksldjump"/>
            <a:extLst>
              <a:ext uri="{FF2B5EF4-FFF2-40B4-BE49-F238E27FC236}">
                <a16:creationId xmlns:a16="http://schemas.microsoft.com/office/drawing/2014/main" id="{2D7BFDD7-92B3-4160-8399-5825E0007D3E}"/>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4" action="ppaction://hlinksldjump"/>
            <a:extLst>
              <a:ext uri="{FF2B5EF4-FFF2-40B4-BE49-F238E27FC236}">
                <a16:creationId xmlns:a16="http://schemas.microsoft.com/office/drawing/2014/main" id="{8693CF89-E4ED-453A-8296-C4415AAE399E}"/>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24" name="Rectangle 21">
            <a:hlinkClick r:id="rId5" action="ppaction://hlinksldjump"/>
            <a:extLst>
              <a:ext uri="{FF2B5EF4-FFF2-40B4-BE49-F238E27FC236}">
                <a16:creationId xmlns:a16="http://schemas.microsoft.com/office/drawing/2014/main" id="{66394A11-6BB8-415D-9AC3-EED2EB5F85AF}"/>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4</a:t>
            </a:r>
          </a:p>
        </p:txBody>
      </p:sp>
      <p:sp>
        <p:nvSpPr>
          <p:cNvPr id="26" name="矩形 25">
            <a:extLst>
              <a:ext uri="{FF2B5EF4-FFF2-40B4-BE49-F238E27FC236}">
                <a16:creationId xmlns:a16="http://schemas.microsoft.com/office/drawing/2014/main" id="{9795F7ED-1C5A-4589-BE33-653FA3976D79}"/>
              </a:ext>
            </a:extLst>
          </p:cNvPr>
          <p:cNvSpPr/>
          <p:nvPr/>
        </p:nvSpPr>
        <p:spPr>
          <a:xfrm>
            <a:off x="7416801" y="4529139"/>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7</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72041" name="Picture 2" descr="2-99">
            <a:extLst>
              <a:ext uri="{FF2B5EF4-FFF2-40B4-BE49-F238E27FC236}">
                <a16:creationId xmlns:a16="http://schemas.microsoft.com/office/drawing/2014/main" id="{F1EA9788-5485-491E-AB8B-062FC85DD40A}"/>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35750" y="2847975"/>
            <a:ext cx="2120900"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对象 3">
            <a:extLst>
              <a:ext uri="{FF2B5EF4-FFF2-40B4-BE49-F238E27FC236}">
                <a16:creationId xmlns:a16="http://schemas.microsoft.com/office/drawing/2014/main" id="{A3D6C82A-A786-4344-BCD7-92ED627C90D1}"/>
              </a:ext>
            </a:extLst>
          </p:cNvPr>
          <p:cNvGraphicFramePr>
            <a:graphicFrameLocks noChangeAspect="1"/>
          </p:cNvGraphicFramePr>
          <p:nvPr/>
        </p:nvGraphicFramePr>
        <p:xfrm>
          <a:off x="1936751" y="5062539"/>
          <a:ext cx="8145463" cy="904875"/>
        </p:xfrm>
        <a:graphic>
          <a:graphicData uri="http://schemas.openxmlformats.org/presentationml/2006/ole">
            <mc:AlternateContent xmlns:mc="http://schemas.openxmlformats.org/markup-compatibility/2006">
              <mc:Choice xmlns:v="urn:schemas-microsoft-com:vml" Requires="v">
                <p:oleObj spid="_x0000_s5122" name="文档" r:id="rId3" imgW="10881098" imgH="1205442" progId="Word.Document.12">
                  <p:embed/>
                </p:oleObj>
              </mc:Choice>
              <mc:Fallback>
                <p:oleObj name="文档" r:id="rId3" imgW="10881098" imgH="1205442" progId="Word.Document.12">
                  <p:embed/>
                  <p:pic>
                    <p:nvPicPr>
                      <p:cNvPr id="4" name="对象 3">
                        <a:extLst>
                          <a:ext uri="{FF2B5EF4-FFF2-40B4-BE49-F238E27FC236}">
                            <a16:creationId xmlns:a16="http://schemas.microsoft.com/office/drawing/2014/main" id="{A3D6C82A-A786-4344-BCD7-92ED627C90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6751" y="5062539"/>
                        <a:ext cx="8145463"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73059" name="对象 2">
            <a:extLst>
              <a:ext uri="{FF2B5EF4-FFF2-40B4-BE49-F238E27FC236}">
                <a16:creationId xmlns:a16="http://schemas.microsoft.com/office/drawing/2014/main" id="{6D72B767-75E7-432E-85F1-903DCBC417C9}"/>
              </a:ext>
            </a:extLst>
          </p:cNvPr>
          <p:cNvGraphicFramePr>
            <a:graphicFrameLocks noChangeAspect="1"/>
          </p:cNvGraphicFramePr>
          <p:nvPr/>
        </p:nvGraphicFramePr>
        <p:xfrm>
          <a:off x="1936750" y="3381375"/>
          <a:ext cx="4845050" cy="1714500"/>
        </p:xfrm>
        <a:graphic>
          <a:graphicData uri="http://schemas.openxmlformats.org/presentationml/2006/ole">
            <mc:AlternateContent xmlns:mc="http://schemas.openxmlformats.org/markup-compatibility/2006">
              <mc:Choice xmlns:v="urn:schemas-microsoft-com:vml" Requires="v">
                <p:oleObj spid="_x0000_s5123" name="文档" r:id="rId5" imgW="6458532" imgH="2285695" progId="Word.Document.12">
                  <p:embed/>
                </p:oleObj>
              </mc:Choice>
              <mc:Fallback>
                <p:oleObj name="文档" r:id="rId5" imgW="6458532" imgH="2285695" progId="Word.Document.12">
                  <p:embed/>
                  <p:pic>
                    <p:nvPicPr>
                      <p:cNvPr id="173059" name="对象 2">
                        <a:extLst>
                          <a:ext uri="{FF2B5EF4-FFF2-40B4-BE49-F238E27FC236}">
                            <a16:creationId xmlns:a16="http://schemas.microsoft.com/office/drawing/2014/main" id="{6D72B767-75E7-432E-85F1-903DCBC417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36750" y="3381375"/>
                        <a:ext cx="484505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矩形 10">
            <a:extLst>
              <a:ext uri="{FF2B5EF4-FFF2-40B4-BE49-F238E27FC236}">
                <a16:creationId xmlns:a16="http://schemas.microsoft.com/office/drawing/2014/main" id="{6BEEF89D-1427-4480-BD48-1EA663756AC2}"/>
              </a:ext>
            </a:extLst>
          </p:cNvPr>
          <p:cNvSpPr/>
          <p:nvPr/>
        </p:nvSpPr>
        <p:spPr>
          <a:xfrm>
            <a:off x="1816100" y="836613"/>
            <a:ext cx="8559800" cy="24558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电磁感应中的电荷量问题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所示，正方形金属线圈位于纸面内，边长为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，匝数为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，过</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中点和</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中点的连线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OO</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恰好位于垂直于纸面向里的匀强磁场的右边界上，磁感应强度</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，当线圈从图示位置绕</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OO</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转过</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90°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时，穿过线</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圈某横截面的总电荷量为</a:t>
            </a:r>
            <a:endParaRPr lang="zh-CN" altLang="zh-CN" sz="750" kern="100" dirty="0">
              <a:latin typeface="宋体" panose="02010600030101010101" pitchFamily="2" charset="-122"/>
              <a:cs typeface="Courier New" panose="02070309020205020404" pitchFamily="49" charset="0"/>
            </a:endParaRPr>
          </a:p>
        </p:txBody>
      </p:sp>
      <p:sp>
        <p:nvSpPr>
          <p:cNvPr id="2" name="矩形 1">
            <a:extLst>
              <a:ext uri="{FF2B5EF4-FFF2-40B4-BE49-F238E27FC236}">
                <a16:creationId xmlns:a16="http://schemas.microsoft.com/office/drawing/2014/main" id="{A68680F1-2D4D-4B31-B361-501C54F9E0A5}"/>
              </a:ext>
            </a:extLst>
          </p:cNvPr>
          <p:cNvSpPr/>
          <p:nvPr/>
        </p:nvSpPr>
        <p:spPr>
          <a:xfrm>
            <a:off x="9190038" y="3752851"/>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8</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5" name="TextBox 19">
            <a:extLst>
              <a:ext uri="{FF2B5EF4-FFF2-40B4-BE49-F238E27FC236}">
                <a16:creationId xmlns:a16="http://schemas.microsoft.com/office/drawing/2014/main" id="{A50D6DAE-44D2-42A8-9F2E-1302B3DFDC80}"/>
              </a:ext>
            </a:extLst>
          </p:cNvPr>
          <p:cNvSpPr txBox="1"/>
          <p:nvPr/>
        </p:nvSpPr>
        <p:spPr>
          <a:xfrm>
            <a:off x="3935414" y="3870326"/>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173063" name="Picture 57" descr="2-100">
            <a:extLst>
              <a:ext uri="{FF2B5EF4-FFF2-40B4-BE49-F238E27FC236}">
                <a16:creationId xmlns:a16="http://schemas.microsoft.com/office/drawing/2014/main" id="{AAD2BB66-4DBC-4C46-B865-A9B9742B560A}"/>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32813" y="1892301"/>
            <a:ext cx="1860550" cy="183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a:extLst>
              <a:ext uri="{FF2B5EF4-FFF2-40B4-BE49-F238E27FC236}">
                <a16:creationId xmlns:a16="http://schemas.microsoft.com/office/drawing/2014/main" id="{F350D7EA-D2AA-4DD6-B3EC-010FB2B1552E}"/>
              </a:ext>
            </a:extLst>
          </p:cNvPr>
          <p:cNvSpPr>
            <a:spLocks noChangeArrowheads="1"/>
          </p:cNvSpPr>
          <p:nvPr/>
        </p:nvSpPr>
        <p:spPr bwMode="auto">
          <a:xfrm>
            <a:off x="1816100" y="4532314"/>
            <a:ext cx="85598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正方形金属线圈从题图所示位置转过</a:t>
            </a:r>
            <a:r>
              <a:rPr lang="en-US" altLang="zh-CN" sz="2100">
                <a:latin typeface="Times New Roman" panose="02020603050405020304" pitchFamily="18" charset="0"/>
                <a:ea typeface="微软雅黑" panose="020B0503020204020204" pitchFamily="34" charset="-122"/>
                <a:cs typeface="Times New Roman" panose="02020603050405020304" pitchFamily="18" charset="0"/>
              </a:rPr>
              <a:t>90°</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时，</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sp>
        <p:nvSpPr>
          <p:cNvPr id="21" name="Rectangle 21">
            <a:hlinkClick r:id="rId8" action="ppaction://hlinksldjump"/>
            <a:extLst>
              <a:ext uri="{FF2B5EF4-FFF2-40B4-BE49-F238E27FC236}">
                <a16:creationId xmlns:a16="http://schemas.microsoft.com/office/drawing/2014/main" id="{9B2A21C6-4AF6-4E5D-ACB3-D751FBA5545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9" action="ppaction://hlinksldjump"/>
            <a:extLst>
              <a:ext uri="{FF2B5EF4-FFF2-40B4-BE49-F238E27FC236}">
                <a16:creationId xmlns:a16="http://schemas.microsoft.com/office/drawing/2014/main" id="{E29B0503-8FFB-42CE-A4A3-C65B2365EE83}"/>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10" action="ppaction://hlinksldjump"/>
            <a:extLst>
              <a:ext uri="{FF2B5EF4-FFF2-40B4-BE49-F238E27FC236}">
                <a16:creationId xmlns:a16="http://schemas.microsoft.com/office/drawing/2014/main" id="{7D388605-049B-488C-A690-985619BA2169}"/>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3</a:t>
            </a:r>
          </a:p>
        </p:txBody>
      </p:sp>
      <p:sp>
        <p:nvSpPr>
          <p:cNvPr id="24" name="Rectangle 21">
            <a:hlinkClick r:id="rId11" action="ppaction://hlinksldjump"/>
            <a:extLst>
              <a:ext uri="{FF2B5EF4-FFF2-40B4-BE49-F238E27FC236}">
                <a16:creationId xmlns:a16="http://schemas.microsoft.com/office/drawing/2014/main" id="{DBC6AE6A-C66E-49FB-A042-254EA4ECEEE2}"/>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16" name="矩形 15">
            <a:hlinkClick r:id="" action="ppaction://noaction"/>
            <a:extLst>
              <a:ext uri="{FF2B5EF4-FFF2-40B4-BE49-F238E27FC236}">
                <a16:creationId xmlns:a16="http://schemas.microsoft.com/office/drawing/2014/main" id="{83AF164B-D506-4355-A35C-D7B38C146E5C}"/>
              </a:ext>
            </a:extLst>
          </p:cNvPr>
          <p:cNvSpPr/>
          <p:nvPr/>
        </p:nvSpPr>
        <p:spPr>
          <a:xfrm>
            <a:off x="10021888" y="5702300"/>
            <a:ext cx="646112" cy="300038"/>
          </a:xfrm>
          <a:prstGeom prst="rect">
            <a:avLst/>
          </a:prstGeom>
          <a:solidFill>
            <a:srgbClr val="0020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500" dirty="0"/>
              <a:t>返回</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矩形 14">
            <a:extLst>
              <a:ext uri="{FF2B5EF4-FFF2-40B4-BE49-F238E27FC236}">
                <a16:creationId xmlns:a16="http://schemas.microsoft.com/office/drawing/2014/main" id="{B59953BB-0FB0-4809-9526-CA12380E87DE}"/>
              </a:ext>
            </a:extLst>
          </p:cNvPr>
          <p:cNvSpPr>
            <a:spLocks noChangeArrowheads="1"/>
          </p:cNvSpPr>
          <p:nvPr/>
        </p:nvSpPr>
        <p:spPr bwMode="auto">
          <a:xfrm>
            <a:off x="1816100" y="1708151"/>
            <a:ext cx="8559800"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所示，用均匀导线制成的正方形线框边长为</a:t>
            </a:r>
            <a:r>
              <a:rPr lang="en-US" altLang="zh-CN" sz="2100">
                <a:latin typeface="Times New Roman" panose="02020603050405020304" pitchFamily="18" charset="0"/>
                <a:ea typeface="方正中等线简体"/>
                <a:cs typeface="Courier New" panose="02070309020205020404" pitchFamily="49" charset="0"/>
              </a:rPr>
              <a:t>1 m</a:t>
            </a:r>
            <a:r>
              <a:rPr lang="zh-CN" altLang="zh-CN" sz="2100">
                <a:latin typeface="Times New Roman" panose="02020603050405020304" pitchFamily="18" charset="0"/>
                <a:ea typeface="方正中等线简体"/>
                <a:cs typeface="Times New Roman" panose="02020603050405020304" pitchFamily="18" charset="0"/>
              </a:rPr>
              <a:t>，线框的一半处于垂直线框向里的有界匀强磁场中</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当磁场以</a:t>
            </a:r>
            <a:r>
              <a:rPr lang="en-US" altLang="zh-CN" sz="2100">
                <a:latin typeface="Times New Roman" panose="02020603050405020304" pitchFamily="18" charset="0"/>
                <a:ea typeface="方正中等线简体"/>
                <a:cs typeface="Courier New" panose="02070309020205020404" pitchFamily="49" charset="0"/>
              </a:rPr>
              <a:t>0.2 T/s</a:t>
            </a:r>
            <a:r>
              <a:rPr lang="zh-CN" altLang="zh-CN" sz="2100">
                <a:latin typeface="Times New Roman" panose="02020603050405020304" pitchFamily="18" charset="0"/>
                <a:ea typeface="方正中等线简体"/>
                <a:cs typeface="Times New Roman" panose="02020603050405020304" pitchFamily="18" charset="0"/>
              </a:rPr>
              <a:t>的变化率增强时，</a:t>
            </a:r>
            <a:r>
              <a:rPr lang="en-US" altLang="zh-CN" sz="2100" i="1">
                <a:latin typeface="Times New Roman" panose="02020603050405020304" pitchFamily="18" charset="0"/>
                <a:ea typeface="方正中等线简体"/>
                <a:cs typeface="Courier New" panose="02070309020205020404" pitchFamily="49" charset="0"/>
              </a:rPr>
              <a:t>a</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两点的电势分别为</a:t>
            </a:r>
            <a:r>
              <a:rPr lang="en-US" altLang="zh-CN" sz="2100" i="1">
                <a:latin typeface="Times New Roman" panose="02020603050405020304" pitchFamily="18" charset="0"/>
                <a:ea typeface="方正中等线简体"/>
                <a:cs typeface="Courier New" panose="02070309020205020404" pitchFamily="49" charset="0"/>
              </a:rPr>
              <a:t>φ</a:t>
            </a:r>
            <a:r>
              <a:rPr lang="en-US" altLang="zh-CN" sz="2100" i="1" baseline="-25000">
                <a:latin typeface="Times New Roman" panose="02020603050405020304" pitchFamily="18" charset="0"/>
                <a:ea typeface="方正中等线简体"/>
                <a:cs typeface="Courier New" panose="02070309020205020404" pitchFamily="49" charset="0"/>
              </a:rPr>
              <a:t>a</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φ</a:t>
            </a:r>
            <a:r>
              <a:rPr lang="en-US" altLang="zh-CN" sz="2100" i="1" baseline="-25000">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，回路中电动势为</a:t>
            </a:r>
            <a:r>
              <a:rPr lang="en-US" altLang="zh-CN" sz="2100" i="1">
                <a:latin typeface="Times New Roman" panose="02020603050405020304" pitchFamily="18" charset="0"/>
                <a:ea typeface="方正中等线简体"/>
                <a:cs typeface="Courier New" panose="02070309020205020404" pitchFamily="49" charset="0"/>
              </a:rPr>
              <a:t>E</a:t>
            </a:r>
            <a:r>
              <a:rPr lang="zh-CN" altLang="zh-CN" sz="2100">
                <a:latin typeface="Times New Roman" panose="02020603050405020304" pitchFamily="18" charset="0"/>
                <a:ea typeface="方正中等线简体"/>
                <a:cs typeface="Times New Roman" panose="02020603050405020304" pitchFamily="18" charset="0"/>
              </a:rPr>
              <a:t>，则</a:t>
            </a:r>
            <a:endParaRPr lang="zh-CN" altLang="zh-CN" sz="700">
              <a:latin typeface="宋体" panose="02010600030101010101" pitchFamily="2" charset="-122"/>
              <a:ea typeface="方正中等线简体"/>
              <a:cs typeface="Courier New" panose="02070309020205020404" pitchFamily="49" charset="0"/>
            </a:endParaRPr>
          </a:p>
          <a:p>
            <a:pPr algn="just">
              <a:lnSpc>
                <a:spcPct val="150000"/>
              </a:lnSpc>
              <a:spcBef>
                <a:spcPct val="0"/>
              </a:spcBef>
              <a:buFontTx/>
              <a:buNone/>
            </a:pPr>
            <a:r>
              <a:rPr lang="en-US" altLang="zh-CN" sz="2100">
                <a:latin typeface="Times New Roman" panose="02020603050405020304" pitchFamily="18" charset="0"/>
                <a:ea typeface="方正中等线简体"/>
                <a:cs typeface="方正中等线简体"/>
              </a:rPr>
              <a:t>A.</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a</a:t>
            </a:r>
            <a:r>
              <a:rPr lang="en-US" altLang="zh-CN" sz="2100">
                <a:latin typeface="Times New Roman" panose="02020603050405020304" pitchFamily="18" charset="0"/>
                <a:ea typeface="方正中等线简体"/>
                <a:cs typeface="方正中等线简体"/>
              </a:rPr>
              <a:t>&lt;</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E</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0.2 V  	</a:t>
            </a:r>
          </a:p>
          <a:p>
            <a:pPr algn="just">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a</a:t>
            </a:r>
            <a:r>
              <a:rPr lang="en-US" altLang="zh-CN" sz="2100">
                <a:latin typeface="Times New Roman" panose="02020603050405020304" pitchFamily="18" charset="0"/>
                <a:ea typeface="方正中等线简体"/>
                <a:cs typeface="方正中等线简体"/>
              </a:rPr>
              <a:t>&gt;</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E</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0.2 V</a:t>
            </a:r>
            <a:endParaRPr lang="zh-CN" altLang="zh-CN" sz="700">
              <a:latin typeface="宋体" panose="02010600030101010101" pitchFamily="2" charset="-122"/>
              <a:cs typeface="Courier New" panose="02070309020205020404" pitchFamily="49" charset="0"/>
            </a:endParaRPr>
          </a:p>
          <a:p>
            <a:pPr>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a</a:t>
            </a:r>
            <a:r>
              <a:rPr lang="en-US" altLang="zh-CN" sz="2100">
                <a:latin typeface="Times New Roman" panose="02020603050405020304" pitchFamily="18" charset="0"/>
                <a:ea typeface="方正中等线简体"/>
                <a:cs typeface="方正中等线简体"/>
              </a:rPr>
              <a:t>&lt;</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E</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0.1 V  	</a:t>
            </a:r>
          </a:p>
          <a:p>
            <a:pPr>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a</a:t>
            </a:r>
            <a:r>
              <a:rPr lang="en-US" altLang="zh-CN" sz="2100">
                <a:latin typeface="Times New Roman" panose="02020603050405020304" pitchFamily="18" charset="0"/>
                <a:ea typeface="方正中等线简体"/>
                <a:cs typeface="方正中等线简体"/>
              </a:rPr>
              <a:t>&gt;</a:t>
            </a:r>
            <a:r>
              <a:rPr lang="en-US" altLang="zh-CN" sz="2100" i="1">
                <a:latin typeface="Times New Roman" panose="02020603050405020304" pitchFamily="18" charset="0"/>
                <a:ea typeface="方正中等线简体"/>
                <a:cs typeface="方正中等线简体"/>
              </a:rPr>
              <a:t>φ</a:t>
            </a:r>
            <a:r>
              <a:rPr lang="en-US" altLang="zh-CN" sz="2100" i="1" baseline="-250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E</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0.1 V</a:t>
            </a:r>
            <a:endParaRPr lang="zh-CN" altLang="zh-CN" sz="2100">
              <a:latin typeface="宋体" panose="02010600030101010101" pitchFamily="2" charset="-122"/>
              <a:cs typeface="Courier New" panose="02070309020205020404" pitchFamily="49" charset="0"/>
            </a:endParaRPr>
          </a:p>
        </p:txBody>
      </p:sp>
      <p:grpSp>
        <p:nvGrpSpPr>
          <p:cNvPr id="174083" name="组合 5">
            <a:extLst>
              <a:ext uri="{FF2B5EF4-FFF2-40B4-BE49-F238E27FC236}">
                <a16:creationId xmlns:a16="http://schemas.microsoft.com/office/drawing/2014/main" id="{1B305407-C2EE-43C2-9D60-7EDD6C37FBD7}"/>
              </a:ext>
            </a:extLst>
          </p:cNvPr>
          <p:cNvGrpSpPr>
            <a:grpSpLocks/>
          </p:cNvGrpSpPr>
          <p:nvPr/>
        </p:nvGrpSpPr>
        <p:grpSpPr bwMode="auto">
          <a:xfrm>
            <a:off x="1936750" y="1160463"/>
            <a:ext cx="1798638" cy="392112"/>
            <a:chOff x="550590" y="561087"/>
            <a:chExt cx="2397998" cy="523152"/>
          </a:xfrm>
        </p:grpSpPr>
        <p:sp>
          <p:nvSpPr>
            <p:cNvPr id="26" name="TextBox 38">
              <a:extLst>
                <a:ext uri="{FF2B5EF4-FFF2-40B4-BE49-F238E27FC236}">
                  <a16:creationId xmlns:a16="http://schemas.microsoft.com/office/drawing/2014/main" id="{516ECBA4-A44B-48E2-A767-93D78932BB59}"/>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基础强化练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74101" name="组合 6">
              <a:extLst>
                <a:ext uri="{FF2B5EF4-FFF2-40B4-BE49-F238E27FC236}">
                  <a16:creationId xmlns:a16="http://schemas.microsoft.com/office/drawing/2014/main" id="{2BEB8552-62E4-41C5-AC67-C3C40B177A88}"/>
                </a:ext>
              </a:extLst>
            </p:cNvPr>
            <p:cNvGrpSpPr>
              <a:grpSpLocks/>
            </p:cNvGrpSpPr>
            <p:nvPr/>
          </p:nvGrpSpPr>
          <p:grpSpPr bwMode="auto">
            <a:xfrm>
              <a:off x="569437" y="568930"/>
              <a:ext cx="452289" cy="420203"/>
              <a:chOff x="5117221" y="262066"/>
              <a:chExt cx="622156" cy="578020"/>
            </a:xfrm>
          </p:grpSpPr>
          <p:sp>
            <p:nvSpPr>
              <p:cNvPr id="3" name="矩形 2">
                <a:extLst>
                  <a:ext uri="{FF2B5EF4-FFF2-40B4-BE49-F238E27FC236}">
                    <a16:creationId xmlns:a16="http://schemas.microsoft.com/office/drawing/2014/main" id="{B0E63851-A585-42B7-AABC-E958F783CE69}"/>
                  </a:ext>
                </a:extLst>
              </p:cNvPr>
              <p:cNvSpPr/>
              <p:nvPr/>
            </p:nvSpPr>
            <p:spPr>
              <a:xfrm>
                <a:off x="5117500" y="405693"/>
                <a:ext cx="433798" cy="434112"/>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174104" name="图片 4">
                <a:extLst>
                  <a:ext uri="{FF2B5EF4-FFF2-40B4-BE49-F238E27FC236}">
                    <a16:creationId xmlns:a16="http://schemas.microsoft.com/office/drawing/2014/main" id="{F5F62215-6D30-491E-B2AF-CB2723BE5C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9" name="直接连接符 8">
              <a:extLst>
                <a:ext uri="{FF2B5EF4-FFF2-40B4-BE49-F238E27FC236}">
                  <a16:creationId xmlns:a16="http://schemas.microsoft.com/office/drawing/2014/main" id="{96D109C8-EC76-4F70-A5FE-98AE75B1757C}"/>
                </a:ext>
              </a:extLst>
            </p:cNvPr>
            <p:cNvCxnSpPr/>
            <p:nvPr/>
          </p:nvCxnSpPr>
          <p:spPr>
            <a:xfrm>
              <a:off x="550590" y="105458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0" name="TextBox 19">
            <a:extLst>
              <a:ext uri="{FF2B5EF4-FFF2-40B4-BE49-F238E27FC236}">
                <a16:creationId xmlns:a16="http://schemas.microsoft.com/office/drawing/2014/main" id="{A17C1E89-FED9-40DE-B9F9-FFDF07347B5B}"/>
              </a:ext>
            </a:extLst>
          </p:cNvPr>
          <p:cNvSpPr txBox="1"/>
          <p:nvPr/>
        </p:nvSpPr>
        <p:spPr>
          <a:xfrm>
            <a:off x="1730375" y="4110039"/>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2" name="Rectangle 21">
            <a:hlinkClick r:id="rId3" action="ppaction://hlinksldjump"/>
            <a:extLst>
              <a:ext uri="{FF2B5EF4-FFF2-40B4-BE49-F238E27FC236}">
                <a16:creationId xmlns:a16="http://schemas.microsoft.com/office/drawing/2014/main" id="{C3D7DE40-F784-4FDB-8FB3-CD16EAF5F63D}"/>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33" name="Rectangle 21">
            <a:hlinkClick r:id="rId4" action="ppaction://hlinksldjump"/>
            <a:extLst>
              <a:ext uri="{FF2B5EF4-FFF2-40B4-BE49-F238E27FC236}">
                <a16:creationId xmlns:a16="http://schemas.microsoft.com/office/drawing/2014/main" id="{62DCD6D0-4EEA-43EA-9BCF-E117A588A0E9}"/>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4" name="Rectangle 21">
            <a:hlinkClick r:id="rId5" action="ppaction://hlinksldjump"/>
            <a:extLst>
              <a:ext uri="{FF2B5EF4-FFF2-40B4-BE49-F238E27FC236}">
                <a16:creationId xmlns:a16="http://schemas.microsoft.com/office/drawing/2014/main" id="{FE23375B-D2DA-4A01-90F9-A5902249C327}"/>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5" name="Rectangle 21">
            <a:hlinkClick r:id="rId6" action="ppaction://hlinksldjump"/>
            <a:extLst>
              <a:ext uri="{FF2B5EF4-FFF2-40B4-BE49-F238E27FC236}">
                <a16:creationId xmlns:a16="http://schemas.microsoft.com/office/drawing/2014/main" id="{5DAB3B12-1C64-41A8-B12F-99015ADBCDFA}"/>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6" name="Rectangle 21">
            <a:hlinkClick r:id="rId7" action="ppaction://hlinksldjump"/>
            <a:extLst>
              <a:ext uri="{FF2B5EF4-FFF2-40B4-BE49-F238E27FC236}">
                <a16:creationId xmlns:a16="http://schemas.microsoft.com/office/drawing/2014/main" id="{5F9304C5-7AF6-472F-819C-75D5A4DDECA1}"/>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7" name="Rectangle 21">
            <a:hlinkClick r:id="rId8" action="ppaction://hlinksldjump"/>
            <a:extLst>
              <a:ext uri="{FF2B5EF4-FFF2-40B4-BE49-F238E27FC236}">
                <a16:creationId xmlns:a16="http://schemas.microsoft.com/office/drawing/2014/main" id="{DA1F98D7-F65C-4553-92F3-F4DCE48414A5}"/>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8" name="Rectangle 21">
            <a:hlinkClick r:id="rId9" action="ppaction://hlinksldjump"/>
            <a:extLst>
              <a:ext uri="{FF2B5EF4-FFF2-40B4-BE49-F238E27FC236}">
                <a16:creationId xmlns:a16="http://schemas.microsoft.com/office/drawing/2014/main" id="{EFD81A05-23A2-45E6-B0C9-6E377738287D}"/>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39" name="Rectangle 21">
            <a:hlinkClick r:id="rId10" action="ppaction://hlinksldjump"/>
            <a:extLst>
              <a:ext uri="{FF2B5EF4-FFF2-40B4-BE49-F238E27FC236}">
                <a16:creationId xmlns:a16="http://schemas.microsoft.com/office/drawing/2014/main" id="{7E069C7A-BBC7-4D3D-AB55-86206BCCEEDF}"/>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40" name="Rectangle 21">
            <a:hlinkClick r:id="rId11" action="ppaction://hlinksldjump"/>
            <a:extLst>
              <a:ext uri="{FF2B5EF4-FFF2-40B4-BE49-F238E27FC236}">
                <a16:creationId xmlns:a16="http://schemas.microsoft.com/office/drawing/2014/main" id="{806D806C-3F2E-42A1-8095-AC0966968285}"/>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41" name="Rectangle 21">
            <a:hlinkClick r:id="rId12" action="ppaction://hlinksldjump"/>
            <a:extLst>
              <a:ext uri="{FF2B5EF4-FFF2-40B4-BE49-F238E27FC236}">
                <a16:creationId xmlns:a16="http://schemas.microsoft.com/office/drawing/2014/main" id="{57A780B4-4921-4DDF-8D24-11AF6FFD2E8A}"/>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42" name="Rectangle 21">
            <a:hlinkClick r:id="rId13" action="ppaction://hlinksldjump"/>
            <a:extLst>
              <a:ext uri="{FF2B5EF4-FFF2-40B4-BE49-F238E27FC236}">
                <a16:creationId xmlns:a16="http://schemas.microsoft.com/office/drawing/2014/main" id="{AE6E6CF6-0AE7-4619-9EDC-EEFE09630E59}"/>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43" name="Rectangle 21">
            <a:hlinkClick r:id="rId14" action="ppaction://hlinksldjump"/>
            <a:extLst>
              <a:ext uri="{FF2B5EF4-FFF2-40B4-BE49-F238E27FC236}">
                <a16:creationId xmlns:a16="http://schemas.microsoft.com/office/drawing/2014/main" id="{7131A562-967A-4792-8867-21EC977198B9}"/>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44" name="Rectangle 21">
            <a:hlinkClick r:id="rId15" action="ppaction://hlinksldjump"/>
            <a:extLst>
              <a:ext uri="{FF2B5EF4-FFF2-40B4-BE49-F238E27FC236}">
                <a16:creationId xmlns:a16="http://schemas.microsoft.com/office/drawing/2014/main" id="{9B898DBC-C20D-437E-8AAB-9867D8BFE673}"/>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50" name="矩形 49">
            <a:extLst>
              <a:ext uri="{FF2B5EF4-FFF2-40B4-BE49-F238E27FC236}">
                <a16:creationId xmlns:a16="http://schemas.microsoft.com/office/drawing/2014/main" id="{A9051F56-8C9E-4301-8490-9F93F6E47CF0}"/>
              </a:ext>
            </a:extLst>
          </p:cNvPr>
          <p:cNvSpPr/>
          <p:nvPr/>
        </p:nvSpPr>
        <p:spPr>
          <a:xfrm>
            <a:off x="8904288" y="5197475"/>
            <a:ext cx="588962"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74099" name="Picture 2" descr="2-101">
            <a:extLst>
              <a:ext uri="{FF2B5EF4-FFF2-40B4-BE49-F238E27FC236}">
                <a16:creationId xmlns:a16="http://schemas.microsoft.com/office/drawing/2014/main" id="{7D23A757-D521-41F1-A1BC-1413AD3769C0}"/>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08976" y="3008314"/>
            <a:ext cx="1749425"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linds(horizontal)">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106" name="对象 1">
            <a:extLst>
              <a:ext uri="{FF2B5EF4-FFF2-40B4-BE49-F238E27FC236}">
                <a16:creationId xmlns:a16="http://schemas.microsoft.com/office/drawing/2014/main" id="{930A7532-AB5E-4736-A1C0-3FDEF5B50166}"/>
              </a:ext>
            </a:extLst>
          </p:cNvPr>
          <p:cNvGraphicFramePr>
            <a:graphicFrameLocks noChangeAspect="1"/>
          </p:cNvGraphicFramePr>
          <p:nvPr/>
        </p:nvGraphicFramePr>
        <p:xfrm>
          <a:off x="1900238" y="3903664"/>
          <a:ext cx="6788150" cy="1362075"/>
        </p:xfrm>
        <a:graphic>
          <a:graphicData uri="http://schemas.openxmlformats.org/presentationml/2006/ole">
            <mc:AlternateContent xmlns:mc="http://schemas.openxmlformats.org/markup-compatibility/2006">
              <mc:Choice xmlns:v="urn:schemas-microsoft-com:vml" Requires="v">
                <p:oleObj spid="_x0000_s6146" name="文档" r:id="rId3" imgW="9049676" imgH="1814999" progId="Word.Document.12">
                  <p:embed/>
                </p:oleObj>
              </mc:Choice>
              <mc:Fallback>
                <p:oleObj name="文档" r:id="rId3" imgW="9049676" imgH="1814999" progId="Word.Document.12">
                  <p:embed/>
                  <p:pic>
                    <p:nvPicPr>
                      <p:cNvPr id="175106" name="对象 1">
                        <a:extLst>
                          <a:ext uri="{FF2B5EF4-FFF2-40B4-BE49-F238E27FC236}">
                            <a16:creationId xmlns:a16="http://schemas.microsoft.com/office/drawing/2014/main" id="{930A7532-AB5E-4736-A1C0-3FDEF5B501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0238" y="3903664"/>
                        <a:ext cx="678815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5107" name="矩形 22">
            <a:extLst>
              <a:ext uri="{FF2B5EF4-FFF2-40B4-BE49-F238E27FC236}">
                <a16:creationId xmlns:a16="http://schemas.microsoft.com/office/drawing/2014/main" id="{8E634B21-D7EE-4B9E-AFF1-8CFF4755564D}"/>
              </a:ext>
            </a:extLst>
          </p:cNvPr>
          <p:cNvSpPr>
            <a:spLocks noChangeArrowheads="1"/>
          </p:cNvSpPr>
          <p:nvPr/>
        </p:nvSpPr>
        <p:spPr bwMode="auto">
          <a:xfrm>
            <a:off x="1816100" y="969963"/>
            <a:ext cx="8559800"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粗细均匀的电阻丝围成边长为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的正方形线框，置于有界匀强磁场中，磁场方向垂直于线框平面，磁感应强度大小为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，其右边界与正方形线框的</a:t>
            </a:r>
            <a:r>
              <a:rPr lang="en-US" altLang="zh-CN" sz="2100" i="1">
                <a:latin typeface="Times New Roman" panose="02020603050405020304" pitchFamily="18" charset="0"/>
                <a:ea typeface="方正中等线简体"/>
                <a:cs typeface="Courier New" panose="02070309020205020404" pitchFamily="49" charset="0"/>
              </a:rPr>
              <a:t>bc</a:t>
            </a:r>
            <a:r>
              <a:rPr lang="zh-CN" altLang="zh-CN" sz="2100">
                <a:latin typeface="Times New Roman" panose="02020603050405020304" pitchFamily="18" charset="0"/>
                <a:ea typeface="方正中等线简体"/>
                <a:cs typeface="Times New Roman" panose="02020603050405020304" pitchFamily="18" charset="0"/>
              </a:rPr>
              <a:t>边平行</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现使线框以速度</a:t>
            </a:r>
            <a:r>
              <a:rPr lang="en-US" altLang="zh-CN" sz="2100" i="1">
                <a:latin typeface="Book Antiqua" panose="02040602050305030304" pitchFamily="18" charset="0"/>
                <a:ea typeface="方正中等线简体"/>
                <a:cs typeface="Times New Roman" panose="02020603050405020304" pitchFamily="18" charset="0"/>
              </a:rPr>
              <a:t>v</a:t>
            </a:r>
            <a:r>
              <a:rPr lang="zh-CN" altLang="zh-CN" sz="2100">
                <a:latin typeface="Times New Roman" panose="02020603050405020304" pitchFamily="18" charset="0"/>
                <a:ea typeface="方正中等线简体"/>
                <a:cs typeface="Times New Roman" panose="02020603050405020304" pitchFamily="18" charset="0"/>
              </a:rPr>
              <a:t>匀速平移出磁场，如图</a:t>
            </a:r>
            <a:r>
              <a:rPr lang="en-US" altLang="zh-CN" sz="21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所示，则在移出的过程中</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A.</a:t>
            </a:r>
            <a:r>
              <a:rPr lang="en-US" altLang="zh-CN" sz="2100" i="1">
                <a:latin typeface="Times New Roman" panose="02020603050405020304" pitchFamily="18" charset="0"/>
                <a:ea typeface="方正中等线简体"/>
                <a:cs typeface="方正中等线简体"/>
              </a:rPr>
              <a:t>ad</a:t>
            </a:r>
            <a:r>
              <a:rPr lang="zh-CN" altLang="zh-CN" sz="2100">
                <a:latin typeface="Times New Roman" panose="02020603050405020304" pitchFamily="18" charset="0"/>
                <a:ea typeface="方正中等线简体"/>
                <a:cs typeface="方正中等线简体"/>
              </a:rPr>
              <a:t>边的电流方向为</a:t>
            </a:r>
            <a:r>
              <a:rPr lang="en-US" altLang="zh-CN" sz="2100" i="1">
                <a:latin typeface="Times New Roman" panose="02020603050405020304" pitchFamily="18" charset="0"/>
                <a:ea typeface="方正中等线简体"/>
                <a:cs typeface="方正中等线简体"/>
              </a:rPr>
              <a:t>a</a:t>
            </a:r>
            <a:r>
              <a:rPr lang="en-US" altLang="zh-CN" sz="2100">
                <a:latin typeface="宋体" panose="02010600030101010101" pitchFamily="2" charset="-122"/>
                <a:ea typeface="方正中等线简体"/>
                <a:cs typeface="方正中等线简体"/>
              </a:rPr>
              <a:t>→</a:t>
            </a:r>
            <a:r>
              <a:rPr lang="en-US" altLang="zh-CN" sz="2100" i="1">
                <a:latin typeface="Times New Roman" panose="02020603050405020304" pitchFamily="18" charset="0"/>
                <a:ea typeface="方正中等线简体"/>
                <a:cs typeface="方正中等线简体"/>
              </a:rPr>
              <a:t>d</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en-US" altLang="zh-CN" sz="2100" i="1">
                <a:latin typeface="Times New Roman" panose="02020603050405020304" pitchFamily="18" charset="0"/>
                <a:ea typeface="方正中等线简体"/>
                <a:cs typeface="方正中等线简体"/>
              </a:rPr>
              <a:t>ad</a:t>
            </a:r>
            <a:r>
              <a:rPr lang="zh-CN" altLang="zh-CN" sz="2100">
                <a:latin typeface="Times New Roman" panose="02020603050405020304" pitchFamily="18" charset="0"/>
                <a:ea typeface="方正中等线简体"/>
                <a:cs typeface="方正中等线简体"/>
              </a:rPr>
              <a:t>边的电流方向为</a:t>
            </a:r>
            <a:r>
              <a:rPr lang="en-US" altLang="zh-CN" sz="2100" i="1">
                <a:latin typeface="Times New Roman" panose="02020603050405020304" pitchFamily="18" charset="0"/>
                <a:ea typeface="方正中等线简体"/>
                <a:cs typeface="方正中等线简体"/>
              </a:rPr>
              <a:t>d</a:t>
            </a:r>
            <a:r>
              <a:rPr lang="en-US" altLang="zh-CN" sz="2100">
                <a:latin typeface="宋体" panose="02010600030101010101" pitchFamily="2" charset="-122"/>
                <a:ea typeface="方正中等线简体"/>
                <a:cs typeface="方正中等线简体"/>
              </a:rPr>
              <a:t>→</a:t>
            </a:r>
            <a:r>
              <a:rPr lang="en-US" altLang="zh-CN" sz="2100" i="1">
                <a:latin typeface="Times New Roman" panose="02020603050405020304" pitchFamily="18" charset="0"/>
                <a:ea typeface="方正中等线简体"/>
                <a:cs typeface="方正中等线简体"/>
              </a:rPr>
              <a:t>a</a:t>
            </a:r>
            <a:endParaRPr lang="zh-CN" altLang="zh-CN" sz="700">
              <a:latin typeface="宋体" panose="02010600030101010101" pitchFamily="2" charset="-122"/>
              <a:cs typeface="Courier New" panose="02070309020205020404" pitchFamily="49" charset="0"/>
            </a:endParaRPr>
          </a:p>
        </p:txBody>
      </p:sp>
      <p:sp>
        <p:nvSpPr>
          <p:cNvPr id="26" name="TextBox 19">
            <a:extLst>
              <a:ext uri="{FF2B5EF4-FFF2-40B4-BE49-F238E27FC236}">
                <a16:creationId xmlns:a16="http://schemas.microsoft.com/office/drawing/2014/main" id="{C8850785-EA31-4688-A1A5-CBA3BA455128}"/>
              </a:ext>
            </a:extLst>
          </p:cNvPr>
          <p:cNvSpPr txBox="1"/>
          <p:nvPr/>
        </p:nvSpPr>
        <p:spPr>
          <a:xfrm>
            <a:off x="1720850" y="3379789"/>
            <a:ext cx="566738"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3" name="Rectangle 21">
            <a:hlinkClick r:id="rId5" action="ppaction://hlinksldjump"/>
            <a:extLst>
              <a:ext uri="{FF2B5EF4-FFF2-40B4-BE49-F238E27FC236}">
                <a16:creationId xmlns:a16="http://schemas.microsoft.com/office/drawing/2014/main" id="{80223842-594D-40C7-B537-D43C7FE8ED73}"/>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4" name="Rectangle 21">
            <a:hlinkClick r:id="rId6" action="ppaction://hlinksldjump"/>
            <a:extLst>
              <a:ext uri="{FF2B5EF4-FFF2-40B4-BE49-F238E27FC236}">
                <a16:creationId xmlns:a16="http://schemas.microsoft.com/office/drawing/2014/main" id="{1500AE5D-D1D6-4BDB-9ACF-0EFB0299E069}"/>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35" name="Rectangle 21">
            <a:hlinkClick r:id="rId7" action="ppaction://hlinksldjump"/>
            <a:extLst>
              <a:ext uri="{FF2B5EF4-FFF2-40B4-BE49-F238E27FC236}">
                <a16:creationId xmlns:a16="http://schemas.microsoft.com/office/drawing/2014/main" id="{CC71A5FE-0A3F-4961-BE31-4DC6015306D7}"/>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6" name="Rectangle 21">
            <a:hlinkClick r:id="rId8" action="ppaction://hlinksldjump"/>
            <a:extLst>
              <a:ext uri="{FF2B5EF4-FFF2-40B4-BE49-F238E27FC236}">
                <a16:creationId xmlns:a16="http://schemas.microsoft.com/office/drawing/2014/main" id="{BA77D12F-9DF2-492F-9F8D-A16958E753E1}"/>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7" name="Rectangle 21">
            <a:hlinkClick r:id="rId9" action="ppaction://hlinksldjump"/>
            <a:extLst>
              <a:ext uri="{FF2B5EF4-FFF2-40B4-BE49-F238E27FC236}">
                <a16:creationId xmlns:a16="http://schemas.microsoft.com/office/drawing/2014/main" id="{3493DB13-F584-4CE5-A5EF-8C0BD207D000}"/>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8" name="Rectangle 21">
            <a:hlinkClick r:id="rId10" action="ppaction://hlinksldjump"/>
            <a:extLst>
              <a:ext uri="{FF2B5EF4-FFF2-40B4-BE49-F238E27FC236}">
                <a16:creationId xmlns:a16="http://schemas.microsoft.com/office/drawing/2014/main" id="{D1248B12-02FF-420A-848E-00EA36A24B09}"/>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9" name="Rectangle 21">
            <a:hlinkClick r:id="rId11" action="ppaction://hlinksldjump"/>
            <a:extLst>
              <a:ext uri="{FF2B5EF4-FFF2-40B4-BE49-F238E27FC236}">
                <a16:creationId xmlns:a16="http://schemas.microsoft.com/office/drawing/2014/main" id="{F776095D-88C8-4096-A3DE-E0CC38D1D364}"/>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40" name="Rectangle 21">
            <a:hlinkClick r:id="rId12" action="ppaction://hlinksldjump"/>
            <a:extLst>
              <a:ext uri="{FF2B5EF4-FFF2-40B4-BE49-F238E27FC236}">
                <a16:creationId xmlns:a16="http://schemas.microsoft.com/office/drawing/2014/main" id="{E27928C8-DAA4-4625-9CA2-6B4457F38EB1}"/>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41" name="Rectangle 21">
            <a:hlinkClick r:id="rId13" action="ppaction://hlinksldjump"/>
            <a:extLst>
              <a:ext uri="{FF2B5EF4-FFF2-40B4-BE49-F238E27FC236}">
                <a16:creationId xmlns:a16="http://schemas.microsoft.com/office/drawing/2014/main" id="{B4FB1E50-DE4B-49B6-B4EB-BF09C3014AE1}"/>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4" name="Rectangle 21">
            <a:hlinkClick r:id="rId14" action="ppaction://hlinksldjump"/>
            <a:extLst>
              <a:ext uri="{FF2B5EF4-FFF2-40B4-BE49-F238E27FC236}">
                <a16:creationId xmlns:a16="http://schemas.microsoft.com/office/drawing/2014/main" id="{953FA651-15CF-4495-9269-C318B2F08E47}"/>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5" name="Rectangle 21">
            <a:hlinkClick r:id="rId15" action="ppaction://hlinksldjump"/>
            <a:extLst>
              <a:ext uri="{FF2B5EF4-FFF2-40B4-BE49-F238E27FC236}">
                <a16:creationId xmlns:a16="http://schemas.microsoft.com/office/drawing/2014/main" id="{86FF2CDD-F884-40B5-B09A-08687E465D1A}"/>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6" name="Rectangle 21">
            <a:hlinkClick r:id="rId16" action="ppaction://hlinksldjump"/>
            <a:extLst>
              <a:ext uri="{FF2B5EF4-FFF2-40B4-BE49-F238E27FC236}">
                <a16:creationId xmlns:a16="http://schemas.microsoft.com/office/drawing/2014/main" id="{F1287106-DEC1-4C27-AC90-1D5B84EC32F0}"/>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7" name="Rectangle 21">
            <a:hlinkClick r:id="rId17" action="ppaction://hlinksldjump"/>
            <a:extLst>
              <a:ext uri="{FF2B5EF4-FFF2-40B4-BE49-F238E27FC236}">
                <a16:creationId xmlns:a16="http://schemas.microsoft.com/office/drawing/2014/main" id="{402677AF-0A6F-4238-9997-AD735D14122C}"/>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63" name="矩形 62">
            <a:extLst>
              <a:ext uri="{FF2B5EF4-FFF2-40B4-BE49-F238E27FC236}">
                <a16:creationId xmlns:a16="http://schemas.microsoft.com/office/drawing/2014/main" id="{019E5938-F102-4A6E-8167-CA4C56905342}"/>
              </a:ext>
            </a:extLst>
          </p:cNvPr>
          <p:cNvSpPr/>
          <p:nvPr/>
        </p:nvSpPr>
        <p:spPr>
          <a:xfrm>
            <a:off x="7988301" y="4711700"/>
            <a:ext cx="588963"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2</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75123" name="Picture 61" descr="2-103">
            <a:extLst>
              <a:ext uri="{FF2B5EF4-FFF2-40B4-BE49-F238E27FC236}">
                <a16:creationId xmlns:a16="http://schemas.microsoft.com/office/drawing/2014/main" id="{14CBCFF0-603C-4B5E-9FBF-47E423605494}"/>
              </a:ext>
            </a:extLst>
          </p:cNvPr>
          <p:cNvPicPr>
            <a:picLocks noChangeAspect="1" noChangeArrowheads="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18350" y="3105150"/>
            <a:ext cx="22987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19">
            <a:extLst>
              <a:ext uri="{FF2B5EF4-FFF2-40B4-BE49-F238E27FC236}">
                <a16:creationId xmlns:a16="http://schemas.microsoft.com/office/drawing/2014/main" id="{E68254C6-D62D-4506-AC2B-BF3126EB7C63}"/>
              </a:ext>
            </a:extLst>
          </p:cNvPr>
          <p:cNvSpPr txBox="1"/>
          <p:nvPr/>
        </p:nvSpPr>
        <p:spPr>
          <a:xfrm>
            <a:off x="1720850" y="4584700"/>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linds(horizontal)">
                                      <p:cBhvr>
                                        <p:cTn id="1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8DEA36EF-977C-4483-BEAF-A5B7E6420642}"/>
              </a:ext>
            </a:extLst>
          </p:cNvPr>
          <p:cNvSpPr/>
          <p:nvPr/>
        </p:nvSpPr>
        <p:spPr>
          <a:xfrm>
            <a:off x="1816100" y="1181101"/>
            <a:ext cx="8559800" cy="197167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所示，一个匝数为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的正方形线圈，边长为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将其两端</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与阻值为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的电阻相连接，其他部分电阻不计</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在线圈中存在垂直线圈平面向里的磁场区域，磁感应强度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均匀增加，</a:t>
            </a:r>
            <a:r>
              <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k</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两点间的电压为</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3" action="ppaction://hlinksldjump"/>
            <a:extLst>
              <a:ext uri="{FF2B5EF4-FFF2-40B4-BE49-F238E27FC236}">
                <a16:creationId xmlns:a16="http://schemas.microsoft.com/office/drawing/2014/main" id="{E3011D9F-CCA0-40E7-ABB4-F056177A31A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4" action="ppaction://hlinksldjump"/>
            <a:extLst>
              <a:ext uri="{FF2B5EF4-FFF2-40B4-BE49-F238E27FC236}">
                <a16:creationId xmlns:a16="http://schemas.microsoft.com/office/drawing/2014/main" id="{D4EE806C-8151-4F07-8EB9-3DB22774185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5" action="ppaction://hlinksldjump"/>
            <a:extLst>
              <a:ext uri="{FF2B5EF4-FFF2-40B4-BE49-F238E27FC236}">
                <a16:creationId xmlns:a16="http://schemas.microsoft.com/office/drawing/2014/main" id="{D2C54A79-F5FE-4521-80C2-08A577BC3DD9}"/>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39" name="Rectangle 21">
            <a:hlinkClick r:id="rId6" action="ppaction://hlinksldjump"/>
            <a:extLst>
              <a:ext uri="{FF2B5EF4-FFF2-40B4-BE49-F238E27FC236}">
                <a16:creationId xmlns:a16="http://schemas.microsoft.com/office/drawing/2014/main" id="{A6E426E9-6672-4464-A92F-9707CC0B279B}"/>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7" action="ppaction://hlinksldjump"/>
            <a:extLst>
              <a:ext uri="{FF2B5EF4-FFF2-40B4-BE49-F238E27FC236}">
                <a16:creationId xmlns:a16="http://schemas.microsoft.com/office/drawing/2014/main" id="{12D81B19-1183-4EC2-AA61-09AEEF4759DA}"/>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8" action="ppaction://hlinksldjump"/>
            <a:extLst>
              <a:ext uri="{FF2B5EF4-FFF2-40B4-BE49-F238E27FC236}">
                <a16:creationId xmlns:a16="http://schemas.microsoft.com/office/drawing/2014/main" id="{13C5DD4A-7698-4624-9056-34405BC8E7EA}"/>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9" action="ppaction://hlinksldjump"/>
            <a:extLst>
              <a:ext uri="{FF2B5EF4-FFF2-40B4-BE49-F238E27FC236}">
                <a16:creationId xmlns:a16="http://schemas.microsoft.com/office/drawing/2014/main" id="{2F3593B3-D47C-4D52-A95A-6E0BE8AF48BF}"/>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10" action="ppaction://hlinksldjump"/>
            <a:extLst>
              <a:ext uri="{FF2B5EF4-FFF2-40B4-BE49-F238E27FC236}">
                <a16:creationId xmlns:a16="http://schemas.microsoft.com/office/drawing/2014/main" id="{DE9E0D96-2874-41A8-9840-3653A2B4157B}"/>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5" name="Rectangle 21">
            <a:hlinkClick r:id="rId11" action="ppaction://hlinksldjump"/>
            <a:extLst>
              <a:ext uri="{FF2B5EF4-FFF2-40B4-BE49-F238E27FC236}">
                <a16:creationId xmlns:a16="http://schemas.microsoft.com/office/drawing/2014/main" id="{5A484E8B-E8BF-4F29-BA28-F0CE4D108E9F}"/>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6" name="Rectangle 21">
            <a:hlinkClick r:id="rId12" action="ppaction://hlinksldjump"/>
            <a:extLst>
              <a:ext uri="{FF2B5EF4-FFF2-40B4-BE49-F238E27FC236}">
                <a16:creationId xmlns:a16="http://schemas.microsoft.com/office/drawing/2014/main" id="{F4F2350C-8B0D-4D1F-B7ED-20513582A485}"/>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7" name="Rectangle 21">
            <a:hlinkClick r:id="rId13" action="ppaction://hlinksldjump"/>
            <a:extLst>
              <a:ext uri="{FF2B5EF4-FFF2-40B4-BE49-F238E27FC236}">
                <a16:creationId xmlns:a16="http://schemas.microsoft.com/office/drawing/2014/main" id="{AA377DBE-FEDB-41BC-8FCF-11553790C71A}"/>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4" action="ppaction://hlinksldjump"/>
            <a:extLst>
              <a:ext uri="{FF2B5EF4-FFF2-40B4-BE49-F238E27FC236}">
                <a16:creationId xmlns:a16="http://schemas.microsoft.com/office/drawing/2014/main" id="{4A1D3C90-9BC9-4A35-9FEF-ECC0E6C1915D}"/>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9" name="Rectangle 21">
            <a:hlinkClick r:id="rId15" action="ppaction://hlinksldjump"/>
            <a:extLst>
              <a:ext uri="{FF2B5EF4-FFF2-40B4-BE49-F238E27FC236}">
                <a16:creationId xmlns:a16="http://schemas.microsoft.com/office/drawing/2014/main" id="{5F2308DD-6B90-4BC5-813C-967DEF2368C6}"/>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65" name="矩形 64">
            <a:extLst>
              <a:ext uri="{FF2B5EF4-FFF2-40B4-BE49-F238E27FC236}">
                <a16:creationId xmlns:a16="http://schemas.microsoft.com/office/drawing/2014/main" id="{20CA324E-74EE-4E4E-8809-39E546421949}"/>
              </a:ext>
            </a:extLst>
          </p:cNvPr>
          <p:cNvSpPr/>
          <p:nvPr/>
        </p:nvSpPr>
        <p:spPr>
          <a:xfrm>
            <a:off x="8458201" y="4360864"/>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3</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76145" name="Picture 2" descr="2-104">
            <a:extLst>
              <a:ext uri="{FF2B5EF4-FFF2-40B4-BE49-F238E27FC236}">
                <a16:creationId xmlns:a16="http://schemas.microsoft.com/office/drawing/2014/main" id="{02F41D34-45DD-4069-94C6-B34929FC4086}"/>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92988" y="3051176"/>
            <a:ext cx="2690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6146" name="对象 1">
            <a:extLst>
              <a:ext uri="{FF2B5EF4-FFF2-40B4-BE49-F238E27FC236}">
                <a16:creationId xmlns:a16="http://schemas.microsoft.com/office/drawing/2014/main" id="{97B8D69D-7FE9-4C95-9DEC-476AFA85E31D}"/>
              </a:ext>
            </a:extLst>
          </p:cNvPr>
          <p:cNvGraphicFramePr>
            <a:graphicFrameLocks noChangeAspect="1"/>
          </p:cNvGraphicFramePr>
          <p:nvPr/>
        </p:nvGraphicFramePr>
        <p:xfrm>
          <a:off x="7967664" y="2132013"/>
          <a:ext cx="909637" cy="742950"/>
        </p:xfrm>
        <a:graphic>
          <a:graphicData uri="http://schemas.openxmlformats.org/presentationml/2006/ole">
            <mc:AlternateContent xmlns:mc="http://schemas.openxmlformats.org/markup-compatibility/2006">
              <mc:Choice xmlns:v="urn:schemas-microsoft-com:vml" Requires="v">
                <p:oleObj spid="_x0000_s7170" name="文档" r:id="rId17" imgW="1213039" imgH="990685" progId="Word.Document.12">
                  <p:embed/>
                </p:oleObj>
              </mc:Choice>
              <mc:Fallback>
                <p:oleObj name="文档" r:id="rId17" imgW="1213039" imgH="990685" progId="Word.Document.12">
                  <p:embed/>
                  <p:pic>
                    <p:nvPicPr>
                      <p:cNvPr id="176146" name="对象 1">
                        <a:extLst>
                          <a:ext uri="{FF2B5EF4-FFF2-40B4-BE49-F238E27FC236}">
                            <a16:creationId xmlns:a16="http://schemas.microsoft.com/office/drawing/2014/main" id="{97B8D69D-7FE9-4C95-9DEC-476AFA85E31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967664" y="2132013"/>
                        <a:ext cx="909637"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76147" name="对象 2">
            <a:extLst>
              <a:ext uri="{FF2B5EF4-FFF2-40B4-BE49-F238E27FC236}">
                <a16:creationId xmlns:a16="http://schemas.microsoft.com/office/drawing/2014/main" id="{0F297C32-25D5-482E-B765-78C90369444C}"/>
              </a:ext>
            </a:extLst>
          </p:cNvPr>
          <p:cNvGraphicFramePr>
            <a:graphicFrameLocks noChangeAspect="1"/>
          </p:cNvGraphicFramePr>
          <p:nvPr/>
        </p:nvGraphicFramePr>
        <p:xfrm>
          <a:off x="1906588" y="3154363"/>
          <a:ext cx="5033962" cy="1733550"/>
        </p:xfrm>
        <a:graphic>
          <a:graphicData uri="http://schemas.openxmlformats.org/presentationml/2006/ole">
            <mc:AlternateContent xmlns:mc="http://schemas.openxmlformats.org/markup-compatibility/2006">
              <mc:Choice xmlns:v="urn:schemas-microsoft-com:vml" Requires="v">
                <p:oleObj spid="_x0000_s7171" name="文档" r:id="rId19" imgW="6712323" imgH="2311256" progId="Word.Document.12">
                  <p:embed/>
                </p:oleObj>
              </mc:Choice>
              <mc:Fallback>
                <p:oleObj name="文档" r:id="rId19" imgW="6712323" imgH="2311256" progId="Word.Document.12">
                  <p:embed/>
                  <p:pic>
                    <p:nvPicPr>
                      <p:cNvPr id="176147" name="对象 2">
                        <a:extLst>
                          <a:ext uri="{FF2B5EF4-FFF2-40B4-BE49-F238E27FC236}">
                            <a16:creationId xmlns:a16="http://schemas.microsoft.com/office/drawing/2014/main" id="{0F297C32-25D5-482E-B765-78C90369444C}"/>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906588" y="3154363"/>
                        <a:ext cx="5033962"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5" name="TextBox 19">
            <a:extLst>
              <a:ext uri="{FF2B5EF4-FFF2-40B4-BE49-F238E27FC236}">
                <a16:creationId xmlns:a16="http://schemas.microsoft.com/office/drawing/2014/main" id="{119545DB-96D6-45DE-BE32-5525EDEC09B9}"/>
              </a:ext>
            </a:extLst>
          </p:cNvPr>
          <p:cNvSpPr txBox="1"/>
          <p:nvPr/>
        </p:nvSpPr>
        <p:spPr>
          <a:xfrm>
            <a:off x="4899026" y="3248025"/>
            <a:ext cx="568325"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矩形 24">
            <a:extLst>
              <a:ext uri="{FF2B5EF4-FFF2-40B4-BE49-F238E27FC236}">
                <a16:creationId xmlns:a16="http://schemas.microsoft.com/office/drawing/2014/main" id="{C7623F2A-99BA-4F9D-BFCD-E81E879F0C59}"/>
              </a:ext>
            </a:extLst>
          </p:cNvPr>
          <p:cNvSpPr>
            <a:spLocks noChangeArrowheads="1"/>
          </p:cNvSpPr>
          <p:nvPr/>
        </p:nvSpPr>
        <p:spPr bwMode="auto">
          <a:xfrm>
            <a:off x="1816100" y="1268413"/>
            <a:ext cx="8559800"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4.</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4</a:t>
            </a:r>
            <a:r>
              <a:rPr lang="zh-CN" altLang="zh-CN" sz="2100">
                <a:latin typeface="Times New Roman" panose="02020603050405020304" pitchFamily="18" charset="0"/>
                <a:ea typeface="方正中等线简体"/>
                <a:cs typeface="Times New Roman" panose="02020603050405020304" pitchFamily="18" charset="0"/>
              </a:rPr>
              <a:t>所示，闭合开关</a:t>
            </a:r>
            <a:r>
              <a:rPr lang="en-US" altLang="zh-CN" sz="2100">
                <a:latin typeface="Times New Roman" panose="02020603050405020304" pitchFamily="18" charset="0"/>
                <a:ea typeface="方正中等线简体"/>
                <a:cs typeface="Courier New" panose="02070309020205020404" pitchFamily="49" charset="0"/>
              </a:rPr>
              <a:t>K</a:t>
            </a:r>
            <a:r>
              <a:rPr lang="zh-CN" altLang="zh-CN" sz="2100">
                <a:latin typeface="Times New Roman" panose="02020603050405020304" pitchFamily="18" charset="0"/>
                <a:ea typeface="方正中等线简体"/>
                <a:cs typeface="Times New Roman" panose="02020603050405020304" pitchFamily="18" charset="0"/>
              </a:rPr>
              <a:t>，将条形磁铁匀速插入闭合线圈，第一次用时</a:t>
            </a:r>
            <a:r>
              <a:rPr lang="en-US" altLang="zh-CN" sz="2100">
                <a:latin typeface="Times New Roman" panose="02020603050405020304" pitchFamily="18" charset="0"/>
                <a:ea typeface="方正中等线简体"/>
                <a:cs typeface="Courier New" panose="02070309020205020404" pitchFamily="49" charset="0"/>
              </a:rPr>
              <a:t>0.2 s</a:t>
            </a:r>
            <a:r>
              <a:rPr lang="zh-CN" altLang="zh-CN" sz="2100">
                <a:latin typeface="Times New Roman" panose="02020603050405020304" pitchFamily="18" charset="0"/>
                <a:ea typeface="方正中等线简体"/>
                <a:cs typeface="Times New Roman" panose="02020603050405020304" pitchFamily="18" charset="0"/>
              </a:rPr>
              <a:t>，第二次用时</a:t>
            </a:r>
            <a:r>
              <a:rPr lang="en-US" altLang="zh-CN" sz="2100">
                <a:latin typeface="Times New Roman" panose="02020603050405020304" pitchFamily="18" charset="0"/>
                <a:ea typeface="方正中等线简体"/>
                <a:cs typeface="Courier New" panose="02070309020205020404" pitchFamily="49" charset="0"/>
              </a:rPr>
              <a:t>0.4 s</a:t>
            </a:r>
            <a:r>
              <a:rPr lang="zh-CN" altLang="zh-CN" sz="2100">
                <a:latin typeface="Times New Roman" panose="02020603050405020304" pitchFamily="18" charset="0"/>
                <a:ea typeface="方正中等线简体"/>
                <a:cs typeface="Times New Roman" panose="02020603050405020304" pitchFamily="18" charset="0"/>
              </a:rPr>
              <a:t>，并且两次的起始和终止位置相同，则</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Times New Roman" panose="02020603050405020304" pitchFamily="18" charset="0"/>
              </a:rPr>
              <a:t>A.</a:t>
            </a:r>
            <a:r>
              <a:rPr lang="zh-CN" altLang="zh-CN" sz="2100">
                <a:latin typeface="Times New Roman" panose="02020603050405020304" pitchFamily="18" charset="0"/>
                <a:ea typeface="方正中等线简体"/>
                <a:cs typeface="Courier New" panose="02070309020205020404" pitchFamily="49" charset="0"/>
              </a:rPr>
              <a:t>第一次磁通量变化量较大</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第一次</a:t>
            </a:r>
            <a:r>
              <a:rPr lang="en-US" altLang="zh-CN" sz="2100">
                <a:latin typeface="Times New Roman" panose="02020603050405020304" pitchFamily="18" charset="0"/>
                <a:ea typeface="方正中等线简体"/>
                <a:cs typeface="方正中等线简体"/>
              </a:rPr>
              <a:t>      </a:t>
            </a:r>
            <a:r>
              <a:rPr lang="zh-CN" altLang="zh-CN" sz="2100">
                <a:latin typeface="Times New Roman" panose="02020603050405020304" pitchFamily="18" charset="0"/>
                <a:ea typeface="方正中等线简体"/>
                <a:cs typeface="方正中等线简体"/>
              </a:rPr>
              <a:t>的最大偏转角较大</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第一次经过</a:t>
            </a:r>
            <a:r>
              <a:rPr lang="en-US" altLang="zh-CN" sz="2100">
                <a:latin typeface="Times New Roman" panose="02020603050405020304" pitchFamily="18" charset="0"/>
                <a:ea typeface="方正中等线简体"/>
                <a:cs typeface="方正中等线简体"/>
              </a:rPr>
              <a:t>     </a:t>
            </a:r>
            <a:r>
              <a:rPr lang="zh-CN" altLang="zh-CN" sz="2100">
                <a:latin typeface="Times New Roman" panose="02020603050405020304" pitchFamily="18" charset="0"/>
                <a:ea typeface="方正中等线简体"/>
                <a:cs typeface="方正中等线简体"/>
              </a:rPr>
              <a:t>的总电荷量较多</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zh-CN" altLang="zh-CN" sz="2100">
                <a:latin typeface="Times New Roman" panose="02020603050405020304" pitchFamily="18" charset="0"/>
                <a:ea typeface="方正中等线简体"/>
                <a:cs typeface="方正中等线简体"/>
              </a:rPr>
              <a:t>若断开</a:t>
            </a:r>
            <a:r>
              <a:rPr lang="en-US" altLang="zh-CN" sz="2100">
                <a:latin typeface="Times New Roman" panose="02020603050405020304" pitchFamily="18" charset="0"/>
                <a:ea typeface="方正中等线简体"/>
                <a:cs typeface="方正中等线简体"/>
              </a:rPr>
              <a:t>K</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     </a:t>
            </a:r>
            <a:r>
              <a:rPr lang="zh-CN" altLang="zh-CN" sz="2100">
                <a:latin typeface="Times New Roman" panose="02020603050405020304" pitchFamily="18" charset="0"/>
                <a:ea typeface="方正中等线简体"/>
                <a:cs typeface="方正中等线简体"/>
              </a:rPr>
              <a:t>均不偏转，则均无感应电动势</a:t>
            </a:r>
            <a:endParaRPr lang="zh-CN" altLang="zh-CN" sz="700">
              <a:latin typeface="宋体" panose="02010600030101010101" pitchFamily="2" charset="-122"/>
              <a:cs typeface="Courier New" panose="02070309020205020404" pitchFamily="49" charset="0"/>
            </a:endParaRPr>
          </a:p>
        </p:txBody>
      </p:sp>
      <p:sp>
        <p:nvSpPr>
          <p:cNvPr id="36" name="TextBox 19">
            <a:extLst>
              <a:ext uri="{FF2B5EF4-FFF2-40B4-BE49-F238E27FC236}">
                <a16:creationId xmlns:a16="http://schemas.microsoft.com/office/drawing/2014/main" id="{49CB0B29-89E5-449D-9CD1-4C47186F0F6F}"/>
              </a:ext>
            </a:extLst>
          </p:cNvPr>
          <p:cNvSpPr txBox="1"/>
          <p:nvPr/>
        </p:nvSpPr>
        <p:spPr>
          <a:xfrm>
            <a:off x="1725614" y="2727325"/>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7" name="Rectangle 21">
            <a:hlinkClick r:id="rId2" action="ppaction://hlinksldjump"/>
            <a:extLst>
              <a:ext uri="{FF2B5EF4-FFF2-40B4-BE49-F238E27FC236}">
                <a16:creationId xmlns:a16="http://schemas.microsoft.com/office/drawing/2014/main" id="{8B858789-A57C-480A-A3A2-A047FC16B2FE}"/>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3" action="ppaction://hlinksldjump"/>
            <a:extLst>
              <a:ext uri="{FF2B5EF4-FFF2-40B4-BE49-F238E27FC236}">
                <a16:creationId xmlns:a16="http://schemas.microsoft.com/office/drawing/2014/main" id="{7FBC7D09-9B7A-4C1B-8E44-5B258CAD38BF}"/>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9" name="Rectangle 21">
            <a:hlinkClick r:id="rId4" action="ppaction://hlinksldjump"/>
            <a:extLst>
              <a:ext uri="{FF2B5EF4-FFF2-40B4-BE49-F238E27FC236}">
                <a16:creationId xmlns:a16="http://schemas.microsoft.com/office/drawing/2014/main" id="{A66F89F3-7BBE-4B2E-8CE1-737A77BF642C}"/>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0" name="Rectangle 21">
            <a:hlinkClick r:id="rId5" action="ppaction://hlinksldjump"/>
            <a:extLst>
              <a:ext uri="{FF2B5EF4-FFF2-40B4-BE49-F238E27FC236}">
                <a16:creationId xmlns:a16="http://schemas.microsoft.com/office/drawing/2014/main" id="{942336B9-7765-43BE-84FD-F7C394E1D849}"/>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41" name="Rectangle 21">
            <a:hlinkClick r:id="rId6" action="ppaction://hlinksldjump"/>
            <a:extLst>
              <a:ext uri="{FF2B5EF4-FFF2-40B4-BE49-F238E27FC236}">
                <a16:creationId xmlns:a16="http://schemas.microsoft.com/office/drawing/2014/main" id="{F00A72F1-5B06-4B10-BA9B-53B2F389C52A}"/>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2" name="Rectangle 21">
            <a:hlinkClick r:id="rId7" action="ppaction://hlinksldjump"/>
            <a:extLst>
              <a:ext uri="{FF2B5EF4-FFF2-40B4-BE49-F238E27FC236}">
                <a16:creationId xmlns:a16="http://schemas.microsoft.com/office/drawing/2014/main" id="{91813026-6BE4-4BF2-A83C-EB93B97A3BFA}"/>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8" action="ppaction://hlinksldjump"/>
            <a:extLst>
              <a:ext uri="{FF2B5EF4-FFF2-40B4-BE49-F238E27FC236}">
                <a16:creationId xmlns:a16="http://schemas.microsoft.com/office/drawing/2014/main" id="{9733B2AF-29AC-4762-AF51-E5DB49259F6E}"/>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9" action="ppaction://hlinksldjump"/>
            <a:extLst>
              <a:ext uri="{FF2B5EF4-FFF2-40B4-BE49-F238E27FC236}">
                <a16:creationId xmlns:a16="http://schemas.microsoft.com/office/drawing/2014/main" id="{713BFA19-124F-421F-BC5D-DFAF5E7D75C8}"/>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5" name="Rectangle 21">
            <a:hlinkClick r:id="rId10" action="ppaction://hlinksldjump"/>
            <a:extLst>
              <a:ext uri="{FF2B5EF4-FFF2-40B4-BE49-F238E27FC236}">
                <a16:creationId xmlns:a16="http://schemas.microsoft.com/office/drawing/2014/main" id="{26F502AF-0474-4CA4-8E10-51D246DE4E1C}"/>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6" name="Rectangle 21">
            <a:hlinkClick r:id="rId11" action="ppaction://hlinksldjump"/>
            <a:extLst>
              <a:ext uri="{FF2B5EF4-FFF2-40B4-BE49-F238E27FC236}">
                <a16:creationId xmlns:a16="http://schemas.microsoft.com/office/drawing/2014/main" id="{23E07B8C-A1F9-40D5-9752-61779A0286D6}"/>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7" name="Rectangle 21">
            <a:hlinkClick r:id="rId12" action="ppaction://hlinksldjump"/>
            <a:extLst>
              <a:ext uri="{FF2B5EF4-FFF2-40B4-BE49-F238E27FC236}">
                <a16:creationId xmlns:a16="http://schemas.microsoft.com/office/drawing/2014/main" id="{B4F9F14D-ADB6-4DA7-A080-5ADA48F082E3}"/>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3" action="ppaction://hlinksldjump"/>
            <a:extLst>
              <a:ext uri="{FF2B5EF4-FFF2-40B4-BE49-F238E27FC236}">
                <a16:creationId xmlns:a16="http://schemas.microsoft.com/office/drawing/2014/main" id="{95B576B4-CF75-4459-9517-0A688FC6A330}"/>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9" name="Rectangle 21">
            <a:hlinkClick r:id="rId14" action="ppaction://hlinksldjump"/>
            <a:extLst>
              <a:ext uri="{FF2B5EF4-FFF2-40B4-BE49-F238E27FC236}">
                <a16:creationId xmlns:a16="http://schemas.microsoft.com/office/drawing/2014/main" id="{7B2C34B5-7DCC-4C9C-B908-C14874EAB895}"/>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65" name="矩形 64">
            <a:extLst>
              <a:ext uri="{FF2B5EF4-FFF2-40B4-BE49-F238E27FC236}">
                <a16:creationId xmlns:a16="http://schemas.microsoft.com/office/drawing/2014/main" id="{2703D0FF-46F5-4E6A-AB72-BFD2A9B63F16}"/>
              </a:ext>
            </a:extLst>
          </p:cNvPr>
          <p:cNvSpPr/>
          <p:nvPr/>
        </p:nvSpPr>
        <p:spPr>
          <a:xfrm>
            <a:off x="9066213" y="3733800"/>
            <a:ext cx="588962"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4</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77170" name="Picture 2" descr="2-106">
            <a:extLst>
              <a:ext uri="{FF2B5EF4-FFF2-40B4-BE49-F238E27FC236}">
                <a16:creationId xmlns:a16="http://schemas.microsoft.com/office/drawing/2014/main" id="{CAD1DEB1-759C-4E57-AE82-B21D1242C727}"/>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80438" y="1965325"/>
            <a:ext cx="1528762"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7171" name="Picture 3" descr="圈G">
            <a:extLst>
              <a:ext uri="{FF2B5EF4-FFF2-40B4-BE49-F238E27FC236}">
                <a16:creationId xmlns:a16="http://schemas.microsoft.com/office/drawing/2014/main" id="{2178CE00-748F-4408-94E7-12951DAD3703}"/>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86088" y="2852738"/>
            <a:ext cx="334962"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7172" name="Picture 3" descr="圈G">
            <a:extLst>
              <a:ext uri="{FF2B5EF4-FFF2-40B4-BE49-F238E27FC236}">
                <a16:creationId xmlns:a16="http://schemas.microsoft.com/office/drawing/2014/main" id="{92E4EFA3-8DB6-4F8B-B977-83839FA6221E}"/>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94088" y="3330575"/>
            <a:ext cx="3365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7173" name="Picture 3" descr="圈G">
            <a:extLst>
              <a:ext uri="{FF2B5EF4-FFF2-40B4-BE49-F238E27FC236}">
                <a16:creationId xmlns:a16="http://schemas.microsoft.com/office/drawing/2014/main" id="{BF5ABB69-9724-4896-A1DB-1271FD9DCA4E}"/>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03600" y="3800475"/>
            <a:ext cx="3365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linds(horizontal)">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132E20BF-F9F4-436C-82E0-DD87194008E7}"/>
              </a:ext>
            </a:extLst>
          </p:cNvPr>
          <p:cNvSpPr/>
          <p:nvPr/>
        </p:nvSpPr>
        <p:spPr>
          <a:xfrm>
            <a:off x="1816100" y="1052513"/>
            <a:ext cx="8559800" cy="14859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所示，将一半径为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的金属圆环在垂直于环面的磁感应强度为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的匀强磁场中用力握中间成</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字形，并使上、下两圆半径相等</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如果环的电阻为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，则此过程中流过环的电荷量为</a:t>
            </a:r>
            <a:endParaRPr lang="zh-CN" altLang="zh-CN" sz="788" kern="100" dirty="0">
              <a:latin typeface="宋体" panose="02010600030101010101" pitchFamily="2" charset="-122"/>
              <a:cs typeface="Courier New" panose="02070309020205020404" pitchFamily="49" charset="0"/>
            </a:endParaRPr>
          </a:p>
        </p:txBody>
      </p:sp>
      <p:sp>
        <p:nvSpPr>
          <p:cNvPr id="27" name="Rectangle 21">
            <a:hlinkClick r:id="rId3" action="ppaction://hlinksldjump"/>
            <a:extLst>
              <a:ext uri="{FF2B5EF4-FFF2-40B4-BE49-F238E27FC236}">
                <a16:creationId xmlns:a16="http://schemas.microsoft.com/office/drawing/2014/main" id="{CFB843A9-3639-4F8B-99A0-78E16775ECFB}"/>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4" action="ppaction://hlinksldjump"/>
            <a:extLst>
              <a:ext uri="{FF2B5EF4-FFF2-40B4-BE49-F238E27FC236}">
                <a16:creationId xmlns:a16="http://schemas.microsoft.com/office/drawing/2014/main" id="{22D7223B-C056-4168-96AB-E1BDF4CEBC52}"/>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5" name="Rectangle 21">
            <a:hlinkClick r:id="rId5" action="ppaction://hlinksldjump"/>
            <a:extLst>
              <a:ext uri="{FF2B5EF4-FFF2-40B4-BE49-F238E27FC236}">
                <a16:creationId xmlns:a16="http://schemas.microsoft.com/office/drawing/2014/main" id="{F47B1C11-D03C-4BAA-9538-0F1B800073F4}"/>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6" name="Rectangle 21">
            <a:hlinkClick r:id="rId6" action="ppaction://hlinksldjump"/>
            <a:extLst>
              <a:ext uri="{FF2B5EF4-FFF2-40B4-BE49-F238E27FC236}">
                <a16:creationId xmlns:a16="http://schemas.microsoft.com/office/drawing/2014/main" id="{F746D5B7-C8CF-4284-9880-483B13E4E366}"/>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7" name="Rectangle 21">
            <a:hlinkClick r:id="rId7" action="ppaction://hlinksldjump"/>
            <a:extLst>
              <a:ext uri="{FF2B5EF4-FFF2-40B4-BE49-F238E27FC236}">
                <a16:creationId xmlns:a16="http://schemas.microsoft.com/office/drawing/2014/main" id="{267DDFEC-C749-40B8-A8F3-E130D1011995}"/>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5</a:t>
            </a:r>
          </a:p>
        </p:txBody>
      </p:sp>
      <p:sp>
        <p:nvSpPr>
          <p:cNvPr id="38" name="Rectangle 21">
            <a:hlinkClick r:id="rId8" action="ppaction://hlinksldjump"/>
            <a:extLst>
              <a:ext uri="{FF2B5EF4-FFF2-40B4-BE49-F238E27FC236}">
                <a16:creationId xmlns:a16="http://schemas.microsoft.com/office/drawing/2014/main" id="{5F3A244C-2193-4EA6-8FF2-8E538BA22550}"/>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9" name="Rectangle 21">
            <a:hlinkClick r:id="rId9" action="ppaction://hlinksldjump"/>
            <a:extLst>
              <a:ext uri="{FF2B5EF4-FFF2-40B4-BE49-F238E27FC236}">
                <a16:creationId xmlns:a16="http://schemas.microsoft.com/office/drawing/2014/main" id="{04590DEE-4DE9-44A6-8693-AEDA55F3E315}"/>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40" name="Rectangle 21">
            <a:hlinkClick r:id="rId10" action="ppaction://hlinksldjump"/>
            <a:extLst>
              <a:ext uri="{FF2B5EF4-FFF2-40B4-BE49-F238E27FC236}">
                <a16:creationId xmlns:a16="http://schemas.microsoft.com/office/drawing/2014/main" id="{6DC2F3DD-5620-4B80-B91A-A50A0C5396AF}"/>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41" name="Rectangle 21">
            <a:hlinkClick r:id="rId11" action="ppaction://hlinksldjump"/>
            <a:extLst>
              <a:ext uri="{FF2B5EF4-FFF2-40B4-BE49-F238E27FC236}">
                <a16:creationId xmlns:a16="http://schemas.microsoft.com/office/drawing/2014/main" id="{F4AD3AED-BC2C-4C59-B4E1-142BE57AFE29}"/>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42" name="Rectangle 21">
            <a:hlinkClick r:id="rId12" action="ppaction://hlinksldjump"/>
            <a:extLst>
              <a:ext uri="{FF2B5EF4-FFF2-40B4-BE49-F238E27FC236}">
                <a16:creationId xmlns:a16="http://schemas.microsoft.com/office/drawing/2014/main" id="{346DFD0C-746D-45B7-8676-893E094A1893}"/>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43" name="Rectangle 21">
            <a:hlinkClick r:id="rId13" action="ppaction://hlinksldjump"/>
            <a:extLst>
              <a:ext uri="{FF2B5EF4-FFF2-40B4-BE49-F238E27FC236}">
                <a16:creationId xmlns:a16="http://schemas.microsoft.com/office/drawing/2014/main" id="{45CD5E0B-1A9D-420B-87C9-DCCD3CFC7A2C}"/>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4" action="ppaction://hlinksldjump"/>
            <a:extLst>
              <a:ext uri="{FF2B5EF4-FFF2-40B4-BE49-F238E27FC236}">
                <a16:creationId xmlns:a16="http://schemas.microsoft.com/office/drawing/2014/main" id="{1F5D4A09-A880-4CF3-ACF8-5BB0C5737B6A}"/>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9" name="Rectangle 21">
            <a:hlinkClick r:id="rId15" action="ppaction://hlinksldjump"/>
            <a:extLst>
              <a:ext uri="{FF2B5EF4-FFF2-40B4-BE49-F238E27FC236}">
                <a16:creationId xmlns:a16="http://schemas.microsoft.com/office/drawing/2014/main" id="{7E3BF981-FF52-4B17-9C66-63B2C0B7B92D}"/>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65" name="矩形 64">
            <a:extLst>
              <a:ext uri="{FF2B5EF4-FFF2-40B4-BE49-F238E27FC236}">
                <a16:creationId xmlns:a16="http://schemas.microsoft.com/office/drawing/2014/main" id="{6B9EC8CA-6BB2-49E8-9148-1DF543BF4D0F}"/>
              </a:ext>
            </a:extLst>
          </p:cNvPr>
          <p:cNvSpPr/>
          <p:nvPr/>
        </p:nvSpPr>
        <p:spPr>
          <a:xfrm>
            <a:off x="8532813" y="3630614"/>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5</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78193" name="Picture 52" descr="2-108">
            <a:extLst>
              <a:ext uri="{FF2B5EF4-FFF2-40B4-BE49-F238E27FC236}">
                <a16:creationId xmlns:a16="http://schemas.microsoft.com/office/drawing/2014/main" id="{0A6661AE-3865-4AAE-9E99-843AF7BAC7CC}"/>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00938" y="2057400"/>
            <a:ext cx="26225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8194" name="对象 1">
            <a:extLst>
              <a:ext uri="{FF2B5EF4-FFF2-40B4-BE49-F238E27FC236}">
                <a16:creationId xmlns:a16="http://schemas.microsoft.com/office/drawing/2014/main" id="{5CE833A9-EFC5-4BBC-B6F8-9879E90F2E7B}"/>
              </a:ext>
            </a:extLst>
          </p:cNvPr>
          <p:cNvGraphicFramePr>
            <a:graphicFrameLocks noChangeAspect="1"/>
          </p:cNvGraphicFramePr>
          <p:nvPr/>
        </p:nvGraphicFramePr>
        <p:xfrm>
          <a:off x="1927225" y="2673351"/>
          <a:ext cx="4840288" cy="1514475"/>
        </p:xfrm>
        <a:graphic>
          <a:graphicData uri="http://schemas.openxmlformats.org/presentationml/2006/ole">
            <mc:AlternateContent xmlns:mc="http://schemas.openxmlformats.org/markup-compatibility/2006">
              <mc:Choice xmlns:v="urn:schemas-microsoft-com:vml" Requires="v">
                <p:oleObj spid="_x0000_s8194" name="文档" r:id="rId17" imgW="6452052" imgH="2018929" progId="Word.Document.12">
                  <p:embed/>
                </p:oleObj>
              </mc:Choice>
              <mc:Fallback>
                <p:oleObj name="文档" r:id="rId17" imgW="6452052" imgH="2018929" progId="Word.Document.12">
                  <p:embed/>
                  <p:pic>
                    <p:nvPicPr>
                      <p:cNvPr id="178194" name="对象 1">
                        <a:extLst>
                          <a:ext uri="{FF2B5EF4-FFF2-40B4-BE49-F238E27FC236}">
                            <a16:creationId xmlns:a16="http://schemas.microsoft.com/office/drawing/2014/main" id="{5CE833A9-EFC5-4BBC-B6F8-9879E90F2E7B}"/>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27225" y="2673351"/>
                        <a:ext cx="4840288"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6" name="TextBox 19">
            <a:extLst>
              <a:ext uri="{FF2B5EF4-FFF2-40B4-BE49-F238E27FC236}">
                <a16:creationId xmlns:a16="http://schemas.microsoft.com/office/drawing/2014/main" id="{41213CF2-1B06-4A33-841D-3196ADBB9F09}"/>
              </a:ext>
            </a:extLst>
          </p:cNvPr>
          <p:cNvSpPr txBox="1"/>
          <p:nvPr/>
        </p:nvSpPr>
        <p:spPr>
          <a:xfrm>
            <a:off x="4716464" y="2732089"/>
            <a:ext cx="566737"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graphicFrame>
        <p:nvGraphicFramePr>
          <p:cNvPr id="3" name="对象 2">
            <a:extLst>
              <a:ext uri="{FF2B5EF4-FFF2-40B4-BE49-F238E27FC236}">
                <a16:creationId xmlns:a16="http://schemas.microsoft.com/office/drawing/2014/main" id="{170AE9BF-218C-47A9-A80A-816DB3B656A2}"/>
              </a:ext>
            </a:extLst>
          </p:cNvPr>
          <p:cNvGraphicFramePr>
            <a:graphicFrameLocks noChangeAspect="1"/>
          </p:cNvGraphicFramePr>
          <p:nvPr/>
        </p:nvGraphicFramePr>
        <p:xfrm>
          <a:off x="1927225" y="4464050"/>
          <a:ext cx="8624888" cy="1017588"/>
        </p:xfrm>
        <a:graphic>
          <a:graphicData uri="http://schemas.openxmlformats.org/presentationml/2006/ole">
            <mc:AlternateContent xmlns:mc="http://schemas.openxmlformats.org/markup-compatibility/2006">
              <mc:Choice xmlns:v="urn:schemas-microsoft-com:vml" Requires="v">
                <p:oleObj spid="_x0000_s8195" name="文档" r:id="rId19" imgW="11497941" imgH="1358011" progId="Word.Document.12">
                  <p:embed/>
                </p:oleObj>
              </mc:Choice>
              <mc:Fallback>
                <p:oleObj name="文档" r:id="rId19" imgW="11497941" imgH="1358011" progId="Word.Document.12">
                  <p:embed/>
                  <p:pic>
                    <p:nvPicPr>
                      <p:cNvPr id="3" name="对象 2">
                        <a:extLst>
                          <a:ext uri="{FF2B5EF4-FFF2-40B4-BE49-F238E27FC236}">
                            <a16:creationId xmlns:a16="http://schemas.microsoft.com/office/drawing/2014/main" id="{170AE9BF-218C-47A9-A80A-816DB3B656A2}"/>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927225" y="4464050"/>
                        <a:ext cx="8624888"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202" name="对象 1">
            <a:extLst>
              <a:ext uri="{FF2B5EF4-FFF2-40B4-BE49-F238E27FC236}">
                <a16:creationId xmlns:a16="http://schemas.microsoft.com/office/drawing/2014/main" id="{0081D594-9F51-4B79-8194-177B7A59BD9A}"/>
              </a:ext>
            </a:extLst>
          </p:cNvPr>
          <p:cNvGraphicFramePr>
            <a:graphicFrameLocks noChangeAspect="1"/>
          </p:cNvGraphicFramePr>
          <p:nvPr/>
        </p:nvGraphicFramePr>
        <p:xfrm>
          <a:off x="1901826" y="4238626"/>
          <a:ext cx="8113713" cy="1038225"/>
        </p:xfrm>
        <a:graphic>
          <a:graphicData uri="http://schemas.openxmlformats.org/presentationml/2006/ole">
            <mc:AlternateContent xmlns:mc="http://schemas.openxmlformats.org/markup-compatibility/2006">
              <mc:Choice xmlns:v="urn:schemas-microsoft-com:vml" Requires="v">
                <p:oleObj spid="_x0000_s9218" name="文档" r:id="rId3" imgW="10817647" imgH="1383199" progId="Word.Document.12">
                  <p:embed/>
                </p:oleObj>
              </mc:Choice>
              <mc:Fallback>
                <p:oleObj name="文档" r:id="rId3" imgW="10817647" imgH="1383199" progId="Word.Document.12">
                  <p:embed/>
                  <p:pic>
                    <p:nvPicPr>
                      <p:cNvPr id="179202" name="对象 1">
                        <a:extLst>
                          <a:ext uri="{FF2B5EF4-FFF2-40B4-BE49-F238E27FC236}">
                            <a16:creationId xmlns:a16="http://schemas.microsoft.com/office/drawing/2014/main" id="{0081D594-9F51-4B79-8194-177B7A59BD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1826" y="4238626"/>
                        <a:ext cx="8113713"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6" name="矩形 25">
            <a:extLst>
              <a:ext uri="{FF2B5EF4-FFF2-40B4-BE49-F238E27FC236}">
                <a16:creationId xmlns:a16="http://schemas.microsoft.com/office/drawing/2014/main" id="{D2F5F854-0AD7-4C39-BB02-422CD960431F}"/>
              </a:ext>
            </a:extLst>
          </p:cNvPr>
          <p:cNvSpPr/>
          <p:nvPr/>
        </p:nvSpPr>
        <p:spPr>
          <a:xfrm>
            <a:off x="1816100" y="1106488"/>
            <a:ext cx="6008688"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所示，空间存在垂直于纸面的匀强磁场，在半径为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的圆形区域内部及外部，磁场方向相反，磁感应强度的大小均为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一半径为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的圆形导线环放置在纸面内，其圆心与圆形区域的中心重合</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当内、外磁场同时由</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均匀地减小到零的过程中，通过导线环横截面的电荷量为</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5" action="ppaction://hlinksldjump"/>
            <a:extLst>
              <a:ext uri="{FF2B5EF4-FFF2-40B4-BE49-F238E27FC236}">
                <a16:creationId xmlns:a16="http://schemas.microsoft.com/office/drawing/2014/main" id="{17389FA0-6B6F-46DF-A555-B992E78EAB33}"/>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6" action="ppaction://hlinksldjump"/>
            <a:extLst>
              <a:ext uri="{FF2B5EF4-FFF2-40B4-BE49-F238E27FC236}">
                <a16:creationId xmlns:a16="http://schemas.microsoft.com/office/drawing/2014/main" id="{2FD24BA7-172D-42B1-9267-FB29235B17A9}"/>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7" action="ppaction://hlinksldjump"/>
            <a:extLst>
              <a:ext uri="{FF2B5EF4-FFF2-40B4-BE49-F238E27FC236}">
                <a16:creationId xmlns:a16="http://schemas.microsoft.com/office/drawing/2014/main" id="{641B880A-99DF-4567-B1AD-BAF393AA97D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8" action="ppaction://hlinksldjump"/>
            <a:extLst>
              <a:ext uri="{FF2B5EF4-FFF2-40B4-BE49-F238E27FC236}">
                <a16:creationId xmlns:a16="http://schemas.microsoft.com/office/drawing/2014/main" id="{4503227E-CDE2-4FB2-BC3A-30ED93544256}"/>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9" action="ppaction://hlinksldjump"/>
            <a:extLst>
              <a:ext uri="{FF2B5EF4-FFF2-40B4-BE49-F238E27FC236}">
                <a16:creationId xmlns:a16="http://schemas.microsoft.com/office/drawing/2014/main" id="{D4C3920F-AF5A-4EE9-B1A2-9B2CA9DC7687}"/>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10" action="ppaction://hlinksldjump"/>
            <a:extLst>
              <a:ext uri="{FF2B5EF4-FFF2-40B4-BE49-F238E27FC236}">
                <a16:creationId xmlns:a16="http://schemas.microsoft.com/office/drawing/2014/main" id="{99090B29-A524-4CD7-9EA0-4D0F03666E81}"/>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6</a:t>
            </a:r>
          </a:p>
        </p:txBody>
      </p:sp>
      <p:sp>
        <p:nvSpPr>
          <p:cNvPr id="41" name="Rectangle 21">
            <a:hlinkClick r:id="rId11" action="ppaction://hlinksldjump"/>
            <a:extLst>
              <a:ext uri="{FF2B5EF4-FFF2-40B4-BE49-F238E27FC236}">
                <a16:creationId xmlns:a16="http://schemas.microsoft.com/office/drawing/2014/main" id="{B09BE31B-6A09-44FB-BC78-4E69A108B677}"/>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12" action="ppaction://hlinksldjump"/>
            <a:extLst>
              <a:ext uri="{FF2B5EF4-FFF2-40B4-BE49-F238E27FC236}">
                <a16:creationId xmlns:a16="http://schemas.microsoft.com/office/drawing/2014/main" id="{64539EC6-99F4-4942-9F84-C76E1A8EA4B6}"/>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5" name="Rectangle 21">
            <a:hlinkClick r:id="rId13" action="ppaction://hlinksldjump"/>
            <a:extLst>
              <a:ext uri="{FF2B5EF4-FFF2-40B4-BE49-F238E27FC236}">
                <a16:creationId xmlns:a16="http://schemas.microsoft.com/office/drawing/2014/main" id="{2158CAD2-6EEC-4139-ACCC-71281FFA079F}"/>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6" name="Rectangle 21">
            <a:hlinkClick r:id="rId14" action="ppaction://hlinksldjump"/>
            <a:extLst>
              <a:ext uri="{FF2B5EF4-FFF2-40B4-BE49-F238E27FC236}">
                <a16:creationId xmlns:a16="http://schemas.microsoft.com/office/drawing/2014/main" id="{3170C38A-C34C-4CE7-AA63-980B9AA3089C}"/>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7" name="Rectangle 21">
            <a:hlinkClick r:id="rId15" action="ppaction://hlinksldjump"/>
            <a:extLst>
              <a:ext uri="{FF2B5EF4-FFF2-40B4-BE49-F238E27FC236}">
                <a16:creationId xmlns:a16="http://schemas.microsoft.com/office/drawing/2014/main" id="{77D9C19D-E0C4-4446-9CDF-642C372B5C54}"/>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6" action="ppaction://hlinksldjump"/>
            <a:extLst>
              <a:ext uri="{FF2B5EF4-FFF2-40B4-BE49-F238E27FC236}">
                <a16:creationId xmlns:a16="http://schemas.microsoft.com/office/drawing/2014/main" id="{03513B07-8350-4A3D-8739-7DCA5DC4D950}"/>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9" name="Rectangle 21">
            <a:hlinkClick r:id="rId17" action="ppaction://hlinksldjump"/>
            <a:extLst>
              <a:ext uri="{FF2B5EF4-FFF2-40B4-BE49-F238E27FC236}">
                <a16:creationId xmlns:a16="http://schemas.microsoft.com/office/drawing/2014/main" id="{D436ACEA-D3CF-4750-A842-8072241214EF}"/>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65" name="矩形 64">
            <a:extLst>
              <a:ext uri="{FF2B5EF4-FFF2-40B4-BE49-F238E27FC236}">
                <a16:creationId xmlns:a16="http://schemas.microsoft.com/office/drawing/2014/main" id="{562C2A6A-47A5-4A3D-ACD7-79A472FF99EC}"/>
              </a:ext>
            </a:extLst>
          </p:cNvPr>
          <p:cNvSpPr/>
          <p:nvPr/>
        </p:nvSpPr>
        <p:spPr>
          <a:xfrm>
            <a:off x="8801101" y="3630614"/>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6</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79218" name="Picture 73" descr="2-109">
            <a:extLst>
              <a:ext uri="{FF2B5EF4-FFF2-40B4-BE49-F238E27FC236}">
                <a16:creationId xmlns:a16="http://schemas.microsoft.com/office/drawing/2014/main" id="{8A3004A4-F333-40DA-8D31-D0A96555DDD0}"/>
              </a:ext>
            </a:extLst>
          </p:cNvPr>
          <p:cNvPicPr>
            <a:picLocks noChangeAspect="1" noChangeArrowheads="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59725" y="1320801"/>
            <a:ext cx="2241550"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Box 19">
            <a:extLst>
              <a:ext uri="{FF2B5EF4-FFF2-40B4-BE49-F238E27FC236}">
                <a16:creationId xmlns:a16="http://schemas.microsoft.com/office/drawing/2014/main" id="{CB2AA1C1-93C4-4CC3-8F6B-0F8DF7FB09F7}"/>
              </a:ext>
            </a:extLst>
          </p:cNvPr>
          <p:cNvSpPr txBox="1"/>
          <p:nvPr/>
        </p:nvSpPr>
        <p:spPr>
          <a:xfrm>
            <a:off x="1720850" y="435292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linds(horizontal)">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8E08DE2B-984C-4F97-A20D-CF9AC283999A}"/>
              </a:ext>
            </a:extLst>
          </p:cNvPr>
          <p:cNvSpPr/>
          <p:nvPr/>
        </p:nvSpPr>
        <p:spPr>
          <a:xfrm>
            <a:off x="1816100" y="1392239"/>
            <a:ext cx="8559800" cy="230187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粗细均匀的电阻丝围成如图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所示的线框，置于正方形有界匀强磁场中，磁感应强度为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，方向垂直线框平面向里，图中</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bc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de</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现使线框以同样大小的速度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匀速沿四个不同方向平动进入磁场，并且速度方向始终与线框先进入磁场的那条边垂直，则在通过如图所示位置时，下列说法正确的是</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2" action="ppaction://hlinksldjump"/>
            <a:extLst>
              <a:ext uri="{FF2B5EF4-FFF2-40B4-BE49-F238E27FC236}">
                <a16:creationId xmlns:a16="http://schemas.microsoft.com/office/drawing/2014/main" id="{6DB12952-A42A-4538-8D89-5F650D796F9A}"/>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3" action="ppaction://hlinksldjump"/>
            <a:extLst>
              <a:ext uri="{FF2B5EF4-FFF2-40B4-BE49-F238E27FC236}">
                <a16:creationId xmlns:a16="http://schemas.microsoft.com/office/drawing/2014/main" id="{919AB004-8CD7-4486-A15F-ECC3887590E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4" action="ppaction://hlinksldjump"/>
            <a:extLst>
              <a:ext uri="{FF2B5EF4-FFF2-40B4-BE49-F238E27FC236}">
                <a16:creationId xmlns:a16="http://schemas.microsoft.com/office/drawing/2014/main" id="{CDB1B34D-23C7-461E-BF14-91DD3E82D661}"/>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5" action="ppaction://hlinksldjump"/>
            <a:extLst>
              <a:ext uri="{FF2B5EF4-FFF2-40B4-BE49-F238E27FC236}">
                <a16:creationId xmlns:a16="http://schemas.microsoft.com/office/drawing/2014/main" id="{1A8F0370-728E-4B3A-A3F9-D09D27C09A2F}"/>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6" action="ppaction://hlinksldjump"/>
            <a:extLst>
              <a:ext uri="{FF2B5EF4-FFF2-40B4-BE49-F238E27FC236}">
                <a16:creationId xmlns:a16="http://schemas.microsoft.com/office/drawing/2014/main" id="{1277ED21-6458-4367-8EFD-5F0C25C0F635}"/>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7" action="ppaction://hlinksldjump"/>
            <a:extLst>
              <a:ext uri="{FF2B5EF4-FFF2-40B4-BE49-F238E27FC236}">
                <a16:creationId xmlns:a16="http://schemas.microsoft.com/office/drawing/2014/main" id="{2B36ECD3-035B-4DF3-92B9-98A47A7B62AC}"/>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8" action="ppaction://hlinksldjump"/>
            <a:extLst>
              <a:ext uri="{FF2B5EF4-FFF2-40B4-BE49-F238E27FC236}">
                <a16:creationId xmlns:a16="http://schemas.microsoft.com/office/drawing/2014/main" id="{8DBA78C2-BA08-433C-9286-113BDEF6B0CF}"/>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sp>
        <p:nvSpPr>
          <p:cNvPr id="53" name="Rectangle 21">
            <a:hlinkClick r:id="rId9" action="ppaction://hlinksldjump"/>
            <a:extLst>
              <a:ext uri="{FF2B5EF4-FFF2-40B4-BE49-F238E27FC236}">
                <a16:creationId xmlns:a16="http://schemas.microsoft.com/office/drawing/2014/main" id="{0AA7C25D-A8A2-48BB-AE36-676C5D723B1D}"/>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4" name="Rectangle 21">
            <a:hlinkClick r:id="rId10" action="ppaction://hlinksldjump"/>
            <a:extLst>
              <a:ext uri="{FF2B5EF4-FFF2-40B4-BE49-F238E27FC236}">
                <a16:creationId xmlns:a16="http://schemas.microsoft.com/office/drawing/2014/main" id="{D4B51F1D-810C-407F-82B9-A6D782A9ACEA}"/>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5" name="Rectangle 21">
            <a:hlinkClick r:id="rId11" action="ppaction://hlinksldjump"/>
            <a:extLst>
              <a:ext uri="{FF2B5EF4-FFF2-40B4-BE49-F238E27FC236}">
                <a16:creationId xmlns:a16="http://schemas.microsoft.com/office/drawing/2014/main" id="{8AD03E7F-2A8B-417F-8CC3-4B4316CB8749}"/>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6" name="Rectangle 21">
            <a:hlinkClick r:id="rId12" action="ppaction://hlinksldjump"/>
            <a:extLst>
              <a:ext uri="{FF2B5EF4-FFF2-40B4-BE49-F238E27FC236}">
                <a16:creationId xmlns:a16="http://schemas.microsoft.com/office/drawing/2014/main" id="{BB5D95EA-832A-44B2-930C-C3CDAEEAEF51}"/>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7" name="Rectangle 21">
            <a:hlinkClick r:id="rId13" action="ppaction://hlinksldjump"/>
            <a:extLst>
              <a:ext uri="{FF2B5EF4-FFF2-40B4-BE49-F238E27FC236}">
                <a16:creationId xmlns:a16="http://schemas.microsoft.com/office/drawing/2014/main" id="{A9A7E979-C872-4167-89D2-4CBCD2F0E2C4}"/>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8" name="Rectangle 21">
            <a:hlinkClick r:id="rId14" action="ppaction://hlinksldjump"/>
            <a:extLst>
              <a:ext uri="{FF2B5EF4-FFF2-40B4-BE49-F238E27FC236}">
                <a16:creationId xmlns:a16="http://schemas.microsoft.com/office/drawing/2014/main" id="{0DE6AA80-A6AC-47B5-A965-7598FC500025}"/>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64" name="矩形 63">
            <a:extLst>
              <a:ext uri="{FF2B5EF4-FFF2-40B4-BE49-F238E27FC236}">
                <a16:creationId xmlns:a16="http://schemas.microsoft.com/office/drawing/2014/main" id="{1418AEEB-98DC-40FD-95E5-A4C85CA199AB}"/>
              </a:ext>
            </a:extLst>
          </p:cNvPr>
          <p:cNvSpPr/>
          <p:nvPr/>
        </p:nvSpPr>
        <p:spPr>
          <a:xfrm>
            <a:off x="5824538" y="5291139"/>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7</a:t>
            </a:r>
            <a:endParaRPr lang="zh-CN" altLang="en-US" dirty="0"/>
          </a:p>
        </p:txBody>
      </p:sp>
      <p:grpSp>
        <p:nvGrpSpPr>
          <p:cNvPr id="180241" name="组合 25">
            <a:extLst>
              <a:ext uri="{FF2B5EF4-FFF2-40B4-BE49-F238E27FC236}">
                <a16:creationId xmlns:a16="http://schemas.microsoft.com/office/drawing/2014/main" id="{D66470A9-2105-4577-8B2A-B0C6451F6767}"/>
              </a:ext>
            </a:extLst>
          </p:cNvPr>
          <p:cNvGrpSpPr>
            <a:grpSpLocks/>
          </p:cNvGrpSpPr>
          <p:nvPr/>
        </p:nvGrpSpPr>
        <p:grpSpPr bwMode="auto">
          <a:xfrm>
            <a:off x="1919289" y="1012826"/>
            <a:ext cx="1798637" cy="392113"/>
            <a:chOff x="550590" y="561087"/>
            <a:chExt cx="2397998" cy="523152"/>
          </a:xfrm>
        </p:grpSpPr>
        <p:sp>
          <p:nvSpPr>
            <p:cNvPr id="27" name="TextBox 38">
              <a:extLst>
                <a:ext uri="{FF2B5EF4-FFF2-40B4-BE49-F238E27FC236}">
                  <a16:creationId xmlns:a16="http://schemas.microsoft.com/office/drawing/2014/main" id="{9B8A4CBB-8FC0-450A-A790-3B4F3BC1981D}"/>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能力综合练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80244" name="组合 27">
              <a:extLst>
                <a:ext uri="{FF2B5EF4-FFF2-40B4-BE49-F238E27FC236}">
                  <a16:creationId xmlns:a16="http://schemas.microsoft.com/office/drawing/2014/main" id="{DAAFB0CC-507C-4C34-8E10-4E4B87BC076C}"/>
                </a:ext>
              </a:extLst>
            </p:cNvPr>
            <p:cNvGrpSpPr>
              <a:grpSpLocks/>
            </p:cNvGrpSpPr>
            <p:nvPr/>
          </p:nvGrpSpPr>
          <p:grpSpPr bwMode="auto">
            <a:xfrm>
              <a:off x="569437" y="568930"/>
              <a:ext cx="452289" cy="420203"/>
              <a:chOff x="5117221" y="262066"/>
              <a:chExt cx="622156" cy="578020"/>
            </a:xfrm>
          </p:grpSpPr>
          <p:sp>
            <p:nvSpPr>
              <p:cNvPr id="30" name="矩形 29">
                <a:extLst>
                  <a:ext uri="{FF2B5EF4-FFF2-40B4-BE49-F238E27FC236}">
                    <a16:creationId xmlns:a16="http://schemas.microsoft.com/office/drawing/2014/main" id="{324159B8-D2DE-4094-9856-1E56BC6EDFFA}"/>
                  </a:ext>
                </a:extLst>
              </p:cNvPr>
              <p:cNvSpPr/>
              <p:nvPr/>
            </p:nvSpPr>
            <p:spPr>
              <a:xfrm>
                <a:off x="5117498" y="405694"/>
                <a:ext cx="433800" cy="434109"/>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180247" name="图片 30">
                <a:extLst>
                  <a:ext uri="{FF2B5EF4-FFF2-40B4-BE49-F238E27FC236}">
                    <a16:creationId xmlns:a16="http://schemas.microsoft.com/office/drawing/2014/main" id="{25711B23-4B62-491E-B013-83890767F92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9" name="直接连接符 28">
              <a:extLst>
                <a:ext uri="{FF2B5EF4-FFF2-40B4-BE49-F238E27FC236}">
                  <a16:creationId xmlns:a16="http://schemas.microsoft.com/office/drawing/2014/main" id="{D7BA1B74-75C0-4F54-A76D-0B9C733A4792}"/>
                </a:ext>
              </a:extLst>
            </p:cNvPr>
            <p:cNvCxnSpPr/>
            <p:nvPr/>
          </p:nvCxnSpPr>
          <p:spPr>
            <a:xfrm>
              <a:off x="550590" y="105458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80242" name="Picture 54" descr="2-89">
            <a:extLst>
              <a:ext uri="{FF2B5EF4-FFF2-40B4-BE49-F238E27FC236}">
                <a16:creationId xmlns:a16="http://schemas.microsoft.com/office/drawing/2014/main" id="{5AC672D3-6F87-4D9B-928B-9DB3C0063C84}"/>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11564" y="3568700"/>
            <a:ext cx="4968875"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E317FE33-F1B8-487D-BF14-38B783BC1D04}"/>
              </a:ext>
            </a:extLst>
          </p:cNvPr>
          <p:cNvSpPr/>
          <p:nvPr/>
        </p:nvSpPr>
        <p:spPr>
          <a:xfrm>
            <a:off x="1816100" y="3181350"/>
            <a:ext cx="8559800" cy="197008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四个图中，图</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两点间的电势差最大</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四个图中，图</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两点间的电势差最大</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四个图中，图</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中回路电流最大</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四个图中，图</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中回路电流最小</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2" action="ppaction://hlinksldjump"/>
            <a:extLst>
              <a:ext uri="{FF2B5EF4-FFF2-40B4-BE49-F238E27FC236}">
                <a16:creationId xmlns:a16="http://schemas.microsoft.com/office/drawing/2014/main" id="{824C78F5-EED5-405B-B8DC-6D62E40E4805}"/>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3" action="ppaction://hlinksldjump"/>
            <a:extLst>
              <a:ext uri="{FF2B5EF4-FFF2-40B4-BE49-F238E27FC236}">
                <a16:creationId xmlns:a16="http://schemas.microsoft.com/office/drawing/2014/main" id="{FC26851D-EF79-4059-89AD-378B310F41EE}"/>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4" action="ppaction://hlinksldjump"/>
            <a:extLst>
              <a:ext uri="{FF2B5EF4-FFF2-40B4-BE49-F238E27FC236}">
                <a16:creationId xmlns:a16="http://schemas.microsoft.com/office/drawing/2014/main" id="{4E95F764-16EB-4CC9-9850-49618D26CE07}"/>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5" action="ppaction://hlinksldjump"/>
            <a:extLst>
              <a:ext uri="{FF2B5EF4-FFF2-40B4-BE49-F238E27FC236}">
                <a16:creationId xmlns:a16="http://schemas.microsoft.com/office/drawing/2014/main" id="{66C89313-6297-4534-B0AF-1C9A7EF4F2ED}"/>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6" action="ppaction://hlinksldjump"/>
            <a:extLst>
              <a:ext uri="{FF2B5EF4-FFF2-40B4-BE49-F238E27FC236}">
                <a16:creationId xmlns:a16="http://schemas.microsoft.com/office/drawing/2014/main" id="{74FAC433-EC79-4CDF-8DF9-2C6C7CE8DE89}"/>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7" action="ppaction://hlinksldjump"/>
            <a:extLst>
              <a:ext uri="{FF2B5EF4-FFF2-40B4-BE49-F238E27FC236}">
                <a16:creationId xmlns:a16="http://schemas.microsoft.com/office/drawing/2014/main" id="{4FE93BBA-6D52-4B3A-9647-C2870C471169}"/>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8" action="ppaction://hlinksldjump"/>
            <a:extLst>
              <a:ext uri="{FF2B5EF4-FFF2-40B4-BE49-F238E27FC236}">
                <a16:creationId xmlns:a16="http://schemas.microsoft.com/office/drawing/2014/main" id="{6EE7F36D-283D-44D2-B840-E407C3A35EC0}"/>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sp>
        <p:nvSpPr>
          <p:cNvPr id="53" name="Rectangle 21">
            <a:hlinkClick r:id="rId9" action="ppaction://hlinksldjump"/>
            <a:extLst>
              <a:ext uri="{FF2B5EF4-FFF2-40B4-BE49-F238E27FC236}">
                <a16:creationId xmlns:a16="http://schemas.microsoft.com/office/drawing/2014/main" id="{AE20D9A5-502C-4260-97F8-8117CB3BD8BE}"/>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4" name="Rectangle 21">
            <a:hlinkClick r:id="rId10" action="ppaction://hlinksldjump"/>
            <a:extLst>
              <a:ext uri="{FF2B5EF4-FFF2-40B4-BE49-F238E27FC236}">
                <a16:creationId xmlns:a16="http://schemas.microsoft.com/office/drawing/2014/main" id="{7981B8D5-6E0B-4025-970C-89FACA3A85C4}"/>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5" name="Rectangle 21">
            <a:hlinkClick r:id="rId11" action="ppaction://hlinksldjump"/>
            <a:extLst>
              <a:ext uri="{FF2B5EF4-FFF2-40B4-BE49-F238E27FC236}">
                <a16:creationId xmlns:a16="http://schemas.microsoft.com/office/drawing/2014/main" id="{D2C45FD4-E5F9-44EF-A1CB-23F8AD573766}"/>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6" name="Rectangle 21">
            <a:hlinkClick r:id="rId12" action="ppaction://hlinksldjump"/>
            <a:extLst>
              <a:ext uri="{FF2B5EF4-FFF2-40B4-BE49-F238E27FC236}">
                <a16:creationId xmlns:a16="http://schemas.microsoft.com/office/drawing/2014/main" id="{453B9378-A6DF-4B52-9BD1-5D59CB219EDE}"/>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7" name="Rectangle 21">
            <a:hlinkClick r:id="rId13" action="ppaction://hlinksldjump"/>
            <a:extLst>
              <a:ext uri="{FF2B5EF4-FFF2-40B4-BE49-F238E27FC236}">
                <a16:creationId xmlns:a16="http://schemas.microsoft.com/office/drawing/2014/main" id="{BD13FA4A-D5EF-4C62-A230-3807733C921F}"/>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8" name="Rectangle 21">
            <a:hlinkClick r:id="rId14" action="ppaction://hlinksldjump"/>
            <a:extLst>
              <a:ext uri="{FF2B5EF4-FFF2-40B4-BE49-F238E27FC236}">
                <a16:creationId xmlns:a16="http://schemas.microsoft.com/office/drawing/2014/main" id="{7ADAD5FA-EBDE-4647-B344-195EA01968B4}"/>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35" name="TextBox 19">
            <a:extLst>
              <a:ext uri="{FF2B5EF4-FFF2-40B4-BE49-F238E27FC236}">
                <a16:creationId xmlns:a16="http://schemas.microsoft.com/office/drawing/2014/main" id="{FA90E593-E478-4E2C-B5F7-48C694EF8138}"/>
              </a:ext>
            </a:extLst>
          </p:cNvPr>
          <p:cNvSpPr txBox="1"/>
          <p:nvPr/>
        </p:nvSpPr>
        <p:spPr>
          <a:xfrm>
            <a:off x="1720851" y="3213100"/>
            <a:ext cx="568325"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181265" name="Picture 54" descr="2-89">
            <a:extLst>
              <a:ext uri="{FF2B5EF4-FFF2-40B4-BE49-F238E27FC236}">
                <a16:creationId xmlns:a16="http://schemas.microsoft.com/office/drawing/2014/main" id="{F5618FC7-C4F1-45F2-8735-69A2829CC0AF}"/>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11564" y="1316039"/>
            <a:ext cx="4968875" cy="173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矩形 23">
            <a:extLst>
              <a:ext uri="{FF2B5EF4-FFF2-40B4-BE49-F238E27FC236}">
                <a16:creationId xmlns:a16="http://schemas.microsoft.com/office/drawing/2014/main" id="{A5064E11-B535-479E-BC69-0D4843E3F353}"/>
              </a:ext>
            </a:extLst>
          </p:cNvPr>
          <p:cNvSpPr>
            <a:spLocks noChangeArrowheads="1"/>
          </p:cNvSpPr>
          <p:nvPr/>
        </p:nvSpPr>
        <p:spPr bwMode="auto">
          <a:xfrm>
            <a:off x="1890714" y="1214438"/>
            <a:ext cx="8410575" cy="391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8.</a:t>
            </a:r>
            <a:r>
              <a:rPr lang="zh-CN" altLang="zh-CN" sz="2100">
                <a:latin typeface="Times New Roman" panose="02020603050405020304" pitchFamily="18" charset="0"/>
                <a:ea typeface="方正中等线简体"/>
                <a:cs typeface="Times New Roman" panose="02020603050405020304" pitchFamily="18" charset="0"/>
              </a:rPr>
              <a:t>用相同的导线绕制的边长分别为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和</a:t>
            </a:r>
            <a:r>
              <a:rPr lang="en-US" altLang="zh-CN" sz="2100">
                <a:latin typeface="Times New Roman" panose="02020603050405020304" pitchFamily="18" charset="0"/>
                <a:ea typeface="方正中等线简体"/>
                <a:cs typeface="Courier New" panose="02070309020205020404" pitchFamily="49" charset="0"/>
              </a:rPr>
              <a:t>2</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的正方形闭合线框，以相同的速度匀速进入右侧的匀强磁场，如图</a:t>
            </a:r>
            <a:r>
              <a:rPr lang="en-US" altLang="zh-CN" sz="2100">
                <a:latin typeface="Times New Roman" panose="02020603050405020304" pitchFamily="18" charset="0"/>
                <a:ea typeface="方正中等线简体"/>
                <a:cs typeface="Courier New" panose="02070309020205020404" pitchFamily="49" charset="0"/>
              </a:rPr>
              <a:t>8</a:t>
            </a:r>
            <a:r>
              <a:rPr lang="zh-CN" altLang="zh-CN" sz="2100">
                <a:latin typeface="Times New Roman" panose="02020603050405020304" pitchFamily="18" charset="0"/>
                <a:ea typeface="方正中等线简体"/>
                <a:cs typeface="Times New Roman" panose="02020603050405020304" pitchFamily="18" charset="0"/>
              </a:rPr>
              <a:t>所示，在线框进入磁场的过程中，</a:t>
            </a:r>
            <a:r>
              <a:rPr lang="en-US" altLang="zh-CN" sz="2100" i="1">
                <a:latin typeface="Times New Roman" panose="02020603050405020304" pitchFamily="18" charset="0"/>
                <a:ea typeface="方正中等线简体"/>
                <a:cs typeface="Courier New" panose="02070309020205020404" pitchFamily="49" charset="0"/>
              </a:rPr>
              <a:t>a</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和</a:t>
            </a:r>
            <a:r>
              <a:rPr lang="en-US" altLang="zh-CN" sz="2100" i="1">
                <a:latin typeface="Times New Roman" panose="02020603050405020304" pitchFamily="18" charset="0"/>
                <a:ea typeface="方正中等线简体"/>
                <a:cs typeface="Courier New" panose="02070309020205020404" pitchFamily="49" charset="0"/>
              </a:rPr>
              <a:t>c</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d</a:t>
            </a:r>
            <a:r>
              <a:rPr lang="zh-CN" altLang="zh-CN" sz="2100">
                <a:latin typeface="Times New Roman" panose="02020603050405020304" pitchFamily="18" charset="0"/>
                <a:ea typeface="方正中等线简体"/>
                <a:cs typeface="Times New Roman" panose="02020603050405020304" pitchFamily="18" charset="0"/>
              </a:rPr>
              <a:t>两点间的电压分别为</a:t>
            </a:r>
            <a:r>
              <a:rPr lang="en-US" altLang="zh-CN" sz="2100" i="1">
                <a:latin typeface="Times New Roman" panose="02020603050405020304" pitchFamily="18" charset="0"/>
                <a:ea typeface="方正中等线简体"/>
                <a:cs typeface="Courier New" panose="02070309020205020404" pitchFamily="49" charset="0"/>
              </a:rPr>
              <a:t>U</a:t>
            </a:r>
            <a:r>
              <a:rPr lang="zh-CN" altLang="zh-CN" sz="2100" baseline="-25000">
                <a:latin typeface="Times New Roman" panose="02020603050405020304" pitchFamily="18" charset="0"/>
                <a:ea typeface="方正中等线简体"/>
                <a:cs typeface="Times New Roman" panose="02020603050405020304" pitchFamily="18" charset="0"/>
              </a:rPr>
              <a:t>甲</a:t>
            </a:r>
            <a:r>
              <a:rPr lang="zh-CN" altLang="zh-CN" sz="2100">
                <a:latin typeface="Times New Roman" panose="02020603050405020304" pitchFamily="18" charset="0"/>
                <a:ea typeface="方正中等线简体"/>
                <a:cs typeface="Times New Roman" panose="02020603050405020304" pitchFamily="18" charset="0"/>
              </a:rPr>
              <a:t>和</a:t>
            </a:r>
            <a:r>
              <a:rPr lang="en-US" altLang="zh-CN" sz="2100" i="1">
                <a:latin typeface="Times New Roman" panose="02020603050405020304" pitchFamily="18" charset="0"/>
                <a:ea typeface="方正中等线简体"/>
                <a:cs typeface="Courier New" panose="02070309020205020404" pitchFamily="49" charset="0"/>
              </a:rPr>
              <a:t>U</a:t>
            </a:r>
            <a:r>
              <a:rPr lang="zh-CN" altLang="zh-CN" sz="2100" baseline="-25000">
                <a:latin typeface="Times New Roman" panose="02020603050405020304" pitchFamily="18" charset="0"/>
                <a:ea typeface="方正中等线简体"/>
                <a:cs typeface="Times New Roman" panose="02020603050405020304" pitchFamily="18" charset="0"/>
              </a:rPr>
              <a:t>乙</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边和</a:t>
            </a:r>
            <a:r>
              <a:rPr lang="en-US" altLang="zh-CN" sz="2100" i="1">
                <a:latin typeface="Times New Roman" panose="02020603050405020304" pitchFamily="18" charset="0"/>
                <a:ea typeface="方正中等线简体"/>
                <a:cs typeface="Courier New" panose="02070309020205020404" pitchFamily="49" charset="0"/>
              </a:rPr>
              <a:t>cd</a:t>
            </a:r>
            <a:r>
              <a:rPr lang="zh-CN" altLang="zh-CN" sz="2100">
                <a:latin typeface="Times New Roman" panose="02020603050405020304" pitchFamily="18" charset="0"/>
                <a:ea typeface="方正中等线简体"/>
                <a:cs typeface="Times New Roman" panose="02020603050405020304" pitchFamily="18" charset="0"/>
              </a:rPr>
              <a:t>边所受的安培力分别为</a:t>
            </a:r>
            <a:r>
              <a:rPr lang="en-US" altLang="zh-CN" sz="2100" i="1">
                <a:latin typeface="Times New Roman" panose="02020603050405020304" pitchFamily="18" charset="0"/>
                <a:ea typeface="方正中等线简体"/>
                <a:cs typeface="Courier New" panose="02070309020205020404" pitchFamily="49" charset="0"/>
              </a:rPr>
              <a:t>F</a:t>
            </a:r>
            <a:r>
              <a:rPr lang="zh-CN" altLang="zh-CN" sz="2100" baseline="-25000">
                <a:latin typeface="Times New Roman" panose="02020603050405020304" pitchFamily="18" charset="0"/>
                <a:ea typeface="方正中等线简体"/>
                <a:cs typeface="Times New Roman" panose="02020603050405020304" pitchFamily="18" charset="0"/>
              </a:rPr>
              <a:t>甲</a:t>
            </a:r>
            <a:r>
              <a:rPr lang="zh-CN" altLang="zh-CN" sz="2100">
                <a:latin typeface="Times New Roman" panose="02020603050405020304" pitchFamily="18" charset="0"/>
                <a:ea typeface="方正中等线简体"/>
                <a:cs typeface="Times New Roman" panose="02020603050405020304" pitchFamily="18" charset="0"/>
              </a:rPr>
              <a:t>和</a:t>
            </a:r>
            <a:r>
              <a:rPr lang="en-US" altLang="zh-CN" sz="2100" i="1">
                <a:latin typeface="Times New Roman" panose="02020603050405020304" pitchFamily="18" charset="0"/>
                <a:ea typeface="方正中等线简体"/>
                <a:cs typeface="Courier New" panose="02070309020205020404" pitchFamily="49" charset="0"/>
              </a:rPr>
              <a:t>F</a:t>
            </a:r>
            <a:r>
              <a:rPr lang="zh-CN" altLang="zh-CN" sz="2100" baseline="-25000">
                <a:latin typeface="Times New Roman" panose="02020603050405020304" pitchFamily="18" charset="0"/>
                <a:ea typeface="方正中等线简体"/>
                <a:cs typeface="Times New Roman" panose="02020603050405020304" pitchFamily="18" charset="0"/>
              </a:rPr>
              <a:t>乙</a:t>
            </a:r>
            <a:r>
              <a:rPr lang="zh-CN" altLang="zh-CN" sz="2100">
                <a:latin typeface="Times New Roman" panose="02020603050405020304" pitchFamily="18" charset="0"/>
                <a:ea typeface="方正中等线简体"/>
                <a:cs typeface="Times New Roman" panose="02020603050405020304" pitchFamily="18" charset="0"/>
              </a:rPr>
              <a:t>，则下列判断正确的是</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Times New Roman" panose="02020603050405020304" pitchFamily="18" charset="0"/>
              </a:rPr>
              <a:t>A.</a:t>
            </a:r>
            <a:r>
              <a:rPr lang="en-US" altLang="zh-CN" sz="2100" i="1">
                <a:latin typeface="Times New Roman" panose="02020603050405020304" pitchFamily="18" charset="0"/>
                <a:ea typeface="方正中等线简体"/>
                <a:cs typeface="Times New Roman" panose="02020603050405020304" pitchFamily="18" charset="0"/>
              </a:rPr>
              <a:t>U</a:t>
            </a:r>
            <a:r>
              <a:rPr lang="zh-CN" altLang="zh-CN" sz="2100" baseline="-25000">
                <a:latin typeface="Times New Roman" panose="02020603050405020304" pitchFamily="18" charset="0"/>
                <a:ea typeface="方正中等线简体"/>
                <a:cs typeface="方正中等线简体"/>
              </a:rPr>
              <a:t>甲</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U</a:t>
            </a:r>
            <a:r>
              <a:rPr lang="zh-CN" altLang="zh-CN" sz="2100" baseline="-25000">
                <a:latin typeface="Times New Roman" panose="02020603050405020304" pitchFamily="18" charset="0"/>
                <a:ea typeface="方正中等线简体"/>
                <a:cs typeface="方正中等线简体"/>
              </a:rPr>
              <a:t>乙</a:t>
            </a:r>
            <a:r>
              <a:rPr lang="en-US" altLang="zh-CN" sz="2100">
                <a:latin typeface="Times New Roman" panose="02020603050405020304" pitchFamily="18" charset="0"/>
                <a:ea typeface="方正中等线简体"/>
                <a:cs typeface="方正中等线简体"/>
              </a:rPr>
              <a:t>  	</a:t>
            </a: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en-US" altLang="zh-CN" sz="2100" i="1">
                <a:latin typeface="Times New Roman" panose="02020603050405020304" pitchFamily="18" charset="0"/>
                <a:ea typeface="方正中等线简体"/>
                <a:cs typeface="方正中等线简体"/>
              </a:rPr>
              <a:t>U</a:t>
            </a:r>
            <a:r>
              <a:rPr lang="zh-CN" altLang="zh-CN" sz="2100" baseline="-25000">
                <a:latin typeface="Times New Roman" panose="02020603050405020304" pitchFamily="18" charset="0"/>
                <a:ea typeface="方正中等线简体"/>
                <a:cs typeface="方正中等线简体"/>
              </a:rPr>
              <a:t>甲</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2</a:t>
            </a:r>
            <a:r>
              <a:rPr lang="en-US" altLang="zh-CN" sz="2100" i="1">
                <a:latin typeface="Times New Roman" panose="02020603050405020304" pitchFamily="18" charset="0"/>
                <a:ea typeface="方正中等线简体"/>
                <a:cs typeface="方正中等线简体"/>
              </a:rPr>
              <a:t>U</a:t>
            </a:r>
            <a:r>
              <a:rPr lang="zh-CN" altLang="zh-CN" sz="2100" baseline="-25000">
                <a:latin typeface="Times New Roman" panose="02020603050405020304" pitchFamily="18" charset="0"/>
                <a:ea typeface="方正中等线简体"/>
                <a:cs typeface="方正中等线简体"/>
              </a:rPr>
              <a:t>乙</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en-US" altLang="zh-CN" sz="2100" i="1">
                <a:latin typeface="Times New Roman" panose="02020603050405020304" pitchFamily="18" charset="0"/>
                <a:ea typeface="方正中等线简体"/>
                <a:cs typeface="方正中等线简体"/>
              </a:rPr>
              <a:t>F</a:t>
            </a:r>
            <a:r>
              <a:rPr lang="zh-CN" altLang="zh-CN" sz="2100" baseline="-25000">
                <a:latin typeface="Times New Roman" panose="02020603050405020304" pitchFamily="18" charset="0"/>
                <a:ea typeface="方正中等线简体"/>
                <a:cs typeface="方正中等线简体"/>
              </a:rPr>
              <a:t>甲</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F</a:t>
            </a:r>
            <a:r>
              <a:rPr lang="zh-CN" altLang="zh-CN" sz="2100" baseline="-25000">
                <a:latin typeface="Times New Roman" panose="02020603050405020304" pitchFamily="18" charset="0"/>
                <a:ea typeface="方正中等线简体"/>
                <a:cs typeface="方正中等线简体"/>
              </a:rPr>
              <a:t>乙</a:t>
            </a:r>
            <a:r>
              <a:rPr lang="en-US" altLang="zh-CN" sz="2100">
                <a:latin typeface="Times New Roman" panose="02020603050405020304" pitchFamily="18" charset="0"/>
                <a:ea typeface="方正中等线简体"/>
                <a:cs typeface="方正中等线简体"/>
              </a:rPr>
              <a:t>  	</a:t>
            </a: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en-US" altLang="zh-CN" sz="2100" i="1">
                <a:latin typeface="Times New Roman" panose="02020603050405020304" pitchFamily="18" charset="0"/>
                <a:ea typeface="方正中等线简体"/>
                <a:cs typeface="方正中等线简体"/>
              </a:rPr>
              <a:t>F</a:t>
            </a:r>
            <a:r>
              <a:rPr lang="zh-CN" altLang="zh-CN" sz="2100" baseline="-25000">
                <a:latin typeface="Times New Roman" panose="02020603050405020304" pitchFamily="18" charset="0"/>
                <a:ea typeface="方正中等线简体"/>
                <a:cs typeface="方正中等线简体"/>
              </a:rPr>
              <a:t>甲</a:t>
            </a:r>
            <a:r>
              <a:rPr lang="zh-CN" altLang="zh-CN" sz="2100">
                <a:latin typeface="Times New Roman" panose="02020603050405020304" pitchFamily="18" charset="0"/>
                <a:ea typeface="方正中等线简体"/>
                <a:cs typeface="方正中等线简体"/>
              </a:rPr>
              <a:t>＝</a:t>
            </a:r>
            <a:r>
              <a:rPr lang="en-US" altLang="zh-CN" sz="2100">
                <a:latin typeface="Times New Roman" panose="02020603050405020304" pitchFamily="18" charset="0"/>
                <a:ea typeface="方正中等线简体"/>
                <a:cs typeface="方正中等线简体"/>
              </a:rPr>
              <a:t>   </a:t>
            </a:r>
            <a:r>
              <a:rPr lang="en-US" altLang="zh-CN" sz="2100" i="1">
                <a:latin typeface="Times New Roman" panose="02020603050405020304" pitchFamily="18" charset="0"/>
                <a:ea typeface="方正中等线简体"/>
                <a:cs typeface="方正中等线简体"/>
              </a:rPr>
              <a:t>F</a:t>
            </a:r>
            <a:r>
              <a:rPr lang="zh-CN" altLang="zh-CN" sz="2100" baseline="-25000">
                <a:latin typeface="Times New Roman" panose="02020603050405020304" pitchFamily="18" charset="0"/>
                <a:ea typeface="方正中等线简体"/>
                <a:cs typeface="方正中等线简体"/>
              </a:rPr>
              <a:t>乙</a:t>
            </a:r>
            <a:endParaRPr lang="zh-CN" altLang="zh-CN" sz="700">
              <a:latin typeface="宋体" panose="02010600030101010101" pitchFamily="2" charset="-122"/>
              <a:cs typeface="Courier New" panose="02070309020205020404" pitchFamily="49" charset="0"/>
            </a:endParaRPr>
          </a:p>
        </p:txBody>
      </p:sp>
      <p:sp>
        <p:nvSpPr>
          <p:cNvPr id="26" name="TextBox 19">
            <a:extLst>
              <a:ext uri="{FF2B5EF4-FFF2-40B4-BE49-F238E27FC236}">
                <a16:creationId xmlns:a16="http://schemas.microsoft.com/office/drawing/2014/main" id="{43AE8257-E858-4C90-9DC0-E0F0536D94FD}"/>
              </a:ext>
            </a:extLst>
          </p:cNvPr>
          <p:cNvSpPr txBox="1"/>
          <p:nvPr/>
        </p:nvSpPr>
        <p:spPr>
          <a:xfrm>
            <a:off x="1803400" y="4621214"/>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27" name="Rectangle 21">
            <a:hlinkClick r:id="rId3" action="ppaction://hlinksldjump"/>
            <a:extLst>
              <a:ext uri="{FF2B5EF4-FFF2-40B4-BE49-F238E27FC236}">
                <a16:creationId xmlns:a16="http://schemas.microsoft.com/office/drawing/2014/main" id="{238C2707-D06F-4F7D-A1F8-A51C44BAF65C}"/>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4" action="ppaction://hlinksldjump"/>
            <a:extLst>
              <a:ext uri="{FF2B5EF4-FFF2-40B4-BE49-F238E27FC236}">
                <a16:creationId xmlns:a16="http://schemas.microsoft.com/office/drawing/2014/main" id="{47BB6238-8E2F-48D6-8704-926C5D37EDDA}"/>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3" name="Rectangle 21">
            <a:hlinkClick r:id="rId5" action="ppaction://hlinksldjump"/>
            <a:extLst>
              <a:ext uri="{FF2B5EF4-FFF2-40B4-BE49-F238E27FC236}">
                <a16:creationId xmlns:a16="http://schemas.microsoft.com/office/drawing/2014/main" id="{8CC4393E-CD08-472A-89CF-E20E8E0C2621}"/>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4" name="Rectangle 21">
            <a:hlinkClick r:id="rId6" action="ppaction://hlinksldjump"/>
            <a:extLst>
              <a:ext uri="{FF2B5EF4-FFF2-40B4-BE49-F238E27FC236}">
                <a16:creationId xmlns:a16="http://schemas.microsoft.com/office/drawing/2014/main" id="{B6F040F5-1950-4DB2-B279-18CB6F72DD8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5" name="Rectangle 21">
            <a:hlinkClick r:id="rId7" action="ppaction://hlinksldjump"/>
            <a:extLst>
              <a:ext uri="{FF2B5EF4-FFF2-40B4-BE49-F238E27FC236}">
                <a16:creationId xmlns:a16="http://schemas.microsoft.com/office/drawing/2014/main" id="{C232EFAE-EE25-4647-B640-53D2A43B8B63}"/>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6" name="Rectangle 21">
            <a:hlinkClick r:id="rId8" action="ppaction://hlinksldjump"/>
            <a:extLst>
              <a:ext uri="{FF2B5EF4-FFF2-40B4-BE49-F238E27FC236}">
                <a16:creationId xmlns:a16="http://schemas.microsoft.com/office/drawing/2014/main" id="{EDA63BDA-74F1-4D3C-9BDD-D1E8377E623F}"/>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7" name="Rectangle 21">
            <a:hlinkClick r:id="rId9" action="ppaction://hlinksldjump"/>
            <a:extLst>
              <a:ext uri="{FF2B5EF4-FFF2-40B4-BE49-F238E27FC236}">
                <a16:creationId xmlns:a16="http://schemas.microsoft.com/office/drawing/2014/main" id="{2740584F-9217-4A9A-BD48-65786D15BF90}"/>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38" name="Rectangle 21">
            <a:hlinkClick r:id="rId10" action="ppaction://hlinksldjump"/>
            <a:extLst>
              <a:ext uri="{FF2B5EF4-FFF2-40B4-BE49-F238E27FC236}">
                <a16:creationId xmlns:a16="http://schemas.microsoft.com/office/drawing/2014/main" id="{21DA50F6-9312-4AD8-97DD-6D6465DB31A8}"/>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sp>
        <p:nvSpPr>
          <p:cNvPr id="39" name="Rectangle 21">
            <a:hlinkClick r:id="rId11" action="ppaction://hlinksldjump"/>
            <a:extLst>
              <a:ext uri="{FF2B5EF4-FFF2-40B4-BE49-F238E27FC236}">
                <a16:creationId xmlns:a16="http://schemas.microsoft.com/office/drawing/2014/main" id="{E2C3ADFF-E7B6-4D12-A15F-7DFDFC7B40AF}"/>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40" name="Rectangle 21">
            <a:hlinkClick r:id="rId12" action="ppaction://hlinksldjump"/>
            <a:extLst>
              <a:ext uri="{FF2B5EF4-FFF2-40B4-BE49-F238E27FC236}">
                <a16:creationId xmlns:a16="http://schemas.microsoft.com/office/drawing/2014/main" id="{8F8DB145-F7DF-457F-9ECA-B830985C087A}"/>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41" name="Rectangle 21">
            <a:hlinkClick r:id="rId13" action="ppaction://hlinksldjump"/>
            <a:extLst>
              <a:ext uri="{FF2B5EF4-FFF2-40B4-BE49-F238E27FC236}">
                <a16:creationId xmlns:a16="http://schemas.microsoft.com/office/drawing/2014/main" id="{43E30B91-DCD2-4258-82B2-BB0CC631F2D3}"/>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4" action="ppaction://hlinksldjump"/>
            <a:extLst>
              <a:ext uri="{FF2B5EF4-FFF2-40B4-BE49-F238E27FC236}">
                <a16:creationId xmlns:a16="http://schemas.microsoft.com/office/drawing/2014/main" id="{331795A5-A3E7-42B9-937E-7DE8E07116AC}"/>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9" name="Rectangle 21">
            <a:hlinkClick r:id="rId15" action="ppaction://hlinksldjump"/>
            <a:extLst>
              <a:ext uri="{FF2B5EF4-FFF2-40B4-BE49-F238E27FC236}">
                <a16:creationId xmlns:a16="http://schemas.microsoft.com/office/drawing/2014/main" id="{7D7D0864-6283-419A-8F44-EDFE6B56D462}"/>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2" name="矩形 1">
            <a:extLst>
              <a:ext uri="{FF2B5EF4-FFF2-40B4-BE49-F238E27FC236}">
                <a16:creationId xmlns:a16="http://schemas.microsoft.com/office/drawing/2014/main" id="{177C571D-AAA9-4CD3-9261-C2C49D52CB9B}"/>
              </a:ext>
            </a:extLst>
          </p:cNvPr>
          <p:cNvSpPr/>
          <p:nvPr/>
        </p:nvSpPr>
        <p:spPr>
          <a:xfrm>
            <a:off x="7335838" y="4610100"/>
            <a:ext cx="588962"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8</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graphicFrame>
        <p:nvGraphicFramePr>
          <p:cNvPr id="182290" name="对象 27">
            <a:extLst>
              <a:ext uri="{FF2B5EF4-FFF2-40B4-BE49-F238E27FC236}">
                <a16:creationId xmlns:a16="http://schemas.microsoft.com/office/drawing/2014/main" id="{6B96D8D1-BB76-4F0C-9172-B2C6DA6A2D83}"/>
              </a:ext>
            </a:extLst>
          </p:cNvPr>
          <p:cNvGraphicFramePr>
            <a:graphicFrameLocks noChangeAspect="1"/>
          </p:cNvGraphicFramePr>
          <p:nvPr/>
        </p:nvGraphicFramePr>
        <p:xfrm>
          <a:off x="2855914" y="4538664"/>
          <a:ext cx="249237" cy="758825"/>
        </p:xfrm>
        <a:graphic>
          <a:graphicData uri="http://schemas.openxmlformats.org/presentationml/2006/ole">
            <mc:AlternateContent xmlns:mc="http://schemas.openxmlformats.org/markup-compatibility/2006">
              <mc:Choice xmlns:v="urn:schemas-microsoft-com:vml" Requires="v">
                <p:oleObj spid="_x0000_s10242" name="文档" r:id="rId16" imgW="340141" imgH="1009213" progId="Word.Document.12">
                  <p:embed/>
                </p:oleObj>
              </mc:Choice>
              <mc:Fallback>
                <p:oleObj name="文档" r:id="rId16" imgW="340141" imgH="1009213" progId="Word.Document.12">
                  <p:embed/>
                  <p:pic>
                    <p:nvPicPr>
                      <p:cNvPr id="182290" name="对象 27">
                        <a:extLst>
                          <a:ext uri="{FF2B5EF4-FFF2-40B4-BE49-F238E27FC236}">
                            <a16:creationId xmlns:a16="http://schemas.microsoft.com/office/drawing/2014/main" id="{6B96D8D1-BB76-4F0C-9172-B2C6DA6A2D83}"/>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55914" y="4538664"/>
                        <a:ext cx="249237"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82291" name="Picture 55" descr="2-105">
            <a:extLst>
              <a:ext uri="{FF2B5EF4-FFF2-40B4-BE49-F238E27FC236}">
                <a16:creationId xmlns:a16="http://schemas.microsoft.com/office/drawing/2014/main" id="{33DF0710-ECC8-4112-B7F9-DCD1B8D8863E}"/>
              </a:ext>
            </a:extLst>
          </p:cNvPr>
          <p:cNvPicPr>
            <a:picLocks noChangeAspect="1" noChangeArrowheads="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65875" y="3044825"/>
            <a:ext cx="2482850" cy="157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矩形 23">
            <a:extLst>
              <a:ext uri="{FF2B5EF4-FFF2-40B4-BE49-F238E27FC236}">
                <a16:creationId xmlns:a16="http://schemas.microsoft.com/office/drawing/2014/main" id="{3319EF3A-EA12-4677-B0E0-2318650182C8}"/>
              </a:ext>
            </a:extLst>
          </p:cNvPr>
          <p:cNvSpPr>
            <a:spLocks noChangeArrowheads="1"/>
          </p:cNvSpPr>
          <p:nvPr/>
        </p:nvSpPr>
        <p:spPr bwMode="auto">
          <a:xfrm>
            <a:off x="1816100" y="965201"/>
            <a:ext cx="8559800" cy="456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9.</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9</a:t>
            </a:r>
            <a:r>
              <a:rPr lang="zh-CN" altLang="zh-CN" sz="2100">
                <a:latin typeface="Times New Roman" panose="02020603050405020304" pitchFamily="18" charset="0"/>
                <a:ea typeface="方正中等线简体"/>
                <a:cs typeface="Times New Roman" panose="02020603050405020304" pitchFamily="18" charset="0"/>
              </a:rPr>
              <a:t>所示，两光滑圆形导轨固定在水平面内，圆心均为</a:t>
            </a:r>
            <a:r>
              <a:rPr lang="en-US" altLang="zh-CN" sz="2100" i="1">
                <a:latin typeface="Times New Roman" panose="02020603050405020304" pitchFamily="18" charset="0"/>
                <a:ea typeface="方正中等线简体"/>
                <a:cs typeface="Courier New" panose="02070309020205020404" pitchFamily="49" charset="0"/>
              </a:rPr>
              <a:t>O</a:t>
            </a:r>
            <a:r>
              <a:rPr lang="zh-CN" altLang="zh-CN" sz="2100">
                <a:latin typeface="Times New Roman" panose="02020603050405020304" pitchFamily="18" charset="0"/>
                <a:ea typeface="方正中等线简体"/>
                <a:cs typeface="Times New Roman" panose="02020603050405020304" pitchFamily="18" charset="0"/>
              </a:rPr>
              <a:t>点，半径分别为</a:t>
            </a:r>
            <a:r>
              <a:rPr lang="en-US" altLang="zh-CN" sz="2100" i="1">
                <a:latin typeface="Times New Roman" panose="02020603050405020304" pitchFamily="18" charset="0"/>
                <a:ea typeface="方正中等线简体"/>
                <a:cs typeface="Courier New" panose="02070309020205020404" pitchFamily="49" charset="0"/>
              </a:rPr>
              <a:t>r</a:t>
            </a:r>
            <a:r>
              <a:rPr lang="en-US" altLang="zh-CN" sz="2100" baseline="-250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0.2 m</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r</a:t>
            </a:r>
            <a:r>
              <a:rPr lang="en-US" altLang="zh-CN" sz="2100" baseline="-250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0.1 m</a:t>
            </a:r>
            <a:r>
              <a:rPr lang="zh-CN" altLang="zh-CN" sz="2100">
                <a:latin typeface="Times New Roman" panose="02020603050405020304" pitchFamily="18" charset="0"/>
                <a:ea typeface="方正中等线简体"/>
                <a:cs typeface="Times New Roman" panose="02020603050405020304" pitchFamily="18" charset="0"/>
              </a:rPr>
              <a:t>，两导轨通过导线与阻值</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2 Ω</a:t>
            </a:r>
            <a:r>
              <a:rPr lang="zh-CN" altLang="zh-CN" sz="2100">
                <a:latin typeface="Times New Roman" panose="02020603050405020304" pitchFamily="18" charset="0"/>
                <a:ea typeface="方正中等线简体"/>
                <a:cs typeface="Times New Roman" panose="02020603050405020304" pitchFamily="18" charset="0"/>
              </a:rPr>
              <a:t>的电阻相连，一长为</a:t>
            </a:r>
            <a:r>
              <a:rPr lang="en-US" altLang="zh-CN" sz="2100" i="1">
                <a:latin typeface="Times New Roman" panose="02020603050405020304" pitchFamily="18" charset="0"/>
                <a:ea typeface="方正中等线简体"/>
                <a:cs typeface="Courier New" panose="02070309020205020404" pitchFamily="49" charset="0"/>
              </a:rPr>
              <a:t>r</a:t>
            </a:r>
            <a:r>
              <a:rPr lang="en-US" altLang="zh-CN" sz="2100" baseline="-250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的导体棒与两圆形导轨接触良好，导体棒一端以</a:t>
            </a:r>
            <a:r>
              <a:rPr lang="en-US" altLang="zh-CN" sz="2100" i="1">
                <a:latin typeface="Times New Roman" panose="02020603050405020304" pitchFamily="18" charset="0"/>
                <a:ea typeface="方正中等线简体"/>
                <a:cs typeface="Courier New" panose="02070309020205020404" pitchFamily="49" charset="0"/>
              </a:rPr>
              <a:t>O</a:t>
            </a:r>
            <a:r>
              <a:rPr lang="zh-CN" altLang="zh-CN" sz="2100">
                <a:latin typeface="Times New Roman" panose="02020603050405020304" pitchFamily="18" charset="0"/>
                <a:ea typeface="方正中等线简体"/>
                <a:cs typeface="Times New Roman" panose="02020603050405020304" pitchFamily="18" charset="0"/>
              </a:rPr>
              <a:t>点为圆心，以角速度</a:t>
            </a:r>
            <a:r>
              <a:rPr lang="en-US" altLang="zh-CN" sz="2100" i="1">
                <a:latin typeface="Times New Roman" panose="02020603050405020304" pitchFamily="18" charset="0"/>
                <a:ea typeface="方正中等线简体"/>
                <a:cs typeface="Courier New" panose="02070309020205020404" pitchFamily="49" charset="0"/>
              </a:rPr>
              <a:t>ω</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100 rad/s</a:t>
            </a:r>
            <a:r>
              <a:rPr lang="zh-CN" altLang="zh-CN" sz="2100">
                <a:latin typeface="Times New Roman" panose="02020603050405020304" pitchFamily="18" charset="0"/>
                <a:ea typeface="方正中等线简体"/>
                <a:cs typeface="Times New Roman" panose="02020603050405020304" pitchFamily="18" charset="0"/>
              </a:rPr>
              <a:t>顺时针匀速转动，两圆形导轨所在区域存在方向竖直向下、磁感应强度大小</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2 T</a:t>
            </a:r>
            <a:r>
              <a:rPr lang="zh-CN" altLang="zh-CN" sz="2100">
                <a:latin typeface="Times New Roman" panose="02020603050405020304" pitchFamily="18" charset="0"/>
                <a:ea typeface="方正中等线简体"/>
                <a:cs typeface="Times New Roman" panose="02020603050405020304" pitchFamily="18" charset="0"/>
              </a:rPr>
              <a:t>的匀强磁场，不计导轨及导体棒的电阻，下列说法正确的是</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A.</a:t>
            </a:r>
            <a:r>
              <a:rPr lang="zh-CN" altLang="zh-CN" sz="2100">
                <a:latin typeface="Times New Roman" panose="02020603050405020304" pitchFamily="18" charset="0"/>
                <a:ea typeface="方正中等线简体"/>
                <a:cs typeface="Times New Roman" panose="02020603050405020304" pitchFamily="18" charset="0"/>
              </a:rPr>
              <a:t>通过电阻的电流方向为由</a:t>
            </a:r>
            <a:r>
              <a:rPr lang="en-US" altLang="zh-CN" sz="2100" i="1">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到</a:t>
            </a:r>
            <a:r>
              <a:rPr lang="en-US" altLang="zh-CN" sz="2100" i="1">
                <a:latin typeface="Times New Roman" panose="02020603050405020304" pitchFamily="18" charset="0"/>
                <a:ea typeface="方正中等线简体"/>
                <a:cs typeface="方正中等线简体"/>
              </a:rPr>
              <a:t>a</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通过电阻的电流为</a:t>
            </a:r>
            <a:r>
              <a:rPr lang="en-US" altLang="zh-CN" sz="2100">
                <a:latin typeface="Times New Roman" panose="02020603050405020304" pitchFamily="18" charset="0"/>
                <a:ea typeface="方正中等线简体"/>
                <a:cs typeface="方正中等线简体"/>
              </a:rPr>
              <a:t>2 A</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导体棒转动时产生的感应电动势为</a:t>
            </a:r>
            <a:r>
              <a:rPr lang="en-US" altLang="zh-CN" sz="2100">
                <a:latin typeface="Times New Roman" panose="02020603050405020304" pitchFamily="18" charset="0"/>
                <a:ea typeface="方正中等线简体"/>
                <a:cs typeface="方正中等线简体"/>
              </a:rPr>
              <a:t>4 V</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D.</a:t>
            </a:r>
            <a:r>
              <a:rPr lang="zh-CN" altLang="zh-CN" sz="2100">
                <a:latin typeface="Times New Roman" panose="02020603050405020304" pitchFamily="18" charset="0"/>
                <a:ea typeface="方正中等线简体"/>
                <a:cs typeface="方正中等线简体"/>
              </a:rPr>
              <a:t>当</a:t>
            </a:r>
            <a:r>
              <a:rPr lang="en-US" altLang="zh-CN" sz="2100" i="1">
                <a:latin typeface="Times New Roman" panose="02020603050405020304" pitchFamily="18" charset="0"/>
                <a:ea typeface="方正中等线简体"/>
                <a:cs typeface="方正中等线简体"/>
              </a:rPr>
              <a:t>r</a:t>
            </a:r>
            <a:r>
              <a:rPr lang="en-US" altLang="zh-CN" sz="2100" baseline="-250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减小而其他条件不变时，通过电阻的电流减小</a:t>
            </a:r>
            <a:endParaRPr lang="zh-CN" altLang="zh-CN" sz="700">
              <a:latin typeface="宋体" panose="02010600030101010101" pitchFamily="2" charset="-122"/>
              <a:cs typeface="Courier New" panose="02070309020205020404" pitchFamily="49" charset="0"/>
            </a:endParaRPr>
          </a:p>
        </p:txBody>
      </p:sp>
      <p:sp>
        <p:nvSpPr>
          <p:cNvPr id="27" name="TextBox 19">
            <a:extLst>
              <a:ext uri="{FF2B5EF4-FFF2-40B4-BE49-F238E27FC236}">
                <a16:creationId xmlns:a16="http://schemas.microsoft.com/office/drawing/2014/main" id="{3A8CB4E6-2A1B-42D0-9BF6-817DE684B530}"/>
              </a:ext>
            </a:extLst>
          </p:cNvPr>
          <p:cNvSpPr txBox="1"/>
          <p:nvPr/>
        </p:nvSpPr>
        <p:spPr>
          <a:xfrm>
            <a:off x="1719264" y="4559300"/>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28" name="Rectangle 21">
            <a:hlinkClick r:id="rId2" action="ppaction://hlinksldjump"/>
            <a:extLst>
              <a:ext uri="{FF2B5EF4-FFF2-40B4-BE49-F238E27FC236}">
                <a16:creationId xmlns:a16="http://schemas.microsoft.com/office/drawing/2014/main" id="{969D72C3-7579-40B1-90A4-577850F049B2}"/>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29" name="Rectangle 21">
            <a:hlinkClick r:id="rId3" action="ppaction://hlinksldjump"/>
            <a:extLst>
              <a:ext uri="{FF2B5EF4-FFF2-40B4-BE49-F238E27FC236}">
                <a16:creationId xmlns:a16="http://schemas.microsoft.com/office/drawing/2014/main" id="{2F03882A-87BB-45A0-B298-9E40160DAFCF}"/>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0" name="Rectangle 21">
            <a:hlinkClick r:id="rId4" action="ppaction://hlinksldjump"/>
            <a:extLst>
              <a:ext uri="{FF2B5EF4-FFF2-40B4-BE49-F238E27FC236}">
                <a16:creationId xmlns:a16="http://schemas.microsoft.com/office/drawing/2014/main" id="{0082D98D-B721-49D1-98D1-8A38974AB3B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1" name="Rectangle 21">
            <a:hlinkClick r:id="rId5" action="ppaction://hlinksldjump"/>
            <a:extLst>
              <a:ext uri="{FF2B5EF4-FFF2-40B4-BE49-F238E27FC236}">
                <a16:creationId xmlns:a16="http://schemas.microsoft.com/office/drawing/2014/main" id="{819471EF-8404-4B46-9244-5722916D3E3C}"/>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2" name="Rectangle 21">
            <a:hlinkClick r:id="rId6" action="ppaction://hlinksldjump"/>
            <a:extLst>
              <a:ext uri="{FF2B5EF4-FFF2-40B4-BE49-F238E27FC236}">
                <a16:creationId xmlns:a16="http://schemas.microsoft.com/office/drawing/2014/main" id="{E4B6F31D-84FB-4D54-A11E-C3789D5BB01D}"/>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3" name="Rectangle 21">
            <a:hlinkClick r:id="rId7" action="ppaction://hlinksldjump"/>
            <a:extLst>
              <a:ext uri="{FF2B5EF4-FFF2-40B4-BE49-F238E27FC236}">
                <a16:creationId xmlns:a16="http://schemas.microsoft.com/office/drawing/2014/main" id="{23B77EF1-F116-42F8-962C-5FD61F9380E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8" name="Rectangle 21">
            <a:hlinkClick r:id="rId8" action="ppaction://hlinksldjump"/>
            <a:extLst>
              <a:ext uri="{FF2B5EF4-FFF2-40B4-BE49-F238E27FC236}">
                <a16:creationId xmlns:a16="http://schemas.microsoft.com/office/drawing/2014/main" id="{DF1BA419-BA0A-4266-8D42-91138C5BDCF3}"/>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47" name="Rectangle 21">
            <a:hlinkClick r:id="rId9" action="ppaction://hlinksldjump"/>
            <a:extLst>
              <a:ext uri="{FF2B5EF4-FFF2-40B4-BE49-F238E27FC236}">
                <a16:creationId xmlns:a16="http://schemas.microsoft.com/office/drawing/2014/main" id="{636474CE-E8CC-4984-AB25-C83B0C4700E9}"/>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48" name="Rectangle 21">
            <a:hlinkClick r:id="rId10" action="ppaction://hlinksldjump"/>
            <a:extLst>
              <a:ext uri="{FF2B5EF4-FFF2-40B4-BE49-F238E27FC236}">
                <a16:creationId xmlns:a16="http://schemas.microsoft.com/office/drawing/2014/main" id="{4A555362-08D5-4968-848F-98DD61EFD40D}"/>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9</a:t>
            </a:r>
          </a:p>
        </p:txBody>
      </p:sp>
      <p:sp>
        <p:nvSpPr>
          <p:cNvPr id="55" name="Rectangle 21">
            <a:hlinkClick r:id="rId11" action="ppaction://hlinksldjump"/>
            <a:extLst>
              <a:ext uri="{FF2B5EF4-FFF2-40B4-BE49-F238E27FC236}">
                <a16:creationId xmlns:a16="http://schemas.microsoft.com/office/drawing/2014/main" id="{8A534D35-DF75-46DE-974E-2FBCD83F89C2}"/>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6" name="Rectangle 21">
            <a:hlinkClick r:id="rId12" action="ppaction://hlinksldjump"/>
            <a:extLst>
              <a:ext uri="{FF2B5EF4-FFF2-40B4-BE49-F238E27FC236}">
                <a16:creationId xmlns:a16="http://schemas.microsoft.com/office/drawing/2014/main" id="{40EA280A-10D3-4B3A-940E-752BAA8E7030}"/>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7" name="Rectangle 21">
            <a:hlinkClick r:id="rId13" action="ppaction://hlinksldjump"/>
            <a:extLst>
              <a:ext uri="{FF2B5EF4-FFF2-40B4-BE49-F238E27FC236}">
                <a16:creationId xmlns:a16="http://schemas.microsoft.com/office/drawing/2014/main" id="{A8A4E3DF-8C2D-47D3-B6EF-D16275A49CA9}"/>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8" name="Rectangle 21">
            <a:hlinkClick r:id="rId14" action="ppaction://hlinksldjump"/>
            <a:extLst>
              <a:ext uri="{FF2B5EF4-FFF2-40B4-BE49-F238E27FC236}">
                <a16:creationId xmlns:a16="http://schemas.microsoft.com/office/drawing/2014/main" id="{4E271B21-33FB-4465-85FF-3A5684D289D0}"/>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2" name="矩形 1">
            <a:extLst>
              <a:ext uri="{FF2B5EF4-FFF2-40B4-BE49-F238E27FC236}">
                <a16:creationId xmlns:a16="http://schemas.microsoft.com/office/drawing/2014/main" id="{29DCCF35-4B72-48D1-8DD6-D5098351B668}"/>
              </a:ext>
            </a:extLst>
          </p:cNvPr>
          <p:cNvSpPr/>
          <p:nvPr/>
        </p:nvSpPr>
        <p:spPr>
          <a:xfrm>
            <a:off x="8739188" y="5057776"/>
            <a:ext cx="558800" cy="392113"/>
          </a:xfrm>
          <a:prstGeom prst="rect">
            <a:avLst/>
          </a:prstGeom>
        </p:spPr>
        <p:txBody>
          <a:bodyPr wrap="none">
            <a:spAutoFit/>
          </a:bodyPr>
          <a:lstStyle/>
          <a:p>
            <a:pPr>
              <a:defRPr/>
            </a:pPr>
            <a:r>
              <a:rPr lang="zh-CN"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9</a:t>
            </a:r>
            <a:endParaRPr lang="zh-CN" altLang="en-US" sz="195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83314" name="Picture 2" descr="L60">
            <a:extLst>
              <a:ext uri="{FF2B5EF4-FFF2-40B4-BE49-F238E27FC236}">
                <a16:creationId xmlns:a16="http://schemas.microsoft.com/office/drawing/2014/main" id="{FD7CE667-DCA7-41A8-8FE0-3450BC22DA3A}"/>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86713" y="3360738"/>
            <a:ext cx="201930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矩形 23">
            <a:extLst>
              <a:ext uri="{FF2B5EF4-FFF2-40B4-BE49-F238E27FC236}">
                <a16:creationId xmlns:a16="http://schemas.microsoft.com/office/drawing/2014/main" id="{FA3D955A-A9C9-434B-9F1C-2AB466005CD5}"/>
              </a:ext>
            </a:extLst>
          </p:cNvPr>
          <p:cNvSpPr>
            <a:spLocks noChangeArrowheads="1"/>
          </p:cNvSpPr>
          <p:nvPr/>
        </p:nvSpPr>
        <p:spPr bwMode="auto">
          <a:xfrm>
            <a:off x="1730375" y="971551"/>
            <a:ext cx="8731250" cy="456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10.(</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在如图</a:t>
            </a:r>
            <a:r>
              <a:rPr lang="en-US" altLang="zh-CN" sz="2100">
                <a:latin typeface="Times New Roman" panose="02020603050405020304" pitchFamily="18" charset="0"/>
                <a:ea typeface="方正中等线简体"/>
                <a:cs typeface="Courier New" panose="02070309020205020404" pitchFamily="49" charset="0"/>
              </a:rPr>
              <a:t>10</a:t>
            </a:r>
            <a:r>
              <a:rPr lang="zh-CN" altLang="zh-CN" sz="2100">
                <a:latin typeface="Times New Roman" panose="02020603050405020304" pitchFamily="18" charset="0"/>
                <a:ea typeface="方正中等线简体"/>
                <a:cs typeface="Times New Roman" panose="02020603050405020304" pitchFamily="18" charset="0"/>
              </a:rPr>
              <a:t>甲所示的电路中，螺线管匝数</a:t>
            </a:r>
            <a:r>
              <a:rPr lang="en-US" altLang="zh-CN" sz="2100" i="1">
                <a:latin typeface="Times New Roman" panose="02020603050405020304" pitchFamily="18" charset="0"/>
                <a:ea typeface="方正中等线简体"/>
                <a:cs typeface="Courier New" panose="02070309020205020404" pitchFamily="49" charset="0"/>
              </a:rPr>
              <a:t>n</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1 500</a:t>
            </a:r>
            <a:r>
              <a:rPr lang="zh-CN" altLang="zh-CN" sz="2100">
                <a:latin typeface="Times New Roman" panose="02020603050405020304" pitchFamily="18" charset="0"/>
                <a:ea typeface="方正中等线简体"/>
                <a:cs typeface="Times New Roman" panose="02020603050405020304" pitchFamily="18" charset="0"/>
              </a:rPr>
              <a:t>匝，横截面积</a:t>
            </a:r>
            <a:r>
              <a:rPr lang="en-US" altLang="zh-CN" sz="2100" i="1">
                <a:latin typeface="Times New Roman" panose="02020603050405020304" pitchFamily="18" charset="0"/>
                <a:ea typeface="方正中等线简体"/>
                <a:cs typeface="Courier New" panose="02070309020205020404" pitchFamily="49" charset="0"/>
              </a:rPr>
              <a:t>S</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20 cm</a:t>
            </a:r>
            <a:r>
              <a:rPr lang="en-US" altLang="zh-CN" sz="2100" baseline="30000">
                <a:latin typeface="Times New Roman" panose="02020603050405020304" pitchFamily="18" charset="0"/>
                <a:ea typeface="方正中等线简体"/>
                <a:cs typeface="Courier New" panose="02070309020205020404" pitchFamily="49" charset="0"/>
              </a:rPr>
              <a:t>2</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螺线管导线电阻</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1.0 Ω</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R</a:t>
            </a:r>
            <a:r>
              <a:rPr lang="en-US" altLang="zh-CN" sz="2100" baseline="-250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4.0 Ω</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R</a:t>
            </a:r>
            <a:r>
              <a:rPr lang="en-US" altLang="zh-CN" sz="2100" baseline="-250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5.0 Ω</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C</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30 μF.</a:t>
            </a:r>
            <a:r>
              <a:rPr lang="zh-CN" altLang="zh-CN" sz="2100">
                <a:latin typeface="Times New Roman" panose="02020603050405020304" pitchFamily="18" charset="0"/>
                <a:ea typeface="方正中等线简体"/>
                <a:cs typeface="Times New Roman" panose="02020603050405020304" pitchFamily="18" charset="0"/>
              </a:rPr>
              <a:t>在一段时间内，穿过螺线管的磁场的磁感应强度</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随时间</a:t>
            </a:r>
            <a:r>
              <a:rPr lang="en-US" altLang="zh-CN" sz="2100" i="1">
                <a:latin typeface="Times New Roman" panose="02020603050405020304" pitchFamily="18" charset="0"/>
                <a:ea typeface="方正中等线简体"/>
                <a:cs typeface="Courier New" panose="02070309020205020404" pitchFamily="49" charset="0"/>
              </a:rPr>
              <a:t>t</a:t>
            </a:r>
            <a:r>
              <a:rPr lang="zh-CN" altLang="zh-CN" sz="2100">
                <a:latin typeface="Times New Roman" panose="02020603050405020304" pitchFamily="18" charset="0"/>
                <a:ea typeface="方正中等线简体"/>
                <a:cs typeface="Times New Roman" panose="02020603050405020304" pitchFamily="18" charset="0"/>
              </a:rPr>
              <a:t>按如图乙所示的规律变化，螺线管内的磁场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的方向向下为正方向</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则下列说法中正确的是</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A.</a:t>
            </a:r>
            <a:r>
              <a:rPr lang="zh-CN" altLang="zh-CN" sz="2100">
                <a:latin typeface="Times New Roman" panose="02020603050405020304" pitchFamily="18" charset="0"/>
                <a:ea typeface="方正中等线简体"/>
                <a:cs typeface="Times New Roman" panose="02020603050405020304" pitchFamily="18" charset="0"/>
              </a:rPr>
              <a:t>螺线管中产生的感应电动势为</a:t>
            </a:r>
            <a:r>
              <a:rPr lang="en-US" altLang="zh-CN" sz="2100">
                <a:latin typeface="Times New Roman" panose="02020603050405020304" pitchFamily="18" charset="0"/>
                <a:ea typeface="方正中等线简体"/>
                <a:cs typeface="方正中等线简体"/>
              </a:rPr>
              <a:t>1 V</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闭合</a:t>
            </a:r>
            <a:r>
              <a:rPr lang="en-US" altLang="zh-CN" sz="2100">
                <a:latin typeface="Times New Roman" panose="02020603050405020304" pitchFamily="18" charset="0"/>
                <a:ea typeface="方正中等线简体"/>
                <a:cs typeface="方正中等线简体"/>
              </a:rPr>
              <a:t>S</a:t>
            </a:r>
            <a:r>
              <a:rPr lang="zh-CN" altLang="zh-CN" sz="2100">
                <a:latin typeface="Times New Roman" panose="02020603050405020304" pitchFamily="18" charset="0"/>
                <a:ea typeface="方正中等线简体"/>
                <a:cs typeface="方正中等线简体"/>
              </a:rPr>
              <a:t>，电路中的电流稳定后，电阻</a:t>
            </a:r>
            <a:endParaRPr lang="en-US" altLang="zh-CN" sz="2100">
              <a:latin typeface="Times New Roman" panose="02020603050405020304" pitchFamily="18" charset="0"/>
              <a:ea typeface="方正中等线简体"/>
              <a:cs typeface="方正中等线简体"/>
            </a:endParaRPr>
          </a:p>
          <a:p>
            <a:pPr algn="just" eaLnBrk="1" hangingPunct="1">
              <a:lnSpc>
                <a:spcPct val="140000"/>
              </a:lnSpc>
              <a:spcBef>
                <a:spcPct val="0"/>
              </a:spcBef>
              <a:buFontTx/>
              <a:buNone/>
            </a:pPr>
            <a:r>
              <a:rPr lang="en-US" altLang="zh-CN" sz="2100" i="1">
                <a:latin typeface="Times New Roman" panose="02020603050405020304" pitchFamily="18" charset="0"/>
                <a:ea typeface="方正中等线简体"/>
                <a:cs typeface="方正中等线简体"/>
              </a:rPr>
              <a:t>    R</a:t>
            </a:r>
            <a:r>
              <a:rPr lang="en-US" altLang="zh-CN" sz="2100" baseline="-25000">
                <a:latin typeface="Times New Roman" panose="02020603050405020304" pitchFamily="18" charset="0"/>
                <a:ea typeface="方正中等线简体"/>
                <a:cs typeface="方正中等线简体"/>
              </a:rPr>
              <a:t>1</a:t>
            </a:r>
            <a:r>
              <a:rPr lang="zh-CN" altLang="zh-CN" sz="2100">
                <a:latin typeface="Times New Roman" panose="02020603050405020304" pitchFamily="18" charset="0"/>
                <a:ea typeface="方正中等线简体"/>
                <a:cs typeface="方正中等线简体"/>
              </a:rPr>
              <a:t>的电功率为</a:t>
            </a:r>
            <a:r>
              <a:rPr lang="en-US" altLang="zh-CN" sz="2100">
                <a:latin typeface="Times New Roman" panose="02020603050405020304" pitchFamily="18" charset="0"/>
                <a:ea typeface="方正中等线简体"/>
                <a:cs typeface="方正中等线简体"/>
              </a:rPr>
              <a:t>5</a:t>
            </a:r>
            <a:r>
              <a:rPr lang="en-US" altLang="zh-CN" sz="2100">
                <a:latin typeface="宋体" panose="02010600030101010101" pitchFamily="2" charset="-122"/>
                <a:ea typeface="方正中等线简体"/>
                <a:cs typeface="方正中等线简体"/>
              </a:rPr>
              <a:t>×</a:t>
            </a:r>
            <a:r>
              <a:rPr lang="en-US" altLang="zh-CN" sz="2100">
                <a:latin typeface="Times New Roman" panose="02020603050405020304" pitchFamily="18" charset="0"/>
                <a:ea typeface="方正中等线简体"/>
                <a:cs typeface="方正中等线简体"/>
              </a:rPr>
              <a:t>10</a:t>
            </a:r>
            <a:r>
              <a:rPr lang="zh-CN" altLang="zh-CN" sz="2100" baseline="30000">
                <a:latin typeface="Times New Roman" panose="02020603050405020304" pitchFamily="18" charset="0"/>
                <a:ea typeface="方正中等线简体"/>
                <a:cs typeface="方正中等线简体"/>
              </a:rPr>
              <a:t>－</a:t>
            </a:r>
            <a:r>
              <a:rPr lang="en-US" altLang="zh-CN" sz="2100" baseline="30000">
                <a:latin typeface="Times New Roman" panose="02020603050405020304" pitchFamily="18" charset="0"/>
                <a:ea typeface="方正中等线简体"/>
                <a:cs typeface="方正中等线简体"/>
              </a:rPr>
              <a:t>2</a:t>
            </a:r>
            <a:r>
              <a:rPr lang="en-US" altLang="zh-CN" sz="2100">
                <a:latin typeface="Times New Roman" panose="02020603050405020304" pitchFamily="18" charset="0"/>
                <a:ea typeface="方正中等线简体"/>
                <a:cs typeface="方正中等线简体"/>
              </a:rPr>
              <a:t> W</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电路中的电流稳定后电容器下极板带</a:t>
            </a:r>
            <a:endParaRPr lang="en-US" altLang="zh-CN" sz="2100">
              <a:latin typeface="Times New Roman" panose="02020603050405020304" pitchFamily="18" charset="0"/>
              <a:ea typeface="方正中等线简体"/>
              <a:cs typeface="方正中等线简体"/>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    </a:t>
            </a:r>
            <a:r>
              <a:rPr lang="zh-CN" altLang="zh-CN" sz="2100">
                <a:latin typeface="Times New Roman" panose="02020603050405020304" pitchFamily="18" charset="0"/>
                <a:ea typeface="方正中等线简体"/>
                <a:cs typeface="方正中等线简体"/>
              </a:rPr>
              <a:t>正电</a:t>
            </a:r>
            <a:endParaRPr lang="zh-CN" altLang="zh-CN" sz="700">
              <a:latin typeface="宋体" panose="02010600030101010101" pitchFamily="2" charset="-122"/>
              <a:cs typeface="Courier New" panose="02070309020205020404" pitchFamily="49" charset="0"/>
            </a:endParaRPr>
          </a:p>
          <a:p>
            <a:pPr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D.S</a:t>
            </a:r>
            <a:r>
              <a:rPr lang="zh-CN" altLang="zh-CN" sz="2100">
                <a:latin typeface="Times New Roman" panose="02020603050405020304" pitchFamily="18" charset="0"/>
                <a:ea typeface="方正中等线简体"/>
                <a:cs typeface="方正中等线简体"/>
              </a:rPr>
              <a:t>断开后，流经</a:t>
            </a:r>
            <a:r>
              <a:rPr lang="en-US" altLang="zh-CN" sz="2100" i="1">
                <a:latin typeface="Times New Roman" panose="02020603050405020304" pitchFamily="18" charset="0"/>
                <a:ea typeface="方正中等线简体"/>
                <a:cs typeface="方正中等线简体"/>
              </a:rPr>
              <a:t>R</a:t>
            </a:r>
            <a:r>
              <a:rPr lang="en-US" altLang="zh-CN" sz="2100" baseline="-250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的电荷量为</a:t>
            </a:r>
            <a:r>
              <a:rPr lang="en-US" altLang="zh-CN" sz="2100">
                <a:latin typeface="Times New Roman" panose="02020603050405020304" pitchFamily="18" charset="0"/>
                <a:ea typeface="方正中等线简体"/>
                <a:cs typeface="方正中等线简体"/>
              </a:rPr>
              <a:t>1.8</a:t>
            </a:r>
            <a:r>
              <a:rPr lang="en-US" altLang="zh-CN" sz="2100">
                <a:latin typeface="宋体" panose="02010600030101010101" pitchFamily="2" charset="-122"/>
                <a:ea typeface="方正中等线简体"/>
                <a:cs typeface="方正中等线简体"/>
              </a:rPr>
              <a:t>×</a:t>
            </a:r>
            <a:r>
              <a:rPr lang="en-US" altLang="zh-CN" sz="2100">
                <a:latin typeface="Times New Roman" panose="02020603050405020304" pitchFamily="18" charset="0"/>
                <a:ea typeface="方正中等线简体"/>
                <a:cs typeface="方正中等线简体"/>
              </a:rPr>
              <a:t>10</a:t>
            </a:r>
            <a:r>
              <a:rPr lang="zh-CN" altLang="zh-CN" sz="2100" baseline="30000">
                <a:latin typeface="Times New Roman" panose="02020603050405020304" pitchFamily="18" charset="0"/>
                <a:ea typeface="方正中等线简体"/>
                <a:cs typeface="方正中等线简体"/>
              </a:rPr>
              <a:t>－</a:t>
            </a:r>
            <a:r>
              <a:rPr lang="en-US" altLang="zh-CN" sz="2100" baseline="30000">
                <a:latin typeface="Times New Roman" panose="02020603050405020304" pitchFamily="18" charset="0"/>
                <a:ea typeface="方正中等线简体"/>
                <a:cs typeface="方正中等线简体"/>
              </a:rPr>
              <a:t>5</a:t>
            </a:r>
            <a:r>
              <a:rPr lang="en-US" altLang="zh-CN" sz="2100">
                <a:latin typeface="Times New Roman" panose="02020603050405020304" pitchFamily="18" charset="0"/>
                <a:ea typeface="方正中等线简体"/>
                <a:cs typeface="方正中等线简体"/>
              </a:rPr>
              <a:t> C</a:t>
            </a:r>
            <a:endParaRPr lang="zh-CN" altLang="zh-CN" sz="2100">
              <a:latin typeface="宋体" panose="02010600030101010101" pitchFamily="2" charset="-122"/>
              <a:cs typeface="Courier New" panose="02070309020205020404" pitchFamily="49" charset="0"/>
            </a:endParaRPr>
          </a:p>
        </p:txBody>
      </p:sp>
      <p:sp>
        <p:nvSpPr>
          <p:cNvPr id="28" name="TextBox 19">
            <a:extLst>
              <a:ext uri="{FF2B5EF4-FFF2-40B4-BE49-F238E27FC236}">
                <a16:creationId xmlns:a16="http://schemas.microsoft.com/office/drawing/2014/main" id="{A2780B07-A751-44E4-9C4D-552210035022}"/>
              </a:ext>
            </a:extLst>
          </p:cNvPr>
          <p:cNvSpPr txBox="1"/>
          <p:nvPr/>
        </p:nvSpPr>
        <p:spPr>
          <a:xfrm>
            <a:off x="1639889" y="4102101"/>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0" name="Rectangle 21">
            <a:hlinkClick r:id="rId2" action="ppaction://hlinksldjump"/>
            <a:extLst>
              <a:ext uri="{FF2B5EF4-FFF2-40B4-BE49-F238E27FC236}">
                <a16:creationId xmlns:a16="http://schemas.microsoft.com/office/drawing/2014/main" id="{0E4F05AD-B1C4-4C17-AE41-39FEFDA2C1BE}"/>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8" name="Rectangle 21">
            <a:hlinkClick r:id="rId3" action="ppaction://hlinksldjump"/>
            <a:extLst>
              <a:ext uri="{FF2B5EF4-FFF2-40B4-BE49-F238E27FC236}">
                <a16:creationId xmlns:a16="http://schemas.microsoft.com/office/drawing/2014/main" id="{1AF98B24-C1AD-4EA4-863E-872383FDD5C9}"/>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9" name="Rectangle 21">
            <a:hlinkClick r:id="rId4" action="ppaction://hlinksldjump"/>
            <a:extLst>
              <a:ext uri="{FF2B5EF4-FFF2-40B4-BE49-F238E27FC236}">
                <a16:creationId xmlns:a16="http://schemas.microsoft.com/office/drawing/2014/main" id="{1DC73AAD-71C0-43F2-92F4-0DD806F974E4}"/>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0" name="Rectangle 21">
            <a:hlinkClick r:id="rId5" action="ppaction://hlinksldjump"/>
            <a:extLst>
              <a:ext uri="{FF2B5EF4-FFF2-40B4-BE49-F238E27FC236}">
                <a16:creationId xmlns:a16="http://schemas.microsoft.com/office/drawing/2014/main" id="{3A61BC48-8F1E-4C64-9FFF-14F517B6BA3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1" name="Rectangle 21">
            <a:hlinkClick r:id="rId6" action="ppaction://hlinksldjump"/>
            <a:extLst>
              <a:ext uri="{FF2B5EF4-FFF2-40B4-BE49-F238E27FC236}">
                <a16:creationId xmlns:a16="http://schemas.microsoft.com/office/drawing/2014/main" id="{60E9C1B3-2BA3-4C5E-B73D-F6E750A84E2F}"/>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2" name="Rectangle 21">
            <a:hlinkClick r:id="rId7" action="ppaction://hlinksldjump"/>
            <a:extLst>
              <a:ext uri="{FF2B5EF4-FFF2-40B4-BE49-F238E27FC236}">
                <a16:creationId xmlns:a16="http://schemas.microsoft.com/office/drawing/2014/main" id="{6D20544B-007C-4E15-979A-D212BB09A2EF}"/>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8" action="ppaction://hlinksldjump"/>
            <a:extLst>
              <a:ext uri="{FF2B5EF4-FFF2-40B4-BE49-F238E27FC236}">
                <a16:creationId xmlns:a16="http://schemas.microsoft.com/office/drawing/2014/main" id="{464A9BE7-230A-4268-87F8-4EFB9F3C7954}"/>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9" action="ppaction://hlinksldjump"/>
            <a:extLst>
              <a:ext uri="{FF2B5EF4-FFF2-40B4-BE49-F238E27FC236}">
                <a16:creationId xmlns:a16="http://schemas.microsoft.com/office/drawing/2014/main" id="{EB6F7353-E4A3-4F22-BB0E-7426195335E6}"/>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5" name="Rectangle 21">
            <a:hlinkClick r:id="rId10" action="ppaction://hlinksldjump"/>
            <a:extLst>
              <a:ext uri="{FF2B5EF4-FFF2-40B4-BE49-F238E27FC236}">
                <a16:creationId xmlns:a16="http://schemas.microsoft.com/office/drawing/2014/main" id="{93FBB4B7-1F9B-42CB-99A6-D55DE1C46B07}"/>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6" name="Rectangle 21">
            <a:hlinkClick r:id="rId11" action="ppaction://hlinksldjump"/>
            <a:extLst>
              <a:ext uri="{FF2B5EF4-FFF2-40B4-BE49-F238E27FC236}">
                <a16:creationId xmlns:a16="http://schemas.microsoft.com/office/drawing/2014/main" id="{5AED555D-004F-41DD-8C46-A27A130C2051}"/>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10</a:t>
            </a:r>
          </a:p>
        </p:txBody>
      </p:sp>
      <p:sp>
        <p:nvSpPr>
          <p:cNvPr id="57" name="Rectangle 21">
            <a:hlinkClick r:id="rId12" action="ppaction://hlinksldjump"/>
            <a:extLst>
              <a:ext uri="{FF2B5EF4-FFF2-40B4-BE49-F238E27FC236}">
                <a16:creationId xmlns:a16="http://schemas.microsoft.com/office/drawing/2014/main" id="{850EB397-2AF7-4CF0-AB4F-6504D57CA553}"/>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3" action="ppaction://hlinksldjump"/>
            <a:extLst>
              <a:ext uri="{FF2B5EF4-FFF2-40B4-BE49-F238E27FC236}">
                <a16:creationId xmlns:a16="http://schemas.microsoft.com/office/drawing/2014/main" id="{83E5D7A2-858C-4128-8CE8-A36F123EFFF1}"/>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59" name="Rectangle 21">
            <a:hlinkClick r:id="rId14" action="ppaction://hlinksldjump"/>
            <a:extLst>
              <a:ext uri="{FF2B5EF4-FFF2-40B4-BE49-F238E27FC236}">
                <a16:creationId xmlns:a16="http://schemas.microsoft.com/office/drawing/2014/main" id="{7C2ACC01-A77F-4F79-9612-BFDB1AC8D494}"/>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65" name="矩形 64">
            <a:extLst>
              <a:ext uri="{FF2B5EF4-FFF2-40B4-BE49-F238E27FC236}">
                <a16:creationId xmlns:a16="http://schemas.microsoft.com/office/drawing/2014/main" id="{3DF56F09-76F6-4D7E-BD32-F8861E0163EB}"/>
              </a:ext>
            </a:extLst>
          </p:cNvPr>
          <p:cNvSpPr/>
          <p:nvPr/>
        </p:nvSpPr>
        <p:spPr>
          <a:xfrm>
            <a:off x="8035925" y="4884739"/>
            <a:ext cx="723900"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10</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184338" name="Picture 2" descr="2-111">
            <a:extLst>
              <a:ext uri="{FF2B5EF4-FFF2-40B4-BE49-F238E27FC236}">
                <a16:creationId xmlns:a16="http://schemas.microsoft.com/office/drawing/2014/main" id="{48A1840C-C428-4BBE-931E-A8D0F453FD6F}"/>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89689" y="2924175"/>
            <a:ext cx="3971925" cy="196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05F447A5-BBB5-49C5-BD78-E3D23DF31349}"/>
              </a:ext>
            </a:extLst>
          </p:cNvPr>
          <p:cNvSpPr txBox="1"/>
          <p:nvPr/>
        </p:nvSpPr>
        <p:spPr>
          <a:xfrm>
            <a:off x="1639889" y="5016500"/>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blinds(horizontal)">
                                      <p:cBhvr>
                                        <p:cTn id="7" dur="500"/>
                                        <p:tgtEl>
                                          <p:spTgt spid="2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a:extLst>
              <a:ext uri="{FF2B5EF4-FFF2-40B4-BE49-F238E27FC236}">
                <a16:creationId xmlns:a16="http://schemas.microsoft.com/office/drawing/2014/main" id="{07FEBE28-BD6E-490F-AA6C-63A7CBF68295}"/>
              </a:ext>
            </a:extLst>
          </p:cNvPr>
          <p:cNvSpPr/>
          <p:nvPr/>
        </p:nvSpPr>
        <p:spPr>
          <a:xfrm>
            <a:off x="1816101" y="1214439"/>
            <a:ext cx="5749925" cy="34242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所示，匀强磁场中有一个用软导线制成的单匝闭合线圈，线圈平面与磁场垂直</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已知线圈的面积</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0.3 m</a:t>
            </a:r>
            <a:r>
              <a:rPr lang="en-US" altLang="zh-CN" sz="2100" kern="100" baseline="300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0.6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，磁场的磁感应强度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 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现同时向两侧拉动线圈，线圈的两边在</a:t>
            </a: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Δ</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0.5 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时间内合到一起</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求线圈在上述过程中</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感应电动势的平均值</a:t>
            </a:r>
            <a:r>
              <a:rPr lang="en-US" altLang="zh-CN" sz="2100" i="1" kern="100" dirty="0">
                <a:latin typeface="Times New Roman" panose="02020603050405020304" pitchFamily="18" charset="0"/>
                <a:ea typeface="方正中等线简体" panose="03000509000000000000" pitchFamily="65" charset="-122"/>
              </a:rPr>
              <a:t>E</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2" action="ppaction://hlinksldjump"/>
            <a:extLst>
              <a:ext uri="{FF2B5EF4-FFF2-40B4-BE49-F238E27FC236}">
                <a16:creationId xmlns:a16="http://schemas.microsoft.com/office/drawing/2014/main" id="{A535C28E-287D-4461-82F0-BFF192514EC3}"/>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3" action="ppaction://hlinksldjump"/>
            <a:extLst>
              <a:ext uri="{FF2B5EF4-FFF2-40B4-BE49-F238E27FC236}">
                <a16:creationId xmlns:a16="http://schemas.microsoft.com/office/drawing/2014/main" id="{ED5E8978-C209-44FB-847B-52A5A0926AA7}"/>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57" name="Rectangle 21">
            <a:hlinkClick r:id="rId4" action="ppaction://hlinksldjump"/>
            <a:extLst>
              <a:ext uri="{FF2B5EF4-FFF2-40B4-BE49-F238E27FC236}">
                <a16:creationId xmlns:a16="http://schemas.microsoft.com/office/drawing/2014/main" id="{D310F4CE-D9B9-4D2B-96B8-304CFAA05EEA}"/>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8" name="Rectangle 21">
            <a:hlinkClick r:id="rId5" action="ppaction://hlinksldjump"/>
            <a:extLst>
              <a:ext uri="{FF2B5EF4-FFF2-40B4-BE49-F238E27FC236}">
                <a16:creationId xmlns:a16="http://schemas.microsoft.com/office/drawing/2014/main" id="{73112D7B-F80E-404C-BB44-8B14145E9BBD}"/>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9" name="Rectangle 21">
            <a:hlinkClick r:id="rId6" action="ppaction://hlinksldjump"/>
            <a:extLst>
              <a:ext uri="{FF2B5EF4-FFF2-40B4-BE49-F238E27FC236}">
                <a16:creationId xmlns:a16="http://schemas.microsoft.com/office/drawing/2014/main" id="{03D02959-33F4-49D9-9EC7-ABB053FB0CAB}"/>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60" name="Rectangle 21">
            <a:hlinkClick r:id="rId7" action="ppaction://hlinksldjump"/>
            <a:extLst>
              <a:ext uri="{FF2B5EF4-FFF2-40B4-BE49-F238E27FC236}">
                <a16:creationId xmlns:a16="http://schemas.microsoft.com/office/drawing/2014/main" id="{52016582-AF92-494D-8969-841E1C64686F}"/>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61" name="Rectangle 21">
            <a:hlinkClick r:id="rId8" action="ppaction://hlinksldjump"/>
            <a:extLst>
              <a:ext uri="{FF2B5EF4-FFF2-40B4-BE49-F238E27FC236}">
                <a16:creationId xmlns:a16="http://schemas.microsoft.com/office/drawing/2014/main" id="{0A59886A-EE33-4754-9D87-971AE44EE4F4}"/>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2" name="Rectangle 21">
            <a:hlinkClick r:id="rId9" action="ppaction://hlinksldjump"/>
            <a:extLst>
              <a:ext uri="{FF2B5EF4-FFF2-40B4-BE49-F238E27FC236}">
                <a16:creationId xmlns:a16="http://schemas.microsoft.com/office/drawing/2014/main" id="{FC3F8CDB-82AB-46B5-A55F-DB82A8F84B4A}"/>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3" name="Rectangle 21">
            <a:hlinkClick r:id="rId10" action="ppaction://hlinksldjump"/>
            <a:extLst>
              <a:ext uri="{FF2B5EF4-FFF2-40B4-BE49-F238E27FC236}">
                <a16:creationId xmlns:a16="http://schemas.microsoft.com/office/drawing/2014/main" id="{5453DEF5-E263-4124-BCF6-8B342FD7BEFB}"/>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64" name="Rectangle 21">
            <a:hlinkClick r:id="rId11" action="ppaction://hlinksldjump"/>
            <a:extLst>
              <a:ext uri="{FF2B5EF4-FFF2-40B4-BE49-F238E27FC236}">
                <a16:creationId xmlns:a16="http://schemas.microsoft.com/office/drawing/2014/main" id="{D1CC779C-F58C-43D6-B5C9-62AEC34A0E87}"/>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65" name="Rectangle 21">
            <a:hlinkClick r:id="rId12" action="ppaction://hlinksldjump"/>
            <a:extLst>
              <a:ext uri="{FF2B5EF4-FFF2-40B4-BE49-F238E27FC236}">
                <a16:creationId xmlns:a16="http://schemas.microsoft.com/office/drawing/2014/main" id="{211BB9EC-2E74-41DF-94A7-0052DD92A5E8}"/>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11</a:t>
            </a:r>
          </a:p>
        </p:txBody>
      </p:sp>
      <p:sp>
        <p:nvSpPr>
          <p:cNvPr id="66" name="Rectangle 21">
            <a:hlinkClick r:id="rId13" action="ppaction://hlinksldjump"/>
            <a:extLst>
              <a:ext uri="{FF2B5EF4-FFF2-40B4-BE49-F238E27FC236}">
                <a16:creationId xmlns:a16="http://schemas.microsoft.com/office/drawing/2014/main" id="{C8D1F549-7A28-496F-9743-BDB34ECACB85}"/>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67" name="Rectangle 21">
            <a:hlinkClick r:id="rId14" action="ppaction://hlinksldjump"/>
            <a:extLst>
              <a:ext uri="{FF2B5EF4-FFF2-40B4-BE49-F238E27FC236}">
                <a16:creationId xmlns:a16="http://schemas.microsoft.com/office/drawing/2014/main" id="{513198A6-672E-417B-9DC0-52F12C4D75BF}"/>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73" name="矩形 72">
            <a:extLst>
              <a:ext uri="{FF2B5EF4-FFF2-40B4-BE49-F238E27FC236}">
                <a16:creationId xmlns:a16="http://schemas.microsoft.com/office/drawing/2014/main" id="{CD4C3F1B-A17F-4B35-ACFA-8609E6A6AC49}"/>
              </a:ext>
            </a:extLst>
          </p:cNvPr>
          <p:cNvSpPr/>
          <p:nvPr/>
        </p:nvSpPr>
        <p:spPr>
          <a:xfrm>
            <a:off x="8594726" y="3238501"/>
            <a:ext cx="708025"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11</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9" name="矩形 38">
            <a:extLst>
              <a:ext uri="{FF2B5EF4-FFF2-40B4-BE49-F238E27FC236}">
                <a16:creationId xmlns:a16="http://schemas.microsoft.com/office/drawing/2014/main" id="{AD0DE446-4BF1-4683-A9E6-3402BCEC1D93}"/>
              </a:ext>
            </a:extLst>
          </p:cNvPr>
          <p:cNvSpPr/>
          <p:nvPr/>
        </p:nvSpPr>
        <p:spPr>
          <a:xfrm>
            <a:off x="1816100" y="4687889"/>
            <a:ext cx="8559800" cy="5175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rPr>
              <a:t>0.12 V</a:t>
            </a:r>
            <a:endParaRPr lang="zh-CN" altLang="zh-CN" sz="788" kern="100" dirty="0">
              <a:latin typeface="宋体" panose="02010600030101010101" pitchFamily="2" charset="-122"/>
              <a:cs typeface="Courier New" panose="02070309020205020404" pitchFamily="49" charset="0"/>
            </a:endParaRPr>
          </a:p>
        </p:txBody>
      </p:sp>
      <p:pic>
        <p:nvPicPr>
          <p:cNvPr id="185362" name="Picture 2" descr="2-112">
            <a:extLst>
              <a:ext uri="{FF2B5EF4-FFF2-40B4-BE49-F238E27FC236}">
                <a16:creationId xmlns:a16="http://schemas.microsoft.com/office/drawing/2014/main" id="{9C4EDA52-3EC7-4D07-B883-E731AB0A5AD3}"/>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6025" y="1484313"/>
            <a:ext cx="27432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linds(horizontal)">
                                      <p:cBhvr>
                                        <p:cTn id="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a:extLst>
              <a:ext uri="{FF2B5EF4-FFF2-40B4-BE49-F238E27FC236}">
                <a16:creationId xmlns:a16="http://schemas.microsoft.com/office/drawing/2014/main" id="{D7DF3F85-AD10-41BC-B7EB-58995595FFDB}"/>
              </a:ext>
            </a:extLst>
          </p:cNvPr>
          <p:cNvSpPr/>
          <p:nvPr/>
        </p:nvSpPr>
        <p:spPr>
          <a:xfrm>
            <a:off x="1816101" y="1214439"/>
            <a:ext cx="5749925"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感应电流的平均值</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，并在图中标出电流方向；</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3" action="ppaction://hlinksldjump"/>
            <a:extLst>
              <a:ext uri="{FF2B5EF4-FFF2-40B4-BE49-F238E27FC236}">
                <a16:creationId xmlns:a16="http://schemas.microsoft.com/office/drawing/2014/main" id="{FFAA7E91-3494-4965-925B-FBEDC04BB3CB}"/>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4" action="ppaction://hlinksldjump"/>
            <a:extLst>
              <a:ext uri="{FF2B5EF4-FFF2-40B4-BE49-F238E27FC236}">
                <a16:creationId xmlns:a16="http://schemas.microsoft.com/office/drawing/2014/main" id="{46C01E9E-1EA4-4CFC-83DF-9490EF188ED5}"/>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57" name="Rectangle 21">
            <a:hlinkClick r:id="rId5" action="ppaction://hlinksldjump"/>
            <a:extLst>
              <a:ext uri="{FF2B5EF4-FFF2-40B4-BE49-F238E27FC236}">
                <a16:creationId xmlns:a16="http://schemas.microsoft.com/office/drawing/2014/main" id="{7A146F5A-5DE9-4E2E-A099-EED7FD09FCA1}"/>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8" name="Rectangle 21">
            <a:hlinkClick r:id="rId6" action="ppaction://hlinksldjump"/>
            <a:extLst>
              <a:ext uri="{FF2B5EF4-FFF2-40B4-BE49-F238E27FC236}">
                <a16:creationId xmlns:a16="http://schemas.microsoft.com/office/drawing/2014/main" id="{89E3CF6A-5469-477A-9FC1-1C14013A967A}"/>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9" name="Rectangle 21">
            <a:hlinkClick r:id="rId7" action="ppaction://hlinksldjump"/>
            <a:extLst>
              <a:ext uri="{FF2B5EF4-FFF2-40B4-BE49-F238E27FC236}">
                <a16:creationId xmlns:a16="http://schemas.microsoft.com/office/drawing/2014/main" id="{C6EB4947-7208-4137-AF77-DE261D29F6F1}"/>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60" name="Rectangle 21">
            <a:hlinkClick r:id="rId8" action="ppaction://hlinksldjump"/>
            <a:extLst>
              <a:ext uri="{FF2B5EF4-FFF2-40B4-BE49-F238E27FC236}">
                <a16:creationId xmlns:a16="http://schemas.microsoft.com/office/drawing/2014/main" id="{00ED6F55-A95E-46B1-BC41-CA816080809D}"/>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61" name="Rectangle 21">
            <a:hlinkClick r:id="rId9" action="ppaction://hlinksldjump"/>
            <a:extLst>
              <a:ext uri="{FF2B5EF4-FFF2-40B4-BE49-F238E27FC236}">
                <a16:creationId xmlns:a16="http://schemas.microsoft.com/office/drawing/2014/main" id="{CA3C1A3B-A47E-4962-8409-76957A8569BC}"/>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2" name="Rectangle 21">
            <a:hlinkClick r:id="rId10" action="ppaction://hlinksldjump"/>
            <a:extLst>
              <a:ext uri="{FF2B5EF4-FFF2-40B4-BE49-F238E27FC236}">
                <a16:creationId xmlns:a16="http://schemas.microsoft.com/office/drawing/2014/main" id="{B995643F-0F27-4DE6-9BB5-7D9CBA333B4A}"/>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3" name="Rectangle 21">
            <a:hlinkClick r:id="rId11" action="ppaction://hlinksldjump"/>
            <a:extLst>
              <a:ext uri="{FF2B5EF4-FFF2-40B4-BE49-F238E27FC236}">
                <a16:creationId xmlns:a16="http://schemas.microsoft.com/office/drawing/2014/main" id="{9FE65543-16DC-40D6-BC68-EC7C428CEA9F}"/>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64" name="Rectangle 21">
            <a:hlinkClick r:id="rId12" action="ppaction://hlinksldjump"/>
            <a:extLst>
              <a:ext uri="{FF2B5EF4-FFF2-40B4-BE49-F238E27FC236}">
                <a16:creationId xmlns:a16="http://schemas.microsoft.com/office/drawing/2014/main" id="{8F481B19-865D-47D5-8444-9671DE98B773}"/>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65" name="Rectangle 21">
            <a:hlinkClick r:id="rId13" action="ppaction://hlinksldjump"/>
            <a:extLst>
              <a:ext uri="{FF2B5EF4-FFF2-40B4-BE49-F238E27FC236}">
                <a16:creationId xmlns:a16="http://schemas.microsoft.com/office/drawing/2014/main" id="{DD05EE6A-6802-4F05-B5CA-BDC33D9AAA76}"/>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11</a:t>
            </a:r>
          </a:p>
        </p:txBody>
      </p:sp>
      <p:sp>
        <p:nvSpPr>
          <p:cNvPr id="66" name="Rectangle 21">
            <a:hlinkClick r:id="rId14" action="ppaction://hlinksldjump"/>
            <a:extLst>
              <a:ext uri="{FF2B5EF4-FFF2-40B4-BE49-F238E27FC236}">
                <a16:creationId xmlns:a16="http://schemas.microsoft.com/office/drawing/2014/main" id="{CDE45815-8A46-48BA-8B99-A0B973B2D84B}"/>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67" name="Rectangle 21">
            <a:hlinkClick r:id="rId15" action="ppaction://hlinksldjump"/>
            <a:extLst>
              <a:ext uri="{FF2B5EF4-FFF2-40B4-BE49-F238E27FC236}">
                <a16:creationId xmlns:a16="http://schemas.microsoft.com/office/drawing/2014/main" id="{E448AB2B-45B6-4F72-9FB9-159E189C3D79}"/>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39" name="矩形 38">
            <a:extLst>
              <a:ext uri="{FF2B5EF4-FFF2-40B4-BE49-F238E27FC236}">
                <a16:creationId xmlns:a16="http://schemas.microsoft.com/office/drawing/2014/main" id="{62C4C143-4C53-4867-8C51-CE1574E1CEF8}"/>
              </a:ext>
            </a:extLst>
          </p:cNvPr>
          <p:cNvSpPr/>
          <p:nvPr/>
        </p:nvSpPr>
        <p:spPr>
          <a:xfrm>
            <a:off x="1816100" y="1831976"/>
            <a:ext cx="8559800"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rPr>
              <a:t>0.2 A</a:t>
            </a:r>
            <a:r>
              <a:rPr lang="zh-CN" altLang="zh-CN" sz="2100" kern="100" dirty="0">
                <a:solidFill>
                  <a:srgbClr val="C00000"/>
                </a:solidFill>
                <a:latin typeface="Times New Roman" panose="02020603050405020304" pitchFamily="18" charset="0"/>
                <a:cs typeface="Times New Roman" panose="02020603050405020304" pitchFamily="18" charset="0"/>
              </a:rPr>
              <a:t>　见解析图</a:t>
            </a:r>
            <a:endParaRPr lang="zh-CN" altLang="zh-CN" sz="788" kern="100" dirty="0">
              <a:latin typeface="宋体" panose="02010600030101010101" pitchFamily="2" charset="-122"/>
              <a:cs typeface="Courier New" panose="02070309020205020404" pitchFamily="49" charset="0"/>
            </a:endParaRPr>
          </a:p>
        </p:txBody>
      </p:sp>
      <p:pic>
        <p:nvPicPr>
          <p:cNvPr id="186385" name="Picture 2" descr="2-112">
            <a:extLst>
              <a:ext uri="{FF2B5EF4-FFF2-40B4-BE49-F238E27FC236}">
                <a16:creationId xmlns:a16="http://schemas.microsoft.com/office/drawing/2014/main" id="{0E0BBEE9-C87D-43D7-8DC5-02361E45EA33}"/>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6025" y="1484313"/>
            <a:ext cx="27432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2BB87D12-6599-49C4-A925-D85EE4F37546}"/>
              </a:ext>
            </a:extLst>
          </p:cNvPr>
          <p:cNvGraphicFramePr>
            <a:graphicFrameLocks noChangeAspect="1"/>
          </p:cNvGraphicFramePr>
          <p:nvPr/>
        </p:nvGraphicFramePr>
        <p:xfrm>
          <a:off x="1920875" y="3727450"/>
          <a:ext cx="4306888" cy="914400"/>
        </p:xfrm>
        <a:graphic>
          <a:graphicData uri="http://schemas.openxmlformats.org/presentationml/2006/ole">
            <mc:AlternateContent xmlns:mc="http://schemas.openxmlformats.org/markup-compatibility/2006">
              <mc:Choice xmlns:v="urn:schemas-microsoft-com:vml" Requires="v">
                <p:oleObj spid="_x0000_s11266" name="文档" r:id="rId17" imgW="5747197" imgH="1218990" progId="Word.Document.12">
                  <p:embed/>
                </p:oleObj>
              </mc:Choice>
              <mc:Fallback>
                <p:oleObj name="文档" r:id="rId17" imgW="5747197" imgH="1218990" progId="Word.Document.12">
                  <p:embed/>
                  <p:pic>
                    <p:nvPicPr>
                      <p:cNvPr id="2" name="对象 1">
                        <a:extLst>
                          <a:ext uri="{FF2B5EF4-FFF2-40B4-BE49-F238E27FC236}">
                            <a16:creationId xmlns:a16="http://schemas.microsoft.com/office/drawing/2014/main" id="{2BB87D12-6599-49C4-A925-D85EE4F37546}"/>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20875" y="3727450"/>
                        <a:ext cx="430688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0" name="矩形 19">
            <a:extLst>
              <a:ext uri="{FF2B5EF4-FFF2-40B4-BE49-F238E27FC236}">
                <a16:creationId xmlns:a16="http://schemas.microsoft.com/office/drawing/2014/main" id="{34F2F2B3-06CE-419F-AAF0-CAF72036F10D}"/>
              </a:ext>
            </a:extLst>
          </p:cNvPr>
          <p:cNvSpPr/>
          <p:nvPr/>
        </p:nvSpPr>
        <p:spPr>
          <a:xfrm>
            <a:off x="1816100" y="4479926"/>
            <a:ext cx="8559800"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latin typeface="Times New Roman" panose="02020603050405020304" pitchFamily="18" charset="0"/>
                <a:cs typeface="Times New Roman" panose="02020603050405020304" pitchFamily="18" charset="0"/>
              </a:rPr>
              <a:t>代入数据得</a:t>
            </a:r>
            <a:r>
              <a:rPr lang="en-US" altLang="zh-CN" sz="2100" i="1" kern="100" dirty="0">
                <a:latin typeface="Times New Roman" panose="02020603050405020304" pitchFamily="18" charset="0"/>
              </a:rPr>
              <a:t>I</a:t>
            </a:r>
            <a:r>
              <a:rPr lang="zh-CN" altLang="zh-CN" sz="2100" kern="100" dirty="0">
                <a:latin typeface="Times New Roman" panose="02020603050405020304" pitchFamily="18" charset="0"/>
                <a:cs typeface="Times New Roman" panose="02020603050405020304" pitchFamily="18" charset="0"/>
              </a:rPr>
              <a:t>＝</a:t>
            </a:r>
            <a:r>
              <a:rPr lang="en-US" altLang="zh-CN" sz="2100" kern="100" dirty="0">
                <a:latin typeface="Times New Roman" panose="02020603050405020304" pitchFamily="18" charset="0"/>
              </a:rPr>
              <a:t>0.2 A(</a:t>
            </a:r>
            <a:r>
              <a:rPr lang="zh-CN" altLang="zh-CN" sz="2100" kern="100" dirty="0">
                <a:latin typeface="Times New Roman" panose="02020603050405020304" pitchFamily="18" charset="0"/>
                <a:cs typeface="Times New Roman" panose="02020603050405020304" pitchFamily="18" charset="0"/>
              </a:rPr>
              <a:t>电流方向如图</a:t>
            </a:r>
            <a:r>
              <a:rPr lang="en-US" altLang="zh-CN" sz="2100" kern="100" dirty="0">
                <a:latin typeface="Times New Roman" panose="02020603050405020304" pitchFamily="18" charset="0"/>
              </a:rPr>
              <a:t>)</a:t>
            </a:r>
            <a:r>
              <a:rPr lang="zh-CN" altLang="zh-CN" sz="2100" kern="100" dirty="0">
                <a:latin typeface="Times New Roman" panose="02020603050405020304" pitchFamily="18" charset="0"/>
                <a:cs typeface="Times New Roman" panose="02020603050405020304" pitchFamily="18" charset="0"/>
              </a:rPr>
              <a:t>；</a:t>
            </a:r>
            <a:endParaRPr lang="zh-CN" altLang="zh-CN" sz="788" kern="100" dirty="0">
              <a:latin typeface="宋体" panose="02010600030101010101" pitchFamily="2" charset="-122"/>
              <a:cs typeface="Courier New" panose="02070309020205020404" pitchFamily="49" charset="0"/>
            </a:endParaRPr>
          </a:p>
        </p:txBody>
      </p:sp>
      <p:pic>
        <p:nvPicPr>
          <p:cNvPr id="414722" name="Picture 2" descr="2-113">
            <a:extLst>
              <a:ext uri="{FF2B5EF4-FFF2-40B4-BE49-F238E27FC236}">
                <a16:creationId xmlns:a16="http://schemas.microsoft.com/office/drawing/2014/main" id="{D85B6A60-8978-4565-8E3F-BC6E63F70E0C}"/>
              </a:ext>
            </a:extLst>
          </p:cNvPr>
          <p:cNvPicPr>
            <a:picLocks noChangeAspect="1" noChangeArrowheads="1"/>
          </p:cNvPicPr>
          <p:nvPr/>
        </p:nvPicPr>
        <p:blipFill>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67464" y="3695701"/>
            <a:ext cx="1870075" cy="151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linds(horizontal)">
                                      <p:cBhvr>
                                        <p:cTn id="7" dur="500"/>
                                        <p:tgtEl>
                                          <p:spTgt spid="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par>
                                <p:cTn id="18" presetID="3" presetClass="entr" presetSubtype="10" fill="hold" nodeType="withEffect">
                                  <p:stCondLst>
                                    <p:cond delay="0"/>
                                  </p:stCondLst>
                                  <p:childTnLst>
                                    <p:set>
                                      <p:cBhvr>
                                        <p:cTn id="19" dur="1" fill="hold">
                                          <p:stCondLst>
                                            <p:cond delay="0"/>
                                          </p:stCondLst>
                                        </p:cTn>
                                        <p:tgtEl>
                                          <p:spTgt spid="414722"/>
                                        </p:tgtEl>
                                        <p:attrNameLst>
                                          <p:attrName>style.visibility</p:attrName>
                                        </p:attrNameLst>
                                      </p:cBhvr>
                                      <p:to>
                                        <p:strVal val="visible"/>
                                      </p:to>
                                    </p:set>
                                    <p:animEffect transition="in" filter="blinds(horizontal)">
                                      <p:cBhvr>
                                        <p:cTn id="20" dur="500"/>
                                        <p:tgtEl>
                                          <p:spTgt spid="414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a:extLst>
              <a:ext uri="{FF2B5EF4-FFF2-40B4-BE49-F238E27FC236}">
                <a16:creationId xmlns:a16="http://schemas.microsoft.com/office/drawing/2014/main" id="{C6F7FBB8-07EC-431E-837C-BCABD1A3DE35}"/>
              </a:ext>
            </a:extLst>
          </p:cNvPr>
          <p:cNvSpPr/>
          <p:nvPr/>
        </p:nvSpPr>
        <p:spPr>
          <a:xfrm>
            <a:off x="1816101" y="1214439"/>
            <a:ext cx="5749925"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通过导线横截面的电荷量</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q</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2" action="ppaction://hlinksldjump"/>
            <a:extLst>
              <a:ext uri="{FF2B5EF4-FFF2-40B4-BE49-F238E27FC236}">
                <a16:creationId xmlns:a16="http://schemas.microsoft.com/office/drawing/2014/main" id="{F5A15F71-9FA3-4212-8169-49589A7F7B2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3" action="ppaction://hlinksldjump"/>
            <a:extLst>
              <a:ext uri="{FF2B5EF4-FFF2-40B4-BE49-F238E27FC236}">
                <a16:creationId xmlns:a16="http://schemas.microsoft.com/office/drawing/2014/main" id="{641E8B1B-CE0E-40B0-9B3B-F6F1E0D98E79}"/>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57" name="Rectangle 21">
            <a:hlinkClick r:id="rId4" action="ppaction://hlinksldjump"/>
            <a:extLst>
              <a:ext uri="{FF2B5EF4-FFF2-40B4-BE49-F238E27FC236}">
                <a16:creationId xmlns:a16="http://schemas.microsoft.com/office/drawing/2014/main" id="{93745058-4AA4-4D99-8DA4-68C41CB2A189}"/>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8" name="Rectangle 21">
            <a:hlinkClick r:id="rId5" action="ppaction://hlinksldjump"/>
            <a:extLst>
              <a:ext uri="{FF2B5EF4-FFF2-40B4-BE49-F238E27FC236}">
                <a16:creationId xmlns:a16="http://schemas.microsoft.com/office/drawing/2014/main" id="{60ED065E-0B18-4B65-9EEC-5A88357A8272}"/>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9" name="Rectangle 21">
            <a:hlinkClick r:id="rId6" action="ppaction://hlinksldjump"/>
            <a:extLst>
              <a:ext uri="{FF2B5EF4-FFF2-40B4-BE49-F238E27FC236}">
                <a16:creationId xmlns:a16="http://schemas.microsoft.com/office/drawing/2014/main" id="{87C2700C-CEFE-46B8-8BE2-ABD3D4DD1774}"/>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60" name="Rectangle 21">
            <a:hlinkClick r:id="rId7" action="ppaction://hlinksldjump"/>
            <a:extLst>
              <a:ext uri="{FF2B5EF4-FFF2-40B4-BE49-F238E27FC236}">
                <a16:creationId xmlns:a16="http://schemas.microsoft.com/office/drawing/2014/main" id="{B73105FF-3A3B-4348-86FD-82A20162C553}"/>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61" name="Rectangle 21">
            <a:hlinkClick r:id="rId8" action="ppaction://hlinksldjump"/>
            <a:extLst>
              <a:ext uri="{FF2B5EF4-FFF2-40B4-BE49-F238E27FC236}">
                <a16:creationId xmlns:a16="http://schemas.microsoft.com/office/drawing/2014/main" id="{78134C27-2943-4CE9-A383-BB5437FC0B56}"/>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2" name="Rectangle 21">
            <a:hlinkClick r:id="rId9" action="ppaction://hlinksldjump"/>
            <a:extLst>
              <a:ext uri="{FF2B5EF4-FFF2-40B4-BE49-F238E27FC236}">
                <a16:creationId xmlns:a16="http://schemas.microsoft.com/office/drawing/2014/main" id="{9836ED1D-2C53-4EB8-B2DA-91A9667E7A51}"/>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3" name="Rectangle 21">
            <a:hlinkClick r:id="rId10" action="ppaction://hlinksldjump"/>
            <a:extLst>
              <a:ext uri="{FF2B5EF4-FFF2-40B4-BE49-F238E27FC236}">
                <a16:creationId xmlns:a16="http://schemas.microsoft.com/office/drawing/2014/main" id="{FD9928A2-BC2E-4A60-AF6F-229F7AD124A1}"/>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64" name="Rectangle 21">
            <a:hlinkClick r:id="rId11" action="ppaction://hlinksldjump"/>
            <a:extLst>
              <a:ext uri="{FF2B5EF4-FFF2-40B4-BE49-F238E27FC236}">
                <a16:creationId xmlns:a16="http://schemas.microsoft.com/office/drawing/2014/main" id="{EA21DC12-9EF3-48B2-ABCA-F9217655A582}"/>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65" name="Rectangle 21">
            <a:hlinkClick r:id="rId12" action="ppaction://hlinksldjump"/>
            <a:extLst>
              <a:ext uri="{FF2B5EF4-FFF2-40B4-BE49-F238E27FC236}">
                <a16:creationId xmlns:a16="http://schemas.microsoft.com/office/drawing/2014/main" id="{9988A581-4F82-42F2-8E2C-38C045BEE92F}"/>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11</a:t>
            </a:r>
          </a:p>
        </p:txBody>
      </p:sp>
      <p:sp>
        <p:nvSpPr>
          <p:cNvPr id="66" name="Rectangle 21">
            <a:hlinkClick r:id="rId13" action="ppaction://hlinksldjump"/>
            <a:extLst>
              <a:ext uri="{FF2B5EF4-FFF2-40B4-BE49-F238E27FC236}">
                <a16:creationId xmlns:a16="http://schemas.microsoft.com/office/drawing/2014/main" id="{21F1AD9F-B1A3-4F9F-8D90-F55CF47E8234}"/>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67" name="Rectangle 21">
            <a:hlinkClick r:id="rId14" action="ppaction://hlinksldjump"/>
            <a:extLst>
              <a:ext uri="{FF2B5EF4-FFF2-40B4-BE49-F238E27FC236}">
                <a16:creationId xmlns:a16="http://schemas.microsoft.com/office/drawing/2014/main" id="{0786B84F-FA9F-4E12-977E-D8F07C38E45D}"/>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39" name="矩形 38">
            <a:extLst>
              <a:ext uri="{FF2B5EF4-FFF2-40B4-BE49-F238E27FC236}">
                <a16:creationId xmlns:a16="http://schemas.microsoft.com/office/drawing/2014/main" id="{21428EF2-A836-4CCF-9487-DA00DE42A56C}"/>
              </a:ext>
            </a:extLst>
          </p:cNvPr>
          <p:cNvSpPr/>
          <p:nvPr/>
        </p:nvSpPr>
        <p:spPr>
          <a:xfrm>
            <a:off x="1816100" y="1916114"/>
            <a:ext cx="8559800" cy="5175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rPr>
              <a:t>0.1 C</a:t>
            </a:r>
            <a:endParaRPr lang="zh-CN" altLang="zh-CN" sz="788" kern="100" dirty="0">
              <a:latin typeface="宋体" panose="02010600030101010101" pitchFamily="2" charset="-122"/>
              <a:cs typeface="Courier New" panose="02070309020205020404" pitchFamily="49" charset="0"/>
            </a:endParaRPr>
          </a:p>
        </p:txBody>
      </p:sp>
      <p:pic>
        <p:nvPicPr>
          <p:cNvPr id="187409" name="Picture 2" descr="2-112">
            <a:extLst>
              <a:ext uri="{FF2B5EF4-FFF2-40B4-BE49-F238E27FC236}">
                <a16:creationId xmlns:a16="http://schemas.microsoft.com/office/drawing/2014/main" id="{01A00654-C061-4DCB-A381-B56F39139BC1}"/>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6025" y="1484313"/>
            <a:ext cx="27432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a:extLst>
              <a:ext uri="{FF2B5EF4-FFF2-40B4-BE49-F238E27FC236}">
                <a16:creationId xmlns:a16="http://schemas.microsoft.com/office/drawing/2014/main" id="{C46EA044-9311-4665-BD6F-8347D4AD1F6C}"/>
              </a:ext>
            </a:extLst>
          </p:cNvPr>
          <p:cNvSpPr>
            <a:spLocks noChangeArrowheads="1"/>
          </p:cNvSpPr>
          <p:nvPr/>
        </p:nvSpPr>
        <p:spPr bwMode="auto">
          <a:xfrm>
            <a:off x="1816101" y="3752851"/>
            <a:ext cx="57499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电荷量</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q</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I</a:t>
            </a:r>
            <a:r>
              <a:rPr lang="en-US" altLang="zh-CN" sz="2100">
                <a:latin typeface="Times New Roman" panose="02020603050405020304" pitchFamily="18" charset="0"/>
                <a:ea typeface="微软雅黑" panose="020B0503020204020204" pitchFamily="34" charset="-122"/>
                <a:cs typeface="Courier New" panose="02070309020205020404" pitchFamily="49" charset="0"/>
              </a:rPr>
              <a:t>Δ</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t</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a:p>
            <a:pPr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代入数据得</a:t>
            </a:r>
            <a:r>
              <a:rPr lang="en-US" altLang="zh-CN" sz="2100" i="1">
                <a:latin typeface="Times New Roman" panose="02020603050405020304" pitchFamily="18" charset="0"/>
                <a:cs typeface="Times New Roman" panose="02020603050405020304" pitchFamily="18" charset="0"/>
              </a:rPr>
              <a:t>q</a:t>
            </a:r>
            <a:r>
              <a:rPr lang="zh-CN" altLang="zh-CN" sz="2100">
                <a:latin typeface="Times New Roman" panose="02020603050405020304" pitchFamily="18" charset="0"/>
                <a:cs typeface="Times New Roman" panose="02020603050405020304" pitchFamily="18" charset="0"/>
              </a:rPr>
              <a:t>＝</a:t>
            </a:r>
            <a:r>
              <a:rPr lang="en-US" altLang="zh-CN" sz="2100">
                <a:latin typeface="Times New Roman" panose="02020603050405020304" pitchFamily="18" charset="0"/>
                <a:cs typeface="Times New Roman" panose="02020603050405020304" pitchFamily="18" charset="0"/>
              </a:rPr>
              <a:t>0.1 C.</a:t>
            </a:r>
            <a:endParaRPr lang="zh-CN" altLang="zh-CN" sz="700">
              <a:latin typeface="宋体" panose="02010600030101010101" pitchFamily="2" charset="-122"/>
              <a:cs typeface="Courier New" panose="02070309020205020404"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linds(horizontal)">
                                      <p:cBhvr>
                                        <p:cTn id="7" dur="500"/>
                                        <p:tgtEl>
                                          <p:spTgt spid="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blinds(horizontal)">
                                      <p:cBhvr>
                                        <p:cTn id="12" dur="500"/>
                                        <p:tgtEl>
                                          <p:spTgt spid="1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xEl>
                                              <p:pRg st="1" end="1"/>
                                            </p:txEl>
                                          </p:spTgt>
                                        </p:tgtEl>
                                        <p:attrNameLst>
                                          <p:attrName>style.visibility</p:attrName>
                                        </p:attrNameLst>
                                      </p:cBhvr>
                                      <p:to>
                                        <p:strVal val="visible"/>
                                      </p:to>
                                    </p:set>
                                    <p:animEffect transition="in" filter="blinds(horizontal)">
                                      <p:cBhvr>
                                        <p:cTn id="17" dur="50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9DCCD7D9-06FD-4D4F-9C81-CB1A8C08FC61}"/>
              </a:ext>
            </a:extLst>
          </p:cNvPr>
          <p:cNvSpPr/>
          <p:nvPr/>
        </p:nvSpPr>
        <p:spPr>
          <a:xfrm>
            <a:off x="1816100" y="1322389"/>
            <a:ext cx="8559800" cy="197008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所示，匀强磁场的磁感应强度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0.1 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，金属棒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0.4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，与框架宽度相同，金属棒的电阻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，框架电阻不计，电阻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，当金属棒以</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 m/s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的速度匀速向右运动时，</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求通过金属棒的电流大小；</a:t>
            </a:r>
            <a:endParaRPr lang="zh-CN" altLang="zh-CN" sz="788" kern="100" dirty="0">
              <a:latin typeface="宋体" panose="02010600030101010101" pitchFamily="2" charset="-122"/>
              <a:cs typeface="Courier New" panose="02070309020205020404" pitchFamily="49" charset="0"/>
            </a:endParaRPr>
          </a:p>
        </p:txBody>
      </p:sp>
      <p:sp>
        <p:nvSpPr>
          <p:cNvPr id="33" name="Rectangle 21">
            <a:hlinkClick r:id="rId3" action="ppaction://hlinksldjump"/>
            <a:extLst>
              <a:ext uri="{FF2B5EF4-FFF2-40B4-BE49-F238E27FC236}">
                <a16:creationId xmlns:a16="http://schemas.microsoft.com/office/drawing/2014/main" id="{8EC8D4BF-2A24-4B2C-8868-B5B3FDC195BE}"/>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8" name="Rectangle 21">
            <a:hlinkClick r:id="rId4" action="ppaction://hlinksldjump"/>
            <a:extLst>
              <a:ext uri="{FF2B5EF4-FFF2-40B4-BE49-F238E27FC236}">
                <a16:creationId xmlns:a16="http://schemas.microsoft.com/office/drawing/2014/main" id="{180167E2-98A7-451D-937C-98ABE3CC5C3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9" name="Rectangle 21">
            <a:hlinkClick r:id="rId5" action="ppaction://hlinksldjump"/>
            <a:extLst>
              <a:ext uri="{FF2B5EF4-FFF2-40B4-BE49-F238E27FC236}">
                <a16:creationId xmlns:a16="http://schemas.microsoft.com/office/drawing/2014/main" id="{25231201-A57A-429F-B54A-23FD3DF06914}"/>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0" name="Rectangle 21">
            <a:hlinkClick r:id="rId6" action="ppaction://hlinksldjump"/>
            <a:extLst>
              <a:ext uri="{FF2B5EF4-FFF2-40B4-BE49-F238E27FC236}">
                <a16:creationId xmlns:a16="http://schemas.microsoft.com/office/drawing/2014/main" id="{2F087A80-061A-43D4-95E0-55F0A9F35026}"/>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1" name="Rectangle 21">
            <a:hlinkClick r:id="rId7" action="ppaction://hlinksldjump"/>
            <a:extLst>
              <a:ext uri="{FF2B5EF4-FFF2-40B4-BE49-F238E27FC236}">
                <a16:creationId xmlns:a16="http://schemas.microsoft.com/office/drawing/2014/main" id="{BC237D46-9B74-42B0-B073-F1AA1DC54FDE}"/>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2" name="Rectangle 21">
            <a:hlinkClick r:id="rId8" action="ppaction://hlinksldjump"/>
            <a:extLst>
              <a:ext uri="{FF2B5EF4-FFF2-40B4-BE49-F238E27FC236}">
                <a16:creationId xmlns:a16="http://schemas.microsoft.com/office/drawing/2014/main" id="{CBF4B70C-7BCB-4C7F-BCB8-F7BFF6CD6B33}"/>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9" action="ppaction://hlinksldjump"/>
            <a:extLst>
              <a:ext uri="{FF2B5EF4-FFF2-40B4-BE49-F238E27FC236}">
                <a16:creationId xmlns:a16="http://schemas.microsoft.com/office/drawing/2014/main" id="{0FD2D27D-246B-4504-B27C-1C31A9713B42}"/>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10" action="ppaction://hlinksldjump"/>
            <a:extLst>
              <a:ext uri="{FF2B5EF4-FFF2-40B4-BE49-F238E27FC236}">
                <a16:creationId xmlns:a16="http://schemas.microsoft.com/office/drawing/2014/main" id="{97F8FDBD-16ED-4508-9C6E-B58071F9623A}"/>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5" name="Rectangle 21">
            <a:hlinkClick r:id="rId11" action="ppaction://hlinksldjump"/>
            <a:extLst>
              <a:ext uri="{FF2B5EF4-FFF2-40B4-BE49-F238E27FC236}">
                <a16:creationId xmlns:a16="http://schemas.microsoft.com/office/drawing/2014/main" id="{17CCD48E-6D9E-4EFD-9E29-E57C8DA2D371}"/>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6" name="Rectangle 21">
            <a:hlinkClick r:id="rId12" action="ppaction://hlinksldjump"/>
            <a:extLst>
              <a:ext uri="{FF2B5EF4-FFF2-40B4-BE49-F238E27FC236}">
                <a16:creationId xmlns:a16="http://schemas.microsoft.com/office/drawing/2014/main" id="{92DD7983-414E-4ED4-8489-69E6A6AF592B}"/>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7" name="Rectangle 21">
            <a:hlinkClick r:id="rId13" action="ppaction://hlinksldjump"/>
            <a:extLst>
              <a:ext uri="{FF2B5EF4-FFF2-40B4-BE49-F238E27FC236}">
                <a16:creationId xmlns:a16="http://schemas.microsoft.com/office/drawing/2014/main" id="{9B6FD9C0-0D61-45B5-8464-6DEBF05D6448}"/>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4" action="ppaction://hlinksldjump"/>
            <a:extLst>
              <a:ext uri="{FF2B5EF4-FFF2-40B4-BE49-F238E27FC236}">
                <a16:creationId xmlns:a16="http://schemas.microsoft.com/office/drawing/2014/main" id="{76430ABA-9050-4D6D-A371-5AFFE647702F}"/>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12</a:t>
            </a:r>
          </a:p>
        </p:txBody>
      </p:sp>
      <p:sp>
        <p:nvSpPr>
          <p:cNvPr id="59" name="Rectangle 21">
            <a:hlinkClick r:id="rId15" action="ppaction://hlinksldjump"/>
            <a:extLst>
              <a:ext uri="{FF2B5EF4-FFF2-40B4-BE49-F238E27FC236}">
                <a16:creationId xmlns:a16="http://schemas.microsoft.com/office/drawing/2014/main" id="{1EC23158-3FBA-4D76-B42E-53636FCBCD14}"/>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3" name="矩形 2">
            <a:extLst>
              <a:ext uri="{FF2B5EF4-FFF2-40B4-BE49-F238E27FC236}">
                <a16:creationId xmlns:a16="http://schemas.microsoft.com/office/drawing/2014/main" id="{E0144EC0-C4EB-471B-BB48-4EC0646A24DF}"/>
              </a:ext>
            </a:extLst>
          </p:cNvPr>
          <p:cNvSpPr/>
          <p:nvPr/>
        </p:nvSpPr>
        <p:spPr>
          <a:xfrm>
            <a:off x="8885238" y="4170364"/>
            <a:ext cx="723900"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12</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0" name="矩形 29">
            <a:extLst>
              <a:ext uri="{FF2B5EF4-FFF2-40B4-BE49-F238E27FC236}">
                <a16:creationId xmlns:a16="http://schemas.microsoft.com/office/drawing/2014/main" id="{8ED6615E-9911-4368-9130-952F1B621893}"/>
              </a:ext>
            </a:extLst>
          </p:cNvPr>
          <p:cNvSpPr/>
          <p:nvPr/>
        </p:nvSpPr>
        <p:spPr>
          <a:xfrm>
            <a:off x="1816100" y="3429000"/>
            <a:ext cx="8559800" cy="5159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ea typeface="方正中等线简体" panose="03000509000000000000" pitchFamily="65" charset="-122"/>
              </a:rPr>
              <a:t>0.2 A</a:t>
            </a:r>
            <a:endParaRPr lang="zh-CN" altLang="zh-CN" sz="788" kern="100" dirty="0">
              <a:latin typeface="黑体" panose="02010609060101010101" pitchFamily="49" charset="-122"/>
              <a:ea typeface="黑体" panose="02010609060101010101" pitchFamily="49" charset="-122"/>
              <a:cs typeface="Courier New" panose="02070309020205020404" pitchFamily="49" charset="0"/>
            </a:endParaRPr>
          </a:p>
        </p:txBody>
      </p:sp>
      <p:pic>
        <p:nvPicPr>
          <p:cNvPr id="188434" name="Picture 59" descr="2-114">
            <a:extLst>
              <a:ext uri="{FF2B5EF4-FFF2-40B4-BE49-F238E27FC236}">
                <a16:creationId xmlns:a16="http://schemas.microsoft.com/office/drawing/2014/main" id="{E276D45A-8215-4661-8FC1-93B68C6B7EA7}"/>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78763" y="2403475"/>
            <a:ext cx="2690812" cy="169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88435" name="对象 1">
            <a:extLst>
              <a:ext uri="{FF2B5EF4-FFF2-40B4-BE49-F238E27FC236}">
                <a16:creationId xmlns:a16="http://schemas.microsoft.com/office/drawing/2014/main" id="{C0ABE18C-2A90-4570-AEE6-98A7F7F8117B}"/>
              </a:ext>
            </a:extLst>
          </p:cNvPr>
          <p:cNvGraphicFramePr>
            <a:graphicFrameLocks noChangeAspect="1"/>
          </p:cNvGraphicFramePr>
          <p:nvPr/>
        </p:nvGraphicFramePr>
        <p:xfrm>
          <a:off x="6096000" y="1728789"/>
          <a:ext cx="661988" cy="962025"/>
        </p:xfrm>
        <a:graphic>
          <a:graphicData uri="http://schemas.openxmlformats.org/presentationml/2006/ole">
            <mc:AlternateContent xmlns:mc="http://schemas.openxmlformats.org/markup-compatibility/2006">
              <mc:Choice xmlns:v="urn:schemas-microsoft-com:vml" Requires="v">
                <p:oleObj spid="_x0000_s12290" name="文档" r:id="rId17" imgW="883061" imgH="1282275" progId="Word.Document.12">
                  <p:embed/>
                </p:oleObj>
              </mc:Choice>
              <mc:Fallback>
                <p:oleObj name="文档" r:id="rId17" imgW="883061" imgH="1282275" progId="Word.Document.12">
                  <p:embed/>
                  <p:pic>
                    <p:nvPicPr>
                      <p:cNvPr id="188435" name="对象 1">
                        <a:extLst>
                          <a:ext uri="{FF2B5EF4-FFF2-40B4-BE49-F238E27FC236}">
                            <a16:creationId xmlns:a16="http://schemas.microsoft.com/office/drawing/2014/main" id="{C0ABE18C-2A90-4570-AEE6-98A7F7F8117B}"/>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096000" y="1728789"/>
                        <a:ext cx="661988"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linds(horizontal)">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7D7C2BCA-03B5-431F-A9B3-A6A2BE4BFC8B}"/>
              </a:ext>
            </a:extLst>
          </p:cNvPr>
          <p:cNvSpPr/>
          <p:nvPr/>
        </p:nvSpPr>
        <p:spPr>
          <a:xfrm>
            <a:off x="1816101" y="1160463"/>
            <a:ext cx="5738813" cy="10017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若图中电容器的电容</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0.3 </a:t>
            </a: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μF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，求电容器中储存的电荷量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33" name="Rectangle 21">
            <a:hlinkClick r:id="rId3" action="ppaction://hlinksldjump"/>
            <a:extLst>
              <a:ext uri="{FF2B5EF4-FFF2-40B4-BE49-F238E27FC236}">
                <a16:creationId xmlns:a16="http://schemas.microsoft.com/office/drawing/2014/main" id="{D3F95B6C-F591-4A3C-8A84-FA7CB1BA5C55}"/>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8" name="Rectangle 21">
            <a:hlinkClick r:id="rId4" action="ppaction://hlinksldjump"/>
            <a:extLst>
              <a:ext uri="{FF2B5EF4-FFF2-40B4-BE49-F238E27FC236}">
                <a16:creationId xmlns:a16="http://schemas.microsoft.com/office/drawing/2014/main" id="{E54B51BF-CDC9-41ED-AC56-B12F47084A9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9" name="Rectangle 21">
            <a:hlinkClick r:id="rId5" action="ppaction://hlinksldjump"/>
            <a:extLst>
              <a:ext uri="{FF2B5EF4-FFF2-40B4-BE49-F238E27FC236}">
                <a16:creationId xmlns:a16="http://schemas.microsoft.com/office/drawing/2014/main" id="{04E4393B-CDA0-43E5-930D-57FADC4ABF3B}"/>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0" name="Rectangle 21">
            <a:hlinkClick r:id="rId6" action="ppaction://hlinksldjump"/>
            <a:extLst>
              <a:ext uri="{FF2B5EF4-FFF2-40B4-BE49-F238E27FC236}">
                <a16:creationId xmlns:a16="http://schemas.microsoft.com/office/drawing/2014/main" id="{866D2E28-A88F-404D-84FB-F0C4DFADE6AD}"/>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1" name="Rectangle 21">
            <a:hlinkClick r:id="rId7" action="ppaction://hlinksldjump"/>
            <a:extLst>
              <a:ext uri="{FF2B5EF4-FFF2-40B4-BE49-F238E27FC236}">
                <a16:creationId xmlns:a16="http://schemas.microsoft.com/office/drawing/2014/main" id="{4C8EDA53-CB01-4D5A-9ED6-94AAD6DF0D2F}"/>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2" name="Rectangle 21">
            <a:hlinkClick r:id="rId8" action="ppaction://hlinksldjump"/>
            <a:extLst>
              <a:ext uri="{FF2B5EF4-FFF2-40B4-BE49-F238E27FC236}">
                <a16:creationId xmlns:a16="http://schemas.microsoft.com/office/drawing/2014/main" id="{CB3BF189-968B-4B0A-BC2E-AFD1F292273E}"/>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9" action="ppaction://hlinksldjump"/>
            <a:extLst>
              <a:ext uri="{FF2B5EF4-FFF2-40B4-BE49-F238E27FC236}">
                <a16:creationId xmlns:a16="http://schemas.microsoft.com/office/drawing/2014/main" id="{DCF7B9CD-AE27-44ED-AC31-18E6B5FEA28A}"/>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10" action="ppaction://hlinksldjump"/>
            <a:extLst>
              <a:ext uri="{FF2B5EF4-FFF2-40B4-BE49-F238E27FC236}">
                <a16:creationId xmlns:a16="http://schemas.microsoft.com/office/drawing/2014/main" id="{9A724DD1-F218-44FA-96DB-BA8884CB93B0}"/>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5" name="Rectangle 21">
            <a:hlinkClick r:id="rId11" action="ppaction://hlinksldjump"/>
            <a:extLst>
              <a:ext uri="{FF2B5EF4-FFF2-40B4-BE49-F238E27FC236}">
                <a16:creationId xmlns:a16="http://schemas.microsoft.com/office/drawing/2014/main" id="{43EFA4C7-24AA-4FF2-9F14-86AD1061AB58}"/>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56" name="Rectangle 21">
            <a:hlinkClick r:id="rId12" action="ppaction://hlinksldjump"/>
            <a:extLst>
              <a:ext uri="{FF2B5EF4-FFF2-40B4-BE49-F238E27FC236}">
                <a16:creationId xmlns:a16="http://schemas.microsoft.com/office/drawing/2014/main" id="{B663FF06-1737-4F29-AE60-568B708057FF}"/>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57" name="Rectangle 21">
            <a:hlinkClick r:id="rId13" action="ppaction://hlinksldjump"/>
            <a:extLst>
              <a:ext uri="{FF2B5EF4-FFF2-40B4-BE49-F238E27FC236}">
                <a16:creationId xmlns:a16="http://schemas.microsoft.com/office/drawing/2014/main" id="{0660F138-9FC7-4710-9E8D-2434891D7501}"/>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58" name="Rectangle 21">
            <a:hlinkClick r:id="rId14" action="ppaction://hlinksldjump"/>
            <a:extLst>
              <a:ext uri="{FF2B5EF4-FFF2-40B4-BE49-F238E27FC236}">
                <a16:creationId xmlns:a16="http://schemas.microsoft.com/office/drawing/2014/main" id="{F0F8F36F-2C7B-40E7-AE4A-025066E8EF78}"/>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12</a:t>
            </a:r>
          </a:p>
        </p:txBody>
      </p:sp>
      <p:sp>
        <p:nvSpPr>
          <p:cNvPr id="59" name="Rectangle 21">
            <a:hlinkClick r:id="rId15" action="ppaction://hlinksldjump"/>
            <a:extLst>
              <a:ext uri="{FF2B5EF4-FFF2-40B4-BE49-F238E27FC236}">
                <a16:creationId xmlns:a16="http://schemas.microsoft.com/office/drawing/2014/main" id="{2F8430DA-92BD-4B7C-B3E3-69BE88B7B346}"/>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13</a:t>
            </a:r>
          </a:p>
        </p:txBody>
      </p:sp>
      <p:sp>
        <p:nvSpPr>
          <p:cNvPr id="30" name="矩形 29">
            <a:extLst>
              <a:ext uri="{FF2B5EF4-FFF2-40B4-BE49-F238E27FC236}">
                <a16:creationId xmlns:a16="http://schemas.microsoft.com/office/drawing/2014/main" id="{E36E0896-B6F2-4BB0-A82E-826F810EEE9C}"/>
              </a:ext>
            </a:extLst>
          </p:cNvPr>
          <p:cNvSpPr/>
          <p:nvPr/>
        </p:nvSpPr>
        <p:spPr>
          <a:xfrm>
            <a:off x="1816100" y="2192339"/>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ea typeface="方正中等线简体" panose="03000509000000000000" pitchFamily="65" charset="-122"/>
              </a:rPr>
              <a:t>4</a:t>
            </a:r>
            <a:r>
              <a:rPr lang="en-US" altLang="zh-CN" sz="2100" kern="100" dirty="0">
                <a:solidFill>
                  <a:srgbClr val="C00000"/>
                </a:solidFill>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kern="100" dirty="0">
                <a:solidFill>
                  <a:srgbClr val="C00000"/>
                </a:solidFill>
                <a:latin typeface="Times New Roman" panose="02020603050405020304" pitchFamily="18" charset="0"/>
                <a:ea typeface="方正中等线简体" panose="03000509000000000000" pitchFamily="65" charset="-122"/>
              </a:rPr>
              <a:t>10</a:t>
            </a:r>
            <a:r>
              <a:rPr lang="zh-CN" altLang="zh-CN" sz="2100" kern="100" baseline="300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baseline="30000" dirty="0">
                <a:solidFill>
                  <a:srgbClr val="C00000"/>
                </a:solidFill>
                <a:latin typeface="Times New Roman" panose="02020603050405020304" pitchFamily="18" charset="0"/>
                <a:ea typeface="方正中等线简体" panose="03000509000000000000" pitchFamily="65" charset="-122"/>
              </a:rPr>
              <a:t>8</a:t>
            </a:r>
            <a:r>
              <a:rPr lang="en-US" altLang="zh-CN" sz="2100" kern="100" dirty="0">
                <a:solidFill>
                  <a:srgbClr val="C00000"/>
                </a:solidFill>
                <a:latin typeface="Times New Roman" panose="02020603050405020304" pitchFamily="18" charset="0"/>
                <a:ea typeface="方正中等线简体" panose="03000509000000000000" pitchFamily="65" charset="-122"/>
              </a:rPr>
              <a:t> C</a:t>
            </a:r>
            <a:endParaRPr lang="zh-CN" altLang="zh-CN" sz="788" kern="100" dirty="0">
              <a:latin typeface="黑体" panose="02010609060101010101" pitchFamily="49" charset="-122"/>
              <a:ea typeface="黑体" panose="02010609060101010101" pitchFamily="49" charset="-122"/>
              <a:cs typeface="Courier New" panose="02070309020205020404" pitchFamily="49" charset="0"/>
            </a:endParaRPr>
          </a:p>
        </p:txBody>
      </p:sp>
      <p:pic>
        <p:nvPicPr>
          <p:cNvPr id="189457" name="Picture 59" descr="2-114">
            <a:extLst>
              <a:ext uri="{FF2B5EF4-FFF2-40B4-BE49-F238E27FC236}">
                <a16:creationId xmlns:a16="http://schemas.microsoft.com/office/drawing/2014/main" id="{7E86D511-773A-445E-BDEA-0DB9CBAF0899}"/>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59688" y="1122364"/>
            <a:ext cx="2690812"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对象 3">
            <a:extLst>
              <a:ext uri="{FF2B5EF4-FFF2-40B4-BE49-F238E27FC236}">
                <a16:creationId xmlns:a16="http://schemas.microsoft.com/office/drawing/2014/main" id="{CD705EFD-F5CA-4EF5-9EE1-F69A6C5C7F33}"/>
              </a:ext>
            </a:extLst>
          </p:cNvPr>
          <p:cNvGraphicFramePr>
            <a:graphicFrameLocks noChangeAspect="1"/>
          </p:cNvGraphicFramePr>
          <p:nvPr/>
        </p:nvGraphicFramePr>
        <p:xfrm>
          <a:off x="1912939" y="3382964"/>
          <a:ext cx="8478837" cy="973137"/>
        </p:xfrm>
        <a:graphic>
          <a:graphicData uri="http://schemas.openxmlformats.org/presentationml/2006/ole">
            <mc:AlternateContent xmlns:mc="http://schemas.openxmlformats.org/markup-compatibility/2006">
              <mc:Choice xmlns:v="urn:schemas-microsoft-com:vml" Requires="v">
                <p:oleObj spid="_x0000_s13314" name="文档" r:id="rId17" imgW="11326335" imgH="1294320" progId="Word.Document.12">
                  <p:embed/>
                </p:oleObj>
              </mc:Choice>
              <mc:Fallback>
                <p:oleObj name="文档" r:id="rId17" imgW="11326335" imgH="1294320" progId="Word.Document.12">
                  <p:embed/>
                  <p:pic>
                    <p:nvPicPr>
                      <p:cNvPr id="4" name="对象 3">
                        <a:extLst>
                          <a:ext uri="{FF2B5EF4-FFF2-40B4-BE49-F238E27FC236}">
                            <a16:creationId xmlns:a16="http://schemas.microsoft.com/office/drawing/2014/main" id="{CD705EFD-F5CA-4EF5-9EE1-F69A6C5C7F33}"/>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12939" y="3382964"/>
                        <a:ext cx="8478837"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对象 4">
            <a:extLst>
              <a:ext uri="{FF2B5EF4-FFF2-40B4-BE49-F238E27FC236}">
                <a16:creationId xmlns:a16="http://schemas.microsoft.com/office/drawing/2014/main" id="{DCA00AC1-8954-4BAB-8E85-5B6C252F056A}"/>
              </a:ext>
            </a:extLst>
          </p:cNvPr>
          <p:cNvGraphicFramePr>
            <a:graphicFrameLocks noChangeAspect="1"/>
          </p:cNvGraphicFramePr>
          <p:nvPr/>
        </p:nvGraphicFramePr>
        <p:xfrm>
          <a:off x="1912938" y="4138614"/>
          <a:ext cx="8037512" cy="1019175"/>
        </p:xfrm>
        <a:graphic>
          <a:graphicData uri="http://schemas.openxmlformats.org/presentationml/2006/ole">
            <mc:AlternateContent xmlns:mc="http://schemas.openxmlformats.org/markup-compatibility/2006">
              <mc:Choice xmlns:v="urn:schemas-microsoft-com:vml" Requires="v">
                <p:oleObj spid="_x0000_s13315" name="文档" r:id="rId19" imgW="10715621" imgH="1358011" progId="Word.Document.12">
                  <p:embed/>
                </p:oleObj>
              </mc:Choice>
              <mc:Fallback>
                <p:oleObj name="文档" r:id="rId19" imgW="10715621" imgH="1358011" progId="Word.Document.12">
                  <p:embed/>
                  <p:pic>
                    <p:nvPicPr>
                      <p:cNvPr id="5" name="对象 4">
                        <a:extLst>
                          <a:ext uri="{FF2B5EF4-FFF2-40B4-BE49-F238E27FC236}">
                            <a16:creationId xmlns:a16="http://schemas.microsoft.com/office/drawing/2014/main" id="{DCA00AC1-8954-4BAB-8E85-5B6C252F056A}"/>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912938" y="4138614"/>
                        <a:ext cx="803751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linds(horizontal)">
                                      <p:cBhvr>
                                        <p:cTn id="7" dur="500"/>
                                        <p:tgtEl>
                                          <p:spTgt spid="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a:extLst>
              <a:ext uri="{FF2B5EF4-FFF2-40B4-BE49-F238E27FC236}">
                <a16:creationId xmlns:a16="http://schemas.microsoft.com/office/drawing/2014/main" id="{3AC4D60D-AE3E-412F-8479-C9A7D0B0FC05}"/>
              </a:ext>
            </a:extLst>
          </p:cNvPr>
          <p:cNvSpPr/>
          <p:nvPr/>
        </p:nvSpPr>
        <p:spPr>
          <a:xfrm>
            <a:off x="1816100" y="909638"/>
            <a:ext cx="8559800" cy="24558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甲所示，水平放置的线圈匝数</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200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匝，直径</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40 cm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，线圈与阻值</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的电阻相连</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在线圈的中心有一个直径</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20 cm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的有界匀强磁场，磁感应强度按图乙所示规律变化，规定垂直纸面向里的磁感应强度方向为正方向</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求通过电阻</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的电流方向；</a:t>
            </a:r>
            <a:endParaRPr lang="zh-CN" altLang="zh-CN" sz="788" kern="100" dirty="0">
              <a:latin typeface="宋体" panose="02010600030101010101" pitchFamily="2" charset="-122"/>
              <a:cs typeface="Courier New" panose="02070309020205020404" pitchFamily="49" charset="0"/>
            </a:endParaRPr>
          </a:p>
        </p:txBody>
      </p:sp>
      <p:sp>
        <p:nvSpPr>
          <p:cNvPr id="53" name="Rectangle 21">
            <a:hlinkClick r:id="rId2" action="ppaction://hlinksldjump"/>
            <a:extLst>
              <a:ext uri="{FF2B5EF4-FFF2-40B4-BE49-F238E27FC236}">
                <a16:creationId xmlns:a16="http://schemas.microsoft.com/office/drawing/2014/main" id="{6F1CC954-526A-4CE4-AA51-52B364D0FAA2}"/>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54" name="Rectangle 21">
            <a:hlinkClick r:id="rId3" action="ppaction://hlinksldjump"/>
            <a:extLst>
              <a:ext uri="{FF2B5EF4-FFF2-40B4-BE49-F238E27FC236}">
                <a16:creationId xmlns:a16="http://schemas.microsoft.com/office/drawing/2014/main" id="{9179035E-4DF9-4190-B276-78512796E977}"/>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55" name="Rectangle 21">
            <a:hlinkClick r:id="rId4" action="ppaction://hlinksldjump"/>
            <a:extLst>
              <a:ext uri="{FF2B5EF4-FFF2-40B4-BE49-F238E27FC236}">
                <a16:creationId xmlns:a16="http://schemas.microsoft.com/office/drawing/2014/main" id="{EF5DF989-C8BC-4177-932A-EB52237B3DC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6" name="Rectangle 21">
            <a:hlinkClick r:id="rId5" action="ppaction://hlinksldjump"/>
            <a:extLst>
              <a:ext uri="{FF2B5EF4-FFF2-40B4-BE49-F238E27FC236}">
                <a16:creationId xmlns:a16="http://schemas.microsoft.com/office/drawing/2014/main" id="{15E30C7F-885B-4618-8AA8-F4F07706D36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7" name="Rectangle 21">
            <a:hlinkClick r:id="rId6" action="ppaction://hlinksldjump"/>
            <a:extLst>
              <a:ext uri="{FF2B5EF4-FFF2-40B4-BE49-F238E27FC236}">
                <a16:creationId xmlns:a16="http://schemas.microsoft.com/office/drawing/2014/main" id="{B701CCF3-C8E6-4F3A-BBEF-FF1D9AC23E1D}"/>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8" name="Rectangle 21">
            <a:hlinkClick r:id="rId7" action="ppaction://hlinksldjump"/>
            <a:extLst>
              <a:ext uri="{FF2B5EF4-FFF2-40B4-BE49-F238E27FC236}">
                <a16:creationId xmlns:a16="http://schemas.microsoft.com/office/drawing/2014/main" id="{A2758EA5-4B02-4127-A1AB-7476846CF375}"/>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9" name="Rectangle 21">
            <a:hlinkClick r:id="rId8" action="ppaction://hlinksldjump"/>
            <a:extLst>
              <a:ext uri="{FF2B5EF4-FFF2-40B4-BE49-F238E27FC236}">
                <a16:creationId xmlns:a16="http://schemas.microsoft.com/office/drawing/2014/main" id="{09DFCBE3-D248-4CEC-9A1D-281D2D1FF43A}"/>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0" name="Rectangle 21">
            <a:hlinkClick r:id="rId9" action="ppaction://hlinksldjump"/>
            <a:extLst>
              <a:ext uri="{FF2B5EF4-FFF2-40B4-BE49-F238E27FC236}">
                <a16:creationId xmlns:a16="http://schemas.microsoft.com/office/drawing/2014/main" id="{3A16A9C0-EB11-4D8E-B066-D7E3EAFC55B3}"/>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1" name="Rectangle 21">
            <a:hlinkClick r:id="rId10" action="ppaction://hlinksldjump"/>
            <a:extLst>
              <a:ext uri="{FF2B5EF4-FFF2-40B4-BE49-F238E27FC236}">
                <a16:creationId xmlns:a16="http://schemas.microsoft.com/office/drawing/2014/main" id="{77AA645E-BBBB-45B5-9E06-D02F8E6EAF1F}"/>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62" name="Rectangle 21">
            <a:hlinkClick r:id="rId11" action="ppaction://hlinksldjump"/>
            <a:extLst>
              <a:ext uri="{FF2B5EF4-FFF2-40B4-BE49-F238E27FC236}">
                <a16:creationId xmlns:a16="http://schemas.microsoft.com/office/drawing/2014/main" id="{0DE9EC28-FD9A-40D2-BE42-1505B1E69CB5}"/>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63" name="Rectangle 21">
            <a:hlinkClick r:id="rId12" action="ppaction://hlinksldjump"/>
            <a:extLst>
              <a:ext uri="{FF2B5EF4-FFF2-40B4-BE49-F238E27FC236}">
                <a16:creationId xmlns:a16="http://schemas.microsoft.com/office/drawing/2014/main" id="{52DA2D69-BC0C-4906-9298-597954AF8FF8}"/>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64" name="Rectangle 21">
            <a:hlinkClick r:id="rId13" action="ppaction://hlinksldjump"/>
            <a:extLst>
              <a:ext uri="{FF2B5EF4-FFF2-40B4-BE49-F238E27FC236}">
                <a16:creationId xmlns:a16="http://schemas.microsoft.com/office/drawing/2014/main" id="{19285CDE-46D7-4D5B-ACA8-28E6D84C2CDE}"/>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65" name="Rectangle 21">
            <a:hlinkClick r:id="rId14" action="ppaction://hlinksldjump"/>
            <a:extLst>
              <a:ext uri="{FF2B5EF4-FFF2-40B4-BE49-F238E27FC236}">
                <a16:creationId xmlns:a16="http://schemas.microsoft.com/office/drawing/2014/main" id="{E7A82A94-1B7C-4C0F-B3D2-C5DB1F72BA26}"/>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13</a:t>
            </a:r>
          </a:p>
        </p:txBody>
      </p:sp>
      <p:sp>
        <p:nvSpPr>
          <p:cNvPr id="2" name="矩形 1">
            <a:extLst>
              <a:ext uri="{FF2B5EF4-FFF2-40B4-BE49-F238E27FC236}">
                <a16:creationId xmlns:a16="http://schemas.microsoft.com/office/drawing/2014/main" id="{8E0A8F5C-DB34-41B4-9B96-2591EA6A582B}"/>
              </a:ext>
            </a:extLst>
          </p:cNvPr>
          <p:cNvSpPr/>
          <p:nvPr/>
        </p:nvSpPr>
        <p:spPr>
          <a:xfrm>
            <a:off x="7869238" y="4130676"/>
            <a:ext cx="72231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13</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5" name="矩形 34">
            <a:extLst>
              <a:ext uri="{FF2B5EF4-FFF2-40B4-BE49-F238E27FC236}">
                <a16:creationId xmlns:a16="http://schemas.microsoft.com/office/drawing/2014/main" id="{8279C952-6CD8-4B7B-B3DE-536B30E81777}"/>
              </a:ext>
            </a:extLst>
          </p:cNvPr>
          <p:cNvSpPr/>
          <p:nvPr/>
        </p:nvSpPr>
        <p:spPr>
          <a:xfrm>
            <a:off x="1816100" y="3429000"/>
            <a:ext cx="8559800" cy="5159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i="1" kern="100" dirty="0">
                <a:solidFill>
                  <a:srgbClr val="C00000"/>
                </a:solidFill>
                <a:latin typeface="Times New Roman" panose="02020603050405020304" pitchFamily="18" charset="0"/>
                <a:ea typeface="方正中等线简体" panose="03000509000000000000" pitchFamily="65" charset="-122"/>
              </a:rPr>
              <a:t>A</a:t>
            </a:r>
            <a:r>
              <a:rPr lang="en-US" altLang="zh-CN" sz="2100" kern="100" dirty="0">
                <a:solidFill>
                  <a:srgbClr val="C00000"/>
                </a:solidFill>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a:solidFill>
                  <a:srgbClr val="C00000"/>
                </a:solidFill>
                <a:latin typeface="Times New Roman" panose="02020603050405020304" pitchFamily="18" charset="0"/>
                <a:ea typeface="方正中等线简体" panose="03000509000000000000" pitchFamily="65" charset="-122"/>
              </a:rPr>
              <a:t>R</a:t>
            </a:r>
            <a:r>
              <a:rPr lang="en-US" altLang="zh-CN" sz="2100" kern="100" dirty="0">
                <a:solidFill>
                  <a:srgbClr val="C00000"/>
                </a:solidFill>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a:solidFill>
                  <a:srgbClr val="C00000"/>
                </a:solidFill>
                <a:latin typeface="Times New Roman" panose="02020603050405020304" pitchFamily="18" charset="0"/>
                <a:ea typeface="方正中等线简体" panose="03000509000000000000" pitchFamily="65" charset="-122"/>
              </a:rPr>
              <a:t>B</a:t>
            </a:r>
            <a:endParaRPr lang="zh-CN" altLang="zh-CN" sz="788" kern="100" dirty="0">
              <a:latin typeface="宋体" panose="02010600030101010101" pitchFamily="2" charset="-122"/>
              <a:cs typeface="Courier New" panose="02070309020205020404" pitchFamily="49" charset="0"/>
            </a:endParaRPr>
          </a:p>
        </p:txBody>
      </p:sp>
      <p:pic>
        <p:nvPicPr>
          <p:cNvPr id="190482" name="Picture 2" descr="2-115">
            <a:extLst>
              <a:ext uri="{FF2B5EF4-FFF2-40B4-BE49-F238E27FC236}">
                <a16:creationId xmlns:a16="http://schemas.microsoft.com/office/drawing/2014/main" id="{E712D9BE-C632-42B2-8FFE-3A2B86AEB939}"/>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78550" y="2459038"/>
            <a:ext cx="4059238"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矩形 20">
            <a:extLst>
              <a:ext uri="{FF2B5EF4-FFF2-40B4-BE49-F238E27FC236}">
                <a16:creationId xmlns:a16="http://schemas.microsoft.com/office/drawing/2014/main" id="{B489992C-436E-4BC2-9495-7DE5FB6D8C63}"/>
              </a:ext>
            </a:extLst>
          </p:cNvPr>
          <p:cNvSpPr>
            <a:spLocks noChangeArrowheads="1"/>
          </p:cNvSpPr>
          <p:nvPr/>
        </p:nvSpPr>
        <p:spPr bwMode="auto">
          <a:xfrm>
            <a:off x="1816100" y="4564064"/>
            <a:ext cx="85598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线圈内磁感应强度方向向里且增大，根据楞次定律判断可知通过电阻</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R</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的电流方向为</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A</a:t>
            </a:r>
            <a:r>
              <a:rPr lang="en-US" altLang="zh-CN" sz="2100">
                <a:latin typeface="宋体" panose="02010600030101010101" pitchFamily="2" charset="-122"/>
                <a:ea typeface="方正中等线简体"/>
                <a:cs typeface="Times New Roman" panose="02020603050405020304" pitchFamily="18" charset="0"/>
              </a:rPr>
              <a:t>→</a:t>
            </a:r>
            <a:r>
              <a:rPr lang="en-US" altLang="zh-CN" sz="2100" i="1">
                <a:latin typeface="Times New Roman" panose="02020603050405020304" pitchFamily="18" charset="0"/>
              </a:rPr>
              <a:t>R</a:t>
            </a:r>
            <a:r>
              <a:rPr lang="en-US" altLang="zh-CN" sz="2100">
                <a:latin typeface="宋体" panose="02010600030101010101" pitchFamily="2" charset="-122"/>
                <a:ea typeface="方正中等线简体"/>
                <a:cs typeface="方正中等线简体"/>
              </a:rPr>
              <a:t>→</a:t>
            </a:r>
            <a:r>
              <a:rPr lang="en-US" altLang="zh-CN" sz="2100" i="1">
                <a:latin typeface="Times New Roman" panose="02020603050405020304" pitchFamily="18" charset="0"/>
              </a:rPr>
              <a:t>B</a:t>
            </a:r>
            <a:r>
              <a:rPr lang="en-US" altLang="zh-CN" sz="2100">
                <a:latin typeface="Times New Roman" panose="02020603050405020304" pitchFamily="18" charset="0"/>
              </a:rPr>
              <a:t>.</a:t>
            </a:r>
            <a:endParaRPr lang="zh-CN" altLang="zh-CN" sz="700">
              <a:latin typeface="宋体" panose="02010600030101010101" pitchFamily="2" charset="-122"/>
              <a:cs typeface="Courier New" panose="02070309020205020404"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linds(horizont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a:extLst>
              <a:ext uri="{FF2B5EF4-FFF2-40B4-BE49-F238E27FC236}">
                <a16:creationId xmlns:a16="http://schemas.microsoft.com/office/drawing/2014/main" id="{B93BFE6F-F127-45D2-A06B-408E3D7DA1CC}"/>
              </a:ext>
            </a:extLst>
          </p:cNvPr>
          <p:cNvSpPr/>
          <p:nvPr/>
        </p:nvSpPr>
        <p:spPr>
          <a:xfrm>
            <a:off x="1816100" y="1017589"/>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求理想电压表的示数；</a:t>
            </a:r>
            <a:endParaRPr lang="zh-CN" altLang="zh-CN" sz="788" kern="100" dirty="0">
              <a:latin typeface="宋体" panose="02010600030101010101" pitchFamily="2" charset="-122"/>
              <a:cs typeface="Courier New" panose="02070309020205020404" pitchFamily="49" charset="0"/>
            </a:endParaRPr>
          </a:p>
        </p:txBody>
      </p:sp>
      <p:sp>
        <p:nvSpPr>
          <p:cNvPr id="53" name="Rectangle 21">
            <a:hlinkClick r:id="rId3" action="ppaction://hlinksldjump"/>
            <a:extLst>
              <a:ext uri="{FF2B5EF4-FFF2-40B4-BE49-F238E27FC236}">
                <a16:creationId xmlns:a16="http://schemas.microsoft.com/office/drawing/2014/main" id="{03F45D08-64F5-47B6-8038-27314B6254D8}"/>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54" name="Rectangle 21">
            <a:hlinkClick r:id="rId4" action="ppaction://hlinksldjump"/>
            <a:extLst>
              <a:ext uri="{FF2B5EF4-FFF2-40B4-BE49-F238E27FC236}">
                <a16:creationId xmlns:a16="http://schemas.microsoft.com/office/drawing/2014/main" id="{83AE5050-7973-46B4-A853-E79604802C2D}"/>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55" name="Rectangle 21">
            <a:hlinkClick r:id="rId5" action="ppaction://hlinksldjump"/>
            <a:extLst>
              <a:ext uri="{FF2B5EF4-FFF2-40B4-BE49-F238E27FC236}">
                <a16:creationId xmlns:a16="http://schemas.microsoft.com/office/drawing/2014/main" id="{03BB6033-6553-400C-BEDC-06D9B218722C}"/>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6" name="Rectangle 21">
            <a:hlinkClick r:id="rId6" action="ppaction://hlinksldjump"/>
            <a:extLst>
              <a:ext uri="{FF2B5EF4-FFF2-40B4-BE49-F238E27FC236}">
                <a16:creationId xmlns:a16="http://schemas.microsoft.com/office/drawing/2014/main" id="{8912CB6E-DDB8-4D83-99A0-1ACD77159857}"/>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7" name="Rectangle 21">
            <a:hlinkClick r:id="rId7" action="ppaction://hlinksldjump"/>
            <a:extLst>
              <a:ext uri="{FF2B5EF4-FFF2-40B4-BE49-F238E27FC236}">
                <a16:creationId xmlns:a16="http://schemas.microsoft.com/office/drawing/2014/main" id="{159F9DB1-61AD-4AF0-93E7-13D160928000}"/>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8" name="Rectangle 21">
            <a:hlinkClick r:id="rId8" action="ppaction://hlinksldjump"/>
            <a:extLst>
              <a:ext uri="{FF2B5EF4-FFF2-40B4-BE49-F238E27FC236}">
                <a16:creationId xmlns:a16="http://schemas.microsoft.com/office/drawing/2014/main" id="{82148E3E-F763-4E6C-AB63-5368E1F0AF17}"/>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9" name="Rectangle 21">
            <a:hlinkClick r:id="rId9" action="ppaction://hlinksldjump"/>
            <a:extLst>
              <a:ext uri="{FF2B5EF4-FFF2-40B4-BE49-F238E27FC236}">
                <a16:creationId xmlns:a16="http://schemas.microsoft.com/office/drawing/2014/main" id="{5D205772-C749-4792-8F32-8842AB496899}"/>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0" name="Rectangle 21">
            <a:hlinkClick r:id="rId10" action="ppaction://hlinksldjump"/>
            <a:extLst>
              <a:ext uri="{FF2B5EF4-FFF2-40B4-BE49-F238E27FC236}">
                <a16:creationId xmlns:a16="http://schemas.microsoft.com/office/drawing/2014/main" id="{63E76BA9-8F66-420C-9D6E-4EFD74895B24}"/>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1" name="Rectangle 21">
            <a:hlinkClick r:id="rId11" action="ppaction://hlinksldjump"/>
            <a:extLst>
              <a:ext uri="{FF2B5EF4-FFF2-40B4-BE49-F238E27FC236}">
                <a16:creationId xmlns:a16="http://schemas.microsoft.com/office/drawing/2014/main" id="{0C85266E-A185-4F8D-8781-3E85C7DCE8AE}"/>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62" name="Rectangle 21">
            <a:hlinkClick r:id="rId12" action="ppaction://hlinksldjump"/>
            <a:extLst>
              <a:ext uri="{FF2B5EF4-FFF2-40B4-BE49-F238E27FC236}">
                <a16:creationId xmlns:a16="http://schemas.microsoft.com/office/drawing/2014/main" id="{78C7A2F3-4E62-4199-A31D-163E5AC7F365}"/>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63" name="Rectangle 21">
            <a:hlinkClick r:id="rId13" action="ppaction://hlinksldjump"/>
            <a:extLst>
              <a:ext uri="{FF2B5EF4-FFF2-40B4-BE49-F238E27FC236}">
                <a16:creationId xmlns:a16="http://schemas.microsoft.com/office/drawing/2014/main" id="{1A318F11-2FB3-4ADF-A6EA-38AFCAF095C2}"/>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64" name="Rectangle 21">
            <a:hlinkClick r:id="rId14" action="ppaction://hlinksldjump"/>
            <a:extLst>
              <a:ext uri="{FF2B5EF4-FFF2-40B4-BE49-F238E27FC236}">
                <a16:creationId xmlns:a16="http://schemas.microsoft.com/office/drawing/2014/main" id="{5D16F516-B9A6-4712-8B06-8233A178540C}"/>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65" name="Rectangle 21">
            <a:hlinkClick r:id="rId15" action="ppaction://hlinksldjump"/>
            <a:extLst>
              <a:ext uri="{FF2B5EF4-FFF2-40B4-BE49-F238E27FC236}">
                <a16:creationId xmlns:a16="http://schemas.microsoft.com/office/drawing/2014/main" id="{D3160488-5962-4E59-B52D-6241FBB8413D}"/>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13</a:t>
            </a:r>
          </a:p>
        </p:txBody>
      </p:sp>
      <p:sp>
        <p:nvSpPr>
          <p:cNvPr id="35" name="矩形 34">
            <a:extLst>
              <a:ext uri="{FF2B5EF4-FFF2-40B4-BE49-F238E27FC236}">
                <a16:creationId xmlns:a16="http://schemas.microsoft.com/office/drawing/2014/main" id="{405F53FF-C5C2-48A2-AC89-DDA1FFBD7993}"/>
              </a:ext>
            </a:extLst>
          </p:cNvPr>
          <p:cNvSpPr>
            <a:spLocks noChangeArrowheads="1"/>
          </p:cNvSpPr>
          <p:nvPr/>
        </p:nvSpPr>
        <p:spPr bwMode="auto">
          <a:xfrm>
            <a:off x="1816100" y="1754189"/>
            <a:ext cx="85598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4.71 V</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pic>
        <p:nvPicPr>
          <p:cNvPr id="191505" name="Picture 2" descr="2-115">
            <a:extLst>
              <a:ext uri="{FF2B5EF4-FFF2-40B4-BE49-F238E27FC236}">
                <a16:creationId xmlns:a16="http://schemas.microsoft.com/office/drawing/2014/main" id="{2D82894A-9E0B-4215-A0D4-F6BAFA175ABC}"/>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13388" y="1076325"/>
            <a:ext cx="4057650"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对象 2">
            <a:extLst>
              <a:ext uri="{FF2B5EF4-FFF2-40B4-BE49-F238E27FC236}">
                <a16:creationId xmlns:a16="http://schemas.microsoft.com/office/drawing/2014/main" id="{FFE61B78-8B29-442A-A34D-2CF9BF24BC2C}"/>
              </a:ext>
            </a:extLst>
          </p:cNvPr>
          <p:cNvGraphicFramePr>
            <a:graphicFrameLocks noChangeAspect="1"/>
          </p:cNvGraphicFramePr>
          <p:nvPr/>
        </p:nvGraphicFramePr>
        <p:xfrm>
          <a:off x="1868489" y="3375026"/>
          <a:ext cx="8199437" cy="1198563"/>
        </p:xfrm>
        <a:graphic>
          <a:graphicData uri="http://schemas.openxmlformats.org/presentationml/2006/ole">
            <mc:AlternateContent xmlns:mc="http://schemas.openxmlformats.org/markup-compatibility/2006">
              <mc:Choice xmlns:v="urn:schemas-microsoft-com:vml" Requires="v">
                <p:oleObj spid="_x0000_s14338" name="文档" r:id="rId17" imgW="10931931" imgH="1599099" progId="Word.Document.12">
                  <p:embed/>
                </p:oleObj>
              </mc:Choice>
              <mc:Fallback>
                <p:oleObj name="文档" r:id="rId17" imgW="10931931" imgH="1599099" progId="Word.Document.12">
                  <p:embed/>
                  <p:pic>
                    <p:nvPicPr>
                      <p:cNvPr id="3" name="对象 2">
                        <a:extLst>
                          <a:ext uri="{FF2B5EF4-FFF2-40B4-BE49-F238E27FC236}">
                            <a16:creationId xmlns:a16="http://schemas.microsoft.com/office/drawing/2014/main" id="{FFE61B78-8B29-442A-A34D-2CF9BF24BC2C}"/>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868489" y="3375026"/>
                        <a:ext cx="8199437"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对象 3">
            <a:extLst>
              <a:ext uri="{FF2B5EF4-FFF2-40B4-BE49-F238E27FC236}">
                <a16:creationId xmlns:a16="http://schemas.microsoft.com/office/drawing/2014/main" id="{62D1E387-60DF-4085-BA9D-4C6E37787463}"/>
              </a:ext>
            </a:extLst>
          </p:cNvPr>
          <p:cNvGraphicFramePr>
            <a:graphicFrameLocks noChangeAspect="1"/>
          </p:cNvGraphicFramePr>
          <p:nvPr/>
        </p:nvGraphicFramePr>
        <p:xfrm>
          <a:off x="1868488" y="4071938"/>
          <a:ext cx="5929312" cy="1085850"/>
        </p:xfrm>
        <a:graphic>
          <a:graphicData uri="http://schemas.openxmlformats.org/presentationml/2006/ole">
            <mc:AlternateContent xmlns:mc="http://schemas.openxmlformats.org/markup-compatibility/2006">
              <mc:Choice xmlns:v="urn:schemas-microsoft-com:vml" Requires="v">
                <p:oleObj spid="_x0000_s14339" name="文档" r:id="rId19" imgW="7906040" imgH="1447595" progId="Word.Document.12">
                  <p:embed/>
                </p:oleObj>
              </mc:Choice>
              <mc:Fallback>
                <p:oleObj name="文档" r:id="rId19" imgW="7906040" imgH="1447595" progId="Word.Document.12">
                  <p:embed/>
                  <p:pic>
                    <p:nvPicPr>
                      <p:cNvPr id="4" name="对象 3">
                        <a:extLst>
                          <a:ext uri="{FF2B5EF4-FFF2-40B4-BE49-F238E27FC236}">
                            <a16:creationId xmlns:a16="http://schemas.microsoft.com/office/drawing/2014/main" id="{62D1E387-60DF-4085-BA9D-4C6E37787463}"/>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868488" y="4071938"/>
                        <a:ext cx="5929312"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1" name="矩形 20">
            <a:extLst>
              <a:ext uri="{FF2B5EF4-FFF2-40B4-BE49-F238E27FC236}">
                <a16:creationId xmlns:a16="http://schemas.microsoft.com/office/drawing/2014/main" id="{93F742ED-5920-446F-A2D3-C27DAC9C4CA6}"/>
              </a:ext>
            </a:extLst>
          </p:cNvPr>
          <p:cNvSpPr/>
          <p:nvPr/>
        </p:nvSpPr>
        <p:spPr>
          <a:xfrm>
            <a:off x="1816100" y="4857751"/>
            <a:ext cx="8559800"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a:latin typeface="Times New Roman" panose="02020603050405020304" pitchFamily="18" charset="0"/>
                <a:cs typeface="Times New Roman" panose="02020603050405020304" pitchFamily="18" charset="0"/>
              </a:rPr>
              <a:t>故电压表的示数为</a:t>
            </a:r>
            <a:r>
              <a:rPr lang="en-US" altLang="zh-CN" sz="2100" i="1" kern="100">
                <a:latin typeface="Times New Roman" panose="02020603050405020304" pitchFamily="18" charset="0"/>
              </a:rPr>
              <a:t>U</a:t>
            </a:r>
            <a:r>
              <a:rPr lang="zh-CN" altLang="zh-CN" sz="2100" kern="100">
                <a:latin typeface="Times New Roman" panose="02020603050405020304" pitchFamily="18" charset="0"/>
                <a:cs typeface="Times New Roman" panose="02020603050405020304" pitchFamily="18" charset="0"/>
              </a:rPr>
              <a:t>＝</a:t>
            </a:r>
            <a:r>
              <a:rPr lang="en-US" altLang="zh-CN" sz="2100" i="1" kern="100">
                <a:latin typeface="Times New Roman" panose="02020603050405020304" pitchFamily="18" charset="0"/>
              </a:rPr>
              <a:t>IR</a:t>
            </a:r>
            <a:r>
              <a:rPr lang="en-US" altLang="zh-CN" sz="2100" kern="100">
                <a:latin typeface="宋体" panose="02010600030101010101" pitchFamily="2" charset="-122"/>
                <a:cs typeface="Times New Roman" panose="02020603050405020304" pitchFamily="18" charset="0"/>
              </a:rPr>
              <a:t>≈</a:t>
            </a:r>
            <a:r>
              <a:rPr lang="en-US" altLang="zh-CN" sz="2100" kern="100">
                <a:latin typeface="Times New Roman" panose="02020603050405020304" pitchFamily="18" charset="0"/>
              </a:rPr>
              <a:t>4.71 V</a:t>
            </a:r>
            <a:endParaRPr lang="zh-CN" altLang="zh-CN" sz="788" kern="100" dirty="0">
              <a:latin typeface="宋体" panose="02010600030101010101" pitchFamily="2" charset="-122"/>
              <a:cs typeface="Courier New" panose="02070309020205020404"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linds(horizontal)">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a:extLst>
              <a:ext uri="{FF2B5EF4-FFF2-40B4-BE49-F238E27FC236}">
                <a16:creationId xmlns:a16="http://schemas.microsoft.com/office/drawing/2014/main" id="{C14E6DD2-E2B8-462A-B938-F261C39D5236}"/>
              </a:ext>
            </a:extLst>
          </p:cNvPr>
          <p:cNvSpPr/>
          <p:nvPr/>
        </p:nvSpPr>
        <p:spPr>
          <a:xfrm>
            <a:off x="1816100" y="1017589"/>
            <a:ext cx="4141788" cy="245427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若撤去原磁场，在图中竖直虚线的右侧空间加磁感应强度</a:t>
            </a:r>
            <a:r>
              <a:rPr lang="en-US" altLang="zh-CN" sz="2100" i="1" kern="100" dirty="0">
                <a:latin typeface="Times New Roman" panose="02020603050405020304" pitchFamily="18" charset="0"/>
                <a:ea typeface="方正中等线简体" panose="03000509000000000000" pitchFamily="65" charset="-122"/>
              </a:rPr>
              <a:t>B</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rPr>
              <a:t>0.5 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的匀强磁场，方向垂直纸面向里，试求在施加新磁场过程中通过电阻</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的电荷量</a:t>
            </a:r>
            <a:r>
              <a:rPr lang="en-US" altLang="zh-CN" sz="2100" kern="100" dirty="0">
                <a:latin typeface="Times New Roman" panose="02020603050405020304" pitchFamily="18" charset="0"/>
                <a:ea typeface="方正中等线简体" panose="03000509000000000000" pitchFamily="65" charset="-122"/>
              </a:rPr>
              <a:t>.</a:t>
            </a:r>
            <a:endParaRPr lang="zh-CN" altLang="zh-CN" sz="788" kern="100" dirty="0">
              <a:latin typeface="宋体" panose="02010600030101010101" pitchFamily="2" charset="-122"/>
              <a:cs typeface="Courier New" panose="02070309020205020404" pitchFamily="49" charset="0"/>
            </a:endParaRPr>
          </a:p>
        </p:txBody>
      </p:sp>
      <p:sp>
        <p:nvSpPr>
          <p:cNvPr id="53" name="Rectangle 21">
            <a:hlinkClick r:id="rId2" action="ppaction://hlinksldjump"/>
            <a:extLst>
              <a:ext uri="{FF2B5EF4-FFF2-40B4-BE49-F238E27FC236}">
                <a16:creationId xmlns:a16="http://schemas.microsoft.com/office/drawing/2014/main" id="{1A4370F6-DCA7-4832-B6DD-BB4CEA88D441}"/>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54" name="Rectangle 21">
            <a:hlinkClick r:id="rId3" action="ppaction://hlinksldjump"/>
            <a:extLst>
              <a:ext uri="{FF2B5EF4-FFF2-40B4-BE49-F238E27FC236}">
                <a16:creationId xmlns:a16="http://schemas.microsoft.com/office/drawing/2014/main" id="{F7FBA9B2-2C49-42F0-9357-04898AAF4EB3}"/>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55" name="Rectangle 21">
            <a:hlinkClick r:id="rId4" action="ppaction://hlinksldjump"/>
            <a:extLst>
              <a:ext uri="{FF2B5EF4-FFF2-40B4-BE49-F238E27FC236}">
                <a16:creationId xmlns:a16="http://schemas.microsoft.com/office/drawing/2014/main" id="{5A83BF4C-B1FD-4F49-9E0E-AF1F59269426}"/>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56" name="Rectangle 21">
            <a:hlinkClick r:id="rId5" action="ppaction://hlinksldjump"/>
            <a:extLst>
              <a:ext uri="{FF2B5EF4-FFF2-40B4-BE49-F238E27FC236}">
                <a16:creationId xmlns:a16="http://schemas.microsoft.com/office/drawing/2014/main" id="{FFC84C81-A4F6-43E8-A0B4-330BD80C61B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57" name="Rectangle 21">
            <a:hlinkClick r:id="rId6" action="ppaction://hlinksldjump"/>
            <a:extLst>
              <a:ext uri="{FF2B5EF4-FFF2-40B4-BE49-F238E27FC236}">
                <a16:creationId xmlns:a16="http://schemas.microsoft.com/office/drawing/2014/main" id="{A7754291-73D5-447B-A3D9-B5058A02C5B0}"/>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8" name="Rectangle 21">
            <a:hlinkClick r:id="rId7" action="ppaction://hlinksldjump"/>
            <a:extLst>
              <a:ext uri="{FF2B5EF4-FFF2-40B4-BE49-F238E27FC236}">
                <a16:creationId xmlns:a16="http://schemas.microsoft.com/office/drawing/2014/main" id="{7D9860AD-8493-4DCA-A4DD-AC130456843E}"/>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9" name="Rectangle 21">
            <a:hlinkClick r:id="rId8" action="ppaction://hlinksldjump"/>
            <a:extLst>
              <a:ext uri="{FF2B5EF4-FFF2-40B4-BE49-F238E27FC236}">
                <a16:creationId xmlns:a16="http://schemas.microsoft.com/office/drawing/2014/main" id="{33622F81-7455-4A43-9D9A-909694CAAB54}"/>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0" name="Rectangle 21">
            <a:hlinkClick r:id="rId9" action="ppaction://hlinksldjump"/>
            <a:extLst>
              <a:ext uri="{FF2B5EF4-FFF2-40B4-BE49-F238E27FC236}">
                <a16:creationId xmlns:a16="http://schemas.microsoft.com/office/drawing/2014/main" id="{33FA29D7-9AE8-42A2-B518-737109DC4AB3}"/>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1" name="Rectangle 21">
            <a:hlinkClick r:id="rId10" action="ppaction://hlinksldjump"/>
            <a:extLst>
              <a:ext uri="{FF2B5EF4-FFF2-40B4-BE49-F238E27FC236}">
                <a16:creationId xmlns:a16="http://schemas.microsoft.com/office/drawing/2014/main" id="{B44CEAB7-97F9-4DF5-BB82-0360D910951C}"/>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62" name="Rectangle 21">
            <a:hlinkClick r:id="rId11" action="ppaction://hlinksldjump"/>
            <a:extLst>
              <a:ext uri="{FF2B5EF4-FFF2-40B4-BE49-F238E27FC236}">
                <a16:creationId xmlns:a16="http://schemas.microsoft.com/office/drawing/2014/main" id="{29276F7A-8F55-40BE-8902-3BD8A79B66FC}"/>
              </a:ext>
            </a:extLst>
          </p:cNvPr>
          <p:cNvSpPr>
            <a:spLocks noChangeArrowheads="1"/>
          </p:cNvSpPr>
          <p:nvPr/>
        </p:nvSpPr>
        <p:spPr bwMode="auto">
          <a:xfrm>
            <a:off x="51419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10</a:t>
            </a:r>
          </a:p>
        </p:txBody>
      </p:sp>
      <p:sp>
        <p:nvSpPr>
          <p:cNvPr id="63" name="Rectangle 21">
            <a:hlinkClick r:id="rId12" action="ppaction://hlinksldjump"/>
            <a:extLst>
              <a:ext uri="{FF2B5EF4-FFF2-40B4-BE49-F238E27FC236}">
                <a16:creationId xmlns:a16="http://schemas.microsoft.com/office/drawing/2014/main" id="{8B529CC8-2A3A-46B8-B9DD-55CFBCC6F567}"/>
              </a:ext>
            </a:extLst>
          </p:cNvPr>
          <p:cNvSpPr>
            <a:spLocks noChangeArrowheads="1"/>
          </p:cNvSpPr>
          <p:nvPr/>
        </p:nvSpPr>
        <p:spPr bwMode="auto">
          <a:xfrm>
            <a:off x="541496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11</a:t>
            </a:r>
          </a:p>
        </p:txBody>
      </p:sp>
      <p:sp>
        <p:nvSpPr>
          <p:cNvPr id="64" name="Rectangle 21">
            <a:hlinkClick r:id="rId13" action="ppaction://hlinksldjump"/>
            <a:extLst>
              <a:ext uri="{FF2B5EF4-FFF2-40B4-BE49-F238E27FC236}">
                <a16:creationId xmlns:a16="http://schemas.microsoft.com/office/drawing/2014/main" id="{42504A54-A30D-4287-B2B4-5D7C67F75EED}"/>
              </a:ext>
            </a:extLst>
          </p:cNvPr>
          <p:cNvSpPr>
            <a:spLocks noChangeArrowheads="1"/>
          </p:cNvSpPr>
          <p:nvPr/>
        </p:nvSpPr>
        <p:spPr bwMode="auto">
          <a:xfrm>
            <a:off x="5688013"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12</a:t>
            </a:r>
          </a:p>
        </p:txBody>
      </p:sp>
      <p:sp>
        <p:nvSpPr>
          <p:cNvPr id="65" name="Rectangle 21">
            <a:hlinkClick r:id="rId14" action="ppaction://hlinksldjump"/>
            <a:extLst>
              <a:ext uri="{FF2B5EF4-FFF2-40B4-BE49-F238E27FC236}">
                <a16:creationId xmlns:a16="http://schemas.microsoft.com/office/drawing/2014/main" id="{6E128B3C-13C6-4E72-B518-9DAFCA43B77F}"/>
              </a:ext>
            </a:extLst>
          </p:cNvPr>
          <p:cNvSpPr>
            <a:spLocks noChangeArrowheads="1"/>
          </p:cNvSpPr>
          <p:nvPr/>
        </p:nvSpPr>
        <p:spPr bwMode="auto">
          <a:xfrm>
            <a:off x="5957888" y="5668964"/>
            <a:ext cx="2206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13</a:t>
            </a:r>
          </a:p>
        </p:txBody>
      </p:sp>
      <p:sp>
        <p:nvSpPr>
          <p:cNvPr id="35" name="矩形 34">
            <a:extLst>
              <a:ext uri="{FF2B5EF4-FFF2-40B4-BE49-F238E27FC236}">
                <a16:creationId xmlns:a16="http://schemas.microsoft.com/office/drawing/2014/main" id="{98F58DA5-9FE7-4B05-9F49-CF84F67E5178}"/>
              </a:ext>
            </a:extLst>
          </p:cNvPr>
          <p:cNvSpPr>
            <a:spLocks noChangeArrowheads="1"/>
          </p:cNvSpPr>
          <p:nvPr/>
        </p:nvSpPr>
        <p:spPr bwMode="auto">
          <a:xfrm>
            <a:off x="1816100" y="3482975"/>
            <a:ext cx="855980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1.57 C</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pic>
        <p:nvPicPr>
          <p:cNvPr id="192529" name="Picture 2" descr="2-115">
            <a:extLst>
              <a:ext uri="{FF2B5EF4-FFF2-40B4-BE49-F238E27FC236}">
                <a16:creationId xmlns:a16="http://schemas.microsoft.com/office/drawing/2014/main" id="{2D6B3DE8-ED32-4989-A07F-F73E4E396F9B}"/>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11875" y="1266825"/>
            <a:ext cx="4059238"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58E8711A-BC99-4193-B942-6908CC3E25C5}"/>
              </a:ext>
            </a:extLst>
          </p:cNvPr>
          <p:cNvSpPr/>
          <p:nvPr/>
        </p:nvSpPr>
        <p:spPr>
          <a:xfrm>
            <a:off x="1816100" y="1538289"/>
            <a:ext cx="8559800" cy="517525"/>
          </a:xfrm>
          <a:prstGeom prst="rect">
            <a:avLst/>
          </a:prstGeom>
        </p:spPr>
        <p:txBody>
          <a:bodyPr>
            <a:spAutoFit/>
          </a:bodyPr>
          <a:lstStyle/>
          <a:p>
            <a:pPr algn="just">
              <a:lnSpc>
                <a:spcPct val="150000"/>
              </a:lnSpc>
              <a:defRPr/>
            </a:pPr>
            <a:r>
              <a:rPr lang="en-US" altLang="zh-CN" sz="2100" b="1" kern="100" dirty="0">
                <a:latin typeface="Times New Roman" panose="02020603050405020304" pitchFamily="18" charset="0"/>
                <a:ea typeface="方正中等线简体" panose="03000509000000000000" pitchFamily="65" charset="-122"/>
              </a:rPr>
              <a:t>1.</a:t>
            </a:r>
            <a:r>
              <a:rPr lang="zh-CN" altLang="zh-CN" sz="2100" b="1" kern="100" dirty="0">
                <a:latin typeface="Times New Roman" panose="02020603050405020304" pitchFamily="18" charset="0"/>
                <a:ea typeface="方正中等线简体" panose="03000509000000000000" pitchFamily="65" charset="-122"/>
                <a:cs typeface="Times New Roman" panose="02020603050405020304" pitchFamily="18" charset="0"/>
              </a:rPr>
              <a:t>电磁感应中的图像问题</a:t>
            </a:r>
            <a:endParaRPr lang="zh-CN" altLang="zh-CN" sz="2100" b="1" kern="100" dirty="0">
              <a:solidFill>
                <a:srgbClr val="C00000"/>
              </a:solidFill>
              <a:latin typeface="宋体" panose="02010600030101010101" pitchFamily="2" charset="-122"/>
              <a:cs typeface="Courier New" panose="02070309020205020404" pitchFamily="49" charset="0"/>
            </a:endParaRPr>
          </a:p>
        </p:txBody>
      </p:sp>
      <p:graphicFrame>
        <p:nvGraphicFramePr>
          <p:cNvPr id="2" name="表格 1">
            <a:extLst>
              <a:ext uri="{FF2B5EF4-FFF2-40B4-BE49-F238E27FC236}">
                <a16:creationId xmlns:a16="http://schemas.microsoft.com/office/drawing/2014/main" id="{90345FCC-C857-48AF-BB17-11CF0106D74C}"/>
              </a:ext>
            </a:extLst>
          </p:cNvPr>
          <p:cNvGraphicFramePr>
            <a:graphicFrameLocks noGrp="1"/>
          </p:cNvGraphicFramePr>
          <p:nvPr/>
        </p:nvGraphicFramePr>
        <p:xfrm>
          <a:off x="1881188" y="2132014"/>
          <a:ext cx="8374062" cy="2339975"/>
        </p:xfrm>
        <a:graphic>
          <a:graphicData uri="http://schemas.openxmlformats.org/drawingml/2006/table">
            <a:tbl>
              <a:tblPr/>
              <a:tblGrid>
                <a:gridCol w="649287">
                  <a:extLst>
                    <a:ext uri="{9D8B030D-6E8A-4147-A177-3AD203B41FA5}">
                      <a16:colId xmlns:a16="http://schemas.microsoft.com/office/drawing/2014/main" val="20000"/>
                    </a:ext>
                  </a:extLst>
                </a:gridCol>
                <a:gridCol w="7724775">
                  <a:extLst>
                    <a:ext uri="{9D8B030D-6E8A-4147-A177-3AD203B41FA5}">
                      <a16:colId xmlns:a16="http://schemas.microsoft.com/office/drawing/2014/main" val="20001"/>
                    </a:ext>
                  </a:extLst>
                </a:gridCol>
              </a:tblGrid>
              <a:tr h="233997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图像类型</a:t>
                      </a:r>
                      <a:endParaRPr kumimoji="0" lang="zh-CN" altLang="zh-CN" sz="2100" b="0" i="0" u="none" strike="noStrike" cap="none" normalizeH="0" baseline="0">
                        <a:ln>
                          <a:noFill/>
                        </a:ln>
                        <a:solidFill>
                          <a:schemeClr val="tx1"/>
                        </a:solidFill>
                        <a:effectLst/>
                        <a:latin typeface="宋体" panose="02010600030101010101" pitchFamily="2" charset="-122"/>
                        <a:ea typeface="方正中等线简体"/>
                        <a:cs typeface="Courier New" panose="02070309020205020404" pitchFamily="49" charset="0"/>
                      </a:endParaRPr>
                    </a:p>
                  </a:txBody>
                  <a:tcPr marL="16659" marR="1665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71438">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71438" marR="0" lvl="0" indent="0" algn="l" defTabSz="914400" rtl="0" eaLnBrk="1" fontAlgn="base" latinLnBrk="0" hangingPunct="1">
                        <a:lnSpc>
                          <a:spcPct val="150000"/>
                        </a:lnSpc>
                        <a:spcBef>
                          <a:spcPct val="0"/>
                        </a:spcBef>
                        <a:spcAft>
                          <a:spcPct val="0"/>
                        </a:spcAft>
                        <a:buClrTx/>
                        <a:buSzTx/>
                        <a:buFontTx/>
                        <a:buNone/>
                        <a:tabLst/>
                      </a:pPr>
                      <a:r>
                        <a:rPr kumimoji="0" lang="en-US" altLang="zh-CN" sz="2100" b="0" i="0"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(1)</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磁感应强度</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B</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、磁通量</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Φ</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、感应电动势</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E</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和感应电流</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I</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随时间</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t</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变化的图像，即</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B</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t</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图像、</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Φ</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t</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图像、</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E</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t</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图像和</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I</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t</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图像</a:t>
                      </a:r>
                      <a:endParaRPr kumimoji="0" lang="zh-CN" altLang="zh-CN" sz="2100" b="0" i="0" u="none" strike="noStrike" cap="none" normalizeH="0" baseline="0">
                        <a:ln>
                          <a:noFill/>
                        </a:ln>
                        <a:solidFill>
                          <a:schemeClr val="tx1"/>
                        </a:solidFill>
                        <a:effectLst/>
                        <a:latin typeface="宋体" panose="02010600030101010101" pitchFamily="2" charset="-122"/>
                        <a:ea typeface="方正中等线简体"/>
                        <a:cs typeface="Courier New" panose="02070309020205020404" pitchFamily="49" charset="0"/>
                      </a:endParaRPr>
                    </a:p>
                    <a:p>
                      <a:pPr marL="71438" marR="0" lvl="0" indent="0" algn="l" defTabSz="914400" rtl="0" eaLnBrk="1" fontAlgn="base" latinLnBrk="0" hangingPunct="1">
                        <a:lnSpc>
                          <a:spcPct val="150000"/>
                        </a:lnSpc>
                        <a:spcBef>
                          <a:spcPct val="0"/>
                        </a:spcBef>
                        <a:spcAft>
                          <a:spcPct val="0"/>
                        </a:spcAft>
                        <a:buClrTx/>
                        <a:buSzTx/>
                        <a:buFontTx/>
                        <a:buNone/>
                        <a:tabLst/>
                      </a:pPr>
                      <a:r>
                        <a:rPr kumimoji="0" lang="en-US"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(2)</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对于切割磁感线产生感应电动势和感应电流的情况，还常涉及感应电动势</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方正中等线简体"/>
                        </a:rPr>
                        <a:t>E</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和感应电流</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方正中等线简体"/>
                        </a:rPr>
                        <a:t>I</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随导体位移</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方正中等线简体"/>
                        </a:rPr>
                        <a:t>x</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变化的图像，即</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方正中等线简体"/>
                        </a:rPr>
                        <a:t>E</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方正中等线简体"/>
                        </a:rPr>
                        <a:t>x</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图像和</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方正中等线简体"/>
                        </a:rPr>
                        <a:t>I</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a:t>
                      </a:r>
                      <a:r>
                        <a:rPr kumimoji="0" lang="en-US" altLang="zh-CN" sz="2100" b="0" i="1" u="none" strike="noStrike" cap="none" normalizeH="0" baseline="0">
                          <a:ln>
                            <a:noFill/>
                          </a:ln>
                          <a:solidFill>
                            <a:schemeClr val="tx1"/>
                          </a:solidFill>
                          <a:effectLst/>
                          <a:latin typeface="Times New Roman" panose="02020603050405020304" pitchFamily="18" charset="0"/>
                          <a:ea typeface="方正中等线简体"/>
                          <a:cs typeface="方正中等线简体"/>
                        </a:rPr>
                        <a:t>x</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图像</a:t>
                      </a:r>
                      <a:endParaRPr kumimoji="0" lang="zh-CN" altLang="zh-CN" sz="2100" b="0" i="0" u="none" strike="noStrike" cap="none" normalizeH="0" baseline="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16659" marR="1665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5AB9BFDE-B2FB-4FCB-A763-9791FB1C1986}"/>
              </a:ext>
            </a:extLst>
          </p:cNvPr>
          <p:cNvGraphicFramePr>
            <a:graphicFrameLocks noGrp="1"/>
          </p:cNvGraphicFramePr>
          <p:nvPr/>
        </p:nvGraphicFramePr>
        <p:xfrm>
          <a:off x="1828800" y="1916114"/>
          <a:ext cx="8534400" cy="1800225"/>
        </p:xfrm>
        <a:graphic>
          <a:graphicData uri="http://schemas.openxmlformats.org/drawingml/2006/table">
            <a:tbl>
              <a:tblPr/>
              <a:tblGrid>
                <a:gridCol w="1136650">
                  <a:extLst>
                    <a:ext uri="{9D8B030D-6E8A-4147-A177-3AD203B41FA5}">
                      <a16:colId xmlns:a16="http://schemas.microsoft.com/office/drawing/2014/main" val="20000"/>
                    </a:ext>
                  </a:extLst>
                </a:gridCol>
                <a:gridCol w="7397750">
                  <a:extLst>
                    <a:ext uri="{9D8B030D-6E8A-4147-A177-3AD203B41FA5}">
                      <a16:colId xmlns:a16="http://schemas.microsoft.com/office/drawing/2014/main" val="20001"/>
                    </a:ext>
                  </a:extLst>
                </a:gridCol>
              </a:tblGrid>
              <a:tr h="90011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问题类型</a:t>
                      </a:r>
                      <a:endParaRPr kumimoji="0" lang="zh-CN" altLang="zh-CN" sz="2100" b="0" i="0" u="none" strike="noStrike" cap="none" normalizeH="0" baseline="0">
                        <a:ln>
                          <a:noFill/>
                        </a:ln>
                        <a:solidFill>
                          <a:schemeClr val="tx1"/>
                        </a:solidFill>
                        <a:effectLst/>
                        <a:latin typeface="宋体" panose="02010600030101010101" pitchFamily="2" charset="-122"/>
                        <a:ea typeface="方正中等线简体"/>
                        <a:cs typeface="Courier New" panose="02070309020205020404" pitchFamily="49" charset="0"/>
                      </a:endParaRPr>
                    </a:p>
                  </a:txBody>
                  <a:tcPr marL="16659" marR="1665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71438">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71438" marR="0" lvl="0" indent="0" algn="l" defTabSz="914400" rtl="0" eaLnBrk="1" fontAlgn="base" latinLnBrk="0" hangingPunct="1">
                        <a:lnSpc>
                          <a:spcPct val="150000"/>
                        </a:lnSpc>
                        <a:spcBef>
                          <a:spcPct val="0"/>
                        </a:spcBef>
                        <a:spcAft>
                          <a:spcPct val="0"/>
                        </a:spcAft>
                        <a:buClrTx/>
                        <a:buSzTx/>
                        <a:buFontTx/>
                        <a:buNone/>
                        <a:tabLst/>
                      </a:pPr>
                      <a:r>
                        <a:rPr kumimoji="0" lang="en-US" altLang="zh-CN" sz="2100" b="0" i="0" u="none" strike="noStrike" cap="none" normalizeH="0" baseline="0">
                          <a:ln>
                            <a:noFill/>
                          </a:ln>
                          <a:solidFill>
                            <a:schemeClr val="tx1"/>
                          </a:solidFill>
                          <a:effectLst/>
                          <a:latin typeface="Times New Roman" panose="02020603050405020304" pitchFamily="18" charset="0"/>
                          <a:ea typeface="方正中等线简体"/>
                          <a:cs typeface="Courier New" panose="02070309020205020404" pitchFamily="49" charset="0"/>
                        </a:rPr>
                        <a:t>(1)</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由给定的电磁感应过程选出或画出正确的图像</a:t>
                      </a:r>
                      <a:endParaRPr kumimoji="0" lang="zh-CN" altLang="zh-CN" sz="2100" b="0" i="0" u="none" strike="noStrike" cap="none" normalizeH="0" baseline="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71438" marR="0" lvl="0" indent="0" algn="l" defTabSz="914400" rtl="0" eaLnBrk="1" fontAlgn="base" latinLnBrk="0" hangingPunct="1">
                        <a:lnSpc>
                          <a:spcPct val="150000"/>
                        </a:lnSpc>
                        <a:spcBef>
                          <a:spcPct val="0"/>
                        </a:spcBef>
                        <a:spcAft>
                          <a:spcPct val="0"/>
                        </a:spcAft>
                        <a:buClrTx/>
                        <a:buSzTx/>
                        <a:buFontTx/>
                        <a:buNone/>
                        <a:tabLst/>
                      </a:pPr>
                      <a:r>
                        <a:rPr kumimoji="0" lang="en-US"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(2)</a:t>
                      </a: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方正中等线简体"/>
                        </a:rPr>
                        <a:t>由给定的有关图像分析电磁感应过程，求解相应的物理量</a:t>
                      </a:r>
                      <a:endParaRPr kumimoji="0" lang="zh-CN" altLang="zh-CN" sz="2100" b="0" i="0" u="none" strike="noStrike" cap="none" normalizeH="0" baseline="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16659" marR="1665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011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应用知识</a:t>
                      </a:r>
                      <a:endParaRPr kumimoji="0" lang="zh-CN" altLang="zh-CN" sz="2100" b="0" i="0" u="none" strike="noStrike" cap="none" normalizeH="0" baseline="0">
                        <a:ln>
                          <a:noFill/>
                        </a:ln>
                        <a:solidFill>
                          <a:schemeClr val="tx1"/>
                        </a:solidFill>
                        <a:effectLst/>
                        <a:latin typeface="宋体" panose="02010600030101010101" pitchFamily="2" charset="-122"/>
                        <a:ea typeface="方正中等线简体"/>
                        <a:cs typeface="Courier New" panose="02070309020205020404" pitchFamily="49" charset="0"/>
                      </a:endParaRPr>
                    </a:p>
                  </a:txBody>
                  <a:tcPr marL="16659" marR="1665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71438">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71438" marR="0" lvl="0" indent="0" algn="l" defTabSz="914400" rtl="0" eaLnBrk="1" fontAlgn="base" latinLnBrk="0" hangingPunct="1">
                        <a:lnSpc>
                          <a:spcPct val="150000"/>
                        </a:lnSpc>
                        <a:spcBef>
                          <a:spcPct val="0"/>
                        </a:spcBef>
                        <a:spcAft>
                          <a:spcPct val="0"/>
                        </a:spcAft>
                        <a:buClrTx/>
                        <a:buSzTx/>
                        <a:buFontTx/>
                        <a:buNone/>
                        <a:tabLst/>
                      </a:pPr>
                      <a:r>
                        <a:rPr kumimoji="0" lang="zh-CN" altLang="zh-CN" sz="2100" b="0" i="0" u="none" strike="noStrike" cap="none" normalizeH="0" baseline="0">
                          <a:ln>
                            <a:noFill/>
                          </a:ln>
                          <a:solidFill>
                            <a:schemeClr val="tx1"/>
                          </a:solidFill>
                          <a:effectLst/>
                          <a:latin typeface="Times New Roman" panose="02020603050405020304" pitchFamily="18" charset="0"/>
                          <a:ea typeface="方正中等线简体"/>
                          <a:cs typeface="Times New Roman" panose="02020603050405020304" pitchFamily="18" charset="0"/>
                        </a:rPr>
                        <a:t>左手定则、右手定则、安培定则、楞次定律、法拉第电磁感应定律、欧姆定律、牛顿运动定律、相关数学知识等</a:t>
                      </a:r>
                      <a:endParaRPr kumimoji="0" lang="zh-CN" altLang="zh-CN" sz="2100" b="0" i="0" u="none" strike="noStrike" cap="none" normalizeH="0" baseline="0">
                        <a:ln>
                          <a:noFill/>
                        </a:ln>
                        <a:solidFill>
                          <a:schemeClr val="tx1"/>
                        </a:solidFill>
                        <a:effectLst/>
                        <a:latin typeface="宋体" panose="02010600030101010101" pitchFamily="2" charset="-122"/>
                        <a:ea typeface="方正中等线简体"/>
                        <a:cs typeface="Courier New" panose="02070309020205020404" pitchFamily="49" charset="0"/>
                      </a:endParaRPr>
                    </a:p>
                  </a:txBody>
                  <a:tcPr marL="16659" marR="1665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矩形 9">
            <a:extLst>
              <a:ext uri="{FF2B5EF4-FFF2-40B4-BE49-F238E27FC236}">
                <a16:creationId xmlns:a16="http://schemas.microsoft.com/office/drawing/2014/main" id="{1C83705E-2CFA-47E4-84FE-163A3595975E}"/>
              </a:ext>
            </a:extLst>
          </p:cNvPr>
          <p:cNvSpPr>
            <a:spLocks noChangeArrowheads="1"/>
          </p:cNvSpPr>
          <p:nvPr/>
        </p:nvSpPr>
        <p:spPr bwMode="auto">
          <a:xfrm>
            <a:off x="1816100" y="1268413"/>
            <a:ext cx="8559800" cy="391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b="1">
                <a:latin typeface="Times New Roman" panose="02020603050405020304" pitchFamily="18" charset="0"/>
                <a:ea typeface="方正中等线简体"/>
                <a:cs typeface="Courier New" panose="02070309020205020404" pitchFamily="49" charset="0"/>
              </a:rPr>
              <a:t>2.</a:t>
            </a:r>
            <a:r>
              <a:rPr lang="zh-CN" altLang="zh-CN" sz="2100" b="1">
                <a:latin typeface="Times New Roman" panose="02020603050405020304" pitchFamily="18" charset="0"/>
                <a:ea typeface="方正中等线简体"/>
                <a:cs typeface="Times New Roman" panose="02020603050405020304" pitchFamily="18" charset="0"/>
              </a:rPr>
              <a:t>解决此类问题的一般步骤</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明确图像的类型，是</a:t>
            </a:r>
            <a:r>
              <a:rPr lang="en-US" altLang="zh-CN" sz="2100" i="1">
                <a:latin typeface="Times New Roman" panose="02020603050405020304" pitchFamily="18" charset="0"/>
                <a:ea typeface="方正中等线简体"/>
                <a:cs typeface="Times New Roman" panose="02020603050405020304" pitchFamily="18" charset="0"/>
              </a:rPr>
              <a:t>B</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t</a:t>
            </a:r>
            <a:r>
              <a:rPr lang="zh-CN" altLang="zh-CN" sz="2100">
                <a:latin typeface="Times New Roman" panose="02020603050405020304" pitchFamily="18" charset="0"/>
                <a:ea typeface="方正中等线简体"/>
                <a:cs typeface="方正中等线简体"/>
              </a:rPr>
              <a:t>图像、</a:t>
            </a:r>
            <a:r>
              <a:rPr lang="en-US" altLang="zh-CN" sz="2100" i="1">
                <a:latin typeface="Times New Roman" panose="02020603050405020304" pitchFamily="18" charset="0"/>
                <a:ea typeface="方正中等线简体"/>
                <a:cs typeface="方正中等线简体"/>
              </a:rPr>
              <a:t>Φ</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t</a:t>
            </a:r>
            <a:r>
              <a:rPr lang="zh-CN" altLang="zh-CN" sz="2100">
                <a:latin typeface="Times New Roman" panose="02020603050405020304" pitchFamily="18" charset="0"/>
                <a:ea typeface="方正中等线简体"/>
                <a:cs typeface="方正中等线简体"/>
              </a:rPr>
              <a:t>图像、</a:t>
            </a:r>
            <a:r>
              <a:rPr lang="en-US" altLang="zh-CN" sz="2100" i="1">
                <a:latin typeface="Times New Roman" panose="02020603050405020304" pitchFamily="18" charset="0"/>
                <a:ea typeface="方正中等线简体"/>
                <a:cs typeface="方正中等线简体"/>
              </a:rPr>
              <a:t>E</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t</a:t>
            </a:r>
            <a:r>
              <a:rPr lang="zh-CN" altLang="zh-CN" sz="2100">
                <a:latin typeface="Times New Roman" panose="02020603050405020304" pitchFamily="18" charset="0"/>
                <a:ea typeface="方正中等线简体"/>
                <a:cs typeface="方正中等线简体"/>
              </a:rPr>
              <a:t>图像还是</a:t>
            </a:r>
            <a:r>
              <a:rPr lang="en-US" altLang="zh-CN" sz="2100" i="1">
                <a:latin typeface="Times New Roman" panose="02020603050405020304" pitchFamily="18" charset="0"/>
                <a:ea typeface="方正中等线简体"/>
                <a:cs typeface="方正中等线简体"/>
              </a:rPr>
              <a:t>I</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t</a:t>
            </a:r>
            <a:r>
              <a:rPr lang="zh-CN" altLang="zh-CN" sz="2100">
                <a:latin typeface="Times New Roman" panose="02020603050405020304" pitchFamily="18" charset="0"/>
                <a:ea typeface="方正中等线简体"/>
                <a:cs typeface="方正中等线简体"/>
              </a:rPr>
              <a:t>图像等；</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分析电磁感应的具体过程，合理分段、选取典型过程；根据法拉第电磁感应定律分析电动势大小，由楞次定律分析感应电流</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或感应电动势</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方向；</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(3)</a:t>
            </a:r>
            <a:r>
              <a:rPr lang="zh-CN" altLang="zh-CN" sz="2100">
                <a:latin typeface="Times New Roman" panose="02020603050405020304" pitchFamily="18" charset="0"/>
                <a:ea typeface="方正中等线简体"/>
                <a:cs typeface="方正中等线简体"/>
              </a:rPr>
              <a:t>由欧姆定律、牛顿运动定律等规律写出函数方程；根据函数方程进行数学分析，例如分析斜率的变化、截距等；</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(4)</a:t>
            </a:r>
            <a:r>
              <a:rPr lang="zh-CN" altLang="zh-CN" sz="2100">
                <a:latin typeface="Times New Roman" panose="02020603050405020304" pitchFamily="18" charset="0"/>
                <a:ea typeface="方正中等线简体"/>
                <a:cs typeface="方正中等线简体"/>
              </a:rPr>
              <a:t>画图像或判断图像</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3" descr="D:\源文件\2021\同步\物理\物理 粤教  选择性  必修第二册\2-117.TIF">
            <a:extLst>
              <a:ext uri="{FF2B5EF4-FFF2-40B4-BE49-F238E27FC236}">
                <a16:creationId xmlns:a16="http://schemas.microsoft.com/office/drawing/2014/main" id="{012CC811-1563-4429-B5B9-4FC99F5D83BE}"/>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05025" y="4200525"/>
            <a:ext cx="3798888"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6611" name="Picture 4" descr="D:\源文件\2021\同步\物理\物理 粤教  选择性  必修第二册\2-118.TIF">
            <a:extLst>
              <a:ext uri="{FF2B5EF4-FFF2-40B4-BE49-F238E27FC236}">
                <a16:creationId xmlns:a16="http://schemas.microsoft.com/office/drawing/2014/main" id="{91E2672E-5C89-4C27-99AF-2E5EBD774EEE}"/>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67488" y="4210051"/>
            <a:ext cx="37973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a:extLst>
              <a:ext uri="{FF2B5EF4-FFF2-40B4-BE49-F238E27FC236}">
                <a16:creationId xmlns:a16="http://schemas.microsoft.com/office/drawing/2014/main" id="{0702F3EB-BBB4-4CE6-A6FD-5B50D09F3232}"/>
              </a:ext>
            </a:extLst>
          </p:cNvPr>
          <p:cNvSpPr/>
          <p:nvPr/>
        </p:nvSpPr>
        <p:spPr>
          <a:xfrm>
            <a:off x="1816100" y="842963"/>
            <a:ext cx="8559800"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一、</a:t>
            </a:r>
            <a:r>
              <a:rPr lang="en-US" altLang="zh-CN" sz="2100" b="1" i="1" kern="100" dirty="0">
                <a:solidFill>
                  <a:srgbClr val="C00000"/>
                </a:solidFill>
                <a:latin typeface="Times New Roman" panose="02020603050405020304" pitchFamily="18" charset="0"/>
                <a:ea typeface="微软雅黑" panose="020B0503020204020204" pitchFamily="34" charset="-122"/>
                <a:cs typeface="Courier New" panose="02070309020205020404" pitchFamily="49" charset="0"/>
              </a:rPr>
              <a:t>E</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b="1" i="1" kern="100" dirty="0">
                <a:solidFill>
                  <a:srgbClr val="C00000"/>
                </a:solidFill>
                <a:latin typeface="Times New Roman" panose="02020603050405020304" pitchFamily="18" charset="0"/>
                <a:ea typeface="微软雅黑" panose="020B0503020204020204" pitchFamily="34" charset="-122"/>
                <a:cs typeface="Courier New" panose="02070309020205020404" pitchFamily="49" charset="0"/>
              </a:rPr>
              <a:t>t</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图像</a:t>
            </a:r>
            <a:endParaRPr lang="en-US"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50000"/>
              </a:lnSpc>
              <a:defRPr/>
            </a:pPr>
            <a:r>
              <a:rPr lang="zh-CN" altLang="en-US"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例</a:t>
            </a:r>
            <a:r>
              <a:rPr lang="en-US" altLang="zh-CN"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1</a:t>
            </a:r>
            <a:r>
              <a:rPr lang="zh-CN" altLang="en-US" sz="2100" b="1" kern="100" dirty="0">
                <a:solidFill>
                  <a:srgbClr val="C00000"/>
                </a:solidFill>
                <a:latin typeface="微软雅黑" panose="020B0503020204020204" pitchFamily="34" charset="-122"/>
                <a:ea typeface="微软雅黑" panose="020B0503020204020204" pitchFamily="34" charset="-122"/>
                <a:cs typeface="Courier New" panose="02070309020205020404" pitchFamily="49"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在竖直向上的匀强磁场中，水平放置一个不变形的单匝金属圆线圈，规定线圈中感应电流的正方向以及磁感应强度的正方向如图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甲所示，当磁场的磁感应强度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按图乙</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变化时，下列四幅图中可以正确表示线圈</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中感应电动势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E</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变化的是</a:t>
            </a:r>
            <a:endParaRPr lang="zh-CN" altLang="zh-CN" sz="788"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A8A3E876-05C5-4D52-A175-F0A3C2A3A1B4}"/>
              </a:ext>
            </a:extLst>
          </p:cNvPr>
          <p:cNvSpPr/>
          <p:nvPr/>
        </p:nvSpPr>
        <p:spPr>
          <a:xfrm>
            <a:off x="8356601" y="3709989"/>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1</a:t>
            </a:r>
            <a:endParaRPr lang="zh-CN" altLang="en-US" b="1" dirty="0">
              <a:ea typeface="楷体_GB2312" panose="02010609030101010101" pitchFamily="49" charset="-122"/>
            </a:endParaRPr>
          </a:p>
        </p:txBody>
      </p:sp>
      <p:sp>
        <p:nvSpPr>
          <p:cNvPr id="11" name="TextBox 19">
            <a:extLst>
              <a:ext uri="{FF2B5EF4-FFF2-40B4-BE49-F238E27FC236}">
                <a16:creationId xmlns:a16="http://schemas.microsoft.com/office/drawing/2014/main" id="{9FC5BE37-118D-472C-AECE-3716057C17E7}"/>
              </a:ext>
            </a:extLst>
          </p:cNvPr>
          <p:cNvSpPr txBox="1"/>
          <p:nvPr/>
        </p:nvSpPr>
        <p:spPr>
          <a:xfrm>
            <a:off x="2801939" y="5430839"/>
            <a:ext cx="566737"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196615" name="Picture 2" descr="D:\源文件\2021\同步\物理\物理 粤教  选择性  必修第二册\2-116.TIF">
            <a:extLst>
              <a:ext uri="{FF2B5EF4-FFF2-40B4-BE49-F238E27FC236}">
                <a16:creationId xmlns:a16="http://schemas.microsoft.com/office/drawing/2014/main" id="{B7DDAFFD-CB21-453A-BB8A-F618FCAD5001}"/>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00863" y="2349500"/>
            <a:ext cx="34544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CBD1337F-485C-480A-BA97-AF90B840DBB6}"/>
              </a:ext>
            </a:extLst>
          </p:cNvPr>
          <p:cNvSpPr/>
          <p:nvPr/>
        </p:nvSpPr>
        <p:spPr>
          <a:xfrm>
            <a:off x="1816100" y="1052513"/>
            <a:ext cx="8559800"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二、</a:t>
            </a:r>
            <a:r>
              <a:rPr lang="en-US" altLang="zh-CN" sz="2100" b="1" i="1" kern="100" dirty="0" err="1">
                <a:solidFill>
                  <a:srgbClr val="C00000"/>
                </a:solidFill>
                <a:latin typeface="Times New Roman" panose="02020603050405020304" pitchFamily="18" charset="0"/>
                <a:ea typeface="微软雅黑" panose="020B0503020204020204" pitchFamily="34" charset="-122"/>
                <a:cs typeface="Courier New" panose="02070309020205020404" pitchFamily="49" charset="0"/>
              </a:rPr>
              <a:t>i</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b="1" i="1" kern="100" dirty="0">
                <a:solidFill>
                  <a:srgbClr val="C00000"/>
                </a:solidFill>
                <a:latin typeface="Times New Roman" panose="02020603050405020304" pitchFamily="18" charset="0"/>
                <a:ea typeface="微软雅黑" panose="020B0503020204020204" pitchFamily="34" charset="-122"/>
                <a:cs typeface="Courier New" panose="02070309020205020404" pitchFamily="49" charset="0"/>
              </a:rPr>
              <a:t>t</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图像</a:t>
            </a:r>
            <a:endParaRPr lang="en-US"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50000"/>
              </a:lnSpc>
              <a:defRPr/>
            </a:pPr>
            <a:r>
              <a:rPr lang="zh-CN" altLang="en-US"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例</a:t>
            </a:r>
            <a:r>
              <a:rPr lang="en-US" altLang="zh-CN"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2</a:t>
            </a:r>
            <a:r>
              <a:rPr lang="zh-CN" altLang="en-US" sz="2100" b="1" kern="100" dirty="0">
                <a:solidFill>
                  <a:srgbClr val="C00000"/>
                </a:solidFill>
                <a:latin typeface="微软雅黑" panose="020B0503020204020204" pitchFamily="34" charset="-122"/>
                <a:ea typeface="微软雅黑" panose="020B0503020204020204" pitchFamily="34" charset="-122"/>
                <a:cs typeface="Courier New" panose="02070309020205020404" pitchFamily="49"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所示，一底边长为</a:t>
            </a:r>
            <a:r>
              <a:rPr lang="en-US" altLang="zh-CN" sz="2100" i="1" kern="100" dirty="0">
                <a:latin typeface="Times New Roman" panose="02020603050405020304" pitchFamily="18" charset="0"/>
                <a:ea typeface="方正中等线简体" panose="03000509000000000000" pitchFamily="65" charset="-122"/>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、底边上的高也为</a:t>
            </a:r>
            <a:r>
              <a:rPr lang="en-US" altLang="zh-CN" sz="2100" i="1" kern="100" dirty="0">
                <a:latin typeface="Times New Roman" panose="02020603050405020304" pitchFamily="18" charset="0"/>
                <a:ea typeface="方正中等线简体" panose="03000509000000000000" pitchFamily="65" charset="-122"/>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的等腰三角形导体线框以恒定的速度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沿垂直于磁场区域边界的方向穿过长为</a:t>
            </a:r>
            <a:r>
              <a:rPr lang="en-US" altLang="zh-CN" sz="2100" kern="100" dirty="0">
                <a:latin typeface="Times New Roman" panose="02020603050405020304" pitchFamily="18" charset="0"/>
                <a:ea typeface="方正中等线简体" panose="03000509000000000000" pitchFamily="65" charset="-122"/>
              </a:rPr>
              <a:t>2</a:t>
            </a:r>
            <a:r>
              <a:rPr lang="en-US" altLang="zh-CN" sz="2100" i="1" kern="100" dirty="0">
                <a:latin typeface="Times New Roman" panose="02020603050405020304" pitchFamily="18" charset="0"/>
                <a:ea typeface="方正中等线简体" panose="03000509000000000000" pitchFamily="65" charset="-122"/>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、宽为</a:t>
            </a:r>
            <a:r>
              <a:rPr lang="en-US" altLang="zh-CN" sz="2100" i="1" kern="100" dirty="0">
                <a:latin typeface="Times New Roman" panose="02020603050405020304" pitchFamily="18" charset="0"/>
                <a:ea typeface="方正中等线简体" panose="03000509000000000000" pitchFamily="65" charset="-122"/>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的匀强磁场，磁场方向垂直纸面向里</a:t>
            </a:r>
            <a:r>
              <a:rPr lang="en-US" altLang="zh-CN" sz="2100" kern="100" dirty="0">
                <a:latin typeface="Times New Roman" panose="02020603050405020304" pitchFamily="18" charset="0"/>
                <a:ea typeface="方正中等线简体" panose="03000509000000000000" pitchFamily="65" charset="-122"/>
              </a:rPr>
              <a:t>.</a:t>
            </a:r>
            <a:r>
              <a:rPr lang="en-US" altLang="zh-CN" sz="2100" i="1" kern="100" dirty="0">
                <a:latin typeface="Times New Roman" panose="02020603050405020304" pitchFamily="18" charset="0"/>
                <a:ea typeface="方正中等线简体" panose="03000509000000000000" pitchFamily="65" charset="-122"/>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时刻，三角形导体线框的右边刚进入磁场，取沿逆时针方向的感应电流为正方向，则在三角形导体线框穿过磁场区域的过程中，感应电流</a:t>
            </a:r>
            <a:r>
              <a:rPr lang="en-US" altLang="zh-CN" sz="2100" i="1" kern="100" dirty="0" err="1">
                <a:latin typeface="Times New Roman" panose="02020603050405020304" pitchFamily="18" charset="0"/>
                <a:ea typeface="方正中等线简体" panose="03000509000000000000" pitchFamily="65" charset="-122"/>
              </a:rPr>
              <a:t>i</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2100" i="1" kern="100" dirty="0">
                <a:latin typeface="Times New Roman" panose="02020603050405020304" pitchFamily="18" charset="0"/>
                <a:ea typeface="方正中等线简体" panose="03000509000000000000" pitchFamily="65" charset="-122"/>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变化的图线可能是</a:t>
            </a:r>
            <a:endParaRPr lang="zh-CN" altLang="zh-CN" sz="2100"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A1B1D9D8-1AB7-4F83-A1AC-63E93413143D}"/>
              </a:ext>
            </a:extLst>
          </p:cNvPr>
          <p:cNvSpPr/>
          <p:nvPr/>
        </p:nvSpPr>
        <p:spPr>
          <a:xfrm>
            <a:off x="2889251" y="4932364"/>
            <a:ext cx="587375"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2</a:t>
            </a:r>
            <a:endParaRPr lang="zh-CN" altLang="en-US" b="1" dirty="0">
              <a:ea typeface="楷体_GB2312" panose="02010609030101010101" pitchFamily="49" charset="-122"/>
            </a:endParaRPr>
          </a:p>
        </p:txBody>
      </p:sp>
      <p:pic>
        <p:nvPicPr>
          <p:cNvPr id="197636" name="Picture 2" descr="D:\源文件\2021\同步\物理\物理 粤教  选择性  必修第二册\2-145.TIF">
            <a:extLst>
              <a:ext uri="{FF2B5EF4-FFF2-40B4-BE49-F238E27FC236}">
                <a16:creationId xmlns:a16="http://schemas.microsoft.com/office/drawing/2014/main" id="{3EABDF5D-9D70-41B8-8220-78D598A29DAB}"/>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28800" y="4076700"/>
            <a:ext cx="2662238"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7637" name="Picture 3" descr="D:\源文件\2021\同步\物理\物理 粤教  选择性  必修第二册\2-146A.TIF">
            <a:extLst>
              <a:ext uri="{FF2B5EF4-FFF2-40B4-BE49-F238E27FC236}">
                <a16:creationId xmlns:a16="http://schemas.microsoft.com/office/drawing/2014/main" id="{E95C53AB-CE7F-4BE0-A104-DBF54CE5D1CE}"/>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r="62898"/>
          <a:stretch>
            <a:fillRect/>
          </a:stretch>
        </p:blipFill>
        <p:spPr bwMode="auto">
          <a:xfrm>
            <a:off x="4637089" y="3983039"/>
            <a:ext cx="1271587"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7638" name="Picture 4" descr="D:\源文件\2021\同步\物理\物理 粤教  选择性  必修第二册\2-146B.TIF">
            <a:extLst>
              <a:ext uri="{FF2B5EF4-FFF2-40B4-BE49-F238E27FC236}">
                <a16:creationId xmlns:a16="http://schemas.microsoft.com/office/drawing/2014/main" id="{71092E1F-4614-430A-885B-AF7C3998F6C1}"/>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l="57603"/>
          <a:stretch>
            <a:fillRect/>
          </a:stretch>
        </p:blipFill>
        <p:spPr bwMode="auto">
          <a:xfrm>
            <a:off x="9040813" y="3968751"/>
            <a:ext cx="1452562"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7639" name="Picture 3" descr="D:\源文件\2021\同步\物理\物理 粤教  选择性  必修第二册\2-146A.TIF">
            <a:extLst>
              <a:ext uri="{FF2B5EF4-FFF2-40B4-BE49-F238E27FC236}">
                <a16:creationId xmlns:a16="http://schemas.microsoft.com/office/drawing/2014/main" id="{40654837-8E4F-49E1-B3D3-16B9F119FD8B}"/>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l="59180"/>
          <a:stretch>
            <a:fillRect/>
          </a:stretch>
        </p:blipFill>
        <p:spPr bwMode="auto">
          <a:xfrm>
            <a:off x="6062664" y="3983039"/>
            <a:ext cx="1398587"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7640" name="Picture 4" descr="D:\源文件\2021\同步\物理\物理 粤教  选择性  必修第二册\2-146B.TIF">
            <a:extLst>
              <a:ext uri="{FF2B5EF4-FFF2-40B4-BE49-F238E27FC236}">
                <a16:creationId xmlns:a16="http://schemas.microsoft.com/office/drawing/2014/main" id="{779B3D07-0E6C-4CFF-BEE6-E202897765BB}"/>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r="62898"/>
          <a:stretch>
            <a:fillRect/>
          </a:stretch>
        </p:blipFill>
        <p:spPr bwMode="auto">
          <a:xfrm>
            <a:off x="7615239" y="3968751"/>
            <a:ext cx="1271587"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9">
            <a:extLst>
              <a:ext uri="{FF2B5EF4-FFF2-40B4-BE49-F238E27FC236}">
                <a16:creationId xmlns:a16="http://schemas.microsoft.com/office/drawing/2014/main" id="{40BF4214-5E5E-46EF-866C-F47995E2AFED}"/>
              </a:ext>
            </a:extLst>
          </p:cNvPr>
          <p:cNvSpPr txBox="1"/>
          <p:nvPr/>
        </p:nvSpPr>
        <p:spPr>
          <a:xfrm>
            <a:off x="4799014" y="5129214"/>
            <a:ext cx="568325"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203B8A69-E8C3-4B61-8C0C-AC04BA3A888B}"/>
              </a:ext>
            </a:extLst>
          </p:cNvPr>
          <p:cNvSpPr/>
          <p:nvPr/>
        </p:nvSpPr>
        <p:spPr>
          <a:xfrm>
            <a:off x="1730375" y="915988"/>
            <a:ext cx="8731250"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三、</a:t>
            </a:r>
            <a:r>
              <a:rPr lang="en-US" altLang="zh-CN" sz="2100" b="1" i="1" kern="100" dirty="0" err="1">
                <a:solidFill>
                  <a:srgbClr val="C00000"/>
                </a:solidFill>
                <a:latin typeface="Times New Roman" panose="02020603050405020304" pitchFamily="18" charset="0"/>
                <a:ea typeface="微软雅黑" panose="020B0503020204020204" pitchFamily="34" charset="-122"/>
              </a:rPr>
              <a:t>i</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b="1" i="1" kern="100" dirty="0">
                <a:solidFill>
                  <a:srgbClr val="C00000"/>
                </a:solidFill>
                <a:latin typeface="Times New Roman" panose="02020603050405020304" pitchFamily="18" charset="0"/>
                <a:ea typeface="微软雅黑" panose="020B0503020204020204" pitchFamily="34" charset="-122"/>
              </a:rPr>
              <a:t>x</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图像</a:t>
            </a:r>
            <a:endParaRPr lang="en-US"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50000"/>
              </a:lnSpc>
              <a:defRPr/>
            </a:pPr>
            <a:r>
              <a:rPr lang="zh-CN" altLang="en-US"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例</a:t>
            </a:r>
            <a:r>
              <a:rPr lang="en-US" altLang="zh-CN"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3</a:t>
            </a:r>
            <a:r>
              <a:rPr lang="zh-CN" altLang="en-US" sz="2100" b="1" kern="100" dirty="0">
                <a:solidFill>
                  <a:srgbClr val="C00000"/>
                </a:solidFill>
                <a:latin typeface="微软雅黑" panose="020B0503020204020204" pitchFamily="34" charset="-122"/>
                <a:ea typeface="微软雅黑" panose="020B0503020204020204" pitchFamily="34" charset="-122"/>
                <a:cs typeface="Courier New" panose="02070309020205020404" pitchFamily="49"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所示，有一个等腰直角三角形的匀强磁场区域，其直角边长为</a:t>
            </a:r>
            <a:r>
              <a:rPr lang="en-US" altLang="zh-CN" sz="2100" i="1" kern="100" dirty="0">
                <a:latin typeface="Times New Roman" panose="02020603050405020304" pitchFamily="18" charset="0"/>
                <a:ea typeface="方正中等线简体" panose="03000509000000000000" pitchFamily="65" charset="-122"/>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，磁场方向垂直纸面向外，磁感应强度大小为</a:t>
            </a:r>
            <a:r>
              <a:rPr lang="en-US" altLang="zh-CN" sz="2100" i="1" kern="100" dirty="0">
                <a:latin typeface="Times New Roman" panose="02020603050405020304" pitchFamily="18" charset="0"/>
                <a:ea typeface="方正中等线简体" panose="03000509000000000000" pitchFamily="65" charset="-122"/>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，一边长为</a:t>
            </a:r>
            <a:r>
              <a:rPr lang="en-US" altLang="zh-CN" sz="2100" i="1" kern="100" dirty="0">
                <a:latin typeface="Times New Roman" panose="02020603050405020304" pitchFamily="18" charset="0"/>
                <a:ea typeface="方正中等线简体" panose="03000509000000000000" pitchFamily="65" charset="-122"/>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，总电阻为</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的正方形导线框</a:t>
            </a:r>
            <a:r>
              <a:rPr lang="en-US" altLang="zh-CN" sz="2100" i="1" kern="100" dirty="0" err="1">
                <a:latin typeface="Times New Roman" panose="02020603050405020304" pitchFamily="18" charset="0"/>
                <a:ea typeface="方正中等线简体" panose="03000509000000000000" pitchFamily="65" charset="-122"/>
              </a:rPr>
              <a:t>abcd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，从图示位置开始沿</a:t>
            </a:r>
            <a:r>
              <a:rPr lang="en-US" altLang="zh-CN" sz="2100" i="1" kern="100" dirty="0">
                <a:latin typeface="Times New Roman" panose="02020603050405020304" pitchFamily="18" charset="0"/>
                <a:ea typeface="方正中等线简体" panose="03000509000000000000" pitchFamily="65" charset="-122"/>
              </a:rPr>
              <a:t>x</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轴正方向以速度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匀速穿过磁场区域</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取沿</a:t>
            </a:r>
            <a:r>
              <a:rPr lang="en-US" altLang="zh-CN" sz="2100" i="1" kern="100" dirty="0" err="1">
                <a:latin typeface="Times New Roman" panose="02020603050405020304" pitchFamily="18" charset="0"/>
                <a:ea typeface="方正中等线简体" panose="03000509000000000000" pitchFamily="65" charset="-122"/>
              </a:rPr>
              <a:t>a</a:t>
            </a:r>
            <a:r>
              <a:rPr lang="en-US" altLang="zh-CN" sz="2100" kern="100" dirty="0" err="1">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rPr>
              <a:t>b</a:t>
            </a:r>
            <a:r>
              <a:rPr lang="en-US" altLang="zh-CN" sz="2100" kern="100" dirty="0" err="1">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rPr>
              <a:t>c</a:t>
            </a:r>
            <a:r>
              <a:rPr lang="en-US" altLang="zh-CN" sz="2100" kern="100" dirty="0" err="1">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rPr>
              <a:t>d</a:t>
            </a:r>
            <a:r>
              <a:rPr lang="en-US" altLang="zh-CN" sz="2100" kern="100" dirty="0" err="1">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的方向为感应电流的正方向，则图中表示线框中电流</a:t>
            </a:r>
            <a:r>
              <a:rPr lang="en-US" altLang="zh-CN" sz="2100" i="1" kern="100" dirty="0" err="1">
                <a:latin typeface="Times New Roman" panose="02020603050405020304" pitchFamily="18" charset="0"/>
                <a:ea typeface="方正中等线简体" panose="03000509000000000000" pitchFamily="65" charset="-122"/>
              </a:rPr>
              <a:t>i</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a:t>
            </a:r>
            <a:r>
              <a:rPr lang="en-US" altLang="zh-CN" sz="2100" i="1" kern="100" dirty="0" err="1">
                <a:latin typeface="Times New Roman" panose="02020603050405020304" pitchFamily="18" charset="0"/>
                <a:ea typeface="方正中等线简体" panose="03000509000000000000" pitchFamily="65" charset="-122"/>
              </a:rPr>
              <a:t>bc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边的位置坐标</a:t>
            </a:r>
            <a:r>
              <a:rPr lang="en-US" altLang="zh-CN" sz="2100" i="1" kern="100" dirty="0">
                <a:latin typeface="Times New Roman" panose="02020603050405020304" pitchFamily="18" charset="0"/>
                <a:ea typeface="方正中等线简体" panose="03000509000000000000" pitchFamily="65" charset="-122"/>
              </a:rPr>
              <a:t>x</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变化的图像，正确的是</a:t>
            </a:r>
            <a:endParaRPr lang="zh-CN" altLang="zh-CN" sz="2100"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F1973C81-6CF2-4300-AD96-6EE930168A0E}"/>
              </a:ext>
            </a:extLst>
          </p:cNvPr>
          <p:cNvSpPr/>
          <p:nvPr/>
        </p:nvSpPr>
        <p:spPr>
          <a:xfrm>
            <a:off x="2597151" y="5027614"/>
            <a:ext cx="588963" cy="414337"/>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3</a:t>
            </a:r>
            <a:endParaRPr lang="zh-CN" altLang="en-US" sz="2100" b="1" dirty="0">
              <a:ea typeface="楷体_GB2312" panose="02010609030101010101" pitchFamily="49" charset="-122"/>
            </a:endParaRPr>
          </a:p>
        </p:txBody>
      </p:sp>
      <p:pic>
        <p:nvPicPr>
          <p:cNvPr id="198660" name="Picture 2" descr="D:\源文件\2021\同步\物理\物理 粤教  选择性  必修第二册\2-121.TIF">
            <a:extLst>
              <a:ext uri="{FF2B5EF4-FFF2-40B4-BE49-F238E27FC236}">
                <a16:creationId xmlns:a16="http://schemas.microsoft.com/office/drawing/2014/main" id="{1D4D1AD2-B980-4292-8A27-533B15A7D46E}"/>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20851" y="4076701"/>
            <a:ext cx="2297113"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8661" name="Picture 3" descr="D:\源文件\2021\同步\物理\物理 粤教  选择性  必修第二册\2-122.TIF">
            <a:extLst>
              <a:ext uri="{FF2B5EF4-FFF2-40B4-BE49-F238E27FC236}">
                <a16:creationId xmlns:a16="http://schemas.microsoft.com/office/drawing/2014/main" id="{11F0D751-97A3-4144-934B-901AE8B2D342}"/>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r="52748"/>
          <a:stretch>
            <a:fillRect/>
          </a:stretch>
        </p:blipFill>
        <p:spPr bwMode="auto">
          <a:xfrm>
            <a:off x="3881438" y="3919538"/>
            <a:ext cx="1816100" cy="156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8662" name="Picture 4" descr="D:\源文件\2021\同步\物理\物理 粤教  选择性  必修第二册\2-123.TIF">
            <a:extLst>
              <a:ext uri="{FF2B5EF4-FFF2-40B4-BE49-F238E27FC236}">
                <a16:creationId xmlns:a16="http://schemas.microsoft.com/office/drawing/2014/main" id="{8AA2EDB9-B62E-4AA8-B900-20CA4A4D9B89}"/>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l="54912"/>
          <a:stretch>
            <a:fillRect/>
          </a:stretch>
        </p:blipFill>
        <p:spPr bwMode="auto">
          <a:xfrm>
            <a:off x="8894763" y="3898900"/>
            <a:ext cx="1731962"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8663" name="Picture 3" descr="D:\源文件\2021\同步\物理\物理 粤教  选择性  必修第二册\2-122.TIF">
            <a:extLst>
              <a:ext uri="{FF2B5EF4-FFF2-40B4-BE49-F238E27FC236}">
                <a16:creationId xmlns:a16="http://schemas.microsoft.com/office/drawing/2014/main" id="{A63B3CF4-B753-48A7-A835-A5958147ACE4}"/>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l="54984" r="949"/>
          <a:stretch>
            <a:fillRect/>
          </a:stretch>
        </p:blipFill>
        <p:spPr bwMode="auto">
          <a:xfrm>
            <a:off x="5556251" y="3919538"/>
            <a:ext cx="1692275" cy="156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8664" name="Picture 4" descr="D:\源文件\2021\同步\物理\物理 粤教  选择性  必修第二册\2-123.TIF">
            <a:extLst>
              <a:ext uri="{FF2B5EF4-FFF2-40B4-BE49-F238E27FC236}">
                <a16:creationId xmlns:a16="http://schemas.microsoft.com/office/drawing/2014/main" id="{00B0C21D-F518-4992-A828-CCCBB73E8721}"/>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r="55911"/>
          <a:stretch>
            <a:fillRect/>
          </a:stretch>
        </p:blipFill>
        <p:spPr bwMode="auto">
          <a:xfrm>
            <a:off x="7243763" y="3905250"/>
            <a:ext cx="1693862"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9">
            <a:extLst>
              <a:ext uri="{FF2B5EF4-FFF2-40B4-BE49-F238E27FC236}">
                <a16:creationId xmlns:a16="http://schemas.microsoft.com/office/drawing/2014/main" id="{E72D0C9E-A854-4E1A-A8D1-B47B710222C3}"/>
              </a:ext>
            </a:extLst>
          </p:cNvPr>
          <p:cNvSpPr txBox="1"/>
          <p:nvPr/>
        </p:nvSpPr>
        <p:spPr>
          <a:xfrm>
            <a:off x="7923214" y="5054600"/>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7EBD6009-927B-4D6F-B83E-2EEE08B1852D}"/>
              </a:ext>
            </a:extLst>
          </p:cNvPr>
          <p:cNvSpPr/>
          <p:nvPr/>
        </p:nvSpPr>
        <p:spPr>
          <a:xfrm>
            <a:off x="1816100" y="841375"/>
            <a:ext cx="8559800" cy="43942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四、</a:t>
            </a:r>
            <a:r>
              <a:rPr lang="en-US" altLang="zh-CN" sz="2100" b="1" i="1" kern="100" dirty="0">
                <a:solidFill>
                  <a:srgbClr val="C00000"/>
                </a:solidFill>
                <a:latin typeface="Times New Roman" panose="02020603050405020304" pitchFamily="18" charset="0"/>
                <a:ea typeface="微软雅黑" panose="020B0503020204020204" pitchFamily="34" charset="-122"/>
              </a:rPr>
              <a:t>F</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b="1" i="1" kern="100" dirty="0">
                <a:solidFill>
                  <a:srgbClr val="C00000"/>
                </a:solidFill>
                <a:latin typeface="Times New Roman" panose="02020603050405020304" pitchFamily="18" charset="0"/>
                <a:ea typeface="微软雅黑" panose="020B0503020204020204" pitchFamily="34" charset="-122"/>
              </a:rPr>
              <a:t>t</a:t>
            </a: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图像</a:t>
            </a:r>
            <a:endParaRPr lang="en-US"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50000"/>
              </a:lnSpc>
              <a:defRPr/>
            </a:pPr>
            <a:r>
              <a:rPr lang="zh-CN" altLang="en-US"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例</a:t>
            </a:r>
            <a:r>
              <a:rPr lang="en-US" altLang="zh-CN" sz="2100" b="1" kern="100" dirty="0">
                <a:solidFill>
                  <a:srgbClr val="0000FF"/>
                </a:solidFill>
                <a:latin typeface="微软雅黑" panose="020B0503020204020204" pitchFamily="34" charset="-122"/>
                <a:ea typeface="微软雅黑" panose="020B0503020204020204" pitchFamily="34" charset="-122"/>
                <a:cs typeface="Courier New" panose="02070309020205020404" pitchFamily="49" charset="0"/>
              </a:rPr>
              <a:t>4</a:t>
            </a:r>
            <a:r>
              <a:rPr lang="zh-CN" altLang="en-US" sz="2100" b="1" kern="100" dirty="0">
                <a:solidFill>
                  <a:srgbClr val="C00000"/>
                </a:solidFill>
                <a:latin typeface="微软雅黑" panose="020B0503020204020204" pitchFamily="34" charset="-122"/>
                <a:ea typeface="微软雅黑" panose="020B0503020204020204" pitchFamily="34" charset="-122"/>
                <a:cs typeface="Courier New" panose="02070309020205020404" pitchFamily="49"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甲所示，光滑导轨水平放置在竖直方向的匀强磁场中，匀强磁场的磁感应强度</a:t>
            </a:r>
            <a:r>
              <a:rPr lang="en-US" altLang="zh-CN" sz="2100" i="1" kern="100" dirty="0">
                <a:latin typeface="Times New Roman" panose="02020603050405020304" pitchFamily="18" charset="0"/>
                <a:ea typeface="方正中等线简体" panose="03000509000000000000" pitchFamily="65" charset="-122"/>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随时间的变化规律如图乙所示</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规定向下为正方向</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，导体棒</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垂直导轨放置，除电阻</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的阻值外，其余电阻不计，导体棒</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在水平外力</a:t>
            </a:r>
            <a:r>
              <a:rPr lang="en-US" altLang="zh-CN" sz="2100" i="1" kern="100" dirty="0">
                <a:latin typeface="Times New Roman" panose="02020603050405020304" pitchFamily="18" charset="0"/>
                <a:ea typeface="方正中等线简体" panose="03000509000000000000" pitchFamily="65" charset="-122"/>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的作用下始终处于静止状态</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规定</a:t>
            </a:r>
            <a:r>
              <a:rPr lang="en-US" altLang="zh-CN" sz="2100" i="1" kern="100" dirty="0" err="1">
                <a:latin typeface="Times New Roman" panose="02020603050405020304" pitchFamily="18" charset="0"/>
                <a:ea typeface="方正中等线简体" panose="03000509000000000000" pitchFamily="65" charset="-122"/>
              </a:rPr>
              <a:t>a</a:t>
            </a:r>
            <a:r>
              <a:rPr lang="en-US" altLang="zh-CN" sz="2100" kern="100" dirty="0" err="1">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的方向为电流的正方向，水平向右的方向为外力的正方</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向，则在</a:t>
            </a:r>
            <a:r>
              <a:rPr lang="en-US" altLang="zh-CN" sz="2100" kern="100" dirty="0">
                <a:latin typeface="Times New Roman" panose="02020603050405020304" pitchFamily="18" charset="0"/>
                <a:ea typeface="方正中等线简体" panose="03000509000000000000" pitchFamily="65" charset="-122"/>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rPr>
              <a:t>2</a:t>
            </a:r>
            <a:r>
              <a:rPr lang="en-US" altLang="zh-CN" sz="2100" i="1" kern="100" dirty="0">
                <a:latin typeface="Times New Roman" panose="02020603050405020304" pitchFamily="18" charset="0"/>
                <a:ea typeface="方正中等线简体" panose="03000509000000000000" pitchFamily="65" charset="-122"/>
              </a:rPr>
              <a:t>t</a:t>
            </a:r>
            <a:r>
              <a:rPr lang="en-US" altLang="zh-CN" sz="2100" kern="100" baseline="-25000" dirty="0">
                <a:latin typeface="Times New Roman" panose="02020603050405020304" pitchFamily="18" charset="0"/>
                <a:ea typeface="方正中等线简体" panose="03000509000000000000" pitchFamily="65" charset="-122"/>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时间内，能正确反</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映流过导体棒</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的电流与时间或外</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力与时间关系的图线是</a:t>
            </a:r>
            <a:endParaRPr lang="zh-CN" altLang="zh-CN" sz="2100"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6D715544-EEA3-4632-90C4-D5AF199D061C}"/>
              </a:ext>
            </a:extLst>
          </p:cNvPr>
          <p:cNvSpPr/>
          <p:nvPr/>
        </p:nvSpPr>
        <p:spPr>
          <a:xfrm>
            <a:off x="8015288" y="5211764"/>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4</a:t>
            </a:r>
            <a:endParaRPr lang="zh-CN" altLang="en-US" sz="2100" b="1" dirty="0">
              <a:ea typeface="楷体_GB2312" panose="02010609030101010101" pitchFamily="49" charset="-122"/>
            </a:endParaRPr>
          </a:p>
        </p:txBody>
      </p:sp>
      <p:pic>
        <p:nvPicPr>
          <p:cNvPr id="199684" name="Picture 2" descr="D:\源文件\2021\同步\物理\物理 粤教  选择性  必修第二册\2-124.TIF">
            <a:extLst>
              <a:ext uri="{FF2B5EF4-FFF2-40B4-BE49-F238E27FC236}">
                <a16:creationId xmlns:a16="http://schemas.microsoft.com/office/drawing/2014/main" id="{0FA6DC94-CE94-42B5-B25C-348086D4753C}"/>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97600" y="3375025"/>
            <a:ext cx="4178300"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D:\源文件\2021\同步\物理\物理 粤教  选择性  必修第二册\2-124.TIF">
            <a:extLst>
              <a:ext uri="{FF2B5EF4-FFF2-40B4-BE49-F238E27FC236}">
                <a16:creationId xmlns:a16="http://schemas.microsoft.com/office/drawing/2014/main" id="{5082221E-3090-47EF-918A-4D4BBC73E9F2}"/>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06850" y="944564"/>
            <a:ext cx="41783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0707" name="Picture 2" descr="D:\源文件\2021\同步\物理\物理 粤教  选择性  必修第二册\2-125.TIF">
            <a:extLst>
              <a:ext uri="{FF2B5EF4-FFF2-40B4-BE49-F238E27FC236}">
                <a16:creationId xmlns:a16="http://schemas.microsoft.com/office/drawing/2014/main" id="{78BB416B-EEA2-4057-B8CC-7DB13943EB35}"/>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55814" y="3451225"/>
            <a:ext cx="3824287"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0708" name="Picture 3" descr="D:\源文件\2021\同步\物理\物理 粤教  选择性  必修第二册\2-126.TIF">
            <a:extLst>
              <a:ext uri="{FF2B5EF4-FFF2-40B4-BE49-F238E27FC236}">
                <a16:creationId xmlns:a16="http://schemas.microsoft.com/office/drawing/2014/main" id="{05036D22-EEF3-4F00-BA5C-3BBEDDDB9904}"/>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19850" y="3282951"/>
            <a:ext cx="3824288"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9">
            <a:extLst>
              <a:ext uri="{FF2B5EF4-FFF2-40B4-BE49-F238E27FC236}">
                <a16:creationId xmlns:a16="http://schemas.microsoft.com/office/drawing/2014/main" id="{3D87EB7A-914C-4F3D-8007-05C3A27FC44B}"/>
              </a:ext>
            </a:extLst>
          </p:cNvPr>
          <p:cNvSpPr txBox="1"/>
          <p:nvPr/>
        </p:nvSpPr>
        <p:spPr>
          <a:xfrm>
            <a:off x="9255126" y="4672014"/>
            <a:ext cx="568325"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圆角矩形 11">
            <a:extLst>
              <a:ext uri="{FF2B5EF4-FFF2-40B4-BE49-F238E27FC236}">
                <a16:creationId xmlns:a16="http://schemas.microsoft.com/office/drawing/2014/main" id="{8B6E3E0A-B4DA-4973-8554-607710F57C95}"/>
              </a:ext>
            </a:extLst>
          </p:cNvPr>
          <p:cNvSpPr/>
          <p:nvPr/>
        </p:nvSpPr>
        <p:spPr>
          <a:xfrm>
            <a:off x="2000251" y="1052514"/>
            <a:ext cx="8278813" cy="401637"/>
          </a:xfrm>
          <a:prstGeom prst="roundRect">
            <a:avLst>
              <a:gd name="adj" fmla="val 0"/>
            </a:avLst>
          </a:prstGeom>
          <a:gradFill flip="none" rotWithShape="1">
            <a:gsLst>
              <a:gs pos="0">
                <a:schemeClr val="bg1">
                  <a:lumMod val="85000"/>
                  <a:alpha val="0"/>
                </a:schemeClr>
              </a:gs>
              <a:gs pos="100000">
                <a:schemeClr val="bg1">
                  <a:lumMod val="85000"/>
                </a:schemeClr>
              </a:gs>
            </a:gsLst>
            <a:lin ang="10800000" scaled="1"/>
            <a:tileRect/>
          </a:gradFill>
          <a:ln w="28575">
            <a:noFill/>
          </a:ln>
          <a:effectLst/>
        </p:spPr>
        <p:txBody>
          <a:bodyPr anchor="ctr"/>
          <a:lstStyle/>
          <a:p>
            <a:pPr algn="ctr" defTabSz="685891">
              <a:defRPr/>
            </a:pPr>
            <a:endParaRPr lang="zh-CN" altLang="en-US" sz="2100" dirty="0">
              <a:solidFill>
                <a:prstClr val="white">
                  <a:lumMod val="95000"/>
                </a:prstClr>
              </a:solidFill>
              <a:latin typeface="微软雅黑" panose="020B0503020204020204" pitchFamily="34" charset="-122"/>
              <a:ea typeface="微软雅黑" panose="020B0503020204020204" pitchFamily="34" charset="-122"/>
            </a:endParaRPr>
          </a:p>
        </p:txBody>
      </p:sp>
      <p:sp>
        <p:nvSpPr>
          <p:cNvPr id="201731" name="矩形 4">
            <a:extLst>
              <a:ext uri="{FF2B5EF4-FFF2-40B4-BE49-F238E27FC236}">
                <a16:creationId xmlns:a16="http://schemas.microsoft.com/office/drawing/2014/main" id="{B482985A-CD0C-4427-AA3C-67A532E1FD54}"/>
              </a:ext>
            </a:extLst>
          </p:cNvPr>
          <p:cNvSpPr>
            <a:spLocks noChangeArrowheads="1"/>
          </p:cNvSpPr>
          <p:nvPr/>
        </p:nvSpPr>
        <p:spPr bwMode="auto">
          <a:xfrm>
            <a:off x="1816100" y="1641475"/>
            <a:ext cx="8559800"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lnSpc>
                <a:spcPct val="150000"/>
              </a:lnSpc>
              <a:spcBef>
                <a:spcPct val="0"/>
              </a:spcBef>
              <a:buFontTx/>
              <a:buNone/>
            </a:pPr>
            <a:r>
              <a:rPr lang="zh-CN" altLang="zh-CN" sz="2100" b="1">
                <a:latin typeface="Times New Roman" panose="02020603050405020304" pitchFamily="18" charset="0"/>
                <a:ea typeface="方正中等线简体"/>
                <a:cs typeface="Times New Roman" panose="02020603050405020304" pitchFamily="18" charset="0"/>
              </a:rPr>
              <a:t>求解图像类选择题的两种常用方法</a:t>
            </a:r>
            <a:endParaRPr lang="zh-CN" altLang="zh-CN" sz="700">
              <a:latin typeface="宋体" panose="02010600030101010101" pitchFamily="2" charset="-122"/>
              <a:ea typeface="方正中等线简体"/>
              <a:cs typeface="Courier New" panose="02070309020205020404" pitchFamily="49" charset="0"/>
            </a:endParaRPr>
          </a:p>
          <a:p>
            <a:pPr algn="just">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排除法：定性分析电磁感应过程中物理量的变化趋势</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增大还是减小</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、变化情况</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变化快慢及均匀变化还是非均匀变化</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，特别是分析物理量的正负，以排除错误的选项</a:t>
            </a:r>
            <a:r>
              <a:rPr lang="en-US" altLang="zh-CN" sz="2100">
                <a:latin typeface="Times New Roman" panose="02020603050405020304" pitchFamily="18" charset="0"/>
                <a:ea typeface="方正中等线简体"/>
                <a:cs typeface="Courier New" panose="02070309020205020404" pitchFamily="49" charset="0"/>
              </a:rPr>
              <a:t>.</a:t>
            </a:r>
            <a:endParaRPr lang="zh-CN" altLang="zh-CN" sz="700">
              <a:latin typeface="宋体" panose="02010600030101010101" pitchFamily="2" charset="-122"/>
              <a:ea typeface="方正中等线简体"/>
              <a:cs typeface="Courier New" panose="02070309020205020404" pitchFamily="49" charset="0"/>
            </a:endParaRPr>
          </a:p>
          <a:p>
            <a:pPr algn="just">
              <a:lnSpc>
                <a:spcPct val="150000"/>
              </a:lnSpc>
              <a:spcBef>
                <a:spcPct val="0"/>
              </a:spcBef>
              <a:buFontTx/>
              <a:buNone/>
            </a:pPr>
            <a:r>
              <a:rPr lang="en-US" altLang="zh-CN" sz="21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函数法：根据题目所给条件定量地写出两个物理量之间的函数关系，然后由函数关系对图像进行分析和判断</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AE5B8949-56FF-4BA1-8B3C-BC397ABB359F}"/>
              </a:ext>
            </a:extLst>
          </p:cNvPr>
          <p:cNvSpPr/>
          <p:nvPr/>
        </p:nvSpPr>
        <p:spPr>
          <a:xfrm>
            <a:off x="2112964" y="1054101"/>
            <a:ext cx="1328737" cy="415925"/>
          </a:xfrm>
          <a:prstGeom prst="rect">
            <a:avLst/>
          </a:prstGeom>
        </p:spPr>
        <p:txBody>
          <a:bodyPr>
            <a:spAutoFit/>
          </a:bodyPr>
          <a:lstStyle/>
          <a:p>
            <a:pPr algn="just">
              <a:defRPr/>
            </a:pPr>
            <a:r>
              <a:rPr lang="zh-CN" altLang="en-US" sz="2100" b="1" kern="100" dirty="0">
                <a:solidFill>
                  <a:srgbClr val="044491"/>
                </a:solidFill>
                <a:latin typeface="Times New Roman" panose="02020603050405020304" pitchFamily="18" charset="0"/>
                <a:ea typeface="微软雅黑" panose="020B0503020204020204" pitchFamily="34" charset="-122"/>
                <a:cs typeface="Times New Roman" panose="02020603050405020304" pitchFamily="18" charset="0"/>
              </a:rPr>
              <a:t>规律总结</a:t>
            </a:r>
            <a:endParaRPr lang="zh-CN" altLang="zh-CN" sz="2100" b="1" kern="100" dirty="0">
              <a:solidFill>
                <a:srgbClr val="044491"/>
              </a:solidFill>
              <a:latin typeface="Times New Roman" panose="02020603050405020304" pitchFamily="18" charset="0"/>
              <a:ea typeface="微软雅黑" panose="020B0503020204020204" pitchFamily="34" charset="-122"/>
              <a:cs typeface="Times New Roman" panose="02020603050405020304" pitchFamily="18" charset="0"/>
            </a:endParaRPr>
          </a:p>
        </p:txBody>
      </p:sp>
      <p:cxnSp>
        <p:nvCxnSpPr>
          <p:cNvPr id="13" name="肘形连接符 12">
            <a:extLst>
              <a:ext uri="{FF2B5EF4-FFF2-40B4-BE49-F238E27FC236}">
                <a16:creationId xmlns:a16="http://schemas.microsoft.com/office/drawing/2014/main" id="{2EE712EA-4657-4C9B-8203-530AB39B2FA2}"/>
              </a:ext>
            </a:extLst>
          </p:cNvPr>
          <p:cNvCxnSpPr/>
          <p:nvPr/>
        </p:nvCxnSpPr>
        <p:spPr>
          <a:xfrm>
            <a:off x="2000251" y="1243013"/>
            <a:ext cx="8278813" cy="277812"/>
          </a:xfrm>
          <a:prstGeom prst="bentConnector3">
            <a:avLst>
              <a:gd name="adj1" fmla="val -1555"/>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8" name="矩形 7">
            <a:hlinkClick r:id="" action="ppaction://noaction"/>
            <a:extLst>
              <a:ext uri="{FF2B5EF4-FFF2-40B4-BE49-F238E27FC236}">
                <a16:creationId xmlns:a16="http://schemas.microsoft.com/office/drawing/2014/main" id="{FFA6C3DF-B16E-47A0-B717-928D6BD77DC6}"/>
              </a:ext>
            </a:extLst>
          </p:cNvPr>
          <p:cNvSpPr/>
          <p:nvPr/>
        </p:nvSpPr>
        <p:spPr>
          <a:xfrm>
            <a:off x="10021888" y="5702300"/>
            <a:ext cx="646112" cy="300038"/>
          </a:xfrm>
          <a:prstGeom prst="rect">
            <a:avLst/>
          </a:prstGeom>
          <a:solidFill>
            <a:srgbClr val="0020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500" dirty="0"/>
              <a:t>返回</a:t>
            </a:r>
          </a:p>
        </p:txBody>
      </p:sp>
    </p:spTree>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3" descr="D:\源文件\2021\同步\物理\物理 粤教  选择性  必修第二册\2-128.TIF">
            <a:extLst>
              <a:ext uri="{FF2B5EF4-FFF2-40B4-BE49-F238E27FC236}">
                <a16:creationId xmlns:a16="http://schemas.microsoft.com/office/drawing/2014/main" id="{E23774E0-8F3F-4175-8B42-8FF80668D7A3}"/>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08350" y="3860801"/>
            <a:ext cx="54229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a:extLst>
              <a:ext uri="{FF2B5EF4-FFF2-40B4-BE49-F238E27FC236}">
                <a16:creationId xmlns:a16="http://schemas.microsoft.com/office/drawing/2014/main" id="{CA09CF49-7D5E-494A-908E-897AF5102B46}"/>
              </a:ext>
            </a:extLst>
          </p:cNvPr>
          <p:cNvSpPr/>
          <p:nvPr/>
        </p:nvSpPr>
        <p:spPr>
          <a:xfrm>
            <a:off x="1816100" y="1268413"/>
            <a:ext cx="8559800" cy="24558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en-US" altLang="zh-CN" sz="2100" i="1" kern="100" dirty="0" err="1">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图像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所示，两平行的虚线间的区域内存在着有界匀强磁场，有一较小的三角形线框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边与磁场边界平行，现使此线框向右匀速穿过磁场区域，运动过程中始终保持速度方向与</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边垂直</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则下列各图中哪一个可以定性地表示线框</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在穿过磁场的过程中感应电流随时间变化的规律</a:t>
            </a:r>
            <a:endParaRPr lang="zh-CN" altLang="zh-CN" sz="788" kern="100" dirty="0">
              <a:latin typeface="宋体" panose="02010600030101010101" pitchFamily="2" charset="-122"/>
              <a:cs typeface="Courier New" panose="02070309020205020404" pitchFamily="49" charset="0"/>
            </a:endParaRPr>
          </a:p>
        </p:txBody>
      </p:sp>
      <p:sp>
        <p:nvSpPr>
          <p:cNvPr id="13" name="Rectangle 21">
            <a:hlinkClick r:id="rId4" action="ppaction://hlinksldjump"/>
            <a:extLst>
              <a:ext uri="{FF2B5EF4-FFF2-40B4-BE49-F238E27FC236}">
                <a16:creationId xmlns:a16="http://schemas.microsoft.com/office/drawing/2014/main" id="{CCB4AA52-0E02-46B8-8F2E-689F6799403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14" name="Rectangle 21">
            <a:hlinkClick r:id="rId5" action="ppaction://hlinksldjump"/>
            <a:extLst>
              <a:ext uri="{FF2B5EF4-FFF2-40B4-BE49-F238E27FC236}">
                <a16:creationId xmlns:a16="http://schemas.microsoft.com/office/drawing/2014/main" id="{A26F71BC-902A-4367-8CE2-3D350D7A77E5}"/>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15" name="Rectangle 21">
            <a:hlinkClick r:id="rId6" action="ppaction://hlinksldjump"/>
            <a:extLst>
              <a:ext uri="{FF2B5EF4-FFF2-40B4-BE49-F238E27FC236}">
                <a16:creationId xmlns:a16="http://schemas.microsoft.com/office/drawing/2014/main" id="{BE7ED808-C0A5-468F-9E7C-57069A119D55}"/>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16" name="Rectangle 21">
            <a:hlinkClick r:id="rId7" action="ppaction://hlinksldjump"/>
            <a:extLst>
              <a:ext uri="{FF2B5EF4-FFF2-40B4-BE49-F238E27FC236}">
                <a16:creationId xmlns:a16="http://schemas.microsoft.com/office/drawing/2014/main" id="{592F43A1-5170-446F-9ED4-F27EA4D3446E}"/>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23" name="矩形 22">
            <a:extLst>
              <a:ext uri="{FF2B5EF4-FFF2-40B4-BE49-F238E27FC236}">
                <a16:creationId xmlns:a16="http://schemas.microsoft.com/office/drawing/2014/main" id="{BB27645B-C996-4398-BD8D-38A550BE7884}"/>
              </a:ext>
            </a:extLst>
          </p:cNvPr>
          <p:cNvSpPr/>
          <p:nvPr/>
        </p:nvSpPr>
        <p:spPr>
          <a:xfrm>
            <a:off x="8890001" y="3911601"/>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5</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0" name="TextBox 19">
            <a:extLst>
              <a:ext uri="{FF2B5EF4-FFF2-40B4-BE49-F238E27FC236}">
                <a16:creationId xmlns:a16="http://schemas.microsoft.com/office/drawing/2014/main" id="{A0B17889-399F-45A8-87E2-590D72AB9398}"/>
              </a:ext>
            </a:extLst>
          </p:cNvPr>
          <p:cNvSpPr txBox="1"/>
          <p:nvPr/>
        </p:nvSpPr>
        <p:spPr>
          <a:xfrm>
            <a:off x="7780339" y="4725989"/>
            <a:ext cx="566737"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02762" name="Picture 2" descr="D:\源文件\2021\同步\物理\物理 粤教  选择性  必修第二册\2-127.TIF">
            <a:extLst>
              <a:ext uri="{FF2B5EF4-FFF2-40B4-BE49-F238E27FC236}">
                <a16:creationId xmlns:a16="http://schemas.microsoft.com/office/drawing/2014/main" id="{20005909-60FE-4F77-902C-A159DB888855}"/>
              </a:ext>
            </a:extLst>
          </p:cNvPr>
          <p:cNvPicPr>
            <a:picLocks noChangeAspect="1" noChangeArrowheads="1"/>
          </p:cNvPicPr>
          <p:nvPr/>
        </p:nvPicPr>
        <p:blipFill>
          <a:blip r:embed="rId8" r:link="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86714" y="2293939"/>
            <a:ext cx="236378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ADE29BC7-77E0-47A6-A7C3-DF9F69B4B9BF}"/>
              </a:ext>
            </a:extLst>
          </p:cNvPr>
          <p:cNvSpPr/>
          <p:nvPr/>
        </p:nvSpPr>
        <p:spPr>
          <a:xfrm>
            <a:off x="1816100" y="944563"/>
            <a:ext cx="4819650" cy="24558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图像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甲所示，矩形导线框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固定在变化的磁场中，产生了感应电流</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电流方向沿</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abcda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为正方向</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若规定垂直纸面向里的方向为磁场的正方向，能够产生如图乙所示电流的磁场为</a:t>
            </a:r>
            <a:endParaRPr lang="zh-CN" altLang="zh-CN" sz="788" kern="100" dirty="0">
              <a:latin typeface="宋体" panose="02010600030101010101" pitchFamily="2" charset="-122"/>
              <a:cs typeface="Courier New" panose="02070309020205020404" pitchFamily="49" charset="0"/>
            </a:endParaRPr>
          </a:p>
        </p:txBody>
      </p:sp>
      <p:sp>
        <p:nvSpPr>
          <p:cNvPr id="14" name="Rectangle 21">
            <a:hlinkClick r:id="rId2" action="ppaction://hlinksldjump"/>
            <a:extLst>
              <a:ext uri="{FF2B5EF4-FFF2-40B4-BE49-F238E27FC236}">
                <a16:creationId xmlns:a16="http://schemas.microsoft.com/office/drawing/2014/main" id="{9BD696AD-8ED3-491B-A4FE-D29F07D21223}"/>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a:extLst>
              <a:ext uri="{FF2B5EF4-FFF2-40B4-BE49-F238E27FC236}">
                <a16:creationId xmlns:a16="http://schemas.microsoft.com/office/drawing/2014/main" id="{8692DFD8-EB83-460A-A589-D508DFA233A9}"/>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a:extLst>
              <a:ext uri="{FF2B5EF4-FFF2-40B4-BE49-F238E27FC236}">
                <a16:creationId xmlns:a16="http://schemas.microsoft.com/office/drawing/2014/main" id="{D68DD078-97A1-44E5-A786-6A32BA1D8915}"/>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3</a:t>
            </a:r>
          </a:p>
        </p:txBody>
      </p:sp>
      <p:sp>
        <p:nvSpPr>
          <p:cNvPr id="24" name="Rectangle 21">
            <a:hlinkClick r:id="rId5" action="ppaction://hlinksldjump"/>
            <a:extLst>
              <a:ext uri="{FF2B5EF4-FFF2-40B4-BE49-F238E27FC236}">
                <a16:creationId xmlns:a16="http://schemas.microsoft.com/office/drawing/2014/main" id="{5E0B574E-CE18-483D-9B14-8CD38CD0B740}"/>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4</a:t>
            </a:r>
          </a:p>
        </p:txBody>
      </p:sp>
      <p:sp>
        <p:nvSpPr>
          <p:cNvPr id="26" name="矩形 25">
            <a:extLst>
              <a:ext uri="{FF2B5EF4-FFF2-40B4-BE49-F238E27FC236}">
                <a16:creationId xmlns:a16="http://schemas.microsoft.com/office/drawing/2014/main" id="{AFA605EA-8F59-4FA3-916E-00E332204D79}"/>
              </a:ext>
            </a:extLst>
          </p:cNvPr>
          <p:cNvSpPr/>
          <p:nvPr/>
        </p:nvSpPr>
        <p:spPr>
          <a:xfrm>
            <a:off x="8334376" y="2928939"/>
            <a:ext cx="587375" cy="414337"/>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6</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03784" name="Picture 2" descr="D:\源文件\2021\同步\物理\物理 粤教  选择性  必修第二册\2-134.TIF">
            <a:extLst>
              <a:ext uri="{FF2B5EF4-FFF2-40B4-BE49-F238E27FC236}">
                <a16:creationId xmlns:a16="http://schemas.microsoft.com/office/drawing/2014/main" id="{876FC8C9-57B2-4FD1-BA35-9C9E108293F4}"/>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61175" y="1173163"/>
            <a:ext cx="3487738"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3785" name="Picture 3" descr="D:\源文件\2021\同步\物理\物理 粤教  选择性  必修第二册\2-135.TIF">
            <a:extLst>
              <a:ext uri="{FF2B5EF4-FFF2-40B4-BE49-F238E27FC236}">
                <a16:creationId xmlns:a16="http://schemas.microsoft.com/office/drawing/2014/main" id="{FB1F94A8-FD5F-4868-A7AA-0ADC395C3134}"/>
              </a:ext>
            </a:extLst>
          </p:cNvPr>
          <p:cNvPicPr>
            <a:picLocks noChangeAspect="1" noChangeArrowheads="1"/>
          </p:cNvPicPr>
          <p:nvPr/>
        </p:nvPicPr>
        <p:blipFill>
          <a:blip r:embed="rId8" r:link="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17839" y="3602038"/>
            <a:ext cx="615632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9">
            <a:extLst>
              <a:ext uri="{FF2B5EF4-FFF2-40B4-BE49-F238E27FC236}">
                <a16:creationId xmlns:a16="http://schemas.microsoft.com/office/drawing/2014/main" id="{C7A91DE9-2EB0-439B-AE7D-2BF045D520BE}"/>
              </a:ext>
            </a:extLst>
          </p:cNvPr>
          <p:cNvSpPr txBox="1"/>
          <p:nvPr/>
        </p:nvSpPr>
        <p:spPr>
          <a:xfrm>
            <a:off x="8202614" y="4995864"/>
            <a:ext cx="566737"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5A6699FB-05A6-44C1-8C7B-99E48A258E79}"/>
              </a:ext>
            </a:extLst>
          </p:cNvPr>
          <p:cNvSpPr/>
          <p:nvPr/>
        </p:nvSpPr>
        <p:spPr>
          <a:xfrm>
            <a:off x="1816100" y="912814"/>
            <a:ext cx="8559800" cy="39084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en-US" altLang="zh-CN" sz="2100" i="1" kern="100" dirty="0" err="1">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x</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图像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所示，两个相邻的有界匀强磁场区域，方向相反，且垂直于纸面，磁感应强度的大小均为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，以磁场区域左边界为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y</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轴建立直角坐标系，磁场区域在</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y</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轴方向足够长，在</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x</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轴方向宽度均为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矩形导线框</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ABCD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边与</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y</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轴重合，</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从图示位置水平向右匀速穿过两磁场区域，且</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线框平面始终保持与磁场垂直，线框中感应电</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流</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与线框移动距离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x</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的关系图像正确的是</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以逆</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时针方向为电流的正方向</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16" name="Rectangle 21">
            <a:hlinkClick r:id="rId2" action="ppaction://hlinksldjump"/>
            <a:extLst>
              <a:ext uri="{FF2B5EF4-FFF2-40B4-BE49-F238E27FC236}">
                <a16:creationId xmlns:a16="http://schemas.microsoft.com/office/drawing/2014/main" id="{78C3C6DE-9B7A-482C-A096-9195787A234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3" action="ppaction://hlinksldjump"/>
            <a:extLst>
              <a:ext uri="{FF2B5EF4-FFF2-40B4-BE49-F238E27FC236}">
                <a16:creationId xmlns:a16="http://schemas.microsoft.com/office/drawing/2014/main" id="{26813E30-302D-4289-8745-848EA06E2DD3}"/>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4" action="ppaction://hlinksldjump"/>
            <a:extLst>
              <a:ext uri="{FF2B5EF4-FFF2-40B4-BE49-F238E27FC236}">
                <a16:creationId xmlns:a16="http://schemas.microsoft.com/office/drawing/2014/main" id="{9D377AF5-399D-4D7F-9952-1019D4DF0215}"/>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24" name="Rectangle 21">
            <a:hlinkClick r:id="rId5" action="ppaction://hlinksldjump"/>
            <a:extLst>
              <a:ext uri="{FF2B5EF4-FFF2-40B4-BE49-F238E27FC236}">
                <a16:creationId xmlns:a16="http://schemas.microsoft.com/office/drawing/2014/main" id="{3D3B08F3-A6EE-4AD8-9F3E-5246A768E7A0}"/>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4</a:t>
            </a:r>
          </a:p>
        </p:txBody>
      </p:sp>
      <p:sp>
        <p:nvSpPr>
          <p:cNvPr id="26" name="矩形 25">
            <a:extLst>
              <a:ext uri="{FF2B5EF4-FFF2-40B4-BE49-F238E27FC236}">
                <a16:creationId xmlns:a16="http://schemas.microsoft.com/office/drawing/2014/main" id="{0E3874C4-465C-4E32-B538-321B4B97777A}"/>
              </a:ext>
            </a:extLst>
          </p:cNvPr>
          <p:cNvSpPr/>
          <p:nvPr/>
        </p:nvSpPr>
        <p:spPr>
          <a:xfrm>
            <a:off x="8656638" y="4711701"/>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7</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04808" name="Picture 2" descr="D:\源文件\2021\同步\物理\物理 粤教  选择性  必修第二册\2-129.TIF">
            <a:extLst>
              <a:ext uri="{FF2B5EF4-FFF2-40B4-BE49-F238E27FC236}">
                <a16:creationId xmlns:a16="http://schemas.microsoft.com/office/drawing/2014/main" id="{2E922BB3-0C2D-4694-BE7C-D5FCF3A94F62}"/>
              </a:ext>
            </a:extLst>
          </p:cNvPr>
          <p:cNvPicPr>
            <a:picLocks noChangeAspect="1" noChangeArrowheads="1"/>
          </p:cNvPicPr>
          <p:nvPr/>
        </p:nvPicPr>
        <p:blipFill>
          <a:blip r:embed="rId6" r:link="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81888" y="2457451"/>
            <a:ext cx="2894012"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26" name="Picture 2" descr="D:\源文件\2021\同步\物理\物理 粤教  选择性  必修第二册\2-130A.TIF">
            <a:extLst>
              <a:ext uri="{FF2B5EF4-FFF2-40B4-BE49-F238E27FC236}">
                <a16:creationId xmlns:a16="http://schemas.microsoft.com/office/drawing/2014/main" id="{1C0C25CB-9B9B-4BA0-8D3F-C8D2435CD353}"/>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r="66100"/>
          <a:stretch>
            <a:fillRect/>
          </a:stretch>
        </p:blipFill>
        <p:spPr bwMode="auto">
          <a:xfrm>
            <a:off x="2162175" y="3348039"/>
            <a:ext cx="1709738" cy="174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27" name="Picture 3" descr="D:\源文件\2021\同步\物理\物理 粤教  选择性  必修第二册\2-130B.TIF">
            <a:extLst>
              <a:ext uri="{FF2B5EF4-FFF2-40B4-BE49-F238E27FC236}">
                <a16:creationId xmlns:a16="http://schemas.microsoft.com/office/drawing/2014/main" id="{465A618F-1C79-42FB-862B-764E20B13CD2}"/>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l="70502"/>
          <a:stretch>
            <a:fillRect/>
          </a:stretch>
        </p:blipFill>
        <p:spPr bwMode="auto">
          <a:xfrm>
            <a:off x="8448675" y="3348039"/>
            <a:ext cx="1487488" cy="174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28" name="Picture 2" descr="D:\源文件\2021\同步\物理\物理 粤教  选择性  必修第二册\2-130A.TIF">
            <a:extLst>
              <a:ext uri="{FF2B5EF4-FFF2-40B4-BE49-F238E27FC236}">
                <a16:creationId xmlns:a16="http://schemas.microsoft.com/office/drawing/2014/main" id="{A7B62511-18F1-4E9F-8A36-1035321BB92C}"/>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l="70393"/>
          <a:stretch>
            <a:fillRect/>
          </a:stretch>
        </p:blipFill>
        <p:spPr bwMode="auto">
          <a:xfrm>
            <a:off x="4351339" y="3348039"/>
            <a:ext cx="1493837" cy="174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29" name="Picture 3" descr="D:\源文件\2021\同步\物理\物理 粤教  选择性  必修第二册\2-130B.TIF">
            <a:extLst>
              <a:ext uri="{FF2B5EF4-FFF2-40B4-BE49-F238E27FC236}">
                <a16:creationId xmlns:a16="http://schemas.microsoft.com/office/drawing/2014/main" id="{E94766ED-8A32-48A4-A188-807D7EAEF262}"/>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l="-2" r="67488"/>
          <a:stretch>
            <a:fillRect/>
          </a:stretch>
        </p:blipFill>
        <p:spPr bwMode="auto">
          <a:xfrm>
            <a:off x="6321426" y="3348039"/>
            <a:ext cx="1649413" cy="174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21">
            <a:hlinkClick r:id="rId6" action="ppaction://hlinksldjump"/>
            <a:extLst>
              <a:ext uri="{FF2B5EF4-FFF2-40B4-BE49-F238E27FC236}">
                <a16:creationId xmlns:a16="http://schemas.microsoft.com/office/drawing/2014/main" id="{F2757677-FC7A-4DC8-9FC1-BB313532CEC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7" action="ppaction://hlinksldjump"/>
            <a:extLst>
              <a:ext uri="{FF2B5EF4-FFF2-40B4-BE49-F238E27FC236}">
                <a16:creationId xmlns:a16="http://schemas.microsoft.com/office/drawing/2014/main" id="{EA1330D7-D195-4B01-883D-04F304E68C00}"/>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8" action="ppaction://hlinksldjump"/>
            <a:extLst>
              <a:ext uri="{FF2B5EF4-FFF2-40B4-BE49-F238E27FC236}">
                <a16:creationId xmlns:a16="http://schemas.microsoft.com/office/drawing/2014/main" id="{5C8189DA-5384-45E4-9B1A-719FD1AF7491}"/>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24" name="Rectangle 21">
            <a:hlinkClick r:id="rId9" action="ppaction://hlinksldjump"/>
            <a:extLst>
              <a:ext uri="{FF2B5EF4-FFF2-40B4-BE49-F238E27FC236}">
                <a16:creationId xmlns:a16="http://schemas.microsoft.com/office/drawing/2014/main" id="{64BFFC6C-79AF-4F1E-A3AB-9F1227329A30}"/>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4</a:t>
            </a:r>
          </a:p>
        </p:txBody>
      </p:sp>
      <p:sp>
        <p:nvSpPr>
          <p:cNvPr id="13" name="TextBox 19">
            <a:extLst>
              <a:ext uri="{FF2B5EF4-FFF2-40B4-BE49-F238E27FC236}">
                <a16:creationId xmlns:a16="http://schemas.microsoft.com/office/drawing/2014/main" id="{91020DA4-B218-4E00-A0B5-21757144DBF8}"/>
              </a:ext>
            </a:extLst>
          </p:cNvPr>
          <p:cNvSpPr txBox="1"/>
          <p:nvPr/>
        </p:nvSpPr>
        <p:spPr>
          <a:xfrm>
            <a:off x="7067551" y="4618039"/>
            <a:ext cx="568325"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05835" name="Picture 2" descr="D:\源文件\2021\同步\物理\物理 粤教  选择性  必修第二册\2-129.TIF">
            <a:extLst>
              <a:ext uri="{FF2B5EF4-FFF2-40B4-BE49-F238E27FC236}">
                <a16:creationId xmlns:a16="http://schemas.microsoft.com/office/drawing/2014/main" id="{E8960DE4-B0CB-46E0-A74B-39036A908E02}"/>
              </a:ext>
            </a:extLst>
          </p:cNvPr>
          <p:cNvPicPr>
            <a:picLocks noChangeAspect="1" noChangeArrowheads="1"/>
          </p:cNvPicPr>
          <p:nvPr/>
        </p:nvPicPr>
        <p:blipFill>
          <a:blip r:embed="rId10" r:link="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9964" y="998539"/>
            <a:ext cx="2632075" cy="20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3" descr="D:\源文件\2021\同步\物理\物理 粤教  选择性  必修第二册\2-132.TIF">
            <a:extLst>
              <a:ext uri="{FF2B5EF4-FFF2-40B4-BE49-F238E27FC236}">
                <a16:creationId xmlns:a16="http://schemas.microsoft.com/office/drawing/2014/main" id="{5BA2BC57-BA56-4E05-B2F6-3C2B37FA2724}"/>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82776" y="4092576"/>
            <a:ext cx="4244975"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51" name="Picture 4" descr="D:\源文件\2021\同步\物理\物理 粤教  选择性  必修第二册\2-133.TIF">
            <a:extLst>
              <a:ext uri="{FF2B5EF4-FFF2-40B4-BE49-F238E27FC236}">
                <a16:creationId xmlns:a16="http://schemas.microsoft.com/office/drawing/2014/main" id="{C71EBBCA-E7DD-441D-80FE-5584AD586E63}"/>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83326" y="4140201"/>
            <a:ext cx="4295775"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a:extLst>
              <a:ext uri="{FF2B5EF4-FFF2-40B4-BE49-F238E27FC236}">
                <a16:creationId xmlns:a16="http://schemas.microsoft.com/office/drawing/2014/main" id="{EFB198D1-8071-4F2B-B086-BB94243BEE65}"/>
              </a:ext>
            </a:extLst>
          </p:cNvPr>
          <p:cNvSpPr/>
          <p:nvPr/>
        </p:nvSpPr>
        <p:spPr>
          <a:xfrm>
            <a:off x="1816100" y="1052513"/>
            <a:ext cx="8559800"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100" i="1" kern="100" dirty="0">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E</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solidFill>
                  <a:srgbClr val="0070C0"/>
                </a:solidFill>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图像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是一个边长为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的正方形导线框，每边导线电阻为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现维持线框以恒定速度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x</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轴运动，</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并穿过图中所示虚线区域内的匀强磁场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以顺</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时针方向为电流的正方向，</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U</a:t>
            </a:r>
            <a:r>
              <a:rPr lang="en-US" altLang="zh-CN" sz="2100" i="1" kern="100" baseline="-25000" dirty="0" err="1">
                <a:latin typeface="Times New Roman" panose="02020603050405020304" pitchFamily="18" charset="0"/>
                <a:ea typeface="方正中等线简体" panose="03000509000000000000" pitchFamily="65" charset="-122"/>
                <a:cs typeface="Courier New" panose="02070309020205020404" pitchFamily="49" charset="0"/>
              </a:rPr>
              <a:t>bc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φ</a:t>
            </a:r>
            <a:r>
              <a:rPr lang="en-US" altLang="zh-CN" sz="2100" i="1" kern="100" baseline="-25000" dirty="0" err="1">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φ</a:t>
            </a:r>
            <a:r>
              <a:rPr lang="en-US" altLang="zh-CN" sz="2100" i="1" kern="100" baseline="-25000" dirty="0" err="1">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时线框处在图示位置，则</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两点间的电势</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差随时间变化的图线应为</a:t>
            </a:r>
            <a:endParaRPr lang="zh-CN" altLang="zh-CN" sz="788" kern="100" dirty="0">
              <a:latin typeface="宋体" panose="02010600030101010101" pitchFamily="2" charset="-122"/>
              <a:cs typeface="Courier New" panose="02070309020205020404" pitchFamily="49" charset="0"/>
            </a:endParaRPr>
          </a:p>
        </p:txBody>
      </p:sp>
      <p:sp>
        <p:nvSpPr>
          <p:cNvPr id="21" name="Rectangle 21">
            <a:hlinkClick r:id="rId6" action="ppaction://hlinksldjump"/>
            <a:extLst>
              <a:ext uri="{FF2B5EF4-FFF2-40B4-BE49-F238E27FC236}">
                <a16:creationId xmlns:a16="http://schemas.microsoft.com/office/drawing/2014/main" id="{00590936-9C5E-469A-9833-529C2A6B5A38}"/>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7" action="ppaction://hlinksldjump"/>
            <a:extLst>
              <a:ext uri="{FF2B5EF4-FFF2-40B4-BE49-F238E27FC236}">
                <a16:creationId xmlns:a16="http://schemas.microsoft.com/office/drawing/2014/main" id="{839669A8-423E-472F-B949-74C44946EA50}"/>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8" action="ppaction://hlinksldjump"/>
            <a:extLst>
              <a:ext uri="{FF2B5EF4-FFF2-40B4-BE49-F238E27FC236}">
                <a16:creationId xmlns:a16="http://schemas.microsoft.com/office/drawing/2014/main" id="{B250B5E7-9F56-4565-863B-68899CEE6F4F}"/>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3</a:t>
            </a:r>
          </a:p>
        </p:txBody>
      </p:sp>
      <p:sp>
        <p:nvSpPr>
          <p:cNvPr id="24" name="Rectangle 21">
            <a:hlinkClick r:id="rId9" action="ppaction://hlinksldjump"/>
            <a:extLst>
              <a:ext uri="{FF2B5EF4-FFF2-40B4-BE49-F238E27FC236}">
                <a16:creationId xmlns:a16="http://schemas.microsoft.com/office/drawing/2014/main" id="{7059345D-17DE-4032-9594-5840C5ED6B5F}"/>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26" name="矩形 25">
            <a:extLst>
              <a:ext uri="{FF2B5EF4-FFF2-40B4-BE49-F238E27FC236}">
                <a16:creationId xmlns:a16="http://schemas.microsoft.com/office/drawing/2014/main" id="{CBB91282-EB2F-4831-BBE3-FC37AA27360E}"/>
              </a:ext>
            </a:extLst>
          </p:cNvPr>
          <p:cNvSpPr/>
          <p:nvPr/>
        </p:nvSpPr>
        <p:spPr>
          <a:xfrm>
            <a:off x="8558213" y="3006726"/>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8</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5" name="TextBox 19">
            <a:extLst>
              <a:ext uri="{FF2B5EF4-FFF2-40B4-BE49-F238E27FC236}">
                <a16:creationId xmlns:a16="http://schemas.microsoft.com/office/drawing/2014/main" id="{4E5B5886-12F4-4959-A65F-C139F72F3F85}"/>
              </a:ext>
            </a:extLst>
          </p:cNvPr>
          <p:cNvSpPr txBox="1"/>
          <p:nvPr/>
        </p:nvSpPr>
        <p:spPr>
          <a:xfrm>
            <a:off x="4862514" y="5183189"/>
            <a:ext cx="568325"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06859" name="Picture 2" descr="D:\源文件\2021\同步\物理\物理 粤教  选择性  必修第二册\2-131.TIF">
            <a:extLst>
              <a:ext uri="{FF2B5EF4-FFF2-40B4-BE49-F238E27FC236}">
                <a16:creationId xmlns:a16="http://schemas.microsoft.com/office/drawing/2014/main" id="{45B722E9-1DC3-4E5C-88B7-874645E03DF5}"/>
              </a:ext>
            </a:extLst>
          </p:cNvPr>
          <p:cNvPicPr>
            <a:picLocks noChangeAspect="1" noChangeArrowheads="1"/>
          </p:cNvPicPr>
          <p:nvPr/>
        </p:nvPicPr>
        <p:blipFill>
          <a:blip r:embed="rId10" r:link="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97738" y="1700213"/>
            <a:ext cx="3078162"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4" name="Picture 3" descr="D:\源文件\2021\同步\物理\物理 粤教  选择性  必修第二册\2-137A.TIF">
            <a:extLst>
              <a:ext uri="{FF2B5EF4-FFF2-40B4-BE49-F238E27FC236}">
                <a16:creationId xmlns:a16="http://schemas.microsoft.com/office/drawing/2014/main" id="{79C7A175-A7D5-4500-9149-B43D3FD4D792}"/>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17713" y="4100513"/>
            <a:ext cx="3689350" cy="151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875" name="Picture 4" descr="D:\源文件\2021\同步\物理\物理 粤教  选择性  必修第二册\2-137B.TIF">
            <a:extLst>
              <a:ext uri="{FF2B5EF4-FFF2-40B4-BE49-F238E27FC236}">
                <a16:creationId xmlns:a16="http://schemas.microsoft.com/office/drawing/2014/main" id="{536EBB0B-6420-482C-BDED-CF75C5F76708}"/>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11925" y="4100513"/>
            <a:ext cx="3689350" cy="151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a:extLst>
              <a:ext uri="{FF2B5EF4-FFF2-40B4-BE49-F238E27FC236}">
                <a16:creationId xmlns:a16="http://schemas.microsoft.com/office/drawing/2014/main" id="{1106A414-5480-49EA-9247-25673B8C1F8C}"/>
              </a:ext>
            </a:extLst>
          </p:cNvPr>
          <p:cNvSpPr/>
          <p:nvPr/>
        </p:nvSpPr>
        <p:spPr>
          <a:xfrm>
            <a:off x="1816101" y="1592263"/>
            <a:ext cx="5876925" cy="2455862"/>
          </a:xfrm>
          <a:prstGeom prst="rect">
            <a:avLst/>
          </a:prstGeom>
        </p:spPr>
        <p:txBody>
          <a:bodyPr lIns="91435" tIns="45717" rIns="91435" bIns="45717">
            <a:spAutoFit/>
          </a:body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在竖直方向的匀强磁场中，水平放置一个面积不变的单匝金属线圈，规定线圈中感应电流的正方向如图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甲所示，取线圈中磁场方向向上为正方向，磁感应强度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的变化如图乙所示，以下四图中正确表示线圈中感应电流变化的是</a:t>
            </a:r>
            <a:endParaRPr lang="zh-CN" altLang="zh-CN" sz="788" kern="100" dirty="0">
              <a:latin typeface="宋体" panose="02010600030101010101" pitchFamily="2" charset="-122"/>
              <a:cs typeface="Courier New" panose="02070309020205020404" pitchFamily="49" charset="0"/>
            </a:endParaRPr>
          </a:p>
        </p:txBody>
      </p:sp>
      <p:grpSp>
        <p:nvGrpSpPr>
          <p:cNvPr id="207877" name="组合 5">
            <a:extLst>
              <a:ext uri="{FF2B5EF4-FFF2-40B4-BE49-F238E27FC236}">
                <a16:creationId xmlns:a16="http://schemas.microsoft.com/office/drawing/2014/main" id="{55390B78-6F1C-4C2A-BFFD-30D8EC390096}"/>
              </a:ext>
            </a:extLst>
          </p:cNvPr>
          <p:cNvGrpSpPr>
            <a:grpSpLocks/>
          </p:cNvGrpSpPr>
          <p:nvPr/>
        </p:nvGrpSpPr>
        <p:grpSpPr bwMode="auto">
          <a:xfrm>
            <a:off x="1936750" y="1160463"/>
            <a:ext cx="1798638" cy="392112"/>
            <a:chOff x="550590" y="561087"/>
            <a:chExt cx="2397998" cy="523152"/>
          </a:xfrm>
        </p:grpSpPr>
        <p:sp>
          <p:nvSpPr>
            <p:cNvPr id="26" name="TextBox 38">
              <a:extLst>
                <a:ext uri="{FF2B5EF4-FFF2-40B4-BE49-F238E27FC236}">
                  <a16:creationId xmlns:a16="http://schemas.microsoft.com/office/drawing/2014/main" id="{1A145087-835C-4F6E-A60F-C1D2F6983F56}"/>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基础强化练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07889" name="组合 6">
              <a:extLst>
                <a:ext uri="{FF2B5EF4-FFF2-40B4-BE49-F238E27FC236}">
                  <a16:creationId xmlns:a16="http://schemas.microsoft.com/office/drawing/2014/main" id="{39FE70DE-92B7-4B1C-862A-99C126BDB5CE}"/>
                </a:ext>
              </a:extLst>
            </p:cNvPr>
            <p:cNvGrpSpPr>
              <a:grpSpLocks/>
            </p:cNvGrpSpPr>
            <p:nvPr/>
          </p:nvGrpSpPr>
          <p:grpSpPr bwMode="auto">
            <a:xfrm>
              <a:off x="569437" y="568930"/>
              <a:ext cx="452289" cy="420203"/>
              <a:chOff x="5117221" y="262066"/>
              <a:chExt cx="622156" cy="578020"/>
            </a:xfrm>
          </p:grpSpPr>
          <p:sp>
            <p:nvSpPr>
              <p:cNvPr id="3" name="矩形 2">
                <a:extLst>
                  <a:ext uri="{FF2B5EF4-FFF2-40B4-BE49-F238E27FC236}">
                    <a16:creationId xmlns:a16="http://schemas.microsoft.com/office/drawing/2014/main" id="{004807D7-8180-4985-923C-04A90B081F7D}"/>
                  </a:ext>
                </a:extLst>
              </p:cNvPr>
              <p:cNvSpPr/>
              <p:nvPr/>
            </p:nvSpPr>
            <p:spPr>
              <a:xfrm>
                <a:off x="5117500" y="405693"/>
                <a:ext cx="433798" cy="434112"/>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07892" name="图片 4">
                <a:extLst>
                  <a:ext uri="{FF2B5EF4-FFF2-40B4-BE49-F238E27FC236}">
                    <a16:creationId xmlns:a16="http://schemas.microsoft.com/office/drawing/2014/main" id="{7FDAB019-F9F1-4B68-819F-46298F95706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9" name="直接连接符 8">
              <a:extLst>
                <a:ext uri="{FF2B5EF4-FFF2-40B4-BE49-F238E27FC236}">
                  <a16:creationId xmlns:a16="http://schemas.microsoft.com/office/drawing/2014/main" id="{0B51F9B3-B4F9-43CA-8BB0-FFFEA0CDA6EE}"/>
                </a:ext>
              </a:extLst>
            </p:cNvPr>
            <p:cNvCxnSpPr/>
            <p:nvPr/>
          </p:nvCxnSpPr>
          <p:spPr>
            <a:xfrm>
              <a:off x="550590" y="105458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2" name="Rectangle 21">
            <a:hlinkClick r:id="rId7" action="ppaction://hlinksldjump"/>
            <a:extLst>
              <a:ext uri="{FF2B5EF4-FFF2-40B4-BE49-F238E27FC236}">
                <a16:creationId xmlns:a16="http://schemas.microsoft.com/office/drawing/2014/main" id="{DCC8729B-E7ED-4CD4-877A-5A7BC427ABC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33" name="Rectangle 21">
            <a:hlinkClick r:id="rId8" action="ppaction://hlinksldjump"/>
            <a:extLst>
              <a:ext uri="{FF2B5EF4-FFF2-40B4-BE49-F238E27FC236}">
                <a16:creationId xmlns:a16="http://schemas.microsoft.com/office/drawing/2014/main" id="{F80CCC83-B3CC-4653-A231-1546AF1182AE}"/>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4" name="Rectangle 21">
            <a:hlinkClick r:id="rId9" action="ppaction://hlinksldjump"/>
            <a:extLst>
              <a:ext uri="{FF2B5EF4-FFF2-40B4-BE49-F238E27FC236}">
                <a16:creationId xmlns:a16="http://schemas.microsoft.com/office/drawing/2014/main" id="{0CBADE69-70D8-4190-8C84-317FCD2BB7D0}"/>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5" name="Rectangle 21">
            <a:hlinkClick r:id="rId10" action="ppaction://hlinksldjump"/>
            <a:extLst>
              <a:ext uri="{FF2B5EF4-FFF2-40B4-BE49-F238E27FC236}">
                <a16:creationId xmlns:a16="http://schemas.microsoft.com/office/drawing/2014/main" id="{E04CCD0A-F875-4912-A727-C7DEC8394BD3}"/>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6" name="Rectangle 21">
            <a:hlinkClick r:id="rId11" action="ppaction://hlinksldjump"/>
            <a:extLst>
              <a:ext uri="{FF2B5EF4-FFF2-40B4-BE49-F238E27FC236}">
                <a16:creationId xmlns:a16="http://schemas.microsoft.com/office/drawing/2014/main" id="{1F2C99D9-BDC7-4C44-95EC-EF2BBD27E536}"/>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7" name="Rectangle 21">
            <a:hlinkClick r:id="rId12" action="ppaction://hlinksldjump"/>
            <a:extLst>
              <a:ext uri="{FF2B5EF4-FFF2-40B4-BE49-F238E27FC236}">
                <a16:creationId xmlns:a16="http://schemas.microsoft.com/office/drawing/2014/main" id="{A2B5C0FA-4D0B-4B1D-AC57-9F838F3816C2}"/>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8" name="Rectangle 21">
            <a:hlinkClick r:id="rId13" action="ppaction://hlinksldjump"/>
            <a:extLst>
              <a:ext uri="{FF2B5EF4-FFF2-40B4-BE49-F238E27FC236}">
                <a16:creationId xmlns:a16="http://schemas.microsoft.com/office/drawing/2014/main" id="{F344AE32-5E2D-4516-ACFE-A9562C2F1AAD}"/>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0" name="矩形 49">
            <a:extLst>
              <a:ext uri="{FF2B5EF4-FFF2-40B4-BE49-F238E27FC236}">
                <a16:creationId xmlns:a16="http://schemas.microsoft.com/office/drawing/2014/main" id="{B6E1E0DC-A51D-4D0B-A24C-EBD46C55F3DE}"/>
              </a:ext>
            </a:extLst>
          </p:cNvPr>
          <p:cNvSpPr/>
          <p:nvPr/>
        </p:nvSpPr>
        <p:spPr>
          <a:xfrm>
            <a:off x="8791576" y="3644901"/>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0" name="TextBox 19">
            <a:extLst>
              <a:ext uri="{FF2B5EF4-FFF2-40B4-BE49-F238E27FC236}">
                <a16:creationId xmlns:a16="http://schemas.microsoft.com/office/drawing/2014/main" id="{DAEE4908-02DC-4F7A-9686-82C209DC7830}"/>
              </a:ext>
            </a:extLst>
          </p:cNvPr>
          <p:cNvSpPr txBox="1"/>
          <p:nvPr/>
        </p:nvSpPr>
        <p:spPr>
          <a:xfrm>
            <a:off x="2430464" y="5202239"/>
            <a:ext cx="568325"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07887" name="Picture 2" descr="D:\源文件\2021\同步\物理\物理 粤教  选择性  必修第二册\2-136.TIF">
            <a:extLst>
              <a:ext uri="{FF2B5EF4-FFF2-40B4-BE49-F238E27FC236}">
                <a16:creationId xmlns:a16="http://schemas.microsoft.com/office/drawing/2014/main" id="{8ECE12BE-744E-4D7F-8D69-4B2032DB6782}"/>
              </a:ext>
            </a:extLst>
          </p:cNvPr>
          <p:cNvPicPr>
            <a:picLocks noChangeAspect="1" noChangeArrowheads="1"/>
          </p:cNvPicPr>
          <p:nvPr/>
        </p:nvPicPr>
        <p:blipFill>
          <a:blip r:embed="rId14" r:link="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93025" y="1987550"/>
            <a:ext cx="2755900"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linds(horizontal)">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898" name="Picture 3" descr="D:\源文件\2021\同步\物理\物理 粤教  选择性  必修第二册\2-139A.TIF">
            <a:extLst>
              <a:ext uri="{FF2B5EF4-FFF2-40B4-BE49-F238E27FC236}">
                <a16:creationId xmlns:a16="http://schemas.microsoft.com/office/drawing/2014/main" id="{E1D126C4-12CE-4D0F-9AA4-B6C777620F63}"/>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r="62605"/>
          <a:stretch>
            <a:fillRect/>
          </a:stretch>
        </p:blipFill>
        <p:spPr bwMode="auto">
          <a:xfrm>
            <a:off x="1982789" y="3440113"/>
            <a:ext cx="1385887"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899" name="Picture 4" descr="D:\源文件\2021\同步\物理\物理 粤教  选择性  必修第二册\2-139B.TIF">
            <a:extLst>
              <a:ext uri="{FF2B5EF4-FFF2-40B4-BE49-F238E27FC236}">
                <a16:creationId xmlns:a16="http://schemas.microsoft.com/office/drawing/2014/main" id="{241EF093-66DF-443E-B455-CE49E4FF3471}"/>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l="61826"/>
          <a:stretch>
            <a:fillRect/>
          </a:stretch>
        </p:blipFill>
        <p:spPr bwMode="auto">
          <a:xfrm>
            <a:off x="6643688" y="3375026"/>
            <a:ext cx="1414462" cy="152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00" name="Picture 4" descr="D:\源文件\2021\同步\物理\物理 粤教  选择性  必修第二册\2-139B.TIF">
            <a:extLst>
              <a:ext uri="{FF2B5EF4-FFF2-40B4-BE49-F238E27FC236}">
                <a16:creationId xmlns:a16="http://schemas.microsoft.com/office/drawing/2014/main" id="{9460F954-767A-407B-B504-B8E075CE458A}"/>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r="62329"/>
          <a:stretch>
            <a:fillRect/>
          </a:stretch>
        </p:blipFill>
        <p:spPr bwMode="auto">
          <a:xfrm>
            <a:off x="5081588" y="3375026"/>
            <a:ext cx="1395412" cy="152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01" name="Picture 5" descr="D:\源文件\2021\同步\物理\物理 粤教  选择性  必修第二册\2-139A.TIF">
            <a:extLst>
              <a:ext uri="{FF2B5EF4-FFF2-40B4-BE49-F238E27FC236}">
                <a16:creationId xmlns:a16="http://schemas.microsoft.com/office/drawing/2014/main" id="{213770F7-CA8E-45D1-B1B9-15EDC9601F70}"/>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l="62729"/>
          <a:stretch>
            <a:fillRect/>
          </a:stretch>
        </p:blipFill>
        <p:spPr bwMode="auto">
          <a:xfrm>
            <a:off x="3535364" y="3440113"/>
            <a:ext cx="1381125"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矩形 22">
            <a:extLst>
              <a:ext uri="{FF2B5EF4-FFF2-40B4-BE49-F238E27FC236}">
                <a16:creationId xmlns:a16="http://schemas.microsoft.com/office/drawing/2014/main" id="{98A1604F-E391-4C71-BC5F-EDD513921950}"/>
              </a:ext>
            </a:extLst>
          </p:cNvPr>
          <p:cNvSpPr/>
          <p:nvPr/>
        </p:nvSpPr>
        <p:spPr>
          <a:xfrm>
            <a:off x="1816100" y="1268414"/>
            <a:ext cx="8559800" cy="197008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所示，由同种材料制成的粗细均匀的正方形金属线框以恒定速度向右通过有理想边界的匀强磁场，开始时线框的</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边恰与磁场边界重合，磁场宽度大于正方形的边长，则线框中</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两点间电势差</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U</a:t>
            </a:r>
            <a:r>
              <a:rPr lang="en-US" altLang="zh-CN" sz="2100" i="1" kern="100" baseline="-250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随时间变化的图像是下图中的</a:t>
            </a:r>
            <a:endParaRPr lang="zh-CN" altLang="zh-CN" sz="788" kern="100" dirty="0">
              <a:latin typeface="宋体" panose="02010600030101010101" pitchFamily="2" charset="-122"/>
              <a:cs typeface="Courier New" panose="02070309020205020404" pitchFamily="49" charset="0"/>
            </a:endParaRPr>
          </a:p>
        </p:txBody>
      </p:sp>
      <p:sp>
        <p:nvSpPr>
          <p:cNvPr id="33" name="Rectangle 21">
            <a:hlinkClick r:id="rId6" action="ppaction://hlinksldjump"/>
            <a:extLst>
              <a:ext uri="{FF2B5EF4-FFF2-40B4-BE49-F238E27FC236}">
                <a16:creationId xmlns:a16="http://schemas.microsoft.com/office/drawing/2014/main" id="{F9D2C724-A04F-452B-BC43-71E269621DBD}"/>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4" name="Rectangle 21">
            <a:hlinkClick r:id="rId7" action="ppaction://hlinksldjump"/>
            <a:extLst>
              <a:ext uri="{FF2B5EF4-FFF2-40B4-BE49-F238E27FC236}">
                <a16:creationId xmlns:a16="http://schemas.microsoft.com/office/drawing/2014/main" id="{2856BDE0-CC28-41F1-8DB4-A0E563EBF0FE}"/>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35" name="Rectangle 21">
            <a:hlinkClick r:id="rId8" action="ppaction://hlinksldjump"/>
            <a:extLst>
              <a:ext uri="{FF2B5EF4-FFF2-40B4-BE49-F238E27FC236}">
                <a16:creationId xmlns:a16="http://schemas.microsoft.com/office/drawing/2014/main" id="{58D01D6D-3901-482A-92C5-B98A17F070F2}"/>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6" name="Rectangle 21">
            <a:hlinkClick r:id="rId9" action="ppaction://hlinksldjump"/>
            <a:extLst>
              <a:ext uri="{FF2B5EF4-FFF2-40B4-BE49-F238E27FC236}">
                <a16:creationId xmlns:a16="http://schemas.microsoft.com/office/drawing/2014/main" id="{4BCB98E5-4621-4275-894F-693042C91B71}"/>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7" name="Rectangle 21">
            <a:hlinkClick r:id="rId10" action="ppaction://hlinksldjump"/>
            <a:extLst>
              <a:ext uri="{FF2B5EF4-FFF2-40B4-BE49-F238E27FC236}">
                <a16:creationId xmlns:a16="http://schemas.microsoft.com/office/drawing/2014/main" id="{1109D5DA-E860-4B20-8BDA-29CE768BCBA9}"/>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8" name="Rectangle 21">
            <a:hlinkClick r:id="rId11" action="ppaction://hlinksldjump"/>
            <a:extLst>
              <a:ext uri="{FF2B5EF4-FFF2-40B4-BE49-F238E27FC236}">
                <a16:creationId xmlns:a16="http://schemas.microsoft.com/office/drawing/2014/main" id="{4956B459-29ED-4EED-BC9D-A87F2F8C281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9" name="Rectangle 21">
            <a:hlinkClick r:id="rId12" action="ppaction://hlinksldjump"/>
            <a:extLst>
              <a:ext uri="{FF2B5EF4-FFF2-40B4-BE49-F238E27FC236}">
                <a16:creationId xmlns:a16="http://schemas.microsoft.com/office/drawing/2014/main" id="{B302F567-2158-43A4-8958-CB92FDEAAFD0}"/>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3" name="矩形 62">
            <a:extLst>
              <a:ext uri="{FF2B5EF4-FFF2-40B4-BE49-F238E27FC236}">
                <a16:creationId xmlns:a16="http://schemas.microsoft.com/office/drawing/2014/main" id="{7D0F8B45-D985-45DA-8C68-A91693F31928}"/>
              </a:ext>
            </a:extLst>
          </p:cNvPr>
          <p:cNvSpPr/>
          <p:nvPr/>
        </p:nvSpPr>
        <p:spPr>
          <a:xfrm>
            <a:off x="9048751" y="4614864"/>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2</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26" name="TextBox 19">
            <a:extLst>
              <a:ext uri="{FF2B5EF4-FFF2-40B4-BE49-F238E27FC236}">
                <a16:creationId xmlns:a16="http://schemas.microsoft.com/office/drawing/2014/main" id="{7177967D-5C45-4627-803A-632E7E4C20C7}"/>
              </a:ext>
            </a:extLst>
          </p:cNvPr>
          <p:cNvSpPr txBox="1"/>
          <p:nvPr/>
        </p:nvSpPr>
        <p:spPr>
          <a:xfrm>
            <a:off x="2378076" y="4508501"/>
            <a:ext cx="568325"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08912" name="Picture 2" descr="D:\源文件\2021\同步\物理\物理 粤教  选择性  必修第二册\2-138.TIF">
            <a:extLst>
              <a:ext uri="{FF2B5EF4-FFF2-40B4-BE49-F238E27FC236}">
                <a16:creationId xmlns:a16="http://schemas.microsoft.com/office/drawing/2014/main" id="{99E74F33-1D22-4A1A-912B-A85936E12B5C}"/>
              </a:ext>
            </a:extLst>
          </p:cNvPr>
          <p:cNvPicPr>
            <a:picLocks noChangeAspect="1" noChangeArrowheads="1"/>
          </p:cNvPicPr>
          <p:nvPr/>
        </p:nvPicPr>
        <p:blipFill>
          <a:blip r:embed="rId13" r:link="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18514" y="3375025"/>
            <a:ext cx="1819275"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3" descr="D:\源文件\2021\同步\物理\物理 粤教  选择性  必修第二册\2-141.TIF">
            <a:extLst>
              <a:ext uri="{FF2B5EF4-FFF2-40B4-BE49-F238E27FC236}">
                <a16:creationId xmlns:a16="http://schemas.microsoft.com/office/drawing/2014/main" id="{54B14F23-8540-407C-AA2C-15B4A19D229C}"/>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57389" y="3436939"/>
            <a:ext cx="5597525"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矩形 24">
            <a:extLst>
              <a:ext uri="{FF2B5EF4-FFF2-40B4-BE49-F238E27FC236}">
                <a16:creationId xmlns:a16="http://schemas.microsoft.com/office/drawing/2014/main" id="{0CF2F65D-9EE8-483C-B4E2-B8F96857E2E4}"/>
              </a:ext>
            </a:extLst>
          </p:cNvPr>
          <p:cNvSpPr/>
          <p:nvPr/>
        </p:nvSpPr>
        <p:spPr>
          <a:xfrm>
            <a:off x="1816100" y="1268414"/>
            <a:ext cx="8559800" cy="197008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一个匀强磁场的边界是</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左侧无磁场，右侧是范围足够大的匀强磁场区域，如图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现有一个金属线框沿</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方向以恒定速度从</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左侧垂直进入匀强磁场区域，线框中的电流随时间变化的</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图像如图乙所示，则可能的线框是下列选项图中的</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4" action="ppaction://hlinksldjump"/>
            <a:extLst>
              <a:ext uri="{FF2B5EF4-FFF2-40B4-BE49-F238E27FC236}">
                <a16:creationId xmlns:a16="http://schemas.microsoft.com/office/drawing/2014/main" id="{2BC6E231-80EB-42AA-8C0D-494457585538}"/>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5" action="ppaction://hlinksldjump"/>
            <a:extLst>
              <a:ext uri="{FF2B5EF4-FFF2-40B4-BE49-F238E27FC236}">
                <a16:creationId xmlns:a16="http://schemas.microsoft.com/office/drawing/2014/main" id="{3F4180B1-E898-4237-9073-34061F57CBD6}"/>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6" action="ppaction://hlinksldjump"/>
            <a:extLst>
              <a:ext uri="{FF2B5EF4-FFF2-40B4-BE49-F238E27FC236}">
                <a16:creationId xmlns:a16="http://schemas.microsoft.com/office/drawing/2014/main" id="{32BA7FD7-78AB-4E5E-AD5C-223BF46D9074}"/>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39" name="Rectangle 21">
            <a:hlinkClick r:id="rId7" action="ppaction://hlinksldjump"/>
            <a:extLst>
              <a:ext uri="{FF2B5EF4-FFF2-40B4-BE49-F238E27FC236}">
                <a16:creationId xmlns:a16="http://schemas.microsoft.com/office/drawing/2014/main" id="{75A19590-DCEF-4214-8E2E-2DF7BD031A19}"/>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8" action="ppaction://hlinksldjump"/>
            <a:extLst>
              <a:ext uri="{FF2B5EF4-FFF2-40B4-BE49-F238E27FC236}">
                <a16:creationId xmlns:a16="http://schemas.microsoft.com/office/drawing/2014/main" id="{1AF30A24-F9A0-41D0-992E-C2F84FABFE08}"/>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9" action="ppaction://hlinksldjump"/>
            <a:extLst>
              <a:ext uri="{FF2B5EF4-FFF2-40B4-BE49-F238E27FC236}">
                <a16:creationId xmlns:a16="http://schemas.microsoft.com/office/drawing/2014/main" id="{FAD58E9F-CD01-4644-84C5-8D771CE4F5BF}"/>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10" action="ppaction://hlinksldjump"/>
            <a:extLst>
              <a:ext uri="{FF2B5EF4-FFF2-40B4-BE49-F238E27FC236}">
                <a16:creationId xmlns:a16="http://schemas.microsoft.com/office/drawing/2014/main" id="{266FD577-285C-4A73-B176-555C93D2E646}"/>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5" name="矩形 64">
            <a:extLst>
              <a:ext uri="{FF2B5EF4-FFF2-40B4-BE49-F238E27FC236}">
                <a16:creationId xmlns:a16="http://schemas.microsoft.com/office/drawing/2014/main" id="{DC91F039-A3EC-470A-BACF-89C01C8EFED4}"/>
              </a:ext>
            </a:extLst>
          </p:cNvPr>
          <p:cNvSpPr/>
          <p:nvPr/>
        </p:nvSpPr>
        <p:spPr>
          <a:xfrm>
            <a:off x="8718551" y="4541839"/>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3</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5" name="TextBox 19">
            <a:extLst>
              <a:ext uri="{FF2B5EF4-FFF2-40B4-BE49-F238E27FC236}">
                <a16:creationId xmlns:a16="http://schemas.microsoft.com/office/drawing/2014/main" id="{4B19A70A-2B10-481E-959D-070B42F6C3A9}"/>
              </a:ext>
            </a:extLst>
          </p:cNvPr>
          <p:cNvSpPr txBox="1"/>
          <p:nvPr/>
        </p:nvSpPr>
        <p:spPr>
          <a:xfrm>
            <a:off x="6719889" y="4298950"/>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09933" name="Picture 2" descr="D:\源文件\2021\同步\物理\物理 粤教  选择性  必修第二册\2-140.TIF">
            <a:extLst>
              <a:ext uri="{FF2B5EF4-FFF2-40B4-BE49-F238E27FC236}">
                <a16:creationId xmlns:a16="http://schemas.microsoft.com/office/drawing/2014/main" id="{55D8AAB5-D290-4A08-A131-0EFCC2DCD644}"/>
              </a:ext>
            </a:extLst>
          </p:cNvPr>
          <p:cNvPicPr>
            <a:picLocks noChangeAspect="1" noChangeArrowheads="1"/>
          </p:cNvPicPr>
          <p:nvPr/>
        </p:nvPicPr>
        <p:blipFill>
          <a:blip r:embed="rId11" r:link="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20000" y="3144839"/>
            <a:ext cx="2755900" cy="137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3" descr="D:\源文件\2021\同步\物理\物理 粤教  选择性  必修第二册\2-143.TIF">
            <a:extLst>
              <a:ext uri="{FF2B5EF4-FFF2-40B4-BE49-F238E27FC236}">
                <a16:creationId xmlns:a16="http://schemas.microsoft.com/office/drawing/2014/main" id="{A1B81971-DAE0-4DA5-908E-521D479B6232}"/>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66939" y="2930525"/>
            <a:ext cx="4625975" cy="134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0947" name="Picture 4" descr="D:\源文件\2021\同步\物理\物理 粤教  选择性  必修第二册\2-144.TIF">
            <a:extLst>
              <a:ext uri="{FF2B5EF4-FFF2-40B4-BE49-F238E27FC236}">
                <a16:creationId xmlns:a16="http://schemas.microsoft.com/office/drawing/2014/main" id="{CFF8A66B-291F-4B31-8A42-1AC9C93BED19}"/>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66939" y="4292600"/>
            <a:ext cx="4625975" cy="134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矩形 24">
            <a:extLst>
              <a:ext uri="{FF2B5EF4-FFF2-40B4-BE49-F238E27FC236}">
                <a16:creationId xmlns:a16="http://schemas.microsoft.com/office/drawing/2014/main" id="{A38EB14E-98C8-4DAC-9A4A-D285F03824B9}"/>
              </a:ext>
            </a:extLst>
          </p:cNvPr>
          <p:cNvSpPr/>
          <p:nvPr/>
        </p:nvSpPr>
        <p:spPr>
          <a:xfrm>
            <a:off x="1816100" y="912814"/>
            <a:ext cx="8559800" cy="197008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所示的区域内有垂直于纸面向里的匀强磁场，磁感应强度为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一个电阻为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、半径为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、圆心角为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的扇形闭合导线框绕垂直于纸面的</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O</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轴匀速转动</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O</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轴位于磁场边界</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，周期为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时刻线框置于如图所示位置，则线框内产生的感应电流的图像为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规定电流顺时针方向为正</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37" name="Rectangle 21">
            <a:hlinkClick r:id="rId6" action="ppaction://hlinksldjump"/>
            <a:extLst>
              <a:ext uri="{FF2B5EF4-FFF2-40B4-BE49-F238E27FC236}">
                <a16:creationId xmlns:a16="http://schemas.microsoft.com/office/drawing/2014/main" id="{5D86ACC1-B25A-422E-9090-69971E3EC03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7" action="ppaction://hlinksldjump"/>
            <a:extLst>
              <a:ext uri="{FF2B5EF4-FFF2-40B4-BE49-F238E27FC236}">
                <a16:creationId xmlns:a16="http://schemas.microsoft.com/office/drawing/2014/main" id="{573930CF-1A90-4237-81B5-BC1F927942E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9" name="Rectangle 21">
            <a:hlinkClick r:id="rId8" action="ppaction://hlinksldjump"/>
            <a:extLst>
              <a:ext uri="{FF2B5EF4-FFF2-40B4-BE49-F238E27FC236}">
                <a16:creationId xmlns:a16="http://schemas.microsoft.com/office/drawing/2014/main" id="{587F8A34-00F9-48F9-BEDB-EC124E9958B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0" name="Rectangle 21">
            <a:hlinkClick r:id="rId9" action="ppaction://hlinksldjump"/>
            <a:extLst>
              <a:ext uri="{FF2B5EF4-FFF2-40B4-BE49-F238E27FC236}">
                <a16:creationId xmlns:a16="http://schemas.microsoft.com/office/drawing/2014/main" id="{691ED6CD-647D-4519-A185-449060942E1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41" name="Rectangle 21">
            <a:hlinkClick r:id="rId10" action="ppaction://hlinksldjump"/>
            <a:extLst>
              <a:ext uri="{FF2B5EF4-FFF2-40B4-BE49-F238E27FC236}">
                <a16:creationId xmlns:a16="http://schemas.microsoft.com/office/drawing/2014/main" id="{E530D602-4542-4682-84CA-4A9ECFD2A977}"/>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2" name="Rectangle 21">
            <a:hlinkClick r:id="rId11" action="ppaction://hlinksldjump"/>
            <a:extLst>
              <a:ext uri="{FF2B5EF4-FFF2-40B4-BE49-F238E27FC236}">
                <a16:creationId xmlns:a16="http://schemas.microsoft.com/office/drawing/2014/main" id="{218D040B-13FF-4FE2-BA9D-793608A14DC4}"/>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12" action="ppaction://hlinksldjump"/>
            <a:extLst>
              <a:ext uri="{FF2B5EF4-FFF2-40B4-BE49-F238E27FC236}">
                <a16:creationId xmlns:a16="http://schemas.microsoft.com/office/drawing/2014/main" id="{73B3A2F2-D3AE-4EF1-A5AC-ED8FA7C860E4}"/>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5" name="矩形 64">
            <a:extLst>
              <a:ext uri="{FF2B5EF4-FFF2-40B4-BE49-F238E27FC236}">
                <a16:creationId xmlns:a16="http://schemas.microsoft.com/office/drawing/2014/main" id="{70375072-F241-4B0C-A435-BB873E41FF5E}"/>
              </a:ext>
            </a:extLst>
          </p:cNvPr>
          <p:cNvSpPr/>
          <p:nvPr/>
        </p:nvSpPr>
        <p:spPr>
          <a:xfrm>
            <a:off x="8645526" y="5051426"/>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4</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6" name="TextBox 19">
            <a:extLst>
              <a:ext uri="{FF2B5EF4-FFF2-40B4-BE49-F238E27FC236}">
                <a16:creationId xmlns:a16="http://schemas.microsoft.com/office/drawing/2014/main" id="{BEFDA0D8-8D29-463C-B96B-D84BD1B9FCC0}"/>
              </a:ext>
            </a:extLst>
          </p:cNvPr>
          <p:cNvSpPr txBox="1"/>
          <p:nvPr/>
        </p:nvSpPr>
        <p:spPr>
          <a:xfrm>
            <a:off x="2860676" y="3914776"/>
            <a:ext cx="568325"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10958" name="Picture 2" descr="D:\源文件\2021\同步\物理\物理 粤教  选择性  必修第二册\2-142.TIF">
            <a:extLst>
              <a:ext uri="{FF2B5EF4-FFF2-40B4-BE49-F238E27FC236}">
                <a16:creationId xmlns:a16="http://schemas.microsoft.com/office/drawing/2014/main" id="{6BB76E68-04DC-43FF-8B5D-282E7B4BB103}"/>
              </a:ext>
            </a:extLst>
          </p:cNvPr>
          <p:cNvPicPr>
            <a:picLocks noChangeAspect="1" noChangeArrowheads="1"/>
          </p:cNvPicPr>
          <p:nvPr/>
        </p:nvPicPr>
        <p:blipFill>
          <a:blip r:embed="rId13" r:link="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24788" y="3084514"/>
            <a:ext cx="2201862"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linds(horizontal)">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3" descr="D:\源文件\2021\同步\物理\物理 粤教  选择性  必修第二册\2-149.TIF">
            <a:extLst>
              <a:ext uri="{FF2B5EF4-FFF2-40B4-BE49-F238E27FC236}">
                <a16:creationId xmlns:a16="http://schemas.microsoft.com/office/drawing/2014/main" id="{16FF8D22-F6C2-4021-9BE2-522CE1894295}"/>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r="59164"/>
          <a:stretch>
            <a:fillRect/>
          </a:stretch>
        </p:blipFill>
        <p:spPr bwMode="auto">
          <a:xfrm>
            <a:off x="1809750" y="3776663"/>
            <a:ext cx="1646238"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971" name="Picture 4" descr="D:\源文件\2021\同步\物理\物理 粤教  选择性  必修第二册\2-150.TIF">
            <a:extLst>
              <a:ext uri="{FF2B5EF4-FFF2-40B4-BE49-F238E27FC236}">
                <a16:creationId xmlns:a16="http://schemas.microsoft.com/office/drawing/2014/main" id="{3666036D-706A-4D93-84E2-4FCDEE94F86B}"/>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l="58089"/>
          <a:stretch>
            <a:fillRect/>
          </a:stretch>
        </p:blipFill>
        <p:spPr bwMode="auto">
          <a:xfrm>
            <a:off x="6981825" y="3835400"/>
            <a:ext cx="1689100"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972" name="Picture 3" descr="D:\源文件\2021\同步\物理\物理 粤教  选择性  必修第二册\2-149.TIF">
            <a:extLst>
              <a:ext uri="{FF2B5EF4-FFF2-40B4-BE49-F238E27FC236}">
                <a16:creationId xmlns:a16="http://schemas.microsoft.com/office/drawing/2014/main" id="{5C4C6675-6BCD-4556-90E0-070509A3EAFE}"/>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l="57947"/>
          <a:stretch>
            <a:fillRect/>
          </a:stretch>
        </p:blipFill>
        <p:spPr bwMode="auto">
          <a:xfrm>
            <a:off x="3495676" y="3776663"/>
            <a:ext cx="1693863"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973" name="Picture 4" descr="D:\源文件\2021\同步\物理\物理 粤教  选择性  必修第二册\2-150.TIF">
            <a:extLst>
              <a:ext uri="{FF2B5EF4-FFF2-40B4-BE49-F238E27FC236}">
                <a16:creationId xmlns:a16="http://schemas.microsoft.com/office/drawing/2014/main" id="{95F8B3D1-807E-4A9B-822C-BBBF2B34772B}"/>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r="57469"/>
          <a:stretch>
            <a:fillRect/>
          </a:stretch>
        </p:blipFill>
        <p:spPr bwMode="auto">
          <a:xfrm>
            <a:off x="5229226" y="3835400"/>
            <a:ext cx="1712913"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矩形 23">
            <a:extLst>
              <a:ext uri="{FF2B5EF4-FFF2-40B4-BE49-F238E27FC236}">
                <a16:creationId xmlns:a16="http://schemas.microsoft.com/office/drawing/2014/main" id="{A14C3D14-7659-4304-83C0-038F1208CECD}"/>
              </a:ext>
            </a:extLst>
          </p:cNvPr>
          <p:cNvSpPr/>
          <p:nvPr/>
        </p:nvSpPr>
        <p:spPr>
          <a:xfrm>
            <a:off x="1816100" y="1401763"/>
            <a:ext cx="8559800" cy="22860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所示，两条平行虚线之间存在匀强磁场，虚线间的距离为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，磁场方向垂直纸面向里，</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abcd</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是位于纸面内的梯形线圈，</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ad</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与</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bc</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间的距离也为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时刻</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bc</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边与磁场区域边界重合</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现令线圈以恒定的速度</a:t>
            </a:r>
            <a:r>
              <a:rPr lang="en-US" altLang="zh-CN" sz="195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沿垂直于磁场区域边界的方向穿过磁场区域，取沿</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abcda</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方向为感应电流正方向，则在线圈穿越磁场区域的过程中，感应电流</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变化的图线可能是</a:t>
            </a:r>
            <a:endParaRPr lang="zh-CN" altLang="zh-CN" sz="1950" kern="100" dirty="0">
              <a:latin typeface="宋体" panose="02010600030101010101" pitchFamily="2" charset="-122"/>
              <a:cs typeface="Courier New" panose="02070309020205020404" pitchFamily="49" charset="0"/>
            </a:endParaRPr>
          </a:p>
        </p:txBody>
      </p:sp>
      <p:sp>
        <p:nvSpPr>
          <p:cNvPr id="65" name="矩形 64">
            <a:extLst>
              <a:ext uri="{FF2B5EF4-FFF2-40B4-BE49-F238E27FC236}">
                <a16:creationId xmlns:a16="http://schemas.microsoft.com/office/drawing/2014/main" id="{C69EC3E3-49B4-403E-8791-1B91F7694D47}"/>
              </a:ext>
            </a:extLst>
          </p:cNvPr>
          <p:cNvSpPr/>
          <p:nvPr/>
        </p:nvSpPr>
        <p:spPr>
          <a:xfrm>
            <a:off x="9366250" y="5381626"/>
            <a:ext cx="558800" cy="392113"/>
          </a:xfrm>
          <a:prstGeom prst="rect">
            <a:avLst/>
          </a:prstGeom>
        </p:spPr>
        <p:txBody>
          <a:bodyPr wrap="none">
            <a:spAutoFit/>
          </a:bodyPr>
          <a:lstStyle/>
          <a:p>
            <a:pPr>
              <a:defRPr/>
            </a:pPr>
            <a:r>
              <a:rPr lang="zh-CN"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5</a:t>
            </a:r>
            <a:endParaRPr lang="zh-CN" altLang="en-US" sz="195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grpSp>
        <p:nvGrpSpPr>
          <p:cNvPr id="211976" name="组合 27">
            <a:extLst>
              <a:ext uri="{FF2B5EF4-FFF2-40B4-BE49-F238E27FC236}">
                <a16:creationId xmlns:a16="http://schemas.microsoft.com/office/drawing/2014/main" id="{62BC4F13-9CFB-4585-B2A8-25047E106FBC}"/>
              </a:ext>
            </a:extLst>
          </p:cNvPr>
          <p:cNvGrpSpPr>
            <a:grpSpLocks/>
          </p:cNvGrpSpPr>
          <p:nvPr/>
        </p:nvGrpSpPr>
        <p:grpSpPr bwMode="auto">
          <a:xfrm>
            <a:off x="1919289" y="1012826"/>
            <a:ext cx="1798637" cy="392113"/>
            <a:chOff x="550590" y="561087"/>
            <a:chExt cx="2397998" cy="523152"/>
          </a:xfrm>
        </p:grpSpPr>
        <p:sp>
          <p:nvSpPr>
            <p:cNvPr id="29" name="TextBox 38">
              <a:extLst>
                <a:ext uri="{FF2B5EF4-FFF2-40B4-BE49-F238E27FC236}">
                  <a16:creationId xmlns:a16="http://schemas.microsoft.com/office/drawing/2014/main" id="{41535831-25E0-48D9-833F-933A418D7365}"/>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能力综合练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11987" name="组合 30">
              <a:extLst>
                <a:ext uri="{FF2B5EF4-FFF2-40B4-BE49-F238E27FC236}">
                  <a16:creationId xmlns:a16="http://schemas.microsoft.com/office/drawing/2014/main" id="{2627AB94-614A-4533-9C85-C5EC4AC9820E}"/>
                </a:ext>
              </a:extLst>
            </p:cNvPr>
            <p:cNvGrpSpPr>
              <a:grpSpLocks/>
            </p:cNvGrpSpPr>
            <p:nvPr/>
          </p:nvGrpSpPr>
          <p:grpSpPr bwMode="auto">
            <a:xfrm>
              <a:off x="569437" y="568930"/>
              <a:ext cx="452289" cy="420203"/>
              <a:chOff x="5117221" y="262066"/>
              <a:chExt cx="622156" cy="578020"/>
            </a:xfrm>
          </p:grpSpPr>
          <p:sp>
            <p:nvSpPr>
              <p:cNvPr id="33" name="矩形 32">
                <a:extLst>
                  <a:ext uri="{FF2B5EF4-FFF2-40B4-BE49-F238E27FC236}">
                    <a16:creationId xmlns:a16="http://schemas.microsoft.com/office/drawing/2014/main" id="{678D0801-E2B1-4BEF-A3F2-46FF8E3E47C4}"/>
                  </a:ext>
                </a:extLst>
              </p:cNvPr>
              <p:cNvSpPr/>
              <p:nvPr/>
            </p:nvSpPr>
            <p:spPr>
              <a:xfrm>
                <a:off x="5117498" y="405694"/>
                <a:ext cx="433800" cy="434109"/>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11990" name="图片 33">
                <a:extLst>
                  <a:ext uri="{FF2B5EF4-FFF2-40B4-BE49-F238E27FC236}">
                    <a16:creationId xmlns:a16="http://schemas.microsoft.com/office/drawing/2014/main" id="{CA2A0C68-524E-49F0-A698-728F93337A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2" name="直接连接符 31">
              <a:extLst>
                <a:ext uri="{FF2B5EF4-FFF2-40B4-BE49-F238E27FC236}">
                  <a16:creationId xmlns:a16="http://schemas.microsoft.com/office/drawing/2014/main" id="{F71F5288-8EB4-4A2D-A84D-7A840D1846C2}"/>
                </a:ext>
              </a:extLst>
            </p:cNvPr>
            <p:cNvCxnSpPr/>
            <p:nvPr/>
          </p:nvCxnSpPr>
          <p:spPr>
            <a:xfrm>
              <a:off x="550590" y="105458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6" name="TextBox 19">
            <a:extLst>
              <a:ext uri="{FF2B5EF4-FFF2-40B4-BE49-F238E27FC236}">
                <a16:creationId xmlns:a16="http://schemas.microsoft.com/office/drawing/2014/main" id="{0EA1609C-1323-4C85-B294-F08C2D00E743}"/>
              </a:ext>
            </a:extLst>
          </p:cNvPr>
          <p:cNvSpPr txBox="1"/>
          <p:nvPr/>
        </p:nvSpPr>
        <p:spPr>
          <a:xfrm>
            <a:off x="4214814" y="4932364"/>
            <a:ext cx="566737"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44" name="Rectangle 21">
            <a:hlinkClick r:id="rId7" action="ppaction://hlinksldjump"/>
            <a:extLst>
              <a:ext uri="{FF2B5EF4-FFF2-40B4-BE49-F238E27FC236}">
                <a16:creationId xmlns:a16="http://schemas.microsoft.com/office/drawing/2014/main" id="{C5C9574B-75A6-4F7D-A16F-83A1867B9583}"/>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5" name="Rectangle 21">
            <a:hlinkClick r:id="rId8" action="ppaction://hlinksldjump"/>
            <a:extLst>
              <a:ext uri="{FF2B5EF4-FFF2-40B4-BE49-F238E27FC236}">
                <a16:creationId xmlns:a16="http://schemas.microsoft.com/office/drawing/2014/main" id="{2BF6065B-7750-4502-A43E-EEA9375C68E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6" name="Rectangle 21">
            <a:hlinkClick r:id="rId9" action="ppaction://hlinksldjump"/>
            <a:extLst>
              <a:ext uri="{FF2B5EF4-FFF2-40B4-BE49-F238E27FC236}">
                <a16:creationId xmlns:a16="http://schemas.microsoft.com/office/drawing/2014/main" id="{AD6814C6-F400-4CCC-89E2-CF69314BCC6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7" name="Rectangle 21">
            <a:hlinkClick r:id="rId10" action="ppaction://hlinksldjump"/>
            <a:extLst>
              <a:ext uri="{FF2B5EF4-FFF2-40B4-BE49-F238E27FC236}">
                <a16:creationId xmlns:a16="http://schemas.microsoft.com/office/drawing/2014/main" id="{A00288DE-06ED-4641-85D5-AAA86147DFB4}"/>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8" name="Rectangle 21">
            <a:hlinkClick r:id="rId11" action="ppaction://hlinksldjump"/>
            <a:extLst>
              <a:ext uri="{FF2B5EF4-FFF2-40B4-BE49-F238E27FC236}">
                <a16:creationId xmlns:a16="http://schemas.microsoft.com/office/drawing/2014/main" id="{EE502AF5-6E3D-4B9D-A3D5-FEAB3866449E}"/>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5</a:t>
            </a:r>
          </a:p>
        </p:txBody>
      </p:sp>
      <p:sp>
        <p:nvSpPr>
          <p:cNvPr id="49" name="Rectangle 21">
            <a:hlinkClick r:id="rId12" action="ppaction://hlinksldjump"/>
            <a:extLst>
              <a:ext uri="{FF2B5EF4-FFF2-40B4-BE49-F238E27FC236}">
                <a16:creationId xmlns:a16="http://schemas.microsoft.com/office/drawing/2014/main" id="{4648931A-B6A8-4072-BE7B-97C18CD709B3}"/>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0" name="Rectangle 21">
            <a:hlinkClick r:id="rId13" action="ppaction://hlinksldjump"/>
            <a:extLst>
              <a:ext uri="{FF2B5EF4-FFF2-40B4-BE49-F238E27FC236}">
                <a16:creationId xmlns:a16="http://schemas.microsoft.com/office/drawing/2014/main" id="{4C3319E7-5D7E-437E-B004-CFE06164D294}"/>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pic>
        <p:nvPicPr>
          <p:cNvPr id="211985" name="Picture 2" descr="D:\源文件\2021\同步\物理\物理 粤教  选择性  必修第二册\2-148.TIF">
            <a:extLst>
              <a:ext uri="{FF2B5EF4-FFF2-40B4-BE49-F238E27FC236}">
                <a16:creationId xmlns:a16="http://schemas.microsoft.com/office/drawing/2014/main" id="{0F06F639-8544-4F82-89D6-CFB54201F89A}"/>
              </a:ext>
            </a:extLst>
          </p:cNvPr>
          <p:cNvPicPr>
            <a:picLocks noChangeAspect="1" noChangeArrowheads="1"/>
          </p:cNvPicPr>
          <p:nvPr/>
        </p:nvPicPr>
        <p:blipFill>
          <a:blip r:embed="rId14" r:link="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91589" y="3692526"/>
            <a:ext cx="1463675" cy="168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3" descr="D:\源文件\2021\同步\物理\物理 粤教  选择性  必修第二册\2-157A.TIF">
            <a:extLst>
              <a:ext uri="{FF2B5EF4-FFF2-40B4-BE49-F238E27FC236}">
                <a16:creationId xmlns:a16="http://schemas.microsoft.com/office/drawing/2014/main" id="{B1DEDDFE-51A7-4901-BDBB-F5840F28466D}"/>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r="64368"/>
          <a:stretch>
            <a:fillRect/>
          </a:stretch>
        </p:blipFill>
        <p:spPr bwMode="auto">
          <a:xfrm>
            <a:off x="1720850" y="3568701"/>
            <a:ext cx="132715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2995" name="Picture 4" descr="D:\源文件\2021\同步\物理\物理 粤教  选择性  必修第二册\2-157B.TIF">
            <a:extLst>
              <a:ext uri="{FF2B5EF4-FFF2-40B4-BE49-F238E27FC236}">
                <a16:creationId xmlns:a16="http://schemas.microsoft.com/office/drawing/2014/main" id="{A8EBC9CB-8E16-4FED-BCDE-1164719E9C84}"/>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l="64832"/>
          <a:stretch>
            <a:fillRect/>
          </a:stretch>
        </p:blipFill>
        <p:spPr bwMode="auto">
          <a:xfrm>
            <a:off x="6043614" y="3536950"/>
            <a:ext cx="1311275"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2996" name="Picture 3" descr="D:\源文件\2021\同步\物理\物理 粤教  选择性  必修第二册\2-157A.TIF">
            <a:extLst>
              <a:ext uri="{FF2B5EF4-FFF2-40B4-BE49-F238E27FC236}">
                <a16:creationId xmlns:a16="http://schemas.microsoft.com/office/drawing/2014/main" id="{942BF2E0-9A62-407D-99C1-9094F4DE6D1C}"/>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l="64503"/>
          <a:stretch>
            <a:fillRect/>
          </a:stretch>
        </p:blipFill>
        <p:spPr bwMode="auto">
          <a:xfrm>
            <a:off x="3136900" y="3568701"/>
            <a:ext cx="1322388"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2997" name="Picture 4" descr="D:\源文件\2021\同步\物理\物理 粤教  选择性  必修第二册\2-157B.TIF">
            <a:extLst>
              <a:ext uri="{FF2B5EF4-FFF2-40B4-BE49-F238E27FC236}">
                <a16:creationId xmlns:a16="http://schemas.microsoft.com/office/drawing/2014/main" id="{86BEF305-1DBA-4315-A64B-317D860B02D1}"/>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r="62234"/>
          <a:stretch>
            <a:fillRect/>
          </a:stretch>
        </p:blipFill>
        <p:spPr bwMode="auto">
          <a:xfrm>
            <a:off x="4548188" y="3536950"/>
            <a:ext cx="1408112"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矩形 25">
            <a:extLst>
              <a:ext uri="{FF2B5EF4-FFF2-40B4-BE49-F238E27FC236}">
                <a16:creationId xmlns:a16="http://schemas.microsoft.com/office/drawing/2014/main" id="{44B3FF7F-C992-4246-A1BA-D16B4B580FF8}"/>
              </a:ext>
            </a:extLst>
          </p:cNvPr>
          <p:cNvSpPr/>
          <p:nvPr/>
        </p:nvSpPr>
        <p:spPr>
          <a:xfrm>
            <a:off x="1773239" y="998538"/>
            <a:ext cx="8645525" cy="24558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将一段导线绕成图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甲所示的闭合电路，并固定在纸面内，回路的</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边置于垂直纸面向里的匀强磁场</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Ⅰ</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磁感应强度不变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回路的圆环区域内有垂直纸面的磁场</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Ⅱ</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，以向里为磁场</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Ⅱ</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的正方向，其磁感应强度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变化的图像如图乙所示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用</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表示</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边受到的安培力，以水平向右为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的正方向，能正确反映</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变化的图像是</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6" action="ppaction://hlinksldjump"/>
            <a:extLst>
              <a:ext uri="{FF2B5EF4-FFF2-40B4-BE49-F238E27FC236}">
                <a16:creationId xmlns:a16="http://schemas.microsoft.com/office/drawing/2014/main" id="{B8C49B29-0E7D-4B1F-8201-F6586C278A6C}"/>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7" action="ppaction://hlinksldjump"/>
            <a:extLst>
              <a:ext uri="{FF2B5EF4-FFF2-40B4-BE49-F238E27FC236}">
                <a16:creationId xmlns:a16="http://schemas.microsoft.com/office/drawing/2014/main" id="{0031D8B6-B21A-4517-988C-688149CD118F}"/>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8" action="ppaction://hlinksldjump"/>
            <a:extLst>
              <a:ext uri="{FF2B5EF4-FFF2-40B4-BE49-F238E27FC236}">
                <a16:creationId xmlns:a16="http://schemas.microsoft.com/office/drawing/2014/main" id="{A5287FA1-5908-43C5-8E9F-63677EBBE00E}"/>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9" action="ppaction://hlinksldjump"/>
            <a:extLst>
              <a:ext uri="{FF2B5EF4-FFF2-40B4-BE49-F238E27FC236}">
                <a16:creationId xmlns:a16="http://schemas.microsoft.com/office/drawing/2014/main" id="{3AC862E5-BC89-42F0-878E-D6909115A2F6}"/>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10" action="ppaction://hlinksldjump"/>
            <a:extLst>
              <a:ext uri="{FF2B5EF4-FFF2-40B4-BE49-F238E27FC236}">
                <a16:creationId xmlns:a16="http://schemas.microsoft.com/office/drawing/2014/main" id="{6F4C3178-DED7-4185-9C41-F0C7FBBC61F8}"/>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11" action="ppaction://hlinksldjump"/>
            <a:extLst>
              <a:ext uri="{FF2B5EF4-FFF2-40B4-BE49-F238E27FC236}">
                <a16:creationId xmlns:a16="http://schemas.microsoft.com/office/drawing/2014/main" id="{3DEB6B2E-23BC-4494-AA6C-9EE3592B76E8}"/>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6</a:t>
            </a:r>
          </a:p>
        </p:txBody>
      </p:sp>
      <p:sp>
        <p:nvSpPr>
          <p:cNvPr id="41" name="Rectangle 21">
            <a:hlinkClick r:id="rId12" action="ppaction://hlinksldjump"/>
            <a:extLst>
              <a:ext uri="{FF2B5EF4-FFF2-40B4-BE49-F238E27FC236}">
                <a16:creationId xmlns:a16="http://schemas.microsoft.com/office/drawing/2014/main" id="{2D886D6E-49F5-44FB-8FEC-FD6424C3F70F}"/>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5" name="矩形 64">
            <a:extLst>
              <a:ext uri="{FF2B5EF4-FFF2-40B4-BE49-F238E27FC236}">
                <a16:creationId xmlns:a16="http://schemas.microsoft.com/office/drawing/2014/main" id="{69A7DF8C-BADE-4765-BC7E-EFBD32984C43}"/>
              </a:ext>
            </a:extLst>
          </p:cNvPr>
          <p:cNvSpPr/>
          <p:nvPr/>
        </p:nvSpPr>
        <p:spPr>
          <a:xfrm>
            <a:off x="8737601" y="4848226"/>
            <a:ext cx="587375"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6</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4" name="TextBox 19">
            <a:extLst>
              <a:ext uri="{FF2B5EF4-FFF2-40B4-BE49-F238E27FC236}">
                <a16:creationId xmlns:a16="http://schemas.microsoft.com/office/drawing/2014/main" id="{228790BE-F2C8-4F34-8EBC-93B22FEFEB11}"/>
              </a:ext>
            </a:extLst>
          </p:cNvPr>
          <p:cNvSpPr txBox="1"/>
          <p:nvPr/>
        </p:nvSpPr>
        <p:spPr>
          <a:xfrm>
            <a:off x="3562350" y="4564064"/>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13008" name="Picture 2" descr="D:\源文件\2021\同步\物理\物理 粤教  选择性  必修第二册\2-156.TIF">
            <a:extLst>
              <a:ext uri="{FF2B5EF4-FFF2-40B4-BE49-F238E27FC236}">
                <a16:creationId xmlns:a16="http://schemas.microsoft.com/office/drawing/2014/main" id="{AB32E474-E392-4C37-85CD-67753D5AEDFF}"/>
              </a:ext>
            </a:extLst>
          </p:cNvPr>
          <p:cNvPicPr>
            <a:picLocks noChangeAspect="1" noChangeArrowheads="1"/>
          </p:cNvPicPr>
          <p:nvPr/>
        </p:nvPicPr>
        <p:blipFill>
          <a:blip r:embed="rId13" r:link="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53314" y="3308350"/>
            <a:ext cx="3125787"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linds(horizontal)">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D0B8F8AE-431C-40F9-8EC5-BE83B4BFFCD2}"/>
              </a:ext>
            </a:extLst>
          </p:cNvPr>
          <p:cNvSpPr/>
          <p:nvPr/>
        </p:nvSpPr>
        <p:spPr>
          <a:xfrm>
            <a:off x="1816100" y="882651"/>
            <a:ext cx="8559800" cy="2455863"/>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矩形导线框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放在匀强磁场中，磁场范围足够大，磁感线方向与导线框所在平面垂直，如图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甲所示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在外力控制下线框处于静止状态</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随时间变化的图像如图乙所示，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时刻，磁感应强度的方向垂直导线框平面向里</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 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内，导线框</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边所受安培力随时间变化的图像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规定向左为安培力正方向</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应该是下图中的</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2" action="ppaction://hlinksldjump"/>
            <a:extLst>
              <a:ext uri="{FF2B5EF4-FFF2-40B4-BE49-F238E27FC236}">
                <a16:creationId xmlns:a16="http://schemas.microsoft.com/office/drawing/2014/main" id="{A957BCFB-90EE-48A1-9023-C79A27ED9AB5}"/>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3" action="ppaction://hlinksldjump"/>
            <a:extLst>
              <a:ext uri="{FF2B5EF4-FFF2-40B4-BE49-F238E27FC236}">
                <a16:creationId xmlns:a16="http://schemas.microsoft.com/office/drawing/2014/main" id="{E8762B1A-AB80-40FE-8F08-AC8663349DA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4" action="ppaction://hlinksldjump"/>
            <a:extLst>
              <a:ext uri="{FF2B5EF4-FFF2-40B4-BE49-F238E27FC236}">
                <a16:creationId xmlns:a16="http://schemas.microsoft.com/office/drawing/2014/main" id="{887B74B4-6E4A-410E-BC6A-9B853557FB9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5" action="ppaction://hlinksldjump"/>
            <a:extLst>
              <a:ext uri="{FF2B5EF4-FFF2-40B4-BE49-F238E27FC236}">
                <a16:creationId xmlns:a16="http://schemas.microsoft.com/office/drawing/2014/main" id="{F9B584A9-1959-4AD8-A8EC-6A9CFBDCFABE}"/>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6" action="ppaction://hlinksldjump"/>
            <a:extLst>
              <a:ext uri="{FF2B5EF4-FFF2-40B4-BE49-F238E27FC236}">
                <a16:creationId xmlns:a16="http://schemas.microsoft.com/office/drawing/2014/main" id="{2B0B1C83-1D73-48C9-BA66-F6643B0D288A}"/>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7" action="ppaction://hlinksldjump"/>
            <a:extLst>
              <a:ext uri="{FF2B5EF4-FFF2-40B4-BE49-F238E27FC236}">
                <a16:creationId xmlns:a16="http://schemas.microsoft.com/office/drawing/2014/main" id="{D77ADAB2-DBBF-43C7-8226-BA5E5ED6CA75}"/>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8" action="ppaction://hlinksldjump"/>
            <a:extLst>
              <a:ext uri="{FF2B5EF4-FFF2-40B4-BE49-F238E27FC236}">
                <a16:creationId xmlns:a16="http://schemas.microsoft.com/office/drawing/2014/main" id="{4031E6BA-7CEA-4F16-B1FF-47770959FDF8}"/>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sp>
        <p:nvSpPr>
          <p:cNvPr id="64" name="矩形 63">
            <a:extLst>
              <a:ext uri="{FF2B5EF4-FFF2-40B4-BE49-F238E27FC236}">
                <a16:creationId xmlns:a16="http://schemas.microsoft.com/office/drawing/2014/main" id="{4818D531-2423-4DDC-B0B5-7BDE852E71C5}"/>
              </a:ext>
            </a:extLst>
          </p:cNvPr>
          <p:cNvSpPr/>
          <p:nvPr/>
        </p:nvSpPr>
        <p:spPr>
          <a:xfrm>
            <a:off x="5816601" y="4887914"/>
            <a:ext cx="588963" cy="414337"/>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7</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14027" name="Picture 2" descr="D:\源文件\2021\同步\物理\物理 粤教  选择性  必修第二册\2-158.TIF">
            <a:extLst>
              <a:ext uri="{FF2B5EF4-FFF2-40B4-BE49-F238E27FC236}">
                <a16:creationId xmlns:a16="http://schemas.microsoft.com/office/drawing/2014/main" id="{8AE72CCF-AD6C-441E-825A-CB03B271FF9C}"/>
              </a:ext>
            </a:extLst>
          </p:cNvPr>
          <p:cNvPicPr>
            <a:picLocks noChangeAspect="1" noChangeArrowheads="1"/>
          </p:cNvPicPr>
          <p:nvPr/>
        </p:nvPicPr>
        <p:blipFill>
          <a:blip r:embed="rId9" r:link="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556125" y="3375025"/>
            <a:ext cx="3079750"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21">
            <a:hlinkClick r:id="rId2" action="ppaction://hlinksldjump"/>
            <a:extLst>
              <a:ext uri="{FF2B5EF4-FFF2-40B4-BE49-F238E27FC236}">
                <a16:creationId xmlns:a16="http://schemas.microsoft.com/office/drawing/2014/main" id="{14E37E19-E4B6-460A-9255-564F4EFBC35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3" action="ppaction://hlinksldjump"/>
            <a:extLst>
              <a:ext uri="{FF2B5EF4-FFF2-40B4-BE49-F238E27FC236}">
                <a16:creationId xmlns:a16="http://schemas.microsoft.com/office/drawing/2014/main" id="{0432742F-D699-4689-AFCF-BB7840DEA852}"/>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4" action="ppaction://hlinksldjump"/>
            <a:extLst>
              <a:ext uri="{FF2B5EF4-FFF2-40B4-BE49-F238E27FC236}">
                <a16:creationId xmlns:a16="http://schemas.microsoft.com/office/drawing/2014/main" id="{3F010FB8-3E1B-4F05-B295-FC072DC1C17C}"/>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5" action="ppaction://hlinksldjump"/>
            <a:extLst>
              <a:ext uri="{FF2B5EF4-FFF2-40B4-BE49-F238E27FC236}">
                <a16:creationId xmlns:a16="http://schemas.microsoft.com/office/drawing/2014/main" id="{8E28151D-8A1D-4C63-8147-06F2B8BDDA53}"/>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6" action="ppaction://hlinksldjump"/>
            <a:extLst>
              <a:ext uri="{FF2B5EF4-FFF2-40B4-BE49-F238E27FC236}">
                <a16:creationId xmlns:a16="http://schemas.microsoft.com/office/drawing/2014/main" id="{C8787535-5503-433D-9F15-9D5FD5EFCF7C}"/>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7" action="ppaction://hlinksldjump"/>
            <a:extLst>
              <a:ext uri="{FF2B5EF4-FFF2-40B4-BE49-F238E27FC236}">
                <a16:creationId xmlns:a16="http://schemas.microsoft.com/office/drawing/2014/main" id="{2B058E56-DF4A-423E-87C9-D271366FF9B0}"/>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8" action="ppaction://hlinksldjump"/>
            <a:extLst>
              <a:ext uri="{FF2B5EF4-FFF2-40B4-BE49-F238E27FC236}">
                <a16:creationId xmlns:a16="http://schemas.microsoft.com/office/drawing/2014/main" id="{AB8DA89C-EEA7-42BC-8C15-C3016DEE0C95}"/>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pic>
        <p:nvPicPr>
          <p:cNvPr id="215049" name="Picture 2" descr="D:\源文件\2021\同步\物理\物理 粤教  选择性  必修第二册\2-158.TIF">
            <a:extLst>
              <a:ext uri="{FF2B5EF4-FFF2-40B4-BE49-F238E27FC236}">
                <a16:creationId xmlns:a16="http://schemas.microsoft.com/office/drawing/2014/main" id="{163D4030-93AB-44FF-8E88-EADB4D810E76}"/>
              </a:ext>
            </a:extLst>
          </p:cNvPr>
          <p:cNvPicPr>
            <a:picLocks noChangeAspect="1" noChangeArrowheads="1"/>
          </p:cNvPicPr>
          <p:nvPr/>
        </p:nvPicPr>
        <p:blipFill>
          <a:blip r:embed="rId9" r:link="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556125" y="1052514"/>
            <a:ext cx="3079750"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50" name="Picture 2" descr="D:\源文件\2021\同步\物理\物理 粤教  选择性  必修第二册\2-159.TIF">
            <a:extLst>
              <a:ext uri="{FF2B5EF4-FFF2-40B4-BE49-F238E27FC236}">
                <a16:creationId xmlns:a16="http://schemas.microsoft.com/office/drawing/2014/main" id="{8CED44DC-9F3B-4784-B3A6-FC0F9DD1B1AE}"/>
              </a:ext>
            </a:extLst>
          </p:cNvPr>
          <p:cNvPicPr>
            <a:picLocks noChangeAspect="1" noChangeArrowheads="1"/>
          </p:cNvPicPr>
          <p:nvPr/>
        </p:nvPicPr>
        <p:blipFill>
          <a:blip r:embed="rId11" r:link="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92288" y="2903539"/>
            <a:ext cx="4057650" cy="137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51" name="Picture 3" descr="D:\源文件\2021\同步\物理\物理 粤教  选择性  必修第二册\2-160.TIF">
            <a:extLst>
              <a:ext uri="{FF2B5EF4-FFF2-40B4-BE49-F238E27FC236}">
                <a16:creationId xmlns:a16="http://schemas.microsoft.com/office/drawing/2014/main" id="{9E169CCB-221E-43CC-958D-4415ACE47160}"/>
              </a:ext>
            </a:extLst>
          </p:cNvPr>
          <p:cNvPicPr>
            <a:picLocks noChangeAspect="1" noChangeArrowheads="1"/>
          </p:cNvPicPr>
          <p:nvPr/>
        </p:nvPicPr>
        <p:blipFill>
          <a:blip r:embed="rId13" r:link="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03964" y="2889251"/>
            <a:ext cx="4059237"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9">
            <a:extLst>
              <a:ext uri="{FF2B5EF4-FFF2-40B4-BE49-F238E27FC236}">
                <a16:creationId xmlns:a16="http://schemas.microsoft.com/office/drawing/2014/main" id="{C1014B3B-E55B-4F6B-A59F-C6D374DBDA72}"/>
              </a:ext>
            </a:extLst>
          </p:cNvPr>
          <p:cNvSpPr txBox="1"/>
          <p:nvPr/>
        </p:nvSpPr>
        <p:spPr>
          <a:xfrm>
            <a:off x="9256714" y="3940176"/>
            <a:ext cx="568325"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6288C5E9-FEF4-4BEC-98EF-12DD76F03C11}"/>
              </a:ext>
            </a:extLst>
          </p:cNvPr>
          <p:cNvSpPr/>
          <p:nvPr/>
        </p:nvSpPr>
        <p:spPr>
          <a:xfrm>
            <a:off x="1816100" y="1089025"/>
            <a:ext cx="8559800" cy="1485900"/>
          </a:xfrm>
          <a:prstGeom prst="rect">
            <a:avLst/>
          </a:prstGeom>
        </p:spPr>
        <p:txBody>
          <a:bodyPr>
            <a:spAutoFit/>
          </a:bodyPr>
          <a:lstStyle/>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由于导体在磁场中受到安培力作用，而安培力又要改变导体的运动状况，所以电磁感应常与力学知识联系在一起</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b="1" kern="100" dirty="0">
                <a:latin typeface="Times New Roman" panose="02020603050405020304" pitchFamily="18" charset="0"/>
                <a:ea typeface="方正中等线简体" panose="03000509000000000000" pitchFamily="65" charset="-122"/>
                <a:cs typeface="Times New Roman" panose="02020603050405020304" pitchFamily="18" charset="0"/>
              </a:rPr>
              <a:t>电磁感应问题中电学对象与力学对象的相互制约关系</a:t>
            </a:r>
            <a:endParaRPr lang="zh-CN" altLang="zh-CN" sz="788" b="1" kern="100" dirty="0">
              <a:latin typeface="宋体" panose="02010600030101010101" pitchFamily="2" charset="-122"/>
              <a:cs typeface="Courier New" panose="02070309020205020404" pitchFamily="49" charset="0"/>
            </a:endParaRPr>
          </a:p>
        </p:txBody>
      </p:sp>
      <p:pic>
        <p:nvPicPr>
          <p:cNvPr id="216067" name="Picture 2" descr="2-166">
            <a:extLst>
              <a:ext uri="{FF2B5EF4-FFF2-40B4-BE49-F238E27FC236}">
                <a16:creationId xmlns:a16="http://schemas.microsoft.com/office/drawing/2014/main" id="{89661364-2C5C-48F2-B524-BD8104FB79F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29014" y="2813050"/>
            <a:ext cx="5133975" cy="266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矩形 9">
            <a:extLst>
              <a:ext uri="{FF2B5EF4-FFF2-40B4-BE49-F238E27FC236}">
                <a16:creationId xmlns:a16="http://schemas.microsoft.com/office/drawing/2014/main" id="{B0C7226E-9310-4354-A19C-E7F9DBD4CB5D}"/>
              </a:ext>
            </a:extLst>
          </p:cNvPr>
          <p:cNvSpPr>
            <a:spLocks noChangeArrowheads="1"/>
          </p:cNvSpPr>
          <p:nvPr/>
        </p:nvSpPr>
        <p:spPr bwMode="auto">
          <a:xfrm>
            <a:off x="1816100" y="1028701"/>
            <a:ext cx="8559800" cy="487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b="1">
                <a:latin typeface="Times New Roman" panose="02020603050405020304" pitchFamily="18" charset="0"/>
                <a:ea typeface="方正中等线简体"/>
                <a:cs typeface="Courier New" panose="02070309020205020404" pitchFamily="49" charset="0"/>
              </a:rPr>
              <a:t>2.</a:t>
            </a:r>
            <a:r>
              <a:rPr lang="zh-CN" altLang="zh-CN" sz="2100" b="1">
                <a:latin typeface="Times New Roman" panose="02020603050405020304" pitchFamily="18" charset="0"/>
                <a:ea typeface="方正中等线简体"/>
                <a:cs typeface="Times New Roman" panose="02020603050405020304" pitchFamily="18" charset="0"/>
              </a:rPr>
              <a:t>处理此类问题的基本方法</a:t>
            </a:r>
            <a:endParaRPr lang="zh-CN" altLang="zh-CN" sz="700" b="1">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(1)</a:t>
            </a:r>
            <a:r>
              <a:rPr lang="zh-CN" altLang="zh-CN" sz="2100">
                <a:latin typeface="Times New Roman" panose="02020603050405020304" pitchFamily="18" charset="0"/>
                <a:ea typeface="方正中等线简体"/>
                <a:cs typeface="方正中等线简体"/>
              </a:rPr>
              <a:t>用法拉第电磁感应定律和楞次定律求感应电动势的大小和方向</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ea typeface="方正中等线简体"/>
              <a:cs typeface="方正中等线简体"/>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求回路中的感应电流的大小和方向</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(3)</a:t>
            </a:r>
            <a:r>
              <a:rPr lang="zh-CN" altLang="zh-CN" sz="2100">
                <a:latin typeface="Times New Roman" panose="02020603050405020304" pitchFamily="18" charset="0"/>
                <a:ea typeface="方正中等线简体"/>
                <a:cs typeface="方正中等线简体"/>
              </a:rPr>
              <a:t>分析研究导体受力情况</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包括安培力</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(4)</a:t>
            </a:r>
            <a:r>
              <a:rPr lang="zh-CN" altLang="zh-CN" sz="2100">
                <a:latin typeface="Times New Roman" panose="02020603050405020304" pitchFamily="18" charset="0"/>
                <a:ea typeface="方正中等线简体"/>
                <a:cs typeface="方正中等线简体"/>
              </a:rPr>
              <a:t>列动力学方程或根据平衡条件列方程求解</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b="1">
                <a:latin typeface="Times New Roman" panose="02020603050405020304" pitchFamily="18" charset="0"/>
                <a:ea typeface="方正中等线简体"/>
                <a:cs typeface="方正中等线简体"/>
              </a:rPr>
              <a:t>3.</a:t>
            </a:r>
            <a:r>
              <a:rPr lang="zh-CN" altLang="zh-CN" sz="2100" b="1">
                <a:latin typeface="Times New Roman" panose="02020603050405020304" pitchFamily="18" charset="0"/>
                <a:ea typeface="方正中等线简体"/>
                <a:cs typeface="方正中等线简体"/>
              </a:rPr>
              <a:t>两种状态</a:t>
            </a:r>
            <a:endParaRPr lang="zh-CN" altLang="zh-CN" sz="700" b="1">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(1)</a:t>
            </a:r>
            <a:r>
              <a:rPr lang="zh-CN" altLang="zh-CN" sz="2100">
                <a:latin typeface="Times New Roman" panose="02020603050405020304" pitchFamily="18" charset="0"/>
                <a:ea typeface="方正中等线简体"/>
                <a:cs typeface="方正中等线简体"/>
              </a:rPr>
              <a:t>导体处于平衡状态</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静止或匀速直线运动状态</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zh-CN" altLang="zh-CN" sz="2100">
                <a:latin typeface="Times New Roman" panose="02020603050405020304" pitchFamily="18" charset="0"/>
                <a:ea typeface="方正中等线简体"/>
                <a:cs typeface="方正中等线简体"/>
              </a:rPr>
              <a:t>处理方法：根据平衡条件</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合外力等于零</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列式分析</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导体处于非平衡状态</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加速度不为零</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zh-CN" altLang="zh-CN" sz="2100">
                <a:latin typeface="Times New Roman" panose="02020603050405020304" pitchFamily="18" charset="0"/>
                <a:ea typeface="方正中等线简体"/>
                <a:cs typeface="方正中等线简体"/>
              </a:rPr>
              <a:t>处理方法：根据牛顿第二定律进行动态分析或结合功能关系进行分析</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2CDCA1CA-42BF-457D-86E9-33EC74AAFD77}"/>
              </a:ext>
            </a:extLst>
          </p:cNvPr>
          <p:cNvSpPr/>
          <p:nvPr/>
        </p:nvSpPr>
        <p:spPr>
          <a:xfrm>
            <a:off x="1816100" y="1754189"/>
            <a:ext cx="8559800" cy="5175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b="1" kern="100" dirty="0">
                <a:latin typeface="Times New Roman" panose="02020603050405020304" pitchFamily="18" charset="0"/>
                <a:ea typeface="方正中等线简体" panose="03000509000000000000" pitchFamily="65" charset="-122"/>
              </a:rPr>
              <a:t>4.</a:t>
            </a:r>
            <a:r>
              <a:rPr lang="zh-CN" altLang="zh-CN" sz="2100" b="1" kern="100" dirty="0">
                <a:latin typeface="Times New Roman" panose="02020603050405020304" pitchFamily="18" charset="0"/>
                <a:ea typeface="方正中等线简体" panose="03000509000000000000" pitchFamily="65" charset="-122"/>
                <a:cs typeface="Times New Roman" panose="02020603050405020304" pitchFamily="18" charset="0"/>
              </a:rPr>
              <a:t>电磁感应中的动力学临界问题</a:t>
            </a:r>
            <a:endParaRPr lang="zh-CN" altLang="zh-CN" sz="788" b="1" kern="100" dirty="0">
              <a:latin typeface="宋体" panose="02010600030101010101" pitchFamily="2" charset="-122"/>
              <a:cs typeface="Courier New" panose="02070309020205020404" pitchFamily="49" charset="0"/>
            </a:endParaRPr>
          </a:p>
        </p:txBody>
      </p:sp>
      <p:graphicFrame>
        <p:nvGraphicFramePr>
          <p:cNvPr id="218115" name="对象 3">
            <a:extLst>
              <a:ext uri="{FF2B5EF4-FFF2-40B4-BE49-F238E27FC236}">
                <a16:creationId xmlns:a16="http://schemas.microsoft.com/office/drawing/2014/main" id="{EAD90F67-B1F4-4F85-B7AB-AFE01CF78194}"/>
              </a:ext>
            </a:extLst>
          </p:cNvPr>
          <p:cNvGraphicFramePr>
            <a:graphicFrameLocks noChangeAspect="1"/>
          </p:cNvGraphicFramePr>
          <p:nvPr/>
        </p:nvGraphicFramePr>
        <p:xfrm>
          <a:off x="1903413" y="2349500"/>
          <a:ext cx="8394700" cy="1835150"/>
        </p:xfrm>
        <a:graphic>
          <a:graphicData uri="http://schemas.openxmlformats.org/presentationml/2006/ole">
            <mc:AlternateContent xmlns:mc="http://schemas.openxmlformats.org/markup-compatibility/2006">
              <mc:Choice xmlns:v="urn:schemas-microsoft-com:vml" Requires="v">
                <p:oleObj spid="_x0000_s15362" name="文档" r:id="rId3" imgW="11196357" imgH="2447088" progId="Word.Document.12">
                  <p:embed/>
                </p:oleObj>
              </mc:Choice>
              <mc:Fallback>
                <p:oleObj name="文档" r:id="rId3" imgW="11196357" imgH="2447088" progId="Word.Document.12">
                  <p:embed/>
                  <p:pic>
                    <p:nvPicPr>
                      <p:cNvPr id="218115" name="对象 3">
                        <a:extLst>
                          <a:ext uri="{FF2B5EF4-FFF2-40B4-BE49-F238E27FC236}">
                            <a16:creationId xmlns:a16="http://schemas.microsoft.com/office/drawing/2014/main" id="{EAD90F67-B1F4-4F85-B7AB-AFE01CF781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3413" y="2349500"/>
                        <a:ext cx="8394700"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矩形 9">
            <a:extLst>
              <a:ext uri="{FF2B5EF4-FFF2-40B4-BE49-F238E27FC236}">
                <a16:creationId xmlns:a16="http://schemas.microsoft.com/office/drawing/2014/main" id="{3C51FF12-33EF-43DD-81CC-27DDC8CB796A}"/>
              </a:ext>
            </a:extLst>
          </p:cNvPr>
          <p:cNvSpPr>
            <a:spLocks noChangeArrowheads="1"/>
          </p:cNvSpPr>
          <p:nvPr/>
        </p:nvSpPr>
        <p:spPr bwMode="auto">
          <a:xfrm>
            <a:off x="1816100" y="998538"/>
            <a:ext cx="8559800" cy="391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b="1">
                <a:solidFill>
                  <a:srgbClr val="C00000"/>
                </a:solidFill>
                <a:latin typeface="宋体" panose="02010600030101010101" pitchFamily="2" charset="-122"/>
                <a:cs typeface="Times New Roman" panose="02020603050405020304" pitchFamily="18" charset="0"/>
              </a:rPr>
              <a:t>一、电磁感应中的平衡问题</a:t>
            </a:r>
          </a:p>
          <a:p>
            <a:pPr algn="just" eaLnBrk="1" hangingPunct="1">
              <a:lnSpc>
                <a:spcPct val="150000"/>
              </a:lnSpc>
              <a:spcBef>
                <a:spcPct val="0"/>
              </a:spcBef>
              <a:buFontTx/>
              <a:buNone/>
            </a:pPr>
            <a:r>
              <a:rPr lang="zh-CN" altLang="en-US" sz="2100" b="1">
                <a:solidFill>
                  <a:srgbClr val="0000FF"/>
                </a:solidFill>
                <a:latin typeface="宋体" panose="02010600030101010101" pitchFamily="2" charset="-122"/>
                <a:cs typeface="Times New Roman" panose="02020603050405020304" pitchFamily="18" charset="0"/>
              </a:rPr>
              <a:t>例</a:t>
            </a:r>
            <a:r>
              <a:rPr lang="en-US" altLang="zh-CN" sz="2100" b="1">
                <a:solidFill>
                  <a:srgbClr val="0000FF"/>
                </a:solidFill>
                <a:latin typeface="宋体" panose="02010600030101010101" pitchFamily="2" charset="-122"/>
                <a:cs typeface="Times New Roman" panose="02020603050405020304" pitchFamily="18" charset="0"/>
              </a:rPr>
              <a:t>1</a:t>
            </a:r>
            <a:r>
              <a:rPr lang="zh-CN" altLang="en-US" sz="2100" b="1">
                <a:solidFill>
                  <a:srgbClr val="0000FF"/>
                </a:solidFill>
                <a:latin typeface="宋体" panose="02010600030101010101" pitchFamily="2" charset="-122"/>
                <a:cs typeface="Times New Roman" panose="02020603050405020304" pitchFamily="18" charset="0"/>
              </a:rPr>
              <a:t>　</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，水平面</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纸面</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内间距为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的平行金属导轨间接一电阻，质量为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、长度为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的金属杆置于导轨上</a:t>
            </a:r>
            <a:r>
              <a:rPr lang="en-US" altLang="zh-CN" sz="2100">
                <a:latin typeface="Times New Roman" panose="02020603050405020304" pitchFamily="18" charset="0"/>
                <a:ea typeface="方正中等线简体"/>
                <a:cs typeface="Courier New" panose="02070309020205020404" pitchFamily="49" charset="0"/>
              </a:rPr>
              <a:t>.</a:t>
            </a:r>
            <a:r>
              <a:rPr lang="en-US" altLang="zh-CN" sz="2100" i="1">
                <a:latin typeface="Times New Roman" panose="02020603050405020304" pitchFamily="18" charset="0"/>
                <a:ea typeface="方正中等线简体"/>
                <a:cs typeface="Courier New" panose="02070309020205020404" pitchFamily="49" charset="0"/>
              </a:rPr>
              <a:t>t</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0</a:t>
            </a:r>
            <a:r>
              <a:rPr lang="zh-CN" altLang="zh-CN" sz="2100">
                <a:latin typeface="Times New Roman" panose="02020603050405020304" pitchFamily="18" charset="0"/>
                <a:ea typeface="方正中等线简体"/>
                <a:cs typeface="Times New Roman" panose="02020603050405020304" pitchFamily="18" charset="0"/>
              </a:rPr>
              <a:t>时，金属杆在水平向右、大小为</a:t>
            </a:r>
            <a:r>
              <a:rPr lang="en-US" altLang="zh-CN" sz="2100" i="1">
                <a:latin typeface="Times New Roman" panose="02020603050405020304" pitchFamily="18" charset="0"/>
                <a:ea typeface="方正中等线简体"/>
                <a:cs typeface="Courier New" panose="02070309020205020404" pitchFamily="49" charset="0"/>
              </a:rPr>
              <a:t>F</a:t>
            </a:r>
            <a:r>
              <a:rPr lang="zh-CN" altLang="zh-CN" sz="2100">
                <a:latin typeface="Times New Roman" panose="02020603050405020304" pitchFamily="18" charset="0"/>
                <a:ea typeface="方正中等线简体"/>
                <a:cs typeface="Times New Roman" panose="02020603050405020304" pitchFamily="18" charset="0"/>
              </a:rPr>
              <a:t>的恒定拉力作用下由静止开始运动</a:t>
            </a:r>
            <a:r>
              <a:rPr lang="en-US" altLang="zh-CN" sz="2100">
                <a:latin typeface="Times New Roman" panose="02020603050405020304" pitchFamily="18" charset="0"/>
                <a:ea typeface="方正中等线简体"/>
                <a:cs typeface="Courier New" panose="02070309020205020404" pitchFamily="49" charset="0"/>
              </a:rPr>
              <a:t>.</a:t>
            </a:r>
            <a:r>
              <a:rPr lang="en-US" altLang="zh-CN" sz="2100" i="1">
                <a:latin typeface="Times New Roman" panose="02020603050405020304" pitchFamily="18" charset="0"/>
                <a:ea typeface="方正中等线简体"/>
                <a:cs typeface="Courier New" panose="02070309020205020404" pitchFamily="49" charset="0"/>
              </a:rPr>
              <a:t>t</a:t>
            </a:r>
            <a:r>
              <a:rPr lang="en-US" altLang="zh-CN" sz="2100" baseline="-25000">
                <a:latin typeface="Times New Roman" panose="02020603050405020304" pitchFamily="18" charset="0"/>
                <a:ea typeface="方正中等线简体"/>
                <a:cs typeface="Courier New" panose="02070309020205020404" pitchFamily="49" charset="0"/>
              </a:rPr>
              <a:t>0</a:t>
            </a:r>
            <a:r>
              <a:rPr lang="zh-CN" altLang="zh-CN" sz="2100">
                <a:latin typeface="Times New Roman" panose="02020603050405020304" pitchFamily="18" charset="0"/>
                <a:ea typeface="方正中等线简体"/>
                <a:cs typeface="Times New Roman" panose="02020603050405020304" pitchFamily="18" charset="0"/>
              </a:rPr>
              <a:t>时刻，金属杆进入磁感应强度大小为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、方向垂直于纸面向里的匀强磁场区域，且在磁场中恰好能保持匀速运动</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杆与导轨的电阻均忽略不计，两者始终保持垂直且接触良好，两者之间的动摩擦因数为</a:t>
            </a:r>
            <a:r>
              <a:rPr lang="en-US" altLang="zh-CN" sz="2100" i="1">
                <a:latin typeface="Times New Roman" panose="02020603050405020304" pitchFamily="18" charset="0"/>
                <a:ea typeface="方正中等线简体"/>
                <a:cs typeface="Courier New" panose="02070309020205020404" pitchFamily="49" charset="0"/>
              </a:rPr>
              <a:t>μ</a:t>
            </a:r>
            <a:r>
              <a:rPr lang="zh-CN" altLang="zh-CN" sz="2100">
                <a:latin typeface="Times New Roman" panose="02020603050405020304" pitchFamily="18" charset="0"/>
                <a:ea typeface="方正中等线简体"/>
                <a:cs typeface="Times New Roman" panose="02020603050405020304" pitchFamily="18" charset="0"/>
              </a:rPr>
              <a:t>，重力加速度大小为</a:t>
            </a:r>
            <a:r>
              <a:rPr lang="en-US" altLang="zh-CN" sz="2100" i="1">
                <a:latin typeface="Times New Roman" panose="02020603050405020304" pitchFamily="18" charset="0"/>
                <a:ea typeface="方正中等线简体"/>
                <a:cs typeface="Courier New" panose="02070309020205020404" pitchFamily="49" charset="0"/>
              </a:rPr>
              <a:t>g</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求：</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(1)</a:t>
            </a:r>
            <a:r>
              <a:rPr lang="zh-CN" altLang="zh-CN" sz="2100">
                <a:latin typeface="Times New Roman" panose="02020603050405020304" pitchFamily="18" charset="0"/>
                <a:ea typeface="方正中等线简体"/>
                <a:cs typeface="方正中等线简体"/>
              </a:rPr>
              <a:t>金属杆在磁场中运动时产生的电动势的大小；</a:t>
            </a:r>
            <a:endParaRPr lang="zh-CN" altLang="zh-CN" sz="70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EB2ED03B-97DE-4272-A9B7-93386360BAA5}"/>
              </a:ext>
            </a:extLst>
          </p:cNvPr>
          <p:cNvSpPr/>
          <p:nvPr/>
        </p:nvSpPr>
        <p:spPr>
          <a:xfrm>
            <a:off x="8883651" y="5345114"/>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1</a:t>
            </a:r>
            <a:endParaRPr lang="zh-CN" altLang="en-US" b="1" dirty="0">
              <a:ea typeface="楷体_GB2312" panose="02010609030101010101" pitchFamily="49" charset="-122"/>
            </a:endParaRPr>
          </a:p>
        </p:txBody>
      </p:sp>
      <p:pic>
        <p:nvPicPr>
          <p:cNvPr id="219140" name="Picture 20" descr="2-167">
            <a:extLst>
              <a:ext uri="{FF2B5EF4-FFF2-40B4-BE49-F238E27FC236}">
                <a16:creationId xmlns:a16="http://schemas.microsoft.com/office/drawing/2014/main" id="{915FD14F-4D0C-47B9-9CAE-174AAAA0BBCE}"/>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2738" y="3968750"/>
            <a:ext cx="2443162" cy="142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F12847CE-7881-421F-8803-2FC1AEB88CB0}"/>
              </a:ext>
            </a:extLst>
          </p:cNvPr>
          <p:cNvGraphicFramePr>
            <a:graphicFrameLocks noChangeAspect="1"/>
          </p:cNvGraphicFramePr>
          <p:nvPr/>
        </p:nvGraphicFramePr>
        <p:xfrm>
          <a:off x="1936750" y="4894263"/>
          <a:ext cx="2909888" cy="857250"/>
        </p:xfrm>
        <a:graphic>
          <a:graphicData uri="http://schemas.openxmlformats.org/presentationml/2006/ole">
            <mc:AlternateContent xmlns:mc="http://schemas.openxmlformats.org/markup-compatibility/2006">
              <mc:Choice xmlns:v="urn:schemas-microsoft-com:vml" Requires="v">
                <p:oleObj spid="_x0000_s16386" name="文档" r:id="rId4" imgW="3878774" imgH="1142600" progId="Word.Document.12">
                  <p:embed/>
                </p:oleObj>
              </mc:Choice>
              <mc:Fallback>
                <p:oleObj name="文档" r:id="rId4" imgW="3878774" imgH="1142600" progId="Word.Document.12">
                  <p:embed/>
                  <p:pic>
                    <p:nvPicPr>
                      <p:cNvPr id="2" name="对象 1">
                        <a:extLst>
                          <a:ext uri="{FF2B5EF4-FFF2-40B4-BE49-F238E27FC236}">
                            <a16:creationId xmlns:a16="http://schemas.microsoft.com/office/drawing/2014/main" id="{F12847CE-7881-421F-8803-2FC1AEB88C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6750" y="4894263"/>
                        <a:ext cx="2909888"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570323FB-E3A3-4BFC-8D16-A8C5BF98FF36}"/>
              </a:ext>
            </a:extLst>
          </p:cNvPr>
          <p:cNvSpPr/>
          <p:nvPr/>
        </p:nvSpPr>
        <p:spPr>
          <a:xfrm>
            <a:off x="1816100" y="1233489"/>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电阻的阻值</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pic>
        <p:nvPicPr>
          <p:cNvPr id="220163" name="Picture 20" descr="2-167">
            <a:extLst>
              <a:ext uri="{FF2B5EF4-FFF2-40B4-BE49-F238E27FC236}">
                <a16:creationId xmlns:a16="http://schemas.microsoft.com/office/drawing/2014/main" id="{BE5C9AC8-3981-4ACD-A793-8D313CAEFDCA}"/>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75214" y="1916114"/>
            <a:ext cx="2441575" cy="14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BCD38D45-04DF-45F6-A3E4-58F705D9A8B7}"/>
              </a:ext>
            </a:extLst>
          </p:cNvPr>
          <p:cNvGraphicFramePr>
            <a:graphicFrameLocks noChangeAspect="1"/>
          </p:cNvGraphicFramePr>
          <p:nvPr/>
        </p:nvGraphicFramePr>
        <p:xfrm>
          <a:off x="1901826" y="3476626"/>
          <a:ext cx="2919413" cy="923925"/>
        </p:xfrm>
        <a:graphic>
          <a:graphicData uri="http://schemas.openxmlformats.org/presentationml/2006/ole">
            <mc:AlternateContent xmlns:mc="http://schemas.openxmlformats.org/markup-compatibility/2006">
              <mc:Choice xmlns:v="urn:schemas-microsoft-com:vml" Requires="v">
                <p:oleObj spid="_x0000_s17410" name="文档" r:id="rId4" imgW="3891368" imgH="1231516" progId="Word.Document.12">
                  <p:embed/>
                </p:oleObj>
              </mc:Choice>
              <mc:Fallback>
                <p:oleObj name="文档" r:id="rId4" imgW="3891368" imgH="1231516" progId="Word.Document.12">
                  <p:embed/>
                  <p:pic>
                    <p:nvPicPr>
                      <p:cNvPr id="2" name="对象 1">
                        <a:extLst>
                          <a:ext uri="{FF2B5EF4-FFF2-40B4-BE49-F238E27FC236}">
                            <a16:creationId xmlns:a16="http://schemas.microsoft.com/office/drawing/2014/main" id="{BCD38D45-04DF-45F6-A3E4-58F705D9A8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1826" y="3476626"/>
                        <a:ext cx="29194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7B0FD9CF-AE0A-4724-8473-6165C741D9A8}"/>
              </a:ext>
            </a:extLst>
          </p:cNvPr>
          <p:cNvSpPr/>
          <p:nvPr/>
        </p:nvSpPr>
        <p:spPr>
          <a:xfrm>
            <a:off x="1816100" y="890588"/>
            <a:ext cx="8559800" cy="39100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nSpc>
                <a:spcPct val="150000"/>
              </a:lnSpc>
              <a:defRPr/>
            </a:pPr>
            <a:r>
              <a:rPr lang="zh-CN" altLang="zh-CN" sz="2100" b="1" kern="100" dirty="0">
                <a:solidFill>
                  <a:srgbClr val="C00000"/>
                </a:solidFill>
                <a:latin typeface="+mj-ea"/>
                <a:ea typeface="+mj-ea"/>
                <a:cs typeface="Times New Roman" panose="02020603050405020304" pitchFamily="18" charset="0"/>
              </a:rPr>
              <a:t>二、电磁感应中的动力学问题</a:t>
            </a:r>
          </a:p>
          <a:p>
            <a:pPr algn="just">
              <a:lnSpc>
                <a:spcPct val="150000"/>
              </a:lnSpc>
              <a:defRPr/>
            </a:pPr>
            <a:r>
              <a:rPr lang="zh-CN" altLang="en-US" sz="2100" b="1" kern="100" dirty="0">
                <a:solidFill>
                  <a:srgbClr val="0000FF"/>
                </a:solidFill>
                <a:latin typeface="+mj-ea"/>
                <a:ea typeface="+mj-ea"/>
                <a:cs typeface="Times New Roman" panose="02020603050405020304" pitchFamily="18" charset="0"/>
              </a:rPr>
              <a:t>例</a:t>
            </a:r>
            <a:r>
              <a:rPr lang="en-US" altLang="zh-CN" sz="2100" b="1" kern="100" dirty="0">
                <a:solidFill>
                  <a:srgbClr val="0000FF"/>
                </a:solidFill>
                <a:latin typeface="+mj-ea"/>
                <a:ea typeface="+mj-ea"/>
                <a:cs typeface="Times New Roman" panose="02020603050405020304" pitchFamily="18" charset="0"/>
              </a:rPr>
              <a:t>2</a:t>
            </a:r>
            <a:r>
              <a:rPr lang="zh-CN" altLang="en-US" sz="2100" b="1" kern="100" dirty="0">
                <a:solidFill>
                  <a:srgbClr val="C00000"/>
                </a:solidFill>
                <a:latin typeface="+mj-ea"/>
                <a:ea typeface="+mj-ea"/>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所示，空间存在</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0.5 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、方向竖直向下的匀强磁场，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是水平放置的平行长直导轨，其间距</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0.3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的电阻接在导轨一端，</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是跨接在导轨上质量</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0.1 kg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、接入电路的电阻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0.1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的导体棒，已知导体棒和导轨间的动摩擦因数为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从零时刻开始，对</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棒施加一个大小为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0.45 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、方向水平向左的恒定拉力，使其从静止开始沿导轨滑动，</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棒始终保持与导轨垂直且接触良好</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10 m/s</a:t>
            </a:r>
            <a:r>
              <a:rPr lang="en-US" altLang="zh-CN" sz="2100" kern="100" baseline="300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分析导体棒的运动性质；</a:t>
            </a:r>
            <a:endParaRPr lang="zh-CN" altLang="zh-CN" sz="788"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93D5F4AB-0AC7-4363-AC84-DE360DF9A64A}"/>
              </a:ext>
            </a:extLst>
          </p:cNvPr>
          <p:cNvSpPr/>
          <p:nvPr/>
        </p:nvSpPr>
        <p:spPr>
          <a:xfrm>
            <a:off x="8097839" y="5573714"/>
            <a:ext cx="587375"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2</a:t>
            </a:r>
            <a:endParaRPr lang="zh-CN" altLang="en-US" b="1" dirty="0">
              <a:ea typeface="楷体_GB2312" panose="02010609030101010101" pitchFamily="49" charset="-122"/>
            </a:endParaRPr>
          </a:p>
        </p:txBody>
      </p:sp>
      <p:sp>
        <p:nvSpPr>
          <p:cNvPr id="8" name="矩形 7">
            <a:extLst>
              <a:ext uri="{FF2B5EF4-FFF2-40B4-BE49-F238E27FC236}">
                <a16:creationId xmlns:a16="http://schemas.microsoft.com/office/drawing/2014/main" id="{EC1F0A9F-C8FE-4F0F-95D5-6A27740C19AC}"/>
              </a:ext>
            </a:extLst>
          </p:cNvPr>
          <p:cNvSpPr>
            <a:spLocks noChangeArrowheads="1"/>
          </p:cNvSpPr>
          <p:nvPr/>
        </p:nvSpPr>
        <p:spPr bwMode="auto">
          <a:xfrm>
            <a:off x="1816101" y="4833938"/>
            <a:ext cx="4225925" cy="1001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zh-CN"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做加速度减小的加速运动，最终做匀速直线运动</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pic>
        <p:nvPicPr>
          <p:cNvPr id="221189" name="Picture 2" descr="2-168">
            <a:extLst>
              <a:ext uri="{FF2B5EF4-FFF2-40B4-BE49-F238E27FC236}">
                <a16:creationId xmlns:a16="http://schemas.microsoft.com/office/drawing/2014/main" id="{F2CACDA5-8AEA-42EF-8586-511B25B07F9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43701" y="4238625"/>
            <a:ext cx="324961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449AD14A-3E6D-4050-AB14-A81111439881}"/>
              </a:ext>
            </a:extLst>
          </p:cNvPr>
          <p:cNvSpPr/>
          <p:nvPr/>
        </p:nvSpPr>
        <p:spPr>
          <a:xfrm>
            <a:off x="1816100" y="1125539"/>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求导体棒所能达到的最大速度的大小；</a:t>
            </a:r>
            <a:endParaRPr lang="zh-CN" altLang="zh-CN" sz="788" kern="100" dirty="0">
              <a:latin typeface="宋体" panose="02010600030101010101" pitchFamily="2" charset="-122"/>
              <a:cs typeface="Courier New" panose="02070309020205020404" pitchFamily="49" charset="0"/>
            </a:endParaRPr>
          </a:p>
        </p:txBody>
      </p:sp>
      <p:sp>
        <p:nvSpPr>
          <p:cNvPr id="8" name="矩形 7">
            <a:extLst>
              <a:ext uri="{FF2B5EF4-FFF2-40B4-BE49-F238E27FC236}">
                <a16:creationId xmlns:a16="http://schemas.microsoft.com/office/drawing/2014/main" id="{8A1CE846-99B8-45BB-B256-2328B81FB941}"/>
              </a:ext>
            </a:extLst>
          </p:cNvPr>
          <p:cNvSpPr/>
          <p:nvPr/>
        </p:nvSpPr>
        <p:spPr>
          <a:xfrm>
            <a:off x="1816100" y="2997200"/>
            <a:ext cx="8559800" cy="5159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rPr>
              <a:t>10 m/s</a:t>
            </a:r>
            <a:endParaRPr lang="zh-CN" altLang="zh-CN" sz="788" kern="100" dirty="0">
              <a:latin typeface="宋体" panose="02010600030101010101" pitchFamily="2" charset="-122"/>
              <a:cs typeface="Courier New" panose="02070309020205020404" pitchFamily="49" charset="0"/>
            </a:endParaRPr>
          </a:p>
        </p:txBody>
      </p:sp>
      <p:pic>
        <p:nvPicPr>
          <p:cNvPr id="222212" name="Picture 2" descr="2-168">
            <a:extLst>
              <a:ext uri="{FF2B5EF4-FFF2-40B4-BE49-F238E27FC236}">
                <a16:creationId xmlns:a16="http://schemas.microsoft.com/office/drawing/2014/main" id="{7E05688F-6B26-432D-868E-630AD97A7335}"/>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71989" y="1754188"/>
            <a:ext cx="32480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AB91AD7A-E939-4228-8D45-6CC6FA221563}"/>
              </a:ext>
            </a:extLst>
          </p:cNvPr>
          <p:cNvGraphicFramePr>
            <a:graphicFrameLocks noChangeAspect="1"/>
          </p:cNvGraphicFramePr>
          <p:nvPr/>
        </p:nvGraphicFramePr>
        <p:xfrm>
          <a:off x="1927225" y="3852864"/>
          <a:ext cx="8066088" cy="981075"/>
        </p:xfrm>
        <a:graphic>
          <a:graphicData uri="http://schemas.openxmlformats.org/presentationml/2006/ole">
            <mc:AlternateContent xmlns:mc="http://schemas.openxmlformats.org/markup-compatibility/2006">
              <mc:Choice xmlns:v="urn:schemas-microsoft-com:vml" Requires="v">
                <p:oleObj spid="_x0000_s18434" name="文档" r:id="rId4" imgW="10753836" imgH="1307274" progId="Word.Document.12">
                  <p:embed/>
                </p:oleObj>
              </mc:Choice>
              <mc:Fallback>
                <p:oleObj name="文档" r:id="rId4" imgW="10753836" imgH="1307274" progId="Word.Document.12">
                  <p:embed/>
                  <p:pic>
                    <p:nvPicPr>
                      <p:cNvPr id="2" name="对象 1">
                        <a:extLst>
                          <a:ext uri="{FF2B5EF4-FFF2-40B4-BE49-F238E27FC236}">
                            <a16:creationId xmlns:a16="http://schemas.microsoft.com/office/drawing/2014/main" id="{AB91AD7A-E939-4228-8D45-6CC6FA2215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27225" y="3852864"/>
                        <a:ext cx="8066088"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对象 2">
            <a:extLst>
              <a:ext uri="{FF2B5EF4-FFF2-40B4-BE49-F238E27FC236}">
                <a16:creationId xmlns:a16="http://schemas.microsoft.com/office/drawing/2014/main" id="{5CFE0541-7BA9-430F-8634-B86F5604116A}"/>
              </a:ext>
            </a:extLst>
          </p:cNvPr>
          <p:cNvGraphicFramePr>
            <a:graphicFrameLocks noChangeAspect="1"/>
          </p:cNvGraphicFramePr>
          <p:nvPr/>
        </p:nvGraphicFramePr>
        <p:xfrm>
          <a:off x="1927225" y="4586288"/>
          <a:ext cx="5511800" cy="895350"/>
        </p:xfrm>
        <a:graphic>
          <a:graphicData uri="http://schemas.openxmlformats.org/presentationml/2006/ole">
            <mc:AlternateContent xmlns:mc="http://schemas.openxmlformats.org/markup-compatibility/2006">
              <mc:Choice xmlns:v="urn:schemas-microsoft-com:vml" Requires="v">
                <p:oleObj spid="_x0000_s18435" name="文档" r:id="rId6" imgW="7347340" imgH="1193789" progId="Word.Document.12">
                  <p:embed/>
                </p:oleObj>
              </mc:Choice>
              <mc:Fallback>
                <p:oleObj name="文档" r:id="rId6" imgW="7347340" imgH="1193789" progId="Word.Document.12">
                  <p:embed/>
                  <p:pic>
                    <p:nvPicPr>
                      <p:cNvPr id="3" name="对象 2">
                        <a:extLst>
                          <a:ext uri="{FF2B5EF4-FFF2-40B4-BE49-F238E27FC236}">
                            <a16:creationId xmlns:a16="http://schemas.microsoft.com/office/drawing/2014/main" id="{5CFE0541-7BA9-430F-8634-B86F560411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7225" y="4586288"/>
                        <a:ext cx="551180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618CF2D9-D62D-4F6E-AA31-414E87AF9130}"/>
              </a:ext>
            </a:extLst>
          </p:cNvPr>
          <p:cNvSpPr/>
          <p:nvPr/>
        </p:nvSpPr>
        <p:spPr>
          <a:xfrm>
            <a:off x="1816100" y="1331914"/>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试定性画出导体棒运动的速度－时间图像</a:t>
            </a:r>
            <a:r>
              <a:rPr lang="en-US" altLang="zh-CN" sz="2100" kern="100" dirty="0">
                <a:latin typeface="Times New Roman" panose="02020603050405020304" pitchFamily="18" charset="0"/>
                <a:ea typeface="方正中等线简体" panose="03000509000000000000" pitchFamily="65" charset="-122"/>
              </a:rPr>
              <a:t>.</a:t>
            </a:r>
            <a:endParaRPr lang="zh-CN" altLang="zh-CN" sz="788" kern="100" dirty="0">
              <a:latin typeface="宋体" panose="02010600030101010101" pitchFamily="2" charset="-122"/>
              <a:cs typeface="Courier New" panose="02070309020205020404" pitchFamily="49" charset="0"/>
            </a:endParaRPr>
          </a:p>
        </p:txBody>
      </p:sp>
      <p:sp>
        <p:nvSpPr>
          <p:cNvPr id="8" name="矩形 7">
            <a:extLst>
              <a:ext uri="{FF2B5EF4-FFF2-40B4-BE49-F238E27FC236}">
                <a16:creationId xmlns:a16="http://schemas.microsoft.com/office/drawing/2014/main" id="{858BC874-A937-4582-BC4C-3EA2496F93BD}"/>
              </a:ext>
            </a:extLst>
          </p:cNvPr>
          <p:cNvSpPr>
            <a:spLocks noChangeArrowheads="1"/>
          </p:cNvSpPr>
          <p:nvPr/>
        </p:nvSpPr>
        <p:spPr bwMode="auto">
          <a:xfrm>
            <a:off x="1816100" y="1987550"/>
            <a:ext cx="855980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zh-CN"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见解析图</a:t>
            </a:r>
            <a:endParaRPr lang="zh-CN" altLang="zh-CN" sz="2100">
              <a:latin typeface="宋体" panose="02010600030101010101" pitchFamily="2" charset="-122"/>
              <a:ea typeface="微软雅黑" panose="020B0503020204020204" pitchFamily="34" charset="-122"/>
              <a:cs typeface="Courier New" panose="02070309020205020404" pitchFamily="49" charset="0"/>
            </a:endParaRPr>
          </a:p>
        </p:txBody>
      </p:sp>
      <p:pic>
        <p:nvPicPr>
          <p:cNvPr id="223236" name="Picture 2" descr="2-168">
            <a:extLst>
              <a:ext uri="{FF2B5EF4-FFF2-40B4-BE49-F238E27FC236}">
                <a16:creationId xmlns:a16="http://schemas.microsoft.com/office/drawing/2014/main" id="{0BF01702-E20A-4022-8B04-D9381908CC5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31064" y="1295401"/>
            <a:ext cx="3248025" cy="138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a16="http://schemas.microsoft.com/office/drawing/2014/main" id="{DA730562-E890-42C4-B1A5-8C4552FE6EEF}"/>
              </a:ext>
            </a:extLst>
          </p:cNvPr>
          <p:cNvSpPr>
            <a:spLocks noChangeArrowheads="1"/>
          </p:cNvSpPr>
          <p:nvPr/>
        </p:nvSpPr>
        <p:spPr bwMode="auto">
          <a:xfrm>
            <a:off x="1816100" y="3121026"/>
            <a:ext cx="85598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由</a:t>
            </a:r>
            <a:r>
              <a:rPr lang="en-US" altLang="zh-CN" sz="2100">
                <a:latin typeface="Times New Roman" panose="02020603050405020304" pitchFamily="18" charset="0"/>
                <a:ea typeface="微软雅黑" panose="020B0503020204020204" pitchFamily="34" charset="-122"/>
                <a:cs typeface="Times New Roman" panose="02020603050405020304" pitchFamily="18" charset="0"/>
              </a:rPr>
              <a:t>(1)(2)</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中的分析与数据可知，</a:t>
            </a:r>
            <a:endParaRPr lang="en-US" altLang="zh-CN" sz="2100">
              <a:latin typeface="Times New Roman" panose="02020603050405020304" pitchFamily="18" charset="0"/>
              <a:ea typeface="微软雅黑" panose="020B0503020204020204" pitchFamily="34" charset="-122"/>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导体棒运动的速度－时间图像如图所示</a:t>
            </a:r>
            <a:r>
              <a:rPr lang="en-US"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100">
              <a:latin typeface="宋体" panose="02010600030101010101" pitchFamily="2" charset="-122"/>
              <a:ea typeface="微软雅黑" panose="020B0503020204020204" pitchFamily="34" charset="-122"/>
              <a:cs typeface="Courier New" panose="02070309020205020404" pitchFamily="49" charset="0"/>
            </a:endParaRPr>
          </a:p>
        </p:txBody>
      </p:sp>
      <p:pic>
        <p:nvPicPr>
          <p:cNvPr id="388098" name="Picture 2" descr="2-169">
            <a:extLst>
              <a:ext uri="{FF2B5EF4-FFF2-40B4-BE49-F238E27FC236}">
                <a16:creationId xmlns:a16="http://schemas.microsoft.com/office/drawing/2014/main" id="{2A40F6C2-C6CD-45FD-B122-9A536C40B721}"/>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69114" y="3289300"/>
            <a:ext cx="2846387" cy="197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388098"/>
                                        </p:tgtEl>
                                        <p:attrNameLst>
                                          <p:attrName>style.visibility</p:attrName>
                                        </p:attrNameLst>
                                      </p:cBhvr>
                                      <p:to>
                                        <p:strVal val="visible"/>
                                      </p:to>
                                    </p:set>
                                    <p:animEffect transition="in" filter="blinds(horizontal)">
                                      <p:cBhvr>
                                        <p:cTn id="20" dur="500"/>
                                        <p:tgtEl>
                                          <p:spTgt spid="388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矩形 9">
            <a:extLst>
              <a:ext uri="{FF2B5EF4-FFF2-40B4-BE49-F238E27FC236}">
                <a16:creationId xmlns:a16="http://schemas.microsoft.com/office/drawing/2014/main" id="{111BEC3F-2E99-4931-B903-83C56C24C3E8}"/>
              </a:ext>
            </a:extLst>
          </p:cNvPr>
          <p:cNvSpPr>
            <a:spLocks noChangeArrowheads="1"/>
          </p:cNvSpPr>
          <p:nvPr/>
        </p:nvSpPr>
        <p:spPr bwMode="auto">
          <a:xfrm>
            <a:off x="1816100" y="890588"/>
            <a:ext cx="85598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en-US" sz="2100" b="1">
                <a:solidFill>
                  <a:srgbClr val="0000FF"/>
                </a:solidFill>
                <a:latin typeface="宋体" panose="02010600030101010101" pitchFamily="2" charset="-122"/>
                <a:cs typeface="Times New Roman" panose="02020603050405020304" pitchFamily="18" charset="0"/>
              </a:rPr>
              <a:t>例</a:t>
            </a:r>
            <a:r>
              <a:rPr lang="en-US" altLang="zh-CN" sz="2100" b="1">
                <a:solidFill>
                  <a:srgbClr val="0000FF"/>
                </a:solidFill>
                <a:latin typeface="宋体" panose="02010600030101010101" pitchFamily="2" charset="-122"/>
                <a:cs typeface="Times New Roman" panose="02020603050405020304" pitchFamily="18" charset="0"/>
              </a:rPr>
              <a:t>3</a:t>
            </a:r>
            <a:r>
              <a:rPr lang="zh-CN" altLang="en-US" sz="2100" b="1">
                <a:solidFill>
                  <a:srgbClr val="0000FF"/>
                </a:solidFill>
                <a:latin typeface="宋体" panose="02010600030101010101" pitchFamily="2" charset="-122"/>
                <a:cs typeface="Times New Roman" panose="02020603050405020304" pitchFamily="18" charset="0"/>
              </a:rPr>
              <a:t>　</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3</a:t>
            </a:r>
            <a:r>
              <a:rPr lang="zh-CN" altLang="zh-CN" sz="2100">
                <a:latin typeface="Times New Roman" panose="02020603050405020304" pitchFamily="18" charset="0"/>
                <a:ea typeface="方正中等线简体"/>
                <a:cs typeface="Times New Roman" panose="02020603050405020304" pitchFamily="18" charset="0"/>
              </a:rPr>
              <a:t>甲所示，两根足够长的直金属导轨</a:t>
            </a:r>
            <a:r>
              <a:rPr lang="en-US" altLang="zh-CN" sz="2100" i="1">
                <a:latin typeface="Times New Roman" panose="02020603050405020304" pitchFamily="18" charset="0"/>
                <a:ea typeface="方正中等线简体"/>
                <a:cs typeface="Courier New" panose="02070309020205020404" pitchFamily="49" charset="0"/>
              </a:rPr>
              <a:t>MN</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PQ</a:t>
            </a:r>
            <a:r>
              <a:rPr lang="zh-CN" altLang="zh-CN" sz="2100">
                <a:latin typeface="Times New Roman" panose="02020603050405020304" pitchFamily="18" charset="0"/>
                <a:ea typeface="方正中等线简体"/>
                <a:cs typeface="Times New Roman" panose="02020603050405020304" pitchFamily="18" charset="0"/>
              </a:rPr>
              <a:t>平行放置在倾角为</a:t>
            </a:r>
            <a:r>
              <a:rPr lang="en-US" altLang="zh-CN" sz="2100" i="1">
                <a:latin typeface="Times New Roman" panose="02020603050405020304" pitchFamily="18" charset="0"/>
                <a:ea typeface="方正中等线简体"/>
                <a:cs typeface="Courier New" panose="02070309020205020404" pitchFamily="49" charset="0"/>
              </a:rPr>
              <a:t>θ</a:t>
            </a:r>
            <a:r>
              <a:rPr lang="zh-CN" altLang="zh-CN" sz="2100">
                <a:latin typeface="Times New Roman" panose="02020603050405020304" pitchFamily="18" charset="0"/>
                <a:ea typeface="方正中等线简体"/>
                <a:cs typeface="Times New Roman" panose="02020603050405020304" pitchFamily="18" charset="0"/>
              </a:rPr>
              <a:t>的绝缘斜面上，两导轨间距为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P</a:t>
            </a:r>
            <a:r>
              <a:rPr lang="zh-CN" altLang="zh-CN" sz="2100">
                <a:latin typeface="Times New Roman" panose="02020603050405020304" pitchFamily="18" charset="0"/>
                <a:ea typeface="方正中等线简体"/>
                <a:cs typeface="Times New Roman" panose="02020603050405020304" pitchFamily="18" charset="0"/>
              </a:rPr>
              <a:t>两点间接有阻值为</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的定值电阻，一根质量为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的均匀直金属杆</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放在两导轨上，并与导轨垂直，整套装置处于磁感应强度为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的匀强磁场中，磁场方向垂直于斜面向下，导轨和金属杆的电阻可忽略，让</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杆沿导轨由静止开始下滑，导轨和金属杆接触良好，不计它们之间的摩擦</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重力加速度为</a:t>
            </a:r>
            <a:r>
              <a:rPr lang="en-US" altLang="zh-CN" sz="2100" i="1">
                <a:latin typeface="Times New Roman" panose="02020603050405020304" pitchFamily="18" charset="0"/>
                <a:ea typeface="方正中等线简体"/>
                <a:cs typeface="Courier New" panose="02070309020205020404" pitchFamily="49" charset="0"/>
              </a:rPr>
              <a:t>g</a:t>
            </a:r>
            <a:r>
              <a:rPr lang="en-US" altLang="zh-CN" sz="2100">
                <a:latin typeface="Times New Roman" panose="02020603050405020304" pitchFamily="18" charset="0"/>
                <a:ea typeface="方正中等线简体"/>
                <a:cs typeface="Courier New" panose="02070309020205020404" pitchFamily="49" charset="0"/>
              </a:rPr>
              <a:t>)</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(1)</a:t>
            </a:r>
            <a:r>
              <a:rPr lang="zh-CN" altLang="zh-CN" sz="2100">
                <a:latin typeface="Times New Roman" panose="02020603050405020304" pitchFamily="18" charset="0"/>
                <a:ea typeface="方正中等线简体"/>
                <a:cs typeface="方正中等线简体"/>
              </a:rPr>
              <a:t>由</a:t>
            </a:r>
            <a:r>
              <a:rPr lang="en-US" altLang="zh-CN" sz="2100" i="1">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向</a:t>
            </a:r>
            <a:r>
              <a:rPr lang="en-US" altLang="zh-CN" sz="2100" i="1">
                <a:latin typeface="Times New Roman" panose="02020603050405020304" pitchFamily="18" charset="0"/>
                <a:ea typeface="方正中等线简体"/>
                <a:cs typeface="方正中等线简体"/>
              </a:rPr>
              <a:t>a</a:t>
            </a:r>
            <a:r>
              <a:rPr lang="zh-CN" altLang="zh-CN" sz="2100">
                <a:latin typeface="Times New Roman" panose="02020603050405020304" pitchFamily="18" charset="0"/>
                <a:ea typeface="方正中等线简体"/>
                <a:cs typeface="方正中等线简体"/>
              </a:rPr>
              <a:t>方向看到的装置如图乙所示，</a:t>
            </a:r>
            <a:endParaRPr lang="en-US" altLang="zh-CN" sz="2100">
              <a:latin typeface="Times New Roman" panose="02020603050405020304" pitchFamily="18" charset="0"/>
              <a:ea typeface="方正中等线简体"/>
              <a:cs typeface="方正中等线简体"/>
            </a:endParaRPr>
          </a:p>
          <a:p>
            <a:pPr algn="just" eaLnBrk="1" hangingPunct="1">
              <a:lnSpc>
                <a:spcPct val="150000"/>
              </a:lnSpc>
              <a:spcBef>
                <a:spcPct val="0"/>
              </a:spcBef>
              <a:buFontTx/>
              <a:buNone/>
            </a:pPr>
            <a:r>
              <a:rPr lang="zh-CN" altLang="zh-CN" sz="2100">
                <a:latin typeface="Times New Roman" panose="02020603050405020304" pitchFamily="18" charset="0"/>
                <a:ea typeface="方正中等线简体"/>
                <a:cs typeface="方正中等线简体"/>
              </a:rPr>
              <a:t>请在此图中画出</a:t>
            </a:r>
            <a:r>
              <a:rPr lang="en-US" altLang="zh-CN" sz="2100" i="1">
                <a:latin typeface="Times New Roman" panose="02020603050405020304" pitchFamily="18" charset="0"/>
                <a:ea typeface="方正中等线简体"/>
                <a:cs typeface="方正中等线简体"/>
              </a:rPr>
              <a:t>ab</a:t>
            </a:r>
            <a:r>
              <a:rPr lang="zh-CN" altLang="zh-CN" sz="2100">
                <a:latin typeface="Times New Roman" panose="02020603050405020304" pitchFamily="18" charset="0"/>
                <a:ea typeface="方正中等线简体"/>
                <a:cs typeface="方正中等线简体"/>
              </a:rPr>
              <a:t>杆下滑过程中的受</a:t>
            </a:r>
            <a:endParaRPr lang="en-US" altLang="zh-CN" sz="2100">
              <a:latin typeface="Times New Roman" panose="02020603050405020304" pitchFamily="18" charset="0"/>
              <a:ea typeface="方正中等线简体"/>
              <a:cs typeface="方正中等线简体"/>
            </a:endParaRPr>
          </a:p>
          <a:p>
            <a:pPr algn="just" eaLnBrk="1" hangingPunct="1">
              <a:lnSpc>
                <a:spcPct val="150000"/>
              </a:lnSpc>
              <a:spcBef>
                <a:spcPct val="0"/>
              </a:spcBef>
              <a:buFontTx/>
              <a:buNone/>
            </a:pPr>
            <a:r>
              <a:rPr lang="zh-CN" altLang="zh-CN" sz="2100">
                <a:latin typeface="Times New Roman" panose="02020603050405020304" pitchFamily="18" charset="0"/>
                <a:ea typeface="方正中等线简体"/>
                <a:cs typeface="方正中等线简体"/>
              </a:rPr>
              <a:t>力示意图；</a:t>
            </a:r>
            <a:endParaRPr lang="zh-CN" altLang="zh-CN" sz="70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968FAA79-15C0-40B4-A528-2EF9910512D6}"/>
              </a:ext>
            </a:extLst>
          </p:cNvPr>
          <p:cNvSpPr/>
          <p:nvPr/>
        </p:nvSpPr>
        <p:spPr>
          <a:xfrm>
            <a:off x="8070851" y="5481639"/>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3</a:t>
            </a:r>
            <a:endParaRPr lang="zh-CN" altLang="en-US" b="1" dirty="0">
              <a:ea typeface="楷体_GB2312" panose="02010609030101010101" pitchFamily="49" charset="-122"/>
            </a:endParaRPr>
          </a:p>
        </p:txBody>
      </p:sp>
      <p:sp>
        <p:nvSpPr>
          <p:cNvPr id="8" name="矩形 7">
            <a:extLst>
              <a:ext uri="{FF2B5EF4-FFF2-40B4-BE49-F238E27FC236}">
                <a16:creationId xmlns:a16="http://schemas.microsoft.com/office/drawing/2014/main" id="{02F6A93D-23F0-463B-B663-AAC8C714BF59}"/>
              </a:ext>
            </a:extLst>
          </p:cNvPr>
          <p:cNvSpPr/>
          <p:nvPr/>
        </p:nvSpPr>
        <p:spPr>
          <a:xfrm>
            <a:off x="1816101" y="5319714"/>
            <a:ext cx="4170363"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zh-CN" altLang="zh-CN" sz="21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见解析图</a:t>
            </a:r>
            <a:endParaRPr lang="zh-CN" altLang="zh-CN" sz="788" kern="100" dirty="0">
              <a:latin typeface="黑体" panose="02010609060101010101" pitchFamily="49" charset="-122"/>
              <a:ea typeface="黑体" panose="02010609060101010101" pitchFamily="49" charset="-122"/>
              <a:cs typeface="Courier New" panose="02070309020205020404" pitchFamily="49" charset="0"/>
            </a:endParaRPr>
          </a:p>
        </p:txBody>
      </p:sp>
      <p:pic>
        <p:nvPicPr>
          <p:cNvPr id="224261" name="Picture 3" descr="2-170">
            <a:extLst>
              <a:ext uri="{FF2B5EF4-FFF2-40B4-BE49-F238E27FC236}">
                <a16:creationId xmlns:a16="http://schemas.microsoft.com/office/drawing/2014/main" id="{6D8B37BB-5179-40AE-8EAF-B2276E83414B}"/>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86513" y="3860800"/>
            <a:ext cx="391160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B1C4D018-93AC-46D8-A5FF-CDA2A704A0C3}"/>
              </a:ext>
            </a:extLst>
          </p:cNvPr>
          <p:cNvSpPr/>
          <p:nvPr/>
        </p:nvSpPr>
        <p:spPr>
          <a:xfrm>
            <a:off x="1816100" y="1179513"/>
            <a:ext cx="4495800" cy="14859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在加速下滑过程中，当</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杆的速度大小为</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时，求此时</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杆中的电流大小及其加速度的大小；</a:t>
            </a:r>
            <a:endParaRPr lang="zh-CN" altLang="zh-CN" sz="788" kern="100" dirty="0">
              <a:latin typeface="宋体" panose="02010600030101010101" pitchFamily="2" charset="-122"/>
              <a:cs typeface="Courier New" panose="02070309020205020404" pitchFamily="49" charset="0"/>
            </a:endParaRPr>
          </a:p>
        </p:txBody>
      </p:sp>
      <p:pic>
        <p:nvPicPr>
          <p:cNvPr id="225283" name="Picture 3" descr="2-170">
            <a:extLst>
              <a:ext uri="{FF2B5EF4-FFF2-40B4-BE49-F238E27FC236}">
                <a16:creationId xmlns:a16="http://schemas.microsoft.com/office/drawing/2014/main" id="{7F53E261-6F5F-4C59-B355-D7D9E5C0D69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81764" y="1165225"/>
            <a:ext cx="3913187"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566F92C7-7CC1-4AD6-B01A-969E7A64CBD5}"/>
              </a:ext>
            </a:extLst>
          </p:cNvPr>
          <p:cNvGraphicFramePr>
            <a:graphicFrameLocks noChangeAspect="1"/>
          </p:cNvGraphicFramePr>
          <p:nvPr/>
        </p:nvGraphicFramePr>
        <p:xfrm>
          <a:off x="1919288" y="2825751"/>
          <a:ext cx="4481512" cy="981075"/>
        </p:xfrm>
        <a:graphic>
          <a:graphicData uri="http://schemas.openxmlformats.org/presentationml/2006/ole">
            <mc:AlternateContent xmlns:mc="http://schemas.openxmlformats.org/markup-compatibility/2006">
              <mc:Choice xmlns:v="urn:schemas-microsoft-com:vml" Requires="v">
                <p:oleObj spid="_x0000_s19458" name="文档" r:id="rId4" imgW="5975789" imgH="1307912" progId="Word.Document.12">
                  <p:embed/>
                </p:oleObj>
              </mc:Choice>
              <mc:Fallback>
                <p:oleObj name="文档" r:id="rId4" imgW="5975789" imgH="1307912" progId="Word.Document.12">
                  <p:embed/>
                  <p:pic>
                    <p:nvPicPr>
                      <p:cNvPr id="2" name="对象 1">
                        <a:extLst>
                          <a:ext uri="{FF2B5EF4-FFF2-40B4-BE49-F238E27FC236}">
                            <a16:creationId xmlns:a16="http://schemas.microsoft.com/office/drawing/2014/main" id="{566F92C7-7CC1-4AD6-B01A-969E7A64CB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9288" y="2825751"/>
                        <a:ext cx="4481512"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51BCFC19-1AC8-4732-862D-BF81B4C37AE4}"/>
              </a:ext>
            </a:extLst>
          </p:cNvPr>
          <p:cNvSpPr/>
          <p:nvPr/>
        </p:nvSpPr>
        <p:spPr>
          <a:xfrm>
            <a:off x="1816101" y="1073151"/>
            <a:ext cx="4657725" cy="10001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求在下滑过程中，</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杆可以达到的速度最大值</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pic>
        <p:nvPicPr>
          <p:cNvPr id="226307" name="Picture 3" descr="2-170">
            <a:extLst>
              <a:ext uri="{FF2B5EF4-FFF2-40B4-BE49-F238E27FC236}">
                <a16:creationId xmlns:a16="http://schemas.microsoft.com/office/drawing/2014/main" id="{C3E7DD71-BF64-4CD7-9A6B-62EC54ED5A0C}"/>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57975" y="1003300"/>
            <a:ext cx="391160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DD1B048C-9339-406D-BE65-350685B7D3E1}"/>
              </a:ext>
            </a:extLst>
          </p:cNvPr>
          <p:cNvGraphicFramePr>
            <a:graphicFrameLocks noChangeAspect="1"/>
          </p:cNvGraphicFramePr>
          <p:nvPr/>
        </p:nvGraphicFramePr>
        <p:xfrm>
          <a:off x="1936751" y="2168526"/>
          <a:ext cx="2824163" cy="828675"/>
        </p:xfrm>
        <a:graphic>
          <a:graphicData uri="http://schemas.openxmlformats.org/presentationml/2006/ole">
            <mc:AlternateContent xmlns:mc="http://schemas.openxmlformats.org/markup-compatibility/2006">
              <mc:Choice xmlns:v="urn:schemas-microsoft-com:vml" Requires="v">
                <p:oleObj spid="_x0000_s20482" name="文档" r:id="rId4" imgW="3764703" imgH="1104441" progId="Word.Document.12">
                  <p:embed/>
                </p:oleObj>
              </mc:Choice>
              <mc:Fallback>
                <p:oleObj name="文档" r:id="rId4" imgW="3764703" imgH="1104441" progId="Word.Document.12">
                  <p:embed/>
                  <p:pic>
                    <p:nvPicPr>
                      <p:cNvPr id="2" name="对象 1">
                        <a:extLst>
                          <a:ext uri="{FF2B5EF4-FFF2-40B4-BE49-F238E27FC236}">
                            <a16:creationId xmlns:a16="http://schemas.microsoft.com/office/drawing/2014/main" id="{DD1B048C-9339-406D-BE65-350685B7D3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6751" y="2168526"/>
                        <a:ext cx="2824163"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矩形 6">
            <a:extLst>
              <a:ext uri="{FF2B5EF4-FFF2-40B4-BE49-F238E27FC236}">
                <a16:creationId xmlns:a16="http://schemas.microsoft.com/office/drawing/2014/main" id="{52A7FD2E-84F2-4456-83A6-67619F30C344}"/>
              </a:ext>
            </a:extLst>
          </p:cNvPr>
          <p:cNvSpPr>
            <a:spLocks noChangeArrowheads="1"/>
          </p:cNvSpPr>
          <p:nvPr/>
        </p:nvSpPr>
        <p:spPr bwMode="auto">
          <a:xfrm>
            <a:off x="1816101" y="3608389"/>
            <a:ext cx="8493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当</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a:latin typeface="Times New Roman" panose="02020603050405020304" pitchFamily="18" charset="0"/>
                <a:ea typeface="微软雅黑" panose="020B0503020204020204" pitchFamily="34" charset="-122"/>
                <a:cs typeface="Times New Roman" panose="02020603050405020304" pitchFamily="18" charset="0"/>
              </a:rPr>
              <a:t>0</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时，</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ab</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杆达到最大速度</a:t>
            </a:r>
            <a:r>
              <a:rPr lang="en-US" altLang="zh-CN" sz="2100" i="1">
                <a:latin typeface="Book Antiqua" panose="02040602050305030304" pitchFamily="18" charset="0"/>
                <a:ea typeface="微软雅黑" panose="020B0503020204020204" pitchFamily="34" charset="-122"/>
                <a:cs typeface="Times New Roman" panose="02020603050405020304" pitchFamily="18" charset="0"/>
              </a:rPr>
              <a:t>v</a:t>
            </a:r>
            <a:r>
              <a:rPr lang="en-US" altLang="zh-CN" sz="2100" baseline="-25000">
                <a:latin typeface="Times New Roman" panose="02020603050405020304" pitchFamily="18" charset="0"/>
                <a:ea typeface="微软雅黑" panose="020B0503020204020204" pitchFamily="34" charset="-122"/>
                <a:cs typeface="Times New Roman" panose="02020603050405020304" pitchFamily="18" charset="0"/>
              </a:rPr>
              <a:t>m</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graphicFrame>
        <p:nvGraphicFramePr>
          <p:cNvPr id="4" name="对象 3">
            <a:extLst>
              <a:ext uri="{FF2B5EF4-FFF2-40B4-BE49-F238E27FC236}">
                <a16:creationId xmlns:a16="http://schemas.microsoft.com/office/drawing/2014/main" id="{CA6427D9-BEAF-495D-B897-BE2D13FA8E33}"/>
              </a:ext>
            </a:extLst>
          </p:cNvPr>
          <p:cNvGraphicFramePr>
            <a:graphicFrameLocks noChangeAspect="1"/>
          </p:cNvGraphicFramePr>
          <p:nvPr/>
        </p:nvGraphicFramePr>
        <p:xfrm>
          <a:off x="1936750" y="4238625"/>
          <a:ext cx="5873750" cy="1009650"/>
        </p:xfrm>
        <a:graphic>
          <a:graphicData uri="http://schemas.openxmlformats.org/presentationml/2006/ole">
            <mc:AlternateContent xmlns:mc="http://schemas.openxmlformats.org/markup-compatibility/2006">
              <mc:Choice xmlns:v="urn:schemas-microsoft-com:vml" Requires="v">
                <p:oleObj spid="_x0000_s20483" name="文档" r:id="rId6" imgW="7830083" imgH="1345713" progId="Word.Document.12">
                  <p:embed/>
                </p:oleObj>
              </mc:Choice>
              <mc:Fallback>
                <p:oleObj name="文档" r:id="rId6" imgW="7830083" imgH="1345713" progId="Word.Document.12">
                  <p:embed/>
                  <p:pic>
                    <p:nvPicPr>
                      <p:cNvPr id="4" name="对象 3">
                        <a:extLst>
                          <a:ext uri="{FF2B5EF4-FFF2-40B4-BE49-F238E27FC236}">
                            <a16:creationId xmlns:a16="http://schemas.microsoft.com/office/drawing/2014/main" id="{CA6427D9-BEAF-495D-B897-BE2D13FA8E3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36750" y="4238625"/>
                        <a:ext cx="587375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9" name="Picture 2" descr="2-171">
            <a:extLst>
              <a:ext uri="{FF2B5EF4-FFF2-40B4-BE49-F238E27FC236}">
                <a16:creationId xmlns:a16="http://schemas.microsoft.com/office/drawing/2014/main" id="{F8F4651B-E0B0-4EEA-8449-7F5E62559B8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00938" y="3698875"/>
            <a:ext cx="2082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AD7BB5CE-FA78-4622-87EF-9DBCE6B94C34}"/>
              </a:ext>
            </a:extLst>
          </p:cNvPr>
          <p:cNvSpPr/>
          <p:nvPr/>
        </p:nvSpPr>
        <p:spPr>
          <a:xfrm>
            <a:off x="1816100" y="1052513"/>
            <a:ext cx="8559800" cy="24638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0000FF"/>
                </a:solidFill>
                <a:latin typeface="+mj-ea"/>
                <a:ea typeface="+mj-ea"/>
                <a:cs typeface="Times New Roman" panose="02020603050405020304" pitchFamily="18" charset="0"/>
              </a:rPr>
              <a:t>针对训练</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a:t>
            </a:r>
            <a:r>
              <a:rPr lang="en-US" altLang="zh-CN" sz="2100" i="1" kern="100" dirty="0">
                <a:latin typeface="Times New Roman" panose="02020603050405020304" pitchFamily="18" charset="0"/>
                <a:ea typeface="方正中等线简体" panose="03000509000000000000" pitchFamily="65" charset="-122"/>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100" i="1" kern="100" dirty="0">
                <a:latin typeface="Times New Roman" panose="02020603050405020304" pitchFamily="18" charset="0"/>
                <a:ea typeface="方正中等线简体" panose="03000509000000000000" pitchFamily="65" charset="-122"/>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是两根互相平行竖直放置的光滑金属导轨，已知导轨足够长，且电阻不计</a:t>
            </a:r>
            <a:r>
              <a:rPr lang="en-US" altLang="zh-CN" sz="2100" kern="100" dirty="0">
                <a:latin typeface="Times New Roman" panose="02020603050405020304" pitchFamily="18" charset="0"/>
                <a:ea typeface="方正中等线简体" panose="03000509000000000000" pitchFamily="65" charset="-122"/>
              </a:rPr>
              <a:t>.</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是一根与导轨垂直而且始终与导轨接触良好的金属杆</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开始时，将开关</a:t>
            </a:r>
            <a:r>
              <a:rPr lang="en-US" altLang="zh-CN" sz="2100" kern="100" dirty="0">
                <a:latin typeface="Times New Roman" panose="02020603050405020304" pitchFamily="18" charset="0"/>
                <a:ea typeface="方正中等线简体" panose="03000509000000000000" pitchFamily="65" charset="-122"/>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断开，让杆</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由静止开始自由下落，一段时间后，再将</a:t>
            </a:r>
            <a:r>
              <a:rPr lang="en-US" altLang="zh-CN" sz="2100" kern="100" dirty="0">
                <a:latin typeface="Times New Roman" panose="02020603050405020304" pitchFamily="18" charset="0"/>
                <a:ea typeface="方正中等线简体" panose="03000509000000000000" pitchFamily="65" charset="-122"/>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闭合，若从</a:t>
            </a:r>
            <a:r>
              <a:rPr lang="en-US" altLang="zh-CN" sz="2100" kern="100" dirty="0">
                <a:latin typeface="Times New Roman" panose="02020603050405020304" pitchFamily="18" charset="0"/>
                <a:ea typeface="方正中等线简体" panose="03000509000000000000" pitchFamily="65" charset="-122"/>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闭合开始计时，则金属杆</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随时间</a:t>
            </a:r>
            <a:r>
              <a:rPr lang="en-US" altLang="zh-CN" sz="2100" i="1" kern="100" dirty="0">
                <a:latin typeface="Times New Roman" panose="02020603050405020304" pitchFamily="18" charset="0"/>
                <a:ea typeface="方正中等线简体" panose="03000509000000000000" pitchFamily="65" charset="-122"/>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变化的图像可能是</a:t>
            </a:r>
            <a:endParaRPr lang="zh-CN" altLang="zh-CN" sz="788" kern="100" dirty="0">
              <a:latin typeface="宋体" panose="02010600030101010101" pitchFamily="2" charset="-122"/>
              <a:cs typeface="Courier New" panose="02070309020205020404" pitchFamily="49" charset="0"/>
            </a:endParaRPr>
          </a:p>
        </p:txBody>
      </p:sp>
      <p:sp>
        <p:nvSpPr>
          <p:cNvPr id="6" name="矩形 5">
            <a:extLst>
              <a:ext uri="{FF2B5EF4-FFF2-40B4-BE49-F238E27FC236}">
                <a16:creationId xmlns:a16="http://schemas.microsoft.com/office/drawing/2014/main" id="{04AE36C7-827F-49A1-8EDE-47F92775CCEF}"/>
              </a:ext>
            </a:extLst>
          </p:cNvPr>
          <p:cNvSpPr/>
          <p:nvPr/>
        </p:nvSpPr>
        <p:spPr>
          <a:xfrm>
            <a:off x="9309101" y="5018089"/>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4</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27332" name="Picture 2" descr="2-172">
            <a:extLst>
              <a:ext uri="{FF2B5EF4-FFF2-40B4-BE49-F238E27FC236}">
                <a16:creationId xmlns:a16="http://schemas.microsoft.com/office/drawing/2014/main" id="{37280396-C66C-40CA-9744-4BABD3E72F7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13800" y="3159126"/>
            <a:ext cx="1549400" cy="186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7333" name="Picture 3" descr="2-173">
            <a:extLst>
              <a:ext uri="{FF2B5EF4-FFF2-40B4-BE49-F238E27FC236}">
                <a16:creationId xmlns:a16="http://schemas.microsoft.com/office/drawing/2014/main" id="{D0B53E38-E328-42ED-81AB-1764512D85C9}"/>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41514" y="3592514"/>
            <a:ext cx="5451475"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9">
            <a:extLst>
              <a:ext uri="{FF2B5EF4-FFF2-40B4-BE49-F238E27FC236}">
                <a16:creationId xmlns:a16="http://schemas.microsoft.com/office/drawing/2014/main" id="{24B8ADA6-1F58-45B7-8504-1E40F0BEFB7B}"/>
              </a:ext>
            </a:extLst>
          </p:cNvPr>
          <p:cNvSpPr txBox="1"/>
          <p:nvPr/>
        </p:nvSpPr>
        <p:spPr>
          <a:xfrm>
            <a:off x="2368551" y="4730750"/>
            <a:ext cx="568325"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0" name="TextBox 19">
            <a:extLst>
              <a:ext uri="{FF2B5EF4-FFF2-40B4-BE49-F238E27FC236}">
                <a16:creationId xmlns:a16="http://schemas.microsoft.com/office/drawing/2014/main" id="{0CF0BA3B-BB1A-4319-8A51-145DC5F91AAB}"/>
              </a:ext>
            </a:extLst>
          </p:cNvPr>
          <p:cNvSpPr txBox="1"/>
          <p:nvPr/>
        </p:nvSpPr>
        <p:spPr>
          <a:xfrm>
            <a:off x="5159375" y="4672014"/>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1" name="TextBox 19">
            <a:extLst>
              <a:ext uri="{FF2B5EF4-FFF2-40B4-BE49-F238E27FC236}">
                <a16:creationId xmlns:a16="http://schemas.microsoft.com/office/drawing/2014/main" id="{EB68DF8B-1E98-4F1F-9CF3-8642352F5362}"/>
              </a:ext>
            </a:extLst>
          </p:cNvPr>
          <p:cNvSpPr txBox="1"/>
          <p:nvPr/>
        </p:nvSpPr>
        <p:spPr>
          <a:xfrm>
            <a:off x="6519864" y="4672014"/>
            <a:ext cx="566737"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274A5764-070E-4B18-A2D8-1418261A52A9}"/>
              </a:ext>
            </a:extLst>
          </p:cNvPr>
          <p:cNvSpPr/>
          <p:nvPr/>
        </p:nvSpPr>
        <p:spPr>
          <a:xfrm>
            <a:off x="1816100" y="1081088"/>
            <a:ext cx="8559800" cy="39100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电磁感应中的平衡问题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所示，两根平行金属导轨置于水平面内，导轨之间接有电阻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接入电路的阻值为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的金属棒</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与两导轨垂直并保持良好接触，整个装置放在匀强磁场中，磁场方向垂直于导轨平面向下</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现使磁感应强度随时间均匀减小，</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始终保持静止，下列说法正确的是</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中的感应电流方向由</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到</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中的感应电流逐渐减小</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所受的安培力保持不变</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err="1">
                <a:latin typeface="Times New Roman" panose="02020603050405020304" pitchFamily="18" charset="0"/>
                <a:ea typeface="方正中等线简体" panose="03000509000000000000" pitchFamily="65" charset="-122"/>
              </a:rPr>
              <a:t>D.</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所受的静摩擦力逐渐减小</a:t>
            </a:r>
            <a:endParaRPr lang="zh-CN" altLang="zh-CN" sz="2100" kern="100" dirty="0">
              <a:latin typeface="宋体" panose="02010600030101010101" pitchFamily="2" charset="-122"/>
              <a:cs typeface="Courier New" panose="02070309020205020404" pitchFamily="49" charset="0"/>
            </a:endParaRPr>
          </a:p>
        </p:txBody>
      </p:sp>
      <p:sp>
        <p:nvSpPr>
          <p:cNvPr id="10" name="TextBox 19">
            <a:extLst>
              <a:ext uri="{FF2B5EF4-FFF2-40B4-BE49-F238E27FC236}">
                <a16:creationId xmlns:a16="http://schemas.microsoft.com/office/drawing/2014/main" id="{848C2D9F-C9C5-4CD9-9151-1B5C3439ECB5}"/>
              </a:ext>
            </a:extLst>
          </p:cNvPr>
          <p:cNvSpPr txBox="1"/>
          <p:nvPr/>
        </p:nvSpPr>
        <p:spPr>
          <a:xfrm>
            <a:off x="1704975" y="4454526"/>
            <a:ext cx="566738"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3" name="Rectangle 21">
            <a:hlinkClick r:id="rId2" action="ppaction://hlinksldjump"/>
            <a:extLst>
              <a:ext uri="{FF2B5EF4-FFF2-40B4-BE49-F238E27FC236}">
                <a16:creationId xmlns:a16="http://schemas.microsoft.com/office/drawing/2014/main" id="{62692E4D-70DD-4F97-969F-A5A4247991D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a:extLst>
              <a:ext uri="{FF2B5EF4-FFF2-40B4-BE49-F238E27FC236}">
                <a16:creationId xmlns:a16="http://schemas.microsoft.com/office/drawing/2014/main" id="{AD5E6E02-54F2-48B7-9766-2D0552D25A1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a:extLst>
              <a:ext uri="{FF2B5EF4-FFF2-40B4-BE49-F238E27FC236}">
                <a16:creationId xmlns:a16="http://schemas.microsoft.com/office/drawing/2014/main" id="{798E8B03-AEF4-41F3-B63C-3C0DE518559F}"/>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23" name="矩形 22">
            <a:extLst>
              <a:ext uri="{FF2B5EF4-FFF2-40B4-BE49-F238E27FC236}">
                <a16:creationId xmlns:a16="http://schemas.microsoft.com/office/drawing/2014/main" id="{C5716803-6686-4DED-B636-A54E6D5AE345}"/>
              </a:ext>
            </a:extLst>
          </p:cNvPr>
          <p:cNvSpPr/>
          <p:nvPr/>
        </p:nvSpPr>
        <p:spPr>
          <a:xfrm>
            <a:off x="7767638" y="4822826"/>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5</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28360" name="Picture 2" descr="2-174">
            <a:extLst>
              <a:ext uri="{FF2B5EF4-FFF2-40B4-BE49-F238E27FC236}">
                <a16:creationId xmlns:a16="http://schemas.microsoft.com/office/drawing/2014/main" id="{CEA93343-05C0-48CA-88B8-40AF10F4FA02}"/>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58001" y="3419476"/>
            <a:ext cx="2378075"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矩形 10">
            <a:extLst>
              <a:ext uri="{FF2B5EF4-FFF2-40B4-BE49-F238E27FC236}">
                <a16:creationId xmlns:a16="http://schemas.microsoft.com/office/drawing/2014/main" id="{694C9578-33D2-48F0-935E-194D83A526AA}"/>
              </a:ext>
            </a:extLst>
          </p:cNvPr>
          <p:cNvSpPr>
            <a:spLocks noChangeArrowheads="1"/>
          </p:cNvSpPr>
          <p:nvPr/>
        </p:nvSpPr>
        <p:spPr bwMode="auto">
          <a:xfrm>
            <a:off x="1816100" y="1063625"/>
            <a:ext cx="8559800"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2.(</a:t>
            </a:r>
            <a:r>
              <a:rPr lang="zh-CN" altLang="zh-CN" sz="2100">
                <a:solidFill>
                  <a:srgbClr val="0070C0"/>
                </a:solidFill>
                <a:latin typeface="Times New Roman" panose="02020603050405020304" pitchFamily="18" charset="0"/>
                <a:ea typeface="方正中等线简体"/>
                <a:cs typeface="Times New Roman" panose="02020603050405020304" pitchFamily="18" charset="0"/>
              </a:rPr>
              <a:t>电磁感应中的动力学问题</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6</a:t>
            </a:r>
            <a:r>
              <a:rPr lang="zh-CN" altLang="zh-CN" sz="2100">
                <a:latin typeface="Times New Roman" panose="02020603050405020304" pitchFamily="18" charset="0"/>
                <a:ea typeface="方正中等线简体"/>
                <a:cs typeface="Times New Roman" panose="02020603050405020304" pitchFamily="18" charset="0"/>
              </a:rPr>
              <a:t>所示，有两根和水平方向成</a:t>
            </a:r>
            <a:r>
              <a:rPr lang="en-US" altLang="zh-CN" sz="2100" i="1">
                <a:latin typeface="Times New Roman" panose="02020603050405020304" pitchFamily="18" charset="0"/>
                <a:ea typeface="方正中等线简体"/>
                <a:cs typeface="Courier New" panose="02070309020205020404" pitchFamily="49" charset="0"/>
              </a:rPr>
              <a:t>α</a:t>
            </a:r>
            <a:r>
              <a:rPr lang="en-US" altLang="zh-CN" sz="2100">
                <a:latin typeface="Times New Roman" panose="02020603050405020304" pitchFamily="18" charset="0"/>
                <a:ea typeface="方正中等线简体"/>
                <a:cs typeface="Courier New" panose="02070309020205020404" pitchFamily="49" charset="0"/>
              </a:rPr>
              <a:t>(</a:t>
            </a:r>
            <a:r>
              <a:rPr lang="en-US" altLang="zh-CN" sz="2100" i="1">
                <a:latin typeface="Times New Roman" panose="02020603050405020304" pitchFamily="18" charset="0"/>
                <a:ea typeface="方正中等线简体"/>
                <a:cs typeface="Courier New" panose="02070309020205020404" pitchFamily="49" charset="0"/>
              </a:rPr>
              <a:t>α</a:t>
            </a:r>
            <a:r>
              <a:rPr lang="en-US" altLang="zh-CN" sz="2100">
                <a:latin typeface="Times New Roman" panose="02020603050405020304" pitchFamily="18" charset="0"/>
                <a:ea typeface="方正中等线简体"/>
                <a:cs typeface="Courier New" panose="02070309020205020404" pitchFamily="49" charset="0"/>
              </a:rPr>
              <a:t>&lt;90°)</a:t>
            </a:r>
            <a:r>
              <a:rPr lang="zh-CN" altLang="zh-CN" sz="2100">
                <a:latin typeface="Times New Roman" panose="02020603050405020304" pitchFamily="18" charset="0"/>
                <a:ea typeface="方正中等线简体"/>
                <a:cs typeface="Times New Roman" panose="02020603050405020304" pitchFamily="18" charset="0"/>
              </a:rPr>
              <a:t>角的光滑平行的金属轨道，上端接有滑动变阻器</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，下端足够长，空间有垂直于轨道平面向上的匀强磁场，磁感应强度为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，一根质量为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、电阻不计的金属杆从轨道上由静止滑下且始终与导轨接触良好</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经过足够长的时间后，金属杆的速度会趋近于一个最大速度</a:t>
            </a:r>
            <a:r>
              <a:rPr lang="en-US" altLang="zh-CN" sz="2100" i="1">
                <a:latin typeface="Book Antiqua" panose="02040602050305030304" pitchFamily="18" charset="0"/>
                <a:ea typeface="方正中等线简体"/>
                <a:cs typeface="Times New Roman" panose="02020603050405020304" pitchFamily="18" charset="0"/>
              </a:rPr>
              <a:t>v</a:t>
            </a:r>
            <a:r>
              <a:rPr lang="en-US" altLang="zh-CN" sz="2100" baseline="-25000">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，则</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Times New Roman" panose="02020603050405020304" pitchFamily="18" charset="0"/>
              </a:rPr>
              <a:t>A.</a:t>
            </a:r>
            <a:r>
              <a:rPr lang="zh-CN" altLang="zh-CN" sz="2100">
                <a:latin typeface="Times New Roman" panose="02020603050405020304" pitchFamily="18" charset="0"/>
                <a:ea typeface="方正中等线简体"/>
                <a:cs typeface="方正中等线简体"/>
              </a:rPr>
              <a:t>如果</a:t>
            </a:r>
            <a:r>
              <a:rPr lang="en-US" altLang="zh-CN" sz="2100" i="1">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增大，</a:t>
            </a:r>
            <a:r>
              <a:rPr lang="en-US" altLang="zh-CN" sz="2100" i="1">
                <a:latin typeface="Book Antiqua" panose="02040602050305030304" pitchFamily="18" charset="0"/>
                <a:ea typeface="方正中等线简体"/>
                <a:cs typeface="方正中等线简体"/>
              </a:rPr>
              <a:t>v</a:t>
            </a:r>
            <a:r>
              <a:rPr lang="en-US" altLang="zh-CN" sz="2100" baseline="-25000">
                <a:latin typeface="Times New Roman" panose="02020603050405020304" pitchFamily="18" charset="0"/>
                <a:ea typeface="方正中等线简体"/>
                <a:cs typeface="方正中等线简体"/>
              </a:rPr>
              <a:t>m</a:t>
            </a:r>
            <a:r>
              <a:rPr lang="zh-CN" altLang="zh-CN" sz="2100">
                <a:latin typeface="Times New Roman" panose="02020603050405020304" pitchFamily="18" charset="0"/>
                <a:ea typeface="方正中等线简体"/>
                <a:cs typeface="方正中等线简体"/>
              </a:rPr>
              <a:t>将变大</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如果</a:t>
            </a:r>
            <a:r>
              <a:rPr lang="en-US" altLang="zh-CN" sz="2100" i="1">
                <a:latin typeface="Times New Roman" panose="02020603050405020304" pitchFamily="18" charset="0"/>
                <a:ea typeface="方正中等线简体"/>
                <a:cs typeface="方正中等线简体"/>
              </a:rPr>
              <a:t>α</a:t>
            </a:r>
            <a:r>
              <a:rPr lang="zh-CN" altLang="zh-CN" sz="2100">
                <a:latin typeface="Times New Roman" panose="02020603050405020304" pitchFamily="18" charset="0"/>
                <a:ea typeface="方正中等线简体"/>
                <a:cs typeface="方正中等线简体"/>
              </a:rPr>
              <a:t>变大</a:t>
            </a:r>
            <a:r>
              <a:rPr lang="en-US" altLang="zh-CN" sz="2100">
                <a:latin typeface="Times New Roman" panose="02020603050405020304" pitchFamily="18" charset="0"/>
                <a:ea typeface="方正中等线简体"/>
                <a:cs typeface="方正中等线简体"/>
              </a:rPr>
              <a:t>(</a:t>
            </a:r>
            <a:r>
              <a:rPr lang="zh-CN" altLang="zh-CN" sz="2100">
                <a:latin typeface="Times New Roman" panose="02020603050405020304" pitchFamily="18" charset="0"/>
                <a:ea typeface="方正中等线简体"/>
                <a:cs typeface="方正中等线简体"/>
              </a:rPr>
              <a:t>仍小于</a:t>
            </a:r>
            <a:r>
              <a:rPr lang="en-US" altLang="zh-CN" sz="2100">
                <a:latin typeface="Times New Roman" panose="02020603050405020304" pitchFamily="18" charset="0"/>
                <a:ea typeface="方正中等线简体"/>
                <a:cs typeface="方正中等线简体"/>
              </a:rPr>
              <a:t>90°)</a:t>
            </a:r>
            <a:r>
              <a:rPr lang="zh-CN" altLang="zh-CN" sz="2100">
                <a:latin typeface="Times New Roman" panose="02020603050405020304" pitchFamily="18" charset="0"/>
                <a:ea typeface="方正中等线简体"/>
                <a:cs typeface="方正中等线简体"/>
              </a:rPr>
              <a:t>，</a:t>
            </a:r>
            <a:r>
              <a:rPr lang="en-US" altLang="zh-CN" sz="2100" i="1">
                <a:latin typeface="Book Antiqua" panose="02040602050305030304" pitchFamily="18" charset="0"/>
                <a:ea typeface="方正中等线简体"/>
                <a:cs typeface="方正中等线简体"/>
              </a:rPr>
              <a:t>v</a:t>
            </a:r>
            <a:r>
              <a:rPr lang="en-US" altLang="zh-CN" sz="2100" baseline="-25000">
                <a:latin typeface="Times New Roman" panose="02020603050405020304" pitchFamily="18" charset="0"/>
                <a:ea typeface="方正中等线简体"/>
                <a:cs typeface="方正中等线简体"/>
              </a:rPr>
              <a:t>m</a:t>
            </a:r>
            <a:r>
              <a:rPr lang="zh-CN" altLang="zh-CN" sz="2100">
                <a:latin typeface="Times New Roman" panose="02020603050405020304" pitchFamily="18" charset="0"/>
                <a:ea typeface="方正中等线简体"/>
                <a:cs typeface="方正中等线简体"/>
              </a:rPr>
              <a:t>将变大</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如果</a:t>
            </a:r>
            <a:r>
              <a:rPr lang="en-US" altLang="zh-CN" sz="2100" i="1">
                <a:latin typeface="Times New Roman" panose="02020603050405020304" pitchFamily="18" charset="0"/>
                <a:ea typeface="方正中等线简体"/>
                <a:cs typeface="方正中等线简体"/>
              </a:rPr>
              <a:t>R</a:t>
            </a:r>
            <a:r>
              <a:rPr lang="zh-CN" altLang="zh-CN" sz="2100">
                <a:latin typeface="Times New Roman" panose="02020603050405020304" pitchFamily="18" charset="0"/>
                <a:ea typeface="方正中等线简体"/>
                <a:cs typeface="方正中等线简体"/>
              </a:rPr>
              <a:t>变大，</a:t>
            </a:r>
            <a:r>
              <a:rPr lang="en-US" altLang="zh-CN" sz="2100" i="1">
                <a:latin typeface="Book Antiqua" panose="02040602050305030304" pitchFamily="18" charset="0"/>
                <a:ea typeface="方正中等线简体"/>
                <a:cs typeface="方正中等线简体"/>
              </a:rPr>
              <a:t>v</a:t>
            </a:r>
            <a:r>
              <a:rPr lang="en-US" altLang="zh-CN" sz="2100" baseline="-25000">
                <a:latin typeface="Times New Roman" panose="02020603050405020304" pitchFamily="18" charset="0"/>
                <a:ea typeface="方正中等线简体"/>
                <a:cs typeface="方正中等线简体"/>
              </a:rPr>
              <a:t>m</a:t>
            </a:r>
            <a:r>
              <a:rPr lang="zh-CN" altLang="zh-CN" sz="2100">
                <a:latin typeface="Times New Roman" panose="02020603050405020304" pitchFamily="18" charset="0"/>
                <a:ea typeface="方正中等线简体"/>
                <a:cs typeface="方正中等线简体"/>
              </a:rPr>
              <a:t>将变大</a:t>
            </a:r>
            <a:endParaRPr lang="zh-CN" altLang="zh-CN" sz="700">
              <a:latin typeface="宋体" panose="02010600030101010101" pitchFamily="2" charset="-122"/>
              <a:cs typeface="Courier New" panose="02070309020205020404" pitchFamily="49" charset="0"/>
            </a:endParaRPr>
          </a:p>
          <a:p>
            <a:pPr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zh-CN" altLang="zh-CN" sz="2100">
                <a:latin typeface="Times New Roman" panose="02020603050405020304" pitchFamily="18" charset="0"/>
                <a:ea typeface="方正中等线简体"/>
                <a:cs typeface="方正中等线简体"/>
              </a:rPr>
              <a:t>如果</a:t>
            </a:r>
            <a:r>
              <a:rPr lang="en-US" altLang="zh-CN" sz="2100" i="1">
                <a:latin typeface="Times New Roman" panose="02020603050405020304" pitchFamily="18" charset="0"/>
                <a:ea typeface="方正中等线简体"/>
                <a:cs typeface="方正中等线简体"/>
              </a:rPr>
              <a:t>m</a:t>
            </a:r>
            <a:r>
              <a:rPr lang="zh-CN" altLang="zh-CN" sz="2100">
                <a:latin typeface="Times New Roman" panose="02020603050405020304" pitchFamily="18" charset="0"/>
                <a:ea typeface="方正中等线简体"/>
                <a:cs typeface="方正中等线简体"/>
              </a:rPr>
              <a:t>变小，</a:t>
            </a:r>
            <a:r>
              <a:rPr lang="en-US" altLang="zh-CN" sz="2100" i="1">
                <a:latin typeface="Book Antiqua" panose="02040602050305030304" pitchFamily="18" charset="0"/>
                <a:ea typeface="方正中等线简体"/>
                <a:cs typeface="方正中等线简体"/>
              </a:rPr>
              <a:t>v</a:t>
            </a:r>
            <a:r>
              <a:rPr lang="en-US" altLang="zh-CN" sz="2100" baseline="-25000">
                <a:latin typeface="Times New Roman" panose="02020603050405020304" pitchFamily="18" charset="0"/>
                <a:ea typeface="方正中等线简体"/>
                <a:cs typeface="方正中等线简体"/>
              </a:rPr>
              <a:t>m</a:t>
            </a:r>
            <a:r>
              <a:rPr lang="zh-CN" altLang="zh-CN" sz="2100">
                <a:latin typeface="Times New Roman" panose="02020603050405020304" pitchFamily="18" charset="0"/>
                <a:ea typeface="方正中等线简体"/>
                <a:cs typeface="方正中等线简体"/>
              </a:rPr>
              <a:t>将变大</a:t>
            </a:r>
            <a:endParaRPr lang="zh-CN" altLang="zh-CN" sz="2100">
              <a:latin typeface="宋体" panose="02010600030101010101" pitchFamily="2" charset="-122"/>
              <a:cs typeface="Courier New" panose="02070309020205020404" pitchFamily="49" charset="0"/>
            </a:endParaRPr>
          </a:p>
        </p:txBody>
      </p:sp>
      <p:sp>
        <p:nvSpPr>
          <p:cNvPr id="13" name="TextBox 19">
            <a:extLst>
              <a:ext uri="{FF2B5EF4-FFF2-40B4-BE49-F238E27FC236}">
                <a16:creationId xmlns:a16="http://schemas.microsoft.com/office/drawing/2014/main" id="{BFE93955-EC02-4F85-9051-672AA020FD4F}"/>
              </a:ext>
            </a:extLst>
          </p:cNvPr>
          <p:cNvSpPr txBox="1"/>
          <p:nvPr/>
        </p:nvSpPr>
        <p:spPr>
          <a:xfrm>
            <a:off x="1725614" y="3975100"/>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4" name="Rectangle 21">
            <a:hlinkClick r:id="rId2" action="ppaction://hlinksldjump"/>
            <a:extLst>
              <a:ext uri="{FF2B5EF4-FFF2-40B4-BE49-F238E27FC236}">
                <a16:creationId xmlns:a16="http://schemas.microsoft.com/office/drawing/2014/main" id="{57DD84D0-EA16-4CAC-BD5C-A7D750671628}"/>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a:extLst>
              <a:ext uri="{FF2B5EF4-FFF2-40B4-BE49-F238E27FC236}">
                <a16:creationId xmlns:a16="http://schemas.microsoft.com/office/drawing/2014/main" id="{AF89E654-7F02-4DD6-B8C6-D8F7DE837325}"/>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a:extLst>
              <a:ext uri="{FF2B5EF4-FFF2-40B4-BE49-F238E27FC236}">
                <a16:creationId xmlns:a16="http://schemas.microsoft.com/office/drawing/2014/main" id="{A8916B65-BBC5-48D8-9A0F-862E2663235F}"/>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3</a:t>
            </a:r>
          </a:p>
        </p:txBody>
      </p:sp>
      <p:sp>
        <p:nvSpPr>
          <p:cNvPr id="26" name="矩形 25">
            <a:extLst>
              <a:ext uri="{FF2B5EF4-FFF2-40B4-BE49-F238E27FC236}">
                <a16:creationId xmlns:a16="http://schemas.microsoft.com/office/drawing/2014/main" id="{46FD3565-BCB8-4FDF-BB12-52CBD692652B}"/>
              </a:ext>
            </a:extLst>
          </p:cNvPr>
          <p:cNvSpPr/>
          <p:nvPr/>
        </p:nvSpPr>
        <p:spPr>
          <a:xfrm>
            <a:off x="7612063" y="5143500"/>
            <a:ext cx="588962"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6</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29384" name="Picture 2" descr="2-175">
            <a:extLst>
              <a:ext uri="{FF2B5EF4-FFF2-40B4-BE49-F238E27FC236}">
                <a16:creationId xmlns:a16="http://schemas.microsoft.com/office/drawing/2014/main" id="{96797C82-514B-43AD-A236-F42D0F8B3651}"/>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96101" y="3571876"/>
            <a:ext cx="199072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9">
            <a:extLst>
              <a:ext uri="{FF2B5EF4-FFF2-40B4-BE49-F238E27FC236}">
                <a16:creationId xmlns:a16="http://schemas.microsoft.com/office/drawing/2014/main" id="{837F1C5F-74B4-4F28-BEC3-912FD98B30D6}"/>
              </a:ext>
            </a:extLst>
          </p:cNvPr>
          <p:cNvSpPr txBox="1"/>
          <p:nvPr/>
        </p:nvSpPr>
        <p:spPr>
          <a:xfrm>
            <a:off x="1725614" y="4425951"/>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C96B20BE-A7D0-4973-B8AB-C0FCA047B229}"/>
              </a:ext>
            </a:extLst>
          </p:cNvPr>
          <p:cNvSpPr/>
          <p:nvPr/>
        </p:nvSpPr>
        <p:spPr>
          <a:xfrm>
            <a:off x="1816100" y="1484314"/>
            <a:ext cx="8559800" cy="34258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电磁感应中的动力学问题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所示，匀强磁场存在于虚线框内，矩形线圈竖直下落，如果线圈受到的磁场力总小于其重力，则它在</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位置时的加速度关系为</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1</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3</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4</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3</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4</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3</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2</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3</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baseline="-25000" dirty="0">
                <a:latin typeface="Times New Roman" panose="02020603050405020304" pitchFamily="18" charset="0"/>
                <a:ea typeface="方正中等线简体" panose="03000509000000000000" pitchFamily="65" charset="-122"/>
                <a:cs typeface="Courier New" panose="02070309020205020404" pitchFamily="49" charset="0"/>
              </a:rPr>
              <a:t>1</a:t>
            </a:r>
            <a:endParaRPr lang="zh-CN" altLang="zh-CN" sz="788" kern="100" dirty="0">
              <a:latin typeface="宋体" panose="02010600030101010101" pitchFamily="2" charset="-122"/>
              <a:cs typeface="Courier New" panose="02070309020205020404" pitchFamily="49" charset="0"/>
            </a:endParaRPr>
          </a:p>
        </p:txBody>
      </p:sp>
      <p:sp>
        <p:nvSpPr>
          <p:cNvPr id="13" name="TextBox 19">
            <a:extLst>
              <a:ext uri="{FF2B5EF4-FFF2-40B4-BE49-F238E27FC236}">
                <a16:creationId xmlns:a16="http://schemas.microsoft.com/office/drawing/2014/main" id="{3A9AB989-171A-4F4F-95F9-6FBD15C42410}"/>
              </a:ext>
            </a:extLst>
          </p:cNvPr>
          <p:cNvSpPr txBox="1"/>
          <p:nvPr/>
        </p:nvSpPr>
        <p:spPr>
          <a:xfrm>
            <a:off x="1716089" y="3421064"/>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6" name="Rectangle 21">
            <a:hlinkClick r:id="rId2" action="ppaction://hlinksldjump"/>
            <a:extLst>
              <a:ext uri="{FF2B5EF4-FFF2-40B4-BE49-F238E27FC236}">
                <a16:creationId xmlns:a16="http://schemas.microsoft.com/office/drawing/2014/main" id="{4584D405-8647-4187-880D-5F3CE45DCA42}"/>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3" action="ppaction://hlinksldjump"/>
            <a:extLst>
              <a:ext uri="{FF2B5EF4-FFF2-40B4-BE49-F238E27FC236}">
                <a16:creationId xmlns:a16="http://schemas.microsoft.com/office/drawing/2014/main" id="{BD341602-6B31-4B44-9367-1B0D88BBFF5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4" action="ppaction://hlinksldjump"/>
            <a:extLst>
              <a:ext uri="{FF2B5EF4-FFF2-40B4-BE49-F238E27FC236}">
                <a16:creationId xmlns:a16="http://schemas.microsoft.com/office/drawing/2014/main" id="{59D97F67-6ACF-4B8C-B914-30920F098389}"/>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26" name="矩形 25">
            <a:extLst>
              <a:ext uri="{FF2B5EF4-FFF2-40B4-BE49-F238E27FC236}">
                <a16:creationId xmlns:a16="http://schemas.microsoft.com/office/drawing/2014/main" id="{9BC6162C-2F2F-4FDB-95F9-675D726E444B}"/>
              </a:ext>
            </a:extLst>
          </p:cNvPr>
          <p:cNvSpPr/>
          <p:nvPr/>
        </p:nvSpPr>
        <p:spPr>
          <a:xfrm>
            <a:off x="7250113" y="4656139"/>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7</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30408" name="Picture 2" descr="69-1">
            <a:extLst>
              <a:ext uri="{FF2B5EF4-FFF2-40B4-BE49-F238E27FC236}">
                <a16:creationId xmlns:a16="http://schemas.microsoft.com/office/drawing/2014/main" id="{6126125C-B0C3-4BDE-96D8-181396E4A0E2}"/>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46850" y="2795588"/>
            <a:ext cx="1963738"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7E701E8B-0512-4620-828D-F59C488E4CA9}"/>
              </a:ext>
            </a:extLst>
          </p:cNvPr>
          <p:cNvSpPr/>
          <p:nvPr/>
        </p:nvSpPr>
        <p:spPr>
          <a:xfrm>
            <a:off x="1816100" y="1620838"/>
            <a:ext cx="8559800" cy="3910012"/>
          </a:xfrm>
          <a:prstGeom prst="rect">
            <a:avLst/>
          </a:prstGeom>
        </p:spPr>
        <p:txBody>
          <a:bodyPr lIns="91435" tIns="45717" rIns="91435" bIns="45717">
            <a:spAutoFit/>
          </a:body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所示，在一匀强磁场中有一</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U</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形导线框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，线框处于水平面内，磁场与线框平面垂直，</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为一电阻，</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为垂直于</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的一根导体杆，它可在</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上无摩擦地滑动，且与导线框接触良好</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及线框的电阻都忽略不计</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开始时，给</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一个向右的初速度，则</a:t>
            </a:r>
            <a:endParaRPr lang="zh-CN" altLang="zh-CN" sz="75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将向右做非匀减速运动，最后停止</a:t>
            </a:r>
            <a:endParaRPr lang="zh-CN" altLang="zh-CN" sz="75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将向右做匀减速运动，最后停止</a:t>
            </a:r>
            <a:endParaRPr lang="zh-CN" altLang="zh-CN" sz="75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将向右做匀速运动</a:t>
            </a:r>
            <a:endParaRPr lang="zh-CN" altLang="zh-CN" sz="750"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err="1">
                <a:latin typeface="Times New Roman" panose="02020603050405020304" pitchFamily="18" charset="0"/>
                <a:ea typeface="方正中等线简体" panose="03000509000000000000" pitchFamily="65" charset="-122"/>
              </a:rPr>
              <a:t>D.</a:t>
            </a:r>
            <a:r>
              <a:rPr lang="en-US" altLang="zh-CN" sz="2100" i="1" kern="100" dirty="0" err="1">
                <a:latin typeface="Times New Roman" panose="02020603050405020304" pitchFamily="18" charset="0"/>
                <a:ea typeface="方正中等线简体" panose="03000509000000000000" pitchFamily="65" charset="-122"/>
              </a:rPr>
              <a:t>ef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将做往返运动</a:t>
            </a:r>
            <a:endParaRPr lang="zh-CN" altLang="zh-CN" sz="1950" kern="100" dirty="0">
              <a:latin typeface="宋体" panose="02010600030101010101" pitchFamily="2" charset="-122"/>
              <a:cs typeface="Courier New" panose="02070309020205020404" pitchFamily="49" charset="0"/>
            </a:endParaRPr>
          </a:p>
        </p:txBody>
      </p:sp>
      <p:grpSp>
        <p:nvGrpSpPr>
          <p:cNvPr id="231427" name="组合 5">
            <a:extLst>
              <a:ext uri="{FF2B5EF4-FFF2-40B4-BE49-F238E27FC236}">
                <a16:creationId xmlns:a16="http://schemas.microsoft.com/office/drawing/2014/main" id="{1F3F890E-A262-41F8-A6D0-67C67FC5D290}"/>
              </a:ext>
            </a:extLst>
          </p:cNvPr>
          <p:cNvGrpSpPr>
            <a:grpSpLocks/>
          </p:cNvGrpSpPr>
          <p:nvPr/>
        </p:nvGrpSpPr>
        <p:grpSpPr bwMode="auto">
          <a:xfrm>
            <a:off x="1936750" y="1160463"/>
            <a:ext cx="1798638" cy="392112"/>
            <a:chOff x="550590" y="561087"/>
            <a:chExt cx="2397998" cy="523152"/>
          </a:xfrm>
        </p:grpSpPr>
        <p:sp>
          <p:nvSpPr>
            <p:cNvPr id="26" name="TextBox 38">
              <a:extLst>
                <a:ext uri="{FF2B5EF4-FFF2-40B4-BE49-F238E27FC236}">
                  <a16:creationId xmlns:a16="http://schemas.microsoft.com/office/drawing/2014/main" id="{402A4F36-567B-4675-8473-71A789EF7D31}"/>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基础强化练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31440" name="组合 6">
              <a:extLst>
                <a:ext uri="{FF2B5EF4-FFF2-40B4-BE49-F238E27FC236}">
                  <a16:creationId xmlns:a16="http://schemas.microsoft.com/office/drawing/2014/main" id="{34397A86-42FC-49AD-B19E-E11DE6239B11}"/>
                </a:ext>
              </a:extLst>
            </p:cNvPr>
            <p:cNvGrpSpPr>
              <a:grpSpLocks/>
            </p:cNvGrpSpPr>
            <p:nvPr/>
          </p:nvGrpSpPr>
          <p:grpSpPr bwMode="auto">
            <a:xfrm>
              <a:off x="569437" y="568930"/>
              <a:ext cx="452289" cy="420203"/>
              <a:chOff x="5117221" y="262066"/>
              <a:chExt cx="622156" cy="578020"/>
            </a:xfrm>
          </p:grpSpPr>
          <p:sp>
            <p:nvSpPr>
              <p:cNvPr id="3" name="矩形 2">
                <a:extLst>
                  <a:ext uri="{FF2B5EF4-FFF2-40B4-BE49-F238E27FC236}">
                    <a16:creationId xmlns:a16="http://schemas.microsoft.com/office/drawing/2014/main" id="{6398C462-F4B5-46AE-AF7E-779EBEB0AB25}"/>
                  </a:ext>
                </a:extLst>
              </p:cNvPr>
              <p:cNvSpPr/>
              <p:nvPr/>
            </p:nvSpPr>
            <p:spPr>
              <a:xfrm>
                <a:off x="5117500" y="405693"/>
                <a:ext cx="433798" cy="434112"/>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31443" name="图片 4">
                <a:extLst>
                  <a:ext uri="{FF2B5EF4-FFF2-40B4-BE49-F238E27FC236}">
                    <a16:creationId xmlns:a16="http://schemas.microsoft.com/office/drawing/2014/main" id="{41FBFB6E-A0AB-469E-8ADA-41C777A99E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9" name="直接连接符 8">
              <a:extLst>
                <a:ext uri="{FF2B5EF4-FFF2-40B4-BE49-F238E27FC236}">
                  <a16:creationId xmlns:a16="http://schemas.microsoft.com/office/drawing/2014/main" id="{FDC829B5-0BEA-4C9E-BD29-FEA103A700E3}"/>
                </a:ext>
              </a:extLst>
            </p:cNvPr>
            <p:cNvCxnSpPr/>
            <p:nvPr/>
          </p:nvCxnSpPr>
          <p:spPr>
            <a:xfrm>
              <a:off x="550590" y="105458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0" name="TextBox 19">
            <a:extLst>
              <a:ext uri="{FF2B5EF4-FFF2-40B4-BE49-F238E27FC236}">
                <a16:creationId xmlns:a16="http://schemas.microsoft.com/office/drawing/2014/main" id="{C4603180-E9F3-412F-BDE3-4AFE352F3553}"/>
              </a:ext>
            </a:extLst>
          </p:cNvPr>
          <p:cNvSpPr txBox="1"/>
          <p:nvPr/>
        </p:nvSpPr>
        <p:spPr>
          <a:xfrm>
            <a:off x="1720850" y="357822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2" name="Rectangle 21">
            <a:hlinkClick r:id="rId3" action="ppaction://hlinksldjump"/>
            <a:extLst>
              <a:ext uri="{FF2B5EF4-FFF2-40B4-BE49-F238E27FC236}">
                <a16:creationId xmlns:a16="http://schemas.microsoft.com/office/drawing/2014/main" id="{5E93EBD6-8C0A-4405-B833-74CF1555262D}"/>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33" name="Rectangle 21">
            <a:hlinkClick r:id="rId4" action="ppaction://hlinksldjump"/>
            <a:extLst>
              <a:ext uri="{FF2B5EF4-FFF2-40B4-BE49-F238E27FC236}">
                <a16:creationId xmlns:a16="http://schemas.microsoft.com/office/drawing/2014/main" id="{DC95E162-6A65-4AD8-A2E4-9C6851BD475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4" name="Rectangle 21">
            <a:hlinkClick r:id="rId5" action="ppaction://hlinksldjump"/>
            <a:extLst>
              <a:ext uri="{FF2B5EF4-FFF2-40B4-BE49-F238E27FC236}">
                <a16:creationId xmlns:a16="http://schemas.microsoft.com/office/drawing/2014/main" id="{A6496617-D527-4C89-B08D-3E41ABEC367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5" name="Rectangle 21">
            <a:hlinkClick r:id="rId6" action="ppaction://hlinksldjump"/>
            <a:extLst>
              <a:ext uri="{FF2B5EF4-FFF2-40B4-BE49-F238E27FC236}">
                <a16:creationId xmlns:a16="http://schemas.microsoft.com/office/drawing/2014/main" id="{D0E80342-D355-43B2-95E8-CCECA0636326}"/>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6" name="Rectangle 21">
            <a:hlinkClick r:id="rId7" action="ppaction://hlinksldjump"/>
            <a:extLst>
              <a:ext uri="{FF2B5EF4-FFF2-40B4-BE49-F238E27FC236}">
                <a16:creationId xmlns:a16="http://schemas.microsoft.com/office/drawing/2014/main" id="{289F04D6-1273-4C52-8DF1-D714C294A8E8}"/>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7" name="Rectangle 21">
            <a:hlinkClick r:id="rId8" action="ppaction://hlinksldjump"/>
            <a:extLst>
              <a:ext uri="{FF2B5EF4-FFF2-40B4-BE49-F238E27FC236}">
                <a16:creationId xmlns:a16="http://schemas.microsoft.com/office/drawing/2014/main" id="{B826C826-C960-4CC6-A7D5-310132734D60}"/>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8" name="Rectangle 21">
            <a:hlinkClick r:id="rId9" action="ppaction://hlinksldjump"/>
            <a:extLst>
              <a:ext uri="{FF2B5EF4-FFF2-40B4-BE49-F238E27FC236}">
                <a16:creationId xmlns:a16="http://schemas.microsoft.com/office/drawing/2014/main" id="{05449AC6-C552-43E3-A908-9D63E697B4C7}"/>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0" name="矩形 49">
            <a:extLst>
              <a:ext uri="{FF2B5EF4-FFF2-40B4-BE49-F238E27FC236}">
                <a16:creationId xmlns:a16="http://schemas.microsoft.com/office/drawing/2014/main" id="{2BF345A4-4EC6-406D-9542-1BCD8CD9FFE4}"/>
              </a:ext>
            </a:extLst>
          </p:cNvPr>
          <p:cNvSpPr/>
          <p:nvPr/>
        </p:nvSpPr>
        <p:spPr>
          <a:xfrm>
            <a:off x="8596314" y="5295901"/>
            <a:ext cx="587375"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9" name="Rectangle 21">
            <a:hlinkClick r:id="rId10" action="ppaction://hlinksldjump"/>
            <a:extLst>
              <a:ext uri="{FF2B5EF4-FFF2-40B4-BE49-F238E27FC236}">
                <a16:creationId xmlns:a16="http://schemas.microsoft.com/office/drawing/2014/main" id="{99ED0DC1-8ABB-4655-886F-4024683EECC6}"/>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1438" name="Picture 2" descr="2-179">
            <a:extLst>
              <a:ext uri="{FF2B5EF4-FFF2-40B4-BE49-F238E27FC236}">
                <a16:creationId xmlns:a16="http://schemas.microsoft.com/office/drawing/2014/main" id="{38920F6F-5DE4-4F67-BD31-9655E4468A97}"/>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16838" y="3752850"/>
            <a:ext cx="2273300" cy="156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linds(horizontal)">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id="{735E6E9C-1B83-4479-9F9C-C9F86D857256}"/>
              </a:ext>
            </a:extLst>
          </p:cNvPr>
          <p:cNvSpPr/>
          <p:nvPr/>
        </p:nvSpPr>
        <p:spPr>
          <a:xfrm>
            <a:off x="1816101" y="998538"/>
            <a:ext cx="8601075" cy="43942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，空间中存在一匀强磁场区域，磁场方向与竖直面</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纸面</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垂直，磁场的上、下边界</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虚线</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均为水平面；纸面内磁场上方有一个正方形导线框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，其上、下两边均与磁场边界平行，边长小于磁场上、下边界的间距</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若导线框自由下落，从</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边进入磁场时开始，直至</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边到达磁场下边界为止，导线框下落的速度大小可能</a:t>
            </a:r>
            <a:endParaRPr lang="zh-CN" altLang="zh-CN" sz="788"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始终减小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  	</a:t>
            </a: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始终不变</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始终增大</a:t>
            </a:r>
            <a:r>
              <a:rPr lang="en-US" altLang="zh-CN" sz="2100" kern="100" dirty="0">
                <a:latin typeface="Times New Roman" panose="02020603050405020304" pitchFamily="18" charset="0"/>
                <a:ea typeface="方正中等线简体" panose="03000509000000000000" pitchFamily="65" charset="-122"/>
              </a:rPr>
              <a:t>  	</a:t>
            </a: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先减小后增大</a:t>
            </a:r>
            <a:endParaRPr lang="zh-CN" altLang="zh-CN" sz="2100" kern="100" dirty="0">
              <a:latin typeface="宋体" panose="02010600030101010101" pitchFamily="2" charset="-122"/>
              <a:cs typeface="Courier New" panose="02070309020205020404" pitchFamily="49" charset="0"/>
            </a:endParaRPr>
          </a:p>
        </p:txBody>
      </p:sp>
      <p:sp>
        <p:nvSpPr>
          <p:cNvPr id="26" name="TextBox 19">
            <a:extLst>
              <a:ext uri="{FF2B5EF4-FFF2-40B4-BE49-F238E27FC236}">
                <a16:creationId xmlns:a16="http://schemas.microsoft.com/office/drawing/2014/main" id="{BC9D4A3A-73A7-4447-B60E-8AB753124D02}"/>
              </a:ext>
            </a:extLst>
          </p:cNvPr>
          <p:cNvSpPr txBox="1"/>
          <p:nvPr/>
        </p:nvSpPr>
        <p:spPr>
          <a:xfrm>
            <a:off x="1730375" y="4406900"/>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3" name="Rectangle 21">
            <a:hlinkClick r:id="rId2" action="ppaction://hlinksldjump"/>
            <a:extLst>
              <a:ext uri="{FF2B5EF4-FFF2-40B4-BE49-F238E27FC236}">
                <a16:creationId xmlns:a16="http://schemas.microsoft.com/office/drawing/2014/main" id="{C1C177CF-0331-4C53-A92F-92BE0B81A227}"/>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4" name="Rectangle 21">
            <a:hlinkClick r:id="rId3" action="ppaction://hlinksldjump"/>
            <a:extLst>
              <a:ext uri="{FF2B5EF4-FFF2-40B4-BE49-F238E27FC236}">
                <a16:creationId xmlns:a16="http://schemas.microsoft.com/office/drawing/2014/main" id="{2679ADFC-02BC-4B21-926D-D44C9C2F3E29}"/>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35" name="Rectangle 21">
            <a:hlinkClick r:id="rId4" action="ppaction://hlinksldjump"/>
            <a:extLst>
              <a:ext uri="{FF2B5EF4-FFF2-40B4-BE49-F238E27FC236}">
                <a16:creationId xmlns:a16="http://schemas.microsoft.com/office/drawing/2014/main" id="{39D0D4C2-691E-41DB-BA77-03A35FC5DAB2}"/>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6" name="Rectangle 21">
            <a:hlinkClick r:id="rId5" action="ppaction://hlinksldjump"/>
            <a:extLst>
              <a:ext uri="{FF2B5EF4-FFF2-40B4-BE49-F238E27FC236}">
                <a16:creationId xmlns:a16="http://schemas.microsoft.com/office/drawing/2014/main" id="{E4122F84-8635-4C04-9CF8-61A5A78E109A}"/>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7" name="Rectangle 21">
            <a:hlinkClick r:id="rId6" action="ppaction://hlinksldjump"/>
            <a:extLst>
              <a:ext uri="{FF2B5EF4-FFF2-40B4-BE49-F238E27FC236}">
                <a16:creationId xmlns:a16="http://schemas.microsoft.com/office/drawing/2014/main" id="{811F8196-3C9E-4935-9CBE-23AF560136AB}"/>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8" name="Rectangle 21">
            <a:hlinkClick r:id="rId7" action="ppaction://hlinksldjump"/>
            <a:extLst>
              <a:ext uri="{FF2B5EF4-FFF2-40B4-BE49-F238E27FC236}">
                <a16:creationId xmlns:a16="http://schemas.microsoft.com/office/drawing/2014/main" id="{E0A6F739-62B2-44D2-894A-66F0EFA52C9C}"/>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9" name="Rectangle 21">
            <a:hlinkClick r:id="rId8" action="ppaction://hlinksldjump"/>
            <a:extLst>
              <a:ext uri="{FF2B5EF4-FFF2-40B4-BE49-F238E27FC236}">
                <a16:creationId xmlns:a16="http://schemas.microsoft.com/office/drawing/2014/main" id="{DBE23E66-DDEB-4B84-A08C-AE4C2CF1B2DD}"/>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3" name="矩形 62">
            <a:extLst>
              <a:ext uri="{FF2B5EF4-FFF2-40B4-BE49-F238E27FC236}">
                <a16:creationId xmlns:a16="http://schemas.microsoft.com/office/drawing/2014/main" id="{079A7384-E504-42A8-A04A-78B78F748552}"/>
              </a:ext>
            </a:extLst>
          </p:cNvPr>
          <p:cNvSpPr/>
          <p:nvPr/>
        </p:nvSpPr>
        <p:spPr>
          <a:xfrm>
            <a:off x="7894638" y="4892676"/>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2</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3" name="Rectangle 21">
            <a:hlinkClick r:id="rId9" action="ppaction://hlinksldjump"/>
            <a:extLst>
              <a:ext uri="{FF2B5EF4-FFF2-40B4-BE49-F238E27FC236}">
                <a16:creationId xmlns:a16="http://schemas.microsoft.com/office/drawing/2014/main" id="{A8B5F816-3973-4334-BBDC-259A694A00DC}"/>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2461" name="Picture 2" descr="2-181">
            <a:extLst>
              <a:ext uri="{FF2B5EF4-FFF2-40B4-BE49-F238E27FC236}">
                <a16:creationId xmlns:a16="http://schemas.microsoft.com/office/drawing/2014/main" id="{10480B20-E98D-4DC3-8A25-D7C4DEEA334E}"/>
              </a:ext>
            </a:extLst>
          </p:cNvPr>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85038" y="2997200"/>
            <a:ext cx="1778000" cy="185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9">
            <a:extLst>
              <a:ext uri="{FF2B5EF4-FFF2-40B4-BE49-F238E27FC236}">
                <a16:creationId xmlns:a16="http://schemas.microsoft.com/office/drawing/2014/main" id="{41B7AB07-1855-4B56-BF94-7E921C9A3AB6}"/>
              </a:ext>
            </a:extLst>
          </p:cNvPr>
          <p:cNvSpPr txBox="1"/>
          <p:nvPr/>
        </p:nvSpPr>
        <p:spPr>
          <a:xfrm>
            <a:off x="1730375" y="4875214"/>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linds(horizontal)">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ED685ED8-EFA7-4670-8580-D1A253A9CB66}"/>
              </a:ext>
            </a:extLst>
          </p:cNvPr>
          <p:cNvSpPr/>
          <p:nvPr/>
        </p:nvSpPr>
        <p:spPr>
          <a:xfrm>
            <a:off x="1816100" y="1106488"/>
            <a:ext cx="8559800" cy="24638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所示，在光滑水平桌面上有一边长为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的正方形导线框；在导线框右侧有一宽度为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&gt;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的条形匀强磁场区域，磁场的边界与导线框的一边平行，磁场方向竖直向下</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导线框以某一初速度向右运动，</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时导线框的右边恰与磁场的左边界重合，随后导线框进入并通过磁场区域</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下列</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图像中，能正确描述上述过程的是</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2" action="ppaction://hlinksldjump"/>
            <a:extLst>
              <a:ext uri="{FF2B5EF4-FFF2-40B4-BE49-F238E27FC236}">
                <a16:creationId xmlns:a16="http://schemas.microsoft.com/office/drawing/2014/main" id="{9984EA80-9F14-4461-B57F-D835AF868ADD}"/>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3" action="ppaction://hlinksldjump"/>
            <a:extLst>
              <a:ext uri="{FF2B5EF4-FFF2-40B4-BE49-F238E27FC236}">
                <a16:creationId xmlns:a16="http://schemas.microsoft.com/office/drawing/2014/main" id="{75ABA8CD-120C-47CC-8564-33C19BAEB2C6}"/>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4" action="ppaction://hlinksldjump"/>
            <a:extLst>
              <a:ext uri="{FF2B5EF4-FFF2-40B4-BE49-F238E27FC236}">
                <a16:creationId xmlns:a16="http://schemas.microsoft.com/office/drawing/2014/main" id="{02B3A5E1-4C48-4156-9AAC-EF557B8E2FFB}"/>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39" name="Rectangle 21">
            <a:hlinkClick r:id="rId5" action="ppaction://hlinksldjump"/>
            <a:extLst>
              <a:ext uri="{FF2B5EF4-FFF2-40B4-BE49-F238E27FC236}">
                <a16:creationId xmlns:a16="http://schemas.microsoft.com/office/drawing/2014/main" id="{7C13092C-7DD0-4E4A-A647-B3C2DBD10154}"/>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6" action="ppaction://hlinksldjump"/>
            <a:extLst>
              <a:ext uri="{FF2B5EF4-FFF2-40B4-BE49-F238E27FC236}">
                <a16:creationId xmlns:a16="http://schemas.microsoft.com/office/drawing/2014/main" id="{267110F7-C405-4751-AB40-9BD36B37CCE7}"/>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7" action="ppaction://hlinksldjump"/>
            <a:extLst>
              <a:ext uri="{FF2B5EF4-FFF2-40B4-BE49-F238E27FC236}">
                <a16:creationId xmlns:a16="http://schemas.microsoft.com/office/drawing/2014/main" id="{5D2174B6-29C1-4837-A88F-D99CFC50EDE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8" action="ppaction://hlinksldjump"/>
            <a:extLst>
              <a:ext uri="{FF2B5EF4-FFF2-40B4-BE49-F238E27FC236}">
                <a16:creationId xmlns:a16="http://schemas.microsoft.com/office/drawing/2014/main" id="{F63FFDBC-68AA-4AF0-B40E-EF419934D24C}"/>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5" name="矩形 64">
            <a:extLst>
              <a:ext uri="{FF2B5EF4-FFF2-40B4-BE49-F238E27FC236}">
                <a16:creationId xmlns:a16="http://schemas.microsoft.com/office/drawing/2014/main" id="{423702C6-B6A8-4707-B825-B77A68992F9B}"/>
              </a:ext>
            </a:extLst>
          </p:cNvPr>
          <p:cNvSpPr/>
          <p:nvPr/>
        </p:nvSpPr>
        <p:spPr>
          <a:xfrm>
            <a:off x="9232901" y="4740276"/>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3</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6" name="Rectangle 21">
            <a:hlinkClick r:id="rId9" action="ppaction://hlinksldjump"/>
            <a:extLst>
              <a:ext uri="{FF2B5EF4-FFF2-40B4-BE49-F238E27FC236}">
                <a16:creationId xmlns:a16="http://schemas.microsoft.com/office/drawing/2014/main" id="{BC1BAC39-14F6-4C39-BB7E-2D41D69BC7F8}"/>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3484" name="Picture 2" descr="2-182">
            <a:extLst>
              <a:ext uri="{FF2B5EF4-FFF2-40B4-BE49-F238E27FC236}">
                <a16:creationId xmlns:a16="http://schemas.microsoft.com/office/drawing/2014/main" id="{611D28AD-E972-4B9A-9544-F0BC011E94DE}"/>
              </a:ext>
            </a:extLst>
          </p:cNvPr>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61400" y="3478213"/>
            <a:ext cx="17018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3485" name="Picture 3" descr="2-183">
            <a:extLst>
              <a:ext uri="{FF2B5EF4-FFF2-40B4-BE49-F238E27FC236}">
                <a16:creationId xmlns:a16="http://schemas.microsoft.com/office/drawing/2014/main" id="{ADED4D3D-1FFE-4889-82BD-F2F88D0ECC6E}"/>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03401" y="3749675"/>
            <a:ext cx="3173413"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3486" name="Picture 4" descr="2-184">
            <a:extLst>
              <a:ext uri="{FF2B5EF4-FFF2-40B4-BE49-F238E27FC236}">
                <a16:creationId xmlns:a16="http://schemas.microsoft.com/office/drawing/2014/main" id="{0217BEC6-2270-457F-A630-2645EA16CBE5}"/>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43513" y="3711576"/>
            <a:ext cx="31750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19">
            <a:extLst>
              <a:ext uri="{FF2B5EF4-FFF2-40B4-BE49-F238E27FC236}">
                <a16:creationId xmlns:a16="http://schemas.microsoft.com/office/drawing/2014/main" id="{D255A00F-C8EE-4486-AFC2-EE09426269DF}"/>
              </a:ext>
            </a:extLst>
          </p:cNvPr>
          <p:cNvSpPr txBox="1"/>
          <p:nvPr/>
        </p:nvSpPr>
        <p:spPr>
          <a:xfrm>
            <a:off x="7446964" y="4903789"/>
            <a:ext cx="566737"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23E5B0D4-8B13-4F3E-8ACC-8F74F0F5C775}"/>
              </a:ext>
            </a:extLst>
          </p:cNvPr>
          <p:cNvSpPr/>
          <p:nvPr/>
        </p:nvSpPr>
        <p:spPr>
          <a:xfrm>
            <a:off x="1858964" y="1160464"/>
            <a:ext cx="8474075" cy="34242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所示，竖直平面内有足够长的平行金属导轨，间距为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，金属导体</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可在导轨上无摩擦地上下滑动，</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的电阻为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0.4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，导轨电阻不计，导体</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的质量为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 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，垂直纸面向里的匀强磁场的磁感应强度为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 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，且磁场区域足够大，当导体</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自由下落</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0.4 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时，突然闭合开关</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取</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10 m/s</a:t>
            </a:r>
            <a:r>
              <a:rPr lang="en-US" altLang="zh-CN" sz="2100" kern="100" baseline="300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试说出开关</a:t>
            </a:r>
            <a:r>
              <a:rPr lang="en-US" altLang="zh-CN" sz="2100" kern="100" dirty="0">
                <a:latin typeface="Times New Roman" panose="02020603050405020304" pitchFamily="18" charset="0"/>
                <a:ea typeface="方正中等线简体" panose="03000509000000000000" pitchFamily="65" charset="-122"/>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闭合后，导体</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的运动情况</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导体</a:t>
            </a:r>
            <a:r>
              <a:rPr lang="en-US" altLang="zh-CN" sz="2100" i="1" kern="100" dirty="0" err="1">
                <a:latin typeface="Times New Roman" panose="02020603050405020304" pitchFamily="18" charset="0"/>
                <a:ea typeface="方正中等线简体" panose="03000509000000000000" pitchFamily="65" charset="-122"/>
              </a:rPr>
              <a:t>ab</a:t>
            </a:r>
            <a:endParaRPr lang="en-US" altLang="zh-CN" sz="2100" i="1" kern="100" dirty="0">
              <a:latin typeface="Times New Roman" panose="02020603050405020304" pitchFamily="18" charset="0"/>
              <a:ea typeface="方正中等线简体" panose="03000509000000000000" pitchFamily="65" charset="-122"/>
            </a:endParaRPr>
          </a:p>
          <a:p>
            <a:pPr>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始终与导轨垂直且接触良好</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788" kern="100" dirty="0">
              <a:latin typeface="宋体" panose="02010600030101010101" pitchFamily="2" charset="-122"/>
              <a:cs typeface="Courier New" panose="02070309020205020404" pitchFamily="49" charset="0"/>
            </a:endParaRPr>
          </a:p>
        </p:txBody>
      </p:sp>
      <p:sp>
        <p:nvSpPr>
          <p:cNvPr id="37" name="Rectangle 21">
            <a:hlinkClick r:id="rId2" action="ppaction://hlinksldjump"/>
            <a:extLst>
              <a:ext uri="{FF2B5EF4-FFF2-40B4-BE49-F238E27FC236}">
                <a16:creationId xmlns:a16="http://schemas.microsoft.com/office/drawing/2014/main" id="{F8CAD0E7-9BC2-4276-8932-B031C881E0E0}"/>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3" action="ppaction://hlinksldjump"/>
            <a:extLst>
              <a:ext uri="{FF2B5EF4-FFF2-40B4-BE49-F238E27FC236}">
                <a16:creationId xmlns:a16="http://schemas.microsoft.com/office/drawing/2014/main" id="{C382383A-0150-45EB-A7EA-8070B2D9B595}"/>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9" name="Rectangle 21">
            <a:hlinkClick r:id="rId4" action="ppaction://hlinksldjump"/>
            <a:extLst>
              <a:ext uri="{FF2B5EF4-FFF2-40B4-BE49-F238E27FC236}">
                <a16:creationId xmlns:a16="http://schemas.microsoft.com/office/drawing/2014/main" id="{62B8802F-E74E-4BCE-A81C-A8CC8AE36F38}"/>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0" name="Rectangle 21">
            <a:hlinkClick r:id="rId5" action="ppaction://hlinksldjump"/>
            <a:extLst>
              <a:ext uri="{FF2B5EF4-FFF2-40B4-BE49-F238E27FC236}">
                <a16:creationId xmlns:a16="http://schemas.microsoft.com/office/drawing/2014/main" id="{3DD782B0-531F-47B2-B848-3F8A0EAED881}"/>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41" name="Rectangle 21">
            <a:hlinkClick r:id="rId6" action="ppaction://hlinksldjump"/>
            <a:extLst>
              <a:ext uri="{FF2B5EF4-FFF2-40B4-BE49-F238E27FC236}">
                <a16:creationId xmlns:a16="http://schemas.microsoft.com/office/drawing/2014/main" id="{9925E5AF-E151-42A7-8867-7A18410D0F1B}"/>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2" name="Rectangle 21">
            <a:hlinkClick r:id="rId7" action="ppaction://hlinksldjump"/>
            <a:extLst>
              <a:ext uri="{FF2B5EF4-FFF2-40B4-BE49-F238E27FC236}">
                <a16:creationId xmlns:a16="http://schemas.microsoft.com/office/drawing/2014/main" id="{CF080F44-FA48-4535-9408-B40DCBF104B3}"/>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8" action="ppaction://hlinksldjump"/>
            <a:extLst>
              <a:ext uri="{FF2B5EF4-FFF2-40B4-BE49-F238E27FC236}">
                <a16:creationId xmlns:a16="http://schemas.microsoft.com/office/drawing/2014/main" id="{939C95E8-0AD8-40E5-BF04-01947958231C}"/>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5" name="矩形 64">
            <a:extLst>
              <a:ext uri="{FF2B5EF4-FFF2-40B4-BE49-F238E27FC236}">
                <a16:creationId xmlns:a16="http://schemas.microsoft.com/office/drawing/2014/main" id="{5A415C7D-D388-4224-83C6-5657861E8B77}"/>
              </a:ext>
            </a:extLst>
          </p:cNvPr>
          <p:cNvSpPr/>
          <p:nvPr/>
        </p:nvSpPr>
        <p:spPr>
          <a:xfrm>
            <a:off x="9005888" y="5159376"/>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4</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27" name="矩形 26">
            <a:extLst>
              <a:ext uri="{FF2B5EF4-FFF2-40B4-BE49-F238E27FC236}">
                <a16:creationId xmlns:a16="http://schemas.microsoft.com/office/drawing/2014/main" id="{6C5FCD46-914F-444E-B2C0-ED9D8ACDF9FD}"/>
              </a:ext>
            </a:extLst>
          </p:cNvPr>
          <p:cNvSpPr/>
          <p:nvPr/>
        </p:nvSpPr>
        <p:spPr>
          <a:xfrm>
            <a:off x="1816100" y="4672014"/>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zh-CN" altLang="zh-CN" sz="21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见解析</a:t>
            </a:r>
            <a:endParaRPr lang="zh-CN" altLang="zh-CN" sz="788"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p:txBody>
      </p:sp>
      <p:sp>
        <p:nvSpPr>
          <p:cNvPr id="14" name="Rectangle 21">
            <a:hlinkClick r:id="rId9" action="ppaction://hlinksldjump"/>
            <a:extLst>
              <a:ext uri="{FF2B5EF4-FFF2-40B4-BE49-F238E27FC236}">
                <a16:creationId xmlns:a16="http://schemas.microsoft.com/office/drawing/2014/main" id="{C2352D60-13F2-4CAC-BB44-40C1E99AB157}"/>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4509" name="Picture 2" descr="69-2">
            <a:extLst>
              <a:ext uri="{FF2B5EF4-FFF2-40B4-BE49-F238E27FC236}">
                <a16:creationId xmlns:a16="http://schemas.microsoft.com/office/drawing/2014/main" id="{90DCDEC9-EE6D-44FE-A15C-8823231BC4BD}"/>
              </a:ext>
            </a:extLst>
          </p:cNvPr>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64538" y="3213101"/>
            <a:ext cx="184150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001581D9-57D0-4AFE-8D62-2D9B16AFB176}"/>
              </a:ext>
            </a:extLst>
          </p:cNvPr>
          <p:cNvSpPr/>
          <p:nvPr/>
        </p:nvSpPr>
        <p:spPr>
          <a:xfrm>
            <a:off x="1858964" y="1160464"/>
            <a:ext cx="8474075"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导体</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匀速下落的速度是多少？</a:t>
            </a:r>
            <a:endParaRPr lang="zh-CN" altLang="zh-CN" sz="788" kern="100" dirty="0">
              <a:latin typeface="宋体" panose="02010600030101010101" pitchFamily="2" charset="-122"/>
              <a:cs typeface="Courier New" panose="02070309020205020404" pitchFamily="49" charset="0"/>
            </a:endParaRPr>
          </a:p>
        </p:txBody>
      </p:sp>
      <p:sp>
        <p:nvSpPr>
          <p:cNvPr id="37" name="Rectangle 21">
            <a:hlinkClick r:id="rId3" action="ppaction://hlinksldjump"/>
            <a:extLst>
              <a:ext uri="{FF2B5EF4-FFF2-40B4-BE49-F238E27FC236}">
                <a16:creationId xmlns:a16="http://schemas.microsoft.com/office/drawing/2014/main" id="{35C03657-830A-42EC-AC17-A19D5C5CDE75}"/>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4" action="ppaction://hlinksldjump"/>
            <a:extLst>
              <a:ext uri="{FF2B5EF4-FFF2-40B4-BE49-F238E27FC236}">
                <a16:creationId xmlns:a16="http://schemas.microsoft.com/office/drawing/2014/main" id="{FE0C0E9B-2B9A-46DF-9323-76A155EA1963}"/>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9" name="Rectangle 21">
            <a:hlinkClick r:id="rId5" action="ppaction://hlinksldjump"/>
            <a:extLst>
              <a:ext uri="{FF2B5EF4-FFF2-40B4-BE49-F238E27FC236}">
                <a16:creationId xmlns:a16="http://schemas.microsoft.com/office/drawing/2014/main" id="{B7D6127B-8CC6-4F4F-BC86-D334A79DDF34}"/>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0" name="Rectangle 21">
            <a:hlinkClick r:id="rId6" action="ppaction://hlinksldjump"/>
            <a:extLst>
              <a:ext uri="{FF2B5EF4-FFF2-40B4-BE49-F238E27FC236}">
                <a16:creationId xmlns:a16="http://schemas.microsoft.com/office/drawing/2014/main" id="{C50A9B89-6CD9-4337-94EF-CAE438991D60}"/>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41" name="Rectangle 21">
            <a:hlinkClick r:id="rId7" action="ppaction://hlinksldjump"/>
            <a:extLst>
              <a:ext uri="{FF2B5EF4-FFF2-40B4-BE49-F238E27FC236}">
                <a16:creationId xmlns:a16="http://schemas.microsoft.com/office/drawing/2014/main" id="{4C792172-F714-4B6A-8061-F82A6711BF9C}"/>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2" name="Rectangle 21">
            <a:hlinkClick r:id="rId8" action="ppaction://hlinksldjump"/>
            <a:extLst>
              <a:ext uri="{FF2B5EF4-FFF2-40B4-BE49-F238E27FC236}">
                <a16:creationId xmlns:a16="http://schemas.microsoft.com/office/drawing/2014/main" id="{82D63CA1-7CB8-4677-BD71-C76189E18014}"/>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9" action="ppaction://hlinksldjump"/>
            <a:extLst>
              <a:ext uri="{FF2B5EF4-FFF2-40B4-BE49-F238E27FC236}">
                <a16:creationId xmlns:a16="http://schemas.microsoft.com/office/drawing/2014/main" id="{1783A3B3-F06C-4152-955A-F498D1F4D68D}"/>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27" name="矩形 26">
            <a:extLst>
              <a:ext uri="{FF2B5EF4-FFF2-40B4-BE49-F238E27FC236}">
                <a16:creationId xmlns:a16="http://schemas.microsoft.com/office/drawing/2014/main" id="{5B22ECC4-A111-47BA-B558-E0083CEB0F34}"/>
              </a:ext>
            </a:extLst>
          </p:cNvPr>
          <p:cNvSpPr/>
          <p:nvPr/>
        </p:nvSpPr>
        <p:spPr>
          <a:xfrm>
            <a:off x="1816100" y="1700214"/>
            <a:ext cx="8559800" cy="5175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zh-CN" altLang="zh-CN" sz="21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见解析</a:t>
            </a:r>
            <a:endParaRPr lang="zh-CN" altLang="zh-CN" sz="788"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p:txBody>
      </p:sp>
      <p:sp>
        <p:nvSpPr>
          <p:cNvPr id="14" name="Rectangle 21">
            <a:hlinkClick r:id="rId10" action="ppaction://hlinksldjump"/>
            <a:extLst>
              <a:ext uri="{FF2B5EF4-FFF2-40B4-BE49-F238E27FC236}">
                <a16:creationId xmlns:a16="http://schemas.microsoft.com/office/drawing/2014/main" id="{D3679CBC-BB0A-4836-A3D8-14CC29F08771}"/>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5532" name="Picture 2" descr="69-2">
            <a:extLst>
              <a:ext uri="{FF2B5EF4-FFF2-40B4-BE49-F238E27FC236}">
                <a16:creationId xmlns:a16="http://schemas.microsoft.com/office/drawing/2014/main" id="{786EF24B-0ED4-4570-ACDB-2105E9F62C0E}"/>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85138" y="990601"/>
            <a:ext cx="1841500" cy="19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a:extLst>
              <a:ext uri="{FF2B5EF4-FFF2-40B4-BE49-F238E27FC236}">
                <a16:creationId xmlns:a16="http://schemas.microsoft.com/office/drawing/2014/main" id="{6DEDF3FE-ECE5-48A4-A50B-2C3487C71F22}"/>
              </a:ext>
            </a:extLst>
          </p:cNvPr>
          <p:cNvSpPr>
            <a:spLocks noChangeArrowheads="1"/>
          </p:cNvSpPr>
          <p:nvPr/>
        </p:nvSpPr>
        <p:spPr bwMode="auto">
          <a:xfrm>
            <a:off x="1816100" y="3387726"/>
            <a:ext cx="8559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设导体</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ab</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匀速下落的速度为</a:t>
            </a:r>
            <a:r>
              <a:rPr lang="en-US" altLang="zh-CN" sz="2100" i="1">
                <a:latin typeface="Book Antiqua" panose="02040602050305030304" pitchFamily="18" charset="0"/>
                <a:ea typeface="微软雅黑" panose="020B0503020204020204" pitchFamily="34" charset="-122"/>
                <a:cs typeface="Times New Roman" panose="02020603050405020304" pitchFamily="18" charset="0"/>
              </a:rPr>
              <a:t>v</a:t>
            </a:r>
            <a:r>
              <a:rPr lang="en-US" altLang="zh-CN" sz="2100" baseline="-25000">
                <a:latin typeface="Times New Roman" panose="02020603050405020304" pitchFamily="18" charset="0"/>
                <a:ea typeface="微软雅黑" panose="020B0503020204020204" pitchFamily="34" charset="-122"/>
                <a:cs typeface="Times New Roman" panose="02020603050405020304" pitchFamily="18" charset="0"/>
              </a:rPr>
              <a:t>m</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700">
              <a:solidFill>
                <a:srgbClr val="C00000"/>
              </a:solidFill>
              <a:latin typeface="黑体" panose="02010609060101010101" pitchFamily="49" charset="-122"/>
              <a:ea typeface="黑体" panose="02010609060101010101" pitchFamily="49" charset="-122"/>
              <a:cs typeface="Courier New" panose="02070309020205020404" pitchFamily="49" charset="0"/>
            </a:endParaRPr>
          </a:p>
        </p:txBody>
      </p:sp>
      <p:graphicFrame>
        <p:nvGraphicFramePr>
          <p:cNvPr id="2" name="对象 1">
            <a:extLst>
              <a:ext uri="{FF2B5EF4-FFF2-40B4-BE49-F238E27FC236}">
                <a16:creationId xmlns:a16="http://schemas.microsoft.com/office/drawing/2014/main" id="{42AC3B2E-4E3F-43C6-A395-98D74B3975E2}"/>
              </a:ext>
            </a:extLst>
          </p:cNvPr>
          <p:cNvGraphicFramePr>
            <a:graphicFrameLocks noChangeAspect="1"/>
          </p:cNvGraphicFramePr>
          <p:nvPr/>
        </p:nvGraphicFramePr>
        <p:xfrm>
          <a:off x="1890714" y="4049714"/>
          <a:ext cx="6435725" cy="1000125"/>
        </p:xfrm>
        <a:graphic>
          <a:graphicData uri="http://schemas.openxmlformats.org/presentationml/2006/ole">
            <mc:AlternateContent xmlns:mc="http://schemas.openxmlformats.org/markup-compatibility/2006">
              <mc:Choice xmlns:v="urn:schemas-microsoft-com:vml" Requires="v">
                <p:oleObj spid="_x0000_s21506" name="文档" r:id="rId12" imgW="8579202" imgH="1332823" progId="Word.Document.12">
                  <p:embed/>
                </p:oleObj>
              </mc:Choice>
              <mc:Fallback>
                <p:oleObj name="文档" r:id="rId12" imgW="8579202" imgH="1332823" progId="Word.Document.12">
                  <p:embed/>
                  <p:pic>
                    <p:nvPicPr>
                      <p:cNvPr id="2" name="对象 1">
                        <a:extLst>
                          <a:ext uri="{FF2B5EF4-FFF2-40B4-BE49-F238E27FC236}">
                            <a16:creationId xmlns:a16="http://schemas.microsoft.com/office/drawing/2014/main" id="{42AC3B2E-4E3F-43C6-A395-98D74B3975E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890714" y="4049714"/>
                        <a:ext cx="64357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15"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57844B8E-5A27-450B-AC14-A27983C4C674}"/>
              </a:ext>
            </a:extLst>
          </p:cNvPr>
          <p:cNvSpPr/>
          <p:nvPr/>
        </p:nvSpPr>
        <p:spPr>
          <a:xfrm>
            <a:off x="1816100" y="1227138"/>
            <a:ext cx="8559800" cy="43942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所示，质量为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0.04 kg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0.4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的正方形导体线框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放置在一光滑绝缘斜面上，线框用一平行于斜面的细线系于</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O</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点，斜面倾角为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θ</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线框的一半处于磁场中，磁场的磁感应强度随时间变化的关系为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0.5</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，方向垂直于斜面向上，已知线框电阻为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0.5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，重力加速度为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10 m/s</a:t>
            </a:r>
            <a:r>
              <a:rPr lang="en-US" altLang="zh-CN" sz="2100" kern="100" baseline="300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下列说法正确的是</a:t>
            </a:r>
            <a:endParaRPr lang="zh-CN" altLang="zh-CN" sz="210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线框中的感应电流方向为</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abcda</a:t>
            </a:r>
            <a:endParaRPr lang="zh-CN" altLang="zh-CN" sz="210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时，细线拉力大小</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 N</a:t>
            </a:r>
            <a:endParaRPr lang="zh-CN" altLang="zh-CN" sz="210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线框中感应电流大小为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80 mA</a:t>
            </a:r>
            <a:endParaRPr lang="zh-CN" altLang="zh-CN" sz="210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经过一段时间</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，线框可能沿斜面向上运动</a:t>
            </a:r>
            <a:endParaRPr lang="zh-CN" altLang="zh-CN" sz="2100" kern="100" dirty="0">
              <a:latin typeface="宋体" panose="02010600030101010101" pitchFamily="2" charset="-122"/>
              <a:cs typeface="Courier New" panose="02070309020205020404" pitchFamily="49" charset="0"/>
            </a:endParaRPr>
          </a:p>
        </p:txBody>
      </p:sp>
      <p:sp>
        <p:nvSpPr>
          <p:cNvPr id="26" name="TextBox 19">
            <a:extLst>
              <a:ext uri="{FF2B5EF4-FFF2-40B4-BE49-F238E27FC236}">
                <a16:creationId xmlns:a16="http://schemas.microsoft.com/office/drawing/2014/main" id="{C6878AB4-8491-4FAD-B42A-7A80CF82AD36}"/>
              </a:ext>
            </a:extLst>
          </p:cNvPr>
          <p:cNvSpPr txBox="1"/>
          <p:nvPr/>
        </p:nvSpPr>
        <p:spPr>
          <a:xfrm>
            <a:off x="1724025" y="461327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27" name="Rectangle 21">
            <a:hlinkClick r:id="rId2" action="ppaction://hlinksldjump"/>
            <a:extLst>
              <a:ext uri="{FF2B5EF4-FFF2-40B4-BE49-F238E27FC236}">
                <a16:creationId xmlns:a16="http://schemas.microsoft.com/office/drawing/2014/main" id="{D2C2D688-45BB-4C84-BC69-A2C5040B151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3" action="ppaction://hlinksldjump"/>
            <a:extLst>
              <a:ext uri="{FF2B5EF4-FFF2-40B4-BE49-F238E27FC236}">
                <a16:creationId xmlns:a16="http://schemas.microsoft.com/office/drawing/2014/main" id="{B66F70B9-B4F4-4766-BC62-B4D974727D7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5" name="Rectangle 21">
            <a:hlinkClick r:id="rId4" action="ppaction://hlinksldjump"/>
            <a:extLst>
              <a:ext uri="{FF2B5EF4-FFF2-40B4-BE49-F238E27FC236}">
                <a16:creationId xmlns:a16="http://schemas.microsoft.com/office/drawing/2014/main" id="{7850BFCA-F49D-4C02-800F-2834DD65A912}"/>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6" name="Rectangle 21">
            <a:hlinkClick r:id="rId5" action="ppaction://hlinksldjump"/>
            <a:extLst>
              <a:ext uri="{FF2B5EF4-FFF2-40B4-BE49-F238E27FC236}">
                <a16:creationId xmlns:a16="http://schemas.microsoft.com/office/drawing/2014/main" id="{257589CB-D209-4E2C-B795-6EA60584C68F}"/>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7" name="Rectangle 21">
            <a:hlinkClick r:id="rId6" action="ppaction://hlinksldjump"/>
            <a:extLst>
              <a:ext uri="{FF2B5EF4-FFF2-40B4-BE49-F238E27FC236}">
                <a16:creationId xmlns:a16="http://schemas.microsoft.com/office/drawing/2014/main" id="{FFBE943E-8F06-49D4-9C46-3374726AEFCE}"/>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5</a:t>
            </a:r>
          </a:p>
        </p:txBody>
      </p:sp>
      <p:sp>
        <p:nvSpPr>
          <p:cNvPr id="38" name="Rectangle 21">
            <a:hlinkClick r:id="rId7" action="ppaction://hlinksldjump"/>
            <a:extLst>
              <a:ext uri="{FF2B5EF4-FFF2-40B4-BE49-F238E27FC236}">
                <a16:creationId xmlns:a16="http://schemas.microsoft.com/office/drawing/2014/main" id="{EA5A1F85-F9A2-40F2-AF4A-10E595E2705D}"/>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9" name="Rectangle 21">
            <a:hlinkClick r:id="rId8" action="ppaction://hlinksldjump"/>
            <a:extLst>
              <a:ext uri="{FF2B5EF4-FFF2-40B4-BE49-F238E27FC236}">
                <a16:creationId xmlns:a16="http://schemas.microsoft.com/office/drawing/2014/main" id="{CE86A174-18B8-42F1-883F-B2D18A8BF5AE}"/>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65" name="矩形 64">
            <a:extLst>
              <a:ext uri="{FF2B5EF4-FFF2-40B4-BE49-F238E27FC236}">
                <a16:creationId xmlns:a16="http://schemas.microsoft.com/office/drawing/2014/main" id="{429D7565-D853-41A7-861D-DCDB0E338567}"/>
              </a:ext>
            </a:extLst>
          </p:cNvPr>
          <p:cNvSpPr/>
          <p:nvPr/>
        </p:nvSpPr>
        <p:spPr>
          <a:xfrm>
            <a:off x="8640763" y="5130801"/>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5</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grpSp>
        <p:nvGrpSpPr>
          <p:cNvPr id="236556" name="组合 27">
            <a:extLst>
              <a:ext uri="{FF2B5EF4-FFF2-40B4-BE49-F238E27FC236}">
                <a16:creationId xmlns:a16="http://schemas.microsoft.com/office/drawing/2014/main" id="{BDD10941-7523-40C7-9E7E-8A97AA0026CB}"/>
              </a:ext>
            </a:extLst>
          </p:cNvPr>
          <p:cNvGrpSpPr>
            <a:grpSpLocks/>
          </p:cNvGrpSpPr>
          <p:nvPr/>
        </p:nvGrpSpPr>
        <p:grpSpPr bwMode="auto">
          <a:xfrm>
            <a:off x="1919289" y="930276"/>
            <a:ext cx="1798637" cy="392113"/>
            <a:chOff x="550590" y="561087"/>
            <a:chExt cx="2397998" cy="523152"/>
          </a:xfrm>
        </p:grpSpPr>
        <p:sp>
          <p:nvSpPr>
            <p:cNvPr id="29" name="TextBox 38">
              <a:extLst>
                <a:ext uri="{FF2B5EF4-FFF2-40B4-BE49-F238E27FC236}">
                  <a16:creationId xmlns:a16="http://schemas.microsoft.com/office/drawing/2014/main" id="{81C61EC9-952B-4B9C-9527-79BB6E6EE7BE}"/>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能力综合练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36561" name="组合 30">
              <a:extLst>
                <a:ext uri="{FF2B5EF4-FFF2-40B4-BE49-F238E27FC236}">
                  <a16:creationId xmlns:a16="http://schemas.microsoft.com/office/drawing/2014/main" id="{C711C2ED-DC1E-4908-AC14-88D4D4D3B720}"/>
                </a:ext>
              </a:extLst>
            </p:cNvPr>
            <p:cNvGrpSpPr>
              <a:grpSpLocks/>
            </p:cNvGrpSpPr>
            <p:nvPr/>
          </p:nvGrpSpPr>
          <p:grpSpPr bwMode="auto">
            <a:xfrm>
              <a:off x="569437" y="568930"/>
              <a:ext cx="452289" cy="420203"/>
              <a:chOff x="5117221" y="262066"/>
              <a:chExt cx="622156" cy="578020"/>
            </a:xfrm>
          </p:grpSpPr>
          <p:sp>
            <p:nvSpPr>
              <p:cNvPr id="33" name="矩形 32">
                <a:extLst>
                  <a:ext uri="{FF2B5EF4-FFF2-40B4-BE49-F238E27FC236}">
                    <a16:creationId xmlns:a16="http://schemas.microsoft.com/office/drawing/2014/main" id="{B968013F-4DD0-4328-878E-7E2C94026DD8}"/>
                  </a:ext>
                </a:extLst>
              </p:cNvPr>
              <p:cNvSpPr/>
              <p:nvPr/>
            </p:nvSpPr>
            <p:spPr>
              <a:xfrm>
                <a:off x="5117498" y="405694"/>
                <a:ext cx="433800" cy="434109"/>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36564" name="图片 33">
                <a:extLst>
                  <a:ext uri="{FF2B5EF4-FFF2-40B4-BE49-F238E27FC236}">
                    <a16:creationId xmlns:a16="http://schemas.microsoft.com/office/drawing/2014/main" id="{B3C8C00F-E1E4-4A51-826E-F18DE771BC9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2" name="直接连接符 31">
              <a:extLst>
                <a:ext uri="{FF2B5EF4-FFF2-40B4-BE49-F238E27FC236}">
                  <a16:creationId xmlns:a16="http://schemas.microsoft.com/office/drawing/2014/main" id="{B9ADDD28-2A4A-44EC-8047-8F1314AF053E}"/>
                </a:ext>
              </a:extLst>
            </p:cNvPr>
            <p:cNvCxnSpPr/>
            <p:nvPr/>
          </p:nvCxnSpPr>
          <p:spPr>
            <a:xfrm>
              <a:off x="550590" y="105458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Rectangle 21">
            <a:hlinkClick r:id="rId10" action="ppaction://hlinksldjump"/>
            <a:extLst>
              <a:ext uri="{FF2B5EF4-FFF2-40B4-BE49-F238E27FC236}">
                <a16:creationId xmlns:a16="http://schemas.microsoft.com/office/drawing/2014/main" id="{B9270E13-55F9-4491-AABF-EDB663C09651}"/>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6558" name="Picture 64" descr="L61">
            <a:extLst>
              <a:ext uri="{FF2B5EF4-FFF2-40B4-BE49-F238E27FC236}">
                <a16:creationId xmlns:a16="http://schemas.microsoft.com/office/drawing/2014/main" id="{8B5D744D-A347-4568-9058-6B0A579BEDE7}"/>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54913" y="3659189"/>
            <a:ext cx="268605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19">
            <a:extLst>
              <a:ext uri="{FF2B5EF4-FFF2-40B4-BE49-F238E27FC236}">
                <a16:creationId xmlns:a16="http://schemas.microsoft.com/office/drawing/2014/main" id="{028E25FF-69EA-4F95-8DEC-3D6965740499}"/>
              </a:ext>
            </a:extLst>
          </p:cNvPr>
          <p:cNvSpPr txBox="1"/>
          <p:nvPr/>
        </p:nvSpPr>
        <p:spPr>
          <a:xfrm>
            <a:off x="1724025" y="5080000"/>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linds(horizontal)">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a:extLst>
              <a:ext uri="{FF2B5EF4-FFF2-40B4-BE49-F238E27FC236}">
                <a16:creationId xmlns:a16="http://schemas.microsoft.com/office/drawing/2014/main" id="{77ABC0CC-B4B2-4897-99D3-7628E254D534}"/>
              </a:ext>
            </a:extLst>
          </p:cNvPr>
          <p:cNvSpPr/>
          <p:nvPr/>
        </p:nvSpPr>
        <p:spPr>
          <a:xfrm>
            <a:off x="1816100" y="933451"/>
            <a:ext cx="8559800" cy="197167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所示，边长为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的正方形线框，从图示位置开始沿光滑绝缘斜面向下滑动，中途穿越垂直纸面向里、有理想边界的匀强磁场区域，磁场的宽度大于</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，以</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表示导线框中的感应电流，从线框刚进入磁场开始计时，取逆时针方向为电流正方向，以下</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i</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关系图像，可能正确的是</a:t>
            </a:r>
            <a:endParaRPr lang="zh-CN" altLang="zh-CN" sz="788" kern="100" spc="-23" dirty="0">
              <a:latin typeface="宋体" panose="02010600030101010101" pitchFamily="2" charset="-122"/>
              <a:cs typeface="Courier New" panose="02070309020205020404" pitchFamily="49" charset="0"/>
            </a:endParaRPr>
          </a:p>
        </p:txBody>
      </p:sp>
      <p:sp>
        <p:nvSpPr>
          <p:cNvPr id="35" name="Rectangle 21">
            <a:hlinkClick r:id="rId2" action="ppaction://hlinksldjump"/>
            <a:extLst>
              <a:ext uri="{FF2B5EF4-FFF2-40B4-BE49-F238E27FC236}">
                <a16:creationId xmlns:a16="http://schemas.microsoft.com/office/drawing/2014/main" id="{BAEBD1EA-8F7A-47CE-8DF4-72E8E5559C3D}"/>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3" action="ppaction://hlinksldjump"/>
            <a:extLst>
              <a:ext uri="{FF2B5EF4-FFF2-40B4-BE49-F238E27FC236}">
                <a16:creationId xmlns:a16="http://schemas.microsoft.com/office/drawing/2014/main" id="{6F1AC914-5FBF-47C4-A207-921B1BFA4F1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4" action="ppaction://hlinksldjump"/>
            <a:extLst>
              <a:ext uri="{FF2B5EF4-FFF2-40B4-BE49-F238E27FC236}">
                <a16:creationId xmlns:a16="http://schemas.microsoft.com/office/drawing/2014/main" id="{582CF439-C750-4BFE-9D5E-25D019DC4A1A}"/>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5" action="ppaction://hlinksldjump"/>
            <a:extLst>
              <a:ext uri="{FF2B5EF4-FFF2-40B4-BE49-F238E27FC236}">
                <a16:creationId xmlns:a16="http://schemas.microsoft.com/office/drawing/2014/main" id="{1E6F6BCA-C2D3-4462-87B2-B4D1E67279F1}"/>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6" action="ppaction://hlinksldjump"/>
            <a:extLst>
              <a:ext uri="{FF2B5EF4-FFF2-40B4-BE49-F238E27FC236}">
                <a16:creationId xmlns:a16="http://schemas.microsoft.com/office/drawing/2014/main" id="{05F9005E-ECB5-4D9F-BBE9-80A5225F49C1}"/>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7" action="ppaction://hlinksldjump"/>
            <a:extLst>
              <a:ext uri="{FF2B5EF4-FFF2-40B4-BE49-F238E27FC236}">
                <a16:creationId xmlns:a16="http://schemas.microsoft.com/office/drawing/2014/main" id="{13F1B845-DA74-472E-8F68-4F370896ED95}"/>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6</a:t>
            </a:r>
          </a:p>
        </p:txBody>
      </p:sp>
      <p:sp>
        <p:nvSpPr>
          <p:cNvPr id="41" name="Rectangle 21">
            <a:hlinkClick r:id="rId8" action="ppaction://hlinksldjump"/>
            <a:extLst>
              <a:ext uri="{FF2B5EF4-FFF2-40B4-BE49-F238E27FC236}">
                <a16:creationId xmlns:a16="http://schemas.microsoft.com/office/drawing/2014/main" id="{C5B4392F-99BC-4955-A868-A1D7533C114B}"/>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2" name="矩形 1">
            <a:extLst>
              <a:ext uri="{FF2B5EF4-FFF2-40B4-BE49-F238E27FC236}">
                <a16:creationId xmlns:a16="http://schemas.microsoft.com/office/drawing/2014/main" id="{FD265018-0BD9-4B97-A832-D16D709BA0BD}"/>
              </a:ext>
            </a:extLst>
          </p:cNvPr>
          <p:cNvSpPr/>
          <p:nvPr/>
        </p:nvSpPr>
        <p:spPr>
          <a:xfrm>
            <a:off x="2493963" y="4610101"/>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6</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4" name="Rectangle 21">
            <a:hlinkClick r:id="rId9" action="ppaction://hlinksldjump"/>
            <a:extLst>
              <a:ext uri="{FF2B5EF4-FFF2-40B4-BE49-F238E27FC236}">
                <a16:creationId xmlns:a16="http://schemas.microsoft.com/office/drawing/2014/main" id="{8955105A-F896-4209-834D-0A8AA0D99776}"/>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7580" name="Picture 48" descr="2-177">
            <a:extLst>
              <a:ext uri="{FF2B5EF4-FFF2-40B4-BE49-F238E27FC236}">
                <a16:creationId xmlns:a16="http://schemas.microsoft.com/office/drawing/2014/main" id="{A609250F-5AAC-4FDC-ACC2-251C0B321827}"/>
              </a:ext>
            </a:extLst>
          </p:cNvPr>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58963" y="3105151"/>
            <a:ext cx="1814512" cy="136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7581" name="Picture 49" descr="2-178">
            <a:extLst>
              <a:ext uri="{FF2B5EF4-FFF2-40B4-BE49-F238E27FC236}">
                <a16:creationId xmlns:a16="http://schemas.microsoft.com/office/drawing/2014/main" id="{DE2C56CB-72F9-4D5E-9E8B-3C77EB9BA3A9}"/>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59263" y="3159126"/>
            <a:ext cx="61595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9">
            <a:extLst>
              <a:ext uri="{FF2B5EF4-FFF2-40B4-BE49-F238E27FC236}">
                <a16:creationId xmlns:a16="http://schemas.microsoft.com/office/drawing/2014/main" id="{2F4E18DE-D49A-4DFB-A9AF-E270E5B8D0F9}"/>
              </a:ext>
            </a:extLst>
          </p:cNvPr>
          <p:cNvSpPr txBox="1"/>
          <p:nvPr/>
        </p:nvSpPr>
        <p:spPr>
          <a:xfrm>
            <a:off x="6348414" y="4217989"/>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8" name="TextBox 19">
            <a:extLst>
              <a:ext uri="{FF2B5EF4-FFF2-40B4-BE49-F238E27FC236}">
                <a16:creationId xmlns:a16="http://schemas.microsoft.com/office/drawing/2014/main" id="{BF7A5901-FDB9-497E-BB8B-3380716A5681}"/>
              </a:ext>
            </a:extLst>
          </p:cNvPr>
          <p:cNvSpPr txBox="1"/>
          <p:nvPr/>
        </p:nvSpPr>
        <p:spPr>
          <a:xfrm>
            <a:off x="8094664" y="4191001"/>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horizontal)">
                                      <p:cBhvr>
                                        <p:cTn id="1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a:extLst>
              <a:ext uri="{FF2B5EF4-FFF2-40B4-BE49-F238E27FC236}">
                <a16:creationId xmlns:a16="http://schemas.microsoft.com/office/drawing/2014/main" id="{8EE9C9AC-0253-4D96-B29B-E5316710CA21}"/>
              </a:ext>
            </a:extLst>
          </p:cNvPr>
          <p:cNvGraphicFramePr>
            <a:graphicFrameLocks noChangeAspect="1"/>
          </p:cNvGraphicFramePr>
          <p:nvPr/>
        </p:nvGraphicFramePr>
        <p:xfrm>
          <a:off x="1893889" y="4814888"/>
          <a:ext cx="2752725" cy="990600"/>
        </p:xfrm>
        <a:graphic>
          <a:graphicData uri="http://schemas.openxmlformats.org/presentationml/2006/ole">
            <mc:AlternateContent xmlns:mc="http://schemas.openxmlformats.org/markup-compatibility/2006">
              <mc:Choice xmlns:v="urn:schemas-microsoft-com:vml" Requires="v">
                <p:oleObj spid="_x0000_s22530" name="文档" r:id="rId3" imgW="3675821" imgH="1320433" progId="Word.Document.12">
                  <p:embed/>
                </p:oleObj>
              </mc:Choice>
              <mc:Fallback>
                <p:oleObj name="文档" r:id="rId3" imgW="3675821" imgH="1320433" progId="Word.Document.12">
                  <p:embed/>
                  <p:pic>
                    <p:nvPicPr>
                      <p:cNvPr id="2" name="对象 1">
                        <a:extLst>
                          <a:ext uri="{FF2B5EF4-FFF2-40B4-BE49-F238E27FC236}">
                            <a16:creationId xmlns:a16="http://schemas.microsoft.com/office/drawing/2014/main" id="{8EE9C9AC-0253-4D96-B29B-E5316710CA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3889" y="4814888"/>
                        <a:ext cx="275272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8595" name="矩形 24">
            <a:extLst>
              <a:ext uri="{FF2B5EF4-FFF2-40B4-BE49-F238E27FC236}">
                <a16:creationId xmlns:a16="http://schemas.microsoft.com/office/drawing/2014/main" id="{D60C9C48-08FF-486B-A285-841B31187EFC}"/>
              </a:ext>
            </a:extLst>
          </p:cNvPr>
          <p:cNvSpPr>
            <a:spLocks noChangeArrowheads="1"/>
          </p:cNvSpPr>
          <p:nvPr/>
        </p:nvSpPr>
        <p:spPr bwMode="auto">
          <a:xfrm>
            <a:off x="1816100" y="876301"/>
            <a:ext cx="8559800"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7.</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7</a:t>
            </a:r>
            <a:r>
              <a:rPr lang="zh-CN" altLang="zh-CN" sz="2100">
                <a:latin typeface="Times New Roman" panose="02020603050405020304" pitchFamily="18" charset="0"/>
                <a:ea typeface="方正中等线简体"/>
                <a:cs typeface="Times New Roman" panose="02020603050405020304" pitchFamily="18" charset="0"/>
              </a:rPr>
              <a:t>所示，半径为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的金属圆环水平固定，处于磁感应强度大小为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、方向竖直向下的匀强磁场中，金属棒</a:t>
            </a:r>
            <a:r>
              <a:rPr lang="en-US" altLang="zh-CN" sz="2100" i="1">
                <a:latin typeface="Times New Roman" panose="02020603050405020304" pitchFamily="18" charset="0"/>
                <a:ea typeface="方正中等线简体"/>
                <a:cs typeface="Courier New" panose="02070309020205020404" pitchFamily="49" charset="0"/>
              </a:rPr>
              <a:t>OA</a:t>
            </a:r>
            <a:r>
              <a:rPr lang="zh-CN" altLang="zh-CN" sz="2100">
                <a:latin typeface="Times New Roman" panose="02020603050405020304" pitchFamily="18" charset="0"/>
                <a:ea typeface="方正中等线简体"/>
                <a:cs typeface="Times New Roman" panose="02020603050405020304" pitchFamily="18" charset="0"/>
              </a:rPr>
              <a:t>可绕圆心</a:t>
            </a:r>
            <a:r>
              <a:rPr lang="en-US" altLang="zh-CN" sz="2100" i="1">
                <a:latin typeface="Times New Roman" panose="02020603050405020304" pitchFamily="18" charset="0"/>
                <a:ea typeface="方正中等线简体"/>
                <a:cs typeface="Courier New" panose="02070309020205020404" pitchFamily="49" charset="0"/>
              </a:rPr>
              <a:t>O</a:t>
            </a:r>
            <a:r>
              <a:rPr lang="zh-CN" altLang="zh-CN" sz="2100">
                <a:latin typeface="Times New Roman" panose="02020603050405020304" pitchFamily="18" charset="0"/>
                <a:ea typeface="方正中等线简体"/>
                <a:cs typeface="Times New Roman" panose="02020603050405020304" pitchFamily="18" charset="0"/>
              </a:rPr>
              <a:t>在圆环上转动</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金属棒</a:t>
            </a:r>
            <a:r>
              <a:rPr lang="en-US" altLang="zh-CN" sz="2100" i="1">
                <a:latin typeface="Times New Roman" panose="02020603050405020304" pitchFamily="18" charset="0"/>
                <a:ea typeface="方正中等线简体"/>
                <a:cs typeface="Courier New" panose="02070309020205020404" pitchFamily="49" charset="0"/>
              </a:rPr>
              <a:t>CD</a:t>
            </a:r>
            <a:r>
              <a:rPr lang="zh-CN" altLang="zh-CN" sz="2100">
                <a:latin typeface="Times New Roman" panose="02020603050405020304" pitchFamily="18" charset="0"/>
                <a:ea typeface="方正中等线简体"/>
                <a:cs typeface="Times New Roman" panose="02020603050405020304" pitchFamily="18" charset="0"/>
              </a:rPr>
              <a:t>放在宽度也为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的足够长光滑平行金属导轨上，导轨倾角为</a:t>
            </a:r>
            <a:r>
              <a:rPr lang="en-US" altLang="zh-CN" sz="2100" i="1">
                <a:latin typeface="Times New Roman" panose="02020603050405020304" pitchFamily="18" charset="0"/>
                <a:ea typeface="方正中等线简体"/>
                <a:cs typeface="Courier New" panose="02070309020205020404" pitchFamily="49" charset="0"/>
              </a:rPr>
              <a:t>θ</a:t>
            </a:r>
            <a:r>
              <a:rPr lang="zh-CN" altLang="zh-CN" sz="2100">
                <a:latin typeface="Times New Roman" panose="02020603050405020304" pitchFamily="18" charset="0"/>
                <a:ea typeface="方正中等线简体"/>
                <a:cs typeface="Times New Roman" panose="02020603050405020304" pitchFamily="18" charset="0"/>
              </a:rPr>
              <a:t>，处于垂直导轨平面向下、磁感应强度大小为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的匀强磁场中</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用导线将金属圆环、金属棒</a:t>
            </a:r>
            <a:r>
              <a:rPr lang="en-US" altLang="zh-CN" sz="2100" i="1">
                <a:latin typeface="Times New Roman" panose="02020603050405020304" pitchFamily="18" charset="0"/>
                <a:ea typeface="方正中等线简体"/>
                <a:cs typeface="Courier New" panose="02070309020205020404" pitchFamily="49" charset="0"/>
              </a:rPr>
              <a:t>OA</a:t>
            </a:r>
            <a:r>
              <a:rPr lang="zh-CN" altLang="zh-CN" sz="2100">
                <a:latin typeface="Times New Roman" panose="02020603050405020304" pitchFamily="18" charset="0"/>
                <a:ea typeface="方正中等线简体"/>
                <a:cs typeface="Times New Roman" panose="02020603050405020304" pitchFamily="18" charset="0"/>
              </a:rPr>
              <a:t>的</a:t>
            </a:r>
            <a:r>
              <a:rPr lang="en-US" altLang="zh-CN" sz="2100" i="1">
                <a:latin typeface="Times New Roman" panose="02020603050405020304" pitchFamily="18" charset="0"/>
                <a:ea typeface="方正中等线简体"/>
                <a:cs typeface="Courier New" panose="02070309020205020404" pitchFamily="49" charset="0"/>
              </a:rPr>
              <a:t>O</a:t>
            </a:r>
            <a:r>
              <a:rPr lang="zh-CN" altLang="zh-CN" sz="2100">
                <a:latin typeface="Times New Roman" panose="02020603050405020304" pitchFamily="18" charset="0"/>
                <a:ea typeface="方正中等线简体"/>
                <a:cs typeface="Times New Roman" panose="02020603050405020304" pitchFamily="18" charset="0"/>
              </a:rPr>
              <a:t>端分别与两导轨连接，已知金属棒</a:t>
            </a:r>
            <a:r>
              <a:rPr lang="en-US" altLang="zh-CN" sz="2100" i="1">
                <a:latin typeface="Times New Roman" panose="02020603050405020304" pitchFamily="18" charset="0"/>
                <a:ea typeface="方正中等线简体"/>
                <a:cs typeface="Courier New" panose="02070309020205020404" pitchFamily="49" charset="0"/>
              </a:rPr>
              <a:t>OA</a:t>
            </a:r>
            <a:r>
              <a:rPr lang="zh-CN" altLang="zh-CN" sz="2100">
                <a:latin typeface="Times New Roman" panose="02020603050405020304" pitchFamily="18" charset="0"/>
                <a:ea typeface="方正中等线简体"/>
                <a:cs typeface="Times New Roman" panose="02020603050405020304" pitchFamily="18" charset="0"/>
              </a:rPr>
              <a:t>和</a:t>
            </a:r>
            <a:r>
              <a:rPr lang="en-US" altLang="zh-CN" sz="2100" i="1">
                <a:latin typeface="Times New Roman" panose="02020603050405020304" pitchFamily="18" charset="0"/>
                <a:ea typeface="方正中等线简体"/>
                <a:cs typeface="Courier New" panose="02070309020205020404" pitchFamily="49" charset="0"/>
              </a:rPr>
              <a:t>CD</a:t>
            </a:r>
            <a:r>
              <a:rPr lang="zh-CN" altLang="zh-CN" sz="2100">
                <a:latin typeface="Times New Roman" panose="02020603050405020304" pitchFamily="18" charset="0"/>
                <a:ea typeface="方正中等线简体"/>
                <a:cs typeface="Times New Roman" panose="02020603050405020304" pitchFamily="18" charset="0"/>
              </a:rPr>
              <a:t>的长度均为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、质量均为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、电阻均为</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，其他电阻不计</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重力加速度大小为</a:t>
            </a:r>
            <a:r>
              <a:rPr lang="en-US" altLang="zh-CN" sz="2100" i="1">
                <a:latin typeface="Times New Roman" panose="02020603050405020304" pitchFamily="18" charset="0"/>
                <a:ea typeface="方正中等线简体"/>
                <a:cs typeface="Courier New" panose="02070309020205020404" pitchFamily="49" charset="0"/>
              </a:rPr>
              <a:t>g</a:t>
            </a:r>
            <a:r>
              <a:rPr lang="en-US" altLang="zh-CN" sz="2100">
                <a:latin typeface="Times New Roman" panose="02020603050405020304" pitchFamily="18" charset="0"/>
                <a:ea typeface="方正中等线简体"/>
                <a:cs typeface="Courier New" panose="02070309020205020404" pitchFamily="49" charset="0"/>
              </a:rPr>
              <a:t>.</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(1)</a:t>
            </a:r>
            <a:r>
              <a:rPr lang="zh-CN" altLang="zh-CN" sz="2100">
                <a:latin typeface="Times New Roman" panose="02020603050405020304" pitchFamily="18" charset="0"/>
                <a:ea typeface="方正中等线简体"/>
                <a:cs typeface="方正中等线简体"/>
              </a:rPr>
              <a:t>将金属棒</a:t>
            </a:r>
            <a:r>
              <a:rPr lang="en-US" altLang="zh-CN" sz="2100" i="1">
                <a:latin typeface="Times New Roman" panose="02020603050405020304" pitchFamily="18" charset="0"/>
                <a:ea typeface="方正中等线简体"/>
                <a:cs typeface="方正中等线简体"/>
              </a:rPr>
              <a:t>OA</a:t>
            </a:r>
            <a:r>
              <a:rPr lang="zh-CN" altLang="zh-CN" sz="2100">
                <a:latin typeface="Times New Roman" panose="02020603050405020304" pitchFamily="18" charset="0"/>
                <a:ea typeface="方正中等线简体"/>
                <a:cs typeface="方正中等线简体"/>
              </a:rPr>
              <a:t>固定，使金属棒</a:t>
            </a:r>
            <a:r>
              <a:rPr lang="en-US" altLang="zh-CN" sz="2100" i="1">
                <a:latin typeface="Times New Roman" panose="02020603050405020304" pitchFamily="18" charset="0"/>
                <a:ea typeface="方正中等线简体"/>
                <a:cs typeface="方正中等线简体"/>
              </a:rPr>
              <a:t>CD</a:t>
            </a:r>
            <a:r>
              <a:rPr lang="zh-CN" altLang="zh-CN" sz="2100">
                <a:latin typeface="Times New Roman" panose="02020603050405020304" pitchFamily="18" charset="0"/>
                <a:ea typeface="方正中等线简体"/>
                <a:cs typeface="方正中等线简体"/>
              </a:rPr>
              <a:t>从静止开始下滑，求金属棒</a:t>
            </a:r>
            <a:r>
              <a:rPr lang="en-US" altLang="zh-CN" sz="2100" i="1">
                <a:latin typeface="Times New Roman" panose="02020603050405020304" pitchFamily="18" charset="0"/>
                <a:ea typeface="方正中等线简体"/>
                <a:cs typeface="方正中等线简体"/>
              </a:rPr>
              <a:t>CD</a:t>
            </a:r>
            <a:r>
              <a:rPr lang="zh-CN" altLang="zh-CN" sz="2100">
                <a:latin typeface="Times New Roman" panose="02020603050405020304" pitchFamily="18" charset="0"/>
                <a:ea typeface="方正中等线简体"/>
                <a:cs typeface="方正中等线简体"/>
              </a:rPr>
              <a:t>的最大速度大小；</a:t>
            </a:r>
            <a:endParaRPr lang="zh-CN" altLang="zh-CN" sz="70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A0AD3504-6C4F-4A62-B124-8800907BC1D7}"/>
              </a:ext>
            </a:extLst>
          </p:cNvPr>
          <p:cNvSpPr/>
          <p:nvPr/>
        </p:nvSpPr>
        <p:spPr>
          <a:xfrm>
            <a:off x="8442326" y="5543551"/>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7</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38597" name="Picture 2" descr="2-190">
            <a:extLst>
              <a:ext uri="{FF2B5EF4-FFF2-40B4-BE49-F238E27FC236}">
                <a16:creationId xmlns:a16="http://schemas.microsoft.com/office/drawing/2014/main" id="{77E9D15A-1A13-4D93-8525-13AC59E6671B}"/>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65951" y="4292601"/>
            <a:ext cx="3497263"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21">
            <a:hlinkClick r:id="rId6" action="ppaction://hlinksldjump"/>
            <a:extLst>
              <a:ext uri="{FF2B5EF4-FFF2-40B4-BE49-F238E27FC236}">
                <a16:creationId xmlns:a16="http://schemas.microsoft.com/office/drawing/2014/main" id="{0FED2447-1625-4771-85E8-C26C2FC98510}"/>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7" action="ppaction://hlinksldjump"/>
            <a:extLst>
              <a:ext uri="{FF2B5EF4-FFF2-40B4-BE49-F238E27FC236}">
                <a16:creationId xmlns:a16="http://schemas.microsoft.com/office/drawing/2014/main" id="{7404FD7D-3F7E-4A11-80D5-F2016A006376}"/>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8" action="ppaction://hlinksldjump"/>
            <a:extLst>
              <a:ext uri="{FF2B5EF4-FFF2-40B4-BE49-F238E27FC236}">
                <a16:creationId xmlns:a16="http://schemas.microsoft.com/office/drawing/2014/main" id="{31E8999D-9CD4-4B2D-B59F-4A52E0945A8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9" action="ppaction://hlinksldjump"/>
            <a:extLst>
              <a:ext uri="{FF2B5EF4-FFF2-40B4-BE49-F238E27FC236}">
                <a16:creationId xmlns:a16="http://schemas.microsoft.com/office/drawing/2014/main" id="{D4276EAE-AEF9-48F5-9F22-D8DBBA5180E4}"/>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10" action="ppaction://hlinksldjump"/>
            <a:extLst>
              <a:ext uri="{FF2B5EF4-FFF2-40B4-BE49-F238E27FC236}">
                <a16:creationId xmlns:a16="http://schemas.microsoft.com/office/drawing/2014/main" id="{395524C4-A8C8-4C37-B49F-6306460ED724}"/>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11" action="ppaction://hlinksldjump"/>
            <a:extLst>
              <a:ext uri="{FF2B5EF4-FFF2-40B4-BE49-F238E27FC236}">
                <a16:creationId xmlns:a16="http://schemas.microsoft.com/office/drawing/2014/main" id="{B0544472-920D-4AB8-9EE4-A2C87AC2C27D}"/>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12" action="ppaction://hlinksldjump"/>
            <a:extLst>
              <a:ext uri="{FF2B5EF4-FFF2-40B4-BE49-F238E27FC236}">
                <a16:creationId xmlns:a16="http://schemas.microsoft.com/office/drawing/2014/main" id="{B51B1783-4513-4D3C-851D-536ACCCFC100}"/>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sp>
        <p:nvSpPr>
          <p:cNvPr id="13" name="Rectangle 21">
            <a:hlinkClick r:id="rId13" action="ppaction://hlinksldjump"/>
            <a:extLst>
              <a:ext uri="{FF2B5EF4-FFF2-40B4-BE49-F238E27FC236}">
                <a16:creationId xmlns:a16="http://schemas.microsoft.com/office/drawing/2014/main" id="{B63E6434-08E4-4412-9D44-D554AB9674CC}"/>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2E3B087C-8494-4FEA-A24A-C2F6DBC38A8E}"/>
              </a:ext>
            </a:extLst>
          </p:cNvPr>
          <p:cNvSpPr/>
          <p:nvPr/>
        </p:nvSpPr>
        <p:spPr>
          <a:xfrm>
            <a:off x="1816100" y="1073151"/>
            <a:ext cx="8559800" cy="10001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让金属棒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OA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匀速转动，使金属棒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保持静止，求金属棒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OA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的转动方向及角速度</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3" action="ppaction://hlinksldjump"/>
            <a:extLst>
              <a:ext uri="{FF2B5EF4-FFF2-40B4-BE49-F238E27FC236}">
                <a16:creationId xmlns:a16="http://schemas.microsoft.com/office/drawing/2014/main" id="{262A02C9-C0A2-404C-837F-231C362CFAF5}"/>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4" action="ppaction://hlinksldjump"/>
            <a:extLst>
              <a:ext uri="{FF2B5EF4-FFF2-40B4-BE49-F238E27FC236}">
                <a16:creationId xmlns:a16="http://schemas.microsoft.com/office/drawing/2014/main" id="{13F9230F-0661-4DF3-A5A8-4C0D6109BC50}"/>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5" action="ppaction://hlinksldjump"/>
            <a:extLst>
              <a:ext uri="{FF2B5EF4-FFF2-40B4-BE49-F238E27FC236}">
                <a16:creationId xmlns:a16="http://schemas.microsoft.com/office/drawing/2014/main" id="{DFD130D2-4825-4ED1-AB49-653028EC6568}"/>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6" action="ppaction://hlinksldjump"/>
            <a:extLst>
              <a:ext uri="{FF2B5EF4-FFF2-40B4-BE49-F238E27FC236}">
                <a16:creationId xmlns:a16="http://schemas.microsoft.com/office/drawing/2014/main" id="{300E1C85-FE5D-413C-B97F-90F84E72476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7" action="ppaction://hlinksldjump"/>
            <a:extLst>
              <a:ext uri="{FF2B5EF4-FFF2-40B4-BE49-F238E27FC236}">
                <a16:creationId xmlns:a16="http://schemas.microsoft.com/office/drawing/2014/main" id="{2D984054-ADF8-49E9-BB23-31CF317E0C6E}"/>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8" action="ppaction://hlinksldjump"/>
            <a:extLst>
              <a:ext uri="{FF2B5EF4-FFF2-40B4-BE49-F238E27FC236}">
                <a16:creationId xmlns:a16="http://schemas.microsoft.com/office/drawing/2014/main" id="{01F70A84-4B5A-46D2-BCDF-0B5DBD6223A2}"/>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9" action="ppaction://hlinksldjump"/>
            <a:extLst>
              <a:ext uri="{FF2B5EF4-FFF2-40B4-BE49-F238E27FC236}">
                <a16:creationId xmlns:a16="http://schemas.microsoft.com/office/drawing/2014/main" id="{CF9E1151-C90B-44D2-BDAA-3064B2BFAA98}"/>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sp>
        <p:nvSpPr>
          <p:cNvPr id="13" name="Rectangle 21">
            <a:hlinkClick r:id="rId10" action="ppaction://hlinksldjump"/>
            <a:extLst>
              <a:ext uri="{FF2B5EF4-FFF2-40B4-BE49-F238E27FC236}">
                <a16:creationId xmlns:a16="http://schemas.microsoft.com/office/drawing/2014/main" id="{CC197AF2-D1DC-48F4-9657-D0EF9C1271A8}"/>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pic>
        <p:nvPicPr>
          <p:cNvPr id="239627" name="Picture 2" descr="2-190">
            <a:extLst>
              <a:ext uri="{FF2B5EF4-FFF2-40B4-BE49-F238E27FC236}">
                <a16:creationId xmlns:a16="http://schemas.microsoft.com/office/drawing/2014/main" id="{3F441FC0-9682-4718-BF87-2FAD09FA8E72}"/>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8164" y="1808164"/>
            <a:ext cx="3495675"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613B90D9-0F27-4001-B422-0BB124FC6107}"/>
              </a:ext>
            </a:extLst>
          </p:cNvPr>
          <p:cNvGraphicFramePr>
            <a:graphicFrameLocks noChangeAspect="1"/>
          </p:cNvGraphicFramePr>
          <p:nvPr/>
        </p:nvGraphicFramePr>
        <p:xfrm>
          <a:off x="1928813" y="3324225"/>
          <a:ext cx="6292850" cy="914400"/>
        </p:xfrm>
        <a:graphic>
          <a:graphicData uri="http://schemas.openxmlformats.org/presentationml/2006/ole">
            <mc:AlternateContent xmlns:mc="http://schemas.openxmlformats.org/markup-compatibility/2006">
              <mc:Choice xmlns:v="urn:schemas-microsoft-com:vml" Requires="v">
                <p:oleObj spid="_x0000_s23554" name="文档" r:id="rId12" imgW="8388783" imgH="1218990" progId="Word.Document.12">
                  <p:embed/>
                </p:oleObj>
              </mc:Choice>
              <mc:Fallback>
                <p:oleObj name="文档" r:id="rId12" imgW="8388783" imgH="1218990" progId="Word.Document.12">
                  <p:embed/>
                  <p:pic>
                    <p:nvPicPr>
                      <p:cNvPr id="2" name="对象 1">
                        <a:extLst>
                          <a:ext uri="{FF2B5EF4-FFF2-40B4-BE49-F238E27FC236}">
                            <a16:creationId xmlns:a16="http://schemas.microsoft.com/office/drawing/2014/main" id="{613B90D9-0F27-4001-B422-0BB124FC610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28813" y="3324225"/>
                        <a:ext cx="629285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7922C70E-AF0A-4CC0-803D-EA7E5332A156}"/>
              </a:ext>
            </a:extLst>
          </p:cNvPr>
          <p:cNvSpPr/>
          <p:nvPr/>
        </p:nvSpPr>
        <p:spPr>
          <a:xfrm>
            <a:off x="1816100" y="915989"/>
            <a:ext cx="8559800" cy="439578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所示，间距为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的平行金属导轨与水平面间的夹角为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α</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，导轨间接有一阻值为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的电阻，一长为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的金属杆置于导轨上，杆与导轨的电阻均忽略不计，两者始终保持垂直且接触良好，两者之间的动摩擦因数为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μ</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，导轨处于匀强磁场中，磁感应强度大小为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，方向垂直于导轨所在斜面向上</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当金属杆受到平行于导轨向上、大小为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的恒</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定拉力作用时，可以匀速向上运动；当金属杆受到</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平行于导轨向下、大小为</a:t>
            </a:r>
            <a:r>
              <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的恒定拉力作用时，可</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以保持与向上运动时大小相同的速度向下匀速运动</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重力加速度大小为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3" action="ppaction://hlinksldjump"/>
            <a:extLst>
              <a:ext uri="{FF2B5EF4-FFF2-40B4-BE49-F238E27FC236}">
                <a16:creationId xmlns:a16="http://schemas.microsoft.com/office/drawing/2014/main" id="{4B51CBE6-BA7D-4D76-9C75-5017669E0AFA}"/>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4" action="ppaction://hlinksldjump"/>
            <a:extLst>
              <a:ext uri="{FF2B5EF4-FFF2-40B4-BE49-F238E27FC236}">
                <a16:creationId xmlns:a16="http://schemas.microsoft.com/office/drawing/2014/main" id="{E0EEBF7A-C512-4AF8-8498-03867E746E80}"/>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5" action="ppaction://hlinksldjump"/>
            <a:extLst>
              <a:ext uri="{FF2B5EF4-FFF2-40B4-BE49-F238E27FC236}">
                <a16:creationId xmlns:a16="http://schemas.microsoft.com/office/drawing/2014/main" id="{5E976E65-5639-45C4-8ED7-AB48E2539EEE}"/>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6" action="ppaction://hlinksldjump"/>
            <a:extLst>
              <a:ext uri="{FF2B5EF4-FFF2-40B4-BE49-F238E27FC236}">
                <a16:creationId xmlns:a16="http://schemas.microsoft.com/office/drawing/2014/main" id="{AA5EB1EC-CC36-4CFA-B42E-36866D5D0B35}"/>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7" action="ppaction://hlinksldjump"/>
            <a:extLst>
              <a:ext uri="{FF2B5EF4-FFF2-40B4-BE49-F238E27FC236}">
                <a16:creationId xmlns:a16="http://schemas.microsoft.com/office/drawing/2014/main" id="{E10B3B17-67C3-41B5-981B-90E9147BAAF5}"/>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8" action="ppaction://hlinksldjump"/>
            <a:extLst>
              <a:ext uri="{FF2B5EF4-FFF2-40B4-BE49-F238E27FC236}">
                <a16:creationId xmlns:a16="http://schemas.microsoft.com/office/drawing/2014/main" id="{360ADED7-A829-4435-AA3C-CCBEE6DB412E}"/>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1" name="Rectangle 21">
            <a:hlinkClick r:id="rId9" action="ppaction://hlinksldjump"/>
            <a:extLst>
              <a:ext uri="{FF2B5EF4-FFF2-40B4-BE49-F238E27FC236}">
                <a16:creationId xmlns:a16="http://schemas.microsoft.com/office/drawing/2014/main" id="{F204DC0C-DB7D-47F2-8782-8F3357B1660B}"/>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7</a:t>
            </a:r>
          </a:p>
        </p:txBody>
      </p:sp>
      <p:sp>
        <p:nvSpPr>
          <p:cNvPr id="13" name="Rectangle 21">
            <a:hlinkClick r:id="rId10" action="ppaction://hlinksldjump"/>
            <a:extLst>
              <a:ext uri="{FF2B5EF4-FFF2-40B4-BE49-F238E27FC236}">
                <a16:creationId xmlns:a16="http://schemas.microsoft.com/office/drawing/2014/main" id="{32398C48-6F5C-439B-B278-5180ED8A6B40}"/>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graphicFrame>
        <p:nvGraphicFramePr>
          <p:cNvPr id="240651" name="对象 1">
            <a:extLst>
              <a:ext uri="{FF2B5EF4-FFF2-40B4-BE49-F238E27FC236}">
                <a16:creationId xmlns:a16="http://schemas.microsoft.com/office/drawing/2014/main" id="{BDE24290-5327-4016-BA2E-13B7BA4AA927}"/>
              </a:ext>
            </a:extLst>
          </p:cNvPr>
          <p:cNvGraphicFramePr>
            <a:graphicFrameLocks noChangeAspect="1"/>
          </p:cNvGraphicFramePr>
          <p:nvPr/>
        </p:nvGraphicFramePr>
        <p:xfrm>
          <a:off x="4735514" y="3724276"/>
          <a:ext cx="871537" cy="923925"/>
        </p:xfrm>
        <a:graphic>
          <a:graphicData uri="http://schemas.openxmlformats.org/presentationml/2006/ole">
            <mc:AlternateContent xmlns:mc="http://schemas.openxmlformats.org/markup-compatibility/2006">
              <mc:Choice xmlns:v="urn:schemas-microsoft-com:vml" Requires="v">
                <p:oleObj spid="_x0000_s24578" name="文档" r:id="rId11" imgW="1162301" imgH="1231516" progId="Word.Document.12">
                  <p:embed/>
                </p:oleObj>
              </mc:Choice>
              <mc:Fallback>
                <p:oleObj name="文档" r:id="rId11" imgW="1162301" imgH="1231516" progId="Word.Document.12">
                  <p:embed/>
                  <p:pic>
                    <p:nvPicPr>
                      <p:cNvPr id="240651" name="对象 1">
                        <a:extLst>
                          <a:ext uri="{FF2B5EF4-FFF2-40B4-BE49-F238E27FC236}">
                            <a16:creationId xmlns:a16="http://schemas.microsoft.com/office/drawing/2014/main" id="{BDE24290-5327-4016-BA2E-13B7BA4AA92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35514" y="3724276"/>
                        <a:ext cx="8715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240652" name="Picture 2" descr="2-191">
            <a:extLst>
              <a:ext uri="{FF2B5EF4-FFF2-40B4-BE49-F238E27FC236}">
                <a16:creationId xmlns:a16="http://schemas.microsoft.com/office/drawing/2014/main" id="{87F925A4-4C39-44CC-BFE6-F72A9C7671CA}"/>
              </a:ext>
            </a:extLst>
          </p:cNvPr>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56564" y="2835275"/>
            <a:ext cx="2319337"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a:extLst>
              <a:ext uri="{FF2B5EF4-FFF2-40B4-BE49-F238E27FC236}">
                <a16:creationId xmlns:a16="http://schemas.microsoft.com/office/drawing/2014/main" id="{D231A7BF-A34A-4B40-99DA-841D0C84D81D}"/>
              </a:ext>
            </a:extLst>
          </p:cNvPr>
          <p:cNvSpPr/>
          <p:nvPr/>
        </p:nvSpPr>
        <p:spPr>
          <a:xfrm>
            <a:off x="8943976" y="4833939"/>
            <a:ext cx="588963" cy="414337"/>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8</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BA556E4B-58AA-4BE0-ABFB-46B58B3B227D}"/>
              </a:ext>
            </a:extLst>
          </p:cNvPr>
          <p:cNvSpPr/>
          <p:nvPr/>
        </p:nvSpPr>
        <p:spPr>
          <a:xfrm>
            <a:off x="1816100" y="1673225"/>
            <a:ext cx="8559800" cy="5159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金属杆的质量；</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3" action="ppaction://hlinksldjump"/>
            <a:extLst>
              <a:ext uri="{FF2B5EF4-FFF2-40B4-BE49-F238E27FC236}">
                <a16:creationId xmlns:a16="http://schemas.microsoft.com/office/drawing/2014/main" id="{7C153CEB-620D-487C-8D73-E1507EE48DB1}"/>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4" action="ppaction://hlinksldjump"/>
            <a:extLst>
              <a:ext uri="{FF2B5EF4-FFF2-40B4-BE49-F238E27FC236}">
                <a16:creationId xmlns:a16="http://schemas.microsoft.com/office/drawing/2014/main" id="{96918A9A-1ED5-481D-A45D-A5BD8E8C64F1}"/>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5" action="ppaction://hlinksldjump"/>
            <a:extLst>
              <a:ext uri="{FF2B5EF4-FFF2-40B4-BE49-F238E27FC236}">
                <a16:creationId xmlns:a16="http://schemas.microsoft.com/office/drawing/2014/main" id="{0F521163-151D-459C-A905-D4D870F2F4A6}"/>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6" action="ppaction://hlinksldjump"/>
            <a:extLst>
              <a:ext uri="{FF2B5EF4-FFF2-40B4-BE49-F238E27FC236}">
                <a16:creationId xmlns:a16="http://schemas.microsoft.com/office/drawing/2014/main" id="{DEF85610-A189-4F51-B6C5-9E1C3DDE51D0}"/>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7" action="ppaction://hlinksldjump"/>
            <a:extLst>
              <a:ext uri="{FF2B5EF4-FFF2-40B4-BE49-F238E27FC236}">
                <a16:creationId xmlns:a16="http://schemas.microsoft.com/office/drawing/2014/main" id="{610ABC12-B2DA-4EF0-8AF5-0E5CEC463173}"/>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8" action="ppaction://hlinksldjump"/>
            <a:extLst>
              <a:ext uri="{FF2B5EF4-FFF2-40B4-BE49-F238E27FC236}">
                <a16:creationId xmlns:a16="http://schemas.microsoft.com/office/drawing/2014/main" id="{2FD8623C-9766-4701-BFE0-E8E90CC6DEB7}"/>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1" name="Rectangle 21">
            <a:hlinkClick r:id="rId9" action="ppaction://hlinksldjump"/>
            <a:extLst>
              <a:ext uri="{FF2B5EF4-FFF2-40B4-BE49-F238E27FC236}">
                <a16:creationId xmlns:a16="http://schemas.microsoft.com/office/drawing/2014/main" id="{07D0FD54-A30C-4F08-B8B1-C4785043DBD5}"/>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7</a:t>
            </a:r>
          </a:p>
        </p:txBody>
      </p:sp>
      <p:sp>
        <p:nvSpPr>
          <p:cNvPr id="13" name="Rectangle 21">
            <a:hlinkClick r:id="rId10" action="ppaction://hlinksldjump"/>
            <a:extLst>
              <a:ext uri="{FF2B5EF4-FFF2-40B4-BE49-F238E27FC236}">
                <a16:creationId xmlns:a16="http://schemas.microsoft.com/office/drawing/2014/main" id="{AD24A009-36C7-4B67-BDCE-894EB3E8BD4D}"/>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pic>
        <p:nvPicPr>
          <p:cNvPr id="241675" name="Picture 2" descr="2-191">
            <a:extLst>
              <a:ext uri="{FF2B5EF4-FFF2-40B4-BE49-F238E27FC236}">
                <a16:creationId xmlns:a16="http://schemas.microsoft.com/office/drawing/2014/main" id="{31467F02-4317-4086-B04B-D34282FDE726}"/>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21526" y="1727200"/>
            <a:ext cx="232092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对象 2">
            <a:extLst>
              <a:ext uri="{FF2B5EF4-FFF2-40B4-BE49-F238E27FC236}">
                <a16:creationId xmlns:a16="http://schemas.microsoft.com/office/drawing/2014/main" id="{F685E31D-138B-45DF-9305-169C95F6CB5B}"/>
              </a:ext>
            </a:extLst>
          </p:cNvPr>
          <p:cNvGraphicFramePr>
            <a:graphicFrameLocks noChangeAspect="1"/>
          </p:cNvGraphicFramePr>
          <p:nvPr/>
        </p:nvGraphicFramePr>
        <p:xfrm>
          <a:off x="1927225" y="2276475"/>
          <a:ext cx="3328988" cy="857250"/>
        </p:xfrm>
        <a:graphic>
          <a:graphicData uri="http://schemas.openxmlformats.org/presentationml/2006/ole">
            <mc:AlternateContent xmlns:mc="http://schemas.openxmlformats.org/markup-compatibility/2006">
              <mc:Choice xmlns:v="urn:schemas-microsoft-com:vml" Requires="v">
                <p:oleObj spid="_x0000_s25602" name="文档" r:id="rId12" imgW="4437254" imgH="1142600" progId="Word.Document.12">
                  <p:embed/>
                </p:oleObj>
              </mc:Choice>
              <mc:Fallback>
                <p:oleObj name="文档" r:id="rId12" imgW="4437254" imgH="1142600" progId="Word.Document.12">
                  <p:embed/>
                  <p:pic>
                    <p:nvPicPr>
                      <p:cNvPr id="3" name="对象 2">
                        <a:extLst>
                          <a:ext uri="{FF2B5EF4-FFF2-40B4-BE49-F238E27FC236}">
                            <a16:creationId xmlns:a16="http://schemas.microsoft.com/office/drawing/2014/main" id="{F685E31D-138B-45DF-9305-169C95F6CB5B}"/>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27225" y="2276475"/>
                        <a:ext cx="3328988"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D844F2C5-B536-4671-B07D-F07383C91380}"/>
              </a:ext>
            </a:extLst>
          </p:cNvPr>
          <p:cNvSpPr/>
          <p:nvPr/>
        </p:nvSpPr>
        <p:spPr>
          <a:xfrm>
            <a:off x="1816100" y="915989"/>
            <a:ext cx="8559800" cy="5175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金属杆在磁场中匀速向上运动时速度的大小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3" action="ppaction://hlinksldjump"/>
            <a:extLst>
              <a:ext uri="{FF2B5EF4-FFF2-40B4-BE49-F238E27FC236}">
                <a16:creationId xmlns:a16="http://schemas.microsoft.com/office/drawing/2014/main" id="{65EE53AD-7C4D-44E6-8F4B-DD569B6DB96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4" action="ppaction://hlinksldjump"/>
            <a:extLst>
              <a:ext uri="{FF2B5EF4-FFF2-40B4-BE49-F238E27FC236}">
                <a16:creationId xmlns:a16="http://schemas.microsoft.com/office/drawing/2014/main" id="{B0EEC2D9-BD42-496E-9F13-40EF4FA1AE78}"/>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5" action="ppaction://hlinksldjump"/>
            <a:extLst>
              <a:ext uri="{FF2B5EF4-FFF2-40B4-BE49-F238E27FC236}">
                <a16:creationId xmlns:a16="http://schemas.microsoft.com/office/drawing/2014/main" id="{C2F4400E-F8EF-4F52-9200-E6E84992BCC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6" action="ppaction://hlinksldjump"/>
            <a:extLst>
              <a:ext uri="{FF2B5EF4-FFF2-40B4-BE49-F238E27FC236}">
                <a16:creationId xmlns:a16="http://schemas.microsoft.com/office/drawing/2014/main" id="{765EEE9A-4676-44AA-931B-42C684EF1004}"/>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7" action="ppaction://hlinksldjump"/>
            <a:extLst>
              <a:ext uri="{FF2B5EF4-FFF2-40B4-BE49-F238E27FC236}">
                <a16:creationId xmlns:a16="http://schemas.microsoft.com/office/drawing/2014/main" id="{16EA3C9E-2EDC-4507-AC1C-EC9F528D6E31}"/>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8" action="ppaction://hlinksldjump"/>
            <a:extLst>
              <a:ext uri="{FF2B5EF4-FFF2-40B4-BE49-F238E27FC236}">
                <a16:creationId xmlns:a16="http://schemas.microsoft.com/office/drawing/2014/main" id="{D303304E-C84A-46A3-8DC4-569E73440B1A}"/>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1" name="Rectangle 21">
            <a:hlinkClick r:id="rId9" action="ppaction://hlinksldjump"/>
            <a:extLst>
              <a:ext uri="{FF2B5EF4-FFF2-40B4-BE49-F238E27FC236}">
                <a16:creationId xmlns:a16="http://schemas.microsoft.com/office/drawing/2014/main" id="{646F6596-66B0-49CD-8961-74FA17130A75}"/>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7</a:t>
            </a:r>
          </a:p>
        </p:txBody>
      </p:sp>
      <p:sp>
        <p:nvSpPr>
          <p:cNvPr id="13" name="Rectangle 21">
            <a:hlinkClick r:id="rId10" action="ppaction://hlinksldjump"/>
            <a:extLst>
              <a:ext uri="{FF2B5EF4-FFF2-40B4-BE49-F238E27FC236}">
                <a16:creationId xmlns:a16="http://schemas.microsoft.com/office/drawing/2014/main" id="{3F70E8D2-C4D2-4A93-837A-C1AF2644A5A4}"/>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pic>
        <p:nvPicPr>
          <p:cNvPr id="242699" name="Picture 2" descr="2-191">
            <a:extLst>
              <a:ext uri="{FF2B5EF4-FFF2-40B4-BE49-F238E27FC236}">
                <a16:creationId xmlns:a16="http://schemas.microsoft.com/office/drawing/2014/main" id="{FB8E3BC9-A4D7-4263-B139-4B525CE0C240}"/>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24789" y="874714"/>
            <a:ext cx="2319337" cy="213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F581FFF4-AC07-47FD-9C29-63BA0703FA47}"/>
              </a:ext>
            </a:extLst>
          </p:cNvPr>
          <p:cNvGraphicFramePr>
            <a:graphicFrameLocks noChangeAspect="1"/>
          </p:cNvGraphicFramePr>
          <p:nvPr/>
        </p:nvGraphicFramePr>
        <p:xfrm>
          <a:off x="1912939" y="1589088"/>
          <a:ext cx="4262437" cy="868362"/>
        </p:xfrm>
        <a:graphic>
          <a:graphicData uri="http://schemas.openxmlformats.org/presentationml/2006/ole">
            <mc:AlternateContent xmlns:mc="http://schemas.openxmlformats.org/markup-compatibility/2006">
              <mc:Choice xmlns:v="urn:schemas-microsoft-com:vml" Requires="v">
                <p:oleObj spid="_x0000_s26626" name="文档" r:id="rId12" imgW="5683839" imgH="1155268" progId="Word.Document.12">
                  <p:embed/>
                </p:oleObj>
              </mc:Choice>
              <mc:Fallback>
                <p:oleObj name="文档" r:id="rId12" imgW="5683839" imgH="1155268" progId="Word.Document.12">
                  <p:embed/>
                  <p:pic>
                    <p:nvPicPr>
                      <p:cNvPr id="2" name="对象 1">
                        <a:extLst>
                          <a:ext uri="{FF2B5EF4-FFF2-40B4-BE49-F238E27FC236}">
                            <a16:creationId xmlns:a16="http://schemas.microsoft.com/office/drawing/2014/main" id="{F581FFF4-AC07-47FD-9C29-63BA0703FA4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12939" y="1589088"/>
                        <a:ext cx="4262437"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对象 2">
            <a:extLst>
              <a:ext uri="{FF2B5EF4-FFF2-40B4-BE49-F238E27FC236}">
                <a16:creationId xmlns:a16="http://schemas.microsoft.com/office/drawing/2014/main" id="{71812C1F-7866-4929-BDA4-6A2EF5B37299}"/>
              </a:ext>
            </a:extLst>
          </p:cNvPr>
          <p:cNvGraphicFramePr>
            <a:graphicFrameLocks noChangeAspect="1"/>
          </p:cNvGraphicFramePr>
          <p:nvPr/>
        </p:nvGraphicFramePr>
        <p:xfrm>
          <a:off x="1912939" y="3313113"/>
          <a:ext cx="7742237" cy="1009650"/>
        </p:xfrm>
        <a:graphic>
          <a:graphicData uri="http://schemas.openxmlformats.org/presentationml/2006/ole">
            <mc:AlternateContent xmlns:mc="http://schemas.openxmlformats.org/markup-compatibility/2006">
              <mc:Choice xmlns:v="urn:schemas-microsoft-com:vml" Requires="v">
                <p:oleObj spid="_x0000_s26627" name="文档" r:id="rId14" imgW="10321577" imgH="1345057" progId="Word.Document.12">
                  <p:embed/>
                </p:oleObj>
              </mc:Choice>
              <mc:Fallback>
                <p:oleObj name="文档" r:id="rId14" imgW="10321577" imgH="1345057" progId="Word.Document.12">
                  <p:embed/>
                  <p:pic>
                    <p:nvPicPr>
                      <p:cNvPr id="3" name="对象 2">
                        <a:extLst>
                          <a:ext uri="{FF2B5EF4-FFF2-40B4-BE49-F238E27FC236}">
                            <a16:creationId xmlns:a16="http://schemas.microsoft.com/office/drawing/2014/main" id="{71812C1F-7866-4929-BDA4-6A2EF5B37299}"/>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912939" y="3313113"/>
                        <a:ext cx="7742237"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对象 3">
            <a:extLst>
              <a:ext uri="{FF2B5EF4-FFF2-40B4-BE49-F238E27FC236}">
                <a16:creationId xmlns:a16="http://schemas.microsoft.com/office/drawing/2014/main" id="{7533DE2D-DA2B-4557-9ED2-8484C48BF13B}"/>
              </a:ext>
            </a:extLst>
          </p:cNvPr>
          <p:cNvGraphicFramePr>
            <a:graphicFrameLocks noChangeAspect="1"/>
          </p:cNvGraphicFramePr>
          <p:nvPr/>
        </p:nvGraphicFramePr>
        <p:xfrm>
          <a:off x="1912939" y="3959226"/>
          <a:ext cx="8408987" cy="1522413"/>
        </p:xfrm>
        <a:graphic>
          <a:graphicData uri="http://schemas.openxmlformats.org/presentationml/2006/ole">
            <mc:AlternateContent xmlns:mc="http://schemas.openxmlformats.org/markup-compatibility/2006">
              <mc:Choice xmlns:v="urn:schemas-microsoft-com:vml" Requires="v">
                <p:oleObj spid="_x0000_s26628" name="文档" r:id="rId16" imgW="11211691" imgH="2030899" progId="Word.Document.12">
                  <p:embed/>
                </p:oleObj>
              </mc:Choice>
              <mc:Fallback>
                <p:oleObj name="文档" r:id="rId16" imgW="11211691" imgH="2030899" progId="Word.Document.12">
                  <p:embed/>
                  <p:pic>
                    <p:nvPicPr>
                      <p:cNvPr id="4" name="对象 3">
                        <a:extLst>
                          <a:ext uri="{FF2B5EF4-FFF2-40B4-BE49-F238E27FC236}">
                            <a16:creationId xmlns:a16="http://schemas.microsoft.com/office/drawing/2014/main" id="{7533DE2D-DA2B-4557-9ED2-8484C48BF13B}"/>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912939" y="3959226"/>
                        <a:ext cx="8408987" cy="152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 name="矩形 14">
            <a:hlinkClick r:id="" action="ppaction://noaction"/>
            <a:extLst>
              <a:ext uri="{FF2B5EF4-FFF2-40B4-BE49-F238E27FC236}">
                <a16:creationId xmlns:a16="http://schemas.microsoft.com/office/drawing/2014/main" id="{66809858-CBDE-4E71-ACD6-8B4C41830708}"/>
              </a:ext>
            </a:extLst>
          </p:cNvPr>
          <p:cNvSpPr/>
          <p:nvPr/>
        </p:nvSpPr>
        <p:spPr>
          <a:xfrm>
            <a:off x="10021888" y="5702300"/>
            <a:ext cx="646112" cy="300038"/>
          </a:xfrm>
          <a:prstGeom prst="rect">
            <a:avLst/>
          </a:prstGeom>
          <a:solidFill>
            <a:srgbClr val="0020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500" dirty="0"/>
              <a:t>返回</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E3EAEB48-E07D-4EBD-A2AF-18388DB0FC9B}"/>
              </a:ext>
            </a:extLst>
          </p:cNvPr>
          <p:cNvSpPr/>
          <p:nvPr/>
        </p:nvSpPr>
        <p:spPr>
          <a:xfrm>
            <a:off x="1816100" y="1376363"/>
            <a:ext cx="8559800" cy="1001712"/>
          </a:xfrm>
          <a:prstGeom prst="rect">
            <a:avLst/>
          </a:prstGeom>
        </p:spPr>
        <p:txBody>
          <a:bodyPr>
            <a:spAutoFit/>
          </a:bodyPr>
          <a:lstStyle/>
          <a:p>
            <a:pPr algn="just">
              <a:lnSpc>
                <a:spcPct val="150000"/>
              </a:lnSpc>
              <a:defRPr/>
            </a:pPr>
            <a:r>
              <a:rPr lang="zh-CN" altLang="zh-CN" sz="2100" b="1"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一、电磁感应中的能量问题</a:t>
            </a:r>
          </a:p>
          <a:p>
            <a:pPr algn="just">
              <a:lnSpc>
                <a:spcPct val="150000"/>
              </a:lnSpc>
              <a:defRPr/>
            </a:pPr>
            <a:r>
              <a:rPr lang="en-US" altLang="zh-CN" sz="21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b="1" kern="100" dirty="0">
                <a:latin typeface="Times New Roman" panose="02020603050405020304" pitchFamily="18" charset="0"/>
                <a:ea typeface="方正中等线简体" panose="03000509000000000000" pitchFamily="65" charset="-122"/>
                <a:cs typeface="Times New Roman" panose="02020603050405020304" pitchFamily="18" charset="0"/>
              </a:rPr>
              <a:t>电磁感应现象中的能量转化</a:t>
            </a:r>
            <a:endParaRPr lang="zh-CN" altLang="zh-CN" sz="788" b="1" kern="100" dirty="0">
              <a:latin typeface="宋体" panose="02010600030101010101" pitchFamily="2" charset="-122"/>
              <a:cs typeface="Courier New" panose="02070309020205020404" pitchFamily="49" charset="0"/>
            </a:endParaRPr>
          </a:p>
        </p:txBody>
      </p:sp>
      <p:sp>
        <p:nvSpPr>
          <p:cNvPr id="243715" name="矩形 16">
            <a:extLst>
              <a:ext uri="{FF2B5EF4-FFF2-40B4-BE49-F238E27FC236}">
                <a16:creationId xmlns:a16="http://schemas.microsoft.com/office/drawing/2014/main" id="{259280ED-815F-4B92-8B14-9C86EECF2882}"/>
              </a:ext>
            </a:extLst>
          </p:cNvPr>
          <p:cNvSpPr>
            <a:spLocks noChangeArrowheads="1"/>
          </p:cNvSpPr>
          <p:nvPr/>
        </p:nvSpPr>
        <p:spPr bwMode="auto">
          <a:xfrm>
            <a:off x="1816101" y="2978151"/>
            <a:ext cx="1579563"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r>
              <a:rPr lang="zh-CN" altLang="zh-CN" sz="2100">
                <a:latin typeface="Times New Roman" panose="02020603050405020304" pitchFamily="18" charset="0"/>
                <a:ea typeface="方正中等线简体"/>
                <a:cs typeface="Times New Roman" panose="02020603050405020304" pitchFamily="18" charset="0"/>
              </a:rPr>
              <a:t>安培力做功</a:t>
            </a:r>
            <a:endParaRPr lang="zh-CN" altLang="zh-CN" sz="2100" b="1">
              <a:solidFill>
                <a:srgbClr val="0000FF"/>
              </a:solidFill>
              <a:latin typeface="宋体" panose="02010600030101010101" pitchFamily="2" charset="-122"/>
              <a:ea typeface="方正中等线简体"/>
              <a:cs typeface="Times New Roman" panose="02020603050405020304" pitchFamily="18" charset="0"/>
            </a:endParaRPr>
          </a:p>
        </p:txBody>
      </p:sp>
      <p:sp>
        <p:nvSpPr>
          <p:cNvPr id="4" name="矩形 3">
            <a:extLst>
              <a:ext uri="{FF2B5EF4-FFF2-40B4-BE49-F238E27FC236}">
                <a16:creationId xmlns:a16="http://schemas.microsoft.com/office/drawing/2014/main" id="{B5715AB7-CF1E-4F0B-A8C5-10B46419AB5D}"/>
              </a:ext>
            </a:extLst>
          </p:cNvPr>
          <p:cNvSpPr/>
          <p:nvPr/>
        </p:nvSpPr>
        <p:spPr>
          <a:xfrm>
            <a:off x="3517901" y="2452688"/>
            <a:ext cx="6683375" cy="2146300"/>
          </a:xfrm>
          <a:prstGeom prst="rect">
            <a:avLst/>
          </a:prstGeom>
        </p:spPr>
        <p:txBody>
          <a:bodyPr>
            <a:spAutoFit/>
          </a:bodyPr>
          <a:lstStyle/>
          <a:p>
            <a:pPr>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做正功：电能</a:t>
            </a:r>
            <a:r>
              <a:rPr lang="en-US" altLang="zh-CN" sz="2100" kern="100" spc="-101" dirty="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100" kern="100" dirty="0">
                <a:latin typeface="Times New Roman" panose="02020603050405020304" pitchFamily="18" charset="0"/>
                <a:ea typeface="方正中等线简体" panose="03000509000000000000" pitchFamily="65" charset="-122"/>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机械能，如电动机</a:t>
            </a:r>
            <a:endParaRPr lang="en-US" altLang="zh-CN" sz="2100" kern="100" dirty="0">
              <a:latin typeface="Times New Roman" panose="02020603050405020304" pitchFamily="18" charset="0"/>
              <a:ea typeface="方正中等线简体" panose="03000509000000000000" pitchFamily="65" charset="-122"/>
            </a:endParaRPr>
          </a:p>
          <a:p>
            <a:pPr>
              <a:lnSpc>
                <a:spcPct val="150000"/>
              </a:lnSpc>
              <a:defRPr/>
            </a:pPr>
            <a:endParaRPr lang="en-US" altLang="zh-CN" sz="75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做负功：机械能</a:t>
            </a:r>
            <a:r>
              <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电能</a:t>
            </a:r>
            <a:r>
              <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焦耳热或其他形式的</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能量，如发电机</a:t>
            </a:r>
            <a:endParaRPr lang="zh-CN" altLang="en-US" dirty="0"/>
          </a:p>
        </p:txBody>
      </p:sp>
      <p:cxnSp>
        <p:nvCxnSpPr>
          <p:cNvPr id="6" name="直接箭头连接符 5">
            <a:extLst>
              <a:ext uri="{FF2B5EF4-FFF2-40B4-BE49-F238E27FC236}">
                <a16:creationId xmlns:a16="http://schemas.microsoft.com/office/drawing/2014/main" id="{1DC3AF6C-FC26-488C-8D30-B8730BBDF741}"/>
              </a:ext>
            </a:extLst>
          </p:cNvPr>
          <p:cNvCxnSpPr/>
          <p:nvPr/>
        </p:nvCxnSpPr>
        <p:spPr>
          <a:xfrm>
            <a:off x="5222876" y="2762250"/>
            <a:ext cx="81121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矩形 15">
            <a:extLst>
              <a:ext uri="{FF2B5EF4-FFF2-40B4-BE49-F238E27FC236}">
                <a16:creationId xmlns:a16="http://schemas.microsoft.com/office/drawing/2014/main" id="{0C282E2F-C158-4A77-AF37-05C1CEB72CD7}"/>
              </a:ext>
            </a:extLst>
          </p:cNvPr>
          <p:cNvSpPr/>
          <p:nvPr/>
        </p:nvSpPr>
        <p:spPr>
          <a:xfrm>
            <a:off x="5289550" y="2390776"/>
            <a:ext cx="723900" cy="415925"/>
          </a:xfrm>
          <a:prstGeom prst="rect">
            <a:avLst/>
          </a:prstGeom>
        </p:spPr>
        <p:txBody>
          <a:bodyPr wrap="none">
            <a:spAutoFit/>
          </a:bodyPr>
          <a:lstStyle/>
          <a:p>
            <a:pPr>
              <a:defRPr/>
            </a:pP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转化</a:t>
            </a:r>
            <a:endParaRPr lang="zh-CN" altLang="en-US" dirty="0"/>
          </a:p>
        </p:txBody>
      </p:sp>
      <p:cxnSp>
        <p:nvCxnSpPr>
          <p:cNvPr id="18" name="直接箭头连接符 17">
            <a:extLst>
              <a:ext uri="{FF2B5EF4-FFF2-40B4-BE49-F238E27FC236}">
                <a16:creationId xmlns:a16="http://schemas.microsoft.com/office/drawing/2014/main" id="{9965CED1-B3DC-4AEE-9E21-4C9585ED65D2}"/>
              </a:ext>
            </a:extLst>
          </p:cNvPr>
          <p:cNvCxnSpPr/>
          <p:nvPr/>
        </p:nvCxnSpPr>
        <p:spPr>
          <a:xfrm>
            <a:off x="5472114" y="3403600"/>
            <a:ext cx="80962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矩形 18">
            <a:extLst>
              <a:ext uri="{FF2B5EF4-FFF2-40B4-BE49-F238E27FC236}">
                <a16:creationId xmlns:a16="http://schemas.microsoft.com/office/drawing/2014/main" id="{1953A1DA-3F32-4D7A-9CA7-CE1956560B6C}"/>
              </a:ext>
            </a:extLst>
          </p:cNvPr>
          <p:cNvSpPr/>
          <p:nvPr/>
        </p:nvSpPr>
        <p:spPr>
          <a:xfrm>
            <a:off x="5538788" y="3032126"/>
            <a:ext cx="723900" cy="415925"/>
          </a:xfrm>
          <a:prstGeom prst="rect">
            <a:avLst/>
          </a:prstGeom>
        </p:spPr>
        <p:txBody>
          <a:bodyPr wrap="none">
            <a:spAutoFit/>
          </a:bodyPr>
          <a:lstStyle/>
          <a:p>
            <a:pPr>
              <a:defRPr/>
            </a:pP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转化</a:t>
            </a:r>
            <a:endParaRPr lang="zh-CN" altLang="en-US" dirty="0"/>
          </a:p>
        </p:txBody>
      </p:sp>
      <p:cxnSp>
        <p:nvCxnSpPr>
          <p:cNvPr id="20" name="直接箭头连接符 19">
            <a:extLst>
              <a:ext uri="{FF2B5EF4-FFF2-40B4-BE49-F238E27FC236}">
                <a16:creationId xmlns:a16="http://schemas.microsoft.com/office/drawing/2014/main" id="{9DF2A1A4-9257-4653-8241-15AE89DD757A}"/>
              </a:ext>
            </a:extLst>
          </p:cNvPr>
          <p:cNvCxnSpPr/>
          <p:nvPr/>
        </p:nvCxnSpPr>
        <p:spPr>
          <a:xfrm>
            <a:off x="6862764" y="3403600"/>
            <a:ext cx="80962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矩形 21">
            <a:extLst>
              <a:ext uri="{FF2B5EF4-FFF2-40B4-BE49-F238E27FC236}">
                <a16:creationId xmlns:a16="http://schemas.microsoft.com/office/drawing/2014/main" id="{A441FAF8-9FE5-4EAB-8436-41BA1BEE062E}"/>
              </a:ext>
            </a:extLst>
          </p:cNvPr>
          <p:cNvSpPr/>
          <p:nvPr/>
        </p:nvSpPr>
        <p:spPr>
          <a:xfrm>
            <a:off x="6913563" y="3052764"/>
            <a:ext cx="723900" cy="414337"/>
          </a:xfrm>
          <a:prstGeom prst="rect">
            <a:avLst/>
          </a:prstGeom>
        </p:spPr>
        <p:txBody>
          <a:bodyPr wrap="none">
            <a:spAutoFit/>
          </a:bodyPr>
          <a:lstStyle/>
          <a:p>
            <a:pPr>
              <a:defRPr/>
            </a:pP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电流</a:t>
            </a:r>
            <a:endParaRPr lang="zh-CN" altLang="en-US" dirty="0"/>
          </a:p>
        </p:txBody>
      </p:sp>
      <p:sp>
        <p:nvSpPr>
          <p:cNvPr id="24" name="矩形 23">
            <a:extLst>
              <a:ext uri="{FF2B5EF4-FFF2-40B4-BE49-F238E27FC236}">
                <a16:creationId xmlns:a16="http://schemas.microsoft.com/office/drawing/2014/main" id="{F4AA158F-5644-4B12-BA54-8603AFEA7840}"/>
              </a:ext>
            </a:extLst>
          </p:cNvPr>
          <p:cNvSpPr/>
          <p:nvPr/>
        </p:nvSpPr>
        <p:spPr>
          <a:xfrm>
            <a:off x="6913563" y="3392489"/>
            <a:ext cx="723900" cy="414337"/>
          </a:xfrm>
          <a:prstGeom prst="rect">
            <a:avLst/>
          </a:prstGeom>
        </p:spPr>
        <p:txBody>
          <a:bodyPr wrap="none">
            <a:spAutoFit/>
          </a:bodyPr>
          <a:lstStyle/>
          <a:p>
            <a:pPr>
              <a:defRPr/>
            </a:pP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做功</a:t>
            </a:r>
            <a:endParaRPr lang="zh-CN" altLang="en-US" dirty="0"/>
          </a:p>
        </p:txBody>
      </p:sp>
      <p:sp>
        <p:nvSpPr>
          <p:cNvPr id="25" name="左大括号 24">
            <a:extLst>
              <a:ext uri="{FF2B5EF4-FFF2-40B4-BE49-F238E27FC236}">
                <a16:creationId xmlns:a16="http://schemas.microsoft.com/office/drawing/2014/main" id="{7460BDEB-7F33-49CD-BA3A-6151D9668E4E}"/>
              </a:ext>
            </a:extLst>
          </p:cNvPr>
          <p:cNvSpPr/>
          <p:nvPr/>
        </p:nvSpPr>
        <p:spPr>
          <a:xfrm>
            <a:off x="3287714" y="2578101"/>
            <a:ext cx="269875" cy="1520825"/>
          </a:xfrm>
          <a:prstGeom prst="leftBrace">
            <a:avLst/>
          </a:prstGeom>
          <a:ln/>
        </p:spPr>
        <p:style>
          <a:lnRef idx="1">
            <a:schemeClr val="dk1"/>
          </a:lnRef>
          <a:fillRef idx="0">
            <a:schemeClr val="dk1"/>
          </a:fillRef>
          <a:effectRef idx="0">
            <a:schemeClr val="dk1"/>
          </a:effectRef>
          <a:fontRef idx="minor">
            <a:schemeClr val="tx1"/>
          </a:fontRef>
        </p:style>
        <p:txBody>
          <a:bodyPr anchor="ctr"/>
          <a:lstStyle/>
          <a:p>
            <a:pPr algn="ctr">
              <a:defRPr/>
            </a:pPr>
            <a:endParaRPr lang="zh-CN" altLang="en-US"/>
          </a:p>
        </p:txBody>
      </p:sp>
    </p:spTree>
  </p:cSld>
  <p:clrMapOvr>
    <a:masterClrMapping/>
  </p:clrMapOvr>
  <p:transition spd="slow"/>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矩形 9">
            <a:extLst>
              <a:ext uri="{FF2B5EF4-FFF2-40B4-BE49-F238E27FC236}">
                <a16:creationId xmlns:a16="http://schemas.microsoft.com/office/drawing/2014/main" id="{BCEB81A4-F125-4B43-9C2E-B43C1FFC1C7B}"/>
              </a:ext>
            </a:extLst>
          </p:cNvPr>
          <p:cNvSpPr>
            <a:spLocks noChangeArrowheads="1"/>
          </p:cNvSpPr>
          <p:nvPr/>
        </p:nvSpPr>
        <p:spPr bwMode="auto">
          <a:xfrm>
            <a:off x="1816100" y="1538288"/>
            <a:ext cx="8559800" cy="245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b="1">
                <a:latin typeface="Times New Roman" panose="02020603050405020304" pitchFamily="18" charset="0"/>
                <a:ea typeface="方正中等线简体"/>
                <a:cs typeface="Courier New" panose="02070309020205020404" pitchFamily="49" charset="0"/>
              </a:rPr>
              <a:t>2.</a:t>
            </a:r>
            <a:r>
              <a:rPr lang="zh-CN" altLang="zh-CN" sz="2100" b="1">
                <a:latin typeface="Times New Roman" panose="02020603050405020304" pitchFamily="18" charset="0"/>
                <a:ea typeface="方正中等线简体"/>
                <a:cs typeface="Times New Roman" panose="02020603050405020304" pitchFamily="18" charset="0"/>
              </a:rPr>
              <a:t>焦耳热的计算</a:t>
            </a:r>
            <a:endParaRPr lang="zh-CN" altLang="zh-CN" sz="700" b="1">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方正中等线简体"/>
              </a:rPr>
              <a:t>电流恒定时，根据焦耳定律求解，即</a:t>
            </a:r>
            <a:r>
              <a:rPr lang="en-US" altLang="zh-CN" sz="2100" i="1">
                <a:latin typeface="Times New Roman" panose="02020603050405020304" pitchFamily="18" charset="0"/>
                <a:ea typeface="方正中等线简体"/>
                <a:cs typeface="方正中等线简体"/>
              </a:rPr>
              <a:t>Q</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I</a:t>
            </a:r>
            <a:r>
              <a:rPr lang="en-US" altLang="zh-CN" sz="2100" baseline="30000">
                <a:latin typeface="Times New Roman" panose="02020603050405020304" pitchFamily="18" charset="0"/>
                <a:ea typeface="方正中等线简体"/>
                <a:cs typeface="方正中等线简体"/>
              </a:rPr>
              <a:t>2</a:t>
            </a:r>
            <a:r>
              <a:rPr lang="en-US" altLang="zh-CN" sz="2100" i="1">
                <a:latin typeface="Times New Roman" panose="02020603050405020304" pitchFamily="18" charset="0"/>
                <a:ea typeface="方正中等线简体"/>
                <a:cs typeface="方正中等线简体"/>
              </a:rPr>
              <a:t>Rt</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(2)</a:t>
            </a:r>
            <a:r>
              <a:rPr lang="zh-CN" altLang="zh-CN" sz="2100">
                <a:latin typeface="Times New Roman" panose="02020603050405020304" pitchFamily="18" charset="0"/>
                <a:ea typeface="方正中等线简体"/>
                <a:cs typeface="方正中等线简体"/>
              </a:rPr>
              <a:t>感应电流变化，可用以下方法分析：</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宋体" panose="02010600030101010101" pitchFamily="2" charset="-122"/>
                <a:ea typeface="方正中等线简体"/>
                <a:cs typeface="方正中等线简体"/>
              </a:rPr>
              <a:t>①</a:t>
            </a:r>
            <a:r>
              <a:rPr lang="zh-CN" altLang="zh-CN" sz="2100">
                <a:latin typeface="Times New Roman" panose="02020603050405020304" pitchFamily="18" charset="0"/>
                <a:ea typeface="方正中等线简体"/>
                <a:cs typeface="方正中等线简体"/>
              </a:rPr>
              <a:t>利用动能定理，求出克服安培力做的功</a:t>
            </a:r>
            <a:r>
              <a:rPr lang="en-US" altLang="zh-CN" sz="2100" i="1">
                <a:latin typeface="Times New Roman" panose="02020603050405020304" pitchFamily="18" charset="0"/>
                <a:ea typeface="方正中等线简体"/>
                <a:cs typeface="方正中等线简体"/>
              </a:rPr>
              <a:t>W</a:t>
            </a:r>
            <a:r>
              <a:rPr lang="zh-CN" altLang="zh-CN" sz="2100" baseline="-25000">
                <a:latin typeface="Times New Roman" panose="02020603050405020304" pitchFamily="18" charset="0"/>
                <a:ea typeface="方正中等线简体"/>
                <a:cs typeface="方正中等线简体"/>
              </a:rPr>
              <a:t>克安</a:t>
            </a:r>
            <a:r>
              <a:rPr lang="zh-CN" altLang="zh-CN" sz="2100">
                <a:latin typeface="Times New Roman" panose="02020603050405020304" pitchFamily="18" charset="0"/>
                <a:ea typeface="方正中等线简体"/>
                <a:cs typeface="方正中等线简体"/>
              </a:rPr>
              <a:t>，即</a:t>
            </a:r>
            <a:r>
              <a:rPr lang="en-US" altLang="zh-CN" sz="2100" i="1">
                <a:latin typeface="Times New Roman" panose="02020603050405020304" pitchFamily="18" charset="0"/>
                <a:ea typeface="方正中等线简体"/>
                <a:cs typeface="方正中等线简体"/>
              </a:rPr>
              <a:t>Q</a:t>
            </a:r>
            <a:r>
              <a:rPr lang="zh-CN" altLang="zh-CN" sz="2100">
                <a:latin typeface="Times New Roman" panose="02020603050405020304" pitchFamily="18" charset="0"/>
                <a:ea typeface="方正中等线简体"/>
                <a:cs typeface="方正中等线简体"/>
              </a:rPr>
              <a:t>＝</a:t>
            </a:r>
            <a:r>
              <a:rPr lang="en-US" altLang="zh-CN" sz="2100" i="1">
                <a:latin typeface="Times New Roman" panose="02020603050405020304" pitchFamily="18" charset="0"/>
                <a:ea typeface="方正中等线简体"/>
                <a:cs typeface="方正中等线简体"/>
              </a:rPr>
              <a:t>W</a:t>
            </a:r>
            <a:r>
              <a:rPr lang="zh-CN" altLang="zh-CN" sz="2100" baseline="-25000">
                <a:latin typeface="Times New Roman" panose="02020603050405020304" pitchFamily="18" charset="0"/>
                <a:ea typeface="方正中等线简体"/>
                <a:cs typeface="方正中等线简体"/>
              </a:rPr>
              <a:t>克安</a:t>
            </a:r>
            <a:r>
              <a:rPr lang="en-US" altLang="zh-CN" sz="2100" baseline="-250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宋体" panose="02010600030101010101" pitchFamily="2" charset="-122"/>
                <a:ea typeface="方正中等线简体"/>
                <a:cs typeface="方正中等线简体"/>
              </a:rPr>
              <a:t>②</a:t>
            </a:r>
            <a:r>
              <a:rPr lang="zh-CN" altLang="zh-CN" sz="2100">
                <a:latin typeface="Times New Roman" panose="02020603050405020304" pitchFamily="18" charset="0"/>
                <a:ea typeface="方正中等线简体"/>
                <a:cs typeface="方正中等线简体"/>
              </a:rPr>
              <a:t>利用能量守恒定律，焦耳热等于其他形式能量的减少量</a:t>
            </a:r>
            <a:r>
              <a:rPr lang="en-US"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p:txBody>
      </p:sp>
    </p:spTree>
  </p:cSld>
  <p:clrMapOvr>
    <a:masterClrMapping/>
  </p:clrMapOvr>
  <p:transition spd="slow"/>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2E51A8E4-3A53-437D-A803-A3D23E7CA011}"/>
              </a:ext>
            </a:extLst>
          </p:cNvPr>
          <p:cNvSpPr/>
          <p:nvPr/>
        </p:nvSpPr>
        <p:spPr>
          <a:xfrm>
            <a:off x="1773239" y="917575"/>
            <a:ext cx="8645525" cy="44021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en-US" sz="2100" b="1" kern="100" dirty="0">
                <a:solidFill>
                  <a:srgbClr val="0000FF"/>
                </a:solidFill>
                <a:latin typeface="+mj-ea"/>
                <a:ea typeface="+mj-ea"/>
                <a:cs typeface="Times New Roman" panose="02020603050405020304" pitchFamily="18" charset="0"/>
              </a:rPr>
              <a:t>例</a:t>
            </a:r>
            <a:r>
              <a:rPr lang="en-US" altLang="zh-CN" sz="2100" b="1" kern="100" dirty="0">
                <a:solidFill>
                  <a:srgbClr val="0000FF"/>
                </a:solidFill>
                <a:latin typeface="+mj-ea"/>
                <a:ea typeface="+mj-ea"/>
                <a:cs typeface="Times New Roman" panose="02020603050405020304" pitchFamily="18" charset="0"/>
              </a:rPr>
              <a:t>1</a:t>
            </a:r>
            <a:r>
              <a:rPr lang="zh-CN" altLang="en-US" sz="2100" b="1" kern="100" dirty="0">
                <a:solidFill>
                  <a:srgbClr val="0000FF"/>
                </a:solidFill>
                <a:latin typeface="+mj-ea"/>
                <a:ea typeface="+mj-ea"/>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所示，足够长的平行光滑</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U</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形导轨倾斜放置，所在平面的倾角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θ</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，导轨间的距离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1.0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，下端连接</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1.6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的定值电阻，导轨电阻不计，所在空间存在垂直于导轨平面向上的匀强磁场，磁感应强度</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1.0 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质量</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0.5 kg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0.4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的金属棒</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垂直放置于导轨上，现用沿导轨平面且垂直于金属棒、大小为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5.0 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的恒力使金属棒</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从静止开始沿导轨向上滑行且始终与导轨接触良好，当金属棒滑行</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2.8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后速度保持不变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(sin 37°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cos</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 37°</a:t>
            </a: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10 m/s</a:t>
            </a:r>
            <a:r>
              <a:rPr lang="en-US" altLang="zh-CN" sz="2100" kern="100" baseline="300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金属棒匀速运动时的速度大小</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100" b="1" kern="100" dirty="0">
              <a:solidFill>
                <a:srgbClr val="0000FF"/>
              </a:solidFill>
              <a:latin typeface="+mj-ea"/>
              <a:ea typeface="+mj-ea"/>
              <a:cs typeface="Times New Roman" panose="02020603050405020304" pitchFamily="18" charset="0"/>
            </a:endParaRPr>
          </a:p>
        </p:txBody>
      </p:sp>
      <p:sp>
        <p:nvSpPr>
          <p:cNvPr id="3" name="矩形 2">
            <a:extLst>
              <a:ext uri="{FF2B5EF4-FFF2-40B4-BE49-F238E27FC236}">
                <a16:creationId xmlns:a16="http://schemas.microsoft.com/office/drawing/2014/main" id="{07FD6E84-6F77-4180-BD5B-A4C6FB128651}"/>
              </a:ext>
            </a:extLst>
          </p:cNvPr>
          <p:cNvSpPr/>
          <p:nvPr/>
        </p:nvSpPr>
        <p:spPr>
          <a:xfrm>
            <a:off x="8313738" y="5305426"/>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1</a:t>
            </a:r>
            <a:endParaRPr lang="zh-CN" altLang="en-US" b="1" dirty="0">
              <a:ea typeface="楷体_GB2312" panose="02010609030101010101" pitchFamily="49" charset="-122"/>
            </a:endParaRPr>
          </a:p>
        </p:txBody>
      </p:sp>
      <p:pic>
        <p:nvPicPr>
          <p:cNvPr id="245764" name="Picture 26" descr="2-193">
            <a:extLst>
              <a:ext uri="{FF2B5EF4-FFF2-40B4-BE49-F238E27FC236}">
                <a16:creationId xmlns:a16="http://schemas.microsoft.com/office/drawing/2014/main" id="{38D6E6D2-F839-4D90-BE59-00309E519323}"/>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0464" y="3919538"/>
            <a:ext cx="2149475"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a16="http://schemas.microsoft.com/office/drawing/2014/main" id="{D05FDAE9-A809-4EDA-9634-53D86BDA036D}"/>
              </a:ext>
            </a:extLst>
          </p:cNvPr>
          <p:cNvSpPr/>
          <p:nvPr/>
        </p:nvSpPr>
        <p:spPr>
          <a:xfrm>
            <a:off x="1773238" y="5413376"/>
            <a:ext cx="2000250" cy="415925"/>
          </a:xfrm>
          <a:prstGeom prst="rect">
            <a:avLst/>
          </a:prstGeom>
        </p:spPr>
        <p:txBody>
          <a:bodyPr>
            <a:spAutoFit/>
          </a:bodyPr>
          <a:lstStyle/>
          <a:p>
            <a:pPr>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ea typeface="方正中等线简体" panose="03000509000000000000" pitchFamily="65" charset="-122"/>
              </a:rPr>
              <a:t>4 m/s</a:t>
            </a:r>
            <a:endParaRPr lang="zh-CN" alt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07B69573-B0A8-4F51-82FB-8E5A826546D8}"/>
              </a:ext>
            </a:extLst>
          </p:cNvPr>
          <p:cNvSpPr/>
          <p:nvPr/>
        </p:nvSpPr>
        <p:spPr>
          <a:xfrm>
            <a:off x="1773238" y="1017589"/>
            <a:ext cx="6051550" cy="10001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金属棒从静止开始到匀速运动的过程中，电阻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上产生的热量</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Q</a:t>
            </a:r>
            <a:r>
              <a:rPr lang="en-US" altLang="zh-CN" sz="2100" i="1" kern="100" baseline="-250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pic>
        <p:nvPicPr>
          <p:cNvPr id="246787" name="Picture 26" descr="2-193">
            <a:extLst>
              <a:ext uri="{FF2B5EF4-FFF2-40B4-BE49-F238E27FC236}">
                <a16:creationId xmlns:a16="http://schemas.microsoft.com/office/drawing/2014/main" id="{ABD5E3D3-38DA-4F63-832E-C3E3738A9EC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4664" y="1106488"/>
            <a:ext cx="2149475"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a16="http://schemas.microsoft.com/office/drawing/2014/main" id="{54DD7D10-7943-4308-B30B-CFBB6445866C}"/>
              </a:ext>
            </a:extLst>
          </p:cNvPr>
          <p:cNvSpPr/>
          <p:nvPr/>
        </p:nvSpPr>
        <p:spPr>
          <a:xfrm>
            <a:off x="1773238" y="2079625"/>
            <a:ext cx="6051550" cy="5159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ea typeface="方正中等线简体" panose="03000509000000000000" pitchFamily="65" charset="-122"/>
                <a:cs typeface="Courier New" panose="02070309020205020404" pitchFamily="49" charset="0"/>
              </a:rPr>
              <a:t>1.28 J</a:t>
            </a:r>
            <a:endParaRPr lang="zh-CN" altLang="zh-CN" sz="788" kern="100" dirty="0">
              <a:latin typeface="宋体" panose="02010600030101010101" pitchFamily="2" charset="-122"/>
              <a:cs typeface="Courier New" panose="02070309020205020404" pitchFamily="49" charset="0"/>
            </a:endParaRPr>
          </a:p>
        </p:txBody>
      </p:sp>
      <p:sp>
        <p:nvSpPr>
          <p:cNvPr id="6" name="矩形 5">
            <a:extLst>
              <a:ext uri="{FF2B5EF4-FFF2-40B4-BE49-F238E27FC236}">
                <a16:creationId xmlns:a16="http://schemas.microsoft.com/office/drawing/2014/main" id="{0A4BF705-AC94-4E2B-A1B5-8D7CCBB0E8AE}"/>
              </a:ext>
            </a:extLst>
          </p:cNvPr>
          <p:cNvSpPr>
            <a:spLocks noChangeArrowheads="1"/>
          </p:cNvSpPr>
          <p:nvPr/>
        </p:nvSpPr>
        <p:spPr bwMode="auto">
          <a:xfrm>
            <a:off x="1773238" y="2882901"/>
            <a:ext cx="60515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金属棒从静止开始到匀速运动的过程中，</a:t>
            </a:r>
            <a:endParaRPr lang="en-US" altLang="zh-CN" sz="2100">
              <a:latin typeface="Times New Roman" panose="02020603050405020304" pitchFamily="18" charset="0"/>
              <a:ea typeface="微软雅黑" panose="020B0503020204020204" pitchFamily="34" charset="-122"/>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设整个电路产生的热量为</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Q</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graphicFrame>
        <p:nvGraphicFramePr>
          <p:cNvPr id="2" name="对象 1">
            <a:extLst>
              <a:ext uri="{FF2B5EF4-FFF2-40B4-BE49-F238E27FC236}">
                <a16:creationId xmlns:a16="http://schemas.microsoft.com/office/drawing/2014/main" id="{EE29389B-3DF3-4EED-A70E-DD89B045D59E}"/>
              </a:ext>
            </a:extLst>
          </p:cNvPr>
          <p:cNvGraphicFramePr>
            <a:graphicFrameLocks noChangeAspect="1"/>
          </p:cNvGraphicFramePr>
          <p:nvPr/>
        </p:nvGraphicFramePr>
        <p:xfrm>
          <a:off x="1868488" y="3879851"/>
          <a:ext cx="6254750" cy="792163"/>
        </p:xfrm>
        <a:graphic>
          <a:graphicData uri="http://schemas.openxmlformats.org/presentationml/2006/ole">
            <mc:AlternateContent xmlns:mc="http://schemas.openxmlformats.org/markup-compatibility/2006">
              <mc:Choice xmlns:v="urn:schemas-microsoft-com:vml" Requires="v">
                <p:oleObj spid="_x0000_s27650" name="文档" r:id="rId4" imgW="8338025" imgH="1054106" progId="Word.Document.12">
                  <p:embed/>
                </p:oleObj>
              </mc:Choice>
              <mc:Fallback>
                <p:oleObj name="文档" r:id="rId4" imgW="8338025" imgH="1054106" progId="Word.Document.12">
                  <p:embed/>
                  <p:pic>
                    <p:nvPicPr>
                      <p:cNvPr id="2" name="对象 1">
                        <a:extLst>
                          <a:ext uri="{FF2B5EF4-FFF2-40B4-BE49-F238E27FC236}">
                            <a16:creationId xmlns:a16="http://schemas.microsoft.com/office/drawing/2014/main" id="{EE29389B-3DF3-4EED-A70E-DD89B045D5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8488" y="3879851"/>
                        <a:ext cx="625475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对象 2">
            <a:extLst>
              <a:ext uri="{FF2B5EF4-FFF2-40B4-BE49-F238E27FC236}">
                <a16:creationId xmlns:a16="http://schemas.microsoft.com/office/drawing/2014/main" id="{6C92D0E3-D21B-4F06-A38C-B0FA69F992AE}"/>
              </a:ext>
            </a:extLst>
          </p:cNvPr>
          <p:cNvGraphicFramePr>
            <a:graphicFrameLocks noChangeAspect="1"/>
          </p:cNvGraphicFramePr>
          <p:nvPr/>
        </p:nvGraphicFramePr>
        <p:xfrm>
          <a:off x="1868488" y="4476751"/>
          <a:ext cx="4521200" cy="809625"/>
        </p:xfrm>
        <a:graphic>
          <a:graphicData uri="http://schemas.openxmlformats.org/presentationml/2006/ole">
            <mc:AlternateContent xmlns:mc="http://schemas.openxmlformats.org/markup-compatibility/2006">
              <mc:Choice xmlns:v="urn:schemas-microsoft-com:vml" Requires="v">
                <p:oleObj spid="_x0000_s27651" name="文档" r:id="rId6" imgW="6026547" imgH="1078946" progId="Word.Document.12">
                  <p:embed/>
                </p:oleObj>
              </mc:Choice>
              <mc:Fallback>
                <p:oleObj name="文档" r:id="rId6" imgW="6026547" imgH="1078946" progId="Word.Document.12">
                  <p:embed/>
                  <p:pic>
                    <p:nvPicPr>
                      <p:cNvPr id="3" name="对象 2">
                        <a:extLst>
                          <a:ext uri="{FF2B5EF4-FFF2-40B4-BE49-F238E27FC236}">
                            <a16:creationId xmlns:a16="http://schemas.microsoft.com/office/drawing/2014/main" id="{6C92D0E3-D21B-4F06-A38C-B0FA69F992A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8488" y="4476751"/>
                        <a:ext cx="4521200"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矩形 7">
            <a:extLst>
              <a:ext uri="{FF2B5EF4-FFF2-40B4-BE49-F238E27FC236}">
                <a16:creationId xmlns:a16="http://schemas.microsoft.com/office/drawing/2014/main" id="{78AA00D5-4879-4DD1-B5B6-B5DD1520E58A}"/>
              </a:ext>
            </a:extLst>
          </p:cNvPr>
          <p:cNvSpPr/>
          <p:nvPr/>
        </p:nvSpPr>
        <p:spPr>
          <a:xfrm>
            <a:off x="1773238" y="5260976"/>
            <a:ext cx="6051550"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a:latin typeface="Times New Roman" panose="02020603050405020304" pitchFamily="18" charset="0"/>
                <a:cs typeface="Times New Roman" panose="02020603050405020304" pitchFamily="18" charset="0"/>
              </a:rPr>
              <a:t>联立并代入数据解得</a:t>
            </a:r>
            <a:r>
              <a:rPr lang="en-US" altLang="zh-CN" sz="2100" i="1" kern="100">
                <a:latin typeface="Times New Roman" panose="02020603050405020304" pitchFamily="18" charset="0"/>
              </a:rPr>
              <a:t>Q</a:t>
            </a:r>
            <a:r>
              <a:rPr lang="en-US" altLang="zh-CN" sz="2100" i="1" kern="100" baseline="-25000">
                <a:latin typeface="Times New Roman" panose="02020603050405020304" pitchFamily="18" charset="0"/>
              </a:rPr>
              <a:t>R</a:t>
            </a:r>
            <a:r>
              <a:rPr lang="zh-CN" altLang="zh-CN" sz="2100" kern="100">
                <a:latin typeface="Times New Roman" panose="02020603050405020304" pitchFamily="18" charset="0"/>
                <a:cs typeface="Times New Roman" panose="02020603050405020304" pitchFamily="18" charset="0"/>
              </a:rPr>
              <a:t>＝</a:t>
            </a:r>
            <a:r>
              <a:rPr lang="en-US" altLang="zh-CN" sz="2100" kern="100">
                <a:latin typeface="Times New Roman" panose="02020603050405020304" pitchFamily="18" charset="0"/>
              </a:rPr>
              <a:t>1.28 J.</a:t>
            </a:r>
            <a:endParaRPr lang="zh-CN" altLang="zh-CN" sz="788" kern="100" dirty="0">
              <a:latin typeface="宋体" panose="02010600030101010101" pitchFamily="2" charset="-122"/>
              <a:cs typeface="Courier New" panose="02070309020205020404" pitchFamily="49"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blinds(horizontal)">
                                      <p:cBhvr>
                                        <p:cTn id="3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10" name="对象 3">
            <a:extLst>
              <a:ext uri="{FF2B5EF4-FFF2-40B4-BE49-F238E27FC236}">
                <a16:creationId xmlns:a16="http://schemas.microsoft.com/office/drawing/2014/main" id="{BD5BFD86-EFAD-4EAA-87F2-0BFE2737FB22}"/>
              </a:ext>
            </a:extLst>
          </p:cNvPr>
          <p:cNvGraphicFramePr>
            <a:graphicFrameLocks noChangeAspect="1"/>
          </p:cNvGraphicFramePr>
          <p:nvPr/>
        </p:nvGraphicFramePr>
        <p:xfrm>
          <a:off x="1943101" y="3341689"/>
          <a:ext cx="5935663" cy="2733675"/>
        </p:xfrm>
        <a:graphic>
          <a:graphicData uri="http://schemas.openxmlformats.org/presentationml/2006/ole">
            <mc:AlternateContent xmlns:mc="http://schemas.openxmlformats.org/markup-compatibility/2006">
              <mc:Choice xmlns:v="urn:schemas-microsoft-com:vml" Requires="v">
                <p:oleObj spid="_x0000_s28674" name="文档" r:id="rId3" imgW="7918640" imgH="3644728" progId="Word.Document.12">
                  <p:embed/>
                </p:oleObj>
              </mc:Choice>
              <mc:Fallback>
                <p:oleObj name="文档" r:id="rId3" imgW="7918640" imgH="3644728" progId="Word.Document.12">
                  <p:embed/>
                  <p:pic>
                    <p:nvPicPr>
                      <p:cNvPr id="247810" name="对象 3">
                        <a:extLst>
                          <a:ext uri="{FF2B5EF4-FFF2-40B4-BE49-F238E27FC236}">
                            <a16:creationId xmlns:a16="http://schemas.microsoft.com/office/drawing/2014/main" id="{BD5BFD86-EFAD-4EAA-87F2-0BFE2737FB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3101" y="3341689"/>
                        <a:ext cx="5935663"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矩形 9">
            <a:extLst>
              <a:ext uri="{FF2B5EF4-FFF2-40B4-BE49-F238E27FC236}">
                <a16:creationId xmlns:a16="http://schemas.microsoft.com/office/drawing/2014/main" id="{53ACAEE8-7960-491B-AF4E-8681A55346CF}"/>
              </a:ext>
            </a:extLst>
          </p:cNvPr>
          <p:cNvSpPr/>
          <p:nvPr/>
        </p:nvSpPr>
        <p:spPr>
          <a:xfrm>
            <a:off x="1816100" y="917576"/>
            <a:ext cx="8559800" cy="2455863"/>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0000FF"/>
                </a:solidFill>
                <a:latin typeface="+mj-ea"/>
                <a:ea typeface="+mj-ea"/>
                <a:cs typeface="Times New Roman" panose="02020603050405020304" pitchFamily="18" charset="0"/>
              </a:rPr>
              <a:t>针对训练</a:t>
            </a:r>
            <a:r>
              <a:rPr lang="en-US" altLang="zh-CN" sz="2100" b="1" kern="100" dirty="0">
                <a:solidFill>
                  <a:srgbClr val="0000FF"/>
                </a:solidFill>
                <a:latin typeface="+mj-ea"/>
                <a:ea typeface="+mj-ea"/>
                <a:cs typeface="Times New Roman" panose="02020603050405020304" pitchFamily="18"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所示，在光滑的水平地面上方，有两个磁感应强度大小均为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、方向相反的水平匀强磁场，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为两个磁场的边界，磁场范围足够大</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一个半径为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、质量为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的金属圆环垂直磁场方向，以速度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从图示位置</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实线所示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开始运动，当圆环运动到直径刚好与边界线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重合时</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虚线所示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，圆环的速度变为</a:t>
            </a:r>
            <a:r>
              <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，则下列说法正确的是</a:t>
            </a:r>
            <a:endParaRPr lang="zh-CN" altLang="zh-CN" sz="788"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3BF8C027-03F6-406A-8A8A-3AEDEE9625F4}"/>
              </a:ext>
            </a:extLst>
          </p:cNvPr>
          <p:cNvSpPr/>
          <p:nvPr/>
        </p:nvSpPr>
        <p:spPr>
          <a:xfrm>
            <a:off x="8489951" y="5305426"/>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2</a:t>
            </a:r>
            <a:endParaRPr lang="zh-CN" altLang="en-US" b="1" dirty="0">
              <a:ea typeface="楷体_GB2312" panose="02010609030101010101" pitchFamily="49" charset="-122"/>
            </a:endParaRPr>
          </a:p>
        </p:txBody>
      </p:sp>
      <p:sp>
        <p:nvSpPr>
          <p:cNvPr id="7" name="TextBox 19">
            <a:extLst>
              <a:ext uri="{FF2B5EF4-FFF2-40B4-BE49-F238E27FC236}">
                <a16:creationId xmlns:a16="http://schemas.microsoft.com/office/drawing/2014/main" id="{87CDE589-1934-45AC-B359-BD040FA04CC4}"/>
              </a:ext>
            </a:extLst>
          </p:cNvPr>
          <p:cNvSpPr txBox="1"/>
          <p:nvPr/>
        </p:nvSpPr>
        <p:spPr>
          <a:xfrm>
            <a:off x="1747839" y="4022726"/>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graphicFrame>
        <p:nvGraphicFramePr>
          <p:cNvPr id="247814" name="对象 1">
            <a:extLst>
              <a:ext uri="{FF2B5EF4-FFF2-40B4-BE49-F238E27FC236}">
                <a16:creationId xmlns:a16="http://schemas.microsoft.com/office/drawing/2014/main" id="{A5449B7B-C9FB-4A1D-B1D1-9B882C042E75}"/>
              </a:ext>
            </a:extLst>
          </p:cNvPr>
          <p:cNvGraphicFramePr>
            <a:graphicFrameLocks noChangeAspect="1"/>
          </p:cNvGraphicFramePr>
          <p:nvPr/>
        </p:nvGraphicFramePr>
        <p:xfrm>
          <a:off x="7231064" y="2771775"/>
          <a:ext cx="744537" cy="933450"/>
        </p:xfrm>
        <a:graphic>
          <a:graphicData uri="http://schemas.openxmlformats.org/presentationml/2006/ole">
            <mc:AlternateContent xmlns:mc="http://schemas.openxmlformats.org/markup-compatibility/2006">
              <mc:Choice xmlns:v="urn:schemas-microsoft-com:vml" Requires="v">
                <p:oleObj spid="_x0000_s28675" name="文档" r:id="rId5" imgW="993893" imgH="1244116" progId="Word.Document.12">
                  <p:embed/>
                </p:oleObj>
              </mc:Choice>
              <mc:Fallback>
                <p:oleObj name="文档" r:id="rId5" imgW="993893" imgH="1244116" progId="Word.Document.12">
                  <p:embed/>
                  <p:pic>
                    <p:nvPicPr>
                      <p:cNvPr id="247814" name="对象 1">
                        <a:extLst>
                          <a:ext uri="{FF2B5EF4-FFF2-40B4-BE49-F238E27FC236}">
                            <a16:creationId xmlns:a16="http://schemas.microsoft.com/office/drawing/2014/main" id="{A5449B7B-C9FB-4A1D-B1D1-9B882C042E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1064" y="2771775"/>
                        <a:ext cx="744537"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247815" name="Picture 2" descr="2-194">
            <a:extLst>
              <a:ext uri="{FF2B5EF4-FFF2-40B4-BE49-F238E27FC236}">
                <a16:creationId xmlns:a16="http://schemas.microsoft.com/office/drawing/2014/main" id="{B6F48780-7FD0-482F-A777-F9C2FEF09222}"/>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73938" y="3590925"/>
            <a:ext cx="2773362"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9">
            <a:extLst>
              <a:ext uri="{FF2B5EF4-FFF2-40B4-BE49-F238E27FC236}">
                <a16:creationId xmlns:a16="http://schemas.microsoft.com/office/drawing/2014/main" id="{1F0240CB-9B0E-4FAF-A8CD-935C5D8861A7}"/>
              </a:ext>
            </a:extLst>
          </p:cNvPr>
          <p:cNvSpPr txBox="1"/>
          <p:nvPr/>
        </p:nvSpPr>
        <p:spPr>
          <a:xfrm>
            <a:off x="1766889" y="4652964"/>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矩形 9">
            <a:extLst>
              <a:ext uri="{FF2B5EF4-FFF2-40B4-BE49-F238E27FC236}">
                <a16:creationId xmlns:a16="http://schemas.microsoft.com/office/drawing/2014/main" id="{1FE76D61-354C-44F5-87D6-8C56622FE4C8}"/>
              </a:ext>
            </a:extLst>
          </p:cNvPr>
          <p:cNvSpPr>
            <a:spLocks noChangeArrowheads="1"/>
          </p:cNvSpPr>
          <p:nvPr/>
        </p:nvSpPr>
        <p:spPr bwMode="auto">
          <a:xfrm>
            <a:off x="1816100" y="917575"/>
            <a:ext cx="8559800" cy="487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en-US" sz="2100" b="1">
                <a:solidFill>
                  <a:srgbClr val="0000FF"/>
                </a:solidFill>
                <a:latin typeface="宋体" panose="02010600030101010101" pitchFamily="2" charset="-122"/>
                <a:cs typeface="Times New Roman" panose="02020603050405020304" pitchFamily="18" charset="0"/>
              </a:rPr>
              <a:t>例</a:t>
            </a:r>
            <a:r>
              <a:rPr lang="en-US" altLang="zh-CN" sz="2100" b="1">
                <a:solidFill>
                  <a:srgbClr val="0000FF"/>
                </a:solidFill>
                <a:latin typeface="宋体" panose="02010600030101010101" pitchFamily="2" charset="-122"/>
                <a:cs typeface="Times New Roman" panose="02020603050405020304" pitchFamily="18" charset="0"/>
              </a:rPr>
              <a:t>2</a:t>
            </a:r>
            <a:r>
              <a:rPr lang="zh-CN" altLang="zh-CN" sz="2100">
                <a:latin typeface="Times New Roman" panose="02020603050405020304" pitchFamily="18" charset="0"/>
                <a:ea typeface="方正中等线简体"/>
                <a:cs typeface="Times New Roman" panose="02020603050405020304" pitchFamily="18" charset="0"/>
              </a:rPr>
              <a:t>　</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3</a:t>
            </a:r>
            <a:r>
              <a:rPr lang="zh-CN" altLang="zh-CN" sz="2100">
                <a:latin typeface="Times New Roman" panose="02020603050405020304" pitchFamily="18" charset="0"/>
                <a:ea typeface="方正中等线简体"/>
                <a:cs typeface="Times New Roman" panose="02020603050405020304" pitchFamily="18" charset="0"/>
              </a:rPr>
              <a:t>所示，两根光滑的金属导轨，平行放置在倾角为</a:t>
            </a:r>
            <a:r>
              <a:rPr lang="en-US" altLang="zh-CN" sz="2100" i="1">
                <a:latin typeface="Times New Roman" panose="02020603050405020304" pitchFamily="18" charset="0"/>
                <a:ea typeface="方正中等线简体"/>
                <a:cs typeface="Courier New" panose="02070309020205020404" pitchFamily="49" charset="0"/>
              </a:rPr>
              <a:t>θ</a:t>
            </a:r>
            <a:r>
              <a:rPr lang="zh-CN" altLang="zh-CN" sz="2100">
                <a:latin typeface="Times New Roman" panose="02020603050405020304" pitchFamily="18" charset="0"/>
                <a:ea typeface="方正中等线简体"/>
                <a:cs typeface="Times New Roman" panose="02020603050405020304" pitchFamily="18" charset="0"/>
              </a:rPr>
              <a:t>的绝缘斜面上，导轨的左端接有电阻</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，导轨自身的电阻可忽略不计</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斜面处在一匀强磁场中，磁场方向垂直于斜面向上</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质量为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、电阻可以忽略不计的金属棒</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，在沿着斜面与棒垂直的恒力</a:t>
            </a:r>
            <a:r>
              <a:rPr lang="en-US" altLang="zh-CN" sz="2100" i="1">
                <a:latin typeface="Times New Roman" panose="02020603050405020304" pitchFamily="18" charset="0"/>
                <a:ea typeface="方正中等线简体"/>
                <a:cs typeface="Courier New" panose="02070309020205020404" pitchFamily="49" charset="0"/>
              </a:rPr>
              <a:t>F</a:t>
            </a:r>
            <a:r>
              <a:rPr lang="zh-CN" altLang="zh-CN" sz="2100">
                <a:latin typeface="Times New Roman" panose="02020603050405020304" pitchFamily="18" charset="0"/>
                <a:ea typeface="方正中等线简体"/>
                <a:cs typeface="Times New Roman" panose="02020603050405020304" pitchFamily="18" charset="0"/>
              </a:rPr>
              <a:t>作用下沿导轨匀速上滑，且上升的高度为</a:t>
            </a:r>
            <a:r>
              <a:rPr lang="en-US" altLang="zh-CN" sz="2100" i="1">
                <a:latin typeface="Times New Roman" panose="02020603050405020304" pitchFamily="18" charset="0"/>
                <a:ea typeface="方正中等线简体"/>
                <a:cs typeface="Courier New" panose="02070309020205020404" pitchFamily="49" charset="0"/>
              </a:rPr>
              <a:t>h</a:t>
            </a:r>
            <a:r>
              <a:rPr lang="zh-CN" altLang="zh-CN" sz="2100">
                <a:latin typeface="Times New Roman" panose="02020603050405020304" pitchFamily="18" charset="0"/>
                <a:ea typeface="方正中等线简体"/>
                <a:cs typeface="Times New Roman" panose="02020603050405020304" pitchFamily="18" charset="0"/>
              </a:rPr>
              <a:t>，重力加速度为</a:t>
            </a:r>
            <a:r>
              <a:rPr lang="en-US" altLang="zh-CN" sz="2100" i="1">
                <a:latin typeface="Times New Roman" panose="02020603050405020304" pitchFamily="18" charset="0"/>
                <a:ea typeface="方正中等线简体"/>
                <a:cs typeface="Courier New" panose="02070309020205020404" pitchFamily="49" charset="0"/>
              </a:rPr>
              <a:t>g</a:t>
            </a:r>
            <a:r>
              <a:rPr lang="zh-CN" altLang="zh-CN" sz="2100">
                <a:latin typeface="Times New Roman" panose="02020603050405020304" pitchFamily="18" charset="0"/>
                <a:ea typeface="方正中等线简体"/>
                <a:cs typeface="Times New Roman" panose="02020603050405020304" pitchFamily="18" charset="0"/>
              </a:rPr>
              <a:t>，在这一过程中</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Times New Roman" panose="02020603050405020304" pitchFamily="18" charset="0"/>
              </a:rPr>
              <a:t>A.</a:t>
            </a:r>
            <a:r>
              <a:rPr lang="zh-CN" altLang="zh-CN" sz="2100">
                <a:latin typeface="Times New Roman" panose="02020603050405020304" pitchFamily="18" charset="0"/>
                <a:ea typeface="方正中等线简体"/>
                <a:cs typeface="Courier New" panose="02070309020205020404" pitchFamily="49" charset="0"/>
              </a:rPr>
              <a:t>作用于金属棒上的各个力的合力所做的功等于零</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作用于金属棒上的各个力的合力所做的功等于</a:t>
            </a:r>
            <a:r>
              <a:rPr lang="en-US" altLang="zh-CN" sz="2100" i="1">
                <a:latin typeface="Times New Roman" panose="02020603050405020304" pitchFamily="18" charset="0"/>
                <a:ea typeface="方正中等线简体"/>
                <a:cs typeface="方正中等线简体"/>
              </a:rPr>
              <a:t>mgh</a:t>
            </a:r>
          </a:p>
          <a:p>
            <a:pPr algn="just" eaLnBrk="1" hangingPunct="1">
              <a:lnSpc>
                <a:spcPct val="150000"/>
              </a:lnSpc>
              <a:spcBef>
                <a:spcPct val="0"/>
              </a:spcBef>
              <a:buFontTx/>
              <a:buNone/>
            </a:pPr>
            <a:r>
              <a:rPr lang="en-US" altLang="zh-CN" sz="2100" i="1">
                <a:latin typeface="Times New Roman" panose="02020603050405020304" pitchFamily="18" charset="0"/>
                <a:ea typeface="方正中等线简体"/>
                <a:cs typeface="方正中等线简体"/>
              </a:rPr>
              <a:t>    </a:t>
            </a:r>
            <a:r>
              <a:rPr lang="zh-CN" altLang="zh-CN" sz="2100">
                <a:latin typeface="Times New Roman" panose="02020603050405020304" pitchFamily="18" charset="0"/>
                <a:ea typeface="方正中等线简体"/>
                <a:cs typeface="方正中等线简体"/>
              </a:rPr>
              <a:t>与电阻</a:t>
            </a:r>
            <a:r>
              <a:rPr lang="en-US" altLang="zh-CN" sz="2100" i="1">
                <a:latin typeface="Times New Roman" panose="02020603050405020304" pitchFamily="18" charset="0"/>
                <a:ea typeface="方正中等线简体"/>
                <a:cs typeface="方正中等线简体"/>
              </a:rPr>
              <a:t>R</a:t>
            </a:r>
            <a:r>
              <a:rPr lang="zh-CN" altLang="zh-CN" sz="2100">
                <a:latin typeface="Times New Roman" panose="02020603050405020304" pitchFamily="18" charset="0"/>
                <a:ea typeface="方正中等线简体"/>
                <a:cs typeface="方正中等线简体"/>
              </a:rPr>
              <a:t>上产生的焦耳热之和</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恒力</a:t>
            </a:r>
            <a:r>
              <a:rPr lang="en-US" altLang="zh-CN" sz="2100" i="1">
                <a:latin typeface="Times New Roman" panose="02020603050405020304" pitchFamily="18" charset="0"/>
                <a:ea typeface="方正中等线简体"/>
                <a:cs typeface="方正中等线简体"/>
              </a:rPr>
              <a:t>F</a:t>
            </a:r>
            <a:r>
              <a:rPr lang="zh-CN" altLang="zh-CN" sz="2100">
                <a:latin typeface="Times New Roman" panose="02020603050405020304" pitchFamily="18" charset="0"/>
                <a:ea typeface="方正中等线简体"/>
                <a:cs typeface="方正中等线简体"/>
              </a:rPr>
              <a:t>与安培力的合力所做的功等于零</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zh-CN" altLang="zh-CN" sz="2100">
                <a:latin typeface="Times New Roman" panose="02020603050405020304" pitchFamily="18" charset="0"/>
                <a:ea typeface="方正中等线简体"/>
                <a:cs typeface="方正中等线简体"/>
              </a:rPr>
              <a:t>恒力</a:t>
            </a:r>
            <a:r>
              <a:rPr lang="en-US" altLang="zh-CN" sz="2100" i="1">
                <a:latin typeface="Times New Roman" panose="02020603050405020304" pitchFamily="18" charset="0"/>
                <a:ea typeface="方正中等线简体"/>
                <a:cs typeface="方正中等线简体"/>
              </a:rPr>
              <a:t>F</a:t>
            </a:r>
            <a:r>
              <a:rPr lang="zh-CN" altLang="zh-CN" sz="2100">
                <a:latin typeface="Times New Roman" panose="02020603050405020304" pitchFamily="18" charset="0"/>
                <a:ea typeface="方正中等线简体"/>
                <a:cs typeface="方正中等线简体"/>
              </a:rPr>
              <a:t>与重力的合力所做的功等于电阻</a:t>
            </a:r>
            <a:r>
              <a:rPr lang="en-US" altLang="zh-CN" sz="2100" i="1">
                <a:latin typeface="Times New Roman" panose="02020603050405020304" pitchFamily="18" charset="0"/>
                <a:ea typeface="方正中等线简体"/>
                <a:cs typeface="方正中等线简体"/>
              </a:rPr>
              <a:t>R</a:t>
            </a:r>
            <a:r>
              <a:rPr lang="zh-CN" altLang="zh-CN" sz="2100">
                <a:latin typeface="Times New Roman" panose="02020603050405020304" pitchFamily="18" charset="0"/>
                <a:ea typeface="方正中等线简体"/>
                <a:cs typeface="方正中等线简体"/>
              </a:rPr>
              <a:t>上产生的焦耳热</a:t>
            </a:r>
            <a:endParaRPr lang="zh-CN" altLang="zh-CN" sz="70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DEAAA741-7571-4616-9934-D9C88AE5C524}"/>
              </a:ext>
            </a:extLst>
          </p:cNvPr>
          <p:cNvSpPr/>
          <p:nvPr/>
        </p:nvSpPr>
        <p:spPr>
          <a:xfrm>
            <a:off x="8943976" y="4927600"/>
            <a:ext cx="588963"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3</a:t>
            </a:r>
            <a:endParaRPr lang="zh-CN" altLang="en-US" b="1" dirty="0">
              <a:ea typeface="楷体_GB2312" panose="02010609030101010101" pitchFamily="49" charset="-122"/>
            </a:endParaRPr>
          </a:p>
        </p:txBody>
      </p:sp>
      <p:sp>
        <p:nvSpPr>
          <p:cNvPr id="7" name="TextBox 19">
            <a:extLst>
              <a:ext uri="{FF2B5EF4-FFF2-40B4-BE49-F238E27FC236}">
                <a16:creationId xmlns:a16="http://schemas.microsoft.com/office/drawing/2014/main" id="{70024A4F-19C8-4FFA-ABE8-7FA17E26ED6F}"/>
              </a:ext>
            </a:extLst>
          </p:cNvPr>
          <p:cNvSpPr txBox="1"/>
          <p:nvPr/>
        </p:nvSpPr>
        <p:spPr>
          <a:xfrm>
            <a:off x="1719264" y="3375025"/>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9" name="TextBox 19">
            <a:extLst>
              <a:ext uri="{FF2B5EF4-FFF2-40B4-BE49-F238E27FC236}">
                <a16:creationId xmlns:a16="http://schemas.microsoft.com/office/drawing/2014/main" id="{8EE65E4F-1CE8-421C-B552-56932264A93E}"/>
              </a:ext>
            </a:extLst>
          </p:cNvPr>
          <p:cNvSpPr txBox="1"/>
          <p:nvPr/>
        </p:nvSpPr>
        <p:spPr>
          <a:xfrm>
            <a:off x="1720850" y="5280026"/>
            <a:ext cx="566738"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48838" name="Picture 2" descr="2-192">
            <a:extLst>
              <a:ext uri="{FF2B5EF4-FFF2-40B4-BE49-F238E27FC236}">
                <a16:creationId xmlns:a16="http://schemas.microsoft.com/office/drawing/2014/main" id="{B4E1C16A-5725-4A2D-B7CD-007CF8206AB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78763" y="2943225"/>
            <a:ext cx="2673350"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矩形 9">
            <a:extLst>
              <a:ext uri="{FF2B5EF4-FFF2-40B4-BE49-F238E27FC236}">
                <a16:creationId xmlns:a16="http://schemas.microsoft.com/office/drawing/2014/main" id="{8ED37EAC-4DF8-4A45-80D5-85D8BD259FAF}"/>
              </a:ext>
            </a:extLst>
          </p:cNvPr>
          <p:cNvSpPr>
            <a:spLocks noChangeArrowheads="1"/>
          </p:cNvSpPr>
          <p:nvPr/>
        </p:nvSpPr>
        <p:spPr bwMode="auto">
          <a:xfrm>
            <a:off x="1816100" y="1160463"/>
            <a:ext cx="8559800" cy="100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b="1">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二、电磁感应中的动量问题</a:t>
            </a:r>
            <a:endParaRPr lang="zh-CN" altLang="zh-CN" sz="700" b="1">
              <a:latin typeface="宋体" panose="02010600030101010101" pitchFamily="2" charset="-122"/>
              <a:ea typeface="微软雅黑" panose="020B0503020204020204" pitchFamily="34" charset="-122"/>
              <a:cs typeface="Courier New" panose="02070309020205020404" pitchFamily="49" charset="0"/>
            </a:endParaRPr>
          </a:p>
          <a:p>
            <a:pPr algn="just" eaLnBrk="1" hangingPunct="1">
              <a:lnSpc>
                <a:spcPct val="150000"/>
              </a:lnSpc>
              <a:spcBef>
                <a:spcPct val="0"/>
              </a:spcBef>
              <a:buFontTx/>
              <a:buNone/>
            </a:pPr>
            <a:r>
              <a:rPr lang="zh-CN"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考向</a:t>
            </a:r>
            <a:r>
              <a:rPr lang="en-US" altLang="zh-CN" sz="2100">
                <a:solidFill>
                  <a:srgbClr val="C00000"/>
                </a:solidFill>
                <a:latin typeface="Times New Roman" panose="02020603050405020304" pitchFamily="18" charset="0"/>
                <a:ea typeface="微软雅黑" panose="020B0503020204020204" pitchFamily="34" charset="-122"/>
                <a:cs typeface="Courier New" panose="02070309020205020404" pitchFamily="49" charset="0"/>
              </a:rPr>
              <a:t>1</a:t>
            </a:r>
            <a:r>
              <a:rPr lang="zh-CN"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　动量定理在电磁感应中的应用</a:t>
            </a:r>
            <a:endParaRPr lang="zh-CN" altLang="zh-CN" sz="700">
              <a:latin typeface="宋体" panose="02010600030101010101" pitchFamily="2" charset="-122"/>
              <a:cs typeface="Courier New" panose="02070309020205020404" pitchFamily="49" charset="0"/>
            </a:endParaRPr>
          </a:p>
        </p:txBody>
      </p:sp>
      <p:graphicFrame>
        <p:nvGraphicFramePr>
          <p:cNvPr id="249859" name="对象 1">
            <a:extLst>
              <a:ext uri="{FF2B5EF4-FFF2-40B4-BE49-F238E27FC236}">
                <a16:creationId xmlns:a16="http://schemas.microsoft.com/office/drawing/2014/main" id="{9F26E352-8AE0-4C0C-95F8-3D45929AE4B0}"/>
              </a:ext>
            </a:extLst>
          </p:cNvPr>
          <p:cNvGraphicFramePr>
            <a:graphicFrameLocks noChangeAspect="1"/>
          </p:cNvGraphicFramePr>
          <p:nvPr/>
        </p:nvGraphicFramePr>
        <p:xfrm>
          <a:off x="1885950" y="2343150"/>
          <a:ext cx="8459788" cy="3524250"/>
        </p:xfrm>
        <a:graphic>
          <a:graphicData uri="http://schemas.openxmlformats.org/presentationml/2006/ole">
            <mc:AlternateContent xmlns:mc="http://schemas.openxmlformats.org/markup-compatibility/2006">
              <mc:Choice xmlns:v="urn:schemas-microsoft-com:vml" Requires="v">
                <p:oleObj spid="_x0000_s29698" name="文档" r:id="rId3" imgW="11297494" imgH="4696545" progId="Word.Document.12">
                  <p:embed/>
                </p:oleObj>
              </mc:Choice>
              <mc:Fallback>
                <p:oleObj name="文档" r:id="rId3" imgW="11297494" imgH="4696545" progId="Word.Document.12">
                  <p:embed/>
                  <p:pic>
                    <p:nvPicPr>
                      <p:cNvPr id="249859" name="对象 1">
                        <a:extLst>
                          <a:ext uri="{FF2B5EF4-FFF2-40B4-BE49-F238E27FC236}">
                            <a16:creationId xmlns:a16="http://schemas.microsoft.com/office/drawing/2014/main" id="{9F26E352-8AE0-4C0C-95F8-3D45929AE4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5950" y="2343150"/>
                        <a:ext cx="8459788" cy="352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2" name="对象 1">
            <a:extLst>
              <a:ext uri="{FF2B5EF4-FFF2-40B4-BE49-F238E27FC236}">
                <a16:creationId xmlns:a16="http://schemas.microsoft.com/office/drawing/2014/main" id="{C9603CB6-6D14-487D-886F-BDF3FFF73804}"/>
              </a:ext>
            </a:extLst>
          </p:cNvPr>
          <p:cNvGraphicFramePr>
            <a:graphicFrameLocks noChangeAspect="1"/>
          </p:cNvGraphicFramePr>
          <p:nvPr/>
        </p:nvGraphicFramePr>
        <p:xfrm>
          <a:off x="1852614" y="3797300"/>
          <a:ext cx="7159625" cy="1989138"/>
        </p:xfrm>
        <a:graphic>
          <a:graphicData uri="http://schemas.openxmlformats.org/presentationml/2006/ole">
            <mc:AlternateContent xmlns:mc="http://schemas.openxmlformats.org/markup-compatibility/2006">
              <mc:Choice xmlns:v="urn:schemas-microsoft-com:vml" Requires="v">
                <p:oleObj spid="_x0000_s30722" name="文档" r:id="rId3" imgW="9545746" imgH="2652691" progId="Word.Document.12">
                  <p:embed/>
                </p:oleObj>
              </mc:Choice>
              <mc:Fallback>
                <p:oleObj name="文档" r:id="rId3" imgW="9545746" imgH="2652691" progId="Word.Document.12">
                  <p:embed/>
                  <p:pic>
                    <p:nvPicPr>
                      <p:cNvPr id="250882" name="对象 1">
                        <a:extLst>
                          <a:ext uri="{FF2B5EF4-FFF2-40B4-BE49-F238E27FC236}">
                            <a16:creationId xmlns:a16="http://schemas.microsoft.com/office/drawing/2014/main" id="{C9603CB6-6D14-487D-886F-BDF3FFF738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2614" y="3797300"/>
                        <a:ext cx="7159625"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矩形 9">
            <a:extLst>
              <a:ext uri="{FF2B5EF4-FFF2-40B4-BE49-F238E27FC236}">
                <a16:creationId xmlns:a16="http://schemas.microsoft.com/office/drawing/2014/main" id="{3609B5D3-66B8-4DAF-A5EF-3B5662D8B3E7}"/>
              </a:ext>
            </a:extLst>
          </p:cNvPr>
          <p:cNvSpPr/>
          <p:nvPr/>
        </p:nvSpPr>
        <p:spPr>
          <a:xfrm>
            <a:off x="1773239" y="890588"/>
            <a:ext cx="8645525"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en-US" sz="2100" b="1" kern="100" spc="-23" dirty="0">
                <a:solidFill>
                  <a:srgbClr val="0000FF"/>
                </a:solidFill>
                <a:latin typeface="+mj-ea"/>
                <a:ea typeface="+mj-ea"/>
                <a:cs typeface="Times New Roman" panose="02020603050405020304" pitchFamily="18" charset="0"/>
              </a:rPr>
              <a:t>例</a:t>
            </a:r>
            <a:r>
              <a:rPr lang="en-US" altLang="zh-CN" sz="2100" b="1" kern="100" spc="-23" dirty="0">
                <a:solidFill>
                  <a:srgbClr val="0000FF"/>
                </a:solidFill>
                <a:latin typeface="+mj-ea"/>
                <a:ea typeface="+mj-ea"/>
                <a:cs typeface="Times New Roman" panose="02020603050405020304" pitchFamily="18" charset="0"/>
              </a:rPr>
              <a:t>3</a:t>
            </a:r>
            <a:r>
              <a:rPr lang="zh-CN" altLang="en-US" sz="2100" b="1" kern="100" spc="-23" dirty="0">
                <a:solidFill>
                  <a:srgbClr val="0000FF"/>
                </a:solidFill>
                <a:latin typeface="+mj-ea"/>
                <a:ea typeface="+mj-ea"/>
                <a:cs typeface="Times New Roman" panose="02020603050405020304" pitchFamily="18" charset="0"/>
              </a:rPr>
              <a:t>　</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所示，水平面上有两根足够长的光滑平行金属导轨</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，两导轨间距为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，导轨电阻均可忽略不计</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在</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P</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之间接有一阻值为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的定值电阻，导体杆</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质量为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、电阻也为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，并与导轨垂直且接触良好</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整个装置处于方向竖直向下、磁感应强度为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的匀强磁场中</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现给</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杆一个初速度</a:t>
            </a:r>
            <a:r>
              <a:rPr lang="en-US" altLang="zh-CN" sz="2100" i="1" kern="100" spc="-23" dirty="0">
                <a:latin typeface="Book Antiqua" panose="02040602050305030304" pitchFamily="18" charset="0"/>
                <a:ea typeface="方正中等线简体" panose="03000509000000000000" pitchFamily="65" charset="-122"/>
                <a:cs typeface="Times New Roman" panose="02020603050405020304" pitchFamily="18" charset="0"/>
              </a:rPr>
              <a:t>v</a:t>
            </a:r>
            <a:r>
              <a:rPr lang="en-US" altLang="zh-CN" sz="2100" kern="100" spc="-23" baseline="-250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，使杆向右运动，最终</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杆停止在导轨上</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下列说法正确的是</a:t>
            </a:r>
            <a:endParaRPr lang="zh-CN" altLang="zh-CN" sz="788" kern="100" spc="-23"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杆将做匀减速运动直到静止</a:t>
            </a:r>
            <a:endParaRPr lang="zh-CN" altLang="zh-CN" sz="788" kern="100" dirty="0">
              <a:latin typeface="宋体" panose="02010600030101010101" pitchFamily="2" charset="-122"/>
              <a:cs typeface="Courier New" panose="02070309020205020404" pitchFamily="49" charset="0"/>
            </a:endParaRPr>
          </a:p>
        </p:txBody>
      </p:sp>
      <p:sp>
        <p:nvSpPr>
          <p:cNvPr id="3" name="矩形 2">
            <a:extLst>
              <a:ext uri="{FF2B5EF4-FFF2-40B4-BE49-F238E27FC236}">
                <a16:creationId xmlns:a16="http://schemas.microsoft.com/office/drawing/2014/main" id="{DBE1E916-CBC8-4F96-A4B7-9B6CAC3AFC7A}"/>
              </a:ext>
            </a:extLst>
          </p:cNvPr>
          <p:cNvSpPr/>
          <p:nvPr/>
        </p:nvSpPr>
        <p:spPr>
          <a:xfrm>
            <a:off x="9012239" y="4922839"/>
            <a:ext cx="587375" cy="414337"/>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4</a:t>
            </a:r>
            <a:endParaRPr lang="zh-CN" altLang="en-US" b="1" dirty="0">
              <a:ea typeface="楷体_GB2312" panose="02010609030101010101" pitchFamily="49" charset="-122"/>
            </a:endParaRPr>
          </a:p>
        </p:txBody>
      </p:sp>
      <p:sp>
        <p:nvSpPr>
          <p:cNvPr id="7" name="TextBox 19">
            <a:extLst>
              <a:ext uri="{FF2B5EF4-FFF2-40B4-BE49-F238E27FC236}">
                <a16:creationId xmlns:a16="http://schemas.microsoft.com/office/drawing/2014/main" id="{F65472D9-10A8-40A5-9B63-1BAB69A55AC9}"/>
              </a:ext>
            </a:extLst>
          </p:cNvPr>
          <p:cNvSpPr txBox="1"/>
          <p:nvPr/>
        </p:nvSpPr>
        <p:spPr>
          <a:xfrm>
            <a:off x="1655764" y="3860801"/>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pic>
        <p:nvPicPr>
          <p:cNvPr id="250886" name="Picture 31" descr="71-1">
            <a:extLst>
              <a:ext uri="{FF2B5EF4-FFF2-40B4-BE49-F238E27FC236}">
                <a16:creationId xmlns:a16="http://schemas.microsoft.com/office/drawing/2014/main" id="{5939D627-7216-4A43-A6DE-5B2B20A0F051}"/>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50214" y="3732213"/>
            <a:ext cx="2465387"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9">
            <a:extLst>
              <a:ext uri="{FF2B5EF4-FFF2-40B4-BE49-F238E27FC236}">
                <a16:creationId xmlns:a16="http://schemas.microsoft.com/office/drawing/2014/main" id="{43490D70-3992-4FC2-BEEB-862976288883}"/>
              </a:ext>
            </a:extLst>
          </p:cNvPr>
          <p:cNvSpPr txBox="1"/>
          <p:nvPr/>
        </p:nvSpPr>
        <p:spPr>
          <a:xfrm>
            <a:off x="1665289" y="5154614"/>
            <a:ext cx="566737"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31B28EEF-36DB-4871-B93D-9158CD0292CE}"/>
              </a:ext>
            </a:extLst>
          </p:cNvPr>
          <p:cNvSpPr/>
          <p:nvPr/>
        </p:nvSpPr>
        <p:spPr>
          <a:xfrm>
            <a:off x="1816100" y="1404939"/>
            <a:ext cx="8559800" cy="39084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考向</a:t>
            </a:r>
            <a:r>
              <a:rPr lang="en-US" altLang="zh-CN" sz="2100" kern="100" dirty="0">
                <a:solidFill>
                  <a:srgbClr val="C00000"/>
                </a:solidFill>
                <a:latin typeface="Times New Roman" panose="02020603050405020304" pitchFamily="18" charset="0"/>
                <a:ea typeface="微软雅黑" panose="020B0503020204020204" pitchFamily="34" charset="-122"/>
                <a:cs typeface="Courier New" panose="02070309020205020404" pitchFamily="49" charset="0"/>
              </a:rPr>
              <a:t>2</a:t>
            </a:r>
            <a:r>
              <a:rPr lang="zh-CN" altLang="zh-CN" sz="2100"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　动量守恒定律在电磁感应中的应用</a:t>
            </a:r>
            <a:endParaRPr lang="zh-CN" altLang="zh-CN" sz="750" kern="100" dirty="0">
              <a:latin typeface="宋体" panose="02010600030101010101" pitchFamily="2" charset="-122"/>
              <a:cs typeface="Courier New" panose="02070309020205020404" pitchFamily="49"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在双金属棒切割磁感线的系统中，双金属棒和导轨构成闭合回路，安培力为系统内力，如果两安培力等大反向，且它们受到的外力的合力为</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，则满足动量守恒条件，运用动量守恒定律求解比较方便</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这类问题可以从以下三个观点来分析：</a:t>
            </a:r>
            <a:endParaRPr lang="zh-CN" altLang="zh-CN" sz="75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力学观点：通常情况下一个金属棒做加速度逐渐减小的加速运动，而另一个金属棒做加速度逐渐减小的减速运动，最终两金属棒以共同的速度匀速运动</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50" kern="100" dirty="0">
              <a:latin typeface="宋体" panose="02010600030101010101" pitchFamily="2" charset="-122"/>
              <a:cs typeface="Courier New" panose="02070309020205020404" pitchFamily="49" charset="0"/>
            </a:endParaRPr>
          </a:p>
        </p:txBody>
      </p:sp>
    </p:spTree>
  </p:cSld>
  <p:clrMapOvr>
    <a:masterClrMapping/>
  </p:clrMapOvr>
  <p:transition spd="slow"/>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C0547280-C029-45A1-8D74-F8659369E30B}"/>
              </a:ext>
            </a:extLst>
          </p:cNvPr>
          <p:cNvSpPr/>
          <p:nvPr/>
        </p:nvSpPr>
        <p:spPr>
          <a:xfrm>
            <a:off x="1816100" y="1450976"/>
            <a:ext cx="8559800" cy="197167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动量观点：如果光滑导轨间距恒定，则两个金属棒的安培力大小相等，通常情况下系统的动量守恒</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5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能量观点：其中一个金属棒动能的减少量等于另一个金属棒动能的增加量与回路中产生的焦耳热之和</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50" kern="100" dirty="0">
              <a:latin typeface="宋体" panose="02010600030101010101" pitchFamily="2" charset="-122"/>
              <a:cs typeface="Courier New" panose="02070309020205020404" pitchFamily="49" charset="0"/>
            </a:endParaRPr>
          </a:p>
        </p:txBody>
      </p:sp>
    </p:spTree>
  </p:cSld>
  <p:clrMapOvr>
    <a:masterClrMapping/>
  </p:clrMapOvr>
  <p:transition spd="slow"/>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矩形 8">
            <a:extLst>
              <a:ext uri="{FF2B5EF4-FFF2-40B4-BE49-F238E27FC236}">
                <a16:creationId xmlns:a16="http://schemas.microsoft.com/office/drawing/2014/main" id="{6881F386-5A52-40D6-B769-462750C7E33B}"/>
              </a:ext>
            </a:extLst>
          </p:cNvPr>
          <p:cNvSpPr>
            <a:spLocks noChangeArrowheads="1"/>
          </p:cNvSpPr>
          <p:nvPr/>
        </p:nvSpPr>
        <p:spPr bwMode="auto">
          <a:xfrm>
            <a:off x="1816100" y="890588"/>
            <a:ext cx="85598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en-US" sz="2100" b="1">
                <a:solidFill>
                  <a:srgbClr val="0000FF"/>
                </a:solidFill>
                <a:latin typeface="宋体" panose="02010600030101010101" pitchFamily="2" charset="-122"/>
                <a:cs typeface="Times New Roman" panose="02020603050405020304" pitchFamily="18" charset="0"/>
              </a:rPr>
              <a:t>例</a:t>
            </a:r>
            <a:r>
              <a:rPr lang="en-US" altLang="zh-CN" sz="2100" b="1">
                <a:solidFill>
                  <a:srgbClr val="0000FF"/>
                </a:solidFill>
                <a:latin typeface="宋体" panose="02010600030101010101" pitchFamily="2" charset="-122"/>
                <a:cs typeface="Times New Roman" panose="02020603050405020304" pitchFamily="18" charset="0"/>
              </a:rPr>
              <a:t>4</a:t>
            </a:r>
            <a:r>
              <a:rPr lang="zh-CN" altLang="en-US" sz="2100" b="1">
                <a:solidFill>
                  <a:srgbClr val="0000FF"/>
                </a:solidFill>
                <a:latin typeface="宋体" panose="02010600030101010101" pitchFamily="2" charset="-122"/>
                <a:cs typeface="Times New Roman" panose="02020603050405020304" pitchFamily="18" charset="0"/>
              </a:rPr>
              <a:t>　</a:t>
            </a:r>
            <a:r>
              <a:rPr lang="zh-CN" altLang="zh-CN" sz="2100">
                <a:latin typeface="Times New Roman" panose="02020603050405020304" pitchFamily="18" charset="0"/>
                <a:ea typeface="方正中等线简体"/>
                <a:cs typeface="Times New Roman" panose="02020603050405020304" pitchFamily="18" charset="0"/>
              </a:rPr>
              <a:t>足够长的平行金属轨道</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N</a:t>
            </a:r>
            <a:r>
              <a:rPr lang="zh-CN" altLang="zh-CN" sz="2100">
                <a:latin typeface="Times New Roman" panose="02020603050405020304" pitchFamily="18" charset="0"/>
                <a:ea typeface="方正中等线简体"/>
                <a:cs typeface="Times New Roman" panose="02020603050405020304" pitchFamily="18" charset="0"/>
              </a:rPr>
              <a:t>相距</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0.5 m</a:t>
            </a:r>
            <a:r>
              <a:rPr lang="zh-CN" altLang="zh-CN" sz="2100">
                <a:latin typeface="Times New Roman" panose="02020603050405020304" pitchFamily="18" charset="0"/>
                <a:ea typeface="方正中等线简体"/>
                <a:cs typeface="Times New Roman" panose="02020603050405020304" pitchFamily="18" charset="0"/>
              </a:rPr>
              <a:t>，且水平放置；</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N</a:t>
            </a:r>
            <a:r>
              <a:rPr lang="zh-CN" altLang="zh-CN" sz="2100">
                <a:latin typeface="Times New Roman" panose="02020603050405020304" pitchFamily="18" charset="0"/>
                <a:ea typeface="方正中等线简体"/>
                <a:cs typeface="Times New Roman" panose="02020603050405020304" pitchFamily="18" charset="0"/>
              </a:rPr>
              <a:t>左端与半径</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0.4 m</a:t>
            </a:r>
            <a:r>
              <a:rPr lang="zh-CN" altLang="zh-CN" sz="2100">
                <a:latin typeface="Times New Roman" panose="02020603050405020304" pitchFamily="18" charset="0"/>
                <a:ea typeface="方正中等线简体"/>
                <a:cs typeface="Times New Roman" panose="02020603050405020304" pitchFamily="18" charset="0"/>
              </a:rPr>
              <a:t>的光滑竖直半圆轨道相连，与轨道始终垂直且接触良好的金属棒</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和</a:t>
            </a:r>
            <a:r>
              <a:rPr lang="en-US" altLang="zh-CN" sz="2100" i="1">
                <a:latin typeface="Times New Roman" panose="02020603050405020304" pitchFamily="18" charset="0"/>
                <a:ea typeface="方正中等线简体"/>
                <a:cs typeface="Courier New" panose="02070309020205020404" pitchFamily="49" charset="0"/>
              </a:rPr>
              <a:t>c</a:t>
            </a:r>
            <a:r>
              <a:rPr lang="zh-CN" altLang="zh-CN" sz="2100">
                <a:latin typeface="Times New Roman" panose="02020603050405020304" pitchFamily="18" charset="0"/>
                <a:ea typeface="方正中等线简体"/>
                <a:cs typeface="Times New Roman" panose="02020603050405020304" pitchFamily="18" charset="0"/>
              </a:rPr>
              <a:t>可在轨道上无摩擦地滑动，两金属棒的质量</a:t>
            </a:r>
            <a:r>
              <a:rPr lang="en-US" altLang="zh-CN" sz="2100" i="1">
                <a:latin typeface="Times New Roman" panose="02020603050405020304" pitchFamily="18" charset="0"/>
                <a:ea typeface="方正中等线简体"/>
                <a:cs typeface="Courier New" panose="02070309020205020404" pitchFamily="49" charset="0"/>
              </a:rPr>
              <a:t>m</a:t>
            </a:r>
            <a:r>
              <a:rPr lang="en-US" altLang="zh-CN" sz="2100" i="1" baseline="-25000">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m</a:t>
            </a:r>
            <a:r>
              <a:rPr lang="en-US" altLang="zh-CN" sz="2100" i="1" baseline="-25000">
                <a:latin typeface="Times New Roman" panose="02020603050405020304" pitchFamily="18" charset="0"/>
                <a:ea typeface="方正中等线简体"/>
                <a:cs typeface="Courier New" panose="02070309020205020404" pitchFamily="49" charset="0"/>
              </a:rPr>
              <a:t>c</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0.1 kg</a:t>
            </a:r>
            <a:r>
              <a:rPr lang="zh-CN" altLang="zh-CN" sz="2100">
                <a:latin typeface="Times New Roman" panose="02020603050405020304" pitchFamily="18" charset="0"/>
                <a:ea typeface="方正中等线简体"/>
                <a:cs typeface="Times New Roman" panose="02020603050405020304" pitchFamily="18" charset="0"/>
              </a:rPr>
              <a:t>，接入电路的有效电阻</a:t>
            </a:r>
            <a:r>
              <a:rPr lang="en-US" altLang="zh-CN" sz="2100" i="1">
                <a:latin typeface="Times New Roman" panose="02020603050405020304" pitchFamily="18" charset="0"/>
                <a:ea typeface="方正中等线简体"/>
                <a:cs typeface="Courier New" panose="02070309020205020404" pitchFamily="49" charset="0"/>
              </a:rPr>
              <a:t>R</a:t>
            </a:r>
            <a:r>
              <a:rPr lang="en-US" altLang="zh-CN" sz="2100" i="1" baseline="-25000">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R</a:t>
            </a:r>
            <a:r>
              <a:rPr lang="en-US" altLang="zh-CN" sz="2100" i="1" baseline="-25000">
                <a:latin typeface="Times New Roman" panose="02020603050405020304" pitchFamily="18" charset="0"/>
                <a:ea typeface="方正中等线简体"/>
                <a:cs typeface="Courier New" panose="02070309020205020404" pitchFamily="49" charset="0"/>
              </a:rPr>
              <a:t>c</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 Ω</a:t>
            </a:r>
            <a:r>
              <a:rPr lang="zh-CN" altLang="zh-CN" sz="2100">
                <a:latin typeface="Times New Roman" panose="02020603050405020304" pitchFamily="18" charset="0"/>
                <a:ea typeface="方正中等线简体"/>
                <a:cs typeface="Times New Roman" panose="02020603050405020304" pitchFamily="18" charset="0"/>
              </a:rPr>
              <a:t>，轨道的电阻不计</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平行水平金属轨道</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N</a:t>
            </a:r>
            <a:r>
              <a:rPr lang="zh-CN" altLang="zh-CN" sz="2100">
                <a:latin typeface="Times New Roman" panose="02020603050405020304" pitchFamily="18" charset="0"/>
                <a:ea typeface="方正中等线简体"/>
                <a:cs typeface="Times New Roman" panose="02020603050405020304" pitchFamily="18" charset="0"/>
              </a:rPr>
              <a:t>处于磁感应强度</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 T</a:t>
            </a:r>
            <a:r>
              <a:rPr lang="zh-CN" altLang="zh-CN" sz="2100">
                <a:latin typeface="Times New Roman" panose="02020603050405020304" pitchFamily="18" charset="0"/>
                <a:ea typeface="方正中等线简体"/>
                <a:cs typeface="Times New Roman" panose="02020603050405020304" pitchFamily="18" charset="0"/>
              </a:rPr>
              <a:t>的匀强磁场中，磁场方向垂直于轨道平面向上，光滑竖直半圆轨道在磁场外，如图</a:t>
            </a:r>
            <a:r>
              <a:rPr lang="en-US" altLang="zh-CN" sz="2100">
                <a:latin typeface="Times New Roman" panose="02020603050405020304" pitchFamily="18" charset="0"/>
                <a:ea typeface="方正中等线简体"/>
                <a:cs typeface="Courier New" panose="02070309020205020404" pitchFamily="49" charset="0"/>
              </a:rPr>
              <a:t>5</a:t>
            </a:r>
            <a:r>
              <a:rPr lang="zh-CN" altLang="zh-CN" sz="2100">
                <a:latin typeface="Times New Roman" panose="02020603050405020304" pitchFamily="18" charset="0"/>
                <a:ea typeface="方正中等线简体"/>
                <a:cs typeface="Times New Roman" panose="02020603050405020304" pitchFamily="18" charset="0"/>
              </a:rPr>
              <a:t>所示</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若使</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棒以初速度</a:t>
            </a:r>
            <a:r>
              <a:rPr lang="en-US" altLang="zh-CN" sz="2100" i="1">
                <a:latin typeface="Book Antiqua" panose="02040602050305030304" pitchFamily="18" charset="0"/>
                <a:ea typeface="方正中等线简体"/>
                <a:cs typeface="Times New Roman" panose="02020603050405020304" pitchFamily="18" charset="0"/>
              </a:rPr>
              <a:t>v</a:t>
            </a:r>
            <a:r>
              <a:rPr lang="en-US" altLang="zh-CN" sz="2100" baseline="-25000">
                <a:latin typeface="Times New Roman" panose="02020603050405020304" pitchFamily="18" charset="0"/>
                <a:ea typeface="方正中等线简体"/>
                <a:cs typeface="Courier New" panose="02070309020205020404" pitchFamily="49" charset="0"/>
              </a:rPr>
              <a:t>0</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a:latin typeface="Times New Roman" panose="02020603050405020304" pitchFamily="18" charset="0"/>
                <a:ea typeface="方正中等线简体"/>
                <a:cs typeface="Courier New" panose="02070309020205020404" pitchFamily="49" charset="0"/>
              </a:rPr>
              <a:t>10 m/s</a:t>
            </a:r>
            <a:r>
              <a:rPr lang="zh-CN" altLang="zh-CN" sz="2100">
                <a:latin typeface="Times New Roman" panose="02020603050405020304" pitchFamily="18" charset="0"/>
                <a:ea typeface="方正中等线简体"/>
                <a:cs typeface="Times New Roman" panose="02020603050405020304" pitchFamily="18" charset="0"/>
              </a:rPr>
              <a:t>开始向左运动，运动过程中</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a:t>
            </a:r>
            <a:r>
              <a:rPr lang="en-US" altLang="zh-CN" sz="2100" i="1">
                <a:latin typeface="Times New Roman" panose="02020603050405020304" pitchFamily="18" charset="0"/>
                <a:ea typeface="方正中等线简体"/>
                <a:cs typeface="Courier New" panose="02070309020205020404" pitchFamily="49" charset="0"/>
              </a:rPr>
              <a:t>c</a:t>
            </a:r>
            <a:r>
              <a:rPr lang="zh-CN" altLang="zh-CN" sz="2100">
                <a:latin typeface="Times New Roman" panose="02020603050405020304" pitchFamily="18" charset="0"/>
                <a:ea typeface="方正中等线简体"/>
                <a:cs typeface="Times New Roman" panose="02020603050405020304" pitchFamily="18" charset="0"/>
              </a:rPr>
              <a:t>不相</a:t>
            </a:r>
            <a:endParaRPr lang="en-US" altLang="zh-CN" sz="2100">
              <a:latin typeface="Times New Roman" panose="02020603050405020304" pitchFamily="18" charset="0"/>
              <a:ea typeface="方正中等线简体"/>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方正中等线简体"/>
                <a:cs typeface="Times New Roman" panose="02020603050405020304" pitchFamily="18" charset="0"/>
              </a:rPr>
              <a:t>撞，</a:t>
            </a:r>
            <a:r>
              <a:rPr lang="en-US" altLang="zh-CN" sz="2100" i="1">
                <a:latin typeface="Times New Roman" panose="02020603050405020304" pitchFamily="18" charset="0"/>
                <a:ea typeface="方正中等线简体"/>
                <a:cs typeface="Courier New" panose="02070309020205020404" pitchFamily="49" charset="0"/>
              </a:rPr>
              <a:t>g</a:t>
            </a:r>
            <a:r>
              <a:rPr lang="zh-CN" altLang="zh-CN" sz="2100">
                <a:latin typeface="Times New Roman" panose="02020603050405020304" pitchFamily="18" charset="0"/>
                <a:ea typeface="方正中等线简体"/>
                <a:cs typeface="Times New Roman" panose="02020603050405020304" pitchFamily="18" charset="0"/>
              </a:rPr>
              <a:t>取</a:t>
            </a:r>
            <a:r>
              <a:rPr lang="en-US" altLang="zh-CN" sz="2100">
                <a:latin typeface="Times New Roman" panose="02020603050405020304" pitchFamily="18" charset="0"/>
                <a:ea typeface="方正中等线简体"/>
                <a:cs typeface="Courier New" panose="02070309020205020404" pitchFamily="49" charset="0"/>
              </a:rPr>
              <a:t>10 m/s</a:t>
            </a:r>
            <a:r>
              <a:rPr lang="en-US" altLang="zh-CN" sz="2100" baseline="300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，求：</a:t>
            </a:r>
            <a:endParaRPr lang="zh-CN" altLang="zh-CN" sz="700">
              <a:latin typeface="宋体" panose="02010600030101010101" pitchFamily="2" charset="-122"/>
              <a:ea typeface="方正中等线简体"/>
              <a:cs typeface="Courier New" panose="02070309020205020404" pitchFamily="49" charset="0"/>
            </a:endParaRPr>
          </a:p>
          <a:p>
            <a:pPr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en-US" altLang="zh-CN" sz="2100" i="1">
                <a:latin typeface="Times New Roman" panose="02020603050405020304" pitchFamily="18" charset="0"/>
                <a:ea typeface="方正中等线简体"/>
                <a:cs typeface="Courier New" panose="02070309020205020404" pitchFamily="49" charset="0"/>
              </a:rPr>
              <a:t>c</a:t>
            </a:r>
            <a:r>
              <a:rPr lang="zh-CN" altLang="zh-CN" sz="2100">
                <a:latin typeface="Times New Roman" panose="02020603050405020304" pitchFamily="18" charset="0"/>
                <a:ea typeface="方正中等线简体"/>
                <a:cs typeface="Courier New" panose="02070309020205020404" pitchFamily="49" charset="0"/>
              </a:rPr>
              <a:t>棒的最大速度大小；</a:t>
            </a:r>
            <a:endParaRPr lang="zh-CN" altLang="zh-CN" sz="2100">
              <a:latin typeface="宋体" panose="02010600030101010101" pitchFamily="2" charset="-122"/>
              <a:ea typeface="方正中等线简体"/>
              <a:cs typeface="Courier New" panose="02070309020205020404" pitchFamily="49" charset="0"/>
            </a:endParaRPr>
          </a:p>
        </p:txBody>
      </p:sp>
      <p:sp>
        <p:nvSpPr>
          <p:cNvPr id="3" name="矩形 2">
            <a:extLst>
              <a:ext uri="{FF2B5EF4-FFF2-40B4-BE49-F238E27FC236}">
                <a16:creationId xmlns:a16="http://schemas.microsoft.com/office/drawing/2014/main" id="{555606E3-0117-449E-A9FA-104DEBD9B94E}"/>
              </a:ext>
            </a:extLst>
          </p:cNvPr>
          <p:cNvSpPr/>
          <p:nvPr/>
        </p:nvSpPr>
        <p:spPr>
          <a:xfrm>
            <a:off x="8753476" y="5567364"/>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5</a:t>
            </a:r>
            <a:endParaRPr lang="zh-CN" altLang="en-US" b="1" dirty="0">
              <a:ea typeface="楷体_GB2312" panose="02010609030101010101" pitchFamily="49" charset="-122"/>
            </a:endParaRPr>
          </a:p>
        </p:txBody>
      </p:sp>
      <p:sp>
        <p:nvSpPr>
          <p:cNvPr id="13" name="矩形 12">
            <a:extLst>
              <a:ext uri="{FF2B5EF4-FFF2-40B4-BE49-F238E27FC236}">
                <a16:creationId xmlns:a16="http://schemas.microsoft.com/office/drawing/2014/main" id="{0DAEA0D5-419C-4AD6-8AE7-6112CBA07AAD}"/>
              </a:ext>
            </a:extLst>
          </p:cNvPr>
          <p:cNvSpPr/>
          <p:nvPr/>
        </p:nvSpPr>
        <p:spPr>
          <a:xfrm>
            <a:off x="1816100" y="5211764"/>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ea typeface="方正中等线简体" panose="03000509000000000000" pitchFamily="65" charset="-122"/>
                <a:cs typeface="Courier New" panose="02070309020205020404" pitchFamily="49" charset="0"/>
              </a:rPr>
              <a:t>5 m/s</a:t>
            </a:r>
            <a:r>
              <a:rPr lang="zh-CN" altLang="zh-CN" sz="21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a:t>
            </a:r>
            <a:endParaRPr lang="zh-CN" altLang="zh-CN" sz="788" kern="100" dirty="0">
              <a:latin typeface="宋体" panose="02010600030101010101" pitchFamily="2" charset="-122"/>
              <a:cs typeface="Courier New" panose="02070309020205020404" pitchFamily="49" charset="0"/>
            </a:endParaRPr>
          </a:p>
        </p:txBody>
      </p:sp>
      <p:pic>
        <p:nvPicPr>
          <p:cNvPr id="253957" name="Picture 2" descr="71-2">
            <a:extLst>
              <a:ext uri="{FF2B5EF4-FFF2-40B4-BE49-F238E27FC236}">
                <a16:creationId xmlns:a16="http://schemas.microsoft.com/office/drawing/2014/main" id="{E1DB024C-2FB2-4A89-BD3B-273054C8D36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16838" y="3697289"/>
            <a:ext cx="2616200" cy="186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36836914-F3FE-453E-8992-3DB2CFAA98DE}"/>
              </a:ext>
            </a:extLst>
          </p:cNvPr>
          <p:cNvSpPr/>
          <p:nvPr/>
        </p:nvSpPr>
        <p:spPr>
          <a:xfrm>
            <a:off x="1816100" y="1322388"/>
            <a:ext cx="5143500" cy="10017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棒从开始到达到最大速度的过程中，此棒产生的焦耳热；</a:t>
            </a:r>
            <a:endParaRPr lang="zh-CN" altLang="zh-CN" sz="788" kern="100" dirty="0">
              <a:latin typeface="宋体" panose="02010600030101010101" pitchFamily="2" charset="-122"/>
              <a:cs typeface="Courier New" panose="02070309020205020404" pitchFamily="49" charset="0"/>
            </a:endParaRPr>
          </a:p>
        </p:txBody>
      </p:sp>
      <p:sp>
        <p:nvSpPr>
          <p:cNvPr id="13" name="矩形 12">
            <a:extLst>
              <a:ext uri="{FF2B5EF4-FFF2-40B4-BE49-F238E27FC236}">
                <a16:creationId xmlns:a16="http://schemas.microsoft.com/office/drawing/2014/main" id="{EB2476E8-CC30-4C9D-B553-8DC9AD38D61F}"/>
              </a:ext>
            </a:extLst>
          </p:cNvPr>
          <p:cNvSpPr>
            <a:spLocks noChangeArrowheads="1"/>
          </p:cNvSpPr>
          <p:nvPr/>
        </p:nvSpPr>
        <p:spPr bwMode="auto">
          <a:xfrm>
            <a:off x="1816100" y="2293939"/>
            <a:ext cx="85598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1.25 J</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pic>
        <p:nvPicPr>
          <p:cNvPr id="254980" name="Picture 2" descr="71-2">
            <a:extLst>
              <a:ext uri="{FF2B5EF4-FFF2-40B4-BE49-F238E27FC236}">
                <a16:creationId xmlns:a16="http://schemas.microsoft.com/office/drawing/2014/main" id="{48BAD79D-6A21-4066-85EF-2C3E4D8C895C}"/>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39013" y="1052514"/>
            <a:ext cx="2616200"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a:extLst>
              <a:ext uri="{FF2B5EF4-FFF2-40B4-BE49-F238E27FC236}">
                <a16:creationId xmlns:a16="http://schemas.microsoft.com/office/drawing/2014/main" id="{E7D94B20-6486-4A26-A60E-72F769C1C4BC}"/>
              </a:ext>
            </a:extLst>
          </p:cNvPr>
          <p:cNvSpPr>
            <a:spLocks noChangeArrowheads="1"/>
          </p:cNvSpPr>
          <p:nvPr/>
        </p:nvSpPr>
        <p:spPr bwMode="auto">
          <a:xfrm>
            <a:off x="1816101" y="3090863"/>
            <a:ext cx="8709025" cy="1001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从</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棒开始运动到两棒速度相等的过程中，</a:t>
            </a:r>
            <a:endParaRPr lang="en-US" altLang="zh-CN" sz="2100">
              <a:latin typeface="Times New Roman" panose="02020603050405020304" pitchFamily="18" charset="0"/>
              <a:ea typeface="微软雅黑" panose="020B0503020204020204" pitchFamily="34" charset="-122"/>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系统减少的动能转化为电能，</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graphicFrame>
        <p:nvGraphicFramePr>
          <p:cNvPr id="2" name="对象 1">
            <a:extLst>
              <a:ext uri="{FF2B5EF4-FFF2-40B4-BE49-F238E27FC236}">
                <a16:creationId xmlns:a16="http://schemas.microsoft.com/office/drawing/2014/main" id="{5D0F9E8D-E330-4578-A50E-0F6495C56179}"/>
              </a:ext>
            </a:extLst>
          </p:cNvPr>
          <p:cNvGraphicFramePr>
            <a:graphicFrameLocks noChangeAspect="1"/>
          </p:cNvGraphicFramePr>
          <p:nvPr/>
        </p:nvGraphicFramePr>
        <p:xfrm>
          <a:off x="1901825" y="4027489"/>
          <a:ext cx="7875588" cy="1076325"/>
        </p:xfrm>
        <a:graphic>
          <a:graphicData uri="http://schemas.openxmlformats.org/presentationml/2006/ole">
            <mc:AlternateContent xmlns:mc="http://schemas.openxmlformats.org/markup-compatibility/2006">
              <mc:Choice xmlns:v="urn:schemas-microsoft-com:vml" Requires="v">
                <p:oleObj spid="_x0000_s31746" name="文档" r:id="rId4" imgW="10499672" imgH="1433936" progId="Word.Document.12">
                  <p:embed/>
                </p:oleObj>
              </mc:Choice>
              <mc:Fallback>
                <p:oleObj name="文档" r:id="rId4" imgW="10499672" imgH="1433936" progId="Word.Document.12">
                  <p:embed/>
                  <p:pic>
                    <p:nvPicPr>
                      <p:cNvPr id="2" name="对象 1">
                        <a:extLst>
                          <a:ext uri="{FF2B5EF4-FFF2-40B4-BE49-F238E27FC236}">
                            <a16:creationId xmlns:a16="http://schemas.microsoft.com/office/drawing/2014/main" id="{5D0F9E8D-E330-4578-A50E-0F6495C561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1825" y="4027489"/>
                        <a:ext cx="7875588"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对象 2">
            <a:extLst>
              <a:ext uri="{FF2B5EF4-FFF2-40B4-BE49-F238E27FC236}">
                <a16:creationId xmlns:a16="http://schemas.microsoft.com/office/drawing/2014/main" id="{1BA89437-84B0-4211-BAF3-6B2EF7679B51}"/>
              </a:ext>
            </a:extLst>
          </p:cNvPr>
          <p:cNvGraphicFramePr>
            <a:graphicFrameLocks noChangeAspect="1"/>
          </p:cNvGraphicFramePr>
          <p:nvPr/>
        </p:nvGraphicFramePr>
        <p:xfrm>
          <a:off x="1901825" y="4618039"/>
          <a:ext cx="8275638" cy="1246187"/>
        </p:xfrm>
        <a:graphic>
          <a:graphicData uri="http://schemas.openxmlformats.org/presentationml/2006/ole">
            <mc:AlternateContent xmlns:mc="http://schemas.openxmlformats.org/markup-compatibility/2006">
              <mc:Choice xmlns:v="urn:schemas-microsoft-com:vml" Requires="v">
                <p:oleObj spid="_x0000_s31747" name="文档" r:id="rId6" imgW="11033596" imgH="1662790" progId="Word.Document.12">
                  <p:embed/>
                </p:oleObj>
              </mc:Choice>
              <mc:Fallback>
                <p:oleObj name="文档" r:id="rId6" imgW="11033596" imgH="1662790" progId="Word.Document.12">
                  <p:embed/>
                  <p:pic>
                    <p:nvPicPr>
                      <p:cNvPr id="3" name="对象 2">
                        <a:extLst>
                          <a:ext uri="{FF2B5EF4-FFF2-40B4-BE49-F238E27FC236}">
                            <a16:creationId xmlns:a16="http://schemas.microsoft.com/office/drawing/2014/main" id="{1BA89437-84B0-4211-BAF3-6B2EF7679B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1825" y="4618039"/>
                        <a:ext cx="8275638"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652AA840-156F-4027-9064-DEA4A4FB6B38}"/>
              </a:ext>
            </a:extLst>
          </p:cNvPr>
          <p:cNvSpPr/>
          <p:nvPr/>
        </p:nvSpPr>
        <p:spPr>
          <a:xfrm>
            <a:off x="1816100" y="1214438"/>
            <a:ext cx="5143500" cy="148590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若</a:t>
            </a:r>
            <a:r>
              <a:rPr lang="en-US" altLang="zh-CN" sz="2100" i="1" kern="100" dirty="0">
                <a:latin typeface="Times New Roman" panose="02020603050405020304" pitchFamily="18" charset="0"/>
                <a:ea typeface="方正中等线简体" panose="03000509000000000000" pitchFamily="65" charset="-122"/>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棒达到最大速度后沿半圆轨道上滑，金属棒</a:t>
            </a:r>
            <a:r>
              <a:rPr lang="en-US" altLang="zh-CN" sz="2100" i="1" kern="100" dirty="0">
                <a:latin typeface="Times New Roman" panose="02020603050405020304" pitchFamily="18" charset="0"/>
                <a:ea typeface="方正中等线简体" panose="03000509000000000000" pitchFamily="65" charset="-122"/>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到达轨道最高点时对轨道的压力大小为多少</a:t>
            </a:r>
            <a:r>
              <a:rPr lang="en-US" altLang="zh-CN" sz="2100" kern="100" dirty="0">
                <a:latin typeface="Times New Roman" panose="02020603050405020304" pitchFamily="18" charset="0"/>
                <a:ea typeface="方正中等线简体" panose="03000509000000000000" pitchFamily="65" charset="-122"/>
              </a:rPr>
              <a:t>.</a:t>
            </a:r>
            <a:endParaRPr lang="zh-CN" altLang="zh-CN" sz="788" kern="100" dirty="0">
              <a:latin typeface="宋体" panose="02010600030101010101" pitchFamily="2" charset="-122"/>
              <a:cs typeface="Courier New" panose="02070309020205020404" pitchFamily="49" charset="0"/>
            </a:endParaRPr>
          </a:p>
        </p:txBody>
      </p:sp>
      <p:sp>
        <p:nvSpPr>
          <p:cNvPr id="13" name="矩形 12">
            <a:extLst>
              <a:ext uri="{FF2B5EF4-FFF2-40B4-BE49-F238E27FC236}">
                <a16:creationId xmlns:a16="http://schemas.microsoft.com/office/drawing/2014/main" id="{8401A53E-26A6-43C7-BA3D-E370BEC84AF6}"/>
              </a:ext>
            </a:extLst>
          </p:cNvPr>
          <p:cNvSpPr>
            <a:spLocks noChangeArrowheads="1"/>
          </p:cNvSpPr>
          <p:nvPr/>
        </p:nvSpPr>
        <p:spPr bwMode="auto">
          <a:xfrm>
            <a:off x="1816100" y="2697164"/>
            <a:ext cx="8559800"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1.25 N</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pic>
        <p:nvPicPr>
          <p:cNvPr id="256004" name="Picture 2" descr="71-2">
            <a:extLst>
              <a:ext uri="{FF2B5EF4-FFF2-40B4-BE49-F238E27FC236}">
                <a16:creationId xmlns:a16="http://schemas.microsoft.com/office/drawing/2014/main" id="{79A31761-BF4F-42F5-83C3-35A3DB30E5D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39013" y="1160464"/>
            <a:ext cx="2616200"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7026" name="Picture 38" descr="71-4">
            <a:extLst>
              <a:ext uri="{FF2B5EF4-FFF2-40B4-BE49-F238E27FC236}">
                <a16:creationId xmlns:a16="http://schemas.microsoft.com/office/drawing/2014/main" id="{D2DDC760-B6C3-4E54-9B4F-01A557DAD8F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2299"/>
          <a:stretch>
            <a:fillRect/>
          </a:stretch>
        </p:blipFill>
        <p:spPr bwMode="auto">
          <a:xfrm>
            <a:off x="2043113" y="4108451"/>
            <a:ext cx="3757612"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027" name="Picture 38" descr="71-4">
            <a:extLst>
              <a:ext uri="{FF2B5EF4-FFF2-40B4-BE49-F238E27FC236}">
                <a16:creationId xmlns:a16="http://schemas.microsoft.com/office/drawing/2014/main" id="{5C11A4F8-6357-4DAB-ACCB-A4CB18D1C6E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47701"/>
          <a:stretch>
            <a:fillRect/>
          </a:stretch>
        </p:blipFill>
        <p:spPr bwMode="auto">
          <a:xfrm>
            <a:off x="6572251" y="3968751"/>
            <a:ext cx="3757613" cy="159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7D0ABCA2-9002-43A8-8633-2B9BCF51A056}"/>
              </a:ext>
            </a:extLst>
          </p:cNvPr>
          <p:cNvSpPr/>
          <p:nvPr/>
        </p:nvSpPr>
        <p:spPr>
          <a:xfrm>
            <a:off x="1816100" y="944564"/>
            <a:ext cx="8559800" cy="29432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b="1" kern="100" dirty="0">
                <a:solidFill>
                  <a:srgbClr val="0000FF"/>
                </a:solidFill>
                <a:latin typeface="+mj-ea"/>
                <a:ea typeface="+mj-ea"/>
                <a:cs typeface="Times New Roman" panose="02020603050405020304" pitchFamily="18" charset="0"/>
              </a:rPr>
              <a:t>针对训练</a:t>
            </a:r>
            <a:r>
              <a:rPr lang="en-US" altLang="zh-CN" sz="2100" b="1" kern="100" dirty="0">
                <a:solidFill>
                  <a:srgbClr val="0000FF"/>
                </a:solidFill>
                <a:latin typeface="+mj-ea"/>
                <a:ea typeface="+mj-ea"/>
                <a:cs typeface="Times New Roman" panose="02020603050405020304" pitchFamily="18" charset="0"/>
              </a:rPr>
              <a:t>2</a:t>
            </a:r>
            <a:r>
              <a:rPr lang="zh-CN" altLang="zh-CN" sz="2100" kern="100" dirty="0">
                <a:latin typeface="Times New Roman" panose="02020603050405020304" pitchFamily="18" charset="0"/>
                <a:ea typeface="楷体_GB2312" panose="02010609030101010101" pitchFamily="49" charset="-122"/>
                <a:cs typeface="Times New Roman" panose="02020603050405020304" pitchFamily="18" charset="0"/>
              </a:rPr>
              <a:t>　</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，方向竖直向下的匀强磁场中有两根位于同一水平面内的足够长的平行金属导轨，两相同的光滑导体棒</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静止在导轨上，</a:t>
            </a:r>
            <a:r>
              <a:rPr lang="en-US" altLang="zh-CN" sz="2100" i="1" kern="100" dirty="0">
                <a:latin typeface="Times New Roman" panose="02020603050405020304" pitchFamily="18" charset="0"/>
                <a:ea typeface="方正中等线简体" panose="03000509000000000000" pitchFamily="65" charset="-122"/>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时，棒</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以初速度</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en-US" altLang="zh-CN" sz="2100" kern="100" baseline="-25000" dirty="0">
                <a:latin typeface="Times New Roman" panose="02020603050405020304" pitchFamily="18" charset="0"/>
                <a:ea typeface="方正中等线简体" panose="03000509000000000000" pitchFamily="65" charset="-122"/>
              </a:rPr>
              <a:t>0</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向右滑动</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运动过程中，</a:t>
            </a:r>
            <a:r>
              <a:rPr lang="en-US" altLang="zh-CN" sz="2100" i="1" kern="100" dirty="0" err="1">
                <a:latin typeface="Times New Roman" panose="02020603050405020304" pitchFamily="18" charset="0"/>
                <a:ea typeface="方正中等线简体" panose="03000509000000000000" pitchFamily="65" charset="-122"/>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始终与导轨垂直且接触良好，两者速度分别用</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en-US" altLang="zh-CN" sz="2100" kern="100" baseline="-250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en-US" altLang="zh-CN" sz="2100" kern="100" baseline="-25000" dirty="0">
                <a:latin typeface="Times New Roman" panose="02020603050405020304" pitchFamily="18" charset="0"/>
                <a:ea typeface="方正中等线简体" panose="03000509000000000000" pitchFamily="65" charset="-122"/>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表示，回路中的电流用</a:t>
            </a:r>
            <a:r>
              <a:rPr lang="en-US" altLang="zh-CN" sz="2100" i="1" kern="100" dirty="0">
                <a:latin typeface="Times New Roman" panose="02020603050405020304" pitchFamily="18" charset="0"/>
                <a:ea typeface="方正中等线简体" panose="03000509000000000000" pitchFamily="65" charset="-122"/>
              </a:rPr>
              <a:t>I</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表示</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下列图像中</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可能正确的是</a:t>
            </a:r>
          </a:p>
        </p:txBody>
      </p:sp>
      <p:sp>
        <p:nvSpPr>
          <p:cNvPr id="5" name="TextBox 19">
            <a:extLst>
              <a:ext uri="{FF2B5EF4-FFF2-40B4-BE49-F238E27FC236}">
                <a16:creationId xmlns:a16="http://schemas.microsoft.com/office/drawing/2014/main" id="{CB637150-50DB-4B20-931D-773088B6FED0}"/>
              </a:ext>
            </a:extLst>
          </p:cNvPr>
          <p:cNvSpPr txBox="1"/>
          <p:nvPr/>
        </p:nvSpPr>
        <p:spPr>
          <a:xfrm>
            <a:off x="2503489" y="5157789"/>
            <a:ext cx="568325"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 name="矩形 2">
            <a:extLst>
              <a:ext uri="{FF2B5EF4-FFF2-40B4-BE49-F238E27FC236}">
                <a16:creationId xmlns:a16="http://schemas.microsoft.com/office/drawing/2014/main" id="{79783DBD-F329-4A5A-812E-3D20DC7BFEBF}"/>
              </a:ext>
            </a:extLst>
          </p:cNvPr>
          <p:cNvSpPr/>
          <p:nvPr/>
        </p:nvSpPr>
        <p:spPr>
          <a:xfrm>
            <a:off x="8451851" y="3716339"/>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6</a:t>
            </a:r>
            <a:endParaRPr lang="zh-CN" altLang="en-US" b="1" dirty="0">
              <a:ea typeface="楷体_GB2312" panose="02010609030101010101" pitchFamily="49" charset="-122"/>
            </a:endParaRPr>
          </a:p>
        </p:txBody>
      </p:sp>
      <p:pic>
        <p:nvPicPr>
          <p:cNvPr id="257031" name="Picture 37" descr="71-3">
            <a:extLst>
              <a:ext uri="{FF2B5EF4-FFF2-40B4-BE49-F238E27FC236}">
                <a16:creationId xmlns:a16="http://schemas.microsoft.com/office/drawing/2014/main" id="{5B8F75EE-C30A-40C9-90A6-2A1B7E75EC50}"/>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45351" y="2511426"/>
            <a:ext cx="2955925"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19">
            <a:extLst>
              <a:ext uri="{FF2B5EF4-FFF2-40B4-BE49-F238E27FC236}">
                <a16:creationId xmlns:a16="http://schemas.microsoft.com/office/drawing/2014/main" id="{4230A460-653A-46ED-AB7C-4B0BFF0CCCAB}"/>
              </a:ext>
            </a:extLst>
          </p:cNvPr>
          <p:cNvSpPr txBox="1"/>
          <p:nvPr/>
        </p:nvSpPr>
        <p:spPr>
          <a:xfrm>
            <a:off x="7121526" y="5157789"/>
            <a:ext cx="568325"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1" name="矩形 10">
            <a:hlinkClick r:id="" action="ppaction://noaction"/>
            <a:extLst>
              <a:ext uri="{FF2B5EF4-FFF2-40B4-BE49-F238E27FC236}">
                <a16:creationId xmlns:a16="http://schemas.microsoft.com/office/drawing/2014/main" id="{26D6CAFE-801B-4961-B6F0-3F768A03B867}"/>
              </a:ext>
            </a:extLst>
          </p:cNvPr>
          <p:cNvSpPr/>
          <p:nvPr/>
        </p:nvSpPr>
        <p:spPr>
          <a:xfrm>
            <a:off x="10021888" y="5702300"/>
            <a:ext cx="646112" cy="300038"/>
          </a:xfrm>
          <a:prstGeom prst="rect">
            <a:avLst/>
          </a:prstGeom>
          <a:solidFill>
            <a:srgbClr val="0020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500" dirty="0"/>
              <a:t>返回</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矩形 10">
            <a:extLst>
              <a:ext uri="{FF2B5EF4-FFF2-40B4-BE49-F238E27FC236}">
                <a16:creationId xmlns:a16="http://schemas.microsoft.com/office/drawing/2014/main" id="{1DB3FF92-E4B0-4762-AB29-A6CCFCBD34C2}"/>
              </a:ext>
            </a:extLst>
          </p:cNvPr>
          <p:cNvSpPr>
            <a:spLocks noChangeArrowheads="1"/>
          </p:cNvSpPr>
          <p:nvPr/>
        </p:nvSpPr>
        <p:spPr bwMode="auto">
          <a:xfrm>
            <a:off x="1816100" y="1019176"/>
            <a:ext cx="8559800" cy="456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zh-CN" altLang="zh-CN" sz="2100">
                <a:solidFill>
                  <a:srgbClr val="0070C0"/>
                </a:solidFill>
                <a:latin typeface="Times New Roman" panose="02020603050405020304" pitchFamily="18" charset="0"/>
                <a:ea typeface="方正中等线简体"/>
                <a:cs typeface="Times New Roman" panose="02020603050405020304" pitchFamily="18" charset="0"/>
              </a:rPr>
              <a:t>电磁感应中功能关系的应用</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7</a:t>
            </a:r>
            <a:r>
              <a:rPr lang="zh-CN" altLang="zh-CN" sz="2100">
                <a:latin typeface="Times New Roman" panose="02020603050405020304" pitchFamily="18" charset="0"/>
                <a:ea typeface="方正中等线简体"/>
                <a:cs typeface="Times New Roman" panose="02020603050405020304" pitchFamily="18" charset="0"/>
              </a:rPr>
              <a:t>所示，固定在水平绝缘平面上足够长的两条平行金属导轨电阻不计，但表面粗糙，导轨左端连接一个电阻</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，质量为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的金属棒</a:t>
            </a:r>
            <a:r>
              <a:rPr lang="en-US" altLang="zh-CN" sz="2100" i="1">
                <a:latin typeface="Times New Roman" panose="02020603050405020304" pitchFamily="18" charset="0"/>
                <a:ea typeface="方正中等线简体"/>
                <a:cs typeface="Courier New" panose="02070309020205020404" pitchFamily="49" charset="0"/>
              </a:rPr>
              <a:t>ab</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电阻也不计</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放在导轨上，并与导轨垂直，整个装置放在匀强磁场中，磁场方向与导轨平面垂直，用水平恒力</a:t>
            </a:r>
            <a:r>
              <a:rPr lang="en-US" altLang="zh-CN" sz="2100" i="1">
                <a:latin typeface="Times New Roman" panose="02020603050405020304" pitchFamily="18" charset="0"/>
                <a:ea typeface="方正中等线简体"/>
                <a:cs typeface="Courier New" panose="02070309020205020404" pitchFamily="49" charset="0"/>
              </a:rPr>
              <a:t>F</a:t>
            </a:r>
            <a:r>
              <a:rPr lang="zh-CN" altLang="zh-CN" sz="2100">
                <a:latin typeface="Times New Roman" panose="02020603050405020304" pitchFamily="18" charset="0"/>
                <a:ea typeface="方正中等线简体"/>
                <a:cs typeface="Times New Roman" panose="02020603050405020304" pitchFamily="18" charset="0"/>
              </a:rPr>
              <a:t>把</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棒从静止起向右拉动的过程中</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Times New Roman" panose="02020603050405020304" pitchFamily="18" charset="0"/>
              </a:rPr>
              <a:t>A.</a:t>
            </a:r>
            <a:r>
              <a:rPr lang="zh-CN" altLang="zh-CN" sz="2100">
                <a:latin typeface="Times New Roman" panose="02020603050405020304" pitchFamily="18" charset="0"/>
                <a:ea typeface="方正中等线简体"/>
                <a:cs typeface="Courier New" panose="02070309020205020404" pitchFamily="49" charset="0"/>
              </a:rPr>
              <a:t>恒力</a:t>
            </a:r>
            <a:r>
              <a:rPr lang="en-US" altLang="zh-CN" sz="2100" i="1">
                <a:latin typeface="Times New Roman" panose="02020603050405020304" pitchFamily="18" charset="0"/>
                <a:ea typeface="方正中等线简体"/>
                <a:cs typeface="Times New Roman" panose="02020603050405020304" pitchFamily="18" charset="0"/>
              </a:rPr>
              <a:t>F</a:t>
            </a:r>
            <a:r>
              <a:rPr lang="zh-CN" altLang="zh-CN" sz="2100">
                <a:latin typeface="Times New Roman" panose="02020603050405020304" pitchFamily="18" charset="0"/>
                <a:ea typeface="方正中等线简体"/>
                <a:cs typeface="方正中等线简体"/>
              </a:rPr>
              <a:t>做的功等于电路产生的电能</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克服安培力做的功等于电路中产生的电能</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恒力</a:t>
            </a:r>
            <a:r>
              <a:rPr lang="en-US" altLang="zh-CN" sz="2100" i="1">
                <a:latin typeface="Times New Roman" panose="02020603050405020304" pitchFamily="18" charset="0"/>
                <a:ea typeface="方正中等线简体"/>
                <a:cs typeface="方正中等线简体"/>
              </a:rPr>
              <a:t>F</a:t>
            </a:r>
            <a:r>
              <a:rPr lang="zh-CN" altLang="zh-CN" sz="2100">
                <a:latin typeface="Times New Roman" panose="02020603050405020304" pitchFamily="18" charset="0"/>
                <a:ea typeface="方正中等线简体"/>
                <a:cs typeface="方正中等线简体"/>
              </a:rPr>
              <a:t>和摩擦力的合力做的功等于电路中产生的电能</a:t>
            </a:r>
            <a:endParaRPr lang="zh-CN" altLang="zh-CN" sz="700">
              <a:latin typeface="宋体" panose="02010600030101010101" pitchFamily="2" charset="-122"/>
              <a:cs typeface="Courier New" panose="02070309020205020404" pitchFamily="49" charset="0"/>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D.</a:t>
            </a:r>
            <a:r>
              <a:rPr lang="zh-CN" altLang="zh-CN" sz="2100">
                <a:latin typeface="Times New Roman" panose="02020603050405020304" pitchFamily="18" charset="0"/>
                <a:ea typeface="方正中等线简体"/>
                <a:cs typeface="方正中等线简体"/>
              </a:rPr>
              <a:t>恒力</a:t>
            </a:r>
            <a:r>
              <a:rPr lang="en-US" altLang="zh-CN" sz="2100" i="1">
                <a:latin typeface="Times New Roman" panose="02020603050405020304" pitchFamily="18" charset="0"/>
                <a:ea typeface="方正中等线简体"/>
                <a:cs typeface="方正中等线简体"/>
              </a:rPr>
              <a:t>F</a:t>
            </a:r>
            <a:r>
              <a:rPr lang="zh-CN" altLang="zh-CN" sz="2100">
                <a:latin typeface="Times New Roman" panose="02020603050405020304" pitchFamily="18" charset="0"/>
                <a:ea typeface="方正中等线简体"/>
                <a:cs typeface="方正中等线简体"/>
              </a:rPr>
              <a:t>和摩擦力的合力做的功等于电路中产生的电能</a:t>
            </a:r>
            <a:endParaRPr lang="en-US" altLang="zh-CN" sz="2100">
              <a:latin typeface="Times New Roman" panose="02020603050405020304" pitchFamily="18" charset="0"/>
              <a:ea typeface="方正中等线简体"/>
              <a:cs typeface="方正中等线简体"/>
            </a:endParaRPr>
          </a:p>
          <a:p>
            <a:pPr algn="just" eaLnBrk="1" hangingPunct="1">
              <a:lnSpc>
                <a:spcPct val="140000"/>
              </a:lnSpc>
              <a:spcBef>
                <a:spcPct val="0"/>
              </a:spcBef>
              <a:buFontTx/>
              <a:buNone/>
            </a:pPr>
            <a:r>
              <a:rPr lang="en-US" altLang="zh-CN" sz="2100">
                <a:latin typeface="Times New Roman" panose="02020603050405020304" pitchFamily="18" charset="0"/>
                <a:ea typeface="方正中等线简体"/>
                <a:cs typeface="方正中等线简体"/>
              </a:rPr>
              <a:t>    </a:t>
            </a:r>
            <a:r>
              <a:rPr lang="zh-CN" altLang="zh-CN" sz="2100">
                <a:latin typeface="Times New Roman" panose="02020603050405020304" pitchFamily="18" charset="0"/>
                <a:ea typeface="方正中等线简体"/>
                <a:cs typeface="方正中等线简体"/>
              </a:rPr>
              <a:t>和</a:t>
            </a:r>
            <a:r>
              <a:rPr lang="en-US" altLang="zh-CN" sz="2100" i="1">
                <a:latin typeface="Times New Roman" panose="02020603050405020304" pitchFamily="18" charset="0"/>
                <a:ea typeface="方正中等线简体"/>
                <a:cs typeface="方正中等线简体"/>
              </a:rPr>
              <a:t>ab</a:t>
            </a:r>
            <a:r>
              <a:rPr lang="zh-CN" altLang="zh-CN" sz="2100">
                <a:latin typeface="Times New Roman" panose="02020603050405020304" pitchFamily="18" charset="0"/>
                <a:ea typeface="方正中等线简体"/>
                <a:cs typeface="方正中等线简体"/>
              </a:rPr>
              <a:t>棒获得的动能之和</a:t>
            </a:r>
            <a:endParaRPr lang="zh-CN" altLang="zh-CN" sz="700">
              <a:latin typeface="宋体" panose="02010600030101010101" pitchFamily="2" charset="-122"/>
              <a:cs typeface="Courier New" panose="02070309020205020404" pitchFamily="49" charset="0"/>
            </a:endParaRPr>
          </a:p>
        </p:txBody>
      </p:sp>
      <p:sp>
        <p:nvSpPr>
          <p:cNvPr id="10" name="TextBox 19">
            <a:extLst>
              <a:ext uri="{FF2B5EF4-FFF2-40B4-BE49-F238E27FC236}">
                <a16:creationId xmlns:a16="http://schemas.microsoft.com/office/drawing/2014/main" id="{6511B1FF-C0D8-4975-B887-422AEC99DB31}"/>
              </a:ext>
            </a:extLst>
          </p:cNvPr>
          <p:cNvSpPr txBox="1"/>
          <p:nvPr/>
        </p:nvSpPr>
        <p:spPr>
          <a:xfrm>
            <a:off x="1714500" y="370522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3" name="Rectangle 21">
            <a:hlinkClick r:id="rId2" action="ppaction://hlinksldjump"/>
            <a:extLst>
              <a:ext uri="{FF2B5EF4-FFF2-40B4-BE49-F238E27FC236}">
                <a16:creationId xmlns:a16="http://schemas.microsoft.com/office/drawing/2014/main" id="{04604242-6D47-417F-9F93-A37E3986D43A}"/>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a:extLst>
              <a:ext uri="{FF2B5EF4-FFF2-40B4-BE49-F238E27FC236}">
                <a16:creationId xmlns:a16="http://schemas.microsoft.com/office/drawing/2014/main" id="{8363C132-1D9E-460E-B022-881A71626A8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a:extLst>
              <a:ext uri="{FF2B5EF4-FFF2-40B4-BE49-F238E27FC236}">
                <a16:creationId xmlns:a16="http://schemas.microsoft.com/office/drawing/2014/main" id="{637F60C5-F597-4558-AA81-6E6814CE259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18" name="矩形 17">
            <a:extLst>
              <a:ext uri="{FF2B5EF4-FFF2-40B4-BE49-F238E27FC236}">
                <a16:creationId xmlns:a16="http://schemas.microsoft.com/office/drawing/2014/main" id="{DF93FA03-5664-4406-809D-7D0A3E424DCC}"/>
              </a:ext>
            </a:extLst>
          </p:cNvPr>
          <p:cNvSpPr/>
          <p:nvPr/>
        </p:nvSpPr>
        <p:spPr>
          <a:xfrm>
            <a:off x="9124951" y="4518026"/>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7</a:t>
            </a:r>
            <a:endParaRPr lang="zh-CN" altLang="en-US" sz="2100" dirty="0"/>
          </a:p>
        </p:txBody>
      </p:sp>
      <p:pic>
        <p:nvPicPr>
          <p:cNvPr id="258056" name="Picture 2" descr="2-198">
            <a:extLst>
              <a:ext uri="{FF2B5EF4-FFF2-40B4-BE49-F238E27FC236}">
                <a16:creationId xmlns:a16="http://schemas.microsoft.com/office/drawing/2014/main" id="{8D3C64C1-CC85-4A89-9CF4-772F6F1C814B}"/>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32763" y="2835276"/>
            <a:ext cx="252730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9">
            <a:extLst>
              <a:ext uri="{FF2B5EF4-FFF2-40B4-BE49-F238E27FC236}">
                <a16:creationId xmlns:a16="http://schemas.microsoft.com/office/drawing/2014/main" id="{A4271EC0-123B-4C50-89C9-C0560CDD98F1}"/>
              </a:ext>
            </a:extLst>
          </p:cNvPr>
          <p:cNvSpPr txBox="1"/>
          <p:nvPr/>
        </p:nvSpPr>
        <p:spPr>
          <a:xfrm>
            <a:off x="1714500" y="4616450"/>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4" name="对象 1">
            <a:extLst>
              <a:ext uri="{FF2B5EF4-FFF2-40B4-BE49-F238E27FC236}">
                <a16:creationId xmlns:a16="http://schemas.microsoft.com/office/drawing/2014/main" id="{1EE446DE-29AE-4A78-B72C-DFB06F978515}"/>
              </a:ext>
            </a:extLst>
          </p:cNvPr>
          <p:cNvGraphicFramePr>
            <a:graphicFrameLocks noChangeAspect="1"/>
          </p:cNvGraphicFramePr>
          <p:nvPr/>
        </p:nvGraphicFramePr>
        <p:xfrm>
          <a:off x="1916114" y="4233863"/>
          <a:ext cx="6099175" cy="1733550"/>
        </p:xfrm>
        <a:graphic>
          <a:graphicData uri="http://schemas.openxmlformats.org/presentationml/2006/ole">
            <mc:AlternateContent xmlns:mc="http://schemas.openxmlformats.org/markup-compatibility/2006">
              <mc:Choice xmlns:v="urn:schemas-microsoft-com:vml" Requires="v">
                <p:oleObj spid="_x0000_s32770" name="文档" r:id="rId3" imgW="8131393" imgH="2311256" progId="Word.Document.12">
                  <p:embed/>
                </p:oleObj>
              </mc:Choice>
              <mc:Fallback>
                <p:oleObj name="文档" r:id="rId3" imgW="8131393" imgH="2311256" progId="Word.Document.12">
                  <p:embed/>
                  <p:pic>
                    <p:nvPicPr>
                      <p:cNvPr id="259074" name="对象 1">
                        <a:extLst>
                          <a:ext uri="{FF2B5EF4-FFF2-40B4-BE49-F238E27FC236}">
                            <a16:creationId xmlns:a16="http://schemas.microsoft.com/office/drawing/2014/main" id="{1EE446DE-29AE-4A78-B72C-DFB06F9785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6114" y="4233863"/>
                        <a:ext cx="6099175"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矩形 10">
            <a:extLst>
              <a:ext uri="{FF2B5EF4-FFF2-40B4-BE49-F238E27FC236}">
                <a16:creationId xmlns:a16="http://schemas.microsoft.com/office/drawing/2014/main" id="{F5CE0858-6BD8-4BD7-9852-E47ADB308D30}"/>
              </a:ext>
            </a:extLst>
          </p:cNvPr>
          <p:cNvSpPr/>
          <p:nvPr/>
        </p:nvSpPr>
        <p:spPr>
          <a:xfrm>
            <a:off x="1816100" y="944563"/>
            <a:ext cx="8559800" cy="32067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电磁感应中的能量问题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所示，匀强磁场的磁感应强度为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，方向竖直向下，在磁场中有一个边长为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的正方形刚性金属框，</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边的质量为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，其他三边的质量和电阻均不计</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边上装有固定的水平轴，将金属框自水平位置由静止释放，第一次转到竖直位置时，</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边的速度为</a:t>
            </a:r>
            <a:r>
              <a:rPr lang="en-US" altLang="zh-CN" sz="210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，不计一切摩擦，重力加速度为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，则在这个过程中，下列说法正确的是</a:t>
            </a:r>
            <a:endParaRPr lang="zh-CN" altLang="zh-CN" sz="788" kern="100" dirty="0">
              <a:latin typeface="宋体" panose="02010600030101010101" pitchFamily="2" charset="-122"/>
              <a:cs typeface="Courier New" panose="02070309020205020404" pitchFamily="49" charset="0"/>
            </a:endParaRPr>
          </a:p>
          <a:p>
            <a:pPr algn="just">
              <a:lnSpc>
                <a:spcPct val="14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通过</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边的电流方向为</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100" kern="100" dirty="0" err="1">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b</a:t>
            </a:r>
            <a:endParaRPr lang="zh-CN" altLang="zh-CN" sz="788" kern="100" dirty="0">
              <a:latin typeface="宋体" panose="02010600030101010101" pitchFamily="2" charset="-122"/>
              <a:cs typeface="Courier New" panose="02070309020205020404" pitchFamily="49" charset="0"/>
            </a:endParaRPr>
          </a:p>
        </p:txBody>
      </p:sp>
      <p:sp>
        <p:nvSpPr>
          <p:cNvPr id="26" name="矩形 25">
            <a:extLst>
              <a:ext uri="{FF2B5EF4-FFF2-40B4-BE49-F238E27FC236}">
                <a16:creationId xmlns:a16="http://schemas.microsoft.com/office/drawing/2014/main" id="{31A61E3E-23DC-4175-A8D4-8E5AB8172A9A}"/>
              </a:ext>
            </a:extLst>
          </p:cNvPr>
          <p:cNvSpPr/>
          <p:nvPr/>
        </p:nvSpPr>
        <p:spPr>
          <a:xfrm>
            <a:off x="9013826" y="5337175"/>
            <a:ext cx="588963"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8</a:t>
            </a:r>
            <a:endParaRPr lang="zh-CN" altLang="en-US" dirty="0"/>
          </a:p>
        </p:txBody>
      </p:sp>
      <p:pic>
        <p:nvPicPr>
          <p:cNvPr id="259077" name="Picture 2" descr="2-199">
            <a:extLst>
              <a:ext uri="{FF2B5EF4-FFF2-40B4-BE49-F238E27FC236}">
                <a16:creationId xmlns:a16="http://schemas.microsoft.com/office/drawing/2014/main" id="{47B60E2D-BE16-48DE-B403-932629D421C0}"/>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64538" y="3411539"/>
            <a:ext cx="1841500" cy="192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1">
            <a:hlinkClick r:id="rId6" action="ppaction://hlinksldjump"/>
            <a:extLst>
              <a:ext uri="{FF2B5EF4-FFF2-40B4-BE49-F238E27FC236}">
                <a16:creationId xmlns:a16="http://schemas.microsoft.com/office/drawing/2014/main" id="{B0E731D4-CB84-40AD-98AD-A9AD1B4D87FE}"/>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15" name="Rectangle 21">
            <a:hlinkClick r:id="rId7" action="ppaction://hlinksldjump"/>
            <a:extLst>
              <a:ext uri="{FF2B5EF4-FFF2-40B4-BE49-F238E27FC236}">
                <a16:creationId xmlns:a16="http://schemas.microsoft.com/office/drawing/2014/main" id="{915962C5-5675-4281-B151-CF08EE121AFE}"/>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18" name="Rectangle 21">
            <a:hlinkClick r:id="rId8" action="ppaction://hlinksldjump"/>
            <a:extLst>
              <a:ext uri="{FF2B5EF4-FFF2-40B4-BE49-F238E27FC236}">
                <a16:creationId xmlns:a16="http://schemas.microsoft.com/office/drawing/2014/main" id="{E9D97850-86D4-409E-A666-79068576395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3</a:t>
            </a:r>
          </a:p>
        </p:txBody>
      </p:sp>
      <p:sp>
        <p:nvSpPr>
          <p:cNvPr id="10" name="TextBox 19">
            <a:extLst>
              <a:ext uri="{FF2B5EF4-FFF2-40B4-BE49-F238E27FC236}">
                <a16:creationId xmlns:a16="http://schemas.microsoft.com/office/drawing/2014/main" id="{315CA26E-2A62-47E4-8A9C-F7971BFB666A}"/>
              </a:ext>
            </a:extLst>
          </p:cNvPr>
          <p:cNvSpPr txBox="1"/>
          <p:nvPr/>
        </p:nvSpPr>
        <p:spPr>
          <a:xfrm>
            <a:off x="1738314" y="4613275"/>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2" name="TextBox 19">
            <a:extLst>
              <a:ext uri="{FF2B5EF4-FFF2-40B4-BE49-F238E27FC236}">
                <a16:creationId xmlns:a16="http://schemas.microsoft.com/office/drawing/2014/main" id="{9FF8BD08-0641-4D27-86E6-5856A0A4CE0E}"/>
              </a:ext>
            </a:extLst>
          </p:cNvPr>
          <p:cNvSpPr txBox="1"/>
          <p:nvPr/>
        </p:nvSpPr>
        <p:spPr>
          <a:xfrm>
            <a:off x="1738314" y="5238750"/>
            <a:ext cx="566737"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1D072FCB-F11F-41F4-8062-7CD42244E287}"/>
              </a:ext>
            </a:extLst>
          </p:cNvPr>
          <p:cNvSpPr/>
          <p:nvPr/>
        </p:nvSpPr>
        <p:spPr>
          <a:xfrm>
            <a:off x="1773239" y="993776"/>
            <a:ext cx="8645525" cy="33242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solidFill>
                  <a:srgbClr val="0070C0"/>
                </a:solidFill>
                <a:latin typeface="Times New Roman" panose="02020603050405020304" pitchFamily="18" charset="0"/>
                <a:ea typeface="方正中等线简体" panose="03000509000000000000" pitchFamily="65" charset="-122"/>
                <a:cs typeface="Times New Roman" panose="02020603050405020304" pitchFamily="18" charset="0"/>
              </a:rPr>
              <a:t>电磁感应中的动量和能量问题</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所示，两根光滑的导轨平行放置</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导轨的水平部分放在绝缘水平面上，水平部分所在空间有竖直向上的磁场，</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磁感应强度为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导轨的水平部分和倾斜部分由光滑圆弧连接</a:t>
            </a:r>
            <a:r>
              <a:rPr lang="en-US" altLang="zh-CN" sz="2100" kern="100" spc="-23"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两根完全相同的金属棒</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质量均为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、接入电路的电阻均为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，将</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置于导轨的水平部分且与导轨垂直放置，将</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置于导轨的倾斜部分且与导轨垂直放置，</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离水平面的高度为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h</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，重力加速度为</a:t>
            </a:r>
            <a:r>
              <a:rPr lang="en-US" altLang="zh-CN" sz="2100" i="1" kern="100" spc="-23"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，现将</a:t>
            </a:r>
            <a:r>
              <a:rPr lang="en-US" altLang="zh-CN" sz="2100" i="1" kern="100" spc="-23"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2100" kern="100" spc="-23" dirty="0">
                <a:latin typeface="Times New Roman" panose="02020603050405020304" pitchFamily="18" charset="0"/>
                <a:ea typeface="方正中等线简体" panose="03000509000000000000" pitchFamily="65" charset="-122"/>
                <a:cs typeface="Times New Roman" panose="02020603050405020304" pitchFamily="18" charset="0"/>
              </a:rPr>
              <a:t>由静止释放，求：</a:t>
            </a:r>
            <a:endParaRPr lang="zh-CN" altLang="zh-CN" sz="788" kern="100" spc="-23" dirty="0">
              <a:latin typeface="宋体" panose="02010600030101010101" pitchFamily="2" charset="-122"/>
              <a:cs typeface="Courier New" panose="02070309020205020404" pitchFamily="49" charset="0"/>
            </a:endParaRPr>
          </a:p>
          <a:p>
            <a:pPr>
              <a:defRPr/>
            </a:pPr>
            <a:r>
              <a:rPr lang="en-US" altLang="zh-CN" sz="2100" kern="100" dirty="0">
                <a:latin typeface="Times New Roman" panose="02020603050405020304" pitchFamily="18" charset="0"/>
                <a:ea typeface="方正中等线简体" panose="03000509000000000000" pitchFamily="65" charset="-122"/>
              </a:rPr>
              <a:t>(1)</a:t>
            </a:r>
            <a:r>
              <a:rPr lang="en-US" altLang="zh-CN" sz="2100" i="1" kern="100" dirty="0">
                <a:latin typeface="Times New Roman" panose="02020603050405020304" pitchFamily="18" charset="0"/>
                <a:ea typeface="方正中等线简体" panose="03000509000000000000" pitchFamily="65" charset="-122"/>
              </a:rPr>
              <a:t>cd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棒最终的速度大小；</a:t>
            </a:r>
            <a:endParaRPr lang="zh-CN" altLang="zh-CN" sz="2100" kern="100" dirty="0">
              <a:latin typeface="宋体" panose="02010600030101010101" pitchFamily="2" charset="-122"/>
              <a:cs typeface="Courier New" panose="02070309020205020404" pitchFamily="49" charset="0"/>
            </a:endParaRPr>
          </a:p>
        </p:txBody>
      </p:sp>
      <p:sp>
        <p:nvSpPr>
          <p:cNvPr id="16" name="Rectangle 21">
            <a:hlinkClick r:id="rId3" action="ppaction://hlinksldjump"/>
            <a:extLst>
              <a:ext uri="{FF2B5EF4-FFF2-40B4-BE49-F238E27FC236}">
                <a16:creationId xmlns:a16="http://schemas.microsoft.com/office/drawing/2014/main" id="{F21799E7-3652-4856-B948-91462EF8C9D8}"/>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4" action="ppaction://hlinksldjump"/>
            <a:extLst>
              <a:ext uri="{FF2B5EF4-FFF2-40B4-BE49-F238E27FC236}">
                <a16:creationId xmlns:a16="http://schemas.microsoft.com/office/drawing/2014/main" id="{AE870C88-8BC4-4910-ADE4-F14763AE0F9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5" action="ppaction://hlinksldjump"/>
            <a:extLst>
              <a:ext uri="{FF2B5EF4-FFF2-40B4-BE49-F238E27FC236}">
                <a16:creationId xmlns:a16="http://schemas.microsoft.com/office/drawing/2014/main" id="{D6F675D3-EEC0-4927-B0DD-D4A84583351E}"/>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2" name="矩形 1">
            <a:extLst>
              <a:ext uri="{FF2B5EF4-FFF2-40B4-BE49-F238E27FC236}">
                <a16:creationId xmlns:a16="http://schemas.microsoft.com/office/drawing/2014/main" id="{6E3F7A64-F673-4512-886B-D5853F9FBE53}"/>
              </a:ext>
            </a:extLst>
          </p:cNvPr>
          <p:cNvSpPr/>
          <p:nvPr/>
        </p:nvSpPr>
        <p:spPr>
          <a:xfrm>
            <a:off x="7893051" y="5373689"/>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rPr>
              <a:t>9</a:t>
            </a:r>
            <a:endParaRPr lang="zh-CN" altLang="en-US" sz="2100" b="1" dirty="0">
              <a:ea typeface="楷体_GB2312" panose="02010609030101010101" pitchFamily="49" charset="-122"/>
            </a:endParaRPr>
          </a:p>
        </p:txBody>
      </p:sp>
      <p:pic>
        <p:nvPicPr>
          <p:cNvPr id="260103" name="Picture 51" descr="2-201">
            <a:extLst>
              <a:ext uri="{FF2B5EF4-FFF2-40B4-BE49-F238E27FC236}">
                <a16:creationId xmlns:a16="http://schemas.microsoft.com/office/drawing/2014/main" id="{96279F48-7F5B-49A2-98B4-EC51BB003DA6}"/>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50051" y="4033839"/>
            <a:ext cx="2830513" cy="128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对象 2">
            <a:extLst>
              <a:ext uri="{FF2B5EF4-FFF2-40B4-BE49-F238E27FC236}">
                <a16:creationId xmlns:a16="http://schemas.microsoft.com/office/drawing/2014/main" id="{29C24A60-2CBA-4443-93B6-C5FB027FE281}"/>
              </a:ext>
            </a:extLst>
          </p:cNvPr>
          <p:cNvGraphicFramePr>
            <a:graphicFrameLocks noChangeAspect="1"/>
          </p:cNvGraphicFramePr>
          <p:nvPr/>
        </p:nvGraphicFramePr>
        <p:xfrm>
          <a:off x="1828800" y="4354513"/>
          <a:ext cx="2643188" cy="1181100"/>
        </p:xfrm>
        <a:graphic>
          <a:graphicData uri="http://schemas.openxmlformats.org/presentationml/2006/ole">
            <mc:AlternateContent xmlns:mc="http://schemas.openxmlformats.org/markup-compatibility/2006">
              <mc:Choice xmlns:v="urn:schemas-microsoft-com:vml" Requires="v">
                <p:oleObj spid="_x0000_s33794" name="文档" r:id="rId7" imgW="3523247" imgH="1574224" progId="Word.Document.12">
                  <p:embed/>
                </p:oleObj>
              </mc:Choice>
              <mc:Fallback>
                <p:oleObj name="文档" r:id="rId7" imgW="3523247" imgH="1574224" progId="Word.Document.12">
                  <p:embed/>
                  <p:pic>
                    <p:nvPicPr>
                      <p:cNvPr id="3" name="对象 2">
                        <a:extLst>
                          <a:ext uri="{FF2B5EF4-FFF2-40B4-BE49-F238E27FC236}">
                            <a16:creationId xmlns:a16="http://schemas.microsoft.com/office/drawing/2014/main" id="{29C24A60-2CBA-4443-93B6-C5FB027FE28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8800" y="4354513"/>
                        <a:ext cx="2643188"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42E98937-C480-4330-BDB3-970E3CF00125}"/>
              </a:ext>
            </a:extLst>
          </p:cNvPr>
          <p:cNvSpPr/>
          <p:nvPr/>
        </p:nvSpPr>
        <p:spPr>
          <a:xfrm>
            <a:off x="1773239" y="1412876"/>
            <a:ext cx="8645525" cy="5175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整个过程中产生的焦耳热</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Q</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16" name="Rectangle 21">
            <a:hlinkClick r:id="rId3" action="ppaction://hlinksldjump"/>
            <a:extLst>
              <a:ext uri="{FF2B5EF4-FFF2-40B4-BE49-F238E27FC236}">
                <a16:creationId xmlns:a16="http://schemas.microsoft.com/office/drawing/2014/main" id="{D36E6ABE-AC8D-4107-A2AA-3E3366783025}"/>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1</a:t>
            </a:r>
          </a:p>
        </p:txBody>
      </p:sp>
      <p:sp>
        <p:nvSpPr>
          <p:cNvPr id="22" name="Rectangle 21">
            <a:hlinkClick r:id="rId4" action="ppaction://hlinksldjump"/>
            <a:extLst>
              <a:ext uri="{FF2B5EF4-FFF2-40B4-BE49-F238E27FC236}">
                <a16:creationId xmlns:a16="http://schemas.microsoft.com/office/drawing/2014/main" id="{3E777396-4CF8-41B3-BC6C-0B9D0672F213}"/>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2</a:t>
            </a:r>
          </a:p>
        </p:txBody>
      </p:sp>
      <p:sp>
        <p:nvSpPr>
          <p:cNvPr id="23" name="Rectangle 21">
            <a:hlinkClick r:id="rId5" action="ppaction://hlinksldjump"/>
            <a:extLst>
              <a:ext uri="{FF2B5EF4-FFF2-40B4-BE49-F238E27FC236}">
                <a16:creationId xmlns:a16="http://schemas.microsoft.com/office/drawing/2014/main" id="{D509CE65-9959-49DB-9B63-9247AE3D4F3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pic>
        <p:nvPicPr>
          <p:cNvPr id="261126" name="Picture 51" descr="2-201">
            <a:extLst>
              <a:ext uri="{FF2B5EF4-FFF2-40B4-BE49-F238E27FC236}">
                <a16:creationId xmlns:a16="http://schemas.microsoft.com/office/drawing/2014/main" id="{F29B1FBC-14F8-4C37-9A5E-080A8EF2543E}"/>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39014" y="1674814"/>
            <a:ext cx="2828925" cy="128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对象 2">
            <a:extLst>
              <a:ext uri="{FF2B5EF4-FFF2-40B4-BE49-F238E27FC236}">
                <a16:creationId xmlns:a16="http://schemas.microsoft.com/office/drawing/2014/main" id="{B96BCFCC-CA79-432D-B6CA-1283291BC389}"/>
              </a:ext>
            </a:extLst>
          </p:cNvPr>
          <p:cNvGraphicFramePr>
            <a:graphicFrameLocks noChangeAspect="1"/>
          </p:cNvGraphicFramePr>
          <p:nvPr/>
        </p:nvGraphicFramePr>
        <p:xfrm>
          <a:off x="1882775" y="1997075"/>
          <a:ext cx="2338388" cy="933450"/>
        </p:xfrm>
        <a:graphic>
          <a:graphicData uri="http://schemas.openxmlformats.org/presentationml/2006/ole">
            <mc:AlternateContent xmlns:mc="http://schemas.openxmlformats.org/markup-compatibility/2006">
              <mc:Choice xmlns:v="urn:schemas-microsoft-com:vml" Requires="v">
                <p:oleObj spid="_x0000_s34818" name="文档" r:id="rId7" imgW="3116981" imgH="1244116" progId="Word.Document.12">
                  <p:embed/>
                </p:oleObj>
              </mc:Choice>
              <mc:Fallback>
                <p:oleObj name="文档" r:id="rId7" imgW="3116981" imgH="1244116" progId="Word.Document.12">
                  <p:embed/>
                  <p:pic>
                    <p:nvPicPr>
                      <p:cNvPr id="3" name="对象 2">
                        <a:extLst>
                          <a:ext uri="{FF2B5EF4-FFF2-40B4-BE49-F238E27FC236}">
                            <a16:creationId xmlns:a16="http://schemas.microsoft.com/office/drawing/2014/main" id="{B96BCFCC-CA79-432D-B6CA-1283291BC3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82775" y="1997075"/>
                        <a:ext cx="2338388"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 name="对象 1">
            <a:extLst>
              <a:ext uri="{FF2B5EF4-FFF2-40B4-BE49-F238E27FC236}">
                <a16:creationId xmlns:a16="http://schemas.microsoft.com/office/drawing/2014/main" id="{A073C343-4F83-4DBD-8509-AEC8C7F02BCC}"/>
              </a:ext>
            </a:extLst>
          </p:cNvPr>
          <p:cNvGraphicFramePr>
            <a:graphicFrameLocks noChangeAspect="1"/>
          </p:cNvGraphicFramePr>
          <p:nvPr/>
        </p:nvGraphicFramePr>
        <p:xfrm>
          <a:off x="1882775" y="3735388"/>
          <a:ext cx="8123238" cy="990600"/>
        </p:xfrm>
        <a:graphic>
          <a:graphicData uri="http://schemas.openxmlformats.org/presentationml/2006/ole">
            <mc:AlternateContent xmlns:mc="http://schemas.openxmlformats.org/markup-compatibility/2006">
              <mc:Choice xmlns:v="urn:schemas-microsoft-com:vml" Requires="v">
                <p:oleObj spid="_x0000_s34819" name="文档" r:id="rId9" imgW="10830265" imgH="1319869" progId="Word.Document.12">
                  <p:embed/>
                </p:oleObj>
              </mc:Choice>
              <mc:Fallback>
                <p:oleObj name="文档" r:id="rId9" imgW="10830265" imgH="1319869" progId="Word.Document.12">
                  <p:embed/>
                  <p:pic>
                    <p:nvPicPr>
                      <p:cNvPr id="2" name="对象 1">
                        <a:extLst>
                          <a:ext uri="{FF2B5EF4-FFF2-40B4-BE49-F238E27FC236}">
                            <a16:creationId xmlns:a16="http://schemas.microsoft.com/office/drawing/2014/main" id="{A073C343-4F83-4DBD-8509-AEC8C7F02BC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82775" y="3735388"/>
                        <a:ext cx="8123238"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矩形 8">
            <a:hlinkClick r:id="" action="ppaction://noaction"/>
            <a:extLst>
              <a:ext uri="{FF2B5EF4-FFF2-40B4-BE49-F238E27FC236}">
                <a16:creationId xmlns:a16="http://schemas.microsoft.com/office/drawing/2014/main" id="{7D1060DE-D800-4DBD-8816-274725D3296C}"/>
              </a:ext>
            </a:extLst>
          </p:cNvPr>
          <p:cNvSpPr/>
          <p:nvPr/>
        </p:nvSpPr>
        <p:spPr>
          <a:xfrm>
            <a:off x="10021888" y="5702300"/>
            <a:ext cx="646112" cy="300038"/>
          </a:xfrm>
          <a:prstGeom prst="rect">
            <a:avLst/>
          </a:prstGeom>
          <a:solidFill>
            <a:srgbClr val="0020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500" dirty="0"/>
              <a:t>返回</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矩形 14">
            <a:extLst>
              <a:ext uri="{FF2B5EF4-FFF2-40B4-BE49-F238E27FC236}">
                <a16:creationId xmlns:a16="http://schemas.microsoft.com/office/drawing/2014/main" id="{956E9304-205C-4AF1-B431-C5C91B8D0780}"/>
              </a:ext>
            </a:extLst>
          </p:cNvPr>
          <p:cNvSpPr>
            <a:spLocks noChangeArrowheads="1"/>
          </p:cNvSpPr>
          <p:nvPr/>
        </p:nvSpPr>
        <p:spPr bwMode="auto">
          <a:xfrm>
            <a:off x="1816100" y="1471613"/>
            <a:ext cx="8559800" cy="411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lnSpc>
                <a:spcPct val="14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如图</a:t>
            </a:r>
            <a:r>
              <a:rPr lang="en-US" altLang="zh-CN" sz="2100">
                <a:latin typeface="Times New Roman" panose="02020603050405020304" pitchFamily="18" charset="0"/>
                <a:ea typeface="方正中等线简体"/>
                <a:cs typeface="Courier New" panose="02070309020205020404" pitchFamily="49" charset="0"/>
              </a:rPr>
              <a:t>1</a:t>
            </a:r>
            <a:r>
              <a:rPr lang="zh-CN" altLang="zh-CN" sz="2100">
                <a:latin typeface="Times New Roman" panose="02020603050405020304" pitchFamily="18" charset="0"/>
                <a:ea typeface="方正中等线简体"/>
                <a:cs typeface="Times New Roman" panose="02020603050405020304" pitchFamily="18" charset="0"/>
              </a:rPr>
              <a:t>，水平放置的光滑平行金属导轨上有一质量为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的电阻不计的金属棒</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，金属棒</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与导轨垂直且接触良好，导轨的一端连接电阻</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，其他电阻均不计，匀强磁场垂直于导轨平面向下，金属棒</a:t>
            </a:r>
            <a:r>
              <a:rPr lang="en-US" altLang="zh-CN" sz="2100" i="1">
                <a:latin typeface="Times New Roman" panose="02020603050405020304" pitchFamily="18" charset="0"/>
                <a:ea typeface="方正中等线简体"/>
                <a:cs typeface="Courier New" panose="02070309020205020404" pitchFamily="49" charset="0"/>
              </a:rPr>
              <a:t>ab</a:t>
            </a:r>
            <a:r>
              <a:rPr lang="zh-CN" altLang="zh-CN" sz="2100">
                <a:latin typeface="Times New Roman" panose="02020603050405020304" pitchFamily="18" charset="0"/>
                <a:ea typeface="方正中等线简体"/>
                <a:cs typeface="Times New Roman" panose="02020603050405020304" pitchFamily="18" charset="0"/>
              </a:rPr>
              <a:t>在一水平恒力</a:t>
            </a:r>
            <a:r>
              <a:rPr lang="en-US" altLang="zh-CN" sz="2100" i="1">
                <a:latin typeface="Times New Roman" panose="02020603050405020304" pitchFamily="18" charset="0"/>
                <a:ea typeface="方正中等线简体"/>
                <a:cs typeface="Courier New" panose="02070309020205020404" pitchFamily="49" charset="0"/>
              </a:rPr>
              <a:t>F</a:t>
            </a:r>
            <a:r>
              <a:rPr lang="zh-CN" altLang="zh-CN" sz="2100">
                <a:latin typeface="Times New Roman" panose="02020603050405020304" pitchFamily="18" charset="0"/>
                <a:ea typeface="方正中等线简体"/>
                <a:cs typeface="Times New Roman" panose="02020603050405020304" pitchFamily="18" charset="0"/>
              </a:rPr>
              <a:t>作用下由静止向右运动，则</a:t>
            </a:r>
            <a:endParaRPr lang="zh-CN" altLang="zh-CN" sz="700">
              <a:latin typeface="宋体" panose="02010600030101010101" pitchFamily="2" charset="-122"/>
              <a:ea typeface="方正中等线简体"/>
              <a:cs typeface="Courier New" panose="02070309020205020404" pitchFamily="49" charset="0"/>
            </a:endParaRPr>
          </a:p>
          <a:p>
            <a:pPr algn="just">
              <a:lnSpc>
                <a:spcPct val="14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A.</a:t>
            </a:r>
            <a:r>
              <a:rPr lang="zh-CN" altLang="zh-CN" sz="2100">
                <a:latin typeface="Times New Roman" panose="02020603050405020304" pitchFamily="18" charset="0"/>
                <a:ea typeface="方正中等线简体"/>
                <a:cs typeface="Times New Roman" panose="02020603050405020304" pitchFamily="18" charset="0"/>
              </a:rPr>
              <a:t>随着</a:t>
            </a:r>
            <a:r>
              <a:rPr lang="en-US" altLang="zh-CN" sz="2100" i="1">
                <a:latin typeface="Times New Roman" panose="02020603050405020304" pitchFamily="18" charset="0"/>
                <a:ea typeface="方正中等线简体"/>
                <a:cs typeface="Times New Roman" panose="02020603050405020304" pitchFamily="18" charset="0"/>
              </a:rPr>
              <a:t>ab</a:t>
            </a:r>
            <a:r>
              <a:rPr lang="zh-CN" altLang="zh-CN" sz="2100">
                <a:latin typeface="Times New Roman" panose="02020603050405020304" pitchFamily="18" charset="0"/>
                <a:ea typeface="方正中等线简体"/>
                <a:cs typeface="Times New Roman" panose="02020603050405020304" pitchFamily="18" charset="0"/>
              </a:rPr>
              <a:t>运动速度的增大，其加速度也增大</a:t>
            </a:r>
            <a:endParaRPr lang="zh-CN" altLang="zh-CN" sz="700">
              <a:latin typeface="宋体" panose="02010600030101010101" pitchFamily="2" charset="-122"/>
              <a:cs typeface="Courier New" panose="02070309020205020404" pitchFamily="49" charset="0"/>
            </a:endParaRPr>
          </a:p>
          <a:p>
            <a:pPr algn="just">
              <a:lnSpc>
                <a:spcPct val="14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外力</a:t>
            </a:r>
            <a:r>
              <a:rPr lang="en-US" altLang="zh-CN" sz="2100" i="1">
                <a:latin typeface="Times New Roman" panose="02020603050405020304" pitchFamily="18" charset="0"/>
                <a:ea typeface="方正中等线简体"/>
                <a:cs typeface="方正中等线简体"/>
              </a:rPr>
              <a:t>F</a:t>
            </a:r>
            <a:r>
              <a:rPr lang="zh-CN" altLang="zh-CN" sz="2100">
                <a:latin typeface="Times New Roman" panose="02020603050405020304" pitchFamily="18" charset="0"/>
                <a:ea typeface="方正中等线简体"/>
                <a:cs typeface="方正中等线简体"/>
              </a:rPr>
              <a:t>对</a:t>
            </a:r>
            <a:r>
              <a:rPr lang="en-US" altLang="zh-CN" sz="2100" i="1">
                <a:latin typeface="Times New Roman" panose="02020603050405020304" pitchFamily="18" charset="0"/>
                <a:ea typeface="方正中等线简体"/>
                <a:cs typeface="方正中等线简体"/>
              </a:rPr>
              <a:t>ab</a:t>
            </a:r>
            <a:r>
              <a:rPr lang="zh-CN" altLang="zh-CN" sz="2100">
                <a:latin typeface="Times New Roman" panose="02020603050405020304" pitchFamily="18" charset="0"/>
                <a:ea typeface="方正中等线简体"/>
                <a:cs typeface="方正中等线简体"/>
              </a:rPr>
              <a:t>做的功等于电路中产生的电能</a:t>
            </a:r>
            <a:endParaRPr lang="zh-CN" altLang="zh-CN" sz="700">
              <a:latin typeface="宋体" panose="02010600030101010101" pitchFamily="2" charset="-122"/>
              <a:cs typeface="Courier New" panose="02070309020205020404" pitchFamily="49" charset="0"/>
            </a:endParaRPr>
          </a:p>
          <a:p>
            <a:pPr algn="just">
              <a:lnSpc>
                <a:spcPct val="14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当</a:t>
            </a:r>
            <a:r>
              <a:rPr lang="en-US" altLang="zh-CN" sz="2100" i="1">
                <a:latin typeface="Times New Roman" panose="02020603050405020304" pitchFamily="18" charset="0"/>
                <a:ea typeface="方正中等线简体"/>
                <a:cs typeface="方正中等线简体"/>
              </a:rPr>
              <a:t>ab</a:t>
            </a:r>
            <a:r>
              <a:rPr lang="zh-CN" altLang="zh-CN" sz="2100">
                <a:latin typeface="Times New Roman" panose="02020603050405020304" pitchFamily="18" charset="0"/>
                <a:ea typeface="方正中等线简体"/>
                <a:cs typeface="方正中等线简体"/>
              </a:rPr>
              <a:t>做匀速运动时，外力</a:t>
            </a:r>
            <a:r>
              <a:rPr lang="en-US" altLang="zh-CN" sz="2100" i="1">
                <a:latin typeface="Times New Roman" panose="02020603050405020304" pitchFamily="18" charset="0"/>
                <a:ea typeface="方正中等线简体"/>
                <a:cs typeface="方正中等线简体"/>
              </a:rPr>
              <a:t>F</a:t>
            </a:r>
            <a:r>
              <a:rPr lang="zh-CN" altLang="zh-CN" sz="2100">
                <a:latin typeface="Times New Roman" panose="02020603050405020304" pitchFamily="18" charset="0"/>
                <a:ea typeface="方正中等线简体"/>
                <a:cs typeface="方正中等线简体"/>
              </a:rPr>
              <a:t>做功的功率等于电路中</a:t>
            </a:r>
            <a:endParaRPr lang="en-US" altLang="zh-CN" sz="2100">
              <a:latin typeface="Times New Roman" panose="02020603050405020304" pitchFamily="18" charset="0"/>
              <a:ea typeface="方正中等线简体"/>
              <a:cs typeface="方正中等线简体"/>
            </a:endParaRPr>
          </a:p>
          <a:p>
            <a:pPr algn="just">
              <a:lnSpc>
                <a:spcPct val="140000"/>
              </a:lnSpc>
              <a:spcBef>
                <a:spcPct val="0"/>
              </a:spcBef>
              <a:buFontTx/>
              <a:buNone/>
            </a:pPr>
            <a:r>
              <a:rPr lang="en-US" altLang="zh-CN" sz="2100">
                <a:latin typeface="Times New Roman" panose="02020603050405020304" pitchFamily="18" charset="0"/>
                <a:ea typeface="方正中等线简体"/>
                <a:cs typeface="方正中等线简体"/>
              </a:rPr>
              <a:t>    </a:t>
            </a:r>
            <a:r>
              <a:rPr lang="zh-CN" altLang="zh-CN" sz="2100">
                <a:latin typeface="Times New Roman" panose="02020603050405020304" pitchFamily="18" charset="0"/>
                <a:ea typeface="方正中等线简体"/>
                <a:cs typeface="方正中等线简体"/>
              </a:rPr>
              <a:t>的电功率</a:t>
            </a:r>
            <a:endParaRPr lang="zh-CN" altLang="zh-CN" sz="700">
              <a:latin typeface="宋体" panose="02010600030101010101" pitchFamily="2" charset="-122"/>
              <a:cs typeface="Courier New" panose="02070309020205020404" pitchFamily="49" charset="0"/>
            </a:endParaRPr>
          </a:p>
          <a:p>
            <a:pPr algn="just">
              <a:lnSpc>
                <a:spcPct val="140000"/>
              </a:lnSpc>
              <a:spcBef>
                <a:spcPct val="0"/>
              </a:spcBef>
              <a:buFontTx/>
              <a:buNone/>
            </a:pPr>
            <a:r>
              <a:rPr lang="en-US" altLang="zh-CN" sz="2100">
                <a:latin typeface="Times New Roman" panose="02020603050405020304" pitchFamily="18" charset="0"/>
                <a:ea typeface="方正中等线简体"/>
                <a:cs typeface="方正中等线简体"/>
              </a:rPr>
              <a:t>D.</a:t>
            </a:r>
            <a:r>
              <a:rPr lang="zh-CN" altLang="zh-CN" sz="2100">
                <a:latin typeface="Times New Roman" panose="02020603050405020304" pitchFamily="18" charset="0"/>
                <a:ea typeface="方正中等线简体"/>
                <a:cs typeface="方正中等线简体"/>
              </a:rPr>
              <a:t>无论</a:t>
            </a:r>
            <a:r>
              <a:rPr lang="en-US" altLang="zh-CN" sz="2100" i="1">
                <a:latin typeface="Times New Roman" panose="02020603050405020304" pitchFamily="18" charset="0"/>
                <a:ea typeface="方正中等线简体"/>
                <a:cs typeface="方正中等线简体"/>
              </a:rPr>
              <a:t>ab</a:t>
            </a:r>
            <a:r>
              <a:rPr lang="zh-CN" altLang="zh-CN" sz="2100">
                <a:latin typeface="Times New Roman" panose="02020603050405020304" pitchFamily="18" charset="0"/>
                <a:ea typeface="方正中等线简体"/>
                <a:cs typeface="方正中等线简体"/>
              </a:rPr>
              <a:t>做何种运动，它克服安培力做的功一定等于电路中产生的电能</a:t>
            </a:r>
            <a:endParaRPr lang="zh-CN" altLang="zh-CN" sz="700">
              <a:latin typeface="宋体" panose="02010600030101010101" pitchFamily="2" charset="-122"/>
              <a:cs typeface="Courier New" panose="02070309020205020404" pitchFamily="49" charset="0"/>
            </a:endParaRPr>
          </a:p>
        </p:txBody>
      </p:sp>
      <p:grpSp>
        <p:nvGrpSpPr>
          <p:cNvPr id="262147" name="组合 5">
            <a:extLst>
              <a:ext uri="{FF2B5EF4-FFF2-40B4-BE49-F238E27FC236}">
                <a16:creationId xmlns:a16="http://schemas.microsoft.com/office/drawing/2014/main" id="{A015D8B6-A44E-4BE4-847B-DD91B01370B9}"/>
              </a:ext>
            </a:extLst>
          </p:cNvPr>
          <p:cNvGrpSpPr>
            <a:grpSpLocks/>
          </p:cNvGrpSpPr>
          <p:nvPr/>
        </p:nvGrpSpPr>
        <p:grpSpPr bwMode="auto">
          <a:xfrm>
            <a:off x="1936750" y="965200"/>
            <a:ext cx="1798638" cy="393700"/>
            <a:chOff x="550590" y="561087"/>
            <a:chExt cx="2397998" cy="523152"/>
          </a:xfrm>
        </p:grpSpPr>
        <p:sp>
          <p:nvSpPr>
            <p:cNvPr id="26" name="TextBox 38">
              <a:extLst>
                <a:ext uri="{FF2B5EF4-FFF2-40B4-BE49-F238E27FC236}">
                  <a16:creationId xmlns:a16="http://schemas.microsoft.com/office/drawing/2014/main" id="{643F959E-A497-4C06-A284-F92F9C7E0488}"/>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基础强化练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62162" name="组合 6">
              <a:extLst>
                <a:ext uri="{FF2B5EF4-FFF2-40B4-BE49-F238E27FC236}">
                  <a16:creationId xmlns:a16="http://schemas.microsoft.com/office/drawing/2014/main" id="{44CB49F4-EDFA-4AA7-9F6D-0A09F8DCC568}"/>
                </a:ext>
              </a:extLst>
            </p:cNvPr>
            <p:cNvGrpSpPr>
              <a:grpSpLocks/>
            </p:cNvGrpSpPr>
            <p:nvPr/>
          </p:nvGrpSpPr>
          <p:grpSpPr bwMode="auto">
            <a:xfrm>
              <a:off x="569437" y="568930"/>
              <a:ext cx="452289" cy="420203"/>
              <a:chOff x="5117221" y="262066"/>
              <a:chExt cx="622156" cy="578020"/>
            </a:xfrm>
          </p:grpSpPr>
          <p:sp>
            <p:nvSpPr>
              <p:cNvPr id="3" name="矩形 2">
                <a:extLst>
                  <a:ext uri="{FF2B5EF4-FFF2-40B4-BE49-F238E27FC236}">
                    <a16:creationId xmlns:a16="http://schemas.microsoft.com/office/drawing/2014/main" id="{88E33BEE-DFEB-4440-BEF5-2420EB19ACE8}"/>
                  </a:ext>
                </a:extLst>
              </p:cNvPr>
              <p:cNvSpPr/>
              <p:nvPr/>
            </p:nvSpPr>
            <p:spPr>
              <a:xfrm>
                <a:off x="5117500" y="405072"/>
                <a:ext cx="433798" cy="435263"/>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62165" name="图片 4">
                <a:extLst>
                  <a:ext uri="{FF2B5EF4-FFF2-40B4-BE49-F238E27FC236}">
                    <a16:creationId xmlns:a16="http://schemas.microsoft.com/office/drawing/2014/main" id="{CCF35BFC-8E28-400C-A483-8DEEEB7F2A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9" name="直接连接符 8">
              <a:extLst>
                <a:ext uri="{FF2B5EF4-FFF2-40B4-BE49-F238E27FC236}">
                  <a16:creationId xmlns:a16="http://schemas.microsoft.com/office/drawing/2014/main" id="{F8677EDE-19F1-486B-9078-E343DFD8157D}"/>
                </a:ext>
              </a:extLst>
            </p:cNvPr>
            <p:cNvCxnSpPr/>
            <p:nvPr/>
          </p:nvCxnSpPr>
          <p:spPr>
            <a:xfrm>
              <a:off x="550590" y="105259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2" name="Rectangle 21">
            <a:hlinkClick r:id="rId3" action="ppaction://hlinksldjump"/>
            <a:extLst>
              <a:ext uri="{FF2B5EF4-FFF2-40B4-BE49-F238E27FC236}">
                <a16:creationId xmlns:a16="http://schemas.microsoft.com/office/drawing/2014/main" id="{3A6BB146-CE28-4314-831B-85620FE86F5C}"/>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1</a:t>
            </a:r>
          </a:p>
        </p:txBody>
      </p:sp>
      <p:sp>
        <p:nvSpPr>
          <p:cNvPr id="33" name="Rectangle 21">
            <a:hlinkClick r:id="rId4" action="ppaction://hlinksldjump"/>
            <a:extLst>
              <a:ext uri="{FF2B5EF4-FFF2-40B4-BE49-F238E27FC236}">
                <a16:creationId xmlns:a16="http://schemas.microsoft.com/office/drawing/2014/main" id="{5EC48981-3386-4A70-B454-A7B8097350BA}"/>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4" name="Rectangle 21">
            <a:hlinkClick r:id="rId5" action="ppaction://hlinksldjump"/>
            <a:extLst>
              <a:ext uri="{FF2B5EF4-FFF2-40B4-BE49-F238E27FC236}">
                <a16:creationId xmlns:a16="http://schemas.microsoft.com/office/drawing/2014/main" id="{9E285B40-989A-4542-9314-F4EADD7DC748}"/>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5" name="Rectangle 21">
            <a:hlinkClick r:id="rId6" action="ppaction://hlinksldjump"/>
            <a:extLst>
              <a:ext uri="{FF2B5EF4-FFF2-40B4-BE49-F238E27FC236}">
                <a16:creationId xmlns:a16="http://schemas.microsoft.com/office/drawing/2014/main" id="{74BD517E-0705-4A5A-9C9B-F32CFE0C129C}"/>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6" name="Rectangle 21">
            <a:hlinkClick r:id="rId7" action="ppaction://hlinksldjump"/>
            <a:extLst>
              <a:ext uri="{FF2B5EF4-FFF2-40B4-BE49-F238E27FC236}">
                <a16:creationId xmlns:a16="http://schemas.microsoft.com/office/drawing/2014/main" id="{47BC4F1A-6C74-4B01-830F-0266CD72AC8B}"/>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7" name="Rectangle 21">
            <a:hlinkClick r:id="rId8" action="ppaction://hlinksldjump"/>
            <a:extLst>
              <a:ext uri="{FF2B5EF4-FFF2-40B4-BE49-F238E27FC236}">
                <a16:creationId xmlns:a16="http://schemas.microsoft.com/office/drawing/2014/main" id="{7B092029-D1C3-4F54-BEFE-7D43A45E77A0}"/>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8" name="Rectangle 21">
            <a:hlinkClick r:id="rId9" action="ppaction://hlinksldjump"/>
            <a:extLst>
              <a:ext uri="{FF2B5EF4-FFF2-40B4-BE49-F238E27FC236}">
                <a16:creationId xmlns:a16="http://schemas.microsoft.com/office/drawing/2014/main" id="{2B8BCFEC-0FCB-48B3-8D55-2336B6F1B794}"/>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39" name="Rectangle 21">
            <a:hlinkClick r:id="rId10" action="ppaction://hlinksldjump"/>
            <a:extLst>
              <a:ext uri="{FF2B5EF4-FFF2-40B4-BE49-F238E27FC236}">
                <a16:creationId xmlns:a16="http://schemas.microsoft.com/office/drawing/2014/main" id="{DB42076D-13E8-42E7-98FF-69EC8DD97F2E}"/>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50" name="矩形 49">
            <a:extLst>
              <a:ext uri="{FF2B5EF4-FFF2-40B4-BE49-F238E27FC236}">
                <a16:creationId xmlns:a16="http://schemas.microsoft.com/office/drawing/2014/main" id="{7CB73BE0-B1FE-4008-A40E-F753EFEA6F89}"/>
              </a:ext>
            </a:extLst>
          </p:cNvPr>
          <p:cNvSpPr/>
          <p:nvPr/>
        </p:nvSpPr>
        <p:spPr>
          <a:xfrm>
            <a:off x="8923338" y="4278314"/>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1</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30" name="TextBox 19">
            <a:extLst>
              <a:ext uri="{FF2B5EF4-FFF2-40B4-BE49-F238E27FC236}">
                <a16:creationId xmlns:a16="http://schemas.microsoft.com/office/drawing/2014/main" id="{30942032-B673-471A-9495-E1029EEA740B}"/>
              </a:ext>
            </a:extLst>
          </p:cNvPr>
          <p:cNvSpPr txBox="1"/>
          <p:nvPr/>
        </p:nvSpPr>
        <p:spPr>
          <a:xfrm>
            <a:off x="1727200" y="4130676"/>
            <a:ext cx="566738"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21" name="Rectangle 21">
            <a:hlinkClick r:id="rId11" action="ppaction://hlinksldjump"/>
            <a:extLst>
              <a:ext uri="{FF2B5EF4-FFF2-40B4-BE49-F238E27FC236}">
                <a16:creationId xmlns:a16="http://schemas.microsoft.com/office/drawing/2014/main" id="{8E21E9CA-BEC6-4D79-8680-B603B4D815C4}"/>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62159" name="Picture 2" descr="2-202">
            <a:extLst>
              <a:ext uri="{FF2B5EF4-FFF2-40B4-BE49-F238E27FC236}">
                <a16:creationId xmlns:a16="http://schemas.microsoft.com/office/drawing/2014/main" id="{E989B549-2306-4B69-B3F0-C3405772A54B}"/>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27988" y="2835276"/>
            <a:ext cx="2347912"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19">
            <a:extLst>
              <a:ext uri="{FF2B5EF4-FFF2-40B4-BE49-F238E27FC236}">
                <a16:creationId xmlns:a16="http://schemas.microsoft.com/office/drawing/2014/main" id="{4FAD6113-E0E8-4685-A96A-0D43FEF2C855}"/>
              </a:ext>
            </a:extLst>
          </p:cNvPr>
          <p:cNvSpPr txBox="1"/>
          <p:nvPr/>
        </p:nvSpPr>
        <p:spPr>
          <a:xfrm>
            <a:off x="1727200" y="5040314"/>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linds(horizontal)">
                                      <p:cBhvr>
                                        <p:cTn id="7" dur="500"/>
                                        <p:tgtEl>
                                          <p:spTgt spid="3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linds(horizontal)">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矩形 22">
            <a:extLst>
              <a:ext uri="{FF2B5EF4-FFF2-40B4-BE49-F238E27FC236}">
                <a16:creationId xmlns:a16="http://schemas.microsoft.com/office/drawing/2014/main" id="{B6564498-DF46-477B-98FC-F3ECBBE25165}"/>
              </a:ext>
            </a:extLst>
          </p:cNvPr>
          <p:cNvSpPr>
            <a:spLocks noChangeArrowheads="1"/>
          </p:cNvSpPr>
          <p:nvPr/>
        </p:nvSpPr>
        <p:spPr bwMode="auto">
          <a:xfrm>
            <a:off x="1816100" y="998538"/>
            <a:ext cx="85598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多选</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两根足够长的光滑导轨竖直放置，间距为</a:t>
            </a:r>
            <a:r>
              <a:rPr lang="en-US" altLang="zh-CN" sz="2100" i="1">
                <a:latin typeface="Times New Roman" panose="02020603050405020304" pitchFamily="18" charset="0"/>
                <a:ea typeface="方正中等线简体"/>
                <a:cs typeface="Courier New" panose="02070309020205020404" pitchFamily="49" charset="0"/>
              </a:rPr>
              <a:t>L</a:t>
            </a:r>
            <a:r>
              <a:rPr lang="zh-CN" altLang="zh-CN" sz="2100">
                <a:latin typeface="Times New Roman" panose="02020603050405020304" pitchFamily="18" charset="0"/>
                <a:ea typeface="方正中等线简体"/>
                <a:cs typeface="Times New Roman" panose="02020603050405020304" pitchFamily="18" charset="0"/>
              </a:rPr>
              <a:t>，底端接阻值为</a:t>
            </a:r>
            <a:r>
              <a:rPr lang="en-US" altLang="zh-CN" sz="2100" i="1">
                <a:latin typeface="Times New Roman" panose="02020603050405020304" pitchFamily="18" charset="0"/>
                <a:ea typeface="方正中等线简体"/>
                <a:cs typeface="Courier New" panose="02070309020205020404" pitchFamily="49" charset="0"/>
              </a:rPr>
              <a:t>R</a:t>
            </a:r>
            <a:r>
              <a:rPr lang="zh-CN" altLang="zh-CN" sz="2100">
                <a:latin typeface="Times New Roman" panose="02020603050405020304" pitchFamily="18" charset="0"/>
                <a:ea typeface="方正中等线简体"/>
                <a:cs typeface="Times New Roman" panose="02020603050405020304" pitchFamily="18" charset="0"/>
              </a:rPr>
              <a:t>的电阻</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将质量为</a:t>
            </a:r>
            <a:r>
              <a:rPr lang="en-US" altLang="zh-CN" sz="2100" i="1">
                <a:latin typeface="Times New Roman" panose="02020603050405020304" pitchFamily="18" charset="0"/>
                <a:ea typeface="方正中等线简体"/>
                <a:cs typeface="Courier New" panose="02070309020205020404" pitchFamily="49" charset="0"/>
              </a:rPr>
              <a:t>m</a:t>
            </a:r>
            <a:r>
              <a:rPr lang="zh-CN" altLang="zh-CN" sz="2100">
                <a:latin typeface="Times New Roman" panose="02020603050405020304" pitchFamily="18" charset="0"/>
                <a:ea typeface="方正中等线简体"/>
                <a:cs typeface="Times New Roman" panose="02020603050405020304" pitchFamily="18" charset="0"/>
              </a:rPr>
              <a:t>的金属棒悬挂在一个固定的轻弹簧下端，金属棒和导轨垂直且接触良好，导轨所在平面与磁感应强度为</a:t>
            </a:r>
            <a:r>
              <a:rPr lang="en-US" altLang="zh-CN" sz="2100" i="1">
                <a:latin typeface="Times New Roman" panose="02020603050405020304" pitchFamily="18" charset="0"/>
                <a:ea typeface="方正中等线简体"/>
                <a:cs typeface="Courier New" panose="02070309020205020404" pitchFamily="49" charset="0"/>
              </a:rPr>
              <a:t>B</a:t>
            </a:r>
            <a:r>
              <a:rPr lang="zh-CN" altLang="zh-CN" sz="2100">
                <a:latin typeface="Times New Roman" panose="02020603050405020304" pitchFamily="18" charset="0"/>
                <a:ea typeface="方正中等线简体"/>
                <a:cs typeface="Times New Roman" panose="02020603050405020304" pitchFamily="18" charset="0"/>
              </a:rPr>
              <a:t>的匀强磁场垂直，如图</a:t>
            </a:r>
            <a:r>
              <a:rPr lang="en-US" altLang="zh-CN" sz="2100">
                <a:latin typeface="Times New Roman" panose="02020603050405020304" pitchFamily="18" charset="0"/>
                <a:ea typeface="方正中等线简体"/>
                <a:cs typeface="Courier New" panose="02070309020205020404" pitchFamily="49" charset="0"/>
              </a:rPr>
              <a:t>2</a:t>
            </a:r>
            <a:r>
              <a:rPr lang="zh-CN" altLang="zh-CN" sz="2100">
                <a:latin typeface="Times New Roman" panose="02020603050405020304" pitchFamily="18" charset="0"/>
                <a:ea typeface="方正中等线简体"/>
                <a:cs typeface="Times New Roman" panose="02020603050405020304" pitchFamily="18" charset="0"/>
              </a:rPr>
              <a:t>所示</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金属棒和导轨的电阻不计</a:t>
            </a:r>
            <a:r>
              <a:rPr lang="en-US" altLang="zh-CN" sz="2100">
                <a:latin typeface="Times New Roman" panose="02020603050405020304" pitchFamily="18" charset="0"/>
                <a:ea typeface="方正中等线简体"/>
                <a:cs typeface="Courier New" panose="02070309020205020404" pitchFamily="49" charset="0"/>
              </a:rPr>
              <a:t>.</a:t>
            </a:r>
            <a:r>
              <a:rPr lang="zh-CN" altLang="zh-CN" sz="2100">
                <a:latin typeface="Times New Roman" panose="02020603050405020304" pitchFamily="18" charset="0"/>
                <a:ea typeface="方正中等线简体"/>
                <a:cs typeface="Times New Roman" panose="02020603050405020304" pitchFamily="18" charset="0"/>
              </a:rPr>
              <a:t>现将金属棒从轻弹簧原长位置由静止释放，则</a:t>
            </a:r>
            <a:endParaRPr lang="zh-CN" altLang="zh-CN" sz="700">
              <a:latin typeface="宋体" panose="02010600030101010101" pitchFamily="2" charset="-122"/>
              <a:ea typeface="方正中等线简体"/>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Times New Roman" panose="02020603050405020304" pitchFamily="18" charset="0"/>
              </a:rPr>
              <a:t>A.</a:t>
            </a:r>
            <a:r>
              <a:rPr lang="zh-CN" altLang="zh-CN" sz="2100">
                <a:latin typeface="Times New Roman" panose="02020603050405020304" pitchFamily="18" charset="0"/>
                <a:ea typeface="方正中等线简体"/>
                <a:cs typeface="方正中等线简体"/>
              </a:rPr>
              <a:t>释放瞬间金属棒的加速度等于重力加速度</a:t>
            </a:r>
            <a:r>
              <a:rPr lang="en-US" altLang="zh-CN" sz="2100" i="1">
                <a:latin typeface="Times New Roman" panose="02020603050405020304" pitchFamily="18" charset="0"/>
                <a:ea typeface="方正中等线简体"/>
                <a:cs typeface="方正中等线简体"/>
              </a:rPr>
              <a:t>g</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B.</a:t>
            </a:r>
            <a:r>
              <a:rPr lang="zh-CN" altLang="zh-CN" sz="2100">
                <a:latin typeface="Times New Roman" panose="02020603050405020304" pitchFamily="18" charset="0"/>
                <a:ea typeface="方正中等线简体"/>
                <a:cs typeface="方正中等线简体"/>
              </a:rPr>
              <a:t>金属棒向下运动时，流过电阻的电流方向为</a:t>
            </a:r>
            <a:r>
              <a:rPr lang="en-US" altLang="zh-CN" sz="2100" i="1">
                <a:latin typeface="Times New Roman" panose="02020603050405020304" pitchFamily="18" charset="0"/>
                <a:ea typeface="方正中等线简体"/>
                <a:cs typeface="方正中等线简体"/>
              </a:rPr>
              <a:t>a</a:t>
            </a:r>
            <a:r>
              <a:rPr lang="en-US" altLang="zh-CN" sz="2100">
                <a:latin typeface="宋体" panose="02010600030101010101" pitchFamily="2" charset="-122"/>
                <a:ea typeface="方正中等线简体"/>
                <a:cs typeface="方正中等线简体"/>
              </a:rPr>
              <a:t>→</a:t>
            </a:r>
            <a:r>
              <a:rPr lang="en-US" altLang="zh-CN" sz="2100" i="1">
                <a:latin typeface="Times New Roman" panose="02020603050405020304" pitchFamily="18" charset="0"/>
                <a:ea typeface="方正中等线简体"/>
                <a:cs typeface="方正中等线简体"/>
              </a:rPr>
              <a:t>b</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C.</a:t>
            </a:r>
            <a:r>
              <a:rPr lang="zh-CN" altLang="zh-CN" sz="2100">
                <a:latin typeface="Times New Roman" panose="02020603050405020304" pitchFamily="18" charset="0"/>
                <a:ea typeface="方正中等线简体"/>
                <a:cs typeface="方正中等线简体"/>
              </a:rPr>
              <a:t>金属棒的速度为</a:t>
            </a:r>
            <a:r>
              <a:rPr lang="en-US" altLang="zh-CN" sz="2100" i="1">
                <a:latin typeface="Book Antiqua" panose="02040602050305030304" pitchFamily="18" charset="0"/>
                <a:ea typeface="方正中等线简体"/>
                <a:cs typeface="方正中等线简体"/>
              </a:rPr>
              <a:t>v</a:t>
            </a:r>
            <a:r>
              <a:rPr lang="zh-CN" altLang="zh-CN" sz="2100">
                <a:latin typeface="Times New Roman" panose="02020603050405020304" pitchFamily="18" charset="0"/>
                <a:ea typeface="方正中等线简体"/>
                <a:cs typeface="方正中等线简体"/>
              </a:rPr>
              <a:t>时，所受的安培力大小为</a:t>
            </a:r>
            <a:r>
              <a:rPr lang="en-US" altLang="zh-CN" sz="2100" i="1">
                <a:latin typeface="Times New Roman" panose="02020603050405020304" pitchFamily="18" charset="0"/>
                <a:ea typeface="方正中等线简体"/>
                <a:cs typeface="方正中等线简体"/>
              </a:rPr>
              <a:t>F</a:t>
            </a:r>
            <a:r>
              <a:rPr lang="zh-CN" altLang="zh-CN" sz="2100">
                <a:latin typeface="Times New Roman" panose="02020603050405020304" pitchFamily="18" charset="0"/>
                <a:ea typeface="方正中等线简体"/>
                <a:cs typeface="方正中等线简体"/>
              </a:rPr>
              <a:t>＝</a:t>
            </a:r>
            <a:endParaRPr lang="zh-CN" altLang="zh-CN" sz="700">
              <a:latin typeface="宋体" panose="02010600030101010101" pitchFamily="2" charset="-122"/>
              <a:cs typeface="Courier New" panose="02070309020205020404" pitchFamily="49" charset="0"/>
            </a:endParaRPr>
          </a:p>
          <a:p>
            <a:pPr algn="just" eaLnBrk="1" hangingPunct="1">
              <a:lnSpc>
                <a:spcPct val="150000"/>
              </a:lnSpc>
              <a:spcBef>
                <a:spcPct val="0"/>
              </a:spcBef>
              <a:buFontTx/>
              <a:buNone/>
            </a:pPr>
            <a:r>
              <a:rPr lang="en-US" altLang="zh-CN" sz="2100">
                <a:latin typeface="Times New Roman" panose="02020603050405020304" pitchFamily="18" charset="0"/>
                <a:ea typeface="方正中等线简体"/>
                <a:cs typeface="方正中等线简体"/>
              </a:rPr>
              <a:t>D.</a:t>
            </a:r>
            <a:r>
              <a:rPr lang="zh-CN" altLang="zh-CN" sz="2100">
                <a:latin typeface="Times New Roman" panose="02020603050405020304" pitchFamily="18" charset="0"/>
                <a:ea typeface="方正中等线简体"/>
                <a:cs typeface="方正中等线简体"/>
              </a:rPr>
              <a:t>电阻上产生的总热量等于金属棒重力势能的减少量</a:t>
            </a:r>
            <a:endParaRPr lang="zh-CN" altLang="zh-CN" sz="700">
              <a:latin typeface="宋体" panose="02010600030101010101" pitchFamily="2" charset="-122"/>
              <a:cs typeface="Courier New" panose="02070309020205020404" pitchFamily="49" charset="0"/>
            </a:endParaRPr>
          </a:p>
        </p:txBody>
      </p:sp>
      <p:sp>
        <p:nvSpPr>
          <p:cNvPr id="26" name="TextBox 19">
            <a:extLst>
              <a:ext uri="{FF2B5EF4-FFF2-40B4-BE49-F238E27FC236}">
                <a16:creationId xmlns:a16="http://schemas.microsoft.com/office/drawing/2014/main" id="{7A32D570-481A-4A59-9649-CEB9C51828CD}"/>
              </a:ext>
            </a:extLst>
          </p:cNvPr>
          <p:cNvSpPr txBox="1"/>
          <p:nvPr/>
        </p:nvSpPr>
        <p:spPr>
          <a:xfrm>
            <a:off x="1714500" y="343852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3" name="Rectangle 21">
            <a:hlinkClick r:id="rId3" action="ppaction://hlinksldjump"/>
            <a:extLst>
              <a:ext uri="{FF2B5EF4-FFF2-40B4-BE49-F238E27FC236}">
                <a16:creationId xmlns:a16="http://schemas.microsoft.com/office/drawing/2014/main" id="{11EED989-F9CD-49DC-9147-7DCE24412C1C}"/>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4" name="Rectangle 21">
            <a:hlinkClick r:id="rId4" action="ppaction://hlinksldjump"/>
            <a:extLst>
              <a:ext uri="{FF2B5EF4-FFF2-40B4-BE49-F238E27FC236}">
                <a16:creationId xmlns:a16="http://schemas.microsoft.com/office/drawing/2014/main" id="{D171BFCD-C19F-4685-AE8C-799C4372A9C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2</a:t>
            </a:r>
          </a:p>
        </p:txBody>
      </p:sp>
      <p:sp>
        <p:nvSpPr>
          <p:cNvPr id="35" name="Rectangle 21">
            <a:hlinkClick r:id="rId5" action="ppaction://hlinksldjump"/>
            <a:extLst>
              <a:ext uri="{FF2B5EF4-FFF2-40B4-BE49-F238E27FC236}">
                <a16:creationId xmlns:a16="http://schemas.microsoft.com/office/drawing/2014/main" id="{075BA3FA-390B-4F0B-ACE9-E9C1EE9D6AC1}"/>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6" name="Rectangle 21">
            <a:hlinkClick r:id="rId6" action="ppaction://hlinksldjump"/>
            <a:extLst>
              <a:ext uri="{FF2B5EF4-FFF2-40B4-BE49-F238E27FC236}">
                <a16:creationId xmlns:a16="http://schemas.microsoft.com/office/drawing/2014/main" id="{0F9B2B73-C14D-446C-8A9A-D168B3EE5516}"/>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7" name="Rectangle 21">
            <a:hlinkClick r:id="rId7" action="ppaction://hlinksldjump"/>
            <a:extLst>
              <a:ext uri="{FF2B5EF4-FFF2-40B4-BE49-F238E27FC236}">
                <a16:creationId xmlns:a16="http://schemas.microsoft.com/office/drawing/2014/main" id="{12DD655F-76E7-415A-91F2-8635CD1DAF97}"/>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8" name="Rectangle 21">
            <a:hlinkClick r:id="rId8" action="ppaction://hlinksldjump"/>
            <a:extLst>
              <a:ext uri="{FF2B5EF4-FFF2-40B4-BE49-F238E27FC236}">
                <a16:creationId xmlns:a16="http://schemas.microsoft.com/office/drawing/2014/main" id="{15FE065A-561A-46D2-AA7C-ED171938C853}"/>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9" name="Rectangle 21">
            <a:hlinkClick r:id="rId9" action="ppaction://hlinksldjump"/>
            <a:extLst>
              <a:ext uri="{FF2B5EF4-FFF2-40B4-BE49-F238E27FC236}">
                <a16:creationId xmlns:a16="http://schemas.microsoft.com/office/drawing/2014/main" id="{007D0743-EC2D-4183-BEE2-75B1C27E9373}"/>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40" name="Rectangle 21">
            <a:hlinkClick r:id="rId10" action="ppaction://hlinksldjump"/>
            <a:extLst>
              <a:ext uri="{FF2B5EF4-FFF2-40B4-BE49-F238E27FC236}">
                <a16:creationId xmlns:a16="http://schemas.microsoft.com/office/drawing/2014/main" id="{E95026E8-F676-4600-B88E-E2AA9C8A9268}"/>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3" name="矩形 62">
            <a:extLst>
              <a:ext uri="{FF2B5EF4-FFF2-40B4-BE49-F238E27FC236}">
                <a16:creationId xmlns:a16="http://schemas.microsoft.com/office/drawing/2014/main" id="{5E4DB304-66E0-4C42-BD41-B037066ADA1A}"/>
              </a:ext>
            </a:extLst>
          </p:cNvPr>
          <p:cNvSpPr/>
          <p:nvPr/>
        </p:nvSpPr>
        <p:spPr>
          <a:xfrm>
            <a:off x="9132888" y="5286376"/>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2</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5" name="Rectangle 21">
            <a:hlinkClick r:id="rId11" action="ppaction://hlinksldjump"/>
            <a:extLst>
              <a:ext uri="{FF2B5EF4-FFF2-40B4-BE49-F238E27FC236}">
                <a16:creationId xmlns:a16="http://schemas.microsoft.com/office/drawing/2014/main" id="{9BBCB74C-2FEF-4ADD-B3CA-ED8926C62B7B}"/>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63182" name="Picture 51" descr="2-203">
            <a:extLst>
              <a:ext uri="{FF2B5EF4-FFF2-40B4-BE49-F238E27FC236}">
                <a16:creationId xmlns:a16="http://schemas.microsoft.com/office/drawing/2014/main" id="{79A5506A-59A9-40DC-9B42-1EA8F8CB7AB0}"/>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26463" y="2967039"/>
            <a:ext cx="1770062" cy="226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63183" name="对象 1">
            <a:extLst>
              <a:ext uri="{FF2B5EF4-FFF2-40B4-BE49-F238E27FC236}">
                <a16:creationId xmlns:a16="http://schemas.microsoft.com/office/drawing/2014/main" id="{80441C71-A793-4635-AACF-F9108F110F47}"/>
              </a:ext>
            </a:extLst>
          </p:cNvPr>
          <p:cNvGraphicFramePr>
            <a:graphicFrameLocks noChangeAspect="1"/>
          </p:cNvGraphicFramePr>
          <p:nvPr/>
        </p:nvGraphicFramePr>
        <p:xfrm>
          <a:off x="7359651" y="4335463"/>
          <a:ext cx="1262063" cy="990600"/>
        </p:xfrm>
        <a:graphic>
          <a:graphicData uri="http://schemas.openxmlformats.org/presentationml/2006/ole">
            <mc:AlternateContent xmlns:mc="http://schemas.openxmlformats.org/markup-compatibility/2006">
              <mc:Choice xmlns:v="urn:schemas-microsoft-com:vml" Requires="v">
                <p:oleObj spid="_x0000_s35842" name="文档" r:id="rId13" imgW="1682637" imgH="1320433" progId="Word.Document.12">
                  <p:embed/>
                </p:oleObj>
              </mc:Choice>
              <mc:Fallback>
                <p:oleObj name="文档" r:id="rId13" imgW="1682637" imgH="1320433" progId="Word.Document.12">
                  <p:embed/>
                  <p:pic>
                    <p:nvPicPr>
                      <p:cNvPr id="263183" name="对象 1">
                        <a:extLst>
                          <a:ext uri="{FF2B5EF4-FFF2-40B4-BE49-F238E27FC236}">
                            <a16:creationId xmlns:a16="http://schemas.microsoft.com/office/drawing/2014/main" id="{80441C71-A793-4635-AACF-F9108F110F4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359651" y="4335463"/>
                        <a:ext cx="1262063"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 name="TextBox 19">
            <a:extLst>
              <a:ext uri="{FF2B5EF4-FFF2-40B4-BE49-F238E27FC236}">
                <a16:creationId xmlns:a16="http://schemas.microsoft.com/office/drawing/2014/main" id="{543C6BD7-BF40-4ACF-9D7F-A5F40CDD9880}"/>
              </a:ext>
            </a:extLst>
          </p:cNvPr>
          <p:cNvSpPr txBox="1"/>
          <p:nvPr/>
        </p:nvSpPr>
        <p:spPr>
          <a:xfrm>
            <a:off x="1724025" y="4400551"/>
            <a:ext cx="566738"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horizontal)">
                                      <p:cBhvr>
                                        <p:cTn id="1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8"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194" name="对象 1">
            <a:extLst>
              <a:ext uri="{FF2B5EF4-FFF2-40B4-BE49-F238E27FC236}">
                <a16:creationId xmlns:a16="http://schemas.microsoft.com/office/drawing/2014/main" id="{3E0912B3-8850-4B6D-806E-5A81E2BCF57E}"/>
              </a:ext>
            </a:extLst>
          </p:cNvPr>
          <p:cNvGraphicFramePr>
            <a:graphicFrameLocks noChangeAspect="1"/>
          </p:cNvGraphicFramePr>
          <p:nvPr/>
        </p:nvGraphicFramePr>
        <p:xfrm>
          <a:off x="1933575" y="3105150"/>
          <a:ext cx="7069138" cy="2686050"/>
        </p:xfrm>
        <a:graphic>
          <a:graphicData uri="http://schemas.openxmlformats.org/presentationml/2006/ole">
            <mc:AlternateContent xmlns:mc="http://schemas.openxmlformats.org/markup-compatibility/2006">
              <mc:Choice xmlns:v="urn:schemas-microsoft-com:vml" Requires="v">
                <p:oleObj spid="_x0000_s36866" name="文档" r:id="rId3" imgW="9444081" imgH="3579622" progId="Word.Document.12">
                  <p:embed/>
                </p:oleObj>
              </mc:Choice>
              <mc:Fallback>
                <p:oleObj name="文档" r:id="rId3" imgW="9444081" imgH="3579622" progId="Word.Document.12">
                  <p:embed/>
                  <p:pic>
                    <p:nvPicPr>
                      <p:cNvPr id="264194" name="对象 1">
                        <a:extLst>
                          <a:ext uri="{FF2B5EF4-FFF2-40B4-BE49-F238E27FC236}">
                            <a16:creationId xmlns:a16="http://schemas.microsoft.com/office/drawing/2014/main" id="{3E0912B3-8850-4B6D-806E-5A81E2BCF5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3575" y="3105150"/>
                        <a:ext cx="7069138" cy="268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 name="矩形 24">
            <a:extLst>
              <a:ext uri="{FF2B5EF4-FFF2-40B4-BE49-F238E27FC236}">
                <a16:creationId xmlns:a16="http://schemas.microsoft.com/office/drawing/2014/main" id="{4A9DF8DD-2A10-473E-88EE-034B8A76DEF2}"/>
              </a:ext>
            </a:extLst>
          </p:cNvPr>
          <p:cNvSpPr/>
          <p:nvPr/>
        </p:nvSpPr>
        <p:spPr>
          <a:xfrm>
            <a:off x="1816100" y="944563"/>
            <a:ext cx="8559800" cy="21447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defRPr/>
            </a:pP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，一平行金属导轨静置于水平桌面上，空间中有垂直于导轨平面向下的匀强磁场，磁感应强度为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，粗糙平行导轨间距为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，导轨和阻值为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的定值电阻相连，质量为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的导体棒和导轨垂直且接触良好，导体棒的电阻为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，导体棒以初速度</a:t>
            </a:r>
            <a:r>
              <a:rPr lang="en-US" altLang="zh-CN" sz="195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en-US" altLang="zh-CN" sz="1950" kern="100" baseline="-250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向右运动，运动距离</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s</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后停止，此过程中电阻</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产生的焦耳热为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Q</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，导轨电阻不计，重力加速度为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，则</a:t>
            </a:r>
            <a:endParaRPr lang="zh-CN" altLang="zh-CN" sz="1950" kern="100" dirty="0">
              <a:latin typeface="宋体" panose="02010600030101010101" pitchFamily="2" charset="-122"/>
              <a:cs typeface="Courier New" panose="02070309020205020404" pitchFamily="49" charset="0"/>
            </a:endParaRPr>
          </a:p>
        </p:txBody>
      </p:sp>
      <p:sp>
        <p:nvSpPr>
          <p:cNvPr id="35" name="TextBox 19">
            <a:extLst>
              <a:ext uri="{FF2B5EF4-FFF2-40B4-BE49-F238E27FC236}">
                <a16:creationId xmlns:a16="http://schemas.microsoft.com/office/drawing/2014/main" id="{5E87DAEF-B177-4646-9893-A919DB529AD8}"/>
              </a:ext>
            </a:extLst>
          </p:cNvPr>
          <p:cNvSpPr txBox="1"/>
          <p:nvPr/>
        </p:nvSpPr>
        <p:spPr>
          <a:xfrm>
            <a:off x="1730375" y="3198814"/>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65" name="矩形 64">
            <a:extLst>
              <a:ext uri="{FF2B5EF4-FFF2-40B4-BE49-F238E27FC236}">
                <a16:creationId xmlns:a16="http://schemas.microsoft.com/office/drawing/2014/main" id="{5B2FB445-2A64-4208-B0A5-8BB73A503F96}"/>
              </a:ext>
            </a:extLst>
          </p:cNvPr>
          <p:cNvSpPr/>
          <p:nvPr/>
        </p:nvSpPr>
        <p:spPr>
          <a:xfrm>
            <a:off x="8266114" y="4330700"/>
            <a:ext cx="560387" cy="393700"/>
          </a:xfrm>
          <a:prstGeom prst="rect">
            <a:avLst/>
          </a:prstGeom>
        </p:spPr>
        <p:txBody>
          <a:bodyPr wrap="none">
            <a:spAutoFit/>
          </a:bodyPr>
          <a:lstStyle/>
          <a:p>
            <a:pPr>
              <a:defRPr/>
            </a:pPr>
            <a:r>
              <a:rPr lang="zh-CN"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3</a:t>
            </a:r>
            <a:endParaRPr lang="zh-CN" altLang="en-US" sz="195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64198" name="Picture 52" descr="2-205">
            <a:extLst>
              <a:ext uri="{FF2B5EF4-FFF2-40B4-BE49-F238E27FC236}">
                <a16:creationId xmlns:a16="http://schemas.microsoft.com/office/drawing/2014/main" id="{EB4B0128-7772-416F-A526-DEF09F0073FB}"/>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92989" y="3340101"/>
            <a:ext cx="2262187"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21">
            <a:hlinkClick r:id="rId6" action="ppaction://hlinksldjump"/>
            <a:extLst>
              <a:ext uri="{FF2B5EF4-FFF2-40B4-BE49-F238E27FC236}">
                <a16:creationId xmlns:a16="http://schemas.microsoft.com/office/drawing/2014/main" id="{35DA916F-9820-4901-B43E-E31781E8C131}"/>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7" action="ppaction://hlinksldjump"/>
            <a:extLst>
              <a:ext uri="{FF2B5EF4-FFF2-40B4-BE49-F238E27FC236}">
                <a16:creationId xmlns:a16="http://schemas.microsoft.com/office/drawing/2014/main" id="{90024B83-4A8C-4BF3-AF8D-1FE5D613E7A5}"/>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8" action="ppaction://hlinksldjump"/>
            <a:extLst>
              <a:ext uri="{FF2B5EF4-FFF2-40B4-BE49-F238E27FC236}">
                <a16:creationId xmlns:a16="http://schemas.microsoft.com/office/drawing/2014/main" id="{994CBB7F-7A93-4978-A6FB-03D93F87A9C8}"/>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3</a:t>
            </a:r>
          </a:p>
        </p:txBody>
      </p:sp>
      <p:sp>
        <p:nvSpPr>
          <p:cNvPr id="39" name="Rectangle 21">
            <a:hlinkClick r:id="rId9" action="ppaction://hlinksldjump"/>
            <a:extLst>
              <a:ext uri="{FF2B5EF4-FFF2-40B4-BE49-F238E27FC236}">
                <a16:creationId xmlns:a16="http://schemas.microsoft.com/office/drawing/2014/main" id="{7F5CD338-E9E4-4E91-A958-4DDB10D3082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10" action="ppaction://hlinksldjump"/>
            <a:extLst>
              <a:ext uri="{FF2B5EF4-FFF2-40B4-BE49-F238E27FC236}">
                <a16:creationId xmlns:a16="http://schemas.microsoft.com/office/drawing/2014/main" id="{882B53F6-AEE4-4DCC-A9E7-E6520C69771B}"/>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11" action="ppaction://hlinksldjump"/>
            <a:extLst>
              <a:ext uri="{FF2B5EF4-FFF2-40B4-BE49-F238E27FC236}">
                <a16:creationId xmlns:a16="http://schemas.microsoft.com/office/drawing/2014/main" id="{AD8FC8A2-2509-49C2-B243-0A1F8732BE20}"/>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12" action="ppaction://hlinksldjump"/>
            <a:extLst>
              <a:ext uri="{FF2B5EF4-FFF2-40B4-BE49-F238E27FC236}">
                <a16:creationId xmlns:a16="http://schemas.microsoft.com/office/drawing/2014/main" id="{28E5FE68-B8EC-4FCA-9751-955FF521953E}"/>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13" action="ppaction://hlinksldjump"/>
            <a:extLst>
              <a:ext uri="{FF2B5EF4-FFF2-40B4-BE49-F238E27FC236}">
                <a16:creationId xmlns:a16="http://schemas.microsoft.com/office/drawing/2014/main" id="{508CA11A-4A16-4EAC-8EC1-9A118F0DE1C9}"/>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15" name="Rectangle 21">
            <a:hlinkClick r:id="rId14" action="ppaction://hlinksldjump"/>
            <a:extLst>
              <a:ext uri="{FF2B5EF4-FFF2-40B4-BE49-F238E27FC236}">
                <a16:creationId xmlns:a16="http://schemas.microsoft.com/office/drawing/2014/main" id="{838789B0-461C-4B64-AEB7-99CF3980383E}"/>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18" name="TextBox 19">
            <a:extLst>
              <a:ext uri="{FF2B5EF4-FFF2-40B4-BE49-F238E27FC236}">
                <a16:creationId xmlns:a16="http://schemas.microsoft.com/office/drawing/2014/main" id="{EA1D9005-E068-4E5F-9F41-5BDEB735899C}"/>
              </a:ext>
            </a:extLst>
          </p:cNvPr>
          <p:cNvSpPr txBox="1"/>
          <p:nvPr/>
        </p:nvSpPr>
        <p:spPr>
          <a:xfrm>
            <a:off x="1730375" y="374332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19" name="TextBox 19">
            <a:extLst>
              <a:ext uri="{FF2B5EF4-FFF2-40B4-BE49-F238E27FC236}">
                <a16:creationId xmlns:a16="http://schemas.microsoft.com/office/drawing/2014/main" id="{A62D37F0-AB7C-4012-A631-5EE632866B96}"/>
              </a:ext>
            </a:extLst>
          </p:cNvPr>
          <p:cNvSpPr txBox="1"/>
          <p:nvPr/>
        </p:nvSpPr>
        <p:spPr>
          <a:xfrm>
            <a:off x="1730375" y="5087939"/>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horizontal)">
                                      <p:cBhvr>
                                        <p:cTn id="10" dur="500"/>
                                        <p:tgtEl>
                                          <p:spTgt spid="1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18" grpId="0"/>
      <p:bldP spid="19"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09B2BC8C-9DFA-4344-AF3D-A048DD7018E9}"/>
              </a:ext>
            </a:extLst>
          </p:cNvPr>
          <p:cNvSpPr/>
          <p:nvPr/>
        </p:nvSpPr>
        <p:spPr>
          <a:xfrm>
            <a:off x="1816100" y="1457326"/>
            <a:ext cx="8559800" cy="3910013"/>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a:t>
            </a:r>
            <a:r>
              <a:rPr lang="en-US" altLang="zh-CN" sz="2100" i="1" kern="100" dirty="0">
                <a:latin typeface="Times New Roman" panose="02020603050405020304" pitchFamily="18" charset="0"/>
                <a:ea typeface="方正中等线简体" panose="03000509000000000000" pitchFamily="65" charset="-122"/>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100" i="1" kern="100" dirty="0">
                <a:latin typeface="Times New Roman" panose="02020603050405020304" pitchFamily="18" charset="0"/>
                <a:ea typeface="方正中等线简体" panose="03000509000000000000" pitchFamily="65" charset="-122"/>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是电阻不计的平行金属导轨，其间距为</a:t>
            </a:r>
            <a:r>
              <a:rPr lang="en-US" altLang="zh-CN" sz="2100" i="1" kern="100" dirty="0">
                <a:latin typeface="Times New Roman" panose="02020603050405020304" pitchFamily="18" charset="0"/>
                <a:ea typeface="方正中等线简体" panose="03000509000000000000" pitchFamily="65" charset="-122"/>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，导轨弯曲部分光滑，平直部分粗糙，二者平滑连接</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右端接一个阻值为</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的定值电阻</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平直部分导轨左边区域有宽度为</a:t>
            </a:r>
            <a:r>
              <a:rPr lang="en-US" altLang="zh-CN" sz="2100" i="1" kern="100" dirty="0">
                <a:latin typeface="Times New Roman" panose="02020603050405020304" pitchFamily="18" charset="0"/>
                <a:ea typeface="方正中等线简体" panose="03000509000000000000" pitchFamily="65" charset="-122"/>
              </a:rPr>
              <a:t>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、方向竖直向上、磁感应强度大小为</a:t>
            </a:r>
            <a:r>
              <a:rPr lang="en-US" altLang="zh-CN" sz="2100" i="1" kern="100" dirty="0">
                <a:latin typeface="Times New Roman" panose="02020603050405020304" pitchFamily="18" charset="0"/>
                <a:ea typeface="方正中等线简体" panose="03000509000000000000" pitchFamily="65" charset="-122"/>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的匀强磁场</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质量为</a:t>
            </a:r>
            <a:r>
              <a:rPr lang="en-US" altLang="zh-CN" sz="2100" i="1" kern="100" dirty="0">
                <a:latin typeface="Times New Roman" panose="02020603050405020304" pitchFamily="18" charset="0"/>
                <a:ea typeface="方正中等线简体" panose="03000509000000000000" pitchFamily="65" charset="-122"/>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、接入电路的电阻也为</a:t>
            </a:r>
            <a:r>
              <a:rPr lang="en-US" altLang="zh-CN" sz="2100" i="1" kern="100" dirty="0">
                <a:latin typeface="Times New Roman" panose="02020603050405020304" pitchFamily="18" charset="0"/>
                <a:ea typeface="方正中等线简体" panose="03000509000000000000" pitchFamily="65" charset="-122"/>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的金属棒从高度为</a:t>
            </a:r>
            <a:r>
              <a:rPr lang="en-US" altLang="zh-CN" sz="2100" i="1" kern="100" dirty="0">
                <a:latin typeface="Times New Roman" panose="02020603050405020304" pitchFamily="18" charset="0"/>
                <a:ea typeface="方正中等线简体" panose="03000509000000000000" pitchFamily="65" charset="-122"/>
              </a:rPr>
              <a:t>h</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处由静止释放，到达磁场右边界处恰好停止</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已知金属棒与平直部分导轨间的动摩擦因数为</a:t>
            </a:r>
            <a:r>
              <a:rPr lang="en-US" altLang="zh-CN" sz="2100" i="1" kern="100" dirty="0">
                <a:latin typeface="Times New Roman" panose="02020603050405020304" pitchFamily="18" charset="0"/>
                <a:ea typeface="方正中等线简体" panose="03000509000000000000" pitchFamily="65" charset="-122"/>
              </a:rPr>
              <a:t>μ</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，金属棒与导轨垂</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直且接触良好，重力加速度为</a:t>
            </a:r>
            <a:r>
              <a:rPr lang="en-US" altLang="zh-CN" sz="2100" i="1" kern="100" dirty="0">
                <a:latin typeface="Times New Roman" panose="02020603050405020304" pitchFamily="18" charset="0"/>
                <a:ea typeface="方正中等线简体" panose="03000509000000000000" pitchFamily="65" charset="-122"/>
              </a:rPr>
              <a:t>g</a:t>
            </a:r>
            <a:r>
              <a:rPr lang="en-US" altLang="zh-CN" sz="2100" kern="100" dirty="0">
                <a:latin typeface="Times New Roman" panose="02020603050405020304" pitchFamily="18" charset="0"/>
                <a:ea typeface="方正中等线简体" panose="03000509000000000000" pitchFamily="65" charset="-122"/>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则金属棒</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穿过磁场区域的过程中</a:t>
            </a:r>
            <a:endParaRPr lang="zh-CN" altLang="zh-CN" sz="2100" kern="100" dirty="0">
              <a:latin typeface="宋体" panose="02010600030101010101" pitchFamily="2" charset="-122"/>
              <a:cs typeface="Courier New" panose="02070309020205020404" pitchFamily="49" charset="0"/>
            </a:endParaRPr>
          </a:p>
        </p:txBody>
      </p:sp>
      <p:sp>
        <p:nvSpPr>
          <p:cNvPr id="37" name="Rectangle 21">
            <a:hlinkClick r:id="rId2" action="ppaction://hlinksldjump"/>
            <a:extLst>
              <a:ext uri="{FF2B5EF4-FFF2-40B4-BE49-F238E27FC236}">
                <a16:creationId xmlns:a16="http://schemas.microsoft.com/office/drawing/2014/main" id="{6CB196FC-0AE1-4E85-A429-7F0050AE1EB3}"/>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3" action="ppaction://hlinksldjump"/>
            <a:extLst>
              <a:ext uri="{FF2B5EF4-FFF2-40B4-BE49-F238E27FC236}">
                <a16:creationId xmlns:a16="http://schemas.microsoft.com/office/drawing/2014/main" id="{9DFBFB21-C5B4-4AF6-AC5B-5A224CEEDE74}"/>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9" name="Rectangle 21">
            <a:hlinkClick r:id="rId4" action="ppaction://hlinksldjump"/>
            <a:extLst>
              <a:ext uri="{FF2B5EF4-FFF2-40B4-BE49-F238E27FC236}">
                <a16:creationId xmlns:a16="http://schemas.microsoft.com/office/drawing/2014/main" id="{DA5AC51D-CF35-4AFE-BEAC-469C4770B58F}"/>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0" name="Rectangle 21">
            <a:hlinkClick r:id="rId5" action="ppaction://hlinksldjump"/>
            <a:extLst>
              <a:ext uri="{FF2B5EF4-FFF2-40B4-BE49-F238E27FC236}">
                <a16:creationId xmlns:a16="http://schemas.microsoft.com/office/drawing/2014/main" id="{2E007BBE-585D-4738-95DC-F5733686B557}"/>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41" name="Rectangle 21">
            <a:hlinkClick r:id="rId6" action="ppaction://hlinksldjump"/>
            <a:extLst>
              <a:ext uri="{FF2B5EF4-FFF2-40B4-BE49-F238E27FC236}">
                <a16:creationId xmlns:a16="http://schemas.microsoft.com/office/drawing/2014/main" id="{B91FC896-F487-4C22-81A9-E699078CA815}"/>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2" name="Rectangle 21">
            <a:hlinkClick r:id="rId7" action="ppaction://hlinksldjump"/>
            <a:extLst>
              <a:ext uri="{FF2B5EF4-FFF2-40B4-BE49-F238E27FC236}">
                <a16:creationId xmlns:a16="http://schemas.microsoft.com/office/drawing/2014/main" id="{2E8E309E-493C-44F6-9E6B-7AF284C633A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8" action="ppaction://hlinksldjump"/>
            <a:extLst>
              <a:ext uri="{FF2B5EF4-FFF2-40B4-BE49-F238E27FC236}">
                <a16:creationId xmlns:a16="http://schemas.microsoft.com/office/drawing/2014/main" id="{08408322-2E89-4EDF-B048-08C67E88EE3F}"/>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9" action="ppaction://hlinksldjump"/>
            <a:extLst>
              <a:ext uri="{FF2B5EF4-FFF2-40B4-BE49-F238E27FC236}">
                <a16:creationId xmlns:a16="http://schemas.microsoft.com/office/drawing/2014/main" id="{0A7180B7-FCC3-4929-8850-4C68897DA58F}"/>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65" name="矩形 64">
            <a:extLst>
              <a:ext uri="{FF2B5EF4-FFF2-40B4-BE49-F238E27FC236}">
                <a16:creationId xmlns:a16="http://schemas.microsoft.com/office/drawing/2014/main" id="{4C852246-7642-4762-8AD5-A64969608759}"/>
              </a:ext>
            </a:extLst>
          </p:cNvPr>
          <p:cNvSpPr/>
          <p:nvPr/>
        </p:nvSpPr>
        <p:spPr>
          <a:xfrm>
            <a:off x="8277225" y="5541963"/>
            <a:ext cx="560388" cy="392112"/>
          </a:xfrm>
          <a:prstGeom prst="rect">
            <a:avLst/>
          </a:prstGeom>
        </p:spPr>
        <p:txBody>
          <a:bodyPr wrap="none">
            <a:spAutoFit/>
          </a:bodyPr>
          <a:lstStyle/>
          <a:p>
            <a:pPr>
              <a:defRPr/>
            </a:pPr>
            <a:r>
              <a:rPr lang="zh-CN"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4</a:t>
            </a:r>
            <a:endParaRPr lang="zh-CN" altLang="en-US" sz="195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grpSp>
        <p:nvGrpSpPr>
          <p:cNvPr id="265228" name="组合 23">
            <a:extLst>
              <a:ext uri="{FF2B5EF4-FFF2-40B4-BE49-F238E27FC236}">
                <a16:creationId xmlns:a16="http://schemas.microsoft.com/office/drawing/2014/main" id="{5B727880-74CF-4C44-8139-B62F73167153}"/>
              </a:ext>
            </a:extLst>
          </p:cNvPr>
          <p:cNvGrpSpPr>
            <a:grpSpLocks/>
          </p:cNvGrpSpPr>
          <p:nvPr/>
        </p:nvGrpSpPr>
        <p:grpSpPr bwMode="auto">
          <a:xfrm>
            <a:off x="1919289" y="950913"/>
            <a:ext cx="1798637" cy="393700"/>
            <a:chOff x="550590" y="561087"/>
            <a:chExt cx="2397998" cy="523152"/>
          </a:xfrm>
        </p:grpSpPr>
        <p:sp>
          <p:nvSpPr>
            <p:cNvPr id="26" name="TextBox 38">
              <a:extLst>
                <a:ext uri="{FF2B5EF4-FFF2-40B4-BE49-F238E27FC236}">
                  <a16:creationId xmlns:a16="http://schemas.microsoft.com/office/drawing/2014/main" id="{C44D0C14-21B7-4669-B57B-53A8394B40E4}"/>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能力综合练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65232" name="组合 26">
              <a:extLst>
                <a:ext uri="{FF2B5EF4-FFF2-40B4-BE49-F238E27FC236}">
                  <a16:creationId xmlns:a16="http://schemas.microsoft.com/office/drawing/2014/main" id="{B97EF95F-D156-4F1D-AC44-32D26B8726B9}"/>
                </a:ext>
              </a:extLst>
            </p:cNvPr>
            <p:cNvGrpSpPr>
              <a:grpSpLocks/>
            </p:cNvGrpSpPr>
            <p:nvPr/>
          </p:nvGrpSpPr>
          <p:grpSpPr bwMode="auto">
            <a:xfrm>
              <a:off x="569437" y="568930"/>
              <a:ext cx="452289" cy="420203"/>
              <a:chOff x="5117221" y="262066"/>
              <a:chExt cx="622156" cy="578020"/>
            </a:xfrm>
          </p:grpSpPr>
          <p:sp>
            <p:nvSpPr>
              <p:cNvPr id="29" name="矩形 28">
                <a:extLst>
                  <a:ext uri="{FF2B5EF4-FFF2-40B4-BE49-F238E27FC236}">
                    <a16:creationId xmlns:a16="http://schemas.microsoft.com/office/drawing/2014/main" id="{42BACC55-E1CB-4427-B598-00FDE08A33C3}"/>
                  </a:ext>
                </a:extLst>
              </p:cNvPr>
              <p:cNvSpPr/>
              <p:nvPr/>
            </p:nvSpPr>
            <p:spPr>
              <a:xfrm>
                <a:off x="5117498" y="405070"/>
                <a:ext cx="433800" cy="435263"/>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65235" name="图片 29">
                <a:extLst>
                  <a:ext uri="{FF2B5EF4-FFF2-40B4-BE49-F238E27FC236}">
                    <a16:creationId xmlns:a16="http://schemas.microsoft.com/office/drawing/2014/main" id="{56AF915C-B2F0-442D-A852-C949BA07EE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8" name="直接连接符 27">
              <a:extLst>
                <a:ext uri="{FF2B5EF4-FFF2-40B4-BE49-F238E27FC236}">
                  <a16:creationId xmlns:a16="http://schemas.microsoft.com/office/drawing/2014/main" id="{B2C8A4AF-ACEA-48BE-8502-0158D1EBA0D3}"/>
                </a:ext>
              </a:extLst>
            </p:cNvPr>
            <p:cNvCxnSpPr/>
            <p:nvPr/>
          </p:nvCxnSpPr>
          <p:spPr>
            <a:xfrm>
              <a:off x="550590" y="1052596"/>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Rectangle 21">
            <a:hlinkClick r:id="rId11" action="ppaction://hlinksldjump"/>
            <a:extLst>
              <a:ext uri="{FF2B5EF4-FFF2-40B4-BE49-F238E27FC236}">
                <a16:creationId xmlns:a16="http://schemas.microsoft.com/office/drawing/2014/main" id="{C3273CB3-296E-4B70-95C8-15381760CBFB}"/>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65230" name="Picture 2" descr="2-206">
            <a:extLst>
              <a:ext uri="{FF2B5EF4-FFF2-40B4-BE49-F238E27FC236}">
                <a16:creationId xmlns:a16="http://schemas.microsoft.com/office/drawing/2014/main" id="{59B474F5-C4BF-487A-AFFF-01F169B59494}"/>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59600" y="3940175"/>
            <a:ext cx="3151188"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42" name="对象 1">
            <a:extLst>
              <a:ext uri="{FF2B5EF4-FFF2-40B4-BE49-F238E27FC236}">
                <a16:creationId xmlns:a16="http://schemas.microsoft.com/office/drawing/2014/main" id="{95E3F52A-5E77-4FA4-9254-223CC800CB3F}"/>
              </a:ext>
            </a:extLst>
          </p:cNvPr>
          <p:cNvGraphicFramePr>
            <a:graphicFrameLocks noChangeAspect="1"/>
          </p:cNvGraphicFramePr>
          <p:nvPr/>
        </p:nvGraphicFramePr>
        <p:xfrm>
          <a:off x="1998664" y="1435101"/>
          <a:ext cx="5699125" cy="2505075"/>
        </p:xfrm>
        <a:graphic>
          <a:graphicData uri="http://schemas.openxmlformats.org/presentationml/2006/ole">
            <mc:AlternateContent xmlns:mc="http://schemas.openxmlformats.org/markup-compatibility/2006">
              <mc:Choice xmlns:v="urn:schemas-microsoft-com:vml" Requires="v">
                <p:oleObj spid="_x0000_s37890" name="文档" r:id="rId3" imgW="7598251" imgH="3339801" progId="Word.Document.12">
                  <p:embed/>
                </p:oleObj>
              </mc:Choice>
              <mc:Fallback>
                <p:oleObj name="文档" r:id="rId3" imgW="7598251" imgH="3339801" progId="Word.Document.12">
                  <p:embed/>
                  <p:pic>
                    <p:nvPicPr>
                      <p:cNvPr id="266242" name="对象 1">
                        <a:extLst>
                          <a:ext uri="{FF2B5EF4-FFF2-40B4-BE49-F238E27FC236}">
                            <a16:creationId xmlns:a16="http://schemas.microsoft.com/office/drawing/2014/main" id="{95E3F52A-5E77-4FA4-9254-223CC800CB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8664" y="1435101"/>
                        <a:ext cx="5699125"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 name="TextBox 19">
            <a:extLst>
              <a:ext uri="{FF2B5EF4-FFF2-40B4-BE49-F238E27FC236}">
                <a16:creationId xmlns:a16="http://schemas.microsoft.com/office/drawing/2014/main" id="{71ACCBAE-5AFF-4744-B949-9DA59E73F2F6}"/>
              </a:ext>
            </a:extLst>
          </p:cNvPr>
          <p:cNvSpPr txBox="1"/>
          <p:nvPr/>
        </p:nvSpPr>
        <p:spPr>
          <a:xfrm>
            <a:off x="1800225" y="3159125"/>
            <a:ext cx="566738" cy="611188"/>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37" name="Rectangle 21">
            <a:hlinkClick r:id="rId5" action="ppaction://hlinksldjump"/>
            <a:extLst>
              <a:ext uri="{FF2B5EF4-FFF2-40B4-BE49-F238E27FC236}">
                <a16:creationId xmlns:a16="http://schemas.microsoft.com/office/drawing/2014/main" id="{EAE74D46-D7D1-4020-9787-CA79B92DCE29}"/>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8" name="Rectangle 21">
            <a:hlinkClick r:id="rId6" action="ppaction://hlinksldjump"/>
            <a:extLst>
              <a:ext uri="{FF2B5EF4-FFF2-40B4-BE49-F238E27FC236}">
                <a16:creationId xmlns:a16="http://schemas.microsoft.com/office/drawing/2014/main" id="{B902EADF-AEF2-47AB-8644-CC058C2380B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9" name="Rectangle 21">
            <a:hlinkClick r:id="rId7" action="ppaction://hlinksldjump"/>
            <a:extLst>
              <a:ext uri="{FF2B5EF4-FFF2-40B4-BE49-F238E27FC236}">
                <a16:creationId xmlns:a16="http://schemas.microsoft.com/office/drawing/2014/main" id="{76067734-92FC-487C-998B-B9F175FE0888}"/>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0" name="Rectangle 21">
            <a:hlinkClick r:id="rId8" action="ppaction://hlinksldjump"/>
            <a:extLst>
              <a:ext uri="{FF2B5EF4-FFF2-40B4-BE49-F238E27FC236}">
                <a16:creationId xmlns:a16="http://schemas.microsoft.com/office/drawing/2014/main" id="{106AFF01-3B5D-458D-A206-4266D7BFCB12}"/>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4</a:t>
            </a:r>
          </a:p>
        </p:txBody>
      </p:sp>
      <p:sp>
        <p:nvSpPr>
          <p:cNvPr id="41" name="Rectangle 21">
            <a:hlinkClick r:id="rId9" action="ppaction://hlinksldjump"/>
            <a:extLst>
              <a:ext uri="{FF2B5EF4-FFF2-40B4-BE49-F238E27FC236}">
                <a16:creationId xmlns:a16="http://schemas.microsoft.com/office/drawing/2014/main" id="{75B1BEBC-3F6E-44B0-8D76-7538C4BBE4FB}"/>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2" name="Rectangle 21">
            <a:hlinkClick r:id="rId10" action="ppaction://hlinksldjump"/>
            <a:extLst>
              <a:ext uri="{FF2B5EF4-FFF2-40B4-BE49-F238E27FC236}">
                <a16:creationId xmlns:a16="http://schemas.microsoft.com/office/drawing/2014/main" id="{68FD3D49-CEFB-4A50-9C8F-D8C799248BEF}"/>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3" name="Rectangle 21">
            <a:hlinkClick r:id="rId11" action="ppaction://hlinksldjump"/>
            <a:extLst>
              <a:ext uri="{FF2B5EF4-FFF2-40B4-BE49-F238E27FC236}">
                <a16:creationId xmlns:a16="http://schemas.microsoft.com/office/drawing/2014/main" id="{13F9DA4B-C0DA-4029-9E62-4E19333080FA}"/>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12" action="ppaction://hlinksldjump"/>
            <a:extLst>
              <a:ext uri="{FF2B5EF4-FFF2-40B4-BE49-F238E27FC236}">
                <a16:creationId xmlns:a16="http://schemas.microsoft.com/office/drawing/2014/main" id="{AF2F3A64-54FB-43B1-8CD3-41A3B77B60A3}"/>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13" name="Rectangle 21">
            <a:hlinkClick r:id="rId13" action="ppaction://hlinksldjump"/>
            <a:extLst>
              <a:ext uri="{FF2B5EF4-FFF2-40B4-BE49-F238E27FC236}">
                <a16:creationId xmlns:a16="http://schemas.microsoft.com/office/drawing/2014/main" id="{7F3FF168-64A3-4AA9-A544-A4E088DA8CF6}"/>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66253" name="Picture 2" descr="2-206">
            <a:extLst>
              <a:ext uri="{FF2B5EF4-FFF2-40B4-BE49-F238E27FC236}">
                <a16:creationId xmlns:a16="http://schemas.microsoft.com/office/drawing/2014/main" id="{59DDD535-3601-46C5-A7A7-7E2ABFDFD836}"/>
              </a:ext>
            </a:extLst>
          </p:cNvPr>
          <p:cNvPicPr>
            <a:picLocks noChangeAspect="1" noChangeArrowheads="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97675" y="1808163"/>
            <a:ext cx="3151188" cy="150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linds(horizontal)">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66" name="对象 2">
            <a:extLst>
              <a:ext uri="{FF2B5EF4-FFF2-40B4-BE49-F238E27FC236}">
                <a16:creationId xmlns:a16="http://schemas.microsoft.com/office/drawing/2014/main" id="{8C1CD34D-B8B1-4E81-AC53-59B0399AA92B}"/>
              </a:ext>
            </a:extLst>
          </p:cNvPr>
          <p:cNvGraphicFramePr>
            <a:graphicFrameLocks noChangeAspect="1"/>
          </p:cNvGraphicFramePr>
          <p:nvPr/>
        </p:nvGraphicFramePr>
        <p:xfrm>
          <a:off x="1892301" y="4583113"/>
          <a:ext cx="5764213" cy="1276350"/>
        </p:xfrm>
        <a:graphic>
          <a:graphicData uri="http://schemas.openxmlformats.org/presentationml/2006/ole">
            <mc:AlternateContent xmlns:mc="http://schemas.openxmlformats.org/markup-compatibility/2006">
              <mc:Choice xmlns:v="urn:schemas-microsoft-com:vml" Requires="v">
                <p:oleObj spid="_x0000_s38914" name="文档" r:id="rId3" imgW="7690048" imgH="1701401" progId="Word.Document.12">
                  <p:embed/>
                </p:oleObj>
              </mc:Choice>
              <mc:Fallback>
                <p:oleObj name="文档" r:id="rId3" imgW="7690048" imgH="1701401" progId="Word.Document.12">
                  <p:embed/>
                  <p:pic>
                    <p:nvPicPr>
                      <p:cNvPr id="267266" name="对象 2">
                        <a:extLst>
                          <a:ext uri="{FF2B5EF4-FFF2-40B4-BE49-F238E27FC236}">
                            <a16:creationId xmlns:a16="http://schemas.microsoft.com/office/drawing/2014/main" id="{8C1CD34D-B8B1-4E81-AC53-59B0399AA9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2301" y="4583113"/>
                        <a:ext cx="576421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 name="矩形 23">
            <a:extLst>
              <a:ext uri="{FF2B5EF4-FFF2-40B4-BE49-F238E27FC236}">
                <a16:creationId xmlns:a16="http://schemas.microsoft.com/office/drawing/2014/main" id="{2A52AB22-5BDC-47D8-9876-7D8AD6B2F1D1}"/>
              </a:ext>
            </a:extLst>
          </p:cNvPr>
          <p:cNvSpPr/>
          <p:nvPr/>
        </p:nvSpPr>
        <p:spPr>
          <a:xfrm>
            <a:off x="1816100" y="882651"/>
            <a:ext cx="8559800" cy="3636963"/>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多选</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所示，两足够长、阻值不计、间距为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的光滑平行金属导轨</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水平放置，两导轨所在区域存在着竖直向下、磁感应强度为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的匀强磁场，质量均为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的导体棒</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垂直放在金属导轨</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上，并与导轨保持良好接触，接入电路的导体棒长度均为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、阻值均为</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en-US" altLang="zh-CN" sz="195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现给导体棒</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一个水平向右的瞬时冲量，使其获得水平向右的初速度</a:t>
            </a:r>
            <a:r>
              <a:rPr lang="en-US" altLang="zh-CN" sz="1950" i="1" kern="100" dirty="0">
                <a:latin typeface="Book Antiqua" panose="02040602050305030304" pitchFamily="18" charset="0"/>
                <a:ea typeface="方正中等线简体" panose="03000509000000000000" pitchFamily="65" charset="-122"/>
                <a:cs typeface="Times New Roman" panose="02020603050405020304" pitchFamily="18" charset="0"/>
              </a:rPr>
              <a:t>v</a:t>
            </a:r>
            <a:r>
              <a:rPr lang="en-US" altLang="zh-CN" sz="1950" kern="100" baseline="-25000" dirty="0">
                <a:latin typeface="Times New Roman" panose="02020603050405020304" pitchFamily="18" charset="0"/>
                <a:ea typeface="方正中等线简体" panose="03000509000000000000" pitchFamily="65" charset="-122"/>
                <a:cs typeface="Courier New" panose="02070309020205020404" pitchFamily="49" charset="0"/>
              </a:rPr>
              <a:t>0</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，则关于</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两棒此后的整个运动过程，下列说法正确的是</a:t>
            </a:r>
            <a:endParaRPr lang="zh-CN" altLang="zh-CN" sz="1950" kern="100" dirty="0">
              <a:latin typeface="宋体" panose="02010600030101010101" pitchFamily="2" charset="-122"/>
              <a:cs typeface="Courier New" panose="02070309020205020404" pitchFamily="49" charset="0"/>
            </a:endParaRPr>
          </a:p>
          <a:p>
            <a:pPr algn="just">
              <a:lnSpc>
                <a:spcPct val="150000"/>
              </a:lnSpc>
              <a:defRPr/>
            </a:pPr>
            <a:r>
              <a:rPr lang="en-US" altLang="zh-CN" sz="1950" kern="100" dirty="0" err="1">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两导体棒组成的系统动量守恒</a:t>
            </a:r>
            <a:endParaRPr lang="zh-CN" altLang="zh-CN" sz="1950" kern="100" dirty="0">
              <a:latin typeface="宋体" panose="02010600030101010101" pitchFamily="2" charset="-122"/>
              <a:cs typeface="Courier New" panose="02070309020205020404" pitchFamily="49" charset="0"/>
            </a:endParaRPr>
          </a:p>
          <a:p>
            <a:pPr algn="just">
              <a:lnSpc>
                <a:spcPct val="150000"/>
              </a:lnSpc>
              <a:defRPr/>
            </a:pPr>
            <a:r>
              <a:rPr lang="en-US" altLang="zh-CN" sz="1950" kern="100" dirty="0" err="1">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1950" i="1" kern="100" dirty="0" err="1">
                <a:latin typeface="Times New Roman" panose="02020603050405020304" pitchFamily="18" charset="0"/>
                <a:ea typeface="方正中等线简体" panose="03000509000000000000" pitchFamily="65" charset="-122"/>
                <a:cs typeface="Courier New" panose="02070309020205020404" pitchFamily="49" charset="0"/>
              </a:rPr>
              <a:t>ab</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1950" i="1" kern="100" dirty="0">
                <a:latin typeface="Times New Roman" panose="02020603050405020304" pitchFamily="18" charset="0"/>
                <a:ea typeface="方正中等线简体" panose="03000509000000000000" pitchFamily="65" charset="-122"/>
                <a:cs typeface="Courier New" panose="02070309020205020404" pitchFamily="49" charset="0"/>
              </a:rPr>
              <a:t>cd</a:t>
            </a:r>
            <a:r>
              <a:rPr lang="zh-CN" altLang="zh-CN" sz="1950" kern="100" dirty="0">
                <a:latin typeface="Times New Roman" panose="02020603050405020304" pitchFamily="18" charset="0"/>
                <a:ea typeface="方正中等线简体" panose="03000509000000000000" pitchFamily="65" charset="-122"/>
                <a:cs typeface="Times New Roman" panose="02020603050405020304" pitchFamily="18" charset="0"/>
              </a:rPr>
              <a:t>两导体棒最终都将停止运动</a:t>
            </a:r>
            <a:endParaRPr lang="zh-CN" altLang="zh-CN" sz="1950" kern="100" dirty="0">
              <a:latin typeface="宋体" panose="02010600030101010101" pitchFamily="2" charset="-122"/>
              <a:cs typeface="Courier New" panose="02070309020205020404" pitchFamily="49" charset="0"/>
            </a:endParaRPr>
          </a:p>
        </p:txBody>
      </p:sp>
      <p:sp>
        <p:nvSpPr>
          <p:cNvPr id="26" name="TextBox 19">
            <a:extLst>
              <a:ext uri="{FF2B5EF4-FFF2-40B4-BE49-F238E27FC236}">
                <a16:creationId xmlns:a16="http://schemas.microsoft.com/office/drawing/2014/main" id="{056EF1CD-5F44-42CC-8A2F-BB5D817C8D47}"/>
              </a:ext>
            </a:extLst>
          </p:cNvPr>
          <p:cNvSpPr txBox="1"/>
          <p:nvPr/>
        </p:nvSpPr>
        <p:spPr>
          <a:xfrm>
            <a:off x="1720850" y="3551239"/>
            <a:ext cx="566738" cy="612775"/>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
        <p:nvSpPr>
          <p:cNvPr id="2" name="矩形 1">
            <a:extLst>
              <a:ext uri="{FF2B5EF4-FFF2-40B4-BE49-F238E27FC236}">
                <a16:creationId xmlns:a16="http://schemas.microsoft.com/office/drawing/2014/main" id="{8F69444D-8EFB-44D7-AF19-62C4B9714172}"/>
              </a:ext>
            </a:extLst>
          </p:cNvPr>
          <p:cNvSpPr/>
          <p:nvPr/>
        </p:nvSpPr>
        <p:spPr>
          <a:xfrm>
            <a:off x="8535989" y="5091113"/>
            <a:ext cx="560387" cy="392112"/>
          </a:xfrm>
          <a:prstGeom prst="rect">
            <a:avLst/>
          </a:prstGeom>
        </p:spPr>
        <p:txBody>
          <a:bodyPr wrap="none">
            <a:spAutoFit/>
          </a:bodyPr>
          <a:lstStyle/>
          <a:p>
            <a:pPr>
              <a:defRPr/>
            </a:pPr>
            <a:r>
              <a:rPr lang="zh-CN"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1950" b="1" kern="100" dirty="0">
                <a:latin typeface="Times New Roman" panose="02020603050405020304" pitchFamily="18" charset="0"/>
                <a:ea typeface="楷体_GB2312" panose="02010609030101010101" pitchFamily="49" charset="-122"/>
                <a:cs typeface="Times New Roman" panose="02020603050405020304" pitchFamily="18" charset="0"/>
              </a:rPr>
              <a:t>5</a:t>
            </a:r>
            <a:endParaRPr lang="zh-CN" altLang="en-US" sz="195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67270" name="Picture 81" descr="2-207">
            <a:extLst>
              <a:ext uri="{FF2B5EF4-FFF2-40B4-BE49-F238E27FC236}">
                <a16:creationId xmlns:a16="http://schemas.microsoft.com/office/drawing/2014/main" id="{908FC0AC-6677-43BB-A8B1-D4C0423A5DD8}"/>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29475" y="3429000"/>
            <a:ext cx="3155950"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21">
            <a:hlinkClick r:id="rId6" action="ppaction://hlinksldjump"/>
            <a:extLst>
              <a:ext uri="{FF2B5EF4-FFF2-40B4-BE49-F238E27FC236}">
                <a16:creationId xmlns:a16="http://schemas.microsoft.com/office/drawing/2014/main" id="{3C7A594C-CBBB-412C-B97D-91F31F4FA22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7" action="ppaction://hlinksldjump"/>
            <a:extLst>
              <a:ext uri="{FF2B5EF4-FFF2-40B4-BE49-F238E27FC236}">
                <a16:creationId xmlns:a16="http://schemas.microsoft.com/office/drawing/2014/main" id="{323AE8DF-282B-4B26-A5C1-38433B7F8A8A}"/>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5" name="Rectangle 21">
            <a:hlinkClick r:id="rId8" action="ppaction://hlinksldjump"/>
            <a:extLst>
              <a:ext uri="{FF2B5EF4-FFF2-40B4-BE49-F238E27FC236}">
                <a16:creationId xmlns:a16="http://schemas.microsoft.com/office/drawing/2014/main" id="{D24BD87D-EB50-4695-BBD4-2E762D18ABF6}"/>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6" name="Rectangle 21">
            <a:hlinkClick r:id="rId9" action="ppaction://hlinksldjump"/>
            <a:extLst>
              <a:ext uri="{FF2B5EF4-FFF2-40B4-BE49-F238E27FC236}">
                <a16:creationId xmlns:a16="http://schemas.microsoft.com/office/drawing/2014/main" id="{BB0FCA9B-6244-4EAB-948A-B449F7402B84}"/>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7" name="Rectangle 21">
            <a:hlinkClick r:id="rId10" action="ppaction://hlinksldjump"/>
            <a:extLst>
              <a:ext uri="{FF2B5EF4-FFF2-40B4-BE49-F238E27FC236}">
                <a16:creationId xmlns:a16="http://schemas.microsoft.com/office/drawing/2014/main" id="{CCDBB847-9388-4D24-9645-4C42AFB9C9EF}"/>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5</a:t>
            </a:r>
          </a:p>
        </p:txBody>
      </p:sp>
      <p:sp>
        <p:nvSpPr>
          <p:cNvPr id="38" name="Rectangle 21">
            <a:hlinkClick r:id="rId11" action="ppaction://hlinksldjump"/>
            <a:extLst>
              <a:ext uri="{FF2B5EF4-FFF2-40B4-BE49-F238E27FC236}">
                <a16:creationId xmlns:a16="http://schemas.microsoft.com/office/drawing/2014/main" id="{59873508-DC4C-42FC-9FAA-8B1E3364D2B4}"/>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9" name="Rectangle 21">
            <a:hlinkClick r:id="rId12" action="ppaction://hlinksldjump"/>
            <a:extLst>
              <a:ext uri="{FF2B5EF4-FFF2-40B4-BE49-F238E27FC236}">
                <a16:creationId xmlns:a16="http://schemas.microsoft.com/office/drawing/2014/main" id="{E28C8E13-673B-4BF8-A875-03B074F211F5}"/>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40" name="Rectangle 21">
            <a:hlinkClick r:id="rId13" action="ppaction://hlinksldjump"/>
            <a:extLst>
              <a:ext uri="{FF2B5EF4-FFF2-40B4-BE49-F238E27FC236}">
                <a16:creationId xmlns:a16="http://schemas.microsoft.com/office/drawing/2014/main" id="{B30E7505-6F5B-4E40-83E6-7A9B338F1BEC}"/>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16" name="Rectangle 21">
            <a:hlinkClick r:id="rId14" action="ppaction://hlinksldjump"/>
            <a:extLst>
              <a:ext uri="{FF2B5EF4-FFF2-40B4-BE49-F238E27FC236}">
                <a16:creationId xmlns:a16="http://schemas.microsoft.com/office/drawing/2014/main" id="{90C55B54-046F-4858-ABAF-112736F12768}"/>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
        <p:nvSpPr>
          <p:cNvPr id="19" name="TextBox 19">
            <a:extLst>
              <a:ext uri="{FF2B5EF4-FFF2-40B4-BE49-F238E27FC236}">
                <a16:creationId xmlns:a16="http://schemas.microsoft.com/office/drawing/2014/main" id="{F2E5B765-E2BA-45BF-9EE7-C891C4FCE7AC}"/>
              </a:ext>
            </a:extLst>
          </p:cNvPr>
          <p:cNvSpPr txBox="1"/>
          <p:nvPr/>
        </p:nvSpPr>
        <p:spPr>
          <a:xfrm>
            <a:off x="1701800" y="5221289"/>
            <a:ext cx="566738" cy="611187"/>
          </a:xfrm>
          <a:prstGeom prst="rect">
            <a:avLst/>
          </a:prstGeom>
          <a:noFill/>
        </p:spPr>
        <p:txBody>
          <a:bodyPr>
            <a:spAutoFit/>
          </a:bodyPr>
          <a:lstStyle/>
          <a:p>
            <a:pPr defTabSz="914477">
              <a:defRPr/>
            </a:pPr>
            <a:r>
              <a:rPr lang="zh-CN" altLang="en-US" sz="3375" b="1" dirty="0">
                <a:solidFill>
                  <a:srgbClr val="C00000"/>
                </a:solidFill>
                <a:latin typeface="华文细黑" pitchFamily="2" charset="-122"/>
                <a:ea typeface="华文细黑" pitchFamily="2" charset="-122"/>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linds(horizontal)">
                                      <p:cBhvr>
                                        <p:cTn id="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9"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0762DD3-5C01-4C9B-A084-347ABA2A7E62}"/>
              </a:ext>
            </a:extLst>
          </p:cNvPr>
          <p:cNvSpPr>
            <a:spLocks noChangeArrowheads="1"/>
          </p:cNvSpPr>
          <p:nvPr/>
        </p:nvSpPr>
        <p:spPr bwMode="auto">
          <a:xfrm>
            <a:off x="1792289" y="5149850"/>
            <a:ext cx="158432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2 m/s</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sp>
        <p:nvSpPr>
          <p:cNvPr id="26" name="矩形 25">
            <a:extLst>
              <a:ext uri="{FF2B5EF4-FFF2-40B4-BE49-F238E27FC236}">
                <a16:creationId xmlns:a16="http://schemas.microsoft.com/office/drawing/2014/main" id="{96EC2172-78F4-4829-A1F1-FE6141164DDA}"/>
              </a:ext>
            </a:extLst>
          </p:cNvPr>
          <p:cNvSpPr/>
          <p:nvPr/>
        </p:nvSpPr>
        <p:spPr>
          <a:xfrm>
            <a:off x="1816100" y="982664"/>
            <a:ext cx="8559800" cy="41116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所示，足够长的粗糙绝缘斜面与水平面间的夹角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θ</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，在斜面上直线</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aa</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bb</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与斜面底边平行，在</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aa</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bb</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围成的区域有垂直</a:t>
            </a:r>
            <a:r>
              <a:rPr lang="zh-CN" altLang="zh-CN" sz="2100" kern="100" spc="-75" dirty="0">
                <a:latin typeface="Times New Roman" panose="02020603050405020304" pitchFamily="18" charset="0"/>
                <a:ea typeface="方正中等线简体" panose="03000509000000000000" pitchFamily="65" charset="-122"/>
                <a:cs typeface="Times New Roman" panose="02020603050405020304" pitchFamily="18" charset="0"/>
              </a:rPr>
              <a:t>斜面向上的有界匀强磁场，磁感应强度为</a:t>
            </a:r>
            <a:r>
              <a:rPr lang="en-US" altLang="zh-CN" sz="2100" i="1" kern="100" spc="-75"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spc="-75"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spc="-75" dirty="0">
                <a:latin typeface="Times New Roman" panose="02020603050405020304" pitchFamily="18" charset="0"/>
                <a:ea typeface="方正中等线简体" panose="03000509000000000000" pitchFamily="65" charset="-122"/>
                <a:cs typeface="Courier New" panose="02070309020205020404" pitchFamily="49" charset="0"/>
              </a:rPr>
              <a:t>1 T</a:t>
            </a:r>
            <a:r>
              <a:rPr lang="zh-CN" altLang="zh-CN" sz="2100" kern="100" spc="-75" dirty="0">
                <a:latin typeface="Times New Roman" panose="02020603050405020304" pitchFamily="18" charset="0"/>
                <a:ea typeface="方正中等线简体" panose="03000509000000000000" pitchFamily="65" charset="-122"/>
                <a:cs typeface="Times New Roman" panose="02020603050405020304" pitchFamily="18" charset="0"/>
              </a:rPr>
              <a:t>；现有一质量为</a:t>
            </a:r>
            <a:r>
              <a:rPr lang="en-US" altLang="zh-CN" sz="2100" i="1" kern="100" spc="-75"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spc="-75"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spc="-75" dirty="0">
                <a:latin typeface="Times New Roman" panose="02020603050405020304" pitchFamily="18" charset="0"/>
                <a:ea typeface="方正中等线简体" panose="03000509000000000000" pitchFamily="65" charset="-122"/>
                <a:cs typeface="Courier New" panose="02070309020205020404" pitchFamily="49" charset="0"/>
              </a:rPr>
              <a:t>10 g</a:t>
            </a:r>
            <a:r>
              <a:rPr lang="zh-CN" altLang="zh-CN" sz="2100" kern="100" spc="-75"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总电阻</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0.1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的正方形金属线圈</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MNQP</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，让</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边与斜面底边平行，从斜面上端由静止释放，线圈刚好</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匀速穿过整个磁场区域，已知线圈与斜面间的</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动摩擦因数为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μ</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取</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10 m/s</a:t>
            </a:r>
            <a:r>
              <a:rPr lang="en-US" altLang="zh-CN" sz="2100" kern="100" baseline="300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sin 37°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0.6</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cos</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 37°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线圈进入磁场区域时的速度大小；</a:t>
            </a:r>
            <a:endParaRPr lang="zh-CN" altLang="zh-CN" sz="2100" kern="100" dirty="0">
              <a:latin typeface="宋体" panose="02010600030101010101" pitchFamily="2" charset="-122"/>
              <a:cs typeface="Courier New" panose="02070309020205020404" pitchFamily="49" charset="0"/>
            </a:endParaRPr>
          </a:p>
        </p:txBody>
      </p:sp>
      <p:sp>
        <p:nvSpPr>
          <p:cNvPr id="35" name="Rectangle 21">
            <a:hlinkClick r:id="rId2" action="ppaction://hlinksldjump"/>
            <a:extLst>
              <a:ext uri="{FF2B5EF4-FFF2-40B4-BE49-F238E27FC236}">
                <a16:creationId xmlns:a16="http://schemas.microsoft.com/office/drawing/2014/main" id="{C8752075-E917-4E96-A8E8-BB636F3BCE02}"/>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3" action="ppaction://hlinksldjump"/>
            <a:extLst>
              <a:ext uri="{FF2B5EF4-FFF2-40B4-BE49-F238E27FC236}">
                <a16:creationId xmlns:a16="http://schemas.microsoft.com/office/drawing/2014/main" id="{2FA3EBF7-A31A-43D4-A30E-07F8CA39D060}"/>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4" action="ppaction://hlinksldjump"/>
            <a:extLst>
              <a:ext uri="{FF2B5EF4-FFF2-40B4-BE49-F238E27FC236}">
                <a16:creationId xmlns:a16="http://schemas.microsoft.com/office/drawing/2014/main" id="{BB471062-9B28-482C-AC2A-267B54092D7F}"/>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5" action="ppaction://hlinksldjump"/>
            <a:extLst>
              <a:ext uri="{FF2B5EF4-FFF2-40B4-BE49-F238E27FC236}">
                <a16:creationId xmlns:a16="http://schemas.microsoft.com/office/drawing/2014/main" id="{07AE9748-9EE6-4E82-90E1-F5B9F35798CD}"/>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6" action="ppaction://hlinksldjump"/>
            <a:extLst>
              <a:ext uri="{FF2B5EF4-FFF2-40B4-BE49-F238E27FC236}">
                <a16:creationId xmlns:a16="http://schemas.microsoft.com/office/drawing/2014/main" id="{4D948224-C4CC-4BA3-9734-A1B218BBCCD5}"/>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7" action="ppaction://hlinksldjump"/>
            <a:extLst>
              <a:ext uri="{FF2B5EF4-FFF2-40B4-BE49-F238E27FC236}">
                <a16:creationId xmlns:a16="http://schemas.microsoft.com/office/drawing/2014/main" id="{84228E07-E896-4ECE-8D43-6CB196C7AA3E}"/>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6</a:t>
            </a:r>
          </a:p>
        </p:txBody>
      </p:sp>
      <p:sp>
        <p:nvSpPr>
          <p:cNvPr id="41" name="Rectangle 21">
            <a:hlinkClick r:id="rId8" action="ppaction://hlinksldjump"/>
            <a:extLst>
              <a:ext uri="{FF2B5EF4-FFF2-40B4-BE49-F238E27FC236}">
                <a16:creationId xmlns:a16="http://schemas.microsoft.com/office/drawing/2014/main" id="{1256C705-5960-41DA-A1BB-D933B8AC46E3}"/>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9" action="ppaction://hlinksldjump"/>
            <a:extLst>
              <a:ext uri="{FF2B5EF4-FFF2-40B4-BE49-F238E27FC236}">
                <a16:creationId xmlns:a16="http://schemas.microsoft.com/office/drawing/2014/main" id="{D6E862AE-52BC-4939-B755-AA2D6FB8FC4E}"/>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2" name="矩形 1">
            <a:extLst>
              <a:ext uri="{FF2B5EF4-FFF2-40B4-BE49-F238E27FC236}">
                <a16:creationId xmlns:a16="http://schemas.microsoft.com/office/drawing/2014/main" id="{AE4EF628-251C-470A-A09A-370D2FBA90ED}"/>
              </a:ext>
            </a:extLst>
          </p:cNvPr>
          <p:cNvSpPr/>
          <p:nvPr/>
        </p:nvSpPr>
        <p:spPr>
          <a:xfrm>
            <a:off x="8648701" y="5207001"/>
            <a:ext cx="588963"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6</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14" name="Rectangle 21">
            <a:hlinkClick r:id="rId10" action="ppaction://hlinksldjump"/>
            <a:extLst>
              <a:ext uri="{FF2B5EF4-FFF2-40B4-BE49-F238E27FC236}">
                <a16:creationId xmlns:a16="http://schemas.microsoft.com/office/drawing/2014/main" id="{7782839E-2FE1-4F0E-9EA8-9A70993BB495}"/>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68302" name="Picture 2" descr="2-208">
            <a:extLst>
              <a:ext uri="{FF2B5EF4-FFF2-40B4-BE49-F238E27FC236}">
                <a16:creationId xmlns:a16="http://schemas.microsoft.com/office/drawing/2014/main" id="{63D5AA7C-16E0-4954-97E0-BA67BA6B3022}"/>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39014" y="2932113"/>
            <a:ext cx="3163887"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a:extLst>
              <a:ext uri="{FF2B5EF4-FFF2-40B4-BE49-F238E27FC236}">
                <a16:creationId xmlns:a16="http://schemas.microsoft.com/office/drawing/2014/main" id="{8CC61A47-E333-4D1F-B385-D8671651E708}"/>
              </a:ext>
            </a:extLst>
          </p:cNvPr>
          <p:cNvSpPr/>
          <p:nvPr/>
        </p:nvSpPr>
        <p:spPr>
          <a:xfrm>
            <a:off x="1816100" y="1322389"/>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线圈释放时，</a:t>
            </a:r>
            <a:r>
              <a:rPr lang="en-US" altLang="zh-CN" sz="2100" i="1" kern="100" dirty="0">
                <a:latin typeface="Times New Roman" panose="02020603050405020304" pitchFamily="18" charset="0"/>
                <a:ea typeface="方正中等线简体" panose="03000509000000000000" pitchFamily="65" charset="-122"/>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边到</a:t>
            </a:r>
            <a:r>
              <a:rPr lang="en-US" altLang="zh-CN" sz="2100" i="1" kern="100" dirty="0">
                <a:latin typeface="Times New Roman" panose="02020603050405020304" pitchFamily="18" charset="0"/>
                <a:ea typeface="方正中等线简体" panose="03000509000000000000" pitchFamily="65" charset="-122"/>
              </a:rPr>
              <a:t>bb</a:t>
            </a:r>
            <a:r>
              <a:rPr lang="en-US" altLang="zh-CN" sz="21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的距离；</a:t>
            </a:r>
            <a:endParaRPr lang="zh-CN" altLang="zh-CN" sz="2100" kern="100" dirty="0">
              <a:latin typeface="宋体" panose="02010600030101010101" pitchFamily="2" charset="-122"/>
              <a:cs typeface="Courier New" panose="02070309020205020404" pitchFamily="49" charset="0"/>
            </a:endParaRPr>
          </a:p>
        </p:txBody>
      </p:sp>
      <p:sp>
        <p:nvSpPr>
          <p:cNvPr id="35" name="Rectangle 21">
            <a:hlinkClick r:id="rId3" action="ppaction://hlinksldjump"/>
            <a:extLst>
              <a:ext uri="{FF2B5EF4-FFF2-40B4-BE49-F238E27FC236}">
                <a16:creationId xmlns:a16="http://schemas.microsoft.com/office/drawing/2014/main" id="{9D534E50-271D-47D6-8C0D-9F99AAC9FC73}"/>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4" action="ppaction://hlinksldjump"/>
            <a:extLst>
              <a:ext uri="{FF2B5EF4-FFF2-40B4-BE49-F238E27FC236}">
                <a16:creationId xmlns:a16="http://schemas.microsoft.com/office/drawing/2014/main" id="{1EEA6948-EBE9-4BE0-90AC-EEB45726E80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5" action="ppaction://hlinksldjump"/>
            <a:extLst>
              <a:ext uri="{FF2B5EF4-FFF2-40B4-BE49-F238E27FC236}">
                <a16:creationId xmlns:a16="http://schemas.microsoft.com/office/drawing/2014/main" id="{1BB1C525-1D0D-4007-8B73-A909D62D4A0C}"/>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6" action="ppaction://hlinksldjump"/>
            <a:extLst>
              <a:ext uri="{FF2B5EF4-FFF2-40B4-BE49-F238E27FC236}">
                <a16:creationId xmlns:a16="http://schemas.microsoft.com/office/drawing/2014/main" id="{7A6F902A-13D0-417D-BB01-D7DAAB8E58D7}"/>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7" action="ppaction://hlinksldjump"/>
            <a:extLst>
              <a:ext uri="{FF2B5EF4-FFF2-40B4-BE49-F238E27FC236}">
                <a16:creationId xmlns:a16="http://schemas.microsoft.com/office/drawing/2014/main" id="{3C42C36F-4D11-4C47-B657-C86C54AB30B8}"/>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8" action="ppaction://hlinksldjump"/>
            <a:extLst>
              <a:ext uri="{FF2B5EF4-FFF2-40B4-BE49-F238E27FC236}">
                <a16:creationId xmlns:a16="http://schemas.microsoft.com/office/drawing/2014/main" id="{6E6FA69C-C5E5-4A84-A341-33FE57EDDD2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6</a:t>
            </a:r>
          </a:p>
        </p:txBody>
      </p:sp>
      <p:sp>
        <p:nvSpPr>
          <p:cNvPr id="41" name="Rectangle 21">
            <a:hlinkClick r:id="rId9" action="ppaction://hlinksldjump"/>
            <a:extLst>
              <a:ext uri="{FF2B5EF4-FFF2-40B4-BE49-F238E27FC236}">
                <a16:creationId xmlns:a16="http://schemas.microsoft.com/office/drawing/2014/main" id="{38459FCE-672A-4AFA-BB2C-971FC82E3AB2}"/>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10" action="ppaction://hlinksldjump"/>
            <a:extLst>
              <a:ext uri="{FF2B5EF4-FFF2-40B4-BE49-F238E27FC236}">
                <a16:creationId xmlns:a16="http://schemas.microsoft.com/office/drawing/2014/main" id="{F51726EB-24CF-4B9F-8E10-A008196856CC}"/>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14" name="Rectangle 21">
            <a:hlinkClick r:id="rId11" action="ppaction://hlinksldjump"/>
            <a:extLst>
              <a:ext uri="{FF2B5EF4-FFF2-40B4-BE49-F238E27FC236}">
                <a16:creationId xmlns:a16="http://schemas.microsoft.com/office/drawing/2014/main" id="{D06E680F-8827-4CD5-9D49-F4BE18E67F94}"/>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69324" name="Picture 2" descr="2-208">
            <a:extLst>
              <a:ext uri="{FF2B5EF4-FFF2-40B4-BE49-F238E27FC236}">
                <a16:creationId xmlns:a16="http://schemas.microsoft.com/office/drawing/2014/main" id="{FFB81364-A044-461E-8859-5C14163F4051}"/>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12014" y="1246188"/>
            <a:ext cx="3163887"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a:extLst>
              <a:ext uri="{FF2B5EF4-FFF2-40B4-BE49-F238E27FC236}">
                <a16:creationId xmlns:a16="http://schemas.microsoft.com/office/drawing/2014/main" id="{7212AE60-0292-4AE8-89E2-C6E8575367B7}"/>
              </a:ext>
            </a:extLst>
          </p:cNvPr>
          <p:cNvSpPr>
            <a:spLocks noChangeArrowheads="1"/>
          </p:cNvSpPr>
          <p:nvPr/>
        </p:nvSpPr>
        <p:spPr bwMode="auto">
          <a:xfrm>
            <a:off x="1816100" y="2125664"/>
            <a:ext cx="8559800"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1 m</a:t>
            </a:r>
            <a:endParaRPr lang="zh-CN" altLang="zh-CN" sz="2100">
              <a:latin typeface="宋体" panose="02010600030101010101" pitchFamily="2" charset="-122"/>
              <a:ea typeface="微软雅黑" panose="020B0503020204020204" pitchFamily="34" charset="-122"/>
              <a:cs typeface="Courier New" panose="02070309020205020404" pitchFamily="49" charset="0"/>
            </a:endParaRPr>
          </a:p>
        </p:txBody>
      </p:sp>
      <p:sp>
        <p:nvSpPr>
          <p:cNvPr id="16" name="矩形 15">
            <a:extLst>
              <a:ext uri="{FF2B5EF4-FFF2-40B4-BE49-F238E27FC236}">
                <a16:creationId xmlns:a16="http://schemas.microsoft.com/office/drawing/2014/main" id="{527ABCAB-8CCA-46A4-8A51-D9028988263A}"/>
              </a:ext>
            </a:extLst>
          </p:cNvPr>
          <p:cNvSpPr>
            <a:spLocks noChangeArrowheads="1"/>
          </p:cNvSpPr>
          <p:nvPr/>
        </p:nvSpPr>
        <p:spPr bwMode="auto">
          <a:xfrm>
            <a:off x="1816100" y="3806825"/>
            <a:ext cx="855980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设线圈释放时</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PQ</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边到</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bb</a:t>
            </a:r>
            <a:r>
              <a:rPr lang="en-US" altLang="zh-CN" sz="2100">
                <a:latin typeface="宋体" panose="02010600030101010101" pitchFamily="2" charset="-122"/>
                <a:ea typeface="微软雅黑" panose="020B0503020204020204" pitchFamily="34" charset="-122"/>
                <a:cs typeface="Times New Roman" panose="02020603050405020304" pitchFamily="18" charset="0"/>
              </a:rPr>
              <a:t>′</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的距离为</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L</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100">
              <a:latin typeface="宋体" panose="02010600030101010101" pitchFamily="2" charset="-122"/>
              <a:ea typeface="微软雅黑" panose="020B0503020204020204" pitchFamily="34" charset="-122"/>
              <a:cs typeface="Courier New" panose="02070309020205020404" pitchFamily="49" charset="0"/>
            </a:endParaRPr>
          </a:p>
        </p:txBody>
      </p:sp>
      <p:graphicFrame>
        <p:nvGraphicFramePr>
          <p:cNvPr id="2" name="对象 1">
            <a:extLst>
              <a:ext uri="{FF2B5EF4-FFF2-40B4-BE49-F238E27FC236}">
                <a16:creationId xmlns:a16="http://schemas.microsoft.com/office/drawing/2014/main" id="{2022CB99-C23E-420A-B6C5-DB5595527F80}"/>
              </a:ext>
            </a:extLst>
          </p:cNvPr>
          <p:cNvGraphicFramePr>
            <a:graphicFrameLocks noChangeAspect="1"/>
          </p:cNvGraphicFramePr>
          <p:nvPr/>
        </p:nvGraphicFramePr>
        <p:xfrm>
          <a:off x="1882776" y="4400551"/>
          <a:ext cx="7464425" cy="1019175"/>
        </p:xfrm>
        <a:graphic>
          <a:graphicData uri="http://schemas.openxmlformats.org/presentationml/2006/ole">
            <mc:AlternateContent xmlns:mc="http://schemas.openxmlformats.org/markup-compatibility/2006">
              <mc:Choice xmlns:v="urn:schemas-microsoft-com:vml" Requires="v">
                <p:oleObj spid="_x0000_s39938" name="文档" r:id="rId13" imgW="9952769" imgH="1358011" progId="Word.Document.12">
                  <p:embed/>
                </p:oleObj>
              </mc:Choice>
              <mc:Fallback>
                <p:oleObj name="文档" r:id="rId13" imgW="9952769" imgH="1358011" progId="Word.Document.12">
                  <p:embed/>
                  <p:pic>
                    <p:nvPicPr>
                      <p:cNvPr id="2" name="对象 1">
                        <a:extLst>
                          <a:ext uri="{FF2B5EF4-FFF2-40B4-BE49-F238E27FC236}">
                            <a16:creationId xmlns:a16="http://schemas.microsoft.com/office/drawing/2014/main" id="{2022CB99-C23E-420A-B6C5-DB5595527F8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882776" y="4400551"/>
                        <a:ext cx="7464425"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 name="矩形 16">
            <a:extLst>
              <a:ext uri="{FF2B5EF4-FFF2-40B4-BE49-F238E27FC236}">
                <a16:creationId xmlns:a16="http://schemas.microsoft.com/office/drawing/2014/main" id="{8C60F409-29CC-4586-83B8-7AF509DD942E}"/>
              </a:ext>
            </a:extLst>
          </p:cNvPr>
          <p:cNvSpPr/>
          <p:nvPr/>
        </p:nvSpPr>
        <p:spPr>
          <a:xfrm>
            <a:off x="1816100" y="4995864"/>
            <a:ext cx="8559800"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a:latin typeface="Times New Roman" panose="02020603050405020304" pitchFamily="18" charset="0"/>
                <a:cs typeface="Times New Roman" panose="02020603050405020304" pitchFamily="18" charset="0"/>
              </a:rPr>
              <a:t>解得</a:t>
            </a:r>
            <a:r>
              <a:rPr lang="en-US" altLang="zh-CN" sz="2100" i="1" kern="100">
                <a:latin typeface="Times New Roman" panose="02020603050405020304" pitchFamily="18" charset="0"/>
              </a:rPr>
              <a:t>L</a:t>
            </a:r>
            <a:r>
              <a:rPr lang="zh-CN" altLang="zh-CN" sz="2100" kern="100">
                <a:latin typeface="Times New Roman" panose="02020603050405020304" pitchFamily="18" charset="0"/>
                <a:cs typeface="Times New Roman" panose="02020603050405020304" pitchFamily="18" charset="0"/>
              </a:rPr>
              <a:t>＝</a:t>
            </a:r>
            <a:r>
              <a:rPr lang="en-US" altLang="zh-CN" sz="2100" kern="100">
                <a:latin typeface="Times New Roman" panose="02020603050405020304" pitchFamily="18" charset="0"/>
              </a:rPr>
              <a:t>1 m</a:t>
            </a:r>
            <a:endParaRPr lang="zh-CN" altLang="zh-CN" sz="2100" kern="100" dirty="0">
              <a:latin typeface="宋体" panose="02010600030101010101" pitchFamily="2" charset="-122"/>
              <a:cs typeface="Courier New" panose="02070309020205020404" pitchFamily="49"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linds(horizontal)">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linds(horizontal)">
                                      <p:cBhvr>
                                        <p:cTn id="12" dur="500"/>
                                        <p:tgtEl>
                                          <p:spTgt spid="1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7">
                                            <p:txEl>
                                              <p:pRg st="0" end="0"/>
                                            </p:txEl>
                                          </p:spTgt>
                                        </p:tgtEl>
                                        <p:attrNameLst>
                                          <p:attrName>style.visibility</p:attrName>
                                        </p:attrNameLst>
                                      </p:cBhvr>
                                      <p:to>
                                        <p:strVal val="visible"/>
                                      </p:to>
                                    </p:set>
                                    <p:animEffect transition="in" filter="blinds(horizontal)">
                                      <p:cBhvr>
                                        <p:cTn id="22"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a:extLst>
              <a:ext uri="{FF2B5EF4-FFF2-40B4-BE49-F238E27FC236}">
                <a16:creationId xmlns:a16="http://schemas.microsoft.com/office/drawing/2014/main" id="{BE25FD83-F3F8-41C1-BCCB-E50E98B3C52A}"/>
              </a:ext>
            </a:extLst>
          </p:cNvPr>
          <p:cNvSpPr/>
          <p:nvPr/>
        </p:nvSpPr>
        <p:spPr>
          <a:xfrm>
            <a:off x="1816101" y="1322388"/>
            <a:ext cx="5395913" cy="10017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整个线圈穿过磁场的过程中，线圈上产生的焦耳热</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35" name="Rectangle 21">
            <a:hlinkClick r:id="rId2" action="ppaction://hlinksldjump"/>
            <a:extLst>
              <a:ext uri="{FF2B5EF4-FFF2-40B4-BE49-F238E27FC236}">
                <a16:creationId xmlns:a16="http://schemas.microsoft.com/office/drawing/2014/main" id="{1C543BD6-DB57-4CA6-A108-0C0A5A218062}"/>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6" name="Rectangle 21">
            <a:hlinkClick r:id="rId3" action="ppaction://hlinksldjump"/>
            <a:extLst>
              <a:ext uri="{FF2B5EF4-FFF2-40B4-BE49-F238E27FC236}">
                <a16:creationId xmlns:a16="http://schemas.microsoft.com/office/drawing/2014/main" id="{E7BF382B-9BDB-47C2-BD62-42EDF9403F4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7" name="Rectangle 21">
            <a:hlinkClick r:id="rId4" action="ppaction://hlinksldjump"/>
            <a:extLst>
              <a:ext uri="{FF2B5EF4-FFF2-40B4-BE49-F238E27FC236}">
                <a16:creationId xmlns:a16="http://schemas.microsoft.com/office/drawing/2014/main" id="{8B846FA7-C484-4EF7-A520-84551B373E86}"/>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8" name="Rectangle 21">
            <a:hlinkClick r:id="rId5" action="ppaction://hlinksldjump"/>
            <a:extLst>
              <a:ext uri="{FF2B5EF4-FFF2-40B4-BE49-F238E27FC236}">
                <a16:creationId xmlns:a16="http://schemas.microsoft.com/office/drawing/2014/main" id="{351DE61A-91CA-46F0-8FE1-20EC678271AA}"/>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9" name="Rectangle 21">
            <a:hlinkClick r:id="rId6" action="ppaction://hlinksldjump"/>
            <a:extLst>
              <a:ext uri="{FF2B5EF4-FFF2-40B4-BE49-F238E27FC236}">
                <a16:creationId xmlns:a16="http://schemas.microsoft.com/office/drawing/2014/main" id="{4FA8A164-CFEA-4608-8FB9-52AEFCDB799B}"/>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0" name="Rectangle 21">
            <a:hlinkClick r:id="rId7" action="ppaction://hlinksldjump"/>
            <a:extLst>
              <a:ext uri="{FF2B5EF4-FFF2-40B4-BE49-F238E27FC236}">
                <a16:creationId xmlns:a16="http://schemas.microsoft.com/office/drawing/2014/main" id="{29EF7080-8837-49AA-82E0-FD597CF588A0}"/>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6</a:t>
            </a:r>
          </a:p>
        </p:txBody>
      </p:sp>
      <p:sp>
        <p:nvSpPr>
          <p:cNvPr id="41" name="Rectangle 21">
            <a:hlinkClick r:id="rId8" action="ppaction://hlinksldjump"/>
            <a:extLst>
              <a:ext uri="{FF2B5EF4-FFF2-40B4-BE49-F238E27FC236}">
                <a16:creationId xmlns:a16="http://schemas.microsoft.com/office/drawing/2014/main" id="{5FF6A0FA-91CB-4391-BF35-BB037A6770DB}"/>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4" name="Rectangle 21">
            <a:hlinkClick r:id="rId9" action="ppaction://hlinksldjump"/>
            <a:extLst>
              <a:ext uri="{FF2B5EF4-FFF2-40B4-BE49-F238E27FC236}">
                <a16:creationId xmlns:a16="http://schemas.microsoft.com/office/drawing/2014/main" id="{00DF51A6-2BC7-429D-8137-4D3693B5DBB3}"/>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14" name="Rectangle 21">
            <a:hlinkClick r:id="rId10" action="ppaction://hlinksldjump"/>
            <a:extLst>
              <a:ext uri="{FF2B5EF4-FFF2-40B4-BE49-F238E27FC236}">
                <a16:creationId xmlns:a16="http://schemas.microsoft.com/office/drawing/2014/main" id="{3472BF75-578D-423F-A8C9-53EFF603C3E1}"/>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70348" name="Picture 2" descr="2-208">
            <a:extLst>
              <a:ext uri="{FF2B5EF4-FFF2-40B4-BE49-F238E27FC236}">
                <a16:creationId xmlns:a16="http://schemas.microsoft.com/office/drawing/2014/main" id="{648E4227-ADD3-447F-A65D-6215F71005C2}"/>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12014" y="1246188"/>
            <a:ext cx="3163887"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a:extLst>
              <a:ext uri="{FF2B5EF4-FFF2-40B4-BE49-F238E27FC236}">
                <a16:creationId xmlns:a16="http://schemas.microsoft.com/office/drawing/2014/main" id="{26CB7C55-94B1-435F-871D-984957BDBFD4}"/>
              </a:ext>
            </a:extLst>
          </p:cNvPr>
          <p:cNvSpPr/>
          <p:nvPr/>
        </p:nvSpPr>
        <p:spPr>
          <a:xfrm>
            <a:off x="1816101" y="2403475"/>
            <a:ext cx="5395913" cy="5159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kern="100" dirty="0">
                <a:solidFill>
                  <a:srgbClr val="C00000"/>
                </a:solidFill>
                <a:latin typeface="Times New Roman" panose="02020603050405020304" pitchFamily="18" charset="0"/>
                <a:ea typeface="方正中等线简体" panose="03000509000000000000" pitchFamily="65" charset="-122"/>
              </a:rPr>
              <a:t>4</a:t>
            </a:r>
            <a:r>
              <a:rPr lang="en-US" altLang="zh-CN" sz="2100" kern="100" dirty="0">
                <a:solidFill>
                  <a:srgbClr val="C00000"/>
                </a:solidFill>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100" kern="100" dirty="0">
                <a:solidFill>
                  <a:srgbClr val="C00000"/>
                </a:solidFill>
                <a:latin typeface="Times New Roman" panose="02020603050405020304" pitchFamily="18" charset="0"/>
                <a:ea typeface="方正中等线简体" panose="03000509000000000000" pitchFamily="65" charset="-122"/>
              </a:rPr>
              <a:t>10</a:t>
            </a:r>
            <a:r>
              <a:rPr lang="zh-CN" altLang="zh-CN" sz="2100" kern="100" baseline="300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baseline="30000" dirty="0">
                <a:solidFill>
                  <a:srgbClr val="C00000"/>
                </a:solidFill>
                <a:latin typeface="Times New Roman" panose="02020603050405020304" pitchFamily="18" charset="0"/>
                <a:ea typeface="方正中等线简体" panose="03000509000000000000" pitchFamily="65" charset="-122"/>
              </a:rPr>
              <a:t>3</a:t>
            </a:r>
            <a:r>
              <a:rPr lang="en-US" altLang="zh-CN" sz="2100" kern="100" dirty="0">
                <a:solidFill>
                  <a:srgbClr val="C00000"/>
                </a:solidFill>
                <a:latin typeface="Times New Roman" panose="02020603050405020304" pitchFamily="18" charset="0"/>
                <a:ea typeface="方正中等线简体" panose="03000509000000000000" pitchFamily="65" charset="-122"/>
              </a:rPr>
              <a:t> J</a:t>
            </a:r>
            <a:endParaRPr lang="zh-CN" altLang="zh-CN" sz="788" kern="100" dirty="0">
              <a:latin typeface="宋体" panose="02010600030101010101" pitchFamily="2" charset="-122"/>
              <a:cs typeface="Courier New" panose="02070309020205020404" pitchFamily="49" charset="0"/>
            </a:endParaRPr>
          </a:p>
        </p:txBody>
      </p:sp>
      <p:sp>
        <p:nvSpPr>
          <p:cNvPr id="15" name="矩形 14">
            <a:extLst>
              <a:ext uri="{FF2B5EF4-FFF2-40B4-BE49-F238E27FC236}">
                <a16:creationId xmlns:a16="http://schemas.microsoft.com/office/drawing/2014/main" id="{697508CD-0D4E-4F32-9D73-39CA2462FC8B}"/>
              </a:ext>
            </a:extLst>
          </p:cNvPr>
          <p:cNvSpPr>
            <a:spLocks noChangeArrowheads="1"/>
          </p:cNvSpPr>
          <p:nvPr/>
        </p:nvSpPr>
        <p:spPr bwMode="auto">
          <a:xfrm>
            <a:off x="1816101" y="3968750"/>
            <a:ext cx="8385175"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由于线圈刚好匀速穿过整个磁场区域，</a:t>
            </a:r>
            <a:endParaRPr lang="en-US" altLang="zh-CN" sz="2100">
              <a:latin typeface="Times New Roman" panose="02020603050405020304" pitchFamily="18" charset="0"/>
              <a:ea typeface="微软雅黑" panose="020B0503020204020204" pitchFamily="34" charset="-122"/>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则磁场宽度等于线圈边长</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d</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，则从线圈刚进入磁场到离开磁场，</a:t>
            </a:r>
            <a:endParaRPr lang="en-US" altLang="zh-CN" sz="2100">
              <a:latin typeface="Times New Roman" panose="02020603050405020304" pitchFamily="18" charset="0"/>
              <a:ea typeface="微软雅黑" panose="020B0503020204020204" pitchFamily="34" charset="-122"/>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经过的路程为</a:t>
            </a:r>
            <a:r>
              <a:rPr lang="en-US" altLang="zh-CN" sz="2100">
                <a:latin typeface="Times New Roman" panose="02020603050405020304" pitchFamily="18" charset="0"/>
                <a:ea typeface="微软雅黑" panose="020B0503020204020204" pitchFamily="34" charset="-122"/>
                <a:cs typeface="Courier New" panose="02070309020205020404" pitchFamily="49" charset="0"/>
              </a:rPr>
              <a:t>2</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d</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，有</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Q</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F</a:t>
            </a:r>
            <a:r>
              <a:rPr lang="en-US" altLang="zh-CN" sz="2100" baseline="-25000">
                <a:latin typeface="Times New Roman" panose="02020603050405020304" pitchFamily="18" charset="0"/>
                <a:ea typeface="微软雅黑" panose="020B0503020204020204" pitchFamily="34" charset="-122"/>
                <a:cs typeface="Courier New" panose="02070309020205020404" pitchFamily="49" charset="0"/>
              </a:rPr>
              <a:t>A</a:t>
            </a:r>
            <a:r>
              <a:rPr lang="en-US" altLang="zh-CN" sz="2100">
                <a:latin typeface="Times New Roman" panose="02020603050405020304" pitchFamily="18" charset="0"/>
                <a:ea typeface="微软雅黑" panose="020B0503020204020204" pitchFamily="34" charset="-122"/>
                <a:cs typeface="Courier New" panose="02070309020205020404" pitchFamily="49" charset="0"/>
              </a:rPr>
              <a:t>·2</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d</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a:latin typeface="Times New Roman" panose="02020603050405020304" pitchFamily="18" charset="0"/>
                <a:ea typeface="微软雅黑" panose="020B0503020204020204" pitchFamily="34" charset="-122"/>
                <a:cs typeface="Courier New" panose="02070309020205020404" pitchFamily="49" charset="0"/>
              </a:rPr>
              <a:t>4</a:t>
            </a:r>
            <a:r>
              <a:rPr lang="en-US" altLang="zh-CN" sz="2100">
                <a:latin typeface="宋体" panose="02010600030101010101" pitchFamily="2" charset="-122"/>
                <a:ea typeface="方正中等线简体"/>
                <a:cs typeface="Times New Roman" panose="02020603050405020304" pitchFamily="18" charset="0"/>
              </a:rPr>
              <a:t>×</a:t>
            </a:r>
            <a:r>
              <a:rPr lang="en-US" altLang="zh-CN" sz="2100">
                <a:latin typeface="Times New Roman" panose="02020603050405020304" pitchFamily="18" charset="0"/>
                <a:cs typeface="Courier New" panose="02070309020205020404" pitchFamily="49" charset="0"/>
              </a:rPr>
              <a:t>10</a:t>
            </a:r>
            <a:r>
              <a:rPr lang="zh-CN" altLang="zh-CN" sz="2100" baseline="30000">
                <a:latin typeface="Times New Roman" panose="02020603050405020304" pitchFamily="18" charset="0"/>
                <a:cs typeface="Times New Roman" panose="02020603050405020304" pitchFamily="18" charset="0"/>
              </a:rPr>
              <a:t>－</a:t>
            </a:r>
            <a:r>
              <a:rPr lang="en-US" altLang="zh-CN" sz="2100" baseline="30000">
                <a:latin typeface="Times New Roman" panose="02020603050405020304" pitchFamily="18" charset="0"/>
                <a:cs typeface="Courier New" panose="02070309020205020404" pitchFamily="49" charset="0"/>
              </a:rPr>
              <a:t>3</a:t>
            </a:r>
            <a:r>
              <a:rPr lang="en-US" altLang="zh-CN" sz="2100">
                <a:latin typeface="Times New Roman" panose="02020603050405020304" pitchFamily="18" charset="0"/>
                <a:cs typeface="Courier New" panose="02070309020205020404" pitchFamily="49" charset="0"/>
              </a:rPr>
              <a:t> J.</a:t>
            </a:r>
            <a:endParaRPr lang="zh-CN" altLang="zh-CN" sz="700">
              <a:latin typeface="宋体" panose="02010600030101010101" pitchFamily="2" charset="-122"/>
              <a:cs typeface="Courier New" panose="02070309020205020404" pitchFamily="49"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blinds(horizontal)">
                                      <p:cBhvr>
                                        <p:cTn id="12" dur="500"/>
                                        <p:tgtEl>
                                          <p:spTgt spid="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Effect transition="in" filter="blinds(horizontal)">
                                      <p:cBhvr>
                                        <p:cTn id="17" dur="500"/>
                                        <p:tgtEl>
                                          <p:spTgt spid="1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5">
                                            <p:txEl>
                                              <p:pRg st="2" end="2"/>
                                            </p:txEl>
                                          </p:spTgt>
                                        </p:tgtEl>
                                        <p:attrNameLst>
                                          <p:attrName>style.visibility</p:attrName>
                                        </p:attrNameLst>
                                      </p:cBhvr>
                                      <p:to>
                                        <p:strVal val="visible"/>
                                      </p:to>
                                    </p:set>
                                    <p:animEffect transition="in" filter="blinds(horizontal)">
                                      <p:cBhvr>
                                        <p:cTn id="22" dur="50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0FF0ECF2-9800-4CFC-81CF-817DF9AC7DCD}"/>
              </a:ext>
            </a:extLst>
          </p:cNvPr>
          <p:cNvSpPr/>
          <p:nvPr/>
        </p:nvSpPr>
        <p:spPr>
          <a:xfrm>
            <a:off x="1816101" y="1508125"/>
            <a:ext cx="6386513" cy="29400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所示，空间存在有水平边界、垂直纸面向里的匀强磁场，磁感应强度为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，磁场边界上方</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处有一个质量为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、边长为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的正方形线框，将线框由静止释放，从线框下边框进磁场经时间</a:t>
            </a:r>
            <a:r>
              <a:rPr lang="en-US" altLang="zh-CN" sz="2100" kern="100" dirty="0" err="1">
                <a:latin typeface="Times New Roman" panose="02020603050405020304" pitchFamily="18" charset="0"/>
                <a:ea typeface="方正中等线简体" panose="03000509000000000000" pitchFamily="65" charset="-122"/>
                <a:cs typeface="Courier New" panose="02070309020205020404" pitchFamily="49" charset="0"/>
              </a:rPr>
              <a:t>Δ</a:t>
            </a:r>
            <a:r>
              <a:rPr lang="en-US" altLang="zh-CN" sz="2100" i="1" kern="100" dirty="0" err="1">
                <a:latin typeface="Times New Roman" panose="02020603050405020304" pitchFamily="18" charset="0"/>
                <a:ea typeface="方正中等线简体" panose="03000509000000000000" pitchFamily="65" charset="-122"/>
                <a:cs typeface="Courier New" panose="02070309020205020404" pitchFamily="49" charset="0"/>
              </a:rPr>
              <a:t>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后线框上边框进磁场，不计空气阻力，重力加速度为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endParaRPr lang="zh-CN" altLang="zh-CN" sz="2100" kern="100" dirty="0">
              <a:latin typeface="宋体" panose="02010600030101010101" pitchFamily="2" charset="-122"/>
              <a:cs typeface="Courier New" panose="02070309020205020404" pitchFamily="49" charset="0"/>
            </a:endParaRPr>
          </a:p>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线框下边框进入磁场时的速度大小；</a:t>
            </a:r>
            <a:endParaRPr lang="zh-CN" altLang="zh-CN" sz="2100" kern="100" dirty="0">
              <a:latin typeface="宋体" panose="02010600030101010101" pitchFamily="2" charset="-122"/>
              <a:cs typeface="Courier New" panose="02070309020205020404" pitchFamily="49" charset="0"/>
            </a:endParaRPr>
          </a:p>
        </p:txBody>
      </p:sp>
      <p:sp>
        <p:nvSpPr>
          <p:cNvPr id="36" name="Rectangle 21">
            <a:hlinkClick r:id="rId3" action="ppaction://hlinksldjump"/>
            <a:extLst>
              <a:ext uri="{FF2B5EF4-FFF2-40B4-BE49-F238E27FC236}">
                <a16:creationId xmlns:a16="http://schemas.microsoft.com/office/drawing/2014/main" id="{DEA4F97A-BD81-44BB-9D67-8AAD4B6EA1A4}"/>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4" action="ppaction://hlinksldjump"/>
            <a:extLst>
              <a:ext uri="{FF2B5EF4-FFF2-40B4-BE49-F238E27FC236}">
                <a16:creationId xmlns:a16="http://schemas.microsoft.com/office/drawing/2014/main" id="{9FC86498-105E-4D85-93AA-9DDAC7BE4BF5}"/>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5" action="ppaction://hlinksldjump"/>
            <a:extLst>
              <a:ext uri="{FF2B5EF4-FFF2-40B4-BE49-F238E27FC236}">
                <a16:creationId xmlns:a16="http://schemas.microsoft.com/office/drawing/2014/main" id="{1EDCE945-1E0C-4B0D-84E1-DE27A8660DB1}"/>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6" action="ppaction://hlinksldjump"/>
            <a:extLst>
              <a:ext uri="{FF2B5EF4-FFF2-40B4-BE49-F238E27FC236}">
                <a16:creationId xmlns:a16="http://schemas.microsoft.com/office/drawing/2014/main" id="{5B0F44FF-0487-4C4E-A4BF-AEEA9807DF78}"/>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7" action="ppaction://hlinksldjump"/>
            <a:extLst>
              <a:ext uri="{FF2B5EF4-FFF2-40B4-BE49-F238E27FC236}">
                <a16:creationId xmlns:a16="http://schemas.microsoft.com/office/drawing/2014/main" id="{B636C5F4-8403-44F1-8AC0-9A8B7D1968E3}"/>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8" action="ppaction://hlinksldjump"/>
            <a:extLst>
              <a:ext uri="{FF2B5EF4-FFF2-40B4-BE49-F238E27FC236}">
                <a16:creationId xmlns:a16="http://schemas.microsoft.com/office/drawing/2014/main" id="{B64DB378-7355-4FDE-B122-CAE8C2BDAF5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9" action="ppaction://hlinksldjump"/>
            <a:extLst>
              <a:ext uri="{FF2B5EF4-FFF2-40B4-BE49-F238E27FC236}">
                <a16:creationId xmlns:a16="http://schemas.microsoft.com/office/drawing/2014/main" id="{AD3B026A-63C2-42D4-8B96-4925FDD61A49}"/>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sp>
        <p:nvSpPr>
          <p:cNvPr id="53" name="Rectangle 21">
            <a:hlinkClick r:id="rId10" action="ppaction://hlinksldjump"/>
            <a:extLst>
              <a:ext uri="{FF2B5EF4-FFF2-40B4-BE49-F238E27FC236}">
                <a16:creationId xmlns:a16="http://schemas.microsoft.com/office/drawing/2014/main" id="{3B341118-309D-4929-9423-F36070B51C34}"/>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grpSp>
        <p:nvGrpSpPr>
          <p:cNvPr id="271371" name="组合 25">
            <a:extLst>
              <a:ext uri="{FF2B5EF4-FFF2-40B4-BE49-F238E27FC236}">
                <a16:creationId xmlns:a16="http://schemas.microsoft.com/office/drawing/2014/main" id="{D9D1E4A5-ED44-4E3D-AA0B-142D8B876009}"/>
              </a:ext>
            </a:extLst>
          </p:cNvPr>
          <p:cNvGrpSpPr>
            <a:grpSpLocks/>
          </p:cNvGrpSpPr>
          <p:nvPr/>
        </p:nvGrpSpPr>
        <p:grpSpPr bwMode="auto">
          <a:xfrm>
            <a:off x="1919289" y="1012826"/>
            <a:ext cx="1798637" cy="392113"/>
            <a:chOff x="550590" y="561087"/>
            <a:chExt cx="2397998" cy="523152"/>
          </a:xfrm>
        </p:grpSpPr>
        <p:sp>
          <p:nvSpPr>
            <p:cNvPr id="27" name="TextBox 38">
              <a:extLst>
                <a:ext uri="{FF2B5EF4-FFF2-40B4-BE49-F238E27FC236}">
                  <a16:creationId xmlns:a16="http://schemas.microsoft.com/office/drawing/2014/main" id="{B843BD68-6768-480D-8038-31BBD8BC8348}"/>
                </a:ext>
              </a:extLst>
            </p:cNvPr>
            <p:cNvSpPr txBox="1"/>
            <p:nvPr/>
          </p:nvSpPr>
          <p:spPr>
            <a:xfrm>
              <a:off x="982357" y="561087"/>
              <a:ext cx="1966231" cy="523152"/>
            </a:xfrm>
            <a:prstGeom prst="rect">
              <a:avLst/>
            </a:prstGeom>
            <a:noFill/>
          </p:spPr>
          <p:txBody>
            <a:bodyPr>
              <a:spAutoFit/>
            </a:bodyPr>
            <a:lstStyle/>
            <a:p>
              <a:pPr algn="ctr">
                <a:defRPr/>
              </a:pPr>
              <a:r>
                <a:rPr lang="zh-CN" altLang="en-US" sz="1950" b="1" kern="0" dirty="0">
                  <a:solidFill>
                    <a:schemeClr val="tx1">
                      <a:lumMod val="65000"/>
                      <a:lumOff val="35000"/>
                    </a:schemeClr>
                  </a:solidFill>
                  <a:latin typeface="微软雅黑" panose="020B0503020204020204" pitchFamily="34" charset="-122"/>
                  <a:ea typeface="微软雅黑" panose="020B0503020204020204" pitchFamily="34" charset="-122"/>
                </a:rPr>
                <a:t>尖子生选练</a:t>
              </a:r>
              <a:endParaRPr lang="en-US" altLang="zh-CN" sz="195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71377" name="组合 27">
              <a:extLst>
                <a:ext uri="{FF2B5EF4-FFF2-40B4-BE49-F238E27FC236}">
                  <a16:creationId xmlns:a16="http://schemas.microsoft.com/office/drawing/2014/main" id="{9A524158-EC0E-436A-B91B-F49CB99436D4}"/>
                </a:ext>
              </a:extLst>
            </p:cNvPr>
            <p:cNvGrpSpPr>
              <a:grpSpLocks/>
            </p:cNvGrpSpPr>
            <p:nvPr/>
          </p:nvGrpSpPr>
          <p:grpSpPr bwMode="auto">
            <a:xfrm>
              <a:off x="569437" y="568930"/>
              <a:ext cx="452289" cy="420203"/>
              <a:chOff x="5117221" y="262066"/>
              <a:chExt cx="622156" cy="578020"/>
            </a:xfrm>
          </p:grpSpPr>
          <p:sp>
            <p:nvSpPr>
              <p:cNvPr id="30" name="矩形 29">
                <a:extLst>
                  <a:ext uri="{FF2B5EF4-FFF2-40B4-BE49-F238E27FC236}">
                    <a16:creationId xmlns:a16="http://schemas.microsoft.com/office/drawing/2014/main" id="{A72C565A-FF6F-40D5-B988-686E326EA37A}"/>
                  </a:ext>
                </a:extLst>
              </p:cNvPr>
              <p:cNvSpPr/>
              <p:nvPr/>
            </p:nvSpPr>
            <p:spPr>
              <a:xfrm>
                <a:off x="5117498" y="405694"/>
                <a:ext cx="433800" cy="434109"/>
              </a:xfrm>
              <a:prstGeom prst="rect">
                <a:avLst/>
              </a:prstGeom>
              <a:solidFill>
                <a:srgbClr val="0444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71380" name="图片 30">
                <a:extLst>
                  <a:ext uri="{FF2B5EF4-FFF2-40B4-BE49-F238E27FC236}">
                    <a16:creationId xmlns:a16="http://schemas.microsoft.com/office/drawing/2014/main" id="{F82231C2-EE16-41E0-82AB-7EF88312375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14785" y="262066"/>
                <a:ext cx="524592" cy="52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9" name="直接连接符 28">
              <a:extLst>
                <a:ext uri="{FF2B5EF4-FFF2-40B4-BE49-F238E27FC236}">
                  <a16:creationId xmlns:a16="http://schemas.microsoft.com/office/drawing/2014/main" id="{72E13E0F-A8AE-4BC9-A10E-49090DDC8DDB}"/>
                </a:ext>
              </a:extLst>
            </p:cNvPr>
            <p:cNvCxnSpPr/>
            <p:nvPr/>
          </p:nvCxnSpPr>
          <p:spPr>
            <a:xfrm>
              <a:off x="550590" y="1054587"/>
              <a:ext cx="227947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矩形 1">
            <a:extLst>
              <a:ext uri="{FF2B5EF4-FFF2-40B4-BE49-F238E27FC236}">
                <a16:creationId xmlns:a16="http://schemas.microsoft.com/office/drawing/2014/main" id="{AEEB0B35-F4C5-4D22-AF37-BB82EE2A1B8B}"/>
              </a:ext>
            </a:extLst>
          </p:cNvPr>
          <p:cNvSpPr/>
          <p:nvPr/>
        </p:nvSpPr>
        <p:spPr>
          <a:xfrm>
            <a:off x="8974139" y="4357689"/>
            <a:ext cx="587375"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7</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sp>
        <p:nvSpPr>
          <p:cNvPr id="20" name="Rectangle 21">
            <a:hlinkClick r:id="rId12" action="ppaction://hlinksldjump"/>
            <a:extLst>
              <a:ext uri="{FF2B5EF4-FFF2-40B4-BE49-F238E27FC236}">
                <a16:creationId xmlns:a16="http://schemas.microsoft.com/office/drawing/2014/main" id="{2CE0422F-1B34-4359-9D20-08F21A72D6DB}"/>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71374" name="Picture 59" descr="2-196">
            <a:extLst>
              <a:ext uri="{FF2B5EF4-FFF2-40B4-BE49-F238E27FC236}">
                <a16:creationId xmlns:a16="http://schemas.microsoft.com/office/drawing/2014/main" id="{5E9F5030-B6FB-43E9-8FF5-C2D4655CBEEF}"/>
              </a:ext>
            </a:extLst>
          </p:cNvPr>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02613" y="1538288"/>
            <a:ext cx="2057400" cy="278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对象 2">
            <a:extLst>
              <a:ext uri="{FF2B5EF4-FFF2-40B4-BE49-F238E27FC236}">
                <a16:creationId xmlns:a16="http://schemas.microsoft.com/office/drawing/2014/main" id="{5249A35B-EDCD-4F32-B115-4A91F83C12F2}"/>
              </a:ext>
            </a:extLst>
          </p:cNvPr>
          <p:cNvGraphicFramePr>
            <a:graphicFrameLocks noChangeAspect="1"/>
          </p:cNvGraphicFramePr>
          <p:nvPr/>
        </p:nvGraphicFramePr>
        <p:xfrm>
          <a:off x="1898651" y="4487863"/>
          <a:ext cx="2290763" cy="723900"/>
        </p:xfrm>
        <a:graphic>
          <a:graphicData uri="http://schemas.openxmlformats.org/presentationml/2006/ole">
            <mc:AlternateContent xmlns:mc="http://schemas.openxmlformats.org/markup-compatibility/2006">
              <mc:Choice xmlns:v="urn:schemas-microsoft-com:vml" Requires="v">
                <p:oleObj spid="_x0000_s40962" name="文档" r:id="rId14" imgW="3053648" imgH="964766" progId="Word.Document.12">
                  <p:embed/>
                </p:oleObj>
              </mc:Choice>
              <mc:Fallback>
                <p:oleObj name="文档" r:id="rId14" imgW="3053648" imgH="964766" progId="Word.Document.12">
                  <p:embed/>
                  <p:pic>
                    <p:nvPicPr>
                      <p:cNvPr id="3" name="对象 2">
                        <a:extLst>
                          <a:ext uri="{FF2B5EF4-FFF2-40B4-BE49-F238E27FC236}">
                            <a16:creationId xmlns:a16="http://schemas.microsoft.com/office/drawing/2014/main" id="{5249A35B-EDCD-4F32-B115-4A91F83C12F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898651" y="4487863"/>
                        <a:ext cx="229076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id="{2555F655-6BD4-4674-89E6-9EF63200EC51}"/>
              </a:ext>
            </a:extLst>
          </p:cNvPr>
          <p:cNvSpPr/>
          <p:nvPr/>
        </p:nvSpPr>
        <p:spPr>
          <a:xfrm>
            <a:off x="1816101" y="1508125"/>
            <a:ext cx="6386513" cy="515938"/>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线框上边框进入磁场时的速度大小</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sp>
        <p:nvSpPr>
          <p:cNvPr id="36" name="Rectangle 21">
            <a:hlinkClick r:id="rId3" action="ppaction://hlinksldjump"/>
            <a:extLst>
              <a:ext uri="{FF2B5EF4-FFF2-40B4-BE49-F238E27FC236}">
                <a16:creationId xmlns:a16="http://schemas.microsoft.com/office/drawing/2014/main" id="{28AF33C7-63FB-4AA0-8F75-9896CF8790D2}"/>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7" name="Rectangle 21">
            <a:hlinkClick r:id="rId4" action="ppaction://hlinksldjump"/>
            <a:extLst>
              <a:ext uri="{FF2B5EF4-FFF2-40B4-BE49-F238E27FC236}">
                <a16:creationId xmlns:a16="http://schemas.microsoft.com/office/drawing/2014/main" id="{A090CD64-27F2-4999-B5E1-8318AB63891A}"/>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8" name="Rectangle 21">
            <a:hlinkClick r:id="rId5" action="ppaction://hlinksldjump"/>
            <a:extLst>
              <a:ext uri="{FF2B5EF4-FFF2-40B4-BE49-F238E27FC236}">
                <a16:creationId xmlns:a16="http://schemas.microsoft.com/office/drawing/2014/main" id="{0AB4E786-CC5A-4911-84DA-6C302CFF74DA}"/>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9" name="Rectangle 21">
            <a:hlinkClick r:id="rId6" action="ppaction://hlinksldjump"/>
            <a:extLst>
              <a:ext uri="{FF2B5EF4-FFF2-40B4-BE49-F238E27FC236}">
                <a16:creationId xmlns:a16="http://schemas.microsoft.com/office/drawing/2014/main" id="{B841793B-0DFB-4ADD-946A-4787CFD9BDDD}"/>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0" name="Rectangle 21">
            <a:hlinkClick r:id="rId7" action="ppaction://hlinksldjump"/>
            <a:extLst>
              <a:ext uri="{FF2B5EF4-FFF2-40B4-BE49-F238E27FC236}">
                <a16:creationId xmlns:a16="http://schemas.microsoft.com/office/drawing/2014/main" id="{D3003F27-E402-47F0-B995-817FFBE27C57}"/>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41" name="Rectangle 21">
            <a:hlinkClick r:id="rId8" action="ppaction://hlinksldjump"/>
            <a:extLst>
              <a:ext uri="{FF2B5EF4-FFF2-40B4-BE49-F238E27FC236}">
                <a16:creationId xmlns:a16="http://schemas.microsoft.com/office/drawing/2014/main" id="{F8775128-5149-469C-A98E-23AFD73187EE}"/>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42" name="Rectangle 21">
            <a:hlinkClick r:id="rId9" action="ppaction://hlinksldjump"/>
            <a:extLst>
              <a:ext uri="{FF2B5EF4-FFF2-40B4-BE49-F238E27FC236}">
                <a16:creationId xmlns:a16="http://schemas.microsoft.com/office/drawing/2014/main" id="{40F85D64-540F-41D2-8A00-76D436598571}"/>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7</a:t>
            </a:r>
          </a:p>
        </p:txBody>
      </p:sp>
      <p:sp>
        <p:nvSpPr>
          <p:cNvPr id="53" name="Rectangle 21">
            <a:hlinkClick r:id="rId10" action="ppaction://hlinksldjump"/>
            <a:extLst>
              <a:ext uri="{FF2B5EF4-FFF2-40B4-BE49-F238E27FC236}">
                <a16:creationId xmlns:a16="http://schemas.microsoft.com/office/drawing/2014/main" id="{2814DD69-E71A-4B26-95B1-CB25802C5462}"/>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8</a:t>
            </a:r>
          </a:p>
        </p:txBody>
      </p:sp>
      <p:sp>
        <p:nvSpPr>
          <p:cNvPr id="20" name="Rectangle 21">
            <a:hlinkClick r:id="rId11" action="ppaction://hlinksldjump"/>
            <a:extLst>
              <a:ext uri="{FF2B5EF4-FFF2-40B4-BE49-F238E27FC236}">
                <a16:creationId xmlns:a16="http://schemas.microsoft.com/office/drawing/2014/main" id="{6280FDF7-3A78-4EA6-B3B2-6C04AE27307E}"/>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pic>
        <p:nvPicPr>
          <p:cNvPr id="272396" name="Picture 59" descr="2-196">
            <a:extLst>
              <a:ext uri="{FF2B5EF4-FFF2-40B4-BE49-F238E27FC236}">
                <a16:creationId xmlns:a16="http://schemas.microsoft.com/office/drawing/2014/main" id="{2B3E5685-BCBF-4E9D-AA6D-AEE781B32303}"/>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02613" y="1538288"/>
            <a:ext cx="2057400" cy="278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对象 2">
            <a:extLst>
              <a:ext uri="{FF2B5EF4-FFF2-40B4-BE49-F238E27FC236}">
                <a16:creationId xmlns:a16="http://schemas.microsoft.com/office/drawing/2014/main" id="{3328A8BF-1E90-4375-9AB0-2A7F49316D3D}"/>
              </a:ext>
            </a:extLst>
          </p:cNvPr>
          <p:cNvGraphicFramePr>
            <a:graphicFrameLocks noChangeAspect="1"/>
          </p:cNvGraphicFramePr>
          <p:nvPr/>
        </p:nvGraphicFramePr>
        <p:xfrm>
          <a:off x="1936750" y="2108201"/>
          <a:ext cx="3709988" cy="942975"/>
        </p:xfrm>
        <a:graphic>
          <a:graphicData uri="http://schemas.openxmlformats.org/presentationml/2006/ole">
            <mc:AlternateContent xmlns:mc="http://schemas.openxmlformats.org/markup-compatibility/2006">
              <mc:Choice xmlns:v="urn:schemas-microsoft-com:vml" Requires="v">
                <p:oleObj spid="_x0000_s41986" name="文档" r:id="rId13" imgW="4944996" imgH="1257076" progId="Word.Document.12">
                  <p:embed/>
                </p:oleObj>
              </mc:Choice>
              <mc:Fallback>
                <p:oleObj name="文档" r:id="rId13" imgW="4944996" imgH="1257076" progId="Word.Document.12">
                  <p:embed/>
                  <p:pic>
                    <p:nvPicPr>
                      <p:cNvPr id="3" name="对象 2">
                        <a:extLst>
                          <a:ext uri="{FF2B5EF4-FFF2-40B4-BE49-F238E27FC236}">
                            <a16:creationId xmlns:a16="http://schemas.microsoft.com/office/drawing/2014/main" id="{3328A8BF-1E90-4375-9AB0-2A7F49316D3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36750" y="2108201"/>
                        <a:ext cx="3709988"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3804B3DA-05F2-493D-8ADC-9283A36B7E39}"/>
              </a:ext>
            </a:extLst>
          </p:cNvPr>
          <p:cNvSpPr/>
          <p:nvPr/>
        </p:nvSpPr>
        <p:spPr>
          <a:xfrm>
            <a:off x="1816101" y="998538"/>
            <a:ext cx="8640763" cy="39100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所示，两根平行光滑金属导轨</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PQ</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放在水平面上，导轨间距为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，左端向上弯曲，电阻不计，水平段导轨所处空间存在方向竖直向上的匀强磁场，磁感应强度大小为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，导体棒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的质量均为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，接入电路的电阻分别为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与</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棒放在水平导轨上足够远处，</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棒在弧形导轨上距水平面</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h</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高度处由静止释放，运动过程中导体棒与导轨始终垂直且接触良好，重力加速度为</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g</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r>
              <a:rPr lang="en-US" altLang="zh-CN" sz="2100" i="1" kern="100" dirty="0">
                <a:latin typeface="Times New Roman" panose="02020603050405020304" pitchFamily="18" charset="0"/>
                <a:ea typeface="方正中等线简体" panose="03000509000000000000" pitchFamily="65" charset="-122"/>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棒滑到底端刚要进入磁场时的动量</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nSpc>
                <a:spcPct val="15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大小；</a:t>
            </a:r>
            <a:endParaRPr lang="zh-CN" altLang="zh-CN" sz="2100" kern="100" dirty="0">
              <a:latin typeface="宋体" panose="02010600030101010101" pitchFamily="2" charset="-122"/>
              <a:cs typeface="Courier New" panose="02070309020205020404" pitchFamily="49" charset="0"/>
            </a:endParaRPr>
          </a:p>
        </p:txBody>
      </p:sp>
      <p:sp>
        <p:nvSpPr>
          <p:cNvPr id="27" name="Rectangle 21">
            <a:hlinkClick r:id="rId3" action="ppaction://hlinksldjump"/>
            <a:extLst>
              <a:ext uri="{FF2B5EF4-FFF2-40B4-BE49-F238E27FC236}">
                <a16:creationId xmlns:a16="http://schemas.microsoft.com/office/drawing/2014/main" id="{2AA91DB7-3AD5-49EB-9B3B-0C2965928A2B}"/>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4" action="ppaction://hlinksldjump"/>
            <a:extLst>
              <a:ext uri="{FF2B5EF4-FFF2-40B4-BE49-F238E27FC236}">
                <a16:creationId xmlns:a16="http://schemas.microsoft.com/office/drawing/2014/main" id="{63454A46-B39B-4B0D-9481-28480ED84D77}"/>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3" name="Rectangle 21">
            <a:hlinkClick r:id="rId5" action="ppaction://hlinksldjump"/>
            <a:extLst>
              <a:ext uri="{FF2B5EF4-FFF2-40B4-BE49-F238E27FC236}">
                <a16:creationId xmlns:a16="http://schemas.microsoft.com/office/drawing/2014/main" id="{C2066EAD-EEC7-4E86-B447-B833A67426A1}"/>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4" name="Rectangle 21">
            <a:hlinkClick r:id="rId6" action="ppaction://hlinksldjump"/>
            <a:extLst>
              <a:ext uri="{FF2B5EF4-FFF2-40B4-BE49-F238E27FC236}">
                <a16:creationId xmlns:a16="http://schemas.microsoft.com/office/drawing/2014/main" id="{2C080E20-DE58-4B2B-BA98-326FA2A96770}"/>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5" name="Rectangle 21">
            <a:hlinkClick r:id="rId7" action="ppaction://hlinksldjump"/>
            <a:extLst>
              <a:ext uri="{FF2B5EF4-FFF2-40B4-BE49-F238E27FC236}">
                <a16:creationId xmlns:a16="http://schemas.microsoft.com/office/drawing/2014/main" id="{6DC537F7-DB98-4E8F-A477-ED53A9C9313A}"/>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6" name="Rectangle 21">
            <a:hlinkClick r:id="rId8" action="ppaction://hlinksldjump"/>
            <a:extLst>
              <a:ext uri="{FF2B5EF4-FFF2-40B4-BE49-F238E27FC236}">
                <a16:creationId xmlns:a16="http://schemas.microsoft.com/office/drawing/2014/main" id="{FAEAB60E-A72F-407A-BF85-C15655F7BB2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7" name="Rectangle 21">
            <a:hlinkClick r:id="rId9" action="ppaction://hlinksldjump"/>
            <a:extLst>
              <a:ext uri="{FF2B5EF4-FFF2-40B4-BE49-F238E27FC236}">
                <a16:creationId xmlns:a16="http://schemas.microsoft.com/office/drawing/2014/main" id="{AB0832E4-FA1D-4698-AECB-E98EA079679C}"/>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38" name="Rectangle 21">
            <a:hlinkClick r:id="rId10" action="ppaction://hlinksldjump"/>
            <a:extLst>
              <a:ext uri="{FF2B5EF4-FFF2-40B4-BE49-F238E27FC236}">
                <a16:creationId xmlns:a16="http://schemas.microsoft.com/office/drawing/2014/main" id="{02E473AC-5BAC-4E1D-9764-483654E5A79B}"/>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sp>
        <p:nvSpPr>
          <p:cNvPr id="2" name="矩形 1">
            <a:extLst>
              <a:ext uri="{FF2B5EF4-FFF2-40B4-BE49-F238E27FC236}">
                <a16:creationId xmlns:a16="http://schemas.microsoft.com/office/drawing/2014/main" id="{04183044-D3D3-47D9-BDFC-481103A2A86C}"/>
              </a:ext>
            </a:extLst>
          </p:cNvPr>
          <p:cNvSpPr/>
          <p:nvPr/>
        </p:nvSpPr>
        <p:spPr>
          <a:xfrm>
            <a:off x="8274051" y="5130800"/>
            <a:ext cx="588963" cy="414338"/>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8</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73420" name="Picture 2" descr="2-209">
            <a:extLst>
              <a:ext uri="{FF2B5EF4-FFF2-40B4-BE49-F238E27FC236}">
                <a16:creationId xmlns:a16="http://schemas.microsoft.com/office/drawing/2014/main" id="{3B0AC079-22A1-4DBC-B62E-C3B8C9F67E8D}"/>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97676" y="3990975"/>
            <a:ext cx="3497263"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21">
            <a:hlinkClick r:id="rId12" action="ppaction://hlinksldjump"/>
            <a:extLst>
              <a:ext uri="{FF2B5EF4-FFF2-40B4-BE49-F238E27FC236}">
                <a16:creationId xmlns:a16="http://schemas.microsoft.com/office/drawing/2014/main" id="{D916A968-71DF-4B9A-9CEC-1B4098282DF7}"/>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graphicFrame>
        <p:nvGraphicFramePr>
          <p:cNvPr id="3" name="对象 2">
            <a:extLst>
              <a:ext uri="{FF2B5EF4-FFF2-40B4-BE49-F238E27FC236}">
                <a16:creationId xmlns:a16="http://schemas.microsoft.com/office/drawing/2014/main" id="{ED29A077-5818-47FE-BA97-DD2FC2FAE397}"/>
              </a:ext>
            </a:extLst>
          </p:cNvPr>
          <p:cNvGraphicFramePr>
            <a:graphicFrameLocks noChangeAspect="1"/>
          </p:cNvGraphicFramePr>
          <p:nvPr/>
        </p:nvGraphicFramePr>
        <p:xfrm>
          <a:off x="1892301" y="4910139"/>
          <a:ext cx="2728913" cy="733425"/>
        </p:xfrm>
        <a:graphic>
          <a:graphicData uri="http://schemas.openxmlformats.org/presentationml/2006/ole">
            <mc:AlternateContent xmlns:mc="http://schemas.openxmlformats.org/markup-compatibility/2006">
              <mc:Choice xmlns:v="urn:schemas-microsoft-com:vml" Requires="v">
                <p:oleObj spid="_x0000_s43010" name="文档" r:id="rId13" imgW="3637677" imgH="977725" progId="Word.Document.12">
                  <p:embed/>
                </p:oleObj>
              </mc:Choice>
              <mc:Fallback>
                <p:oleObj name="文档" r:id="rId13" imgW="3637677" imgH="977725" progId="Word.Document.12">
                  <p:embed/>
                  <p:pic>
                    <p:nvPicPr>
                      <p:cNvPr id="3" name="对象 2">
                        <a:extLst>
                          <a:ext uri="{FF2B5EF4-FFF2-40B4-BE49-F238E27FC236}">
                            <a16:creationId xmlns:a16="http://schemas.microsoft.com/office/drawing/2014/main" id="{ED29A077-5818-47FE-BA97-DD2FC2FAE39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892301" y="4910139"/>
                        <a:ext cx="27289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95E0458B-122A-4BD8-8BE4-B5B4CA1D278C}"/>
              </a:ext>
            </a:extLst>
          </p:cNvPr>
          <p:cNvSpPr/>
          <p:nvPr/>
        </p:nvSpPr>
        <p:spPr>
          <a:xfrm>
            <a:off x="1816100" y="998538"/>
            <a:ext cx="5322888" cy="100171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棒滑到底端刚进入磁场时受到的安培力的大小和方向；</a:t>
            </a:r>
            <a:endParaRPr lang="zh-CN" altLang="zh-CN" sz="788" kern="100" dirty="0">
              <a:latin typeface="宋体" panose="02010600030101010101" pitchFamily="2" charset="-122"/>
              <a:cs typeface="Courier New" panose="02070309020205020404" pitchFamily="49" charset="0"/>
            </a:endParaRPr>
          </a:p>
        </p:txBody>
      </p:sp>
      <p:sp>
        <p:nvSpPr>
          <p:cNvPr id="27" name="Rectangle 21">
            <a:hlinkClick r:id="rId3" action="ppaction://hlinksldjump"/>
            <a:extLst>
              <a:ext uri="{FF2B5EF4-FFF2-40B4-BE49-F238E27FC236}">
                <a16:creationId xmlns:a16="http://schemas.microsoft.com/office/drawing/2014/main" id="{77E824AD-4427-4C0A-9D79-2425AFEAD3C6}"/>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4" action="ppaction://hlinksldjump"/>
            <a:extLst>
              <a:ext uri="{FF2B5EF4-FFF2-40B4-BE49-F238E27FC236}">
                <a16:creationId xmlns:a16="http://schemas.microsoft.com/office/drawing/2014/main" id="{DF09CD25-65E1-40B3-98A9-283632649C6C}"/>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3" name="Rectangle 21">
            <a:hlinkClick r:id="rId5" action="ppaction://hlinksldjump"/>
            <a:extLst>
              <a:ext uri="{FF2B5EF4-FFF2-40B4-BE49-F238E27FC236}">
                <a16:creationId xmlns:a16="http://schemas.microsoft.com/office/drawing/2014/main" id="{0AB429B0-D84A-4CD7-8F59-695F18E12092}"/>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4" name="Rectangle 21">
            <a:hlinkClick r:id="rId6" action="ppaction://hlinksldjump"/>
            <a:extLst>
              <a:ext uri="{FF2B5EF4-FFF2-40B4-BE49-F238E27FC236}">
                <a16:creationId xmlns:a16="http://schemas.microsoft.com/office/drawing/2014/main" id="{F86DA390-5C56-42B8-9520-440C0620D9D3}"/>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5" name="Rectangle 21">
            <a:hlinkClick r:id="rId7" action="ppaction://hlinksldjump"/>
            <a:extLst>
              <a:ext uri="{FF2B5EF4-FFF2-40B4-BE49-F238E27FC236}">
                <a16:creationId xmlns:a16="http://schemas.microsoft.com/office/drawing/2014/main" id="{A26BF0FF-D7D2-4990-ACB8-921E1BBE86D9}"/>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6" name="Rectangle 21">
            <a:hlinkClick r:id="rId8" action="ppaction://hlinksldjump"/>
            <a:extLst>
              <a:ext uri="{FF2B5EF4-FFF2-40B4-BE49-F238E27FC236}">
                <a16:creationId xmlns:a16="http://schemas.microsoft.com/office/drawing/2014/main" id="{78EAB0E1-1A06-4946-8324-45F5FFA69EC3}"/>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7" name="Rectangle 21">
            <a:hlinkClick r:id="rId9" action="ppaction://hlinksldjump"/>
            <a:extLst>
              <a:ext uri="{FF2B5EF4-FFF2-40B4-BE49-F238E27FC236}">
                <a16:creationId xmlns:a16="http://schemas.microsoft.com/office/drawing/2014/main" id="{B17DC524-656C-48EC-BDB1-0FE8CB3021D5}"/>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38" name="Rectangle 21">
            <a:hlinkClick r:id="rId10" action="ppaction://hlinksldjump"/>
            <a:extLst>
              <a:ext uri="{FF2B5EF4-FFF2-40B4-BE49-F238E27FC236}">
                <a16:creationId xmlns:a16="http://schemas.microsoft.com/office/drawing/2014/main" id="{8269A032-4D39-470A-ADA6-F459D2B07B34}"/>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pic>
        <p:nvPicPr>
          <p:cNvPr id="274443" name="Picture 2" descr="2-209">
            <a:extLst>
              <a:ext uri="{FF2B5EF4-FFF2-40B4-BE49-F238E27FC236}">
                <a16:creationId xmlns:a16="http://schemas.microsoft.com/office/drawing/2014/main" id="{3F93F9B2-D555-49EB-954A-D419FE65679F}"/>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38988" y="1111250"/>
            <a:ext cx="3497262"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21">
            <a:hlinkClick r:id="rId12" action="ppaction://hlinksldjump"/>
            <a:extLst>
              <a:ext uri="{FF2B5EF4-FFF2-40B4-BE49-F238E27FC236}">
                <a16:creationId xmlns:a16="http://schemas.microsoft.com/office/drawing/2014/main" id="{ECF0DFCF-BBAB-48B4-A9D2-FF529B3EBCF1}"/>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graphicFrame>
        <p:nvGraphicFramePr>
          <p:cNvPr id="3" name="对象 2">
            <a:extLst>
              <a:ext uri="{FF2B5EF4-FFF2-40B4-BE49-F238E27FC236}">
                <a16:creationId xmlns:a16="http://schemas.microsoft.com/office/drawing/2014/main" id="{346640D1-4E1B-41CC-B54A-1F4B948B7235}"/>
              </a:ext>
            </a:extLst>
          </p:cNvPr>
          <p:cNvGraphicFramePr>
            <a:graphicFrameLocks noChangeAspect="1"/>
          </p:cNvGraphicFramePr>
          <p:nvPr/>
        </p:nvGraphicFramePr>
        <p:xfrm>
          <a:off x="1922464" y="2024064"/>
          <a:ext cx="5272087" cy="923925"/>
        </p:xfrm>
        <a:graphic>
          <a:graphicData uri="http://schemas.openxmlformats.org/presentationml/2006/ole">
            <mc:AlternateContent xmlns:mc="http://schemas.openxmlformats.org/markup-compatibility/2006">
              <mc:Choice xmlns:v="urn:schemas-microsoft-com:vml" Requires="v">
                <p:oleObj spid="_x0000_s44034" name="文档" r:id="rId13" imgW="7029831" imgH="1231590" progId="Word.Document.12">
                  <p:embed/>
                </p:oleObj>
              </mc:Choice>
              <mc:Fallback>
                <p:oleObj name="文档" r:id="rId13" imgW="7029831" imgH="1231590" progId="Word.Document.12">
                  <p:embed/>
                  <p:pic>
                    <p:nvPicPr>
                      <p:cNvPr id="3" name="对象 2">
                        <a:extLst>
                          <a:ext uri="{FF2B5EF4-FFF2-40B4-BE49-F238E27FC236}">
                            <a16:creationId xmlns:a16="http://schemas.microsoft.com/office/drawing/2014/main" id="{346640D1-4E1B-41CC-B54A-1F4B948B723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22464" y="2024064"/>
                        <a:ext cx="52720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 name="对象 1">
            <a:extLst>
              <a:ext uri="{FF2B5EF4-FFF2-40B4-BE49-F238E27FC236}">
                <a16:creationId xmlns:a16="http://schemas.microsoft.com/office/drawing/2014/main" id="{C2CCA6C7-661E-437F-B158-8D641B5C03C7}"/>
              </a:ext>
            </a:extLst>
          </p:cNvPr>
          <p:cNvGraphicFramePr>
            <a:graphicFrameLocks noChangeAspect="1"/>
          </p:cNvGraphicFramePr>
          <p:nvPr/>
        </p:nvGraphicFramePr>
        <p:xfrm>
          <a:off x="1922464" y="2943226"/>
          <a:ext cx="8218487" cy="989013"/>
        </p:xfrm>
        <a:graphic>
          <a:graphicData uri="http://schemas.openxmlformats.org/presentationml/2006/ole">
            <mc:AlternateContent xmlns:mc="http://schemas.openxmlformats.org/markup-compatibility/2006">
              <mc:Choice xmlns:v="urn:schemas-microsoft-com:vml" Requires="v">
                <p:oleObj spid="_x0000_s44035" name="文档" r:id="rId15" imgW="10957527" imgH="1319869" progId="Word.Document.12">
                  <p:embed/>
                </p:oleObj>
              </mc:Choice>
              <mc:Fallback>
                <p:oleObj name="文档" r:id="rId15" imgW="10957527" imgH="1319869" progId="Word.Document.12">
                  <p:embed/>
                  <p:pic>
                    <p:nvPicPr>
                      <p:cNvPr id="2" name="对象 1">
                        <a:extLst>
                          <a:ext uri="{FF2B5EF4-FFF2-40B4-BE49-F238E27FC236}">
                            <a16:creationId xmlns:a16="http://schemas.microsoft.com/office/drawing/2014/main" id="{C2CCA6C7-661E-437F-B158-8D641B5C03C7}"/>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22464" y="2943226"/>
                        <a:ext cx="8218487" cy="98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对象 3">
            <a:extLst>
              <a:ext uri="{FF2B5EF4-FFF2-40B4-BE49-F238E27FC236}">
                <a16:creationId xmlns:a16="http://schemas.microsoft.com/office/drawing/2014/main" id="{992FE829-B245-4056-9DF9-7DB2D7FDFC5F}"/>
              </a:ext>
            </a:extLst>
          </p:cNvPr>
          <p:cNvGraphicFramePr>
            <a:graphicFrameLocks noChangeAspect="1"/>
          </p:cNvGraphicFramePr>
          <p:nvPr/>
        </p:nvGraphicFramePr>
        <p:xfrm>
          <a:off x="1922463" y="3698876"/>
          <a:ext cx="6902450" cy="1000125"/>
        </p:xfrm>
        <a:graphic>
          <a:graphicData uri="http://schemas.openxmlformats.org/presentationml/2006/ole">
            <mc:AlternateContent xmlns:mc="http://schemas.openxmlformats.org/markup-compatibility/2006">
              <mc:Choice xmlns:v="urn:schemas-microsoft-com:vml" Requires="v">
                <p:oleObj spid="_x0000_s44036" name="文档" r:id="rId17" imgW="9202174" imgH="1332823" progId="Word.Document.12">
                  <p:embed/>
                </p:oleObj>
              </mc:Choice>
              <mc:Fallback>
                <p:oleObj name="文档" r:id="rId17" imgW="9202174" imgH="1332823" progId="Word.Document.12">
                  <p:embed/>
                  <p:pic>
                    <p:nvPicPr>
                      <p:cNvPr id="4" name="对象 3">
                        <a:extLst>
                          <a:ext uri="{FF2B5EF4-FFF2-40B4-BE49-F238E27FC236}">
                            <a16:creationId xmlns:a16="http://schemas.microsoft.com/office/drawing/2014/main" id="{992FE829-B245-4056-9DF9-7DB2D7FDFC5F}"/>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22463" y="3698876"/>
                        <a:ext cx="69024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对象 4">
            <a:extLst>
              <a:ext uri="{FF2B5EF4-FFF2-40B4-BE49-F238E27FC236}">
                <a16:creationId xmlns:a16="http://schemas.microsoft.com/office/drawing/2014/main" id="{F6DB9B30-D0E0-45AE-A5B7-FFD8285A8244}"/>
              </a:ext>
            </a:extLst>
          </p:cNvPr>
          <p:cNvGraphicFramePr>
            <a:graphicFrameLocks noChangeAspect="1"/>
          </p:cNvGraphicFramePr>
          <p:nvPr/>
        </p:nvGraphicFramePr>
        <p:xfrm>
          <a:off x="1922464" y="4470400"/>
          <a:ext cx="5578475" cy="1049338"/>
        </p:xfrm>
        <a:graphic>
          <a:graphicData uri="http://schemas.openxmlformats.org/presentationml/2006/ole">
            <mc:AlternateContent xmlns:mc="http://schemas.openxmlformats.org/markup-compatibility/2006">
              <mc:Choice xmlns:v="urn:schemas-microsoft-com:vml" Requires="v">
                <p:oleObj spid="_x0000_s44037" name="文档" r:id="rId19" imgW="7436257" imgH="1396834" progId="Word.Document.12">
                  <p:embed/>
                </p:oleObj>
              </mc:Choice>
              <mc:Fallback>
                <p:oleObj name="文档" r:id="rId19" imgW="7436257" imgH="1396834" progId="Word.Document.12">
                  <p:embed/>
                  <p:pic>
                    <p:nvPicPr>
                      <p:cNvPr id="5" name="对象 4">
                        <a:extLst>
                          <a:ext uri="{FF2B5EF4-FFF2-40B4-BE49-F238E27FC236}">
                            <a16:creationId xmlns:a16="http://schemas.microsoft.com/office/drawing/2014/main" id="{F6DB9B30-D0E0-45AE-A5B7-FFD8285A8244}"/>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922464" y="4470400"/>
                        <a:ext cx="5578475"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 name="矩形 16">
            <a:extLst>
              <a:ext uri="{FF2B5EF4-FFF2-40B4-BE49-F238E27FC236}">
                <a16:creationId xmlns:a16="http://schemas.microsoft.com/office/drawing/2014/main" id="{E6FEAD41-C156-44A8-808D-4BF442908DDE}"/>
              </a:ext>
            </a:extLst>
          </p:cNvPr>
          <p:cNvSpPr/>
          <p:nvPr/>
        </p:nvSpPr>
        <p:spPr>
          <a:xfrm>
            <a:off x="1816101" y="5119689"/>
            <a:ext cx="8493125"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latin typeface="Times New Roman" panose="02020603050405020304" pitchFamily="18" charset="0"/>
                <a:cs typeface="Times New Roman" panose="02020603050405020304" pitchFamily="18" charset="0"/>
              </a:rPr>
              <a:t>根据左手定则可知</a:t>
            </a:r>
            <a:r>
              <a:rPr lang="en-US" altLang="zh-CN" sz="2100" i="1" kern="100" dirty="0">
                <a:latin typeface="Times New Roman" panose="02020603050405020304" pitchFamily="18" charset="0"/>
                <a:cs typeface="Courier New" panose="02070309020205020404" pitchFamily="49" charset="0"/>
              </a:rPr>
              <a:t>a</a:t>
            </a:r>
            <a:r>
              <a:rPr lang="zh-CN" altLang="zh-CN" sz="2100" kern="100" dirty="0">
                <a:latin typeface="Times New Roman" panose="02020603050405020304" pitchFamily="18" charset="0"/>
                <a:cs typeface="Times New Roman" panose="02020603050405020304" pitchFamily="18" charset="0"/>
              </a:rPr>
              <a:t>棒受到的安培力方向水平向左</a:t>
            </a:r>
            <a:endParaRPr lang="zh-CN" altLang="zh-CN" sz="788" kern="100" dirty="0">
              <a:latin typeface="宋体" panose="02010600030101010101" pitchFamily="2" charset="-122"/>
              <a:cs typeface="Courier New" panose="02070309020205020404" pitchFamily="49"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7">
                                            <p:txEl>
                                              <p:pRg st="0" end="0"/>
                                            </p:txEl>
                                          </p:spTgt>
                                        </p:tgtEl>
                                        <p:attrNameLst>
                                          <p:attrName>style.visibility</p:attrName>
                                        </p:attrNameLst>
                                      </p:cBhvr>
                                      <p:to>
                                        <p:strVal val="visible"/>
                                      </p:to>
                                    </p:set>
                                    <p:animEffect transition="in" filter="blinds(horizontal)">
                                      <p:cBhvr>
                                        <p:cTn id="2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C4A74ADB-7F46-4D7B-8D16-DECA4EFDE337}"/>
              </a:ext>
            </a:extLst>
          </p:cNvPr>
          <p:cNvSpPr/>
          <p:nvPr/>
        </p:nvSpPr>
        <p:spPr>
          <a:xfrm>
            <a:off x="1816101" y="998539"/>
            <a:ext cx="8640763"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(3)</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求最终稳定时两棒的速度大小；</a:t>
            </a:r>
            <a:endParaRPr lang="zh-CN" altLang="zh-CN" sz="788" kern="100" dirty="0">
              <a:latin typeface="宋体" panose="02010600030101010101" pitchFamily="2" charset="-122"/>
              <a:cs typeface="Courier New" panose="02070309020205020404" pitchFamily="49" charset="0"/>
            </a:endParaRPr>
          </a:p>
        </p:txBody>
      </p:sp>
      <p:sp>
        <p:nvSpPr>
          <p:cNvPr id="27" name="Rectangle 21">
            <a:hlinkClick r:id="rId3" action="ppaction://hlinksldjump"/>
            <a:extLst>
              <a:ext uri="{FF2B5EF4-FFF2-40B4-BE49-F238E27FC236}">
                <a16:creationId xmlns:a16="http://schemas.microsoft.com/office/drawing/2014/main" id="{1F4549AF-A263-4035-9499-A8CC4CBB9024}"/>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4" action="ppaction://hlinksldjump"/>
            <a:extLst>
              <a:ext uri="{FF2B5EF4-FFF2-40B4-BE49-F238E27FC236}">
                <a16:creationId xmlns:a16="http://schemas.microsoft.com/office/drawing/2014/main" id="{3B9D7BA2-1D9A-4FA8-8D97-066BF9ABEE8E}"/>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3" name="Rectangle 21">
            <a:hlinkClick r:id="rId5" action="ppaction://hlinksldjump"/>
            <a:extLst>
              <a:ext uri="{FF2B5EF4-FFF2-40B4-BE49-F238E27FC236}">
                <a16:creationId xmlns:a16="http://schemas.microsoft.com/office/drawing/2014/main" id="{E81CAF1B-2148-45B5-80C5-88067B95292F}"/>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4" name="Rectangle 21">
            <a:hlinkClick r:id="rId6" action="ppaction://hlinksldjump"/>
            <a:extLst>
              <a:ext uri="{FF2B5EF4-FFF2-40B4-BE49-F238E27FC236}">
                <a16:creationId xmlns:a16="http://schemas.microsoft.com/office/drawing/2014/main" id="{4081F5E6-B1A9-4B5E-8F63-AFD8484DB8F1}"/>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5" name="Rectangle 21">
            <a:hlinkClick r:id="rId7" action="ppaction://hlinksldjump"/>
            <a:extLst>
              <a:ext uri="{FF2B5EF4-FFF2-40B4-BE49-F238E27FC236}">
                <a16:creationId xmlns:a16="http://schemas.microsoft.com/office/drawing/2014/main" id="{2170828C-2F50-4A3F-9E90-B7407FB56DB0}"/>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6" name="Rectangle 21">
            <a:hlinkClick r:id="rId8" action="ppaction://hlinksldjump"/>
            <a:extLst>
              <a:ext uri="{FF2B5EF4-FFF2-40B4-BE49-F238E27FC236}">
                <a16:creationId xmlns:a16="http://schemas.microsoft.com/office/drawing/2014/main" id="{A3755E1D-9D47-4679-A76D-D434B2D4305C}"/>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7" name="Rectangle 21">
            <a:hlinkClick r:id="rId9" action="ppaction://hlinksldjump"/>
            <a:extLst>
              <a:ext uri="{FF2B5EF4-FFF2-40B4-BE49-F238E27FC236}">
                <a16:creationId xmlns:a16="http://schemas.microsoft.com/office/drawing/2014/main" id="{D7C2AC79-EFEF-4D63-AAF1-4F62C5617363}"/>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38" name="Rectangle 21">
            <a:hlinkClick r:id="rId10" action="ppaction://hlinksldjump"/>
            <a:extLst>
              <a:ext uri="{FF2B5EF4-FFF2-40B4-BE49-F238E27FC236}">
                <a16:creationId xmlns:a16="http://schemas.microsoft.com/office/drawing/2014/main" id="{5E0C9F5B-DA4E-4A74-94D3-643B2BE2BD9F}"/>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pic>
        <p:nvPicPr>
          <p:cNvPr id="275467" name="Picture 2" descr="2-209">
            <a:extLst>
              <a:ext uri="{FF2B5EF4-FFF2-40B4-BE49-F238E27FC236}">
                <a16:creationId xmlns:a16="http://schemas.microsoft.com/office/drawing/2014/main" id="{916DD57B-1126-43FF-82A0-7C398951D61C}"/>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8164" y="1600200"/>
            <a:ext cx="3495675"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21">
            <a:hlinkClick r:id="rId12" action="ppaction://hlinksldjump"/>
            <a:extLst>
              <a:ext uri="{FF2B5EF4-FFF2-40B4-BE49-F238E27FC236}">
                <a16:creationId xmlns:a16="http://schemas.microsoft.com/office/drawing/2014/main" id="{866BF789-F257-400D-AA40-0294533FEEC4}"/>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graphicFrame>
        <p:nvGraphicFramePr>
          <p:cNvPr id="3" name="对象 2">
            <a:extLst>
              <a:ext uri="{FF2B5EF4-FFF2-40B4-BE49-F238E27FC236}">
                <a16:creationId xmlns:a16="http://schemas.microsoft.com/office/drawing/2014/main" id="{60855788-47BF-4145-9BC1-D440AC43EC83}"/>
              </a:ext>
            </a:extLst>
          </p:cNvPr>
          <p:cNvGraphicFramePr>
            <a:graphicFrameLocks noChangeAspect="1"/>
          </p:cNvGraphicFramePr>
          <p:nvPr/>
        </p:nvGraphicFramePr>
        <p:xfrm>
          <a:off x="1927225" y="2673351"/>
          <a:ext cx="2890838" cy="809625"/>
        </p:xfrm>
        <a:graphic>
          <a:graphicData uri="http://schemas.openxmlformats.org/presentationml/2006/ole">
            <mc:AlternateContent xmlns:mc="http://schemas.openxmlformats.org/markup-compatibility/2006">
              <mc:Choice xmlns:v="urn:schemas-microsoft-com:vml" Requires="v">
                <p:oleObj spid="_x0000_s45058" name="文档" r:id="rId13" imgW="3853585" imgH="1078882" progId="Word.Document.12">
                  <p:embed/>
                </p:oleObj>
              </mc:Choice>
              <mc:Fallback>
                <p:oleObj name="文档" r:id="rId13" imgW="3853585" imgH="1078882" progId="Word.Document.12">
                  <p:embed/>
                  <p:pic>
                    <p:nvPicPr>
                      <p:cNvPr id="3" name="对象 2">
                        <a:extLst>
                          <a:ext uri="{FF2B5EF4-FFF2-40B4-BE49-F238E27FC236}">
                            <a16:creationId xmlns:a16="http://schemas.microsoft.com/office/drawing/2014/main" id="{60855788-47BF-4145-9BC1-D440AC43EC8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27225" y="2673351"/>
                        <a:ext cx="2890838"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 name="矩形 15">
            <a:extLst>
              <a:ext uri="{FF2B5EF4-FFF2-40B4-BE49-F238E27FC236}">
                <a16:creationId xmlns:a16="http://schemas.microsoft.com/office/drawing/2014/main" id="{2318581F-AFC8-4246-AE8B-616D77696CBC}"/>
              </a:ext>
            </a:extLst>
          </p:cNvPr>
          <p:cNvSpPr>
            <a:spLocks noChangeArrowheads="1"/>
          </p:cNvSpPr>
          <p:nvPr/>
        </p:nvSpPr>
        <p:spPr bwMode="auto">
          <a:xfrm>
            <a:off x="1816101" y="3508376"/>
            <a:ext cx="8640763"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设两棒最后稳定时的速度为</a:t>
            </a:r>
            <a:r>
              <a:rPr lang="en-US" altLang="zh-CN" sz="2100" i="1">
                <a:latin typeface="Book Antiqua" panose="02040602050305030304" pitchFamily="18" charset="0"/>
                <a:ea typeface="微软雅黑" panose="020B0503020204020204" pitchFamily="34" charset="-122"/>
                <a:cs typeface="Times New Roman" panose="02020603050405020304" pitchFamily="18" charset="0"/>
              </a:rPr>
              <a:t>v</a:t>
            </a:r>
            <a:r>
              <a:rPr lang="en-US" altLang="zh-CN" sz="2100">
                <a:latin typeface="宋体" panose="02010600030101010101" pitchFamily="2" charset="-122"/>
                <a:ea typeface="微软雅黑" panose="020B0503020204020204" pitchFamily="34" charset="-122"/>
                <a:cs typeface="Times New Roman" panose="02020603050405020304" pitchFamily="18" charset="0"/>
              </a:rPr>
              <a:t>′</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en-US" altLang="zh-CN" sz="2100">
              <a:latin typeface="Times New Roman" panose="02020603050405020304" pitchFamily="18" charset="0"/>
              <a:ea typeface="微软雅黑" panose="020B0503020204020204" pitchFamily="34" charset="-122"/>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从</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棒进入磁场到两棒速度达到稳定，</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graphicFrame>
        <p:nvGraphicFramePr>
          <p:cNvPr id="4" name="对象 3">
            <a:extLst>
              <a:ext uri="{FF2B5EF4-FFF2-40B4-BE49-F238E27FC236}">
                <a16:creationId xmlns:a16="http://schemas.microsoft.com/office/drawing/2014/main" id="{73D26D3C-591D-4077-840B-E29B1C07CD35}"/>
              </a:ext>
            </a:extLst>
          </p:cNvPr>
          <p:cNvGraphicFramePr>
            <a:graphicFrameLocks noChangeAspect="1"/>
          </p:cNvGraphicFramePr>
          <p:nvPr/>
        </p:nvGraphicFramePr>
        <p:xfrm>
          <a:off x="1927226" y="4568826"/>
          <a:ext cx="6919913" cy="912813"/>
        </p:xfrm>
        <a:graphic>
          <a:graphicData uri="http://schemas.openxmlformats.org/presentationml/2006/ole">
            <mc:AlternateContent xmlns:mc="http://schemas.openxmlformats.org/markup-compatibility/2006">
              <mc:Choice xmlns:v="urn:schemas-microsoft-com:vml" Requires="v">
                <p:oleObj spid="_x0000_s45059" name="文档" r:id="rId15" imgW="9224526" imgH="1218396" progId="Word.Document.12">
                  <p:embed/>
                </p:oleObj>
              </mc:Choice>
              <mc:Fallback>
                <p:oleObj name="文档" r:id="rId15" imgW="9224526" imgH="1218396" progId="Word.Document.12">
                  <p:embed/>
                  <p:pic>
                    <p:nvPicPr>
                      <p:cNvPr id="4" name="对象 3">
                        <a:extLst>
                          <a:ext uri="{FF2B5EF4-FFF2-40B4-BE49-F238E27FC236}">
                            <a16:creationId xmlns:a16="http://schemas.microsoft.com/office/drawing/2014/main" id="{73D26D3C-591D-4077-840B-E29B1C07CD3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27226" y="4568826"/>
                        <a:ext cx="6919913"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linds(horizontal)">
                                      <p:cBhvr>
                                        <p:cTn id="12" dur="500"/>
                                        <p:tgtEl>
                                          <p:spTgt spid="1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6">
                                            <p:txEl>
                                              <p:pRg st="1" end="1"/>
                                            </p:txEl>
                                          </p:spTgt>
                                        </p:tgtEl>
                                        <p:attrNameLst>
                                          <p:attrName>style.visibility</p:attrName>
                                        </p:attrNameLst>
                                      </p:cBhvr>
                                      <p:to>
                                        <p:strVal val="visible"/>
                                      </p:to>
                                    </p:set>
                                    <p:animEffect transition="in" filter="blinds(horizontal)">
                                      <p:cBhvr>
                                        <p:cTn id="17" dur="500"/>
                                        <p:tgtEl>
                                          <p:spTgt spid="16">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a:extLst>
              <a:ext uri="{FF2B5EF4-FFF2-40B4-BE49-F238E27FC236}">
                <a16:creationId xmlns:a16="http://schemas.microsoft.com/office/drawing/2014/main" id="{520074A2-1AD5-4E81-B888-7B7F916FD01B}"/>
              </a:ext>
            </a:extLst>
          </p:cNvPr>
          <p:cNvSpPr/>
          <p:nvPr/>
        </p:nvSpPr>
        <p:spPr>
          <a:xfrm>
            <a:off x="1816101" y="998539"/>
            <a:ext cx="8640763"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从</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棒开始下滑到最终稳定的过程中，求</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棒上产生的内能</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788" kern="100" dirty="0">
              <a:latin typeface="宋体" panose="02010600030101010101" pitchFamily="2" charset="-122"/>
              <a:cs typeface="Courier New" panose="02070309020205020404" pitchFamily="49" charset="0"/>
            </a:endParaRPr>
          </a:p>
        </p:txBody>
      </p:sp>
      <p:pic>
        <p:nvPicPr>
          <p:cNvPr id="276483" name="Picture 2" descr="2-209">
            <a:extLst>
              <a:ext uri="{FF2B5EF4-FFF2-40B4-BE49-F238E27FC236}">
                <a16:creationId xmlns:a16="http://schemas.microsoft.com/office/drawing/2014/main" id="{A88129BC-93E6-4435-B0C3-F36FCCAC1CB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8164" y="1600200"/>
            <a:ext cx="3495675"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对象 2">
            <a:extLst>
              <a:ext uri="{FF2B5EF4-FFF2-40B4-BE49-F238E27FC236}">
                <a16:creationId xmlns:a16="http://schemas.microsoft.com/office/drawing/2014/main" id="{32E8C2BA-BB8C-4D20-AEC0-0805A69D7D26}"/>
              </a:ext>
            </a:extLst>
          </p:cNvPr>
          <p:cNvGraphicFramePr>
            <a:graphicFrameLocks noChangeAspect="1"/>
          </p:cNvGraphicFramePr>
          <p:nvPr/>
        </p:nvGraphicFramePr>
        <p:xfrm>
          <a:off x="1924051" y="2441575"/>
          <a:ext cx="2754313" cy="933450"/>
        </p:xfrm>
        <a:graphic>
          <a:graphicData uri="http://schemas.openxmlformats.org/presentationml/2006/ole">
            <mc:AlternateContent xmlns:mc="http://schemas.openxmlformats.org/markup-compatibility/2006">
              <mc:Choice xmlns:v="urn:schemas-microsoft-com:vml" Requires="v">
                <p:oleObj spid="_x0000_s46082" name="文档" r:id="rId4" imgW="3675821" imgH="1244116" progId="Word.Document.12">
                  <p:embed/>
                </p:oleObj>
              </mc:Choice>
              <mc:Fallback>
                <p:oleObj name="文档" r:id="rId4" imgW="3675821" imgH="1244116" progId="Word.Document.12">
                  <p:embed/>
                  <p:pic>
                    <p:nvPicPr>
                      <p:cNvPr id="3" name="对象 2">
                        <a:extLst>
                          <a:ext uri="{FF2B5EF4-FFF2-40B4-BE49-F238E27FC236}">
                            <a16:creationId xmlns:a16="http://schemas.microsoft.com/office/drawing/2014/main" id="{32E8C2BA-BB8C-4D20-AEC0-0805A69D7D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24051" y="2441575"/>
                        <a:ext cx="2754313"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 name="矩形 15">
            <a:extLst>
              <a:ext uri="{FF2B5EF4-FFF2-40B4-BE49-F238E27FC236}">
                <a16:creationId xmlns:a16="http://schemas.microsoft.com/office/drawing/2014/main" id="{A1A26781-45D2-49DA-A2AD-2B73076FDF5B}"/>
              </a:ext>
            </a:extLst>
          </p:cNvPr>
          <p:cNvSpPr>
            <a:spLocks noChangeArrowheads="1"/>
          </p:cNvSpPr>
          <p:nvPr/>
        </p:nvSpPr>
        <p:spPr bwMode="auto">
          <a:xfrm>
            <a:off x="1816101" y="3213100"/>
            <a:ext cx="8640763"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设</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棒产生的内能为</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E</a:t>
            </a:r>
            <a:r>
              <a:rPr lang="en-US" altLang="zh-CN" sz="2100" i="1" baseline="-25000">
                <a:latin typeface="Times New Roman" panose="02020603050405020304" pitchFamily="18" charset="0"/>
                <a:ea typeface="微软雅黑" panose="020B0503020204020204" pitchFamily="34" charset="-122"/>
                <a:cs typeface="Times New Roman" panose="02020603050405020304" pitchFamily="18" charset="0"/>
              </a:rPr>
              <a:t>a</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棒产生的内能为</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E</a:t>
            </a:r>
            <a:r>
              <a:rPr lang="en-US" altLang="zh-CN" sz="2100" i="1" baseline="-25000">
                <a:latin typeface="Times New Roman" panose="02020603050405020304" pitchFamily="18" charset="0"/>
                <a:ea typeface="微软雅黑" panose="020B0503020204020204" pitchFamily="34" charset="-122"/>
                <a:cs typeface="Times New Roman" panose="02020603050405020304" pitchFamily="18" charset="0"/>
              </a:rPr>
              <a:t>b</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graphicFrame>
        <p:nvGraphicFramePr>
          <p:cNvPr id="4" name="对象 3">
            <a:extLst>
              <a:ext uri="{FF2B5EF4-FFF2-40B4-BE49-F238E27FC236}">
                <a16:creationId xmlns:a16="http://schemas.microsoft.com/office/drawing/2014/main" id="{3F49B339-61A7-4D01-91B6-5EFD310B0707}"/>
              </a:ext>
            </a:extLst>
          </p:cNvPr>
          <p:cNvGraphicFramePr>
            <a:graphicFrameLocks noChangeAspect="1"/>
          </p:cNvGraphicFramePr>
          <p:nvPr/>
        </p:nvGraphicFramePr>
        <p:xfrm>
          <a:off x="1924050" y="3740150"/>
          <a:ext cx="6540500" cy="903288"/>
        </p:xfrm>
        <a:graphic>
          <a:graphicData uri="http://schemas.openxmlformats.org/presentationml/2006/ole">
            <mc:AlternateContent xmlns:mc="http://schemas.openxmlformats.org/markup-compatibility/2006">
              <mc:Choice xmlns:v="urn:schemas-microsoft-com:vml" Requires="v">
                <p:oleObj spid="_x0000_s46083" name="文档" r:id="rId6" imgW="8719083" imgH="1205442" progId="Word.Document.12">
                  <p:embed/>
                </p:oleObj>
              </mc:Choice>
              <mc:Fallback>
                <p:oleObj name="文档" r:id="rId6" imgW="8719083" imgH="1205442" progId="Word.Document.12">
                  <p:embed/>
                  <p:pic>
                    <p:nvPicPr>
                      <p:cNvPr id="4" name="对象 3">
                        <a:extLst>
                          <a:ext uri="{FF2B5EF4-FFF2-40B4-BE49-F238E27FC236}">
                            <a16:creationId xmlns:a16="http://schemas.microsoft.com/office/drawing/2014/main" id="{3F49B339-61A7-4D01-91B6-5EFD310B070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4050" y="3740150"/>
                        <a:ext cx="6540500"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 name="矩形 17">
            <a:extLst>
              <a:ext uri="{FF2B5EF4-FFF2-40B4-BE49-F238E27FC236}">
                <a16:creationId xmlns:a16="http://schemas.microsoft.com/office/drawing/2014/main" id="{966A99AC-ABA9-42A5-921B-A2663FCDA6EF}"/>
              </a:ext>
            </a:extLst>
          </p:cNvPr>
          <p:cNvSpPr/>
          <p:nvPr/>
        </p:nvSpPr>
        <p:spPr>
          <a:xfrm>
            <a:off x="1816101" y="4408489"/>
            <a:ext cx="8640763"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a:latin typeface="Times New Roman" panose="02020603050405020304" pitchFamily="18" charset="0"/>
                <a:cs typeface="Times New Roman" panose="02020603050405020304" pitchFamily="18" charset="0"/>
              </a:rPr>
              <a:t>两棒串联，产生的内能与电阻成正比，则有</a:t>
            </a:r>
            <a:r>
              <a:rPr lang="en-US" altLang="zh-CN" sz="2100" i="1" kern="100">
                <a:latin typeface="Times New Roman" panose="02020603050405020304" pitchFamily="18" charset="0"/>
                <a:cs typeface="Courier New" panose="02070309020205020404" pitchFamily="49" charset="0"/>
              </a:rPr>
              <a:t>E</a:t>
            </a:r>
            <a:r>
              <a:rPr lang="en-US" altLang="zh-CN" sz="2100" i="1" kern="100" baseline="-25000">
                <a:latin typeface="Times New Roman" panose="02020603050405020304" pitchFamily="18" charset="0"/>
                <a:cs typeface="Courier New" panose="02070309020205020404" pitchFamily="49" charset="0"/>
              </a:rPr>
              <a:t>b</a:t>
            </a:r>
            <a:r>
              <a:rPr lang="zh-CN" altLang="zh-CN" sz="2100" kern="100">
                <a:latin typeface="Times New Roman" panose="02020603050405020304" pitchFamily="18" charset="0"/>
                <a:cs typeface="Times New Roman" panose="02020603050405020304" pitchFamily="18" charset="0"/>
              </a:rPr>
              <a:t>＝</a:t>
            </a:r>
            <a:r>
              <a:rPr lang="en-US" altLang="zh-CN" sz="2100" kern="100">
                <a:latin typeface="Times New Roman" panose="02020603050405020304" pitchFamily="18" charset="0"/>
                <a:cs typeface="Courier New" panose="02070309020205020404" pitchFamily="49" charset="0"/>
              </a:rPr>
              <a:t>2</a:t>
            </a:r>
            <a:r>
              <a:rPr lang="en-US" altLang="zh-CN" sz="2100" i="1" kern="100">
                <a:latin typeface="Times New Roman" panose="02020603050405020304" pitchFamily="18" charset="0"/>
                <a:cs typeface="Courier New" panose="02070309020205020404" pitchFamily="49" charset="0"/>
              </a:rPr>
              <a:t>E</a:t>
            </a:r>
            <a:r>
              <a:rPr lang="en-US" altLang="zh-CN" sz="2100" i="1" kern="100" baseline="-25000">
                <a:latin typeface="Times New Roman" panose="02020603050405020304" pitchFamily="18" charset="0"/>
                <a:cs typeface="Courier New" panose="02070309020205020404" pitchFamily="49" charset="0"/>
              </a:rPr>
              <a:t>a</a:t>
            </a:r>
            <a:endParaRPr lang="zh-CN" altLang="zh-CN" sz="788" kern="100">
              <a:latin typeface="宋体" panose="02010600030101010101" pitchFamily="2" charset="-122"/>
              <a:cs typeface="Courier New" panose="02070309020205020404" pitchFamily="49" charset="0"/>
            </a:endParaRPr>
          </a:p>
        </p:txBody>
      </p:sp>
      <p:graphicFrame>
        <p:nvGraphicFramePr>
          <p:cNvPr id="5" name="对象 4">
            <a:extLst>
              <a:ext uri="{FF2B5EF4-FFF2-40B4-BE49-F238E27FC236}">
                <a16:creationId xmlns:a16="http://schemas.microsoft.com/office/drawing/2014/main" id="{AFD50384-EF85-4246-86BF-F1BCCDBD3271}"/>
              </a:ext>
            </a:extLst>
          </p:cNvPr>
          <p:cNvGraphicFramePr>
            <a:graphicFrameLocks noChangeAspect="1"/>
          </p:cNvGraphicFramePr>
          <p:nvPr/>
        </p:nvGraphicFramePr>
        <p:xfrm>
          <a:off x="1924051" y="4903789"/>
          <a:ext cx="3643313" cy="866775"/>
        </p:xfrm>
        <a:graphic>
          <a:graphicData uri="http://schemas.openxmlformats.org/presentationml/2006/ole">
            <mc:AlternateContent xmlns:mc="http://schemas.openxmlformats.org/markup-compatibility/2006">
              <mc:Choice xmlns:v="urn:schemas-microsoft-com:vml" Requires="v">
                <p:oleObj spid="_x0000_s46084" name="文档" r:id="rId8" imgW="4856474" imgH="1155199" progId="Word.Document.12">
                  <p:embed/>
                </p:oleObj>
              </mc:Choice>
              <mc:Fallback>
                <p:oleObj name="文档" r:id="rId8" imgW="4856474" imgH="1155199" progId="Word.Document.12">
                  <p:embed/>
                  <p:pic>
                    <p:nvPicPr>
                      <p:cNvPr id="5" name="对象 4">
                        <a:extLst>
                          <a:ext uri="{FF2B5EF4-FFF2-40B4-BE49-F238E27FC236}">
                            <a16:creationId xmlns:a16="http://schemas.microsoft.com/office/drawing/2014/main" id="{AFD50384-EF85-4246-86BF-F1BCCDBD327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24051" y="4903789"/>
                        <a:ext cx="3643313"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 name="Rectangle 21">
            <a:hlinkClick r:id="rId10" action="ppaction://hlinksldjump"/>
            <a:extLst>
              <a:ext uri="{FF2B5EF4-FFF2-40B4-BE49-F238E27FC236}">
                <a16:creationId xmlns:a16="http://schemas.microsoft.com/office/drawing/2014/main" id="{89A7F8E7-6A5F-48A2-9014-F4C125EE9FE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30" name="Rectangle 21">
            <a:hlinkClick r:id="rId11" action="ppaction://hlinksldjump"/>
            <a:extLst>
              <a:ext uri="{FF2B5EF4-FFF2-40B4-BE49-F238E27FC236}">
                <a16:creationId xmlns:a16="http://schemas.microsoft.com/office/drawing/2014/main" id="{60F85A99-6948-4E00-AE78-09783C5EC1C1}"/>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33" name="Rectangle 21">
            <a:hlinkClick r:id="rId12" action="ppaction://hlinksldjump"/>
            <a:extLst>
              <a:ext uri="{FF2B5EF4-FFF2-40B4-BE49-F238E27FC236}">
                <a16:creationId xmlns:a16="http://schemas.microsoft.com/office/drawing/2014/main" id="{6AC19C73-E053-4E41-8740-D904BFFCE2A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34" name="Rectangle 21">
            <a:hlinkClick r:id="rId13" action="ppaction://hlinksldjump"/>
            <a:extLst>
              <a:ext uri="{FF2B5EF4-FFF2-40B4-BE49-F238E27FC236}">
                <a16:creationId xmlns:a16="http://schemas.microsoft.com/office/drawing/2014/main" id="{6427C84A-11C4-417E-97A2-A5635A1F3EAD}"/>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35" name="Rectangle 21">
            <a:hlinkClick r:id="rId14" action="ppaction://hlinksldjump"/>
            <a:extLst>
              <a:ext uri="{FF2B5EF4-FFF2-40B4-BE49-F238E27FC236}">
                <a16:creationId xmlns:a16="http://schemas.microsoft.com/office/drawing/2014/main" id="{76FF2D67-462F-4469-ADB3-0444CF86A781}"/>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36" name="Rectangle 21">
            <a:hlinkClick r:id="rId15" action="ppaction://hlinksldjump"/>
            <a:extLst>
              <a:ext uri="{FF2B5EF4-FFF2-40B4-BE49-F238E27FC236}">
                <a16:creationId xmlns:a16="http://schemas.microsoft.com/office/drawing/2014/main" id="{0CCE1F52-3D4E-402E-A445-B05AD9DFCEE3}"/>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37" name="Rectangle 21">
            <a:hlinkClick r:id="rId16" action="ppaction://hlinksldjump"/>
            <a:extLst>
              <a:ext uri="{FF2B5EF4-FFF2-40B4-BE49-F238E27FC236}">
                <a16:creationId xmlns:a16="http://schemas.microsoft.com/office/drawing/2014/main" id="{932D986A-7000-4802-A0F4-988E0AB1A816}"/>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38" name="Rectangle 21">
            <a:hlinkClick r:id="rId17" action="ppaction://hlinksldjump"/>
            <a:extLst>
              <a:ext uri="{FF2B5EF4-FFF2-40B4-BE49-F238E27FC236}">
                <a16:creationId xmlns:a16="http://schemas.microsoft.com/office/drawing/2014/main" id="{BF98AEE7-208F-4DFE-927F-46956687C94F}"/>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8</a:t>
            </a:r>
          </a:p>
        </p:txBody>
      </p:sp>
      <p:sp>
        <p:nvSpPr>
          <p:cNvPr id="15" name="Rectangle 21">
            <a:hlinkClick r:id="rId18" action="ppaction://hlinksldjump"/>
            <a:extLst>
              <a:ext uri="{FF2B5EF4-FFF2-40B4-BE49-F238E27FC236}">
                <a16:creationId xmlns:a16="http://schemas.microsoft.com/office/drawing/2014/main" id="{A6D94B51-4A19-483E-B77F-B1F66C114296}"/>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9</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linds(horizontal)">
                                      <p:cBhvr>
                                        <p:cTn id="12" dur="500"/>
                                        <p:tgtEl>
                                          <p:spTgt spid="1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8">
                                            <p:txEl>
                                              <p:pRg st="0" end="0"/>
                                            </p:txEl>
                                          </p:spTgt>
                                        </p:tgtEl>
                                        <p:attrNameLst>
                                          <p:attrName>style.visibility</p:attrName>
                                        </p:attrNameLst>
                                      </p:cBhvr>
                                      <p:to>
                                        <p:strVal val="visible"/>
                                      </p:to>
                                    </p:set>
                                    <p:animEffect transition="in" filter="blinds(horizontal)">
                                      <p:cBhvr>
                                        <p:cTn id="22" dur="500"/>
                                        <p:tgtEl>
                                          <p:spTgt spid="18">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B5D9C038-FFD5-4AC6-A19D-2E38A10FCECA}"/>
              </a:ext>
            </a:extLst>
          </p:cNvPr>
          <p:cNvSpPr/>
          <p:nvPr/>
        </p:nvSpPr>
        <p:spPr>
          <a:xfrm>
            <a:off x="1730375" y="1052513"/>
            <a:ext cx="8731250" cy="4564062"/>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defRPr/>
            </a:pP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预测到</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2025</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年，我国将在航空母舰上用中压直流技术的电磁弹射器实现对飞机的精确控制</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其等效电路如图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俯视图</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，直流电源电动势</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E</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18 V</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，超级电容器的电容</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 F.</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两根固定于水平面内的光滑平行金属导轨间距</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l</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0.4 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，电阻不计，磁感应强度大小</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 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的匀强磁场垂直于导轨平面向外</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质量</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0.16 kg</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R</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0.2 Ω</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的金属棒</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垂直放在两导轨间处于静止状态，并与导轨良好接触</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开关</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先接</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，使电容器</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完全充电，然后将</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接至</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开始向右加速运动</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p>
          <a:p>
            <a:pPr algn="just">
              <a:lnSpc>
                <a:spcPct val="14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当</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上的感应电动势与电容器两极板间的电压相</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等时，回路中电流为零，</a:t>
            </a:r>
            <a:r>
              <a:rPr lang="en-US" altLang="zh-CN" sz="2100" i="1" kern="100" dirty="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达到最大速度，之后</a:t>
            </a:r>
            <a:endParaRPr lang="en-US"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defRPr/>
            </a:pP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离开导轨</a:t>
            </a:r>
            <a:r>
              <a:rPr lang="en-US" altLang="zh-CN" sz="21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求：</a:t>
            </a:r>
            <a:endParaRPr lang="zh-CN" altLang="zh-CN" sz="788" kern="100" dirty="0">
              <a:latin typeface="宋体" panose="02010600030101010101" pitchFamily="2" charset="-122"/>
              <a:cs typeface="Courier New" panose="02070309020205020404" pitchFamily="49" charset="0"/>
            </a:endParaRPr>
          </a:p>
        </p:txBody>
      </p:sp>
      <p:sp>
        <p:nvSpPr>
          <p:cNvPr id="45" name="Rectangle 21">
            <a:hlinkClick r:id="rId2" action="ppaction://hlinksldjump"/>
            <a:extLst>
              <a:ext uri="{FF2B5EF4-FFF2-40B4-BE49-F238E27FC236}">
                <a16:creationId xmlns:a16="http://schemas.microsoft.com/office/drawing/2014/main" id="{11C86E3A-30F7-40B3-ABAD-48613AE21926}"/>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6" name="Rectangle 21">
            <a:hlinkClick r:id="rId3" action="ppaction://hlinksldjump"/>
            <a:extLst>
              <a:ext uri="{FF2B5EF4-FFF2-40B4-BE49-F238E27FC236}">
                <a16:creationId xmlns:a16="http://schemas.microsoft.com/office/drawing/2014/main" id="{6E6400DC-850B-4905-B5EA-620A6C5F6B04}"/>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7" name="Rectangle 21">
            <a:hlinkClick r:id="rId4" action="ppaction://hlinksldjump"/>
            <a:extLst>
              <a:ext uri="{FF2B5EF4-FFF2-40B4-BE49-F238E27FC236}">
                <a16:creationId xmlns:a16="http://schemas.microsoft.com/office/drawing/2014/main" id="{10875344-46C7-43F7-A3C8-817F5D20A2BD}"/>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8" name="Rectangle 21">
            <a:hlinkClick r:id="rId5" action="ppaction://hlinksldjump"/>
            <a:extLst>
              <a:ext uri="{FF2B5EF4-FFF2-40B4-BE49-F238E27FC236}">
                <a16:creationId xmlns:a16="http://schemas.microsoft.com/office/drawing/2014/main" id="{F0E20458-598D-429F-A38F-A09C2EDE954B}"/>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9" name="Rectangle 21">
            <a:hlinkClick r:id="rId6" action="ppaction://hlinksldjump"/>
            <a:extLst>
              <a:ext uri="{FF2B5EF4-FFF2-40B4-BE49-F238E27FC236}">
                <a16:creationId xmlns:a16="http://schemas.microsoft.com/office/drawing/2014/main" id="{27BC8E68-333A-4558-912D-99D469ADCDC1}"/>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0" name="Rectangle 21">
            <a:hlinkClick r:id="rId7" action="ppaction://hlinksldjump"/>
            <a:extLst>
              <a:ext uri="{FF2B5EF4-FFF2-40B4-BE49-F238E27FC236}">
                <a16:creationId xmlns:a16="http://schemas.microsoft.com/office/drawing/2014/main" id="{6CFAE645-2CD4-4FED-BBC6-F8942969256B}"/>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1" name="Rectangle 21">
            <a:hlinkClick r:id="rId8" action="ppaction://hlinksldjump"/>
            <a:extLst>
              <a:ext uri="{FF2B5EF4-FFF2-40B4-BE49-F238E27FC236}">
                <a16:creationId xmlns:a16="http://schemas.microsoft.com/office/drawing/2014/main" id="{9CA620BE-1447-4EF3-9F7A-39187452466F}"/>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2" name="Rectangle 21">
            <a:hlinkClick r:id="rId9" action="ppaction://hlinksldjump"/>
            <a:extLst>
              <a:ext uri="{FF2B5EF4-FFF2-40B4-BE49-F238E27FC236}">
                <a16:creationId xmlns:a16="http://schemas.microsoft.com/office/drawing/2014/main" id="{3EDABA53-4493-41AB-9229-AF924C3B8DFE}"/>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a:extLst>
              <a:ext uri="{FF2B5EF4-FFF2-40B4-BE49-F238E27FC236}">
                <a16:creationId xmlns:a16="http://schemas.microsoft.com/office/drawing/2014/main" id="{AE996DFD-EEF6-4E94-A58F-FD4081188547}"/>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9</a:t>
            </a:r>
          </a:p>
        </p:txBody>
      </p:sp>
      <p:sp>
        <p:nvSpPr>
          <p:cNvPr id="14" name="矩形 13">
            <a:extLst>
              <a:ext uri="{FF2B5EF4-FFF2-40B4-BE49-F238E27FC236}">
                <a16:creationId xmlns:a16="http://schemas.microsoft.com/office/drawing/2014/main" id="{D79E13A9-92CA-42B0-B288-760E36D512BE}"/>
              </a:ext>
            </a:extLst>
          </p:cNvPr>
          <p:cNvSpPr/>
          <p:nvPr/>
        </p:nvSpPr>
        <p:spPr>
          <a:xfrm>
            <a:off x="8758238" y="4718051"/>
            <a:ext cx="588962" cy="415925"/>
          </a:xfrm>
          <a:prstGeom prst="rect">
            <a:avLst/>
          </a:prstGeom>
        </p:spPr>
        <p:txBody>
          <a:bodyPr wrap="none">
            <a:spAutoFit/>
          </a:bodyPr>
          <a:lstStyle/>
          <a:p>
            <a:pPr>
              <a:defRPr/>
            </a:pPr>
            <a:r>
              <a:rPr lang="zh-CN"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图</a:t>
            </a:r>
            <a:r>
              <a:rPr lang="en-US" altLang="zh-CN" sz="2100" b="1" kern="100" dirty="0">
                <a:latin typeface="Times New Roman" panose="02020603050405020304" pitchFamily="18" charset="0"/>
                <a:ea typeface="楷体_GB2312" panose="02010609030101010101" pitchFamily="49" charset="-122"/>
                <a:cs typeface="Times New Roman" panose="02020603050405020304" pitchFamily="18" charset="0"/>
              </a:rPr>
              <a:t>9</a:t>
            </a:r>
            <a:endParaRPr lang="zh-CN" altLang="en-US" sz="2100" b="1" kern="100" dirty="0">
              <a:latin typeface="Times New Roman" panose="02020603050405020304" pitchFamily="18" charset="0"/>
              <a:ea typeface="楷体_GB2312" panose="02010609030101010101" pitchFamily="49" charset="-122"/>
              <a:cs typeface="Times New Roman" panose="02020603050405020304" pitchFamily="18" charset="0"/>
            </a:endParaRPr>
          </a:p>
        </p:txBody>
      </p:sp>
      <p:pic>
        <p:nvPicPr>
          <p:cNvPr id="277517" name="Picture 2" descr="L62">
            <a:extLst>
              <a:ext uri="{FF2B5EF4-FFF2-40B4-BE49-F238E27FC236}">
                <a16:creationId xmlns:a16="http://schemas.microsoft.com/office/drawing/2014/main" id="{15ADC7B7-8E8D-4C22-B84A-F0197EC4FFA7}"/>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70813" y="3482976"/>
            <a:ext cx="2519362"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6FDBB3A6-ACEF-42BD-8310-655F0ABFFA85}"/>
              </a:ext>
            </a:extLst>
          </p:cNvPr>
          <p:cNvSpPr/>
          <p:nvPr/>
        </p:nvSpPr>
        <p:spPr>
          <a:xfrm>
            <a:off x="1816100" y="1106489"/>
            <a:ext cx="8559800" cy="415925"/>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defRPr/>
            </a:pP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开关</a:t>
            </a:r>
            <a:r>
              <a:rPr lang="en-US" altLang="zh-CN" sz="2100" kern="100" dirty="0">
                <a:latin typeface="Times New Roman" panose="02020603050405020304" pitchFamily="18" charset="0"/>
                <a:ea typeface="方正中等线简体" panose="03000509000000000000" pitchFamily="65" charset="-122"/>
              </a:rPr>
              <a:t>S</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接</a:t>
            </a:r>
            <a:r>
              <a:rPr lang="en-US" altLang="zh-CN" sz="2100" kern="100" dirty="0">
                <a:latin typeface="Times New Roman" panose="02020603050405020304" pitchFamily="18" charset="0"/>
                <a:ea typeface="方正中等线简体" panose="03000509000000000000" pitchFamily="65" charset="-122"/>
              </a:rPr>
              <a:t>1</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使电容器完全充电后，极板上的电荷量；</a:t>
            </a:r>
            <a:endParaRPr lang="zh-CN" altLang="zh-CN" sz="788" kern="100" dirty="0">
              <a:latin typeface="宋体" panose="02010600030101010101" pitchFamily="2" charset="-122"/>
              <a:cs typeface="Courier New" panose="02070309020205020404" pitchFamily="49" charset="0"/>
            </a:endParaRPr>
          </a:p>
        </p:txBody>
      </p:sp>
      <p:sp>
        <p:nvSpPr>
          <p:cNvPr id="27" name="矩形 26">
            <a:extLst>
              <a:ext uri="{FF2B5EF4-FFF2-40B4-BE49-F238E27FC236}">
                <a16:creationId xmlns:a16="http://schemas.microsoft.com/office/drawing/2014/main" id="{AC5EF55A-4F55-46E3-8181-9C953E3E923B}"/>
              </a:ext>
            </a:extLst>
          </p:cNvPr>
          <p:cNvSpPr>
            <a:spLocks noChangeArrowheads="1"/>
          </p:cNvSpPr>
          <p:nvPr/>
        </p:nvSpPr>
        <p:spPr bwMode="auto">
          <a:xfrm>
            <a:off x="1816100" y="2835275"/>
            <a:ext cx="855980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18 C</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sp>
        <p:nvSpPr>
          <p:cNvPr id="45" name="Rectangle 21">
            <a:hlinkClick r:id="rId2" action="ppaction://hlinksldjump"/>
            <a:extLst>
              <a:ext uri="{FF2B5EF4-FFF2-40B4-BE49-F238E27FC236}">
                <a16:creationId xmlns:a16="http://schemas.microsoft.com/office/drawing/2014/main" id="{40DA66E1-DBE5-4C66-AD92-48799EF26AEF}"/>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6" name="Rectangle 21">
            <a:hlinkClick r:id="rId3" action="ppaction://hlinksldjump"/>
            <a:extLst>
              <a:ext uri="{FF2B5EF4-FFF2-40B4-BE49-F238E27FC236}">
                <a16:creationId xmlns:a16="http://schemas.microsoft.com/office/drawing/2014/main" id="{861E1049-DA9E-49E8-9ACF-EA99E27CC2FB}"/>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7" name="Rectangle 21">
            <a:hlinkClick r:id="rId4" action="ppaction://hlinksldjump"/>
            <a:extLst>
              <a:ext uri="{FF2B5EF4-FFF2-40B4-BE49-F238E27FC236}">
                <a16:creationId xmlns:a16="http://schemas.microsoft.com/office/drawing/2014/main" id="{2776C772-CDBB-4712-AA72-3228888D5F4E}"/>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8" name="Rectangle 21">
            <a:hlinkClick r:id="rId5" action="ppaction://hlinksldjump"/>
            <a:extLst>
              <a:ext uri="{FF2B5EF4-FFF2-40B4-BE49-F238E27FC236}">
                <a16:creationId xmlns:a16="http://schemas.microsoft.com/office/drawing/2014/main" id="{2A0ACBEF-A835-4C2C-9489-6A5F9B2F2AAE}"/>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9" name="Rectangle 21">
            <a:hlinkClick r:id="rId6" action="ppaction://hlinksldjump"/>
            <a:extLst>
              <a:ext uri="{FF2B5EF4-FFF2-40B4-BE49-F238E27FC236}">
                <a16:creationId xmlns:a16="http://schemas.microsoft.com/office/drawing/2014/main" id="{10C734F6-F458-4C60-B86C-ACA9AA39126F}"/>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0" name="Rectangle 21">
            <a:hlinkClick r:id="rId7" action="ppaction://hlinksldjump"/>
            <a:extLst>
              <a:ext uri="{FF2B5EF4-FFF2-40B4-BE49-F238E27FC236}">
                <a16:creationId xmlns:a16="http://schemas.microsoft.com/office/drawing/2014/main" id="{649EA210-68C8-4452-8F00-3E8B80D26C8A}"/>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1" name="Rectangle 21">
            <a:hlinkClick r:id="rId8" action="ppaction://hlinksldjump"/>
            <a:extLst>
              <a:ext uri="{FF2B5EF4-FFF2-40B4-BE49-F238E27FC236}">
                <a16:creationId xmlns:a16="http://schemas.microsoft.com/office/drawing/2014/main" id="{32FA6721-1B66-4C7A-996D-52E706359201}"/>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2" name="Rectangle 21">
            <a:hlinkClick r:id="rId9" action="ppaction://hlinksldjump"/>
            <a:extLst>
              <a:ext uri="{FF2B5EF4-FFF2-40B4-BE49-F238E27FC236}">
                <a16:creationId xmlns:a16="http://schemas.microsoft.com/office/drawing/2014/main" id="{C67B0BE7-34EB-46DE-8670-59B00BCB616B}"/>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8</a:t>
            </a:r>
          </a:p>
        </p:txBody>
      </p:sp>
      <p:sp>
        <p:nvSpPr>
          <p:cNvPr id="13" name="Rectangle 21">
            <a:hlinkClick r:id="rId10" action="ppaction://hlinksldjump"/>
            <a:extLst>
              <a:ext uri="{FF2B5EF4-FFF2-40B4-BE49-F238E27FC236}">
                <a16:creationId xmlns:a16="http://schemas.microsoft.com/office/drawing/2014/main" id="{DDBAB6E6-787D-4650-87C6-7CB2DAB1F49B}"/>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9</a:t>
            </a:r>
          </a:p>
        </p:txBody>
      </p:sp>
      <p:pic>
        <p:nvPicPr>
          <p:cNvPr id="278541" name="Picture 2" descr="L62">
            <a:extLst>
              <a:ext uri="{FF2B5EF4-FFF2-40B4-BE49-F238E27FC236}">
                <a16:creationId xmlns:a16="http://schemas.microsoft.com/office/drawing/2014/main" id="{E0B4EFDE-0F81-4EA4-A518-B527C586D254}"/>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35525" y="1706563"/>
            <a:ext cx="2520950"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a:extLst>
              <a:ext uri="{FF2B5EF4-FFF2-40B4-BE49-F238E27FC236}">
                <a16:creationId xmlns:a16="http://schemas.microsoft.com/office/drawing/2014/main" id="{052929C7-B9B2-47DC-B881-34C82DFFEF64}"/>
              </a:ext>
            </a:extLst>
          </p:cNvPr>
          <p:cNvSpPr>
            <a:spLocks noChangeArrowheads="1"/>
          </p:cNvSpPr>
          <p:nvPr/>
        </p:nvSpPr>
        <p:spPr bwMode="auto">
          <a:xfrm>
            <a:off x="1816100" y="3832226"/>
            <a:ext cx="85598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完全充电后，电容器所带电荷量：</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Q</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CE</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代入数据解得：</a:t>
            </a:r>
            <a:r>
              <a:rPr lang="en-US" altLang="zh-CN" sz="2100" i="1">
                <a:latin typeface="Times New Roman" panose="02020603050405020304" pitchFamily="18" charset="0"/>
                <a:ea typeface="微软雅黑" panose="020B0503020204020204" pitchFamily="34" charset="-122"/>
                <a:cs typeface="Courier New" panose="02070309020205020404" pitchFamily="49" charset="0"/>
              </a:rPr>
              <a:t>Q</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a:latin typeface="Times New Roman" panose="02020603050405020304" pitchFamily="18" charset="0"/>
                <a:ea typeface="微软雅黑" panose="020B0503020204020204" pitchFamily="34" charset="-122"/>
                <a:cs typeface="Courier New" panose="02070309020205020404" pitchFamily="49" charset="0"/>
              </a:rPr>
              <a:t>18 C.</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blinds(horizontal)">
                                      <p:cBhvr>
                                        <p:cTn id="12" dur="500"/>
                                        <p:tgtEl>
                                          <p:spTgt spid="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Effect transition="in" filter="blinds(horizontal)">
                                      <p:cBhvr>
                                        <p:cTn id="17"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9ACF4694-EB54-4806-A866-59D1F6655E6F}"/>
              </a:ext>
            </a:extLst>
          </p:cNvPr>
          <p:cNvSpPr/>
          <p:nvPr/>
        </p:nvSpPr>
        <p:spPr>
          <a:xfrm>
            <a:off x="1816100" y="1106489"/>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100" i="1" kern="100">
                <a:latin typeface="Times New Roman" panose="02020603050405020304" pitchFamily="18" charset="0"/>
                <a:ea typeface="方正中等线简体" panose="03000509000000000000" pitchFamily="65" charset="-122"/>
                <a:cs typeface="Courier New" panose="02070309020205020404" pitchFamily="49" charset="0"/>
              </a:rPr>
              <a:t>MN</a:t>
            </a:r>
            <a:r>
              <a:rPr lang="zh-CN" altLang="zh-CN" sz="2100" kern="100">
                <a:latin typeface="Times New Roman" panose="02020603050405020304" pitchFamily="18" charset="0"/>
                <a:ea typeface="方正中等线简体" panose="03000509000000000000" pitchFamily="65" charset="-122"/>
                <a:cs typeface="Times New Roman" panose="02020603050405020304" pitchFamily="18" charset="0"/>
              </a:rPr>
              <a:t>由静止开始运动时的加速度大小；</a:t>
            </a:r>
            <a:endParaRPr lang="zh-CN" altLang="zh-CN" sz="788" kern="100">
              <a:latin typeface="宋体" panose="02010600030101010101" pitchFamily="2" charset="-122"/>
              <a:cs typeface="Courier New" panose="02070309020205020404" pitchFamily="49" charset="0"/>
            </a:endParaRPr>
          </a:p>
        </p:txBody>
      </p:sp>
      <p:sp>
        <p:nvSpPr>
          <p:cNvPr id="27" name="矩形 26">
            <a:extLst>
              <a:ext uri="{FF2B5EF4-FFF2-40B4-BE49-F238E27FC236}">
                <a16:creationId xmlns:a16="http://schemas.microsoft.com/office/drawing/2014/main" id="{E7A42CBD-04D2-4443-81A4-413C5A410E8C}"/>
              </a:ext>
            </a:extLst>
          </p:cNvPr>
          <p:cNvSpPr>
            <a:spLocks noChangeArrowheads="1"/>
          </p:cNvSpPr>
          <p:nvPr/>
        </p:nvSpPr>
        <p:spPr bwMode="auto">
          <a:xfrm>
            <a:off x="1816100" y="2781300"/>
            <a:ext cx="855980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450 m/s</a:t>
            </a:r>
            <a:r>
              <a:rPr lang="en-US" altLang="zh-CN" sz="2100" baseline="300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2</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sp>
        <p:nvSpPr>
          <p:cNvPr id="45" name="Rectangle 21">
            <a:hlinkClick r:id="rId3" action="ppaction://hlinksldjump"/>
            <a:extLst>
              <a:ext uri="{FF2B5EF4-FFF2-40B4-BE49-F238E27FC236}">
                <a16:creationId xmlns:a16="http://schemas.microsoft.com/office/drawing/2014/main" id="{C82D2283-10C2-4EBE-9205-99437809CEFB}"/>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6" name="Rectangle 21">
            <a:hlinkClick r:id="rId4" action="ppaction://hlinksldjump"/>
            <a:extLst>
              <a:ext uri="{FF2B5EF4-FFF2-40B4-BE49-F238E27FC236}">
                <a16:creationId xmlns:a16="http://schemas.microsoft.com/office/drawing/2014/main" id="{F0E74BA5-069E-49B1-827D-4C0D63E892F6}"/>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7" name="Rectangle 21">
            <a:hlinkClick r:id="rId5" action="ppaction://hlinksldjump"/>
            <a:extLst>
              <a:ext uri="{FF2B5EF4-FFF2-40B4-BE49-F238E27FC236}">
                <a16:creationId xmlns:a16="http://schemas.microsoft.com/office/drawing/2014/main" id="{38AEC9E6-F1F8-4B9F-95E0-4E3BDBF52F8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8" name="Rectangle 21">
            <a:hlinkClick r:id="rId6" action="ppaction://hlinksldjump"/>
            <a:extLst>
              <a:ext uri="{FF2B5EF4-FFF2-40B4-BE49-F238E27FC236}">
                <a16:creationId xmlns:a16="http://schemas.microsoft.com/office/drawing/2014/main" id="{203DC33E-E458-4841-BE65-1E858ECD4752}"/>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9" name="Rectangle 21">
            <a:hlinkClick r:id="rId7" action="ppaction://hlinksldjump"/>
            <a:extLst>
              <a:ext uri="{FF2B5EF4-FFF2-40B4-BE49-F238E27FC236}">
                <a16:creationId xmlns:a16="http://schemas.microsoft.com/office/drawing/2014/main" id="{37F7B4A3-984B-4DC2-A549-55778F4CE1E1}"/>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0" name="Rectangle 21">
            <a:hlinkClick r:id="rId8" action="ppaction://hlinksldjump"/>
            <a:extLst>
              <a:ext uri="{FF2B5EF4-FFF2-40B4-BE49-F238E27FC236}">
                <a16:creationId xmlns:a16="http://schemas.microsoft.com/office/drawing/2014/main" id="{94955F42-5328-49A5-A1F3-E49277E127D9}"/>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1" name="Rectangle 21">
            <a:hlinkClick r:id="rId9" action="ppaction://hlinksldjump"/>
            <a:extLst>
              <a:ext uri="{FF2B5EF4-FFF2-40B4-BE49-F238E27FC236}">
                <a16:creationId xmlns:a16="http://schemas.microsoft.com/office/drawing/2014/main" id="{C73A40D8-B33A-4C1D-8E3A-6118D8F9131E}"/>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2" name="Rectangle 21">
            <a:hlinkClick r:id="rId10" action="ppaction://hlinksldjump"/>
            <a:extLst>
              <a:ext uri="{FF2B5EF4-FFF2-40B4-BE49-F238E27FC236}">
                <a16:creationId xmlns:a16="http://schemas.microsoft.com/office/drawing/2014/main" id="{8B7E5603-0408-4F79-A65B-5C70C9E9F57A}"/>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8</a:t>
            </a:r>
          </a:p>
        </p:txBody>
      </p:sp>
      <p:sp>
        <p:nvSpPr>
          <p:cNvPr id="13" name="Rectangle 21">
            <a:hlinkClick r:id="rId11" action="ppaction://hlinksldjump"/>
            <a:extLst>
              <a:ext uri="{FF2B5EF4-FFF2-40B4-BE49-F238E27FC236}">
                <a16:creationId xmlns:a16="http://schemas.microsoft.com/office/drawing/2014/main" id="{4610CC84-323F-42A4-9B9B-A8F6D8C0C441}"/>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9</a:t>
            </a:r>
          </a:p>
        </p:txBody>
      </p:sp>
      <p:pic>
        <p:nvPicPr>
          <p:cNvPr id="279565" name="Picture 2" descr="L62">
            <a:extLst>
              <a:ext uri="{FF2B5EF4-FFF2-40B4-BE49-F238E27FC236}">
                <a16:creationId xmlns:a16="http://schemas.microsoft.com/office/drawing/2014/main" id="{B1C258A7-C01C-4700-BC81-2EDC7CA3B431}"/>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35525" y="1706563"/>
            <a:ext cx="2520950"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a:extLst>
              <a:ext uri="{FF2B5EF4-FFF2-40B4-BE49-F238E27FC236}">
                <a16:creationId xmlns:a16="http://schemas.microsoft.com/office/drawing/2014/main" id="{3B5AE2DF-B641-4970-85CF-A23177FE9951}"/>
              </a:ext>
            </a:extLst>
          </p:cNvPr>
          <p:cNvGraphicFramePr>
            <a:graphicFrameLocks noChangeAspect="1"/>
          </p:cNvGraphicFramePr>
          <p:nvPr/>
        </p:nvGraphicFramePr>
        <p:xfrm>
          <a:off x="1903414" y="3505200"/>
          <a:ext cx="8047037" cy="895350"/>
        </p:xfrm>
        <a:graphic>
          <a:graphicData uri="http://schemas.openxmlformats.org/presentationml/2006/ole">
            <mc:AlternateContent xmlns:mc="http://schemas.openxmlformats.org/markup-compatibility/2006">
              <mc:Choice xmlns:v="urn:schemas-microsoft-com:vml" Requires="v">
                <p:oleObj spid="_x0000_s47106" name="文档" r:id="rId13" imgW="10728599" imgH="1193207" progId="Word.Document.12">
                  <p:embed/>
                </p:oleObj>
              </mc:Choice>
              <mc:Fallback>
                <p:oleObj name="文档" r:id="rId13" imgW="10728599" imgH="1193207" progId="Word.Document.12">
                  <p:embed/>
                  <p:pic>
                    <p:nvPicPr>
                      <p:cNvPr id="2" name="对象 1">
                        <a:extLst>
                          <a:ext uri="{FF2B5EF4-FFF2-40B4-BE49-F238E27FC236}">
                            <a16:creationId xmlns:a16="http://schemas.microsoft.com/office/drawing/2014/main" id="{3B5AE2DF-B641-4970-85CF-A23177FE995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3414" y="3505200"/>
                        <a:ext cx="8047037"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 name="矩形 14">
            <a:extLst>
              <a:ext uri="{FF2B5EF4-FFF2-40B4-BE49-F238E27FC236}">
                <a16:creationId xmlns:a16="http://schemas.microsoft.com/office/drawing/2014/main" id="{5B1FF958-BCA2-47A1-8591-E3A70C5966CE}"/>
              </a:ext>
            </a:extLst>
          </p:cNvPr>
          <p:cNvSpPr/>
          <p:nvPr/>
        </p:nvSpPr>
        <p:spPr>
          <a:xfrm>
            <a:off x="1816100" y="4184651"/>
            <a:ext cx="8559800" cy="522381"/>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latin typeface="Times New Roman" panose="02020603050405020304" pitchFamily="18" charset="0"/>
                <a:cs typeface="Times New Roman" panose="02020603050405020304" pitchFamily="18" charset="0"/>
              </a:rPr>
              <a:t>金属棒所受安培力：</a:t>
            </a:r>
            <a:r>
              <a:rPr lang="en-US" altLang="zh-CN" sz="2100" i="1" kern="100" dirty="0">
                <a:latin typeface="Times New Roman" panose="02020603050405020304" pitchFamily="18" charset="0"/>
              </a:rPr>
              <a:t>F</a:t>
            </a:r>
            <a:r>
              <a:rPr lang="zh-CN" altLang="zh-CN" sz="2100" kern="100" dirty="0">
                <a:latin typeface="Times New Roman" panose="02020603050405020304" pitchFamily="18" charset="0"/>
                <a:cs typeface="Times New Roman" panose="02020603050405020304" pitchFamily="18" charset="0"/>
              </a:rPr>
              <a:t>＝</a:t>
            </a:r>
            <a:r>
              <a:rPr lang="en-US" altLang="zh-CN" sz="2100" i="1" kern="100" dirty="0" err="1">
                <a:latin typeface="Times New Roman" panose="02020603050405020304" pitchFamily="18" charset="0"/>
              </a:rPr>
              <a:t>BIl</a:t>
            </a:r>
            <a:r>
              <a:rPr lang="zh-CN" altLang="zh-CN" sz="2100" kern="100" dirty="0">
                <a:latin typeface="Times New Roman" panose="02020603050405020304" pitchFamily="18" charset="0"/>
                <a:cs typeface="Times New Roman" panose="02020603050405020304" pitchFamily="18" charset="0"/>
              </a:rPr>
              <a:t>，</a:t>
            </a:r>
            <a:endParaRPr lang="zh-CN" altLang="zh-CN" sz="788" kern="100" dirty="0">
              <a:latin typeface="宋体" panose="02010600030101010101" pitchFamily="2" charset="-122"/>
              <a:cs typeface="Courier New" panose="02070309020205020404" pitchFamily="49" charset="0"/>
            </a:endParaRPr>
          </a:p>
        </p:txBody>
      </p:sp>
      <p:graphicFrame>
        <p:nvGraphicFramePr>
          <p:cNvPr id="3" name="对象 2">
            <a:extLst>
              <a:ext uri="{FF2B5EF4-FFF2-40B4-BE49-F238E27FC236}">
                <a16:creationId xmlns:a16="http://schemas.microsoft.com/office/drawing/2014/main" id="{AB4035B7-0BB8-4383-B60C-F3EF4EFAE13A}"/>
              </a:ext>
            </a:extLst>
          </p:cNvPr>
          <p:cNvGraphicFramePr>
            <a:graphicFrameLocks noChangeAspect="1"/>
          </p:cNvGraphicFramePr>
          <p:nvPr/>
        </p:nvGraphicFramePr>
        <p:xfrm>
          <a:off x="1903414" y="4746625"/>
          <a:ext cx="8099425" cy="922338"/>
        </p:xfrm>
        <a:graphic>
          <a:graphicData uri="http://schemas.openxmlformats.org/presentationml/2006/ole">
            <mc:AlternateContent xmlns:mc="http://schemas.openxmlformats.org/markup-compatibility/2006">
              <mc:Choice xmlns:v="urn:schemas-microsoft-com:vml" Requires="v">
                <p:oleObj spid="_x0000_s47107" name="文档" r:id="rId15" imgW="10798540" imgH="1230990" progId="Word.Document.12">
                  <p:embed/>
                </p:oleObj>
              </mc:Choice>
              <mc:Fallback>
                <p:oleObj name="文档" r:id="rId15" imgW="10798540" imgH="1230990" progId="Word.Document.12">
                  <p:embed/>
                  <p:pic>
                    <p:nvPicPr>
                      <p:cNvPr id="3" name="对象 2">
                        <a:extLst>
                          <a:ext uri="{FF2B5EF4-FFF2-40B4-BE49-F238E27FC236}">
                            <a16:creationId xmlns:a16="http://schemas.microsoft.com/office/drawing/2014/main" id="{AB4035B7-0BB8-4383-B60C-F3EF4EFAE13A}"/>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03414" y="4746625"/>
                        <a:ext cx="80994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15"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5D9CE0E2-6225-4A78-84CF-C2BCE5AF54D4}"/>
              </a:ext>
            </a:extLst>
          </p:cNvPr>
          <p:cNvSpPr/>
          <p:nvPr/>
        </p:nvSpPr>
        <p:spPr>
          <a:xfrm>
            <a:off x="1816100" y="1106489"/>
            <a:ext cx="8559800" cy="515937"/>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en-US" altLang="zh-CN" sz="2100" kern="100" dirty="0">
                <a:latin typeface="Times New Roman" panose="02020603050405020304" pitchFamily="18" charset="0"/>
                <a:ea typeface="方正中等线简体" panose="03000509000000000000" pitchFamily="65" charset="-122"/>
              </a:rPr>
              <a:t>(3)</a:t>
            </a:r>
            <a:r>
              <a:rPr lang="en-US" altLang="zh-CN" sz="2100" i="1" kern="100" dirty="0">
                <a:latin typeface="Times New Roman" panose="02020603050405020304" pitchFamily="18" charset="0"/>
                <a:ea typeface="方正中等线简体" panose="03000509000000000000" pitchFamily="65" charset="-122"/>
              </a:rPr>
              <a:t>MN</a:t>
            </a:r>
            <a:r>
              <a:rPr lang="zh-CN" altLang="zh-CN" sz="2100" kern="100" dirty="0">
                <a:latin typeface="Times New Roman" panose="02020603050405020304" pitchFamily="18" charset="0"/>
                <a:ea typeface="方正中等线简体" panose="03000509000000000000" pitchFamily="65" charset="-122"/>
                <a:cs typeface="Times New Roman" panose="02020603050405020304" pitchFamily="18" charset="0"/>
              </a:rPr>
              <a:t>达到的最大速度的大小</a:t>
            </a:r>
            <a:r>
              <a:rPr lang="en-US" altLang="zh-CN" sz="2100" kern="100" dirty="0">
                <a:latin typeface="Times New Roman" panose="02020603050405020304" pitchFamily="18" charset="0"/>
                <a:ea typeface="方正中等线简体" panose="03000509000000000000" pitchFamily="65" charset="-122"/>
              </a:rPr>
              <a:t>.</a:t>
            </a:r>
            <a:endParaRPr lang="zh-CN" altLang="zh-CN" sz="788" kern="100" dirty="0">
              <a:latin typeface="宋体" panose="02010600030101010101" pitchFamily="2" charset="-122"/>
              <a:cs typeface="Courier New" panose="02070309020205020404" pitchFamily="49" charset="0"/>
            </a:endParaRPr>
          </a:p>
        </p:txBody>
      </p:sp>
      <p:sp>
        <p:nvSpPr>
          <p:cNvPr id="27" name="矩形 26">
            <a:extLst>
              <a:ext uri="{FF2B5EF4-FFF2-40B4-BE49-F238E27FC236}">
                <a16:creationId xmlns:a16="http://schemas.microsoft.com/office/drawing/2014/main" id="{F2E580F5-D347-41EB-ACF3-A70F13C81EC2}"/>
              </a:ext>
            </a:extLst>
          </p:cNvPr>
          <p:cNvSpPr>
            <a:spLocks noChangeArrowheads="1"/>
          </p:cNvSpPr>
          <p:nvPr/>
        </p:nvSpPr>
        <p:spPr bwMode="auto">
          <a:xfrm>
            <a:off x="1816100" y="1627189"/>
            <a:ext cx="85598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10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18 m/s</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sp>
        <p:nvSpPr>
          <p:cNvPr id="45" name="Rectangle 21">
            <a:hlinkClick r:id="rId3" action="ppaction://hlinksldjump"/>
            <a:extLst>
              <a:ext uri="{FF2B5EF4-FFF2-40B4-BE49-F238E27FC236}">
                <a16:creationId xmlns:a16="http://schemas.microsoft.com/office/drawing/2014/main" id="{B21F31AD-ECAD-4CD2-8BA3-F9A9ECD0DFFD}"/>
              </a:ext>
            </a:extLst>
          </p:cNvPr>
          <p:cNvSpPr>
            <a:spLocks noChangeArrowheads="1"/>
          </p:cNvSpPr>
          <p:nvPr/>
        </p:nvSpPr>
        <p:spPr bwMode="auto">
          <a:xfrm>
            <a:off x="3219451" y="5668964"/>
            <a:ext cx="182563"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1</a:t>
            </a:r>
          </a:p>
        </p:txBody>
      </p:sp>
      <p:sp>
        <p:nvSpPr>
          <p:cNvPr id="46" name="Rectangle 21">
            <a:hlinkClick r:id="rId4" action="ppaction://hlinksldjump"/>
            <a:extLst>
              <a:ext uri="{FF2B5EF4-FFF2-40B4-BE49-F238E27FC236}">
                <a16:creationId xmlns:a16="http://schemas.microsoft.com/office/drawing/2014/main" id="{94ADB66C-0FEF-4D7F-9D27-D5AEA2EC3F96}"/>
              </a:ext>
            </a:extLst>
          </p:cNvPr>
          <p:cNvSpPr>
            <a:spLocks noChangeArrowheads="1"/>
          </p:cNvSpPr>
          <p:nvPr/>
        </p:nvSpPr>
        <p:spPr bwMode="auto">
          <a:xfrm>
            <a:off x="3432175"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2</a:t>
            </a:r>
          </a:p>
        </p:txBody>
      </p:sp>
      <p:sp>
        <p:nvSpPr>
          <p:cNvPr id="47" name="Rectangle 21">
            <a:hlinkClick r:id="rId5" action="ppaction://hlinksldjump"/>
            <a:extLst>
              <a:ext uri="{FF2B5EF4-FFF2-40B4-BE49-F238E27FC236}">
                <a16:creationId xmlns:a16="http://schemas.microsoft.com/office/drawing/2014/main" id="{4C616CFC-C937-49D5-B765-45EB32100383}"/>
              </a:ext>
            </a:extLst>
          </p:cNvPr>
          <p:cNvSpPr>
            <a:spLocks noChangeArrowheads="1"/>
          </p:cNvSpPr>
          <p:nvPr/>
        </p:nvSpPr>
        <p:spPr bwMode="auto">
          <a:xfrm>
            <a:off x="36464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3</a:t>
            </a:r>
          </a:p>
        </p:txBody>
      </p:sp>
      <p:sp>
        <p:nvSpPr>
          <p:cNvPr id="48" name="Rectangle 21">
            <a:hlinkClick r:id="rId6" action="ppaction://hlinksldjump"/>
            <a:extLst>
              <a:ext uri="{FF2B5EF4-FFF2-40B4-BE49-F238E27FC236}">
                <a16:creationId xmlns:a16="http://schemas.microsoft.com/office/drawing/2014/main" id="{61E80691-98CA-43BE-B651-59A2A314EFEF}"/>
              </a:ext>
            </a:extLst>
          </p:cNvPr>
          <p:cNvSpPr>
            <a:spLocks noChangeArrowheads="1"/>
          </p:cNvSpPr>
          <p:nvPr/>
        </p:nvSpPr>
        <p:spPr bwMode="auto">
          <a:xfrm>
            <a:off x="386080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4</a:t>
            </a:r>
          </a:p>
        </p:txBody>
      </p:sp>
      <p:sp>
        <p:nvSpPr>
          <p:cNvPr id="49" name="Rectangle 21">
            <a:hlinkClick r:id="rId7" action="ppaction://hlinksldjump"/>
            <a:extLst>
              <a:ext uri="{FF2B5EF4-FFF2-40B4-BE49-F238E27FC236}">
                <a16:creationId xmlns:a16="http://schemas.microsoft.com/office/drawing/2014/main" id="{6ACF4BB9-B606-42D3-ADF9-F931EB8A4C5C}"/>
              </a:ext>
            </a:extLst>
          </p:cNvPr>
          <p:cNvSpPr>
            <a:spLocks noChangeArrowheads="1"/>
          </p:cNvSpPr>
          <p:nvPr/>
        </p:nvSpPr>
        <p:spPr bwMode="auto">
          <a:xfrm>
            <a:off x="407511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5</a:t>
            </a:r>
          </a:p>
        </p:txBody>
      </p:sp>
      <p:sp>
        <p:nvSpPr>
          <p:cNvPr id="50" name="Rectangle 21">
            <a:hlinkClick r:id="rId8" action="ppaction://hlinksldjump"/>
            <a:extLst>
              <a:ext uri="{FF2B5EF4-FFF2-40B4-BE49-F238E27FC236}">
                <a16:creationId xmlns:a16="http://schemas.microsoft.com/office/drawing/2014/main" id="{AD32B329-BDE9-4B8C-9BDC-B512B1C4DF40}"/>
              </a:ext>
            </a:extLst>
          </p:cNvPr>
          <p:cNvSpPr>
            <a:spLocks noChangeArrowheads="1"/>
          </p:cNvSpPr>
          <p:nvPr/>
        </p:nvSpPr>
        <p:spPr bwMode="auto">
          <a:xfrm>
            <a:off x="428783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prstClr val="black"/>
                </a:solidFill>
                <a:latin typeface="Broadway" pitchFamily="82" charset="0"/>
                <a:ea typeface="楷体" panose="02010609060101010101" pitchFamily="49" charset="-122"/>
                <a:cs typeface="经典繁仿黑" pitchFamily="49" charset="-122"/>
              </a:rPr>
              <a:t>6</a:t>
            </a:r>
          </a:p>
        </p:txBody>
      </p:sp>
      <p:sp>
        <p:nvSpPr>
          <p:cNvPr id="51" name="Rectangle 21">
            <a:hlinkClick r:id="rId9" action="ppaction://hlinksldjump"/>
            <a:extLst>
              <a:ext uri="{FF2B5EF4-FFF2-40B4-BE49-F238E27FC236}">
                <a16:creationId xmlns:a16="http://schemas.microsoft.com/office/drawing/2014/main" id="{C2C518AB-5F46-43E4-9807-284866BE491E}"/>
              </a:ext>
            </a:extLst>
          </p:cNvPr>
          <p:cNvSpPr>
            <a:spLocks noChangeArrowheads="1"/>
          </p:cNvSpPr>
          <p:nvPr/>
        </p:nvSpPr>
        <p:spPr bwMode="auto">
          <a:xfrm>
            <a:off x="4502150"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a:solidFill>
                  <a:prstClr val="black"/>
                </a:solidFill>
                <a:latin typeface="Broadway" pitchFamily="82" charset="0"/>
                <a:ea typeface="楷体" panose="02010609060101010101" pitchFamily="49" charset="-122"/>
                <a:cs typeface="经典繁仿黑" pitchFamily="49" charset="-122"/>
              </a:rPr>
              <a:t>7</a:t>
            </a:r>
            <a:endParaRPr lang="en-US" altLang="zh-CN" sz="1050" dirty="0">
              <a:solidFill>
                <a:prstClr val="black"/>
              </a:solidFill>
              <a:latin typeface="Broadway" pitchFamily="82" charset="0"/>
              <a:ea typeface="楷体" panose="02010609060101010101" pitchFamily="49" charset="-122"/>
              <a:cs typeface="经典繁仿黑" pitchFamily="49" charset="-122"/>
            </a:endParaRPr>
          </a:p>
        </p:txBody>
      </p:sp>
      <p:sp>
        <p:nvSpPr>
          <p:cNvPr id="52" name="Rectangle 21">
            <a:hlinkClick r:id="rId10" action="ppaction://hlinksldjump"/>
            <a:extLst>
              <a:ext uri="{FF2B5EF4-FFF2-40B4-BE49-F238E27FC236}">
                <a16:creationId xmlns:a16="http://schemas.microsoft.com/office/drawing/2014/main" id="{74C1E5FF-507E-4247-9AD7-4BD26746064A}"/>
              </a:ext>
            </a:extLst>
          </p:cNvPr>
          <p:cNvSpPr>
            <a:spLocks noChangeArrowheads="1"/>
          </p:cNvSpPr>
          <p:nvPr/>
        </p:nvSpPr>
        <p:spPr bwMode="auto">
          <a:xfrm>
            <a:off x="4716463" y="5668964"/>
            <a:ext cx="182562" cy="244475"/>
          </a:xfrm>
          <a:prstGeom prst="rect">
            <a:avLst/>
          </a:prstGeom>
          <a:noFill/>
          <a:ln>
            <a:noFill/>
          </a:ln>
          <a:effectLst/>
        </p:spPr>
        <p:txBody>
          <a:bodyPr wrap="none" lIns="76783" tIns="38391" rIns="76783" bIns="38391" anchor="ctr"/>
          <a:lstStyle/>
          <a:p>
            <a:pPr algn="ctr" defTabSz="576111">
              <a:defRPr/>
            </a:pPr>
            <a:r>
              <a:rPr lang="en-US" altLang="zh-CN" sz="1050" dirty="0">
                <a:latin typeface="Broadway" pitchFamily="82" charset="0"/>
                <a:ea typeface="楷体" panose="02010609060101010101" pitchFamily="49" charset="-122"/>
                <a:cs typeface="经典繁仿黑" pitchFamily="49" charset="-122"/>
              </a:rPr>
              <a:t>8</a:t>
            </a:r>
          </a:p>
        </p:txBody>
      </p:sp>
      <p:sp>
        <p:nvSpPr>
          <p:cNvPr id="13" name="Rectangle 21">
            <a:hlinkClick r:id="rId11" action="ppaction://hlinksldjump"/>
            <a:extLst>
              <a:ext uri="{FF2B5EF4-FFF2-40B4-BE49-F238E27FC236}">
                <a16:creationId xmlns:a16="http://schemas.microsoft.com/office/drawing/2014/main" id="{89E6A8F2-021B-42D7-95CE-C7F15E5EDA00}"/>
              </a:ext>
            </a:extLst>
          </p:cNvPr>
          <p:cNvSpPr>
            <a:spLocks noChangeArrowheads="1"/>
          </p:cNvSpPr>
          <p:nvPr/>
        </p:nvSpPr>
        <p:spPr bwMode="auto">
          <a:xfrm>
            <a:off x="4929188" y="5668964"/>
            <a:ext cx="184150" cy="244475"/>
          </a:xfrm>
          <a:prstGeom prst="rect">
            <a:avLst/>
          </a:prstGeom>
          <a:noFill/>
          <a:ln>
            <a:noFill/>
          </a:ln>
          <a:effectLst/>
        </p:spPr>
        <p:txBody>
          <a:bodyPr wrap="none" lIns="76783" tIns="38391" rIns="76783" bIns="38391" anchor="ctr"/>
          <a:lstStyle/>
          <a:p>
            <a:pPr algn="ctr" defTabSz="576111">
              <a:defRPr/>
            </a:pPr>
            <a:r>
              <a:rPr lang="en-US" altLang="zh-CN" sz="1050" dirty="0">
                <a:solidFill>
                  <a:srgbClr val="0000FF"/>
                </a:solidFill>
                <a:latin typeface="Broadway" pitchFamily="82" charset="0"/>
                <a:ea typeface="楷体" panose="02010609060101010101" pitchFamily="49" charset="-122"/>
                <a:cs typeface="经典繁仿黑" pitchFamily="49" charset="-122"/>
              </a:rPr>
              <a:t>9</a:t>
            </a:r>
          </a:p>
        </p:txBody>
      </p:sp>
      <p:pic>
        <p:nvPicPr>
          <p:cNvPr id="280589" name="Picture 2" descr="L62">
            <a:extLst>
              <a:ext uri="{FF2B5EF4-FFF2-40B4-BE49-F238E27FC236}">
                <a16:creationId xmlns:a16="http://schemas.microsoft.com/office/drawing/2014/main" id="{7E026748-ACD3-4239-8977-9A23BDA81A8C}"/>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39013" y="1360488"/>
            <a:ext cx="2519362"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a:extLst>
              <a:ext uri="{FF2B5EF4-FFF2-40B4-BE49-F238E27FC236}">
                <a16:creationId xmlns:a16="http://schemas.microsoft.com/office/drawing/2014/main" id="{706EE21C-1F39-49C4-AF25-05B55386960E}"/>
              </a:ext>
            </a:extLst>
          </p:cNvPr>
          <p:cNvSpPr>
            <a:spLocks noChangeArrowheads="1"/>
          </p:cNvSpPr>
          <p:nvPr/>
        </p:nvSpPr>
        <p:spPr bwMode="auto">
          <a:xfrm>
            <a:off x="1816100" y="2790825"/>
            <a:ext cx="85598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spAutoFit/>
          </a:bodyPr>
          <a:lstStyle>
            <a:lvl1pPr defTabSz="1217613">
              <a:spcBef>
                <a:spcPct val="20000"/>
              </a:spcBef>
              <a:buChar char="•"/>
              <a:defRPr sz="3200">
                <a:solidFill>
                  <a:schemeClr val="tx1"/>
                </a:solidFill>
                <a:latin typeface="Arial" panose="020B0604020202020204" pitchFamily="34" charset="0"/>
                <a:ea typeface="宋体" panose="02010600030101010101" pitchFamily="2" charset="-122"/>
              </a:defRPr>
            </a:lvl1pPr>
            <a:lvl2pPr marL="609600" indent="-285750" defTabSz="1217613">
              <a:spcBef>
                <a:spcPct val="20000"/>
              </a:spcBef>
              <a:buChar char="–"/>
              <a:defRPr sz="2800">
                <a:solidFill>
                  <a:schemeClr val="tx1"/>
                </a:solidFill>
                <a:latin typeface="Arial" panose="020B0604020202020204" pitchFamily="34" charset="0"/>
                <a:ea typeface="宋体" panose="02010600030101010101" pitchFamily="2" charset="-122"/>
              </a:defRPr>
            </a:lvl2pPr>
            <a:lvl3pPr marL="1219200" indent="-228600" defTabSz="1217613">
              <a:spcBef>
                <a:spcPct val="20000"/>
              </a:spcBef>
              <a:buChar char="•"/>
              <a:defRPr sz="2400">
                <a:solidFill>
                  <a:schemeClr val="tx1"/>
                </a:solidFill>
                <a:latin typeface="Arial" panose="020B0604020202020204" pitchFamily="34" charset="0"/>
                <a:ea typeface="宋体" panose="02010600030101010101" pitchFamily="2" charset="-122"/>
              </a:defRPr>
            </a:lvl3pPr>
            <a:lvl4pPr marL="18288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4pPr>
            <a:lvl5pPr marL="2438400" indent="-228600" defTabSz="1217613">
              <a:spcBef>
                <a:spcPct val="20000"/>
              </a:spcBef>
              <a:buChar char="»"/>
              <a:defRPr sz="2000">
                <a:solidFill>
                  <a:schemeClr val="tx1"/>
                </a:solidFill>
                <a:latin typeface="Arial" panose="020B0604020202020204" pitchFamily="34" charset="0"/>
                <a:ea typeface="宋体" panose="02010600030101010101" pitchFamily="2" charset="-122"/>
              </a:defRPr>
            </a:lvl5pPr>
            <a:lvl6pPr marL="28956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33528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8100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267200" indent="-228600" defTabSz="1217613"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spcBef>
                <a:spcPct val="0"/>
              </a:spcBef>
              <a:buFontTx/>
              <a:buNone/>
            </a:pPr>
            <a:r>
              <a:rPr lang="zh-CN" altLang="zh-CN" sz="210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当</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MN</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速度最大时，感应电动势：</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E</a:t>
            </a:r>
            <a:r>
              <a:rPr lang="en-US" altLang="zh-CN" sz="2100" baseline="-25000">
                <a:latin typeface="Times New Roman" panose="02020603050405020304" pitchFamily="18" charset="0"/>
                <a:ea typeface="微软雅黑" panose="020B0503020204020204" pitchFamily="34" charset="-122"/>
                <a:cs typeface="Times New Roman" panose="02020603050405020304" pitchFamily="18" charset="0"/>
              </a:rPr>
              <a:t>m</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Bl</a:t>
            </a:r>
            <a:r>
              <a:rPr lang="en-US" altLang="zh-CN" sz="2100" i="1">
                <a:latin typeface="Book Antiqua" panose="02040602050305030304" pitchFamily="18" charset="0"/>
                <a:ea typeface="微软雅黑" panose="020B0503020204020204" pitchFamily="34" charset="-122"/>
                <a:cs typeface="Times New Roman" panose="02020603050405020304" pitchFamily="18" charset="0"/>
              </a:rPr>
              <a:t>v</a:t>
            </a:r>
            <a:r>
              <a:rPr lang="en-US" altLang="zh-CN" sz="2100" baseline="-25000">
                <a:latin typeface="Times New Roman" panose="02020603050405020304" pitchFamily="18" charset="0"/>
                <a:ea typeface="微软雅黑" panose="020B0503020204020204" pitchFamily="34" charset="-122"/>
                <a:cs typeface="Times New Roman" panose="02020603050405020304" pitchFamily="18" charset="0"/>
              </a:rPr>
              <a:t>m</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en-US" altLang="zh-CN" sz="2100">
              <a:latin typeface="Times New Roman" panose="02020603050405020304" pitchFamily="18" charset="0"/>
              <a:ea typeface="微软雅黑" panose="020B0503020204020204" pitchFamily="34" charset="-122"/>
              <a:cs typeface="Times New Roman" panose="02020603050405020304" pitchFamily="18" charset="0"/>
            </a:endParaRPr>
          </a:p>
          <a:p>
            <a:pPr algn="just" eaLnBrk="1" hangingPunct="1">
              <a:lnSpc>
                <a:spcPct val="150000"/>
              </a:lnSpc>
              <a:spcBef>
                <a:spcPct val="0"/>
              </a:spcBef>
              <a:buFontTx/>
              <a:buNone/>
            </a:pP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此时</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Q</a:t>
            </a:r>
            <a:r>
              <a:rPr lang="en-US" altLang="zh-CN" sz="2100">
                <a:latin typeface="宋体" panose="02010600030101010101" pitchFamily="2" charset="-122"/>
                <a:ea typeface="微软雅黑" panose="020B0503020204020204" pitchFamily="34" charset="-122"/>
                <a:cs typeface="Times New Roman" panose="02020603050405020304" pitchFamily="18" charset="0"/>
              </a:rPr>
              <a:t>′</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CE</a:t>
            </a:r>
            <a:r>
              <a:rPr lang="en-US" altLang="zh-CN" sz="2100" baseline="-25000">
                <a:latin typeface="Times New Roman" panose="02020603050405020304" pitchFamily="18" charset="0"/>
                <a:ea typeface="微软雅黑" panose="020B0503020204020204" pitchFamily="34" charset="-122"/>
                <a:cs typeface="Times New Roman" panose="02020603050405020304" pitchFamily="18" charset="0"/>
              </a:rPr>
              <a:t>m</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r>
              <a:rPr lang="en-US" altLang="zh-CN" sz="2100" i="1">
                <a:latin typeface="Times New Roman" panose="02020603050405020304" pitchFamily="18" charset="0"/>
                <a:ea typeface="微软雅黑" panose="020B0503020204020204" pitchFamily="34" charset="-122"/>
                <a:cs typeface="Times New Roman" panose="02020603050405020304" pitchFamily="18" charset="0"/>
              </a:rPr>
              <a:t>CBl</a:t>
            </a:r>
            <a:r>
              <a:rPr lang="en-US" altLang="zh-CN" sz="2100" i="1">
                <a:latin typeface="Book Antiqua" panose="02040602050305030304" pitchFamily="18" charset="0"/>
                <a:ea typeface="微软雅黑" panose="020B0503020204020204" pitchFamily="34" charset="-122"/>
                <a:cs typeface="Times New Roman" panose="02020603050405020304" pitchFamily="18" charset="0"/>
              </a:rPr>
              <a:t>v</a:t>
            </a:r>
            <a:r>
              <a:rPr lang="en-US" altLang="zh-CN" sz="2100" baseline="-25000">
                <a:latin typeface="Times New Roman" panose="02020603050405020304" pitchFamily="18" charset="0"/>
                <a:ea typeface="微软雅黑" panose="020B0503020204020204" pitchFamily="34" charset="-122"/>
                <a:cs typeface="Times New Roman" panose="02020603050405020304" pitchFamily="18" charset="0"/>
              </a:rPr>
              <a:t>m</a:t>
            </a:r>
            <a:r>
              <a:rPr lang="zh-CN" altLang="zh-CN" sz="210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700">
              <a:latin typeface="宋体" panose="02010600030101010101" pitchFamily="2" charset="-122"/>
              <a:ea typeface="微软雅黑" panose="020B0503020204020204" pitchFamily="34" charset="-122"/>
              <a:cs typeface="Courier New" panose="02070309020205020404" pitchFamily="49" charset="0"/>
            </a:endParaRPr>
          </a:p>
        </p:txBody>
      </p:sp>
      <p:graphicFrame>
        <p:nvGraphicFramePr>
          <p:cNvPr id="2" name="对象 1">
            <a:extLst>
              <a:ext uri="{FF2B5EF4-FFF2-40B4-BE49-F238E27FC236}">
                <a16:creationId xmlns:a16="http://schemas.microsoft.com/office/drawing/2014/main" id="{AB6BF6D5-B2A6-4D64-87BA-A8383260DC90}"/>
              </a:ext>
            </a:extLst>
          </p:cNvPr>
          <p:cNvGraphicFramePr>
            <a:graphicFrameLocks noChangeAspect="1"/>
          </p:cNvGraphicFramePr>
          <p:nvPr/>
        </p:nvGraphicFramePr>
        <p:xfrm>
          <a:off x="1914526" y="3924300"/>
          <a:ext cx="8793163" cy="800100"/>
        </p:xfrm>
        <a:graphic>
          <a:graphicData uri="http://schemas.openxmlformats.org/presentationml/2006/ole">
            <mc:AlternateContent xmlns:mc="http://schemas.openxmlformats.org/markup-compatibility/2006">
              <mc:Choice xmlns:v="urn:schemas-microsoft-com:vml" Requires="v">
                <p:oleObj spid="_x0000_s48130" name="文档" r:id="rId13" imgW="11745976" imgH="1065826" progId="Word.Document.12">
                  <p:embed/>
                </p:oleObj>
              </mc:Choice>
              <mc:Fallback>
                <p:oleObj name="文档" r:id="rId13" imgW="11745976" imgH="1065826" progId="Word.Document.12">
                  <p:embed/>
                  <p:pic>
                    <p:nvPicPr>
                      <p:cNvPr id="2" name="对象 1">
                        <a:extLst>
                          <a:ext uri="{FF2B5EF4-FFF2-40B4-BE49-F238E27FC236}">
                            <a16:creationId xmlns:a16="http://schemas.microsoft.com/office/drawing/2014/main" id="{AB6BF6D5-B2A6-4D64-87BA-A8383260DC9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14526" y="3924300"/>
                        <a:ext cx="8793163"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 name="矩形 15">
            <a:extLst>
              <a:ext uri="{FF2B5EF4-FFF2-40B4-BE49-F238E27FC236}">
                <a16:creationId xmlns:a16="http://schemas.microsoft.com/office/drawing/2014/main" id="{9CF945F0-C1BF-4986-AF46-9847F878F0EF}"/>
              </a:ext>
            </a:extLst>
          </p:cNvPr>
          <p:cNvSpPr/>
          <p:nvPr/>
        </p:nvSpPr>
        <p:spPr>
          <a:xfrm>
            <a:off x="1816100" y="4418013"/>
            <a:ext cx="8559800" cy="1009650"/>
          </a:xfrm>
          <a:prstGeom prst="rect">
            <a:avLst/>
          </a:prstGeom>
        </p:spPr>
        <p:txBody>
          <a:bodyPr lIns="91435" tIns="45717" rIns="91435" bIns="45717">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defRPr/>
            </a:pPr>
            <a:r>
              <a:rPr lang="zh-CN" altLang="zh-CN" sz="2100" kern="100" dirty="0">
                <a:latin typeface="Times New Roman" panose="02020603050405020304" pitchFamily="18" charset="0"/>
                <a:cs typeface="Times New Roman" panose="02020603050405020304" pitchFamily="18" charset="0"/>
              </a:rPr>
              <a:t>则：</a:t>
            </a:r>
            <a:r>
              <a:rPr lang="en-US" altLang="zh-CN" sz="2100" i="1" kern="100" dirty="0" err="1">
                <a:latin typeface="Times New Roman" panose="02020603050405020304" pitchFamily="18" charset="0"/>
                <a:cs typeface="Courier New" panose="02070309020205020404" pitchFamily="49" charset="0"/>
              </a:rPr>
              <a:t>Bl</a:t>
            </a:r>
            <a:r>
              <a:rPr lang="en-US" altLang="zh-CN" sz="2100" kern="100" dirty="0">
                <a:latin typeface="Times New Roman" panose="02020603050405020304" pitchFamily="18" charset="0"/>
                <a:cs typeface="Courier New" panose="02070309020205020404" pitchFamily="49" charset="0"/>
              </a:rPr>
              <a:t>(</a:t>
            </a:r>
            <a:r>
              <a:rPr lang="en-US" altLang="zh-CN" sz="2100" i="1" kern="100" dirty="0">
                <a:latin typeface="Times New Roman" panose="02020603050405020304" pitchFamily="18" charset="0"/>
                <a:cs typeface="Courier New" panose="02070309020205020404" pitchFamily="49" charset="0"/>
              </a:rPr>
              <a:t>CE</a:t>
            </a:r>
            <a:r>
              <a:rPr lang="zh-CN" altLang="zh-CN" sz="2100" kern="100" dirty="0">
                <a:latin typeface="Times New Roman" panose="02020603050405020304" pitchFamily="18" charset="0"/>
                <a:cs typeface="Times New Roman" panose="02020603050405020304" pitchFamily="18" charset="0"/>
              </a:rPr>
              <a:t>－</a:t>
            </a:r>
            <a:r>
              <a:rPr lang="en-US" altLang="zh-CN" sz="2100" i="1" kern="100" dirty="0" err="1">
                <a:latin typeface="Times New Roman" panose="02020603050405020304" pitchFamily="18" charset="0"/>
                <a:cs typeface="Courier New" panose="02070309020205020404" pitchFamily="49" charset="0"/>
              </a:rPr>
              <a:t>CBl</a:t>
            </a:r>
            <a:r>
              <a:rPr lang="en-US" altLang="zh-CN" sz="2100" i="1" kern="100" dirty="0" err="1">
                <a:latin typeface="Book Antiqua" panose="02040602050305030304" pitchFamily="18" charset="0"/>
                <a:cs typeface="Times New Roman" panose="02020603050405020304" pitchFamily="18" charset="0"/>
              </a:rPr>
              <a:t>v</a:t>
            </a:r>
            <a:r>
              <a:rPr lang="en-US" altLang="zh-CN" sz="2100" kern="100" baseline="-25000" dirty="0" err="1">
                <a:latin typeface="Times New Roman" panose="02020603050405020304" pitchFamily="18" charset="0"/>
                <a:cs typeface="Courier New" panose="02070309020205020404" pitchFamily="49" charset="0"/>
              </a:rPr>
              <a:t>m</a:t>
            </a:r>
            <a:r>
              <a:rPr lang="en-US" altLang="zh-CN" sz="2100" kern="100" dirty="0">
                <a:latin typeface="Times New Roman" panose="02020603050405020304" pitchFamily="18" charset="0"/>
                <a:cs typeface="Courier New" panose="02070309020205020404" pitchFamily="49" charset="0"/>
              </a:rPr>
              <a:t>)</a:t>
            </a:r>
            <a:r>
              <a:rPr lang="zh-CN" altLang="zh-CN" sz="2100" kern="100" dirty="0">
                <a:latin typeface="Times New Roman" panose="02020603050405020304" pitchFamily="18" charset="0"/>
                <a:cs typeface="Times New Roman" panose="02020603050405020304" pitchFamily="18" charset="0"/>
              </a:rPr>
              <a:t>＝</a:t>
            </a:r>
            <a:r>
              <a:rPr lang="en-US" altLang="zh-CN" sz="2100" i="1" kern="100" dirty="0" err="1">
                <a:latin typeface="Times New Roman" panose="02020603050405020304" pitchFamily="18" charset="0"/>
                <a:cs typeface="Courier New" panose="02070309020205020404" pitchFamily="49" charset="0"/>
              </a:rPr>
              <a:t>m</a:t>
            </a:r>
            <a:r>
              <a:rPr lang="en-US" altLang="zh-CN" sz="2100" i="1" kern="100" dirty="0" err="1">
                <a:latin typeface="Book Antiqua" panose="02040602050305030304" pitchFamily="18" charset="0"/>
                <a:cs typeface="Times New Roman" panose="02020603050405020304" pitchFamily="18" charset="0"/>
              </a:rPr>
              <a:t>v</a:t>
            </a:r>
            <a:r>
              <a:rPr lang="en-US" altLang="zh-CN" sz="2100" kern="100" baseline="-25000" dirty="0" err="1">
                <a:latin typeface="Times New Roman" panose="02020603050405020304" pitchFamily="18" charset="0"/>
                <a:cs typeface="Courier New" panose="02070309020205020404" pitchFamily="49" charset="0"/>
              </a:rPr>
              <a:t>m</a:t>
            </a:r>
            <a:r>
              <a:rPr lang="zh-CN" altLang="zh-CN" sz="2100" kern="100" dirty="0">
                <a:latin typeface="Times New Roman" panose="02020603050405020304" pitchFamily="18" charset="0"/>
                <a:cs typeface="Times New Roman" panose="02020603050405020304" pitchFamily="18" charset="0"/>
              </a:rPr>
              <a:t>－</a:t>
            </a:r>
            <a:r>
              <a:rPr lang="en-US" altLang="zh-CN" sz="2100" kern="100" dirty="0">
                <a:latin typeface="Times New Roman" panose="02020603050405020304" pitchFamily="18" charset="0"/>
                <a:cs typeface="Courier New" panose="02070309020205020404" pitchFamily="49" charset="0"/>
              </a:rPr>
              <a:t>0</a:t>
            </a:r>
            <a:endParaRPr lang="zh-CN" altLang="zh-CN" sz="788" kern="100" dirty="0">
              <a:latin typeface="宋体" panose="02010600030101010101" pitchFamily="2" charset="-122"/>
              <a:cs typeface="Courier New" panose="02070309020205020404" pitchFamily="49" charset="0"/>
            </a:endParaRPr>
          </a:p>
          <a:p>
            <a:pPr>
              <a:lnSpc>
                <a:spcPct val="150000"/>
              </a:lnSpc>
              <a:defRPr/>
            </a:pPr>
            <a:r>
              <a:rPr lang="zh-CN" altLang="zh-CN" sz="2100" kern="100" dirty="0">
                <a:latin typeface="Times New Roman" panose="02020603050405020304" pitchFamily="18" charset="0"/>
                <a:cs typeface="Times New Roman" panose="02020603050405020304" pitchFamily="18" charset="0"/>
              </a:rPr>
              <a:t>代入数据解得：</a:t>
            </a:r>
            <a:r>
              <a:rPr lang="en-US" altLang="zh-CN" sz="2100" i="1" kern="100" dirty="0" err="1">
                <a:latin typeface="Book Antiqua" panose="02040602050305030304" pitchFamily="18" charset="0"/>
                <a:cs typeface="Times New Roman" panose="02020603050405020304" pitchFamily="18" charset="0"/>
              </a:rPr>
              <a:t>v</a:t>
            </a:r>
            <a:r>
              <a:rPr lang="en-US" altLang="zh-CN" sz="2100" kern="100" baseline="-25000" dirty="0" err="1">
                <a:latin typeface="Times New Roman" panose="02020603050405020304" pitchFamily="18" charset="0"/>
              </a:rPr>
              <a:t>m</a:t>
            </a:r>
            <a:r>
              <a:rPr lang="zh-CN" altLang="zh-CN" sz="2100" kern="100" dirty="0">
                <a:latin typeface="Times New Roman" panose="02020603050405020304" pitchFamily="18" charset="0"/>
                <a:cs typeface="Times New Roman" panose="02020603050405020304" pitchFamily="18" charset="0"/>
              </a:rPr>
              <a:t>＝</a:t>
            </a:r>
            <a:r>
              <a:rPr lang="en-US" altLang="zh-CN" sz="2100" kern="100" dirty="0">
                <a:latin typeface="Times New Roman" panose="02020603050405020304" pitchFamily="18" charset="0"/>
              </a:rPr>
              <a:t>18 m/s.</a:t>
            </a:r>
            <a:endParaRPr lang="zh-CN" altLang="zh-CN" sz="788" kern="100" dirty="0">
              <a:latin typeface="宋体" panose="02010600030101010101" pitchFamily="2" charset="-122"/>
              <a:cs typeface="Courier New" panose="02070309020205020404" pitchFamily="49" charset="0"/>
            </a:endParaRPr>
          </a:p>
        </p:txBody>
      </p:sp>
      <p:sp>
        <p:nvSpPr>
          <p:cNvPr id="17" name="矩形 16">
            <a:hlinkClick r:id="" action="ppaction://noaction"/>
            <a:extLst>
              <a:ext uri="{FF2B5EF4-FFF2-40B4-BE49-F238E27FC236}">
                <a16:creationId xmlns:a16="http://schemas.microsoft.com/office/drawing/2014/main" id="{8805770D-E2D5-4A65-952F-C07EDD4FD20C}"/>
              </a:ext>
            </a:extLst>
          </p:cNvPr>
          <p:cNvSpPr/>
          <p:nvPr/>
        </p:nvSpPr>
        <p:spPr>
          <a:xfrm>
            <a:off x="10021888" y="5702300"/>
            <a:ext cx="646112" cy="300038"/>
          </a:xfrm>
          <a:prstGeom prst="rect">
            <a:avLst/>
          </a:prstGeom>
          <a:solidFill>
            <a:srgbClr val="0020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500" dirty="0"/>
              <a:t>返回</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blinds(horizontal)">
                                      <p:cBhvr>
                                        <p:cTn id="17" dur="500"/>
                                        <p:tgtEl>
                                          <p:spTgt spid="14">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6">
                                            <p:txEl>
                                              <p:pRg st="0" end="0"/>
                                            </p:txEl>
                                          </p:spTgt>
                                        </p:tgtEl>
                                        <p:attrNameLst>
                                          <p:attrName>style.visibility</p:attrName>
                                        </p:attrNameLst>
                                      </p:cBhvr>
                                      <p:to>
                                        <p:strVal val="visible"/>
                                      </p:to>
                                    </p:set>
                                    <p:animEffect transition="in" filter="blinds(horizontal)">
                                      <p:cBhvr>
                                        <p:cTn id="27" dur="500"/>
                                        <p:tgtEl>
                                          <p:spTgt spid="16">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6">
                                            <p:txEl>
                                              <p:pRg st="1" end="1"/>
                                            </p:txEl>
                                          </p:spTgt>
                                        </p:tgtEl>
                                        <p:attrNameLst>
                                          <p:attrName>style.visibility</p:attrName>
                                        </p:attrNameLst>
                                      </p:cBhvr>
                                      <p:to>
                                        <p:strVal val="visible"/>
                                      </p:to>
                                    </p:set>
                                    <p:animEffect transition="in" filter="blinds(horizontal)">
                                      <p:cBhvr>
                                        <p:cTn id="32" dur="50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10797</Words>
  <Application>Microsoft Office PowerPoint</Application>
  <PresentationFormat>宽屏</PresentationFormat>
  <Paragraphs>1127</Paragraphs>
  <Slides>112</Slides>
  <Notes>0</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1</vt:i4>
      </vt:variant>
      <vt:variant>
        <vt:lpstr>幻灯片标题</vt:lpstr>
      </vt:variant>
      <vt:variant>
        <vt:i4>112</vt:i4>
      </vt:variant>
    </vt:vector>
  </HeadingPairs>
  <TitlesOfParts>
    <vt:vector size="124" baseType="lpstr">
      <vt:lpstr>等线</vt:lpstr>
      <vt:lpstr>等线 Light</vt:lpstr>
      <vt:lpstr>黑体</vt:lpstr>
      <vt:lpstr>华文细黑</vt:lpstr>
      <vt:lpstr>宋体</vt:lpstr>
      <vt:lpstr>微软雅黑</vt:lpstr>
      <vt:lpstr>Arial</vt:lpstr>
      <vt:lpstr>Book Antiqua</vt:lpstr>
      <vt:lpstr>Broadway</vt:lpstr>
      <vt:lpstr>Times New Roman</vt:lpstr>
      <vt:lpstr>Office 主题​​</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cp:revision>
  <dcterms:created xsi:type="dcterms:W3CDTF">2021-12-27T23:52:45Z</dcterms:created>
  <dcterms:modified xsi:type="dcterms:W3CDTF">2021-12-27T23:53:15Z</dcterms:modified>
</cp:coreProperties>
</file>