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3"/>
    <p:sldMasterId id="2147483652" r:id="rId4"/>
    <p:sldMasterId id="2147483656" r:id="rId5"/>
    <p:sldMasterId id="2147483658" r:id="rId6"/>
  </p:sldMasterIdLst>
  <p:notesMasterIdLst>
    <p:notesMasterId r:id="rId9"/>
  </p:notesMasterIdLst>
  <p:handoutMasterIdLst>
    <p:handoutMasterId r:id="rId61"/>
  </p:handoutMasterIdLst>
  <p:sldIdLst>
    <p:sldId id="1673" r:id="rId7"/>
    <p:sldId id="1676" r:id="rId8"/>
    <p:sldId id="1733" r:id="rId10"/>
    <p:sldId id="1786" r:id="rId11"/>
    <p:sldId id="1785" r:id="rId12"/>
    <p:sldId id="1787" r:id="rId13"/>
    <p:sldId id="1790" r:id="rId14"/>
    <p:sldId id="1789" r:id="rId15"/>
    <p:sldId id="1791" r:id="rId16"/>
    <p:sldId id="1793" r:id="rId17"/>
    <p:sldId id="902" r:id="rId18"/>
    <p:sldId id="1627" r:id="rId19"/>
    <p:sldId id="1794" r:id="rId20"/>
    <p:sldId id="1629" r:id="rId21"/>
    <p:sldId id="1796" r:id="rId22"/>
    <p:sldId id="1625" r:id="rId23"/>
    <p:sldId id="1836" r:id="rId24"/>
    <p:sldId id="1835" r:id="rId25"/>
    <p:sldId id="1345" r:id="rId26"/>
    <p:sldId id="1661" r:id="rId27"/>
    <p:sldId id="1662" r:id="rId28"/>
    <p:sldId id="1677" r:id="rId29"/>
    <p:sldId id="1678" r:id="rId30"/>
    <p:sldId id="1734" r:id="rId31"/>
    <p:sldId id="1737" r:id="rId32"/>
    <p:sldId id="1602" r:id="rId33"/>
    <p:sldId id="1626" r:id="rId34"/>
    <p:sldId id="1663" r:id="rId35"/>
    <p:sldId id="1630" r:id="rId36"/>
    <p:sldId id="1735" r:id="rId37"/>
    <p:sldId id="1665" r:id="rId38"/>
    <p:sldId id="1718" r:id="rId39"/>
    <p:sldId id="1668" r:id="rId40"/>
    <p:sldId id="1740" r:id="rId41"/>
    <p:sldId id="1741" r:id="rId42"/>
    <p:sldId id="1742" r:id="rId43"/>
    <p:sldId id="1700" r:id="rId44"/>
    <p:sldId id="1695" r:id="rId45"/>
    <p:sldId id="1744" r:id="rId46"/>
    <p:sldId id="1696" r:id="rId47"/>
    <p:sldId id="1727" r:id="rId48"/>
    <p:sldId id="1728" r:id="rId49"/>
    <p:sldId id="1726" r:id="rId50"/>
    <p:sldId id="1729" r:id="rId51"/>
    <p:sldId id="1745" r:id="rId52"/>
    <p:sldId id="1746" r:id="rId53"/>
    <p:sldId id="1748" r:id="rId54"/>
    <p:sldId id="1749" r:id="rId55"/>
    <p:sldId id="1750" r:id="rId56"/>
    <p:sldId id="1751" r:id="rId57"/>
    <p:sldId id="1753" r:id="rId58"/>
    <p:sldId id="1754" r:id="rId59"/>
    <p:sldId id="1755" r:id="rId60"/>
  </p:sldIdLst>
  <p:sldSz cx="9144000" cy="5143500" type="screen16x9"/>
  <p:notesSz cx="6858000" cy="9144000"/>
  <p:custDataLst>
    <p:tags r:id="rId66"/>
  </p:custDataLst>
  <p:defaultTextStyle>
    <a:defPPr>
      <a:defRPr lang="zh-CN"/>
    </a:defPPr>
    <a:lvl1pPr algn="l" rtl="0" fontAlgn="base">
      <a:lnSpc>
        <a:spcPct val="130000"/>
      </a:lnSpc>
      <a:spcBef>
        <a:spcPct val="0"/>
      </a:spcBef>
      <a:spcAft>
        <a:spcPct val="0"/>
      </a:spcAft>
      <a:defRPr sz="19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1pPr>
    <a:lvl2pPr marL="439420" algn="l" rtl="0" fontAlgn="base">
      <a:lnSpc>
        <a:spcPct val="130000"/>
      </a:lnSpc>
      <a:spcBef>
        <a:spcPct val="0"/>
      </a:spcBef>
      <a:spcAft>
        <a:spcPct val="0"/>
      </a:spcAft>
      <a:defRPr sz="19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2pPr>
    <a:lvl3pPr marL="879475" algn="l" rtl="0" fontAlgn="base">
      <a:lnSpc>
        <a:spcPct val="130000"/>
      </a:lnSpc>
      <a:spcBef>
        <a:spcPct val="0"/>
      </a:spcBef>
      <a:spcAft>
        <a:spcPct val="0"/>
      </a:spcAft>
      <a:defRPr sz="19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3pPr>
    <a:lvl4pPr marL="1318895" algn="l" rtl="0" fontAlgn="base">
      <a:lnSpc>
        <a:spcPct val="130000"/>
      </a:lnSpc>
      <a:spcBef>
        <a:spcPct val="0"/>
      </a:spcBef>
      <a:spcAft>
        <a:spcPct val="0"/>
      </a:spcAft>
      <a:defRPr sz="19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4pPr>
    <a:lvl5pPr marL="1758315" algn="l" rtl="0" fontAlgn="base">
      <a:lnSpc>
        <a:spcPct val="130000"/>
      </a:lnSpc>
      <a:spcBef>
        <a:spcPct val="0"/>
      </a:spcBef>
      <a:spcAft>
        <a:spcPct val="0"/>
      </a:spcAft>
      <a:defRPr sz="19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5pPr>
    <a:lvl6pPr marL="2197735" algn="l" defTabSz="879475" rtl="0" eaLnBrk="1" latinLnBrk="0" hangingPunct="1">
      <a:defRPr sz="19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6pPr>
    <a:lvl7pPr marL="2637790" algn="l" defTabSz="879475" rtl="0" eaLnBrk="1" latinLnBrk="0" hangingPunct="1">
      <a:defRPr sz="19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7pPr>
    <a:lvl8pPr marL="3077210" algn="l" defTabSz="879475" rtl="0" eaLnBrk="1" latinLnBrk="0" hangingPunct="1">
      <a:defRPr sz="19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8pPr>
    <a:lvl9pPr marL="3516630" algn="l" defTabSz="879475" rtl="0" eaLnBrk="1" latinLnBrk="0" hangingPunct="1">
      <a:defRPr sz="19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70" userDrawn="1">
          <p15:clr>
            <a:srgbClr val="A4A3A4"/>
          </p15:clr>
        </p15:guide>
        <p15:guide id="2" pos="290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0" clrIdx="0"/>
  <p:cmAuthor id="2" name="xiao" initials="x" lastIdx="0" clrIdx="0"/>
  <p:cmAuthor id="3" name="yang" initials="y" lastIdx="2" clrIdx="1"/>
  <p:cmAuthor id="4" name="www.xkb1.com" initials="w" lastIdx="0" clrIdx="1"/>
  <p:cmAuthor id="5" name="lenovo" initials="l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00"/>
    <a:srgbClr val="66CCFF"/>
    <a:srgbClr val="F9C5A5"/>
    <a:srgbClr val="FFFA9F"/>
    <a:srgbClr val="0099FF"/>
    <a:srgbClr val="00FF00"/>
    <a:srgbClr val="DDEFED"/>
    <a:srgbClr val="0080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339" autoAdjust="0"/>
    <p:restoredTop sz="98707" autoAdjust="0"/>
  </p:normalViewPr>
  <p:slideViewPr>
    <p:cSldViewPr showGuides="1">
      <p:cViewPr varScale="1">
        <p:scale>
          <a:sx n="91" d="100"/>
          <a:sy n="91" d="100"/>
        </p:scale>
        <p:origin x="456" y="56"/>
      </p:cViewPr>
      <p:guideLst>
        <p:guide orient="horz" pos="1670"/>
        <p:guide pos="290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5" d="100"/>
        <a:sy n="25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3960" y="-102"/>
      </p:cViewPr>
      <p:guideLst>
        <p:guide orient="horz" pos="2970"/>
        <p:guide pos="217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2.xml"/><Relationship Id="rId7" Type="http://schemas.openxmlformats.org/officeDocument/2006/relationships/slide" Target="slides/slide1.xml"/><Relationship Id="rId66" Type="http://schemas.openxmlformats.org/officeDocument/2006/relationships/tags" Target="tags/tag88.xml"/><Relationship Id="rId65" Type="http://schemas.openxmlformats.org/officeDocument/2006/relationships/commentAuthors" Target="commentAuthors.xml"/><Relationship Id="rId64" Type="http://schemas.openxmlformats.org/officeDocument/2006/relationships/tableStyles" Target="tableStyles.xml"/><Relationship Id="rId63" Type="http://schemas.openxmlformats.org/officeDocument/2006/relationships/viewProps" Target="viewProps.xml"/><Relationship Id="rId62" Type="http://schemas.openxmlformats.org/officeDocument/2006/relationships/presProps" Target="presProps.xml"/><Relationship Id="rId61" Type="http://schemas.openxmlformats.org/officeDocument/2006/relationships/handoutMaster" Target="handoutMasters/handoutMaster1.xml"/><Relationship Id="rId60" Type="http://schemas.openxmlformats.org/officeDocument/2006/relationships/slide" Target="slides/slide53.xml"/><Relationship Id="rId6" Type="http://schemas.openxmlformats.org/officeDocument/2006/relationships/slideMaster" Target="slideMasters/slideMaster5.xml"/><Relationship Id="rId59" Type="http://schemas.openxmlformats.org/officeDocument/2006/relationships/slide" Target="slides/slide52.xml"/><Relationship Id="rId58" Type="http://schemas.openxmlformats.org/officeDocument/2006/relationships/slide" Target="slides/slide51.xml"/><Relationship Id="rId57" Type="http://schemas.openxmlformats.org/officeDocument/2006/relationships/slide" Target="slides/slide50.xml"/><Relationship Id="rId56" Type="http://schemas.openxmlformats.org/officeDocument/2006/relationships/slide" Target="slides/slide49.xml"/><Relationship Id="rId55" Type="http://schemas.openxmlformats.org/officeDocument/2006/relationships/slide" Target="slides/slide48.xml"/><Relationship Id="rId54" Type="http://schemas.openxmlformats.org/officeDocument/2006/relationships/slide" Target="slides/slide47.xml"/><Relationship Id="rId53" Type="http://schemas.openxmlformats.org/officeDocument/2006/relationships/slide" Target="slides/slide46.xml"/><Relationship Id="rId52" Type="http://schemas.openxmlformats.org/officeDocument/2006/relationships/slide" Target="slides/slide45.xml"/><Relationship Id="rId51" Type="http://schemas.openxmlformats.org/officeDocument/2006/relationships/slide" Target="slides/slide44.xml"/><Relationship Id="rId50" Type="http://schemas.openxmlformats.org/officeDocument/2006/relationships/slide" Target="slides/slide43.xml"/><Relationship Id="rId5" Type="http://schemas.openxmlformats.org/officeDocument/2006/relationships/slideMaster" Target="slideMasters/slideMaster4.xml"/><Relationship Id="rId49" Type="http://schemas.openxmlformats.org/officeDocument/2006/relationships/slide" Target="slides/slide42.xml"/><Relationship Id="rId48" Type="http://schemas.openxmlformats.org/officeDocument/2006/relationships/slide" Target="slides/slide41.xml"/><Relationship Id="rId47" Type="http://schemas.openxmlformats.org/officeDocument/2006/relationships/slide" Target="slides/slide40.xml"/><Relationship Id="rId46" Type="http://schemas.openxmlformats.org/officeDocument/2006/relationships/slide" Target="slides/slide39.xml"/><Relationship Id="rId45" Type="http://schemas.openxmlformats.org/officeDocument/2006/relationships/slide" Target="slides/slide38.xml"/><Relationship Id="rId44" Type="http://schemas.openxmlformats.org/officeDocument/2006/relationships/slide" Target="slides/slide37.xml"/><Relationship Id="rId43" Type="http://schemas.openxmlformats.org/officeDocument/2006/relationships/slide" Target="slides/slide36.xml"/><Relationship Id="rId42" Type="http://schemas.openxmlformats.org/officeDocument/2006/relationships/slide" Target="slides/slide35.xml"/><Relationship Id="rId41" Type="http://schemas.openxmlformats.org/officeDocument/2006/relationships/slide" Target="slides/slide34.xml"/><Relationship Id="rId40" Type="http://schemas.openxmlformats.org/officeDocument/2006/relationships/slide" Target="slides/slide33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2.xml"/><Relationship Id="rId38" Type="http://schemas.openxmlformats.org/officeDocument/2006/relationships/slide" Target="slides/slide31.xml"/><Relationship Id="rId37" Type="http://schemas.openxmlformats.org/officeDocument/2006/relationships/slide" Target="slides/slide30.xml"/><Relationship Id="rId36" Type="http://schemas.openxmlformats.org/officeDocument/2006/relationships/slide" Target="slides/slide29.xml"/><Relationship Id="rId35" Type="http://schemas.openxmlformats.org/officeDocument/2006/relationships/slide" Target="slides/slide28.xml"/><Relationship Id="rId34" Type="http://schemas.openxmlformats.org/officeDocument/2006/relationships/slide" Target="slides/slide27.xml"/><Relationship Id="rId33" Type="http://schemas.openxmlformats.org/officeDocument/2006/relationships/slide" Target="slides/slide26.xml"/><Relationship Id="rId32" Type="http://schemas.openxmlformats.org/officeDocument/2006/relationships/slide" Target="slides/slide25.xml"/><Relationship Id="rId31" Type="http://schemas.openxmlformats.org/officeDocument/2006/relationships/slide" Target="slides/slide24.xml"/><Relationship Id="rId30" Type="http://schemas.openxmlformats.org/officeDocument/2006/relationships/slide" Target="slides/slide23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2.xml"/><Relationship Id="rId28" Type="http://schemas.openxmlformats.org/officeDocument/2006/relationships/slide" Target="slides/slide21.xml"/><Relationship Id="rId27" Type="http://schemas.openxmlformats.org/officeDocument/2006/relationships/slide" Target="slides/slide20.xml"/><Relationship Id="rId26" Type="http://schemas.openxmlformats.org/officeDocument/2006/relationships/slide" Target="slides/slide19.xml"/><Relationship Id="rId25" Type="http://schemas.openxmlformats.org/officeDocument/2006/relationships/slide" Target="slides/slide18.xml"/><Relationship Id="rId24" Type="http://schemas.openxmlformats.org/officeDocument/2006/relationships/slide" Target="slides/slide17.xml"/><Relationship Id="rId23" Type="http://schemas.openxmlformats.org/officeDocument/2006/relationships/slide" Target="slides/slide16.xml"/><Relationship Id="rId22" Type="http://schemas.openxmlformats.org/officeDocument/2006/relationships/slide" Target="slides/slide15.xml"/><Relationship Id="rId21" Type="http://schemas.openxmlformats.org/officeDocument/2006/relationships/slide" Target="slides/slide14.xml"/><Relationship Id="rId20" Type="http://schemas.openxmlformats.org/officeDocument/2006/relationships/slide" Target="slides/slide13.xml"/><Relationship Id="rId2" Type="http://schemas.openxmlformats.org/officeDocument/2006/relationships/theme" Target="theme/theme1.xml"/><Relationship Id="rId19" Type="http://schemas.openxmlformats.org/officeDocument/2006/relationships/slide" Target="slides/slide12.xml"/><Relationship Id="rId18" Type="http://schemas.openxmlformats.org/officeDocument/2006/relationships/slide" Target="slides/slide11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5" Type="http://schemas.openxmlformats.org/officeDocument/2006/relationships/slide" Target="slides/slide8.xml"/><Relationship Id="rId14" Type="http://schemas.openxmlformats.org/officeDocument/2006/relationships/slide" Target="slides/slide7.xml"/><Relationship Id="rId13" Type="http://schemas.openxmlformats.org/officeDocument/2006/relationships/slide" Target="slides/slide6.xml"/><Relationship Id="rId12" Type="http://schemas.openxmlformats.org/officeDocument/2006/relationships/slide" Target="slides/slide5.xml"/><Relationship Id="rId11" Type="http://schemas.openxmlformats.org/officeDocument/2006/relationships/slide" Target="slides/slide4.xml"/><Relationship Id="rId10" Type="http://schemas.openxmlformats.org/officeDocument/2006/relationships/slide" Target="slides/slide3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22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4670FB2-006C-4847-BB90-20723631ED0B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3942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87947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1889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75831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197735" algn="l" defTabSz="8794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637790" algn="l" defTabSz="8794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077210" algn="l" defTabSz="8794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516630" algn="l" defTabSz="8794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2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3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4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5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6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7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8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9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0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社会性质变化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齐桓、晋文、秦穆、宋襄、楚庄王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手工业分工细密：似冶金、木工、漆工、陶工、皮革、煮盐和纺织,等等,都有了更为细致的专业分工</a:t>
            </a: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zh-CN" altLang="en-US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春秋：由西周的最低阶贵族演变为</a:t>
            </a:r>
            <a:r>
              <a:rPr lang="zh-CN" altLang="en-US" b="1">
                <a:solidFill>
                  <a:srgbClr val="1D41D5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知识阶层</a:t>
            </a:r>
            <a:r>
              <a:rPr lang="zh-CN" altLang="en-US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的代名词，依据是“熟知礼乐文化，著书立说”。（3分）</a:t>
            </a:r>
            <a:endParaRPr lang="zh-CN" altLang="en-US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东汉：“士”阶层内部的两大群体</a:t>
            </a:r>
            <a:r>
              <a:rPr lang="zh-CN" altLang="en-US" b="1">
                <a:solidFill>
                  <a:srgbClr val="1D41D5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儒生与文吏最终走向融合</a:t>
            </a:r>
            <a:r>
              <a:rPr lang="zh-CN" altLang="en-US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，依据是“吏服训雅，儒通文法”。（3分）</a:t>
            </a:r>
            <a:endParaRPr lang="zh-CN" altLang="en-US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明代：“士”阶层部分成员转变为</a:t>
            </a:r>
            <a:r>
              <a:rPr lang="zh-CN" altLang="en-US" b="1">
                <a:solidFill>
                  <a:srgbClr val="1D41D5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商人</a:t>
            </a:r>
            <a:r>
              <a:rPr lang="zh-CN" altLang="en-US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，依据是“士而贾行”“弃儒就贾”。（3分）</a:t>
            </a: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0000"/>
                </a:solidFill>
                <a:sym typeface="+mn-ea"/>
              </a:rPr>
              <a:t>局部统一</a:t>
            </a:r>
            <a:endParaRPr lang="zh-CN" altLang="en-US" dirty="0" smtClean="0">
              <a:solidFill>
                <a:srgbClr val="FF0000"/>
              </a:solidFill>
              <a:sym typeface="+mn-ea"/>
            </a:endParaRPr>
          </a:p>
          <a:p>
            <a:r>
              <a:rPr lang="zh-CN" altLang="en-US" dirty="0" smtClean="0">
                <a:solidFill>
                  <a:srgbClr val="FF0000"/>
                </a:solidFill>
                <a:sym typeface="+mn-ea"/>
              </a:rPr>
              <a:t>华夏认同观念</a:t>
            </a:r>
            <a:endParaRPr lang="zh-CN" altLang="en-US" dirty="0" smtClean="0">
              <a:solidFill>
                <a:srgbClr val="FF0000"/>
              </a:solidFill>
            </a:endParaRPr>
          </a:p>
          <a:p>
            <a:r>
              <a:rPr lang="zh-CN" altLang="en-US" dirty="0" smtClean="0">
                <a:solidFill>
                  <a:srgbClr val="FF0000"/>
                </a:solidFill>
                <a:sym typeface="+mn-ea"/>
              </a:rPr>
              <a:t>华夏族</a:t>
            </a: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与戎狄蛮夷相比，春秋中原各国社会发展较先进，因而</a:t>
            </a:r>
            <a:r>
              <a:rPr lang="zh-CN" altLang="en-US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自称</a:t>
            </a:r>
            <a:r>
              <a:rPr lang="zh-CN" altLang="en-US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“华夏”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。</a:t>
            </a:r>
            <a:endParaRPr lang="zh-CN" altLang="en-US" dirty="0" smtClean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在频繁交往和密切联系中，战国之后，</a:t>
            </a:r>
            <a:r>
              <a:rPr lang="zh-CN" altLang="en-US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戎狄蛮夷逐渐融入华夏</a:t>
            </a:r>
            <a:r>
              <a:rPr lang="zh-CN" altLang="en-US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族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。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b="1" dirty="0">
              <a:solidFill>
                <a:srgbClr val="760303"/>
              </a:solidFill>
              <a:sym typeface="+mn-ea"/>
            </a:endParaRPr>
          </a:p>
          <a:p>
            <a:r>
              <a:rPr lang="zh-CN" altLang="en-US" b="1" dirty="0">
                <a:solidFill>
                  <a:srgbClr val="760303"/>
                </a:solidFill>
                <a:sym typeface="+mn-ea"/>
              </a:rPr>
              <a:t>尊王攘夷：</a:t>
            </a:r>
            <a:r>
              <a:rPr lang="zh-CN" altLang="en-US" dirty="0"/>
              <a:t>尊崇王室，排斥夷狄。</a:t>
            </a:r>
            <a:endParaRPr lang="zh-CN" altLang="en-US" dirty="0"/>
          </a:p>
          <a:p>
            <a:r>
              <a:rPr kumimoji="1" lang="zh-CN" altLang="en-US" b="1" dirty="0" smtClean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边少数民族认可先进的中原华夏文化，逐渐被同化，融入华夏族，这便是</a:t>
            </a:r>
            <a:r>
              <a:rPr kumimoji="1" lang="en-US" altLang="zh-CN" b="1" dirty="0" smtClean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“</a:t>
            </a:r>
            <a:r>
              <a:rPr kumimoji="1" lang="zh-CN" altLang="en-US" b="1" dirty="0" smtClean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华夏认同</a:t>
            </a:r>
            <a:r>
              <a:rPr kumimoji="1" lang="en-US" altLang="zh-CN" b="1" dirty="0" smtClean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”</a:t>
            </a:r>
            <a:endParaRPr kumimoji="1" lang="en-US" altLang="zh-CN" b="1" dirty="0" smtClean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FA3AFF-1E44-47A0-B556-531B687808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b="1" dirty="0">
                <a:latin typeface="宋体" panose="02010600030101010101" pitchFamily="2" charset="-122"/>
                <a:cs typeface="Times New Roman" panose="02020603050405020304"/>
                <a:sym typeface="+mn-ea"/>
              </a:rPr>
              <a:t>芍què陂：楚国</a:t>
            </a:r>
            <a:endParaRPr lang="zh-CN" b="1" dirty="0">
              <a:latin typeface="宋体" panose="02010600030101010101" pitchFamily="2" charset="-122"/>
              <a:cs typeface="Times New Roman" panose="02020603050405020304"/>
              <a:sym typeface="+mn-ea"/>
            </a:endParaRPr>
          </a:p>
          <a:p>
            <a:endParaRPr lang="zh-CN" altLang="en-US"/>
          </a:p>
          <a:p>
            <a:r>
              <a:rPr lang="zh-CN" altLang="en-US"/>
              <a:t> 商鞅变法时期确立土地私有制,公田制度遭到破坏,A选项说法错误。 铁质生产工具的普及并非主要因素，且战国后期并未普及，B选项排除。 交通运输网络畅通的说法与材料无关,C选项排除。 故选D。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b="1" dirty="0">
                <a:latin typeface="宋体" panose="02010600030101010101" pitchFamily="2" charset="-122"/>
                <a:cs typeface="Times New Roman" panose="02020603050405020304"/>
                <a:sym typeface="+mn-ea"/>
              </a:rPr>
              <a:t>芍què陂：楚国</a:t>
            </a:r>
            <a:endParaRPr lang="zh-CN" b="1" dirty="0">
              <a:latin typeface="宋体" panose="02010600030101010101" pitchFamily="2" charset="-122"/>
              <a:cs typeface="Times New Roman" panose="02020603050405020304"/>
              <a:sym typeface="+mn-ea"/>
            </a:endParaRPr>
          </a:p>
          <a:p>
            <a:endParaRPr lang="zh-CN" altLang="en-US" dirty="0" smtClean="0">
              <a:solidFill>
                <a:srgbClr val="FF0000"/>
              </a:solidFill>
              <a:cs typeface="Times New Roman" panose="02020603050405020304"/>
              <a:sym typeface="+mn-ea"/>
            </a:endParaRPr>
          </a:p>
          <a:p>
            <a:r>
              <a:rPr lang="zh-CN" altLang="en-US" dirty="0" smtClean="0">
                <a:solidFill>
                  <a:srgbClr val="FF0000"/>
                </a:solidFill>
                <a:cs typeface="Times New Roman" panose="02020603050405020304"/>
                <a:sym typeface="+mn-ea"/>
              </a:rPr>
              <a:t>冶铁业</a:t>
            </a:r>
            <a:endParaRPr lang="zh-CN" altLang="en-US" dirty="0" smtClean="0">
              <a:solidFill>
                <a:srgbClr val="FF0000"/>
              </a:solidFill>
            </a:endParaRPr>
          </a:p>
          <a:p>
            <a:r>
              <a:rPr lang="zh-CN" altLang="en-US" dirty="0" smtClean="0">
                <a:solidFill>
                  <a:srgbClr val="FF0000"/>
                </a:solidFill>
                <a:cs typeface="Times New Roman" panose="02020603050405020304"/>
                <a:sym typeface="+mn-ea"/>
              </a:rPr>
              <a:t>货币</a:t>
            </a:r>
            <a:endParaRPr lang="zh-CN" altLang="en-US" dirty="0" smtClean="0">
              <a:solidFill>
                <a:srgbClr val="FF0000"/>
              </a:solidFill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algn="l"/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①发明创新农业生产工具；</a:t>
            </a:r>
            <a:endParaRPr lang="zh-CN" altLang="en-US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/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②改进耕作技术；</a:t>
            </a:r>
            <a:endParaRPr lang="zh-CN" altLang="en-US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/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兴建农田水利工程；</a:t>
            </a:r>
            <a:endParaRPr lang="zh-CN" altLang="en-US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/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③重视农时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sym typeface="+mn-ea"/>
              </a:rPr>
              <a:t>（每种农作物都有一定的农耕季节和一定的耕作时间）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；</a:t>
            </a:r>
            <a:endParaRPr lang="zh-CN" altLang="en-US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/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④总结推广农业经验。</a:t>
            </a:r>
            <a:endParaRPr lang="zh-CN" altLang="en-US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0000"/>
                </a:solidFill>
                <a:cs typeface="Times New Roman" panose="02020603050405020304"/>
                <a:sym typeface="+mn-ea"/>
              </a:rPr>
              <a:t>奖励耕织</a:t>
            </a:r>
            <a:endParaRPr lang="zh-CN" altLang="en-US" dirty="0" smtClean="0">
              <a:solidFill>
                <a:srgbClr val="FF0000"/>
              </a:solidFill>
            </a:endParaRPr>
          </a:p>
          <a:p>
            <a:r>
              <a:rPr lang="zh-CN" altLang="en-US" dirty="0" smtClean="0">
                <a:solidFill>
                  <a:srgbClr val="FF0000"/>
                </a:solidFill>
                <a:cs typeface="Times New Roman" panose="02020603050405020304"/>
                <a:sym typeface="+mn-ea"/>
              </a:rPr>
              <a:t>废井田</a:t>
            </a:r>
            <a:r>
              <a:rPr lang="en-US" altLang="zh-CN" dirty="0" smtClean="0">
                <a:solidFill>
                  <a:srgbClr val="FF0000"/>
                </a:solidFill>
                <a:cs typeface="Times New Roman" panose="02020603050405020304"/>
                <a:sym typeface="+mn-ea"/>
              </a:rPr>
              <a:t>，</a:t>
            </a:r>
            <a:r>
              <a:rPr lang="zh-CN" altLang="en-US" dirty="0" smtClean="0">
                <a:solidFill>
                  <a:srgbClr val="FF0000"/>
                </a:solidFill>
                <a:cs typeface="Times New Roman" panose="02020603050405020304"/>
                <a:sym typeface="+mn-ea"/>
              </a:rPr>
              <a:t>开阡陌</a:t>
            </a:r>
            <a:endParaRPr lang="zh-CN" altLang="en-US" dirty="0" smtClean="0">
              <a:solidFill>
                <a:srgbClr val="FF0000"/>
              </a:solidFill>
            </a:endParaRPr>
          </a:p>
          <a:p>
            <a:r>
              <a:rPr lang="zh-CN" altLang="en-US" dirty="0" smtClean="0">
                <a:solidFill>
                  <a:srgbClr val="FF0000"/>
                </a:solidFill>
                <a:cs typeface="Times New Roman" panose="02020603050405020304"/>
                <a:sym typeface="+mn-ea"/>
              </a:rPr>
              <a:t>军功</a:t>
            </a:r>
            <a:endParaRPr lang="zh-CN" altLang="en-US" dirty="0" smtClean="0">
              <a:solidFill>
                <a:srgbClr val="FF0000"/>
              </a:solidFill>
            </a:endParaRPr>
          </a:p>
          <a:p>
            <a:r>
              <a:rPr lang="zh-CN" altLang="en-US" dirty="0" smtClean="0">
                <a:solidFill>
                  <a:srgbClr val="FF0000"/>
                </a:solidFill>
                <a:cs typeface="Times New Roman" panose="02020603050405020304"/>
                <a:sym typeface="+mn-ea"/>
              </a:rPr>
              <a:t>县制</a:t>
            </a:r>
            <a:endParaRPr lang="zh-CN" altLang="en-US" dirty="0" smtClean="0">
              <a:solidFill>
                <a:srgbClr val="FF0000"/>
              </a:solidFill>
              <a:cs typeface="Times New Roman" panose="02020603050405020304"/>
              <a:sym typeface="+mn-ea"/>
            </a:endParaRPr>
          </a:p>
          <a:p>
            <a:r>
              <a:rPr lang="zh-CN" altLang="en-US" dirty="0" smtClean="0">
                <a:solidFill>
                  <a:srgbClr val="FF0000"/>
                </a:solidFill>
                <a:cs typeface="Times New Roman" panose="02020603050405020304"/>
                <a:sym typeface="+mn-ea"/>
              </a:rPr>
              <a:t>中央集权</a:t>
            </a:r>
            <a:endParaRPr lang="zh-CN" altLang="en-US" dirty="0" smtClean="0">
              <a:solidFill>
                <a:srgbClr val="FF0000"/>
              </a:solidFill>
            </a:endParaRPr>
          </a:p>
          <a:p>
            <a:r>
              <a:rPr lang="zh-CN" altLang="en-US" dirty="0" smtClean="0">
                <a:solidFill>
                  <a:srgbClr val="FF0000"/>
                </a:solidFill>
                <a:cs typeface="Times New Roman" panose="02020603050405020304"/>
                <a:sym typeface="+mn-ea"/>
              </a:rPr>
              <a:t>统一</a:t>
            </a:r>
            <a:endParaRPr lang="zh-CN" altLang="en-US" dirty="0" smtClean="0">
              <a:solidFill>
                <a:srgbClr val="FF0000"/>
              </a:solidFill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0000"/>
                </a:solidFill>
                <a:cs typeface="Times New Roman" panose="02020603050405020304"/>
                <a:sym typeface="+mn-ea"/>
              </a:rPr>
              <a:t>仁</a:t>
            </a:r>
            <a:endParaRPr lang="zh-CN" altLang="en-US" dirty="0" smtClean="0">
              <a:solidFill>
                <a:srgbClr val="FF0000"/>
              </a:solidFill>
            </a:endParaRPr>
          </a:p>
          <a:p>
            <a:r>
              <a:rPr lang="zh-CN" altLang="en-US" dirty="0" smtClean="0">
                <a:solidFill>
                  <a:srgbClr val="FF0000"/>
                </a:solidFill>
                <a:cs typeface="Times New Roman" panose="02020603050405020304"/>
                <a:sym typeface="+mn-ea"/>
              </a:rPr>
              <a:t>礼</a:t>
            </a:r>
            <a:endParaRPr lang="zh-CN" altLang="en-US" dirty="0" smtClean="0">
              <a:solidFill>
                <a:srgbClr val="FF0000"/>
              </a:solidFill>
            </a:endParaRPr>
          </a:p>
          <a:p>
            <a:r>
              <a:rPr lang="zh-CN" altLang="en-US" dirty="0" smtClean="0">
                <a:solidFill>
                  <a:srgbClr val="FF0000"/>
                </a:solidFill>
                <a:cs typeface="Times New Roman" panose="02020603050405020304"/>
                <a:sym typeface="+mn-ea"/>
              </a:rPr>
              <a:t>无为而治</a:t>
            </a:r>
            <a:endParaRPr lang="zh-CN" altLang="en-US" dirty="0" smtClean="0">
              <a:solidFill>
                <a:srgbClr val="FF0000"/>
              </a:solidFill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0000"/>
                </a:solidFill>
                <a:sym typeface="+mn-ea"/>
              </a:rPr>
              <a:t>士阶层</a:t>
            </a:r>
            <a:endParaRPr lang="zh-CN" altLang="en-US" dirty="0" smtClean="0">
              <a:solidFill>
                <a:srgbClr val="FF0000"/>
              </a:solidFill>
            </a:endParaRPr>
          </a:p>
          <a:p>
            <a:r>
              <a:rPr lang="zh-CN" altLang="en-US" dirty="0" smtClean="0">
                <a:solidFill>
                  <a:srgbClr val="FF0000"/>
                </a:solidFill>
                <a:sym typeface="+mn-ea"/>
              </a:rPr>
              <a:t>民间普及</a:t>
            </a:r>
            <a:endParaRPr lang="zh-CN" altLang="en-US" dirty="0" smtClean="0">
              <a:solidFill>
                <a:srgbClr val="FF0000"/>
              </a:solidFill>
            </a:endParaRPr>
          </a:p>
          <a:p>
            <a:endParaRPr lang="zh-CN" altLang="en-US"/>
          </a:p>
          <a:p>
            <a:r>
              <a:rPr lang="zh-CN" altLang="en-US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</a:t>
            </a:r>
            <a:r>
              <a:rPr lang="en-US" altLang="zh-CN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zh-CN" altLang="en-US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）活动：孔子</a:t>
            </a:r>
            <a:r>
              <a:rPr lang="zh-CN" altLang="en-US" b="1" dirty="0" smtClean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首创私人讲学</a:t>
            </a:r>
            <a:endParaRPr lang="zh-CN" altLang="en-US" b="1" dirty="0" smtClean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defTabSz="913765" eaLnBrk="1" hangingPunct="1">
              <a:lnSpc>
                <a:spcPct val="130000"/>
              </a:lnSpc>
            </a:pPr>
            <a:r>
              <a:rPr lang="zh-CN" altLang="en-US" b="1" dirty="0" smtClean="0">
                <a:solidFill>
                  <a:srgbClr val="FC0E62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“有教无类”</a:t>
            </a:r>
            <a:endParaRPr lang="zh-CN" altLang="en-US" b="1" dirty="0" smtClean="0">
              <a:latin typeface="宋体" panose="02010600030101010101" pitchFamily="2" charset="-122"/>
              <a:cs typeface="经典粗仿黑" panose="02010609000101010101" pitchFamily="49" charset="-122"/>
              <a:sym typeface="+mn-ea"/>
            </a:endParaRPr>
          </a:p>
          <a:p>
            <a:pPr defTabSz="913765" eaLnBrk="1" hangingPunct="1">
              <a:lnSpc>
                <a:spcPct val="130000"/>
              </a:lnSpc>
            </a:pPr>
            <a:r>
              <a:rPr lang="zh-CN" altLang="en-US" b="1" dirty="0" smtClean="0">
                <a:solidFill>
                  <a:srgbClr val="FC0E62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“因材施教”</a:t>
            </a:r>
            <a:endParaRPr lang="zh-CN" altLang="en-US" b="1" dirty="0" smtClean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0000"/>
                </a:solidFill>
                <a:cs typeface="Times New Roman" panose="02020603050405020304"/>
                <a:sym typeface="+mn-ea"/>
              </a:rPr>
              <a:t>仁政</a:t>
            </a:r>
            <a:r>
              <a:rPr lang="en-US" altLang="zh-CN" dirty="0" smtClean="0">
                <a:solidFill>
                  <a:srgbClr val="FF0000"/>
                </a:solidFill>
                <a:cs typeface="Times New Roman" panose="02020603050405020304"/>
                <a:sym typeface="+mn-ea"/>
              </a:rPr>
              <a:t>  </a:t>
            </a:r>
            <a:r>
              <a:rPr lang="zh-CN" altLang="en-US" dirty="0" smtClean="0">
                <a:solidFill>
                  <a:srgbClr val="FF0000"/>
                </a:solidFill>
                <a:cs typeface="Times New Roman" panose="02020603050405020304"/>
                <a:sym typeface="+mn-ea"/>
              </a:rPr>
              <a:t>隆礼重法</a:t>
            </a:r>
            <a:r>
              <a:rPr lang="en-US" altLang="zh-CN" dirty="0" smtClean="0">
                <a:solidFill>
                  <a:srgbClr val="FF0000"/>
                </a:solidFill>
                <a:cs typeface="Times New Roman" panose="02020603050405020304"/>
                <a:sym typeface="+mn-ea"/>
              </a:rPr>
              <a:t>  </a:t>
            </a:r>
            <a:r>
              <a:rPr lang="zh-CN" altLang="en-US" dirty="0" smtClean="0">
                <a:solidFill>
                  <a:srgbClr val="FF0000"/>
                </a:solidFill>
                <a:cs typeface="Times New Roman" panose="02020603050405020304"/>
                <a:sym typeface="+mn-ea"/>
              </a:rPr>
              <a:t>社会变革</a:t>
            </a:r>
            <a:endParaRPr lang="zh-CN" altLang="en-US"/>
          </a:p>
          <a:p>
            <a:r>
              <a:rPr lang="zh-CN" altLang="en-US" dirty="0" smtClean="0">
                <a:solidFill>
                  <a:srgbClr val="FF0000"/>
                </a:solidFill>
                <a:cs typeface="Times New Roman" panose="02020603050405020304"/>
                <a:sym typeface="+mn-ea"/>
              </a:rPr>
              <a:t>兼爱</a:t>
            </a:r>
            <a:r>
              <a:rPr lang="en-US" altLang="zh-CN" dirty="0" smtClean="0">
                <a:solidFill>
                  <a:srgbClr val="FF0000"/>
                </a:solidFill>
                <a:cs typeface="Times New Roman" panose="02020603050405020304"/>
                <a:sym typeface="+mn-ea"/>
              </a:rPr>
              <a:t>  </a:t>
            </a:r>
            <a:r>
              <a:rPr lang="zh-CN" altLang="en-US" dirty="0" smtClean="0">
                <a:solidFill>
                  <a:srgbClr val="FF0000"/>
                </a:solidFill>
                <a:cs typeface="Times New Roman" panose="02020603050405020304"/>
                <a:sym typeface="+mn-ea"/>
              </a:rPr>
              <a:t>下层平民</a:t>
            </a:r>
            <a:endParaRPr lang="en-US" altLang="zh-CN" dirty="0" smtClean="0">
              <a:solidFill>
                <a:srgbClr val="FF0000"/>
              </a:solidFill>
              <a:cs typeface="Times New Roman" panose="02020603050405020304"/>
              <a:sym typeface="+mn-ea"/>
            </a:endParaRPr>
          </a:p>
          <a:p>
            <a:r>
              <a:rPr lang="zh-CN" altLang="en-US" dirty="0" smtClean="0">
                <a:solidFill>
                  <a:srgbClr val="FF0000"/>
                </a:solidFill>
                <a:cs typeface="Times New Roman" panose="02020603050405020304"/>
                <a:sym typeface="+mn-ea"/>
              </a:rPr>
              <a:t>以法治国</a:t>
            </a:r>
            <a:r>
              <a:rPr lang="en-US" altLang="zh-CN" dirty="0" smtClean="0">
                <a:solidFill>
                  <a:srgbClr val="FF0000"/>
                </a:solidFill>
              </a:rPr>
              <a:t>  </a:t>
            </a:r>
            <a:r>
              <a:rPr lang="zh-CN" altLang="en-US" dirty="0" smtClean="0">
                <a:solidFill>
                  <a:srgbClr val="FF0000"/>
                </a:solidFill>
                <a:cs typeface="Times New Roman" panose="02020603050405020304"/>
                <a:sym typeface="+mn-ea"/>
              </a:rPr>
              <a:t>独裁</a:t>
            </a:r>
            <a:r>
              <a:rPr lang="en-US" altLang="zh-CN" dirty="0" smtClean="0">
                <a:solidFill>
                  <a:srgbClr val="FF0000"/>
                </a:solidFill>
              </a:rPr>
              <a:t>  </a:t>
            </a:r>
            <a:r>
              <a:rPr lang="zh-CN" altLang="en-US" dirty="0" smtClean="0">
                <a:solidFill>
                  <a:srgbClr val="FF0000"/>
                </a:solidFill>
                <a:cs typeface="Times New Roman" panose="02020603050405020304"/>
                <a:sym typeface="+mn-ea"/>
              </a:rPr>
              <a:t>中央集权</a:t>
            </a:r>
            <a:endParaRPr lang="zh-CN" altLang="en-US" dirty="0" smtClean="0">
              <a:solidFill>
                <a:srgbClr val="FF0000"/>
              </a:solidFill>
            </a:endParaRPr>
          </a:p>
          <a:p>
            <a:endParaRPr lang="zh-CN" altLang="en-US" dirty="0" smtClean="0">
              <a:solidFill>
                <a:srgbClr val="FF0000"/>
              </a:solidFill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第一次德法之争：</a:t>
            </a:r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春秋时期</a:t>
            </a:r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  <a:cs typeface="微软雅黑" panose="020B0503020204020204" charset="-122"/>
                <a:sym typeface="+mn-ea"/>
              </a:rPr>
              <a:t>子产铸刑书，</a:t>
            </a:r>
            <a:r>
              <a:rPr lang="zh-CN" altLang="en-US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叔向反对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  <a:cs typeface="微软雅黑" panose="020B0503020204020204" charset="-122"/>
            </a:endParaRPr>
          </a:p>
          <a:p>
            <a:r>
              <a:rPr lang="en-US" altLang="zh-CN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第</a:t>
            </a:r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</a:t>
            </a:r>
            <a:r>
              <a:rPr lang="en-US" altLang="zh-CN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次德法之争：</a:t>
            </a:r>
            <a:endParaRPr lang="en-US" altLang="zh-CN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endParaRPr lang="zh-CN" altLang="en-US" i="1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algn="l"/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[</a:t>
            </a:r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结论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] </a:t>
            </a:r>
            <a:r>
              <a:rPr lang="en-US" dirty="0" smtClean="0">
                <a:sym typeface="+mn-ea"/>
              </a:rPr>
              <a:t>(1)</a:t>
            </a:r>
            <a:r>
              <a:rPr lang="zh-CN" altLang="en-US" dirty="0" smtClean="0">
                <a:sym typeface="+mn-ea"/>
              </a:rPr>
              <a:t>信息</a:t>
            </a:r>
            <a:r>
              <a:rPr lang="en-US" dirty="0" smtClean="0">
                <a:sym typeface="+mn-ea"/>
              </a:rPr>
              <a:t>1：</a:t>
            </a:r>
            <a:r>
              <a:rPr lang="zh-CN" altLang="en-US" dirty="0" smtClean="0">
                <a:sym typeface="+mn-ea"/>
              </a:rPr>
              <a:t>统一趋势加强</a:t>
            </a:r>
            <a:r>
              <a:rPr lang="en-US" dirty="0" smtClean="0">
                <a:sym typeface="+mn-ea"/>
              </a:rPr>
              <a:t>：</a:t>
            </a:r>
            <a:r>
              <a:rPr lang="zh-CN" altLang="en-US" dirty="0" smtClean="0">
                <a:sym typeface="+mn-ea"/>
              </a:rPr>
              <a:t>中原以及少数民族地区都出现局部统一的趋势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具有初步疆域边界意识。</a:t>
            </a:r>
            <a:endParaRPr lang="zh-CN" altLang="en-US" dirty="0" smtClean="0"/>
          </a:p>
          <a:p>
            <a:pPr algn="l"/>
            <a:r>
              <a:rPr lang="zh-CN" altLang="en-US" dirty="0" smtClean="0">
                <a:sym typeface="+mn-ea"/>
              </a:rPr>
              <a:t>信息</a:t>
            </a:r>
            <a:r>
              <a:rPr lang="en-US" dirty="0" smtClean="0">
                <a:sym typeface="+mn-ea"/>
              </a:rPr>
              <a:t>2：</a:t>
            </a:r>
            <a:r>
              <a:rPr lang="zh-CN" altLang="en-US" dirty="0" smtClean="0">
                <a:sym typeface="+mn-ea"/>
              </a:rPr>
              <a:t>内外修建长城</a:t>
            </a:r>
            <a:r>
              <a:rPr lang="en-US" dirty="0" smtClean="0">
                <a:sym typeface="+mn-ea"/>
              </a:rPr>
              <a:t>：</a:t>
            </a:r>
            <a:r>
              <a:rPr lang="zh-CN" altLang="en-US" dirty="0" smtClean="0">
                <a:sym typeface="+mn-ea"/>
              </a:rPr>
              <a:t>兼并战争更加频繁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周边部族压力倍增。</a:t>
            </a:r>
            <a:endParaRPr lang="zh-CN" altLang="en-US" dirty="0" smtClean="0"/>
          </a:p>
          <a:p>
            <a:pPr algn="l"/>
            <a:r>
              <a:rPr lang="zh-CN" altLang="en-US" dirty="0" smtClean="0">
                <a:sym typeface="+mn-ea"/>
              </a:rPr>
              <a:t>信息</a:t>
            </a:r>
            <a:r>
              <a:rPr lang="en-US" dirty="0" smtClean="0">
                <a:sym typeface="+mn-ea"/>
              </a:rPr>
              <a:t>3：</a:t>
            </a:r>
            <a:r>
              <a:rPr lang="zh-CN" altLang="en-US" dirty="0" smtClean="0">
                <a:sym typeface="+mn-ea"/>
              </a:rPr>
              <a:t>秦国崛起</a:t>
            </a:r>
            <a:r>
              <a:rPr lang="en-US" dirty="0" smtClean="0">
                <a:sym typeface="+mn-ea"/>
              </a:rPr>
              <a:t>：</a:t>
            </a:r>
            <a:r>
              <a:rPr lang="zh-CN" altLang="en-US" dirty="0" smtClean="0">
                <a:sym typeface="+mn-ea"/>
              </a:rPr>
              <a:t>统一巴蜀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迁都咸阳。</a:t>
            </a:r>
            <a:endParaRPr lang="zh-CN" altLang="en-US" dirty="0" smtClean="0"/>
          </a:p>
          <a:p>
            <a:pPr algn="l"/>
            <a:r>
              <a:rPr lang="zh-CN" altLang="en-US" dirty="0" smtClean="0">
                <a:sym typeface="+mn-ea"/>
              </a:rPr>
              <a:t>信息</a:t>
            </a:r>
            <a:r>
              <a:rPr lang="en-US" dirty="0" smtClean="0">
                <a:sym typeface="+mn-ea"/>
              </a:rPr>
              <a:t>4：</a:t>
            </a:r>
            <a:r>
              <a:rPr lang="zh-CN" altLang="en-US" dirty="0" smtClean="0">
                <a:sym typeface="+mn-ea"/>
              </a:rPr>
              <a:t>政治力量重组</a:t>
            </a:r>
            <a:r>
              <a:rPr lang="en-US" dirty="0" smtClean="0">
                <a:sym typeface="+mn-ea"/>
              </a:rPr>
              <a:t>：</a:t>
            </a:r>
            <a:r>
              <a:rPr lang="zh-CN" altLang="en-US" dirty="0" smtClean="0">
                <a:sym typeface="+mn-ea"/>
              </a:rPr>
              <a:t>三家分晋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从春秋五霸到战国七雄。</a:t>
            </a:r>
            <a:endParaRPr lang="zh-CN" altLang="en-US" dirty="0" smtClean="0"/>
          </a:p>
          <a:p>
            <a:pPr algn="l"/>
            <a:r>
              <a:rPr lang="zh-CN" altLang="en-US" dirty="0" smtClean="0">
                <a:sym typeface="+mn-ea"/>
              </a:rPr>
              <a:t>信息</a:t>
            </a:r>
            <a:r>
              <a:rPr lang="en-US" dirty="0" smtClean="0">
                <a:sym typeface="+mn-ea"/>
              </a:rPr>
              <a:t>5：</a:t>
            </a:r>
            <a:r>
              <a:rPr lang="zh-CN" altLang="en-US" dirty="0" smtClean="0">
                <a:sym typeface="+mn-ea"/>
              </a:rPr>
              <a:t>民族交融趋势</a:t>
            </a:r>
            <a:r>
              <a:rPr lang="en-US" dirty="0" smtClean="0">
                <a:sym typeface="+mn-ea"/>
              </a:rPr>
              <a:t>：</a:t>
            </a:r>
            <a:r>
              <a:rPr lang="zh-CN" altLang="en-US" dirty="0" smtClean="0">
                <a:sym typeface="+mn-ea"/>
              </a:rPr>
              <a:t>少数民族与中原民族交往交流交融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华夏认同意识增强。</a:t>
            </a:r>
            <a:endParaRPr lang="zh-CN" altLang="en-US" dirty="0"/>
          </a:p>
          <a:p>
            <a:pPr algn="l"/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algn="just"/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[</a:t>
            </a:r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结论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] </a:t>
            </a:r>
            <a:r>
              <a:rPr lang="zh-CN" altLang="en-US" dirty="0" smtClean="0">
                <a:sym typeface="+mn-ea"/>
              </a:rPr>
              <a:t>①从“尊王”到“称王”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分封秩序瓦解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周天子“天下共主”地位丧失</a:t>
            </a:r>
            <a:r>
              <a:rPr lang="en-US" dirty="0" smtClean="0">
                <a:sym typeface="+mn-ea"/>
              </a:rPr>
              <a:t>；</a:t>
            </a:r>
            <a:endParaRPr lang="en-US" dirty="0" smtClean="0">
              <a:sym typeface="+mn-ea"/>
            </a:endParaRPr>
          </a:p>
          <a:p>
            <a:pPr algn="just"/>
            <a:r>
              <a:rPr lang="zh-CN" altLang="en-US" dirty="0" smtClean="0">
                <a:sym typeface="+mn-ea"/>
              </a:rPr>
              <a:t>②从血缘内部争权到血缘外部政变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宗法制被破坏</a:t>
            </a:r>
            <a:r>
              <a:rPr lang="en-US" dirty="0" smtClean="0">
                <a:sym typeface="+mn-ea"/>
              </a:rPr>
              <a:t>；</a:t>
            </a:r>
            <a:endParaRPr lang="en-US" dirty="0" smtClean="0"/>
          </a:p>
          <a:p>
            <a:pPr algn="just"/>
            <a:r>
              <a:rPr lang="zh-CN" altLang="en-US" dirty="0" smtClean="0">
                <a:sym typeface="+mn-ea"/>
              </a:rPr>
              <a:t>③从争霸战争到兼并战争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为大一统国家形成奠基</a:t>
            </a:r>
            <a:r>
              <a:rPr lang="en-US" dirty="0" smtClean="0">
                <a:sym typeface="+mn-ea"/>
              </a:rPr>
              <a:t>；</a:t>
            </a:r>
            <a:r>
              <a:rPr lang="zh-CN" altLang="en-US" dirty="0" smtClean="0">
                <a:sym typeface="+mn-ea"/>
              </a:rPr>
              <a:t>（战争的目的不同，春秋是为了争霸，</a:t>
            </a:r>
            <a:r>
              <a:rPr lang="zh-CN" altLang="en-US" b="1" dirty="0" smtClean="0">
                <a:sym typeface="+mn-ea"/>
              </a:rPr>
              <a:t>打着天子名义攻打某些诸侯国和抵御外敌及蛮邦侵扰</a:t>
            </a:r>
            <a:r>
              <a:rPr lang="zh-CN" altLang="en-US" dirty="0" smtClean="0">
                <a:sym typeface="+mn-ea"/>
              </a:rPr>
              <a:t>，战国是为了兼并，</a:t>
            </a:r>
            <a:r>
              <a:rPr lang="zh-CN" altLang="en-US" b="1" dirty="0" smtClean="0">
                <a:sym typeface="+mn-ea"/>
              </a:rPr>
              <a:t>不断兼并实力弱的以扩大自己的领土、增加人口、获得财富。</a:t>
            </a:r>
            <a:r>
              <a:rPr lang="zh-CN" altLang="en-US" dirty="0" smtClean="0">
                <a:sym typeface="+mn-ea"/>
              </a:rPr>
              <a:t>）</a:t>
            </a:r>
            <a:endParaRPr lang="en-US" dirty="0" smtClean="0"/>
          </a:p>
          <a:p>
            <a:pPr algn="just"/>
            <a:r>
              <a:rPr lang="zh-CN" altLang="en-US" dirty="0" smtClean="0">
                <a:sym typeface="+mn-ea"/>
              </a:rPr>
              <a:t>④从局部改革到全面变法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打击贵族特权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促进封建政治、经济、军事发展。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[</a:t>
            </a:r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结论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] </a:t>
            </a:r>
            <a:r>
              <a:rPr lang="en-US" dirty="0" smtClean="0">
                <a:sym typeface="+mn-ea"/>
              </a:rPr>
              <a:t>(3)</a:t>
            </a:r>
            <a:r>
              <a:rPr lang="zh-CN" altLang="en-US" dirty="0" smtClean="0">
                <a:sym typeface="+mn-ea"/>
              </a:rPr>
              <a:t>景象</a:t>
            </a:r>
            <a:r>
              <a:rPr lang="en-US" dirty="0" smtClean="0">
                <a:sym typeface="+mn-ea"/>
              </a:rPr>
              <a:t>：</a:t>
            </a:r>
            <a:r>
              <a:rPr lang="zh-CN" altLang="en-US" dirty="0" smtClean="0">
                <a:sym typeface="+mn-ea"/>
              </a:rPr>
              <a:t>繁荣富足。人民生活殷实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休闲生活丰富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城市商业繁荣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人口众多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安居乐业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精神昂扬。</a:t>
            </a:r>
            <a:endParaRPr lang="zh-CN" altLang="en-US" dirty="0" smtClean="0"/>
          </a:p>
          <a:p>
            <a:r>
              <a:rPr lang="zh-CN" altLang="en-US" dirty="0" smtClean="0">
                <a:sym typeface="+mn-ea"/>
              </a:rPr>
              <a:t>不矛盾。</a:t>
            </a:r>
            <a:endParaRPr lang="zh-CN" altLang="en-US" dirty="0" smtClean="0"/>
          </a:p>
          <a:p>
            <a:r>
              <a:rPr lang="zh-CN" altLang="en-US" dirty="0" smtClean="0">
                <a:sym typeface="+mn-ea"/>
              </a:rPr>
              <a:t>依据</a:t>
            </a:r>
            <a:r>
              <a:rPr lang="en-US" dirty="0" smtClean="0">
                <a:sym typeface="+mn-ea"/>
              </a:rPr>
              <a:t>：</a:t>
            </a:r>
            <a:r>
              <a:rPr lang="zh-CN" altLang="en-US" dirty="0" smtClean="0">
                <a:sym typeface="+mn-ea"/>
              </a:rPr>
              <a:t>争霸兼并战争虽在一定程度上冲击了社会发展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但各国为了富国强兵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纷纷开展政治、经济、军事等方面的改革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推动了社会转型。经济水平决定一个国家的发展水平。春秋战国时期社会经济发展迅速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铁制农具开始使用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牛耕得到推广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水利灌溉工程纷纷兴建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私田大量开垦</a:t>
            </a:r>
            <a:r>
              <a:rPr lang="en-US" dirty="0" smtClean="0">
                <a:sym typeface="+mn-ea"/>
              </a:rPr>
              <a:t>；</a:t>
            </a:r>
            <a:r>
              <a:rPr lang="zh-CN" altLang="en-US" dirty="0" smtClean="0">
                <a:sym typeface="+mn-ea"/>
              </a:rPr>
              <a:t>工商业繁荣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货币广泛流通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城市兴盛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工商业主实力雄厚。临淄的繁荣景象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是春秋战国时期社会进步的一个缩影。</a:t>
            </a:r>
            <a:endParaRPr lang="zh-CN" altLang="en-US" dirty="0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 smtClean="0">
                <a:sym typeface="+mn-ea"/>
              </a:rPr>
              <a:t>政治上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推行县制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加强中央集权</a:t>
            </a:r>
            <a:r>
              <a:rPr lang="en-US" dirty="0" smtClean="0">
                <a:sym typeface="+mn-ea"/>
              </a:rPr>
              <a:t>；</a:t>
            </a:r>
            <a:endParaRPr lang="en-US" dirty="0" smtClean="0"/>
          </a:p>
          <a:p>
            <a:r>
              <a:rPr lang="zh-CN" altLang="en-US" dirty="0" smtClean="0">
                <a:sym typeface="+mn-ea"/>
              </a:rPr>
              <a:t>经济上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“废井田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开阡陌”、奖励耕织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土地私有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促进土地开发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激发农民生产积极性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增加国家财政收入</a:t>
            </a:r>
            <a:r>
              <a:rPr lang="en-US" dirty="0" smtClean="0">
                <a:sym typeface="+mn-ea"/>
              </a:rPr>
              <a:t>；</a:t>
            </a:r>
            <a:endParaRPr lang="en-US" dirty="0" smtClean="0"/>
          </a:p>
          <a:p>
            <a:r>
              <a:rPr lang="zh-CN" altLang="en-US" dirty="0" smtClean="0">
                <a:sym typeface="+mn-ea"/>
              </a:rPr>
              <a:t>军事上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实行军功爵制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提升军队战斗力</a:t>
            </a:r>
            <a:r>
              <a:rPr lang="en-US" dirty="0" smtClean="0">
                <a:sym typeface="+mn-ea"/>
              </a:rPr>
              <a:t>；</a:t>
            </a:r>
            <a:endParaRPr lang="en-US" dirty="0" smtClean="0"/>
          </a:p>
          <a:p>
            <a:r>
              <a:rPr lang="zh-CN" altLang="en-US" dirty="0" smtClean="0">
                <a:sym typeface="+mn-ea"/>
              </a:rPr>
              <a:t>社会上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改善传统陋习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实行什伍连坐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加强社会治理。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[</a:t>
            </a:r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结论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] </a:t>
            </a:r>
            <a:r>
              <a:rPr lang="en-US" dirty="0" smtClean="0">
                <a:sym typeface="+mn-ea"/>
              </a:rPr>
              <a:t>(2)</a:t>
            </a:r>
            <a:r>
              <a:rPr lang="zh-CN" altLang="en-US" dirty="0" smtClean="0">
                <a:sym typeface="+mn-ea"/>
              </a:rPr>
              <a:t>①战国时期诸侯国国君权力加强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郡县制、官僚制产生。</a:t>
            </a:r>
            <a:endParaRPr lang="zh-CN" altLang="en-US" dirty="0" smtClean="0">
              <a:sym typeface="+mn-ea"/>
            </a:endParaRPr>
          </a:p>
          <a:p>
            <a:r>
              <a:rPr lang="zh-CN" altLang="en-US" dirty="0" smtClean="0">
                <a:sym typeface="+mn-ea"/>
              </a:rPr>
              <a:t>②选官制度变化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尚贤思想兴起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举荐有才能的人为官或依军功授官。</a:t>
            </a:r>
            <a:endParaRPr lang="zh-CN" altLang="en-US" dirty="0" smtClean="0">
              <a:sym typeface="+mn-ea"/>
            </a:endParaRPr>
          </a:p>
          <a:p>
            <a:r>
              <a:rPr lang="zh-CN" altLang="en-US" dirty="0" smtClean="0">
                <a:sym typeface="+mn-ea"/>
              </a:rPr>
              <a:t>③战国时期编制户籍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掌握人口变动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方便征发赋役。</a:t>
            </a:r>
            <a:endParaRPr lang="zh-CN" altLang="en-US" dirty="0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algn="l"/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[</a:t>
            </a:r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结论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] </a:t>
            </a:r>
            <a:r>
              <a:rPr lang="en-US" dirty="0" smtClean="0">
                <a:sym typeface="+mn-ea"/>
              </a:rPr>
              <a:t>(4)</a:t>
            </a:r>
            <a:r>
              <a:rPr lang="zh-CN" altLang="en-US" dirty="0" smtClean="0">
                <a:sym typeface="+mn-ea"/>
              </a:rPr>
              <a:t>社会现实</a:t>
            </a:r>
            <a:r>
              <a:rPr lang="en-US" dirty="0" smtClean="0">
                <a:sym typeface="+mn-ea"/>
              </a:rPr>
              <a:t>：</a:t>
            </a:r>
            <a:r>
              <a:rPr lang="zh-CN" altLang="en-US" dirty="0" smtClean="0">
                <a:sym typeface="+mn-ea"/>
              </a:rPr>
              <a:t>社会经济发展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新兴地主阶级势力崛起</a:t>
            </a:r>
            <a:r>
              <a:rPr lang="en-US" dirty="0" smtClean="0">
                <a:sym typeface="+mn-ea"/>
              </a:rPr>
              <a:t>；</a:t>
            </a:r>
            <a:r>
              <a:rPr lang="zh-CN" altLang="en-US" dirty="0" smtClean="0">
                <a:sym typeface="+mn-ea"/>
              </a:rPr>
              <a:t>周王室衰微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周天子失去“天下共主”地位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以宗法制、分封制确立起来的政治秩序受到了冲击</a:t>
            </a:r>
            <a:r>
              <a:rPr lang="en-US" dirty="0" smtClean="0">
                <a:sym typeface="+mn-ea"/>
              </a:rPr>
              <a:t>；</a:t>
            </a:r>
            <a:r>
              <a:rPr lang="zh-CN" altLang="en-US" dirty="0" smtClean="0">
                <a:sym typeface="+mn-ea"/>
              </a:rPr>
              <a:t>各国统治者出于兼并战争需要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礼贤下士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争相招揽人才</a:t>
            </a:r>
            <a:r>
              <a:rPr lang="en-US" dirty="0" smtClean="0">
                <a:sym typeface="+mn-ea"/>
              </a:rPr>
              <a:t>；</a:t>
            </a:r>
            <a:r>
              <a:rPr lang="zh-CN" altLang="en-US" dirty="0" smtClean="0">
                <a:sym typeface="+mn-ea"/>
              </a:rPr>
              <a:t>士阶层的崛起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士人周游列国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颇受重用。</a:t>
            </a:r>
            <a:endParaRPr lang="zh-CN" altLang="en-US" dirty="0" smtClean="0"/>
          </a:p>
          <a:p>
            <a:r>
              <a:rPr lang="zh-CN" altLang="en-US" dirty="0" smtClean="0">
                <a:sym typeface="+mn-ea"/>
              </a:rPr>
              <a:t>原因</a:t>
            </a:r>
            <a:r>
              <a:rPr lang="en-US" dirty="0" smtClean="0">
                <a:sym typeface="+mn-ea"/>
              </a:rPr>
              <a:t>：</a:t>
            </a:r>
            <a:r>
              <a:rPr lang="zh-CN" altLang="en-US" dirty="0" smtClean="0">
                <a:sym typeface="+mn-ea"/>
              </a:rPr>
              <a:t>各家思想代表的阶级立场不同。</a:t>
            </a:r>
            <a:endParaRPr lang="zh-CN" altLang="en-US" dirty="0"/>
          </a:p>
          <a:p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algn="l"/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[</a:t>
            </a:r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结论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] </a:t>
            </a:r>
            <a:r>
              <a:rPr lang="en-US" dirty="0" smtClean="0">
                <a:sym typeface="+mn-ea"/>
              </a:rPr>
              <a:t>(4)</a:t>
            </a:r>
            <a:r>
              <a:rPr lang="zh-CN" altLang="en-US" dirty="0" smtClean="0">
                <a:sym typeface="+mn-ea"/>
              </a:rPr>
              <a:t>社会现实</a:t>
            </a:r>
            <a:r>
              <a:rPr lang="en-US" dirty="0" smtClean="0">
                <a:sym typeface="+mn-ea"/>
              </a:rPr>
              <a:t>：</a:t>
            </a:r>
            <a:r>
              <a:rPr lang="zh-CN" altLang="en-US" dirty="0" smtClean="0">
                <a:sym typeface="+mn-ea"/>
              </a:rPr>
              <a:t>社会经济发展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新兴地主阶级势力崛起</a:t>
            </a:r>
            <a:r>
              <a:rPr lang="en-US" dirty="0" smtClean="0">
                <a:sym typeface="+mn-ea"/>
              </a:rPr>
              <a:t>；</a:t>
            </a:r>
            <a:r>
              <a:rPr lang="zh-CN" altLang="en-US" dirty="0" smtClean="0">
                <a:sym typeface="+mn-ea"/>
              </a:rPr>
              <a:t>周王室衰微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周天子失去“天下共主”地位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以宗法制、分封制确立起来的政治秩序受到了冲击</a:t>
            </a:r>
            <a:r>
              <a:rPr lang="en-US" dirty="0" smtClean="0">
                <a:sym typeface="+mn-ea"/>
              </a:rPr>
              <a:t>；</a:t>
            </a:r>
            <a:r>
              <a:rPr lang="zh-CN" altLang="en-US" dirty="0" smtClean="0">
                <a:sym typeface="+mn-ea"/>
              </a:rPr>
              <a:t>各国统治者出于兼并战争需要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礼贤下士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争相招揽人才</a:t>
            </a:r>
            <a:r>
              <a:rPr lang="en-US" dirty="0" smtClean="0">
                <a:sym typeface="+mn-ea"/>
              </a:rPr>
              <a:t>；</a:t>
            </a:r>
            <a:r>
              <a:rPr lang="zh-CN" altLang="en-US" dirty="0" smtClean="0">
                <a:sym typeface="+mn-ea"/>
              </a:rPr>
              <a:t>士阶层的崛起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士人周游列国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颇受重用。</a:t>
            </a:r>
            <a:endParaRPr lang="zh-CN" altLang="en-US" dirty="0" smtClean="0"/>
          </a:p>
          <a:p>
            <a:r>
              <a:rPr lang="zh-CN" altLang="en-US" dirty="0" smtClean="0">
                <a:sym typeface="+mn-ea"/>
              </a:rPr>
              <a:t>原因</a:t>
            </a:r>
            <a:r>
              <a:rPr lang="en-US" dirty="0" smtClean="0">
                <a:sym typeface="+mn-ea"/>
              </a:rPr>
              <a:t>：</a:t>
            </a:r>
            <a:r>
              <a:rPr lang="zh-CN" altLang="en-US" dirty="0" smtClean="0">
                <a:sym typeface="+mn-ea"/>
              </a:rPr>
              <a:t>各家思想代表的阶级立场不同。</a:t>
            </a:r>
            <a:endParaRPr lang="zh-CN" altLang="en-US" dirty="0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解析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：B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　根据材料可知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，B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项材料与结论之间逻辑关系正确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山西晋国都邑遗址出土春秋早期的铁器残片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说明春秋早期已经使用铁器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故选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B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；A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项内蒙古克什克腾旗出土商朝的青铜器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可能是通过贸易等其他方式传入当地的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不一定属于商朝的统治范围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排除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；C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项湖北大冶铜矿遗址出土东周时代的陶片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说明大冶铜矿的开采时间不晚于东周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排除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；D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项西安秦始皇陵兵马俑坑出土铁镞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(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箭头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)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不代表秦朝军队主要使用铁制兵器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排除。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解析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：D</a:t>
            </a:r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　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分封制下周天子和诸侯国君把土地以及土地上的人口分给卿、大夫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贵族所获采邑的不断增多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体现了新开垦的土地越来越多和人口不断增长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这说明社会生产持续发展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，D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项正确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分封制下实行的是井田制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属于土地国有制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土地国有制被废除是在战国时期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排除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A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西周末年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分封制开始遭到破坏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春秋时期“礼乐征伐自诸侯出”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分封制形成的统治秩序走向瓦解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排除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B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从题干材料来看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贵族拥有的采邑越来越多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反映了卿、大夫力量不断发展壮大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说明诸侯国君的统治遭到削弱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排除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C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项。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解析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：B</a:t>
            </a:r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　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解答本题的关键是抓住材料中的两个关键信息“形制变化”“共同原因”。先秦到汉朝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货币形制的演变满足了商品经济发展对“信用”“方便”“货币数量”的需要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，B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项符合题意。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A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项与商周贝币、春秋战国布币不符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排除。货币形制的演变与审美有关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但不是主要原因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，C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项排除。春秋战国时期诸侯国分裂割据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与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D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项不符。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解析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：A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　战国时期农业劳动生产率提高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农业收益增加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使得以家庭为单位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自给自足的生产成为可能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从而促进了个体小农经济的形成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故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A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项正确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战国时期的重农抑商政策抑制了手工业和商业的发展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与农业收益的增加无直接关系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故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B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项错误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畜力与铁制农具的使用导致农业收益的增加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故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C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项错误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国家抑制土地兼并的措施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阻碍了大土地所有制的成长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与农业收益的增加无直接关系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故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D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项错误。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解析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：D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　根据材料可知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楚国兼并周边地区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楚国国君要求周王提升爵位等级被拒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随后自封为武王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这说明分封制受到挑战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故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D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项正确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材料体现了礼乐制度走向瓦解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但当时这一制度仍然存在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故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A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项错误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材料没有涉及王位世袭制度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故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B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项错误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材料体现了宗法制遭到破坏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但“开始解体”的说法不当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故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C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项错误。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解析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：D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　问题有特定对象</a:t>
            </a:r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——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秦国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所以要找出秦国与众不同的地方。大型水利工程一般需要投入大量的人力、物力和资金等。春秋战国时期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随着各国井田制的逐渐瓦解和土地私有制的普遍建立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公田随即消失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，A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项错误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战国后期铁制生产工具普及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非秦国独有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，B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项错误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春秋战国时期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诸侯国都修筑有重要交通要道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以服务战争、商业等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关东地区、中原地区的交通四通八达。交通运输网络通畅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非秦国独有。且郑国渠、都江堰的修建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与交通运输网络通畅关系不大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，C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项错误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秦国处于西陲边缘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受周王室影响相对较小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旧贵族势力相对较弱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君主权力较大。其征服地区较早实行县制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到商鞅变法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废除分封制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普遍推行县制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中央集权进一步加强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因此秦国国家组织能力比关东六国都要强大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所以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D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项正确。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答案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：</a:t>
            </a:r>
            <a:r>
              <a:rPr lang="en-US" dirty="0" smtClean="0">
                <a:sym typeface="+mn-ea"/>
              </a:rPr>
              <a:t>(1)</a:t>
            </a:r>
            <a:r>
              <a:rPr lang="zh-CN" altLang="en-US" dirty="0" smtClean="0">
                <a:sym typeface="+mn-ea"/>
              </a:rPr>
              <a:t>商鞅变法推行军功授爵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军队战斗力强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注重功利</a:t>
            </a:r>
            <a:r>
              <a:rPr lang="en-US" dirty="0" smtClean="0">
                <a:sym typeface="+mn-ea"/>
              </a:rPr>
              <a:t>；</a:t>
            </a:r>
            <a:r>
              <a:rPr lang="zh-CN" altLang="en-US" dirty="0" smtClean="0">
                <a:sym typeface="+mn-ea"/>
              </a:rPr>
              <a:t>秦国军队无礼义教化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不是仁义之师</a:t>
            </a:r>
            <a:r>
              <a:rPr lang="en-US" dirty="0" smtClean="0">
                <a:sym typeface="+mn-ea"/>
              </a:rPr>
              <a:t>；</a:t>
            </a:r>
            <a:r>
              <a:rPr lang="zh-CN" altLang="en-US" dirty="0" smtClean="0">
                <a:sym typeface="+mn-ea"/>
              </a:rPr>
              <a:t>荀子的儒家立场。</a:t>
            </a:r>
            <a:endParaRPr lang="zh-CN" altLang="en-US" dirty="0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答案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：</a:t>
            </a:r>
            <a:r>
              <a:rPr lang="en-US" dirty="0" smtClean="0">
                <a:sym typeface="+mn-ea"/>
              </a:rPr>
              <a:t>(2)</a:t>
            </a:r>
            <a:r>
              <a:rPr lang="zh-CN" altLang="en-US" dirty="0" smtClean="0">
                <a:sym typeface="+mn-ea"/>
              </a:rPr>
              <a:t>积极</a:t>
            </a:r>
            <a:r>
              <a:rPr lang="en-US" dirty="0" smtClean="0">
                <a:sym typeface="+mn-ea"/>
              </a:rPr>
              <a:t>：</a:t>
            </a:r>
            <a:r>
              <a:rPr lang="zh-CN" altLang="en-US" dirty="0" smtClean="0">
                <a:sym typeface="+mn-ea"/>
              </a:rPr>
              <a:t>提高了军队战斗力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壮大了军事力量</a:t>
            </a:r>
            <a:r>
              <a:rPr lang="en-US" dirty="0" smtClean="0">
                <a:sym typeface="+mn-ea"/>
              </a:rPr>
              <a:t>；</a:t>
            </a:r>
            <a:r>
              <a:rPr lang="zh-CN" altLang="en-US" dirty="0" smtClean="0">
                <a:sym typeface="+mn-ea"/>
              </a:rPr>
              <a:t>沉重地打击了奴隶主旧贵族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促进了新兴地主阶级的崛起</a:t>
            </a:r>
            <a:r>
              <a:rPr lang="en-US" dirty="0" smtClean="0">
                <a:sym typeface="+mn-ea"/>
              </a:rPr>
              <a:t>；</a:t>
            </a:r>
            <a:r>
              <a:rPr lang="zh-CN" altLang="en-US" dirty="0" smtClean="0">
                <a:sym typeface="+mn-ea"/>
              </a:rPr>
              <a:t>促进了中央集权制度的建立</a:t>
            </a:r>
            <a:r>
              <a:rPr lang="en-US" dirty="0" smtClean="0">
                <a:sym typeface="+mn-ea"/>
              </a:rPr>
              <a:t>；</a:t>
            </a:r>
            <a:r>
              <a:rPr lang="zh-CN" altLang="en-US" dirty="0" smtClean="0">
                <a:sym typeface="+mn-ea"/>
              </a:rPr>
              <a:t>为后来秦国统一六国奠定了基础</a:t>
            </a:r>
            <a:r>
              <a:rPr lang="en-US" dirty="0" smtClean="0">
                <a:sym typeface="+mn-ea"/>
              </a:rPr>
              <a:t>；</a:t>
            </a:r>
            <a:r>
              <a:rPr lang="zh-CN" altLang="en-US" dirty="0" smtClean="0">
                <a:sym typeface="+mn-ea"/>
              </a:rPr>
              <a:t>为后世军事改革提供借鉴</a:t>
            </a:r>
            <a:r>
              <a:rPr lang="en-US" dirty="0" smtClean="0">
                <a:sym typeface="+mn-ea"/>
              </a:rPr>
              <a:t>；</a:t>
            </a:r>
            <a:r>
              <a:rPr lang="zh-CN" altLang="en-US" dirty="0" smtClean="0">
                <a:sym typeface="+mn-ea"/>
              </a:rPr>
              <a:t>一定程度上有利于秦国国内秩序的安定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保证农业和社会经济的发展。</a:t>
            </a:r>
            <a:endParaRPr lang="zh-CN" altLang="en-US" dirty="0" smtClean="0"/>
          </a:p>
          <a:p>
            <a:r>
              <a:rPr lang="zh-CN" altLang="en-US" dirty="0" smtClean="0">
                <a:sym typeface="+mn-ea"/>
              </a:rPr>
              <a:t>消极</a:t>
            </a:r>
            <a:r>
              <a:rPr lang="en-US" dirty="0" smtClean="0">
                <a:sym typeface="+mn-ea"/>
              </a:rPr>
              <a:t>：</a:t>
            </a:r>
            <a:r>
              <a:rPr lang="zh-CN" altLang="en-US" dirty="0" smtClean="0">
                <a:sym typeface="+mn-ea"/>
              </a:rPr>
              <a:t>尚功利、轻教化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军队的整体素质不高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为后来秦二世而亡埋下隐患。</a:t>
            </a:r>
            <a:endParaRPr lang="zh-CN" altLang="en-US" dirty="0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  <a:p>
            <a:r>
              <a:rPr lang="zh-CN" altLang="en-US">
                <a:sym typeface="+mn-ea"/>
              </a:rPr>
              <a:t>详：从容、庄重</a:t>
            </a:r>
            <a:endParaRPr lang="zh-CN" altLang="en-US"/>
          </a:p>
          <a:p>
            <a:endParaRPr lang="zh-CN" altLang="en-US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解析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：A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　 战国时期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各家思想在争鸣中也出现了融合趋势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由田齐法家主张“从法”的同时也提倡“用礼”可知其尚法存礼的特点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故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A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项正确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材料没有涉及敬天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排除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B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德是内在的修养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礼是外在的行为规范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材料强调的是法和礼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排除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C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外儒内法是汉代之后统治者的治国思想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与材料不符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排除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D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项。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解析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：B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　材料“吾日出而作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日入而息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凿井而饮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耕地而食”体现了人与自然的和谐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反映了“顺应自然”的思想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“百姓无事”“帝何德于我哉”体现百姓生活较少受到干预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反映了“无为”的思想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综合四个选项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道家的老子符合要求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，B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项正确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孔子主张仁、礼、以德治国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韩非主张加强君主专制和中央集权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主张法治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墨子主张兼爱、非攻、尚贤等思想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这些材料都没有体现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排除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A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、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C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、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D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三项。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和贤人一起听这样的乐曲，就会荒废贤人的本职工作；和老百姓一起听这样的乐曲，就会荒废老百姓各自的工作。</a:t>
            </a:r>
            <a:endParaRPr lang="zh-CN" altLang="en-US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endParaRPr lang="zh-CN" altLang="en-US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解析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：B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　材料中儒家认为乐能增进和谐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有利于国家的统治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墨家学派则主张非乐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认为乐是不利于国家和社会治理的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反映了儒墨两家的政治立场不同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故选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B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儒家和墨家的主张都是为统治者提供治国之道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所以主要是关于政治方面的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而不是文化取向方面的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排除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A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儒家和墨家对乐的态度实际上是对传统的治国之策的态度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而不是关于学术的观点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排除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C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西周时礼乐是用来规范社会等级秩序的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而不是个人生活态度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排除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D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项。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答案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：</a:t>
            </a:r>
            <a:r>
              <a:rPr lang="zh-CN" altLang="en-US" dirty="0" smtClean="0">
                <a:sym typeface="+mn-ea"/>
              </a:rPr>
              <a:t>法制观念</a:t>
            </a:r>
            <a:r>
              <a:rPr lang="en-US" dirty="0" smtClean="0">
                <a:sym typeface="+mn-ea"/>
              </a:rPr>
              <a:t>：</a:t>
            </a:r>
            <a:r>
              <a:rPr lang="zh-CN" altLang="en-US" dirty="0" smtClean="0">
                <a:sym typeface="+mn-ea"/>
              </a:rPr>
              <a:t>治国需要法制</a:t>
            </a:r>
            <a:r>
              <a:rPr lang="en-US" dirty="0" smtClean="0">
                <a:sym typeface="+mn-ea"/>
              </a:rPr>
              <a:t>；</a:t>
            </a:r>
            <a:r>
              <a:rPr lang="zh-CN" altLang="en-US" dirty="0" smtClean="0">
                <a:sym typeface="+mn-ea"/>
              </a:rPr>
              <a:t>权力不能干预执法</a:t>
            </a:r>
            <a:r>
              <a:rPr lang="en-US" dirty="0" smtClean="0">
                <a:sym typeface="+mn-ea"/>
              </a:rPr>
              <a:t>；</a:t>
            </a:r>
            <a:r>
              <a:rPr lang="zh-CN" altLang="en-US" dirty="0" smtClean="0">
                <a:sym typeface="+mn-ea"/>
              </a:rPr>
              <a:t>当法律与人伦冲突时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维护人伦。</a:t>
            </a:r>
            <a:endParaRPr lang="zh-CN" altLang="en-US" dirty="0" smtClean="0"/>
          </a:p>
          <a:p>
            <a:r>
              <a:rPr lang="zh-CN" altLang="en-US" dirty="0" smtClean="0">
                <a:sym typeface="+mn-ea"/>
              </a:rPr>
              <a:t>社会背景</a:t>
            </a:r>
            <a:r>
              <a:rPr lang="en-US" dirty="0" smtClean="0">
                <a:sym typeface="+mn-ea"/>
              </a:rPr>
              <a:t>：</a:t>
            </a:r>
            <a:r>
              <a:rPr lang="zh-CN" altLang="en-US" dirty="0" smtClean="0">
                <a:sym typeface="+mn-ea"/>
              </a:rPr>
              <a:t>战国时期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各国变法图强</a:t>
            </a:r>
            <a:r>
              <a:rPr lang="en-US" dirty="0" smtClean="0">
                <a:sym typeface="+mn-ea"/>
              </a:rPr>
              <a:t>，</a:t>
            </a:r>
            <a:r>
              <a:rPr lang="zh-CN" altLang="en-US" dirty="0" smtClean="0">
                <a:sym typeface="+mn-ea"/>
              </a:rPr>
              <a:t>法律的权威地位逐渐确立</a:t>
            </a:r>
            <a:r>
              <a:rPr lang="en-US" dirty="0" smtClean="0">
                <a:sym typeface="+mn-ea"/>
              </a:rPr>
              <a:t>；</a:t>
            </a:r>
            <a:r>
              <a:rPr lang="zh-CN" altLang="en-US" dirty="0" smtClean="0">
                <a:sym typeface="+mn-ea"/>
              </a:rPr>
              <a:t>宗法观念的影响</a:t>
            </a:r>
            <a:r>
              <a:rPr lang="en-US" dirty="0" smtClean="0">
                <a:sym typeface="+mn-ea"/>
              </a:rPr>
              <a:t>；</a:t>
            </a:r>
            <a:r>
              <a:rPr lang="zh-CN" altLang="en-US" dirty="0" smtClean="0">
                <a:sym typeface="+mn-ea"/>
              </a:rPr>
              <a:t>儒家伦理思想的影响。</a:t>
            </a:r>
            <a:endParaRPr lang="zh-CN" altLang="en-US" dirty="0" smtClean="0"/>
          </a:p>
          <a:p>
            <a:r>
              <a:rPr lang="zh-CN" altLang="en-US" dirty="0" smtClean="0">
                <a:sym typeface="+mn-ea"/>
              </a:rPr>
              <a:t>历史价值</a:t>
            </a:r>
            <a:r>
              <a:rPr lang="en-US" dirty="0" smtClean="0">
                <a:sym typeface="+mn-ea"/>
              </a:rPr>
              <a:t>：</a:t>
            </a:r>
            <a:r>
              <a:rPr lang="zh-CN" altLang="en-US" dirty="0" smtClean="0">
                <a:sym typeface="+mn-ea"/>
              </a:rPr>
              <a:t>其法制观念对中国法制发展产生深远影响</a:t>
            </a:r>
            <a:r>
              <a:rPr lang="en-US" dirty="0" smtClean="0">
                <a:sym typeface="+mn-ea"/>
              </a:rPr>
              <a:t>；</a:t>
            </a:r>
            <a:r>
              <a:rPr lang="zh-CN" altLang="en-US" dirty="0" smtClean="0">
                <a:sym typeface="+mn-ea"/>
              </a:rPr>
              <a:t>是人类思想发展史上的宝贵遗产。</a:t>
            </a:r>
            <a:endParaRPr lang="zh-CN" altLang="en-US" dirty="0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algn="just"/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解析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：C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　春秋时期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分封制逐步瓦解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周天子的权威逐渐削弱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排除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A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endParaRPr lang="en-US" dirty="0" smtClean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just"/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“天道观”即关于世界本原的根本观点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表格中西周初年至春秋中叶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《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诗经</a:t>
            </a:r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》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所录诗篇对“天”的态度由“颂”到“不理”的变化反映了人们对“天”的认识渐趋理性化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排除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B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endParaRPr lang="en-US" dirty="0" smtClean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just"/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这一变化体现出对“人”的重视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说明这一时期人文意识逐渐增强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故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C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项正确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endParaRPr lang="en-US" dirty="0" smtClean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just"/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表格中并未涉及对“人性”看法变化的相关信息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排除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D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解析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：A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　材料的核心</a:t>
            </a:r>
            <a:r>
              <a:rPr lang="zh-CN" altLang="en-US" spc="-150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信息是汉字在西周与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战国两个时期相同文字写法的变化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可以看出战国时期汉字简化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有利于书写传播。结合战国时期的文化特征分析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这一时期文化发展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私人教育</a:t>
            </a:r>
            <a:r>
              <a:rPr lang="zh-CN" altLang="en-US" spc="-150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兴起和士阶层崛起</a:t>
            </a:r>
            <a:r>
              <a:rPr lang="en-US" spc="-150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spc="-150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文字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使用频繁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文化下移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推动了汉字的日渐简化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故答案为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A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；B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项书写材料对汉字的写法变化有一定影响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但并非主因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；C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项与材料有一定关联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但并非主因</a:t>
            </a:r>
            <a:r>
              <a:rPr 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；D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项是秦王朝的措施。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5.xml"/></Relationships>
</file>

<file path=ppt/slideLayouts/_rels/slideLayout11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5.xml"/></Relationships>
</file>

<file path=ppt/slideLayouts/_rels/slideLayout12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5.xml"/></Relationships>
</file>

<file path=ppt/slideLayouts/_rels/slideLayout13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5.xml"/></Relationships>
</file>

<file path=ppt/slideLayouts/_rels/slideLayout15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2953" y="218004"/>
            <a:ext cx="6533133" cy="90729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2953" y="1270215"/>
            <a:ext cx="6533133" cy="35926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62952" y="5045575"/>
            <a:ext cx="1693775" cy="289831"/>
          </a:xfrm>
        </p:spPr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80171" y="5045575"/>
            <a:ext cx="2298695" cy="289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202310" y="5045575"/>
            <a:ext cx="1693775" cy="289831"/>
          </a:xfrm>
        </p:spPr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9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899100" y="685800"/>
            <a:ext cx="7349400" cy="19278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45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899100" y="2670300"/>
            <a:ext cx="7349400" cy="11043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1800" spc="2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6300" y="456300"/>
            <a:ext cx="8226900" cy="5292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56300" y="1117800"/>
            <a:ext cx="8226900" cy="3569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493100" y="2886300"/>
            <a:ext cx="5826600" cy="5751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33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493100" y="3461400"/>
            <a:ext cx="5826600" cy="6507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6300" y="456300"/>
            <a:ext cx="8226900" cy="5292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6300" y="1125900"/>
            <a:ext cx="3882600" cy="35613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808700" y="1125900"/>
            <a:ext cx="3882600" cy="35613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6300" y="456300"/>
            <a:ext cx="8226900" cy="5292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456300" y="1071900"/>
            <a:ext cx="4006800" cy="2862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5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6300" y="1390500"/>
            <a:ext cx="4006800" cy="32967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1066297"/>
            <a:ext cx="4006800" cy="2862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5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90500"/>
            <a:ext cx="4006800" cy="32967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6300" y="456300"/>
            <a:ext cx="8226900" cy="5292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456300" y="1166400"/>
            <a:ext cx="3924808" cy="3456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200"/>
            </a:lvl1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762800" y="1166400"/>
            <a:ext cx="3920400" cy="3456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200"/>
            </a:lvl1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7676100" y="685800"/>
            <a:ext cx="783000" cy="37719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100"/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85800" y="685800"/>
            <a:ext cx="6876900" cy="3771900"/>
          </a:xfrm>
        </p:spPr>
        <p:txBody>
          <a:bodyPr vert="eaVert" lIns="46800" tIns="46800" rIns="46800" bIns="46800"/>
          <a:lstStyle>
            <a:lvl1pPr marL="171450" indent="-171450">
              <a:spcAft>
                <a:spcPts val="1000"/>
              </a:spcAft>
              <a:defRPr spc="300"/>
            </a:lvl1pPr>
            <a:lvl2pPr marL="514350" indent="-171450">
              <a:defRPr spc="300"/>
            </a:lvl2pPr>
            <a:lvl3pPr marL="857250" indent="-171450">
              <a:defRPr spc="300"/>
            </a:lvl3pPr>
            <a:lvl4pPr marL="1200150" indent="-171450">
              <a:defRPr spc="300"/>
            </a:lvl4pPr>
            <a:lvl5pPr marL="1543050" indent="-17145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456300" y="580500"/>
            <a:ext cx="8229600" cy="41121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899100" y="1863000"/>
            <a:ext cx="7349400" cy="7641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45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899100" y="2670300"/>
            <a:ext cx="7349400" cy="3537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18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关键技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 userDrawn="1"/>
        </p:nvCxnSpPr>
        <p:spPr>
          <a:xfrm>
            <a:off x="2091739" y="951570"/>
            <a:ext cx="623404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直角三角形 9"/>
          <p:cNvSpPr/>
          <p:nvPr userDrawn="1"/>
        </p:nvSpPr>
        <p:spPr>
          <a:xfrm flipH="1">
            <a:off x="8458200" y="4514851"/>
            <a:ext cx="712721" cy="640070"/>
          </a:xfrm>
          <a:prstGeom prst="rtTriangle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350"/>
          </a:p>
        </p:txBody>
      </p:sp>
      <p:sp>
        <p:nvSpPr>
          <p:cNvPr id="11" name="五边形 10"/>
          <p:cNvSpPr/>
          <p:nvPr userDrawn="1"/>
        </p:nvSpPr>
        <p:spPr>
          <a:xfrm flipH="1">
            <a:off x="8536625" y="4776879"/>
            <a:ext cx="739955" cy="378042"/>
          </a:xfrm>
          <a:prstGeom prst="homePlate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fld id="{170C0C04-E408-48A9-82A4-3716296300DE}" type="slidenum">
              <a:rPr lang="zh-CN" altLang="en-US" sz="135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</a:fld>
            <a:endParaRPr lang="zh-CN" altLang="en-US" sz="1350" kern="0" dirty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0" y="0"/>
            <a:ext cx="1268760" cy="5143500"/>
          </a:xfrm>
          <a:prstGeom prst="rect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graphicFrame>
        <p:nvGraphicFramePr>
          <p:cNvPr id="16" name="表格 15"/>
          <p:cNvGraphicFramePr>
            <a:graphicFrameLocks noGrp="1"/>
          </p:cNvGraphicFramePr>
          <p:nvPr userDrawn="1"/>
        </p:nvGraphicFramePr>
        <p:xfrm>
          <a:off x="0" y="951570"/>
          <a:ext cx="1268730" cy="29057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268730"/>
              </a:tblGrid>
              <a:tr h="726440">
                <a:tc>
                  <a:txBody>
                    <a:bodyPr/>
                    <a:lstStyle/>
                    <a:p>
                      <a:pPr algn="ctr"/>
                      <a:endParaRPr lang="zh-CN" altLang="en-US" sz="1015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64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500" b="1" smtClean="0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阶段特征</a:t>
                      </a:r>
                      <a:endParaRPr lang="zh-CN" altLang="en-US" sz="1500" b="1" dirty="0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64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500" b="1" smtClean="0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核心概念</a:t>
                      </a:r>
                      <a:endParaRPr lang="zh-CN" altLang="en-US" sz="1500" b="1" dirty="0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B00F"/>
                    </a:solidFill>
                  </a:tcPr>
                </a:tc>
              </a:tr>
              <a:tr h="7264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500" b="1" smtClean="0">
                          <a:solidFill>
                            <a:schemeClr val="bg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科技文艺</a:t>
                      </a:r>
                      <a:endParaRPr lang="zh-CN" altLang="en-US" sz="1500" b="1" dirty="0">
                        <a:solidFill>
                          <a:schemeClr val="bg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20" name="组合 19"/>
          <p:cNvGrpSpPr/>
          <p:nvPr userDrawn="1"/>
        </p:nvGrpSpPr>
        <p:grpSpPr>
          <a:xfrm>
            <a:off x="0" y="954497"/>
            <a:ext cx="1268760" cy="721904"/>
            <a:chOff x="0" y="1272662"/>
            <a:chExt cx="1691680" cy="788186"/>
          </a:xfrm>
          <a:solidFill>
            <a:srgbClr val="1A92A2"/>
          </a:solidFill>
        </p:grpSpPr>
        <p:sp>
          <p:nvSpPr>
            <p:cNvPr id="21" name="矩形 20"/>
            <p:cNvSpPr/>
            <p:nvPr userDrawn="1"/>
          </p:nvSpPr>
          <p:spPr>
            <a:xfrm>
              <a:off x="0" y="1272662"/>
              <a:ext cx="1691680" cy="78818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500" b="1" smtClean="0">
                  <a:latin typeface="微软雅黑" panose="020B0503020204020204" charset="-122"/>
                  <a:ea typeface="微软雅黑" panose="020B0503020204020204" charset="-122"/>
                </a:rPr>
                <a:t>何  谓  现</a:t>
              </a:r>
              <a:endParaRPr lang="en-US" altLang="zh-CN" sz="1500" b="1" smtClean="0"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/>
              <a:r>
                <a:rPr lang="zh-CN" altLang="en-US" sz="1500" b="1" smtClean="0">
                  <a:latin typeface="微软雅黑" panose="020B0503020204020204" charset="-122"/>
                  <a:ea typeface="微软雅黑" panose="020B0503020204020204" charset="-122"/>
                </a:rPr>
                <a:t>代  文  明</a:t>
              </a:r>
              <a:endParaRPr lang="zh-CN" altLang="en-US" sz="1500" b="1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2" name="等腰三角形 21"/>
            <p:cNvSpPr/>
            <p:nvPr userDrawn="1"/>
          </p:nvSpPr>
          <p:spPr>
            <a:xfrm rot="16200000">
              <a:off x="1547664" y="1594748"/>
              <a:ext cx="144016" cy="144016"/>
            </a:xfrm>
            <a:prstGeom prst="triangle">
              <a:avLst/>
            </a:prstGeom>
            <a:solidFill>
              <a:srgbClr val="202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pic>
        <p:nvPicPr>
          <p:cNvPr id="23" name="图片 22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752"/>
          <a:stretch>
            <a:fillRect/>
          </a:stretch>
        </p:blipFill>
        <p:spPr>
          <a:xfrm>
            <a:off x="-95250" y="4133850"/>
            <a:ext cx="1442434" cy="1014479"/>
          </a:xfrm>
          <a:prstGeom prst="rect">
            <a:avLst/>
          </a:prstGeom>
        </p:spPr>
      </p:pic>
      <p:sp>
        <p:nvSpPr>
          <p:cNvPr id="14" name="Freeform 12"/>
          <p:cNvSpPr>
            <a:spLocks noEditPoints="1"/>
          </p:cNvSpPr>
          <p:nvPr userDrawn="1"/>
        </p:nvSpPr>
        <p:spPr bwMode="auto">
          <a:xfrm>
            <a:off x="213149" y="150984"/>
            <a:ext cx="710776" cy="649116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3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5000">
        <p:blinds dir="vert"/>
      </p:transition>
    </mc:Choice>
    <mc:Fallback>
      <p:transition spd="slow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4" Type="http://schemas.openxmlformats.org/officeDocument/2006/relationships/theme" Target="../theme/theme1.xml"/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5" Type="http://schemas.openxmlformats.org/officeDocument/2006/relationships/theme" Target="../theme/theme2.xml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4" Type="http://schemas.openxmlformats.org/officeDocument/2006/relationships/theme" Target="../theme/theme3.xml"/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5.xml"/><Relationship Id="rId8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9" Type="http://schemas.openxmlformats.org/officeDocument/2006/relationships/theme" Target="../theme/theme5.xml"/><Relationship Id="rId18" Type="http://schemas.openxmlformats.org/officeDocument/2006/relationships/tags" Target="../tags/tag62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16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mg.pptjia.com/image/20190424/67814c43894d3385b07e0d3b4d367a6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7362" cy="5143500"/>
          </a:xfrm>
          <a:prstGeom prst="rect">
            <a:avLst/>
          </a:prstGeom>
          <a:noFill/>
        </p:spPr>
      </p:pic>
      <p:pic>
        <p:nvPicPr>
          <p:cNvPr id="8" name="Picture 2" descr="E:\版式\23版—版式\23版一轮光盘版式12.2\23版一轮光盘版式--导与练内文用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084" y="131790"/>
            <a:ext cx="1143008" cy="391118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iming>
    <p:tnLst>
      <p:par>
        <p:cTn id="1" dur="indefinite" restart="never" nodeType="tmRoot"/>
      </p:par>
    </p:tnLst>
  </p:timing>
  <p:txStyles>
    <p:titleStyle>
      <a:lvl1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39420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879475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18895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758315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47015" indent="-247015" algn="l" defTabSz="659130" rtl="0" eaLnBrk="0" fontAlgn="base" hangingPunct="0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  <a:ea typeface="+mn-ea"/>
          <a:cs typeface="+mn-cs"/>
        </a:defRPr>
      </a:lvl1pPr>
      <a:lvl2pPr marL="535940" indent="-206375" algn="l" defTabSz="65913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2pPr>
      <a:lvl3pPr marL="824230" indent="-165100" algn="l" defTabSz="659130" rtl="0" eaLnBrk="0" fontAlgn="base" hangingPunct="0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  <a:ea typeface="+mn-ea"/>
        </a:defRPr>
      </a:lvl3pPr>
      <a:lvl4pPr marL="1153795" indent="-165100" algn="l" defTabSz="659130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1483360" indent="-165100" algn="l" defTabSz="659130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1923415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362835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2802255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242310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942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947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889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5831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9773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3779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7721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51663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C:\Users\Administrator\Desktop\图片1.png"/>
          <p:cNvPicPr>
            <a:picLocks noChangeAspect="1" noChangeArrowheads="1"/>
          </p:cNvPicPr>
          <p:nvPr/>
        </p:nvPicPr>
        <p:blipFill>
          <a:blip r:embed="rId2"/>
          <a:srcRect l="6944"/>
          <a:stretch>
            <a:fillRect/>
          </a:stretch>
        </p:blipFill>
        <p:spPr bwMode="auto">
          <a:xfrm>
            <a:off x="1095596" y="3214692"/>
            <a:ext cx="8077000" cy="1928826"/>
          </a:xfrm>
          <a:prstGeom prst="rect">
            <a:avLst/>
          </a:prstGeom>
          <a:noFill/>
        </p:spPr>
      </p:pic>
      <p:sp>
        <p:nvSpPr>
          <p:cNvPr id="6" name="矩形 5"/>
          <p:cNvSpPr/>
          <p:nvPr/>
        </p:nvSpPr>
        <p:spPr bwMode="auto">
          <a:xfrm>
            <a:off x="428596" y="3447889"/>
            <a:ext cx="8715404" cy="1692771"/>
          </a:xfrm>
          <a:prstGeom prst="rect">
            <a:avLst/>
          </a:prstGeom>
          <a:solidFill>
            <a:schemeClr val="bg1"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txBody>
          <a:bodyPr vert="horz" wrap="square" lIns="91440" tIns="45720" rIns="91440" bIns="45720" numCol="1" rtlCol="0" anchor="t" anchorCtr="0" compatLnSpc="1">
            <a:spAutoFit/>
          </a:bodyPr>
          <a:lstStyle/>
          <a:p>
            <a:pPr marL="0" marR="0" indent="0" algn="l" defTabSz="6858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zh-CN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marR="0" indent="0" algn="l" defTabSz="6858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zh-CN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marR="0" indent="0" algn="l" defTabSz="6858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zh-CN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marR="0" indent="0" algn="l" defTabSz="6858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64329" y="0"/>
            <a:ext cx="8579671" cy="168085"/>
            <a:chOff x="564329" y="0"/>
            <a:chExt cx="8508265" cy="166686"/>
          </a:xfrm>
        </p:grpSpPr>
        <p:pic>
          <p:nvPicPr>
            <p:cNvPr id="55301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64329" y="0"/>
              <a:ext cx="927885" cy="166686"/>
            </a:xfrm>
            <a:prstGeom prst="rect">
              <a:avLst/>
            </a:prstGeom>
            <a:noFill/>
          </p:spPr>
        </p:pic>
        <p:pic>
          <p:nvPicPr>
            <p:cNvPr id="12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485057" y="0"/>
              <a:ext cx="927885" cy="166686"/>
            </a:xfrm>
            <a:prstGeom prst="rect">
              <a:avLst/>
            </a:prstGeom>
            <a:noFill/>
          </p:spPr>
        </p:pic>
        <p:pic>
          <p:nvPicPr>
            <p:cNvPr id="13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404167" y="0"/>
              <a:ext cx="927885" cy="166686"/>
            </a:xfrm>
            <a:prstGeom prst="rect">
              <a:avLst/>
            </a:prstGeom>
            <a:noFill/>
          </p:spPr>
        </p:pic>
        <p:pic>
          <p:nvPicPr>
            <p:cNvPr id="14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320263" y="0"/>
              <a:ext cx="927885" cy="166686"/>
            </a:xfrm>
            <a:prstGeom prst="rect">
              <a:avLst/>
            </a:prstGeom>
            <a:noFill/>
          </p:spPr>
        </p:pic>
        <p:pic>
          <p:nvPicPr>
            <p:cNvPr id="15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239432" y="0"/>
              <a:ext cx="927885" cy="166686"/>
            </a:xfrm>
            <a:prstGeom prst="rect">
              <a:avLst/>
            </a:prstGeom>
            <a:noFill/>
          </p:spPr>
        </p:pic>
        <p:pic>
          <p:nvPicPr>
            <p:cNvPr id="16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158601" y="0"/>
              <a:ext cx="927885" cy="166686"/>
            </a:xfrm>
            <a:prstGeom prst="rect">
              <a:avLst/>
            </a:prstGeom>
            <a:noFill/>
          </p:spPr>
        </p:pic>
        <p:pic>
          <p:nvPicPr>
            <p:cNvPr id="17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072198" y="0"/>
              <a:ext cx="927885" cy="166686"/>
            </a:xfrm>
            <a:prstGeom prst="rect">
              <a:avLst/>
            </a:prstGeom>
            <a:noFill/>
          </p:spPr>
        </p:pic>
        <p:pic>
          <p:nvPicPr>
            <p:cNvPr id="18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991368" y="0"/>
              <a:ext cx="927885" cy="166686"/>
            </a:xfrm>
            <a:prstGeom prst="rect">
              <a:avLst/>
            </a:prstGeom>
            <a:noFill/>
          </p:spPr>
        </p:pic>
        <p:pic>
          <p:nvPicPr>
            <p:cNvPr id="19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910538" y="0"/>
              <a:ext cx="927885" cy="166686"/>
            </a:xfrm>
            <a:prstGeom prst="rect">
              <a:avLst/>
            </a:prstGeom>
            <a:noFill/>
          </p:spPr>
        </p:pic>
        <p:pic>
          <p:nvPicPr>
            <p:cNvPr id="20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 r="73911"/>
            <a:stretch>
              <a:fillRect/>
            </a:stretch>
          </p:blipFill>
          <p:spPr bwMode="auto">
            <a:xfrm>
              <a:off x="8830517" y="0"/>
              <a:ext cx="242077" cy="166686"/>
            </a:xfrm>
            <a:prstGeom prst="rect">
              <a:avLst/>
            </a:prstGeom>
            <a:noFill/>
          </p:spPr>
        </p:pic>
      </p:grpSp>
      <p:pic>
        <p:nvPicPr>
          <p:cNvPr id="55299" name="Picture 3" descr="C:\Users\Administrator\Desktop\78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620" y="-30480"/>
            <a:ext cx="579092" cy="88771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-11040" y="86660"/>
            <a:ext cx="646331" cy="78581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历史</a:t>
            </a:r>
            <a:endParaRPr lang="zh-CN" altLang="en-US" sz="2000" dirty="0" smtClean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iming>
    <p:tnLst>
      <p:par>
        <p:cTn id="1" dur="indefinite" restart="never" nodeType="tmRoot"/>
      </p:par>
    </p:tnLst>
  </p:timing>
  <p:txStyles>
    <p:titleStyle>
      <a:lvl1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39420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879475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18895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758315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47015" indent="-247015" algn="l" defTabSz="659130" rtl="0" eaLnBrk="0" fontAlgn="base" hangingPunct="0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  <a:ea typeface="+mn-ea"/>
          <a:cs typeface="+mn-cs"/>
        </a:defRPr>
      </a:lvl1pPr>
      <a:lvl2pPr marL="535940" indent="-206375" algn="l" defTabSz="65913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2pPr>
      <a:lvl3pPr marL="824230" indent="-165100" algn="l" defTabSz="659130" rtl="0" eaLnBrk="0" fontAlgn="base" hangingPunct="0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  <a:ea typeface="+mn-ea"/>
        </a:defRPr>
      </a:lvl3pPr>
      <a:lvl4pPr marL="1153795" indent="-165100" algn="l" defTabSz="659130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1483360" indent="-165100" algn="l" defTabSz="659130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1923415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362835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2802255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242310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942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947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889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5831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9773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3779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7721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51663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iming>
    <p:tnLst>
      <p:par>
        <p:cTn id="1" dur="indefinite" restart="never" nodeType="tmRoot"/>
      </p:par>
    </p:tnLst>
  </p:timing>
  <p:txStyles>
    <p:titleStyle>
      <a:lvl1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39420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879475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18895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758315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47015" indent="-247015" algn="l" defTabSz="659130" rtl="0" eaLnBrk="0" fontAlgn="base" hangingPunct="0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  <a:ea typeface="+mn-ea"/>
          <a:cs typeface="+mn-cs"/>
        </a:defRPr>
      </a:lvl1pPr>
      <a:lvl2pPr marL="535940" indent="-206375" algn="l" defTabSz="65913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2pPr>
      <a:lvl3pPr marL="824230" indent="-165100" algn="l" defTabSz="659130" rtl="0" eaLnBrk="0" fontAlgn="base" hangingPunct="0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  <a:ea typeface="+mn-ea"/>
        </a:defRPr>
      </a:lvl3pPr>
      <a:lvl4pPr marL="1153795" indent="-165100" algn="l" defTabSz="659130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1483360" indent="-165100" algn="l" defTabSz="659130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1923415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362835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2802255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242310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942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947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889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5831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9773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3779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7721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51663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0" y="1571618"/>
            <a:ext cx="9144000" cy="1785950"/>
            <a:chOff x="0" y="1571618"/>
            <a:chExt cx="9144000" cy="1785950"/>
          </a:xfrm>
        </p:grpSpPr>
        <p:sp>
          <p:nvSpPr>
            <p:cNvPr id="8" name="矩形 7"/>
            <p:cNvSpPr/>
            <p:nvPr/>
          </p:nvSpPr>
          <p:spPr bwMode="auto">
            <a:xfrm>
              <a:off x="0" y="1571618"/>
              <a:ext cx="9144000" cy="1785950"/>
            </a:xfrm>
            <a:prstGeom prst="rect">
              <a:avLst/>
            </a:prstGeom>
            <a:solidFill>
              <a:srgbClr val="003399">
                <a:alpha val="76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spAutoFit/>
            </a:bodyPr>
            <a:lstStyle/>
            <a:p>
              <a:pPr marL="0" marR="0" indent="0" algn="l" defTabSz="6858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41918" y="1643056"/>
              <a:ext cx="8501122" cy="13777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6600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谢谢观赏</a:t>
              </a:r>
              <a:endParaRPr lang="zh-CN" altLang="en-US" sz="6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456300" y="456300"/>
            <a:ext cx="8226900" cy="5292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456300" y="1117800"/>
            <a:ext cx="8226900" cy="35694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4590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75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3087000" y="4735800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75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6658200" y="4735800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75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8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7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35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1pPr>
      <a:lvl2pPr marL="514350" indent="-171450" algn="l" defTabSz="6858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207135" algn="l"/>
          <a:tab pos="1207135" algn="l"/>
          <a:tab pos="1207135" algn="l"/>
          <a:tab pos="1207135" algn="l"/>
        </a:tabLst>
        <a:defRPr sz="12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2pPr>
      <a:lvl3pPr marL="857250" indent="-171450" algn="l" defTabSz="6858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2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3pPr>
      <a:lvl4pPr marL="1200150" indent="-171450" algn="l" defTabSz="6858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05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4pPr>
      <a:lvl5pPr marL="1543050" indent="-171450" algn="l" defTabSz="6858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05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64.xml"/><Relationship Id="rId1" Type="http://schemas.openxmlformats.org/officeDocument/2006/relationships/tags" Target="../tags/tag63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8.jpeg"/><Relationship Id="rId2" Type="http://schemas.openxmlformats.org/officeDocument/2006/relationships/tags" Target="../tags/tag66.xml"/><Relationship Id="rId1" Type="http://schemas.openxmlformats.org/officeDocument/2006/relationships/tags" Target="../tags/tag6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6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6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9.png"/><Relationship Id="rId1" Type="http://schemas.openxmlformats.org/officeDocument/2006/relationships/tags" Target="../tags/tag6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70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10.png"/><Relationship Id="rId2" Type="http://schemas.openxmlformats.org/officeDocument/2006/relationships/tags" Target="../tags/tag72.xml"/><Relationship Id="rId1" Type="http://schemas.openxmlformats.org/officeDocument/2006/relationships/tags" Target="../tags/tag7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4.xml"/><Relationship Id="rId3" Type="http://schemas.openxmlformats.org/officeDocument/2006/relationships/tags" Target="../tags/tag74.xml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76.xml"/><Relationship Id="rId2" Type="http://schemas.openxmlformats.org/officeDocument/2006/relationships/slide" Target="slide1.xml"/><Relationship Id="rId1" Type="http://schemas.openxmlformats.org/officeDocument/2006/relationships/tags" Target="../tags/tag7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7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5.xml"/><Relationship Id="rId2" Type="http://schemas.openxmlformats.org/officeDocument/2006/relationships/slide" Target="slide38.xml"/><Relationship Id="rId1" Type="http://schemas.openxmlformats.org/officeDocument/2006/relationships/tags" Target="../tags/tag7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7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8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8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6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7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1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85.xml"/><Relationship Id="rId3" Type="http://schemas.openxmlformats.org/officeDocument/2006/relationships/tags" Target="../tags/tag84.xml"/><Relationship Id="rId2" Type="http://schemas.openxmlformats.org/officeDocument/2006/relationships/tags" Target="../tags/tag83.xml"/><Relationship Id="rId1" Type="http://schemas.openxmlformats.org/officeDocument/2006/relationships/tags" Target="../tags/tag8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86.xml"/><Relationship Id="rId1" Type="http://schemas.openxmlformats.org/officeDocument/2006/relationships/image" Target="../media/image18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9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0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1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5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87.xml"/><Relationship Id="rId1" Type="http://schemas.openxmlformats.org/officeDocument/2006/relationships/image" Target="../media/image22.jpe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27604" y="1616344"/>
            <a:ext cx="8929750" cy="7103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3600" dirty="0" smtClean="0">
                <a:ln w="11430"/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3600" dirty="0" smtClean="0">
                <a:ln w="11430"/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dirty="0" smtClean="0">
                <a:ln w="11430"/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课时　春秋战国</a:t>
            </a:r>
            <a:r>
              <a:rPr lang="en-US" altLang="zh-CN" sz="3600" dirty="0" smtClean="0">
                <a:ln w="11430"/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3600" dirty="0" smtClean="0">
                <a:ln w="11430"/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社会大变革时期</a:t>
            </a:r>
            <a:endParaRPr lang="zh-CN" altLang="en-US" sz="3600" dirty="0" smtClean="0">
              <a:ln w="11430"/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23ZFX1LTSAXLS1.eps"/>
          <p:cNvPicPr/>
          <p:nvPr/>
        </p:nvPicPr>
        <p:blipFill>
          <a:blip r:embed="rId1"/>
          <a:stretch>
            <a:fillRect/>
          </a:stretch>
        </p:blipFill>
        <p:spPr>
          <a:xfrm>
            <a:off x="680245" y="571486"/>
            <a:ext cx="7177903" cy="3429024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0016" y="98720"/>
            <a:ext cx="885828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阶段特征</a:t>
            </a:r>
            <a:r>
              <a:rPr lang="en-US" altLang="zh-CN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endParaRPr lang="en-US" altLang="zh-CN" sz="20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42844" y="642924"/>
          <a:ext cx="8929750" cy="452440"/>
        </p:xfrm>
        <a:graphic>
          <a:graphicData uri="http://schemas.openxmlformats.org/drawingml/2006/table">
            <a:tbl>
              <a:tblPr/>
              <a:tblGrid>
                <a:gridCol w="1286510"/>
                <a:gridCol w="7643240"/>
              </a:tblGrid>
              <a:tr h="4524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总体特征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重大的</a:t>
                      </a:r>
                      <a:r>
                        <a:rPr lang="zh-CN" sz="2000" b="1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社会转型时期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：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奴隶制逐步瓦解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封建制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逐步确立。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241935" y="1301750"/>
            <a:ext cx="8578850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2000" dirty="0" smtClean="0"/>
          </a:p>
        </p:txBody>
      </p:sp>
      <p:sp>
        <p:nvSpPr>
          <p:cNvPr id="100" name="文本框 99"/>
          <p:cNvSpPr txBox="1"/>
          <p:nvPr/>
        </p:nvSpPr>
        <p:spPr>
          <a:xfrm>
            <a:off x="503555" y="1184910"/>
            <a:ext cx="757110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>
              <a:lnSpc>
                <a:spcPct val="100000"/>
              </a:lnSpc>
            </a:pPr>
            <a:r>
              <a:rPr lang="zh-CN" altLang="en-US" sz="2000" b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（高二区统测题</a:t>
            </a:r>
            <a:r>
              <a:rPr lang="en-US" sz="2000" b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)19</a:t>
            </a:r>
            <a:r>
              <a:rPr lang="zh-CN" sz="2000" b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．阅读材料，完成下列要求。（</a:t>
            </a:r>
            <a:r>
              <a:rPr lang="en-US" sz="2000" b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12</a:t>
            </a:r>
            <a:r>
              <a:rPr lang="zh-CN" sz="2000" b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分）</a:t>
            </a:r>
            <a:endParaRPr lang="zh-CN" sz="2000" b="0">
              <a:solidFill>
                <a:schemeClr val="tx1"/>
              </a:solidFill>
              <a:ea typeface="楷体" panose="02010609060101010101" pitchFamily="49" charset="-122"/>
            </a:endParaRPr>
          </a:p>
          <a:p>
            <a:pPr marL="0" indent="0">
              <a:lnSpc>
                <a:spcPct val="100000"/>
              </a:lnSpc>
            </a:pPr>
            <a:r>
              <a:rPr lang="zh-CN" sz="2000" b="0">
                <a:solidFill>
                  <a:schemeClr val="tx1"/>
                </a:solidFill>
                <a:ea typeface="楷体" panose="02010609060101010101" pitchFamily="49" charset="-122"/>
              </a:rPr>
              <a:t>材料</a:t>
            </a:r>
            <a:endParaRPr lang="zh-CN" altLang="en-US" sz="2000" b="0">
              <a:solidFill>
                <a:schemeClr val="tx1"/>
              </a:solidFill>
              <a:ea typeface="楷体" panose="02010609060101010101" pitchFamily="49" charset="-122"/>
            </a:endParaRPr>
          </a:p>
        </p:txBody>
      </p:sp>
      <p:graphicFrame>
        <p:nvGraphicFramePr>
          <p:cNvPr id="7" name="表格 6"/>
          <p:cNvGraphicFramePr/>
          <p:nvPr>
            <p:custDataLst>
              <p:tags r:id="rId2"/>
            </p:custDataLst>
          </p:nvPr>
        </p:nvGraphicFramePr>
        <p:xfrm>
          <a:off x="1403985" y="1635125"/>
          <a:ext cx="6704965" cy="2318385"/>
        </p:xfrm>
        <a:graphic>
          <a:graphicData uri="http://schemas.openxmlformats.org/drawingml/2006/table">
            <a:tbl>
              <a:tblPr/>
              <a:tblGrid>
                <a:gridCol w="662305"/>
                <a:gridCol w="6042660"/>
              </a:tblGrid>
              <a:tr h="42735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元素</a:t>
                      </a:r>
                      <a:endParaRPr lang="en-US" altLang="en-US" sz="2000" b="0">
                        <a:solidFill>
                          <a:schemeClr val="tx1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</a:txBody>
                  <a:tcPr marL="75564" marR="75564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用途</a:t>
                      </a:r>
                      <a:endParaRPr lang="en-US" altLang="en-US" sz="2000" b="0">
                        <a:solidFill>
                          <a:schemeClr val="tx1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71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铁</a:t>
                      </a:r>
                      <a:endParaRPr lang="en-US" altLang="en-US" sz="2000" b="0">
                        <a:solidFill>
                          <a:schemeClr val="tx1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</a:txBody>
                  <a:tcPr marL="75564" marR="75564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铁可用于制作农具和兵器；纯铁可用于制造发电机和电动机的铁芯；钢铁可以制造机器和使用于建筑行业</a:t>
                      </a:r>
                      <a:endParaRPr lang="en-US" altLang="en-US" sz="2000" b="0">
                        <a:solidFill>
                          <a:schemeClr val="tx1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71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000" b="0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硅</a:t>
                      </a:r>
                      <a:endParaRPr lang="en-US" altLang="en-US" sz="2000" b="0"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</a:txBody>
                  <a:tcPr marL="75564" marR="75564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富含有机硅酸盐的黏土可以制造陶器或瓷器；硅晶体是制造太阳能电池板和各类芯片的必须材料</a:t>
                      </a:r>
                      <a:endParaRPr lang="en-US" altLang="en-US" sz="2000" b="0"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000" b="0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碳</a:t>
                      </a:r>
                      <a:endParaRPr lang="en-US" altLang="en-US" sz="2000" b="0"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</a:txBody>
                  <a:tcPr marL="75564" marR="75564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提供宝贵的能量来源（煤炭和石油）；古代中国已使用煤作为燃料</a:t>
                      </a:r>
                      <a:endParaRPr lang="en-US" altLang="en-US" sz="2000" b="0"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313690" y="3723640"/>
            <a:ext cx="8507095" cy="1022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 algn="r">
              <a:lnSpc>
                <a:spcPct val="100000"/>
              </a:lnSpc>
            </a:pPr>
            <a:endParaRPr lang="en-US" sz="1050" b="0">
              <a:latin typeface="楷体" panose="02010609060101010101" pitchFamily="49" charset="-122"/>
              <a:cs typeface="楷体_GB2312" charset="0"/>
            </a:endParaRPr>
          </a:p>
          <a:p>
            <a:pPr marL="0" indent="0" algn="r">
              <a:lnSpc>
                <a:spcPct val="100000"/>
              </a:lnSpc>
            </a:pPr>
            <a:r>
              <a:rPr lang="en-US" sz="1050" b="0">
                <a:latin typeface="楷体" panose="02010609060101010101" pitchFamily="49" charset="-122"/>
                <a:cs typeface="楷体_GB2312" charset="0"/>
              </a:rPr>
              <a:t>——</a:t>
            </a:r>
            <a:r>
              <a:rPr lang="zh-CN" sz="1400" b="0">
                <a:cs typeface="楷体_GB2312" charset="0"/>
              </a:rPr>
              <a:t>摘编自孙亚飞《元素与人类文明》</a:t>
            </a:r>
            <a:endParaRPr lang="zh-CN" sz="1400" b="0"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marL="0" indent="0" algn="r">
              <a:lnSpc>
                <a:spcPct val="100000"/>
              </a:lnSpc>
            </a:pPr>
            <a:r>
              <a:rPr lang="zh-CN" sz="1800" b="0">
                <a:latin typeface="Calibri" panose="020F0502020204030204" pitchFamily="34" charset="0"/>
                <a:ea typeface="宋体" panose="02010600030101010101" pitchFamily="2" charset="-122"/>
              </a:rPr>
              <a:t>文明进步的过程，其实就是人类更好地使用不同元素的过程。选取材料中任意一种元素，结合所学知识对上述观点加以解释。（要求：至少列举两个史实，史论结合）</a:t>
            </a:r>
            <a:endParaRPr lang="zh-CN" altLang="en-US" sz="1800" b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23850" y="2715260"/>
            <a:ext cx="8585200" cy="1291590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铁元素（2分）</a:t>
            </a:r>
            <a:endParaRPr lang="zh-CN" altLang="en-US" sz="2000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春秋战国时期，冶铁技术出现，铁制农具开始使用，推动了经济发展和社会转型。（4分，史实3分，结论1分） </a:t>
            </a:r>
            <a:endParaRPr lang="zh-CN" altLang="en-US" sz="2000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0" grpId="0"/>
      <p:bldP spid="8" grpId="0"/>
      <p:bldP spid="9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0016" y="98720"/>
            <a:ext cx="885828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阶段特征</a:t>
            </a:r>
            <a:r>
              <a:rPr lang="en-US" altLang="zh-CN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endParaRPr lang="en-US" altLang="zh-CN" sz="20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42844" y="642924"/>
          <a:ext cx="8929750" cy="452440"/>
        </p:xfrm>
        <a:graphic>
          <a:graphicData uri="http://schemas.openxmlformats.org/drawingml/2006/table">
            <a:tbl>
              <a:tblPr/>
              <a:tblGrid>
                <a:gridCol w="1286510"/>
                <a:gridCol w="7643240"/>
              </a:tblGrid>
              <a:tr h="4524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总体特征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重大的</a:t>
                      </a:r>
                      <a:r>
                        <a:rPr lang="zh-CN" sz="2000" b="1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社会转型时期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：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奴隶制逐步瓦解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封建制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逐步确立。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图片 3" descr="textimage0.jpe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 cstate="print"/>
          <a:stretch>
            <a:fillRect/>
          </a:stretch>
        </p:blipFill>
        <p:spPr>
          <a:xfrm>
            <a:off x="323850" y="1624330"/>
            <a:ext cx="8409940" cy="2611120"/>
          </a:xfrm>
          <a:prstGeom prst="rect">
            <a:avLst/>
          </a:prstGeom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0016" y="-116545"/>
            <a:ext cx="885828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阶段特征</a:t>
            </a:r>
            <a:r>
              <a:rPr lang="en-US" altLang="zh-CN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endParaRPr lang="en-US" altLang="zh-CN" sz="20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42844" y="427659"/>
          <a:ext cx="8865235" cy="1976440"/>
        </p:xfrm>
        <a:graphic>
          <a:graphicData uri="http://schemas.openxmlformats.org/drawingml/2006/table">
            <a:tbl>
              <a:tblPr/>
              <a:tblGrid>
                <a:gridCol w="1173480"/>
                <a:gridCol w="7691755"/>
              </a:tblGrid>
              <a:tr h="4524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总体特征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重大的</a:t>
                      </a:r>
                      <a:r>
                        <a:rPr lang="zh-CN" sz="2000" b="1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社会转型时期</a:t>
                      </a:r>
                      <a:r>
                        <a:rPr lang="zh-CN" alt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：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奴隶制逐步瓦解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封建制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逐步确立。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699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政治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【国家状态】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国家由分裂逐渐走向统一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zh-CN" sz="20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  <a:sym typeface="+mn-ea"/>
                        </a:rPr>
                        <a:t>【制度】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宗法分封制瓦解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各国变法改革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君主权力加强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郡县制、官僚制形成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选官依据才能或军功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战国时期户籍制度出现，</a:t>
                      </a:r>
                      <a:r>
                        <a:rPr lang="zh-CN" sz="20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  <a:sym typeface="+mn-ea"/>
                        </a:rPr>
                        <a:t>【法律】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  <a:sym typeface="+mn-ea"/>
                        </a:rPr>
                        <a:t>春秋时期成文法出现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endParaRPr lang="en-US" sz="2000" b="1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  <a:sym typeface="+mn-ea"/>
                        </a:rPr>
                        <a:t>【民族】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民族交融加深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华夏认同观念</a:t>
                      </a:r>
                      <a:r>
                        <a:rPr lang="zh-CN" sz="2000" b="1" i="1" u="sng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产生并逐渐增强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。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42844" y="2356468"/>
            <a:ext cx="8858312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选择性必修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链接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]P12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>
              <a:lnSpc>
                <a:spcPct val="100000"/>
              </a:lnSpc>
            </a:pP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政治制度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春秋时期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贵族等级分封制开始解体。战国时期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君主权力加强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郡县制、官僚制等封建政治制度开始产生。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00000"/>
              </a:lnSpc>
            </a:pP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选官制度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西周至春秋盛行</a:t>
            </a:r>
            <a:r>
              <a:rPr lang="zh-CN" altLang="en-US" sz="2000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世官制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贵族垄断高官。春秋战国时期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尚贤思想兴起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举荐有才能的人为官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或依据军功大小授予官职。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00000"/>
              </a:lnSpc>
            </a:pP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户籍制度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战国时期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制定户籍。目的是掌握人口变动情况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以便征发赋役。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00000"/>
              </a:lnSpc>
            </a:pP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法律与教化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春秋时期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郑国子产“铸刑书”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制定</a:t>
            </a:r>
            <a:r>
              <a:rPr lang="zh-CN" altLang="en-US" sz="2000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中国历史上最早的成文法。</a:t>
            </a:r>
            <a:endParaRPr lang="zh-CN" altLang="en-US" sz="2000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0016" y="98720"/>
            <a:ext cx="885828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阶段特征</a:t>
            </a:r>
            <a:r>
              <a:rPr lang="en-US" altLang="zh-CN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endParaRPr lang="en-US" altLang="zh-CN" sz="20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42844" y="642924"/>
          <a:ext cx="8865235" cy="3166430"/>
        </p:xfrm>
        <a:graphic>
          <a:graphicData uri="http://schemas.openxmlformats.org/drawingml/2006/table">
            <a:tbl>
              <a:tblPr/>
              <a:tblGrid>
                <a:gridCol w="1173480"/>
                <a:gridCol w="7691755"/>
              </a:tblGrid>
              <a:tr h="4524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总体特征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重大的</a:t>
                      </a:r>
                      <a:r>
                        <a:rPr lang="zh-CN" sz="2000" b="1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社会转型时期</a:t>
                      </a:r>
                      <a:r>
                        <a:rPr lang="zh-CN" alt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：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奴隶制逐步瓦解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封建制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逐步确立。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699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政治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【国家状态】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国家由分裂逐渐走向统一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zh-CN" sz="20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  <a:sym typeface="+mn-ea"/>
                        </a:rPr>
                        <a:t>【制度】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宗法分封制瓦解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各国变法改革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君主权力加强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郡县制、官僚制形成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选官依据才能或军功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春秋时期成文法出现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战国时期户籍制度出现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endParaRPr lang="en-US" sz="2000" b="1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  <a:sym typeface="+mn-ea"/>
                        </a:rPr>
                        <a:t>【民族】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民族交融加深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华夏认同观念增强。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699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经济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0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[</a:t>
                      </a:r>
                      <a:r>
                        <a:rPr lang="zh-CN" altLang="en-US" sz="20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农业</a:t>
                      </a:r>
                      <a:r>
                        <a:rPr lang="en-US" altLang="zh-CN" sz="20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]</a:t>
                      </a:r>
                      <a:r>
                        <a:rPr lang="zh-CN" sz="20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【生产工具】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进入铁器时代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采用铁犁牛耕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zh-CN" sz="20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  <a:sym typeface="+mn-ea"/>
                        </a:rPr>
                        <a:t>【土地制度】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井田制瓦解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土地私有制确立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  <a:sym typeface="+mn-ea"/>
                        </a:rPr>
                        <a:t>【生产模式】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小农经济形成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en-US" altLang="zh-CN" sz="20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  <a:sym typeface="+mn-ea"/>
                        </a:rPr>
                        <a:t>[</a:t>
                      </a:r>
                      <a:r>
                        <a:rPr lang="zh-CN" altLang="en-US" sz="20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  <a:sym typeface="+mn-ea"/>
                        </a:rPr>
                        <a:t>手工业</a:t>
                      </a:r>
                      <a:r>
                        <a:rPr lang="en-US" altLang="zh-CN" sz="20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  <a:sym typeface="+mn-ea"/>
                        </a:rPr>
                        <a:t>]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手工业分工细密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en-US" altLang="zh-CN" sz="20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  <a:sym typeface="+mn-ea"/>
                        </a:rPr>
                        <a:t>[</a:t>
                      </a:r>
                      <a:r>
                        <a:rPr lang="zh-CN" altLang="en-US" sz="20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  <a:sym typeface="+mn-ea"/>
                        </a:rPr>
                        <a:t>商业</a:t>
                      </a:r>
                      <a:r>
                        <a:rPr lang="en-US" altLang="zh-CN" sz="20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  <a:sym typeface="+mn-ea"/>
                        </a:rPr>
                        <a:t>]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工商食官被打破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商业发展、货币流通广泛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大商人出现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地域性经济中心城市出现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重农抑商政策出现。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51460" y="195580"/>
            <a:ext cx="8685530" cy="8915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</a:t>
            </a:r>
            <a:r>
              <a:rPr lang="en-US" altLang="zh-CN" sz="2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2017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年全国</a:t>
            </a:r>
            <a:r>
              <a:rPr lang="en-US" altLang="zh-CN" sz="2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II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卷</a:t>
            </a:r>
            <a:r>
              <a:rPr lang="en-US" altLang="zh-CN" sz="2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.T24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）下图为春秋战国之际局部示意图。当时，范蠡（lǐ）在陶、子贡在曹鲁之间经商成为巨富，这一现象反映了（   ）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323850" y="1203325"/>
            <a:ext cx="5043805" cy="355409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716145" y="1131570"/>
            <a:ext cx="4010025" cy="1714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2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A、区域位置影响商贸发展</a:t>
            </a:r>
            <a:endParaRPr lang="en-US" altLang="zh-CN" sz="22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2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B、争霸战争促进经济交往</a:t>
            </a:r>
            <a:endParaRPr lang="en-US" altLang="zh-CN" sz="22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2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C、交通条件决定地方经济状况</a:t>
            </a:r>
            <a:endParaRPr lang="en-US" altLang="zh-CN" sz="22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2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D、城市规模扩大推动商业繁荣</a:t>
            </a:r>
            <a:endParaRPr lang="en-US" altLang="zh-CN" sz="22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367655" y="2890520"/>
            <a:ext cx="3554095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1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答案：</a:t>
            </a:r>
            <a:r>
              <a:rPr lang="en-US" altLang="zh-CN" sz="1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A   图中给出两个重要地理信息——主要的都城、重要的河流</a:t>
            </a:r>
            <a:r>
              <a:rPr lang="zh-CN" altLang="en-US" sz="1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。陶、曹、鲁均为黄河中下游地区，经济相对比较发达，且三地距离较近，河道纵横，交通便利，有利于商贸发展，可以看出区域位置对于商贸发展的影响。</a:t>
            </a:r>
            <a:endParaRPr lang="zh-CN" altLang="en-US" sz="18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0016" y="98720"/>
            <a:ext cx="885828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阶段特征</a:t>
            </a:r>
            <a:r>
              <a:rPr lang="en-US" altLang="zh-CN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endParaRPr lang="en-US" altLang="zh-CN" sz="20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42844" y="642924"/>
          <a:ext cx="8865235" cy="4071632"/>
        </p:xfrm>
        <a:graphic>
          <a:graphicData uri="http://schemas.openxmlformats.org/drawingml/2006/table">
            <a:tbl>
              <a:tblPr/>
              <a:tblGrid>
                <a:gridCol w="1173480"/>
                <a:gridCol w="7691755"/>
              </a:tblGrid>
              <a:tr h="4524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总体特征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重大的</a:t>
                      </a:r>
                      <a:r>
                        <a:rPr lang="zh-CN" sz="2000" b="1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社会转型时期</a:t>
                      </a:r>
                      <a:r>
                        <a:rPr lang="zh-CN" alt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：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奴隶制逐步瓦解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封建制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逐步确立。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699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政治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【国家状态】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国家由分裂逐渐走向统一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zh-CN" sz="20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  <a:sym typeface="+mn-ea"/>
                        </a:rPr>
                        <a:t>【制度】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宗法分封制瓦解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各国变法改革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君主权力加强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郡县制、官僚制形成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选官依据才能或军功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春秋时期成文法出现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战国时期户籍制度出现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endParaRPr lang="en-US" sz="2000" b="1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  <a:sym typeface="+mn-ea"/>
                        </a:rPr>
                        <a:t>【民族】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民族交融加深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华夏认同观念增强。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732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经济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0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[</a:t>
                      </a:r>
                      <a:r>
                        <a:rPr lang="zh-CN" altLang="en-US" sz="20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农业</a:t>
                      </a:r>
                      <a:r>
                        <a:rPr lang="en-US" altLang="zh-CN" sz="20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]</a:t>
                      </a:r>
                      <a:r>
                        <a:rPr lang="zh-CN" sz="20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【生产工具】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进入铁器时代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采用铁犁牛耕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zh-CN" sz="20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  <a:sym typeface="+mn-ea"/>
                        </a:rPr>
                        <a:t>【土地制度】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井田制瓦解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土地私有制确立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  <a:sym typeface="+mn-ea"/>
                        </a:rPr>
                        <a:t>【生产模式】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小农经济形成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en-US" altLang="zh-CN" sz="20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  <a:sym typeface="+mn-ea"/>
                        </a:rPr>
                        <a:t>[</a:t>
                      </a:r>
                      <a:r>
                        <a:rPr lang="zh-CN" altLang="en-US" sz="20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  <a:sym typeface="+mn-ea"/>
                        </a:rPr>
                        <a:t>手工业</a:t>
                      </a:r>
                      <a:r>
                        <a:rPr lang="en-US" altLang="zh-CN" sz="20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  <a:sym typeface="+mn-ea"/>
                        </a:rPr>
                        <a:t>]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手工业分工细密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en-US" altLang="zh-CN" sz="20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  <a:sym typeface="+mn-ea"/>
                        </a:rPr>
                        <a:t>[</a:t>
                      </a:r>
                      <a:r>
                        <a:rPr lang="zh-CN" altLang="en-US" sz="20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  <a:sym typeface="+mn-ea"/>
                        </a:rPr>
                        <a:t>商业</a:t>
                      </a:r>
                      <a:r>
                        <a:rPr lang="en-US" altLang="zh-CN" sz="20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  <a:sym typeface="+mn-ea"/>
                        </a:rPr>
                        <a:t>]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工商食官被打破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商业发展、货币流通广泛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大商人出现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地域性经济中心城市出现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重农抑商政策出现。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487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思想文化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礼崩乐坏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私学兴起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文化下移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士阶层崛起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出现百家争鸣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奠定中国古代优秀传统文化基础。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>
            <p:custDataLst>
              <p:tags r:id="rId1"/>
            </p:custDataLst>
          </p:nvPr>
        </p:nvSpPr>
        <p:spPr>
          <a:xfrm>
            <a:off x="107315" y="267335"/>
            <a:ext cx="4495800" cy="4492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概念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“士”阶层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P13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西周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士属于贵族的最底层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拥有一定数量的“食田”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受过六艺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即礼、乐、射、御、书、数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教育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能文能武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战时可以充当下级军官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平时可以作为卿大夫的家臣。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东周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士阶层发生分化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既没有了“食田”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又没有了原先的职守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成为传授知识的教师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或者主持宗教仪式的赞礼人。</a:t>
            </a:r>
            <a:r>
              <a:rPr lang="zh-CN" altLang="en-US" sz="2000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士逐渐成为知识分子的通称。</a:t>
            </a:r>
            <a:endParaRPr lang="zh-CN" altLang="en-US" sz="2000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932045" y="483235"/>
            <a:ext cx="3872230" cy="4451985"/>
            <a:chOff x="7767" y="761"/>
            <a:chExt cx="6098" cy="7011"/>
          </a:xfrm>
        </p:grpSpPr>
        <p:pic>
          <p:nvPicPr>
            <p:cNvPr id="26626" name="Picture 2" descr="J5A"/>
            <p:cNvPicPr>
              <a:picLocks noChangeAspect="1" noChangeArrowheads="1"/>
            </p:cNvPicPr>
            <p:nvPr>
              <p:custDataLst>
                <p:tags r:id="rId2"/>
              </p:custDataLst>
            </p:nvPr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67" y="761"/>
              <a:ext cx="6099" cy="6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文本框 1"/>
            <p:cNvSpPr txBox="1"/>
            <p:nvPr/>
          </p:nvSpPr>
          <p:spPr>
            <a:xfrm>
              <a:off x="8901" y="6998"/>
              <a:ext cx="4800" cy="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 smtClean="0"/>
                <a:t>分封制示意图</a:t>
              </a:r>
              <a:endParaRPr lang="zh-CN" altLang="en-US" sz="2000" dirty="0" smtClean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12871" y="51594"/>
            <a:ext cx="8933021" cy="3138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5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(2021</a:t>
            </a:r>
            <a:r>
              <a:rPr lang="zh-CN" altLang="en-US" sz="15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年广东省一模</a:t>
            </a:r>
            <a:r>
              <a:rPr lang="en-US" altLang="zh-CN" sz="15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r>
              <a:rPr lang="zh-CN" altLang="en-US" sz="15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17．阅读材料，完成下列要求。（14分）</a:t>
            </a:r>
            <a:endParaRPr lang="zh-CN" altLang="en-US" sz="15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5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材料一</a:t>
            </a:r>
            <a:r>
              <a:rPr lang="en-US" altLang="zh-CN" sz="15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 </a:t>
            </a:r>
            <a:r>
              <a:rPr lang="zh-CN" altLang="en-US" sz="15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周代的贵族分王室、诸侯、卿大夫、士等等级。春秋时期，从各个阶层中游离出来的贵族、平民渐渐合流于士的阶层，他们熟知礼乐文化，著书立说，聚徒讲学。</a:t>
            </a:r>
            <a:endParaRPr lang="zh-CN" altLang="en-US" sz="15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15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——摘编自王家范等编著《大学中国史》</a:t>
            </a:r>
            <a:endParaRPr lang="zh-CN" altLang="en-US" sz="15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5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材料二</a:t>
            </a:r>
            <a:r>
              <a:rPr lang="en-US" altLang="zh-CN" sz="15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 </a:t>
            </a:r>
            <a:r>
              <a:rPr lang="zh-CN" altLang="en-US" sz="15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东汉时期，儒生从政后，为应时兵刑伐谷而“通法律政事”“习文法史事”。而由法律起家的文吏，开始转习经术。两汉四百年间儒生与文吏充满矛盾，最终是“吏服训雅，儒通文法”。</a:t>
            </a:r>
            <a:endParaRPr lang="zh-CN" altLang="en-US" sz="15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15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——摘编自吴宗国主编《中国古代官僚政治制度研究》</a:t>
            </a:r>
            <a:endParaRPr lang="zh-CN" altLang="en-US" sz="15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5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材料三</a:t>
            </a:r>
            <a:r>
              <a:rPr lang="en-US" altLang="zh-CN" sz="15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 </a:t>
            </a:r>
            <a:r>
              <a:rPr lang="zh-CN" altLang="en-US" sz="15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明代科举名额没有与人口增殖同步增长，士人获得功名的机会越来越小。不少士人放弃科举，投身商业，出现了“士而贾行”“弃儒就贾”的现象。</a:t>
            </a:r>
            <a:r>
              <a:rPr lang="en-US" altLang="zh-CN" sz="15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       </a:t>
            </a:r>
            <a:r>
              <a:rPr lang="zh-CN" altLang="en-US" sz="15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——摘编自余英时《士与中国文化》</a:t>
            </a:r>
            <a:endParaRPr lang="zh-CN" altLang="en-US" sz="15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l">
              <a:lnSpc>
                <a:spcPct val="120000"/>
              </a:lnSpc>
            </a:pPr>
            <a:r>
              <a:rPr lang="zh-CN" altLang="en-US" sz="15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（1）根据材料并结合所学知识，概括“士”作为社会阶层，在春秋、东汉、明代三个历史时期</a:t>
            </a:r>
            <a:r>
              <a:rPr lang="zh-CN" altLang="en-US" sz="15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社会角色</a:t>
            </a:r>
            <a:r>
              <a:rPr lang="zh-CN" altLang="en-US" sz="15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的变化，并用材料中的现象加以说明。（9分）</a:t>
            </a:r>
            <a:endParaRPr lang="zh-CN" altLang="en-US" sz="15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7315" y="3435509"/>
            <a:ext cx="8838724" cy="1614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春秋：由西周的最低阶贵族演变为</a:t>
            </a:r>
            <a:r>
              <a:rPr lang="zh-CN" altLang="en-US" sz="1800" b="1">
                <a:solidFill>
                  <a:srgbClr val="1D41D5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知识阶层</a:t>
            </a:r>
            <a:r>
              <a:rPr lang="zh-CN" altLang="en-US" sz="1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的代名词，依据是“熟知礼乐文化，著书立说”。（3分）</a:t>
            </a:r>
            <a:endParaRPr lang="zh-CN" altLang="en-US" sz="1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1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东汉：“士”阶层内部的两大群体</a:t>
            </a:r>
            <a:r>
              <a:rPr lang="zh-CN" altLang="en-US" sz="1800" b="1">
                <a:solidFill>
                  <a:srgbClr val="1D41D5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儒生与文吏最终走向融合</a:t>
            </a:r>
            <a:r>
              <a:rPr lang="zh-CN" altLang="en-US" sz="1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，依据是“吏服训雅，儒通文法”。（3分）</a:t>
            </a:r>
            <a:endParaRPr lang="zh-CN" altLang="en-US" sz="1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1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明代：“士”阶层部分成员转变为</a:t>
            </a:r>
            <a:r>
              <a:rPr lang="zh-CN" altLang="en-US" sz="1800" b="1">
                <a:solidFill>
                  <a:srgbClr val="1D41D5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商人</a:t>
            </a:r>
            <a:r>
              <a:rPr lang="zh-CN" altLang="en-US" sz="1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，依据是“士而贾行”“弃儒就贾”。（3分）</a:t>
            </a:r>
            <a:endParaRPr lang="zh-CN" altLang="en-US" sz="1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12871" y="3003233"/>
            <a:ext cx="8838724" cy="450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社会角色：</a:t>
            </a:r>
            <a:r>
              <a:rPr lang="zh-CN" altLang="en-US" sz="1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个体在社会群体中被赋予的身份及该身份应发挥的功能</a:t>
            </a:r>
            <a:endParaRPr lang="zh-CN" altLang="en-US" sz="1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000100" y="1714494"/>
            <a:ext cx="7072330" cy="77905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必备知识</a:t>
            </a:r>
            <a:endParaRPr lang="zh-CN" altLang="en-US" sz="400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406" y="142858"/>
            <a:ext cx="8858312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一、社会大变动、大发展</a:t>
            </a:r>
            <a:endParaRPr lang="zh-CN" altLang="en-US" sz="20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2" name="F23ZFX1LTSBLS13.eps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1714479" y="670784"/>
            <a:ext cx="4676171" cy="104371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42844" y="1778871"/>
            <a:ext cx="8858312" cy="3291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列国纷争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2000" dirty="0" smtClean="0"/>
              <a:t>春秋五霸、战国七雄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出现</a:t>
            </a:r>
            <a:r>
              <a:rPr lang="zh-CN" altLang="en-US" sz="2000" u="sng" dirty="0" smtClean="0"/>
              <a:t>             </a:t>
            </a:r>
            <a:r>
              <a:rPr lang="zh-CN" altLang="en-US" sz="2000" dirty="0" smtClean="0"/>
              <a:t>局面。</a:t>
            </a:r>
            <a:endParaRPr lang="zh-CN" altLang="en-US" sz="2000" dirty="0" smtClean="0"/>
          </a:p>
          <a:p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华夏认同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sz="2000" dirty="0" smtClean="0"/>
              <a:t>(1)</a:t>
            </a:r>
            <a:r>
              <a:rPr lang="zh-CN" altLang="en-US" sz="2000" dirty="0" smtClean="0"/>
              <a:t>原因</a:t>
            </a:r>
            <a:r>
              <a:rPr lang="en-US" sz="2000" dirty="0" smtClean="0"/>
              <a:t>：</a:t>
            </a:r>
            <a:r>
              <a:rPr lang="zh-CN" altLang="en-US" sz="2000" dirty="0" smtClean="0"/>
              <a:t>中原各国社会发展比相邻的戎狄蛮夷先进</a:t>
            </a:r>
            <a:r>
              <a:rPr lang="en-US" sz="2000" dirty="0" smtClean="0"/>
              <a:t>；</a:t>
            </a:r>
            <a:r>
              <a:rPr lang="zh-CN" altLang="en-US" sz="2000" dirty="0" smtClean="0"/>
              <a:t>戎狄蛮夷与中原地区往来密切。</a:t>
            </a:r>
            <a:endParaRPr lang="zh-CN" altLang="en-US" sz="2000" dirty="0" smtClean="0"/>
          </a:p>
          <a:p>
            <a:r>
              <a:rPr lang="en-US" sz="2000" dirty="0" smtClean="0"/>
              <a:t>(2)</a:t>
            </a:r>
            <a:r>
              <a:rPr lang="zh-CN" altLang="en-US" sz="2000" dirty="0" smtClean="0"/>
              <a:t>内容</a:t>
            </a:r>
            <a:endParaRPr lang="zh-CN" altLang="en-US" sz="2000" dirty="0" smtClean="0"/>
          </a:p>
          <a:p>
            <a:r>
              <a:rPr lang="zh-CN" altLang="en-US" sz="2000" dirty="0" smtClean="0"/>
              <a:t>①春秋时期</a:t>
            </a:r>
            <a:r>
              <a:rPr lang="en-US" sz="2000" dirty="0" smtClean="0"/>
              <a:t>：</a:t>
            </a:r>
            <a:r>
              <a:rPr lang="zh-CN" altLang="en-US" sz="2000" dirty="0" smtClean="0"/>
              <a:t>中原各国自称“华夏”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戎狄蛮夷产生</a:t>
            </a:r>
            <a:r>
              <a:rPr lang="zh-CN" altLang="en-US" sz="2000" u="sng" dirty="0" smtClean="0"/>
              <a:t>                </a:t>
            </a:r>
            <a:r>
              <a:rPr lang="zh-CN" altLang="en-US" sz="2000" dirty="0" smtClean="0"/>
              <a:t>。</a:t>
            </a:r>
            <a:endParaRPr lang="zh-CN" altLang="en-US" sz="2000" dirty="0" smtClean="0"/>
          </a:p>
          <a:p>
            <a:r>
              <a:rPr lang="zh-CN" altLang="en-US" sz="2000" dirty="0" smtClean="0"/>
              <a:t>②战国时期</a:t>
            </a:r>
            <a:r>
              <a:rPr lang="en-US" sz="2000" dirty="0" smtClean="0"/>
              <a:t>：</a:t>
            </a:r>
            <a:r>
              <a:rPr lang="zh-CN" altLang="en-US" sz="2000" dirty="0" smtClean="0"/>
              <a:t>戎狄蛮夷融入</a:t>
            </a:r>
            <a:r>
              <a:rPr lang="zh-CN" altLang="en-US" sz="2000" u="sng" dirty="0" smtClean="0"/>
              <a:t>           </a:t>
            </a:r>
            <a:r>
              <a:rPr lang="zh-CN" altLang="en-US" sz="2000" dirty="0" smtClean="0"/>
              <a:t>。</a:t>
            </a:r>
            <a:endParaRPr lang="zh-CN" altLang="en-US" sz="2000" dirty="0" smtClean="0"/>
          </a:p>
          <a:p>
            <a:r>
              <a:rPr lang="en-US" sz="2000" dirty="0" smtClean="0"/>
              <a:t>(3)</a:t>
            </a:r>
            <a:r>
              <a:rPr lang="zh-CN" altLang="en-US" sz="2000" dirty="0" smtClean="0"/>
              <a:t>影响</a:t>
            </a:r>
            <a:r>
              <a:rPr lang="en-US" sz="2000" dirty="0" smtClean="0"/>
              <a:t>：</a:t>
            </a:r>
            <a:r>
              <a:rPr lang="zh-CN" altLang="en-US" sz="2000" dirty="0" smtClean="0"/>
              <a:t>初步形成各地区、各民族共同的</a:t>
            </a:r>
            <a:r>
              <a:rPr lang="zh-CN" altLang="en-US" sz="2000" dirty="0" smtClean="0">
                <a:solidFill>
                  <a:srgbClr val="0000FF"/>
                </a:solidFill>
                <a:highlight>
                  <a:srgbClr val="FFFF00"/>
                </a:highlight>
              </a:rPr>
              <a:t>血缘认同、文化认同</a:t>
            </a:r>
            <a:r>
              <a:rPr lang="zh-CN" altLang="en-US" sz="2000" dirty="0" smtClean="0"/>
              <a:t>。</a:t>
            </a:r>
            <a:endParaRPr lang="zh-CN" altLang="en-US" sz="2000" dirty="0"/>
          </a:p>
        </p:txBody>
      </p:sp>
      <p:sp>
        <p:nvSpPr>
          <p:cNvPr id="24" name="TextBox 23"/>
          <p:cNvSpPr txBox="1"/>
          <p:nvPr/>
        </p:nvSpPr>
        <p:spPr>
          <a:xfrm>
            <a:off x="4786314" y="1707425"/>
            <a:ext cx="1643074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</a:rPr>
              <a:t>局部统一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216342" y="3714758"/>
            <a:ext cx="221457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</a:rPr>
              <a:t>华夏认同观念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357554" y="4112909"/>
            <a:ext cx="114300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</a:rPr>
              <a:t>华夏族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483750" y="-367931"/>
            <a:ext cx="659130" cy="5111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6" name="TextBox 5"/>
          <p:cNvSpPr txBox="1"/>
          <p:nvPr/>
        </p:nvSpPr>
        <p:spPr>
          <a:xfrm>
            <a:off x="1108895" y="93155"/>
            <a:ext cx="707571" cy="37719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zh-CN" altLang="en-US" sz="1425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7" name="图片 36"/>
          <p:cNvPicPr preferRelativeResize="0"/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781" y="5486"/>
            <a:ext cx="2830877" cy="29590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0" name="文本框 28"/>
          <p:cNvSpPr txBox="1"/>
          <p:nvPr/>
        </p:nvSpPr>
        <p:spPr>
          <a:xfrm>
            <a:off x="1093178" y="2983578"/>
            <a:ext cx="2728108" cy="450850"/>
          </a:xfrm>
          <a:prstGeom prst="rect">
            <a:avLst/>
          </a:prstGeom>
          <a:solidFill>
            <a:srgbClr val="C00000">
              <a:alpha val="42000"/>
            </a:srgb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春秋</a:t>
            </a:r>
            <a:r>
              <a:rPr lang="zh-CN" altLang="en-US" sz="18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形势图</a:t>
            </a:r>
            <a:endParaRPr lang="zh-CN" altLang="en-US" sz="1800" b="1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41" name="同心圆 40"/>
          <p:cNvSpPr/>
          <p:nvPr/>
        </p:nvSpPr>
        <p:spPr>
          <a:xfrm>
            <a:off x="1517109" y="583386"/>
            <a:ext cx="1870370" cy="1888191"/>
          </a:xfrm>
          <a:prstGeom prst="donut">
            <a:avLst/>
          </a:prstGeom>
          <a:solidFill>
            <a:srgbClr val="FFC000">
              <a:alpha val="37000"/>
            </a:srgbClr>
          </a:solidFill>
          <a:ln w="12700" cap="flat" cmpd="sng" algn="ctr">
            <a:solidFill>
              <a:srgbClr val="FFC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42" name="文本框 22"/>
          <p:cNvSpPr txBox="1"/>
          <p:nvPr/>
        </p:nvSpPr>
        <p:spPr>
          <a:xfrm>
            <a:off x="2073519" y="707061"/>
            <a:ext cx="737750" cy="391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15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北</a:t>
            </a:r>
            <a:r>
              <a:rPr lang="zh-CN" altLang="zh-CN" sz="1500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狄</a:t>
            </a:r>
            <a:r>
              <a:rPr lang="en-US" altLang="zh-CN" sz="15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endParaRPr lang="zh-CN" altLang="en-US" sz="15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3" name="文本框 22"/>
          <p:cNvSpPr txBox="1"/>
          <p:nvPr/>
        </p:nvSpPr>
        <p:spPr>
          <a:xfrm>
            <a:off x="2083419" y="2084104"/>
            <a:ext cx="737750" cy="321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zh-CN" altLang="zh-CN" sz="1500" b="1" dirty="0">
                <a:latin typeface="微软雅黑" panose="020B0503020204020204" charset="-122"/>
                <a:ea typeface="微软雅黑" panose="020B0503020204020204" charset="-122"/>
                <a:cs typeface="方正悠黑体加粗" panose="02010600010101010101" charset="-122"/>
              </a:rPr>
              <a:t>南蛮</a:t>
            </a:r>
            <a:endParaRPr lang="zh-CN" altLang="zh-CN" sz="1500" b="1" dirty="0">
              <a:latin typeface="微软雅黑" panose="020B0503020204020204" charset="-122"/>
              <a:ea typeface="微软雅黑" panose="020B0503020204020204" charset="-122"/>
              <a:cs typeface="方正悠黑体加粗" panose="02010600010101010101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2786688" y="1377440"/>
            <a:ext cx="737750" cy="321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zh-CN" altLang="zh-CN" sz="1500" b="1" dirty="0">
                <a:latin typeface="微软雅黑" panose="020B0503020204020204" charset="-122"/>
                <a:ea typeface="微软雅黑" panose="020B0503020204020204" charset="-122"/>
                <a:cs typeface="方正悠黑体加粗" panose="02010600010101010101" charset="-122"/>
              </a:rPr>
              <a:t>东夷</a:t>
            </a:r>
            <a:endParaRPr lang="zh-CN" altLang="zh-CN" sz="1500" b="1" dirty="0">
              <a:latin typeface="微软雅黑" panose="020B0503020204020204" charset="-122"/>
              <a:ea typeface="微软雅黑" panose="020B0503020204020204" charset="-122"/>
              <a:cs typeface="方正悠黑体加粗" panose="02010600010101010101" charset="-122"/>
            </a:endParaRPr>
          </a:p>
        </p:txBody>
      </p:sp>
      <p:sp>
        <p:nvSpPr>
          <p:cNvPr id="45" name="文本框 22"/>
          <p:cNvSpPr txBox="1"/>
          <p:nvPr/>
        </p:nvSpPr>
        <p:spPr>
          <a:xfrm>
            <a:off x="1408670" y="1366883"/>
            <a:ext cx="737750" cy="321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zh-CN" altLang="zh-CN" sz="1500" b="1" dirty="0">
                <a:latin typeface="微软雅黑" panose="020B0503020204020204" charset="-122"/>
                <a:ea typeface="微软雅黑" panose="020B0503020204020204" charset="-122"/>
                <a:cs typeface="方正悠黑体加粗" panose="02010600010101010101" charset="-122"/>
              </a:rPr>
              <a:t>西戎</a:t>
            </a:r>
            <a:endParaRPr lang="zh-CN" altLang="zh-CN" sz="1500" b="1" dirty="0">
              <a:latin typeface="微软雅黑" panose="020B0503020204020204" charset="-122"/>
              <a:ea typeface="微软雅黑" panose="020B0503020204020204" charset="-122"/>
              <a:cs typeface="方正悠黑体加粗" panose="02010600010101010101" charset="-122"/>
            </a:endParaRPr>
          </a:p>
        </p:txBody>
      </p:sp>
      <p:sp>
        <p:nvSpPr>
          <p:cNvPr id="46" name="TextBox 7"/>
          <p:cNvSpPr txBox="1"/>
          <p:nvPr/>
        </p:nvSpPr>
        <p:spPr>
          <a:xfrm>
            <a:off x="2127946" y="1342816"/>
            <a:ext cx="664028" cy="450850"/>
          </a:xfrm>
          <a:prstGeom prst="rect">
            <a:avLst/>
          </a:prstGeom>
          <a:solidFill>
            <a:schemeClr val="bg1">
              <a:alpha val="66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华夏</a:t>
            </a:r>
            <a:endParaRPr lang="zh-CN" altLang="en-US" sz="1800" b="1" dirty="0" smtClean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5115401" y="93186"/>
            <a:ext cx="2753678" cy="2867978"/>
            <a:chOff x="10741" y="949"/>
            <a:chExt cx="5782" cy="6022"/>
          </a:xfrm>
        </p:grpSpPr>
        <p:pic>
          <p:nvPicPr>
            <p:cNvPr id="39" name="图片 38"/>
            <p:cNvPicPr>
              <a:picLocks noChangeAspect="1"/>
            </p:cNvPicPr>
            <p:nvPr/>
          </p:nvPicPr>
          <p:blipFill>
            <a:blip r:embed="rId2"/>
            <a:srcRect l="1109" t="1088" r="829" b="1251"/>
            <a:stretch>
              <a:fillRect/>
            </a:stretch>
          </p:blipFill>
          <p:spPr>
            <a:xfrm>
              <a:off x="10741" y="949"/>
              <a:ext cx="5783" cy="6023"/>
            </a:xfrm>
            <a:prstGeom prst="rect">
              <a:avLst/>
            </a:prstGeom>
            <a:ln>
              <a:solidFill>
                <a:schemeClr val="bg2"/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7" name="椭圆 46"/>
            <p:cNvSpPr/>
            <p:nvPr/>
          </p:nvSpPr>
          <p:spPr>
            <a:xfrm>
              <a:off x="11684" y="2190"/>
              <a:ext cx="3898" cy="3904"/>
            </a:xfrm>
            <a:prstGeom prst="ellipse">
              <a:avLst/>
            </a:prstGeom>
            <a:solidFill>
              <a:srgbClr val="FFC000">
                <a:alpha val="50000"/>
              </a:srgbClr>
            </a:solidFill>
            <a:ln w="12700" cap="flat" cmpd="sng" algn="ctr">
              <a:solidFill>
                <a:srgbClr val="FFC000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华夏认同</a:t>
              </a: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  <a:p>
              <a:pPr marL="0" marR="0" lvl="0" indent="0" algn="ctr" defTabSz="914400" eaLnBrk="1" fontAlgn="auto" latinLnBrk="0" hangingPunct="1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民族</a:t>
              </a:r>
              <a:r>
                <a:rPr kumimoji="0" lang="zh-CN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大融合</a:t>
              </a: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</p:grpSp>
      <p:sp>
        <p:nvSpPr>
          <p:cNvPr id="48" name="文本框 28"/>
          <p:cNvSpPr txBox="1"/>
          <p:nvPr/>
        </p:nvSpPr>
        <p:spPr>
          <a:xfrm>
            <a:off x="5115865" y="2995706"/>
            <a:ext cx="2754084" cy="450850"/>
          </a:xfrm>
          <a:prstGeom prst="rect">
            <a:avLst/>
          </a:prstGeom>
          <a:solidFill>
            <a:srgbClr val="C00000">
              <a:alpha val="42000"/>
            </a:srgb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18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战国形势图</a:t>
            </a:r>
            <a:endParaRPr lang="zh-CN" altLang="en-US" sz="1800" b="1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49" name="右箭头 48"/>
          <p:cNvSpPr/>
          <p:nvPr/>
        </p:nvSpPr>
        <p:spPr>
          <a:xfrm>
            <a:off x="4163933" y="258390"/>
            <a:ext cx="630041" cy="324933"/>
          </a:xfrm>
          <a:prstGeom prst="rightArrow">
            <a:avLst>
              <a:gd name="adj1" fmla="val 50000"/>
              <a:gd name="adj2" fmla="val 86419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25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3" name="TextBox 30"/>
          <p:cNvSpPr txBox="1"/>
          <p:nvPr/>
        </p:nvSpPr>
        <p:spPr>
          <a:xfrm>
            <a:off x="4067227" y="974739"/>
            <a:ext cx="726747" cy="450850"/>
          </a:xfrm>
          <a:prstGeom prst="rect">
            <a:avLst/>
          </a:prstGeom>
          <a:solidFill>
            <a:srgbClr val="C00000">
              <a:alpha val="67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战争</a:t>
            </a:r>
            <a:endParaRPr lang="zh-CN" altLang="en-US" sz="18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4" name="TextBox 32"/>
          <p:cNvSpPr txBox="1"/>
          <p:nvPr/>
        </p:nvSpPr>
        <p:spPr>
          <a:xfrm>
            <a:off x="4051511" y="1641951"/>
            <a:ext cx="726747" cy="450850"/>
          </a:xfrm>
          <a:prstGeom prst="rect">
            <a:avLst/>
          </a:prstGeom>
          <a:solidFill>
            <a:srgbClr val="C00000">
              <a:alpha val="67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迁徙</a:t>
            </a:r>
            <a:endParaRPr lang="zh-CN" altLang="en-US" sz="1800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5" name="TextBox 33"/>
          <p:cNvSpPr txBox="1"/>
          <p:nvPr/>
        </p:nvSpPr>
        <p:spPr>
          <a:xfrm>
            <a:off x="4051511" y="2293329"/>
            <a:ext cx="726747" cy="450850"/>
          </a:xfrm>
          <a:prstGeom prst="rect">
            <a:avLst/>
          </a:prstGeom>
          <a:solidFill>
            <a:srgbClr val="C00000">
              <a:alpha val="67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交流</a:t>
            </a:r>
            <a:endParaRPr lang="zh-CN" altLang="en-US" sz="18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1408289" y="4300274"/>
            <a:ext cx="2488883" cy="511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b="1" dirty="0">
                <a:solidFill>
                  <a:srgbClr val="76030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lang="zh-CN" altLang="en-US" sz="2100" b="1" dirty="0">
                <a:solidFill>
                  <a:srgbClr val="76030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尊王攘夷</a:t>
            </a:r>
            <a:r>
              <a:rPr lang="en-US" altLang="zh-CN" sz="2100" b="1" dirty="0">
                <a:solidFill>
                  <a:srgbClr val="76030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</a:t>
            </a:r>
            <a:endParaRPr lang="en-US" altLang="zh-CN" sz="2100" b="1" dirty="0">
              <a:solidFill>
                <a:srgbClr val="760303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5363867" y="4300165"/>
            <a:ext cx="1447573" cy="5111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100" b="1" dirty="0">
                <a:solidFill>
                  <a:srgbClr val="76030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华夏认同</a:t>
            </a:r>
            <a:endParaRPr lang="zh-CN" altLang="en-US" sz="2100" b="1" dirty="0">
              <a:solidFill>
                <a:srgbClr val="760303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cxnSp>
        <p:nvCxnSpPr>
          <p:cNvPr id="61" name="直接箭头连接符 60"/>
          <p:cNvCxnSpPr/>
          <p:nvPr/>
        </p:nvCxnSpPr>
        <p:spPr>
          <a:xfrm>
            <a:off x="4283453" y="4588457"/>
            <a:ext cx="531019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760303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6" name="矩形 5"/>
          <p:cNvSpPr/>
          <p:nvPr>
            <p:custDataLst>
              <p:tags r:id="rId3"/>
            </p:custDataLst>
          </p:nvPr>
        </p:nvSpPr>
        <p:spPr>
          <a:xfrm>
            <a:off x="467360" y="3727450"/>
            <a:ext cx="8493760" cy="446405"/>
          </a:xfrm>
          <a:prstGeom prst="rect">
            <a:avLst/>
          </a:prstGeom>
          <a:solidFill>
            <a:srgbClr val="E6E6E6"/>
          </a:solidFill>
        </p:spPr>
        <p:txBody>
          <a:bodyPr wrap="square">
            <a:noAutofit/>
          </a:bodyPr>
          <a:lstStyle/>
          <a:p>
            <a:pPr lvl="0" algn="ctr">
              <a:defRPr/>
            </a:pPr>
            <a:r>
              <a:rPr lang="zh-CN" altLang="en-US" sz="2000" b="1" kern="0" spc="200" noProof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+mj-ea"/>
                <a:sym typeface="+mn-ea"/>
              </a:rPr>
              <a:t>从春秋到战国，民族关系发生了怎样的变化？</a:t>
            </a:r>
            <a:endParaRPr lang="zh-CN" altLang="en-US" sz="2000" b="1" kern="0" spc="200" noProof="1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  <a:cs typeface="+mj-ea"/>
              <a:sym typeface="+mn-ea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1" animBg="1"/>
      <p:bldP spid="57" grpId="0"/>
      <p:bldP spid="59" grpId="0" bldLvl="0"/>
      <p:bldP spid="6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1406" y="71420"/>
            <a:ext cx="88583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经济发展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214917" y="567378"/>
          <a:ext cx="8715436" cy="817245"/>
        </p:xfrm>
        <a:graphic>
          <a:graphicData uri="http://schemas.openxmlformats.org/drawingml/2006/table">
            <a:tbl>
              <a:tblPr/>
              <a:tblGrid>
                <a:gridCol w="2202772"/>
                <a:gridCol w="6512664"/>
              </a:tblGrid>
              <a:tr h="8172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农业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广泛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使用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牛耕推广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小农经济逐步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形成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兴修水利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</a:t>
                      </a:r>
                      <a:r>
                        <a:rPr lang="zh-CN" sz="20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都江堰、郑国渠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、芍què陂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)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643174" y="555931"/>
            <a:ext cx="19288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铁制农具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52095" y="1563370"/>
            <a:ext cx="8671560" cy="20294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lvl="0" indent="0" algn="l" eaLnBrk="1" latinLnBrk="0" hangingPunct="1">
              <a:lnSpc>
                <a:spcPct val="120000"/>
              </a:lnSpc>
              <a:buClr>
                <a:schemeClr val="accent1"/>
              </a:buClr>
              <a:buNone/>
            </a:pPr>
            <a:r>
              <a:rPr lang="zh-CN" altLang="en-US" sz="22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</a:t>
            </a:r>
            <a:r>
              <a:rPr lang="en-US" altLang="zh-CN" sz="22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2019</a:t>
            </a:r>
            <a:r>
              <a:rPr lang="zh-CN" altLang="en-US" sz="22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全国文综</a:t>
            </a:r>
            <a:r>
              <a:rPr lang="en-US" altLang="zh-CN" sz="22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II</a:t>
            </a:r>
            <a:r>
              <a:rPr lang="zh-CN" altLang="en-US" sz="22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卷）战国后期，秦国建造了一批大型水利工程，如郑国渠、都江堰等，一些至今仍在发挥作用。这些工程能够在秦国完成，主要是因为</a:t>
            </a:r>
            <a:endParaRPr lang="zh-CN" altLang="en-US" sz="2200" b="1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lvl="0" indent="631825" algn="l">
              <a:lnSpc>
                <a:spcPct val="120000"/>
              </a:lnSpc>
              <a:buClr>
                <a:schemeClr val="accent1"/>
              </a:buClr>
              <a:buNone/>
            </a:pPr>
            <a:r>
              <a:rPr lang="zh-CN" altLang="en-US" sz="22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A</a:t>
            </a:r>
            <a:r>
              <a:rPr lang="en-US" altLang="zh-CN" sz="22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 </a:t>
            </a:r>
            <a:r>
              <a:rPr lang="zh-CN" altLang="en-US" sz="22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公田制度逐渐完善</a:t>
            </a:r>
            <a:r>
              <a:rPr lang="en-US" altLang="zh-CN" sz="22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       </a:t>
            </a:r>
            <a:r>
              <a:rPr lang="zh-CN" altLang="en-US" sz="22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B</a:t>
            </a:r>
            <a:r>
              <a:rPr lang="en-US" altLang="zh-CN" sz="22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. </a:t>
            </a:r>
            <a:r>
              <a:rPr lang="zh-CN" altLang="en-US" sz="22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铁制生产工具普及</a:t>
            </a:r>
            <a:endParaRPr lang="zh-CN" altLang="en-US" sz="2200" b="1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lvl="0" indent="631825" algn="l">
              <a:lnSpc>
                <a:spcPct val="120000"/>
              </a:lnSpc>
              <a:buClr>
                <a:schemeClr val="accent1"/>
              </a:buClr>
              <a:buNone/>
            </a:pPr>
            <a:r>
              <a:rPr lang="zh-CN" altLang="en-US" sz="22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C</a:t>
            </a:r>
            <a:r>
              <a:rPr lang="en-US" altLang="zh-CN" sz="22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. </a:t>
            </a:r>
            <a:r>
              <a:rPr lang="zh-CN" altLang="en-US" sz="22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交通运输网络通畅</a:t>
            </a:r>
            <a:r>
              <a:rPr lang="en-US" altLang="zh-CN" sz="22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       </a:t>
            </a:r>
            <a:r>
              <a:rPr lang="zh-CN" altLang="en-US" sz="22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D</a:t>
            </a:r>
            <a:r>
              <a:rPr lang="en-US" altLang="zh-CN" sz="22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. </a:t>
            </a:r>
            <a:r>
              <a:rPr lang="zh-CN" altLang="en-US" sz="22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国家组织能力强大</a:t>
            </a:r>
            <a:endParaRPr lang="zh-CN" altLang="en-US" sz="2200" b="1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4" name="矩形 3">
            <a:hlinkClick r:id="rId2" action="ppaction://hlinksldjump"/>
          </p:cNvPr>
          <p:cNvSpPr/>
          <p:nvPr>
            <p:custDataLst>
              <p:tags r:id="rId3"/>
            </p:custDataLst>
          </p:nvPr>
        </p:nvSpPr>
        <p:spPr>
          <a:xfrm>
            <a:off x="252095" y="3651885"/>
            <a:ext cx="8221980" cy="1337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答案：</a:t>
            </a:r>
            <a:r>
              <a:rPr lang="en-US" altLang="zh-CN" sz="1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D    </a:t>
            </a:r>
            <a:r>
              <a:rPr lang="zh-CN" altLang="en-US" sz="1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秦国在商鞅变法之后确立了中央集权制度的雏形，国家对社会控制能力较强，能集中全国的人力、物力进行经济建设。</a:t>
            </a:r>
            <a:endParaRPr lang="zh-CN" altLang="en-US" sz="18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铁制生产工具普及在秦汉时期，排除</a:t>
            </a:r>
            <a:r>
              <a:rPr lang="en-US" altLang="zh-CN" sz="1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B</a:t>
            </a:r>
            <a:r>
              <a:rPr lang="zh-CN" altLang="en-US" sz="1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。</a:t>
            </a:r>
            <a:endParaRPr lang="zh-CN" altLang="en-US" sz="18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1406" y="71420"/>
            <a:ext cx="88583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经济发展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214282" y="614368"/>
          <a:ext cx="8715436" cy="4171960"/>
        </p:xfrm>
        <a:graphic>
          <a:graphicData uri="http://schemas.openxmlformats.org/drawingml/2006/table">
            <a:tbl>
              <a:tblPr/>
              <a:tblGrid>
                <a:gridCol w="2202772"/>
                <a:gridCol w="6512664"/>
              </a:tblGrid>
              <a:tr h="16687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农业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广泛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使用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牛耕推广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小农经济逐步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形成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兴修水利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都江堰、郑国渠、芍què陂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)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439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手工业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出现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分工细密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87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商业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“工商食官”格局被突破</a:t>
                      </a:r>
                      <a:r>
                        <a:rPr lang="en-US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流通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广泛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出现商贾云集的中心城市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有的私营工商业主富比王侯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643174" y="928676"/>
            <a:ext cx="19288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铁制农具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86248" y="2428874"/>
            <a:ext cx="1928826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冶铁业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72132" y="3429006"/>
            <a:ext cx="107157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货币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406" y="149914"/>
            <a:ext cx="9001188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点拨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小农经济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00000"/>
              </a:lnSpc>
            </a:pP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春秋战国时期形成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形成条件是生产力的进步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土地私有制的确立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以个体家庭为生产、生活基本单位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规模小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男耕女织、农业和手工业相结合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生产目的主要是满足家庭的基本生活需要和交纳赋税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是中国传统农业社会生产的基本模式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。自耕农是封建国家赋役的主要承担者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为维护统治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历代封建统治者推行重农抑商政策。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51460" y="2067560"/>
            <a:ext cx="6891020" cy="5530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indent="0" algn="l" eaLnBrk="1" latinLnBrk="0" hangingPunct="1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</a:pPr>
            <a:r>
              <a:rPr lang="zh-CN" altLang="zh-CN" sz="20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精耕细作是中国传统农业的主要特点。</a:t>
            </a:r>
            <a:endParaRPr lang="zh-CN" altLang="zh-CN" sz="2000" kern="100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51460" y="2571750"/>
            <a:ext cx="8719185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  <a:sym typeface="+mn-ea"/>
              </a:rPr>
              <a:t>概念：在一定面积的土地上，投入较多的生产资料和劳动，采用先进的生产技术、进行细致的土地耕作，以提高单位面积产量。</a:t>
            </a:r>
            <a:endParaRPr lang="zh-CN" altLang="en-US" sz="2000" dirty="0" smtClean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5"/>
          <p:cNvSpPr txBox="1"/>
          <p:nvPr/>
        </p:nvSpPr>
        <p:spPr>
          <a:xfrm>
            <a:off x="121920" y="57626"/>
            <a:ext cx="8899684" cy="9309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l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(201</a:t>
            </a:r>
            <a:r>
              <a:rPr 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</a:t>
            </a:r>
            <a:r>
              <a:rPr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·</a:t>
            </a:r>
            <a:r>
              <a:rPr lang="zh-CN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四川高考</a:t>
            </a:r>
            <a:r>
              <a:rPr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)</a:t>
            </a:r>
            <a:r>
              <a:rPr lang="zh-CN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表三中国古代农业科技成就（部分）</a:t>
            </a:r>
            <a:endParaRPr lang="zh-CN" sz="21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根据表三概括精耕细作在哪些方面？（</a:t>
            </a:r>
            <a:r>
              <a:rPr lang="en-US" altLang="zh-CN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4</a:t>
            </a:r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分</a:t>
            </a:r>
            <a:r>
              <a:rPr lang="zh-CN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）</a:t>
            </a:r>
            <a:endParaRPr lang="zh-CN" sz="21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graphicFrame>
        <p:nvGraphicFramePr>
          <p:cNvPr id="3" name="表格 2"/>
          <p:cNvGraphicFramePr/>
          <p:nvPr>
            <p:custDataLst>
              <p:tags r:id="rId1"/>
            </p:custDataLst>
          </p:nvPr>
        </p:nvGraphicFramePr>
        <p:xfrm>
          <a:off x="2830830" y="965835"/>
          <a:ext cx="6261735" cy="39470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63600"/>
                <a:gridCol w="2308860"/>
                <a:gridCol w="3089275"/>
              </a:tblGrid>
              <a:tr h="290195"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楷体" panose="02010609060101010101" pitchFamily="49" charset="-122"/>
                        </a:rPr>
                        <a:t>时期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楷体" panose="02010609060101010101" pitchFamily="49" charset="-122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楷体" panose="02010609060101010101" pitchFamily="49" charset="-122"/>
                        </a:rPr>
                        <a:t>内容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楷体" panose="02010609060101010101" pitchFamily="49" charset="-122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楷体" panose="02010609060101010101" pitchFamily="49" charset="-122"/>
                        </a:rPr>
                        <a:t>备注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楷体" panose="02010609060101010101" pitchFamily="49" charset="-122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0830">
                <a:tc rowSpan="3"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楷体" panose="02010609060101010101" pitchFamily="49" charset="-122"/>
                        </a:rPr>
                        <a:t>春秋</a:t>
                      </a:r>
                      <a:endParaRPr lang="en-US" sz="1800" b="0">
                        <a:latin typeface="微软雅黑" panose="020B0503020204020204" charset="-122"/>
                        <a:ea typeface="微软雅黑" panose="020B0503020204020204" charset="-122"/>
                        <a:cs typeface="楷体" panose="02010609060101010101" pitchFamily="49" charset="-122"/>
                      </a:endParaRPr>
                    </a:p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楷体" panose="02010609060101010101" pitchFamily="49" charset="-122"/>
                        </a:rPr>
                        <a:t>战国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楷体" panose="02010609060101010101" pitchFamily="49" charset="-122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楷体" panose="02010609060101010101" pitchFamily="49" charset="-122"/>
                        </a:rPr>
                        <a:t>牛耕、铁农具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楷体" panose="02010609060101010101" pitchFamily="49" charset="-122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2105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楷体" panose="02010609060101010101" pitchFamily="49" charset="-122"/>
                        </a:rPr>
                        <a:t>都江堰、郑国渠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楷体" panose="02010609060101010101" pitchFamily="49" charset="-122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2105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楷体" panose="02010609060101010101" pitchFamily="49" charset="-122"/>
                        </a:rPr>
                        <a:t>测知二十四节气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楷体" panose="02010609060101010101" pitchFamily="49" charset="-122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楷体" panose="02010609060101010101" pitchFamily="49" charset="-122"/>
                        </a:rPr>
                        <a:t>有利于安排农事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楷体" panose="02010609060101010101" pitchFamily="49" charset="-122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0195">
                <a:tc rowSpan="2"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楷体" panose="02010609060101010101" pitchFamily="49" charset="-122"/>
                        </a:rPr>
                        <a:t>秦汉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楷体" panose="02010609060101010101" pitchFamily="49" charset="-122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楷体" panose="02010609060101010101" pitchFamily="49" charset="-122"/>
                        </a:rPr>
                        <a:t>耧车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楷体" panose="02010609060101010101" pitchFamily="49" charset="-122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楷体" panose="02010609060101010101" pitchFamily="49" charset="-122"/>
                        </a:rPr>
                        <a:t>提高播种效率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楷体" panose="02010609060101010101" pitchFamily="49" charset="-122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0830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楷体" panose="02010609060101010101" pitchFamily="49" charset="-122"/>
                        </a:rPr>
                        <a:t>选种、育秧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楷体" panose="02010609060101010101" pitchFamily="49" charset="-122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楷体" panose="02010609060101010101" pitchFamily="49" charset="-122"/>
                        </a:rPr>
                        <a:t>提高产量的重要途径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楷体" panose="02010609060101010101" pitchFamily="49" charset="-122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0195">
                <a:tc rowSpan="2"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楷体" panose="02010609060101010101" pitchFamily="49" charset="-122"/>
                        </a:rPr>
                        <a:t>魏晋南北朝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楷体" panose="02010609060101010101" pitchFamily="49" charset="-122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楷体" panose="02010609060101010101" pitchFamily="49" charset="-122"/>
                        </a:rPr>
                        <a:t>翻车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楷体" panose="02010609060101010101" pitchFamily="49" charset="-122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1465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楷体" panose="02010609060101010101" pitchFamily="49" charset="-122"/>
                        </a:rPr>
                        <a:t>《齐民要术》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楷体" panose="02010609060101010101" pitchFamily="49" charset="-122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0195"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楷体" panose="02010609060101010101" pitchFamily="49" charset="-122"/>
                        </a:rPr>
                        <a:t>隋唐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楷体" panose="02010609060101010101" pitchFamily="49" charset="-122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楷体" panose="02010609060101010101" pitchFamily="49" charset="-122"/>
                        </a:rPr>
                        <a:t>筒车、曲辕犁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楷体" panose="02010609060101010101" pitchFamily="49" charset="-122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2105">
                <a:tc rowSpan="3"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楷体" panose="02010609060101010101" pitchFamily="49" charset="-122"/>
                        </a:rPr>
                        <a:t>宋元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楷体" panose="02010609060101010101" pitchFamily="49" charset="-122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楷体" panose="02010609060101010101" pitchFamily="49" charset="-122"/>
                        </a:rPr>
                        <a:t>踏犁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楷体" panose="02010609060101010101" pitchFamily="49" charset="-122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楷体" panose="02010609060101010101" pitchFamily="49" charset="-122"/>
                        </a:rPr>
                        <a:t>由人力操作，弥补耕牛的不足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楷体" panose="02010609060101010101" pitchFamily="49" charset="-122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2105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楷体" panose="02010609060101010101" pitchFamily="49" charset="-122"/>
                        </a:rPr>
                        <a:t>《农桑辑要》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楷体" panose="02010609060101010101" pitchFamily="49" charset="-122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楷体" panose="02010609060101010101" pitchFamily="49" charset="-122"/>
                        </a:rPr>
                        <a:t>元朝政府颁发的农业指导用书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楷体" panose="02010609060101010101" pitchFamily="49" charset="-122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0830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楷体" panose="02010609060101010101" pitchFamily="49" charset="-122"/>
                        </a:rPr>
                        <a:t>十二气历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楷体" panose="02010609060101010101" pitchFamily="49" charset="-122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0195"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楷体" panose="02010609060101010101" pitchFamily="49" charset="-122"/>
                        </a:rPr>
                        <a:t>明清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楷体" panose="02010609060101010101" pitchFamily="49" charset="-122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r>
                        <a:rPr lang="en-US" sz="1800" b="0">
                          <a:latin typeface="微软雅黑" panose="020B0503020204020204" charset="-122"/>
                          <a:ea typeface="微软雅黑" panose="020B0503020204020204" charset="-122"/>
                          <a:cs typeface="楷体" panose="02010609060101010101" pitchFamily="49" charset="-122"/>
                        </a:rPr>
                        <a:t>《农政全书》</a:t>
                      </a: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楷体" panose="02010609060101010101" pitchFamily="49" charset="-122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80000"/>
                        </a:lnSpc>
                        <a:buNone/>
                      </a:pPr>
                      <a:endParaRPr lang="en-US" altLang="en-US" sz="1800" b="0"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35718" marB="35718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4341" name="矩形 54340">
            <a:hlinkClick r:id="rId2" action="ppaction://hlinksldjump"/>
          </p:cNvPr>
          <p:cNvSpPr/>
          <p:nvPr/>
        </p:nvSpPr>
        <p:spPr>
          <a:xfrm>
            <a:off x="121920" y="1052989"/>
            <a:ext cx="2798921" cy="32918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/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①发明创新农业生产工具；</a:t>
            </a:r>
            <a:endParaRPr lang="zh-CN" altLang="en-US" sz="2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/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②改进耕作技术；</a:t>
            </a:r>
            <a:endParaRPr lang="zh-CN" altLang="en-US" sz="2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/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兴建农田水利工程；</a:t>
            </a:r>
            <a:endParaRPr lang="zh-CN" altLang="en-US" sz="2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/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③重视农时</a:t>
            </a:r>
            <a:r>
              <a:rPr lang="zh-CN" altLang="en-US"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（每种农作物都有一定的农耕季节和一定的耕作时间）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；</a:t>
            </a:r>
            <a:endParaRPr lang="zh-CN" altLang="en-US" sz="2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/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④总结推广农业经验。</a:t>
            </a:r>
            <a:endParaRPr lang="zh-CN" altLang="en-US" sz="20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43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43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35890" y="627380"/>
            <a:ext cx="8828405" cy="2091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变法运动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/>
            <a:r>
              <a:rPr lang="en-US" sz="2000" dirty="0" smtClean="0"/>
              <a:t>(1)</a:t>
            </a:r>
            <a:r>
              <a:rPr lang="zh-CN" altLang="en-US" sz="2000" dirty="0" smtClean="0"/>
              <a:t>背景</a:t>
            </a:r>
            <a:r>
              <a:rPr lang="en-US" sz="2000" dirty="0" smtClean="0"/>
              <a:t>：</a:t>
            </a:r>
            <a:r>
              <a:rPr lang="zh-CN" altLang="en-US" sz="2000" dirty="0" smtClean="0"/>
              <a:t>生产力发展</a:t>
            </a:r>
            <a:r>
              <a:rPr lang="en-US" sz="2000" dirty="0" smtClean="0"/>
              <a:t>，</a:t>
            </a:r>
            <a:r>
              <a:rPr lang="zh-CN" altLang="en-US" sz="2000" dirty="0" smtClean="0">
                <a:solidFill>
                  <a:srgbClr val="0000FF"/>
                </a:solidFill>
              </a:rPr>
              <a:t>新兴地主阶级势力崛起【经济发展带来阶层</a:t>
            </a:r>
            <a:r>
              <a:rPr lang="en-US" altLang="zh-CN" sz="2000" dirty="0" smtClean="0">
                <a:solidFill>
                  <a:srgbClr val="0000FF"/>
                </a:solidFill>
              </a:rPr>
              <a:t>/</a:t>
            </a:r>
            <a:r>
              <a:rPr lang="zh-CN" altLang="en-US" sz="2000" dirty="0" smtClean="0">
                <a:solidFill>
                  <a:srgbClr val="0000FF"/>
                </a:solidFill>
              </a:rPr>
              <a:t>阶级结构的变化】</a:t>
            </a:r>
            <a:r>
              <a:rPr lang="en-US" sz="2000" dirty="0" smtClean="0"/>
              <a:t>；</a:t>
            </a:r>
            <a:r>
              <a:rPr lang="zh-CN" altLang="en-US" sz="2000" dirty="0" smtClean="0"/>
              <a:t>战国时期兼并战争剧烈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富国强兵。</a:t>
            </a:r>
            <a:endParaRPr lang="zh-CN" altLang="en-US" sz="2000" dirty="0" smtClean="0"/>
          </a:p>
          <a:p>
            <a:r>
              <a:rPr lang="en-US" sz="2000" dirty="0" smtClean="0"/>
              <a:t>(2)</a:t>
            </a:r>
            <a:r>
              <a:rPr lang="zh-CN" altLang="en-US" sz="2000" dirty="0" smtClean="0"/>
              <a:t>代表</a:t>
            </a:r>
            <a:r>
              <a:rPr lang="en-US" sz="2000" dirty="0" smtClean="0"/>
              <a:t>：</a:t>
            </a:r>
            <a:r>
              <a:rPr lang="zh-CN" altLang="en-US" sz="2000" dirty="0" smtClean="0"/>
              <a:t>商鞅变法</a:t>
            </a:r>
            <a:endParaRPr lang="zh-CN" altLang="en-US" sz="2000" dirty="0" smtClean="0"/>
          </a:p>
          <a:p>
            <a:r>
              <a:rPr lang="zh-CN" altLang="en-US" sz="2000" dirty="0" smtClean="0"/>
              <a:t>①开始时间</a:t>
            </a:r>
            <a:r>
              <a:rPr lang="en-US" sz="2000" dirty="0" smtClean="0"/>
              <a:t>：</a:t>
            </a:r>
            <a:r>
              <a:rPr lang="zh-CN" altLang="en-US" sz="2000" dirty="0" smtClean="0"/>
              <a:t>公元前</a:t>
            </a:r>
            <a:r>
              <a:rPr lang="en-US" sz="2000" dirty="0" smtClean="0"/>
              <a:t>356</a:t>
            </a:r>
            <a:r>
              <a:rPr lang="zh-CN" altLang="en-US" sz="2000" dirty="0" smtClean="0"/>
              <a:t>年。</a:t>
            </a:r>
            <a:endParaRPr lang="zh-CN" altLang="en-US" sz="2000" dirty="0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71406" y="71420"/>
            <a:ext cx="892975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②内容、影响</a:t>
            </a:r>
            <a:endParaRPr lang="zh-CN" altLang="en-US" sz="2000" dirty="0" smtClean="0"/>
          </a:p>
        </p:txBody>
      </p:sp>
      <p:graphicFrame>
        <p:nvGraphicFramePr>
          <p:cNvPr id="10" name="表格 9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42844" y="571486"/>
          <a:ext cx="8858313" cy="4286279"/>
        </p:xfrm>
        <a:graphic>
          <a:graphicData uri="http://schemas.openxmlformats.org/drawingml/2006/table">
            <a:tbl>
              <a:tblPr/>
              <a:tblGrid>
                <a:gridCol w="1284408"/>
                <a:gridCol w="2524635"/>
                <a:gridCol w="2524635"/>
                <a:gridCol w="2524635"/>
              </a:tblGrid>
              <a:tr h="47625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领域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内容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影响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/>
                </a:tc>
              </a:tr>
              <a:tr h="190501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经济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重农抑商</a:t>
                      </a:r>
                      <a:r>
                        <a:rPr lang="en-US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</a:t>
                      </a:r>
                      <a:r>
                        <a:rPr lang="en-US" altLang="zh-CN" sz="2000" b="1" u="sng" dirty="0" smtClean="0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.</a:t>
                      </a:r>
                      <a:endParaRPr lang="zh-CN" sz="2000" dirty="0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强制大家庭拆散为个体小家庭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“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”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发展农业经济、稳定财政收入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di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战国时期持续时间最长、涉及面最广、改革最为彻底的变法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推动了社会转型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秦国国富兵强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为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秦</a:t>
                      </a:r>
                      <a:endParaRPr lang="en-US" altLang="zh-CN" sz="2000" b="1" dirty="0" smtClean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中国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奠定基础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1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政治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奖励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</a:t>
                      </a:r>
                      <a:r>
                        <a:rPr lang="en-US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剥夺和限制贵族特权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实行什伍连坐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推行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</a:t>
                      </a:r>
                      <a:r>
                        <a:rPr lang="en-US" altLang="zh-CN" sz="2000" b="1" u="sng" dirty="0" smtClean="0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.</a:t>
                      </a:r>
                      <a:endParaRPr lang="zh-CN" sz="2000" dirty="0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提高军队战斗力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削弱贵族势力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加强</a:t>
                      </a:r>
                      <a:endParaRPr lang="en-US" altLang="zh-CN" sz="2000" b="1" dirty="0" smtClean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 </a:t>
                      </a:r>
                      <a:r>
                        <a:rPr lang="en-US" altLang="zh-CN" sz="2000" b="1" u="sng" dirty="0" smtClean="0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.</a:t>
                      </a:r>
                      <a:endParaRPr lang="zh-CN" sz="2000" dirty="0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/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2643491" y="1214111"/>
            <a:ext cx="157163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奖励耕织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714480" y="2181225"/>
            <a:ext cx="2071702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废井田</a:t>
            </a:r>
            <a:r>
              <a:rPr lang="en-US" altLang="zh-CN" sz="2000" dirty="0" smtClean="0">
                <a:solidFill>
                  <a:srgbClr val="FF0000"/>
                </a:solidFill>
                <a:cs typeface="Times New Roman" panose="02020603050405020304"/>
              </a:rPr>
              <a:t>，</a:t>
            </a:r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开阡陌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000232" y="3150877"/>
            <a:ext cx="100013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军功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000232" y="4071948"/>
            <a:ext cx="1000132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县制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214810" y="3947170"/>
            <a:ext cx="164307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中央集权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572264" y="3429006"/>
            <a:ext cx="78581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统一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2844" y="142858"/>
            <a:ext cx="8715436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图示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春秋战国时期经济发展带来的社会变动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5" name="F23ZFX1LTSBLS14.eps"/>
          <p:cNvPicPr/>
          <p:nvPr/>
        </p:nvPicPr>
        <p:blipFill>
          <a:blip r:embed="rId1"/>
          <a:stretch>
            <a:fillRect/>
          </a:stretch>
        </p:blipFill>
        <p:spPr>
          <a:xfrm>
            <a:off x="857250" y="857250"/>
            <a:ext cx="7380605" cy="3390900"/>
          </a:xfrm>
          <a:prstGeom prst="rect">
            <a:avLst/>
          </a:prstGeom>
        </p:spPr>
      </p:pic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406" y="214296"/>
            <a:ext cx="8929750" cy="8358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二、文化大繁荣</a:t>
            </a:r>
            <a:endParaRPr lang="zh-CN" altLang="en-US" sz="20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孔子和老子</a:t>
            </a:r>
            <a:r>
              <a:rPr lang="en-US" altLang="zh-CN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春秋时期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42844" y="1142990"/>
          <a:ext cx="8786874" cy="3714777"/>
        </p:xfrm>
        <a:graphic>
          <a:graphicData uri="http://schemas.openxmlformats.org/drawingml/2006/table">
            <a:tbl>
              <a:tblPr/>
              <a:tblGrid>
                <a:gridCol w="1143008"/>
                <a:gridCol w="928694"/>
                <a:gridCol w="4299585"/>
                <a:gridCol w="2415587"/>
              </a:tblGrid>
              <a:tr h="3377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人物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国别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核心主张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贡献及地位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853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孔子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鲁国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(1)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“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”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关爱他人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)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(2)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爱惜民力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“为政以德”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(3)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“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”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周礼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)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di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(4)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“有教无类”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推动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私学</a:t>
                      </a:r>
                      <a:endParaRPr lang="en-US" altLang="zh-CN" sz="2000" b="1" dirty="0" smtClean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发展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)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儒家学派创始人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整理六经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853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老子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楚国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(1)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“道”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万物本原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)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(2)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辩证法（如难易相成、长短相形）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(3</a:t>
                      </a:r>
                      <a:r>
                        <a:rPr lang="en-US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)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</a:t>
                      </a:r>
                      <a:r>
                        <a:rPr lang="en-US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反对制度束缚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)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(4)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小国寡民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道家学派创始人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928926" y="1428742"/>
            <a:ext cx="642942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仁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69884" y="2041204"/>
            <a:ext cx="642942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礼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56179" y="3866842"/>
            <a:ext cx="164307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无为而治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1406" y="142858"/>
            <a:ext cx="8929718" cy="2091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百家争鸣</a:t>
            </a:r>
            <a:r>
              <a:rPr lang="en-US" altLang="zh-CN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战国时期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sz="2000" dirty="0" smtClean="0"/>
              <a:t>(1)</a:t>
            </a:r>
            <a:r>
              <a:rPr lang="zh-CN" altLang="en-US" sz="2000" dirty="0" smtClean="0"/>
              <a:t>原因</a:t>
            </a:r>
            <a:endParaRPr lang="zh-CN" altLang="en-US" sz="2000" dirty="0" smtClean="0"/>
          </a:p>
          <a:p>
            <a:r>
              <a:rPr lang="zh-CN" altLang="en-US" sz="2000" dirty="0" smtClean="0"/>
              <a:t>①经济上</a:t>
            </a:r>
            <a:r>
              <a:rPr lang="en-US" sz="2000" dirty="0" smtClean="0"/>
              <a:t>：</a:t>
            </a:r>
            <a:r>
              <a:rPr lang="zh-CN" altLang="en-US" sz="2000" dirty="0" smtClean="0"/>
              <a:t>社会经济发展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促使阶级关系变化。</a:t>
            </a:r>
            <a:endParaRPr lang="zh-CN" altLang="en-US" sz="2000" dirty="0" smtClean="0"/>
          </a:p>
          <a:p>
            <a:r>
              <a:rPr lang="zh-CN" altLang="en-US" sz="2000" dirty="0" smtClean="0"/>
              <a:t>②政治上</a:t>
            </a:r>
            <a:r>
              <a:rPr lang="en-US" sz="2000" dirty="0" smtClean="0"/>
              <a:t>：</a:t>
            </a:r>
            <a:r>
              <a:rPr lang="zh-CN" altLang="en-US" sz="2000" u="sng" dirty="0" smtClean="0"/>
              <a:t>           </a:t>
            </a:r>
            <a:r>
              <a:rPr lang="zh-CN" altLang="en-US" sz="2000" dirty="0" smtClean="0"/>
              <a:t>崛起</a:t>
            </a:r>
            <a:r>
              <a:rPr lang="en-US" sz="2000" dirty="0" smtClean="0"/>
              <a:t>；</a:t>
            </a:r>
            <a:r>
              <a:rPr lang="zh-CN" altLang="en-US" sz="2000" dirty="0" smtClean="0"/>
              <a:t>各国统治者出于争霸需要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礼贤下士。</a:t>
            </a:r>
            <a:endParaRPr lang="zh-CN" altLang="en-US" sz="2000" dirty="0" smtClean="0"/>
          </a:p>
          <a:p>
            <a:r>
              <a:rPr lang="zh-CN" altLang="en-US" sz="2000" dirty="0" smtClean="0"/>
              <a:t>③文化上</a:t>
            </a:r>
            <a:r>
              <a:rPr lang="en-US" sz="2000" dirty="0" smtClean="0"/>
              <a:t>：</a:t>
            </a:r>
            <a:r>
              <a:rPr lang="zh-CN" altLang="en-US" sz="2000" dirty="0" smtClean="0"/>
              <a:t>学在官府传统被打破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文化知识向</a:t>
            </a:r>
            <a:r>
              <a:rPr lang="zh-CN" altLang="en-US" sz="2000" u="sng" dirty="0" smtClean="0"/>
              <a:t>               </a:t>
            </a:r>
            <a:r>
              <a:rPr lang="zh-CN" altLang="en-US" sz="2000" dirty="0" smtClean="0"/>
              <a:t>。</a:t>
            </a:r>
            <a:endParaRPr lang="zh-CN" altLang="en-US" sz="20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500166" y="1285866"/>
            <a:ext cx="1643074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</a:rPr>
              <a:t>士阶层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14942" y="1643056"/>
            <a:ext cx="1643074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</a:rPr>
              <a:t>民间普及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71438" y="71420"/>
            <a:ext cx="8929718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(2)</a:t>
            </a:r>
            <a:r>
              <a:rPr lang="zh-CN" altLang="en-US" sz="2000" dirty="0" smtClean="0"/>
              <a:t>概况</a:t>
            </a:r>
            <a:endParaRPr lang="zh-CN" altLang="en-US" sz="2000" dirty="0" smtClean="0"/>
          </a:p>
        </p:txBody>
      </p:sp>
      <p:graphicFrame>
        <p:nvGraphicFramePr>
          <p:cNvPr id="13" name="表格 12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42844" y="628662"/>
          <a:ext cx="8786874" cy="4112407"/>
        </p:xfrm>
        <a:graphic>
          <a:graphicData uri="http://schemas.openxmlformats.org/drawingml/2006/table">
            <a:tbl>
              <a:tblPr/>
              <a:tblGrid>
                <a:gridCol w="1000132"/>
                <a:gridCol w="1643074"/>
                <a:gridCol w="3753630"/>
                <a:gridCol w="2390038"/>
              </a:tblGrid>
              <a:tr h="34051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学派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代表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主张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概况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519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儒家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孟子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人性善</a:t>
                      </a:r>
                      <a:r>
                        <a:rPr lang="en-US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</a:t>
                      </a:r>
                      <a:r>
                        <a:rPr lang="en-US" altLang="zh-CN" sz="2000" b="1" u="sng" dirty="0" smtClean="0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.</a:t>
                      </a:r>
                      <a:endParaRPr lang="zh-CN" sz="2000" dirty="0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为新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的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提供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了理论基础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519">
                <a:tc vMerge="1"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荀子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人性恶</a:t>
                      </a:r>
                      <a:r>
                        <a:rPr lang="en-US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</a:t>
                      </a:r>
                      <a:r>
                        <a:rPr lang="en-US" altLang="zh-CN" sz="2000" b="1" u="sng" dirty="0" smtClean="0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.</a:t>
                      </a:r>
                      <a:endParaRPr lang="zh-CN" sz="2000" dirty="0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/>
                </a:tc>
              </a:tr>
              <a:tr h="70721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道家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庄子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逍遥自由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比老子更为消极、保守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103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墨家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墨子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“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”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“非攻”“尚贤”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代表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利益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103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法家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韩非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主张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、君主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</a:t>
                      </a:r>
                      <a:r>
                        <a:rPr lang="en-US" altLang="zh-CN" sz="2000" b="1" u="sng" dirty="0" smtClean="0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.</a:t>
                      </a:r>
                      <a:endParaRPr lang="zh-CN" sz="2000" dirty="0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适应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的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社会发展趋势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155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阴阳家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邹衍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“相生相胜”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代表中国古代对自然界朴素的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科学</a:t>
                      </a:r>
                      <a:endParaRPr lang="en-US" altLang="zh-CN" sz="2000" b="1" dirty="0" smtClean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认识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561242" y="874886"/>
            <a:ext cx="1643074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仁政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86182" y="1214428"/>
            <a:ext cx="1643074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隆礼重法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358050" y="874886"/>
            <a:ext cx="128591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社会变革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43240" y="2428874"/>
            <a:ext cx="78581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兼爱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000892" y="2428874"/>
            <a:ext cx="128588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下层平民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57554" y="3071816"/>
            <a:ext cx="157163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以法治国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500694" y="3071816"/>
            <a:ext cx="114300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独裁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072330" y="2936563"/>
            <a:ext cx="157163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中央集权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1406" y="71420"/>
            <a:ext cx="8929750" cy="4892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选择性必修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链接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德法之争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内容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儒家认为人性善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主张德治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通过道德礼仪教化民众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重视民生与民意。法家认为人性恶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主张法治。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结果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000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儒家思想不适用于兼并战争激烈的战国时期。法家思想满足富国强兵的现实利益和君主专制的需要。</a:t>
            </a:r>
            <a:endParaRPr lang="zh-CN" altLang="en-US" sz="2000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选择性必修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链接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中华传统文化奠基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内涵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重视以人为本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崇尚天人合一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道法自然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提倡爱国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追求家国情怀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崇德尚贤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推崇天下为公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自强不息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厚德载物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主张和而不同。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特点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本土性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多样性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包容性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凝聚性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连续性。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价值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是中华民族发展的内在思想源泉和精神动力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影响中国人的思维方式和行为方式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维护中国团结统一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维系统一多民族的大家庭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推动中国社会发展进步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为治国理政和道德建设提供借鉴。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1406" y="335993"/>
            <a:ext cx="8929750" cy="2091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en-US" altLang="zh-CN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诗经</a:t>
            </a:r>
            <a:r>
              <a:rPr lang="en-US" altLang="zh-CN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和“楚辞”</a:t>
            </a:r>
            <a:r>
              <a:rPr lang="en-US" altLang="zh-CN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文学领域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en-US" sz="2000" dirty="0" smtClean="0"/>
              <a:t>(1)</a:t>
            </a:r>
            <a:r>
              <a:rPr lang="en-US" altLang="zh-CN" sz="2000" dirty="0" smtClean="0"/>
              <a:t>《</a:t>
            </a:r>
            <a:r>
              <a:rPr lang="zh-CN" altLang="en-US" sz="2000" dirty="0" smtClean="0"/>
              <a:t>诗经</a:t>
            </a:r>
            <a:r>
              <a:rPr lang="en-US" altLang="zh-CN" sz="2000" dirty="0" smtClean="0"/>
              <a:t>》</a:t>
            </a:r>
            <a:r>
              <a:rPr lang="en-US" sz="2000" dirty="0" smtClean="0"/>
              <a:t>：</a:t>
            </a:r>
            <a:r>
              <a:rPr lang="zh-CN" altLang="en-US" sz="2000" dirty="0" smtClean="0"/>
              <a:t>春秋时期孔子编订。汇集西周到春秋时期的诗歌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其人文精神和</a:t>
            </a:r>
            <a:r>
              <a:rPr lang="zh-CN" altLang="en-US" sz="2000" dirty="0" smtClean="0">
                <a:solidFill>
                  <a:srgbClr val="0000FF"/>
                </a:solidFill>
              </a:rPr>
              <a:t>现实主义</a:t>
            </a:r>
            <a:r>
              <a:rPr lang="zh-CN" altLang="en-US" sz="2000" dirty="0" smtClean="0"/>
              <a:t>传统对后世文学有重要影响。</a:t>
            </a:r>
            <a:endParaRPr lang="zh-CN" altLang="en-US" sz="2000" dirty="0" smtClean="0"/>
          </a:p>
          <a:p>
            <a:pPr algn="just"/>
            <a:r>
              <a:rPr lang="en-US" sz="2000" dirty="0" smtClean="0"/>
              <a:t>(2)</a:t>
            </a:r>
            <a:r>
              <a:rPr lang="zh-CN" altLang="en-US" sz="2000" dirty="0" smtClean="0"/>
              <a:t>楚辞</a:t>
            </a:r>
            <a:r>
              <a:rPr lang="en-US" sz="2000" dirty="0" smtClean="0"/>
              <a:t>：</a:t>
            </a:r>
            <a:r>
              <a:rPr lang="zh-CN" altLang="en-US" sz="2000" dirty="0" smtClean="0"/>
              <a:t>战国时期楚国屈原创造。屈原的爱国主义精神是中华优秀传统文化的宝贵财富。</a:t>
            </a:r>
            <a:endParaRPr lang="zh-CN" altLang="en-US" sz="2000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142976" y="1714494"/>
            <a:ext cx="7072330" cy="77905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主题探究</a:t>
            </a:r>
            <a:endParaRPr lang="zh-CN" altLang="en-US" sz="400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1438" y="71420"/>
            <a:ext cx="892971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主题　春秋战国时期的社会之变与应变之法</a:t>
            </a:r>
            <a:endParaRPr lang="zh-CN" altLang="en-US" sz="28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406" y="785800"/>
            <a:ext cx="8929750" cy="892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探究一　春秋战国时期的社会之变</a:t>
            </a:r>
            <a:endParaRPr lang="zh-CN" altLang="en-US" sz="14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1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视角</a:t>
            </a:r>
            <a:r>
              <a:rPr lang="en-US" sz="1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1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　政治之变</a:t>
            </a:r>
            <a:endParaRPr lang="zh-CN" altLang="en-US" sz="14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1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材料一</a:t>
            </a:r>
            <a:endParaRPr lang="zh-CN" altLang="en-US" sz="1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" name="图4-100春秋列国形势图.eps"/>
          <p:cNvPicPr/>
          <p:nvPr/>
        </p:nvPicPr>
        <p:blipFill>
          <a:blip r:embed="rId1"/>
          <a:stretch>
            <a:fillRect/>
          </a:stretch>
        </p:blipFill>
        <p:spPr>
          <a:xfrm>
            <a:off x="741680" y="1419225"/>
            <a:ext cx="2740660" cy="259016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99771" y="3939230"/>
            <a:ext cx="2857520" cy="332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/>
              <a:t>图一　春秋列国形势图</a:t>
            </a:r>
            <a:endParaRPr lang="zh-CN" altLang="en-US" sz="1400" dirty="0" smtClean="0"/>
          </a:p>
        </p:txBody>
      </p:sp>
      <p:pic>
        <p:nvPicPr>
          <p:cNvPr id="10" name="图6战国形势图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4284345" y="1419225"/>
            <a:ext cx="2860040" cy="259016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860291" y="3895098"/>
            <a:ext cx="2857520" cy="332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/>
              <a:t>图二　战国形势图</a:t>
            </a:r>
            <a:endParaRPr lang="zh-CN" altLang="en-US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72041" y="4227825"/>
            <a:ext cx="8929750" cy="810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en-US" sz="1800" dirty="0" smtClean="0"/>
              <a:t>(1)</a:t>
            </a:r>
            <a:r>
              <a:rPr lang="zh-CN" altLang="en-US" sz="1800" dirty="0" smtClean="0"/>
              <a:t>历史地图往往蕴含着时代变迁信息。对比春秋列国形势图和战国形势图</a:t>
            </a:r>
            <a:r>
              <a:rPr lang="en-US" sz="1800" dirty="0" smtClean="0"/>
              <a:t>，</a:t>
            </a:r>
            <a:r>
              <a:rPr lang="zh-CN" altLang="en-US" sz="1800" dirty="0" smtClean="0"/>
              <a:t>提取多项变化信息</a:t>
            </a:r>
            <a:r>
              <a:rPr lang="en-US" sz="1800" dirty="0" smtClean="0"/>
              <a:t>，</a:t>
            </a:r>
            <a:r>
              <a:rPr lang="zh-CN" altLang="en-US" sz="1800" dirty="0" smtClean="0"/>
              <a:t>并进行说明。</a:t>
            </a:r>
            <a:endParaRPr lang="zh-CN" altLang="en-US" sz="1800" dirty="0" smtClean="0"/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42844" y="428610"/>
            <a:ext cx="8786874" cy="3143272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720" y="500048"/>
            <a:ext cx="8572560" cy="3107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结论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en-US" sz="2000" dirty="0" smtClean="0"/>
              <a:t>(1)</a:t>
            </a:r>
            <a:r>
              <a:rPr lang="zh-CN" altLang="en-US" sz="2000" dirty="0" smtClean="0"/>
              <a:t>信息</a:t>
            </a:r>
            <a:r>
              <a:rPr lang="en-US" sz="2000" dirty="0" smtClean="0"/>
              <a:t>1：</a:t>
            </a:r>
            <a:r>
              <a:rPr lang="zh-CN" altLang="en-US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统一趋势加强</a:t>
            </a:r>
            <a:r>
              <a:rPr lang="en-US" sz="2000" dirty="0" smtClean="0"/>
              <a:t>：</a:t>
            </a:r>
            <a:r>
              <a:rPr lang="zh-CN" altLang="en-US" sz="2000" dirty="0" smtClean="0"/>
              <a:t>中原以及少数民族地区都出现局部统一的趋势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具有初步疆域边界意识。</a:t>
            </a:r>
            <a:endParaRPr lang="zh-CN" altLang="en-US" sz="2000" dirty="0" smtClean="0"/>
          </a:p>
          <a:p>
            <a:pPr algn="just">
              <a:lnSpc>
                <a:spcPct val="140000"/>
              </a:lnSpc>
            </a:pPr>
            <a:r>
              <a:rPr lang="zh-CN" altLang="en-US" sz="2000" dirty="0" smtClean="0"/>
              <a:t>信息</a:t>
            </a:r>
            <a:r>
              <a:rPr lang="en-US" sz="2000" dirty="0" smtClean="0"/>
              <a:t>2：</a:t>
            </a:r>
            <a:r>
              <a:rPr lang="zh-CN" altLang="en-US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内外修建长城</a:t>
            </a:r>
            <a:r>
              <a:rPr lang="en-US" sz="2000" dirty="0" smtClean="0"/>
              <a:t>：</a:t>
            </a:r>
            <a:r>
              <a:rPr lang="zh-CN" altLang="en-US" sz="2000" dirty="0" smtClean="0"/>
              <a:t>兼并战争更加频繁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周边部族压力倍增。</a:t>
            </a:r>
            <a:endParaRPr lang="zh-CN" altLang="en-US" sz="2000" dirty="0" smtClean="0"/>
          </a:p>
          <a:p>
            <a:pPr algn="just">
              <a:lnSpc>
                <a:spcPct val="140000"/>
              </a:lnSpc>
            </a:pPr>
            <a:r>
              <a:rPr lang="zh-CN" altLang="en-US" sz="2000" dirty="0" smtClean="0"/>
              <a:t>信息</a:t>
            </a:r>
            <a:r>
              <a:rPr lang="en-US" sz="2000" dirty="0" smtClean="0"/>
              <a:t>3：</a:t>
            </a:r>
            <a:r>
              <a:rPr lang="zh-CN" altLang="en-US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秦国崛起</a:t>
            </a:r>
            <a:r>
              <a:rPr lang="en-US" sz="2000" dirty="0" smtClean="0"/>
              <a:t>：</a:t>
            </a:r>
            <a:r>
              <a:rPr lang="zh-CN" altLang="en-US" sz="2000" dirty="0" smtClean="0"/>
              <a:t>统一巴蜀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迁都咸阳。</a:t>
            </a:r>
            <a:endParaRPr lang="zh-CN" altLang="en-US" sz="2000" dirty="0" smtClean="0"/>
          </a:p>
          <a:p>
            <a:pPr algn="just">
              <a:lnSpc>
                <a:spcPct val="140000"/>
              </a:lnSpc>
            </a:pPr>
            <a:r>
              <a:rPr lang="zh-CN" altLang="en-US" sz="2000" dirty="0" smtClean="0"/>
              <a:t>信息</a:t>
            </a:r>
            <a:r>
              <a:rPr lang="en-US" sz="2000" dirty="0" smtClean="0"/>
              <a:t>4：</a:t>
            </a:r>
            <a:r>
              <a:rPr lang="zh-CN" altLang="en-US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政治力量重组</a:t>
            </a:r>
            <a:r>
              <a:rPr lang="en-US" sz="2000" dirty="0" smtClean="0"/>
              <a:t>：</a:t>
            </a:r>
            <a:r>
              <a:rPr lang="zh-CN" altLang="en-US" sz="2000" dirty="0" smtClean="0"/>
              <a:t>三家分晋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从春秋五霸到战国七雄。</a:t>
            </a:r>
            <a:endParaRPr lang="zh-CN" altLang="en-US" sz="2000" dirty="0" smtClean="0"/>
          </a:p>
          <a:p>
            <a:pPr algn="dist">
              <a:lnSpc>
                <a:spcPct val="140000"/>
              </a:lnSpc>
            </a:pPr>
            <a:r>
              <a:rPr lang="zh-CN" altLang="en-US" sz="2000" dirty="0" smtClean="0"/>
              <a:t>信息</a:t>
            </a:r>
            <a:r>
              <a:rPr lang="en-US" sz="2000" dirty="0" smtClean="0"/>
              <a:t>5：</a:t>
            </a:r>
            <a:r>
              <a:rPr lang="zh-CN" altLang="en-US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民族交融趋势</a:t>
            </a:r>
            <a:r>
              <a:rPr lang="en-US" sz="2000" dirty="0" smtClean="0"/>
              <a:t>：</a:t>
            </a:r>
            <a:r>
              <a:rPr lang="zh-CN" altLang="en-US" sz="2000" dirty="0" smtClean="0"/>
              <a:t>少数民族与中原民族交往交流交融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华夏认同意识</a:t>
            </a:r>
            <a:endParaRPr lang="en-US" altLang="zh-CN" sz="2000" dirty="0" smtClean="0"/>
          </a:p>
          <a:p>
            <a:pPr algn="just">
              <a:lnSpc>
                <a:spcPct val="140000"/>
              </a:lnSpc>
            </a:pPr>
            <a:r>
              <a:rPr lang="zh-CN" altLang="en-US" sz="2000" dirty="0" smtClean="0"/>
              <a:t>增强。</a:t>
            </a:r>
            <a:endParaRPr lang="zh-CN" altLang="en-US" sz="2000" dirty="0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44" y="142858"/>
            <a:ext cx="8858312" cy="2968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材料二</a:t>
            </a:r>
            <a:r>
              <a:rPr lang="zh-CN" altLang="en-US" sz="1800" dirty="0" smtClean="0"/>
              <a:t>　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春秋时期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有些诸侯国的力量逐渐强大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宗法分封制度的原则遭到破坏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原为周王垄断的分封权力受到削弱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诸侯不断擅自进行分封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小宗取代大宗的现象也频繁发生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周王室逐渐失去了天下共主的地位。一些强大起来的诸侯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打着“尊王”的旗号进行争霸战争。兼并战争使众多分散的小国逐渐被大国吞并。到了战国时期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各大国国君不再满足原来的封号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战国中期以后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先后改称“王”。不少大国还出现了卿大夫夺位的政变。由于诸侯国之间竞争激烈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各国不得不在政治、经济和军事等方面进行变革。</a:t>
            </a:r>
            <a:r>
              <a:rPr lang="en-US" altLang="zh-CN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</a:t>
            </a:r>
            <a:r>
              <a:rPr lang="en-US" altLang="zh-CN" sz="1800" dirty="0" smtClean="0"/>
              <a:t>——</a:t>
            </a:r>
            <a:r>
              <a:rPr lang="zh-CN" altLang="en-US" sz="1800" dirty="0" smtClean="0"/>
              <a:t>摘自岳麓版教材 历史 必修</a:t>
            </a:r>
            <a:r>
              <a:rPr lang="en-US" sz="1800" dirty="0" smtClean="0"/>
              <a:t>(</a:t>
            </a:r>
            <a:r>
              <a:rPr lang="en-US" altLang="zh-CN" sz="1800" dirty="0" smtClean="0"/>
              <a:t>Ⅰ</a:t>
            </a:r>
            <a:r>
              <a:rPr lang="en-US" sz="1800" dirty="0" smtClean="0"/>
              <a:t>)</a:t>
            </a:r>
            <a:endParaRPr lang="zh-CN" altLang="en-US" sz="1800" dirty="0" smtClean="0"/>
          </a:p>
          <a:p>
            <a:pPr algn="just"/>
            <a:r>
              <a:rPr 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en-US" sz="1800" dirty="0" smtClean="0"/>
              <a:t>(2)</a:t>
            </a:r>
            <a:r>
              <a:rPr lang="zh-CN" altLang="en-US" sz="1800" dirty="0" smtClean="0"/>
              <a:t>据材料二</a:t>
            </a:r>
            <a:r>
              <a:rPr lang="en-US" sz="1800" dirty="0" smtClean="0"/>
              <a:t>，</a:t>
            </a:r>
            <a:r>
              <a:rPr lang="zh-CN" altLang="en-US" sz="1800" dirty="0" smtClean="0"/>
              <a:t>分析战国与春秋相比</a:t>
            </a:r>
            <a:r>
              <a:rPr lang="en-US" sz="1800" dirty="0" smtClean="0"/>
              <a:t>，</a:t>
            </a:r>
            <a:r>
              <a:rPr lang="zh-CN" altLang="en-US" sz="1800" dirty="0" smtClean="0"/>
              <a:t>政治秩序发生了怎样的变化。</a:t>
            </a:r>
            <a:endParaRPr lang="zh-CN" altLang="en-US" sz="18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42875" y="3215005"/>
            <a:ext cx="8858250" cy="1723390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3311981"/>
            <a:ext cx="8786874" cy="1529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8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18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结论</a:t>
            </a:r>
            <a:r>
              <a:rPr lang="en-US" sz="18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zh-CN" altLang="en-US" sz="1800" dirty="0" smtClean="0"/>
              <a:t>①从“尊王”到“称王”</a:t>
            </a:r>
            <a:r>
              <a:rPr lang="en-US" sz="1800" dirty="0" smtClean="0"/>
              <a:t>，</a:t>
            </a:r>
            <a:r>
              <a:rPr lang="zh-CN" altLang="en-US" sz="1800" dirty="0" smtClean="0"/>
              <a:t>分封秩序瓦解</a:t>
            </a:r>
            <a:r>
              <a:rPr lang="en-US" sz="1800" dirty="0" smtClean="0"/>
              <a:t>，</a:t>
            </a:r>
            <a:r>
              <a:rPr lang="zh-CN" altLang="en-US" sz="1800" dirty="0" smtClean="0"/>
              <a:t>周天子“天下共主”地位丧失</a:t>
            </a:r>
            <a:r>
              <a:rPr lang="en-US" sz="1800" dirty="0" smtClean="0"/>
              <a:t>；</a:t>
            </a:r>
            <a:endParaRPr lang="en-US" sz="1800" dirty="0" smtClean="0"/>
          </a:p>
          <a:p>
            <a:pPr algn="just"/>
            <a:r>
              <a:rPr lang="zh-CN" altLang="en-US" sz="1800" dirty="0" smtClean="0"/>
              <a:t>②从血缘内部争权到血缘外部政变</a:t>
            </a:r>
            <a:r>
              <a:rPr lang="en-US" sz="1800" dirty="0" smtClean="0"/>
              <a:t>，</a:t>
            </a:r>
            <a:r>
              <a:rPr lang="zh-CN" altLang="en-US" sz="1800" dirty="0" smtClean="0"/>
              <a:t>宗法制被破坏</a:t>
            </a:r>
            <a:r>
              <a:rPr lang="en-US" sz="1800" dirty="0" smtClean="0"/>
              <a:t>；</a:t>
            </a:r>
            <a:endParaRPr lang="en-US" sz="1800" dirty="0" smtClean="0"/>
          </a:p>
          <a:p>
            <a:pPr algn="just"/>
            <a:r>
              <a:rPr lang="zh-CN" altLang="en-US" sz="1800" dirty="0" smtClean="0"/>
              <a:t>③从争霸战争到兼并战争</a:t>
            </a:r>
            <a:r>
              <a:rPr lang="en-US" sz="1800" dirty="0" smtClean="0"/>
              <a:t>，</a:t>
            </a:r>
            <a:r>
              <a:rPr lang="zh-CN" altLang="en-US" sz="1800" dirty="0" smtClean="0"/>
              <a:t>为大一统国家形成奠基</a:t>
            </a:r>
            <a:r>
              <a:rPr lang="en-US" sz="1800" dirty="0" smtClean="0"/>
              <a:t>；</a:t>
            </a:r>
            <a:endParaRPr lang="en-US" sz="1800" dirty="0" smtClean="0"/>
          </a:p>
          <a:p>
            <a:pPr algn="just"/>
            <a:r>
              <a:rPr lang="zh-CN" altLang="en-US" sz="1800" dirty="0" smtClean="0"/>
              <a:t>④从局部改革到全面变法</a:t>
            </a:r>
            <a:r>
              <a:rPr lang="en-US" sz="1800" dirty="0" smtClean="0"/>
              <a:t>，</a:t>
            </a:r>
            <a:r>
              <a:rPr lang="zh-CN" altLang="en-US" sz="1800" dirty="0" smtClean="0"/>
              <a:t>打击贵族特权</a:t>
            </a:r>
            <a:r>
              <a:rPr lang="en-US" sz="1800" dirty="0" smtClean="0"/>
              <a:t>，</a:t>
            </a:r>
            <a:r>
              <a:rPr lang="zh-CN" altLang="en-US" sz="1800" dirty="0" smtClean="0"/>
              <a:t>促进封建政治、经济、军事发展。</a:t>
            </a:r>
            <a:endParaRPr lang="zh-CN" altLang="en-US" sz="18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5650" y="915670"/>
            <a:ext cx="7607935" cy="2094865"/>
          </a:xfrm>
          <a:prstGeom prst="rect">
            <a:avLst/>
          </a:prstGeom>
          <a:ln w="63500">
            <a:solidFill>
              <a:srgbClr val="FF0000"/>
            </a:solidFill>
          </a:ln>
        </p:spPr>
      </p:pic>
    </p:spTree>
  </p:cSld>
  <p:clrMapOvr>
    <a:masterClrMapping/>
  </p:clrMapOvr>
  <p:transition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42844" y="2214560"/>
            <a:ext cx="8858312" cy="2786082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282" y="2233109"/>
            <a:ext cx="8786874" cy="2809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17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结论</a:t>
            </a:r>
            <a:r>
              <a:rPr lang="en-US" sz="17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en-US" sz="1700" dirty="0" smtClean="0"/>
              <a:t>(3)</a:t>
            </a:r>
            <a:r>
              <a:rPr lang="zh-CN" altLang="en-US" sz="1700" dirty="0" smtClean="0"/>
              <a:t>景象</a:t>
            </a:r>
            <a:r>
              <a:rPr lang="en-US" sz="1700" dirty="0" smtClean="0"/>
              <a:t>：</a:t>
            </a:r>
            <a:r>
              <a:rPr lang="zh-CN" altLang="en-US" sz="1700" dirty="0" smtClean="0"/>
              <a:t>繁荣富足。人民生活殷实</a:t>
            </a:r>
            <a:r>
              <a:rPr lang="en-US" sz="1700" dirty="0" smtClean="0"/>
              <a:t>，</a:t>
            </a:r>
            <a:r>
              <a:rPr lang="zh-CN" altLang="en-US" sz="1700" dirty="0" smtClean="0"/>
              <a:t>休闲生活丰富</a:t>
            </a:r>
            <a:r>
              <a:rPr lang="en-US" sz="1700" dirty="0" smtClean="0"/>
              <a:t>，</a:t>
            </a:r>
            <a:r>
              <a:rPr lang="zh-CN" altLang="en-US" sz="1700" dirty="0" smtClean="0"/>
              <a:t>城市商业繁荣</a:t>
            </a:r>
            <a:r>
              <a:rPr lang="en-US" sz="1700" dirty="0" smtClean="0"/>
              <a:t>，</a:t>
            </a:r>
            <a:r>
              <a:rPr lang="zh-CN" altLang="en-US" sz="1700" dirty="0" smtClean="0"/>
              <a:t>人口众多</a:t>
            </a:r>
            <a:r>
              <a:rPr lang="en-US" sz="1700" dirty="0" smtClean="0"/>
              <a:t>，</a:t>
            </a:r>
            <a:r>
              <a:rPr lang="zh-CN" altLang="en-US" sz="1700" dirty="0" smtClean="0"/>
              <a:t>安居乐业</a:t>
            </a:r>
            <a:r>
              <a:rPr lang="en-US" sz="1700" dirty="0" smtClean="0"/>
              <a:t>，</a:t>
            </a:r>
            <a:r>
              <a:rPr lang="zh-CN" altLang="en-US" sz="1700" dirty="0" smtClean="0"/>
              <a:t>精神昂扬。</a:t>
            </a:r>
            <a:endParaRPr lang="zh-CN" altLang="en-US" sz="1700" dirty="0" smtClean="0"/>
          </a:p>
          <a:p>
            <a:r>
              <a:rPr lang="zh-CN" altLang="en-US" sz="1700" dirty="0" smtClean="0"/>
              <a:t>不矛盾。</a:t>
            </a:r>
            <a:endParaRPr lang="zh-CN" altLang="en-US" sz="1700" dirty="0" smtClean="0"/>
          </a:p>
          <a:p>
            <a:r>
              <a:rPr lang="zh-CN" altLang="en-US" sz="1700" dirty="0" smtClean="0"/>
              <a:t>依据</a:t>
            </a:r>
            <a:r>
              <a:rPr lang="en-US" sz="1700" dirty="0" smtClean="0"/>
              <a:t>：</a:t>
            </a:r>
            <a:r>
              <a:rPr lang="zh-CN" altLang="en-US" sz="1700" dirty="0" smtClean="0"/>
              <a:t>争霸兼并战争虽在一定程度上冲击了社会发展</a:t>
            </a:r>
            <a:r>
              <a:rPr lang="en-US" sz="1700" dirty="0" smtClean="0"/>
              <a:t>，</a:t>
            </a:r>
            <a:r>
              <a:rPr lang="zh-CN" altLang="en-US" sz="1700" dirty="0" smtClean="0"/>
              <a:t>但各国为了富国强兵</a:t>
            </a:r>
            <a:r>
              <a:rPr lang="en-US" sz="1700" dirty="0" smtClean="0"/>
              <a:t>，</a:t>
            </a:r>
            <a:r>
              <a:rPr lang="zh-CN" altLang="en-US" sz="1700" dirty="0" smtClean="0"/>
              <a:t>纷纷开展政治、经济、军事等方面的改革</a:t>
            </a:r>
            <a:r>
              <a:rPr lang="en-US" sz="1700" dirty="0" smtClean="0"/>
              <a:t>，</a:t>
            </a:r>
            <a:r>
              <a:rPr lang="zh-CN" altLang="en-US" sz="1700" dirty="0" smtClean="0"/>
              <a:t>推动了社会转型。经济水平决定一个国家的发展水平。春秋战国时期社会经济发展迅速</a:t>
            </a:r>
            <a:r>
              <a:rPr lang="en-US" sz="1700" dirty="0" smtClean="0"/>
              <a:t>，</a:t>
            </a:r>
            <a:r>
              <a:rPr lang="zh-CN" altLang="en-US" sz="1700" dirty="0" smtClean="0"/>
              <a:t>铁制农具开始使用</a:t>
            </a:r>
            <a:r>
              <a:rPr lang="en-US" sz="1700" dirty="0" smtClean="0"/>
              <a:t>，</a:t>
            </a:r>
            <a:r>
              <a:rPr lang="zh-CN" altLang="en-US" sz="1700" dirty="0" smtClean="0"/>
              <a:t>牛耕得到推广</a:t>
            </a:r>
            <a:r>
              <a:rPr lang="en-US" sz="1700" dirty="0" smtClean="0"/>
              <a:t>，</a:t>
            </a:r>
            <a:r>
              <a:rPr lang="zh-CN" altLang="en-US" sz="1700" dirty="0" smtClean="0"/>
              <a:t>水利灌溉工程纷纷兴建</a:t>
            </a:r>
            <a:r>
              <a:rPr lang="en-US" sz="1700" dirty="0" smtClean="0"/>
              <a:t>，</a:t>
            </a:r>
            <a:r>
              <a:rPr lang="zh-CN" altLang="en-US" sz="1700" dirty="0" smtClean="0"/>
              <a:t>私田大量开垦</a:t>
            </a:r>
            <a:r>
              <a:rPr lang="en-US" sz="1700" dirty="0" smtClean="0"/>
              <a:t>；</a:t>
            </a:r>
            <a:r>
              <a:rPr lang="zh-CN" altLang="en-US" sz="1700" dirty="0" smtClean="0"/>
              <a:t>工商业繁荣</a:t>
            </a:r>
            <a:r>
              <a:rPr lang="en-US" sz="1700" dirty="0" smtClean="0"/>
              <a:t>，</a:t>
            </a:r>
            <a:r>
              <a:rPr lang="zh-CN" altLang="en-US" sz="1700" dirty="0" smtClean="0"/>
              <a:t>货币广泛流通</a:t>
            </a:r>
            <a:r>
              <a:rPr lang="en-US" sz="1700" dirty="0" smtClean="0"/>
              <a:t>，</a:t>
            </a:r>
            <a:r>
              <a:rPr lang="zh-CN" altLang="en-US" sz="1700" dirty="0" smtClean="0"/>
              <a:t>城市兴盛</a:t>
            </a:r>
            <a:r>
              <a:rPr lang="en-US" sz="1700" dirty="0" smtClean="0"/>
              <a:t>，</a:t>
            </a:r>
            <a:r>
              <a:rPr lang="zh-CN" altLang="en-US" sz="1700" dirty="0" smtClean="0"/>
              <a:t>工商业主实力雄厚。临淄的繁荣景象</a:t>
            </a:r>
            <a:r>
              <a:rPr lang="en-US" sz="1700" dirty="0" smtClean="0"/>
              <a:t>，</a:t>
            </a:r>
            <a:r>
              <a:rPr lang="zh-CN" altLang="en-US" sz="1700" dirty="0" smtClean="0"/>
              <a:t>是春秋战国时期社会进步的一个缩影。</a:t>
            </a:r>
            <a:endParaRPr lang="zh-CN" altLang="en-US" sz="1700" dirty="0"/>
          </a:p>
        </p:txBody>
      </p:sp>
      <p:sp>
        <p:nvSpPr>
          <p:cNvPr id="4" name="TextBox 3"/>
          <p:cNvSpPr txBox="1"/>
          <p:nvPr/>
        </p:nvSpPr>
        <p:spPr>
          <a:xfrm>
            <a:off x="71438" y="142858"/>
            <a:ext cx="9001156" cy="2130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7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视角</a:t>
            </a:r>
            <a:r>
              <a:rPr lang="en-US" sz="17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17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　经济之变</a:t>
            </a:r>
            <a:endParaRPr lang="zh-CN" altLang="en-US" sz="17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17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材料三</a:t>
            </a:r>
            <a:r>
              <a:rPr lang="zh-CN" altLang="en-US" sz="1700" dirty="0" smtClean="0"/>
              <a:t>　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临淄甚富而实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其民无不吹竽鼓瑟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弹琴击筑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斗鸡走狗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六博蹋鞠者。临淄之涂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车毂[gǔ]击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人肩摩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连衽成帷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举袂成幕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挥汗成雨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家殷人足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志高气扬。</a:t>
            </a:r>
            <a:endParaRPr lang="zh-CN" altLang="en-US" sz="17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r"/>
            <a:r>
              <a:rPr lang="en-US" altLang="zh-CN" sz="1700" dirty="0" smtClean="0"/>
              <a:t>——《</a:t>
            </a:r>
            <a:r>
              <a:rPr lang="zh-CN" altLang="en-US" sz="1700" dirty="0" smtClean="0"/>
              <a:t>史记</a:t>
            </a:r>
            <a:r>
              <a:rPr lang="en-US" sz="1700" dirty="0" smtClean="0"/>
              <a:t>·</a:t>
            </a:r>
            <a:r>
              <a:rPr lang="zh-CN" altLang="en-US" sz="1700" dirty="0" smtClean="0"/>
              <a:t>苏秦列传</a:t>
            </a:r>
            <a:r>
              <a:rPr lang="en-US" altLang="zh-CN" sz="1700" dirty="0" smtClean="0"/>
              <a:t>》</a:t>
            </a:r>
            <a:endParaRPr lang="en-US" altLang="zh-CN" sz="1700" dirty="0" smtClean="0"/>
          </a:p>
          <a:p>
            <a:r>
              <a:rPr lang="en-US" sz="17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17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sz="17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en-US" sz="1700" dirty="0" smtClean="0"/>
              <a:t>(3)</a:t>
            </a:r>
            <a:r>
              <a:rPr lang="zh-CN" altLang="en-US" sz="1700" dirty="0" smtClean="0"/>
              <a:t>材料三中描绘了临淄怎样的景象</a:t>
            </a:r>
            <a:r>
              <a:rPr lang="en-US" sz="1700" dirty="0" smtClean="0"/>
              <a:t>?</a:t>
            </a:r>
            <a:r>
              <a:rPr lang="zh-CN" altLang="en-US" sz="1700" dirty="0" smtClean="0"/>
              <a:t>该景象与材料一中的社会形势是否矛盾</a:t>
            </a:r>
            <a:r>
              <a:rPr lang="en-US" sz="1700" dirty="0" smtClean="0"/>
              <a:t>?</a:t>
            </a:r>
            <a:r>
              <a:rPr lang="zh-CN" altLang="en-US" sz="1700" dirty="0" smtClean="0"/>
              <a:t>请结合教材中的相关史实</a:t>
            </a:r>
            <a:r>
              <a:rPr lang="en-US" sz="1700" dirty="0" smtClean="0"/>
              <a:t>，</a:t>
            </a:r>
            <a:r>
              <a:rPr lang="zh-CN" altLang="en-US" sz="1700" dirty="0" smtClean="0"/>
              <a:t>运用唯物史观简要说明依据。</a:t>
            </a:r>
            <a:endParaRPr lang="zh-CN" altLang="en-US" sz="1700" dirty="0" smtClean="0"/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1406" y="21439"/>
            <a:ext cx="9001156" cy="1691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探究二　社会大变革中的应变之法</a:t>
            </a:r>
            <a:endParaRPr lang="zh-CN" altLang="en-US" sz="20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视角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　政治家的应变之法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en-US" sz="2000" dirty="0" smtClean="0"/>
              <a:t>(1)</a:t>
            </a:r>
            <a:r>
              <a:rPr lang="zh-CN" altLang="en-US" sz="2000" dirty="0" smtClean="0"/>
              <a:t>阅读教材有关商鞅变法的内容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分析商鞅变法何以能使秦国迅速强大起来。</a:t>
            </a:r>
            <a:endParaRPr lang="zh-CN" altLang="en-US" sz="2000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42875" y="1764665"/>
            <a:ext cx="8715375" cy="2323465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4282" y="1857370"/>
            <a:ext cx="8572560" cy="2091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结论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en-US" sz="2000" dirty="0" smtClean="0"/>
              <a:t>(1)</a:t>
            </a:r>
            <a:r>
              <a:rPr lang="zh-CN" altLang="en-US" sz="2000" dirty="0" smtClean="0"/>
              <a:t>政治上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推行县制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加强中央集权</a:t>
            </a:r>
            <a:r>
              <a:rPr lang="en-US" sz="2000" dirty="0" smtClean="0"/>
              <a:t>；</a:t>
            </a:r>
            <a:endParaRPr lang="en-US" sz="2000" dirty="0" smtClean="0"/>
          </a:p>
          <a:p>
            <a:r>
              <a:rPr lang="zh-CN" altLang="en-US" sz="2000" dirty="0" smtClean="0"/>
              <a:t>经济上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“废井田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开阡陌”、奖励耕织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土地私有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促进土地开发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激发农民生产积极性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增加国家财政收入</a:t>
            </a:r>
            <a:r>
              <a:rPr lang="en-US" sz="2000" dirty="0" smtClean="0"/>
              <a:t>；</a:t>
            </a:r>
            <a:endParaRPr lang="en-US" sz="2000" dirty="0" smtClean="0"/>
          </a:p>
          <a:p>
            <a:r>
              <a:rPr lang="zh-CN" altLang="en-US" sz="2000" dirty="0" smtClean="0"/>
              <a:t>军事上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实行军功爵制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提升军队战斗力</a:t>
            </a:r>
            <a:r>
              <a:rPr lang="en-US" sz="2000" dirty="0" smtClean="0"/>
              <a:t>；</a:t>
            </a:r>
            <a:endParaRPr lang="en-US" sz="2000" dirty="0" smtClean="0"/>
          </a:p>
          <a:p>
            <a:r>
              <a:rPr lang="zh-CN" altLang="en-US" sz="2000" dirty="0" smtClean="0"/>
              <a:t>社会上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改善传统陋习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实行什伍连坐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加强社会治理。</a:t>
            </a:r>
            <a:endParaRPr lang="zh-CN" altLang="en-US" sz="2000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1438" y="378629"/>
            <a:ext cx="9001156" cy="891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en-US" sz="2000" dirty="0" smtClean="0"/>
              <a:t>(2)</a:t>
            </a:r>
            <a:r>
              <a:rPr lang="zh-CN" altLang="en-US" sz="2000" dirty="0" smtClean="0"/>
              <a:t>战国时期的变法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推动了一系列新制度的出现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请运用选择性必修</a:t>
            </a:r>
            <a:r>
              <a:rPr lang="en-US" sz="2000" dirty="0" smtClean="0"/>
              <a:t>1</a:t>
            </a:r>
            <a:r>
              <a:rPr lang="zh-CN" altLang="en-US" sz="2000" dirty="0" smtClean="0"/>
              <a:t>的相关史实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举例说明。</a:t>
            </a:r>
            <a:endParaRPr lang="zh-CN" altLang="en-US" sz="2000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42876" y="1407258"/>
            <a:ext cx="8715436" cy="1450244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4314" y="1500179"/>
            <a:ext cx="8572560" cy="1291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结论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en-US" sz="2000" dirty="0" smtClean="0"/>
              <a:t>(2)</a:t>
            </a:r>
            <a:r>
              <a:rPr lang="zh-CN" altLang="en-US" sz="2000" dirty="0" smtClean="0"/>
              <a:t>①战国时期诸侯国国君权力加强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郡县制、官僚制产生。</a:t>
            </a:r>
            <a:endParaRPr lang="zh-CN" altLang="en-US" sz="2000" dirty="0" smtClean="0"/>
          </a:p>
          <a:p>
            <a:pPr algn="just"/>
            <a:r>
              <a:rPr lang="zh-CN" altLang="en-US" sz="2000" dirty="0" smtClean="0"/>
              <a:t>②选官制度变化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尚贤思想兴起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举荐有才能的人为官或依军功授官。</a:t>
            </a:r>
            <a:endParaRPr lang="zh-CN" altLang="en-US" sz="2000" dirty="0" smtClean="0"/>
          </a:p>
          <a:p>
            <a:pPr algn="just"/>
            <a:r>
              <a:rPr lang="zh-CN" altLang="en-US" sz="2000" dirty="0" smtClean="0"/>
              <a:t>③战国时期编制户籍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掌握人口变动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方便征发赋役。</a:t>
            </a:r>
            <a:endParaRPr lang="zh-CN" altLang="en-US" sz="2000" dirty="0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2876" y="142858"/>
            <a:ext cx="8858280" cy="4892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深化拓展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春秋战国时期蕴含的统一因素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政治上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en-US" sz="2000" dirty="0" smtClean="0"/>
              <a:t>(1)</a:t>
            </a:r>
            <a:r>
              <a:rPr lang="zh-CN" altLang="en-US" sz="2000" dirty="0" smtClean="0"/>
              <a:t>春秋战国时期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周天子失去“天下共主”的地位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诸侯国间的争霸和兼并战争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使诸侯国数目减少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实现局部统一。</a:t>
            </a:r>
            <a:endParaRPr lang="zh-CN" altLang="en-US" sz="2000" dirty="0" smtClean="0"/>
          </a:p>
          <a:p>
            <a:pPr algn="just"/>
            <a:r>
              <a:rPr lang="en-US" sz="2000" dirty="0" smtClean="0"/>
              <a:t>(2)</a:t>
            </a:r>
            <a:r>
              <a:rPr lang="zh-CN" altLang="en-US" sz="2000" dirty="0" smtClean="0"/>
              <a:t>各国的变法打击了旧贵族势力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新兴地主阶级掌握政权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促进了旧制度的瓦解和新制度的建立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加强了中央集权。商鞅变法中秦国势力的强大为统一准备了条件。</a:t>
            </a:r>
            <a:endParaRPr lang="zh-CN" altLang="en-US" sz="2000" dirty="0" smtClean="0"/>
          </a:p>
          <a:p>
            <a:pPr algn="just"/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经济上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2000" dirty="0" smtClean="0"/>
              <a:t>生产力水平提高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使用铁犁牛耕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社会经济发展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各地经济联系加强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为统一创造了经济基础。</a:t>
            </a:r>
            <a:endParaRPr lang="zh-CN" altLang="en-US" sz="2000" dirty="0" smtClean="0"/>
          </a:p>
          <a:p>
            <a:pPr algn="just"/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思想上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2000" dirty="0" smtClean="0"/>
              <a:t>法家理论的形成和发展为建立中央集权的封建国家奠定了基础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为统一提供了理论武器。</a:t>
            </a:r>
            <a:endParaRPr lang="zh-CN" altLang="en-US" sz="2000" dirty="0" smtClean="0"/>
          </a:p>
          <a:p>
            <a:pPr algn="just"/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民族关系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2000" dirty="0" smtClean="0"/>
              <a:t>华夏认同意识增强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华夏族发展壮大。</a:t>
            </a:r>
            <a:endParaRPr lang="zh-CN" altLang="en-US" sz="2000" dirty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2876" y="142858"/>
            <a:ext cx="885828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视角</a:t>
            </a:r>
            <a:r>
              <a:rPr 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　思想家的应变之法</a:t>
            </a:r>
            <a:endPara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00000"/>
              </a:lnSpc>
            </a:pPr>
            <a:r>
              <a:rPr lang="zh-CN" alt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材料二</a:t>
            </a:r>
            <a:r>
              <a:rPr lang="zh-CN" altLang="en-US" sz="1800" dirty="0" smtClean="0"/>
              <a:t>　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各家思想的出发点都是“救时之弊”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围绕如何改变社会动荡的现</a:t>
            </a:r>
            <a:endParaRPr lang="en-US" altLang="zh-CN" sz="18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l">
              <a:lnSpc>
                <a:spcPct val="100000"/>
              </a:lnSpc>
            </a:pP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状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如何恢复或重建社会秩序这一中心话题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为统治者出谋划策。</a:t>
            </a:r>
            <a:endParaRPr lang="zh-CN" altLang="en-US" sz="1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42844" y="998528"/>
          <a:ext cx="8858312" cy="2786083"/>
        </p:xfrm>
        <a:graphic>
          <a:graphicData uri="http://schemas.openxmlformats.org/drawingml/2006/table">
            <a:tbl>
              <a:tblPr/>
              <a:tblGrid>
                <a:gridCol w="1030922"/>
                <a:gridCol w="775335"/>
                <a:gridCol w="7052055"/>
              </a:tblGrid>
              <a:tr h="3095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学派</a:t>
                      </a:r>
                      <a:endParaRPr lang="zh-CN" sz="1800" dirty="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代表</a:t>
                      </a:r>
                      <a:endParaRPr lang="zh-CN" sz="180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主要观点</a:t>
                      </a:r>
                      <a:endParaRPr lang="zh-CN" sz="180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9565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儒家</a:t>
                      </a:r>
                      <a:endParaRPr lang="zh-CN" sz="180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孟子</a:t>
                      </a:r>
                      <a:endParaRPr lang="zh-CN" sz="1800" dirty="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人性善</a:t>
                      </a:r>
                      <a:r>
                        <a:rPr lang="en-US" sz="18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；</a:t>
                      </a:r>
                      <a:r>
                        <a:rPr lang="zh-CN" sz="18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提倡“仁政”</a:t>
                      </a:r>
                      <a:endParaRPr lang="zh-CN" sz="1800" dirty="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9565">
                <a:tc vMerge="1"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荀子</a:t>
                      </a:r>
                      <a:endParaRPr lang="zh-CN" sz="180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人性恶</a:t>
                      </a:r>
                      <a:r>
                        <a:rPr lang="en-US" sz="18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；</a:t>
                      </a:r>
                      <a:r>
                        <a:rPr lang="zh-CN" sz="18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主张隆礼重法</a:t>
                      </a:r>
                      <a:r>
                        <a:rPr lang="en-US" sz="18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(</a:t>
                      </a:r>
                      <a:r>
                        <a:rPr lang="zh-CN" sz="18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儒法兼施</a:t>
                      </a:r>
                      <a:r>
                        <a:rPr lang="en-US" sz="18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)</a:t>
                      </a:r>
                      <a:endParaRPr lang="zh-CN" sz="1800" dirty="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95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道家</a:t>
                      </a:r>
                      <a:endParaRPr lang="zh-CN" sz="180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庄子</a:t>
                      </a:r>
                      <a:endParaRPr lang="zh-CN" sz="180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崇尚逍遥自由</a:t>
                      </a:r>
                      <a:endParaRPr lang="zh-CN" sz="180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912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阴阳家</a:t>
                      </a:r>
                      <a:endParaRPr lang="zh-CN" sz="1800" dirty="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邹衍</a:t>
                      </a:r>
                      <a:endParaRPr lang="zh-CN" sz="1800" dirty="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认为五行间相互促进又相互制约</a:t>
                      </a:r>
                      <a:r>
                        <a:rPr lang="en-US" sz="18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18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提出“相生相胜”理论</a:t>
                      </a:r>
                      <a:r>
                        <a:rPr lang="en-US" sz="18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18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代表中国古代对自然界朴素的科学认识</a:t>
                      </a:r>
                      <a:endParaRPr lang="zh-CN" sz="1800" dirty="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95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墨家</a:t>
                      </a:r>
                      <a:endParaRPr lang="zh-CN" sz="180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墨子</a:t>
                      </a:r>
                      <a:endParaRPr lang="zh-CN" sz="180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提倡节俭</a:t>
                      </a:r>
                      <a:r>
                        <a:rPr lang="en-US" sz="18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18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主张“兼爱”“非攻”“尚贤”</a:t>
                      </a:r>
                      <a:r>
                        <a:rPr lang="en-US" sz="18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；</a:t>
                      </a:r>
                      <a:r>
                        <a:rPr lang="zh-CN" sz="18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代表下层平民利益</a:t>
                      </a:r>
                      <a:endParaRPr lang="zh-CN" sz="180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912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法家</a:t>
                      </a:r>
                      <a:endParaRPr lang="zh-CN" sz="180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韩非</a:t>
                      </a:r>
                      <a:endParaRPr lang="zh-CN" sz="180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主张以法治国</a:t>
                      </a:r>
                      <a:r>
                        <a:rPr lang="en-US" sz="18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18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控制臣民</a:t>
                      </a:r>
                      <a:r>
                        <a:rPr lang="en-US" sz="18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18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体现中央集权的政治思想</a:t>
                      </a:r>
                      <a:r>
                        <a:rPr lang="en-US" sz="18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；</a:t>
                      </a:r>
                      <a:r>
                        <a:rPr lang="zh-CN" sz="1800" b="1" dirty="0"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/>
                        </a:rPr>
                        <a:t>代表新兴地主阶级利益</a:t>
                      </a:r>
                      <a:endParaRPr lang="zh-CN" sz="1800" dirty="0"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>
            <p:custDataLst>
              <p:tags r:id="rId2"/>
            </p:custDataLst>
          </p:nvPr>
        </p:nvSpPr>
        <p:spPr>
          <a:xfrm>
            <a:off x="108236" y="3867945"/>
            <a:ext cx="9001156" cy="8915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en-US" sz="2000" dirty="0" smtClean="0"/>
              <a:t>(4)</a:t>
            </a:r>
            <a:r>
              <a:rPr lang="zh-CN" altLang="en-US" sz="2000" dirty="0" smtClean="0"/>
              <a:t>各家思想反映了怎样的社会现实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为什么在同一背景下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会出现不同的主张</a:t>
            </a:r>
            <a:r>
              <a:rPr lang="en-US" sz="2000" dirty="0" smtClean="0"/>
              <a:t>?</a:t>
            </a:r>
            <a:endParaRPr lang="zh-CN" altLang="en-US" sz="2000" dirty="0" smtClean="0"/>
          </a:p>
        </p:txBody>
      </p:sp>
      <p:sp>
        <p:nvSpPr>
          <p:cNvPr id="2" name="Rectangle 2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88564" y="2721283"/>
            <a:ext cx="8786874" cy="2214578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extBox 6"/>
          <p:cNvSpPr txBox="1"/>
          <p:nvPr>
            <p:custDataLst>
              <p:tags r:id="rId4"/>
            </p:custDataLst>
          </p:nvPr>
        </p:nvSpPr>
        <p:spPr>
          <a:xfrm>
            <a:off x="260002" y="2785660"/>
            <a:ext cx="8669716" cy="209169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pPr algn="l"/>
            <a:r>
              <a:rPr lang="zh-CN" altLang="en-US" sz="2000" dirty="0" smtClean="0"/>
              <a:t>社会现实</a:t>
            </a:r>
            <a:r>
              <a:rPr lang="en-US" sz="2000" dirty="0" smtClean="0"/>
              <a:t>：</a:t>
            </a:r>
            <a:r>
              <a:rPr lang="zh-CN" altLang="en-US" sz="2000" dirty="0" smtClean="0"/>
              <a:t>【经济】社会经济发展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新兴地主阶级势力崛起</a:t>
            </a:r>
            <a:r>
              <a:rPr lang="en-US" sz="2000" dirty="0" smtClean="0"/>
              <a:t>；</a:t>
            </a:r>
            <a:r>
              <a:rPr lang="zh-CN" altLang="en-US" sz="2000" dirty="0" smtClean="0"/>
              <a:t>周王室衰微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周天子失去“天下共主”地位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以宗法制、分封制确立起来的政治秩序受到了冲击</a:t>
            </a:r>
            <a:r>
              <a:rPr lang="en-US" sz="2000" dirty="0" smtClean="0"/>
              <a:t>；</a:t>
            </a:r>
            <a:r>
              <a:rPr lang="zh-CN" altLang="en-US" sz="2000" dirty="0" smtClean="0"/>
              <a:t>各国统治者出于兼并战争需要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礼贤下士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争相招揽人才</a:t>
            </a:r>
            <a:r>
              <a:rPr lang="en-US" sz="2000" dirty="0" smtClean="0"/>
              <a:t>；</a:t>
            </a:r>
            <a:r>
              <a:rPr lang="zh-CN" altLang="en-US" sz="2000" dirty="0" smtClean="0"/>
              <a:t>士阶层的崛起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士人周游列国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颇受重用。</a:t>
            </a:r>
            <a:endParaRPr lang="zh-CN" altLang="en-US" sz="2000" dirty="0" smtClean="0"/>
          </a:p>
          <a:p>
            <a:r>
              <a:rPr lang="zh-CN" altLang="en-US" sz="2000" dirty="0" smtClean="0"/>
              <a:t>原因</a:t>
            </a:r>
            <a:r>
              <a:rPr lang="en-US" sz="2000" dirty="0" smtClean="0"/>
              <a:t>：</a:t>
            </a:r>
            <a:r>
              <a:rPr lang="zh-CN" altLang="en-US" sz="2000" dirty="0" smtClean="0"/>
              <a:t>各家思想代表的阶级立场不同。</a:t>
            </a:r>
            <a:endParaRPr lang="zh-CN" altLang="en-US" sz="2000" dirty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88564" y="1214428"/>
            <a:ext cx="8786874" cy="2214578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0002" y="1278805"/>
            <a:ext cx="8669716" cy="209169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结论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en-US" sz="2000" dirty="0" smtClean="0"/>
              <a:t>(4)</a:t>
            </a:r>
            <a:r>
              <a:rPr lang="zh-CN" altLang="en-US" sz="2000" dirty="0" smtClean="0"/>
              <a:t>社会现实</a:t>
            </a:r>
            <a:r>
              <a:rPr lang="en-US" sz="2000" dirty="0" smtClean="0"/>
              <a:t>：</a:t>
            </a:r>
            <a:r>
              <a:rPr lang="zh-CN" altLang="en-US" sz="2000" dirty="0" smtClean="0"/>
              <a:t>社会经济发展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新兴地主阶级势力崛起</a:t>
            </a:r>
            <a:r>
              <a:rPr lang="en-US" sz="2000" dirty="0" smtClean="0"/>
              <a:t>；</a:t>
            </a:r>
            <a:r>
              <a:rPr lang="zh-CN" altLang="en-US" sz="2000" dirty="0" smtClean="0"/>
              <a:t>周王室衰微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周天子失去“天下共主”地位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以宗法制、分封制确立起来的政治秩序受到了冲击</a:t>
            </a:r>
            <a:r>
              <a:rPr lang="en-US" sz="2000" dirty="0" smtClean="0"/>
              <a:t>；</a:t>
            </a:r>
            <a:r>
              <a:rPr lang="zh-CN" altLang="en-US" sz="2000" dirty="0" smtClean="0"/>
              <a:t>各国统治者出于兼并战争需要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礼贤下士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争相招揽人才</a:t>
            </a:r>
            <a:r>
              <a:rPr lang="en-US" sz="2000" dirty="0" smtClean="0"/>
              <a:t>；</a:t>
            </a:r>
            <a:r>
              <a:rPr lang="zh-CN" altLang="en-US" sz="2000" dirty="0" smtClean="0"/>
              <a:t>士阶层的崛起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士人周游列国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颇受重用。</a:t>
            </a:r>
            <a:endParaRPr lang="zh-CN" altLang="en-US" sz="2000" dirty="0" smtClean="0"/>
          </a:p>
          <a:p>
            <a:r>
              <a:rPr lang="zh-CN" altLang="en-US" sz="2000" dirty="0" smtClean="0"/>
              <a:t>原因</a:t>
            </a:r>
            <a:r>
              <a:rPr lang="en-US" sz="2000" dirty="0" smtClean="0"/>
              <a:t>：</a:t>
            </a:r>
            <a:r>
              <a:rPr lang="zh-CN" altLang="en-US" sz="2000" dirty="0" smtClean="0"/>
              <a:t>各家思想代表的阶级立场不同。</a:t>
            </a:r>
            <a:endParaRPr lang="zh-CN" altLang="en-U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71406" y="92870"/>
            <a:ext cx="9001156" cy="891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en-US" sz="2000" dirty="0" smtClean="0"/>
              <a:t>(4)</a:t>
            </a:r>
            <a:r>
              <a:rPr lang="zh-CN" altLang="en-US" sz="2000" dirty="0" smtClean="0"/>
              <a:t>各家思想反映了怎样的社会现实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为什么在同一背景下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会出现不同的主张</a:t>
            </a:r>
            <a:r>
              <a:rPr lang="en-US" sz="2000" dirty="0" smtClean="0"/>
              <a:t>?</a:t>
            </a:r>
            <a:endParaRPr lang="zh-CN" altLang="en-US" sz="2000" dirty="0" smtClean="0"/>
          </a:p>
        </p:txBody>
      </p:sp>
    </p:spTree>
  </p:cSld>
  <p:clrMapOvr>
    <a:masterClrMapping/>
  </p:clrMapOvr>
  <p:transition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71406" y="92870"/>
            <a:ext cx="9001156" cy="401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深化拓展</a:t>
            </a:r>
            <a:r>
              <a:rPr 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zh-CN" alt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儒、道、墨、法思想比较</a:t>
            </a:r>
            <a:endParaRPr lang="zh-CN" altLang="en-US" sz="1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142844" y="642924"/>
          <a:ext cx="8858312" cy="4143403"/>
        </p:xfrm>
        <a:graphic>
          <a:graphicData uri="http://schemas.openxmlformats.org/drawingml/2006/table">
            <a:tbl>
              <a:tblPr/>
              <a:tblGrid>
                <a:gridCol w="711835"/>
                <a:gridCol w="1219200"/>
                <a:gridCol w="1219200"/>
                <a:gridCol w="1219200"/>
                <a:gridCol w="4488877"/>
              </a:tblGrid>
              <a:tr h="31872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学派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思想主张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代表阶层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理想秩序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精神资源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61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儒家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仁者爱人、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克己复礼、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仁政德治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没落奴隶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主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贵族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等级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和谐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仁爱精神、重视道德、发展教育等</a:t>
                      </a:r>
                      <a:r>
                        <a:rPr lang="en-US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孕育了政治理想和道德准则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61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道家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道法自然、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小国寡民、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无为而治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没落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奴隶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主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贵族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　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小国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无为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天人合一、辩证思想、自然理性等</a:t>
                      </a:r>
                      <a:r>
                        <a:rPr lang="en-US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构成中国传统思想哲学基础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61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墨家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兼爱非攻、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尚贤尚同、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非乐非命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下层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民众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平等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和平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锄强扶弱、平等和平、勤俭艰苦等</a:t>
                      </a:r>
                      <a:r>
                        <a:rPr lang="en-US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反映了广大民众的利益诉求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61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法家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君主专制、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中央集权、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“法术势”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新兴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地主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阶级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专制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集权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一断于法、法不阿贵、勇于变革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，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成为历代改革变法的理论武器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142976" y="1792691"/>
            <a:ext cx="7072330" cy="77905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高考深化练</a:t>
            </a:r>
            <a:endParaRPr lang="zh-CN" altLang="en-US" sz="400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71406" y="571486"/>
            <a:ext cx="8929750" cy="891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1.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(2022·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广东卷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，1)</a:t>
            </a:r>
            <a:r>
              <a:rPr lang="zh-CN" altLang="en-US" sz="2000" dirty="0" smtClean="0"/>
              <a:t>考古材料是研究历史的重要依据。下列选项中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材料与结论之间逻辑关系正确的是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zh-CN" altLang="en-US" sz="2000" dirty="0"/>
          </a:p>
        </p:txBody>
      </p:sp>
      <p:pic>
        <p:nvPicPr>
          <p:cNvPr id="10" name="考点一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406" y="176196"/>
            <a:ext cx="1131185" cy="360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285852" y="142858"/>
            <a:ext cx="4000528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春秋战国时期的经济发展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2" name="表格 11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232731" y="1571618"/>
          <a:ext cx="8768425" cy="3071835"/>
        </p:xfrm>
        <a:graphic>
          <a:graphicData uri="http://schemas.openxmlformats.org/drawingml/2006/table">
            <a:tbl>
              <a:tblPr/>
              <a:tblGrid>
                <a:gridCol w="981683"/>
                <a:gridCol w="3857652"/>
                <a:gridCol w="3929090"/>
              </a:tblGrid>
              <a:tr h="34131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选项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材料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结论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26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A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内蒙古克什克腾旗出土商朝的青铜器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商朝的统治范围到达内蒙古地区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26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B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山西晋国都邑遗址出土春秋早期的铁器残片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春秋早期已经使用铁器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26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C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湖北大冶铜矿遗址出土东周时代的陶片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大冶铜矿的开采时间不早于东周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26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D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西安秦始皇陵兵马俑坑出土铁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镞</a:t>
                      </a:r>
                      <a:endParaRPr lang="en-US" altLang="zh-CN" sz="2000" b="1" dirty="0" smtClean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箭头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)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秦朝军队主要使用铁制兵器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42844" y="785800"/>
            <a:ext cx="8858312" cy="2643206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282" y="864287"/>
            <a:ext cx="8643998" cy="2491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根据材料可知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项材料与结论之间逻辑关系正确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山西晋国都邑遗址出土春秋早期的铁器残片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说明春秋早期已经使用铁器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故选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项内蒙古克什克腾旗出土商朝的青铜器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可能是通过贸易等其他方式传入当地的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不一定属于商朝的统治范围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项湖北大冶铜矿遗址出土东周时代的陶片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说明大冶铜矿的开采时间不晚于东周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项西安秦始皇陵兵马俑坑出土铁镞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箭头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不代表秦朝军队主要使用铁制兵器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2844" y="71420"/>
            <a:ext cx="8929750" cy="2091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/>
              <a:t>2.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(2021·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全国乙卷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，24)</a:t>
            </a:r>
            <a:r>
              <a:rPr lang="zh-CN" altLang="en-US" sz="2000" dirty="0" smtClean="0"/>
              <a:t>西周分封制下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周天子与诸侯国君将包括土地及人口的采邑赐给卿、大夫作为世禄。西周中期以后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贵族所获采邑越来越多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到春秋时期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有的诸侯国一个大夫的采邑就多达数十个。这说明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zh-CN" altLang="en-US" sz="2000" dirty="0" smtClean="0"/>
          </a:p>
          <a:p>
            <a:pPr algn="just"/>
            <a:r>
              <a:rPr lang="en-US" sz="2000" dirty="0" smtClean="0"/>
              <a:t>A.</a:t>
            </a:r>
            <a:r>
              <a:rPr lang="zh-CN" altLang="en-US" sz="2000" dirty="0" smtClean="0"/>
              <a:t>土地国有制度废除</a:t>
            </a:r>
            <a:r>
              <a:rPr lang="en-US" sz="2000" dirty="0" smtClean="0"/>
              <a:t>	B.</a:t>
            </a:r>
            <a:r>
              <a:rPr lang="zh-CN" altLang="en-US" sz="2000" dirty="0" smtClean="0"/>
              <a:t>分封体制不断强化</a:t>
            </a:r>
            <a:endParaRPr lang="zh-CN" altLang="en-US" sz="2000" dirty="0" smtClean="0"/>
          </a:p>
          <a:p>
            <a:pPr algn="just"/>
            <a:r>
              <a:rPr lang="en-US" sz="2000" dirty="0" smtClean="0"/>
              <a:t>C.</a:t>
            </a:r>
            <a:r>
              <a:rPr lang="zh-CN" altLang="en-US" sz="2000" dirty="0" smtClean="0"/>
              <a:t>诸侯国君权力巩固</a:t>
            </a:r>
            <a:r>
              <a:rPr lang="en-US" sz="2000" dirty="0" smtClean="0"/>
              <a:t>	D.</a:t>
            </a:r>
            <a:r>
              <a:rPr lang="zh-CN" altLang="en-US" sz="2000" dirty="0" smtClean="0"/>
              <a:t>社会生产持续发展</a:t>
            </a:r>
            <a:endParaRPr lang="zh-CN" altLang="en-US" sz="2000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80944" y="2127456"/>
            <a:ext cx="8786874" cy="2873185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2382" y="2127457"/>
            <a:ext cx="8605898" cy="28917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：D</a:t>
            </a:r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分封制下周天子和诸侯国君把土地以及土地上的人口分给卿、大夫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贵族所获采邑的不断增多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体现了新开垦的土地越来越多和人口不断增长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这说明社会生产持续发展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项正确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分封制下实行的是井田制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属于土地国有制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土地国有制被废除是在战国时期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西周末年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分封制开始遭到破坏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春秋时期“礼乐征伐自诸侯出”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分封制形成的统治秩序走向瓦解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从题干材料来看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贵族拥有的采邑越来越多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反映了卿、大夫力量不断发展壮大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说明诸侯国君的统治遭到削弱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2844" y="71420"/>
            <a:ext cx="8929750" cy="891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3.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(2020·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全国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Ⅲ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，24)</a:t>
            </a:r>
            <a:r>
              <a:rPr lang="zh-CN" altLang="en-US" sz="2000" dirty="0" smtClean="0"/>
              <a:t>如图为不同时期的部分货币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据图可知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其形制变化的共同原因是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zh-CN" altLang="en-US" sz="2000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80944" y="2513068"/>
            <a:ext cx="8820212" cy="2201821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2571750"/>
            <a:ext cx="8643998" cy="2091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：B</a:t>
            </a:r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解答本题的关键是抓住材料中的两个关键信息“形制变化”“共同原因”。先秦到汉朝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货币形制的演变满足了商品经济发展对“信用”“方便”“货币数量”的需要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项符合题意。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项与商周贝币、春秋战国布币不符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排除。货币形制的演变与审美有关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但不是主要原因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项排除。春秋战国时期诸侯国分裂割据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与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项不符。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9" name="F23ZFX1LTSAXLS62C.eps"/>
          <p:cNvPicPr/>
          <p:nvPr/>
        </p:nvPicPr>
        <p:blipFill>
          <a:blip r:embed="rId1"/>
          <a:stretch>
            <a:fillRect/>
          </a:stretch>
        </p:blipFill>
        <p:spPr>
          <a:xfrm>
            <a:off x="5429256" y="714362"/>
            <a:ext cx="3500462" cy="129017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1406" y="1021564"/>
            <a:ext cx="8929750" cy="8358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A.</a:t>
            </a:r>
            <a:r>
              <a:rPr lang="zh-CN" altLang="en-US" sz="2000" dirty="0" smtClean="0"/>
              <a:t>铸铁技术的进步</a:t>
            </a:r>
            <a:r>
              <a:rPr lang="en-US" sz="2000" dirty="0" smtClean="0"/>
              <a:t>	B.</a:t>
            </a:r>
            <a:r>
              <a:rPr lang="zh-CN" altLang="en-US" sz="2000" dirty="0" smtClean="0"/>
              <a:t>商品交易的需要</a:t>
            </a:r>
            <a:endParaRPr lang="zh-CN" altLang="en-US" sz="2000" dirty="0" smtClean="0"/>
          </a:p>
          <a:p>
            <a:r>
              <a:rPr lang="en-US" sz="2000" dirty="0" smtClean="0"/>
              <a:t>C.</a:t>
            </a:r>
            <a:r>
              <a:rPr lang="zh-CN" altLang="en-US" sz="2000" dirty="0" smtClean="0"/>
              <a:t>审美观念的不同</a:t>
            </a:r>
            <a:r>
              <a:rPr lang="en-US" sz="2000" dirty="0" smtClean="0"/>
              <a:t>	D.</a:t>
            </a:r>
            <a:r>
              <a:rPr lang="zh-CN" altLang="en-US" sz="2000" dirty="0" smtClean="0"/>
              <a:t>国家统一的推动</a:t>
            </a:r>
            <a:endParaRPr lang="zh-CN" altLang="en-US" sz="2000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2844" y="71420"/>
            <a:ext cx="8929750" cy="2609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800" dirty="0" smtClean="0"/>
              <a:t>4.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(2015·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全国</a:t>
            </a:r>
            <a:r>
              <a:rPr lang="en-US" altLang="zh-CN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Ⅰ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卷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，24)</a:t>
            </a:r>
            <a:r>
              <a:rPr lang="en-US" altLang="zh-CN" sz="1800" dirty="0" smtClean="0"/>
              <a:t>《</a:t>
            </a:r>
            <a:r>
              <a:rPr lang="zh-CN" altLang="en-US" sz="1800" dirty="0" smtClean="0"/>
              <a:t>吕氏春秋</a:t>
            </a:r>
            <a:r>
              <a:rPr lang="en-US" sz="1800" dirty="0" smtClean="0"/>
              <a:t>·</a:t>
            </a:r>
            <a:r>
              <a:rPr lang="zh-CN" altLang="en-US" sz="1800" dirty="0" smtClean="0"/>
              <a:t>上农</a:t>
            </a:r>
            <a:r>
              <a:rPr lang="en-US" altLang="zh-CN" sz="1800" dirty="0" smtClean="0"/>
              <a:t>》</a:t>
            </a:r>
            <a:r>
              <a:rPr lang="zh-CN" altLang="en-US" sz="1800" dirty="0" smtClean="0"/>
              <a:t>在描述农耕之利时不无夸张地说</a:t>
            </a:r>
            <a:r>
              <a:rPr lang="en-US" sz="1800" dirty="0" smtClean="0"/>
              <a:t>：</a:t>
            </a:r>
            <a:r>
              <a:rPr lang="zh-CN" altLang="en-US" sz="1800" dirty="0" smtClean="0"/>
              <a:t>一个农夫耕种肥沃的土地可以养活九口人</a:t>
            </a:r>
            <a:r>
              <a:rPr lang="en-US" sz="1800" dirty="0" smtClean="0"/>
              <a:t>，</a:t>
            </a:r>
            <a:r>
              <a:rPr lang="zh-CN" altLang="en-US" sz="1800" dirty="0" smtClean="0"/>
              <a:t>耕种一般的土地也能养活五口人。战国时期农业收益的增加</a:t>
            </a:r>
            <a:r>
              <a:rPr lang="en-US" sz="1800" dirty="0" smtClean="0"/>
              <a:t>(</a:t>
            </a:r>
            <a:r>
              <a:rPr lang="zh-CN" altLang="en-US" sz="1800" dirty="0" smtClean="0"/>
              <a:t>　　</a:t>
            </a:r>
            <a:r>
              <a:rPr lang="en-US" sz="1800" dirty="0" smtClean="0"/>
              <a:t>)</a:t>
            </a:r>
            <a:endParaRPr lang="zh-CN" altLang="en-US" sz="1800" dirty="0" smtClean="0"/>
          </a:p>
          <a:p>
            <a:pPr algn="just"/>
            <a:r>
              <a:rPr lang="en-US" sz="1800" dirty="0" smtClean="0"/>
              <a:t>A.</a:t>
            </a:r>
            <a:r>
              <a:rPr lang="zh-CN" altLang="en-US" sz="1800" dirty="0" smtClean="0"/>
              <a:t>促进了个体小农经济的形成</a:t>
            </a:r>
            <a:endParaRPr lang="zh-CN" altLang="en-US" sz="1800" dirty="0" smtClean="0"/>
          </a:p>
          <a:p>
            <a:pPr algn="just"/>
            <a:r>
              <a:rPr lang="en-US" sz="1800" dirty="0" smtClean="0"/>
              <a:t>B.</a:t>
            </a:r>
            <a:r>
              <a:rPr lang="zh-CN" altLang="en-US" sz="1800" dirty="0" smtClean="0"/>
              <a:t>抑制了手工业和商业的发展</a:t>
            </a:r>
            <a:endParaRPr lang="zh-CN" altLang="en-US" sz="1800" dirty="0" smtClean="0"/>
          </a:p>
          <a:p>
            <a:pPr algn="just"/>
            <a:r>
              <a:rPr lang="en-US" sz="1800" dirty="0" smtClean="0"/>
              <a:t>C.</a:t>
            </a:r>
            <a:r>
              <a:rPr lang="zh-CN" altLang="en-US" sz="1800" dirty="0" smtClean="0"/>
              <a:t>导致畜力与铁制农具的使用</a:t>
            </a:r>
            <a:endParaRPr lang="zh-CN" altLang="en-US" sz="1800" dirty="0" smtClean="0"/>
          </a:p>
          <a:p>
            <a:pPr algn="just"/>
            <a:r>
              <a:rPr lang="en-US" sz="1800" dirty="0" smtClean="0"/>
              <a:t>D.</a:t>
            </a:r>
            <a:r>
              <a:rPr lang="zh-CN" altLang="en-US" sz="1800" dirty="0" smtClean="0"/>
              <a:t>阻碍了大土地所有制的成长</a:t>
            </a:r>
            <a:endParaRPr lang="zh-CN" altLang="en-US" sz="1800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80944" y="2704778"/>
            <a:ext cx="8820212" cy="2010112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2382" y="2786064"/>
            <a:ext cx="8677336" cy="1889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8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18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：A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战国时期农业劳动生产率提高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农业收益增加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使得以家庭为单位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自给自足的生产成为可能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从而促进了个体小农经济的形成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项正确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战国时期的重农抑商政策抑制了手工业和商业的发展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与农业收益的增加无直接关系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项错误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畜力与铁制农具的使用导致农业收益的增加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项错误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国家抑制土地兼并的措施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阻碍了大土地所有制的成长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与农业收益的增加无直接关系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项错误。</a:t>
            </a:r>
            <a:endParaRPr lang="zh-CN" altLang="en-US" sz="1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42844" y="550307"/>
            <a:ext cx="8929750" cy="2091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/>
              <a:t>5.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(2020·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全国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Ⅰ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，24)</a:t>
            </a:r>
            <a:r>
              <a:rPr lang="zh-CN" altLang="en-US" sz="2000" dirty="0" smtClean="0"/>
              <a:t>据</a:t>
            </a:r>
            <a:r>
              <a:rPr lang="en-US" altLang="zh-CN" sz="2000" dirty="0" smtClean="0"/>
              <a:t>《</a:t>
            </a:r>
            <a:r>
              <a:rPr lang="zh-CN" altLang="en-US" sz="2000" dirty="0" smtClean="0"/>
              <a:t>史记</a:t>
            </a:r>
            <a:r>
              <a:rPr lang="en-US" altLang="zh-CN" sz="2000" dirty="0" smtClean="0"/>
              <a:t>》</a:t>
            </a:r>
            <a:r>
              <a:rPr lang="zh-CN" altLang="en-US" sz="2000" dirty="0" smtClean="0"/>
              <a:t>记载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春秋时期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楚国国君熊通要求提升爵位等级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遭到周桓王拒绝。熊通怒称现在周边地区都归附了楚国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“而王不加位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我自尊耳”“乃自立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为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楚</a:t>
            </a:r>
            <a:r>
              <a:rPr lang="en-US" sz="2000" dirty="0" smtClean="0"/>
              <a:t>)</a:t>
            </a:r>
            <a:r>
              <a:rPr lang="zh-CN" altLang="en-US" sz="2000" dirty="0" smtClean="0"/>
              <a:t>武王”。这表明当时周朝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zh-CN" altLang="en-US" sz="2000" dirty="0" smtClean="0"/>
          </a:p>
          <a:p>
            <a:r>
              <a:rPr lang="en-US" sz="2000" dirty="0" smtClean="0"/>
              <a:t>A.</a:t>
            </a:r>
            <a:r>
              <a:rPr lang="zh-CN" altLang="en-US" sz="2000" dirty="0" smtClean="0"/>
              <a:t>礼乐制度不复存在</a:t>
            </a:r>
            <a:r>
              <a:rPr lang="en-US" sz="2000" dirty="0" smtClean="0"/>
              <a:t>	B.</a:t>
            </a:r>
            <a:r>
              <a:rPr lang="zh-CN" altLang="en-US" sz="2000" dirty="0" smtClean="0"/>
              <a:t>王位世袭制度消亡</a:t>
            </a:r>
            <a:endParaRPr lang="zh-CN" altLang="en-US" sz="2000" dirty="0" smtClean="0"/>
          </a:p>
          <a:p>
            <a:r>
              <a:rPr lang="en-US" sz="2000" dirty="0" smtClean="0"/>
              <a:t>C.</a:t>
            </a:r>
            <a:r>
              <a:rPr lang="zh-CN" altLang="en-US" sz="2000" dirty="0" smtClean="0"/>
              <a:t>宗法制度开始解体</a:t>
            </a:r>
            <a:r>
              <a:rPr lang="en-US" sz="2000" dirty="0" smtClean="0"/>
              <a:t>	D.</a:t>
            </a:r>
            <a:r>
              <a:rPr lang="zh-CN" altLang="en-US" sz="2000" dirty="0" smtClean="0"/>
              <a:t>分封制度受到挑战</a:t>
            </a:r>
            <a:endParaRPr lang="zh-CN" altLang="en-US" sz="200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42844" y="2643188"/>
            <a:ext cx="8858312" cy="2286016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282" y="2714626"/>
            <a:ext cx="8643998" cy="2091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根据材料可知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楚国兼并周边地区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楚国国君要求周王提升爵位等级被拒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随后自封为武王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这说明分封制受到挑战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项正确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材料体现了礼乐制度走向瓦解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但当时这一制度仍然存在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项错误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材料没有涉及王位世袭制度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项错误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材料体现了宗法制遭到破坏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但“开始解体”的说法不当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项错误。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6" name="考点二_1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2844" y="92936"/>
            <a:ext cx="1131185" cy="360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28728" y="32077"/>
            <a:ext cx="6286544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春秋战国时期的政治变动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71406" y="93161"/>
            <a:ext cx="8929750" cy="1529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sz="1800" dirty="0" smtClean="0"/>
              <a:t>6.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(2019·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全国</a:t>
            </a:r>
            <a:r>
              <a:rPr lang="en-US" altLang="zh-CN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Ⅱ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卷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，24)</a:t>
            </a:r>
            <a:r>
              <a:rPr lang="zh-CN" altLang="en-US" sz="1800" dirty="0" smtClean="0"/>
              <a:t>战国后期</a:t>
            </a:r>
            <a:r>
              <a:rPr lang="en-US" sz="1800" dirty="0" smtClean="0"/>
              <a:t>，</a:t>
            </a:r>
            <a:r>
              <a:rPr lang="zh-CN" altLang="en-US" sz="1800" dirty="0" smtClean="0"/>
              <a:t>秦国建造了一批大型水利工程</a:t>
            </a:r>
            <a:r>
              <a:rPr lang="en-US" sz="1800" dirty="0" smtClean="0"/>
              <a:t>，</a:t>
            </a:r>
            <a:r>
              <a:rPr lang="zh-CN" altLang="en-US" sz="1800" dirty="0" smtClean="0"/>
              <a:t>如郑国渠、都江堰</a:t>
            </a:r>
            <a:endParaRPr lang="en-US" altLang="zh-CN" sz="1800" dirty="0" smtClean="0"/>
          </a:p>
          <a:p>
            <a:r>
              <a:rPr lang="zh-CN" altLang="en-US" sz="1800" dirty="0" smtClean="0"/>
              <a:t>等</a:t>
            </a:r>
            <a:r>
              <a:rPr lang="en-US" sz="1800" dirty="0" smtClean="0"/>
              <a:t>，</a:t>
            </a:r>
            <a:r>
              <a:rPr lang="zh-CN" altLang="en-US" sz="1800" dirty="0" smtClean="0"/>
              <a:t>一些至今仍在发挥作用。这些工程能够在秦国完成</a:t>
            </a:r>
            <a:r>
              <a:rPr lang="en-US" sz="1800" dirty="0" smtClean="0"/>
              <a:t>，</a:t>
            </a:r>
            <a:r>
              <a:rPr lang="zh-CN" altLang="en-US" sz="1800" dirty="0" smtClean="0"/>
              <a:t>主要是因为</a:t>
            </a:r>
            <a:r>
              <a:rPr lang="en-US" sz="1800" dirty="0" smtClean="0"/>
              <a:t>(</a:t>
            </a:r>
            <a:r>
              <a:rPr lang="zh-CN" altLang="en-US" sz="1800" dirty="0" smtClean="0"/>
              <a:t>　　</a:t>
            </a:r>
            <a:r>
              <a:rPr lang="en-US" sz="1800" dirty="0" smtClean="0"/>
              <a:t>)</a:t>
            </a:r>
            <a:endParaRPr lang="zh-CN" altLang="en-US" sz="1800" dirty="0" smtClean="0"/>
          </a:p>
          <a:p>
            <a:pPr algn="just"/>
            <a:r>
              <a:rPr lang="en-US" sz="1800" dirty="0" smtClean="0"/>
              <a:t>A.</a:t>
            </a:r>
            <a:r>
              <a:rPr lang="zh-CN" altLang="en-US" sz="1800" dirty="0" smtClean="0"/>
              <a:t>公田制度逐渐完善</a:t>
            </a:r>
            <a:r>
              <a:rPr lang="en-US" sz="1800" dirty="0" smtClean="0"/>
              <a:t>	B.</a:t>
            </a:r>
            <a:r>
              <a:rPr lang="zh-CN" altLang="en-US" sz="1800" dirty="0" smtClean="0"/>
              <a:t>铁制生产工具普及</a:t>
            </a:r>
            <a:endParaRPr lang="zh-CN" altLang="en-US" sz="1800" dirty="0" smtClean="0"/>
          </a:p>
          <a:p>
            <a:pPr algn="just"/>
            <a:r>
              <a:rPr lang="en-US" sz="1800" dirty="0" smtClean="0"/>
              <a:t>C.</a:t>
            </a:r>
            <a:r>
              <a:rPr lang="zh-CN" altLang="en-US" sz="1800" dirty="0" smtClean="0"/>
              <a:t>交通运输网络通畅</a:t>
            </a:r>
            <a:r>
              <a:rPr lang="en-US" sz="1800" dirty="0" smtClean="0"/>
              <a:t>	D.</a:t>
            </a:r>
            <a:r>
              <a:rPr lang="zh-CN" altLang="en-US" sz="1800" dirty="0" smtClean="0"/>
              <a:t>国家组织能力强大</a:t>
            </a:r>
            <a:endParaRPr lang="zh-CN" altLang="en-US" sz="1800" dirty="0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180944" y="1571618"/>
            <a:ext cx="8786874" cy="3357586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2382" y="1621315"/>
            <a:ext cx="8572560" cy="33286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8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18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：D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问题有特定对象</a:t>
            </a:r>
            <a:r>
              <a:rPr lang="en-US" altLang="zh-CN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秦国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所以要找出秦国与众不同的地方。大型水利工程一般需要投入大量的人力、物力和资金等。春秋战国时期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随着各国井田制的逐渐瓦解和土地私有制的普遍建立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公田随即消失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，A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项错误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战国后期铁制生产工具普及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非秦国独有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，B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项错误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春秋战国时期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诸侯国都修筑有重要交通要道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以服务战争、商业等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关东地区、中原地区的交通四通八达。交通运输网络通畅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非秦国独有。且郑国渠、都江堰的修建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与交通运输网络通畅关系不大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，C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项错误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秦国处于西陲边缘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受周王室影响相对较小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旧贵族势力相对较弱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君主权力较大。其征服地区较早实行县制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到商鞅变法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废除分封制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普遍推行县制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中央集权进一步加强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因此秦国国家组织能力比关东六国都要强大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所以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项正确。</a:t>
            </a:r>
            <a:endParaRPr lang="zh-CN" altLang="en-US" sz="1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71406" y="93161"/>
            <a:ext cx="8929750" cy="3688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7.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(2022·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全国乙卷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，45)</a:t>
            </a:r>
            <a:r>
              <a:rPr lang="zh-CN" altLang="en-US" sz="1800" dirty="0" smtClean="0"/>
              <a:t>阅读材料</a:t>
            </a:r>
            <a:r>
              <a:rPr lang="en-US" sz="1800" dirty="0" smtClean="0"/>
              <a:t>，</a:t>
            </a:r>
            <a:r>
              <a:rPr lang="zh-CN" altLang="en-US" sz="1800" dirty="0" smtClean="0"/>
              <a:t>回答问题。</a:t>
            </a:r>
            <a:endParaRPr lang="zh-CN" altLang="en-US" sz="1800" dirty="0" smtClean="0"/>
          </a:p>
          <a:p>
            <a:pPr algn="just"/>
            <a:r>
              <a:rPr lang="zh-CN" alt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材料</a:t>
            </a:r>
            <a:r>
              <a:rPr lang="zh-CN" altLang="en-US" sz="1800" dirty="0" smtClean="0"/>
              <a:t>　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商鞅变法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严惩百姓私相斗殴行为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奖励军功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授以爵位田宅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养成“民勇于公战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怯于私斗”的风气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秦国的军队几乎战无不胜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统治区域不断扩大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被当时六国人称为“虎狼之国”。荀子曾访问秦国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他认为秦国管理有效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承认秦国军队战斗力强悍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“齐之技击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不可以遇魏之武卒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魏之武卒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不可以遇秦之锐士。”但他认为按商鞅之法组建的秦国军队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“隆势诈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尚功利”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无礼义教化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“干赏蹈利”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求赏逐利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)，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只能称之为“盗兵”。“尚功利之兵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则胜、不胜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无常”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不能与春秋时齐桓公的军队相比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更不能与商汤王、周武王那样的仁义之师相提并论。</a:t>
            </a:r>
            <a:endParaRPr lang="zh-CN" altLang="en-US" sz="18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r"/>
            <a:r>
              <a:rPr lang="en-US" altLang="zh-CN" sz="1800" dirty="0" smtClean="0"/>
              <a:t>——</a:t>
            </a:r>
            <a:r>
              <a:rPr lang="zh-CN" altLang="en-US" sz="1800" dirty="0" smtClean="0"/>
              <a:t>摘编自</a:t>
            </a:r>
            <a:r>
              <a:rPr lang="en-US" altLang="zh-CN" sz="1800" dirty="0" smtClean="0"/>
              <a:t>《</a:t>
            </a:r>
            <a:r>
              <a:rPr lang="zh-CN" altLang="en-US" sz="1800" dirty="0" smtClean="0"/>
              <a:t>荀子</a:t>
            </a:r>
            <a:r>
              <a:rPr lang="en-US" altLang="zh-CN" sz="1800" dirty="0" smtClean="0"/>
              <a:t>》</a:t>
            </a:r>
            <a:r>
              <a:rPr lang="zh-CN" altLang="en-US" sz="1800" dirty="0" smtClean="0"/>
              <a:t>等</a:t>
            </a:r>
            <a:endParaRPr lang="zh-CN" altLang="en-US" sz="1800" dirty="0" smtClean="0"/>
          </a:p>
          <a:p>
            <a:r>
              <a:rPr lang="en-US" sz="1800" dirty="0" smtClean="0"/>
              <a:t>(1)</a:t>
            </a:r>
            <a:r>
              <a:rPr lang="zh-CN" altLang="en-US" sz="1800" dirty="0" smtClean="0"/>
              <a:t>根据材料并结合所学知识</a:t>
            </a:r>
            <a:r>
              <a:rPr lang="en-US" sz="1800" dirty="0" smtClean="0"/>
              <a:t>，</a:t>
            </a:r>
            <a:r>
              <a:rPr lang="zh-CN" altLang="en-US" sz="1800" dirty="0" smtClean="0"/>
              <a:t>简析荀子称商鞅变法后的秦国军队为“盗兵”的原因。</a:t>
            </a:r>
            <a:endParaRPr lang="zh-CN" altLang="en-US" sz="180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80944" y="3857634"/>
            <a:ext cx="8786874" cy="857256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2382" y="3907331"/>
            <a:ext cx="8572560" cy="810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sz="18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en-US" sz="1800" dirty="0" smtClean="0"/>
              <a:t>(1)</a:t>
            </a:r>
            <a:r>
              <a:rPr lang="zh-CN" altLang="en-US" sz="1800" dirty="0" smtClean="0"/>
              <a:t>商鞅变法推行军功授爵</a:t>
            </a:r>
            <a:r>
              <a:rPr lang="en-US" sz="1800" dirty="0" smtClean="0"/>
              <a:t>，</a:t>
            </a:r>
            <a:r>
              <a:rPr lang="zh-CN" altLang="en-US" sz="1800" dirty="0" smtClean="0"/>
              <a:t>军队战斗力强</a:t>
            </a:r>
            <a:r>
              <a:rPr lang="en-US" sz="1800" dirty="0" smtClean="0"/>
              <a:t>，</a:t>
            </a:r>
            <a:r>
              <a:rPr lang="zh-CN" altLang="en-US" sz="1800" dirty="0" smtClean="0"/>
              <a:t>注重功利</a:t>
            </a:r>
            <a:r>
              <a:rPr lang="en-US" sz="1800" dirty="0" smtClean="0"/>
              <a:t>；</a:t>
            </a:r>
            <a:r>
              <a:rPr lang="zh-CN" altLang="en-US" sz="1800" dirty="0" smtClean="0"/>
              <a:t>秦国军队无礼义教化</a:t>
            </a:r>
            <a:r>
              <a:rPr lang="en-US" sz="1800" dirty="0" smtClean="0"/>
              <a:t>，</a:t>
            </a:r>
            <a:r>
              <a:rPr lang="zh-CN" altLang="en-US" sz="1800" dirty="0" smtClean="0"/>
              <a:t>不是仁义之师</a:t>
            </a:r>
            <a:r>
              <a:rPr lang="en-US" sz="1800" dirty="0" smtClean="0"/>
              <a:t>；</a:t>
            </a:r>
            <a:r>
              <a:rPr lang="zh-CN" altLang="en-US" sz="1800" dirty="0" smtClean="0"/>
              <a:t>荀子的儒家立场。</a:t>
            </a:r>
            <a:endParaRPr lang="zh-CN" altLang="en-US" sz="1800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180944" y="3143254"/>
            <a:ext cx="8786874" cy="1500198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2382" y="3192951"/>
            <a:ext cx="8572560" cy="1370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sz="16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en-US" sz="1600" dirty="0" smtClean="0"/>
              <a:t>(2)</a:t>
            </a:r>
            <a:r>
              <a:rPr lang="zh-CN" altLang="en-US" sz="1600" dirty="0" smtClean="0"/>
              <a:t>积极</a:t>
            </a:r>
            <a:r>
              <a:rPr lang="en-US" sz="1600" dirty="0" smtClean="0"/>
              <a:t>：</a:t>
            </a:r>
            <a:r>
              <a:rPr lang="zh-CN" altLang="en-US" sz="1600" dirty="0" smtClean="0"/>
              <a:t>提高了军队战斗力</a:t>
            </a:r>
            <a:r>
              <a:rPr lang="en-US" sz="1600" dirty="0" smtClean="0"/>
              <a:t>，</a:t>
            </a:r>
            <a:r>
              <a:rPr lang="zh-CN" altLang="en-US" sz="1600" dirty="0" smtClean="0"/>
              <a:t>壮大了军事力量</a:t>
            </a:r>
            <a:r>
              <a:rPr lang="en-US" sz="1600" dirty="0" smtClean="0"/>
              <a:t>；</a:t>
            </a:r>
            <a:r>
              <a:rPr lang="zh-CN" altLang="en-US" sz="1600" dirty="0" smtClean="0"/>
              <a:t>沉重地打击了奴隶主旧贵族</a:t>
            </a:r>
            <a:r>
              <a:rPr lang="en-US" sz="1600" dirty="0" smtClean="0"/>
              <a:t>，</a:t>
            </a:r>
            <a:r>
              <a:rPr lang="zh-CN" altLang="en-US" sz="1600" dirty="0" smtClean="0"/>
              <a:t>促进了新兴地主阶级的崛起</a:t>
            </a:r>
            <a:r>
              <a:rPr lang="en-US" sz="1600" dirty="0" smtClean="0"/>
              <a:t>；</a:t>
            </a:r>
            <a:r>
              <a:rPr lang="zh-CN" altLang="en-US" sz="1600" dirty="0" smtClean="0"/>
              <a:t>促进了中央集权制度的建立</a:t>
            </a:r>
            <a:r>
              <a:rPr lang="en-US" sz="1600" dirty="0" smtClean="0"/>
              <a:t>；</a:t>
            </a:r>
            <a:r>
              <a:rPr lang="zh-CN" altLang="en-US" sz="1600" dirty="0" smtClean="0"/>
              <a:t>为后来秦国统一六国奠定了基础</a:t>
            </a:r>
            <a:r>
              <a:rPr lang="en-US" sz="1600" dirty="0" smtClean="0"/>
              <a:t>；</a:t>
            </a:r>
            <a:r>
              <a:rPr lang="zh-CN" altLang="en-US" sz="1600" dirty="0" smtClean="0"/>
              <a:t>为后世军事改革提供借鉴</a:t>
            </a:r>
            <a:r>
              <a:rPr lang="en-US" sz="1600" dirty="0" smtClean="0"/>
              <a:t>；</a:t>
            </a:r>
            <a:r>
              <a:rPr lang="zh-CN" altLang="en-US" sz="1600" dirty="0" smtClean="0"/>
              <a:t>一定程度上有利于秦国国内秩序的安定</a:t>
            </a:r>
            <a:r>
              <a:rPr lang="en-US" sz="1600" dirty="0" smtClean="0"/>
              <a:t>，</a:t>
            </a:r>
            <a:r>
              <a:rPr lang="zh-CN" altLang="en-US" sz="1600" dirty="0" smtClean="0"/>
              <a:t>保证农业和社会经济的发展。</a:t>
            </a:r>
            <a:endParaRPr lang="zh-CN" altLang="en-US" sz="1600" dirty="0" smtClean="0"/>
          </a:p>
          <a:p>
            <a:r>
              <a:rPr lang="zh-CN" altLang="en-US" sz="1600" dirty="0" smtClean="0"/>
              <a:t>消极</a:t>
            </a:r>
            <a:r>
              <a:rPr lang="en-US" sz="1600" dirty="0" smtClean="0"/>
              <a:t>：</a:t>
            </a:r>
            <a:r>
              <a:rPr lang="zh-CN" altLang="en-US" sz="1600" dirty="0" smtClean="0"/>
              <a:t>尚功利、轻教化</a:t>
            </a:r>
            <a:r>
              <a:rPr lang="en-US" sz="1600" dirty="0" smtClean="0"/>
              <a:t>，</a:t>
            </a:r>
            <a:r>
              <a:rPr lang="zh-CN" altLang="en-US" sz="1600" dirty="0" smtClean="0"/>
              <a:t>军队的整体素质不高</a:t>
            </a:r>
            <a:r>
              <a:rPr lang="en-US" sz="1600" dirty="0" smtClean="0"/>
              <a:t>，</a:t>
            </a:r>
            <a:r>
              <a:rPr lang="zh-CN" altLang="en-US" sz="1600" dirty="0" smtClean="0"/>
              <a:t>为后来秦二世而亡埋下隐患。</a:t>
            </a:r>
            <a:endParaRPr lang="zh-CN" altLang="en-US" sz="1600" dirty="0"/>
          </a:p>
        </p:txBody>
      </p:sp>
      <p:sp>
        <p:nvSpPr>
          <p:cNvPr id="5" name="TextBox 4"/>
          <p:cNvSpPr txBox="1"/>
          <p:nvPr/>
        </p:nvSpPr>
        <p:spPr>
          <a:xfrm>
            <a:off x="71406" y="142858"/>
            <a:ext cx="8929750" cy="2971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600" dirty="0" smtClean="0"/>
              <a:t>7.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(2022·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全国乙卷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，45)</a:t>
            </a:r>
            <a:r>
              <a:rPr lang="zh-CN" altLang="en-US" sz="1600" dirty="0" smtClean="0"/>
              <a:t>阅读材料</a:t>
            </a:r>
            <a:r>
              <a:rPr lang="en-US" sz="1600" dirty="0" smtClean="0"/>
              <a:t>，</a:t>
            </a:r>
            <a:r>
              <a:rPr lang="zh-CN" altLang="en-US" sz="1600" dirty="0" smtClean="0"/>
              <a:t>回答问题。</a:t>
            </a:r>
            <a:endParaRPr lang="zh-CN" altLang="en-US" sz="1600" dirty="0" smtClean="0"/>
          </a:p>
          <a:p>
            <a:pPr algn="l"/>
            <a:r>
              <a:rPr lang="zh-CN" altLang="en-US" sz="1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材料</a:t>
            </a:r>
            <a:r>
              <a:rPr lang="zh-CN" altLang="en-US" sz="1600" dirty="0" smtClean="0"/>
              <a:t>　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商鞅变法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严惩百姓私相斗殴行为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奖励军功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授以爵位田宅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养成“民勇于公战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怯于私斗”的风气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秦国的军队几乎战无不胜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统治区域不断扩大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被当时六国人称为“虎狼之国”。荀子曾访问秦国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他认为秦国管理有效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承认秦国军队战斗力强悍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“齐之技击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不可以遇魏之武卒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魏之武卒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不可以遇秦之锐士。”但他认为按商鞅之法组建的秦国军队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“隆势诈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尚功利”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无礼义教化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“干赏蹈利”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求赏逐利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)，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只能称之为“盗兵”。“尚功利之兵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则胜、不胜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无常”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不能与春秋时齐桓公的军队相比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更不能与商汤王、周武王那样的仁义之师相提并论。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                    </a:t>
            </a:r>
            <a:r>
              <a:rPr lang="en-US" altLang="zh-CN" sz="1600" dirty="0" smtClean="0"/>
              <a:t>——</a:t>
            </a:r>
            <a:r>
              <a:rPr lang="zh-CN" altLang="en-US" sz="1600" dirty="0" smtClean="0"/>
              <a:t>摘编自</a:t>
            </a:r>
            <a:r>
              <a:rPr lang="en-US" altLang="zh-CN" sz="1600" dirty="0" smtClean="0"/>
              <a:t>《</a:t>
            </a:r>
            <a:r>
              <a:rPr lang="zh-CN" altLang="en-US" sz="1600" dirty="0" smtClean="0"/>
              <a:t>荀子</a:t>
            </a:r>
            <a:r>
              <a:rPr lang="en-US" altLang="zh-CN" sz="1600" dirty="0" smtClean="0"/>
              <a:t>》</a:t>
            </a:r>
            <a:r>
              <a:rPr lang="zh-CN" altLang="en-US" sz="1600" dirty="0" smtClean="0"/>
              <a:t>等</a:t>
            </a:r>
            <a:endParaRPr lang="zh-CN" altLang="en-US" sz="1600" dirty="0" smtClean="0"/>
          </a:p>
          <a:p>
            <a:pPr algn="l"/>
            <a:r>
              <a:rPr lang="en-US" sz="1600" dirty="0" smtClean="0"/>
              <a:t>(2)</a:t>
            </a:r>
            <a:r>
              <a:rPr lang="zh-CN" altLang="en-US" sz="1600" dirty="0" smtClean="0"/>
              <a:t>根据材料并结合所学知识</a:t>
            </a:r>
            <a:r>
              <a:rPr lang="en-US" sz="1600" dirty="0" smtClean="0"/>
              <a:t>，</a:t>
            </a:r>
            <a:r>
              <a:rPr lang="zh-CN" altLang="en-US" sz="1600" dirty="0" smtClean="0"/>
              <a:t>评价商鞅的军事改革。</a:t>
            </a:r>
            <a:endParaRPr lang="zh-CN" altLang="en-US" sz="1600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44" y="589650"/>
            <a:ext cx="8929750" cy="1691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/>
              <a:t>8.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(2022·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山东卷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，1)</a:t>
            </a:r>
            <a:r>
              <a:rPr lang="zh-CN" altLang="en-US" sz="2000" dirty="0" smtClean="0"/>
              <a:t>战国时期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法家两大派之一的田齐法家主张“君臣上下贵贱皆从法”“君臣不用礼仪教训则不详”。这反映其思想特点是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zh-CN" altLang="en-US" sz="2000" dirty="0" smtClean="0"/>
          </a:p>
          <a:p>
            <a:pPr algn="just"/>
            <a:r>
              <a:rPr lang="en-US" sz="2000" dirty="0" smtClean="0"/>
              <a:t>A.</a:t>
            </a:r>
            <a:r>
              <a:rPr lang="zh-CN" altLang="en-US" sz="2000" dirty="0" smtClean="0"/>
              <a:t>尚法存礼</a:t>
            </a:r>
            <a:r>
              <a:rPr lang="en-US" sz="2000" dirty="0" smtClean="0"/>
              <a:t>	B.</a:t>
            </a:r>
            <a:r>
              <a:rPr lang="zh-CN" altLang="en-US" sz="2000" dirty="0" smtClean="0"/>
              <a:t>尊法敬天</a:t>
            </a:r>
            <a:endParaRPr lang="zh-CN" altLang="en-US" sz="2000" dirty="0" smtClean="0"/>
          </a:p>
          <a:p>
            <a:pPr algn="just"/>
            <a:r>
              <a:rPr lang="en-US" sz="2000" dirty="0" smtClean="0"/>
              <a:t>C.</a:t>
            </a:r>
            <a:r>
              <a:rPr lang="zh-CN" altLang="en-US" sz="2000" dirty="0" smtClean="0"/>
              <a:t>崇德重法</a:t>
            </a:r>
            <a:r>
              <a:rPr lang="en-US" sz="2000" dirty="0" smtClean="0"/>
              <a:t>	D.</a:t>
            </a:r>
            <a:r>
              <a:rPr lang="zh-CN" altLang="en-US" sz="2000" dirty="0" smtClean="0"/>
              <a:t>外儒内法</a:t>
            </a:r>
            <a:endParaRPr lang="zh-CN" altLang="en-US" sz="20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42844" y="2357436"/>
            <a:ext cx="8858312" cy="2286016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2428874"/>
            <a:ext cx="8643998" cy="2091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 战国时期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各家思想在争鸣中也出现了融合趋势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由田齐法家主张“从法”的同时也提倡“用礼”可知其尚法存礼的特点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项正确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材料没有涉及敬天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德是内在的修养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礼是外在的行为规范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材料强调的是法和礼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外儒内法是汉代之后统治者的治国思想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与材料不符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28728" y="71420"/>
            <a:ext cx="6286544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诸子百家争鸣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9" name="考点三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4360" y="150806"/>
            <a:ext cx="1131185" cy="360000"/>
          </a:xfrm>
          <a:prstGeom prst="rect">
            <a:avLst/>
          </a:prstGeom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44" y="141685"/>
            <a:ext cx="8929750" cy="2091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9.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(2022·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全国甲卷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，24)</a:t>
            </a:r>
            <a:r>
              <a:rPr lang="zh-CN" altLang="en-US" sz="2000" dirty="0" smtClean="0"/>
              <a:t>汉晋时期有多种文本记载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帝尧之时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“天下太和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百姓无事”。有老者“击壤”而戏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围观者称颂帝尧。老者歌云</a:t>
            </a:r>
            <a:r>
              <a:rPr lang="en-US" sz="2000" dirty="0" smtClean="0"/>
              <a:t>：</a:t>
            </a:r>
            <a:r>
              <a:rPr lang="zh-CN" altLang="en-US" sz="2000" dirty="0" smtClean="0"/>
              <a:t>“吾日出而作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日入而息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凿井而饮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耕地而食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帝何德于我哉</a:t>
            </a:r>
            <a:r>
              <a:rPr lang="en-US" sz="2000" dirty="0" smtClean="0"/>
              <a:t>!</a:t>
            </a:r>
            <a:r>
              <a:rPr lang="zh-CN" altLang="en-US" sz="2000" dirty="0" smtClean="0"/>
              <a:t>”上述记载所体现的政治理念最接近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zh-CN" altLang="en-US" sz="2000" dirty="0" smtClean="0"/>
          </a:p>
          <a:p>
            <a:r>
              <a:rPr lang="en-US" sz="2000" dirty="0" smtClean="0"/>
              <a:t>A.</a:t>
            </a:r>
            <a:r>
              <a:rPr lang="zh-CN" altLang="en-US" sz="2000" dirty="0" smtClean="0"/>
              <a:t>孔子</a:t>
            </a:r>
            <a:r>
              <a:rPr lang="en-US" altLang="zh-CN" sz="2000" dirty="0" smtClean="0"/>
              <a:t>   </a:t>
            </a:r>
            <a:r>
              <a:rPr lang="en-US" sz="2000" dirty="0" smtClean="0"/>
              <a:t>B.</a:t>
            </a:r>
            <a:r>
              <a:rPr lang="zh-CN" altLang="en-US" sz="2000" dirty="0" smtClean="0"/>
              <a:t>老子</a:t>
            </a:r>
            <a:r>
              <a:rPr lang="en-US" altLang="zh-CN" sz="2000" dirty="0" smtClean="0"/>
              <a:t>    </a:t>
            </a:r>
            <a:r>
              <a:rPr lang="en-US" sz="2000" dirty="0" smtClean="0"/>
              <a:t>C.</a:t>
            </a:r>
            <a:r>
              <a:rPr lang="zh-CN" altLang="en-US" sz="2000" dirty="0" smtClean="0"/>
              <a:t>韩非</a:t>
            </a:r>
            <a:r>
              <a:rPr lang="en-US" altLang="zh-CN" sz="2000" dirty="0" smtClean="0"/>
              <a:t>    </a:t>
            </a:r>
            <a:r>
              <a:rPr lang="en-US" sz="2000" dirty="0" smtClean="0"/>
              <a:t>D.</a:t>
            </a:r>
            <a:r>
              <a:rPr lang="zh-CN" altLang="en-US" sz="2000" dirty="0" smtClean="0"/>
              <a:t>墨子</a:t>
            </a:r>
            <a:endParaRPr lang="zh-CN" altLang="en-US" sz="20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42844" y="2207208"/>
            <a:ext cx="8858312" cy="2650558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2278646"/>
            <a:ext cx="8643998" cy="2491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材料“吾日出而作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日入而息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凿井而饮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耕地而食”体现了人与自然的和谐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反映了“顺应自然”的思想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“百姓无事”“帝何德于我哉”体现百姓生活较少受到干预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反映了“无为”的思想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综合四个选项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道家的老子符合要求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项正确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孔子主张仁、礼、以德治国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韩非主张加强君主专制和中央集权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主张法治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墨子主张兼爱、非攻、尚贤等思想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这些材料都没有体现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三项。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44" y="141685"/>
            <a:ext cx="8929750" cy="2091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10.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(2021·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山东卷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，1)</a:t>
            </a:r>
            <a:r>
              <a:rPr lang="zh-CN" altLang="en-US" sz="2000" dirty="0" smtClean="0"/>
              <a:t>儒家学派重视礼乐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宣扬“乐文同则上下和”</a:t>
            </a:r>
            <a:r>
              <a:rPr lang="en-US" sz="2000" dirty="0" smtClean="0"/>
              <a:t>；</a:t>
            </a:r>
            <a:r>
              <a:rPr lang="zh-CN" altLang="en-US" sz="2000" dirty="0" smtClean="0"/>
              <a:t>墨家学派认为乐“与君子听之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废君子听治”“与贱人听之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废贱人之从事”。这反映了两者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zh-CN" altLang="en-US" sz="2000" dirty="0" smtClean="0"/>
          </a:p>
          <a:p>
            <a:r>
              <a:rPr lang="en-US" sz="2000" dirty="0" smtClean="0"/>
              <a:t>A.</a:t>
            </a:r>
            <a:r>
              <a:rPr lang="zh-CN" altLang="en-US" sz="2000" dirty="0" smtClean="0"/>
              <a:t>文化取向的迥异</a:t>
            </a:r>
            <a:r>
              <a:rPr lang="en-US" sz="2000" dirty="0" smtClean="0"/>
              <a:t>	B.</a:t>
            </a:r>
            <a:r>
              <a:rPr lang="zh-CN" altLang="en-US" sz="2000" dirty="0" smtClean="0"/>
              <a:t>政治立场的不同</a:t>
            </a:r>
            <a:endParaRPr lang="zh-CN" altLang="en-US" sz="2000" dirty="0" smtClean="0"/>
          </a:p>
          <a:p>
            <a:r>
              <a:rPr lang="en-US" sz="2000" dirty="0" smtClean="0"/>
              <a:t>C.</a:t>
            </a:r>
            <a:r>
              <a:rPr lang="zh-CN" altLang="en-US" sz="2000" dirty="0" smtClean="0"/>
              <a:t>学术观点的分歧</a:t>
            </a:r>
            <a:r>
              <a:rPr lang="en-US" sz="2000" dirty="0" smtClean="0"/>
              <a:t>	D.</a:t>
            </a:r>
            <a:r>
              <a:rPr lang="zh-CN" altLang="en-US" sz="2000" dirty="0" smtClean="0"/>
              <a:t>生活态度的差异</a:t>
            </a:r>
            <a:endParaRPr lang="zh-CN" altLang="en-US" sz="20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42844" y="2207208"/>
            <a:ext cx="8858312" cy="2650558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2278646"/>
            <a:ext cx="8643998" cy="2491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材料中儒家认为乐能增进和谐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有利于国家的统治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墨家学派则主张非乐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认为乐是不利于国家和社会治理的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反映了儒墨两家的政治立场不同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故选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儒家和墨家的主张都是为统治者提供治国之道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所以主要是关于政治方面的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而不是文化取向方面的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儒家和墨家对乐的态度实际上是对传统的治国之策的态度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而不是关于学术的观点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西周时礼乐是用来规范社会等级秩序的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而不是个人生活态度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44" y="192834"/>
            <a:ext cx="8929750" cy="2809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/>
              <a:t>11.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(2015·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全国</a:t>
            </a:r>
            <a:r>
              <a:rPr lang="en-US" altLang="zh-CN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Ⅱ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卷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，40，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节选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1700" dirty="0" smtClean="0"/>
              <a:t>阅读材料</a:t>
            </a:r>
            <a:r>
              <a:rPr lang="en-US" sz="1700" dirty="0" smtClean="0"/>
              <a:t>，</a:t>
            </a:r>
            <a:r>
              <a:rPr lang="zh-CN" altLang="en-US" sz="1700" dirty="0" smtClean="0"/>
              <a:t>回答问题。</a:t>
            </a:r>
            <a:endParaRPr lang="zh-CN" altLang="en-US" sz="1700" dirty="0" smtClean="0"/>
          </a:p>
          <a:p>
            <a:pPr algn="l"/>
            <a:r>
              <a:rPr lang="zh-CN" altLang="en-US" sz="17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材料一</a:t>
            </a:r>
            <a:r>
              <a:rPr lang="zh-CN" altLang="en-US" sz="1700" dirty="0" smtClean="0"/>
              <a:t>　</a:t>
            </a:r>
            <a:r>
              <a:rPr lang="en-US" altLang="zh-CN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孟子</a:t>
            </a:r>
            <a:r>
              <a:rPr lang="en-US" altLang="zh-CN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中记载了孟子与其学生关于法律问题的讨论。学生问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“舜做了天子后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假如其父杀人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舜的法官该怎么办呢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?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”孟子回答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“抓起来就行了。”学生又问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“难道舜不阻止法官吗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?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”孟子说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“舜怎么能阻止呢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?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法官是按职责办事。”学生问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“那舜又该怎么办</a:t>
            </a:r>
            <a:r>
              <a:rPr lang="en-US" altLang="zh-CN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呢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?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”孟子说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“舜应当放弃天子之位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毫不顾惜。然后偷偷地背上父亲逃到海边住下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一辈子都很快乐</a:t>
            </a:r>
            <a:r>
              <a:rPr 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把曾经做过天子的事情忘掉。”</a:t>
            </a:r>
            <a:r>
              <a:rPr lang="en-US" altLang="zh-CN" sz="17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</a:t>
            </a:r>
            <a:r>
              <a:rPr lang="en-US" altLang="zh-CN" sz="1700" dirty="0" smtClean="0"/>
              <a:t>——</a:t>
            </a:r>
            <a:r>
              <a:rPr lang="zh-CN" altLang="en-US" sz="1700" dirty="0" smtClean="0"/>
              <a:t>据</a:t>
            </a:r>
            <a:r>
              <a:rPr lang="en-US" altLang="zh-CN" sz="1700" dirty="0" smtClean="0"/>
              <a:t>《</a:t>
            </a:r>
            <a:r>
              <a:rPr lang="zh-CN" altLang="en-US" sz="1700" dirty="0" smtClean="0"/>
              <a:t>孟子</a:t>
            </a:r>
            <a:r>
              <a:rPr lang="en-US" altLang="zh-CN" sz="1700" dirty="0" smtClean="0"/>
              <a:t>》</a:t>
            </a:r>
            <a:endParaRPr lang="en-US" altLang="zh-CN" sz="1700" dirty="0" smtClean="0"/>
          </a:p>
          <a:p>
            <a:r>
              <a:rPr lang="en-US" altLang="zh-CN" sz="1700" dirty="0" smtClean="0"/>
              <a:t>  </a:t>
            </a:r>
            <a:r>
              <a:rPr lang="zh-CN" altLang="en-US" sz="1700" dirty="0" smtClean="0"/>
              <a:t>根据材料并结合所学知识</a:t>
            </a:r>
            <a:r>
              <a:rPr lang="en-US" sz="1700" dirty="0" smtClean="0"/>
              <a:t>，</a:t>
            </a:r>
            <a:r>
              <a:rPr lang="zh-CN" altLang="en-US" sz="1700" dirty="0" smtClean="0"/>
              <a:t>概括孟子的法制观念</a:t>
            </a:r>
            <a:r>
              <a:rPr lang="en-US" sz="1700" dirty="0" smtClean="0"/>
              <a:t>，</a:t>
            </a:r>
            <a:r>
              <a:rPr lang="zh-CN" altLang="en-US" sz="1700" dirty="0" smtClean="0"/>
              <a:t>说明其法制观念产生的社会背景及历史价值。</a:t>
            </a:r>
            <a:endParaRPr lang="zh-CN" altLang="en-US" sz="170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42844" y="3064464"/>
            <a:ext cx="8858312" cy="1650426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282" y="3135902"/>
            <a:ext cx="8643998" cy="14503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7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sz="17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1700" dirty="0" smtClean="0"/>
              <a:t>法制观念</a:t>
            </a:r>
            <a:r>
              <a:rPr lang="en-US" sz="1700" dirty="0" smtClean="0"/>
              <a:t>：</a:t>
            </a:r>
            <a:r>
              <a:rPr lang="zh-CN" altLang="en-US" sz="1700" dirty="0" smtClean="0"/>
              <a:t>治国需要法制</a:t>
            </a:r>
            <a:r>
              <a:rPr lang="en-US" sz="1700" dirty="0" smtClean="0"/>
              <a:t>；</a:t>
            </a:r>
            <a:r>
              <a:rPr lang="zh-CN" altLang="en-US" sz="1700" dirty="0" smtClean="0"/>
              <a:t>权力不能干预执法</a:t>
            </a:r>
            <a:r>
              <a:rPr lang="en-US" sz="1700" dirty="0" smtClean="0"/>
              <a:t>；</a:t>
            </a:r>
            <a:r>
              <a:rPr lang="zh-CN" altLang="en-US" sz="1700" dirty="0" smtClean="0"/>
              <a:t>当法律与人伦冲突时</a:t>
            </a:r>
            <a:r>
              <a:rPr lang="en-US" sz="1700" dirty="0" smtClean="0"/>
              <a:t>，</a:t>
            </a:r>
            <a:r>
              <a:rPr lang="zh-CN" altLang="en-US" sz="1700" dirty="0" smtClean="0"/>
              <a:t>维护人伦。</a:t>
            </a:r>
            <a:endParaRPr lang="zh-CN" altLang="en-US" sz="1700" dirty="0" smtClean="0"/>
          </a:p>
          <a:p>
            <a:r>
              <a:rPr lang="zh-CN" altLang="en-US" sz="1700" dirty="0" smtClean="0"/>
              <a:t>社会背景</a:t>
            </a:r>
            <a:r>
              <a:rPr lang="en-US" sz="1700" dirty="0" smtClean="0"/>
              <a:t>：</a:t>
            </a:r>
            <a:r>
              <a:rPr lang="zh-CN" altLang="en-US" sz="1700" dirty="0" smtClean="0"/>
              <a:t>战国时期</a:t>
            </a:r>
            <a:r>
              <a:rPr lang="en-US" sz="1700" dirty="0" smtClean="0"/>
              <a:t>，</a:t>
            </a:r>
            <a:r>
              <a:rPr lang="zh-CN" altLang="en-US" sz="1700" dirty="0" smtClean="0"/>
              <a:t>各国变法图强</a:t>
            </a:r>
            <a:r>
              <a:rPr lang="en-US" sz="1700" dirty="0" smtClean="0"/>
              <a:t>，</a:t>
            </a:r>
            <a:r>
              <a:rPr lang="zh-CN" altLang="en-US" sz="1700" dirty="0" smtClean="0"/>
              <a:t>法律的权威地位逐渐确立</a:t>
            </a:r>
            <a:r>
              <a:rPr lang="en-US" sz="1700" dirty="0" smtClean="0"/>
              <a:t>；</a:t>
            </a:r>
            <a:r>
              <a:rPr lang="zh-CN" altLang="en-US" sz="1700" dirty="0" smtClean="0"/>
              <a:t>宗法观念的影响</a:t>
            </a:r>
            <a:r>
              <a:rPr lang="en-US" sz="1700" dirty="0" smtClean="0"/>
              <a:t>；</a:t>
            </a:r>
            <a:r>
              <a:rPr lang="zh-CN" altLang="en-US" sz="1700" dirty="0" smtClean="0"/>
              <a:t>儒家伦理思想的影响。</a:t>
            </a:r>
            <a:endParaRPr lang="zh-CN" altLang="en-US" sz="1700" dirty="0" smtClean="0"/>
          </a:p>
          <a:p>
            <a:r>
              <a:rPr lang="zh-CN" altLang="en-US" sz="1700" dirty="0" smtClean="0"/>
              <a:t>历史价值</a:t>
            </a:r>
            <a:r>
              <a:rPr lang="en-US" sz="1700" dirty="0" smtClean="0"/>
              <a:t>：</a:t>
            </a:r>
            <a:r>
              <a:rPr lang="zh-CN" altLang="en-US" sz="1700" dirty="0" smtClean="0"/>
              <a:t>其法制观念对中国法制发展产生深远影响</a:t>
            </a:r>
            <a:r>
              <a:rPr lang="en-US" sz="1700" dirty="0" smtClean="0"/>
              <a:t>；</a:t>
            </a:r>
            <a:r>
              <a:rPr lang="zh-CN" altLang="en-US" sz="1700" dirty="0" smtClean="0"/>
              <a:t>是人类思想发展史上的宝贵遗产。</a:t>
            </a:r>
            <a:endParaRPr lang="zh-CN" altLang="en-US" sz="17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44" y="589650"/>
            <a:ext cx="8929750" cy="891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12.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(2021·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湖南卷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，1)</a:t>
            </a:r>
            <a:r>
              <a:rPr lang="zh-CN" altLang="en-US" sz="2000" dirty="0" smtClean="0"/>
              <a:t>有学者对</a:t>
            </a:r>
            <a:r>
              <a:rPr lang="en-US" altLang="zh-CN" sz="2000" dirty="0" smtClean="0"/>
              <a:t>《</a:t>
            </a:r>
            <a:r>
              <a:rPr lang="zh-CN" altLang="en-US" sz="2000" dirty="0" smtClean="0"/>
              <a:t>诗经</a:t>
            </a:r>
            <a:r>
              <a:rPr lang="en-US" altLang="zh-CN" sz="2000" dirty="0" smtClean="0"/>
              <a:t>》</a:t>
            </a:r>
            <a:r>
              <a:rPr lang="zh-CN" altLang="en-US" sz="2000" dirty="0" smtClean="0"/>
              <a:t>风、雅、颂的时代与内容进行考察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其发现如下表所示</a:t>
            </a:r>
            <a:r>
              <a:rPr lang="en-US" sz="2000" dirty="0" smtClean="0"/>
              <a:t>：</a:t>
            </a:r>
            <a:endParaRPr lang="zh-CN" alt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1428728" y="71420"/>
            <a:ext cx="6286544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春秋战国时期的文学艺术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9" name="考点四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4667" y="140048"/>
            <a:ext cx="1131185" cy="360000"/>
          </a:xfrm>
          <a:prstGeom prst="rect">
            <a:avLst/>
          </a:prstGeom>
        </p:spPr>
      </p:pic>
      <p:graphicFrame>
        <p:nvGraphicFramePr>
          <p:cNvPr id="10" name="表格 9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221622" y="1500180"/>
          <a:ext cx="8779534" cy="1785950"/>
        </p:xfrm>
        <a:graphic>
          <a:graphicData uri="http://schemas.openxmlformats.org/drawingml/2006/table">
            <a:tbl>
              <a:tblPr/>
              <a:tblGrid>
                <a:gridCol w="2111006"/>
                <a:gridCol w="3334264"/>
                <a:gridCol w="3334264"/>
              </a:tblGrid>
              <a:tr h="35719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多数诗篇的形成时代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整体上对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“天”的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态度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《周颂》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西周初年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颂天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《大雅》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西周中期至西周晚期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疑天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《小雅》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西周晚期至东周初年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骂天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《国风》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西周末年至春秋中叶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不理天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42844" y="3429006"/>
            <a:ext cx="8929750" cy="1291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据此可知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西周初年至春秋中叶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zh-CN" altLang="en-US" sz="2000" dirty="0" smtClean="0"/>
          </a:p>
          <a:p>
            <a:r>
              <a:rPr lang="en-US" sz="2000" dirty="0" smtClean="0"/>
              <a:t>A.</a:t>
            </a:r>
            <a:r>
              <a:rPr lang="zh-CN" altLang="en-US" sz="2000" dirty="0" smtClean="0"/>
              <a:t>天子权威不断强化</a:t>
            </a:r>
            <a:r>
              <a:rPr lang="en-US" sz="2000" dirty="0" smtClean="0"/>
              <a:t>	B.</a:t>
            </a:r>
            <a:r>
              <a:rPr lang="zh-CN" altLang="en-US" sz="2000" dirty="0" smtClean="0"/>
              <a:t>天道观持续衰落</a:t>
            </a:r>
            <a:endParaRPr lang="zh-CN" altLang="en-US" sz="2000" dirty="0" smtClean="0"/>
          </a:p>
          <a:p>
            <a:r>
              <a:rPr lang="en-US" sz="2000" dirty="0" smtClean="0"/>
              <a:t>C.</a:t>
            </a:r>
            <a:r>
              <a:rPr lang="zh-CN" altLang="en-US" sz="2000" dirty="0" smtClean="0"/>
              <a:t>人文意识逐渐增强</a:t>
            </a:r>
            <a:r>
              <a:rPr lang="en-US" sz="2000" dirty="0" smtClean="0"/>
              <a:t>	D.</a:t>
            </a:r>
            <a:r>
              <a:rPr lang="zh-CN" altLang="en-US" sz="2000" dirty="0" smtClean="0"/>
              <a:t>人性论走向成熟</a:t>
            </a:r>
            <a:endParaRPr lang="zh-CN" altLang="en-US" sz="2000" dirty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42844" y="500048"/>
            <a:ext cx="8858312" cy="2643206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571486"/>
            <a:ext cx="8643998" cy="2491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春秋时期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分封制逐步瓦解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周天子的权威逐渐削弱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“天道观”即关于世界本原的根本观点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表格中西周初年至春秋中叶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诗经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所录诗篇对“天”的态度由“颂”到“不理”的变化反映了人们对“天”的认识渐趋理性化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这一变化体现出对“人”的重视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说明这一时期人文意识逐渐增强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项正确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表格中并未涉及对“人性”看法变化的相关信息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2844" y="71420"/>
            <a:ext cx="8858312" cy="891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13.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(2017·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全国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Ⅲ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，24)</a:t>
            </a:r>
            <a:r>
              <a:rPr lang="zh-CN" altLang="en-US" sz="2000" dirty="0" smtClean="0"/>
              <a:t>下图是西周与战国两个时期相同文字的不同写法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反映出字形发生了变化</a:t>
            </a:r>
            <a:r>
              <a:rPr lang="en-US" sz="2000" dirty="0" smtClean="0"/>
              <a:t>，</a:t>
            </a:r>
            <a:r>
              <a:rPr lang="zh-CN" altLang="en-US" sz="2000" dirty="0" smtClean="0"/>
              <a:t>促成这一变化的主要因素是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zh-CN" altLang="en-US" sz="2000" dirty="0" smtClean="0"/>
          </a:p>
        </p:txBody>
      </p:sp>
      <p:pic>
        <p:nvPicPr>
          <p:cNvPr id="7" name="Q17SGKTLS1D.eps"/>
          <p:cNvPicPr/>
          <p:nvPr/>
        </p:nvPicPr>
        <p:blipFill>
          <a:blip r:embed="rId1"/>
          <a:stretch>
            <a:fillRect/>
          </a:stretch>
        </p:blipFill>
        <p:spPr>
          <a:xfrm>
            <a:off x="2857488" y="1000114"/>
            <a:ext cx="2895386" cy="64294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1406" y="1714494"/>
            <a:ext cx="8858312" cy="8358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A.</a:t>
            </a:r>
            <a:r>
              <a:rPr lang="zh-CN" altLang="en-US" sz="2000" dirty="0" smtClean="0"/>
              <a:t>文字的频繁使用</a:t>
            </a:r>
            <a:r>
              <a:rPr lang="en-US" sz="2000" dirty="0" smtClean="0"/>
              <a:t>	B.</a:t>
            </a:r>
            <a:r>
              <a:rPr lang="zh-CN" altLang="en-US" sz="2000" dirty="0" smtClean="0"/>
              <a:t>书写材料的不同</a:t>
            </a:r>
            <a:endParaRPr lang="zh-CN" altLang="en-US" sz="2000" dirty="0" smtClean="0"/>
          </a:p>
          <a:p>
            <a:r>
              <a:rPr lang="en-US" sz="2000" dirty="0" smtClean="0"/>
              <a:t>C.</a:t>
            </a:r>
            <a:r>
              <a:rPr lang="zh-CN" altLang="en-US" sz="2000" dirty="0" smtClean="0"/>
              <a:t>各国变法的实施</a:t>
            </a:r>
            <a:r>
              <a:rPr lang="en-US" sz="2000" dirty="0" smtClean="0"/>
              <a:t>	D.</a:t>
            </a:r>
            <a:r>
              <a:rPr lang="zh-CN" altLang="en-US" sz="2000" dirty="0" smtClean="0"/>
              <a:t>“书同文”的推行</a:t>
            </a:r>
            <a:endParaRPr lang="zh-CN" altLang="en-US" sz="2000" dirty="0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142844" y="2571750"/>
            <a:ext cx="8858312" cy="2214578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4282" y="2643188"/>
            <a:ext cx="8643998" cy="2122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材料的核心</a:t>
            </a:r>
            <a:r>
              <a:rPr lang="zh-CN" altLang="en-US" sz="2000" spc="-15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信息是汉字在西周与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战国两个时期相同文字写法的变化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可以看出战国时期汉字简化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有利于书写传播。结合战国时期的文化特征分析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这一时期文化发展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私人教育</a:t>
            </a:r>
            <a:r>
              <a:rPr lang="zh-CN" altLang="en-US" sz="2000" spc="-15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兴起和士阶层崛起</a:t>
            </a:r>
            <a:r>
              <a:rPr lang="en-US" sz="2000" spc="-15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spc="-15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文字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使用频繁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文化下移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推动了汉字的日渐简化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故答案为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项书写材料对汉字的写法变化有一定影响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但并非主因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项与材料有一定关联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但并非主因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项是秦王朝的措施。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TABLE_BEAUTIFY" val="smartTable{1c20add6-1fcb-4081-b344-4166b7d2e9b7}"/>
</p:tagLst>
</file>

<file path=ppt/tags/tag64.xml><?xml version="1.0" encoding="utf-8"?>
<p:tagLst xmlns:p="http://schemas.openxmlformats.org/presentationml/2006/main">
  <p:tag name="KSO_WM_UNIT_TABLE_BEAUTIFY" val="smartTable{3e2bd58e-1ff5-4bdf-aa59-f7e29edcd204}"/>
  <p:tag name="TABLE_ENDDRAG_ORIGIN_RECT" val="527*168"/>
  <p:tag name="TABLE_ENDDRAG_RECT" val="160*150*527*168"/>
</p:tagLst>
</file>

<file path=ppt/tags/tag65.xml><?xml version="1.0" encoding="utf-8"?>
<p:tagLst xmlns:p="http://schemas.openxmlformats.org/presentationml/2006/main">
  <p:tag name="KSO_WM_UNIT_TABLE_BEAUTIFY" val="smartTable{1c20add6-1fcb-4081-b344-4166b7d2e9b7}"/>
</p:tagLst>
</file>

<file path=ppt/tags/tag66.xml><?xml version="1.0" encoding="utf-8"?>
<p:tagLst xmlns:p="http://schemas.openxmlformats.org/presentationml/2006/main">
  <p:tag name="KSO_WM_UNIT_PLACING_PICTURE_USER_VIEWPORT" val="{&quot;height&quot;:4547.727559055118,&quot;width&quot;:13244.258267716536}"/>
  <p:tag name="KSO_WM_BEAUTIFY_FLAG" val=""/>
</p:tagLst>
</file>

<file path=ppt/tags/tag67.xml><?xml version="1.0" encoding="utf-8"?>
<p:tagLst xmlns:p="http://schemas.openxmlformats.org/presentationml/2006/main">
  <p:tag name="KSO_WM_UNIT_TABLE_BEAUTIFY" val="smartTable{1c20add6-1fcb-4081-b344-4166b7d2e9b7}"/>
</p:tagLst>
</file>

<file path=ppt/tags/tag68.xml><?xml version="1.0" encoding="utf-8"?>
<p:tagLst xmlns:p="http://schemas.openxmlformats.org/presentationml/2006/main">
  <p:tag name="KSO_WM_UNIT_TABLE_BEAUTIFY" val="smartTable{1c20add6-1fcb-4081-b344-4166b7d2e9b7}"/>
</p:tagLst>
</file>

<file path=ppt/tags/tag69.xml><?xml version="1.0" encoding="utf-8"?>
<p:tagLst xmlns:p="http://schemas.openxmlformats.org/presentationml/2006/main">
  <p:tag name="KSO_WM_BEAUTIFY_FLAG" val=""/>
</p:tagLst>
</file>

<file path=ppt/tags/tag70.xml><?xml version="1.0" encoding="utf-8"?>
<p:tagLst xmlns:p="http://schemas.openxmlformats.org/presentationml/2006/main">
  <p:tag name="KSO_WM_UNIT_TABLE_BEAUTIFY" val="smartTable{1c20add6-1fcb-4081-b344-4166b7d2e9b7}"/>
</p:tagLst>
</file>

<file path=ppt/tags/tag71.xml><?xml version="1.0" encoding="utf-8"?>
<p:tagLst xmlns:p="http://schemas.openxmlformats.org/presentationml/2006/main">
  <p:tag name="KSO_WM_BEAUTIFY_FLAG" val=""/>
</p:tagLst>
</file>

<file path=ppt/tags/tag72.xml><?xml version="1.0" encoding="utf-8"?>
<p:tagLst xmlns:p="http://schemas.openxmlformats.org/presentationml/2006/main">
  <p:tag name="KSO_WM_BEAUTIFY_FLAG" val=""/>
</p:tagLst>
</file>

<file path=ppt/tags/tag73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74.xml><?xml version="1.0" encoding="utf-8"?>
<p:tagLst xmlns:p="http://schemas.openxmlformats.org/presentationml/2006/main">
  <p:tag name="KSO_WM_BEAUTIFY_FLAG" val=""/>
</p:tagLst>
</file>

<file path=ppt/tags/tag75.xml><?xml version="1.0" encoding="utf-8"?>
<p:tagLst xmlns:p="http://schemas.openxmlformats.org/presentationml/2006/main">
  <p:tag name="KSO_WM_UNIT_TABLE_BEAUTIFY" val="smartTable{4a621e4f-9de5-4179-99d5-5f388512d988}"/>
</p:tagLst>
</file>

<file path=ppt/tags/tag76.xml><?xml version="1.0" encoding="utf-8"?>
<p:tagLst xmlns:p="http://schemas.openxmlformats.org/presentationml/2006/main">
  <p:tag name="KSO_WM_BEAUTIFY_FLAG" val=""/>
</p:tagLst>
</file>

<file path=ppt/tags/tag77.xml><?xml version="1.0" encoding="utf-8"?>
<p:tagLst xmlns:p="http://schemas.openxmlformats.org/presentationml/2006/main">
  <p:tag name="KSO_WM_UNIT_TABLE_BEAUTIFY" val="smartTable{4a621e4f-9de5-4179-99d5-5f388512d988}"/>
</p:tagLst>
</file>

<file path=ppt/tags/tag78.xml><?xml version="1.0" encoding="utf-8"?>
<p:tagLst xmlns:p="http://schemas.openxmlformats.org/presentationml/2006/main">
  <p:tag name="KSO_WM_UNIT_TABLE_BEAUTIFY" val="smartTable{6d780f22-e877-48c7-b671-a9c5aecd0b7a}"/>
</p:tagLst>
</file>

<file path=ppt/tags/tag79.xml><?xml version="1.0" encoding="utf-8"?>
<p:tagLst xmlns:p="http://schemas.openxmlformats.org/presentationml/2006/main">
  <p:tag name="KSO_WM_UNIT_TABLE_BEAUTIFY" val="smartTable{9024b3cd-33ce-463f-bdba-fc9f4f588137}"/>
</p:tagLst>
</file>

<file path=ppt/tags/tag80.xml><?xml version="1.0" encoding="utf-8"?>
<p:tagLst xmlns:p="http://schemas.openxmlformats.org/presentationml/2006/main">
  <p:tag name="KSO_WM_UNIT_TABLE_BEAUTIFY" val="smartTable{7b2333e0-3650-42ff-a40e-98ec08edbb4c}"/>
</p:tagLst>
</file>

<file path=ppt/tags/tag81.xml><?xml version="1.0" encoding="utf-8"?>
<p:tagLst xmlns:p="http://schemas.openxmlformats.org/presentationml/2006/main">
  <p:tag name="KSO_WM_UNIT_TABLE_BEAUTIFY" val="smartTable{187e44f9-974a-4e13-90ba-c9f969b9df74}"/>
</p:tagLst>
</file>

<file path=ppt/tags/tag82.xml><?xml version="1.0" encoding="utf-8"?>
<p:tagLst xmlns:p="http://schemas.openxmlformats.org/presentationml/2006/main">
  <p:tag name="KSO_WM_UNIT_TABLE_BEAUTIFY" val="smartTable{f94893c6-5fe9-43d1-aad9-118e18fe6fb1}"/>
</p:tagLst>
</file>

<file path=ppt/tags/tag83.xml><?xml version="1.0" encoding="utf-8"?>
<p:tagLst xmlns:p="http://schemas.openxmlformats.org/presentationml/2006/main">
  <p:tag name="KSO_WM_BEAUTIFY_FLAG" val=""/>
</p:tagLst>
</file>

<file path=ppt/tags/tag84.xml><?xml version="1.0" encoding="utf-8"?>
<p:tagLst xmlns:p="http://schemas.openxmlformats.org/presentationml/2006/main">
  <p:tag name="KSO_WM_BEAUTIFY_FLAG" val=""/>
</p:tagLst>
</file>

<file path=ppt/tags/tag85.xml><?xml version="1.0" encoding="utf-8"?>
<p:tagLst xmlns:p="http://schemas.openxmlformats.org/presentationml/2006/main">
  <p:tag name="KSO_WM_BEAUTIFY_FLAG" val=""/>
</p:tagLst>
</file>

<file path=ppt/tags/tag86.xml><?xml version="1.0" encoding="utf-8"?>
<p:tagLst xmlns:p="http://schemas.openxmlformats.org/presentationml/2006/main">
  <p:tag name="KSO_WM_UNIT_TABLE_BEAUTIFY" val="smartTable{3be23a62-ce6e-4b5d-a863-ee83d643b0e9}"/>
</p:tagLst>
</file>

<file path=ppt/tags/tag87.xml><?xml version="1.0" encoding="utf-8"?>
<p:tagLst xmlns:p="http://schemas.openxmlformats.org/presentationml/2006/main">
  <p:tag name="KSO_WM_UNIT_TABLE_BEAUTIFY" val="smartTable{cb0c01a5-a28b-4be6-9aee-706982eb3691}"/>
</p:tagLst>
</file>

<file path=ppt/tags/tag88.xml><?xml version="1.0" encoding="utf-8"?>
<p:tagLst xmlns:p="http://schemas.openxmlformats.org/presentationml/2006/main">
  <p:tag name="KSO_WPP_MARK_KEY" val="02a0f81c-74dc-4f18-8f11-e041bd7171a9"/>
  <p:tag name="COMMONDATA" val="eyJoZGlkIjoiYmQ3NjQxYmZmN2ZkODIxYWNiNTEzMzQyMTZmNzQ1MmMifQ=="/>
</p:tagLst>
</file>

<file path=ppt/theme/theme1.xml><?xml version="1.0" encoding="utf-8"?>
<a:theme xmlns:a="http://schemas.openxmlformats.org/drawingml/2006/main" name="5_自定义设计方案">
  <a:themeElements>
    <a:clrScheme name="5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5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dirty="0" smtClean="0"/>
        </a:defPPr>
      </a:lstStyle>
    </a:txDef>
  </a:objectDefaults>
  <a:extraClrSchemeLst>
    <a:extraClrScheme>
      <a:clrScheme name="5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7_自定义设计方案">
  <a:themeElements>
    <a:clrScheme name="7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7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lnSpc>
            <a:spcPct val="150000"/>
          </a:lnSpc>
          <a:defRPr sz="2000" dirty="0" smtClean="0">
            <a:solidFill>
              <a:srgbClr val="0000FF"/>
            </a:solidFill>
            <a:latin typeface="黑体" panose="02010609060101010101" pitchFamily="49" charset="-122"/>
            <a:ea typeface="黑体" panose="02010609060101010101" pitchFamily="49" charset="-122"/>
          </a:defRPr>
        </a:defPPr>
      </a:lstStyle>
    </a:txDef>
  </a:objectDefaults>
  <a:extraClrSchemeLst>
    <a:extraClrScheme>
      <a:clrScheme name="7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8_自定义设计方案">
  <a:themeElements>
    <a:clrScheme name="7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7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sz="2000" dirty="0" smtClean="0"/>
        </a:defPPr>
      </a:lstStyle>
    </a:txDef>
  </a:objectDefaults>
  <a:extraClrSchemeLst>
    <a:extraClrScheme>
      <a:clrScheme name="7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12329</Words>
  <Application>WPS 演示</Application>
  <PresentationFormat>全屏显示(16:9)</PresentationFormat>
  <Paragraphs>835</Paragraphs>
  <Slides>53</Slides>
  <Notes>35</Notes>
  <HiddenSlides>1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53</vt:i4>
      </vt:variant>
    </vt:vector>
  </HeadingPairs>
  <TitlesOfParts>
    <vt:vector size="75" baseType="lpstr">
      <vt:lpstr>Arial</vt:lpstr>
      <vt:lpstr>宋体</vt:lpstr>
      <vt:lpstr>Wingdings</vt:lpstr>
      <vt:lpstr>黑体</vt:lpstr>
      <vt:lpstr>楷体</vt:lpstr>
      <vt:lpstr>微软雅黑</vt:lpstr>
      <vt:lpstr>Wingdings</vt:lpstr>
      <vt:lpstr>Arial Unicode MS</vt:lpstr>
      <vt:lpstr>Calibri</vt:lpstr>
      <vt:lpstr>Times New Roman</vt:lpstr>
      <vt:lpstr>Calibri</vt:lpstr>
      <vt:lpstr>楷体_GB2312</vt:lpstr>
      <vt:lpstr>新宋体</vt:lpstr>
      <vt:lpstr>Arial Unicode MS</vt:lpstr>
      <vt:lpstr>方正悠黑体加粗</vt:lpstr>
      <vt:lpstr>Times New Roman</vt:lpstr>
      <vt:lpstr>经典粗仿黑</vt:lpstr>
      <vt:lpstr>5_自定义设计方案</vt:lpstr>
      <vt:lpstr>7_自定义设计方案</vt:lpstr>
      <vt:lpstr>8_自定义设计方案</vt:lpstr>
      <vt:lpstr>自定义设计方案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微软用户</dc:creator>
  <cp:lastModifiedBy>嘉泳</cp:lastModifiedBy>
  <cp:revision>4362</cp:revision>
  <dcterms:created xsi:type="dcterms:W3CDTF">2013-07-26T02:41:00Z</dcterms:created>
  <dcterms:modified xsi:type="dcterms:W3CDTF">2023-04-20T07:59:55Z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397EF6FD3A2D4517A637EE5BED5C6A81</vt:lpwstr>
  </property>
  <property fmtid="{D5CDD505-2E9C-101B-9397-08002B2CF9AE}" pid="3" name="KSOProductBuildVer">
    <vt:lpwstr>2052-11.1.0.13703</vt:lpwstr>
  </property>
</Properties>
</file>