
<file path=[Content_Types].xml><?xml version="1.0" encoding="utf-8"?>
<Types xmlns="http://schemas.openxmlformats.org/package/2006/content-types">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5"/>
  </p:notesMasterIdLst>
  <p:handoutMasterIdLst>
    <p:handoutMasterId r:id="rId96"/>
  </p:handoutMasterIdLst>
  <p:sldIdLst>
    <p:sldId id="1892" r:id="rId3"/>
    <p:sldId id="1677" r:id="rId4"/>
    <p:sldId id="1790" r:id="rId5"/>
    <p:sldId id="1678" r:id="rId6"/>
    <p:sldId id="1679" r:id="rId7"/>
    <p:sldId id="1799" r:id="rId8"/>
    <p:sldId id="1927" r:id="rId9"/>
    <p:sldId id="1796" r:id="rId10"/>
    <p:sldId id="1893" r:id="rId11"/>
    <p:sldId id="1894" r:id="rId12"/>
    <p:sldId id="1895" r:id="rId13"/>
    <p:sldId id="1896" r:id="rId14"/>
    <p:sldId id="1742" r:id="rId15"/>
    <p:sldId id="2072" r:id="rId16"/>
    <p:sldId id="2073" r:id="rId17"/>
    <p:sldId id="1743" r:id="rId18"/>
    <p:sldId id="1746" r:id="rId19"/>
    <p:sldId id="1819" r:id="rId20"/>
    <p:sldId id="2071" r:id="rId21"/>
    <p:sldId id="1820" r:id="rId22"/>
    <p:sldId id="1907" r:id="rId23"/>
    <p:sldId id="1821" r:id="rId24"/>
    <p:sldId id="2002" r:id="rId25"/>
    <p:sldId id="2000" r:id="rId26"/>
    <p:sldId id="1833" r:id="rId27"/>
    <p:sldId id="1837" r:id="rId28"/>
    <p:sldId id="1898" r:id="rId29"/>
    <p:sldId id="1839" r:id="rId30"/>
    <p:sldId id="1909" r:id="rId31"/>
    <p:sldId id="1910" r:id="rId32"/>
    <p:sldId id="2004" r:id="rId33"/>
    <p:sldId id="2005" r:id="rId34"/>
    <p:sldId id="2009" r:id="rId35"/>
    <p:sldId id="1926" r:id="rId36"/>
    <p:sldId id="1912" r:id="rId37"/>
    <p:sldId id="2006" r:id="rId38"/>
    <p:sldId id="2007" r:id="rId39"/>
    <p:sldId id="2150" r:id="rId40"/>
    <p:sldId id="2151" r:id="rId41"/>
    <p:sldId id="1864" r:id="rId42"/>
    <p:sldId id="1903" r:id="rId43"/>
    <p:sldId id="2003" r:id="rId44"/>
    <p:sldId id="2008" r:id="rId45"/>
    <p:sldId id="1899" r:id="rId46"/>
    <p:sldId id="1810" r:id="rId47"/>
    <p:sldId id="1900" r:id="rId48"/>
    <p:sldId id="1913" r:id="rId49"/>
    <p:sldId id="1812" r:id="rId50"/>
    <p:sldId id="1813" r:id="rId51"/>
    <p:sldId id="1914" r:id="rId52"/>
    <p:sldId id="1915" r:id="rId53"/>
    <p:sldId id="1815" r:id="rId54"/>
    <p:sldId id="1916" r:id="rId55"/>
    <p:sldId id="1816" r:id="rId56"/>
    <p:sldId id="1852" r:id="rId57"/>
    <p:sldId id="1863" r:id="rId58"/>
    <p:sldId id="1868" r:id="rId59"/>
    <p:sldId id="1919" r:id="rId60"/>
    <p:sldId id="1918" r:id="rId61"/>
    <p:sldId id="1869" r:id="rId62"/>
    <p:sldId id="1870" r:id="rId63"/>
    <p:sldId id="1693" r:id="rId64"/>
    <p:sldId id="1713" r:id="rId65"/>
    <p:sldId id="1872" r:id="rId66"/>
    <p:sldId id="1920" r:id="rId67"/>
    <p:sldId id="1873" r:id="rId68"/>
    <p:sldId id="1874" r:id="rId69"/>
    <p:sldId id="1875" r:id="rId70"/>
    <p:sldId id="1876" r:id="rId71"/>
    <p:sldId id="1877" r:id="rId72"/>
    <p:sldId id="1878" r:id="rId73"/>
    <p:sldId id="1879" r:id="rId74"/>
    <p:sldId id="1921" r:id="rId75"/>
    <p:sldId id="1922" r:id="rId76"/>
    <p:sldId id="1881" r:id="rId77"/>
    <p:sldId id="1882" r:id="rId78"/>
    <p:sldId id="1883" r:id="rId79"/>
    <p:sldId id="1884" r:id="rId80"/>
    <p:sldId id="1923" r:id="rId81"/>
    <p:sldId id="1886" r:id="rId82"/>
    <p:sldId id="1905" r:id="rId83"/>
    <p:sldId id="1924" r:id="rId84"/>
    <p:sldId id="1925" r:id="rId85"/>
    <p:sldId id="2001" r:id="rId86"/>
    <p:sldId id="1809" r:id="rId87"/>
    <p:sldId id="1825" r:id="rId88"/>
    <p:sldId id="1826" r:id="rId89"/>
    <p:sldId id="1827" r:id="rId90"/>
    <p:sldId id="1829" r:id="rId91"/>
    <p:sldId id="1908" r:id="rId92"/>
    <p:sldId id="1830" r:id="rId93"/>
    <p:sldId id="1865" r:id="rId94"/>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CC"/>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p:scale>
          <a:sx n="100" d="100"/>
          <a:sy n="100" d="100"/>
        </p:scale>
        <p:origin x="-1038" y="-234"/>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tableStyles" Target="tableStyles.xml"/><Relationship Id="rId98" Type="http://schemas.openxmlformats.org/officeDocument/2006/relationships/viewProps" Target="viewProps.xml"/><Relationship Id="rId97" Type="http://schemas.openxmlformats.org/officeDocument/2006/relationships/presProps" Target="presProps.xml"/><Relationship Id="rId96" Type="http://schemas.openxmlformats.org/officeDocument/2006/relationships/handoutMaster" Target="handoutMasters/handoutMaster1.xml"/><Relationship Id="rId95" Type="http://schemas.openxmlformats.org/officeDocument/2006/relationships/notesMaster" Target="notesMasters/notesMaster1.xml"/><Relationship Id="rId94" Type="http://schemas.openxmlformats.org/officeDocument/2006/relationships/slide" Target="slides/slide92.xml"/><Relationship Id="rId93" Type="http://schemas.openxmlformats.org/officeDocument/2006/relationships/slide" Target="slides/slide91.xml"/><Relationship Id="rId92" Type="http://schemas.openxmlformats.org/officeDocument/2006/relationships/slide" Target="slides/slide90.xml"/><Relationship Id="rId91" Type="http://schemas.openxmlformats.org/officeDocument/2006/relationships/slide" Target="slides/slide89.xml"/><Relationship Id="rId90" Type="http://schemas.openxmlformats.org/officeDocument/2006/relationships/slide" Target="slides/slide88.xml"/><Relationship Id="rId9" Type="http://schemas.openxmlformats.org/officeDocument/2006/relationships/slide" Target="slides/slide7.xml"/><Relationship Id="rId89" Type="http://schemas.openxmlformats.org/officeDocument/2006/relationships/slide" Target="slides/slide87.xml"/><Relationship Id="rId88" Type="http://schemas.openxmlformats.org/officeDocument/2006/relationships/slide" Target="slides/slide86.xml"/><Relationship Id="rId87" Type="http://schemas.openxmlformats.org/officeDocument/2006/relationships/slide" Target="slides/slide85.xml"/><Relationship Id="rId86" Type="http://schemas.openxmlformats.org/officeDocument/2006/relationships/slide" Target="slides/slide84.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image" Target="../media/image11.png"/><Relationship Id="rId7" Type="http://schemas.openxmlformats.org/officeDocument/2006/relationships/slide" Target="slide5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3.xml"/><Relationship Id="rId3" Type="http://schemas.openxmlformats.org/officeDocument/2006/relationships/image" Target="../media/image8.png"/><Relationship Id="rId2" Type="http://schemas.openxmlformats.org/officeDocument/2006/relationships/image" Target="../media/image7.png"/><Relationship Id="rId11" Type="http://schemas.openxmlformats.org/officeDocument/2006/relationships/slideLayout" Target="../slideLayouts/slideLayout1.xml"/><Relationship Id="rId10" Type="http://schemas.openxmlformats.org/officeDocument/2006/relationships/image" Target="../media/image12.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0.png"/><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pn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3.xml"/><Relationship Id="rId1"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4.wdp"/><Relationship Id="rId1"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4.wdp"/><Relationship Id="rId1" Type="http://schemas.openxmlformats.org/officeDocument/2006/relationships/image" Target="../media/image2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4.wdp"/><Relationship Id="rId1" Type="http://schemas.openxmlformats.org/officeDocument/2006/relationships/image" Target="../media/image23.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6.png"/><Relationship Id="rId1" Type="http://schemas.openxmlformats.org/officeDocument/2006/relationships/image" Target="../media/image13.png"/></Relationships>
</file>

<file path=ppt/slides/_rels/slide4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6.png"/><Relationship Id="rId2" Type="http://schemas.openxmlformats.org/officeDocument/2006/relationships/slide" Target="slide47.xml"/><Relationship Id="rId1" Type="http://schemas.openxmlformats.org/officeDocument/2006/relationships/image" Target="../media/image1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6.png"/><Relationship Id="rId2" Type="http://schemas.openxmlformats.org/officeDocument/2006/relationships/slide" Target="slide49.xml"/><Relationship Id="rId1" Type="http://schemas.openxmlformats.org/officeDocument/2006/relationships/image" Target="../media/image1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6.png"/><Relationship Id="rId2" Type="http://schemas.openxmlformats.org/officeDocument/2006/relationships/slide" Target="slide51.xml"/><Relationship Id="rId1" Type="http://schemas.openxmlformats.org/officeDocument/2006/relationships/image" Target="../media/image1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24.wdp"/><Relationship Id="rId4" Type="http://schemas.openxmlformats.org/officeDocument/2006/relationships/image" Target="../media/image23.png"/><Relationship Id="rId3" Type="http://schemas.openxmlformats.org/officeDocument/2006/relationships/image" Target="../media/image26.png"/><Relationship Id="rId2" Type="http://schemas.openxmlformats.org/officeDocument/2006/relationships/slide" Target="slide53.xml"/><Relationship Id="rId1" Type="http://schemas.openxmlformats.org/officeDocument/2006/relationships/image" Target="../media/image13.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2.png"/><Relationship Id="rId3" Type="http://schemas.openxmlformats.org/officeDocument/2006/relationships/slide" Target="slide3.xml"/><Relationship Id="rId2" Type="http://schemas.openxmlformats.org/officeDocument/2006/relationships/image" Target="../media/image26.png"/><Relationship Id="rId1" Type="http://schemas.openxmlformats.org/officeDocument/2006/relationships/image" Target="../media/image13.pn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4.wdp"/><Relationship Id="rId1" Type="http://schemas.openxmlformats.org/officeDocument/2006/relationships/image" Target="../media/image2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4.wdp"/><Relationship Id="rId1" Type="http://schemas.openxmlformats.org/officeDocument/2006/relationships/image" Target="../media/image23.png"/></Relationships>
</file>

<file path=ppt/slides/_rels/slide6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2.png"/><Relationship Id="rId3"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 Target="slide61.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2.png"/><Relationship Id="rId1" Type="http://schemas.openxmlformats.org/officeDocument/2006/relationships/slide" Target="slide3.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63.xml.rels><?xml version="1.0" encoding="UTF-8" standalone="yes"?>
<Relationships xmlns="http://schemas.openxmlformats.org/package/2006/relationships"><Relationship Id="rId9" Type="http://schemas.openxmlformats.org/officeDocument/2006/relationships/slide" Target="slide71.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7" Type="http://schemas.openxmlformats.org/officeDocument/2006/relationships/slideLayout" Target="../slideLayouts/slideLayout1.xml"/><Relationship Id="rId16" Type="http://schemas.openxmlformats.org/officeDocument/2006/relationships/image" Target="../media/image26.png"/><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7.xml"/><Relationship Id="rId12" Type="http://schemas.openxmlformats.org/officeDocument/2006/relationships/slide" Target="slide76.xml"/><Relationship Id="rId11" Type="http://schemas.openxmlformats.org/officeDocument/2006/relationships/slide" Target="slide74.xml"/><Relationship Id="rId10" Type="http://schemas.openxmlformats.org/officeDocument/2006/relationships/slide" Target="slide72.xml"/><Relationship Id="rId1" Type="http://schemas.openxmlformats.org/officeDocument/2006/relationships/image" Target="../media/image13.png"/></Relationships>
</file>

<file path=ppt/slides/_rels/slide64.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8.xml"/><Relationship Id="rId7" Type="http://schemas.openxmlformats.org/officeDocument/2006/relationships/slide" Target="slide67.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image" Target="../media/image26.png"/><Relationship Id="rId2" Type="http://schemas.openxmlformats.org/officeDocument/2006/relationships/slide" Target="slide65.xml"/><Relationship Id="rId18" Type="http://schemas.openxmlformats.org/officeDocument/2006/relationships/slideLayout" Target="../slideLayouts/slideLayout1.xml"/><Relationship Id="rId17" Type="http://schemas.openxmlformats.org/officeDocument/2006/relationships/slide" Target="slide74.xml"/><Relationship Id="rId16" Type="http://schemas.openxmlformats.org/officeDocument/2006/relationships/slide" Target="slide80.xml"/><Relationship Id="rId15" Type="http://schemas.openxmlformats.org/officeDocument/2006/relationships/slide" Target="slide78.xml"/><Relationship Id="rId14" Type="http://schemas.openxmlformats.org/officeDocument/2006/relationships/slide" Target="slide77.xml"/><Relationship Id="rId13" Type="http://schemas.openxmlformats.org/officeDocument/2006/relationships/slide" Target="slide76.xml"/><Relationship Id="rId12" Type="http://schemas.openxmlformats.org/officeDocument/2006/relationships/slide" Target="slide72.xml"/><Relationship Id="rId11" Type="http://schemas.openxmlformats.org/officeDocument/2006/relationships/slide" Target="slide71.xml"/><Relationship Id="rId10" Type="http://schemas.openxmlformats.org/officeDocument/2006/relationships/slide" Target="slide70.xml"/><Relationship Id="rId1" Type="http://schemas.openxmlformats.org/officeDocument/2006/relationships/image" Target="../media/image13.png"/></Relationships>
</file>

<file path=ppt/slides/_rels/slide65.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1.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slide" Target="slide64.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80.xml"/><Relationship Id="rId12" Type="http://schemas.openxmlformats.org/officeDocument/2006/relationships/slide" Target="slide78.xml"/><Relationship Id="rId11" Type="http://schemas.openxmlformats.org/officeDocument/2006/relationships/slide" Target="slide77.xml"/><Relationship Id="rId10" Type="http://schemas.openxmlformats.org/officeDocument/2006/relationships/slide" Target="slide76.xml"/><Relationship Id="rId1" Type="http://schemas.openxmlformats.org/officeDocument/2006/relationships/slide" Target="slide63.xml"/></Relationships>
</file>

<file path=ppt/slides/_rels/slide66.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image" Target="../media/image26.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7.xml"/><Relationship Id="rId12" Type="http://schemas.openxmlformats.org/officeDocument/2006/relationships/slide" Target="slide76.xml"/><Relationship Id="rId11" Type="http://schemas.openxmlformats.org/officeDocument/2006/relationships/slide" Target="slide72.xml"/><Relationship Id="rId10" Type="http://schemas.openxmlformats.org/officeDocument/2006/relationships/slide" Target="slide71.xml"/><Relationship Id="rId1" Type="http://schemas.openxmlformats.org/officeDocument/2006/relationships/image" Target="../media/image13.png"/></Relationships>
</file>

<file path=ppt/slides/_rels/slide67.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image" Target="../media/image26.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7.xml"/><Relationship Id="rId12" Type="http://schemas.openxmlformats.org/officeDocument/2006/relationships/slide" Target="slide76.xml"/><Relationship Id="rId11" Type="http://schemas.openxmlformats.org/officeDocument/2006/relationships/slide" Target="slide72.xml"/><Relationship Id="rId10" Type="http://schemas.openxmlformats.org/officeDocument/2006/relationships/slide" Target="slide71.xml"/><Relationship Id="rId1" Type="http://schemas.openxmlformats.org/officeDocument/2006/relationships/image" Target="../media/image13.png"/></Relationships>
</file>

<file path=ppt/slides/_rels/slide68.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image" Target="../media/image26.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7.xml"/><Relationship Id="rId12" Type="http://schemas.openxmlformats.org/officeDocument/2006/relationships/slide" Target="slide76.xml"/><Relationship Id="rId11" Type="http://schemas.openxmlformats.org/officeDocument/2006/relationships/slide" Target="slide72.xml"/><Relationship Id="rId10" Type="http://schemas.openxmlformats.org/officeDocument/2006/relationships/slide" Target="slide71.xml"/><Relationship Id="rId1" Type="http://schemas.openxmlformats.org/officeDocument/2006/relationships/image" Target="../media/image13.png"/></Relationships>
</file>

<file path=ppt/slides/_rels/slide69.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image" Target="../media/image26.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7.xml"/><Relationship Id="rId12" Type="http://schemas.openxmlformats.org/officeDocument/2006/relationships/slide" Target="slide76.xml"/><Relationship Id="rId11" Type="http://schemas.openxmlformats.org/officeDocument/2006/relationships/slide" Target="slide72.xml"/><Relationship Id="rId10" Type="http://schemas.openxmlformats.org/officeDocument/2006/relationships/slide" Target="slide71.xml"/><Relationship Id="rId1" Type="http://schemas.openxmlformats.org/officeDocument/2006/relationships/image" Target="../media/image13.png"/></Relationships>
</file>

<file path=ppt/slides/_rels/slide70.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image" Target="../media/image26.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7.xml"/><Relationship Id="rId12" Type="http://schemas.openxmlformats.org/officeDocument/2006/relationships/slide" Target="slide76.xml"/><Relationship Id="rId11" Type="http://schemas.openxmlformats.org/officeDocument/2006/relationships/slide" Target="slide72.xml"/><Relationship Id="rId10" Type="http://schemas.openxmlformats.org/officeDocument/2006/relationships/slide" Target="slide71.xml"/><Relationship Id="rId1" Type="http://schemas.openxmlformats.org/officeDocument/2006/relationships/image" Target="../media/image13.png"/></Relationships>
</file>

<file path=ppt/slides/_rels/slide71.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image" Target="../media/image26.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7.xml"/><Relationship Id="rId12" Type="http://schemas.openxmlformats.org/officeDocument/2006/relationships/slide" Target="slide76.xml"/><Relationship Id="rId11" Type="http://schemas.openxmlformats.org/officeDocument/2006/relationships/slide" Target="slide72.xml"/><Relationship Id="rId10" Type="http://schemas.openxmlformats.org/officeDocument/2006/relationships/slide" Target="slide71.xml"/><Relationship Id="rId1" Type="http://schemas.openxmlformats.org/officeDocument/2006/relationships/image" Target="../media/image13.png"/></Relationships>
</file>

<file path=ppt/slides/_rels/slide72.xml.rels><?xml version="1.0" encoding="UTF-8" standalone="yes"?>
<Relationships xmlns="http://schemas.openxmlformats.org/package/2006/relationships"><Relationship Id="rId9" Type="http://schemas.openxmlformats.org/officeDocument/2006/relationships/slide" Target="slide71.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8" Type="http://schemas.openxmlformats.org/officeDocument/2006/relationships/slideLayout" Target="../slideLayouts/slideLayout1.xml"/><Relationship Id="rId17" Type="http://schemas.openxmlformats.org/officeDocument/2006/relationships/slide" Target="slide74.xml"/><Relationship Id="rId16" Type="http://schemas.openxmlformats.org/officeDocument/2006/relationships/image" Target="../media/image26.png"/><Relationship Id="rId15" Type="http://schemas.openxmlformats.org/officeDocument/2006/relationships/slide" Target="slide73.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7.xml"/><Relationship Id="rId11" Type="http://schemas.openxmlformats.org/officeDocument/2006/relationships/slide" Target="slide76.xml"/><Relationship Id="rId10" Type="http://schemas.openxmlformats.org/officeDocument/2006/relationships/slide" Target="slide72.xml"/><Relationship Id="rId1" Type="http://schemas.openxmlformats.org/officeDocument/2006/relationships/image" Target="../media/image13.png"/></Relationships>
</file>

<file path=ppt/slides/_rels/slide73.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1.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slide" Target="slide64.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80.xml"/><Relationship Id="rId12" Type="http://schemas.openxmlformats.org/officeDocument/2006/relationships/slide" Target="slide78.xml"/><Relationship Id="rId11" Type="http://schemas.openxmlformats.org/officeDocument/2006/relationships/slide" Target="slide77.xml"/><Relationship Id="rId10" Type="http://schemas.openxmlformats.org/officeDocument/2006/relationships/slide" Target="slide76.xml"/><Relationship Id="rId1" Type="http://schemas.openxmlformats.org/officeDocument/2006/relationships/slide" Target="slide63.xml"/></Relationships>
</file>

<file path=ppt/slides/_rels/slide74.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8.xml"/><Relationship Id="rId7" Type="http://schemas.openxmlformats.org/officeDocument/2006/relationships/slide" Target="slide67.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image" Target="../media/image26.png"/><Relationship Id="rId2" Type="http://schemas.openxmlformats.org/officeDocument/2006/relationships/slide" Target="slide75.xml"/><Relationship Id="rId18" Type="http://schemas.openxmlformats.org/officeDocument/2006/relationships/slideLayout" Target="../slideLayouts/slideLayout1.xml"/><Relationship Id="rId17" Type="http://schemas.openxmlformats.org/officeDocument/2006/relationships/slide" Target="slide80.xml"/><Relationship Id="rId16" Type="http://schemas.openxmlformats.org/officeDocument/2006/relationships/slide" Target="slide78.xml"/><Relationship Id="rId15" Type="http://schemas.openxmlformats.org/officeDocument/2006/relationships/slide" Target="slide77.xml"/><Relationship Id="rId14" Type="http://schemas.openxmlformats.org/officeDocument/2006/relationships/slide" Target="slide76.xml"/><Relationship Id="rId13" Type="http://schemas.openxmlformats.org/officeDocument/2006/relationships/slide" Target="slide74.xml"/><Relationship Id="rId12" Type="http://schemas.openxmlformats.org/officeDocument/2006/relationships/slide" Target="slide72.xml"/><Relationship Id="rId11" Type="http://schemas.openxmlformats.org/officeDocument/2006/relationships/slide" Target="slide71.xml"/><Relationship Id="rId10" Type="http://schemas.openxmlformats.org/officeDocument/2006/relationships/slide" Target="slide70.xml"/><Relationship Id="rId1" Type="http://schemas.openxmlformats.org/officeDocument/2006/relationships/image" Target="../media/image13.png"/></Relationships>
</file>

<file path=ppt/slides/_rels/slide75.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1.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slide" Target="slide64.xml"/><Relationship Id="rId15" Type="http://schemas.openxmlformats.org/officeDocument/2006/relationships/slideLayout" Target="../slideLayouts/slideLayout1.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7.xml"/><Relationship Id="rId11" Type="http://schemas.openxmlformats.org/officeDocument/2006/relationships/slide" Target="slide76.xml"/><Relationship Id="rId10" Type="http://schemas.openxmlformats.org/officeDocument/2006/relationships/slide" Target="slide74.xml"/><Relationship Id="rId1" Type="http://schemas.openxmlformats.org/officeDocument/2006/relationships/slide" Target="slide63.xml"/></Relationships>
</file>

<file path=ppt/slides/_rels/slide76.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image" Target="../media/image26.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7.xml"/><Relationship Id="rId12" Type="http://schemas.openxmlformats.org/officeDocument/2006/relationships/slide" Target="slide76.xml"/><Relationship Id="rId11" Type="http://schemas.openxmlformats.org/officeDocument/2006/relationships/slide" Target="slide72.xml"/><Relationship Id="rId10" Type="http://schemas.openxmlformats.org/officeDocument/2006/relationships/slide" Target="slide71.xml"/><Relationship Id="rId1" Type="http://schemas.openxmlformats.org/officeDocument/2006/relationships/image" Target="../media/image13.png"/></Relationships>
</file>

<file path=ppt/slides/_rels/slide77.xml.rels><?xml version="1.0" encoding="UTF-8" standalone="yes"?>
<Relationships xmlns="http://schemas.openxmlformats.org/package/2006/relationships"><Relationship Id="rId9" Type="http://schemas.openxmlformats.org/officeDocument/2006/relationships/slide" Target="slide70.xml"/><Relationship Id="rId8" Type="http://schemas.openxmlformats.org/officeDocument/2006/relationships/slide" Target="slide69.xml"/><Relationship Id="rId7" Type="http://schemas.openxmlformats.org/officeDocument/2006/relationships/slide" Target="slide68.xml"/><Relationship Id="rId6" Type="http://schemas.openxmlformats.org/officeDocument/2006/relationships/slide" Target="slide67.xml"/><Relationship Id="rId5" Type="http://schemas.openxmlformats.org/officeDocument/2006/relationships/slide" Target="slide66.xml"/><Relationship Id="rId4" Type="http://schemas.openxmlformats.org/officeDocument/2006/relationships/slide" Target="slide64.xml"/><Relationship Id="rId3" Type="http://schemas.openxmlformats.org/officeDocument/2006/relationships/slide" Target="slide63.xml"/><Relationship Id="rId2" Type="http://schemas.openxmlformats.org/officeDocument/2006/relationships/image" Target="../media/image26.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80.xml"/><Relationship Id="rId14" Type="http://schemas.openxmlformats.org/officeDocument/2006/relationships/slide" Target="slide78.xml"/><Relationship Id="rId13" Type="http://schemas.openxmlformats.org/officeDocument/2006/relationships/slide" Target="slide77.xml"/><Relationship Id="rId12" Type="http://schemas.openxmlformats.org/officeDocument/2006/relationships/slide" Target="slide76.xml"/><Relationship Id="rId11" Type="http://schemas.openxmlformats.org/officeDocument/2006/relationships/slide" Target="slide72.xml"/><Relationship Id="rId10" Type="http://schemas.openxmlformats.org/officeDocument/2006/relationships/slide" Target="slide71.xml"/><Relationship Id="rId1" Type="http://schemas.openxmlformats.org/officeDocument/2006/relationships/image" Target="../media/image13.png"/></Relationships>
</file>

<file path=ppt/slides/_rels/slide78.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1.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slide" Target="slide64.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80.xml"/><Relationship Id="rId12" Type="http://schemas.openxmlformats.org/officeDocument/2006/relationships/slide" Target="slide78.xml"/><Relationship Id="rId11" Type="http://schemas.openxmlformats.org/officeDocument/2006/relationships/slide" Target="slide77.xml"/><Relationship Id="rId10" Type="http://schemas.openxmlformats.org/officeDocument/2006/relationships/slide" Target="slide76.xml"/><Relationship Id="rId1" Type="http://schemas.openxmlformats.org/officeDocument/2006/relationships/slide" Target="slide63.xml"/></Relationships>
</file>

<file path=ppt/slides/_rels/slide79.xml.rels><?xml version="1.0" encoding="UTF-8" standalone="yes"?>
<Relationships xmlns="http://schemas.openxmlformats.org/package/2006/relationships"><Relationship Id="rId9" Type="http://schemas.openxmlformats.org/officeDocument/2006/relationships/slide" Target="slide71.xml"/><Relationship Id="rId8" Type="http://schemas.openxmlformats.org/officeDocument/2006/relationships/slide" Target="slide70.xml"/><Relationship Id="rId7" Type="http://schemas.openxmlformats.org/officeDocument/2006/relationships/slide" Target="slide69.xml"/><Relationship Id="rId6" Type="http://schemas.openxmlformats.org/officeDocument/2006/relationships/slide" Target="slide68.xml"/><Relationship Id="rId5" Type="http://schemas.openxmlformats.org/officeDocument/2006/relationships/slide" Target="slide67.xml"/><Relationship Id="rId4" Type="http://schemas.openxmlformats.org/officeDocument/2006/relationships/slide" Target="slide66.xml"/><Relationship Id="rId3" Type="http://schemas.openxmlformats.org/officeDocument/2006/relationships/slide" Target="slide64.xml"/><Relationship Id="rId2" Type="http://schemas.openxmlformats.org/officeDocument/2006/relationships/slide" Target="slide63.xml"/><Relationship Id="rId16" Type="http://schemas.openxmlformats.org/officeDocument/2006/relationships/slideLayout" Target="../slideLayouts/slideLayout1.xml"/><Relationship Id="rId15" Type="http://schemas.openxmlformats.org/officeDocument/2006/relationships/slide" Target="slide74.xml"/><Relationship Id="rId14" Type="http://schemas.openxmlformats.org/officeDocument/2006/relationships/slide" Target="slide80.xml"/><Relationship Id="rId13" Type="http://schemas.openxmlformats.org/officeDocument/2006/relationships/slide" Target="slide78.xml"/><Relationship Id="rId12" Type="http://schemas.openxmlformats.org/officeDocument/2006/relationships/slide" Target="slide77.xml"/><Relationship Id="rId11" Type="http://schemas.openxmlformats.org/officeDocument/2006/relationships/slide" Target="slide76.xml"/><Relationship Id="rId10" Type="http://schemas.openxmlformats.org/officeDocument/2006/relationships/slide" Target="slide72.xml"/><Relationship Id="rId1" Type="http://schemas.openxmlformats.org/officeDocument/2006/relationships/image" Target="../media/image13.png"/></Relationships>
</file>

<file path=ppt/slides/_rels/slide80.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1.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slide" Target="slide64.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80.xml"/><Relationship Id="rId12" Type="http://schemas.openxmlformats.org/officeDocument/2006/relationships/slide" Target="slide78.xml"/><Relationship Id="rId11" Type="http://schemas.openxmlformats.org/officeDocument/2006/relationships/slide" Target="slide77.xml"/><Relationship Id="rId10" Type="http://schemas.openxmlformats.org/officeDocument/2006/relationships/slide" Target="slide76.xml"/><Relationship Id="rId1" Type="http://schemas.openxmlformats.org/officeDocument/2006/relationships/slide" Target="slide63.xml"/></Relationships>
</file>

<file path=ppt/slides/_rels/slide81.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slide" Target="slide71.xml"/><Relationship Id="rId7" Type="http://schemas.openxmlformats.org/officeDocument/2006/relationships/slide" Target="slide70.xml"/><Relationship Id="rId6" Type="http://schemas.openxmlformats.org/officeDocument/2006/relationships/slide" Target="slide69.xml"/><Relationship Id="rId5" Type="http://schemas.openxmlformats.org/officeDocument/2006/relationships/slide" Target="slide68.xml"/><Relationship Id="rId4" Type="http://schemas.openxmlformats.org/officeDocument/2006/relationships/slide" Target="slide67.xml"/><Relationship Id="rId3" Type="http://schemas.openxmlformats.org/officeDocument/2006/relationships/slide" Target="slide66.xml"/><Relationship Id="rId2" Type="http://schemas.openxmlformats.org/officeDocument/2006/relationships/slide" Target="slide64.xml"/><Relationship Id="rId16" Type="http://schemas.openxmlformats.org/officeDocument/2006/relationships/slideLayout" Target="../slideLayouts/slideLayout1.xml"/><Relationship Id="rId15" Type="http://schemas.openxmlformats.org/officeDocument/2006/relationships/image" Target="../media/image13.png"/><Relationship Id="rId14" Type="http://schemas.openxmlformats.org/officeDocument/2006/relationships/slide" Target="slide74.xml"/><Relationship Id="rId13" Type="http://schemas.openxmlformats.org/officeDocument/2006/relationships/slide" Target="slide80.xml"/><Relationship Id="rId12" Type="http://schemas.openxmlformats.org/officeDocument/2006/relationships/slide" Target="slide78.xml"/><Relationship Id="rId11" Type="http://schemas.openxmlformats.org/officeDocument/2006/relationships/slide" Target="slide77.xml"/><Relationship Id="rId10" Type="http://schemas.openxmlformats.org/officeDocument/2006/relationships/slide" Target="slide76.xml"/><Relationship Id="rId1" Type="http://schemas.openxmlformats.org/officeDocument/2006/relationships/slide" Target="slide63.xml"/></Relationships>
</file>

<file path=ppt/slides/_rels/slide82.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8.xml"/><Relationship Id="rId7" Type="http://schemas.openxmlformats.org/officeDocument/2006/relationships/slide" Target="slide67.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image" Target="../media/image22.png"/><Relationship Id="rId2" Type="http://schemas.openxmlformats.org/officeDocument/2006/relationships/slide" Target="slide3.xml"/><Relationship Id="rId18" Type="http://schemas.openxmlformats.org/officeDocument/2006/relationships/slideLayout" Target="../slideLayouts/slideLayout1.xml"/><Relationship Id="rId17" Type="http://schemas.openxmlformats.org/officeDocument/2006/relationships/slide" Target="slide74.xml"/><Relationship Id="rId16" Type="http://schemas.openxmlformats.org/officeDocument/2006/relationships/slide" Target="slide80.xml"/><Relationship Id="rId15" Type="http://schemas.openxmlformats.org/officeDocument/2006/relationships/slide" Target="slide78.xml"/><Relationship Id="rId14" Type="http://schemas.openxmlformats.org/officeDocument/2006/relationships/slide" Target="slide77.xml"/><Relationship Id="rId13" Type="http://schemas.openxmlformats.org/officeDocument/2006/relationships/slide" Target="slide76.xml"/><Relationship Id="rId12" Type="http://schemas.openxmlformats.org/officeDocument/2006/relationships/slide" Target="slide72.xml"/><Relationship Id="rId11" Type="http://schemas.openxmlformats.org/officeDocument/2006/relationships/slide" Target="slide71.xml"/><Relationship Id="rId10" Type="http://schemas.openxmlformats.org/officeDocument/2006/relationships/slide" Target="slide70.xml"/><Relationship Id="rId1" Type="http://schemas.openxmlformats.org/officeDocument/2006/relationships/image" Target="../media/image13.png"/></Relationships>
</file>

<file path=ppt/slides/_rels/slide8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2.xml"/><Relationship Id="rId2" Type="http://schemas.openxmlformats.org/officeDocument/2006/relationships/image" Target="../media/image2.png"/><Relationship Id="rId1" Type="http://schemas.openxmlformats.org/officeDocument/2006/relationships/tags" Target="../tags/tag1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3.png"/><Relationship Id="rId2" Type="http://schemas.microsoft.com/office/2007/relationships/hdphoto" Target="../media/image24.wdp"/><Relationship Id="rId1" Type="http://schemas.openxmlformats.org/officeDocument/2006/relationships/image" Target="../media/image23.png"/></Relationships>
</file>

<file path=ppt/slides/_rels/slide8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6.png"/><Relationship Id="rId1" Type="http://schemas.openxmlformats.org/officeDocument/2006/relationships/image" Target="../media/image13.png"/></Relationships>
</file>

<file path=ppt/slides/_rels/slide8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6.png"/><Relationship Id="rId2" Type="http://schemas.openxmlformats.org/officeDocument/2006/relationships/slide" Target="slide88.xml"/><Relationship Id="rId1" Type="http://schemas.openxmlformats.org/officeDocument/2006/relationships/image" Target="../media/image13.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24.wdp"/><Relationship Id="rId4" Type="http://schemas.openxmlformats.org/officeDocument/2006/relationships/image" Target="../media/image23.png"/><Relationship Id="rId3" Type="http://schemas.openxmlformats.org/officeDocument/2006/relationships/image" Target="../media/image26.png"/><Relationship Id="rId2" Type="http://schemas.openxmlformats.org/officeDocument/2006/relationships/slide" Target="slide90.xml"/><Relationship Id="rId1" Type="http://schemas.openxmlformats.org/officeDocument/2006/relationships/image" Target="../media/image13.pn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6.png"/><Relationship Id="rId1" Type="http://schemas.openxmlformats.org/officeDocument/2006/relationships/image" Target="../media/image13.png"/></Relationships>
</file>

<file path=ppt/slides/_rels/slide9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3941155" y="2621292"/>
            <a:ext cx="4454229" cy="504056"/>
            <a:chOff x="4214225" y="2621292"/>
            <a:chExt cx="3681181"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a:latin typeface="+mj-ea"/>
                  <a:ea typeface="+mj-ea"/>
                </a:rPr>
                <a:t>十</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文化传承与创新</a:t>
              </a:r>
              <a:endParaRPr lang="zh-CN" altLang="en-US" sz="2000" dirty="0">
                <a:latin typeface="+mj-ea"/>
                <a:ea typeface="+mj-ea"/>
              </a:endParaRPr>
            </a:p>
          </p:txBody>
        </p:sp>
        <p:sp>
          <p:nvSpPr>
            <p:cNvPr id="33" name="副标题 3"/>
            <p:cNvSpPr txBox="1"/>
            <p:nvPr/>
          </p:nvSpPr>
          <p:spPr>
            <a:xfrm>
              <a:off x="4214225" y="2621292"/>
              <a:ext cx="729705"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1746829" y="3513464"/>
            <a:ext cx="8696754"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mj-ea"/>
                <a:cs typeface="Times New Roman" panose="02020603050405020304"/>
              </a:rPr>
              <a:t>第</a:t>
            </a:r>
            <a:r>
              <a:rPr lang="en-US" altLang="zh-CN" sz="4400" b="1" kern="100" dirty="0">
                <a:latin typeface="+mj-ea"/>
                <a:cs typeface="Times New Roman" panose="02020603050405020304"/>
              </a:rPr>
              <a:t>24</a:t>
            </a:r>
            <a:r>
              <a:rPr lang="zh-CN" altLang="en-US" sz="4400" b="1" kern="100" dirty="0">
                <a:latin typeface="+mj-ea"/>
                <a:cs typeface="Times New Roman" panose="02020603050405020304"/>
              </a:rPr>
              <a:t>课　文化的继承性与文化发展</a:t>
            </a:r>
            <a:endParaRPr lang="zh-CN" altLang="en-US" sz="4400" b="1" kern="100" dirty="0">
              <a:latin typeface="+mj-ea"/>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a:t>
            </a:r>
            <a:r>
              <a:rPr lang="zh-CN" altLang="zh-CN" sz="2600" kern="100" dirty="0">
                <a:latin typeface="Times New Roman" panose="02020603050405020304"/>
                <a:ea typeface="微软雅黑" panose="020B0503020204020204" charset="-122"/>
                <a:cs typeface="Times New Roman" panose="02020603050405020304"/>
              </a:rPr>
              <a:t>传统文化的表现、特点和影响</a:t>
            </a:r>
            <a:r>
              <a:rPr lang="zh-CN" altLang="zh-CN" sz="2600" kern="100" dirty="0" smtClean="0">
                <a:latin typeface="Times New Roman" panose="02020603050405020304"/>
                <a:ea typeface="微软雅黑" panose="020B0503020204020204" charset="-122"/>
                <a:cs typeface="Times New Roman" panose="02020603050405020304"/>
              </a:rPr>
              <a:t>。</a:t>
            </a:r>
            <a:endParaRPr lang="en-US" altLang="zh-CN" sz="2600" kern="100" dirty="0" smtClean="0">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charset="-122"/>
                <a:cs typeface="Courier New" panose="02070309020205020404"/>
              </a:rPr>
              <a:t>2</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对待传统文化的正确态度</a:t>
            </a:r>
            <a:r>
              <a:rPr lang="zh-CN" altLang="zh-CN" sz="2600" kern="100" dirty="0" smtClean="0">
                <a:latin typeface="Times New Roman" panose="02020603050405020304"/>
                <a:ea typeface="微软雅黑" panose="020B0503020204020204" charset="-122"/>
                <a:cs typeface="Times New Roman" panose="02020603050405020304"/>
              </a:rPr>
              <a:t>。</a:t>
            </a:r>
            <a:endParaRPr lang="en-US" altLang="zh-CN" sz="2600" kern="100" dirty="0" smtClean="0">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charset="-122"/>
                <a:cs typeface="Courier New" panose="02070309020205020404"/>
              </a:rPr>
              <a:t>3</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影响文化发展的主要因素</a:t>
            </a:r>
            <a:r>
              <a:rPr lang="zh-CN" altLang="zh-CN" sz="2600" kern="100" dirty="0" smtClean="0">
                <a:latin typeface="Times New Roman" panose="02020603050405020304"/>
                <a:ea typeface="微软雅黑" panose="020B0503020204020204" charset="-122"/>
                <a:cs typeface="Times New Roman" panose="02020603050405020304"/>
              </a:rPr>
              <a:t>。</a:t>
            </a:r>
            <a:endParaRPr lang="en-US" altLang="zh-CN" sz="2600" kern="100" dirty="0" smtClean="0">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charset="-122"/>
                <a:cs typeface="Courier New" panose="02070309020205020404"/>
              </a:rPr>
              <a:t>4</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文化继承与发展的关系。</a:t>
            </a:r>
            <a:endParaRPr lang="zh-CN" altLang="zh-CN" sz="105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charset="-122"/>
                <a:ea typeface="微软雅黑" panose="020B0503020204020204" charset="-122"/>
                <a:cs typeface="方正苏新诗柳楷简体-yolan" panose="02000000000000000000" pitchFamily="2" charset="-122"/>
              </a:rPr>
              <a:t>最新考纲</a:t>
            </a:r>
            <a:endParaRPr lang="en-US" altLang="zh-CN" sz="3600" b="1" dirty="0">
              <a:latin typeface="微软雅黑" panose="020B0503020204020204" charset="-122"/>
              <a:ea typeface="微软雅黑" panose="020B050302020402020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701602"/>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2764418"/>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11" name="组合 10"/>
          <p:cNvGrpSpPr/>
          <p:nvPr/>
        </p:nvGrpSpPr>
        <p:grpSpPr>
          <a:xfrm>
            <a:off x="4042421" y="3860175"/>
            <a:ext cx="4213025" cy="793419"/>
            <a:chOff x="3467472" y="4792917"/>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4792917"/>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67472" y="4792917"/>
              <a:ext cx="743714" cy="760478"/>
            </a:xfrm>
            <a:prstGeom prst="rect">
              <a:avLst/>
            </a:prstGeom>
          </p:spPr>
        </p:pic>
      </p:grpSp>
      <p:sp>
        <p:nvSpPr>
          <p:cNvPr id="25" name="TextBox 55">
            <a:hlinkClick r:id="rId7" action="ppaction://hlinksldjump"/>
          </p:cNvPr>
          <p:cNvSpPr txBox="1"/>
          <p:nvPr/>
        </p:nvSpPr>
        <p:spPr>
          <a:xfrm>
            <a:off x="4997003" y="402057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charset="-122"/>
                <a:ea typeface="微软雅黑" panose="020B0503020204020204" charset="-122"/>
              </a:defRPr>
            </a:lvl1pPr>
          </a:lstStyle>
          <a:p>
            <a:pPr defTabSz="913765" fontAlgn="base">
              <a:spcBef>
                <a:spcPct val="0"/>
              </a:spcBef>
              <a:spcAft>
                <a:spcPct val="0"/>
              </a:spcAft>
            </a:pPr>
            <a:r>
              <a:rPr lang="zh-CN" altLang="en-US" sz="2400" dirty="0" smtClean="0">
                <a:solidFill>
                  <a:srgbClr val="4D4D4D"/>
                </a:solidFill>
              </a:rPr>
              <a:t>大题提分</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揭秘技巧</a:t>
            </a:r>
            <a:endParaRPr lang="zh-CN" altLang="en-US" sz="2400" dirty="0">
              <a:solidFill>
                <a:srgbClr val="4D4D4D"/>
              </a:solidFill>
            </a:endParaRPr>
          </a:p>
        </p:txBody>
      </p:sp>
      <p:sp>
        <p:nvSpPr>
          <p:cNvPr id="21" name="TextBox 47">
            <a:hlinkClick r:id="rId1" action="ppaction://hlinksldjump"/>
          </p:cNvPr>
          <p:cNvSpPr txBox="1"/>
          <p:nvPr/>
        </p:nvSpPr>
        <p:spPr>
          <a:xfrm>
            <a:off x="4997003" y="1846594"/>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charset="-122"/>
                <a:ea typeface="微软雅黑" panose="020B0503020204020204" charset="-122"/>
              </a:rPr>
              <a:t>主干构建</a:t>
            </a:r>
            <a:r>
              <a:rPr lang="zh-CN" altLang="en-US" dirty="0">
                <a:solidFill>
                  <a:prstClr val="black">
                    <a:lumMod val="65000"/>
                    <a:lumOff val="35000"/>
                  </a:prstClr>
                </a:solidFill>
                <a:latin typeface="微软雅黑" panose="020B0503020204020204" charset="-122"/>
                <a:ea typeface="微软雅黑" panose="020B0503020204020204" charset="-122"/>
                <a:cs typeface="Times New Roman" panose="02020603050405020304" pitchFamily="18" charset="0"/>
              </a:rPr>
              <a:t>　</a:t>
            </a:r>
            <a:r>
              <a:rPr lang="zh-CN" altLang="en-US" sz="2400" b="1" dirty="0" smtClean="0">
                <a:solidFill>
                  <a:srgbClr val="4D4D4D"/>
                </a:solidFill>
                <a:latin typeface="微软雅黑" panose="020B0503020204020204" charset="-122"/>
                <a:ea typeface="微软雅黑" panose="020B0503020204020204" charset="-122"/>
              </a:rPr>
              <a:t>易错明辨</a:t>
            </a:r>
            <a:endParaRPr lang="zh-CN" altLang="en-US" sz="2400" b="1" dirty="0">
              <a:solidFill>
                <a:srgbClr val="4D4D4D"/>
              </a:solidFill>
              <a:latin typeface="微软雅黑" panose="020B0503020204020204" charset="-122"/>
              <a:ea typeface="微软雅黑" panose="020B0503020204020204" charset="-122"/>
            </a:endParaRPr>
          </a:p>
        </p:txBody>
      </p:sp>
      <p:sp>
        <p:nvSpPr>
          <p:cNvPr id="23" name="TextBox 48">
            <a:hlinkClick r:id="rId4" action="ppaction://hlinksldjump"/>
          </p:cNvPr>
          <p:cNvSpPr txBox="1"/>
          <p:nvPr/>
        </p:nvSpPr>
        <p:spPr>
          <a:xfrm>
            <a:off x="4997003" y="2933586"/>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charset="-122"/>
                <a:ea typeface="微软雅黑" panose="020B050302020402020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grpSp>
        <p:nvGrpSpPr>
          <p:cNvPr id="6" name="组合 5"/>
          <p:cNvGrpSpPr/>
          <p:nvPr/>
        </p:nvGrpSpPr>
        <p:grpSpPr>
          <a:xfrm>
            <a:off x="4042421" y="4955933"/>
            <a:ext cx="4213025" cy="793419"/>
            <a:chOff x="3976494" y="5878066"/>
            <a:chExt cx="4213025" cy="793419"/>
          </a:xfrm>
        </p:grpSpPr>
        <p:pic>
          <p:nvPicPr>
            <p:cNvPr id="17" name="图片 16">
              <a:hlinkClick r:id="rId9"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919" y="5878066"/>
              <a:ext cx="3495600" cy="793419"/>
            </a:xfrm>
            <a:prstGeom prst="rect">
              <a:avLst/>
            </a:prstGeom>
          </p:spPr>
        </p:pic>
        <p:pic>
          <p:nvPicPr>
            <p:cNvPr id="18" name="图片 17">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76494" y="5878066"/>
              <a:ext cx="743714" cy="760477"/>
            </a:xfrm>
            <a:prstGeom prst="rect">
              <a:avLst/>
            </a:prstGeom>
          </p:spPr>
        </p:pic>
      </p:grpSp>
      <p:sp>
        <p:nvSpPr>
          <p:cNvPr id="19" name="TextBox 55">
            <a:hlinkClick r:id="rId9"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charset="-122"/>
                <a:ea typeface="微软雅黑" panose="020B050302020402020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charset="-122"/>
                <a:ea typeface="微软雅黑" panose="020B0503020204020204" charset="-122"/>
                <a:cs typeface="方正苏新诗柳楷简体-yolan" panose="02000000000000000000" pitchFamily="2" charset="-122"/>
              </a:rPr>
              <a:t>内容索引</a:t>
            </a:r>
            <a:endParaRPr lang="en-US" altLang="zh-CN" sz="3600" b="1" dirty="0">
              <a:latin typeface="微软雅黑" panose="020B0503020204020204" charset="-122"/>
              <a:ea typeface="微软雅黑" panose="020B050302020402020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charset="-122"/>
              <a:ea typeface="微软雅黑" panose="020B050302020402020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charset="-122"/>
                <a:ea typeface="微软雅黑" panose="020B050302020402020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2949664" y="288732"/>
            <a:ext cx="9122206" cy="2492990"/>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含义：在长期历史发展中形成并保留在</a:t>
            </a:r>
            <a:r>
              <a:rPr lang="zh-CN" altLang="en-US" sz="2600" kern="100" dirty="0" smtClean="0">
                <a:latin typeface="Times New Roman" panose="02020603050405020304"/>
                <a:ea typeface="微软雅黑" panose="020B0503020204020204" charset="-122"/>
                <a:cs typeface="Times New Roman" panose="02020603050405020304"/>
              </a:rPr>
              <a:t>①</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中</a:t>
            </a:r>
            <a:r>
              <a:rPr lang="zh-CN" altLang="en-US" sz="2600" kern="100" dirty="0">
                <a:latin typeface="Times New Roman" panose="02020603050405020304"/>
                <a:ea typeface="微软雅黑" panose="020B0503020204020204" charset="-122"/>
                <a:cs typeface="Times New Roman" panose="02020603050405020304"/>
              </a:rPr>
              <a:t>的、</a:t>
            </a:r>
            <a:r>
              <a:rPr lang="zh-CN" altLang="en-US" sz="2600" kern="100" dirty="0" smtClean="0">
                <a:latin typeface="Times New Roman" panose="02020603050405020304"/>
                <a:ea typeface="微软雅黑" panose="020B0503020204020204" charset="-122"/>
                <a:cs typeface="Times New Roman" panose="02020603050405020304"/>
              </a:rPr>
              <a:t>具</a:t>
            </a:r>
            <a:endParaRPr lang="en-US" altLang="zh-CN" sz="2600" kern="100" dirty="0" smtClean="0">
              <a:latin typeface="Times New Roman" panose="02020603050405020304"/>
              <a:ea typeface="微软雅黑" panose="020B050302020402020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charset="-122"/>
                <a:cs typeface="Times New Roman" panose="02020603050405020304"/>
              </a:rPr>
              <a:t> </a:t>
            </a:r>
            <a:r>
              <a:rPr lang="en-US" altLang="zh-CN" sz="2600"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有②</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的文化</a:t>
            </a:r>
            <a:endParaRPr lang="en-US" altLang="zh-CN" sz="2600" kern="100" dirty="0" smtClean="0">
              <a:latin typeface="Times New Roman" panose="02020603050405020304"/>
              <a:ea typeface="微软雅黑" panose="020B050302020402020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charset="-122"/>
                <a:cs typeface="Times New Roman" panose="02020603050405020304"/>
              </a:rPr>
              <a:t>表现</a:t>
            </a:r>
            <a:r>
              <a:rPr lang="zh-CN" altLang="en-US" sz="2600" kern="100" dirty="0">
                <a:latin typeface="Times New Roman" panose="02020603050405020304"/>
                <a:ea typeface="微软雅黑" panose="020B0503020204020204" charset="-122"/>
                <a:cs typeface="Times New Roman" panose="02020603050405020304"/>
              </a:rPr>
              <a:t>：传统</a:t>
            </a:r>
            <a:r>
              <a:rPr lang="zh-CN" altLang="en-US" sz="2600" kern="100" dirty="0" smtClean="0">
                <a:latin typeface="Times New Roman" panose="02020603050405020304"/>
                <a:ea typeface="微软雅黑" panose="020B0503020204020204" charset="-122"/>
                <a:cs typeface="Times New Roman" panose="02020603050405020304"/>
              </a:rPr>
              <a:t>③</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传统建筑、传统文艺、传统</a:t>
            </a:r>
            <a:r>
              <a:rPr lang="zh-CN" altLang="en-US" sz="2600" kern="100" dirty="0" smtClean="0">
                <a:latin typeface="Times New Roman" panose="02020603050405020304"/>
                <a:ea typeface="微软雅黑" panose="020B0503020204020204" charset="-122"/>
                <a:cs typeface="Times New Roman" panose="02020603050405020304"/>
              </a:rPr>
              <a:t>④</a:t>
            </a:r>
            <a:r>
              <a:rPr lang="en-US" altLang="zh-CN" sz="2600" kern="100" dirty="0" smtClean="0">
                <a:latin typeface="Times New Roman" panose="02020603050405020304"/>
                <a:ea typeface="微软雅黑" panose="020B0503020204020204" charset="-122"/>
                <a:cs typeface="Times New Roman" panose="02020603050405020304"/>
              </a:rPr>
              <a:t>_____</a:t>
            </a:r>
            <a:endParaRPr lang="zh-CN" altLang="en-US" sz="2600" kern="100" dirty="0">
              <a:latin typeface="Times New Roman" panose="02020603050405020304"/>
              <a:ea typeface="微软雅黑" panose="020B050302020402020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特点：相对</a:t>
            </a:r>
            <a:r>
              <a:rPr lang="zh-CN" altLang="en-US" sz="2600" kern="100" dirty="0" smtClean="0">
                <a:latin typeface="Times New Roman" panose="02020603050405020304"/>
                <a:ea typeface="微软雅黑" panose="020B0503020204020204" charset="-122"/>
                <a:cs typeface="Times New Roman" panose="02020603050405020304"/>
              </a:rPr>
              <a:t>⑤</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鲜明的</a:t>
            </a:r>
            <a:r>
              <a:rPr lang="zh-CN" altLang="en-US" sz="2600" kern="100" dirty="0" smtClean="0">
                <a:latin typeface="Times New Roman" panose="02020603050405020304"/>
                <a:ea typeface="微软雅黑" panose="020B0503020204020204" charset="-122"/>
                <a:cs typeface="Times New Roman" panose="02020603050405020304"/>
              </a:rPr>
              <a:t>⑥</a:t>
            </a:r>
            <a:r>
              <a:rPr lang="en-US" altLang="zh-CN" sz="2600" kern="100" dirty="0" smtClean="0">
                <a:latin typeface="Times New Roman" panose="02020603050405020304"/>
                <a:ea typeface="微软雅黑" panose="020B0503020204020204" charset="-122"/>
                <a:cs typeface="Times New Roman" panose="02020603050405020304"/>
              </a:rPr>
              <a:t>_______</a:t>
            </a:r>
            <a:endParaRPr lang="zh-CN" altLang="en-US" sz="2600" dirty="0">
              <a:ea typeface="微软雅黑" panose="020B0503020204020204" charset="-122"/>
            </a:endParaRPr>
          </a:p>
        </p:txBody>
      </p:sp>
      <p:sp>
        <p:nvSpPr>
          <p:cNvPr id="68" name="矩形 67"/>
          <p:cNvSpPr/>
          <p:nvPr/>
        </p:nvSpPr>
        <p:spPr>
          <a:xfrm>
            <a:off x="1126654" y="3673108"/>
            <a:ext cx="1518364" cy="1892826"/>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传统文化</a:t>
            </a:r>
            <a:endParaRPr lang="zh-CN" altLang="en-US" sz="2600" kern="100" dirty="0">
              <a:latin typeface="Times New Roman" panose="02020603050405020304"/>
              <a:ea typeface="微软雅黑" panose="020B050302020402020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的</a:t>
            </a:r>
            <a:r>
              <a:rPr lang="zh-CN" altLang="en-US" sz="2600" kern="100" dirty="0" smtClean="0">
                <a:latin typeface="Times New Roman" panose="02020603050405020304"/>
                <a:ea typeface="微软雅黑" panose="020B0503020204020204" charset="-122"/>
                <a:cs typeface="Times New Roman" panose="02020603050405020304"/>
              </a:rPr>
              <a:t>影响</a:t>
            </a:r>
            <a:endParaRPr lang="en-US" altLang="zh-CN" sz="2600" kern="100" dirty="0" smtClean="0">
              <a:latin typeface="Times New Roman" panose="02020603050405020304"/>
              <a:ea typeface="微软雅黑" panose="020B0503020204020204" charset="-122"/>
              <a:cs typeface="Times New Roman" panose="02020603050405020304"/>
            </a:endParaRPr>
          </a:p>
          <a:p>
            <a:pPr>
              <a:lnSpc>
                <a:spcPct val="150000"/>
              </a:lnSpc>
            </a:pPr>
            <a:r>
              <a:rPr lang="en-US" altLang="zh-CN"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为什么</a:t>
            </a:r>
            <a:r>
              <a:rPr lang="en-US" altLang="zh-CN" sz="2600" kern="100" dirty="0">
                <a:latin typeface="Times New Roman" panose="02020603050405020304"/>
                <a:ea typeface="微软雅黑" panose="020B0503020204020204" charset="-122"/>
                <a:cs typeface="Times New Roman" panose="02020603050405020304"/>
              </a:rPr>
              <a:t>)</a:t>
            </a:r>
            <a:endParaRPr lang="zh-CN" altLang="en-US" sz="2600" dirty="0">
              <a:ea typeface="微软雅黑" panose="020B0503020204020204" charset="-122"/>
            </a:endParaRPr>
          </a:p>
        </p:txBody>
      </p:sp>
      <p:sp>
        <p:nvSpPr>
          <p:cNvPr id="71" name="矩形 70"/>
          <p:cNvSpPr/>
          <p:nvPr/>
        </p:nvSpPr>
        <p:spPr>
          <a:xfrm>
            <a:off x="3007158" y="3241060"/>
            <a:ext cx="9107692" cy="2492990"/>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charset="-122"/>
                <a:cs typeface="Times New Roman" panose="02020603050405020304"/>
              </a:rPr>
              <a:t>如果能顺应社会生活的变迁，就能对社会与人的发展</a:t>
            </a:r>
            <a:r>
              <a:rPr lang="zh-CN" altLang="en-US" sz="2600" kern="100" dirty="0" smtClean="0">
                <a:latin typeface="Times New Roman" panose="02020603050405020304"/>
                <a:ea typeface="微软雅黑" panose="020B0503020204020204" charset="-122"/>
                <a:cs typeface="Times New Roman" panose="02020603050405020304"/>
              </a:rPr>
              <a:t>起</a:t>
            </a:r>
            <a:endParaRPr lang="en-US" altLang="zh-CN" sz="2600" kern="100" dirty="0" smtClean="0">
              <a:latin typeface="Times New Roman" panose="02020603050405020304"/>
              <a:ea typeface="微软雅黑" panose="020B050302020402020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charset="-122"/>
                <a:cs typeface="Times New Roman" panose="02020603050405020304"/>
              </a:rPr>
              <a:t> </a:t>
            </a:r>
            <a:r>
              <a:rPr lang="en-US" altLang="zh-CN" sz="2600"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⑦</a:t>
            </a:r>
            <a:r>
              <a:rPr lang="en-US" altLang="zh-CN" sz="2600" kern="100" dirty="0" smtClean="0">
                <a:latin typeface="Times New Roman" panose="02020603050405020304"/>
                <a:ea typeface="微软雅黑" panose="020B0503020204020204" charset="-122"/>
                <a:cs typeface="Times New Roman" panose="02020603050405020304"/>
              </a:rPr>
              <a:t>_________</a:t>
            </a:r>
            <a:endParaRPr lang="zh-CN" altLang="en-US" sz="2600" kern="100" dirty="0">
              <a:latin typeface="Times New Roman" panose="02020603050405020304"/>
              <a:ea typeface="微软雅黑" panose="020B050302020402020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charset="-122"/>
                <a:cs typeface="Times New Roman" panose="02020603050405020304"/>
              </a:rPr>
              <a:t>如果一成不变，</a:t>
            </a:r>
            <a:r>
              <a:rPr lang="zh-CN" altLang="en-US" sz="2600" kern="100" dirty="0" smtClean="0">
                <a:latin typeface="Times New Roman" panose="02020603050405020304"/>
                <a:ea typeface="微软雅黑" panose="020B0503020204020204" charset="-122"/>
                <a:cs typeface="Times New Roman" panose="02020603050405020304"/>
              </a:rPr>
              <a:t>也会</a:t>
            </a:r>
            <a:r>
              <a:rPr lang="zh-CN" altLang="en-US" sz="2600" kern="100" dirty="0">
                <a:latin typeface="Times New Roman" panose="02020603050405020304"/>
                <a:ea typeface="微软雅黑" panose="020B0503020204020204" charset="-122"/>
                <a:cs typeface="Times New Roman" panose="02020603050405020304"/>
              </a:rPr>
              <a:t>起阻碍社会进步、妨害人的发展</a:t>
            </a:r>
            <a:r>
              <a:rPr lang="zh-CN" altLang="en-US" sz="2600" kern="100" dirty="0" smtClean="0">
                <a:latin typeface="Times New Roman" panose="02020603050405020304"/>
                <a:ea typeface="微软雅黑" panose="020B0503020204020204" charset="-122"/>
                <a:cs typeface="Times New Roman" panose="02020603050405020304"/>
              </a:rPr>
              <a:t>的</a:t>
            </a:r>
            <a:endParaRPr lang="en-US" altLang="zh-CN" sz="2600" kern="100" dirty="0" smtClean="0">
              <a:latin typeface="Times New Roman" panose="02020603050405020304"/>
              <a:ea typeface="微软雅黑" panose="020B050302020402020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charset="-122"/>
                <a:cs typeface="Times New Roman" panose="02020603050405020304"/>
              </a:rPr>
              <a:t> </a:t>
            </a:r>
            <a:r>
              <a:rPr lang="en-US" altLang="zh-CN" sz="2600"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⑧</a:t>
            </a:r>
            <a:r>
              <a:rPr lang="en-US" altLang="zh-CN" sz="2600" kern="100" dirty="0" smtClean="0">
                <a:latin typeface="Times New Roman" panose="02020603050405020304"/>
                <a:ea typeface="微软雅黑" panose="020B0503020204020204" charset="-122"/>
                <a:cs typeface="Times New Roman" panose="02020603050405020304"/>
              </a:rPr>
              <a:t>_________</a:t>
            </a:r>
            <a:endParaRPr lang="zh-CN" altLang="en-US" sz="2600" dirty="0">
              <a:ea typeface="微软雅黑" panose="020B0503020204020204" charset="-122"/>
            </a:endParaRPr>
          </a:p>
        </p:txBody>
      </p:sp>
      <p:sp>
        <p:nvSpPr>
          <p:cNvPr id="76" name="矩形 75"/>
          <p:cNvSpPr/>
          <p:nvPr/>
        </p:nvSpPr>
        <p:spPr>
          <a:xfrm>
            <a:off x="8989478" y="313735"/>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现实生活</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80" name="矩形 79"/>
          <p:cNvSpPr/>
          <p:nvPr/>
        </p:nvSpPr>
        <p:spPr>
          <a:xfrm>
            <a:off x="4020926" y="907391"/>
            <a:ext cx="1851789"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相对稳定性</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81" name="矩形 80"/>
          <p:cNvSpPr/>
          <p:nvPr/>
        </p:nvSpPr>
        <p:spPr>
          <a:xfrm>
            <a:off x="5006686" y="1530562"/>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习俗</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82" name="矩形 81"/>
          <p:cNvSpPr/>
          <p:nvPr/>
        </p:nvSpPr>
        <p:spPr>
          <a:xfrm>
            <a:off x="10491741" y="1542418"/>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思想</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83" name="矩形 82"/>
          <p:cNvSpPr/>
          <p:nvPr/>
        </p:nvSpPr>
        <p:spPr>
          <a:xfrm>
            <a:off x="5006686" y="2099130"/>
            <a:ext cx="1184940"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稳定性</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84" name="矩形 83"/>
          <p:cNvSpPr/>
          <p:nvPr/>
        </p:nvSpPr>
        <p:spPr>
          <a:xfrm>
            <a:off x="7834352" y="2142672"/>
            <a:ext cx="1184940"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民族性</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85" name="矩形 84"/>
          <p:cNvSpPr/>
          <p:nvPr/>
        </p:nvSpPr>
        <p:spPr>
          <a:xfrm>
            <a:off x="3790950" y="3897685"/>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积极作用</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86" name="矩形 85"/>
          <p:cNvSpPr/>
          <p:nvPr/>
        </p:nvSpPr>
        <p:spPr>
          <a:xfrm>
            <a:off x="3791991" y="5091009"/>
            <a:ext cx="1518364" cy="492443"/>
          </a:xfrm>
          <a:prstGeom prst="rect">
            <a:avLst/>
          </a:prstGeom>
        </p:spPr>
        <p:txBody>
          <a:bodyPr wrap="none">
            <a:spAutoFit/>
          </a:bodyPr>
          <a:lstStyle/>
          <a:p>
            <a:pPr lvl="0"/>
            <a:r>
              <a:rPr lang="zh-CN" altLang="en-US" sz="2600" kern="100" dirty="0">
                <a:solidFill>
                  <a:srgbClr val="C00000"/>
                </a:solidFill>
                <a:latin typeface="Times New Roman" panose="02020603050405020304"/>
                <a:ea typeface="微软雅黑" panose="020B0503020204020204" charset="-122"/>
                <a:cs typeface="Times New Roman" panose="02020603050405020304"/>
              </a:rPr>
              <a:t>消极作用</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grpSp>
        <p:nvGrpSpPr>
          <p:cNvPr id="16" name="组合 15"/>
          <p:cNvGrpSpPr/>
          <p:nvPr/>
        </p:nvGrpSpPr>
        <p:grpSpPr>
          <a:xfrm>
            <a:off x="2566814" y="3593633"/>
            <a:ext cx="446035" cy="1850624"/>
            <a:chOff x="2448151" y="537226"/>
            <a:chExt cx="653039" cy="536059"/>
          </a:xfrm>
        </p:grpSpPr>
        <p:cxnSp>
          <p:nvCxnSpPr>
            <p:cNvPr id="7" name="直接连接符 6"/>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8" name="直接连接符 87"/>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89" name="直接连接符 88"/>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grpSp>
        <p:nvGrpSpPr>
          <p:cNvPr id="2048" name="组合 2047"/>
          <p:cNvGrpSpPr/>
          <p:nvPr/>
        </p:nvGrpSpPr>
        <p:grpSpPr>
          <a:xfrm>
            <a:off x="2613238" y="792788"/>
            <a:ext cx="298682" cy="1903168"/>
            <a:chOff x="2460940" y="4473634"/>
            <a:chExt cx="640250" cy="1181717"/>
          </a:xfrm>
        </p:grpSpPr>
        <p:cxnSp>
          <p:nvCxnSpPr>
            <p:cNvPr id="99" name="直接连接符 98"/>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2460940" y="5059029"/>
              <a:ext cx="640250" cy="0"/>
            </a:xfrm>
            <a:prstGeom prst="line">
              <a:avLst/>
            </a:prstGeom>
          </p:spPr>
          <p:style>
            <a:lnRef idx="1">
              <a:schemeClr val="dk1"/>
            </a:lnRef>
            <a:fillRef idx="0">
              <a:schemeClr val="dk1"/>
            </a:fillRef>
            <a:effectRef idx="0">
              <a:schemeClr val="dk1"/>
            </a:effectRef>
            <a:fontRef idx="minor">
              <a:schemeClr val="tx1"/>
            </a:fontRef>
          </p:style>
        </p:cxnSp>
      </p:grpSp>
      <p:grpSp>
        <p:nvGrpSpPr>
          <p:cNvPr id="3" name="组合 2"/>
          <p:cNvGrpSpPr/>
          <p:nvPr/>
        </p:nvGrpSpPr>
        <p:grpSpPr>
          <a:xfrm>
            <a:off x="766614" y="1440860"/>
            <a:ext cx="370690" cy="3184711"/>
            <a:chOff x="798781" y="1020824"/>
            <a:chExt cx="794605" cy="3853500"/>
          </a:xfrm>
        </p:grpSpPr>
        <p:cxnSp>
          <p:nvCxnSpPr>
            <p:cNvPr id="103" name="直接连接符 102"/>
            <p:cNvCxnSpPr/>
            <p:nvPr/>
          </p:nvCxnSpPr>
          <p:spPr>
            <a:xfrm flipH="1">
              <a:off x="1277499" y="10208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48743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1028899"/>
              <a:ext cx="0" cy="3844528"/>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798781" y="2882420"/>
              <a:ext cx="437302" cy="0"/>
            </a:xfrm>
            <a:prstGeom prst="line">
              <a:avLst/>
            </a:prstGeom>
          </p:spPr>
          <p:style>
            <a:lnRef idx="1">
              <a:schemeClr val="dk1"/>
            </a:lnRef>
            <a:fillRef idx="0">
              <a:schemeClr val="dk1"/>
            </a:fillRef>
            <a:effectRef idx="0">
              <a:schemeClr val="dk1"/>
            </a:effectRef>
            <a:fontRef idx="minor">
              <a:schemeClr val="tx1"/>
            </a:fontRef>
          </p:style>
        </p:cxnSp>
      </p:grpSp>
      <p:cxnSp>
        <p:nvCxnSpPr>
          <p:cNvPr id="111" name="直接箭头连接符 110"/>
          <p:cNvCxnSpPr/>
          <p:nvPr/>
        </p:nvCxnSpPr>
        <p:spPr>
          <a:xfrm>
            <a:off x="1846734" y="2292227"/>
            <a:ext cx="0" cy="123686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90550" y="765498"/>
            <a:ext cx="576063" cy="5332807"/>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charset="-122"/>
                <a:cs typeface="Times New Roman" panose="02020603050405020304"/>
              </a:rPr>
              <a:t>文化的继承性</a:t>
            </a:r>
            <a:endParaRPr lang="zh-CN" altLang="en-US" sz="2600" kern="100" dirty="0">
              <a:latin typeface="Times New Roman" panose="02020603050405020304"/>
              <a:ea typeface="微软雅黑" panose="020B050302020402020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charset="-122"/>
                <a:cs typeface="Times New Roman" panose="02020603050405020304"/>
              </a:rPr>
              <a:t>与文化发展</a:t>
            </a:r>
            <a:endParaRPr lang="zh-CN" altLang="zh-CN" sz="2600" kern="100" dirty="0">
              <a:latin typeface="Times New Roman" panose="02020603050405020304"/>
              <a:ea typeface="微软雅黑" panose="020B0503020204020204" charset="-122"/>
              <a:cs typeface="Times New Roman" panose="02020603050405020304"/>
            </a:endParaRPr>
          </a:p>
        </p:txBody>
      </p:sp>
      <p:sp>
        <p:nvSpPr>
          <p:cNvPr id="43" name="矩形 42"/>
          <p:cNvSpPr/>
          <p:nvPr/>
        </p:nvSpPr>
        <p:spPr>
          <a:xfrm>
            <a:off x="1126654" y="936804"/>
            <a:ext cx="1518364" cy="1292662"/>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传统</a:t>
            </a:r>
            <a:r>
              <a:rPr lang="zh-CN" altLang="en-US" sz="2600" kern="100" dirty="0" smtClean="0">
                <a:latin typeface="Times New Roman" panose="02020603050405020304"/>
                <a:ea typeface="微软雅黑" panose="020B0503020204020204" charset="-122"/>
                <a:cs typeface="Times New Roman" panose="02020603050405020304"/>
              </a:rPr>
              <a:t>文化</a:t>
            </a:r>
            <a:endParaRPr lang="en-US" altLang="zh-CN" sz="2600" kern="100" dirty="0" smtClean="0">
              <a:latin typeface="Times New Roman" panose="02020603050405020304"/>
              <a:ea typeface="微软雅黑" panose="020B0503020204020204" charset="-122"/>
              <a:cs typeface="Times New Roman" panose="02020603050405020304"/>
            </a:endParaRPr>
          </a:p>
          <a:p>
            <a:pPr>
              <a:lnSpc>
                <a:spcPct val="150000"/>
              </a:lnSpc>
            </a:pPr>
            <a:r>
              <a:rPr lang="en-US" altLang="zh-CN"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是什么</a:t>
            </a:r>
            <a:r>
              <a:rPr lang="en-US" altLang="zh-CN" sz="2600" kern="100" dirty="0">
                <a:latin typeface="Times New Roman" panose="02020603050405020304"/>
                <a:ea typeface="微软雅黑" panose="020B0503020204020204" charset="-122"/>
                <a:cs typeface="Times New Roman" panose="02020603050405020304"/>
              </a:rPr>
              <a:t>)</a:t>
            </a:r>
            <a:endParaRPr lang="zh-CN" altLang="en-US" sz="2600" dirty="0">
              <a:ea typeface="微软雅黑" panose="020B0503020204020204"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blinds(horizontal)">
                                      <p:cBhvr>
                                        <p:cTn id="7" dur="500"/>
                                        <p:tgtEl>
                                          <p:spTgt spid="7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blinds(horizontal)">
                                      <p:cBhvr>
                                        <p:cTn id="12" dur="500"/>
                                        <p:tgtEl>
                                          <p:spTgt spid="8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1"/>
                                        </p:tgtEl>
                                        <p:attrNameLst>
                                          <p:attrName>style.visibility</p:attrName>
                                        </p:attrNameLst>
                                      </p:cBhvr>
                                      <p:to>
                                        <p:strVal val="visible"/>
                                      </p:to>
                                    </p:set>
                                    <p:animEffect transition="in" filter="blinds(horizontal)">
                                      <p:cBhvr>
                                        <p:cTn id="17" dur="500"/>
                                        <p:tgtEl>
                                          <p:spTgt spid="8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blinds(horizontal)">
                                      <p:cBhvr>
                                        <p:cTn id="22" dur="500"/>
                                        <p:tgtEl>
                                          <p:spTgt spid="8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linds(horizontal)">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blinds(horizontal)">
                                      <p:cBhvr>
                                        <p:cTn id="32" dur="500"/>
                                        <p:tgtEl>
                                          <p:spTgt spid="8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5"/>
                                        </p:tgtEl>
                                        <p:attrNameLst>
                                          <p:attrName>style.visibility</p:attrName>
                                        </p:attrNameLst>
                                      </p:cBhvr>
                                      <p:to>
                                        <p:strVal val="visible"/>
                                      </p:to>
                                    </p:set>
                                    <p:animEffect transition="in" filter="blinds(horizontal)">
                                      <p:cBhvr>
                                        <p:cTn id="37" dur="500"/>
                                        <p:tgtEl>
                                          <p:spTgt spid="85"/>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blinds(horizontal)">
                                      <p:cBhvr>
                                        <p:cTn id="42" dur="500"/>
                                        <p:tgtEl>
                                          <p:spTgt spid="8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1" nodeType="clickEffect">
                                  <p:stCondLst>
                                    <p:cond delay="0"/>
                                  </p:stCondLst>
                                  <p:childTnLst>
                                    <p:animEffect transition="out" filter="fade">
                                      <p:cBhvr>
                                        <p:cTn id="46" dur="500"/>
                                        <p:tgtEl>
                                          <p:spTgt spid="76"/>
                                        </p:tgtEl>
                                      </p:cBhvr>
                                    </p:animEffect>
                                    <p:set>
                                      <p:cBhvr>
                                        <p:cTn id="47" dur="1" fill="hold">
                                          <p:stCondLst>
                                            <p:cond delay="499"/>
                                          </p:stCondLst>
                                        </p:cTn>
                                        <p:tgtEl>
                                          <p:spTgt spid="76"/>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80"/>
                                        </p:tgtEl>
                                      </p:cBhvr>
                                    </p:animEffect>
                                    <p:set>
                                      <p:cBhvr>
                                        <p:cTn id="50" dur="1" fill="hold">
                                          <p:stCondLst>
                                            <p:cond delay="499"/>
                                          </p:stCondLst>
                                        </p:cTn>
                                        <p:tgtEl>
                                          <p:spTgt spid="80"/>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81"/>
                                        </p:tgtEl>
                                      </p:cBhvr>
                                    </p:animEffect>
                                    <p:set>
                                      <p:cBhvr>
                                        <p:cTn id="53" dur="1" fill="hold">
                                          <p:stCondLst>
                                            <p:cond delay="499"/>
                                          </p:stCondLst>
                                        </p:cTn>
                                        <p:tgtEl>
                                          <p:spTgt spid="81"/>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82"/>
                                        </p:tgtEl>
                                      </p:cBhvr>
                                    </p:animEffect>
                                    <p:set>
                                      <p:cBhvr>
                                        <p:cTn id="56" dur="1" fill="hold">
                                          <p:stCondLst>
                                            <p:cond delay="499"/>
                                          </p:stCondLst>
                                        </p:cTn>
                                        <p:tgtEl>
                                          <p:spTgt spid="82"/>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83"/>
                                        </p:tgtEl>
                                      </p:cBhvr>
                                    </p:animEffect>
                                    <p:set>
                                      <p:cBhvr>
                                        <p:cTn id="59" dur="1" fill="hold">
                                          <p:stCondLst>
                                            <p:cond delay="499"/>
                                          </p:stCondLst>
                                        </p:cTn>
                                        <p:tgtEl>
                                          <p:spTgt spid="83"/>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84"/>
                                        </p:tgtEl>
                                      </p:cBhvr>
                                    </p:animEffect>
                                    <p:set>
                                      <p:cBhvr>
                                        <p:cTn id="62" dur="1" fill="hold">
                                          <p:stCondLst>
                                            <p:cond delay="499"/>
                                          </p:stCondLst>
                                        </p:cTn>
                                        <p:tgtEl>
                                          <p:spTgt spid="84"/>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85"/>
                                        </p:tgtEl>
                                      </p:cBhvr>
                                    </p:animEffect>
                                    <p:set>
                                      <p:cBhvr>
                                        <p:cTn id="65" dur="1" fill="hold">
                                          <p:stCondLst>
                                            <p:cond delay="499"/>
                                          </p:stCondLst>
                                        </p:cTn>
                                        <p:tgtEl>
                                          <p:spTgt spid="85"/>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86"/>
                                        </p:tgtEl>
                                      </p:cBhvr>
                                    </p:animEffect>
                                    <p:set>
                                      <p:cBhvr>
                                        <p:cTn id="68" dur="1" fill="hold">
                                          <p:stCondLst>
                                            <p:cond delay="499"/>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76" grpId="0"/>
      <p:bldP spid="76" grpId="1"/>
      <p:bldP spid="80" grpId="0"/>
      <p:bldP spid="80" grpId="1"/>
      <p:bldP spid="81" grpId="0"/>
      <p:bldP spid="81" grpId="1"/>
      <p:bldP spid="82" grpId="0"/>
      <p:bldP spid="82" grpId="1"/>
      <p:bldP spid="83" grpId="0"/>
      <p:bldP spid="83" grpId="1"/>
      <p:bldP spid="84" grpId="0"/>
      <p:bldP spid="84" grpId="1"/>
      <p:bldP spid="85" grpId="0"/>
      <p:bldP spid="85" grpId="1"/>
      <p:bldP spid="86" grpId="0"/>
      <p:bldP spid="8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a:off x="1558702" y="432748"/>
            <a:ext cx="2518638" cy="1292662"/>
          </a:xfrm>
          <a:prstGeom prst="rect">
            <a:avLst/>
          </a:prstGeom>
        </p:spPr>
        <p:txBody>
          <a:bodyPr wrap="none">
            <a:spAutoFit/>
          </a:bodyPr>
          <a:lstStyle/>
          <a:p>
            <a:pPr algn="ctr">
              <a:lnSpc>
                <a:spcPct val="150000"/>
              </a:lnSpc>
            </a:pPr>
            <a:r>
              <a:rPr lang="zh-CN" altLang="en-US" sz="2600" kern="100" dirty="0">
                <a:latin typeface="Times New Roman" panose="02020603050405020304"/>
                <a:ea typeface="微软雅黑" panose="020B0503020204020204" charset="-122"/>
                <a:cs typeface="Times New Roman" panose="02020603050405020304"/>
              </a:rPr>
              <a:t>传统</a:t>
            </a:r>
            <a:r>
              <a:rPr lang="zh-CN" altLang="en-US" sz="2600" kern="100" dirty="0" smtClean="0">
                <a:latin typeface="Times New Roman" panose="02020603050405020304"/>
                <a:ea typeface="微软雅黑" panose="020B0503020204020204" charset="-122"/>
                <a:cs typeface="Times New Roman" panose="02020603050405020304"/>
              </a:rPr>
              <a:t>文化的影响</a:t>
            </a:r>
            <a:endParaRPr lang="en-US" altLang="zh-CN" sz="2600" kern="100" dirty="0" smtClean="0">
              <a:latin typeface="Times New Roman" panose="02020603050405020304"/>
              <a:ea typeface="微软雅黑" panose="020B0503020204020204" charset="-122"/>
              <a:cs typeface="Times New Roman" panose="02020603050405020304"/>
            </a:endParaRPr>
          </a:p>
          <a:p>
            <a:pPr algn="ctr">
              <a:lnSpc>
                <a:spcPct val="150000"/>
              </a:lnSpc>
            </a:pPr>
            <a:r>
              <a:rPr lang="en-US" altLang="zh-CN"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为什么</a:t>
            </a:r>
            <a:r>
              <a:rPr lang="en-US" altLang="zh-CN" sz="2600" kern="100" dirty="0">
                <a:latin typeface="Times New Roman" panose="02020603050405020304"/>
                <a:ea typeface="微软雅黑" panose="020B0503020204020204" charset="-122"/>
                <a:cs typeface="Times New Roman" panose="02020603050405020304"/>
              </a:rPr>
              <a:t>)</a:t>
            </a:r>
            <a:endParaRPr lang="zh-CN" altLang="en-US" sz="2600" kern="100" dirty="0">
              <a:latin typeface="Times New Roman" panose="02020603050405020304"/>
              <a:ea typeface="微软雅黑" panose="020B0503020204020204" charset="-122"/>
              <a:cs typeface="Times New Roman" panose="02020603050405020304"/>
            </a:endParaRPr>
          </a:p>
        </p:txBody>
      </p:sp>
      <p:sp>
        <p:nvSpPr>
          <p:cNvPr id="53" name="矩形 52"/>
          <p:cNvSpPr/>
          <p:nvPr/>
        </p:nvSpPr>
        <p:spPr>
          <a:xfrm>
            <a:off x="1558702" y="3004477"/>
            <a:ext cx="1518364" cy="1892826"/>
          </a:xfrm>
          <a:prstGeom prst="rect">
            <a:avLst/>
          </a:prstGeom>
        </p:spPr>
        <p:txBody>
          <a:bodyPr wrap="none">
            <a:spAutoFit/>
          </a:bodyPr>
          <a:lstStyle/>
          <a:p>
            <a:pPr algn="ctr">
              <a:lnSpc>
                <a:spcPct val="150000"/>
              </a:lnSpc>
            </a:pPr>
            <a:r>
              <a:rPr lang="zh-CN" altLang="en-US" sz="2600" kern="100" dirty="0">
                <a:latin typeface="Times New Roman" panose="02020603050405020304"/>
                <a:ea typeface="微软雅黑" panose="020B0503020204020204" charset="-122"/>
                <a:cs typeface="Times New Roman" panose="02020603050405020304"/>
              </a:rPr>
              <a:t>正确</a:t>
            </a:r>
            <a:r>
              <a:rPr lang="zh-CN" altLang="en-US" sz="2600" kern="100" dirty="0" smtClean="0">
                <a:latin typeface="Times New Roman" panose="02020603050405020304"/>
                <a:ea typeface="微软雅黑" panose="020B0503020204020204" charset="-122"/>
                <a:cs typeface="Times New Roman" panose="02020603050405020304"/>
              </a:rPr>
              <a:t>对待</a:t>
            </a:r>
            <a:endParaRPr lang="en-US" altLang="zh-CN" sz="2600" kern="100" dirty="0" smtClean="0">
              <a:latin typeface="Times New Roman" panose="02020603050405020304"/>
              <a:ea typeface="微软雅黑" panose="020B050302020402020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charset="-122"/>
                <a:cs typeface="Times New Roman" panose="02020603050405020304"/>
              </a:rPr>
              <a:t>传统文化</a:t>
            </a:r>
            <a:endParaRPr lang="en-US" altLang="zh-CN" sz="2600" kern="100" dirty="0" smtClean="0">
              <a:latin typeface="Times New Roman" panose="02020603050405020304"/>
              <a:ea typeface="微软雅黑" panose="020B0503020204020204" charset="-122"/>
              <a:cs typeface="Times New Roman" panose="02020603050405020304"/>
            </a:endParaRPr>
          </a:p>
          <a:p>
            <a:pPr algn="ctr">
              <a:lnSpc>
                <a:spcPct val="150000"/>
              </a:lnSpc>
            </a:pPr>
            <a:r>
              <a:rPr lang="en-US" altLang="zh-CN"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怎么做</a:t>
            </a:r>
            <a:r>
              <a:rPr lang="en-US" altLang="zh-CN" sz="2600" kern="100" dirty="0">
                <a:latin typeface="Times New Roman" panose="02020603050405020304"/>
                <a:ea typeface="微软雅黑" panose="020B0503020204020204" charset="-122"/>
                <a:cs typeface="Times New Roman" panose="02020603050405020304"/>
              </a:rPr>
              <a:t>)</a:t>
            </a:r>
            <a:endParaRPr lang="zh-CN" altLang="en-US" sz="2600" kern="100" dirty="0">
              <a:latin typeface="Times New Roman" panose="02020603050405020304"/>
              <a:ea typeface="微软雅黑" panose="020B0503020204020204" charset="-122"/>
              <a:cs typeface="Times New Roman" panose="02020603050405020304"/>
            </a:endParaRPr>
          </a:p>
        </p:txBody>
      </p:sp>
      <p:sp>
        <p:nvSpPr>
          <p:cNvPr id="67" name="矩形 66"/>
          <p:cNvSpPr/>
          <p:nvPr/>
        </p:nvSpPr>
        <p:spPr>
          <a:xfrm>
            <a:off x="3386895" y="3692158"/>
            <a:ext cx="2185214" cy="1292662"/>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处理好继承与</a:t>
            </a:r>
            <a:endParaRPr lang="zh-CN" altLang="en-US" sz="2600" kern="100" dirty="0">
              <a:latin typeface="Times New Roman" panose="02020603050405020304"/>
              <a:ea typeface="微软雅黑" panose="020B050302020402020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发展的关系</a:t>
            </a:r>
            <a:endParaRPr lang="zh-CN" altLang="en-US" sz="2600" kern="100" dirty="0">
              <a:latin typeface="Times New Roman" panose="02020603050405020304"/>
              <a:ea typeface="微软雅黑" panose="020B0503020204020204" charset="-122"/>
              <a:cs typeface="Times New Roman" panose="02020603050405020304"/>
            </a:endParaRPr>
          </a:p>
        </p:txBody>
      </p:sp>
      <p:sp>
        <p:nvSpPr>
          <p:cNvPr id="71" name="矩形 70"/>
          <p:cNvSpPr/>
          <p:nvPr/>
        </p:nvSpPr>
        <p:spPr>
          <a:xfrm>
            <a:off x="5892767" y="3169052"/>
            <a:ext cx="6166607" cy="2492990"/>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charset="-122"/>
                <a:cs typeface="Times New Roman" panose="02020603050405020304"/>
              </a:rPr>
              <a:t>继承是发展的    </a:t>
            </a:r>
            <a:r>
              <a:rPr lang="zh-CN" altLang="en-US" sz="2600" kern="100" dirty="0" smtClean="0">
                <a:latin typeface="Times New Roman" panose="02020603050405020304"/>
                <a:ea typeface="微软雅黑" panose="020B0503020204020204" charset="-122"/>
                <a:cs typeface="Times New Roman" panose="02020603050405020304"/>
              </a:rPr>
              <a:t> </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发展是</a:t>
            </a:r>
            <a:r>
              <a:rPr lang="zh-CN" altLang="en-US" sz="2600" kern="100" dirty="0" smtClean="0">
                <a:latin typeface="Times New Roman" panose="02020603050405020304"/>
                <a:ea typeface="微软雅黑" panose="020B0503020204020204" charset="-122"/>
                <a:cs typeface="Times New Roman" panose="02020603050405020304"/>
              </a:rPr>
              <a:t>继承</a:t>
            </a:r>
            <a:endParaRPr lang="en-US" altLang="zh-CN" sz="2600" kern="100" dirty="0" smtClean="0">
              <a:latin typeface="Times New Roman" panose="02020603050405020304"/>
              <a:ea typeface="微软雅黑" panose="020B0503020204020204" charset="-122"/>
              <a:cs typeface="Times New Roman" panose="02020603050405020304"/>
            </a:endParaRPr>
          </a:p>
          <a:p>
            <a:pPr algn="just">
              <a:lnSpc>
                <a:spcPct val="150000"/>
              </a:lnSpc>
            </a:pPr>
            <a:r>
              <a:rPr lang="zh-CN" altLang="en-US" sz="2600" kern="100" dirty="0" smtClean="0">
                <a:latin typeface="Times New Roman" panose="02020603050405020304"/>
                <a:ea typeface="微软雅黑" panose="020B0503020204020204" charset="-122"/>
                <a:cs typeface="Times New Roman" panose="02020603050405020304"/>
              </a:rPr>
              <a:t>    的</a:t>
            </a:r>
            <a:r>
              <a:rPr lang="en-US" altLang="zh-CN" sz="2600"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    </a:t>
            </a:r>
            <a:r>
              <a:rPr lang="en-US" altLang="zh-CN" sz="2600" kern="100" dirty="0" smtClean="0">
                <a:latin typeface="Times New Roman" panose="02020603050405020304"/>
                <a:ea typeface="微软雅黑" panose="020B0503020204020204" charset="-122"/>
                <a:cs typeface="Times New Roman" panose="02020603050405020304"/>
              </a:rPr>
              <a:t>_________</a:t>
            </a:r>
            <a:endParaRPr lang="zh-CN" altLang="en-US" sz="2600" kern="100" dirty="0">
              <a:latin typeface="Times New Roman" panose="02020603050405020304"/>
              <a:ea typeface="微软雅黑" panose="020B050302020402020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charset="-122"/>
                <a:cs typeface="Times New Roman" panose="02020603050405020304"/>
              </a:rPr>
              <a:t>在    </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的</a:t>
            </a:r>
            <a:r>
              <a:rPr lang="zh-CN" altLang="en-US" sz="2600" kern="100" dirty="0">
                <a:latin typeface="Times New Roman" panose="02020603050405020304"/>
                <a:ea typeface="微软雅黑" panose="020B0503020204020204" charset="-122"/>
                <a:cs typeface="Times New Roman" panose="02020603050405020304"/>
              </a:rPr>
              <a:t>基础上发展，在     </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的</a:t>
            </a:r>
            <a:endParaRPr lang="en-US" altLang="zh-CN" sz="2600" kern="100" dirty="0" smtClean="0">
              <a:latin typeface="Times New Roman" panose="02020603050405020304"/>
              <a:ea typeface="微软雅黑" panose="020B050302020402020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charset="-122"/>
                <a:cs typeface="Times New Roman" panose="02020603050405020304"/>
              </a:rPr>
              <a:t> </a:t>
            </a:r>
            <a:r>
              <a:rPr lang="en-US" altLang="zh-CN" sz="2600"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过程中</a:t>
            </a:r>
            <a:r>
              <a:rPr lang="zh-CN" altLang="en-US" sz="2600" kern="100" dirty="0">
                <a:latin typeface="Times New Roman" panose="02020603050405020304"/>
                <a:ea typeface="微软雅黑" panose="020B0503020204020204" charset="-122"/>
                <a:cs typeface="Times New Roman" panose="02020603050405020304"/>
              </a:rPr>
              <a:t>继承</a:t>
            </a:r>
            <a:endParaRPr lang="zh-CN" altLang="zh-CN" sz="2600" kern="100" dirty="0">
              <a:latin typeface="Times New Roman" panose="02020603050405020304"/>
              <a:ea typeface="微软雅黑" panose="020B0503020204020204" charset="-122"/>
              <a:cs typeface="Times New Roman" panose="02020603050405020304"/>
            </a:endParaRPr>
          </a:p>
        </p:txBody>
      </p:sp>
      <p:grpSp>
        <p:nvGrpSpPr>
          <p:cNvPr id="2048" name="组合 2047"/>
          <p:cNvGrpSpPr/>
          <p:nvPr/>
        </p:nvGrpSpPr>
        <p:grpSpPr>
          <a:xfrm>
            <a:off x="3174050" y="2173079"/>
            <a:ext cx="151489" cy="3272423"/>
            <a:chOff x="2776461" y="4473634"/>
            <a:chExt cx="324729" cy="1181717"/>
          </a:xfrm>
        </p:grpSpPr>
        <p:cxnSp>
          <p:nvCxnSpPr>
            <p:cNvPr id="99" name="直接连接符 98"/>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grpSp>
      <p:grpSp>
        <p:nvGrpSpPr>
          <p:cNvPr id="2" name="组合 1"/>
          <p:cNvGrpSpPr/>
          <p:nvPr/>
        </p:nvGrpSpPr>
        <p:grpSpPr>
          <a:xfrm>
            <a:off x="928683" y="523702"/>
            <a:ext cx="413995" cy="5319502"/>
            <a:chOff x="772852" y="863274"/>
            <a:chExt cx="666742" cy="4396283"/>
          </a:xfrm>
        </p:grpSpPr>
        <p:cxnSp>
          <p:nvCxnSpPr>
            <p:cNvPr id="103" name="直接连接符 102"/>
            <p:cNvCxnSpPr/>
            <p:nvPr/>
          </p:nvCxnSpPr>
          <p:spPr>
            <a:xfrm flipH="1">
              <a:off x="1202263" y="863274"/>
              <a:ext cx="237331"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02263" y="5256737"/>
              <a:ext cx="237331"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158923" y="863833"/>
              <a:ext cx="0" cy="4395724"/>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772852" y="3285778"/>
              <a:ext cx="361405" cy="0"/>
            </a:xfrm>
            <a:prstGeom prst="line">
              <a:avLst/>
            </a:prstGeom>
          </p:spPr>
          <p:style>
            <a:lnRef idx="1">
              <a:schemeClr val="dk1"/>
            </a:lnRef>
            <a:fillRef idx="0">
              <a:schemeClr val="dk1"/>
            </a:fillRef>
            <a:effectRef idx="0">
              <a:schemeClr val="dk1"/>
            </a:effectRef>
            <a:fontRef idx="minor">
              <a:schemeClr val="tx1"/>
            </a:fontRef>
          </p:style>
        </p:cxnSp>
      </p:grpSp>
      <p:cxnSp>
        <p:nvCxnSpPr>
          <p:cNvPr id="111" name="直接箭头连接符 110"/>
          <p:cNvCxnSpPr/>
          <p:nvPr/>
        </p:nvCxnSpPr>
        <p:spPr>
          <a:xfrm>
            <a:off x="2337278" y="1949175"/>
            <a:ext cx="0" cy="112442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 name="矩形 2"/>
          <p:cNvSpPr/>
          <p:nvPr/>
        </p:nvSpPr>
        <p:spPr>
          <a:xfrm>
            <a:off x="3372381" y="1728892"/>
            <a:ext cx="8686993" cy="1292662"/>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正确态度：“取其</a:t>
            </a:r>
            <a:r>
              <a:rPr lang="zh-CN" altLang="en-US" sz="2600" kern="100" dirty="0" smtClean="0">
                <a:latin typeface="Times New Roman" panose="02020603050405020304"/>
                <a:ea typeface="微软雅黑" panose="020B0503020204020204" charset="-122"/>
                <a:cs typeface="Times New Roman" panose="02020603050405020304"/>
              </a:rPr>
              <a:t>⑨</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去其</a:t>
            </a:r>
            <a:r>
              <a:rPr lang="zh-CN" altLang="en-US" sz="2600" kern="100" dirty="0" smtClean="0">
                <a:latin typeface="Times New Roman" panose="02020603050405020304"/>
                <a:ea typeface="微软雅黑" panose="020B0503020204020204" charset="-122"/>
                <a:cs typeface="Times New Roman" panose="02020603050405020304"/>
              </a:rPr>
              <a:t>⑩</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，批判继承</a:t>
            </a:r>
            <a:r>
              <a:rPr lang="zh-CN" altLang="en-US" sz="2600" kern="100" dirty="0" smtClean="0">
                <a:latin typeface="Times New Roman" panose="02020603050405020304"/>
                <a:ea typeface="微软雅黑" panose="020B0503020204020204" charset="-122"/>
                <a:cs typeface="Times New Roman" panose="02020603050405020304"/>
              </a:rPr>
              <a:t>，</a:t>
            </a:r>
            <a:endParaRPr lang="en-US" altLang="zh-CN" sz="2600" kern="100" dirty="0" smtClean="0">
              <a:latin typeface="Times New Roman" panose="02020603050405020304"/>
              <a:ea typeface="微软雅黑" panose="020B050302020402020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charset="-122"/>
                <a:cs typeface="Times New Roman" panose="02020603050405020304"/>
              </a:rPr>
              <a:t> </a:t>
            </a:r>
            <a:r>
              <a:rPr lang="en-US" altLang="zh-CN" sz="2600"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古为今用 </a:t>
            </a:r>
            <a:endParaRPr lang="zh-CN" altLang="en-US" sz="2600" kern="100" dirty="0">
              <a:latin typeface="Times New Roman" panose="02020603050405020304"/>
              <a:ea typeface="微软雅黑" panose="020B0503020204020204" charset="-122"/>
              <a:cs typeface="Times New Roman" panose="02020603050405020304"/>
            </a:endParaRPr>
          </a:p>
        </p:txBody>
      </p:sp>
      <p:sp>
        <p:nvSpPr>
          <p:cNvPr id="6" name="矩形 5"/>
          <p:cNvSpPr/>
          <p:nvPr/>
        </p:nvSpPr>
        <p:spPr>
          <a:xfrm>
            <a:off x="6454211" y="1797827"/>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精华</a:t>
            </a:r>
            <a:endParaRPr lang="zh-CN" altLang="en-US" dirty="0">
              <a:solidFill>
                <a:srgbClr val="C00000"/>
              </a:solidFill>
            </a:endParaRPr>
          </a:p>
        </p:txBody>
      </p:sp>
      <p:sp>
        <p:nvSpPr>
          <p:cNvPr id="8" name="矩形 7"/>
          <p:cNvSpPr/>
          <p:nvPr/>
        </p:nvSpPr>
        <p:spPr>
          <a:xfrm>
            <a:off x="8687021" y="1791375"/>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糟粕</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10" name="矩形 9"/>
          <p:cNvSpPr/>
          <p:nvPr/>
        </p:nvSpPr>
        <p:spPr>
          <a:xfrm>
            <a:off x="8327544" y="3217881"/>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必要前提</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9" name="矩形 28"/>
          <p:cNvSpPr/>
          <p:nvPr/>
        </p:nvSpPr>
        <p:spPr>
          <a:xfrm>
            <a:off x="190550" y="765498"/>
            <a:ext cx="576063" cy="5332807"/>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charset="-122"/>
                <a:cs typeface="Times New Roman" panose="02020603050405020304"/>
              </a:rPr>
              <a:t>文化的继承性</a:t>
            </a:r>
            <a:endParaRPr lang="zh-CN" altLang="en-US" sz="2600" kern="100" dirty="0">
              <a:latin typeface="Times New Roman" panose="02020603050405020304"/>
              <a:ea typeface="微软雅黑" panose="020B050302020402020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charset="-122"/>
                <a:cs typeface="Times New Roman" panose="02020603050405020304"/>
              </a:rPr>
              <a:t>与文化发展</a:t>
            </a:r>
            <a:endParaRPr lang="zh-CN" altLang="zh-CN" sz="2600" kern="100" dirty="0">
              <a:latin typeface="Times New Roman" panose="02020603050405020304"/>
              <a:ea typeface="微软雅黑" panose="020B0503020204020204" charset="-122"/>
              <a:cs typeface="Times New Roman" panose="02020603050405020304"/>
            </a:endParaRPr>
          </a:p>
        </p:txBody>
      </p:sp>
      <p:grpSp>
        <p:nvGrpSpPr>
          <p:cNvPr id="30" name="组合 29"/>
          <p:cNvGrpSpPr/>
          <p:nvPr/>
        </p:nvGrpSpPr>
        <p:grpSpPr>
          <a:xfrm>
            <a:off x="5481414" y="3673108"/>
            <a:ext cx="405486" cy="1390401"/>
            <a:chOff x="2448151" y="537226"/>
            <a:chExt cx="653039" cy="536059"/>
          </a:xfrm>
        </p:grpSpPr>
        <p:cxnSp>
          <p:nvCxnSpPr>
            <p:cNvPr id="31" name="直接连接符 30"/>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2" name="直接连接符 31"/>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3" name="直接连接符 32"/>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34" name="直接连接符 33"/>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pic>
        <p:nvPicPr>
          <p:cNvPr id="4" name="图片 3"/>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95407" y="3363673"/>
            <a:ext cx="346651" cy="346651"/>
          </a:xfrm>
          <a:prstGeom prst="rect">
            <a:avLst/>
          </a:prstGeom>
        </p:spPr>
      </p:pic>
      <p:pic>
        <p:nvPicPr>
          <p:cNvPr id="5" name="图片 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99362" y="3964944"/>
            <a:ext cx="361402" cy="361402"/>
          </a:xfrm>
          <a:prstGeom prst="rect">
            <a:avLst/>
          </a:prstGeom>
        </p:spPr>
      </p:pic>
      <p:pic>
        <p:nvPicPr>
          <p:cNvPr id="7" name="图片 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296090" y="4534169"/>
            <a:ext cx="361402" cy="361402"/>
          </a:xfrm>
          <a:prstGeom prst="rect">
            <a:avLst/>
          </a:prstGeom>
        </p:spPr>
      </p:pic>
      <p:pic>
        <p:nvPicPr>
          <p:cNvPr id="9" name="图片 8"/>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083639" y="4567857"/>
            <a:ext cx="346651" cy="346651"/>
          </a:xfrm>
          <a:prstGeom prst="rect">
            <a:avLst/>
          </a:prstGeom>
        </p:spPr>
      </p:pic>
      <p:sp>
        <p:nvSpPr>
          <p:cNvPr id="51" name="矩形 50"/>
          <p:cNvSpPr/>
          <p:nvPr/>
        </p:nvSpPr>
        <p:spPr>
          <a:xfrm>
            <a:off x="7269131" y="3828737"/>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必然要求</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52" name="矩形 51"/>
          <p:cNvSpPr/>
          <p:nvPr/>
        </p:nvSpPr>
        <p:spPr>
          <a:xfrm>
            <a:off x="6583822" y="4423851"/>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继承</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54" name="矩形 53"/>
          <p:cNvSpPr/>
          <p:nvPr/>
        </p:nvSpPr>
        <p:spPr>
          <a:xfrm>
            <a:off x="10369738" y="4422216"/>
            <a:ext cx="851515" cy="492443"/>
          </a:xfrm>
          <a:prstGeom prst="rect">
            <a:avLst/>
          </a:prstGeom>
        </p:spPr>
        <p:txBody>
          <a:bodyPr wrap="none">
            <a:spAutoFit/>
          </a:bodyPr>
          <a:lstStyle/>
          <a:p>
            <a:r>
              <a:rPr lang="zh-CN" altLang="en-US" sz="2600" kern="100" dirty="0" smtClean="0">
                <a:solidFill>
                  <a:srgbClr val="C00000"/>
                </a:solidFill>
                <a:latin typeface="Times New Roman" panose="02020603050405020304"/>
                <a:ea typeface="微软雅黑" panose="020B0503020204020204" charset="-122"/>
                <a:cs typeface="Times New Roman" panose="02020603050405020304"/>
              </a:rPr>
              <a:t>发展</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blinds(horizontal)">
                                      <p:cBhvr>
                                        <p:cTn id="22" dur="500"/>
                                        <p:tgtEl>
                                          <p:spTgt spid="5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blinds(horizontal)">
                                      <p:cBhvr>
                                        <p:cTn id="27" dur="500"/>
                                        <p:tgtEl>
                                          <p:spTgt spid="5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4"/>
                                        </p:tgtEl>
                                        <p:attrNameLst>
                                          <p:attrName>style.visibility</p:attrName>
                                        </p:attrNameLst>
                                      </p:cBhvr>
                                      <p:to>
                                        <p:strVal val="visible"/>
                                      </p:to>
                                    </p:set>
                                    <p:animEffect transition="in" filter="blinds(horizontal)">
                                      <p:cBhvr>
                                        <p:cTn id="32" dur="500"/>
                                        <p:tgtEl>
                                          <p:spTgt spid="5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6"/>
                                        </p:tgtEl>
                                      </p:cBhvr>
                                    </p:animEffect>
                                    <p:set>
                                      <p:cBhvr>
                                        <p:cTn id="37" dur="1" fill="hold">
                                          <p:stCondLst>
                                            <p:cond delay="499"/>
                                          </p:stCondLst>
                                        </p:cTn>
                                        <p:tgtEl>
                                          <p:spTgt spid="6"/>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8"/>
                                        </p:tgtEl>
                                      </p:cBhvr>
                                    </p:animEffect>
                                    <p:set>
                                      <p:cBhvr>
                                        <p:cTn id="40" dur="1" fill="hold">
                                          <p:stCondLst>
                                            <p:cond delay="499"/>
                                          </p:stCondLst>
                                        </p:cTn>
                                        <p:tgtEl>
                                          <p:spTgt spid="8"/>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10"/>
                                        </p:tgtEl>
                                      </p:cBhvr>
                                    </p:animEffect>
                                    <p:set>
                                      <p:cBhvr>
                                        <p:cTn id="43" dur="1" fill="hold">
                                          <p:stCondLst>
                                            <p:cond delay="499"/>
                                          </p:stCondLst>
                                        </p:cTn>
                                        <p:tgtEl>
                                          <p:spTgt spid="10"/>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51"/>
                                        </p:tgtEl>
                                      </p:cBhvr>
                                    </p:animEffect>
                                    <p:set>
                                      <p:cBhvr>
                                        <p:cTn id="46" dur="1" fill="hold">
                                          <p:stCondLst>
                                            <p:cond delay="499"/>
                                          </p:stCondLst>
                                        </p:cTn>
                                        <p:tgtEl>
                                          <p:spTgt spid="51"/>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52"/>
                                        </p:tgtEl>
                                      </p:cBhvr>
                                    </p:animEffect>
                                    <p:set>
                                      <p:cBhvr>
                                        <p:cTn id="49" dur="1" fill="hold">
                                          <p:stCondLst>
                                            <p:cond delay="499"/>
                                          </p:stCondLst>
                                        </p:cTn>
                                        <p:tgtEl>
                                          <p:spTgt spid="52"/>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54"/>
                                        </p:tgtEl>
                                      </p:cBhvr>
                                    </p:animEffect>
                                    <p:set>
                                      <p:cBhvr>
                                        <p:cTn id="52" dur="1" fill="hold">
                                          <p:stCondLst>
                                            <p:cond delay="4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6" grpId="0"/>
      <p:bldP spid="6" grpId="1"/>
      <p:bldP spid="8" grpId="0"/>
      <p:bldP spid="8" grpId="1"/>
      <p:bldP spid="10" grpId="0"/>
      <p:bldP spid="10" grpId="1"/>
      <p:bldP spid="51" grpId="0"/>
      <p:bldP spid="51" grpId="1"/>
      <p:bldP spid="52" grpId="0"/>
      <p:bldP spid="52" grpId="1"/>
      <p:bldP spid="54" grpId="0"/>
      <p:bldP spid="5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p:cNvSpPr/>
          <p:nvPr/>
        </p:nvSpPr>
        <p:spPr>
          <a:xfrm>
            <a:off x="2335116" y="2329115"/>
            <a:ext cx="1518364" cy="1892826"/>
          </a:xfrm>
          <a:prstGeom prst="rect">
            <a:avLst/>
          </a:prstGeom>
        </p:spPr>
        <p:txBody>
          <a:bodyPr wrap="none">
            <a:spAutoFit/>
          </a:bodyPr>
          <a:lstStyle/>
          <a:p>
            <a:pPr algn="ctr">
              <a:lnSpc>
                <a:spcPct val="150000"/>
              </a:lnSpc>
            </a:pPr>
            <a:r>
              <a:rPr lang="zh-CN" altLang="en-US" sz="2600" kern="100" dirty="0">
                <a:latin typeface="Times New Roman" panose="02020603050405020304"/>
                <a:ea typeface="微软雅黑" panose="020B0503020204020204" charset="-122"/>
                <a:cs typeface="Times New Roman" panose="02020603050405020304"/>
              </a:rPr>
              <a:t>正确</a:t>
            </a:r>
            <a:r>
              <a:rPr lang="zh-CN" altLang="en-US" sz="2600" kern="100" dirty="0" smtClean="0">
                <a:latin typeface="Times New Roman" panose="02020603050405020304"/>
                <a:ea typeface="微软雅黑" panose="020B0503020204020204" charset="-122"/>
                <a:cs typeface="Times New Roman" panose="02020603050405020304"/>
              </a:rPr>
              <a:t>对待</a:t>
            </a:r>
            <a:endParaRPr lang="en-US" altLang="zh-CN" sz="2600" kern="100" dirty="0" smtClean="0">
              <a:latin typeface="Times New Roman" panose="02020603050405020304"/>
              <a:ea typeface="微软雅黑" panose="020B0503020204020204" charset="-122"/>
              <a:cs typeface="Times New Roman" panose="02020603050405020304"/>
            </a:endParaRPr>
          </a:p>
          <a:p>
            <a:pPr algn="ctr">
              <a:lnSpc>
                <a:spcPct val="150000"/>
              </a:lnSpc>
            </a:pPr>
            <a:r>
              <a:rPr lang="zh-CN" altLang="en-US" sz="2600" kern="100" dirty="0" smtClean="0">
                <a:latin typeface="Times New Roman" panose="02020603050405020304"/>
                <a:ea typeface="微软雅黑" panose="020B0503020204020204" charset="-122"/>
                <a:cs typeface="Times New Roman" panose="02020603050405020304"/>
              </a:rPr>
              <a:t>传统文化</a:t>
            </a:r>
            <a:endParaRPr lang="en-US" altLang="zh-CN" sz="2600" kern="100" dirty="0" smtClean="0">
              <a:latin typeface="Times New Roman" panose="02020603050405020304"/>
              <a:ea typeface="微软雅黑" panose="020B0503020204020204" charset="-122"/>
              <a:cs typeface="Times New Roman" panose="02020603050405020304"/>
            </a:endParaRPr>
          </a:p>
          <a:p>
            <a:pPr algn="ctr">
              <a:lnSpc>
                <a:spcPct val="150000"/>
              </a:lnSpc>
            </a:pPr>
            <a:r>
              <a:rPr lang="en-US" altLang="zh-CN" sz="2600" kern="100" dirty="0" smtClean="0">
                <a:latin typeface="Times New Roman" panose="02020603050405020304"/>
                <a:ea typeface="微软雅黑" panose="020B0503020204020204" charset="-122"/>
                <a:cs typeface="Times New Roman" panose="02020603050405020304"/>
              </a:rPr>
              <a:t>(</a:t>
            </a:r>
            <a:r>
              <a:rPr lang="zh-CN" altLang="en-US" sz="2600" kern="100" dirty="0">
                <a:latin typeface="Times New Roman" panose="02020603050405020304"/>
                <a:ea typeface="微软雅黑" panose="020B0503020204020204" charset="-122"/>
                <a:cs typeface="Times New Roman" panose="02020603050405020304"/>
              </a:rPr>
              <a:t>怎么做</a:t>
            </a:r>
            <a:r>
              <a:rPr lang="en-US" altLang="zh-CN" sz="2600" kern="100" dirty="0">
                <a:latin typeface="Times New Roman" panose="02020603050405020304"/>
                <a:ea typeface="微软雅黑" panose="020B0503020204020204" charset="-122"/>
                <a:cs typeface="Times New Roman" panose="02020603050405020304"/>
              </a:rPr>
              <a:t>)</a:t>
            </a:r>
            <a:endParaRPr lang="zh-CN" altLang="en-US" sz="2600" kern="100" dirty="0">
              <a:latin typeface="Times New Roman" panose="02020603050405020304"/>
              <a:ea typeface="微软雅黑" panose="020B0503020204020204" charset="-122"/>
              <a:cs typeface="Times New Roman" panose="02020603050405020304"/>
            </a:endParaRPr>
          </a:p>
        </p:txBody>
      </p:sp>
      <p:sp>
        <p:nvSpPr>
          <p:cNvPr id="66" name="矩形 65"/>
          <p:cNvSpPr/>
          <p:nvPr/>
        </p:nvSpPr>
        <p:spPr>
          <a:xfrm>
            <a:off x="4163309" y="2589543"/>
            <a:ext cx="2185214" cy="1292662"/>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把握影响文化</a:t>
            </a:r>
            <a:endParaRPr lang="zh-CN" altLang="en-US" sz="2600" kern="100" dirty="0">
              <a:latin typeface="Times New Roman" panose="02020603050405020304"/>
              <a:ea typeface="微软雅黑" panose="020B050302020402020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发展的因素</a:t>
            </a:r>
            <a:endParaRPr lang="zh-CN" altLang="en-US" sz="2600" kern="100" dirty="0">
              <a:latin typeface="Times New Roman" panose="02020603050405020304"/>
              <a:ea typeface="微软雅黑" panose="020B0503020204020204" charset="-122"/>
              <a:cs typeface="Times New Roman" panose="02020603050405020304"/>
            </a:endParaRPr>
          </a:p>
        </p:txBody>
      </p:sp>
      <p:sp>
        <p:nvSpPr>
          <p:cNvPr id="68" name="矩形 67"/>
          <p:cNvSpPr/>
          <p:nvPr/>
        </p:nvSpPr>
        <p:spPr>
          <a:xfrm>
            <a:off x="6792922" y="1917626"/>
            <a:ext cx="5062924" cy="2492990"/>
          </a:xfrm>
          <a:prstGeom prst="rect">
            <a:avLst/>
          </a:prstGeom>
        </p:spPr>
        <p:txBody>
          <a:bodyPr wrap="none">
            <a:spAutoFit/>
          </a:bodyPr>
          <a:lstStyle/>
          <a:p>
            <a:pPr>
              <a:lnSpc>
                <a:spcPct val="150000"/>
              </a:lnSpc>
            </a:pPr>
            <a:r>
              <a:rPr lang="zh-CN" altLang="en-US" sz="2600" kern="100" dirty="0" smtClean="0">
                <a:latin typeface="Times New Roman" panose="02020603050405020304"/>
                <a:ea typeface="微软雅黑" panose="020B0503020204020204" charset="-122"/>
                <a:cs typeface="Times New Roman" panose="02020603050405020304"/>
              </a:rPr>
              <a:t>    </a:t>
            </a:r>
            <a:r>
              <a:rPr lang="en-US" altLang="zh-CN"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的</a:t>
            </a:r>
            <a:r>
              <a:rPr lang="zh-CN" altLang="en-US" sz="2600" kern="100" dirty="0">
                <a:latin typeface="Times New Roman" panose="02020603050405020304"/>
                <a:ea typeface="微软雅黑" panose="020B0503020204020204" charset="-122"/>
                <a:cs typeface="Times New Roman" panose="02020603050405020304"/>
              </a:rPr>
              <a:t>矛盾</a:t>
            </a:r>
            <a:r>
              <a:rPr lang="zh-CN" altLang="en-US" sz="2600" kern="100" dirty="0" smtClean="0">
                <a:latin typeface="Times New Roman" panose="02020603050405020304"/>
                <a:ea typeface="微软雅黑" panose="020B0503020204020204" charset="-122"/>
                <a:cs typeface="Times New Roman" panose="02020603050405020304"/>
              </a:rPr>
              <a:t>运动</a:t>
            </a:r>
            <a:endParaRPr lang="en-US" altLang="zh-CN" sz="2600" kern="100" dirty="0" smtClean="0">
              <a:latin typeface="Times New Roman" panose="02020603050405020304"/>
              <a:ea typeface="微软雅黑" panose="020B050302020402020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charset="-122"/>
                <a:cs typeface="Times New Roman" panose="02020603050405020304"/>
              </a:rPr>
              <a:t>     </a:t>
            </a:r>
            <a:r>
              <a:rPr lang="zh-CN" altLang="en-US" sz="2600" u="sng" kern="100" dirty="0" smtClean="0">
                <a:latin typeface="Times New Roman" panose="02020603050405020304"/>
                <a:ea typeface="微软雅黑" panose="020B0503020204020204" charset="-122"/>
                <a:cs typeface="Times New Roman" panose="02020603050405020304"/>
              </a:rPr>
              <a:t>                  </a:t>
            </a:r>
            <a:r>
              <a:rPr lang="zh-CN" altLang="en-US" sz="2600" kern="100" dirty="0" smtClean="0">
                <a:latin typeface="Times New Roman" panose="02020603050405020304"/>
                <a:ea typeface="微软雅黑" panose="020B0503020204020204" charset="-122"/>
                <a:cs typeface="Times New Roman" panose="02020603050405020304"/>
              </a:rPr>
              <a:t>的</a:t>
            </a:r>
            <a:r>
              <a:rPr lang="zh-CN" altLang="en-US" sz="2600" kern="100" dirty="0">
                <a:latin typeface="Times New Roman" panose="02020603050405020304"/>
                <a:ea typeface="微软雅黑" panose="020B0503020204020204" charset="-122"/>
                <a:cs typeface="Times New Roman" panose="02020603050405020304"/>
              </a:rPr>
              <a:t>进步</a:t>
            </a:r>
            <a:endParaRPr lang="zh-CN" altLang="en-US" sz="2600" kern="100" dirty="0">
              <a:latin typeface="Times New Roman" panose="02020603050405020304"/>
              <a:ea typeface="微软雅黑" panose="020B050302020402020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思想运动</a:t>
            </a:r>
            <a:endParaRPr lang="zh-CN" altLang="en-US" sz="2600" kern="100" dirty="0">
              <a:latin typeface="Times New Roman" panose="02020603050405020304"/>
              <a:ea typeface="微软雅黑" panose="020B050302020402020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charset="-122"/>
                <a:cs typeface="Times New Roman" panose="02020603050405020304"/>
              </a:rPr>
              <a:t>   </a:t>
            </a:r>
            <a:r>
              <a:rPr lang="en-US" altLang="zh-CN" sz="2600" kern="100" dirty="0" smtClean="0">
                <a:latin typeface="Times New Roman" panose="02020603050405020304"/>
                <a:ea typeface="微软雅黑" panose="020B0503020204020204" charset="-122"/>
                <a:cs typeface="Times New Roman" panose="02020603050405020304"/>
              </a:rPr>
              <a:t>_____</a:t>
            </a:r>
            <a:endParaRPr lang="zh-CN" altLang="zh-CN" sz="2600" kern="100" dirty="0">
              <a:latin typeface="Times New Roman" panose="02020603050405020304"/>
              <a:ea typeface="微软雅黑" panose="020B0503020204020204" charset="-122"/>
              <a:cs typeface="Times New Roman" panose="02020603050405020304"/>
            </a:endParaRPr>
          </a:p>
        </p:txBody>
      </p:sp>
      <p:grpSp>
        <p:nvGrpSpPr>
          <p:cNvPr id="2" name="组合 1"/>
          <p:cNvGrpSpPr/>
          <p:nvPr/>
        </p:nvGrpSpPr>
        <p:grpSpPr>
          <a:xfrm>
            <a:off x="1777105" y="2205658"/>
            <a:ext cx="2447257" cy="1872207"/>
            <a:chOff x="772852" y="2253322"/>
            <a:chExt cx="3941327" cy="1547275"/>
          </a:xfrm>
        </p:grpSpPr>
        <p:cxnSp>
          <p:nvCxnSpPr>
            <p:cNvPr id="103" name="直接连接符 102"/>
            <p:cNvCxnSpPr/>
            <p:nvPr/>
          </p:nvCxnSpPr>
          <p:spPr>
            <a:xfrm flipH="1">
              <a:off x="1202263" y="2261192"/>
              <a:ext cx="237331"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02263" y="3800597"/>
              <a:ext cx="237331"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158923" y="2253322"/>
              <a:ext cx="0" cy="1540676"/>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772852" y="3086471"/>
              <a:ext cx="361404" cy="0"/>
            </a:xfrm>
            <a:prstGeom prst="line">
              <a:avLst/>
            </a:prstGeom>
          </p:spPr>
          <p:style>
            <a:lnRef idx="1">
              <a:schemeClr val="dk1"/>
            </a:lnRef>
            <a:fillRef idx="0">
              <a:schemeClr val="dk1"/>
            </a:fillRef>
            <a:effectRef idx="0">
              <a:schemeClr val="dk1"/>
            </a:effectRef>
            <a:fontRef idx="minor">
              <a:schemeClr val="tx1"/>
            </a:fontRef>
          </p:style>
        </p:cxnSp>
        <p:cxnSp>
          <p:nvCxnSpPr>
            <p:cNvPr id="50" name="直接连接符 49"/>
            <p:cNvCxnSpPr/>
            <p:nvPr/>
          </p:nvCxnSpPr>
          <p:spPr>
            <a:xfrm flipH="1">
              <a:off x="4132135" y="3145981"/>
              <a:ext cx="582044" cy="0"/>
            </a:xfrm>
            <a:prstGeom prst="line">
              <a:avLst/>
            </a:prstGeom>
          </p:spPr>
          <p:style>
            <a:lnRef idx="1">
              <a:schemeClr val="dk1"/>
            </a:lnRef>
            <a:fillRef idx="0">
              <a:schemeClr val="dk1"/>
            </a:fillRef>
            <a:effectRef idx="0">
              <a:schemeClr val="dk1"/>
            </a:effectRef>
            <a:fontRef idx="minor">
              <a:schemeClr val="tx1"/>
            </a:fontRef>
          </p:style>
        </p:cxnSp>
      </p:gr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9" name="矩形 28"/>
          <p:cNvSpPr/>
          <p:nvPr/>
        </p:nvSpPr>
        <p:spPr>
          <a:xfrm>
            <a:off x="190550" y="1944916"/>
            <a:ext cx="1440160" cy="2492990"/>
          </a:xfrm>
          <a:prstGeom prst="rect">
            <a:avLst/>
          </a:prstGeom>
          <a:solidFill>
            <a:schemeClr val="accent5">
              <a:lumMod val="40000"/>
              <a:lumOff val="60000"/>
            </a:schemeClr>
          </a:solidFill>
        </p:spPr>
        <p:txBody>
          <a:bodyPr wrap="square">
            <a:spAutoFit/>
          </a:bodyPr>
          <a:lstStyle/>
          <a:p>
            <a:pPr algn="ctr">
              <a:lnSpc>
                <a:spcPct val="150000"/>
              </a:lnSpc>
            </a:pPr>
            <a:r>
              <a:rPr lang="zh-CN" altLang="en-US" sz="2600" kern="100" dirty="0">
                <a:latin typeface="Times New Roman" panose="02020603050405020304"/>
                <a:ea typeface="微软雅黑" panose="020B0503020204020204" charset="-122"/>
                <a:cs typeface="Times New Roman" panose="02020603050405020304"/>
              </a:rPr>
              <a:t>文化的继承性</a:t>
            </a:r>
            <a:endParaRPr lang="zh-CN" altLang="en-US" sz="2600" kern="100" dirty="0">
              <a:latin typeface="Times New Roman" panose="02020603050405020304"/>
              <a:ea typeface="微软雅黑" panose="020B0503020204020204" charset="-122"/>
              <a:cs typeface="Times New Roman" panose="02020603050405020304"/>
            </a:endParaRPr>
          </a:p>
          <a:p>
            <a:pPr algn="ctr">
              <a:lnSpc>
                <a:spcPct val="150000"/>
              </a:lnSpc>
            </a:pPr>
            <a:r>
              <a:rPr lang="zh-CN" altLang="en-US" sz="2600" kern="100" dirty="0">
                <a:latin typeface="Times New Roman" panose="02020603050405020304"/>
                <a:ea typeface="微软雅黑" panose="020B0503020204020204" charset="-122"/>
                <a:cs typeface="Times New Roman" panose="02020603050405020304"/>
              </a:rPr>
              <a:t>与文化发展</a:t>
            </a:r>
            <a:endParaRPr lang="zh-CN" altLang="zh-CN" sz="2600" kern="100" dirty="0">
              <a:latin typeface="Times New Roman" panose="02020603050405020304"/>
              <a:ea typeface="微软雅黑" panose="020B0503020204020204" charset="-122"/>
              <a:cs typeface="Times New Roman" panose="02020603050405020304"/>
            </a:endParaRPr>
          </a:p>
        </p:txBody>
      </p:sp>
      <p:grpSp>
        <p:nvGrpSpPr>
          <p:cNvPr id="35" name="组合 34"/>
          <p:cNvGrpSpPr/>
          <p:nvPr/>
        </p:nvGrpSpPr>
        <p:grpSpPr>
          <a:xfrm>
            <a:off x="6251542" y="2193046"/>
            <a:ext cx="432048" cy="2093485"/>
            <a:chOff x="2329414" y="4473634"/>
            <a:chExt cx="926131" cy="1181717"/>
          </a:xfrm>
        </p:grpSpPr>
        <p:cxnSp>
          <p:nvCxnSpPr>
            <p:cNvPr id="36" name="直接连接符 35"/>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7" name="直接连接符 36"/>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8" name="直接连接符 37"/>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39" name="直接连接符 38"/>
            <p:cNvCxnSpPr/>
            <p:nvPr/>
          </p:nvCxnSpPr>
          <p:spPr>
            <a:xfrm flipH="1">
              <a:off x="2329414" y="5059029"/>
              <a:ext cx="437302" cy="0"/>
            </a:xfrm>
            <a:prstGeom prst="line">
              <a:avLst/>
            </a:prstGeom>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flipH="1">
              <a:off x="2818243" y="4843841"/>
              <a:ext cx="437302" cy="0"/>
            </a:xfrm>
            <a:prstGeom prst="line">
              <a:avLst/>
            </a:prstGeom>
          </p:spPr>
          <p:style>
            <a:lnRef idx="1">
              <a:schemeClr val="dk1"/>
            </a:lnRef>
            <a:fillRef idx="0">
              <a:schemeClr val="dk1"/>
            </a:fillRef>
            <a:effectRef idx="0">
              <a:schemeClr val="dk1"/>
            </a:effectRef>
            <a:fontRef idx="minor">
              <a:schemeClr val="tx1"/>
            </a:fontRef>
          </p:style>
        </p:cxnSp>
        <p:cxnSp>
          <p:nvCxnSpPr>
            <p:cNvPr id="41" name="直接连接符 40"/>
            <p:cNvCxnSpPr/>
            <p:nvPr/>
          </p:nvCxnSpPr>
          <p:spPr>
            <a:xfrm flipH="1">
              <a:off x="2792480" y="5222546"/>
              <a:ext cx="437302" cy="0"/>
            </a:xfrm>
            <a:prstGeom prst="line">
              <a:avLst/>
            </a:prstGeom>
          </p:spPr>
          <p:style>
            <a:lnRef idx="1">
              <a:schemeClr val="dk1"/>
            </a:lnRef>
            <a:fillRef idx="0">
              <a:schemeClr val="dk1"/>
            </a:fillRef>
            <a:effectRef idx="0">
              <a:schemeClr val="dk1"/>
            </a:effectRef>
            <a:fontRef idx="minor">
              <a:schemeClr val="tx1"/>
            </a:fontRef>
          </p:style>
        </p:cxnSp>
      </p:grpSp>
      <p:pic>
        <p:nvPicPr>
          <p:cNvPr id="11" name="图片 10"/>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6755597" y="2277666"/>
            <a:ext cx="361402" cy="361402"/>
          </a:xfrm>
          <a:prstGeom prst="rect">
            <a:avLst/>
          </a:prstGeom>
        </p:spPr>
      </p:pic>
      <p:pic>
        <p:nvPicPr>
          <p:cNvPr id="12" name="图片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755597" y="2780360"/>
            <a:ext cx="361402" cy="361402"/>
          </a:xfrm>
          <a:prstGeom prst="rect">
            <a:avLst/>
          </a:prstGeom>
        </p:spPr>
      </p:pic>
      <p:pic>
        <p:nvPicPr>
          <p:cNvPr id="13" name="图片 12"/>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755597" y="3947239"/>
            <a:ext cx="346651" cy="346651"/>
          </a:xfrm>
          <a:prstGeom prst="rect">
            <a:avLst/>
          </a:prstGeom>
        </p:spPr>
      </p:pic>
      <p:sp>
        <p:nvSpPr>
          <p:cNvPr id="55" name="矩形 54"/>
          <p:cNvSpPr/>
          <p:nvPr/>
        </p:nvSpPr>
        <p:spPr>
          <a:xfrm>
            <a:off x="7203098" y="1989634"/>
            <a:ext cx="2852063"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生产力与生产关系</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56" name="矩形 55"/>
          <p:cNvSpPr/>
          <p:nvPr/>
        </p:nvSpPr>
        <p:spPr>
          <a:xfrm>
            <a:off x="7259653" y="2565698"/>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科学技术</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
        <p:nvSpPr>
          <p:cNvPr id="57" name="矩形 56"/>
          <p:cNvSpPr/>
          <p:nvPr/>
        </p:nvSpPr>
        <p:spPr>
          <a:xfrm>
            <a:off x="7157493" y="3789834"/>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charset="-122"/>
                <a:cs typeface="Times New Roman" panose="02020603050405020304"/>
              </a:rPr>
              <a:t>教育</a:t>
            </a:r>
            <a:endParaRPr lang="zh-CN" altLang="en-US" sz="2600" kern="100" dirty="0">
              <a:solidFill>
                <a:srgbClr val="C00000"/>
              </a:solidFill>
              <a:latin typeface="Times New Roman" panose="02020603050405020304"/>
              <a:ea typeface="微软雅黑" panose="020B050302020402020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blinds(horizontal)">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blinds(horizontal)">
                                      <p:cBhvr>
                                        <p:cTn id="12" dur="500"/>
                                        <p:tgtEl>
                                          <p:spTgt spid="5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blinds(horizontal)">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5"/>
                                        </p:tgtEl>
                                      </p:cBhvr>
                                    </p:animEffect>
                                    <p:set>
                                      <p:cBhvr>
                                        <p:cTn id="22" dur="1" fill="hold">
                                          <p:stCondLst>
                                            <p:cond delay="499"/>
                                          </p:stCondLst>
                                        </p:cTn>
                                        <p:tgtEl>
                                          <p:spTgt spid="5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56"/>
                                        </p:tgtEl>
                                      </p:cBhvr>
                                    </p:animEffect>
                                    <p:set>
                                      <p:cBhvr>
                                        <p:cTn id="25" dur="1" fill="hold">
                                          <p:stCondLst>
                                            <p:cond delay="499"/>
                                          </p:stCondLst>
                                        </p:cTn>
                                        <p:tgtEl>
                                          <p:spTgt spid="56"/>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57"/>
                                        </p:tgtEl>
                                      </p:cBhvr>
                                    </p:animEffect>
                                    <p:set>
                                      <p:cBhvr>
                                        <p:cTn id="28" dur="1" fill="hold">
                                          <p:stCondLst>
                                            <p:cond delay="499"/>
                                          </p:stCondLst>
                                        </p:cTn>
                                        <p:tgtEl>
                                          <p:spTgt spid="57"/>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5" grpId="0"/>
      <p:bldP spid="55" grpId="1"/>
      <p:bldP spid="56" grpId="0"/>
      <p:bldP spid="56" grpId="1"/>
      <p:bldP spid="57" grpId="0"/>
      <p:bldP spid="5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46990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a:t>
            </a:r>
            <a:r>
              <a:rPr lang="zh-CN" altLang="zh-CN" sz="2600" kern="100" dirty="0">
                <a:latin typeface="Times New Roman" panose="02020603050405020304"/>
                <a:ea typeface="微软雅黑" panose="020B0503020204020204" charset="-122"/>
                <a:cs typeface="Times New Roman" panose="02020603050405020304"/>
              </a:rPr>
              <a:t>传统习俗是传统文化的重要标志。</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06574" y="225913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错误。中国古代建筑是展现中国传统文化的重要标志。</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04835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2.</a:t>
            </a:r>
            <a:r>
              <a:rPr lang="zh-CN" altLang="zh-CN" sz="2600" kern="100" dirty="0">
                <a:latin typeface="Times New Roman" panose="02020603050405020304"/>
                <a:ea typeface="微软雅黑" panose="020B0503020204020204" charset="-122"/>
                <a:cs typeface="Times New Roman" panose="02020603050405020304"/>
              </a:rPr>
              <a:t>传统文化的基本特征能够因时而变。</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383758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错误。传统文化具有相对稳定性，能因时而变的是具体内涵，传统文化在世代相传中保留着其基本特征</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18" name="矩形 17"/>
          <p:cNvSpPr/>
          <p:nvPr/>
        </p:nvSpPr>
        <p:spPr>
          <a:xfrm>
            <a:off x="406574" y="68068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90322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3.</a:t>
            </a:r>
            <a:r>
              <a:rPr lang="zh-CN" altLang="zh-CN" sz="2600" kern="100" dirty="0">
                <a:latin typeface="Times New Roman" panose="02020603050405020304"/>
                <a:ea typeface="微软雅黑" panose="020B0503020204020204" charset="-122"/>
                <a:cs typeface="Times New Roman" panose="02020603050405020304"/>
              </a:rPr>
              <a:t>用传统的</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礼</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协调现代人际关系，强调了文化具有民族性。</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623309"/>
            <a:ext cx="11573192"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错误。用传统的</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礼</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协调现代人际关系，强调了文化具有相对稳定性。</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4936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4.</a:t>
            </a:r>
            <a:r>
              <a:rPr lang="zh-CN" altLang="zh-CN" sz="2600" kern="100" dirty="0">
                <a:latin typeface="Times New Roman" panose="02020603050405020304"/>
                <a:ea typeface="微软雅黑" panose="020B0503020204020204" charset="-122"/>
                <a:cs typeface="Times New Roman" panose="02020603050405020304"/>
              </a:rPr>
              <a:t>文化是维系民族生存和发展的精神纽带。</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35778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错误。传统文化是维系民族生存和发展的精神纽带。</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44352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5.</a:t>
            </a:r>
            <a:r>
              <a:rPr lang="zh-CN" altLang="zh-CN" sz="2600" kern="100" dirty="0">
                <a:latin typeface="Times New Roman" panose="02020603050405020304"/>
                <a:ea typeface="微软雅黑" panose="020B0503020204020204" charset="-122"/>
                <a:cs typeface="Times New Roman" panose="02020603050405020304"/>
              </a:rPr>
              <a:t>文化发展是先继承，后发展。</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16360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错误。继承是发展的必要前提，发展是继承的必然要求，继承与发展是同一个过程的两个方面，并非先后关系。</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4936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6.</a:t>
            </a:r>
            <a:r>
              <a:rPr lang="zh-CN" altLang="zh-CN" sz="2600" kern="100" dirty="0">
                <a:latin typeface="Times New Roman" panose="02020603050405020304"/>
                <a:ea typeface="微软雅黑" panose="020B0503020204020204" charset="-122"/>
                <a:cs typeface="Times New Roman" panose="02020603050405020304"/>
              </a:rPr>
              <a:t>文化继承是文化发展的必然要求，文化发展是文化继承的必要前提。</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28577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错误。继承是发展的必要前提，发展是继承的必然要求。</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44352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7.</a:t>
            </a:r>
            <a:r>
              <a:rPr lang="zh-CN" altLang="zh-CN" sz="2600" kern="100" dirty="0">
                <a:latin typeface="Times New Roman" panose="02020603050405020304"/>
                <a:ea typeface="微软雅黑" panose="020B0503020204020204" charset="-122"/>
                <a:cs typeface="Times New Roman" panose="02020603050405020304"/>
              </a:rPr>
              <a:t>思想运动往往催生社会变革，决定着文化的发展方向。</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16360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错误。思想运动往往催生社会变革，促进文化发展。生产力与生产关系的矛盾运动，决定着社会制度的变化，也决定着文化的发展方向。</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4936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8.</a:t>
            </a:r>
            <a:r>
              <a:rPr lang="zh-CN" altLang="zh-CN" sz="2600" kern="100" dirty="0">
                <a:latin typeface="Times New Roman" panose="02020603050405020304"/>
                <a:ea typeface="微软雅黑" panose="020B0503020204020204" charset="-122"/>
                <a:cs typeface="Times New Roman" panose="02020603050405020304"/>
              </a:rPr>
              <a:t>科技是推动文化发展的决定因素。</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21377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错误。科技影响文化的发展，但不起决定作用。</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44352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9.</a:t>
            </a:r>
            <a:r>
              <a:rPr lang="zh-CN" altLang="zh-CN" sz="2600" kern="100" dirty="0">
                <a:latin typeface="Times New Roman" panose="02020603050405020304"/>
                <a:ea typeface="微软雅黑" panose="020B0503020204020204" charset="-122"/>
                <a:cs typeface="Times New Roman" panose="02020603050405020304"/>
              </a:rPr>
              <a:t>就文化自身的传承而言，社会制度的更替、科学技术和思想运动，都会对文化发展产生重要影响。</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626423"/>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错误。社会制度的更替是影响文化发展的最重要因素，但不是文化自身的因素。</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92573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10.</a:t>
            </a:r>
            <a:r>
              <a:rPr lang="zh-CN" altLang="zh-CN" sz="2600" kern="100" dirty="0">
                <a:latin typeface="Times New Roman" panose="02020603050405020304"/>
                <a:ea typeface="微软雅黑" panose="020B0503020204020204" charset="-122"/>
                <a:cs typeface="Times New Roman" panose="02020603050405020304"/>
              </a:rPr>
              <a:t>教育是人类特有的传承文化的能动性活动，具有文化传递、沟通、共享的强大功能。</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414987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错误。教育具有选择、传递、创造文化的特定功能，大众传媒具有文化传递、沟通、共享的强大功能。</a:t>
            </a:r>
            <a:endParaRPr lang="zh-CN" altLang="zh-CN" sz="1050" kern="100" dirty="0">
              <a:effectLst/>
              <a:latin typeface="宋体" panose="02010600030101010101" pitchFamily="2" charset="-122"/>
              <a:cs typeface="Courier New" panose="02070309020205020404"/>
            </a:endParaRPr>
          </a:p>
        </p:txBody>
      </p:sp>
      <p:pic>
        <p:nvPicPr>
          <p:cNvPr id="9"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build="allAtOnce"/>
      <p:bldP spid="7"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charset="-122"/>
              <a:ea typeface="微软雅黑" panose="020B050302020402020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charset="-122"/>
                <a:ea typeface="微软雅黑" panose="020B050302020402020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14375" y="394970"/>
            <a:ext cx="10767060" cy="6069965"/>
          </a:xfrm>
          <a:prstGeom prst="rect">
            <a:avLst/>
          </a:prstGeom>
          <a:noFill/>
          <a:ln w="9525">
            <a:noFill/>
          </a:ln>
        </p:spPr>
        <p:txBody>
          <a:bodyPr wrap="square">
            <a:spAutoFit/>
          </a:bodyPr>
          <a:p>
            <a:pPr marL="0" indent="304800" algn="l">
              <a:lnSpc>
                <a:spcPct val="120000"/>
              </a:lnSpc>
            </a:pPr>
            <a:r>
              <a:rPr lang="en-US" altLang="zh-CN" sz="3600" b="0" u="none">
                <a:latin typeface="ˎ̥" charset="0"/>
                <a:ea typeface="ˎ̥" charset="0"/>
                <a:cs typeface="ˎ̥" charset="0"/>
              </a:rPr>
              <a:t>13</a:t>
            </a:r>
            <a:r>
              <a:rPr lang="zh-CN" altLang="en-US" sz="3600" b="0" u="none">
                <a:latin typeface="宋体" panose="02010600030101010101" pitchFamily="2" charset="-122"/>
                <a:ea typeface="宋体" panose="02010600030101010101" pitchFamily="2" charset="-122"/>
                <a:cs typeface="宋体" panose="02010600030101010101" pitchFamily="2" charset="-122"/>
              </a:rPr>
              <a:t>．</a:t>
            </a:r>
            <a:r>
              <a:rPr lang="zh-CN" altLang="en-US" sz="3600" b="0" u="none">
                <a:latin typeface="华文楷体" panose="02010600040101010101" charset="-122"/>
                <a:ea typeface="华文楷体" panose="02010600040101010101" charset="-122"/>
                <a:cs typeface="华文楷体" panose="02010600040101010101" charset="-122"/>
              </a:rPr>
              <a:t>加强自主品牌的培育和发展，是中国经济创新驱动的内在要求。阅读材料，回答问题。</a:t>
            </a:r>
            <a:endParaRPr lang="zh-CN" altLang="en-US" sz="3600" b="0" u="none">
              <a:latin typeface="华文楷体" panose="02010600040101010101" charset="-122"/>
              <a:ea typeface="华文楷体" panose="02010600040101010101" charset="-122"/>
              <a:cs typeface="华文楷体" panose="02010600040101010101" charset="-122"/>
            </a:endParaRPr>
          </a:p>
          <a:p>
            <a:pPr marL="0" indent="304800" algn="l">
              <a:lnSpc>
                <a:spcPct val="120000"/>
              </a:lnSpc>
            </a:pPr>
            <a:r>
              <a:rPr lang="zh-CN" altLang="en-US" sz="3600" b="1" u="none">
                <a:latin typeface="宋体" panose="02010600030101010101" pitchFamily="2" charset="-122"/>
                <a:ea typeface="宋体" panose="02010600030101010101" pitchFamily="2" charset="-122"/>
                <a:cs typeface="宋体" panose="02010600030101010101" pitchFamily="2" charset="-122"/>
              </a:rPr>
              <a:t>    材料三 </a:t>
            </a:r>
            <a:r>
              <a:rPr lang="zh-CN" altLang="en-US" sz="3600" b="0" u="none">
                <a:latin typeface="华文楷体" panose="02010600040101010101" charset="-122"/>
                <a:ea typeface="华文楷体" panose="02010600040101010101" charset="-122"/>
                <a:cs typeface="华文楷体" panose="02010600040101010101" charset="-122"/>
              </a:rPr>
              <a:t> 当前，一些外国用户在接受中国品牌方面还存在一定的困难和障碍。有人认为，语言、品牌故事等文化因素难以为外国用户所理解和认同是一个重要原因。</a:t>
            </a:r>
            <a:endParaRPr lang="zh-CN" altLang="en-US" sz="3600" b="0" u="none">
              <a:latin typeface="华文楷体" panose="02010600040101010101" charset="-122"/>
              <a:ea typeface="华文楷体" panose="02010600040101010101" charset="-122"/>
              <a:cs typeface="华文楷体" panose="02010600040101010101" charset="-122"/>
            </a:endParaRPr>
          </a:p>
          <a:p>
            <a:pPr marL="0" indent="304800" algn="l">
              <a:lnSpc>
                <a:spcPct val="120000"/>
              </a:lnSpc>
            </a:pPr>
            <a:r>
              <a:rPr lang="zh-CN" altLang="en-US" sz="3600" b="0" u="none">
                <a:latin typeface="宋体" panose="02010600030101010101" pitchFamily="2" charset="-122"/>
                <a:ea typeface="宋体" panose="02010600030101010101" pitchFamily="2" charset="-122"/>
                <a:cs typeface="宋体" panose="02010600030101010101" pitchFamily="2" charset="-122"/>
              </a:rPr>
              <a:t>   运用“文化的多样性与文化传播”的知识，说明应该如何增进外国用户对中国品牌的理解和认同。（</a:t>
            </a:r>
            <a:r>
              <a:rPr lang="en-US" altLang="zh-CN" sz="3600" b="0" u="none">
                <a:latin typeface="ˎ̥" charset="0"/>
                <a:ea typeface="ˎ̥" charset="0"/>
                <a:cs typeface="ˎ̥" charset="0"/>
              </a:rPr>
              <a:t>8</a:t>
            </a:r>
            <a:r>
              <a:rPr lang="zh-CN" altLang="en-US" sz="3600" b="0" u="none">
                <a:latin typeface="宋体" panose="02010600030101010101" pitchFamily="2" charset="-122"/>
                <a:ea typeface="宋体" panose="02010600030101010101" pitchFamily="2" charset="-122"/>
                <a:cs typeface="宋体" panose="02010600030101010101" pitchFamily="2" charset="-122"/>
              </a:rPr>
              <a:t>分）</a:t>
            </a:r>
            <a:endParaRPr lang="zh-CN" altLang="en-US" sz="36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34645" y="277495"/>
            <a:ext cx="11464290" cy="5352415"/>
          </a:xfrm>
          <a:prstGeom prst="rect">
            <a:avLst/>
          </a:prstGeom>
          <a:noFill/>
          <a:ln w="9525">
            <a:noFill/>
          </a:ln>
        </p:spPr>
        <p:txBody>
          <a:bodyPr wrap="square">
            <a:spAutoFit/>
          </a:bodyPr>
          <a:p>
            <a:pPr marL="0" indent="304800" algn="l">
              <a:lnSpc>
                <a:spcPct val="190000"/>
              </a:lnSpc>
            </a:pPr>
            <a:r>
              <a:rPr lang="en-US" altLang="zh-CN" sz="3600" b="0" u="none">
                <a:latin typeface="仿宋_GB2312" charset="0"/>
                <a:ea typeface="仿宋_GB2312" charset="0"/>
                <a:cs typeface="仿宋_GB2312" charset="0"/>
              </a:rPr>
              <a:t>①</a:t>
            </a:r>
            <a:r>
              <a:rPr lang="zh-CN" altLang="en-US" sz="3600" b="0" u="none">
                <a:latin typeface="仿宋_GB2312" charset="0"/>
                <a:ea typeface="仿宋_GB2312" charset="0"/>
                <a:cs typeface="仿宋_GB2312" charset="0"/>
              </a:rPr>
              <a:t>遵循文化共性和普遍规律，搭建中国品牌和外国用户的沟通桥梁；（</a:t>
            </a:r>
            <a:r>
              <a:rPr lang="en-US" altLang="zh-CN" sz="3600" b="0" u="none">
                <a:latin typeface="ˎ̥" charset="0"/>
                <a:ea typeface="ˎ̥" charset="0"/>
                <a:cs typeface="ˎ̥" charset="0"/>
              </a:rPr>
              <a:t>2</a:t>
            </a:r>
            <a:r>
              <a:rPr lang="zh-CN" altLang="en-US" sz="3600" b="0" u="none">
                <a:latin typeface="仿宋_GB2312" charset="0"/>
                <a:ea typeface="仿宋_GB2312" charset="0"/>
                <a:cs typeface="仿宋_GB2312" charset="0"/>
              </a:rPr>
              <a:t>分）</a:t>
            </a:r>
            <a:endParaRPr lang="zh-CN" altLang="en-US" sz="3600" b="0" u="none">
              <a:latin typeface="仿宋_GB2312" charset="0"/>
              <a:ea typeface="仿宋_GB2312" charset="0"/>
              <a:cs typeface="仿宋_GB2312" charset="0"/>
            </a:endParaRPr>
          </a:p>
          <a:p>
            <a:pPr marL="0" indent="304800" algn="l">
              <a:lnSpc>
                <a:spcPct val="190000"/>
              </a:lnSpc>
            </a:pPr>
            <a:r>
              <a:rPr lang="en-US" altLang="zh-CN" sz="3600" b="0" u="none">
                <a:latin typeface="仿宋_GB2312" charset="0"/>
                <a:ea typeface="仿宋_GB2312" charset="0"/>
                <a:cs typeface="仿宋_GB2312" charset="0"/>
              </a:rPr>
              <a:t>②</a:t>
            </a:r>
            <a:r>
              <a:rPr lang="zh-CN" altLang="en-US" sz="3600" b="0" u="none">
                <a:latin typeface="仿宋_GB2312" charset="0"/>
                <a:ea typeface="仿宋_GB2312" charset="0"/>
                <a:cs typeface="仿宋_GB2312" charset="0"/>
              </a:rPr>
              <a:t>尊重其他国家文化，品牌建设中要积极吸纳当地文化元素；（</a:t>
            </a:r>
            <a:r>
              <a:rPr lang="en-US" altLang="zh-CN" sz="3600" b="0" u="none">
                <a:latin typeface="ˎ̥" charset="0"/>
                <a:ea typeface="ˎ̥" charset="0"/>
                <a:cs typeface="ˎ̥" charset="0"/>
              </a:rPr>
              <a:t>3</a:t>
            </a:r>
            <a:r>
              <a:rPr lang="zh-CN" altLang="en-US" sz="3600" b="0" u="none">
                <a:latin typeface="仿宋_GB2312" charset="0"/>
                <a:ea typeface="仿宋_GB2312" charset="0"/>
                <a:cs typeface="仿宋_GB2312" charset="0"/>
              </a:rPr>
              <a:t>分）</a:t>
            </a:r>
            <a:endParaRPr lang="zh-CN" altLang="en-US" sz="3600" b="0" u="none">
              <a:latin typeface="仿宋_GB2312" charset="0"/>
              <a:ea typeface="仿宋_GB2312" charset="0"/>
              <a:cs typeface="仿宋_GB2312" charset="0"/>
            </a:endParaRPr>
          </a:p>
          <a:p>
            <a:pPr marL="0" indent="304800" algn="l">
              <a:lnSpc>
                <a:spcPct val="190000"/>
              </a:lnSpc>
            </a:pPr>
            <a:r>
              <a:rPr lang="en-US" altLang="zh-CN" sz="3600" b="0" u="none">
                <a:latin typeface="仿宋_GB2312" charset="0"/>
                <a:ea typeface="仿宋_GB2312" charset="0"/>
                <a:cs typeface="仿宋_GB2312" charset="0"/>
              </a:rPr>
              <a:t>③</a:t>
            </a:r>
            <a:r>
              <a:rPr lang="zh-CN" altLang="en-US" sz="3600" b="0" u="none">
                <a:latin typeface="仿宋_GB2312" charset="0"/>
                <a:ea typeface="仿宋_GB2312" charset="0"/>
                <a:cs typeface="仿宋_GB2312" charset="0"/>
              </a:rPr>
              <a:t>促进文化对外交流，增强品牌的国际影响力。（</a:t>
            </a:r>
            <a:r>
              <a:rPr lang="en-US" altLang="zh-CN" sz="3600" b="0" u="none">
                <a:latin typeface="ˎ̥" charset="0"/>
                <a:ea typeface="ˎ̥" charset="0"/>
                <a:cs typeface="ˎ̥" charset="0"/>
              </a:rPr>
              <a:t>3</a:t>
            </a:r>
            <a:r>
              <a:rPr lang="zh-CN" altLang="en-US" sz="3600" b="0" u="none">
                <a:latin typeface="仿宋_GB2312" charset="0"/>
                <a:ea typeface="仿宋_GB2312" charset="0"/>
                <a:cs typeface="仿宋_GB2312" charset="0"/>
              </a:rPr>
              <a:t>分）</a:t>
            </a:r>
            <a:r>
              <a:rPr lang="zh-CN" altLang="en-US" sz="3600" b="0" u="none">
                <a:latin typeface="ˎ̥" charset="0"/>
                <a:ea typeface="ˎ̥" charset="0"/>
                <a:cs typeface="ˎ̥" charset="0"/>
              </a:rPr>
              <a:t> </a:t>
            </a:r>
            <a:endParaRPr lang="zh-CN" altLang="en-US" sz="36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434648" y="1233464"/>
            <a:ext cx="11161240" cy="360997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220000"/>
              </a:lnSpc>
              <a:spcAft>
                <a:spcPts val="0"/>
              </a:spcAft>
            </a:pPr>
            <a:r>
              <a:rPr lang="en-US" altLang="zh-CN" sz="2800" b="1" kern="100" dirty="0">
                <a:latin typeface="+mj-ea"/>
                <a:ea typeface="+mj-ea"/>
                <a:cs typeface="Courier New" panose="02070309020205020404"/>
              </a:rPr>
              <a:t>1.</a:t>
            </a:r>
            <a:r>
              <a:rPr lang="zh-CN" altLang="en-US" sz="2800" b="1" kern="100" dirty="0">
                <a:latin typeface="+mj-ea"/>
                <a:ea typeface="+mj-ea"/>
                <a:cs typeface="Courier New" panose="02070309020205020404"/>
              </a:rPr>
              <a:t>传统文化的含义、表现形式和</a:t>
            </a:r>
            <a:r>
              <a:rPr lang="zh-CN" altLang="en-US" sz="2800" b="1" kern="100" dirty="0" smtClean="0">
                <a:latin typeface="+mj-ea"/>
                <a:ea typeface="+mj-ea"/>
                <a:cs typeface="Courier New" panose="02070309020205020404"/>
              </a:rPr>
              <a:t>特点</a:t>
            </a:r>
            <a:endParaRPr lang="en-US" altLang="zh-CN" sz="2800" b="1" kern="100" dirty="0" smtClean="0">
              <a:latin typeface="+mj-ea"/>
              <a:ea typeface="+mj-ea"/>
              <a:cs typeface="Courier New" panose="02070309020205020404"/>
            </a:endParaRPr>
          </a:p>
          <a:p>
            <a:pPr algn="just">
              <a:lnSpc>
                <a:spcPct val="220000"/>
              </a:lnSpc>
              <a:spcAft>
                <a:spcPts val="0"/>
              </a:spcAft>
            </a:pPr>
            <a:r>
              <a:rPr lang="en-US" altLang="zh-CN" sz="2800" kern="100" dirty="0">
                <a:latin typeface="Times New Roman" panose="02020603050405020304"/>
                <a:ea typeface="微软雅黑" panose="020B0503020204020204" charset="-122"/>
                <a:cs typeface="Courier New" panose="02070309020205020404"/>
              </a:rPr>
              <a:t>(1)</a:t>
            </a:r>
            <a:r>
              <a:rPr lang="zh-CN" altLang="zh-CN" sz="2800" kern="100" dirty="0">
                <a:latin typeface="Times New Roman" panose="02020603050405020304"/>
                <a:ea typeface="微软雅黑" panose="020B0503020204020204" charset="-122"/>
                <a:cs typeface="Times New Roman" panose="02020603050405020304"/>
              </a:rPr>
              <a:t>含义：是在长期历史发展中形成并保留在现实生活中的、具有相对稳定性的文化。</a:t>
            </a:r>
            <a:endParaRPr lang="zh-CN" altLang="zh-CN" sz="2800" kern="100" dirty="0">
              <a:latin typeface="宋体" panose="02010600030101010101" pitchFamily="2" charset="-122"/>
              <a:cs typeface="Courier New" panose="02070309020205020404"/>
            </a:endParaRPr>
          </a:p>
          <a:p>
            <a:pPr algn="just">
              <a:lnSpc>
                <a:spcPct val="150000"/>
              </a:lnSpc>
              <a:spcAft>
                <a:spcPts val="0"/>
              </a:spcAft>
            </a:pPr>
            <a:endParaRPr lang="zh-CN" altLang="zh-CN" sz="2800" kern="100" dirty="0">
              <a:latin typeface="宋体" panose="02010600030101010101" pitchFamily="2" charset="-122"/>
              <a:cs typeface="Courier New" panose="02070309020205020404"/>
            </a:endParaRPr>
          </a:p>
        </p:txBody>
      </p:sp>
      <p:grpSp>
        <p:nvGrpSpPr>
          <p:cNvPr id="18" name="组合 17"/>
          <p:cNvGrpSpPr/>
          <p:nvPr/>
        </p:nvGrpSpPr>
        <p:grpSpPr>
          <a:xfrm>
            <a:off x="537664" y="785558"/>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30" name="矩形 2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矩形 31"/>
          <p:cNvSpPr/>
          <p:nvPr/>
        </p:nvSpPr>
        <p:spPr>
          <a:xfrm>
            <a:off x="1088698" y="765498"/>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charset="-122"/>
              <a:cs typeface="Times New Roman" panose="02020603050405020304"/>
            </a:endParaRPr>
          </a:p>
        </p:txBody>
      </p:sp>
      <p:sp>
        <p:nvSpPr>
          <p:cNvPr id="27" name="矩形 26"/>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charset="-122"/>
              <a:cs typeface="Times New Roman" panose="02020603050405020304" pitchFamily="18" charset="0"/>
            </a:endParaRPr>
          </a:p>
        </p:txBody>
      </p:sp>
      <p:grpSp>
        <p:nvGrpSpPr>
          <p:cNvPr id="28" name="组合 27"/>
          <p:cNvGrpSpPr/>
          <p:nvPr/>
        </p:nvGrpSpPr>
        <p:grpSpPr>
          <a:xfrm>
            <a:off x="1059312" y="-9240"/>
            <a:ext cx="10071789" cy="523951"/>
            <a:chOff x="1054646" y="-9240"/>
            <a:chExt cx="10071789" cy="523951"/>
          </a:xfrm>
        </p:grpSpPr>
        <p:sp>
          <p:nvSpPr>
            <p:cNvPr id="29"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3"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4"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5"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6"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7"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8" name="矩形 37"/>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9" name="矩形 38"/>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charset="-122"/>
                <a:cs typeface="Times New Roman" panose="02020603050405020304"/>
              </a:rPr>
              <a:t>核心考点一　传统文化的表现、特点及其影响</a:t>
            </a:r>
            <a:endParaRPr lang="zh-CN" altLang="en-US" sz="2800" b="1" kern="100" dirty="0">
              <a:solidFill>
                <a:prstClr val="white"/>
              </a:solidFill>
              <a:latin typeface="Times New Roman" panose="02020603050405020304"/>
              <a:ea typeface="微软雅黑" panose="020B0503020204020204" charset="-122"/>
              <a:cs typeface="Times New Roman" panose="0202060305040502030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64166" y="268675"/>
            <a:ext cx="11412000" cy="632206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80000"/>
              </a:lnSpc>
              <a:spcAft>
                <a:spcPts val="0"/>
              </a:spcAft>
            </a:pPr>
            <a:r>
              <a:rPr lang="en-US" altLang="zh-CN" sz="2800" kern="100" dirty="0">
                <a:latin typeface="Times New Roman" panose="02020603050405020304"/>
                <a:ea typeface="微软雅黑" panose="020B0503020204020204" charset="-122"/>
                <a:cs typeface="Courier New" panose="02070309020205020404"/>
              </a:rPr>
              <a:t>(2)</a:t>
            </a:r>
            <a:r>
              <a:rPr lang="zh-CN" altLang="zh-CN" sz="2800" kern="100" dirty="0">
                <a:latin typeface="Times New Roman" panose="02020603050405020304"/>
                <a:ea typeface="微软雅黑" panose="020B0503020204020204" charset="-122"/>
                <a:cs typeface="Times New Roman" panose="02020603050405020304"/>
              </a:rPr>
              <a:t>特点</a:t>
            </a:r>
            <a:endParaRPr lang="zh-CN" altLang="zh-CN" sz="2800" kern="100" dirty="0">
              <a:latin typeface="Times New Roman" panose="02020603050405020304"/>
              <a:ea typeface="微软雅黑" panose="020B0503020204020204" charset="-122"/>
              <a:cs typeface="Times New Roman" panose="02020603050405020304"/>
            </a:endParaRPr>
          </a:p>
          <a:p>
            <a:pPr algn="just">
              <a:lnSpc>
                <a:spcPct val="180000"/>
              </a:lnSpc>
              <a:spcAft>
                <a:spcPts val="0"/>
              </a:spcAft>
            </a:pPr>
            <a:r>
              <a:rPr lang="en-US" altLang="zh-CN" sz="2800" kern="100" dirty="0">
                <a:latin typeface="宋体" panose="02010600030101010101" pitchFamily="2" charset="-122"/>
                <a:ea typeface="微软雅黑" panose="020B0503020204020204" charset="-122"/>
                <a:cs typeface="Times New Roman" panose="02020603050405020304"/>
              </a:rPr>
              <a:t>  ①</a:t>
            </a:r>
            <a:r>
              <a:rPr lang="zh-CN" altLang="en-US" sz="2800" kern="100" dirty="0">
                <a:solidFill>
                  <a:srgbClr val="FF0000"/>
                </a:solidFill>
                <a:latin typeface="宋体" panose="02010600030101010101" pitchFamily="2" charset="-122"/>
                <a:ea typeface="微软雅黑" panose="020B0503020204020204" charset="-122"/>
                <a:cs typeface="Times New Roman" panose="02020603050405020304"/>
              </a:rPr>
              <a:t>继承性：</a:t>
            </a:r>
            <a:r>
              <a:rPr lang="zh-CN" altLang="zh-CN" sz="2800" kern="100" dirty="0">
                <a:latin typeface="Times New Roman" panose="02020603050405020304"/>
                <a:ea typeface="微软雅黑" panose="020B0503020204020204" charset="-122"/>
                <a:cs typeface="Times New Roman" panose="02020603050405020304"/>
                <a:sym typeface="+mn-ea"/>
              </a:rPr>
              <a:t>长期历史发展中形成并保留</a:t>
            </a:r>
            <a:endParaRPr lang="en-US" altLang="zh-CN" sz="2800" kern="100" dirty="0">
              <a:solidFill>
                <a:srgbClr val="FF0000"/>
              </a:solidFill>
              <a:latin typeface="宋体" panose="02010600030101010101" pitchFamily="2" charset="-122"/>
              <a:ea typeface="微软雅黑" panose="020B0503020204020204" charset="-122"/>
              <a:cs typeface="Times New Roman" panose="02020603050405020304"/>
            </a:endParaRPr>
          </a:p>
          <a:p>
            <a:pPr algn="just">
              <a:lnSpc>
                <a:spcPct val="180000"/>
              </a:lnSpc>
              <a:spcAft>
                <a:spcPts val="0"/>
              </a:spcAft>
            </a:pPr>
            <a:r>
              <a:rPr lang="en-US" altLang="zh-CN" sz="2800" kern="100" dirty="0">
                <a:latin typeface="宋体" panose="02010600030101010101" pitchFamily="2" charset="-122"/>
                <a:ea typeface="微软雅黑" panose="020B0503020204020204" charset="-122"/>
                <a:cs typeface="Times New Roman" panose="02020603050405020304"/>
                <a:sym typeface="+mn-ea"/>
              </a:rPr>
              <a:t>  ②</a:t>
            </a:r>
            <a:r>
              <a:rPr lang="zh-CN" altLang="zh-CN" sz="2800" kern="100" dirty="0">
                <a:solidFill>
                  <a:srgbClr val="FF0000"/>
                </a:solidFill>
                <a:latin typeface="Times New Roman" panose="02020603050405020304"/>
                <a:ea typeface="微软雅黑" panose="020B0503020204020204" charset="-122"/>
                <a:cs typeface="Times New Roman" panose="02020603050405020304"/>
              </a:rPr>
              <a:t>相对稳定性</a:t>
            </a:r>
            <a:r>
              <a:rPr lang="zh-CN" altLang="zh-CN" sz="2800" kern="100" dirty="0">
                <a:latin typeface="Times New Roman" panose="02020603050405020304"/>
                <a:ea typeface="微软雅黑" panose="020B0503020204020204" charset="-122"/>
                <a:cs typeface="Times New Roman" panose="02020603050405020304"/>
              </a:rPr>
              <a:t>：传统文化在世代相传中保留着其</a:t>
            </a:r>
            <a:r>
              <a:rPr lang="zh-CN" altLang="zh-CN" sz="2800" kern="100" dirty="0">
                <a:solidFill>
                  <a:srgbClr val="0000CC"/>
                </a:solidFill>
                <a:latin typeface="Times New Roman" panose="02020603050405020304"/>
                <a:ea typeface="微软雅黑" panose="020B0503020204020204" charset="-122"/>
                <a:cs typeface="Times New Roman" panose="02020603050405020304"/>
              </a:rPr>
              <a:t>基本特征</a:t>
            </a:r>
            <a:r>
              <a:rPr lang="zh-CN" altLang="zh-CN" sz="2800" kern="100" dirty="0">
                <a:latin typeface="Times New Roman" panose="02020603050405020304"/>
                <a:ea typeface="微软雅黑" panose="020B0503020204020204" charset="-122"/>
                <a:cs typeface="Times New Roman" panose="02020603050405020304"/>
              </a:rPr>
              <a:t>，同时，它的</a:t>
            </a:r>
            <a:r>
              <a:rPr lang="zh-CN" altLang="zh-CN" sz="2800" kern="100" dirty="0">
                <a:solidFill>
                  <a:srgbClr val="0000CC"/>
                </a:solidFill>
                <a:latin typeface="Times New Roman" panose="02020603050405020304"/>
                <a:ea typeface="微软雅黑" panose="020B0503020204020204" charset="-122"/>
                <a:cs typeface="Times New Roman" panose="02020603050405020304"/>
              </a:rPr>
              <a:t>具体内涵</a:t>
            </a:r>
            <a:r>
              <a:rPr lang="zh-CN" altLang="zh-CN" sz="2800" kern="100" dirty="0">
                <a:latin typeface="Times New Roman" panose="02020603050405020304"/>
                <a:ea typeface="微软雅黑" panose="020B0503020204020204" charset="-122"/>
                <a:cs typeface="Times New Roman" panose="02020603050405020304"/>
              </a:rPr>
              <a:t>又能够因时而变，有些传统文化在当今社会被赋予了新的内涵。</a:t>
            </a:r>
            <a:endParaRPr lang="zh-CN" altLang="zh-CN" sz="2800" kern="100" dirty="0">
              <a:latin typeface="宋体" panose="02010600030101010101" pitchFamily="2" charset="-122"/>
              <a:cs typeface="Courier New" panose="02070309020205020404"/>
            </a:endParaRPr>
          </a:p>
          <a:p>
            <a:pPr algn="just">
              <a:lnSpc>
                <a:spcPct val="180000"/>
              </a:lnSpc>
              <a:spcAft>
                <a:spcPts val="0"/>
              </a:spcAft>
            </a:pPr>
            <a:r>
              <a:rPr lang="zh-CN" altLang="zh-CN" sz="2800" kern="100" dirty="0">
                <a:latin typeface="Calibri" panose="020F0502020204030204" charset="0"/>
                <a:ea typeface="微软雅黑" panose="020B0503020204020204" charset="-122"/>
                <a:cs typeface="Times New Roman" panose="02020603050405020304"/>
                <a:sym typeface="+mn-ea"/>
              </a:rPr>
              <a:t>    ③</a:t>
            </a:r>
            <a:r>
              <a:rPr lang="zh-CN" altLang="zh-CN" sz="2800" kern="100" dirty="0">
                <a:solidFill>
                  <a:srgbClr val="FF0000"/>
                </a:solidFill>
                <a:latin typeface="Times New Roman" panose="02020603050405020304"/>
                <a:ea typeface="微软雅黑" panose="020B0503020204020204" charset="-122"/>
                <a:cs typeface="Times New Roman" panose="02020603050405020304"/>
              </a:rPr>
              <a:t>鲜明的民族性</a:t>
            </a:r>
            <a:r>
              <a:rPr lang="zh-CN" altLang="zh-CN" sz="2800" kern="100" dirty="0">
                <a:latin typeface="Times New Roman" panose="02020603050405020304"/>
                <a:ea typeface="微软雅黑" panose="020B0503020204020204" charset="-122"/>
                <a:cs typeface="Times New Roman" panose="02020603050405020304"/>
              </a:rPr>
              <a:t>：传统文化是一个民族在长期共同生活过程中创造的，具有鲜明的民族特色、民族风格和民族气派，是维系民族生存和发展的精神纽带</a:t>
            </a:r>
            <a:endParaRPr lang="zh-CN" altLang="zh-CN" sz="28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762327"/>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charset="-122"/>
                <a:cs typeface="Times New Roman" panose="02020603050405020304"/>
              </a:rPr>
              <a:t>提醒　</a:t>
            </a:r>
            <a:r>
              <a:rPr lang="zh-CN" altLang="zh-CN" sz="2600" b="1" kern="100" dirty="0">
                <a:latin typeface="Times New Roman" panose="02020603050405020304"/>
                <a:ea typeface="微软雅黑" panose="020B0503020204020204" charset="-122"/>
                <a:cs typeface="Times New Roman" panose="02020603050405020304"/>
              </a:rPr>
              <a:t>传统文化两个特点的侧重点不同</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charset="-122"/>
                <a:cs typeface="Times New Roman" panose="02020603050405020304"/>
              </a:rPr>
              <a:t>相对稳定性是从纵向的角度及历史的角度来说的，是指一个民族的文化由过去到现在具有历史继承性。鲜明的民族性是从横向角度来说的，是指一个民族文化区别于其他民族文化的不同之处。</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19150" y="541655"/>
            <a:ext cx="10631170" cy="6257290"/>
          </a:xfrm>
          <a:prstGeom prst="rect">
            <a:avLst/>
          </a:prstGeom>
          <a:noFill/>
        </p:spPr>
        <p:txBody>
          <a:bodyPr wrap="square" rtlCol="0" anchor="t">
            <a:spAutoFit/>
          </a:bodyPr>
          <a:p>
            <a:pPr algn="just">
              <a:lnSpc>
                <a:spcPct val="190000"/>
              </a:lnSpc>
              <a:spcAft>
                <a:spcPts val="0"/>
              </a:spcAft>
            </a:pPr>
            <a:r>
              <a:rPr lang="en-US" altLang="zh-CN" kern="100" dirty="0">
                <a:latin typeface="Times New Roman" panose="02020603050405020304"/>
                <a:ea typeface="微软雅黑" panose="020B0503020204020204" charset="-122"/>
                <a:cs typeface="Courier New" panose="02070309020205020404"/>
                <a:sym typeface="+mn-ea"/>
              </a:rPr>
              <a:t>(3)</a:t>
            </a:r>
            <a:r>
              <a:rPr lang="zh-CN" altLang="zh-CN" kern="100" dirty="0">
                <a:latin typeface="Times New Roman" panose="02020603050405020304"/>
                <a:ea typeface="微软雅黑" panose="020B0503020204020204" charset="-122"/>
                <a:cs typeface="Times New Roman" panose="02020603050405020304"/>
                <a:sym typeface="+mn-ea"/>
              </a:rPr>
              <a:t>表现形式</a:t>
            </a:r>
            <a:endParaRPr lang="zh-CN" altLang="zh-CN" kern="100" dirty="0">
              <a:latin typeface="宋体" panose="02010600030101010101" pitchFamily="2" charset="-122"/>
              <a:cs typeface="Courier New" panose="02070309020205020404"/>
            </a:endParaRPr>
          </a:p>
          <a:p>
            <a:pPr algn="just">
              <a:lnSpc>
                <a:spcPct val="190000"/>
              </a:lnSpc>
              <a:spcAft>
                <a:spcPts val="0"/>
              </a:spcAft>
            </a:pPr>
            <a:r>
              <a:rPr lang="en-US" altLang="zh-CN" kern="100" dirty="0">
                <a:latin typeface="宋体" panose="02010600030101010101" pitchFamily="2" charset="-122"/>
                <a:ea typeface="微软雅黑" panose="020B0503020204020204" charset="-122"/>
                <a:cs typeface="Times New Roman" panose="02020603050405020304"/>
                <a:sym typeface="+mn-ea"/>
              </a:rPr>
              <a:t>①</a:t>
            </a:r>
            <a:r>
              <a:rPr lang="zh-CN" altLang="zh-CN" b="1" kern="100" dirty="0">
                <a:solidFill>
                  <a:srgbClr val="0000CC"/>
                </a:solidFill>
                <a:latin typeface="Times New Roman" panose="02020603050405020304"/>
                <a:ea typeface="微软雅黑" panose="020B0503020204020204" charset="-122"/>
                <a:cs typeface="Times New Roman" panose="02020603050405020304"/>
                <a:sym typeface="+mn-ea"/>
              </a:rPr>
              <a:t>传统习俗：</a:t>
            </a:r>
            <a:r>
              <a:rPr lang="zh-CN" altLang="zh-CN" kern="100" dirty="0">
                <a:latin typeface="Times New Roman" panose="02020603050405020304"/>
                <a:ea typeface="微软雅黑" panose="020B0503020204020204" charset="-122"/>
                <a:cs typeface="Times New Roman" panose="02020603050405020304"/>
                <a:sym typeface="+mn-ea"/>
              </a:rPr>
              <a:t>对人们的物质生活和精神生活产生持久的影响，是传统文化的基本形式之一。</a:t>
            </a:r>
            <a:endParaRPr lang="zh-CN" altLang="zh-CN" kern="100" dirty="0">
              <a:latin typeface="宋体" panose="02010600030101010101" pitchFamily="2" charset="-122"/>
              <a:cs typeface="Courier New" panose="02070309020205020404"/>
            </a:endParaRPr>
          </a:p>
          <a:p>
            <a:pPr algn="just">
              <a:lnSpc>
                <a:spcPct val="190000"/>
              </a:lnSpc>
              <a:spcAft>
                <a:spcPts val="0"/>
              </a:spcAft>
            </a:pPr>
            <a:r>
              <a:rPr lang="en-US" altLang="zh-CN" kern="100" dirty="0">
                <a:latin typeface="宋体" panose="02010600030101010101" pitchFamily="2" charset="-122"/>
                <a:ea typeface="微软雅黑" panose="020B0503020204020204" charset="-122"/>
                <a:cs typeface="Times New Roman" panose="02020603050405020304"/>
                <a:sym typeface="+mn-ea"/>
              </a:rPr>
              <a:t>②</a:t>
            </a:r>
            <a:r>
              <a:rPr lang="zh-CN" altLang="zh-CN" b="1" kern="100" dirty="0">
                <a:solidFill>
                  <a:srgbClr val="0000CC"/>
                </a:solidFill>
                <a:latin typeface="Times New Roman" panose="02020603050405020304"/>
                <a:ea typeface="微软雅黑" panose="020B0503020204020204" charset="-122"/>
                <a:cs typeface="Times New Roman" panose="02020603050405020304"/>
                <a:sym typeface="+mn-ea"/>
              </a:rPr>
              <a:t>传统建筑：</a:t>
            </a:r>
            <a:r>
              <a:rPr lang="zh-CN" altLang="zh-CN" kern="100" dirty="0">
                <a:latin typeface="Times New Roman" panose="02020603050405020304"/>
                <a:ea typeface="微软雅黑" panose="020B0503020204020204" charset="-122"/>
                <a:cs typeface="Times New Roman" panose="02020603050405020304"/>
                <a:sym typeface="+mn-ea"/>
              </a:rPr>
              <a:t>建筑，被称为凝固的艺术，中国古代建筑成为展现中国传统文化的重要标志。</a:t>
            </a:r>
            <a:endParaRPr lang="zh-CN" altLang="zh-CN" kern="100" dirty="0">
              <a:latin typeface="宋体" panose="02010600030101010101" pitchFamily="2" charset="-122"/>
              <a:cs typeface="Courier New" panose="02070309020205020404"/>
            </a:endParaRPr>
          </a:p>
          <a:p>
            <a:pPr algn="just">
              <a:lnSpc>
                <a:spcPct val="190000"/>
              </a:lnSpc>
              <a:spcAft>
                <a:spcPts val="0"/>
              </a:spcAft>
            </a:pPr>
            <a:r>
              <a:rPr lang="en-US" altLang="zh-CN" kern="100" dirty="0">
                <a:latin typeface="宋体" panose="02010600030101010101" pitchFamily="2" charset="-122"/>
                <a:ea typeface="微软雅黑" panose="020B0503020204020204" charset="-122"/>
                <a:cs typeface="Times New Roman" panose="02020603050405020304"/>
                <a:sym typeface="+mn-ea"/>
              </a:rPr>
              <a:t>③</a:t>
            </a:r>
            <a:r>
              <a:rPr lang="zh-CN" altLang="zh-CN" b="1" kern="100" dirty="0">
                <a:solidFill>
                  <a:srgbClr val="0000CC"/>
                </a:solidFill>
                <a:latin typeface="Times New Roman" panose="02020603050405020304"/>
                <a:ea typeface="微软雅黑" panose="020B0503020204020204" charset="-122"/>
                <a:cs typeface="Times New Roman" panose="02020603050405020304"/>
                <a:sym typeface="+mn-ea"/>
              </a:rPr>
              <a:t>传统文艺：</a:t>
            </a:r>
            <a:r>
              <a:rPr lang="zh-CN" altLang="zh-CN" kern="100" dirty="0">
                <a:latin typeface="Times New Roman" panose="02020603050405020304"/>
                <a:ea typeface="微软雅黑" panose="020B0503020204020204" charset="-122"/>
                <a:cs typeface="Times New Roman" panose="02020603050405020304"/>
                <a:sym typeface="+mn-ea"/>
              </a:rPr>
              <a:t>中国传统文艺是中华民族灿烂文化的重要组成部分</a:t>
            </a:r>
            <a:r>
              <a:rPr lang="zh-CN" altLang="zh-CN" kern="100" dirty="0" smtClean="0">
                <a:latin typeface="Times New Roman" panose="02020603050405020304"/>
                <a:ea typeface="微软雅黑" panose="020B0503020204020204" charset="-122"/>
                <a:cs typeface="Times New Roman" panose="02020603050405020304"/>
                <a:sym typeface="+mn-ea"/>
              </a:rPr>
              <a:t>。</a:t>
            </a:r>
            <a:endParaRPr lang="zh-CN" altLang="zh-CN" kern="100" dirty="0" smtClean="0">
              <a:latin typeface="Times New Roman" panose="02020603050405020304"/>
              <a:ea typeface="微软雅黑" panose="020B0503020204020204" charset="-122"/>
              <a:cs typeface="Times New Roman" panose="02020603050405020304"/>
              <a:sym typeface="+mn-ea"/>
            </a:endParaRPr>
          </a:p>
          <a:p>
            <a:pPr algn="just">
              <a:lnSpc>
                <a:spcPct val="190000"/>
              </a:lnSpc>
              <a:spcAft>
                <a:spcPts val="0"/>
              </a:spcAft>
            </a:pPr>
            <a:r>
              <a:rPr lang="en-US" altLang="zh-CN" kern="100" dirty="0">
                <a:latin typeface="宋体" panose="02010600030101010101" pitchFamily="2" charset="-122"/>
                <a:ea typeface="微软雅黑" panose="020B0503020204020204" charset="-122"/>
                <a:cs typeface="Times New Roman" panose="02020603050405020304"/>
                <a:sym typeface="+mn-ea"/>
              </a:rPr>
              <a:t>④</a:t>
            </a:r>
            <a:r>
              <a:rPr lang="zh-CN" altLang="zh-CN" b="1" kern="100" dirty="0">
                <a:solidFill>
                  <a:srgbClr val="0000CC"/>
                </a:solidFill>
                <a:latin typeface="Times New Roman" panose="02020603050405020304"/>
                <a:ea typeface="微软雅黑" panose="020B0503020204020204" charset="-122"/>
                <a:cs typeface="Times New Roman" panose="02020603050405020304"/>
                <a:sym typeface="+mn-ea"/>
              </a:rPr>
              <a:t>传统思想：</a:t>
            </a:r>
            <a:r>
              <a:rPr lang="zh-CN" altLang="zh-CN" kern="100" dirty="0">
                <a:latin typeface="Times New Roman" panose="02020603050405020304"/>
                <a:ea typeface="微软雅黑" panose="020B0503020204020204" charset="-122"/>
                <a:cs typeface="Times New Roman" panose="02020603050405020304"/>
                <a:sym typeface="+mn-ea"/>
              </a:rPr>
              <a:t>中国传统思想，对今天中国人的价值观念、生活方式和中国的社会发展具有深刻影响。</a:t>
            </a:r>
            <a:endParaRPr lang="zh-CN" altLang="zh-CN" kern="100" dirty="0">
              <a:latin typeface="宋体" panose="02010600030101010101" pitchFamily="2" charset="-122"/>
              <a:cs typeface="Courier New" panose="02070309020205020404"/>
            </a:endParaRPr>
          </a:p>
          <a:p>
            <a:pPr algn="just">
              <a:lnSpc>
                <a:spcPct val="150000"/>
              </a:lnSpc>
              <a:spcAft>
                <a:spcPts val="0"/>
              </a:spcAft>
            </a:pPr>
            <a:endParaRPr lang="zh-CN"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54931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2.</a:t>
            </a:r>
            <a:r>
              <a:rPr lang="zh-CN" altLang="zh-CN" sz="2600" b="1" kern="100" dirty="0">
                <a:latin typeface="+mj-ea"/>
                <a:ea typeface="+mj-ea"/>
                <a:cs typeface="Times New Roman" panose="02020603050405020304"/>
              </a:rPr>
              <a:t>传统文化的</a:t>
            </a:r>
            <a:r>
              <a:rPr lang="zh-CN" altLang="zh-CN" sz="2600" b="1" kern="100" dirty="0" smtClean="0">
                <a:latin typeface="+mj-ea"/>
                <a:ea typeface="+mj-ea"/>
                <a:cs typeface="Times New Roman" panose="02020603050405020304"/>
              </a:rPr>
              <a:t>影响</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nvGraphicFramePr>
        <p:xfrm>
          <a:off x="813435" y="1545590"/>
          <a:ext cx="10563225" cy="3768725"/>
        </p:xfrm>
        <a:graphic>
          <a:graphicData uri="http://schemas.openxmlformats.org/drawingml/2006/table">
            <a:tbl>
              <a:tblPr/>
              <a:tblGrid>
                <a:gridCol w="1016000"/>
                <a:gridCol w="9547225"/>
              </a:tblGrid>
              <a:tr h="3768725">
                <a:tc>
                  <a:txBody>
                    <a:bodyPr/>
                    <a:lstStyle/>
                    <a:p>
                      <a:pPr algn="ctr">
                        <a:lnSpc>
                          <a:spcPct val="220000"/>
                        </a:lnSpc>
                        <a:spcAft>
                          <a:spcPts val="0"/>
                        </a:spcAft>
                      </a:pPr>
                      <a:r>
                        <a:rPr lang="zh-CN" sz="2600" kern="100" dirty="0">
                          <a:effectLst/>
                          <a:latin typeface="Times New Roman" panose="02020603050405020304"/>
                          <a:ea typeface="微软雅黑" panose="020B0503020204020204" charset="-122"/>
                          <a:cs typeface="Times New Roman" panose="02020603050405020304"/>
                        </a:rPr>
                        <a:t>影响</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220000"/>
                        </a:lnSpc>
                        <a:spcAft>
                          <a:spcPts val="0"/>
                        </a:spcAft>
                      </a:pPr>
                      <a:r>
                        <a:rPr lang="en-US" sz="2600" kern="100" dirty="0">
                          <a:effectLst/>
                          <a:latin typeface="宋体" panose="02010600030101010101" pitchFamily="2" charset="-122"/>
                          <a:ea typeface="微软雅黑" panose="020B0503020204020204" charset="-122"/>
                          <a:cs typeface="Times New Roman" panose="02020603050405020304"/>
                        </a:rPr>
                        <a:t>①</a:t>
                      </a:r>
                      <a:r>
                        <a:rPr lang="zh-CN" sz="2600" kern="100" dirty="0">
                          <a:solidFill>
                            <a:srgbClr val="0000CC"/>
                          </a:solidFill>
                          <a:effectLst/>
                          <a:latin typeface="Times New Roman" panose="02020603050405020304"/>
                          <a:ea typeface="微软雅黑" panose="020B0503020204020204" charset="-122"/>
                          <a:cs typeface="Times New Roman" panose="02020603050405020304"/>
                        </a:rPr>
                        <a:t>积极影响</a:t>
                      </a:r>
                      <a:r>
                        <a:rPr lang="zh-CN" sz="2600" kern="100" dirty="0">
                          <a:effectLst/>
                          <a:latin typeface="Times New Roman" panose="02020603050405020304"/>
                          <a:ea typeface="微软雅黑" panose="020B0503020204020204" charset="-122"/>
                          <a:cs typeface="Times New Roman" panose="02020603050405020304"/>
                        </a:rPr>
                        <a:t>：传统文化如果能顺应社会生活的变迁，不断满足人们日益增长的精神需求，就能对社会与人的发展起积极作用</a:t>
                      </a:r>
                      <a:endParaRPr lang="zh-CN" sz="2600" kern="100" dirty="0">
                        <a:effectLst/>
                        <a:latin typeface="宋体" panose="02010600030101010101" pitchFamily="2" charset="-122"/>
                        <a:cs typeface="Courier New" panose="02070309020205020404"/>
                      </a:endParaRPr>
                    </a:p>
                    <a:p>
                      <a:pPr marL="71755" algn="l">
                        <a:lnSpc>
                          <a:spcPct val="220000"/>
                        </a:lnSpc>
                        <a:spcAft>
                          <a:spcPts val="0"/>
                        </a:spcAft>
                      </a:pPr>
                      <a:r>
                        <a:rPr lang="en-US" sz="2600" kern="100" dirty="0">
                          <a:effectLst/>
                          <a:latin typeface="宋体" panose="02010600030101010101" pitchFamily="2" charset="-122"/>
                          <a:ea typeface="微软雅黑" panose="020B0503020204020204" charset="-122"/>
                          <a:cs typeface="Times New Roman" panose="02020603050405020304"/>
                        </a:rPr>
                        <a:t>②</a:t>
                      </a:r>
                      <a:r>
                        <a:rPr lang="zh-CN" sz="2600" kern="100" dirty="0">
                          <a:solidFill>
                            <a:srgbClr val="0000CC"/>
                          </a:solidFill>
                          <a:effectLst/>
                          <a:latin typeface="Times New Roman" panose="02020603050405020304"/>
                          <a:ea typeface="微软雅黑" panose="020B0503020204020204" charset="-122"/>
                          <a:cs typeface="Times New Roman" panose="02020603050405020304"/>
                        </a:rPr>
                        <a:t>消极影响</a:t>
                      </a:r>
                      <a:r>
                        <a:rPr lang="zh-CN" sz="2600" kern="100" dirty="0">
                          <a:effectLst/>
                          <a:latin typeface="Times New Roman" panose="02020603050405020304"/>
                          <a:ea typeface="微软雅黑" panose="020B0503020204020204" charset="-122"/>
                          <a:cs typeface="Times New Roman" panose="02020603050405020304"/>
                        </a:rPr>
                        <a:t>：如果一成不变，传统文化也会起阻碍社会进步、妨害人的发展的消极作用</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43847" y="868362"/>
          <a:ext cx="11302720" cy="5369744"/>
        </p:xfrm>
        <a:graphic>
          <a:graphicData uri="http://schemas.openxmlformats.org/drawingml/2006/table">
            <a:tbl>
              <a:tblPr/>
              <a:tblGrid>
                <a:gridCol w="826823"/>
                <a:gridCol w="10475897"/>
              </a:tblGrid>
              <a:tr h="5369744">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现实价值</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charset="-122"/>
                          <a:cs typeface="Times New Roman" panose="02020603050405020304"/>
                        </a:rPr>
                        <a:t>①</a:t>
                      </a:r>
                      <a:r>
                        <a:rPr lang="zh-CN" sz="2600" kern="100" dirty="0">
                          <a:solidFill>
                            <a:srgbClr val="FF0000"/>
                          </a:solidFill>
                          <a:effectLst/>
                          <a:latin typeface="Times New Roman" panose="02020603050405020304"/>
                          <a:ea typeface="微软雅黑" panose="020B0503020204020204" charset="-122"/>
                          <a:cs typeface="Times New Roman" panose="02020603050405020304"/>
                        </a:rPr>
                        <a:t>传统文化具有鲜明的民族性</a:t>
                      </a:r>
                      <a:r>
                        <a:rPr lang="zh-CN" sz="2600" kern="100" dirty="0">
                          <a:effectLst/>
                          <a:latin typeface="Times New Roman" panose="02020603050405020304"/>
                          <a:ea typeface="微软雅黑" panose="020B0503020204020204" charset="-122"/>
                          <a:cs typeface="Times New Roman" panose="02020603050405020304"/>
                        </a:rPr>
                        <a:t>，</a:t>
                      </a:r>
                      <a:r>
                        <a:rPr lang="zh-CN" sz="2600" kern="100" dirty="0">
                          <a:solidFill>
                            <a:srgbClr val="FF0000"/>
                          </a:solidFill>
                          <a:effectLst/>
                          <a:latin typeface="Times New Roman" panose="02020603050405020304"/>
                          <a:ea typeface="微软雅黑" panose="020B0503020204020204" charset="-122"/>
                          <a:cs typeface="Times New Roman" panose="02020603050405020304"/>
                        </a:rPr>
                        <a:t>是维系民族生存和发展的精神纽带</a:t>
                      </a:r>
                      <a:r>
                        <a:rPr lang="zh-CN" sz="2600" kern="100" dirty="0">
                          <a:effectLst/>
                          <a:latin typeface="Times New Roman" panose="02020603050405020304"/>
                          <a:ea typeface="微软雅黑" panose="020B0503020204020204" charset="-122"/>
                          <a:cs typeface="Times New Roman" panose="02020603050405020304"/>
                        </a:rPr>
                        <a:t>，传承传统文化有利于增强民族认同感和归属感，增强民族凝聚力</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charset="-122"/>
                          <a:cs typeface="Times New Roman" panose="02020603050405020304"/>
                        </a:rPr>
                        <a:t>②</a:t>
                      </a:r>
                      <a:r>
                        <a:rPr lang="zh-CN" sz="2600" kern="100" dirty="0">
                          <a:solidFill>
                            <a:srgbClr val="FF0000"/>
                          </a:solidFill>
                          <a:effectLst/>
                          <a:latin typeface="Times New Roman" panose="02020603050405020304"/>
                          <a:ea typeface="微软雅黑" panose="020B0503020204020204" charset="-122"/>
                          <a:cs typeface="Times New Roman" panose="02020603050405020304"/>
                        </a:rPr>
                        <a:t>传统文化是民族文化发展的基石</a:t>
                      </a:r>
                      <a:r>
                        <a:rPr lang="zh-CN" sz="2600" kern="100" dirty="0">
                          <a:effectLst/>
                          <a:latin typeface="Times New Roman" panose="02020603050405020304"/>
                          <a:ea typeface="微软雅黑" panose="020B0503020204020204" charset="-122"/>
                          <a:cs typeface="Times New Roman" panose="02020603050405020304"/>
                        </a:rPr>
                        <a:t>，一个国家和民族如果漠视对优秀传统文化的继承，就会失去文化创新的</a:t>
                      </a:r>
                      <a:r>
                        <a:rPr lang="zh-CN" sz="2600" kern="100" dirty="0">
                          <a:solidFill>
                            <a:srgbClr val="FF0000"/>
                          </a:solidFill>
                          <a:effectLst/>
                          <a:latin typeface="Times New Roman" panose="02020603050405020304"/>
                          <a:ea typeface="微软雅黑" panose="020B0503020204020204" charset="-122"/>
                          <a:cs typeface="Times New Roman" panose="02020603050405020304"/>
                        </a:rPr>
                        <a:t>根基</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charset="-122"/>
                          <a:cs typeface="Times New Roman" panose="02020603050405020304"/>
                        </a:rPr>
                        <a:t>③</a:t>
                      </a:r>
                      <a:r>
                        <a:rPr lang="zh-CN" sz="2600" kern="100" dirty="0">
                          <a:solidFill>
                            <a:srgbClr val="FF0000"/>
                          </a:solidFill>
                          <a:effectLst/>
                          <a:latin typeface="Times New Roman" panose="02020603050405020304"/>
                          <a:ea typeface="微软雅黑" panose="020B0503020204020204" charset="-122"/>
                          <a:cs typeface="Times New Roman" panose="02020603050405020304"/>
                        </a:rPr>
                        <a:t>传统文化具有相对稳定性</a:t>
                      </a:r>
                      <a:r>
                        <a:rPr lang="zh-CN" sz="2600" kern="100" dirty="0">
                          <a:effectLst/>
                          <a:latin typeface="Times New Roman" panose="02020603050405020304"/>
                          <a:ea typeface="微软雅黑" panose="020B0503020204020204" charset="-122"/>
                          <a:cs typeface="Times New Roman" panose="02020603050405020304"/>
                        </a:rPr>
                        <a:t>，对</a:t>
                      </a:r>
                      <a:r>
                        <a:rPr lang="zh-CN" sz="2600" kern="100" dirty="0">
                          <a:solidFill>
                            <a:srgbClr val="FF0000"/>
                          </a:solidFill>
                          <a:effectLst/>
                          <a:latin typeface="Times New Roman" panose="02020603050405020304"/>
                          <a:ea typeface="微软雅黑" panose="020B0503020204020204" charset="-122"/>
                          <a:cs typeface="Times New Roman" panose="02020603050405020304"/>
                        </a:rPr>
                        <a:t>人们的物质生活和精神生活产生持久的影响</a:t>
                      </a:r>
                      <a:r>
                        <a:rPr lang="zh-CN" sz="2600" kern="100" dirty="0">
                          <a:effectLst/>
                          <a:latin typeface="Times New Roman" panose="02020603050405020304"/>
                          <a:ea typeface="微软雅黑" panose="020B0503020204020204" charset="-122"/>
                          <a:cs typeface="Times New Roman" panose="02020603050405020304"/>
                        </a:rPr>
                        <a:t>；对今天人们的价值观念、生活方式和社会发展具有</a:t>
                      </a:r>
                      <a:r>
                        <a:rPr lang="zh-CN" sz="2600" kern="100" dirty="0">
                          <a:solidFill>
                            <a:srgbClr val="FF0000"/>
                          </a:solidFill>
                          <a:effectLst/>
                          <a:latin typeface="Times New Roman" panose="02020603050405020304"/>
                          <a:ea typeface="微软雅黑" panose="020B0503020204020204" charset="-122"/>
                          <a:cs typeface="Times New Roman" panose="02020603050405020304"/>
                        </a:rPr>
                        <a:t>深刻的影响</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charset="-122"/>
                          <a:cs typeface="Times New Roman" panose="02020603050405020304"/>
                        </a:rPr>
                        <a:t>④</a:t>
                      </a:r>
                      <a:r>
                        <a:rPr lang="zh-CN" sz="2600" kern="100" dirty="0">
                          <a:effectLst/>
                          <a:latin typeface="Times New Roman" panose="02020603050405020304"/>
                          <a:ea typeface="微软雅黑" panose="020B0503020204020204" charset="-122"/>
                          <a:cs typeface="Times New Roman" panose="02020603050405020304"/>
                        </a:rPr>
                        <a:t>一个民族、一个国家，只有发挥传统文化的积极作用，克服传统文化的消极作用，才能兴旺发达；每个人只有正确对待传统文化的影响，才能使自己全面发展，更好地创造新生活</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28995"/>
            <a:ext cx="1141200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charset="-122"/>
                <a:cs typeface="Times New Roman" panose="02020603050405020304"/>
              </a:rPr>
              <a:t>提醒　</a:t>
            </a:r>
            <a:r>
              <a:rPr lang="zh-CN" altLang="zh-CN" sz="2600" b="1" kern="100" dirty="0">
                <a:latin typeface="Times New Roman" panose="02020603050405020304"/>
                <a:ea typeface="微软雅黑" panose="020B0503020204020204" charset="-122"/>
                <a:cs typeface="Times New Roman" panose="02020603050405020304"/>
              </a:rPr>
              <a:t>正确认识传统文化作用的两面性</a:t>
            </a:r>
            <a:endParaRPr lang="zh-CN" altLang="zh-CN" sz="1050" b="1"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766614" y="1201812"/>
          <a:ext cx="10657184" cy="5322193"/>
        </p:xfrm>
        <a:graphic>
          <a:graphicData uri="http://schemas.openxmlformats.org/drawingml/2006/table">
            <a:tbl>
              <a:tblPr/>
              <a:tblGrid>
                <a:gridCol w="1528816"/>
                <a:gridCol w="9128368"/>
              </a:tblGrid>
              <a:tr h="2660030">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从传统文化自身看</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先进的、健康的文化推动社会的发展，腐朽的、落后的文化则阻碍社会的发展。传统文化既有精华，又有糟粕，所以我们只有</a:t>
                      </a:r>
                      <a:r>
                        <a:rPr lang="zh-CN" sz="2600" kern="100">
                          <a:solidFill>
                            <a:srgbClr val="FF0000"/>
                          </a:solidFill>
                          <a:effectLst/>
                          <a:latin typeface="Times New Roman" panose="02020603050405020304"/>
                          <a:ea typeface="微软雅黑" panose="020B0503020204020204" charset="-122"/>
                          <a:cs typeface="Times New Roman" panose="02020603050405020304"/>
                        </a:rPr>
                        <a:t>做到</a:t>
                      </a:r>
                      <a:r>
                        <a:rPr lang="en-US" sz="2600" kern="100">
                          <a:solidFill>
                            <a:srgbClr val="FF0000"/>
                          </a:solidFill>
                          <a:effectLst/>
                          <a:latin typeface="宋体" panose="02010600030101010101" pitchFamily="2" charset="-122"/>
                          <a:ea typeface="微软雅黑" panose="020B0503020204020204" charset="-122"/>
                          <a:cs typeface="Times New Roman" panose="02020603050405020304"/>
                        </a:rPr>
                        <a:t>“</a:t>
                      </a:r>
                      <a:r>
                        <a:rPr lang="zh-CN" sz="2600" kern="100">
                          <a:solidFill>
                            <a:srgbClr val="FF0000"/>
                          </a:solidFill>
                          <a:effectLst/>
                          <a:latin typeface="Times New Roman" panose="02020603050405020304"/>
                          <a:ea typeface="微软雅黑" panose="020B0503020204020204" charset="-122"/>
                          <a:cs typeface="Times New Roman" panose="02020603050405020304"/>
                        </a:rPr>
                        <a:t>取其精华、去其糟粕</a:t>
                      </a:r>
                      <a:r>
                        <a:rPr lang="en-US" sz="2600" kern="100">
                          <a:solidFill>
                            <a:srgbClr val="FF0000"/>
                          </a:solidFill>
                          <a:effectLst/>
                          <a:latin typeface="宋体" panose="02010600030101010101" pitchFamily="2" charset="-122"/>
                          <a:ea typeface="微软雅黑" panose="020B0503020204020204" charset="-122"/>
                          <a:cs typeface="Times New Roman" panose="02020603050405020304"/>
                        </a:rPr>
                        <a:t>”</a:t>
                      </a:r>
                      <a:r>
                        <a:rPr lang="zh-CN" sz="2600" kern="100">
                          <a:solidFill>
                            <a:srgbClr val="FF0000"/>
                          </a:solidFill>
                          <a:effectLst/>
                          <a:latin typeface="Times New Roman" panose="02020603050405020304"/>
                          <a:ea typeface="微软雅黑" panose="020B0503020204020204" charset="-122"/>
                          <a:cs typeface="Times New Roman" panose="02020603050405020304"/>
                        </a:rPr>
                        <a:t>，批判继承，古为今用，</a:t>
                      </a:r>
                      <a:r>
                        <a:rPr lang="zh-CN" sz="2600" kern="100">
                          <a:effectLst/>
                          <a:latin typeface="Times New Roman" panose="02020603050405020304"/>
                          <a:ea typeface="微软雅黑" panose="020B0503020204020204" charset="-122"/>
                          <a:cs typeface="Times New Roman" panose="02020603050405020304"/>
                        </a:rPr>
                        <a:t>才能发挥传统文化的积极作用</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2163">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从时代的需要看</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文化由一定的经济、政治所决定，时代变革，社会政治、经济发生变化，必然要求文化与之相适应。所以传统文化只有顺应时代的变迁，不断融入时代元素，才能推动社会发展。如果一成不变，反而会阻碍社会发展</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00075" y="648970"/>
            <a:ext cx="11205845" cy="6182995"/>
          </a:xfrm>
          <a:prstGeom prst="rect">
            <a:avLst/>
          </a:prstGeom>
          <a:noFill/>
        </p:spPr>
        <p:txBody>
          <a:bodyPr wrap="square" rtlCol="0" anchor="t">
            <a:spAutoFit/>
          </a:bodyPr>
          <a:p>
            <a:pPr>
              <a:lnSpc>
                <a:spcPct val="110000"/>
              </a:lnSpc>
            </a:pPr>
            <a:r>
              <a:rPr lang="zh-CN" altLang="en-US" sz="3600">
                <a:latin typeface="华文楷体" panose="02010600040101010101" charset="-122"/>
                <a:ea typeface="华文楷体" panose="02010600040101010101" charset="-122"/>
                <a:cs typeface="华文楷体" panose="02010600040101010101" charset="-122"/>
              </a:rPr>
              <a:t>19．2019年上映的国产电影《流浪地球》，立足于中华优秀传统文化，融入天下大同、和谐共生的价值理念，借鉴国外科幻电影元素，讲述了全球联合起来拯救地球的故事，获得海内外观众广泛好评，被称为“开启了中国科幻电影元年”。从中获得的启示是</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3600">
                <a:latin typeface="华文楷体" panose="02010600040101010101" charset="-122"/>
                <a:ea typeface="华文楷体" panose="02010600040101010101" charset="-122"/>
                <a:cs typeface="华文楷体" panose="02010600040101010101" charset="-122"/>
              </a:rPr>
              <a:t>①中华优秀传统文化是支撑文化创新的强大基因</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3600">
                <a:latin typeface="华文楷体" panose="02010600040101010101" charset="-122"/>
                <a:ea typeface="华文楷体" panose="02010600040101010101" charset="-122"/>
                <a:cs typeface="华文楷体" panose="02010600040101010101" charset="-122"/>
              </a:rPr>
              <a:t>②植根于民族历史的文化就能引领世界文化的发展</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3600">
                <a:latin typeface="华文楷体" panose="02010600040101010101" charset="-122"/>
                <a:ea typeface="华文楷体" panose="02010600040101010101" charset="-122"/>
                <a:cs typeface="华文楷体" panose="02010600040101010101" charset="-122"/>
              </a:rPr>
              <a:t>③不同国家和民族的文化在交流、借鉴中融为一体</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3600">
                <a:latin typeface="华文楷体" panose="02010600040101010101" charset="-122"/>
                <a:ea typeface="华文楷体" panose="02010600040101010101" charset="-122"/>
                <a:cs typeface="华文楷体" panose="02010600040101010101" charset="-122"/>
              </a:rPr>
              <a:t>④中华文化在交流、借鉴和融合中能够更好地创新发展</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3600">
                <a:latin typeface="华文楷体" panose="02010600040101010101" charset="-122"/>
                <a:ea typeface="华文楷体" panose="02010600040101010101" charset="-122"/>
                <a:cs typeface="华文楷体" panose="02010600040101010101" charset="-122"/>
              </a:rPr>
              <a:t>A．①②      B．①④       C．②③       D．③④</a:t>
            </a:r>
            <a:endParaRPr lang="zh-CN" altLang="en-US" sz="3600">
              <a:latin typeface="华文楷体" panose="02010600040101010101" charset="-122"/>
              <a:ea typeface="华文楷体" panose="02010600040101010101" charset="-122"/>
              <a:cs typeface="华文楷体" panose="02010600040101010101" charset="-122"/>
            </a:endParaRPr>
          </a:p>
        </p:txBody>
      </p:sp>
      <p:sp>
        <p:nvSpPr>
          <p:cNvPr id="3" name="文本框 2"/>
          <p:cNvSpPr txBox="1"/>
          <p:nvPr/>
        </p:nvSpPr>
        <p:spPr>
          <a:xfrm>
            <a:off x="544830" y="188595"/>
            <a:ext cx="5645150"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2019年高考全国Ⅰ卷文综政治试题</a:t>
            </a:r>
            <a:endParaRPr lang="zh-CN" altLang="en-US">
              <a:latin typeface="方正舒体" panose="02010601030101010101" charset="-122"/>
              <a:ea typeface="方正舒体" panose="02010601030101010101" charset="-122"/>
              <a:cs typeface="方正舒体" panose="02010601030101010101" charset="-122"/>
            </a:endParaRPr>
          </a:p>
        </p:txBody>
      </p:sp>
      <p:sp>
        <p:nvSpPr>
          <p:cNvPr id="4" name="文本框 3"/>
          <p:cNvSpPr txBox="1"/>
          <p:nvPr/>
        </p:nvSpPr>
        <p:spPr>
          <a:xfrm>
            <a:off x="10931525" y="3786505"/>
            <a:ext cx="651510" cy="1014730"/>
          </a:xfrm>
          <a:prstGeom prst="rect">
            <a:avLst/>
          </a:prstGeom>
          <a:noFill/>
        </p:spPr>
        <p:txBody>
          <a:bodyPr wrap="none" rtlCol="0" anchor="t">
            <a:spAutoFit/>
          </a:bodyPr>
          <a:p>
            <a:r>
              <a:rPr lang="zh-CN" altLang="en-US" sz="6000">
                <a:solidFill>
                  <a:srgbClr val="FF0000"/>
                </a:solidFill>
                <a:latin typeface="华文楷体" panose="02010600040101010101" charset="-122"/>
                <a:ea typeface="华文楷体" panose="02010600040101010101" charset="-122"/>
                <a:cs typeface="华文楷体" panose="02010600040101010101" charset="-122"/>
                <a:sym typeface="+mn-ea"/>
              </a:rPr>
              <a:t>B</a:t>
            </a:r>
            <a:endParaRPr lang="zh-CN" altLang="en-US" sz="6000">
              <a:solidFill>
                <a:srgbClr val="FF0000"/>
              </a:solidFill>
              <a:latin typeface="华文楷体" panose="02010600040101010101" charset="-122"/>
              <a:ea typeface="华文楷体" panose="02010600040101010101" charset="-122"/>
              <a:cs typeface="华文楷体" panose="0201060004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8810" y="603885"/>
            <a:ext cx="10912475" cy="6069965"/>
          </a:xfrm>
          <a:prstGeom prst="rect">
            <a:avLst/>
          </a:prstGeom>
          <a:noFill/>
        </p:spPr>
        <p:txBody>
          <a:bodyPr wrap="square" rtlCol="0" anchor="t">
            <a:spAutoFit/>
          </a:bodyPr>
          <a:p>
            <a:pPr>
              <a:lnSpc>
                <a:spcPct val="120000"/>
              </a:lnSpc>
            </a:pPr>
            <a:r>
              <a:rPr lang="zh-CN" altLang="en-US" sz="3600">
                <a:latin typeface="华文楷体" panose="02010600040101010101" charset="-122"/>
                <a:ea typeface="华文楷体" panose="02010600040101010101" charset="-122"/>
                <a:cs typeface="华文楷体" panose="02010600040101010101" charset="-122"/>
              </a:rPr>
              <a:t>20．商务部先后认定两批中华老字号共1128家，平均有160多年的历史。北京全聚德、上海老凤祥、天津狗不理……这些品牌耳熟能详，在老百姓中间有良好口碑和广泛影响力。这表明</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20000"/>
              </a:lnSpc>
            </a:pPr>
            <a:r>
              <a:rPr lang="zh-CN" altLang="en-US" sz="3600">
                <a:latin typeface="华文楷体" panose="02010600040101010101" charset="-122"/>
                <a:ea typeface="华文楷体" panose="02010600040101010101" charset="-122"/>
                <a:cs typeface="华文楷体" panose="02010600040101010101" charset="-122"/>
              </a:rPr>
              <a:t>①中华老字号具有明显的地域文化特征</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20000"/>
              </a:lnSpc>
            </a:pPr>
            <a:r>
              <a:rPr lang="zh-CN" altLang="en-US" sz="3600">
                <a:latin typeface="华文楷体" panose="02010600040101010101" charset="-122"/>
                <a:ea typeface="华文楷体" panose="02010600040101010101" charset="-122"/>
                <a:cs typeface="华文楷体" panose="02010600040101010101" charset="-122"/>
              </a:rPr>
              <a:t>②中华老字号的文化传承取决于品牌的认定</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20000"/>
              </a:lnSpc>
            </a:pPr>
            <a:r>
              <a:rPr lang="zh-CN" altLang="en-US" sz="3600">
                <a:latin typeface="华文楷体" panose="02010600040101010101" charset="-122"/>
                <a:ea typeface="华文楷体" panose="02010600040101010101" charset="-122"/>
                <a:cs typeface="华文楷体" panose="02010600040101010101" charset="-122"/>
              </a:rPr>
              <a:t>③中华老字号的文化价值不受社会历史变迁影响</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20000"/>
              </a:lnSpc>
            </a:pPr>
            <a:r>
              <a:rPr lang="zh-CN" altLang="en-US" sz="3600">
                <a:latin typeface="华文楷体" panose="02010600040101010101" charset="-122"/>
                <a:ea typeface="华文楷体" panose="02010600040101010101" charset="-122"/>
                <a:cs typeface="华文楷体" panose="02010600040101010101" charset="-122"/>
              </a:rPr>
              <a:t>④中华老字号的影响力得益于其包含的民族文化基因</a:t>
            </a:r>
            <a:endParaRPr lang="zh-CN" altLang="en-US" sz="3600">
              <a:latin typeface="华文楷体" panose="02010600040101010101" charset="-122"/>
              <a:ea typeface="华文楷体" panose="02010600040101010101" charset="-122"/>
              <a:cs typeface="华文楷体" panose="02010600040101010101" charset="-122"/>
            </a:endParaRPr>
          </a:p>
          <a:p>
            <a:pPr>
              <a:lnSpc>
                <a:spcPct val="120000"/>
              </a:lnSpc>
            </a:pPr>
            <a:r>
              <a:rPr lang="zh-CN" altLang="en-US" sz="3600">
                <a:latin typeface="华文楷体" panose="02010600040101010101" charset="-122"/>
                <a:ea typeface="华文楷体" panose="02010600040101010101" charset="-122"/>
                <a:cs typeface="华文楷体" panose="02010600040101010101" charset="-122"/>
              </a:rPr>
              <a:t>A．①②    B．①④     C．②③      D．③④</a:t>
            </a:r>
            <a:endParaRPr lang="zh-CN" altLang="en-US" sz="3600">
              <a:latin typeface="华文楷体" panose="02010600040101010101" charset="-122"/>
              <a:ea typeface="华文楷体" panose="02010600040101010101" charset="-122"/>
              <a:cs typeface="华文楷体" panose="02010600040101010101" charset="-122"/>
            </a:endParaRPr>
          </a:p>
        </p:txBody>
      </p:sp>
      <p:sp>
        <p:nvSpPr>
          <p:cNvPr id="3" name="文本框 2"/>
          <p:cNvSpPr txBox="1"/>
          <p:nvPr/>
        </p:nvSpPr>
        <p:spPr>
          <a:xfrm>
            <a:off x="10156190" y="3178175"/>
            <a:ext cx="1395095" cy="922020"/>
          </a:xfrm>
          <a:prstGeom prst="rect">
            <a:avLst/>
          </a:prstGeom>
          <a:noFill/>
        </p:spPr>
        <p:txBody>
          <a:bodyPr wrap="square" rtlCol="0">
            <a:spAutoFit/>
          </a:bodyPr>
          <a:p>
            <a:r>
              <a:rPr lang="en-US" altLang="zh-CN" sz="5400">
                <a:solidFill>
                  <a:srgbClr val="FF0000"/>
                </a:solidFill>
              </a:rPr>
              <a:t>B</a:t>
            </a:r>
            <a:endParaRPr lang="en-US" altLang="zh-CN" sz="5400">
              <a:solidFill>
                <a:srgbClr val="FF0000"/>
              </a:solidFill>
            </a:endParaRPr>
          </a:p>
        </p:txBody>
      </p:sp>
      <p:sp>
        <p:nvSpPr>
          <p:cNvPr id="4" name="文本框 3"/>
          <p:cNvSpPr txBox="1"/>
          <p:nvPr/>
        </p:nvSpPr>
        <p:spPr>
          <a:xfrm>
            <a:off x="544830" y="143510"/>
            <a:ext cx="5737225"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2019年高考全国Ⅲ卷文综政治试题</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34648" y="1241288"/>
            <a:ext cx="1116124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对待传统文化的正确</a:t>
            </a:r>
            <a:r>
              <a:rPr lang="zh-CN" altLang="en-US" sz="2600" b="1" kern="100" dirty="0" smtClean="0">
                <a:latin typeface="+mj-ea"/>
                <a:ea typeface="+mj-ea"/>
                <a:cs typeface="Times New Roman" panose="02020603050405020304"/>
              </a:rPr>
              <a:t>态度</a:t>
            </a:r>
            <a:endParaRPr lang="en-US" altLang="zh-CN" sz="2600" b="1" kern="100" dirty="0" smtClean="0">
              <a:latin typeface="+mj-ea"/>
              <a:ea typeface="+mj-ea"/>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a:t>
            </a:r>
            <a:r>
              <a:rPr lang="zh-CN" altLang="zh-CN" sz="2600" kern="100" dirty="0">
                <a:latin typeface="Times New Roman" panose="02020603050405020304"/>
                <a:ea typeface="微软雅黑" panose="020B0503020204020204" charset="-122"/>
                <a:cs typeface="Times New Roman" panose="02020603050405020304"/>
              </a:rPr>
              <a:t>继承：</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取其精华、去其糟粕</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，批判继承，古为今用。对于传统文化中符合社会发展要求的、积极向上的内容，应该继续保持和发扬；对于传统文化中不符合社会发展要求的、落后的、腐朽的东西，必须</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移风易俗</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，自觉地加以改造或剔除。</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(2)</a:t>
            </a:r>
            <a:r>
              <a:rPr lang="zh-CN" altLang="zh-CN" sz="2600" kern="100" dirty="0">
                <a:latin typeface="Times New Roman" panose="02020603050405020304"/>
                <a:ea typeface="微软雅黑" panose="020B0503020204020204" charset="-122"/>
                <a:cs typeface="Times New Roman" panose="02020603050405020304"/>
              </a:rPr>
              <a:t>发展：在继承与发展过程中，不断革除陈旧的、过时的旧文化，推出体现时代精神的新文化，这就是</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推陈出新、革故鼎新</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(3)</a:t>
            </a:r>
            <a:r>
              <a:rPr lang="zh-CN" altLang="zh-CN" sz="2600" kern="100" dirty="0">
                <a:latin typeface="Times New Roman" panose="02020603050405020304"/>
                <a:ea typeface="微软雅黑" panose="020B0503020204020204" charset="-122"/>
                <a:cs typeface="Times New Roman" panose="02020603050405020304"/>
              </a:rPr>
              <a:t>方向：反对固守本民族传统文化的</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守旧主义</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和根本否定传统文化的</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历史虚无主义</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倾向</a:t>
            </a:r>
            <a:r>
              <a:rPr lang="zh-CN" altLang="zh-CN" sz="2600" kern="100" dirty="0" smtClean="0">
                <a:latin typeface="Times New Roman" panose="02020603050405020304"/>
                <a:ea typeface="微软雅黑" panose="020B050302020402020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charset="-122"/>
                <a:cs typeface="Times New Roman" panose="02020603050405020304"/>
              </a:rPr>
              <a:t>核心考点二　文化的继承与发展</a:t>
            </a:r>
            <a:endParaRPr lang="zh-CN" altLang="zh-CN" sz="2800" b="1" kern="100" dirty="0">
              <a:solidFill>
                <a:prstClr val="white"/>
              </a:solidFill>
              <a:latin typeface="Times New Roman" panose="02020603050405020304"/>
              <a:ea typeface="微软雅黑" panose="020B0503020204020204" charset="-122"/>
              <a:cs typeface="Times New Roman" panose="02020603050405020304"/>
            </a:endParaRPr>
          </a:p>
        </p:txBody>
      </p:sp>
      <p:grpSp>
        <p:nvGrpSpPr>
          <p:cNvPr id="20" name="组合 19"/>
          <p:cNvGrpSpPr/>
          <p:nvPr/>
        </p:nvGrpSpPr>
        <p:grpSpPr>
          <a:xfrm>
            <a:off x="537664" y="776505"/>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22" name="矩形 21"/>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p:nvSpPr>
        <p:spPr>
          <a:xfrm>
            <a:off x="1088698" y="756445"/>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charset="-122"/>
              <a:cs typeface="Times New Roman" panose="0202060305040502030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49514" y="33345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2.</a:t>
            </a:r>
            <a:r>
              <a:rPr lang="zh-CN" altLang="zh-CN" sz="2600" b="1" kern="100" dirty="0">
                <a:latin typeface="+mj-ea"/>
                <a:ea typeface="+mj-ea"/>
                <a:cs typeface="Times New Roman" panose="02020603050405020304"/>
              </a:rPr>
              <a:t>正确理解文化继承与发展的关系</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nvGraphicFramePr>
        <p:xfrm>
          <a:off x="428898" y="1339210"/>
          <a:ext cx="11332616" cy="4826888"/>
        </p:xfrm>
        <a:graphic>
          <a:graphicData uri="http://schemas.openxmlformats.org/drawingml/2006/table">
            <a:tbl>
              <a:tblPr/>
              <a:tblGrid>
                <a:gridCol w="943054"/>
                <a:gridCol w="5194781"/>
                <a:gridCol w="5194781"/>
              </a:tblGrid>
              <a:tr h="185689">
                <a:tc>
                  <a:txBody>
                    <a:bodyPr/>
                    <a:lstStyle/>
                    <a:p>
                      <a:pPr algn="ctr">
                        <a:lnSpc>
                          <a:spcPct val="150000"/>
                        </a:lnSpc>
                        <a:spcAft>
                          <a:spcPts val="0"/>
                        </a:spcAft>
                      </a:pPr>
                      <a:r>
                        <a:rPr lang="en-US" sz="2600" kern="100" dirty="0">
                          <a:effectLst/>
                          <a:latin typeface="Times New Roman" panose="02020603050405020304"/>
                          <a:ea typeface="微软雅黑" panose="020B050302020402020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继承</a:t>
                      </a:r>
                      <a:endParaRPr lang="zh-CN" sz="2600" kern="10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发展</a:t>
                      </a:r>
                      <a:endParaRPr lang="zh-CN" sz="2600" kern="10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8392">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原因</a:t>
                      </a:r>
                      <a:endParaRPr lang="zh-CN" sz="2600" kern="10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传统文化中有符合社会发展要求的、积极向上的内容，传统文化是维系民族生存和发展的精神纽带，对传统文化的批判性继承，是文化创新发展的根基</a:t>
                      </a:r>
                      <a:endParaRPr lang="zh-CN" sz="2600" kern="10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随着社会生产力、经济、政治的变化，传统文化的内容也相应地发生变化</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态度</a:t>
                      </a:r>
                      <a:endParaRPr lang="zh-CN" sz="2600" kern="10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取其精华、去其糟粕；批判继承，古为今用</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推陈出新，革故鼎新</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478583" y="868362"/>
          <a:ext cx="11233247" cy="4865688"/>
        </p:xfrm>
        <a:graphic>
          <a:graphicData uri="http://schemas.openxmlformats.org/drawingml/2006/table">
            <a:tbl>
              <a:tblPr/>
              <a:tblGrid>
                <a:gridCol w="934785"/>
                <a:gridCol w="5149231"/>
                <a:gridCol w="5149231"/>
              </a:tblGrid>
              <a:tr h="3569544">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做法</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辩证地认识传统文化在现实生活中的作用，分辨其中的精华和糟粕。对于</a:t>
                      </a:r>
                      <a:r>
                        <a:rPr lang="zh-CN" sz="2600" kern="100" dirty="0">
                          <a:solidFill>
                            <a:srgbClr val="FF0000"/>
                          </a:solidFill>
                          <a:effectLst/>
                          <a:latin typeface="Times New Roman" panose="02020603050405020304"/>
                          <a:ea typeface="微软雅黑" panose="020B0503020204020204" charset="-122"/>
                          <a:cs typeface="Times New Roman" panose="02020603050405020304"/>
                        </a:rPr>
                        <a:t>符合社会发展要求的、积极向上的内容</a:t>
                      </a:r>
                      <a:r>
                        <a:rPr lang="zh-CN" sz="2600" kern="100" dirty="0">
                          <a:effectLst/>
                          <a:latin typeface="Times New Roman" panose="02020603050405020304"/>
                          <a:ea typeface="微软雅黑" panose="020B0503020204020204" charset="-122"/>
                          <a:cs typeface="Times New Roman" panose="02020603050405020304"/>
                        </a:rPr>
                        <a:t>，应该</a:t>
                      </a:r>
                      <a:r>
                        <a:rPr lang="zh-CN" sz="2600" b="1" kern="100" dirty="0">
                          <a:solidFill>
                            <a:srgbClr val="0000FF"/>
                          </a:solidFill>
                          <a:effectLst/>
                          <a:latin typeface="Times New Roman" panose="02020603050405020304"/>
                          <a:ea typeface="微软雅黑" panose="020B0503020204020204" charset="-122"/>
                          <a:cs typeface="Times New Roman" panose="02020603050405020304"/>
                        </a:rPr>
                        <a:t>继承</a:t>
                      </a:r>
                      <a:r>
                        <a:rPr lang="zh-CN" sz="2600" kern="100" dirty="0">
                          <a:effectLst/>
                          <a:latin typeface="Times New Roman" panose="02020603050405020304"/>
                          <a:ea typeface="微软雅黑" panose="020B0503020204020204" charset="-122"/>
                          <a:cs typeface="Times New Roman" panose="02020603050405020304"/>
                        </a:rPr>
                        <a:t>；对于</a:t>
                      </a:r>
                      <a:r>
                        <a:rPr lang="zh-CN" sz="2600" kern="100" dirty="0">
                          <a:solidFill>
                            <a:srgbClr val="FF0000"/>
                          </a:solidFill>
                          <a:effectLst/>
                          <a:latin typeface="Times New Roman" panose="02020603050405020304"/>
                          <a:ea typeface="微软雅黑" panose="020B0503020204020204" charset="-122"/>
                          <a:cs typeface="Times New Roman" panose="02020603050405020304"/>
                        </a:rPr>
                        <a:t>不符合社会发展要求的、落后的、腐朽的东西</a:t>
                      </a:r>
                      <a:r>
                        <a:rPr lang="zh-CN" sz="2600" kern="100" dirty="0">
                          <a:effectLst/>
                          <a:latin typeface="Times New Roman" panose="02020603050405020304"/>
                          <a:ea typeface="微软雅黑" panose="020B0503020204020204" charset="-122"/>
                          <a:cs typeface="Times New Roman" panose="02020603050405020304"/>
                        </a:rPr>
                        <a:t>，要加以</a:t>
                      </a:r>
                      <a:r>
                        <a:rPr lang="zh-CN" sz="2600" b="1" kern="100" dirty="0">
                          <a:solidFill>
                            <a:srgbClr val="0000FF"/>
                          </a:solidFill>
                          <a:effectLst/>
                          <a:latin typeface="Times New Roman" panose="02020603050405020304"/>
                          <a:ea typeface="微软雅黑" panose="020B0503020204020204" charset="-122"/>
                          <a:cs typeface="Times New Roman" panose="02020603050405020304"/>
                        </a:rPr>
                        <a:t>改造或剔除</a:t>
                      </a:r>
                      <a:endParaRPr lang="zh-CN" sz="2600" b="1" kern="100" dirty="0">
                        <a:solidFill>
                          <a:srgbClr val="0000FF"/>
                        </a:solidFill>
                        <a:effectLst/>
                        <a:latin typeface="Times New Roman" panose="02020603050405020304"/>
                        <a:ea typeface="微软雅黑" panose="020B0503020204020204" charset="-122"/>
                        <a:cs typeface="Times New Roman" panose="020206030504050203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在继承的基础上发展，</a:t>
                      </a:r>
                      <a:endParaRPr lang="zh-CN" sz="2600" kern="100" dirty="0">
                        <a:effectLst/>
                        <a:latin typeface="Times New Roman" panose="02020603050405020304"/>
                        <a:ea typeface="微软雅黑" panose="020B0503020204020204" charset="-122"/>
                        <a:cs typeface="Times New Roman" panose="02020603050405020304"/>
                      </a:endParaRPr>
                    </a:p>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在发展的过程中继承，</a:t>
                      </a:r>
                      <a:endParaRPr lang="zh-CN" sz="2600" kern="100" dirty="0">
                        <a:effectLst/>
                        <a:latin typeface="Times New Roman" panose="02020603050405020304"/>
                        <a:ea typeface="微软雅黑" panose="020B0503020204020204" charset="-122"/>
                        <a:cs typeface="Times New Roman" panose="02020603050405020304"/>
                      </a:endParaRPr>
                    </a:p>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不断革除旧文化，推出体现</a:t>
                      </a:r>
                      <a:r>
                        <a:rPr lang="zh-CN" sz="2600" b="1" kern="100" dirty="0">
                          <a:solidFill>
                            <a:srgbClr val="0000FF"/>
                          </a:solidFill>
                          <a:effectLst/>
                          <a:latin typeface="Times New Roman" panose="02020603050405020304"/>
                          <a:ea typeface="微软雅黑" panose="020B0503020204020204" charset="-122"/>
                          <a:cs typeface="Times New Roman" panose="02020603050405020304"/>
                        </a:rPr>
                        <a:t>时代精神</a:t>
                      </a:r>
                      <a:r>
                        <a:rPr lang="zh-CN" sz="2600" kern="100" dirty="0">
                          <a:effectLst/>
                          <a:latin typeface="Times New Roman" panose="02020603050405020304"/>
                          <a:ea typeface="微软雅黑" panose="020B0503020204020204" charset="-122"/>
                          <a:cs typeface="Times New Roman" panose="02020603050405020304"/>
                        </a:rPr>
                        <a:t>的新文化</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6144">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关系</a:t>
                      </a:r>
                      <a:endParaRPr lang="zh-CN" sz="2600" kern="100" dirty="0">
                        <a:effectLst/>
                        <a:latin typeface="宋体" panose="02010600030101010101" pitchFamily="2" charset="-122"/>
                        <a:cs typeface="Courier New" panose="020703090202050204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zh-CN" sz="2600" kern="100" dirty="0">
                          <a:solidFill>
                            <a:srgbClr val="FF0000"/>
                          </a:solidFill>
                          <a:effectLst/>
                          <a:latin typeface="Times New Roman" panose="02020603050405020304"/>
                          <a:ea typeface="微软雅黑" panose="020B0503020204020204" charset="-122"/>
                          <a:cs typeface="Times New Roman" panose="02020603050405020304"/>
                        </a:rPr>
                        <a:t>继承是发展的必要前提，发展是继承的必然要求。</a:t>
                      </a:r>
                      <a:endParaRPr lang="zh-CN" sz="2600" kern="100" dirty="0">
                        <a:solidFill>
                          <a:srgbClr val="FF0000"/>
                        </a:solidFill>
                        <a:effectLst/>
                        <a:latin typeface="Times New Roman" panose="02020603050405020304"/>
                        <a:ea typeface="微软雅黑" panose="020B0503020204020204" charset="-122"/>
                        <a:cs typeface="Times New Roman" panose="02020603050405020304"/>
                      </a:endParaRPr>
                    </a:p>
                    <a:p>
                      <a:pPr marL="71755" algn="l">
                        <a:lnSpc>
                          <a:spcPct val="150000"/>
                        </a:lnSpc>
                        <a:spcAft>
                          <a:spcPts val="0"/>
                        </a:spcAft>
                      </a:pPr>
                      <a:r>
                        <a:rPr lang="zh-CN" sz="2600" kern="100" dirty="0">
                          <a:solidFill>
                            <a:srgbClr val="FF0000"/>
                          </a:solidFill>
                          <a:effectLst/>
                          <a:latin typeface="Times New Roman" panose="02020603050405020304"/>
                          <a:ea typeface="微软雅黑" panose="020B0503020204020204" charset="-122"/>
                          <a:cs typeface="Times New Roman" panose="02020603050405020304"/>
                        </a:rPr>
                        <a:t>继承与发展是同一个过程的两个方面。</a:t>
                      </a:r>
                      <a:endParaRPr lang="zh-CN" sz="2600" kern="100" dirty="0">
                        <a:solidFill>
                          <a:srgbClr val="FF0000"/>
                        </a:solidFill>
                        <a:effectLst/>
                        <a:latin typeface="Times New Roman" panose="02020603050405020304"/>
                        <a:ea typeface="微软雅黑" panose="020B0503020204020204" charset="-122"/>
                        <a:cs typeface="Times New Roman" panose="02020603050405020304"/>
                      </a:endParaRPr>
                    </a:p>
                    <a:p>
                      <a:pPr marL="71755" algn="l">
                        <a:lnSpc>
                          <a:spcPct val="150000"/>
                        </a:lnSpc>
                        <a:spcAft>
                          <a:spcPts val="0"/>
                        </a:spcAft>
                      </a:pPr>
                      <a:r>
                        <a:rPr lang="zh-CN" sz="2600" kern="100" dirty="0">
                          <a:solidFill>
                            <a:srgbClr val="FF0000"/>
                          </a:solidFill>
                          <a:effectLst/>
                          <a:latin typeface="Times New Roman" panose="02020603050405020304"/>
                          <a:ea typeface="微软雅黑" panose="020B0503020204020204" charset="-122"/>
                          <a:cs typeface="Times New Roman" panose="02020603050405020304"/>
                        </a:rPr>
                        <a:t>要在继承的基础上发展，在发展的过程中继承</a:t>
                      </a:r>
                      <a:endParaRPr lang="zh-CN" sz="2600" kern="100" dirty="0">
                        <a:solidFill>
                          <a:srgbClr val="FF0000"/>
                        </a:solidFill>
                        <a:effectLst/>
                        <a:latin typeface="Times New Roman" panose="02020603050405020304"/>
                        <a:ea typeface="微软雅黑" panose="020B0503020204020204" charset="-122"/>
                        <a:cs typeface="Times New Roman" panose="02020603050405020304"/>
                      </a:endParaRPr>
                    </a:p>
                  </a:txBody>
                  <a:tcPr marL="16852" marR="168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122754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charset="-122"/>
                <a:cs typeface="Times New Roman" panose="02020603050405020304"/>
              </a:rPr>
              <a:t>提示</a:t>
            </a:r>
            <a:r>
              <a:rPr lang="zh-CN" altLang="zh-CN" sz="2600" b="1" kern="100" dirty="0">
                <a:latin typeface="Times New Roman" panose="02020603050405020304"/>
                <a:ea typeface="微软雅黑" panose="020B0503020204020204" charset="-122"/>
                <a:cs typeface="Times New Roman" panose="02020603050405020304"/>
              </a:rPr>
              <a:t>　文化继承与发展的关系</a:t>
            </a:r>
            <a:endParaRPr lang="zh-CN" altLang="zh-CN" sz="1050" b="1" kern="100" dirty="0">
              <a:effectLst/>
              <a:latin typeface="宋体" panose="02010600030101010101" pitchFamily="2" charset="-122"/>
              <a:cs typeface="Courier New" panose="02070309020205020404"/>
            </a:endParaRPr>
          </a:p>
        </p:txBody>
      </p:sp>
      <p:pic>
        <p:nvPicPr>
          <p:cNvPr id="7170" name="Picture 2" descr="\\高慧颖\e\原文件\2019\一轮\政治一轮通用\117.TIF"/>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31105" y="2019632"/>
            <a:ext cx="8928202" cy="299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0545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3.</a:t>
            </a:r>
            <a:r>
              <a:rPr lang="zh-CN" altLang="en-US" sz="2600" b="1" kern="100" dirty="0">
                <a:latin typeface="+mj-ea"/>
                <a:ea typeface="+mj-ea"/>
                <a:cs typeface="Courier New" panose="02070309020205020404"/>
              </a:rPr>
              <a:t>区分文化传播和文化继承</a:t>
            </a:r>
            <a:endParaRPr lang="zh-CN" altLang="zh-CN" sz="1050" b="1" kern="100" dirty="0">
              <a:effectLst/>
              <a:latin typeface="+mj-ea"/>
              <a:ea typeface="+mj-ea"/>
              <a:cs typeface="Courier New" panose="02070309020205020404"/>
            </a:endParaRPr>
          </a:p>
        </p:txBody>
      </p:sp>
      <p:graphicFrame>
        <p:nvGraphicFramePr>
          <p:cNvPr id="4" name="表格 3"/>
          <p:cNvGraphicFramePr>
            <a:graphicFrameLocks noGrp="1"/>
          </p:cNvGraphicFramePr>
          <p:nvPr/>
        </p:nvGraphicFramePr>
        <p:xfrm>
          <a:off x="622599" y="1201813"/>
          <a:ext cx="10945495" cy="4775835"/>
        </p:xfrm>
        <a:graphic>
          <a:graphicData uri="http://schemas.openxmlformats.org/drawingml/2006/table">
            <a:tbl>
              <a:tblPr/>
              <a:tblGrid>
                <a:gridCol w="1008111"/>
                <a:gridCol w="1440160"/>
                <a:gridCol w="4536504"/>
                <a:gridCol w="3960441"/>
              </a:tblGrid>
              <a:tr h="380308">
                <a:tc gridSpan="2">
                  <a:txBody>
                    <a:bodyPr/>
                    <a:lstStyle/>
                    <a:p>
                      <a:pPr algn="ctr">
                        <a:lnSpc>
                          <a:spcPct val="150000"/>
                        </a:lnSpc>
                        <a:spcAft>
                          <a:spcPts val="0"/>
                        </a:spcAft>
                      </a:pPr>
                      <a:r>
                        <a:rPr lang="en-US" sz="2600" kern="100">
                          <a:effectLst/>
                          <a:latin typeface="Times New Roman" panose="02020603050405020304"/>
                          <a:ea typeface="微软雅黑" panose="020B0503020204020204" charset="-122"/>
                          <a:cs typeface="Courier New" panose="02070309020205020404"/>
                        </a:rPr>
                        <a:t> </a:t>
                      </a:r>
                      <a:r>
                        <a:rPr lang="en-US" sz="2600" kern="100" dirty="0">
                          <a:effectLst/>
                          <a:latin typeface="Times New Roman" panose="02020603050405020304"/>
                          <a:ea typeface="微软雅黑" panose="020B050302020402020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文化传播</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文化继承</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19505">
                <a:tc rowSpan="3">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区别</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侧重</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横向</a:t>
                      </a:r>
                      <a:r>
                        <a:rPr lang="en-US" sz="2600" kern="100">
                          <a:effectLst/>
                          <a:latin typeface="Times New Roman" panose="02020603050405020304"/>
                          <a:ea typeface="微软雅黑" panose="020B0503020204020204" charset="-122"/>
                          <a:cs typeface="Courier New" panose="02070309020205020404"/>
                        </a:rPr>
                        <a:t>——</a:t>
                      </a:r>
                      <a:r>
                        <a:rPr lang="zh-CN" sz="2600" kern="100">
                          <a:effectLst/>
                          <a:latin typeface="Times New Roman" panose="02020603050405020304"/>
                          <a:ea typeface="微软雅黑" panose="020B0503020204020204" charset="-122"/>
                          <a:cs typeface="Times New Roman" panose="02020603050405020304"/>
                        </a:rPr>
                        <a:t>不同国家和地区之间</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纵向</a:t>
                      </a:r>
                      <a:r>
                        <a:rPr lang="en-US" sz="2600" kern="100" dirty="0">
                          <a:effectLst/>
                          <a:latin typeface="Times New Roman" panose="02020603050405020304"/>
                          <a:ea typeface="微软雅黑" panose="020B0503020204020204" charset="-122"/>
                          <a:cs typeface="Courier New" panose="02070309020205020404"/>
                        </a:rPr>
                        <a:t>——</a:t>
                      </a:r>
                      <a:r>
                        <a:rPr lang="zh-CN" sz="2600" kern="100" dirty="0">
                          <a:effectLst/>
                          <a:latin typeface="Times New Roman" panose="02020603050405020304"/>
                          <a:ea typeface="微软雅黑" panose="020B0503020204020204" charset="-122"/>
                          <a:cs typeface="Times New Roman" panose="02020603050405020304"/>
                        </a:rPr>
                        <a:t>同一国家的历史与现实之间</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0618">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原因</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文化具有多样性</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文化具有继承性</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0618">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态度</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洋为中用</a:t>
                      </a:r>
                      <a:endParaRPr lang="zh-CN" sz="2600" kern="100">
                        <a:effectLst/>
                        <a:latin typeface="Times New Roman" panose="02020603050405020304"/>
                        <a:ea typeface="微软雅黑" panose="020B0503020204020204" charset="-122"/>
                        <a:cs typeface="Times New Roman" panose="02020603050405020304"/>
                      </a:endParaRPr>
                    </a:p>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对外推广</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古为今用，发扬光大</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71469">
                <a:tc gridSpan="2">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联系</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都能够促进文化的发展，都存在精华与糟粕，要辩证分析，教育在其中都发挥着重要作用</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909514"/>
            <a:ext cx="1116124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charset="-122"/>
                <a:cs typeface="Times New Roman" panose="02020603050405020304"/>
              </a:rPr>
              <a:t>提醒　</a:t>
            </a:r>
            <a:r>
              <a:rPr lang="zh-CN" altLang="zh-CN" sz="2600" kern="100" dirty="0">
                <a:latin typeface="Times New Roman" panose="02020603050405020304"/>
                <a:ea typeface="微软雅黑" panose="020B0503020204020204" charset="-122"/>
                <a:cs typeface="Times New Roman" panose="02020603050405020304"/>
              </a:rPr>
              <a:t>影响文化发展的因素对文化的影响程度是不同的，而社会制度的更替导致的是新的文化形态取代旧的文化形态，所以对文化发展影响最大的因素是生产力和生产关系的矛盾运动。</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65443" y="159440"/>
            <a:ext cx="11459035" cy="922020"/>
          </a:xfrm>
          <a:prstGeom prst="rect">
            <a:avLst/>
          </a:prstGeom>
        </p:spPr>
        <p:txBody>
          <a:bodyPr wrap="square">
            <a:spAutoFit/>
          </a:bodyPr>
          <a:lstStyle/>
          <a:p>
            <a:pPr algn="just" defTabSz="0">
              <a:lnSpc>
                <a:spcPct val="150000"/>
              </a:lnSpc>
              <a:spcAft>
                <a:spcPts val="0"/>
              </a:spcAft>
              <a:tabLst>
                <a:tab pos="1890395" algn="l"/>
              </a:tabLst>
            </a:pPr>
            <a:r>
              <a:rPr lang="zh-CN" altLang="zh-CN" sz="3600" kern="100">
                <a:latin typeface="Times New Roman" panose="02020603050405020304"/>
                <a:ea typeface="华文细黑" panose="02010600040101010101" pitchFamily="2" charset="-122"/>
                <a:cs typeface="Times New Roman" panose="02020603050405020304"/>
              </a:rPr>
              <a:t>影响文化发展的因素</a:t>
            </a:r>
            <a:endParaRPr lang="zh-CN" altLang="zh-CN" sz="3600" kern="100">
              <a:latin typeface="Times New Roman" panose="02020603050405020304"/>
              <a:ea typeface="华文细黑" panose="02010600040101010101" pitchFamily="2" charset="-122"/>
              <a:cs typeface="Times New Roman" panose="02020603050405020304"/>
            </a:endParaRPr>
          </a:p>
        </p:txBody>
      </p:sp>
      <p:graphicFrame>
        <p:nvGraphicFramePr>
          <p:cNvPr id="4" name="表格 3"/>
          <p:cNvGraphicFramePr>
            <a:graphicFrameLocks noGrp="1"/>
          </p:cNvGraphicFramePr>
          <p:nvPr>
            <p:custDataLst>
              <p:tags r:id="rId1"/>
            </p:custDataLst>
          </p:nvPr>
        </p:nvGraphicFramePr>
        <p:xfrm>
          <a:off x="523667" y="1285538"/>
          <a:ext cx="11123514" cy="5010150"/>
        </p:xfrm>
        <a:graphic>
          <a:graphicData uri="http://schemas.openxmlformats.org/drawingml/2006/table">
            <a:tbl>
              <a:tblPr/>
              <a:tblGrid>
                <a:gridCol w="1534160"/>
                <a:gridCol w="9589354"/>
              </a:tblGrid>
              <a:tr h="1280160">
                <a:tc>
                  <a:txBody>
                    <a:bodyPr/>
                    <a:lstStyle/>
                    <a:p>
                      <a:pPr algn="l" defTabSz="0">
                        <a:lnSpc>
                          <a:spcPct val="170000"/>
                        </a:lnSpc>
                        <a:spcAft>
                          <a:spcPts val="0"/>
                        </a:spcAft>
                        <a:tabLst>
                          <a:tab pos="1890395" algn="l"/>
                        </a:tabLst>
                      </a:pPr>
                      <a:r>
                        <a:rPr lang="zh-CN" sz="2400" b="1" kern="100">
                          <a:effectLst/>
                          <a:latin typeface="Times New Roman" panose="02020603050405020304"/>
                          <a:ea typeface="华文细黑" panose="02010600040101010101" pitchFamily="2" charset="-122"/>
                          <a:cs typeface="Times New Roman" panose="02020603050405020304"/>
                        </a:rPr>
                        <a:t>根本因素决定因素</a:t>
                      </a:r>
                      <a:endParaRPr lang="zh-CN" sz="2400" b="1" kern="100">
                        <a:effectLst/>
                        <a:latin typeface="Times New Roman" panose="02020603050405020304"/>
                        <a:ea typeface="华文细黑" panose="02010600040101010101" pitchFamily="2" charset="-122"/>
                        <a:cs typeface="Times New Roman" panose="020206030504050203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defTabSz="0">
                        <a:lnSpc>
                          <a:spcPct val="170000"/>
                        </a:lnSpc>
                        <a:spcAft>
                          <a:spcPts val="0"/>
                        </a:spcAft>
                        <a:tabLst>
                          <a:tab pos="1890395" algn="l"/>
                        </a:tabLst>
                      </a:pPr>
                      <a:r>
                        <a:rPr lang="zh-CN" sz="2400" b="1" kern="100">
                          <a:solidFill>
                            <a:srgbClr val="FF0000"/>
                          </a:solidFill>
                          <a:effectLst/>
                          <a:latin typeface="楷体" panose="02010609060101010101" pitchFamily="49" charset="-122"/>
                          <a:ea typeface="楷体" panose="02010609060101010101" pitchFamily="49" charset="-122"/>
                          <a:cs typeface="Times New Roman" panose="02020603050405020304"/>
                        </a:rPr>
                        <a:t>生产力与生产关系的矛盾运动</a:t>
                      </a:r>
                      <a:r>
                        <a:rPr lang="zh-CN" sz="2400" b="1" kern="100">
                          <a:effectLst/>
                          <a:latin typeface="楷体" panose="02010609060101010101" pitchFamily="49" charset="-122"/>
                          <a:ea typeface="楷体" panose="02010609060101010101" pitchFamily="49" charset="-122"/>
                          <a:cs typeface="Times New Roman" panose="02020603050405020304"/>
                        </a:rPr>
                        <a:t>，决定着社会制度的变化，也决定着文化的发展方向</a:t>
                      </a:r>
                      <a:endParaRPr lang="zh-CN" sz="2400" b="1" kern="100">
                        <a:effectLst/>
                        <a:latin typeface="楷体" panose="02010609060101010101" pitchFamily="49" charset="-122"/>
                        <a:ea typeface="楷体" panose="02010609060101010101" pitchFamily="49" charset="-122"/>
                        <a:cs typeface="Times New Roman" panose="020206030504050203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74265">
                <a:tc>
                  <a:txBody>
                    <a:bodyPr/>
                    <a:lstStyle/>
                    <a:p>
                      <a:pPr algn="l" defTabSz="0">
                        <a:lnSpc>
                          <a:spcPct val="170000"/>
                        </a:lnSpc>
                        <a:spcAft>
                          <a:spcPts val="0"/>
                        </a:spcAft>
                        <a:tabLst>
                          <a:tab pos="1890395" algn="l"/>
                        </a:tabLst>
                      </a:pPr>
                      <a:r>
                        <a:rPr lang="zh-CN" sz="2400" b="1" kern="100">
                          <a:effectLst/>
                          <a:latin typeface="Times New Roman" panose="02020603050405020304"/>
                          <a:ea typeface="华文细黑" panose="02010600040101010101" pitchFamily="2" charset="-122"/>
                          <a:cs typeface="Times New Roman" panose="02020603050405020304"/>
                        </a:rPr>
                        <a:t>重要因素自身因素</a:t>
                      </a:r>
                      <a:endParaRPr lang="zh-CN" sz="2400" b="1" kern="100">
                        <a:effectLst/>
                        <a:latin typeface="Times New Roman" panose="02020603050405020304"/>
                        <a:ea typeface="华文细黑" panose="02010600040101010101" pitchFamily="2" charset="-122"/>
                        <a:cs typeface="Times New Roman" panose="020206030504050203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defTabSz="0">
                        <a:lnSpc>
                          <a:spcPct val="170000"/>
                        </a:lnSpc>
                        <a:spcAft>
                          <a:spcPts val="0"/>
                        </a:spcAft>
                        <a:tabLst>
                          <a:tab pos="1890395" algn="l"/>
                        </a:tabLst>
                      </a:pPr>
                      <a:r>
                        <a:rPr lang="en-US" sz="2400" b="1" kern="100">
                          <a:effectLst/>
                          <a:latin typeface="楷体" panose="02010609060101010101" pitchFamily="49" charset="-122"/>
                          <a:ea typeface="楷体" panose="02010609060101010101" pitchFamily="49" charset="-122"/>
                          <a:cs typeface="Times New Roman" panose="02020603050405020304"/>
                        </a:rPr>
                        <a:t>①</a:t>
                      </a:r>
                      <a:r>
                        <a:rPr lang="zh-CN" sz="2400" b="1" kern="100">
                          <a:solidFill>
                            <a:srgbClr val="FF0000"/>
                          </a:solidFill>
                          <a:effectLst/>
                          <a:latin typeface="楷体" panose="02010609060101010101" pitchFamily="49" charset="-122"/>
                          <a:ea typeface="楷体" panose="02010609060101010101" pitchFamily="49" charset="-122"/>
                          <a:cs typeface="Times New Roman" panose="02020603050405020304"/>
                        </a:rPr>
                        <a:t>科学技术</a:t>
                      </a:r>
                      <a:r>
                        <a:rPr lang="zh-CN" sz="2400" b="1" kern="100">
                          <a:effectLst/>
                          <a:latin typeface="楷体" panose="02010609060101010101" pitchFamily="49" charset="-122"/>
                          <a:ea typeface="楷体" panose="02010609060101010101" pitchFamily="49" charset="-122"/>
                          <a:cs typeface="Times New Roman" panose="02020603050405020304"/>
                        </a:rPr>
                        <a:t>的进步，是促进经济发展的重要因素，也是推动文化发展的重要因素。现代信息技术的运用，使收集、选择、传递、储存文化资源的手段和方式发生了根本变革，极大地促进了文化传播、继承与发展</a:t>
                      </a:r>
                      <a:endParaRPr lang="zh-CN" sz="2400" b="1" kern="100">
                        <a:effectLst/>
                        <a:latin typeface="楷体" panose="02010609060101010101" pitchFamily="49" charset="-122"/>
                        <a:ea typeface="楷体" panose="02010609060101010101" pitchFamily="49" charset="-122"/>
                        <a:cs typeface="Times New Roman" panose="02020603050405020304"/>
                      </a:endParaRPr>
                    </a:p>
                    <a:p>
                      <a:pPr algn="l" defTabSz="0">
                        <a:lnSpc>
                          <a:spcPct val="170000"/>
                        </a:lnSpc>
                        <a:spcAft>
                          <a:spcPts val="0"/>
                        </a:spcAft>
                        <a:tabLst>
                          <a:tab pos="1890395" algn="l"/>
                        </a:tabLst>
                      </a:pPr>
                      <a:r>
                        <a:rPr lang="en-US" sz="2400" b="1" kern="100" dirty="0">
                          <a:effectLst/>
                          <a:latin typeface="楷体" panose="02010609060101010101" pitchFamily="49" charset="-122"/>
                          <a:ea typeface="楷体" panose="02010609060101010101" pitchFamily="49" charset="-122"/>
                          <a:cs typeface="Times New Roman" panose="02020603050405020304"/>
                          <a:sym typeface="+mn-ea"/>
                        </a:rPr>
                        <a:t>②</a:t>
                      </a:r>
                      <a:r>
                        <a:rPr lang="zh-CN" sz="2400" b="1" kern="100" dirty="0">
                          <a:solidFill>
                            <a:srgbClr val="FF0000"/>
                          </a:solidFill>
                          <a:effectLst/>
                          <a:latin typeface="楷体" panose="02010609060101010101" pitchFamily="49" charset="-122"/>
                          <a:ea typeface="楷体" panose="02010609060101010101" pitchFamily="49" charset="-122"/>
                          <a:cs typeface="Times New Roman" panose="02020603050405020304"/>
                          <a:sym typeface="+mn-ea"/>
                        </a:rPr>
                        <a:t>思想运动</a:t>
                      </a:r>
                      <a:r>
                        <a:rPr lang="zh-CN" sz="2400" b="1" kern="100" dirty="0">
                          <a:effectLst/>
                          <a:latin typeface="楷体" panose="02010609060101010101" pitchFamily="49" charset="-122"/>
                          <a:ea typeface="楷体" panose="02010609060101010101" pitchFamily="49" charset="-122"/>
                          <a:cs typeface="Times New Roman" panose="02020603050405020304"/>
                          <a:sym typeface="+mn-ea"/>
                        </a:rPr>
                        <a:t>往往催生着社会变革，促进文化发展，成为社会变革的先导</a:t>
                      </a:r>
                      <a:endParaRPr lang="zh-CN" sz="2400" b="1" kern="100" dirty="0">
                        <a:effectLst/>
                        <a:latin typeface="楷体" panose="02010609060101010101" pitchFamily="49" charset="-122"/>
                        <a:ea typeface="楷体" panose="02010609060101010101" pitchFamily="49" charset="-122"/>
                        <a:cs typeface="Courier New" panose="02070309020205020404"/>
                        <a:sym typeface="+mn-ea"/>
                      </a:endParaRPr>
                    </a:p>
                    <a:p>
                      <a:pPr algn="l" defTabSz="0">
                        <a:lnSpc>
                          <a:spcPct val="170000"/>
                        </a:lnSpc>
                        <a:spcAft>
                          <a:spcPts val="0"/>
                        </a:spcAft>
                        <a:tabLst>
                          <a:tab pos="1890395" algn="l"/>
                        </a:tabLst>
                      </a:pPr>
                      <a:r>
                        <a:rPr lang="en-US" sz="2400" b="1" kern="100" dirty="0">
                          <a:effectLst/>
                          <a:latin typeface="楷体" panose="02010609060101010101" pitchFamily="49" charset="-122"/>
                          <a:ea typeface="楷体" panose="02010609060101010101" pitchFamily="49" charset="-122"/>
                          <a:cs typeface="Times New Roman" panose="02020603050405020304"/>
                          <a:sym typeface="+mn-ea"/>
                        </a:rPr>
                        <a:t>③</a:t>
                      </a:r>
                      <a:r>
                        <a:rPr lang="zh-CN" sz="2400" b="1" kern="100" dirty="0">
                          <a:solidFill>
                            <a:srgbClr val="FF0000"/>
                          </a:solidFill>
                          <a:effectLst/>
                          <a:latin typeface="楷体" panose="02010609060101010101" pitchFamily="49" charset="-122"/>
                          <a:ea typeface="楷体" panose="02010609060101010101" pitchFamily="49" charset="-122"/>
                          <a:cs typeface="Times New Roman" panose="02020603050405020304"/>
                          <a:sym typeface="+mn-ea"/>
                        </a:rPr>
                        <a:t>教育</a:t>
                      </a:r>
                      <a:r>
                        <a:rPr lang="zh-CN" sz="2400" b="1" kern="100" dirty="0">
                          <a:effectLst/>
                          <a:latin typeface="楷体" panose="02010609060101010101" pitchFamily="49" charset="-122"/>
                          <a:ea typeface="楷体" panose="02010609060101010101" pitchFamily="49" charset="-122"/>
                          <a:cs typeface="Times New Roman" panose="02020603050405020304"/>
                          <a:sym typeface="+mn-ea"/>
                        </a:rPr>
                        <a:t>是人类特有的传承文化的能动性活动，具有选择、传递、创造文化的特定功能，在人的教化与培育上始终扮演着重要的角色</a:t>
                      </a:r>
                      <a:endParaRPr lang="zh-CN" sz="2400" b="1" kern="100">
                        <a:effectLst/>
                        <a:latin typeface="楷体" panose="02010609060101010101" pitchFamily="49" charset="-122"/>
                        <a:ea typeface="楷体" panose="02010609060101010101" pitchFamily="49" charset="-122"/>
                        <a:cs typeface="Times New Roman" panose="020206030504050203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753745" y="1420495"/>
            <a:ext cx="10681970" cy="2676525"/>
          </a:xfrm>
          <a:prstGeom prst="rect">
            <a:avLst/>
          </a:prstGeom>
        </p:spPr>
        <p:txBody>
          <a:bodyPr wrap="square">
            <a:spAutoFit/>
          </a:bodyPr>
          <a:lstStyle/>
          <a:p>
            <a:pPr algn="just" defTabSz="0">
              <a:lnSpc>
                <a:spcPct val="150000"/>
              </a:lnSpc>
              <a:spcAft>
                <a:spcPts val="0"/>
              </a:spcAft>
              <a:tabLst>
                <a:tab pos="1890395" algn="l"/>
              </a:tabLst>
            </a:pPr>
            <a:r>
              <a:rPr lang="zh-CN" altLang="zh-CN" sz="2800" b="1" kern="100" dirty="0">
                <a:solidFill>
                  <a:srgbClr val="0000FF"/>
                </a:solidFill>
                <a:latin typeface="Times New Roman" panose="02020603050405020304"/>
                <a:cs typeface="Times New Roman" panose="02020603050405020304"/>
              </a:rPr>
              <a:t>点拨　</a:t>
            </a:r>
            <a:r>
              <a:rPr lang="zh-CN" altLang="zh-CN" sz="2800" kern="100" dirty="0">
                <a:latin typeface="Times New Roman" panose="02020603050405020304"/>
                <a:ea typeface="华文细黑" panose="02010600040101010101" pitchFamily="2" charset="-122"/>
                <a:cs typeface="Times New Roman" panose="02020603050405020304"/>
              </a:rPr>
              <a:t>科学技术对文化发展的作用主要表现在三个方面：</a:t>
            </a:r>
            <a:endParaRPr lang="zh-CN" altLang="zh-CN" sz="2800" kern="100" dirty="0">
              <a:latin typeface="Times New Roman" panose="02020603050405020304"/>
              <a:ea typeface="华文细黑" panose="02010600040101010101" pitchFamily="2" charset="-122"/>
              <a:cs typeface="Times New Roman" panose="02020603050405020304"/>
            </a:endParaRPr>
          </a:p>
          <a:p>
            <a:pPr algn="just" defTabSz="0">
              <a:lnSpc>
                <a:spcPct val="150000"/>
              </a:lnSpc>
              <a:spcAft>
                <a:spcPts val="0"/>
              </a:spcAft>
              <a:tabLst>
                <a:tab pos="1890395" algn="l"/>
              </a:tabLst>
            </a:pPr>
            <a:r>
              <a:rPr lang="zh-CN" altLang="zh-CN" sz="2800" kern="100" dirty="0">
                <a:latin typeface="Times New Roman" panose="02020603050405020304"/>
                <a:ea typeface="华文细黑" panose="02010600040101010101" pitchFamily="2" charset="-122"/>
                <a:cs typeface="Times New Roman" panose="02020603050405020304"/>
              </a:rPr>
              <a:t>        </a:t>
            </a:r>
            <a:r>
              <a:rPr lang="zh-CN" altLang="zh-CN" sz="2800" kern="100" dirty="0">
                <a:latin typeface="楷体" panose="02010609060101010101" pitchFamily="49" charset="-122"/>
                <a:ea typeface="楷体" panose="02010609060101010101" pitchFamily="49" charset="-122"/>
                <a:cs typeface="Times New Roman" panose="02020603050405020304"/>
              </a:rPr>
              <a:t>一是改变着生产方式，改变着物质产品的文化内容；</a:t>
            </a:r>
            <a:endParaRPr lang="zh-CN" altLang="zh-CN" sz="2800" kern="100" dirty="0">
              <a:latin typeface="楷体" panose="02010609060101010101" pitchFamily="49" charset="-122"/>
              <a:ea typeface="楷体" panose="02010609060101010101" pitchFamily="49" charset="-122"/>
              <a:cs typeface="Times New Roman" panose="02020603050405020304"/>
            </a:endParaRPr>
          </a:p>
          <a:p>
            <a:pPr algn="just" defTabSz="0">
              <a:lnSpc>
                <a:spcPct val="150000"/>
              </a:lnSpc>
              <a:spcAft>
                <a:spcPts val="0"/>
              </a:spcAft>
              <a:tabLst>
                <a:tab pos="1890395" algn="l"/>
              </a:tabLst>
            </a:pPr>
            <a:r>
              <a:rPr lang="zh-CN" altLang="zh-CN" sz="2800" kern="100" dirty="0">
                <a:latin typeface="楷体" panose="02010609060101010101" pitchFamily="49" charset="-122"/>
                <a:ea typeface="楷体" panose="02010609060101010101" pitchFamily="49" charset="-122"/>
                <a:cs typeface="Times New Roman" panose="02020603050405020304"/>
              </a:rPr>
              <a:t>    二是改变着人类的生活方式、思维方式，促进人类的思想解放；</a:t>
            </a:r>
            <a:endParaRPr lang="zh-CN" altLang="zh-CN" sz="2800" kern="100" dirty="0">
              <a:latin typeface="楷体" panose="02010609060101010101" pitchFamily="49" charset="-122"/>
              <a:ea typeface="楷体" panose="02010609060101010101" pitchFamily="49" charset="-122"/>
              <a:cs typeface="Times New Roman" panose="02020603050405020304"/>
            </a:endParaRPr>
          </a:p>
          <a:p>
            <a:pPr algn="just" defTabSz="0">
              <a:lnSpc>
                <a:spcPct val="150000"/>
              </a:lnSpc>
              <a:spcAft>
                <a:spcPts val="0"/>
              </a:spcAft>
              <a:tabLst>
                <a:tab pos="1890395" algn="l"/>
              </a:tabLst>
            </a:pPr>
            <a:r>
              <a:rPr lang="zh-CN" altLang="zh-CN" sz="2800" kern="100" dirty="0">
                <a:latin typeface="楷体" panose="02010609060101010101" pitchFamily="49" charset="-122"/>
                <a:ea typeface="楷体" panose="02010609060101010101" pitchFamily="49" charset="-122"/>
                <a:cs typeface="Times New Roman" panose="02020603050405020304"/>
              </a:rPr>
              <a:t>    三是改变着收集、选择、传递、储存文化资源的手段和方式</a:t>
            </a:r>
            <a:r>
              <a:rPr lang="zh-CN" altLang="zh-CN" sz="2800" kern="100" dirty="0" smtClean="0">
                <a:latin typeface="楷体" panose="02010609060101010101" pitchFamily="49" charset="-122"/>
                <a:ea typeface="楷体" panose="02010609060101010101" pitchFamily="49" charset="-122"/>
                <a:cs typeface="Times New Roman" panose="02020603050405020304"/>
              </a:rPr>
              <a:t>。</a:t>
            </a:r>
            <a:endParaRPr lang="en-US" altLang="zh-CN" sz="2800" kern="100" dirty="0" smtClean="0">
              <a:latin typeface="楷体" panose="02010609060101010101" pitchFamily="49" charset="-122"/>
              <a:ea typeface="楷体" panose="02010609060101010101" pitchFamily="49"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1"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71014" y="45036"/>
            <a:ext cx="11161240" cy="72072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5.</a:t>
            </a:r>
            <a:r>
              <a:rPr lang="zh-CN" altLang="zh-CN" sz="2600" b="1" kern="100" dirty="0">
                <a:latin typeface="+mj-ea"/>
                <a:ea typeface="+mj-ea"/>
                <a:cs typeface="Times New Roman" panose="02020603050405020304"/>
              </a:rPr>
              <a:t>全面认识科技的作用</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370570" y="765498"/>
          <a:ext cx="11449272" cy="5786755"/>
        </p:xfrm>
        <a:graphic>
          <a:graphicData uri="http://schemas.openxmlformats.org/drawingml/2006/table">
            <a:tbl>
              <a:tblPr/>
              <a:tblGrid>
                <a:gridCol w="1823132"/>
                <a:gridCol w="9626140"/>
              </a:tblGrid>
              <a:tr h="594360">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角度</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科技的作用</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6915">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文化与经济</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sym typeface="+mn-ea"/>
                        </a:rPr>
                        <a:t>文化与经济相互交融。经济发展中，科学技术的作用越来越重要</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3668">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文化交流</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3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科学技术的发展，推动了大众传媒的发展。依托现代信息技术，大众传媒日益显示出文化传递、沟通、共享的强大功能，成为文化传播的主要手段</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869">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文化传承</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defTabSz="0">
                        <a:lnSpc>
                          <a:spcPct val="130000"/>
                        </a:lnSpc>
                        <a:spcAft>
                          <a:spcPts val="0"/>
                        </a:spcAft>
                        <a:tabLst>
                          <a:tab pos="1890395" algn="l"/>
                        </a:tabLst>
                      </a:pPr>
                      <a:r>
                        <a:rPr lang="zh-CN" sz="2600" kern="100">
                          <a:solidFill>
                            <a:srgbClr val="FF0000"/>
                          </a:solidFill>
                          <a:effectLst/>
                          <a:latin typeface="楷体" panose="02010609060101010101" pitchFamily="49" charset="-122"/>
                          <a:ea typeface="楷体" panose="02010609060101010101" pitchFamily="49" charset="-122"/>
                          <a:cs typeface="Times New Roman" panose="02020603050405020304"/>
                          <a:sym typeface="+mn-ea"/>
                        </a:rPr>
                        <a:t>科学技术</a:t>
                      </a:r>
                      <a:r>
                        <a:rPr lang="zh-CN" sz="2600" kern="100">
                          <a:effectLst/>
                          <a:latin typeface="楷体" panose="02010609060101010101" pitchFamily="49" charset="-122"/>
                          <a:ea typeface="楷体" panose="02010609060101010101" pitchFamily="49" charset="-122"/>
                          <a:cs typeface="Times New Roman" panose="02020603050405020304"/>
                          <a:sym typeface="+mn-ea"/>
                        </a:rPr>
                        <a:t>的进步，是促进经济发展的重要因素，也是推动文化发展的重要因素。现代信息技术的运用，使收集、选择、传递、储存文化资源的手段和方式发生了根本变革，极大地促进了文化传播、继承与发展</a:t>
                      </a:r>
                      <a:endParaRPr lang="zh-CN" sz="2600" kern="100" dirty="0">
                        <a:effectLst/>
                        <a:latin typeface="华文楷体" panose="02010600040101010101" charset="-122"/>
                        <a:ea typeface="华文楷体" panose="02010600040101010101" charset="-122"/>
                        <a:cs typeface="华文楷体" panose="02010600040101010101" charset="-122"/>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4" name="表格 3"/>
          <p:cNvGraphicFramePr>
            <a:graphicFrameLocks noGrp="1"/>
          </p:cNvGraphicFramePr>
          <p:nvPr/>
        </p:nvGraphicFramePr>
        <p:xfrm>
          <a:off x="370840" y="5681980"/>
          <a:ext cx="11449050" cy="1220738"/>
        </p:xfrm>
        <a:graphic>
          <a:graphicData uri="http://schemas.openxmlformats.org/drawingml/2006/table">
            <a:tbl>
              <a:tblPr/>
              <a:tblGrid>
                <a:gridCol w="1812290"/>
                <a:gridCol w="9636760"/>
              </a:tblGrid>
              <a:tr h="1220738">
                <a:tc>
                  <a:txBody>
                    <a:bodyPr/>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精神文明建设</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发展教育科技文化是精神文明建设的重要内容</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17426"/>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5.</a:t>
            </a:r>
            <a:r>
              <a:rPr lang="zh-CN" altLang="zh-CN" sz="2600" b="1" kern="100" dirty="0">
                <a:latin typeface="+mj-ea"/>
                <a:ea typeface="+mj-ea"/>
                <a:cs typeface="Times New Roman" panose="02020603050405020304"/>
              </a:rPr>
              <a:t>全面认识教育的作用</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nvGraphicFramePr>
        <p:xfrm>
          <a:off x="370570" y="765498"/>
          <a:ext cx="11449272" cy="5943600"/>
        </p:xfrm>
        <a:graphic>
          <a:graphicData uri="http://schemas.openxmlformats.org/drawingml/2006/table">
            <a:tbl>
              <a:tblPr/>
              <a:tblGrid>
                <a:gridCol w="1823132"/>
                <a:gridCol w="9626140"/>
              </a:tblGrid>
              <a:tr h="218734">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角度</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教育的作用</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3080">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文化与经济</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文化与经济相互交融。大力发展教育事业能够为经济建设培养各种高素质人才、提高劳动者素质，为经济发展提供精神动力和智力支持</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3668">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文化交流</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教育是文化传播的重要途径，教育作为一种更直接的文化传播方式，能够促进民族文化交流，发展本民族文化，繁荣世界文化</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869">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文化传承</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华文楷体" panose="02010600040101010101" charset="-122"/>
                        </a:rPr>
                        <a:t>教育是人类特有的传承文化的能动性活动，具有选择、传递、创造文化的特定功能，在人的教化与培育上始终扮演着重要的角色；教育通过对受教育者的</a:t>
                      </a:r>
                      <a:r>
                        <a:rPr lang="en-US" sz="2600" kern="100" dirty="0">
                          <a:effectLst/>
                          <a:latin typeface="华文楷体" panose="02010600040101010101" charset="-122"/>
                          <a:ea typeface="华文楷体" panose="02010600040101010101" charset="-122"/>
                          <a:cs typeface="华文楷体" panose="02010600040101010101" charset="-122"/>
                        </a:rPr>
                        <a:t>“</a:t>
                      </a:r>
                      <a:r>
                        <a:rPr lang="zh-CN" sz="2600" kern="100" dirty="0">
                          <a:effectLst/>
                          <a:latin typeface="华文楷体" panose="02010600040101010101" charset="-122"/>
                          <a:ea typeface="华文楷体" panose="02010600040101010101" charset="-122"/>
                          <a:cs typeface="华文楷体" panose="02010600040101010101" charset="-122"/>
                        </a:rPr>
                        <a:t>传道、授业、解惑</a:t>
                      </a:r>
                      <a:r>
                        <a:rPr lang="en-US" sz="2600" kern="100" dirty="0">
                          <a:effectLst/>
                          <a:latin typeface="华文楷体" panose="02010600040101010101" charset="-122"/>
                          <a:ea typeface="华文楷体" panose="02010600040101010101" charset="-122"/>
                          <a:cs typeface="华文楷体" panose="02010600040101010101" charset="-122"/>
                        </a:rPr>
                        <a:t>”</a:t>
                      </a:r>
                      <a:r>
                        <a:rPr lang="zh-CN" sz="2600" kern="100" dirty="0">
                          <a:effectLst/>
                          <a:latin typeface="华文楷体" panose="02010600040101010101" charset="-122"/>
                          <a:ea typeface="华文楷体" panose="02010600040101010101" charset="-122"/>
                          <a:cs typeface="华文楷体" panose="02010600040101010101" charset="-122"/>
                        </a:rPr>
                        <a:t>，把文化传递给下一代</a:t>
                      </a:r>
                      <a:endParaRPr lang="zh-CN" sz="2600" kern="100" dirty="0">
                        <a:effectLst/>
                        <a:latin typeface="华文楷体" panose="02010600040101010101" charset="-122"/>
                        <a:ea typeface="华文楷体" panose="02010600040101010101" charset="-122"/>
                        <a:cs typeface="华文楷体" panose="02010600040101010101" charset="-122"/>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838622" y="1632992"/>
          <a:ext cx="10657184" cy="2444874"/>
        </p:xfrm>
        <a:graphic>
          <a:graphicData uri="http://schemas.openxmlformats.org/drawingml/2006/table">
            <a:tbl>
              <a:tblPr/>
              <a:tblGrid>
                <a:gridCol w="2664296"/>
                <a:gridCol w="7992888"/>
              </a:tblGrid>
              <a:tr h="1220738">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精神文明建设</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教育是民族振兴和社会进步的基石。必须优先发展教育，建设人力资源强国</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教育与人的素质</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教育有利于提高公民的思想道德素质和科学文化素质，促进人的全面发展</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81940" y="21590"/>
            <a:ext cx="11685270" cy="6862445"/>
          </a:xfrm>
          <a:prstGeom prst="rect">
            <a:avLst/>
          </a:prstGeom>
          <a:noFill/>
        </p:spPr>
        <p:txBody>
          <a:bodyPr wrap="square" rtlCol="0" anchor="t">
            <a:spAutoFit/>
          </a:bodyPr>
          <a:p>
            <a:r>
              <a:rPr lang="zh-CN" altLang="en-US"/>
              <a:t>39．阅读材料，完成下列要求。（26分）</a:t>
            </a:r>
            <a:r>
              <a:rPr lang="zh-CN" altLang="en-US">
                <a:latin typeface="华文楷体" panose="02010600040101010101" charset="-122"/>
                <a:ea typeface="华文楷体" panose="02010600040101010101" charset="-122"/>
                <a:cs typeface="华文楷体" panose="02010600040101010101" charset="-122"/>
              </a:rPr>
              <a:t>         </a:t>
            </a:r>
            <a:endParaRPr lang="zh-CN" altLang="en-US">
              <a:latin typeface="华文楷体" panose="02010600040101010101" charset="-122"/>
              <a:ea typeface="华文楷体" panose="02010600040101010101" charset="-122"/>
              <a:cs typeface="华文楷体" panose="02010600040101010101" charset="-122"/>
            </a:endParaRPr>
          </a:p>
          <a:p>
            <a:r>
              <a:rPr lang="zh-CN" altLang="en-US">
                <a:latin typeface="华文楷体" panose="02010600040101010101" charset="-122"/>
                <a:ea typeface="华文楷体" panose="02010600040101010101" charset="-122"/>
                <a:cs typeface="华文楷体" panose="02010600040101010101" charset="-122"/>
              </a:rPr>
              <a:t>     </a:t>
            </a:r>
            <a:r>
              <a:rPr lang="zh-CN" altLang="en-US" sz="3200">
                <a:latin typeface="华文楷体" panose="02010600040101010101" charset="-122"/>
                <a:ea typeface="华文楷体" panose="02010600040101010101" charset="-122"/>
                <a:cs typeface="华文楷体" panose="02010600040101010101" charset="-122"/>
              </a:rPr>
              <a:t>   疟疾是威胁人类生命的一大顽疾，困扰来了人类几千年。20世纪60年代末，治疗疟疾的常用药物——氯喹或奎宁的药效已经减弱，疟疾的发病率再次升高。为了找到新型抗疟药物，中国政府启动了研制治疗疟疾药物的“523项目”，中医研究院成立以屠呦呦为组长的科研组参加研究工作。在极为艰苦的条件下，屠呦呦小组与全国7个省市、30多个单位的科研人员协同合作，经过数百次试验、无数次失败，并从《肘后备急方》等传统中草药文献中获得灵感、汲取智慧，最终使用乙醚从青蒿中提取了疗效高的青蒿素，开创了治疗疟疾新方法，挽救了全球数百万人的生命。世界卫生组织将青蒿素和相关药剂列入其基本药品目录，以青蒿素为基础的复方药物已经成为疟疾的标准治疗药物。 </a:t>
            </a:r>
            <a:endParaRPr lang="zh-CN" altLang="en-US" sz="3200">
              <a:latin typeface="华文楷体" panose="02010600040101010101" charset="-122"/>
              <a:ea typeface="华文楷体" panose="02010600040101010101" charset="-122"/>
              <a:cs typeface="华文楷体" panose="02010600040101010101" charset="-122"/>
            </a:endParaRPr>
          </a:p>
          <a:p>
            <a:r>
              <a:rPr lang="zh-CN" altLang="en-US" sz="3200"/>
              <a:t>（2）结合文化生的知识，谈谈屠呦呦团队的发现对于继承和发展中华优秀传统文化的启示。（10分）</a:t>
            </a:r>
            <a:endParaRPr lang="zh-CN" altLang="en-US" sz="3200"/>
          </a:p>
        </p:txBody>
      </p:sp>
      <p:sp>
        <p:nvSpPr>
          <p:cNvPr id="3" name="文本框 2"/>
          <p:cNvSpPr txBox="1"/>
          <p:nvPr/>
        </p:nvSpPr>
        <p:spPr>
          <a:xfrm>
            <a:off x="6771640" y="21590"/>
            <a:ext cx="5305425"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2016年高考文综政治试题（全国Ⅲ卷）</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00405" y="443865"/>
            <a:ext cx="10943590" cy="5408295"/>
          </a:xfrm>
          <a:prstGeom prst="rect">
            <a:avLst/>
          </a:prstGeom>
          <a:noFill/>
        </p:spPr>
        <p:txBody>
          <a:bodyPr wrap="square" rtlCol="0" anchor="t">
            <a:spAutoFit/>
          </a:bodyPr>
          <a:p>
            <a:pPr>
              <a:lnSpc>
                <a:spcPct val="160000"/>
              </a:lnSpc>
            </a:pPr>
            <a:r>
              <a:rPr lang="zh-CN" altLang="en-US" sz="3600"/>
              <a:t>①立足于实践，在继承的基础上发展中华优秀传统文化；（4分）</a:t>
            </a:r>
            <a:endParaRPr lang="zh-CN" altLang="en-US" sz="3600"/>
          </a:p>
          <a:p>
            <a:pPr>
              <a:lnSpc>
                <a:spcPct val="160000"/>
              </a:lnSpc>
            </a:pPr>
            <a:r>
              <a:rPr lang="zh-CN" altLang="en-US" sz="3600"/>
              <a:t>②运用现代科技手段研究中华优秀传统文化，发掘其当代价值；（3分）</a:t>
            </a:r>
            <a:endParaRPr lang="zh-CN" altLang="en-US" sz="3600"/>
          </a:p>
          <a:p>
            <a:pPr>
              <a:lnSpc>
                <a:spcPct val="160000"/>
              </a:lnSpc>
            </a:pPr>
            <a:r>
              <a:rPr lang="zh-CN" altLang="en-US" sz="3600"/>
              <a:t>③推进中华优秀传统文化的传播，增强其世界影响力。（3分）（其他答案，若言之成理，可酌情给分）</a:t>
            </a:r>
            <a:endParaRPr lang="zh-CN" altLang="en-US" sz="36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644525" y="629285"/>
            <a:ext cx="10769600" cy="5850890"/>
          </a:xfrm>
          <a:prstGeom prst="rect">
            <a:avLst/>
          </a:prstGeom>
          <a:noFill/>
          <a:ln w="9525">
            <a:noFill/>
          </a:ln>
        </p:spPr>
        <p:txBody>
          <a:bodyPr wrap="square">
            <a:spAutoFit/>
          </a:bodyPr>
          <a:p>
            <a:pPr indent="0">
              <a:lnSpc>
                <a:spcPct val="130000"/>
              </a:lnSpc>
            </a:pPr>
            <a:r>
              <a:rPr lang="en-US" sz="3200" b="0">
                <a:solidFill>
                  <a:srgbClr val="000000"/>
                </a:solidFill>
                <a:latin typeface="楷体" panose="02010609060101010101" pitchFamily="49" charset="-122"/>
                <a:cs typeface="宋体" panose="02010600030101010101" pitchFamily="2" charset="-122"/>
              </a:rPr>
              <a:t>  </a:t>
            </a:r>
            <a:r>
              <a:rPr lang="zh-CN" sz="3200" b="0">
                <a:solidFill>
                  <a:srgbClr val="000000"/>
                </a:solidFill>
                <a:ea typeface="楷体" panose="02010609060101010101" pitchFamily="49" charset="-122"/>
              </a:rPr>
              <a:t>材料二</a:t>
            </a:r>
            <a:r>
              <a:rPr lang="en-US" sz="3200" b="0">
                <a:solidFill>
                  <a:srgbClr val="000000"/>
                </a:solidFill>
                <a:latin typeface="楷体" panose="02010609060101010101" pitchFamily="49" charset="-122"/>
                <a:cs typeface="宋体" panose="02010600030101010101" pitchFamily="2" charset="-122"/>
              </a:rPr>
              <a:t>  </a:t>
            </a:r>
            <a:r>
              <a:rPr lang="zh-CN" sz="3200" b="0">
                <a:solidFill>
                  <a:srgbClr val="000000"/>
                </a:solidFill>
                <a:ea typeface="楷体" panose="02010609060101010101" pitchFamily="49" charset="-122"/>
              </a:rPr>
              <a:t>全国教育大会提出，要努力构建德智体美劳全面培乔的教有体系，形成更高水平的人才培养体系。要在增强综合素质上下功夫，教育引导学生培养综合能力和创新思维，扭转不科学的教有评价导向，坚决克服唯分数、唯升学、唯文凭等顽瘴痼疾。要把立德树人融入思想道德教育、文化知识教育、社会实践教育各环节，贯穿基融教育、职业教育、高等教育各领域。</a:t>
            </a:r>
            <a:r>
              <a:rPr lang="zh-CN" sz="3200" b="0">
                <a:solidFill>
                  <a:srgbClr val="000000"/>
                </a:solidFill>
                <a:ea typeface="宋体" panose="02010600030101010101" pitchFamily="2" charset="-122"/>
              </a:rPr>
              <a:t>（2）结合材料二，运用文化生活知识分析教育对增强中华民族创造创新活力的作用。（10分）</a:t>
            </a:r>
            <a:endParaRPr lang="zh-CN" altLang="en-US" sz="3200"/>
          </a:p>
        </p:txBody>
      </p:sp>
      <p:sp>
        <p:nvSpPr>
          <p:cNvPr id="2" name="文本框 1"/>
          <p:cNvSpPr txBox="1"/>
          <p:nvPr/>
        </p:nvSpPr>
        <p:spPr>
          <a:xfrm>
            <a:off x="441642" y="132080"/>
            <a:ext cx="5080000" cy="368300"/>
          </a:xfrm>
          <a:prstGeom prst="rect">
            <a:avLst/>
          </a:prstGeom>
          <a:noFill/>
          <a:ln w="9525">
            <a:noFill/>
          </a:ln>
        </p:spPr>
        <p:txBody>
          <a:bodyPr>
            <a:spAutoFit/>
          </a:bodyPr>
          <a:p>
            <a:pPr indent="0" algn="ctr"/>
            <a:r>
              <a:rPr lang="en-US" sz="1800" b="1">
                <a:latin typeface="方正舒体" panose="02010601030101010101" charset="-122"/>
                <a:ea typeface="方正舒体" panose="02010601030101010101" charset="-122"/>
                <a:cs typeface="方正舒体" panose="02010601030101010101" charset="-122"/>
              </a:rPr>
              <a:t>2019</a:t>
            </a:r>
            <a:r>
              <a:rPr lang="zh-CN" sz="1800" b="1">
                <a:latin typeface="方正舒体" panose="02010601030101010101" charset="-122"/>
                <a:ea typeface="方正舒体" panose="02010601030101010101" charset="-122"/>
                <a:cs typeface="方正舒体" panose="02010601030101010101" charset="-122"/>
              </a:rPr>
              <a:t>年广州市普通高中毕业班综合测试（一）</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533400" y="161290"/>
            <a:ext cx="10981690" cy="6000750"/>
          </a:xfrm>
          <a:prstGeom prst="rect">
            <a:avLst/>
          </a:prstGeom>
          <a:noFill/>
          <a:ln w="9525">
            <a:noFill/>
          </a:ln>
        </p:spPr>
        <p:txBody>
          <a:bodyPr wrap="square">
            <a:spAutoFit/>
          </a:bodyPr>
          <a:p>
            <a:pPr indent="0">
              <a:lnSpc>
                <a:spcPct val="150000"/>
              </a:lnSpc>
            </a:pPr>
            <a:r>
              <a:rPr lang="zh-CN" sz="3200" b="1">
                <a:solidFill>
                  <a:srgbClr val="000000"/>
                </a:solidFill>
                <a:latin typeface="仿宋" panose="02010609060101010101" charset="-122"/>
                <a:ea typeface="仿宋" panose="02010609060101010101" charset="-122"/>
              </a:rPr>
              <a:t>教育是人类特有的传承文化的能动性活动，具有选择、传递、创造文化的特定功能。</a:t>
            </a:r>
            <a:endParaRPr lang="zh-CN" sz="3200" b="1">
              <a:solidFill>
                <a:srgbClr val="000000"/>
              </a:solidFill>
              <a:latin typeface="仿宋" panose="02010609060101010101" charset="-122"/>
              <a:ea typeface="仿宋" panose="02010609060101010101" charset="-122"/>
            </a:endParaRPr>
          </a:p>
          <a:p>
            <a:pPr indent="0">
              <a:lnSpc>
                <a:spcPct val="150000"/>
              </a:lnSpc>
            </a:pPr>
            <a:r>
              <a:rPr lang="zh-CN" sz="3200" b="1">
                <a:solidFill>
                  <a:srgbClr val="000000"/>
                </a:solidFill>
                <a:latin typeface="仿宋" panose="02010609060101010101" charset="-122"/>
                <a:ea typeface="仿宋" panose="02010609060101010101" charset="-122"/>
              </a:rPr>
              <a:t>坚持立德树人，构建德智体美劳全面培养的教育体系和扭转不科学的教育评价导向，有助于提高人民综合素质、促进人的全面发展，培养创新型、复合型、应用型人才；</a:t>
            </a:r>
            <a:endParaRPr lang="zh-CN" sz="3200" b="1">
              <a:solidFill>
                <a:srgbClr val="000000"/>
              </a:solidFill>
              <a:latin typeface="仿宋" panose="02010609060101010101" charset="-122"/>
              <a:ea typeface="仿宋" panose="02010609060101010101" charset="-122"/>
            </a:endParaRPr>
          </a:p>
          <a:p>
            <a:pPr indent="0">
              <a:lnSpc>
                <a:spcPct val="150000"/>
              </a:lnSpc>
            </a:pPr>
            <a:r>
              <a:rPr lang="zh-CN" sz="3200" b="1">
                <a:solidFill>
                  <a:srgbClr val="000000"/>
                </a:solidFill>
                <a:latin typeface="仿宋" panose="02010609060101010101" charset="-122"/>
                <a:ea typeface="仿宋" panose="02010609060101010101" charset="-122"/>
              </a:rPr>
              <a:t>进而推动理论创新、制度创新、科技创新、文化创新和实践创新，激发各类主体的创新激情和创新活力，从而增强中华民族的创新创造活力。</a:t>
            </a:r>
            <a:endParaRPr lang="zh-CN" altLang="en-US" sz="3200" b="1">
              <a:solidFill>
                <a:srgbClr val="000000"/>
              </a:solidFill>
              <a:latin typeface="仿宋" panose="02010609060101010101" charset="-122"/>
              <a:ea typeface="仿宋" panose="02010609060101010101"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3368" y="72986"/>
            <a:ext cx="11637222" cy="671830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10000"/>
              </a:lnSpc>
              <a:spcAft>
                <a:spcPts val="0"/>
              </a:spcAft>
            </a:pPr>
            <a:r>
              <a:rPr lang="zh-CN" altLang="zh-CN" sz="2600" b="1" kern="100" dirty="0" smtClean="0">
                <a:solidFill>
                  <a:srgbClr val="0000FF"/>
                </a:solidFill>
                <a:latin typeface="Times New Roman" panose="02020603050405020304"/>
                <a:ea typeface="微软雅黑" panose="020B0503020204020204" charset="-122"/>
                <a:cs typeface="Times New Roman" panose="02020603050405020304"/>
              </a:rPr>
              <a:t>典例</a:t>
            </a:r>
            <a:r>
              <a:rPr lang="zh-CN" altLang="zh-CN" sz="2600" kern="100" dirty="0" smtClean="0">
                <a:latin typeface="Times New Roman" panose="02020603050405020304"/>
                <a:ea typeface="微软雅黑" panose="020B0503020204020204" charset="-122"/>
                <a:cs typeface="Times New Roman" panose="02020603050405020304"/>
              </a:rPr>
              <a:t>　</a:t>
            </a:r>
            <a:r>
              <a:rPr lang="en-US" altLang="zh-CN" sz="2600" kern="100" dirty="0">
                <a:latin typeface="Times New Roman" panose="02020603050405020304"/>
                <a:ea typeface="微软雅黑" panose="020B0503020204020204" charset="-122"/>
                <a:cs typeface="Courier New" panose="02070309020205020404"/>
              </a:rPr>
              <a:t>(2017·</a:t>
            </a:r>
            <a:r>
              <a:rPr lang="zh-CN" altLang="zh-CN" sz="2600" kern="100" dirty="0">
                <a:latin typeface="Times New Roman" panose="02020603050405020304"/>
                <a:ea typeface="微软雅黑" panose="020B0503020204020204" charset="-122"/>
                <a:cs typeface="Times New Roman" panose="02020603050405020304"/>
              </a:rPr>
              <a:t>全国</a:t>
            </a:r>
            <a:r>
              <a:rPr lang="en-US" altLang="zh-CN" sz="2600" kern="100" dirty="0">
                <a:latin typeface="宋体" panose="02010600030101010101" pitchFamily="2" charset="-122"/>
                <a:ea typeface="微软雅黑" panose="020B0503020204020204" charset="-122"/>
                <a:cs typeface="Times New Roman" panose="02020603050405020304"/>
              </a:rPr>
              <a:t>Ⅰ</a:t>
            </a:r>
            <a:r>
              <a:rPr lang="zh-CN" altLang="zh-CN" sz="2600" kern="100" dirty="0">
                <a:latin typeface="Times New Roman" panose="02020603050405020304"/>
                <a:ea typeface="微软雅黑" panose="020B0503020204020204" charset="-122"/>
                <a:cs typeface="Times New Roman" panose="02020603050405020304"/>
              </a:rPr>
              <a:t>，节选</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阅读材料，回答问题。</a:t>
            </a:r>
            <a:r>
              <a:rPr lang="en-US" altLang="zh-CN" sz="2600" kern="100" dirty="0">
                <a:latin typeface="Times New Roman" panose="02020603050405020304"/>
                <a:ea typeface="微软雅黑" panose="020B0503020204020204" charset="-122"/>
                <a:cs typeface="Times New Roman" panose="02020603050405020304"/>
              </a:rPr>
              <a:t>P115</a:t>
            </a:r>
            <a:endParaRPr lang="zh-CN" altLang="zh-CN" sz="1050" kern="100" dirty="0">
              <a:latin typeface="宋体" panose="02010600030101010101" pitchFamily="2" charset="-122"/>
              <a:cs typeface="Courier New" panose="02070309020205020404"/>
            </a:endParaRPr>
          </a:p>
          <a:p>
            <a:pPr algn="just">
              <a:lnSpc>
                <a:spcPct val="11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rPr>
              <a:t>    “</a:t>
            </a:r>
            <a:r>
              <a:rPr lang="zh-CN" altLang="zh-CN" sz="2600" kern="100" dirty="0">
                <a:latin typeface="华文楷体" panose="02010600040101010101" charset="-122"/>
                <a:ea typeface="华文楷体" panose="02010600040101010101" charset="-122"/>
                <a:cs typeface="华文楷体" panose="02010600040101010101" charset="-122"/>
              </a:rPr>
              <a:t>赏中华诗词，寻文化基因，品生活之美。</a:t>
            </a:r>
            <a:r>
              <a:rPr lang="en-US" altLang="zh-CN" sz="2600" kern="100" dirty="0">
                <a:latin typeface="华文楷体" panose="02010600040101010101" charset="-122"/>
                <a:ea typeface="华文楷体" panose="02010600040101010101" charset="-122"/>
                <a:cs typeface="华文楷体" panose="02010600040101010101" charset="-122"/>
              </a:rPr>
              <a:t>”2017</a:t>
            </a:r>
            <a:r>
              <a:rPr lang="zh-CN" altLang="zh-CN" sz="2600" kern="100" dirty="0">
                <a:latin typeface="华文楷体" panose="02010600040101010101" charset="-122"/>
                <a:ea typeface="华文楷体" panose="02010600040101010101" charset="-122"/>
                <a:cs typeface="华文楷体" panose="02010600040101010101" charset="-122"/>
              </a:rPr>
              <a:t>年春节期间，大型文化类竞赛节目《中国诗词大会》在中央电视台播出，成为陪伴人们欢度新春佳节的一道文化大餐。</a:t>
            </a:r>
            <a:endParaRPr lang="zh-CN" altLang="zh-CN" sz="1050" kern="100" dirty="0">
              <a:latin typeface="华文楷体" panose="02010600040101010101" charset="-122"/>
              <a:ea typeface="华文楷体" panose="02010600040101010101" charset="-122"/>
              <a:cs typeface="华文楷体" panose="02010600040101010101" charset="-122"/>
            </a:endParaRPr>
          </a:p>
          <a:p>
            <a:pPr algn="just">
              <a:lnSpc>
                <a:spcPct val="110000"/>
              </a:lnSpc>
              <a:spcAft>
                <a:spcPts val="0"/>
              </a:spcAft>
            </a:pPr>
            <a:r>
              <a:rPr lang="zh-CN" altLang="zh-CN" sz="2600" kern="100" dirty="0">
                <a:latin typeface="华文楷体" panose="02010600040101010101" charset="-122"/>
                <a:ea typeface="华文楷体" panose="02010600040101010101" charset="-122"/>
                <a:cs typeface="华文楷体" panose="02010600040101010101" charset="-122"/>
              </a:rPr>
              <a:t>    《中国诗词大会》节目组以传承中华优秀传统文化为己任，紧紧抓住受众的中国诗词文化情结，在赛制和表现形式等方面大胆创新。比赛诗词涵盖《诗经》、楚辞、唐宋诗词、毛泽东诗词等，主要选自中小学教材，聚焦爱国、仁义、友善等主题。参赛选手来自各行各业，有学生、教师，有工人、农民、公务员，有海外华人、外国留学生。嘉宾现场点评，或分析诗词的深刻内涵，或发掘诗</a:t>
            </a:r>
            <a:r>
              <a:rPr lang="zh-CN" altLang="zh-CN" sz="2600" kern="100" spc="-100" dirty="0">
                <a:latin typeface="华文楷体" panose="02010600040101010101" charset="-122"/>
                <a:ea typeface="华文楷体" panose="02010600040101010101" charset="-122"/>
                <a:cs typeface="华文楷体" panose="02010600040101010101" charset="-122"/>
              </a:rPr>
              <a:t>词的道德价值，或讲述诗词背后的历史故事。赛会设置竞猜、</a:t>
            </a:r>
            <a:r>
              <a:rPr lang="en-US" altLang="zh-CN" sz="2600" kern="100" spc="-100" dirty="0">
                <a:latin typeface="华文楷体" panose="02010600040101010101" charset="-122"/>
                <a:ea typeface="华文楷体" panose="02010600040101010101" charset="-122"/>
                <a:cs typeface="华文楷体" panose="02010600040101010101" charset="-122"/>
              </a:rPr>
              <a:t>“</a:t>
            </a:r>
            <a:r>
              <a:rPr lang="zh-CN" altLang="zh-CN" sz="2600" kern="100" spc="-100" dirty="0">
                <a:latin typeface="华文楷体" panose="02010600040101010101" charset="-122"/>
                <a:ea typeface="华文楷体" panose="02010600040101010101" charset="-122"/>
                <a:cs typeface="华文楷体" panose="02010600040101010101" charset="-122"/>
              </a:rPr>
              <a:t>飞花令</a:t>
            </a:r>
            <a:r>
              <a:rPr lang="en-US" altLang="zh-CN" sz="2600" kern="100" spc="-100" dirty="0">
                <a:latin typeface="华文楷体" panose="02010600040101010101" charset="-122"/>
                <a:ea typeface="华文楷体" panose="02010600040101010101" charset="-122"/>
                <a:cs typeface="华文楷体" panose="02010600040101010101" charset="-122"/>
              </a:rPr>
              <a:t>”</a:t>
            </a:r>
            <a:r>
              <a:rPr lang="zh-CN" altLang="zh-CN" sz="2600" kern="100" spc="-100" dirty="0">
                <a:latin typeface="华文楷体" panose="02010600040101010101" charset="-122"/>
                <a:ea typeface="华文楷体" panose="02010600040101010101" charset="-122"/>
                <a:cs typeface="华文楷体" panose="02010600040101010101" charset="-122"/>
              </a:rPr>
              <a:t>等环节，</a:t>
            </a:r>
            <a:r>
              <a:rPr lang="zh-CN" altLang="zh-CN" sz="2600" kern="100" dirty="0" smtClean="0">
                <a:latin typeface="华文楷体" panose="02010600040101010101" charset="-122"/>
                <a:ea typeface="华文楷体" panose="02010600040101010101" charset="-122"/>
                <a:cs typeface="华文楷体" panose="02010600040101010101" charset="-122"/>
                <a:sym typeface="+mn-ea"/>
              </a:rPr>
              <a:t>启用水舞台、大屏幕展示等舞美设计，应用新媒体互动、多屏传播等技术手段，打造出一场全民参与的诗词文化盛宴。节目的播出，引起强烈反响，总收视观众超过</a:t>
            </a:r>
            <a:r>
              <a:rPr lang="en-US" altLang="zh-CN" sz="2600" kern="100" dirty="0" smtClean="0">
                <a:latin typeface="华文楷体" panose="02010600040101010101" charset="-122"/>
                <a:ea typeface="华文楷体" panose="02010600040101010101" charset="-122"/>
                <a:cs typeface="华文楷体" panose="02010600040101010101" charset="-122"/>
                <a:sym typeface="+mn-ea"/>
              </a:rPr>
              <a:t>11</a:t>
            </a:r>
            <a:r>
              <a:rPr lang="zh-CN" altLang="zh-CN" sz="2600" kern="100" dirty="0" smtClean="0">
                <a:latin typeface="华文楷体" panose="02010600040101010101" charset="-122"/>
                <a:ea typeface="华文楷体" panose="02010600040101010101" charset="-122"/>
                <a:cs typeface="华文楷体" panose="02010600040101010101" charset="-122"/>
                <a:sym typeface="+mn-ea"/>
              </a:rPr>
              <a:t>亿人次，引发新一轮中国诗词热。</a:t>
            </a:r>
            <a:endParaRPr lang="en-US" altLang="zh-CN" sz="2600" kern="100" dirty="0" smtClean="0">
              <a:latin typeface="Times New Roman" panose="02020603050405020304"/>
              <a:ea typeface="微软雅黑" panose="020B0503020204020204" charset="-122"/>
              <a:cs typeface="Times New Roman" panose="02020603050405020304"/>
            </a:endParaRPr>
          </a:p>
          <a:p>
            <a:pPr algn="just">
              <a:lnSpc>
                <a:spcPct val="110000"/>
              </a:lnSpc>
              <a:spcAft>
                <a:spcPts val="0"/>
              </a:spcAft>
            </a:pPr>
            <a:r>
              <a:rPr lang="zh-CN" altLang="zh-CN" sz="2600" kern="100" spc="-20" dirty="0" smtClean="0">
                <a:latin typeface="Times New Roman" panose="02020603050405020304"/>
                <a:ea typeface="微软雅黑" panose="020B0503020204020204" charset="-122"/>
                <a:cs typeface="Times New Roman" panose="02020603050405020304"/>
                <a:sym typeface="+mn-ea"/>
              </a:rPr>
              <a:t>《中国诗词大会》</a:t>
            </a:r>
            <a:r>
              <a:rPr lang="zh-CN" altLang="zh-CN" sz="2600" kern="100" spc="-20" dirty="0">
                <a:latin typeface="Times New Roman" panose="02020603050405020304"/>
                <a:ea typeface="微软雅黑" panose="020B0503020204020204" charset="-122"/>
                <a:cs typeface="Times New Roman" panose="02020603050405020304"/>
                <a:sym typeface="+mn-ea"/>
              </a:rPr>
              <a:t>是</a:t>
            </a:r>
            <a:r>
              <a:rPr lang="zh-CN" altLang="zh-CN" sz="2600" kern="100" spc="-20" dirty="0">
                <a:solidFill>
                  <a:srgbClr val="FF0000"/>
                </a:solidFill>
                <a:latin typeface="Times New Roman" panose="02020603050405020304"/>
                <a:ea typeface="微软雅黑" panose="020B0503020204020204" charset="-122"/>
                <a:cs typeface="Times New Roman" panose="02020603050405020304"/>
                <a:sym typeface="+mn-ea"/>
              </a:rPr>
              <a:t>传承</a:t>
            </a:r>
            <a:r>
              <a:rPr lang="zh-CN" altLang="zh-CN" sz="2600" kern="100" spc="-20" dirty="0">
                <a:latin typeface="Times New Roman" panose="02020603050405020304"/>
                <a:ea typeface="微软雅黑" panose="020B0503020204020204" charset="-122"/>
                <a:cs typeface="Times New Roman" panose="02020603050405020304"/>
                <a:sym typeface="+mn-ea"/>
              </a:rPr>
              <a:t>中华优秀传统文化的成功案例，运用文化生活知识说明其成功的原因</a:t>
            </a:r>
            <a:r>
              <a:rPr lang="zh-CN" altLang="zh-CN" sz="2600" kern="100" spc="-20" dirty="0" smtClean="0">
                <a:latin typeface="Times New Roman" panose="02020603050405020304"/>
                <a:ea typeface="微软雅黑" panose="020B0503020204020204" charset="-122"/>
                <a:cs typeface="Times New Roman" panose="02020603050405020304"/>
                <a:sym typeface="+mn-ea"/>
              </a:rPr>
              <a:t>。</a:t>
            </a:r>
            <a:r>
              <a:rPr lang="en-US" altLang="zh-CN" sz="2600" kern="100" dirty="0" smtClean="0">
                <a:latin typeface="Times New Roman" panose="02020603050405020304"/>
                <a:ea typeface="微软雅黑" panose="020B0503020204020204" charset="-122"/>
                <a:cs typeface="Times New Roman" panose="02020603050405020304"/>
              </a:rPr>
              <a:t> </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26745" y="213995"/>
          <a:ext cx="11213465" cy="6417945"/>
        </p:xfrm>
        <a:graphic>
          <a:graphicData uri="http://schemas.openxmlformats.org/drawingml/2006/table">
            <a:tbl>
              <a:tblPr/>
              <a:tblGrid>
                <a:gridCol w="11213465"/>
              </a:tblGrid>
              <a:tr h="643890">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答案</a:t>
                      </a:r>
                      <a:endParaRPr lang="zh-CN" sz="2600" kern="100" dirty="0">
                        <a:effectLst/>
                        <a:latin typeface="宋体" panose="02010600030101010101" pitchFamily="2" charset="-122"/>
                        <a:cs typeface="Courier New" panose="02070309020205020404"/>
                      </a:endParaRPr>
                    </a:p>
                  </a:txBody>
                  <a:tcPr marL="13060" marR="130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5774055">
                <a:tc>
                  <a:txBody>
                    <a:bodyPr/>
                    <a:lstStyle/>
                    <a:p>
                      <a:pPr marL="71755" algn="l">
                        <a:lnSpc>
                          <a:spcPct val="150000"/>
                        </a:lnSpc>
                        <a:spcAft>
                          <a:spcPts val="0"/>
                        </a:spcAft>
                      </a:pPr>
                      <a:r>
                        <a:rPr lang="zh-CN" sz="3600" kern="100" dirty="0">
                          <a:effectLst/>
                          <a:latin typeface="华文楷体" panose="02010600040101010101" charset="-122"/>
                          <a:ea typeface="华文楷体" panose="02010600040101010101" charset="-122"/>
                          <a:cs typeface="Times New Roman" panose="02020603050405020304"/>
                        </a:rPr>
                        <a:t>选择艺术价值高、影响大、代表性强的诗词，集中展示中国诗词的魅力；</a:t>
                      </a:r>
                      <a:endParaRPr lang="zh-CN" sz="3600" kern="100" dirty="0">
                        <a:effectLst/>
                        <a:latin typeface="华文楷体" panose="02010600040101010101" charset="-122"/>
                        <a:ea typeface="华文楷体" panose="02010600040101010101" charset="-122"/>
                        <a:cs typeface="Times New Roman" panose="02020603050405020304"/>
                      </a:endParaRPr>
                    </a:p>
                    <a:p>
                      <a:pPr marL="71755" algn="l">
                        <a:lnSpc>
                          <a:spcPct val="150000"/>
                        </a:lnSpc>
                        <a:spcAft>
                          <a:spcPts val="0"/>
                        </a:spcAft>
                      </a:pPr>
                      <a:r>
                        <a:rPr lang="zh-CN" sz="3600" kern="100" dirty="0">
                          <a:effectLst/>
                          <a:latin typeface="华文楷体" panose="02010600040101010101" charset="-122"/>
                          <a:ea typeface="华文楷体" panose="02010600040101010101" charset="-122"/>
                          <a:cs typeface="Times New Roman" panose="02020603050405020304"/>
                        </a:rPr>
                        <a:t>重视发掘诗词的深刻文化内涵，引导人们向美向善；</a:t>
                      </a:r>
                      <a:endParaRPr lang="zh-CN" sz="3600" kern="100" dirty="0">
                        <a:effectLst/>
                        <a:latin typeface="华文楷体" panose="02010600040101010101" charset="-122"/>
                        <a:ea typeface="华文楷体" panose="02010600040101010101" charset="-122"/>
                        <a:cs typeface="Times New Roman" panose="02020603050405020304"/>
                      </a:endParaRPr>
                    </a:p>
                    <a:p>
                      <a:pPr marL="71755" algn="l">
                        <a:lnSpc>
                          <a:spcPct val="150000"/>
                        </a:lnSpc>
                        <a:spcAft>
                          <a:spcPts val="0"/>
                        </a:spcAft>
                      </a:pPr>
                      <a:r>
                        <a:rPr lang="zh-CN" sz="3600" kern="100" dirty="0">
                          <a:effectLst/>
                          <a:latin typeface="华文楷体" panose="02010600040101010101" charset="-122"/>
                          <a:ea typeface="华文楷体" panose="02010600040101010101" charset="-122"/>
                          <a:cs typeface="Times New Roman" panose="02020603050405020304"/>
                        </a:rPr>
                        <a:t>运用现代传播技术手段，注重互动性和趣味性，增强吸引力、感染力；</a:t>
                      </a:r>
                      <a:endParaRPr lang="zh-CN" sz="3600" kern="100" dirty="0">
                        <a:effectLst/>
                        <a:latin typeface="华文楷体" panose="02010600040101010101" charset="-122"/>
                        <a:ea typeface="华文楷体" panose="02010600040101010101" charset="-122"/>
                        <a:cs typeface="Times New Roman" panose="02020603050405020304"/>
                      </a:endParaRPr>
                    </a:p>
                    <a:p>
                      <a:pPr marL="71755" algn="l">
                        <a:lnSpc>
                          <a:spcPct val="150000"/>
                        </a:lnSpc>
                        <a:spcAft>
                          <a:spcPts val="0"/>
                        </a:spcAft>
                      </a:pPr>
                      <a:r>
                        <a:rPr lang="zh-CN" sz="3600" kern="100" dirty="0">
                          <a:effectLst/>
                          <a:latin typeface="华文楷体" panose="02010600040101010101" charset="-122"/>
                          <a:ea typeface="华文楷体" panose="02010600040101010101" charset="-122"/>
                          <a:cs typeface="Times New Roman" panose="02020603050405020304"/>
                        </a:rPr>
                        <a:t>激发民众内心的中国诗词文化情结，引导民众广泛参与。</a:t>
                      </a:r>
                      <a:endParaRPr lang="zh-CN" sz="3600" kern="100" dirty="0">
                        <a:effectLst/>
                        <a:latin typeface="华文楷体" panose="02010600040101010101" charset="-122"/>
                        <a:ea typeface="华文楷体" panose="02010600040101010101" charset="-122"/>
                        <a:cs typeface="Courier New" panose="02070309020205020404"/>
                      </a:endParaRPr>
                    </a:p>
                  </a:txBody>
                  <a:tcPr marL="13060" marR="130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493395" y="245110"/>
            <a:ext cx="11360785" cy="6294755"/>
          </a:xfrm>
          <a:prstGeom prst="rect">
            <a:avLst/>
          </a:prstGeom>
          <a:noFill/>
          <a:ln w="9525">
            <a:noFill/>
          </a:ln>
        </p:spPr>
        <p:txBody>
          <a:bodyPr wrap="square">
            <a:spAutoFit/>
          </a:bodyPr>
          <a:p>
            <a:pPr indent="0">
              <a:lnSpc>
                <a:spcPct val="160000"/>
              </a:lnSpc>
            </a:pPr>
            <a:r>
              <a:rPr lang="en-US" sz="2800" b="1">
                <a:solidFill>
                  <a:srgbClr val="FF0000"/>
                </a:solidFill>
                <a:latin typeface="宋体" panose="02010600030101010101" pitchFamily="2" charset="-122"/>
                <a:ea typeface="宋体" panose="02010600030101010101" pitchFamily="2" charset="-122"/>
              </a:rPr>
              <a:t>①</a:t>
            </a:r>
            <a:r>
              <a:rPr lang="zh-CN" sz="2800" b="1">
                <a:solidFill>
                  <a:srgbClr val="FF0000"/>
                </a:solidFill>
                <a:ea typeface="宋体" panose="02010600030101010101" pitchFamily="2" charset="-122"/>
              </a:rPr>
              <a:t>选择艺术价值高、影响大、代表性强的诗词，集中展示中国诗词的魅力（</a:t>
            </a:r>
            <a:r>
              <a:rPr lang="en-US" sz="2800" b="1">
                <a:solidFill>
                  <a:srgbClr val="FF0000"/>
                </a:solidFill>
                <a:latin typeface="Arial" panose="020B0604020202020204" pitchFamily="34" charset="0"/>
                <a:ea typeface="宋体" panose="02010600030101010101" pitchFamily="2" charset="-122"/>
              </a:rPr>
              <a:t>3</a:t>
            </a:r>
            <a:r>
              <a:rPr lang="zh-CN" sz="2800" b="1">
                <a:solidFill>
                  <a:srgbClr val="FF0000"/>
                </a:solidFill>
                <a:ea typeface="宋体" panose="02010600030101010101" pitchFamily="2"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此给分点主要说明诗词大会节目取得成功的原因在于所选诗词内容的精品性（代替：</a:t>
            </a:r>
            <a:r>
              <a:rPr lang="zh-CN" sz="2800" b="1">
                <a:solidFill>
                  <a:schemeClr val="tx2"/>
                </a:solidFill>
                <a:latin typeface="华文楷体" panose="02010600040101010101" charset="-122"/>
                <a:ea typeface="华文楷体" panose="02010600040101010101" charset="-122"/>
                <a:cs typeface="华文楷体" panose="02010600040101010101" charset="-122"/>
              </a:rPr>
              <a:t>该节目弘扬优秀传统文化</a:t>
            </a:r>
            <a:r>
              <a:rPr lang="en-US" sz="2800" b="1">
                <a:solidFill>
                  <a:schemeClr val="tx2"/>
                </a:solidFill>
                <a:latin typeface="华文楷体" panose="02010600040101010101" charset="-122"/>
                <a:ea typeface="华文楷体" panose="02010600040101010101" charset="-122"/>
                <a:cs typeface="华文楷体" panose="02010600040101010101" charset="-122"/>
              </a:rPr>
              <a:t>/</a:t>
            </a:r>
            <a:r>
              <a:rPr lang="zh-CN" sz="2800" b="1">
                <a:solidFill>
                  <a:schemeClr val="tx2"/>
                </a:solidFill>
                <a:latin typeface="华文楷体" panose="02010600040101010101" charset="-122"/>
                <a:ea typeface="华文楷体" panose="02010600040101010101" charset="-122"/>
                <a:cs typeface="华文楷体" panose="02010600040101010101" charset="-122"/>
              </a:rPr>
              <a:t>先进健康有益的文化</a:t>
            </a:r>
            <a:r>
              <a:rPr lang="en-US" sz="2800" b="1">
                <a:solidFill>
                  <a:schemeClr val="tx2"/>
                </a:solidFill>
                <a:latin typeface="华文楷体" panose="02010600040101010101" charset="-122"/>
                <a:ea typeface="华文楷体" panose="02010600040101010101" charset="-122"/>
                <a:cs typeface="华文楷体" panose="02010600040101010101" charset="-122"/>
              </a:rPr>
              <a:t>/</a:t>
            </a:r>
            <a:r>
              <a:rPr lang="zh-CN" sz="2800" b="1">
                <a:solidFill>
                  <a:schemeClr val="tx2"/>
                </a:solidFill>
                <a:latin typeface="华文楷体" panose="02010600040101010101" charset="-122"/>
                <a:ea typeface="华文楷体" panose="02010600040101010101" charset="-122"/>
                <a:cs typeface="华文楷体" panose="02010600040101010101" charset="-122"/>
              </a:rPr>
              <a:t>人民大众喜闻乐见的文化</a:t>
            </a:r>
            <a:r>
              <a:rPr lang="en-US" sz="2800" b="1">
                <a:solidFill>
                  <a:schemeClr val="tx2"/>
                </a:solidFill>
                <a:latin typeface="华文楷体" panose="02010600040101010101" charset="-122"/>
                <a:ea typeface="华文楷体" panose="02010600040101010101" charset="-122"/>
                <a:cs typeface="华文楷体" panose="02010600040101010101" charset="-122"/>
              </a:rPr>
              <a:t>/</a:t>
            </a:r>
            <a:r>
              <a:rPr lang="zh-CN" sz="2800" b="1">
                <a:solidFill>
                  <a:schemeClr val="tx2"/>
                </a:solidFill>
                <a:latin typeface="华文楷体" panose="02010600040101010101" charset="-122"/>
                <a:ea typeface="华文楷体" panose="02010600040101010101" charset="-122"/>
                <a:cs typeface="华文楷体" panose="02010600040101010101" charset="-122"/>
              </a:rPr>
              <a:t>中国特色社会主义文化给</a:t>
            </a:r>
            <a:r>
              <a:rPr lang="en-US" sz="2800" b="1">
                <a:solidFill>
                  <a:schemeClr val="tx2"/>
                </a:solidFill>
                <a:latin typeface="华文楷体" panose="02010600040101010101" charset="-122"/>
                <a:ea typeface="华文楷体" panose="02010600040101010101" charset="-122"/>
                <a:cs typeface="华文楷体" panose="02010600040101010101" charset="-122"/>
              </a:rPr>
              <a:t>1</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态度：</a:t>
            </a:r>
            <a:r>
              <a:rPr lang="zh-CN" sz="2800" b="1">
                <a:solidFill>
                  <a:schemeClr val="tx2"/>
                </a:solidFill>
                <a:latin typeface="华文楷体" panose="02010600040101010101" charset="-122"/>
                <a:ea typeface="华文楷体" panose="02010600040101010101" charset="-122"/>
                <a:cs typeface="华文楷体" panose="02010600040101010101" charset="-122"/>
              </a:rPr>
              <a:t>取其精华、去其糟粕给</a:t>
            </a:r>
            <a:r>
              <a:rPr lang="en-US" sz="2800" b="1">
                <a:solidFill>
                  <a:schemeClr val="tx2"/>
                </a:solidFill>
                <a:latin typeface="华文楷体" panose="02010600040101010101" charset="-122"/>
                <a:ea typeface="华文楷体" panose="02010600040101010101" charset="-122"/>
                <a:cs typeface="华文楷体" panose="02010600040101010101" charset="-122"/>
              </a:rPr>
              <a:t>1</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）。如考生有类似的表述，可酌情给</a:t>
            </a:r>
            <a:r>
              <a:rPr lang="en-US" sz="2800" b="1">
                <a:solidFill>
                  <a:srgbClr val="333333"/>
                </a:solidFill>
                <a:latin typeface="华文楷体" panose="02010600040101010101" charset="-122"/>
                <a:ea typeface="华文楷体" panose="02010600040101010101" charset="-122"/>
                <a:cs typeface="华文楷体" panose="02010600040101010101" charset="-122"/>
              </a:rPr>
              <a:t>2</a:t>
            </a:r>
            <a:r>
              <a:rPr lang="zh-CN" sz="2800" b="1">
                <a:solidFill>
                  <a:srgbClr val="333333"/>
                </a:solidFill>
                <a:latin typeface="华文楷体" panose="02010600040101010101" charset="-122"/>
                <a:ea typeface="华文楷体" panose="02010600040101010101" charset="-122"/>
                <a:cs typeface="华文楷体" panose="02010600040101010101" charset="-122"/>
              </a:rPr>
              <a:t>分。</a:t>
            </a:r>
            <a:endParaRPr lang="en-US" sz="2800" b="1">
              <a:solidFill>
                <a:srgbClr val="333333"/>
              </a:solidFill>
              <a:latin typeface="华文楷体" panose="02010600040101010101" charset="-122"/>
              <a:ea typeface="华文楷体" panose="02010600040101010101" charset="-122"/>
              <a:cs typeface="华文楷体" panose="02010600040101010101" charset="-122"/>
            </a:endParaRPr>
          </a:p>
          <a:p>
            <a:pPr indent="0">
              <a:lnSpc>
                <a:spcPct val="160000"/>
              </a:lnSpc>
            </a:pPr>
            <a:r>
              <a:rPr lang="en-US" sz="2800" b="1">
                <a:solidFill>
                  <a:srgbClr val="FF0000"/>
                </a:solidFill>
                <a:latin typeface="宋体" panose="02010600030101010101" pitchFamily="2" charset="-122"/>
                <a:ea typeface="宋体" panose="02010600030101010101" pitchFamily="2" charset="-122"/>
              </a:rPr>
              <a:t>②</a:t>
            </a:r>
            <a:r>
              <a:rPr lang="zh-CN" sz="2800" b="1">
                <a:solidFill>
                  <a:srgbClr val="FF0000"/>
                </a:solidFill>
                <a:ea typeface="宋体" panose="02010600030101010101" pitchFamily="2" charset="-122"/>
              </a:rPr>
              <a:t>重视挖掘诗词的深刻文化内涵，引导人们向美向善（</a:t>
            </a:r>
            <a:r>
              <a:rPr lang="en-US" sz="2800" b="1">
                <a:solidFill>
                  <a:srgbClr val="FF0000"/>
                </a:solidFill>
                <a:latin typeface="Arial" panose="020B0604020202020204" pitchFamily="34" charset="0"/>
                <a:ea typeface="宋体" panose="02010600030101010101" pitchFamily="2" charset="-122"/>
              </a:rPr>
              <a:t>3</a:t>
            </a:r>
            <a:r>
              <a:rPr lang="zh-CN" sz="2800" b="1">
                <a:solidFill>
                  <a:srgbClr val="FF0000"/>
                </a:solidFill>
                <a:ea typeface="宋体" panose="02010600030101010101" pitchFamily="2"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此给分点主要说明诗词大会节目取得成功的原因在于所选诗词作品的文化内涵（</a:t>
            </a:r>
            <a:r>
              <a:rPr lang="zh-CN" sz="2800" b="1">
                <a:solidFill>
                  <a:schemeClr val="tx2"/>
                </a:solidFill>
                <a:latin typeface="华文楷体" panose="02010600040101010101" charset="-122"/>
                <a:ea typeface="华文楷体" panose="02010600040101010101" charset="-122"/>
                <a:cs typeface="华文楷体" panose="02010600040101010101" charset="-122"/>
              </a:rPr>
              <a:t>民族精神、道德价值</a:t>
            </a:r>
            <a:r>
              <a:rPr lang="en-US" sz="2800" b="1">
                <a:solidFill>
                  <a:schemeClr val="tx2"/>
                </a:solidFill>
                <a:latin typeface="华文楷体" panose="02010600040101010101" charset="-122"/>
                <a:ea typeface="华文楷体" panose="02010600040101010101" charset="-122"/>
                <a:cs typeface="华文楷体" panose="02010600040101010101" charset="-122"/>
              </a:rPr>
              <a:t>1</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）和价值取向（</a:t>
            </a:r>
            <a:r>
              <a:rPr lang="zh-CN" sz="2800" b="1">
                <a:solidFill>
                  <a:schemeClr val="tx2"/>
                </a:solidFill>
                <a:latin typeface="华文楷体" panose="02010600040101010101" charset="-122"/>
                <a:ea typeface="华文楷体" panose="02010600040101010101" charset="-122"/>
                <a:cs typeface="华文楷体" panose="02010600040101010101" charset="-122"/>
              </a:rPr>
              <a:t>社会主义核心价值观</a:t>
            </a:r>
            <a:r>
              <a:rPr lang="en-US" sz="2800" b="1">
                <a:solidFill>
                  <a:schemeClr val="tx2"/>
                </a:solidFill>
                <a:latin typeface="华文楷体" panose="02010600040101010101" charset="-122"/>
                <a:ea typeface="华文楷体" panose="02010600040101010101" charset="-122"/>
                <a:cs typeface="华文楷体" panose="02010600040101010101" charset="-122"/>
              </a:rPr>
              <a:t>2</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）。如考生有类似的表述，可酌情给</a:t>
            </a:r>
            <a:r>
              <a:rPr lang="en-US" sz="2800" b="1">
                <a:solidFill>
                  <a:srgbClr val="333333"/>
                </a:solidFill>
                <a:latin typeface="华文楷体" panose="02010600040101010101" charset="-122"/>
                <a:ea typeface="华文楷体" panose="02010600040101010101" charset="-122"/>
                <a:cs typeface="华文楷体" panose="02010600040101010101" charset="-122"/>
              </a:rPr>
              <a:t>2</a:t>
            </a:r>
            <a:r>
              <a:rPr lang="zh-CN" sz="2800" b="1">
                <a:solidFill>
                  <a:srgbClr val="333333"/>
                </a:solidFill>
                <a:latin typeface="华文楷体" panose="02010600040101010101" charset="-122"/>
                <a:ea typeface="华文楷体" panose="02010600040101010101" charset="-122"/>
                <a:cs typeface="华文楷体" panose="02010600040101010101" charset="-122"/>
              </a:rPr>
              <a:t>分。</a:t>
            </a:r>
            <a:endParaRPr lang="zh-CN" altLang="en-US" sz="2800">
              <a:latin typeface="华文楷体" panose="02010600040101010101" charset="-122"/>
              <a:ea typeface="华文楷体" panose="02010600040101010101" charset="-122"/>
              <a:cs typeface="华文楷体" panose="02010600040101010101"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76275" y="475615"/>
            <a:ext cx="10794365" cy="5262245"/>
          </a:xfrm>
          <a:prstGeom prst="rect">
            <a:avLst/>
          </a:prstGeom>
          <a:noFill/>
        </p:spPr>
        <p:txBody>
          <a:bodyPr wrap="square" rtlCol="0" anchor="t">
            <a:spAutoFit/>
          </a:bodyPr>
          <a:p>
            <a:pPr algn="l">
              <a:lnSpc>
                <a:spcPct val="150000"/>
              </a:lnSpc>
              <a:buClrTx/>
              <a:buSzTx/>
              <a:buFontTx/>
            </a:pP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③运用现代传播技术手段，注重互动性和趣味性，增强吸引力和感染力（2分）</a:t>
            </a:r>
            <a:r>
              <a:rPr lang="zh-CN" sz="2800" b="1">
                <a:solidFill>
                  <a:srgbClr val="333333"/>
                </a:solidFill>
                <a:latin typeface="华文楷体" panose="02010600040101010101" charset="-122"/>
                <a:ea typeface="华文楷体" panose="02010600040101010101" charset="-122"/>
                <a:cs typeface="华文楷体" panose="02010600040101010101" charset="-122"/>
                <a:sym typeface="+mn-ea"/>
              </a:rPr>
              <a:t>此给分点主要说明诗词大会节目取得成功的原因在于其传播方式的新颖性、生动性。如考生有类似的表述，可酌情给1分。如、大众传媒、现代科技等给1分；文化创新不给分。</a:t>
            </a:r>
            <a:endParaRPr lang="zh-CN" sz="2800" b="1">
              <a:solidFill>
                <a:srgbClr val="333333"/>
              </a:solidFill>
              <a:latin typeface="华文楷体" panose="02010600040101010101" charset="-122"/>
              <a:ea typeface="华文楷体" panose="02010600040101010101" charset="-122"/>
              <a:cs typeface="华文楷体" panose="02010600040101010101" charset="-122"/>
              <a:sym typeface="+mn-ea"/>
            </a:endParaRPr>
          </a:p>
          <a:p>
            <a:pPr algn="l">
              <a:lnSpc>
                <a:spcPct val="150000"/>
              </a:lnSpc>
              <a:buClrTx/>
              <a:buSzTx/>
              <a:buFontTx/>
            </a:pP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④激发民众内心的这个诗词文化情结，引导民众广泛参与（以人民为中心、导向、立足、面向人民）。（2分）</a:t>
            </a:r>
            <a:r>
              <a:rPr lang="zh-CN" sz="2800" b="1">
                <a:solidFill>
                  <a:srgbClr val="333333"/>
                </a:solidFill>
                <a:latin typeface="华文楷体" panose="02010600040101010101" charset="-122"/>
                <a:ea typeface="华文楷体" panose="02010600040101010101" charset="-122"/>
                <a:cs typeface="华文楷体" panose="02010600040101010101" charset="-122"/>
                <a:sym typeface="+mn-ea"/>
              </a:rPr>
              <a:t>此给分点主要说明诗词大会节目取得成功的原因，在于能激发民众的文化认同感和参与热情。如考生有类似的表述，可酌情给1分。文化自觉、自信不给分！！</a:t>
            </a:r>
            <a:endParaRPr lang="zh-CN" sz="2800" b="1">
              <a:solidFill>
                <a:srgbClr val="333333"/>
              </a:solidFill>
              <a:latin typeface="华文楷体" panose="02010600040101010101" charset="-122"/>
              <a:ea typeface="华文楷体" panose="02010600040101010101" charset="-122"/>
              <a:cs typeface="华文楷体" panose="02010600040101010101"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charset="-122"/>
              <a:cs typeface="Times New Roman" panose="02020603050405020304"/>
            </a:endParaRPr>
          </a:p>
        </p:txBody>
      </p:sp>
      <p:graphicFrame>
        <p:nvGraphicFramePr>
          <p:cNvPr id="3" name="表格 2"/>
          <p:cNvGraphicFramePr>
            <a:graphicFrameLocks noGrp="1"/>
          </p:cNvGraphicFramePr>
          <p:nvPr/>
        </p:nvGraphicFramePr>
        <p:xfrm>
          <a:off x="766615" y="1197546"/>
          <a:ext cx="10657183" cy="5417939"/>
        </p:xfrm>
        <a:graphic>
          <a:graphicData uri="http://schemas.openxmlformats.org/drawingml/2006/table">
            <a:tbl>
              <a:tblPr/>
              <a:tblGrid>
                <a:gridCol w="2160239"/>
                <a:gridCol w="2664296"/>
                <a:gridCol w="5832648"/>
              </a:tblGrid>
              <a:tr h="543586">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46139">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对待传统文化的正确态度</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a:ea typeface="微软雅黑" panose="020B0503020204020204" charset="-122"/>
                          <a:cs typeface="Courier New" panose="02070309020205020404"/>
                        </a:rPr>
                        <a:t>2018</a:t>
                      </a:r>
                      <a:r>
                        <a:rPr lang="zh-CN" sz="2600" kern="100" dirty="0">
                          <a:effectLst/>
                          <a:latin typeface="Times New Roman" panose="02020603050405020304"/>
                          <a:ea typeface="微软雅黑" panose="020B0503020204020204" charset="-122"/>
                          <a:cs typeface="Times New Roman" panose="02020603050405020304"/>
                        </a:rPr>
                        <a:t>全国</a:t>
                      </a:r>
                      <a:r>
                        <a:rPr lang="en-US" sz="2600" kern="100" dirty="0">
                          <a:effectLst/>
                          <a:latin typeface="宋体" panose="02010600030101010101" pitchFamily="2" charset="-122"/>
                          <a:ea typeface="微软雅黑" panose="020B0503020204020204" charset="-122"/>
                          <a:cs typeface="Times New Roman" panose="02020603050405020304"/>
                        </a:rPr>
                        <a:t>Ⅲ</a:t>
                      </a:r>
                      <a:r>
                        <a:rPr lang="en-US" sz="2600" kern="100" dirty="0">
                          <a:effectLst/>
                          <a:latin typeface="Times New Roman" panose="02020603050405020304"/>
                          <a:ea typeface="微软雅黑" panose="020B0503020204020204" charset="-122"/>
                          <a:cs typeface="Courier New" panose="02070309020205020404"/>
                        </a:rPr>
                        <a:t>·19</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charset="-122"/>
                          <a:cs typeface="Courier New" panose="02070309020205020404"/>
                        </a:rPr>
                        <a:t>2017</a:t>
                      </a:r>
                      <a:r>
                        <a:rPr lang="zh-CN" sz="2600" kern="100" dirty="0">
                          <a:effectLst/>
                          <a:latin typeface="Times New Roman" panose="02020603050405020304"/>
                          <a:ea typeface="微软雅黑" panose="020B0503020204020204" charset="-122"/>
                          <a:cs typeface="Times New Roman" panose="02020603050405020304"/>
                        </a:rPr>
                        <a:t>全国</a:t>
                      </a:r>
                      <a:r>
                        <a:rPr lang="en-US" sz="2600" kern="100" dirty="0">
                          <a:effectLst/>
                          <a:latin typeface="宋体" panose="02010600030101010101" pitchFamily="2" charset="-122"/>
                          <a:ea typeface="微软雅黑" panose="020B0503020204020204" charset="-122"/>
                          <a:cs typeface="Times New Roman" panose="02020603050405020304"/>
                        </a:rPr>
                        <a:t>Ⅰ</a:t>
                      </a:r>
                      <a:r>
                        <a:rPr lang="en-US" sz="2600" kern="100" dirty="0">
                          <a:effectLst/>
                          <a:latin typeface="Times New Roman" panose="02020603050405020304"/>
                          <a:ea typeface="微软雅黑" panose="020B0503020204020204" charset="-122"/>
                          <a:cs typeface="Courier New" panose="02070309020205020404"/>
                        </a:rPr>
                        <a:t>·40</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charset="-122"/>
                          <a:cs typeface="Courier New" panose="02070309020205020404"/>
                        </a:rPr>
                        <a:t>2016</a:t>
                      </a:r>
                      <a:r>
                        <a:rPr lang="zh-CN" sz="2600" kern="100" dirty="0">
                          <a:effectLst/>
                          <a:latin typeface="Times New Roman" panose="02020603050405020304"/>
                          <a:ea typeface="微软雅黑" panose="020B0503020204020204" charset="-122"/>
                          <a:cs typeface="Times New Roman" panose="02020603050405020304"/>
                        </a:rPr>
                        <a:t>全国丙卷</a:t>
                      </a:r>
                      <a:r>
                        <a:rPr lang="en-US" sz="2600" kern="100" dirty="0">
                          <a:effectLst/>
                          <a:latin typeface="Times New Roman" panose="02020603050405020304"/>
                          <a:ea typeface="微软雅黑" panose="020B0503020204020204" charset="-122"/>
                          <a:cs typeface="Courier New" panose="02070309020205020404"/>
                        </a:rPr>
                        <a:t>·39</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传统文化的继承与发展是高考命题的重点。一般结合具体材料，考查对正确对待传统文化的态度、传统文化继承与发展的理解。既有选择题、也有主观题，主观题侧重于综合考查中华优秀传统文化的继承与发展，并常与文化传播、文化创新结合起来进行考查。</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5380">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文化继承</a:t>
                      </a:r>
                      <a:r>
                        <a:rPr lang="zh-CN" sz="2600" kern="100" dirty="0" smtClean="0">
                          <a:effectLst/>
                          <a:latin typeface="Times New Roman" panose="02020603050405020304"/>
                          <a:ea typeface="微软雅黑" panose="020B0503020204020204" charset="-122"/>
                          <a:cs typeface="Times New Roman" panose="02020603050405020304"/>
                        </a:rPr>
                        <a:t>与</a:t>
                      </a:r>
                      <a:endParaRPr lang="en-US" altLang="zh-CN" sz="2600" kern="100" dirty="0" smtClean="0">
                        <a:effectLst/>
                        <a:latin typeface="Times New Roman" panose="02020603050405020304"/>
                        <a:ea typeface="微软雅黑" panose="020B050302020402020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charset="-122"/>
                          <a:cs typeface="Times New Roman" panose="02020603050405020304"/>
                        </a:rPr>
                        <a:t>发展</a:t>
                      </a:r>
                      <a:r>
                        <a:rPr lang="zh-CN" sz="2600" kern="100" dirty="0">
                          <a:effectLst/>
                          <a:latin typeface="Times New Roman" panose="02020603050405020304"/>
                          <a:ea typeface="微软雅黑" panose="020B0503020204020204" charset="-122"/>
                          <a:cs typeface="Times New Roman" panose="02020603050405020304"/>
                        </a:rPr>
                        <a:t>的关系</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a:effectLst/>
                          <a:latin typeface="Times New Roman" panose="02020603050405020304"/>
                          <a:ea typeface="微软雅黑" panose="020B0503020204020204" charset="-122"/>
                          <a:cs typeface="Courier New" panose="02070309020205020404"/>
                        </a:rPr>
                        <a:t>2016</a:t>
                      </a:r>
                      <a:r>
                        <a:rPr lang="zh-CN" sz="2600" kern="100">
                          <a:effectLst/>
                          <a:latin typeface="Times New Roman" panose="02020603050405020304"/>
                          <a:ea typeface="微软雅黑" panose="020B0503020204020204" charset="-122"/>
                          <a:cs typeface="Times New Roman" panose="02020603050405020304"/>
                        </a:rPr>
                        <a:t>全国甲卷</a:t>
                      </a:r>
                      <a:r>
                        <a:rPr lang="en-US" sz="2600" kern="100">
                          <a:effectLst/>
                          <a:latin typeface="Times New Roman" panose="02020603050405020304"/>
                          <a:ea typeface="微软雅黑" panose="020B0503020204020204" charset="-122"/>
                          <a:cs typeface="Courier New" panose="02070309020205020404"/>
                        </a:rPr>
                        <a:t>·19</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1087173">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影响文化发展的主要因素</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a:ea typeface="微软雅黑" panose="020B0503020204020204" charset="-122"/>
                          <a:cs typeface="Courier New" panose="02070309020205020404"/>
                        </a:rPr>
                        <a:t>2017</a:t>
                      </a:r>
                      <a:r>
                        <a:rPr lang="zh-CN" sz="2600" kern="100" dirty="0">
                          <a:effectLst/>
                          <a:latin typeface="Times New Roman" panose="02020603050405020304"/>
                          <a:ea typeface="微软雅黑" panose="020B0503020204020204" charset="-122"/>
                          <a:cs typeface="Times New Roman" panose="02020603050405020304"/>
                        </a:rPr>
                        <a:t>全国</a:t>
                      </a:r>
                      <a:r>
                        <a:rPr lang="en-US" sz="2600" kern="100" dirty="0">
                          <a:effectLst/>
                          <a:latin typeface="宋体" panose="02010600030101010101" pitchFamily="2" charset="-122"/>
                          <a:ea typeface="微软雅黑" panose="020B0503020204020204" charset="-122"/>
                          <a:cs typeface="Times New Roman" panose="02020603050405020304"/>
                        </a:rPr>
                        <a:t>Ⅰ</a:t>
                      </a:r>
                      <a:r>
                        <a:rPr lang="en-US" sz="2600" kern="100" dirty="0">
                          <a:effectLst/>
                          <a:latin typeface="Times New Roman" panose="02020603050405020304"/>
                          <a:ea typeface="微软雅黑" panose="020B0503020204020204" charset="-122"/>
                          <a:cs typeface="Courier New" panose="02070309020205020404"/>
                        </a:rPr>
                        <a:t>·19</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69338"/>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　对待传统文化的正确</a:t>
            </a:r>
            <a:r>
              <a:rPr lang="zh-CN" altLang="en-US" sz="2600" b="1" kern="100" dirty="0" smtClean="0">
                <a:latin typeface="+mj-ea"/>
                <a:ea typeface="+mj-ea"/>
                <a:cs typeface="Times New Roman" panose="02020603050405020304"/>
              </a:rPr>
              <a:t>态度</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1</a:t>
            </a:r>
            <a:r>
              <a:rPr lang="zh-CN" altLang="zh-CN" sz="2600" kern="100" dirty="0" smtClean="0">
                <a:latin typeface="Times New Roman" panose="02020603050405020304"/>
                <a:ea typeface="微软雅黑" panose="020B0503020204020204" charset="-122"/>
                <a:cs typeface="Times New Roman" panose="02020603050405020304"/>
              </a:rPr>
              <a:t>　</a:t>
            </a:r>
            <a:r>
              <a:rPr lang="zh-CN" altLang="zh-CN" sz="2600" kern="100" dirty="0">
                <a:latin typeface="Times New Roman" panose="02020603050405020304"/>
                <a:ea typeface="微软雅黑" panose="020B0503020204020204" charset="-122"/>
                <a:cs typeface="Times New Roman" panose="02020603050405020304"/>
              </a:rPr>
              <a:t>在中国传统文化中，</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孝</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历来被看作是最基本、最重要的德行之一。过去人们推崇</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父母在，不远游</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，现在，社会倡导</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常回家看看</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。这告诉我们，传统文化要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zh-CN" altLang="zh-CN" sz="2600" kern="100" dirty="0">
                <a:latin typeface="Times New Roman" panose="02020603050405020304"/>
                <a:ea typeface="微软雅黑" panose="020B0503020204020204" charset="-122"/>
                <a:cs typeface="Times New Roman" panose="02020603050405020304"/>
              </a:rPr>
              <a:t>平等交流，相互借鉴</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B.</a:t>
            </a:r>
            <a:r>
              <a:rPr lang="zh-CN" altLang="zh-CN" sz="2600" kern="100" dirty="0">
                <a:latin typeface="Times New Roman" panose="02020603050405020304"/>
                <a:ea typeface="微软雅黑" panose="020B0503020204020204" charset="-122"/>
                <a:cs typeface="Times New Roman" panose="02020603050405020304"/>
              </a:rPr>
              <a:t>排除陋习，移风易俗</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C.</a:t>
            </a:r>
            <a:r>
              <a:rPr lang="zh-CN" altLang="zh-CN" sz="2600" kern="100" dirty="0">
                <a:latin typeface="Times New Roman" panose="02020603050405020304"/>
                <a:ea typeface="微软雅黑" panose="020B0503020204020204" charset="-122"/>
                <a:cs typeface="Times New Roman" panose="02020603050405020304"/>
              </a:rPr>
              <a:t>博采众长，求同存异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D.</a:t>
            </a:r>
            <a:r>
              <a:rPr lang="zh-CN" altLang="zh-CN" sz="2600" kern="100" dirty="0">
                <a:latin typeface="Times New Roman" panose="02020603050405020304"/>
                <a:ea typeface="微软雅黑" panose="020B0503020204020204" charset="-122"/>
                <a:cs typeface="Times New Roman" panose="02020603050405020304"/>
              </a:rPr>
              <a:t>批判继承，推陈出新</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504162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传统文化既有精华，又有糟粕，要取其精华、去其糟粕，批判继承，与时代发展相结合，推陈出新，</a:t>
            </a:r>
            <a:r>
              <a:rPr lang="en-US" altLang="zh-CN" sz="2600" kern="100" dirty="0">
                <a:solidFill>
                  <a:srgbClr val="002060"/>
                </a:solidFill>
                <a:latin typeface="Times New Roman" panose="02020603050405020304"/>
                <a:ea typeface="微软雅黑" panose="020B050302020402020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a:t>
            </a:r>
            <a:r>
              <a:rPr lang="en-US" altLang="zh-CN" sz="2600" kern="100" dirty="0">
                <a:solidFill>
                  <a:srgbClr val="002060"/>
                </a:solidFill>
                <a:latin typeface="Times New Roman" panose="02020603050405020304"/>
                <a:ea typeface="微软雅黑" panose="020B050302020402020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不符合题意。</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56192" y="43869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6" grpId="0"/>
      <p:bldP spid="6" grpId="1"/>
      <p:bldP spid="11" grpId="0"/>
      <p:bldP spid="11"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89434"/>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en-US" sz="2600" b="1" kern="100" dirty="0">
                <a:latin typeface="+mj-ea"/>
                <a:ea typeface="+mj-ea"/>
                <a:cs typeface="Times New Roman" panose="02020603050405020304"/>
              </a:rPr>
              <a:t>　传统文化的继承和</a:t>
            </a:r>
            <a:r>
              <a:rPr lang="zh-CN" altLang="en-US" sz="2600" b="1" kern="100" dirty="0" smtClean="0">
                <a:latin typeface="+mj-ea"/>
                <a:ea typeface="+mj-ea"/>
                <a:cs typeface="Times New Roman" panose="02020603050405020304"/>
              </a:rPr>
              <a:t>发展</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charset="-122"/>
                <a:cs typeface="Times New Roman" panose="02020603050405020304"/>
              </a:rPr>
              <a:t>　</a:t>
            </a:r>
            <a:r>
              <a:rPr lang="en-US" altLang="zh-CN" sz="2600" kern="100" dirty="0">
                <a:latin typeface="Times New Roman" panose="02020603050405020304"/>
                <a:ea typeface="微软雅黑" panose="020B0503020204020204" charset="-122"/>
                <a:cs typeface="Courier New" panose="02070309020205020404"/>
              </a:rPr>
              <a:t>(2016·</a:t>
            </a:r>
            <a:r>
              <a:rPr lang="zh-CN" altLang="zh-CN" sz="2600" kern="100" dirty="0">
                <a:latin typeface="Times New Roman" panose="02020603050405020304"/>
                <a:ea typeface="微软雅黑" panose="020B0503020204020204" charset="-122"/>
                <a:cs typeface="Times New Roman" panose="02020603050405020304"/>
              </a:rPr>
              <a:t>全国甲卷</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我国杂技历史悠久，因表演技巧高超而深受观众喜爱。在现代，我国杂技融入音乐、舞蹈等元素，利用声、光、电效果，配以情景故事，既惊险刺激又妙趣横生，许多节目蜚声海内外。我国现代杂技艺术蜚声海内外，主要得益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现代传媒超越时空的传播功能</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用现代流行艺术元素取代传统艺术元素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在继承传统基础上满足了现代观众的审美需求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以现代艺术手段展现我国杂技的民族特色</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7564394" y="55874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765498"/>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我国历史悠久的杂技艺术蜚声海内外，与其融入音乐、舞蹈等元素，利用声、光、电效果，配以情景故事密不可分，这是在继承传统基础上运用现代艺术手段的创新，</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未涉及大众传媒，</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不当选</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错在</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取代</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45418"/>
            <a:ext cx="1141200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3</a:t>
            </a:r>
            <a:r>
              <a:rPr lang="zh-CN" altLang="en-US" sz="2600" b="1" kern="100" dirty="0">
                <a:latin typeface="+mj-ea"/>
                <a:ea typeface="+mj-ea"/>
                <a:cs typeface="Times New Roman" panose="02020603050405020304"/>
              </a:rPr>
              <a:t>　影响文化发展的主要</a:t>
            </a:r>
            <a:r>
              <a:rPr lang="zh-CN" altLang="en-US" sz="2600" b="1" kern="100" dirty="0" smtClean="0">
                <a:latin typeface="+mj-ea"/>
                <a:ea typeface="+mj-ea"/>
                <a:cs typeface="Times New Roman" panose="02020603050405020304"/>
              </a:rPr>
              <a:t>因素</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3</a:t>
            </a:r>
            <a:r>
              <a:rPr lang="zh-CN" altLang="zh-CN" sz="2600" kern="100" dirty="0" smtClean="0">
                <a:latin typeface="Times New Roman" panose="02020603050405020304"/>
                <a:ea typeface="微软雅黑" panose="020B0503020204020204" charset="-122"/>
                <a:cs typeface="Times New Roman" panose="02020603050405020304"/>
              </a:rPr>
              <a:t>　</a:t>
            </a:r>
            <a:r>
              <a:rPr lang="en-US" altLang="zh-CN" sz="2600" kern="100" dirty="0">
                <a:latin typeface="Times New Roman" panose="02020603050405020304"/>
                <a:ea typeface="微软雅黑" panose="020B0503020204020204" charset="-122"/>
                <a:cs typeface="Courier New" panose="02070309020205020404"/>
              </a:rPr>
              <a:t>(2017·</a:t>
            </a:r>
            <a:r>
              <a:rPr lang="zh-CN" altLang="zh-CN" sz="2600" kern="100" dirty="0">
                <a:latin typeface="Times New Roman" panose="02020603050405020304"/>
                <a:ea typeface="微软雅黑" panose="020B0503020204020204" charset="-122"/>
                <a:cs typeface="Times New Roman" panose="02020603050405020304"/>
              </a:rPr>
              <a:t>全国</a:t>
            </a:r>
            <a:r>
              <a:rPr lang="en-US" altLang="zh-CN" sz="2600" kern="100" dirty="0">
                <a:latin typeface="宋体" panose="02010600030101010101" pitchFamily="2" charset="-122"/>
                <a:ea typeface="微软雅黑" panose="020B0503020204020204" charset="-122"/>
                <a:cs typeface="Times New Roman" panose="02020603050405020304"/>
              </a:rPr>
              <a:t>Ⅰ</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党的十八大以来，我国大力推进科技创新，世界一流科技成果不断涌现。世界第一颗量子通信卫星</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墨子号</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遨游太空，</a:t>
            </a:r>
            <a:r>
              <a:rPr lang="en-US" altLang="zh-CN" sz="2600" kern="100" dirty="0">
                <a:latin typeface="Times New Roman" panose="02020603050405020304"/>
                <a:ea typeface="微软雅黑" panose="020B0503020204020204" charset="-122"/>
                <a:cs typeface="Courier New" panose="02070309020205020404"/>
              </a:rPr>
              <a:t>500</a:t>
            </a:r>
            <a:r>
              <a:rPr lang="zh-CN" altLang="zh-CN" sz="2600" kern="100" dirty="0">
                <a:latin typeface="Times New Roman" panose="02020603050405020304"/>
                <a:ea typeface="微软雅黑" panose="020B0503020204020204" charset="-122"/>
                <a:cs typeface="Times New Roman" panose="02020603050405020304"/>
              </a:rPr>
              <a:t>米口径球面射电望远镜世界领先，</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蛟龙</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号创造了作业类载人潜水器下潜深度新的世界纪录，超级计算机排名稳居世界第一</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大力推进科技创新的文化意义在于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凸显了科学素养在文化素养中的核心地位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为文化发展提供强大的物质技术手段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强化文化的统一性，缩小文化的差异性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增强对中国特色社会主义的文化自信</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5188130" y="603805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60862"/>
            <a:ext cx="11449272"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文化素养的核心是世界观、人生观、价值观，而非科学素养，</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具有多样性，不能强行让各种文化统一，也不能人为地缩小文化的差异性，</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排除</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正确且符合题意，答案为</a:t>
            </a:r>
            <a:r>
              <a:rPr lang="en-US" altLang="zh-CN" sz="2600" kern="100" dirty="0">
                <a:solidFill>
                  <a:srgbClr val="002060"/>
                </a:solidFill>
                <a:latin typeface="Times New Roman" panose="02020603050405020304"/>
                <a:ea typeface="微软雅黑" panose="020B050302020402020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545718"/>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4</a:t>
            </a:r>
            <a:r>
              <a:rPr lang="zh-CN" altLang="en-US" sz="2600" b="1" kern="100" dirty="0">
                <a:latin typeface="+mj-ea"/>
                <a:ea typeface="+mj-ea"/>
                <a:cs typeface="Times New Roman" panose="02020603050405020304"/>
              </a:rPr>
              <a:t>　教育在文化发展中的</a:t>
            </a:r>
            <a:r>
              <a:rPr lang="zh-CN" altLang="en-US" sz="2600" b="1" kern="100" dirty="0" smtClean="0">
                <a:latin typeface="+mj-ea"/>
                <a:ea typeface="+mj-ea"/>
                <a:cs typeface="Times New Roman" panose="02020603050405020304"/>
              </a:rPr>
              <a:t>作用</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4</a:t>
            </a:r>
            <a:r>
              <a:rPr lang="zh-CN" altLang="zh-CN" sz="2600" kern="100" dirty="0" smtClean="0">
                <a:latin typeface="Times New Roman" panose="02020603050405020304"/>
                <a:ea typeface="微软雅黑" panose="020B0503020204020204" charset="-122"/>
                <a:cs typeface="Times New Roman" panose="02020603050405020304"/>
              </a:rPr>
              <a:t>　</a:t>
            </a:r>
            <a:r>
              <a:rPr lang="zh-CN" altLang="zh-CN" sz="2600" kern="100" dirty="0">
                <a:latin typeface="Times New Roman" panose="02020603050405020304"/>
                <a:ea typeface="微软雅黑" panose="020B0503020204020204" charset="-122"/>
                <a:cs typeface="Times New Roman" panose="02020603050405020304"/>
              </a:rPr>
              <a:t>为了保护和发展国家级非物质文化遗产</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京西太平鼓</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，北京有些中小学将这一古老的民间艺术纳入学校教育。这表明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zh-CN" altLang="zh-CN" sz="2600" kern="100" dirty="0">
                <a:latin typeface="Times New Roman" panose="02020603050405020304"/>
                <a:ea typeface="微软雅黑" panose="020B0503020204020204" charset="-122"/>
                <a:cs typeface="Times New Roman" panose="02020603050405020304"/>
              </a:rPr>
              <a:t>教育的基本功能发生了改变</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B.</a:t>
            </a:r>
            <a:r>
              <a:rPr lang="zh-CN" altLang="zh-CN" sz="2600" kern="100" dirty="0">
                <a:latin typeface="Times New Roman" panose="02020603050405020304"/>
                <a:ea typeface="微软雅黑" panose="020B0503020204020204" charset="-122"/>
                <a:cs typeface="Times New Roman" panose="02020603050405020304"/>
              </a:rPr>
              <a:t>教育具有选择、传递文化的功能</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C.</a:t>
            </a:r>
            <a:r>
              <a:rPr lang="zh-CN" altLang="zh-CN" sz="2600" kern="100" dirty="0">
                <a:latin typeface="Times New Roman" panose="02020603050405020304"/>
                <a:ea typeface="微软雅黑" panose="020B0503020204020204" charset="-122"/>
                <a:cs typeface="Times New Roman" panose="02020603050405020304"/>
              </a:rPr>
              <a:t>教育是文化创新的根本动力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D.</a:t>
            </a:r>
            <a:r>
              <a:rPr lang="zh-CN" altLang="zh-CN" sz="2600" kern="100" dirty="0">
                <a:latin typeface="Times New Roman" panose="02020603050405020304"/>
                <a:ea typeface="微软雅黑" panose="020B0503020204020204" charset="-122"/>
                <a:cs typeface="Times New Roman" panose="02020603050405020304"/>
              </a:rPr>
              <a:t>教育是文化交流融合的主要</a:t>
            </a:r>
            <a:r>
              <a:rPr lang="zh-CN" altLang="zh-CN" sz="2600" kern="100" dirty="0" smtClean="0">
                <a:latin typeface="Times New Roman" panose="02020603050405020304"/>
                <a:ea typeface="微软雅黑" panose="020B0503020204020204" charset="-122"/>
                <a:cs typeface="Times New Roman" panose="02020603050405020304"/>
              </a:rPr>
              <a:t>途径</a:t>
            </a:r>
            <a:endParaRPr lang="zh-CN" altLang="zh-CN" sz="1050" kern="100" dirty="0">
              <a:latin typeface="宋体" panose="02010600030101010101" pitchFamily="2" charset="-122"/>
              <a:cs typeface="Courier New" panose="02070309020205020404"/>
            </a:endParaRPr>
          </a:p>
        </p:txBody>
      </p:sp>
      <p:sp>
        <p:nvSpPr>
          <p:cNvPr id="11" name="TextBox 10"/>
          <p:cNvSpPr txBox="1"/>
          <p:nvPr/>
        </p:nvSpPr>
        <p:spPr>
          <a:xfrm>
            <a:off x="291586" y="29788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60862"/>
            <a:ext cx="11449272"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北京的一些中小学将</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京西太平鼓</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这一古老的民间艺术纳入学校教育，让学生了解中国的传统文化，这并未改变教育的基本功能，恰恰说明教育具有选择、传递文化的特定功能，故应排除</a:t>
            </a:r>
            <a:r>
              <a:rPr lang="en-US" altLang="zh-CN" sz="2600" kern="100" dirty="0">
                <a:solidFill>
                  <a:srgbClr val="002060"/>
                </a:solidFill>
                <a:latin typeface="Times New Roman" panose="02020603050405020304"/>
                <a:ea typeface="微软雅黑" panose="020B050302020402020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，选</a:t>
            </a:r>
            <a:r>
              <a:rPr lang="en-US" altLang="zh-CN" sz="2600" kern="100" dirty="0">
                <a:solidFill>
                  <a:srgbClr val="002060"/>
                </a:solidFill>
                <a:latin typeface="Times New Roman" panose="02020603050405020304"/>
                <a:ea typeface="微软雅黑" panose="020B050302020402020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项</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社会实践</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是文化创新的根本动力，故</a:t>
            </a:r>
            <a:r>
              <a:rPr lang="en-US" altLang="zh-CN" sz="2600" kern="100" dirty="0">
                <a:solidFill>
                  <a:srgbClr val="002060"/>
                </a:solidFill>
                <a:latin typeface="Times New Roman" panose="02020603050405020304"/>
                <a:ea typeface="微软雅黑" panose="020B050302020402020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教育</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是文化交流、融合的重要途径，但并非主要途径，故</a:t>
            </a:r>
            <a:r>
              <a:rPr lang="en-US" altLang="zh-CN" sz="2600" kern="100" dirty="0">
                <a:solidFill>
                  <a:srgbClr val="002060"/>
                </a:solidFill>
                <a:latin typeface="Times New Roman" panose="02020603050405020304"/>
                <a:ea typeface="微软雅黑" panose="020B050302020402020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说法错误。</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909514"/>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1.2018</a:t>
            </a:r>
            <a:r>
              <a:rPr lang="zh-CN" altLang="zh-CN" sz="2600" kern="100" dirty="0">
                <a:latin typeface="Times New Roman" panose="02020603050405020304"/>
                <a:ea typeface="微软雅黑" panose="020B0503020204020204" charset="-122"/>
                <a:cs typeface="Times New Roman" panose="02020603050405020304"/>
              </a:rPr>
              <a:t>年，平昌冬奥会闭幕式</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北京</a:t>
            </a:r>
            <a:r>
              <a:rPr lang="en-US" altLang="zh-CN" sz="2600" kern="100" dirty="0">
                <a:latin typeface="Times New Roman" panose="02020603050405020304"/>
                <a:ea typeface="微软雅黑" panose="020B0503020204020204" charset="-122"/>
                <a:cs typeface="Courier New" panose="02070309020205020404"/>
              </a:rPr>
              <a:t>8</a:t>
            </a:r>
            <a:r>
              <a:rPr lang="zh-CN" altLang="zh-CN" sz="2600" kern="100" dirty="0">
                <a:latin typeface="Times New Roman" panose="02020603050405020304"/>
                <a:ea typeface="微软雅黑" panose="020B0503020204020204" charset="-122"/>
                <a:cs typeface="Times New Roman" panose="02020603050405020304"/>
              </a:rPr>
              <a:t>分钟</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表演惊艳亮相。既有中国结、龙、凤凰、长城等充满中国元素的图案，还有国家大剧院、</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天眼</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望远镜等体现当代中国建筑和发展成就的造型；既有传统的韵味，又有现代特色。表演充满科技元素，堪称一场视听盛宴。这表明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文化在继承的基础上发展，在发展的过程中</a:t>
            </a:r>
            <a:r>
              <a:rPr lang="zh-CN" altLang="zh-CN" sz="2600" kern="100" dirty="0" smtClean="0">
                <a:latin typeface="Times New Roman" panose="02020603050405020304"/>
                <a:ea typeface="微软雅黑" panose="020B0503020204020204" charset="-122"/>
                <a:cs typeface="Times New Roman" panose="02020603050405020304"/>
              </a:rPr>
              <a:t>继承</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smtClean="0">
                <a:latin typeface="Times New Roman" panose="02020603050405020304"/>
                <a:ea typeface="微软雅黑" panose="020B0503020204020204" charset="-122"/>
                <a:cs typeface="Times New Roman" panose="02020603050405020304"/>
              </a:rPr>
              <a:t>文化创新源于人们对传统文化的继承</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③</a:t>
            </a:r>
            <a:r>
              <a:rPr lang="zh-CN" altLang="zh-CN" sz="2600" kern="100" dirty="0" smtClean="0">
                <a:latin typeface="Times New Roman" panose="02020603050405020304"/>
                <a:ea typeface="微软雅黑" panose="020B0503020204020204" charset="-122"/>
                <a:cs typeface="Times New Roman" panose="02020603050405020304"/>
              </a:rPr>
              <a:t>实现文化创新需要与时代精神相结合</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smtClean="0">
                <a:latin typeface="Times New Roman" panose="02020603050405020304"/>
                <a:ea typeface="微软雅黑" panose="020B0503020204020204" charset="-122"/>
                <a:cs typeface="Times New Roman" panose="02020603050405020304"/>
              </a:rPr>
              <a:t>与现代科技融合是优秀传统文化创新的根本途径</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charset="-122"/>
                <a:cs typeface="Courier New" panose="02070309020205020404"/>
              </a:rPr>
              <a:t>A</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①③</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7607374" y="573360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452261"/>
            <a:ext cx="2191165" cy="468000"/>
            <a:chOff x="537664" y="845964"/>
            <a:chExt cx="2191165" cy="468000"/>
          </a:xfrm>
        </p:grpSpPr>
        <p:pic>
          <p:nvPicPr>
            <p:cNvPr id="16" name="图片 15"/>
            <p:cNvPicPr>
              <a:picLocks noChangeAspect="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矩形 13"/>
          <p:cNvSpPr/>
          <p:nvPr/>
        </p:nvSpPr>
        <p:spPr>
          <a:xfrm>
            <a:off x="434648" y="981522"/>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latin typeface="宋体" panose="02010600030101010101" pitchFamily="2" charset="-122"/>
                <a:ea typeface="Times New Roman" panose="02020603050405020304"/>
                <a:cs typeface="Courier New" panose="02070309020205020404"/>
              </a:rPr>
              <a:t> </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北京</a:t>
            </a:r>
            <a:r>
              <a:rPr lang="en-US" altLang="zh-CN" sz="2600" kern="100" dirty="0">
                <a:solidFill>
                  <a:srgbClr val="002060"/>
                </a:solidFill>
                <a:latin typeface="Times New Roman" panose="02020603050405020304"/>
                <a:ea typeface="微软雅黑" panose="020B0503020204020204" charset="-122"/>
                <a:cs typeface="Courier New" panose="02070309020205020404"/>
              </a:rPr>
              <a:t>8</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分钟</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charset="-122"/>
                <a:cs typeface="Courier New" panose="02070309020205020404"/>
              </a:rPr>
              <a:t>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既有传统的韵味，又有现代特色，表明实现文化创新需要与时代精神相结合，在继承的基础上发展，在发展的过程中继承，故</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错误，社会实践是文化创新的源泉</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错误，文化创新的根本途径是社会实践，而非与现代科技融合。</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750"/>
                                        <p:tgtEl>
                                          <p:spTgt spid="14">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animEffect transition="in" filter="blinds(horizontal)">
                                      <p:cBhvr>
                                        <p:cTn id="11" dur="750"/>
                                        <p:tgtEl>
                                          <p:spTgt spid="14">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4">
                                            <p:txEl>
                                              <p:pRg st="2" end="2"/>
                                            </p:txEl>
                                          </p:spTgt>
                                        </p:tgtEl>
                                        <p:attrNameLst>
                                          <p:attrName>style.visibility</p:attrName>
                                        </p:attrNameLst>
                                      </p:cBhvr>
                                      <p:to>
                                        <p:strVal val="visible"/>
                                      </p:to>
                                    </p:set>
                                    <p:animEffect transition="in" filter="blinds(horizontal)">
                                      <p:cBhvr>
                                        <p:cTn id="15" dur="75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6638"/>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2.2018</a:t>
            </a:r>
            <a:r>
              <a:rPr lang="zh-CN" altLang="zh-CN" sz="2600" kern="100" dirty="0">
                <a:latin typeface="Times New Roman" panose="02020603050405020304"/>
                <a:ea typeface="微软雅黑" panose="020B0503020204020204" charset="-122"/>
                <a:cs typeface="Times New Roman" panose="02020603050405020304"/>
              </a:rPr>
              <a:t>年</a:t>
            </a:r>
            <a:r>
              <a:rPr lang="en-US" altLang="zh-CN" sz="2600" kern="100" dirty="0">
                <a:latin typeface="Times New Roman" panose="02020603050405020304"/>
                <a:ea typeface="微软雅黑" panose="020B0503020204020204" charset="-122"/>
                <a:cs typeface="Courier New" panose="02070309020205020404"/>
              </a:rPr>
              <a:t>8</a:t>
            </a:r>
            <a:r>
              <a:rPr lang="zh-CN" altLang="zh-CN" sz="2600" kern="100" dirty="0">
                <a:latin typeface="Times New Roman" panose="02020603050405020304"/>
                <a:ea typeface="微软雅黑" panose="020B0503020204020204" charset="-122"/>
                <a:cs typeface="Times New Roman" panose="02020603050405020304"/>
              </a:rPr>
              <a:t>月</a:t>
            </a:r>
            <a:r>
              <a:rPr lang="en-US" altLang="zh-CN" sz="2600" kern="100" dirty="0">
                <a:latin typeface="Times New Roman" panose="02020603050405020304"/>
                <a:ea typeface="微软雅黑" panose="020B0503020204020204" charset="-122"/>
                <a:cs typeface="Courier New" panose="02070309020205020404"/>
              </a:rPr>
              <a:t>2</a:t>
            </a:r>
            <a:r>
              <a:rPr lang="zh-CN" altLang="zh-CN" sz="2600" kern="100" dirty="0">
                <a:latin typeface="Times New Roman" panose="02020603050405020304"/>
                <a:ea typeface="微软雅黑" panose="020B0503020204020204" charset="-122"/>
                <a:cs typeface="Times New Roman" panose="02020603050405020304"/>
              </a:rPr>
              <a:t>日，</a:t>
            </a:r>
            <a:r>
              <a:rPr lang="en-US" altLang="zh-CN" sz="2600" kern="100" dirty="0">
                <a:latin typeface="Times New Roman" panose="02020603050405020304"/>
                <a:ea typeface="微软雅黑" panose="020B0503020204020204" charset="-122"/>
                <a:cs typeface="Courier New" panose="02070309020205020404"/>
              </a:rPr>
              <a:t>2018</a:t>
            </a:r>
            <a:r>
              <a:rPr lang="zh-CN" altLang="zh-CN" sz="2600" kern="100" dirty="0">
                <a:latin typeface="Times New Roman" panose="02020603050405020304"/>
                <a:ea typeface="微软雅黑" panose="020B0503020204020204" charset="-122"/>
                <a:cs typeface="Times New Roman" panose="02020603050405020304"/>
              </a:rPr>
              <a:t>中国国际数字娱乐产业大会与展会在上海开幕。数字技术改变的不仅仅是传统出版业，还渗透到人们生活的方方面面，如数字印刷、微信互动、</a:t>
            </a:r>
            <a:r>
              <a:rPr lang="en-US" altLang="zh-CN" sz="2600" kern="100" dirty="0">
                <a:latin typeface="Times New Roman" panose="02020603050405020304"/>
                <a:ea typeface="微软雅黑" panose="020B0503020204020204" charset="-122"/>
                <a:cs typeface="Courier New" panose="02070309020205020404"/>
              </a:rPr>
              <a:t>5D</a:t>
            </a:r>
            <a:r>
              <a:rPr lang="zh-CN" altLang="zh-CN" sz="2600" kern="100" dirty="0">
                <a:latin typeface="Times New Roman" panose="02020603050405020304"/>
                <a:ea typeface="微软雅黑" panose="020B0503020204020204" charset="-122"/>
                <a:cs typeface="Times New Roman" panose="02020603050405020304"/>
              </a:rPr>
              <a:t>电影</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这表明科技创新是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文化传播的主要</a:t>
            </a:r>
            <a:r>
              <a:rPr lang="zh-CN" altLang="zh-CN" sz="2600" kern="100" dirty="0" smtClean="0">
                <a:latin typeface="Times New Roman" panose="02020603050405020304"/>
                <a:ea typeface="微软雅黑" panose="020B0503020204020204" charset="-122"/>
                <a:cs typeface="Times New Roman" panose="02020603050405020304"/>
              </a:rPr>
              <a:t>手段</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推动大众传媒发展的动力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文化创新的根本</a:t>
            </a:r>
            <a:r>
              <a:rPr lang="zh-CN" altLang="zh-CN" sz="2600" kern="100" dirty="0" smtClean="0">
                <a:latin typeface="Times New Roman" panose="02020603050405020304"/>
                <a:ea typeface="微软雅黑" panose="020B0503020204020204" charset="-122"/>
                <a:cs typeface="Times New Roman" panose="02020603050405020304"/>
              </a:rPr>
              <a:t>途径</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促进文化发展的重要因素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789834"/>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科技创新是推动大众传媒发展的动力，促进文化发展的重要因素，</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大众传媒</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是文化传播的主要手段，</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社会实践</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是文化创新的根本途径，</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5145150" y="296182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3" restart="whenNotActive" fill="hold" evtFilter="cancelBubble" nodeType="interactiveSeq">
                <p:stCondLst>
                  <p:cond evt="onClick" delay="0">
                    <p:tgtEl>
                      <p:spTgt spid="9"/>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2"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2"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2"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6" grpId="2" uiExpand="1" build="allAtOnce"/>
      <p:bldP spid="11" grpId="0"/>
      <p:bldP spid="11" grpId="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charset="-122"/>
              <a:ea typeface="微软雅黑" panose="020B0503020204020204" charset="-122"/>
              <a:cs typeface="Microsoft New Tai Lue" panose="020B0502040204020203" pitchFamily="34" charset="0"/>
            </a:endParaRPr>
          </a:p>
        </p:txBody>
      </p:sp>
      <p:sp>
        <p:nvSpPr>
          <p:cNvPr id="11"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2"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0" name="TextBox 26"/>
          <p:cNvSpPr txBox="1"/>
          <p:nvPr/>
        </p:nvSpPr>
        <p:spPr>
          <a:xfrm>
            <a:off x="2350790"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charset="-122"/>
                <a:ea typeface="微软雅黑" panose="020B0503020204020204" charset="-122"/>
              </a:defRPr>
            </a:lvl1pPr>
          </a:lstStyle>
          <a:p>
            <a:pPr algn="ctr" defTabSz="913765" fontAlgn="base">
              <a:spcBef>
                <a:spcPct val="0"/>
              </a:spcBef>
              <a:spcAft>
                <a:spcPct val="0"/>
              </a:spcAft>
            </a:pPr>
            <a:r>
              <a:rPr lang="zh-CN" altLang="en-US" sz="6000" dirty="0">
                <a:solidFill>
                  <a:schemeClr val="tx1"/>
                </a:solidFill>
              </a:rPr>
              <a:t>大题提分　揭秘技巧</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charset="-122"/>
              <a:cs typeface="Times New Roman" panose="02020603050405020304" pitchFamily="18" charset="0"/>
            </a:endParaRPr>
          </a:p>
        </p:txBody>
      </p:sp>
      <p:grpSp>
        <p:nvGrpSpPr>
          <p:cNvPr id="24" name="组合 23"/>
          <p:cNvGrpSpPr/>
          <p:nvPr/>
        </p:nvGrpSpPr>
        <p:grpSpPr>
          <a:xfrm>
            <a:off x="1059312" y="-9240"/>
            <a:ext cx="10071789" cy="523951"/>
            <a:chOff x="1054646" y="-9240"/>
            <a:chExt cx="10071789" cy="523951"/>
          </a:xfrm>
        </p:grpSpPr>
        <p:sp>
          <p:nvSpPr>
            <p:cNvPr id="2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9"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0"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矩形 30"/>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2" name="矩形 31"/>
          <p:cNvSpPr/>
          <p:nvPr/>
        </p:nvSpPr>
        <p:spPr>
          <a:xfrm>
            <a:off x="2067476" y="-8554"/>
            <a:ext cx="8117104" cy="954107"/>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charset="-122"/>
                <a:cs typeface="Times New Roman" panose="02020603050405020304"/>
              </a:rPr>
              <a:t>主观题热考点</a:t>
            </a:r>
            <a:r>
              <a:rPr lang="en-US" altLang="zh-CN" sz="2800" b="1" kern="100" dirty="0">
                <a:solidFill>
                  <a:prstClr val="white"/>
                </a:solidFill>
                <a:latin typeface="Times New Roman" panose="02020603050405020304"/>
                <a:ea typeface="微软雅黑" panose="020B0503020204020204" charset="-122"/>
                <a:cs typeface="Times New Roman" panose="02020603050405020304"/>
              </a:rPr>
              <a:t>——</a:t>
            </a:r>
            <a:r>
              <a:rPr lang="zh-CN" altLang="en-US" sz="2800" b="1" kern="100" dirty="0">
                <a:solidFill>
                  <a:prstClr val="white"/>
                </a:solidFill>
                <a:latin typeface="Times New Roman" panose="02020603050405020304"/>
                <a:ea typeface="微软雅黑" panose="020B0503020204020204" charset="-122"/>
                <a:cs typeface="Times New Roman" panose="02020603050405020304"/>
              </a:rPr>
              <a:t>继承和发展中华优秀传统文化</a:t>
            </a:r>
            <a:endParaRPr lang="zh-CN" altLang="en-US" sz="2800" b="1" kern="100" dirty="0">
              <a:solidFill>
                <a:prstClr val="white"/>
              </a:solidFill>
              <a:latin typeface="Times New Roman" panose="02020603050405020304"/>
              <a:ea typeface="微软雅黑" panose="020B0503020204020204" charset="-122"/>
              <a:cs typeface="Times New Roman" panose="02020603050405020304"/>
            </a:endParaRPr>
          </a:p>
        </p:txBody>
      </p:sp>
      <p:graphicFrame>
        <p:nvGraphicFramePr>
          <p:cNvPr id="3" name="表格 2"/>
          <p:cNvGraphicFramePr>
            <a:graphicFrameLocks noGrp="1"/>
          </p:cNvGraphicFramePr>
          <p:nvPr/>
        </p:nvGraphicFramePr>
        <p:xfrm>
          <a:off x="550590" y="1417837"/>
          <a:ext cx="11089232" cy="4007905"/>
        </p:xfrm>
        <a:graphic>
          <a:graphicData uri="http://schemas.openxmlformats.org/drawingml/2006/table">
            <a:tbl>
              <a:tblPr/>
              <a:tblGrid>
                <a:gridCol w="1656184"/>
                <a:gridCol w="9433048"/>
              </a:tblGrid>
              <a:tr h="643805">
                <a:tc gridSpan="2">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设问方式</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987836">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原因类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运用文化生活知识，说明为什么要继承中华优秀传统文化</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6144">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意义类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运用所学文化生活的知识，说明继承与发展中华优秀传统文化的意义</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0120">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措施类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运用文化生活知识，谈谈如何传承和弘扬中华优秀传统文化</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556277" y="972885"/>
            <a:ext cx="11187139"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smtClean="0">
                <a:latin typeface="Times New Roman" panose="02020603050405020304"/>
                <a:ea typeface="微软雅黑" panose="020B0503020204020204" charset="-122"/>
                <a:cs typeface="Times New Roman" panose="02020603050405020304"/>
              </a:rPr>
              <a:t>继承和发展中华优秀传统文化</a:t>
            </a:r>
            <a:endParaRPr lang="zh-CN" altLang="zh-CN" sz="1050" b="1"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charset="-122"/>
                <a:cs typeface="Courier New" panose="02070309020205020404"/>
              </a:rPr>
              <a:t>1</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传统文化具有鲜明的民族性，是维系民族生存和发展的精神纽带。中华民族对中华优秀传统文化具有强大的认同感。</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2.</a:t>
            </a:r>
            <a:r>
              <a:rPr lang="zh-CN" altLang="zh-CN" sz="2600" kern="100" dirty="0">
                <a:latin typeface="Times New Roman" panose="02020603050405020304"/>
                <a:ea typeface="微软雅黑" panose="020B0503020204020204" charset="-122"/>
                <a:cs typeface="Times New Roman" panose="02020603050405020304"/>
              </a:rPr>
              <a:t>对待传统文化的正确态度是：</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取其精华、去其糟粕</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，批判继承，古为今用。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3.</a:t>
            </a:r>
            <a:r>
              <a:rPr lang="zh-CN" altLang="zh-CN" sz="2600" kern="100" dirty="0">
                <a:latin typeface="Times New Roman" panose="02020603050405020304"/>
                <a:ea typeface="微软雅黑" panose="020B0503020204020204" charset="-122"/>
                <a:cs typeface="Times New Roman" panose="02020603050405020304"/>
              </a:rPr>
              <a:t>在继承中发展，在发展中继承。对待中国传统文化，应在继承的基础上发展、创新。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4.</a:t>
            </a:r>
            <a:r>
              <a:rPr lang="zh-CN" altLang="zh-CN" sz="2600" kern="100" dirty="0">
                <a:latin typeface="Times New Roman" panose="02020603050405020304"/>
                <a:ea typeface="微软雅黑" panose="020B0503020204020204" charset="-122"/>
                <a:cs typeface="Times New Roman" panose="02020603050405020304"/>
              </a:rPr>
              <a:t>运用现代科学技术，使收集、选择、传递、储存文化资源的手段和方式发生根本变革，促进文化传播、继承和发展。</a:t>
            </a:r>
            <a:endParaRPr lang="zh-CN" altLang="zh-CN" sz="1050" kern="100" dirty="0">
              <a:effectLst/>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charset="-122"/>
                <a:cs typeface="Times New Roman" panose="02020603050405020304"/>
              </a:rPr>
              <a:t>答题术语</a:t>
            </a:r>
            <a:endParaRPr lang="zh-CN" altLang="zh-CN" sz="2600" b="1" kern="100" dirty="0">
              <a:solidFill>
                <a:srgbClr val="0000CC"/>
              </a:solidFill>
              <a:latin typeface="Times New Roman" panose="02020603050405020304"/>
              <a:ea typeface="微软雅黑" panose="020B0503020204020204" charset="-122"/>
              <a:cs typeface="Times New Roman" panose="02020603050405020304"/>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72885"/>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5.</a:t>
            </a:r>
            <a:r>
              <a:rPr lang="zh-CN" altLang="zh-CN" sz="2600" kern="100" dirty="0">
                <a:latin typeface="Times New Roman" panose="02020603050405020304"/>
                <a:ea typeface="微软雅黑" panose="020B0503020204020204" charset="-122"/>
                <a:cs typeface="Times New Roman" panose="02020603050405020304"/>
              </a:rPr>
              <a:t>加强对优秀传统文化思想价值的挖掘，维护民族文化的基本元素。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6.</a:t>
            </a:r>
            <a:r>
              <a:rPr lang="zh-CN" altLang="zh-CN" sz="2600" kern="100" dirty="0">
                <a:latin typeface="Times New Roman" panose="02020603050405020304"/>
                <a:ea typeface="微软雅黑" panose="020B0503020204020204" charset="-122"/>
                <a:cs typeface="Times New Roman" panose="02020603050405020304"/>
              </a:rPr>
              <a:t>坚定对中华优秀传统文化的自信。</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7.</a:t>
            </a:r>
            <a:r>
              <a:rPr lang="zh-CN" altLang="zh-CN" sz="2600" kern="100" dirty="0">
                <a:latin typeface="Times New Roman" panose="02020603050405020304"/>
                <a:ea typeface="微软雅黑" panose="020B0503020204020204" charset="-122"/>
                <a:cs typeface="Times New Roman" panose="02020603050405020304"/>
              </a:rPr>
              <a:t>促进文化的交流和传播，扩大中华优秀传统文化的积极影响。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8.</a:t>
            </a:r>
            <a:r>
              <a:rPr lang="zh-CN" altLang="zh-CN" sz="2600" kern="100" dirty="0">
                <a:latin typeface="Times New Roman" panose="02020603050405020304"/>
                <a:ea typeface="微软雅黑" panose="020B0503020204020204" charset="-122"/>
                <a:cs typeface="Times New Roman" panose="02020603050405020304"/>
              </a:rPr>
              <a:t>推动中华优秀传统文化创造性转化、创新性发展。</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053530"/>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少小离家老大回，乡音无改鬓毛衰</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道出了许多游子的心声。而事实上，当前许多地方特色的方言似乎越来越受人冷落，正在悄无声息中消逝。</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charset="-122"/>
                <a:cs typeface="Times New Roman" panose="02020603050405020304"/>
              </a:rPr>
              <a:t>方言是地方文化的</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活化石</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是汉语言文化的组成部分。它传承着古老历史文化，是地域文化的直接标志，体现出浓郁的地域韵味和地方特色。南腔北调皆是风土人情，各地方言都是文化的结晶。一方水土养一方人，一方人说一方方言。方言让生生不息的后人在与时俱进的时代潮流中，了解家乡的特色，烙上家乡的印记，激发人们对家乡的认同感和归属感，增强人们对文化的自信心和自豪感</a:t>
            </a:r>
            <a:r>
              <a:rPr lang="zh-CN" altLang="zh-CN" sz="2600" kern="100" dirty="0" smtClean="0">
                <a:latin typeface="Times New Roman" panose="02020603050405020304"/>
                <a:ea typeface="微软雅黑" panose="020B050302020402020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charset="-122"/>
                <a:cs typeface="Times New Roman" panose="02020603050405020304"/>
              </a:rPr>
              <a:t>跟踪训练</a:t>
            </a:r>
            <a:endParaRPr lang="zh-CN" altLang="zh-CN" sz="2600" b="1" kern="100" dirty="0">
              <a:solidFill>
                <a:srgbClr val="0000CC"/>
              </a:solidFill>
              <a:latin typeface="Times New Roman" panose="02020603050405020304"/>
              <a:ea typeface="微软雅黑" panose="020B0503020204020204" charset="-122"/>
              <a:cs typeface="Times New Roman" panose="02020603050405020304"/>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05458"/>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smtClean="0">
                <a:latin typeface="Times New Roman" panose="02020603050405020304"/>
                <a:ea typeface="微软雅黑" panose="020B0503020204020204" charset="-122"/>
                <a:cs typeface="Times New Roman" panose="02020603050405020304"/>
              </a:rPr>
              <a:t>中国</a:t>
            </a:r>
            <a:r>
              <a:rPr lang="zh-CN" altLang="zh-CN" sz="2600" kern="100" dirty="0">
                <a:latin typeface="Times New Roman" panose="02020603050405020304"/>
                <a:ea typeface="微软雅黑" panose="020B0503020204020204" charset="-122"/>
                <a:cs typeface="Times New Roman" panose="02020603050405020304"/>
              </a:rPr>
              <a:t>语言资源保护工程专家庄初升认为：</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该说普通话的时候说普通话，该说方言的时候说方言，让两者各得其所，才能构建健康、和谐的语言生活。</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语言的功能不是单一的，而是极其丰富的，它包含交际工具、思维工具、文化载体这三个功能，因此我们要重视语言，尤其是自己的母语。</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因此，我们不能遗弃我们独具特色的方言文化，因为它能让我们更好地认识和改造我们的世界。</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charset="-122"/>
                <a:cs typeface="Times New Roman" panose="02020603050405020304"/>
              </a:rPr>
              <a:t>结合材料，运用文化生活的相关知识，为保护和传承好方言这一地方文化的</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活化石</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提出合理建议。</a:t>
            </a:r>
            <a:endParaRPr lang="zh-CN" altLang="zh-CN" sz="1050" kern="100" dirty="0">
              <a:effectLst/>
              <a:latin typeface="宋体" panose="02010600030101010101" pitchFamily="2" charset="-122"/>
              <a:cs typeface="Courier New" panose="02070309020205020404"/>
            </a:endParaRPr>
          </a:p>
        </p:txBody>
      </p:sp>
      <p:pic>
        <p:nvPicPr>
          <p:cNvPr id="6"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43846" y="689292"/>
            <a:ext cx="11556016"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0000FF"/>
                </a:solidFill>
                <a:latin typeface="Times New Roman" panose="02020603050405020304"/>
                <a:ea typeface="微软雅黑" panose="020B0503020204020204" charset="-122"/>
                <a:cs typeface="Times New Roman" panose="02020603050405020304"/>
              </a:rPr>
              <a:t>答案　</a:t>
            </a:r>
            <a:r>
              <a:rPr lang="en-US" altLang="zh-CN" sz="2600" kern="100" dirty="0" smtClean="0">
                <a:solidFill>
                  <a:srgbClr val="C00000"/>
                </a:solidFill>
                <a:latin typeface="Times New Roman" panose="02020603050405020304"/>
                <a:ea typeface="微软雅黑" panose="020B0503020204020204" charset="-122"/>
                <a:cs typeface="Courier New" panose="02070309020205020404"/>
              </a:rPr>
              <a:t>(</a:t>
            </a:r>
            <a:r>
              <a:rPr lang="en-US" altLang="zh-CN" sz="2600" kern="100" dirty="0">
                <a:solidFill>
                  <a:srgbClr val="C00000"/>
                </a:solidFill>
                <a:latin typeface="Times New Roman" panose="02020603050405020304"/>
                <a:ea typeface="微软雅黑" panose="020B050302020402020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要尊重文化的多样性，保持文化的个性和魅力，促进文化的发展。不同的方言体现着不同的地域韵味和地方特色，保护和传承方言就必须尊重文化的多样性。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传统文化是维系民族生存和发展的精神纽带。保护和传承方言，对符合社会发展要求的方言文化要保留和继承，对不符合社会发展和人们需求的方言要大胆地剔除，做到</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取其精华、去其糟粕</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charset="-122"/>
              </a:rPr>
              <a:t>(3)</a:t>
            </a:r>
            <a:r>
              <a:rPr lang="zh-CN" altLang="zh-CN" sz="2600" kern="100" dirty="0">
                <a:solidFill>
                  <a:srgbClr val="C00000"/>
                </a:solidFill>
                <a:latin typeface="Times New Roman" panose="02020603050405020304"/>
                <a:ea typeface="微软雅黑" panose="020B0503020204020204" charset="-122"/>
              </a:rPr>
              <a:t>促进文化的交流和传播，扩大文化的积极影响。保护和传承方言，需要借助现代传媒的工具和手段，通过教育等途径，让人们更加积极主动地传承方言。</a:t>
            </a:r>
            <a:endParaRPr lang="zh-CN" altLang="zh-CN" sz="1050" kern="100" dirty="0">
              <a:effectLst/>
              <a:latin typeface="Times New Roman" panose="02020603050405020304"/>
              <a:ea typeface="宋体" panose="02010600030101010101" pitchFamily="2" charset="-122"/>
            </a:endParaRPr>
          </a:p>
        </p:txBody>
      </p:sp>
      <p:pic>
        <p:nvPicPr>
          <p:cNvPr id="6" name="图片 5">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charset="-122"/>
              <a:ea typeface="微软雅黑" panose="020B050302020402020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charset="-122"/>
                <a:ea typeface="微软雅黑" panose="020B050302020402020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333450"/>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charset="-122"/>
                <a:cs typeface="Times New Roman" panose="02020603050405020304"/>
              </a:rPr>
              <a:t>一、选择题</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a:t>
            </a:r>
            <a:r>
              <a:rPr lang="zh-CN" altLang="zh-CN" sz="2600" kern="100" dirty="0">
                <a:latin typeface="Times New Roman" panose="02020603050405020304"/>
                <a:ea typeface="微软雅黑" panose="020B0503020204020204" charset="-122"/>
                <a:cs typeface="Times New Roman" panose="02020603050405020304"/>
              </a:rPr>
              <a:t>四合院作为传统建筑的代表，一般正房高于侧房，面积也比侧房大。其房屋布局合乎中国封建社会的人伦礼节。这反映了</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zh-CN" altLang="zh-CN" sz="2600" kern="100" dirty="0">
                <a:latin typeface="Times New Roman" panose="02020603050405020304"/>
                <a:ea typeface="微软雅黑" panose="020B0503020204020204" charset="-122"/>
                <a:cs typeface="Times New Roman" panose="02020603050405020304"/>
              </a:rPr>
              <a:t>传统建筑思想隐藏于社会地理环境之中</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B.</a:t>
            </a:r>
            <a:r>
              <a:rPr lang="zh-CN" altLang="zh-CN" sz="2600" kern="100" dirty="0">
                <a:latin typeface="Times New Roman" panose="02020603050405020304"/>
                <a:ea typeface="微软雅黑" panose="020B0503020204020204" charset="-122"/>
                <a:cs typeface="Times New Roman" panose="02020603050405020304"/>
              </a:rPr>
              <a:t>传统观念助推传统建筑的发展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C.</a:t>
            </a:r>
            <a:r>
              <a:rPr lang="zh-CN" altLang="zh-CN" sz="2600" kern="100" dirty="0">
                <a:latin typeface="Times New Roman" panose="02020603050405020304"/>
                <a:ea typeface="微软雅黑" panose="020B0503020204020204" charset="-122"/>
                <a:cs typeface="Times New Roman" panose="02020603050405020304"/>
              </a:rPr>
              <a:t>通过传统建筑能够透视传统文化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D.</a:t>
            </a:r>
            <a:r>
              <a:rPr lang="zh-CN" altLang="zh-CN" sz="2600" kern="100" dirty="0">
                <a:latin typeface="Times New Roman" panose="02020603050405020304"/>
                <a:ea typeface="微软雅黑" panose="020B0503020204020204" charset="-122"/>
                <a:cs typeface="Times New Roman" panose="02020603050405020304"/>
              </a:rPr>
              <a:t>传统建筑成为传统民俗的厚重载体</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7072" y="335722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矩形 19"/>
          <p:cNvSpPr/>
          <p:nvPr/>
        </p:nvSpPr>
        <p:spPr>
          <a:xfrm>
            <a:off x="406574" y="455766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房屋布局合乎中国封建社会的人伦礼节</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，体现了通过传统建筑能够透视传统文化，</a:t>
            </a:r>
            <a:r>
              <a:rPr lang="en-US" altLang="zh-CN" sz="2600" kern="100" dirty="0">
                <a:solidFill>
                  <a:srgbClr val="002060"/>
                </a:solidFill>
                <a:latin typeface="Times New Roman" panose="02020603050405020304"/>
                <a:ea typeface="微软雅黑" panose="020B050302020402020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符合题意。</a:t>
            </a:r>
            <a:endParaRPr lang="zh-CN" altLang="zh-CN" sz="1050" kern="100" dirty="0">
              <a:effectLst/>
              <a:latin typeface="宋体" panose="02010600030101010101" pitchFamily="2" charset="-122"/>
              <a:cs typeface="Courier New" panose="02070309020205020404"/>
            </a:endParaRPr>
          </a:p>
        </p:txBody>
      </p:sp>
      <p:pic>
        <p:nvPicPr>
          <p:cNvPr id="21" name="Picture 5" descr="\\0吕芳\g\解析 拷贝.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21"/>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0">
                                            <p:txEl>
                                              <p:pRg st="0" end="0"/>
                                            </p:txEl>
                                          </p:spTgt>
                                        </p:tgtEl>
                                        <p:attrNameLst>
                                          <p:attrName>style.visibility</p:attrName>
                                        </p:attrNameLst>
                                      </p:cBhvr>
                                      <p:to>
                                        <p:strVal val="visible"/>
                                      </p:to>
                                    </p:set>
                                    <p:animEffect transition="in" filter="blinds(horizontal)">
                                      <p:cBhvr>
                                        <p:cTn id="18" dur="500"/>
                                        <p:tgtEl>
                                          <p:spTgt spid="20">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20">
                                            <p:txEl>
                                              <p:pRg st="0" end="0"/>
                                            </p:txEl>
                                          </p:spTgt>
                                        </p:tgtEl>
                                      </p:cBhvr>
                                    </p:animEffect>
                                    <p:set>
                                      <p:cBhvr>
                                        <p:cTn id="23" dur="1" fill="hold">
                                          <p:stCondLst>
                                            <p:cond delay="499"/>
                                          </p:stCondLst>
                                        </p:cTn>
                                        <p:tgtEl>
                                          <p:spTgt spid="20">
                                            <p:txEl>
                                              <p:pRg st="0" end="0"/>
                                            </p:txEl>
                                          </p:spTgt>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61" grpId="0"/>
      <p:bldP spid="61" grpId="1"/>
      <p:bldP spid="20" grpId="0" build="allAtOnce"/>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89206" y="52863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2.</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年俗复兴</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中国门神展</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于</a:t>
            </a:r>
            <a:r>
              <a:rPr lang="en-US" altLang="zh-CN" sz="2600" kern="100" dirty="0">
                <a:latin typeface="Times New Roman" panose="02020603050405020304"/>
                <a:ea typeface="微软雅黑" panose="020B0503020204020204" charset="-122"/>
                <a:cs typeface="Courier New" panose="02070309020205020404"/>
              </a:rPr>
              <a:t>2018</a:t>
            </a:r>
            <a:r>
              <a:rPr lang="zh-CN" altLang="zh-CN" sz="2600" kern="100" dirty="0">
                <a:latin typeface="Times New Roman" panose="02020603050405020304"/>
                <a:ea typeface="微软雅黑" panose="020B0503020204020204" charset="-122"/>
                <a:cs typeface="Times New Roman" panose="02020603050405020304"/>
              </a:rPr>
              <a:t>年新年在山西晋中平遥电影宫开展，该展由当日揭幕的平遥电影宫和中国原创品牌、台湾传统民间文化研究者汉声共同合作。该展集中展示了融入当代美学观念的门神、年画、皮影艺术，并邀请民间皮影艺术家，于展览期间进行完整的传统皮影剧目表演，为观众带来</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新年俗</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体验。这表明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传统文化具有</a:t>
            </a:r>
            <a:r>
              <a:rPr lang="zh-CN" altLang="zh-CN" sz="2600" kern="100" dirty="0" smtClean="0">
                <a:latin typeface="Times New Roman" panose="02020603050405020304"/>
                <a:ea typeface="微软雅黑" panose="020B0503020204020204" charset="-122"/>
                <a:cs typeface="Times New Roman" panose="02020603050405020304"/>
              </a:rPr>
              <a:t>相对稳定性</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传统习俗是传统文化的基本</a:t>
            </a:r>
            <a:r>
              <a:rPr lang="zh-CN" altLang="zh-CN" sz="2600" kern="100" dirty="0" smtClean="0">
                <a:latin typeface="Times New Roman" panose="02020603050405020304"/>
                <a:ea typeface="微软雅黑" panose="020B0503020204020204" charset="-122"/>
                <a:cs typeface="Times New Roman" panose="02020603050405020304"/>
              </a:rPr>
              <a:t>形式</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③</a:t>
            </a:r>
            <a:r>
              <a:rPr lang="zh-CN" altLang="zh-CN" sz="2600" kern="100" dirty="0" smtClean="0">
                <a:latin typeface="Times New Roman" panose="02020603050405020304"/>
                <a:ea typeface="微软雅黑" panose="020B0503020204020204" charset="-122"/>
                <a:cs typeface="Times New Roman" panose="02020603050405020304"/>
              </a:rPr>
              <a:t>文化的多样性推动文化发展</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smtClean="0">
                <a:latin typeface="Times New Roman" panose="02020603050405020304"/>
                <a:ea typeface="微软雅黑" panose="020B0503020204020204" charset="-122"/>
                <a:cs typeface="Times New Roman" panose="02020603050405020304"/>
              </a:rPr>
              <a:t>展会是现代文化传播的根本方式</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charset="-122"/>
                <a:cs typeface="Courier New" panose="02070309020205020404"/>
              </a:rPr>
              <a:t>A</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2558" y="476202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3"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389206" y="1338098"/>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年俗复兴讲传统文化的传承性，</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中讲到了新年年画，这是传统习俗，</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这里</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没有讲文化多样性的作用，</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④</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根本方式</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的表述夸大了展会的作用，不选。</a:t>
            </a:r>
            <a:endParaRPr lang="zh-CN" altLang="zh-CN" sz="1050" kern="100" dirty="0">
              <a:effectLst/>
              <a:latin typeface="宋体" panose="02010600030101010101" pitchFamily="2" charset="-122"/>
              <a:cs typeface="Courier New" panose="02070309020205020404"/>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0"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1"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3" name="Rectangle 21">
            <a:hlinkClick r:id="rId12"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303192"/>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3.</a:t>
            </a:r>
            <a:r>
              <a:rPr lang="zh-CN" altLang="zh-CN" sz="2600" kern="100" dirty="0">
                <a:latin typeface="Times New Roman" panose="02020603050405020304"/>
                <a:ea typeface="微软雅黑" panose="020B0503020204020204" charset="-122"/>
                <a:cs typeface="Times New Roman" panose="02020603050405020304"/>
              </a:rPr>
              <a:t>《洛杉矶时报》的一篇评论指出，中国人自古就有着团圆的情怀，所以他们会尽可能地在春节时回到家人身边。</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一种叫做年夜饭的东西把他们牢牢地拴在一起，表面上是一顿饭，但实际上则是根深蒂固的精神寄托。</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这说明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传统文化具有稳定不变的</a:t>
            </a:r>
            <a:r>
              <a:rPr lang="zh-CN" altLang="zh-CN" sz="2600" kern="100" dirty="0" smtClean="0">
                <a:latin typeface="Times New Roman" panose="02020603050405020304"/>
                <a:ea typeface="微软雅黑" panose="020B0503020204020204" charset="-122"/>
                <a:cs typeface="Times New Roman" panose="02020603050405020304"/>
              </a:rPr>
              <a:t>特点</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传统文化具有鲜明的</a:t>
            </a:r>
            <a:r>
              <a:rPr lang="zh-CN" altLang="zh-CN" sz="2600" kern="100" dirty="0" smtClean="0">
                <a:latin typeface="Times New Roman" panose="02020603050405020304"/>
                <a:ea typeface="微软雅黑" panose="020B0503020204020204" charset="-122"/>
                <a:cs typeface="Times New Roman" panose="02020603050405020304"/>
              </a:rPr>
              <a:t>民族性</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民族文化是一个民族生存和发展的精神</a:t>
            </a:r>
            <a:r>
              <a:rPr lang="zh-CN" altLang="zh-CN" sz="2600" kern="100" dirty="0" smtClean="0">
                <a:latin typeface="Times New Roman" panose="02020603050405020304"/>
                <a:ea typeface="微软雅黑" panose="020B0503020204020204" charset="-122"/>
                <a:cs typeface="Times New Roman" panose="02020603050405020304"/>
              </a:rPr>
              <a:t>根基</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必须大力弘扬民族文化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007445"/>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说法错误，相对稳定不等于稳定不变，排除</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说法错误，民族文化有精华和糟粕之分，要弘扬民族文化中的精华部分，摒弃民族文化中的糟粕部分，排除。</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11016" y="327126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77466"/>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4.</a:t>
            </a:r>
            <a:r>
              <a:rPr lang="zh-CN" altLang="zh-CN" sz="2600" kern="100" dirty="0">
                <a:latin typeface="Times New Roman" panose="02020603050405020304"/>
                <a:ea typeface="微软雅黑" panose="020B0503020204020204" charset="-122"/>
                <a:cs typeface="Times New Roman" panose="02020603050405020304"/>
              </a:rPr>
              <a:t>在现代社会，把孝悌与博爱、个人与社会、情感与理性、道德与法治有机结合起来，需要对儒家的仁爱精神作出创造性诠释和创新性发展。这就要求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全面继承中华传统文化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批判性继承传统，推陈出新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发挥传统文化的积极作用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彰显中华文化的个性和特点</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86979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全面继承</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传统文化观点错误</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不符合题意。</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88862" y="410577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8547"/>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5.</a:t>
            </a:r>
            <a:r>
              <a:rPr lang="zh-CN" altLang="zh-CN" sz="2600" kern="100" dirty="0">
                <a:latin typeface="Times New Roman" panose="02020603050405020304"/>
                <a:ea typeface="微软雅黑" panose="020B0503020204020204" charset="-122"/>
                <a:cs typeface="Times New Roman" panose="02020603050405020304"/>
              </a:rPr>
              <a:t>中国自古以来就是</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礼仪之邦</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古人说：不学礼，无以立。华夏儿女的举手投足、音容笑貌，无不体现中国人的气质与素养。而今，行走中的国人在旅途中留下了不同的印记，有的在感受汲取文明，有的却因不当的言行给文明的传播留下了难言的诘问。材料启示我们</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传统文化有其自身的传承性、相对独立性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要提高自身素养，做传播中华文明的使者</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中华文化既要保持民族性，又要体现时代性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要继承中华民族讲究</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礼仪</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的优良传统</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513372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题干要求提高公民的文化素养，与传统文化的特点以及民族文化的民族性和时代性无关，</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与题意不符，排除。</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5159102" y="469001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2"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61442"/>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6.</a:t>
            </a:r>
            <a:r>
              <a:rPr lang="zh-CN" altLang="zh-CN" sz="2600" kern="100" dirty="0">
                <a:latin typeface="Times New Roman" panose="02020603050405020304"/>
                <a:ea typeface="微软雅黑" panose="020B0503020204020204" charset="-122"/>
                <a:cs typeface="Times New Roman" panose="02020603050405020304"/>
              </a:rPr>
              <a:t>站不倚门、话不高声；夹菜不过盘中线；称呼长辈必须以</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您</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开头</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微信朋友圈中一则</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济南老家规知道多少</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的帖子广为流传，引起了人们对家风的关注。对于这些传统的家风，我们应该</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在继承中发展，在发展中</a:t>
            </a:r>
            <a:r>
              <a:rPr lang="zh-CN" altLang="zh-CN" sz="2600" kern="100" dirty="0" smtClean="0">
                <a:latin typeface="Times New Roman" panose="02020603050405020304"/>
                <a:ea typeface="微软雅黑" panose="020B0503020204020204" charset="-122"/>
                <a:cs typeface="Times New Roman" panose="02020603050405020304"/>
              </a:rPr>
              <a:t>继承</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继承传统文化，促进社会发展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为传统文化注入时代</a:t>
            </a:r>
            <a:r>
              <a:rPr lang="zh-CN" altLang="zh-CN" sz="2600" kern="100" dirty="0" smtClean="0">
                <a:latin typeface="Times New Roman" panose="02020603050405020304"/>
                <a:ea typeface="微软雅黑" panose="020B0503020204020204" charset="-122"/>
                <a:cs typeface="Times New Roman" panose="02020603050405020304"/>
              </a:rPr>
              <a:t>精神</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摒弃传统文化，顺应时代发展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005858"/>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传统家风</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是一种传统文化，在今天仍广为流传，体现了对传统文化的继承，</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在</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今天，除了要继承外，还要对其进行发展，</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95088" y="327556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17426"/>
            <a:ext cx="1116124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7.</a:t>
            </a:r>
            <a:r>
              <a:rPr lang="zh-CN" altLang="zh-CN" sz="2600" kern="100" dirty="0">
                <a:latin typeface="Times New Roman" panose="02020603050405020304"/>
                <a:ea typeface="微软雅黑" panose="020B0503020204020204" charset="-122"/>
                <a:cs typeface="Times New Roman" panose="02020603050405020304"/>
              </a:rPr>
              <a:t>三千年诗韵，如何在今天从</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过去完成时</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转化为</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现在进行时</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？《经典咏流传》节目找到了一把钥匙，为古诗词赋上新曲，抒发时代心声。该节目的成功在于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为传统文化注入时代精神</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咏唱经典激活了民族文化基因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对经典诗词的批判性继承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咏唱经典是传承诗词最佳方式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5061720"/>
            <a:ext cx="1116124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材料没有体现，排除</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传承诗词最佳方式</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说法绝对，</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错误。故本题答案选</a:t>
            </a:r>
            <a:r>
              <a:rPr lang="en-US" altLang="zh-CN" sz="2600" kern="100" dirty="0">
                <a:solidFill>
                  <a:srgbClr val="002060"/>
                </a:solidFill>
                <a:latin typeface="Times New Roman" panose="02020603050405020304"/>
                <a:ea typeface="微软雅黑" panose="020B050302020402020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2558" y="42938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98598"/>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8.</a:t>
            </a:r>
            <a:r>
              <a:rPr lang="zh-CN" altLang="zh-CN" sz="2600" kern="100" dirty="0">
                <a:latin typeface="Times New Roman" panose="02020603050405020304"/>
                <a:ea typeface="微软雅黑" panose="020B0503020204020204" charset="-122"/>
                <a:cs typeface="Times New Roman" panose="02020603050405020304"/>
              </a:rPr>
              <a:t>两岸客家一脉情，宁化石壁是台湾客家寻根问祖的地方。当前，应通过发挥客家文化独特的吸引力和客家文化资源丰富的优势，大力弘扬客家文化，进一步推动两岸关系的交流与发展。从文化生活角度看，利用客家文化推动两岸关系发展的依据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传统文化是维系民族生存和发展的精神</a:t>
            </a:r>
            <a:r>
              <a:rPr lang="zh-CN" altLang="zh-CN" sz="2600" kern="100" dirty="0" smtClean="0">
                <a:latin typeface="Times New Roman" panose="02020603050405020304"/>
                <a:ea typeface="微软雅黑" panose="020B0503020204020204" charset="-122"/>
                <a:cs typeface="Times New Roman" panose="02020603050405020304"/>
              </a:rPr>
              <a:t>纽带</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文化对人的影响是潜移默化和永恒不变</a:t>
            </a:r>
            <a:r>
              <a:rPr lang="zh-CN" altLang="zh-CN" sz="2600" kern="100" dirty="0" smtClean="0">
                <a:latin typeface="Times New Roman" panose="02020603050405020304"/>
                <a:ea typeface="微软雅黑" panose="020B0503020204020204" charset="-122"/>
                <a:cs typeface="Times New Roman" panose="02020603050405020304"/>
              </a:rPr>
              <a:t>的</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中华文化求同存异，</a:t>
            </a:r>
            <a:r>
              <a:rPr lang="zh-CN" altLang="zh-CN" sz="2600" kern="100" dirty="0" smtClean="0">
                <a:latin typeface="Times New Roman" panose="02020603050405020304"/>
                <a:ea typeface="微软雅黑" panose="020B0503020204020204" charset="-122"/>
                <a:cs typeface="Times New Roman" panose="02020603050405020304"/>
              </a:rPr>
              <a:t>兼收并蓄</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各族人民对共同拥有的中华文化具有认同感和归属感</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597560"/>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说法错误，文化对人的影响是潜移默化的，但不等于是永恒不变的，排除</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不符合题意，材料没有涉及传统文化的特点，排除。</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585968" y="409238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333450"/>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9.</a:t>
            </a:r>
            <a:r>
              <a:rPr lang="zh-CN" altLang="zh-CN" sz="2600" kern="100" dirty="0">
                <a:latin typeface="Times New Roman" panose="02020603050405020304"/>
                <a:ea typeface="微软雅黑" panose="020B0503020204020204" charset="-122"/>
                <a:cs typeface="Times New Roman" panose="02020603050405020304"/>
              </a:rPr>
              <a:t>歌曲《卷珠帘》中的</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千家文，都泛黄</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叹流水兮落花伤，谁在烟云处琴声长</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等词句，运用了大量典故，实现了古典和流行的完美结合、怀旧与时尚的相互交融，深受广大听众喜爱。这说明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zh-CN" altLang="zh-CN" sz="2600" kern="100" dirty="0">
                <a:latin typeface="Times New Roman" panose="02020603050405020304"/>
                <a:ea typeface="微软雅黑" panose="020B0503020204020204" charset="-122"/>
                <a:cs typeface="Times New Roman" panose="02020603050405020304"/>
              </a:rPr>
              <a:t>传统文化是现代艺术发展的源泉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B.</a:t>
            </a:r>
            <a:r>
              <a:rPr lang="zh-CN" altLang="zh-CN" sz="2600" kern="100" dirty="0">
                <a:latin typeface="Times New Roman" panose="02020603050405020304"/>
                <a:ea typeface="微软雅黑" panose="020B0503020204020204" charset="-122"/>
                <a:cs typeface="Times New Roman" panose="02020603050405020304"/>
              </a:rPr>
              <a:t>文化创新来源于创作者的灵感</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C.</a:t>
            </a:r>
            <a:r>
              <a:rPr lang="zh-CN" altLang="zh-CN" sz="2600" kern="100" dirty="0">
                <a:latin typeface="Times New Roman" panose="02020603050405020304"/>
                <a:ea typeface="微软雅黑" panose="020B0503020204020204" charset="-122"/>
                <a:cs typeface="Times New Roman" panose="02020603050405020304"/>
              </a:rPr>
              <a:t>大众传媒是现代文化传播的手段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D.</a:t>
            </a:r>
            <a:r>
              <a:rPr lang="zh-CN" altLang="zh-CN" sz="2600" kern="100" dirty="0">
                <a:latin typeface="Times New Roman" panose="02020603050405020304"/>
                <a:ea typeface="微软雅黑" panose="020B0503020204020204" charset="-122"/>
                <a:cs typeface="Times New Roman" panose="02020603050405020304"/>
              </a:rPr>
              <a:t>文化是在继承的基础上发展的</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2558" y="393385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0" name="Picture 5" descr="\\0吕芳\g\解析 拷贝.png">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1">
            <a:hlinkClick r:id="rId17"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1025966"/>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歌曲《卷珠帘》中运用了大量典故，实现了古典和流行的完美结合，怀旧与时尚的相互交融，深受广大听众喜爱。这说明文化是在继承的基础上发展的，</a:t>
            </a:r>
            <a:r>
              <a:rPr lang="en-US" altLang="zh-CN" sz="2600" kern="100" dirty="0">
                <a:solidFill>
                  <a:srgbClr val="002060"/>
                </a:solidFill>
                <a:latin typeface="Times New Roman" panose="02020603050405020304"/>
                <a:ea typeface="微软雅黑" panose="020B050302020402020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社会实践</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是艺术发展的源泉和动力，</a:t>
            </a:r>
            <a:r>
              <a:rPr lang="en-US" altLang="zh-CN" sz="2600" kern="100" dirty="0">
                <a:solidFill>
                  <a:srgbClr val="002060"/>
                </a:solidFill>
                <a:latin typeface="Times New Roman" panose="02020603050405020304"/>
                <a:ea typeface="微软雅黑" panose="020B050302020402020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是错误的</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在题干中没有体现，排除。</a:t>
            </a:r>
            <a:endParaRPr lang="zh-CN" altLang="zh-CN" sz="1050" kern="100" dirty="0">
              <a:effectLst/>
              <a:latin typeface="宋体" panose="02010600030101010101" pitchFamily="2" charset="-122"/>
              <a:cs typeface="Courier New" panose="02070309020205020404"/>
            </a:endParaRPr>
          </a:p>
        </p:txBody>
      </p:sp>
      <p:sp>
        <p:nvSpPr>
          <p:cNvPr id="23"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6782"/>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10.</a:t>
            </a:r>
            <a:r>
              <a:rPr lang="zh-CN" altLang="zh-CN" sz="2600" kern="100" dirty="0">
                <a:latin typeface="Times New Roman" panose="02020603050405020304"/>
                <a:ea typeface="微软雅黑" panose="020B0503020204020204" charset="-122"/>
                <a:cs typeface="Times New Roman" panose="02020603050405020304"/>
              </a:rPr>
              <a:t>随着现代化进程不断推进，一些作为历史见证的文化印记却悄然消逝在人们的视野中。中央人民广播电台特别推出的文化类系列报道</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《致我们正在消逝的文化印记》，聚焦我国正在遗失的方言、工匠、地名、民间艺术、职业等七个领域。以</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广播纪录片</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的形式雕刻文化印记，激发老文化焕发新光彩。这一节目的推出旨在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传承民族文化，深刻挖掘文化的</a:t>
            </a:r>
            <a:r>
              <a:rPr lang="zh-CN" altLang="zh-CN" sz="2600" kern="100" dirty="0" smtClean="0">
                <a:latin typeface="Times New Roman" panose="02020603050405020304"/>
                <a:ea typeface="微软雅黑" panose="020B0503020204020204" charset="-122"/>
                <a:cs typeface="Times New Roman" panose="02020603050405020304"/>
              </a:rPr>
              <a:t>内涵</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smtClean="0">
                <a:latin typeface="Times New Roman" panose="02020603050405020304"/>
                <a:ea typeface="微软雅黑" panose="020B0503020204020204" charset="-122"/>
                <a:cs typeface="Times New Roman" panose="02020603050405020304"/>
              </a:rPr>
              <a:t>奏响主旋律，增强我国的文化软实力</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③</a:t>
            </a:r>
            <a:r>
              <a:rPr lang="zh-CN" altLang="zh-CN" sz="2600" kern="100" dirty="0" smtClean="0">
                <a:latin typeface="Times New Roman" panose="02020603050405020304"/>
                <a:ea typeface="微软雅黑" panose="020B0503020204020204" charset="-122"/>
                <a:cs typeface="Times New Roman" panose="02020603050405020304"/>
              </a:rPr>
              <a:t>雕刻文化记忆，辨别文化精华和糟粕</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smtClean="0">
                <a:latin typeface="Times New Roman" panose="02020603050405020304"/>
                <a:ea typeface="微软雅黑" panose="020B0503020204020204" charset="-122"/>
                <a:cs typeface="Times New Roman" panose="02020603050405020304"/>
              </a:rPr>
              <a:t>彰显文化魅力，增强文化自信</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charset="-122"/>
                <a:cs typeface="Courier New" panose="02070309020205020404"/>
              </a:rPr>
              <a:t>A</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5147127" y="534442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389206" y="1077179"/>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推出</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广播纪录片</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，旨在传承民族文化，深刻挖掘文化的内涵，彰显文化魅力，增强文化自信，故</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符合题意，应选</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②③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不符合题意。</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84084"/>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11.</a:t>
            </a:r>
            <a:r>
              <a:rPr lang="zh-CN" altLang="zh-CN" sz="2600" kern="100" dirty="0">
                <a:latin typeface="Times New Roman" panose="02020603050405020304"/>
                <a:ea typeface="微软雅黑" panose="020B0503020204020204" charset="-122"/>
                <a:cs typeface="Times New Roman" panose="02020603050405020304"/>
              </a:rPr>
              <a:t>当今，互联网和信息技术对经济社会的推动作用被寄予更多期待，网络电视、手机报、电子书等新媒体日益深入人们的生活，互联网等现代信息技术极大地促进了文化传承与发展，使文化生产力出现新组合，实现了文化财富的新掘金。这说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大众传媒具有传递、创造文化的强大</a:t>
            </a:r>
            <a:r>
              <a:rPr lang="zh-CN" altLang="zh-CN" sz="2600" kern="100" dirty="0" smtClean="0">
                <a:latin typeface="Times New Roman" panose="02020603050405020304"/>
                <a:ea typeface="微软雅黑" panose="020B0503020204020204" charset="-122"/>
                <a:cs typeface="Times New Roman" panose="02020603050405020304"/>
              </a:rPr>
              <a:t>功能</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科技进步是促进经济发展的重要</a:t>
            </a:r>
            <a:r>
              <a:rPr lang="zh-CN" altLang="zh-CN" sz="2600" kern="100" dirty="0" smtClean="0">
                <a:latin typeface="Times New Roman" panose="02020603050405020304"/>
                <a:ea typeface="微软雅黑" panose="020B0503020204020204" charset="-122"/>
                <a:cs typeface="Times New Roman" panose="02020603050405020304"/>
              </a:rPr>
              <a:t>因素</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新媒体成为社会生活中最常见最直观的</a:t>
            </a:r>
            <a:r>
              <a:rPr lang="zh-CN" altLang="zh-CN" sz="2600" kern="100" dirty="0" smtClean="0">
                <a:latin typeface="Times New Roman" panose="02020603050405020304"/>
                <a:ea typeface="微软雅黑" panose="020B0503020204020204" charset="-122"/>
                <a:cs typeface="Times New Roman" panose="02020603050405020304"/>
              </a:rPr>
              <a:t>传媒</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大众传媒已成为文化传播的主要手段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624902"/>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大众传媒具有传播、沟通、共享文化的强大功能，没有创造文化的功能，</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社会生活</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中最常见最直观的传媒是口语，</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说法错误。</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587602" y="412846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117426"/>
            <a:ext cx="11357168"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12.</a:t>
            </a:r>
            <a:r>
              <a:rPr lang="zh-CN" altLang="zh-CN" sz="2600" kern="100" dirty="0">
                <a:latin typeface="Times New Roman" panose="02020603050405020304"/>
                <a:ea typeface="微软雅黑" panose="020B0503020204020204" charset="-122"/>
                <a:cs typeface="Times New Roman" panose="02020603050405020304"/>
              </a:rPr>
              <a:t>在</a:t>
            </a:r>
            <a:r>
              <a:rPr lang="en-US" altLang="zh-CN" sz="2600" kern="100" dirty="0">
                <a:latin typeface="Times New Roman" panose="02020603050405020304"/>
                <a:ea typeface="微软雅黑" panose="020B0503020204020204" charset="-122"/>
                <a:cs typeface="Courier New" panose="02070309020205020404"/>
              </a:rPr>
              <a:t>2018</a:t>
            </a:r>
            <a:r>
              <a:rPr lang="zh-CN" altLang="zh-CN" sz="2600" kern="100" dirty="0">
                <a:latin typeface="Times New Roman" panose="02020603050405020304"/>
                <a:ea typeface="微软雅黑" panose="020B0503020204020204" charset="-122"/>
                <a:cs typeface="Times New Roman" panose="02020603050405020304"/>
              </a:rPr>
              <a:t>年的文化和自然遗产日，上海市有多项非遗宣传展示活动陆续开展，包括非遗展示展演，非遗进校园、进社区，非遗传承人研修研习培训及非遗培训活动等，让更多的人感受到非遗的独特魅力。让非遗进校园说明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教育是人类特有的传承文化的能动</a:t>
            </a:r>
            <a:r>
              <a:rPr lang="zh-CN" altLang="zh-CN" sz="2600" kern="100" dirty="0" smtClean="0">
                <a:latin typeface="Times New Roman" panose="02020603050405020304"/>
                <a:ea typeface="微软雅黑" panose="020B0503020204020204" charset="-122"/>
                <a:cs typeface="Times New Roman" panose="02020603050405020304"/>
              </a:rPr>
              <a:t>性活动</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教育具有选择、传递、沟通、共享的特定</a:t>
            </a:r>
            <a:r>
              <a:rPr lang="zh-CN" altLang="zh-CN" sz="2600" kern="100" dirty="0" smtClean="0">
                <a:latin typeface="Times New Roman" panose="02020603050405020304"/>
                <a:ea typeface="微软雅黑" panose="020B0503020204020204" charset="-122"/>
                <a:cs typeface="Times New Roman" panose="02020603050405020304"/>
              </a:rPr>
              <a:t>功能</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教育在人类文化的传承中将产生越来越大的</a:t>
            </a:r>
            <a:r>
              <a:rPr lang="zh-CN" altLang="zh-CN" sz="2600" kern="100" dirty="0" smtClean="0">
                <a:latin typeface="Times New Roman" panose="02020603050405020304"/>
                <a:ea typeface="微软雅黑" panose="020B0503020204020204" charset="-122"/>
                <a:cs typeface="Times New Roman" panose="02020603050405020304"/>
              </a:rPr>
              <a:t>影响</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文化遗产是一个国家和民族历史文化成就的重要标志</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98678" y="4461555"/>
            <a:ext cx="11076375"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教育具有选择、传递、创造文化的特定功能，大众传媒具有文化传递、沟通、共享的强大功能，</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强调的是教育的作用，而不是文化遗产的意义，排除</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377546" y="377532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113112"/>
            <a:ext cx="1141200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charset="-122"/>
                <a:cs typeface="Times New Roman" panose="02020603050405020304"/>
              </a:rPr>
              <a:t>二、非选择题</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13.</a:t>
            </a:r>
            <a:r>
              <a:rPr lang="zh-CN" altLang="zh-CN" sz="2600" kern="100" dirty="0">
                <a:latin typeface="Times New Roman" panose="02020603050405020304"/>
                <a:ea typeface="微软雅黑" panose="020B0503020204020204" charset="-122"/>
                <a:cs typeface="Times New Roman" panose="02020603050405020304"/>
              </a:rPr>
              <a:t>随着城市化推进，一方面，工业文明下的城市文化强势来袭，传统的乡村文化不能适应社会生活的变迁。另一方面，否认乡村文化作用的错误言论还有市场，他们过于强调农业效益，忽略了传统乡村文化的价值。导致一些地方的乡村文化面临式微的境地，丰富的节庆活动逐渐消失，传承千百年的传统技艺濒临失传，影响乡村建设和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charset="-122"/>
                <a:cs typeface="Times New Roman" panose="02020603050405020304"/>
              </a:rPr>
              <a:t>新时代，乡村迎来新一轮发展机遇。各地加强推进传统乡村文化振兴，留住乡愁、留住特色，充分挖掘乡村传统文化中的优秀内核，重新唤起了乡村的文化活力。丰富的民俗，淳朴的民风，缠绵的乡愁</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这些乡村历史文脉和文化基因让人们对乡村产生了更多的留恋，也必将会推动农村成为安居乐业的美丽家园。</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0"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1"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2"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54931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charset="-122"/>
                <a:cs typeface="Times New Roman" panose="02020603050405020304"/>
              </a:rPr>
              <a:t>结合材料，运用传统文化作用的知识，说明重振乡村优秀传统文化的合理性。</a:t>
            </a:r>
            <a:endParaRPr lang="zh-CN" altLang="zh-CN" sz="1050" kern="100" dirty="0">
              <a:effectLst/>
              <a:latin typeface="宋体" panose="02010600030101010101" pitchFamily="2" charset="-122"/>
              <a:cs typeface="Courier New" panose="02070309020205020404"/>
            </a:endParaRPr>
          </a:p>
        </p:txBody>
      </p:sp>
      <p:sp>
        <p:nvSpPr>
          <p:cNvPr id="26" name="矩形 25"/>
          <p:cNvSpPr/>
          <p:nvPr/>
        </p:nvSpPr>
        <p:spPr>
          <a:xfrm>
            <a:off x="350768" y="1341562"/>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传统文化具有鲜明的民族性，是维系民族生存和发展的精神纽带。传统文化如果能</a:t>
            </a:r>
            <a:r>
              <a:rPr lang="zh-CN" altLang="zh-CN" sz="2600" kern="100" spc="-20" dirty="0">
                <a:solidFill>
                  <a:srgbClr val="C00000"/>
                </a:solidFill>
                <a:latin typeface="Times New Roman" panose="02020603050405020304"/>
                <a:ea typeface="微软雅黑" panose="020B0503020204020204" charset="-122"/>
                <a:cs typeface="Times New Roman" panose="02020603050405020304"/>
              </a:rPr>
              <a:t>顺应社会生活的变迁，不断满足人们日益增长的精神需求，就能对社会与人的发展起积极作用。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随着城市化推进，传统的乡村文化不能适应社会生活的变迁，就会影响乡村建设和发展。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重振乡村优秀传统文化能增强乡民的认同感、归属感、凝聚力；有利于推动美丽乡村建设；有利于保持中华文化的地域特色。</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blinds(horizontal)">
                                      <p:cBhvr>
                                        <p:cTn id="7" dur="500"/>
                                        <p:tgtEl>
                                          <p:spTgt spid="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6">
                                            <p:txEl>
                                              <p:pRg st="1" end="1"/>
                                            </p:txEl>
                                          </p:spTgt>
                                        </p:tgtEl>
                                        <p:attrNameLst>
                                          <p:attrName>style.visibility</p:attrName>
                                        </p:attrNameLst>
                                      </p:cBhvr>
                                      <p:to>
                                        <p:strVal val="visible"/>
                                      </p:to>
                                    </p:set>
                                    <p:animEffect transition="in" filter="blinds(horizontal)">
                                      <p:cBhvr>
                                        <p:cTn id="12" dur="500"/>
                                        <p:tgtEl>
                                          <p:spTgt spid="2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6">
                                            <p:txEl>
                                              <p:pRg st="2" end="2"/>
                                            </p:txEl>
                                          </p:spTgt>
                                        </p:tgtEl>
                                        <p:attrNameLst>
                                          <p:attrName>style.visibility</p:attrName>
                                        </p:attrNameLst>
                                      </p:cBhvr>
                                      <p:to>
                                        <p:strVal val="visible"/>
                                      </p:to>
                                    </p:set>
                                    <p:animEffect transition="in" filter="blinds(horizontal)">
                                      <p:cBhvr>
                                        <p:cTn id="17" dur="500"/>
                                        <p:tgtEl>
                                          <p:spTgt spid="2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26">
                                            <p:txEl>
                                              <p:pRg st="0" end="0"/>
                                            </p:txEl>
                                          </p:spTgt>
                                        </p:tgtEl>
                                      </p:cBhvr>
                                    </p:animEffect>
                                    <p:set>
                                      <p:cBhvr>
                                        <p:cTn id="22" dur="1" fill="hold">
                                          <p:stCondLst>
                                            <p:cond delay="499"/>
                                          </p:stCondLst>
                                        </p:cTn>
                                        <p:tgtEl>
                                          <p:spTgt spid="26">
                                            <p:txEl>
                                              <p:pRg st="0" end="0"/>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26">
                                            <p:txEl>
                                              <p:pRg st="1" end="1"/>
                                            </p:txEl>
                                          </p:spTgt>
                                        </p:tgtEl>
                                      </p:cBhvr>
                                    </p:animEffect>
                                    <p:set>
                                      <p:cBhvr>
                                        <p:cTn id="25" dur="1" fill="hold">
                                          <p:stCondLst>
                                            <p:cond delay="499"/>
                                          </p:stCondLst>
                                        </p:cTn>
                                        <p:tgtEl>
                                          <p:spTgt spid="26">
                                            <p:txEl>
                                              <p:pRg st="1" end="1"/>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26">
                                            <p:txEl>
                                              <p:pRg st="2" end="2"/>
                                            </p:txEl>
                                          </p:spTgt>
                                        </p:tgtEl>
                                      </p:cBhvr>
                                    </p:animEffect>
                                    <p:set>
                                      <p:cBhvr>
                                        <p:cTn id="28" dur="1" fill="hold">
                                          <p:stCondLst>
                                            <p:cond delay="499"/>
                                          </p:stCondLst>
                                        </p:cTn>
                                        <p:tgtEl>
                                          <p:spTgt spid="26">
                                            <p:txEl>
                                              <p:pRg st="2" end="2"/>
                                            </p:txEl>
                                          </p:spTgt>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26" grpId="0" uiExpand="1" build="allAtOnce"/>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06574" y="41369"/>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14.</a:t>
            </a:r>
            <a:r>
              <a:rPr lang="zh-CN" altLang="zh-CN" sz="2600" kern="100" dirty="0">
                <a:latin typeface="Times New Roman" panose="02020603050405020304"/>
                <a:ea typeface="微软雅黑" panose="020B0503020204020204" charset="-122"/>
                <a:cs typeface="Times New Roman" panose="02020603050405020304"/>
              </a:rPr>
              <a:t>阅读材料，完成下列要求。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2018</a:t>
            </a:r>
            <a:r>
              <a:rPr lang="zh-CN" altLang="zh-CN" sz="2600" kern="100" dirty="0">
                <a:latin typeface="Times New Roman" panose="02020603050405020304"/>
                <a:ea typeface="微软雅黑" panose="020B0503020204020204" charset="-122"/>
                <a:cs typeface="Times New Roman" panose="02020603050405020304"/>
              </a:rPr>
              <a:t>年</a:t>
            </a:r>
            <a:r>
              <a:rPr lang="en-US" altLang="zh-CN" sz="2600" kern="100" dirty="0">
                <a:latin typeface="Times New Roman" panose="02020603050405020304"/>
                <a:ea typeface="微软雅黑" panose="020B0503020204020204" charset="-122"/>
                <a:cs typeface="Courier New" panose="02070309020205020404"/>
              </a:rPr>
              <a:t>2</a:t>
            </a:r>
            <a:r>
              <a:rPr lang="zh-CN" altLang="zh-CN" sz="2600" kern="100" dirty="0">
                <a:latin typeface="Times New Roman" panose="02020603050405020304"/>
                <a:ea typeface="微软雅黑" panose="020B0503020204020204" charset="-122"/>
                <a:cs typeface="Times New Roman" panose="02020603050405020304"/>
              </a:rPr>
              <a:t>月，中央一号文件公布，全面部署实施乡村振兴战略。</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charset="-122"/>
                <a:cs typeface="Times New Roman" panose="02020603050405020304"/>
              </a:rPr>
              <a:t>当前，一些乡村仍存在留不住乡情、记不住乡愁，环境污染严重、自然生态退化等问题严重制约了乡村振兴。求治之道，莫先于正风俗。乡村振兴，乡风文明是保障。乡风习俗是一个地域的生活文化，是农村精神家园的底色。习近平指出：</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乡村文明是中华民族文明史的主体，村庄是乡村文明的载体，耕读文明是我们的软实力，要保留乡村风貌，坚持传承文化。</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我们要发挥传统文化在农村底蕴深厚、流传久远的优势，摒弃铺张浪费、厚葬薄养、人情攀比等陈规陋习，倡导现代文明理念和生活方式，注重培育良好生活习惯和文明乡风，推动传统文化创造性转化、创新性发展</a:t>
            </a:r>
            <a:r>
              <a:rPr lang="zh-CN" altLang="zh-CN" sz="2600" kern="100" dirty="0" smtClean="0">
                <a:latin typeface="Times New Roman" panose="02020603050405020304"/>
                <a:ea typeface="微软雅黑" panose="020B050302020402020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0"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1"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2"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06574" y="112178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答案　</a:t>
            </a:r>
            <a:r>
              <a:rPr lang="en-US" altLang="zh-CN" sz="2600" kern="100" dirty="0" smtClean="0">
                <a:solidFill>
                  <a:srgbClr val="C0000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继承中华民族优秀传统文化，发挥优秀传统文化在维系中华民族文化基因中的纽带作用</a:t>
            </a:r>
            <a:r>
              <a:rPr lang="zh-CN" altLang="zh-CN" sz="2600" kern="100" dirty="0" smtClean="0">
                <a:solidFill>
                  <a:srgbClr val="C0000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charset="-122"/>
                <a:cs typeface="Times New Roman" panose="02020603050405020304"/>
              </a:rPr>
              <a:t>②</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对传统文化要</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取其精华、去其糟粕</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，摒弃铺张浪费等陈规陋习，做到批判继承，古为今用</a:t>
            </a:r>
            <a:r>
              <a:rPr lang="zh-CN" altLang="zh-CN" sz="2600" kern="100" dirty="0" smtClean="0">
                <a:solidFill>
                  <a:srgbClr val="C0000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继承传统，推陈出新，倡导现代文明理念和生活方式，使传统文化顺应时代的变迁</a:t>
            </a:r>
            <a:r>
              <a:rPr lang="zh-CN" altLang="zh-CN" sz="2600" kern="100" dirty="0" smtClean="0">
                <a:solidFill>
                  <a:srgbClr val="C0000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charset="-122"/>
                <a:cs typeface="Times New Roman" panose="02020603050405020304"/>
              </a:rPr>
              <a:t>④</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坚持文化创新，推动传统文化创造性转化、创新性发展</a:t>
            </a:r>
            <a:r>
              <a:rPr lang="zh-CN" altLang="zh-CN" sz="2600" kern="100" dirty="0" smtClean="0">
                <a:solidFill>
                  <a:srgbClr val="C00000"/>
                </a:solidFill>
                <a:latin typeface="Times New Roman" panose="02020603050405020304"/>
                <a:ea typeface="微软雅黑" panose="020B0503020204020204" charset="-122"/>
                <a:cs typeface="Times New Roman" panose="02020603050405020304"/>
              </a:rPr>
              <a:t>。</a:t>
            </a:r>
            <a:r>
              <a:rPr lang="en-US" altLang="zh-CN" sz="2600" kern="100" dirty="0" smtClean="0">
                <a:solidFill>
                  <a:srgbClr val="C00000"/>
                </a:solidFill>
                <a:latin typeface="Times New Roman" panose="02020603050405020304"/>
                <a:ea typeface="微软雅黑" panose="020B0503020204020204" charset="-122"/>
                <a:cs typeface="Times New Roman" panose="02020603050405020304"/>
              </a:rPr>
              <a:t> </a:t>
            </a:r>
            <a:endParaRPr lang="zh-CN" altLang="zh-CN" sz="1050" kern="100" dirty="0">
              <a:effectLst/>
              <a:latin typeface="宋体" panose="02010600030101010101" pitchFamily="2" charset="-122"/>
              <a:cs typeface="Courier New" panose="02070309020205020404"/>
            </a:endParaRPr>
          </a:p>
        </p:txBody>
      </p:sp>
      <p:sp>
        <p:nvSpPr>
          <p:cNvPr id="11" name="矩形 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矩形 18"/>
          <p:cNvSpPr/>
          <p:nvPr/>
        </p:nvSpPr>
        <p:spPr>
          <a:xfrm>
            <a:off x="334566" y="478045"/>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a:t>
            </a:r>
            <a:r>
              <a:rPr lang="zh-CN" altLang="zh-CN" sz="2600" kern="100" dirty="0">
                <a:latin typeface="Times New Roman" panose="02020603050405020304"/>
                <a:ea typeface="微软雅黑" panose="020B0503020204020204" charset="-122"/>
                <a:cs typeface="Times New Roman" panose="02020603050405020304"/>
              </a:rPr>
              <a:t>结合材料，运用文化传承与创新的相关知识，分析如何加强乡风文明建设。</a:t>
            </a:r>
            <a:endParaRPr lang="zh-CN" altLang="zh-CN" sz="1050" kern="100" dirty="0">
              <a:latin typeface="宋体" panose="02010600030101010101" pitchFamily="2" charset="-122"/>
              <a:cs typeface="Courier New" panose="02070309020205020404"/>
            </a:endParaRPr>
          </a:p>
        </p:txBody>
      </p:sp>
      <p:pic>
        <p:nvPicPr>
          <p:cNvPr id="20" name="Picture 4" descr="\\0吕芳\g\答案 拷贝.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linds(horizontal)">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blinds(horizontal)">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blinds(horizontal)">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0">
                                            <p:txEl>
                                              <p:pRg st="0" end="0"/>
                                            </p:txEl>
                                          </p:spTgt>
                                        </p:tgtEl>
                                      </p:cBhvr>
                                    </p:animEffect>
                                    <p:set>
                                      <p:cBhvr>
                                        <p:cTn id="27" dur="1" fill="hold">
                                          <p:stCondLst>
                                            <p:cond delay="499"/>
                                          </p:stCondLst>
                                        </p:cTn>
                                        <p:tgtEl>
                                          <p:spTgt spid="10">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10">
                                            <p:txEl>
                                              <p:pRg st="1" end="1"/>
                                            </p:txEl>
                                          </p:spTgt>
                                        </p:tgtEl>
                                      </p:cBhvr>
                                    </p:animEffect>
                                    <p:set>
                                      <p:cBhvr>
                                        <p:cTn id="30" dur="1" fill="hold">
                                          <p:stCondLst>
                                            <p:cond delay="499"/>
                                          </p:stCondLst>
                                        </p:cTn>
                                        <p:tgtEl>
                                          <p:spTgt spid="10">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10">
                                            <p:txEl>
                                              <p:pRg st="2" end="2"/>
                                            </p:txEl>
                                          </p:spTgt>
                                        </p:tgtEl>
                                      </p:cBhvr>
                                    </p:animEffect>
                                    <p:set>
                                      <p:cBhvr>
                                        <p:cTn id="33" dur="1" fill="hold">
                                          <p:stCondLst>
                                            <p:cond delay="499"/>
                                          </p:stCondLst>
                                        </p:cTn>
                                        <p:tgtEl>
                                          <p:spTgt spid="10">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
                                            <p:txEl>
                                              <p:pRg st="3" end="3"/>
                                            </p:txEl>
                                          </p:spTgt>
                                        </p:tgtEl>
                                      </p:cBhvr>
                                    </p:animEffect>
                                    <p:set>
                                      <p:cBhvr>
                                        <p:cTn id="36" dur="1" fill="hold">
                                          <p:stCondLst>
                                            <p:cond delay="499"/>
                                          </p:stCondLst>
                                        </p:cTn>
                                        <p:tgtEl>
                                          <p:spTgt spid="10">
                                            <p:txEl>
                                              <p:pRg st="3" end="3"/>
                                            </p:txEl>
                                          </p:spTgt>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0" grpId="0" build="allAtOnce"/>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17328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(2)</a:t>
            </a:r>
            <a:r>
              <a:rPr lang="zh-CN" altLang="zh-CN" sz="2600" kern="100" dirty="0">
                <a:latin typeface="Times New Roman" panose="02020603050405020304"/>
                <a:ea typeface="微软雅黑" panose="020B0503020204020204" charset="-122"/>
                <a:cs typeface="Times New Roman" panose="02020603050405020304"/>
              </a:rPr>
              <a:t>请你为乡村开展乡风文明建设提出两条活动建议。</a:t>
            </a:r>
            <a:endParaRPr lang="zh-CN" altLang="zh-CN" sz="1050" kern="100" dirty="0">
              <a:effectLst/>
              <a:latin typeface="宋体" panose="02010600030101010101" pitchFamily="2" charset="-122"/>
              <a:cs typeface="Courier New" panose="02070309020205020404"/>
            </a:endParaRPr>
          </a:p>
        </p:txBody>
      </p:sp>
      <p:sp>
        <p:nvSpPr>
          <p:cNvPr id="10" name="矩形 9"/>
          <p:cNvSpPr/>
          <p:nvPr/>
        </p:nvSpPr>
        <p:spPr>
          <a:xfrm>
            <a:off x="406574" y="1917626"/>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0000FF"/>
                </a:solidFill>
                <a:latin typeface="Times New Roman" panose="02020603050405020304"/>
                <a:ea typeface="微软雅黑" panose="020B0503020204020204" charset="-122"/>
                <a:cs typeface="Times New Roman" panose="02020603050405020304"/>
              </a:rPr>
              <a:t>答案　</a:t>
            </a:r>
            <a:r>
              <a:rPr lang="zh-CN" altLang="zh-CN" sz="2600" kern="100" dirty="0" smtClean="0">
                <a:solidFill>
                  <a:srgbClr val="C00000"/>
                </a:solidFill>
                <a:latin typeface="Times New Roman" panose="02020603050405020304"/>
                <a:ea typeface="微软雅黑" panose="020B0503020204020204" charset="-122"/>
                <a:cs typeface="Times New Roman" panose="02020603050405020304"/>
              </a:rPr>
              <a:t>答案</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示例</a:t>
            </a:r>
            <a:r>
              <a:rPr lang="zh-CN" altLang="zh-CN" sz="2600" kern="100" dirty="0" smtClean="0">
                <a:solidFill>
                  <a:srgbClr val="C00000"/>
                </a:solidFill>
                <a:latin typeface="Times New Roman" panose="02020603050405020304"/>
                <a:ea typeface="微软雅黑" panose="020B0503020204020204" charset="-122"/>
                <a:cs typeface="Times New Roman" panose="02020603050405020304"/>
              </a:rPr>
              <a:t>：</a:t>
            </a:r>
            <a:r>
              <a:rPr lang="en-US" altLang="zh-CN" sz="2600" kern="100" dirty="0" smtClean="0">
                <a:solidFill>
                  <a:srgbClr val="C0000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开展</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好家风</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好家训家规</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展示活动。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②</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组织开展</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最美家庭</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文明家庭</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幸福家庭</a:t>
            </a: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评选表彰活动。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C00000"/>
                </a:solidFill>
                <a:latin typeface="Times New Roman" panose="02020603050405020304"/>
                <a:ea typeface="微软雅黑" panose="020B0503020204020204" charset="-122"/>
                <a:cs typeface="Times New Roman" panose="02020603050405020304"/>
              </a:rPr>
              <a:t>组织开展农村电影公益放映等文化活动。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宋体" panose="02010600030101010101" pitchFamily="2" charset="-122"/>
                <a:ea typeface="微软雅黑" panose="020B0503020204020204" charset="-122"/>
              </a:rPr>
              <a:t>④</a:t>
            </a:r>
            <a:r>
              <a:rPr lang="zh-CN" altLang="zh-CN" sz="2600" kern="100" dirty="0">
                <a:solidFill>
                  <a:srgbClr val="C00000"/>
                </a:solidFill>
                <a:latin typeface="Times New Roman" panose="02020603050405020304"/>
                <a:ea typeface="微软雅黑" panose="020B0503020204020204" charset="-122"/>
              </a:rPr>
              <a:t>向群众免费开放乡村综合文化站、村图书室等公共文化设施，丰富农村文化产品和服务供给。</a:t>
            </a:r>
            <a:endParaRPr lang="zh-CN" altLang="zh-CN" sz="1050" kern="100" dirty="0">
              <a:effectLst/>
              <a:latin typeface="Times New Roman" panose="02020603050405020304"/>
              <a:ea typeface="宋体" panose="02010600030101010101" pitchFamily="2" charset="-122"/>
            </a:endParaRPr>
          </a:p>
        </p:txBody>
      </p:sp>
      <p:sp>
        <p:nvSpPr>
          <p:cNvPr id="11" name="矩形 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图片 8">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26"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linds(horizontal)">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blinds(horizontal)">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blinds(horizontal)">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0">
                                            <p:txEl>
                                              <p:pRg st="0" end="0"/>
                                            </p:txEl>
                                          </p:spTgt>
                                        </p:tgtEl>
                                      </p:cBhvr>
                                    </p:animEffect>
                                    <p:set>
                                      <p:cBhvr>
                                        <p:cTn id="27" dur="1" fill="hold">
                                          <p:stCondLst>
                                            <p:cond delay="499"/>
                                          </p:stCondLst>
                                        </p:cTn>
                                        <p:tgtEl>
                                          <p:spTgt spid="10">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10">
                                            <p:txEl>
                                              <p:pRg st="1" end="1"/>
                                            </p:txEl>
                                          </p:spTgt>
                                        </p:tgtEl>
                                      </p:cBhvr>
                                    </p:animEffect>
                                    <p:set>
                                      <p:cBhvr>
                                        <p:cTn id="30" dur="1" fill="hold">
                                          <p:stCondLst>
                                            <p:cond delay="499"/>
                                          </p:stCondLst>
                                        </p:cTn>
                                        <p:tgtEl>
                                          <p:spTgt spid="10">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10">
                                            <p:txEl>
                                              <p:pRg st="2" end="2"/>
                                            </p:txEl>
                                          </p:spTgt>
                                        </p:tgtEl>
                                      </p:cBhvr>
                                    </p:animEffect>
                                    <p:set>
                                      <p:cBhvr>
                                        <p:cTn id="33" dur="1" fill="hold">
                                          <p:stCondLst>
                                            <p:cond delay="499"/>
                                          </p:stCondLst>
                                        </p:cTn>
                                        <p:tgtEl>
                                          <p:spTgt spid="10">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
                                            <p:txEl>
                                              <p:pRg st="3" end="3"/>
                                            </p:txEl>
                                          </p:spTgt>
                                        </p:tgtEl>
                                      </p:cBhvr>
                                    </p:animEffect>
                                    <p:set>
                                      <p:cBhvr>
                                        <p:cTn id="36" dur="1" fill="hold">
                                          <p:stCondLst>
                                            <p:cond delay="499"/>
                                          </p:stCondLst>
                                        </p:cTn>
                                        <p:tgtEl>
                                          <p:spTgt spid="10">
                                            <p:txEl>
                                              <p:pRg st="3" end="3"/>
                                            </p:txEl>
                                          </p:spTgt>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10" grpId="0" uiExpand="1" build="allAtOnce"/>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3941155" y="2621292"/>
            <a:ext cx="4454229" cy="504056"/>
            <a:chOff x="4214225" y="2621292"/>
            <a:chExt cx="3681181"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a:latin typeface="+mj-ea"/>
                  <a:ea typeface="+mj-ea"/>
                </a:rPr>
                <a:t>十</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文化传承与创新</a:t>
              </a:r>
              <a:endParaRPr lang="zh-CN" altLang="en-US" sz="2000" dirty="0">
                <a:latin typeface="+mj-ea"/>
                <a:ea typeface="+mj-ea"/>
              </a:endParaRPr>
            </a:p>
          </p:txBody>
        </p:sp>
        <p:sp>
          <p:nvSpPr>
            <p:cNvPr id="33" name="副标题 3"/>
            <p:cNvSpPr txBox="1"/>
            <p:nvPr/>
          </p:nvSpPr>
          <p:spPr>
            <a:xfrm>
              <a:off x="4214225" y="2621292"/>
              <a:ext cx="729705"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1746829" y="3513464"/>
            <a:ext cx="8696754"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mj-ea"/>
                <a:cs typeface="Times New Roman" panose="02020603050405020304"/>
              </a:rPr>
              <a:t>第</a:t>
            </a:r>
            <a:r>
              <a:rPr lang="en-US" altLang="zh-CN" sz="4400" b="1" kern="100" dirty="0">
                <a:latin typeface="+mj-ea"/>
                <a:cs typeface="Times New Roman" panose="02020603050405020304"/>
              </a:rPr>
              <a:t>24</a:t>
            </a:r>
            <a:r>
              <a:rPr lang="zh-CN" altLang="en-US" sz="4400" b="1" kern="100" dirty="0">
                <a:latin typeface="+mj-ea"/>
                <a:cs typeface="Times New Roman" panose="02020603050405020304"/>
              </a:rPr>
              <a:t>课　文化的继承性与文化发展</a:t>
            </a:r>
            <a:endParaRPr lang="zh-CN" altLang="en-US" sz="4400" b="1" kern="100" dirty="0">
              <a:latin typeface="+mj-ea"/>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91820" y="555625"/>
            <a:ext cx="11050270" cy="6185535"/>
          </a:xfrm>
          <a:prstGeom prst="rect">
            <a:avLst/>
          </a:prstGeom>
          <a:noFill/>
        </p:spPr>
        <p:txBody>
          <a:bodyPr wrap="square" rtlCol="0" anchor="t">
            <a:spAutoFit/>
          </a:bodyPr>
          <a:p>
            <a:pPr>
              <a:lnSpc>
                <a:spcPct val="110000"/>
              </a:lnSpc>
            </a:pPr>
            <a:r>
              <a:rPr lang="zh-CN" altLang="en-US" sz="4000">
                <a:latin typeface="华文楷体" panose="02010600040101010101" charset="-122"/>
                <a:ea typeface="华文楷体" panose="02010600040101010101" charset="-122"/>
                <a:cs typeface="华文楷体" panose="02010600040101010101" charset="-122"/>
              </a:rPr>
              <a:t>20．乡村振兴，乡风文明是保障。规划指出，要培育文明乡风、良好家风、淳朴民风，推动乡村文化振兴，建设邻里守望、诚信重礼、勤俭节约的文明乡村。建设乡风文明的意义在于（）</a:t>
            </a:r>
            <a:endParaRPr lang="zh-CN" altLang="en-US" sz="40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4000">
                <a:latin typeface="华文楷体" panose="02010600040101010101" charset="-122"/>
                <a:ea typeface="华文楷体" panose="02010600040101010101" charset="-122"/>
                <a:cs typeface="华文楷体" panose="02010600040101010101" charset="-122"/>
              </a:rPr>
              <a:t>①维护传统农耕文化的稳定性</a:t>
            </a:r>
            <a:endParaRPr lang="zh-CN" altLang="en-US" sz="40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4000">
                <a:latin typeface="华文楷体" panose="02010600040101010101" charset="-122"/>
                <a:ea typeface="华文楷体" panose="02010600040101010101" charset="-122"/>
                <a:cs typeface="华文楷体" panose="02010600040101010101" charset="-122"/>
              </a:rPr>
              <a:t>②促进传统文化与现代文化的相互转化</a:t>
            </a:r>
            <a:endParaRPr lang="zh-CN" altLang="en-US" sz="40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4000">
                <a:latin typeface="华文楷体" panose="02010600040101010101" charset="-122"/>
                <a:ea typeface="华文楷体" panose="02010600040101010101" charset="-122"/>
                <a:cs typeface="华文楷体" panose="02010600040101010101" charset="-122"/>
              </a:rPr>
              <a:t>③培育崇信尚俭、向上向善的乡村文化</a:t>
            </a:r>
            <a:endParaRPr lang="zh-CN" altLang="en-US" sz="40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4000">
                <a:latin typeface="华文楷体" panose="02010600040101010101" charset="-122"/>
                <a:ea typeface="华文楷体" panose="02010600040101010101" charset="-122"/>
                <a:cs typeface="华文楷体" panose="02010600040101010101" charset="-122"/>
              </a:rPr>
              <a:t>④丰富人们的精神世界，增强人们的精神力量</a:t>
            </a:r>
            <a:endParaRPr lang="zh-CN" altLang="en-US" sz="4000">
              <a:latin typeface="华文楷体" panose="02010600040101010101" charset="-122"/>
              <a:ea typeface="华文楷体" panose="02010600040101010101" charset="-122"/>
              <a:cs typeface="华文楷体" panose="02010600040101010101" charset="-122"/>
            </a:endParaRPr>
          </a:p>
          <a:p>
            <a:pPr>
              <a:lnSpc>
                <a:spcPct val="110000"/>
              </a:lnSpc>
            </a:pPr>
            <a:r>
              <a:rPr lang="zh-CN" altLang="en-US" sz="4000">
                <a:latin typeface="华文楷体" panose="02010600040101010101" charset="-122"/>
                <a:ea typeface="华文楷体" panose="02010600040101010101" charset="-122"/>
                <a:cs typeface="华文楷体" panose="02010600040101010101" charset="-122"/>
              </a:rPr>
              <a:t>A．①② B．①④   C．②③   D．③④</a:t>
            </a:r>
            <a:endParaRPr lang="zh-CN" altLang="en-US" sz="4000">
              <a:latin typeface="华文楷体" panose="02010600040101010101" charset="-122"/>
              <a:ea typeface="华文楷体" panose="02010600040101010101" charset="-122"/>
              <a:cs typeface="华文楷体" panose="02010600040101010101" charset="-122"/>
            </a:endParaRPr>
          </a:p>
        </p:txBody>
      </p:sp>
      <p:sp>
        <p:nvSpPr>
          <p:cNvPr id="3" name="文本框 2"/>
          <p:cNvSpPr txBox="1"/>
          <p:nvPr/>
        </p:nvSpPr>
        <p:spPr>
          <a:xfrm>
            <a:off x="591820" y="95250"/>
            <a:ext cx="5892800"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2019年高考全国Ⅱ卷文综政治试题</a:t>
            </a:r>
            <a:endParaRPr lang="zh-CN" altLang="en-US">
              <a:latin typeface="方正舒体" panose="02010601030101010101" charset="-122"/>
              <a:ea typeface="方正舒体" panose="02010601030101010101" charset="-122"/>
              <a:cs typeface="方正舒体" panose="02010601030101010101" charset="-122"/>
            </a:endParaRPr>
          </a:p>
        </p:txBody>
      </p:sp>
      <p:sp>
        <p:nvSpPr>
          <p:cNvPr id="4" name="文本框 3"/>
          <p:cNvSpPr txBox="1"/>
          <p:nvPr/>
        </p:nvSpPr>
        <p:spPr>
          <a:xfrm>
            <a:off x="10320020" y="3693160"/>
            <a:ext cx="770255" cy="1014730"/>
          </a:xfrm>
          <a:prstGeom prst="rect">
            <a:avLst/>
          </a:prstGeom>
          <a:noFill/>
        </p:spPr>
        <p:txBody>
          <a:bodyPr wrap="none" rtlCol="0" anchor="t">
            <a:spAutoFit/>
          </a:bodyPr>
          <a:p>
            <a:r>
              <a:rPr lang="zh-CN" altLang="en-US" sz="6000">
                <a:solidFill>
                  <a:srgbClr val="FF0000"/>
                </a:solidFill>
                <a:latin typeface="华文楷体" panose="02010600040101010101" charset="-122"/>
                <a:ea typeface="华文楷体" panose="02010600040101010101" charset="-122"/>
                <a:cs typeface="华文楷体" panose="02010600040101010101" charset="-122"/>
                <a:sym typeface="+mn-ea"/>
              </a:rPr>
              <a:t>D</a:t>
            </a:r>
            <a:endParaRPr lang="zh-CN" altLang="en-US" sz="6000">
              <a:solidFill>
                <a:srgbClr val="FF0000"/>
              </a:solidFill>
              <a:latin typeface="华文楷体" panose="02010600040101010101" charset="-122"/>
              <a:ea typeface="华文楷体" panose="02010600040101010101" charset="-122"/>
              <a:cs typeface="华文楷体" panose="0201060004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470367"/>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charset="-122"/>
              <a:cs typeface="Times New Roman" panose="02020603050405020304"/>
            </a:endParaRPr>
          </a:p>
        </p:txBody>
      </p:sp>
      <p:sp>
        <p:nvSpPr>
          <p:cNvPr id="3" name="矩形 2"/>
          <p:cNvSpPr/>
          <p:nvPr/>
        </p:nvSpPr>
        <p:spPr>
          <a:xfrm>
            <a:off x="587862" y="1128378"/>
            <a:ext cx="10814126" cy="1221296"/>
          </a:xfrm>
          <a:prstGeom prst="rect">
            <a:avLst/>
          </a:prstGeom>
        </p:spPr>
        <p:txBody>
          <a:bodyPr wrap="square">
            <a:spAutoFit/>
          </a:bodyPr>
          <a:lstStyle/>
          <a:p>
            <a:pPr>
              <a:lnSpc>
                <a:spcPct val="150000"/>
              </a:lnSpc>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考情分析：</a:t>
            </a:r>
            <a:r>
              <a:rPr lang="zh-CN" altLang="zh-CN" sz="2600" kern="100" dirty="0">
                <a:latin typeface="Times New Roman" panose="02020603050405020304"/>
                <a:ea typeface="微软雅黑" panose="020B0503020204020204" charset="-122"/>
                <a:cs typeface="Times New Roman" panose="02020603050405020304"/>
              </a:rPr>
              <a:t>本考点是高考的冷点，全国卷试题没有考过，复习时可重点理解传统文化的特点和影响。</a:t>
            </a:r>
            <a:endParaRPr lang="zh-CN" altLang="en-US" sz="2600" dirty="0"/>
          </a:p>
        </p:txBody>
      </p:sp>
      <p:sp>
        <p:nvSpPr>
          <p:cNvPr id="8" name="矩形 7"/>
          <p:cNvSpPr/>
          <p:nvPr/>
        </p:nvSpPr>
        <p:spPr>
          <a:xfrm>
            <a:off x="587862" y="2349674"/>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　传统文化的</a:t>
            </a:r>
            <a:r>
              <a:rPr lang="zh-CN" altLang="en-US" sz="2600" b="1" kern="100" dirty="0" smtClean="0">
                <a:latin typeface="+mj-ea"/>
                <a:ea typeface="+mj-ea"/>
                <a:cs typeface="Times New Roman" panose="02020603050405020304"/>
              </a:rPr>
              <a:t>表现</a:t>
            </a:r>
            <a:endParaRPr lang="en-US" altLang="zh-CN" sz="2600" b="1" kern="100" dirty="0" smtClean="0">
              <a:latin typeface="+mj-ea"/>
              <a:ea typeface="+mj-ea"/>
              <a:cs typeface="Times New Roman" panose="02020603050405020304"/>
            </a:endParaRPr>
          </a:p>
          <a:p>
            <a:pPr lvl="0" algn="just">
              <a:lnSpc>
                <a:spcPct val="150000"/>
              </a:lnSpc>
            </a:pPr>
            <a:r>
              <a:rPr lang="zh-CN" altLang="zh-CN" sz="2600" b="1" kern="100" dirty="0">
                <a:solidFill>
                  <a:srgbClr val="0000FF"/>
                </a:solidFill>
                <a:latin typeface="微软雅黑" panose="020B0503020204020204" charset="-122"/>
                <a:ea typeface="微软雅黑" panose="020B0503020204020204" charset="-122"/>
                <a:cs typeface="Times New Roman" panose="02020603050405020304"/>
              </a:rPr>
              <a:t>典</a:t>
            </a:r>
            <a:r>
              <a:rPr lang="zh-CN" altLang="zh-CN" sz="2600" b="1" kern="100" dirty="0" smtClean="0">
                <a:solidFill>
                  <a:srgbClr val="0000FF"/>
                </a:solidFill>
                <a:latin typeface="微软雅黑" panose="020B0503020204020204" charset="-122"/>
                <a:ea typeface="微软雅黑" panose="020B0503020204020204" charset="-122"/>
                <a:cs typeface="Times New Roman" panose="02020603050405020304"/>
              </a:rPr>
              <a:t>例</a:t>
            </a:r>
            <a:r>
              <a:rPr lang="en-US" altLang="zh-CN" sz="2600" b="1" kern="100" dirty="0" smtClean="0">
                <a:solidFill>
                  <a:srgbClr val="0000FF"/>
                </a:solidFill>
                <a:latin typeface="微软雅黑" panose="020B0503020204020204" charset="-122"/>
                <a:ea typeface="微软雅黑" panose="020B0503020204020204" charset="-122"/>
                <a:cs typeface="Times New Roman" panose="02020603050405020304"/>
              </a:rPr>
              <a:t>1</a:t>
            </a:r>
            <a:r>
              <a:rPr lang="zh-CN" altLang="zh-CN" sz="2600" kern="100" dirty="0">
                <a:solidFill>
                  <a:prstClr val="black"/>
                </a:solidFill>
                <a:latin typeface="Times New Roman" panose="02020603050405020304"/>
                <a:ea typeface="微软雅黑" panose="020B0503020204020204" charset="-122"/>
                <a:cs typeface="Times New Roman" panose="02020603050405020304"/>
              </a:rPr>
              <a:t>　</a:t>
            </a:r>
            <a:r>
              <a:rPr lang="zh-CN" altLang="zh-CN" sz="2600" kern="100" dirty="0" smtClean="0">
                <a:latin typeface="Times New Roman" panose="02020603050405020304"/>
                <a:ea typeface="微软雅黑" panose="020B0503020204020204" charset="-122"/>
                <a:cs typeface="Times New Roman" panose="02020603050405020304"/>
              </a:rPr>
              <a:t>筷子是当今世界上一种独特的用餐工具，同时具有夹、拨、挑、撮、撕等多种功能。我国有史料记载的用筷子的历史已有</a:t>
            </a:r>
            <a:r>
              <a:rPr lang="en-US" altLang="zh-CN" sz="2600" kern="100" dirty="0" smtClean="0">
                <a:latin typeface="Times New Roman" panose="02020603050405020304"/>
                <a:ea typeface="微软雅黑" panose="020B0503020204020204" charset="-122"/>
                <a:cs typeface="Courier New" panose="02070309020205020404"/>
              </a:rPr>
              <a:t>3 000</a:t>
            </a:r>
            <a:r>
              <a:rPr lang="zh-CN" altLang="zh-CN" sz="2600" kern="100" dirty="0" smtClean="0">
                <a:latin typeface="Times New Roman" panose="02020603050405020304"/>
                <a:ea typeface="微软雅黑" panose="020B0503020204020204" charset="-122"/>
                <a:cs typeface="Times New Roman" panose="02020603050405020304"/>
              </a:rPr>
              <a:t>多年。在中国人用筷子传统的延续中，我们可以感受到</a:t>
            </a:r>
            <a:endParaRPr lang="zh-CN"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charset="-122"/>
                <a:cs typeface="Courier New" panose="02070309020205020404"/>
              </a:rPr>
              <a:t>A</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传统思想的继承</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传统文化的继承</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C.</a:t>
            </a:r>
            <a:r>
              <a:rPr lang="zh-CN" altLang="zh-CN" sz="2600" kern="100" dirty="0">
                <a:latin typeface="Times New Roman" panose="02020603050405020304"/>
                <a:ea typeface="微软雅黑" panose="020B0503020204020204" charset="-122"/>
                <a:cs typeface="Times New Roman" panose="02020603050405020304"/>
              </a:rPr>
              <a:t>传统习俗的继承</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传统建筑的</a:t>
            </a:r>
            <a:r>
              <a:rPr lang="zh-CN" altLang="zh-CN" sz="2600" kern="100" dirty="0" smtClean="0">
                <a:latin typeface="Times New Roman" panose="02020603050405020304"/>
                <a:ea typeface="微软雅黑" panose="020B0503020204020204" charset="-122"/>
                <a:cs typeface="Times New Roman" panose="02020603050405020304"/>
              </a:rPr>
              <a:t>继承</a:t>
            </a:r>
            <a:endParaRPr lang="zh-CN" altLang="zh-CN" sz="2600" kern="100" dirty="0">
              <a:latin typeface="宋体" panose="02010600030101010101" pitchFamily="2" charset="-122"/>
              <a:cs typeface="Courier New" panose="02070309020205020404"/>
            </a:endParaRPr>
          </a:p>
        </p:txBody>
      </p:sp>
      <p:sp>
        <p:nvSpPr>
          <p:cNvPr id="9" name="TextBox 8"/>
          <p:cNvSpPr txBox="1"/>
          <p:nvPr/>
        </p:nvSpPr>
        <p:spPr>
          <a:xfrm>
            <a:off x="471690" y="53380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0" name="Picture 4" descr="\\0吕芳\g\答案 拷贝.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9" grpId="0"/>
      <p:bldP spid="9" grpId="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26590"/>
            <a:ext cx="11412000" cy="516446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en-US" sz="2600" b="1" kern="100" dirty="0">
                <a:latin typeface="+mj-ea"/>
                <a:ea typeface="+mj-ea"/>
                <a:cs typeface="Times New Roman" panose="02020603050405020304"/>
              </a:rPr>
              <a:t>　传统文化的</a:t>
            </a:r>
            <a:r>
              <a:rPr lang="zh-CN" altLang="en-US" sz="2600" b="1" kern="100" dirty="0" smtClean="0">
                <a:latin typeface="+mj-ea"/>
                <a:ea typeface="+mj-ea"/>
                <a:cs typeface="Times New Roman" panose="02020603050405020304"/>
              </a:rPr>
              <a:t>特点</a:t>
            </a:r>
            <a:endParaRPr lang="en-US" altLang="zh-CN" sz="2600" b="1" kern="100" dirty="0" smtClean="0">
              <a:latin typeface="+mj-ea"/>
              <a:ea typeface="+mj-ea"/>
              <a:cs typeface="Times New Roman" panose="02020603050405020304"/>
            </a:endParaRPr>
          </a:p>
          <a:p>
            <a:pPr algn="just">
              <a:lnSpc>
                <a:spcPct val="14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charset="-122"/>
                <a:cs typeface="Times New Roman" panose="02020603050405020304"/>
              </a:rPr>
              <a:t>　</a:t>
            </a:r>
            <a:r>
              <a:rPr lang="zh-CN" altLang="zh-CN" sz="2600" kern="100" dirty="0">
                <a:latin typeface="Times New Roman" panose="02020603050405020304"/>
                <a:ea typeface="微软雅黑" panose="020B0503020204020204" charset="-122"/>
                <a:cs typeface="Times New Roman" panose="02020603050405020304"/>
              </a:rPr>
              <a:t>有学者认为，传统戏曲在写意的、程式化的表演变迁中体现出一脉相承的美学气质；古典诗词在格律、句式的变化中始终坚持了押韵、平仄和诗情意象；书法在不同流派的发展中仍透射出基本笔法和气韵。因此，文化的精神传承比技艺传承更重要。这一结论的合理之处在于看到了</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发展中的传统文化有一定的共性和</a:t>
            </a:r>
            <a:r>
              <a:rPr lang="zh-CN" altLang="zh-CN" sz="2600" kern="100" dirty="0" smtClean="0">
                <a:latin typeface="Times New Roman" panose="02020603050405020304"/>
                <a:ea typeface="微软雅黑" panose="020B0503020204020204" charset="-122"/>
                <a:cs typeface="Times New Roman" panose="02020603050405020304"/>
              </a:rPr>
              <a:t>规律</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传统文化形式的创新是不同时代的共同</a:t>
            </a:r>
            <a:r>
              <a:rPr lang="zh-CN" altLang="zh-CN" sz="2600" kern="100" dirty="0" smtClean="0">
                <a:latin typeface="Times New Roman" panose="02020603050405020304"/>
                <a:ea typeface="微软雅黑" panose="020B0503020204020204" charset="-122"/>
                <a:cs typeface="Times New Roman" panose="02020603050405020304"/>
              </a:rPr>
              <a:t>要求</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传统文化所蕴涵的精神具有内在</a:t>
            </a:r>
            <a:r>
              <a:rPr lang="zh-CN" altLang="zh-CN" sz="2600" kern="100" dirty="0" smtClean="0">
                <a:latin typeface="Times New Roman" panose="02020603050405020304"/>
                <a:ea typeface="微软雅黑" panose="020B0503020204020204" charset="-122"/>
                <a:cs typeface="Times New Roman" panose="02020603050405020304"/>
              </a:rPr>
              <a:t>稳定性</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对待传统文化应坚持批判继承，古为今用</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smtClean="0">
                <a:latin typeface="宋体" panose="02010600030101010101" pitchFamily="2" charset="-122"/>
                <a:ea typeface="微软雅黑" panose="020B0503020204020204" charset="-122"/>
                <a:cs typeface="Times New Roman" panose="02020603050405020304"/>
              </a:rPr>
              <a:t>②④</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205064" y="444440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299830" y="4941962"/>
            <a:ext cx="997184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正确且符合题意</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强调的是对传统文化的继承而非创新，排除</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②</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与材料无直接关联。</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P spid="6" grpId="0" uiExpand="1" build="allAtOnce"/>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405458"/>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3</a:t>
            </a:r>
            <a:r>
              <a:rPr lang="zh-CN" altLang="en-US" sz="2600" b="1" kern="100" dirty="0">
                <a:latin typeface="+mj-ea"/>
                <a:ea typeface="+mj-ea"/>
                <a:cs typeface="Times New Roman" panose="02020603050405020304"/>
              </a:rPr>
              <a:t>　传统文化的</a:t>
            </a:r>
            <a:r>
              <a:rPr lang="zh-CN" altLang="en-US" sz="2600" b="1" kern="100" dirty="0" smtClean="0">
                <a:latin typeface="+mj-ea"/>
                <a:ea typeface="+mj-ea"/>
                <a:cs typeface="Times New Roman" panose="02020603050405020304"/>
              </a:rPr>
              <a:t>影响</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微软雅黑" panose="020B0503020204020204" charset="-122"/>
                <a:ea typeface="微软雅黑" panose="020B0503020204020204" charset="-122"/>
                <a:cs typeface="Times New Roman" panose="02020603050405020304"/>
              </a:rPr>
              <a:t>典</a:t>
            </a:r>
            <a:r>
              <a:rPr lang="zh-CN" altLang="zh-CN" sz="2600" b="1" kern="100" dirty="0" smtClean="0">
                <a:solidFill>
                  <a:srgbClr val="0000FF"/>
                </a:solidFill>
                <a:latin typeface="微软雅黑" panose="020B0503020204020204" charset="-122"/>
                <a:ea typeface="微软雅黑" panose="020B0503020204020204" charset="-122"/>
                <a:cs typeface="Times New Roman" panose="02020603050405020304"/>
              </a:rPr>
              <a:t>例</a:t>
            </a:r>
            <a:r>
              <a:rPr lang="en-US" altLang="zh-CN" sz="2600" b="1" kern="100" dirty="0" smtClean="0">
                <a:solidFill>
                  <a:srgbClr val="0000FF"/>
                </a:solidFill>
                <a:latin typeface="微软雅黑" panose="020B0503020204020204" charset="-122"/>
                <a:ea typeface="微软雅黑" panose="020B0503020204020204" charset="-122"/>
                <a:cs typeface="Times New Roman" panose="02020603050405020304"/>
              </a:rPr>
              <a:t>3</a:t>
            </a:r>
            <a:r>
              <a:rPr lang="zh-CN" altLang="zh-CN" sz="2600" kern="100" dirty="0">
                <a:solidFill>
                  <a:prstClr val="black"/>
                </a:solidFill>
                <a:latin typeface="Times New Roman" panose="02020603050405020304"/>
                <a:ea typeface="微软雅黑" panose="020B0503020204020204" charset="-122"/>
                <a:cs typeface="Times New Roman" panose="02020603050405020304"/>
              </a:rPr>
              <a:t>　</a:t>
            </a:r>
            <a:r>
              <a:rPr lang="zh-CN" altLang="zh-CN" sz="2600" kern="100" dirty="0" smtClean="0">
                <a:latin typeface="Times New Roman" panose="02020603050405020304"/>
                <a:ea typeface="微软雅黑" panose="020B0503020204020204" charset="-122"/>
                <a:cs typeface="Times New Roman" panose="02020603050405020304"/>
              </a:rPr>
              <a:t>笙</a:t>
            </a:r>
            <a:r>
              <a:rPr lang="zh-CN" altLang="zh-CN" sz="2600" kern="100" dirty="0">
                <a:latin typeface="Times New Roman" panose="02020603050405020304"/>
                <a:ea typeface="微软雅黑" panose="020B0503020204020204" charset="-122"/>
                <a:cs typeface="Times New Roman" panose="02020603050405020304"/>
              </a:rPr>
              <a:t>是我国一种古老的乐器，迄今已有</a:t>
            </a:r>
            <a:r>
              <a:rPr lang="en-US" altLang="zh-CN" sz="2600" kern="100" dirty="0">
                <a:latin typeface="Times New Roman" panose="02020603050405020304"/>
                <a:ea typeface="微软雅黑" panose="020B0503020204020204" charset="-122"/>
                <a:cs typeface="Courier New" panose="02070309020205020404"/>
              </a:rPr>
              <a:t>3 000</a:t>
            </a:r>
            <a:r>
              <a:rPr lang="zh-CN" altLang="zh-CN" sz="2600" kern="100" dirty="0">
                <a:latin typeface="Times New Roman" panose="02020603050405020304"/>
                <a:ea typeface="微软雅黑" panose="020B0503020204020204" charset="-122"/>
                <a:cs typeface="Times New Roman" panose="02020603050405020304"/>
              </a:rPr>
              <a:t>年的历史。它那金声玉振的小小笙簧和刚直劲节的紫竹笙苗、那</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直而不居，曲而不兆</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的独特音色，承载了</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和</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德</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清</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正</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的美学精神，成为祖先留给我们的宝贵精神财富。材料表明，优秀传统文化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zh-CN" altLang="zh-CN" sz="2600" kern="100" dirty="0">
                <a:latin typeface="Times New Roman" panose="02020603050405020304"/>
                <a:ea typeface="微软雅黑" panose="020B0503020204020204" charset="-122"/>
                <a:cs typeface="Times New Roman" panose="02020603050405020304"/>
              </a:rPr>
              <a:t>对中国的社会发展具有深刻影响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B.</a:t>
            </a:r>
            <a:r>
              <a:rPr lang="zh-CN" altLang="zh-CN" sz="2600" kern="100" dirty="0">
                <a:latin typeface="Times New Roman" panose="02020603050405020304"/>
                <a:ea typeface="微软雅黑" panose="020B0503020204020204" charset="-122"/>
                <a:cs typeface="Times New Roman" panose="02020603050405020304"/>
              </a:rPr>
              <a:t>是中华民族伟大复兴的精神源泉和动力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C.</a:t>
            </a:r>
            <a:r>
              <a:rPr lang="zh-CN" altLang="zh-CN" sz="2600" kern="100" dirty="0">
                <a:latin typeface="Times New Roman" panose="02020603050405020304"/>
                <a:ea typeface="微软雅黑" panose="020B0503020204020204" charset="-122"/>
                <a:cs typeface="Times New Roman" panose="02020603050405020304"/>
              </a:rPr>
              <a:t>是维系中华民族生存的精神纽带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D.</a:t>
            </a:r>
            <a:r>
              <a:rPr lang="zh-CN" altLang="zh-CN" sz="2600" kern="100" dirty="0">
                <a:latin typeface="Times New Roman" panose="02020603050405020304"/>
                <a:ea typeface="微软雅黑" panose="020B0503020204020204" charset="-122"/>
                <a:cs typeface="Times New Roman" panose="02020603050405020304"/>
              </a:rPr>
              <a:t>展现了中华民族的精神向往和美好</a:t>
            </a:r>
            <a:r>
              <a:rPr lang="zh-CN" altLang="zh-CN" sz="2600" kern="100" dirty="0" smtClean="0">
                <a:latin typeface="Times New Roman" panose="02020603050405020304"/>
                <a:ea typeface="微软雅黑" panose="020B0503020204020204" charset="-122"/>
                <a:cs typeface="Times New Roman" panose="02020603050405020304"/>
              </a:rPr>
              <a:t>追求</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334566" y="518701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293203"/>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笙体现了传统文化，承载着美学精神，展现了中华民族的精神向往和美好追求，故</a:t>
            </a:r>
            <a:r>
              <a:rPr lang="en-US" altLang="zh-CN" sz="2600" kern="100" dirty="0">
                <a:solidFill>
                  <a:srgbClr val="002060"/>
                </a:solidFill>
                <a:latin typeface="Times New Roman" panose="02020603050405020304"/>
                <a:ea typeface="微软雅黑" panose="020B050302020402020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切题。</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没有涉及传统文化对社会发展的影响，排除</a:t>
            </a:r>
            <a:r>
              <a:rPr lang="en-US" altLang="zh-CN" sz="2600" kern="100" dirty="0">
                <a:solidFill>
                  <a:srgbClr val="002060"/>
                </a:solidFill>
                <a:latin typeface="Times New Roman" panose="02020603050405020304"/>
                <a:ea typeface="微软雅黑" panose="020B0503020204020204" charset="-122"/>
                <a:cs typeface="Courier New" panose="02070309020205020404"/>
              </a:rPr>
              <a:t>A</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民族</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精神是中华民族伟大复兴的精神源泉和动力，排除</a:t>
            </a:r>
            <a:r>
              <a:rPr lang="en-US" altLang="zh-CN" sz="2600" kern="100" dirty="0">
                <a:solidFill>
                  <a:srgbClr val="002060"/>
                </a:solidFill>
                <a:latin typeface="Times New Roman" panose="02020603050405020304"/>
                <a:ea typeface="微软雅黑" panose="020B0503020204020204" charset="-122"/>
                <a:cs typeface="Courier New" panose="02070309020205020404"/>
              </a:rPr>
              <a:t>B</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不符合题意，排除。</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045767"/>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1.</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秀水泱泱，红船依旧；时代变迁，精神永恒。</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红船精神</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源于历史、跨越时空，贯穿了中国革命、建设、改革全过程。这意味着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红船精神</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具有</a:t>
            </a:r>
            <a:r>
              <a:rPr lang="zh-CN" altLang="zh-CN" sz="2600" kern="100" dirty="0" smtClean="0">
                <a:latin typeface="Times New Roman" panose="02020603050405020304"/>
                <a:ea typeface="微软雅黑" panose="020B0503020204020204" charset="-122"/>
                <a:cs typeface="Times New Roman" panose="02020603050405020304"/>
              </a:rPr>
              <a:t>相对稳定性</a:t>
            </a:r>
            <a:r>
              <a:rPr lang="en-US" altLang="zh-CN" sz="2600" kern="100" dirty="0" smtClean="0">
                <a:latin typeface="宋体" panose="02010600030101010101" pitchFamily="2" charset="-122"/>
                <a:cs typeface="Courier New" panose="02070309020205020404"/>
              </a:rPr>
              <a:t>  </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红船精神</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具有深厚的历史底蕴和鲜明的时代</a:t>
            </a:r>
            <a:r>
              <a:rPr lang="zh-CN" altLang="zh-CN" sz="2600" kern="100" dirty="0" smtClean="0">
                <a:latin typeface="Times New Roman" panose="02020603050405020304"/>
                <a:ea typeface="微软雅黑" panose="020B0503020204020204" charset="-122"/>
                <a:cs typeface="Times New Roman" panose="02020603050405020304"/>
              </a:rPr>
              <a:t>特质</a:t>
            </a:r>
            <a:r>
              <a:rPr lang="en-US" altLang="zh-CN" sz="2600" kern="100" dirty="0" smtClean="0">
                <a:latin typeface="宋体" panose="02010600030101010101" pitchFamily="2" charset="-122"/>
                <a:cs typeface="Courier New" panose="02070309020205020404"/>
              </a:rPr>
              <a:t>  </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③</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红船精神</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永恒的根源在于其</a:t>
            </a:r>
            <a:r>
              <a:rPr lang="zh-CN" altLang="zh-CN" sz="2600" kern="100" dirty="0" smtClean="0">
                <a:latin typeface="Times New Roman" panose="02020603050405020304"/>
                <a:ea typeface="微软雅黑" panose="020B0503020204020204" charset="-122"/>
                <a:cs typeface="Times New Roman" panose="02020603050405020304"/>
              </a:rPr>
              <a:t>革命性</a:t>
            </a:r>
            <a:r>
              <a:rPr lang="en-US" altLang="zh-CN" sz="2600" kern="100" dirty="0" smtClean="0">
                <a:latin typeface="宋体" panose="02010600030101010101" pitchFamily="2" charset="-122"/>
                <a:cs typeface="Courier New" panose="02070309020205020404"/>
              </a:rPr>
              <a:t>  </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越是源于历史的民族文化越具有永恒性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68372" y="469001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425518"/>
            <a:ext cx="2191165" cy="468000"/>
            <a:chOff x="537664" y="845964"/>
            <a:chExt cx="2191165" cy="468000"/>
          </a:xfrm>
        </p:grpSpPr>
        <p:pic>
          <p:nvPicPr>
            <p:cNvPr id="13" name="图片 12"/>
            <p:cNvPicPr>
              <a:picLocks noChangeAspect="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05458"/>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矩形 10"/>
          <p:cNvSpPr/>
          <p:nvPr/>
        </p:nvSpPr>
        <p:spPr>
          <a:xfrm>
            <a:off x="298562" y="1001866"/>
            <a:ext cx="11593288"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秀水泱泱，红船依旧；时代变迁，精神永恒</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，这意味着</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红船精神</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具有相对稳定性，</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红船精神</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源于历史、跨越时空，贯穿了中国革命、建设、改革全过程</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，这意味着</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红船精神</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具有深厚的历史底蕴和鲜明的时代特质，</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红船精神</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永恒的根源并不在于其革命性，</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越是源于历史的民族文化越具有永恒性</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观点不正确，</a:t>
            </a:r>
            <a:r>
              <a:rPr lang="en-US" altLang="zh-CN" sz="2600" kern="100" dirty="0">
                <a:solidFill>
                  <a:srgbClr val="002060"/>
                </a:solidFill>
                <a:latin typeface="宋体" panose="02010600030101010101" pitchFamily="2" charset="-122"/>
                <a:ea typeface="微软雅黑" panose="020B050302020402020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970" y="261442"/>
            <a:ext cx="1152612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2.2018</a:t>
            </a:r>
            <a:r>
              <a:rPr lang="zh-CN" altLang="zh-CN" sz="2600" kern="100" dirty="0">
                <a:latin typeface="Times New Roman" panose="02020603050405020304"/>
                <a:ea typeface="微软雅黑" panose="020B0503020204020204" charset="-122"/>
                <a:cs typeface="Times New Roman" panose="02020603050405020304"/>
              </a:rPr>
              <a:t>年</a:t>
            </a:r>
            <a:r>
              <a:rPr lang="en-US" altLang="zh-CN" sz="2600" kern="100" dirty="0">
                <a:latin typeface="Times New Roman" panose="02020603050405020304"/>
                <a:ea typeface="微软雅黑" panose="020B0503020204020204" charset="-122"/>
                <a:cs typeface="Courier New" panose="02070309020205020404"/>
              </a:rPr>
              <a:t>8</a:t>
            </a:r>
            <a:r>
              <a:rPr lang="zh-CN" altLang="zh-CN" sz="2600" kern="100" dirty="0">
                <a:latin typeface="Times New Roman" panose="02020603050405020304"/>
                <a:ea typeface="微软雅黑" panose="020B0503020204020204" charset="-122"/>
                <a:cs typeface="Times New Roman" panose="02020603050405020304"/>
              </a:rPr>
              <a:t>月</a:t>
            </a:r>
            <a:r>
              <a:rPr lang="en-US" altLang="zh-CN" sz="2600" kern="100" dirty="0">
                <a:latin typeface="Times New Roman" panose="02020603050405020304"/>
                <a:ea typeface="微软雅黑" panose="020B0503020204020204" charset="-122"/>
                <a:cs typeface="Courier New" panose="02070309020205020404"/>
              </a:rPr>
              <a:t>25</a:t>
            </a:r>
            <a:r>
              <a:rPr lang="zh-CN" altLang="zh-CN" sz="2600" kern="100" dirty="0">
                <a:latin typeface="Times New Roman" panose="02020603050405020304"/>
                <a:ea typeface="微软雅黑" panose="020B0503020204020204" charset="-122"/>
                <a:cs typeface="Times New Roman" panose="02020603050405020304"/>
              </a:rPr>
              <a:t>日，贵州</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福泉</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王卡苗寨贵州省级非物质文化遗产</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杀鱼节</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在福泉市仙桥乡王卡村清水江边举办。</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杀鱼节</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是渔猎文化向农耕文化过渡的文化遗存，被誉为人类远古集体渔猎生活的</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活化石</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。举办该节日的目的是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全面继承中华传统</a:t>
            </a:r>
            <a:r>
              <a:rPr lang="zh-CN" altLang="zh-CN" sz="2600" kern="100" dirty="0" smtClean="0">
                <a:latin typeface="Times New Roman" panose="02020603050405020304"/>
                <a:ea typeface="微软雅黑" panose="020B0503020204020204" charset="-122"/>
                <a:cs typeface="Times New Roman" panose="02020603050405020304"/>
              </a:rPr>
              <a:t>文化</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弘扬中华民族优秀文化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发挥传统文化的积极</a:t>
            </a:r>
            <a:r>
              <a:rPr lang="zh-CN" altLang="zh-CN" sz="2600" kern="100" dirty="0" smtClean="0">
                <a:latin typeface="Times New Roman" panose="02020603050405020304"/>
                <a:ea typeface="微软雅黑" panose="020B0503020204020204" charset="-122"/>
                <a:cs typeface="Times New Roman" panose="02020603050405020304"/>
              </a:rPr>
              <a:t>作用</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在发展的基础上继承优秀文化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2638822" y="328577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354970" y="3929359"/>
            <a:ext cx="11076375" cy="245276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黑体" panose="02010609060101010101" charset="-122"/>
                <a:ea typeface="微软雅黑" panose="020B0503020204020204" charset="-122"/>
              </a:rPr>
              <a:t>解析　</a:t>
            </a:r>
            <a:r>
              <a:rPr lang="zh-CN" altLang="zh-CN" sz="2600" kern="100" dirty="0">
                <a:solidFill>
                  <a:srgbClr val="002060"/>
                </a:solidFill>
                <a:latin typeface="Times New Roman" panose="02020603050405020304"/>
                <a:ea typeface="微软雅黑" panose="020B0503020204020204" charset="-122"/>
              </a:rPr>
              <a:t>传统文化既有精华也有糟粕，对传统文化要批判继承，排除</a:t>
            </a:r>
            <a:r>
              <a:rPr lang="en-US" altLang="zh-CN" sz="2600" kern="100" dirty="0">
                <a:solidFill>
                  <a:srgbClr val="002060"/>
                </a:solidFill>
                <a:latin typeface="宋体" panose="02010600030101010101" pitchFamily="2" charset="-122"/>
                <a:ea typeface="微软雅黑" panose="020B0503020204020204" charset="-122"/>
              </a:rPr>
              <a:t>①</a:t>
            </a:r>
            <a:r>
              <a:rPr lang="zh-CN" altLang="zh-CN" sz="2600" kern="100" dirty="0" smtClean="0">
                <a:solidFill>
                  <a:srgbClr val="002060"/>
                </a:solidFill>
                <a:latin typeface="Times New Roman" panose="02020603050405020304"/>
                <a:ea typeface="微软雅黑" panose="020B0503020204020204" charset="-122"/>
              </a:rPr>
              <a:t>；</a:t>
            </a:r>
            <a:endParaRPr lang="en-US" altLang="zh-CN" sz="2600" kern="100" dirty="0" smtClean="0">
              <a:solidFill>
                <a:srgbClr val="002060"/>
              </a:solidFill>
              <a:latin typeface="Times New Roman" panose="02020603050405020304"/>
              <a:ea typeface="微软雅黑" panose="020B0503020204020204" charset="-122"/>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rPr>
              <a:t>文化</a:t>
            </a:r>
            <a:r>
              <a:rPr lang="zh-CN" altLang="zh-CN" sz="2600" kern="100" dirty="0">
                <a:solidFill>
                  <a:srgbClr val="002060"/>
                </a:solidFill>
                <a:latin typeface="Times New Roman" panose="02020603050405020304"/>
                <a:ea typeface="微软雅黑" panose="020B0503020204020204" charset="-122"/>
              </a:rPr>
              <a:t>在继承的基础上发展，</a:t>
            </a:r>
            <a:r>
              <a:rPr lang="en-US" altLang="zh-CN" sz="2600" kern="100" dirty="0">
                <a:solidFill>
                  <a:srgbClr val="002060"/>
                </a:solidFill>
                <a:latin typeface="宋体" panose="02010600030101010101" pitchFamily="2" charset="-122"/>
                <a:ea typeface="微软雅黑" panose="020B0503020204020204" charset="-122"/>
              </a:rPr>
              <a:t>④</a:t>
            </a:r>
            <a:r>
              <a:rPr lang="zh-CN" altLang="zh-CN" sz="2600" kern="100" dirty="0">
                <a:solidFill>
                  <a:srgbClr val="002060"/>
                </a:solidFill>
                <a:latin typeface="Times New Roman" panose="02020603050405020304"/>
                <a:ea typeface="微软雅黑" panose="020B0503020204020204" charset="-122"/>
              </a:rPr>
              <a:t>错误</a:t>
            </a:r>
            <a:r>
              <a:rPr lang="zh-CN" altLang="zh-CN" sz="2600" kern="100" dirty="0" smtClean="0">
                <a:solidFill>
                  <a:srgbClr val="002060"/>
                </a:solidFill>
                <a:latin typeface="Times New Roman" panose="02020603050405020304"/>
                <a:ea typeface="微软雅黑" panose="020B0503020204020204" charset="-122"/>
              </a:rPr>
              <a:t>；</a:t>
            </a:r>
            <a:endParaRPr lang="en-US" altLang="zh-CN" sz="2600" kern="100" dirty="0" smtClean="0">
              <a:solidFill>
                <a:srgbClr val="002060"/>
              </a:solidFill>
              <a:latin typeface="Times New Roman" panose="02020603050405020304"/>
              <a:ea typeface="微软雅黑" panose="020B0503020204020204" charset="-122"/>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charset="-122"/>
              </a:rPr>
              <a:t>举办</a:t>
            </a:r>
            <a:r>
              <a:rPr lang="en-US" altLang="zh-CN" sz="2600" kern="100" dirty="0">
                <a:solidFill>
                  <a:srgbClr val="002060"/>
                </a:solidFill>
                <a:latin typeface="宋体" panose="02010600030101010101" pitchFamily="2" charset="-122"/>
                <a:ea typeface="微软雅黑" panose="020B0503020204020204" charset="-122"/>
              </a:rPr>
              <a:t>“</a:t>
            </a:r>
            <a:r>
              <a:rPr lang="zh-CN" altLang="zh-CN" sz="2600" kern="100" dirty="0">
                <a:solidFill>
                  <a:srgbClr val="002060"/>
                </a:solidFill>
                <a:latin typeface="Times New Roman" panose="02020603050405020304"/>
                <a:ea typeface="微软雅黑" panose="020B0503020204020204" charset="-122"/>
              </a:rPr>
              <a:t>杀鱼节</a:t>
            </a:r>
            <a:r>
              <a:rPr lang="en-US" altLang="zh-CN" sz="2600" kern="100" dirty="0">
                <a:solidFill>
                  <a:srgbClr val="002060"/>
                </a:solidFill>
                <a:latin typeface="宋体" panose="02010600030101010101" pitchFamily="2" charset="-122"/>
                <a:ea typeface="微软雅黑" panose="020B0503020204020204" charset="-122"/>
              </a:rPr>
              <a:t>”</a:t>
            </a:r>
            <a:r>
              <a:rPr lang="zh-CN" altLang="zh-CN" sz="2600" kern="100" dirty="0">
                <a:solidFill>
                  <a:srgbClr val="002060"/>
                </a:solidFill>
                <a:latin typeface="Times New Roman" panose="02020603050405020304"/>
                <a:ea typeface="微软雅黑" panose="020B0503020204020204" charset="-122"/>
              </a:rPr>
              <a:t>的目的是弘扬中华民族优秀文化，发挥传统文化的积极作用，</a:t>
            </a:r>
            <a:r>
              <a:rPr lang="en-US" altLang="zh-CN" sz="2600" kern="100" dirty="0">
                <a:solidFill>
                  <a:srgbClr val="002060"/>
                </a:solidFill>
                <a:latin typeface="宋体" panose="02010600030101010101" pitchFamily="2" charset="-122"/>
                <a:ea typeface="微软雅黑" panose="020B0503020204020204" charset="-122"/>
              </a:rPr>
              <a:t>②③</a:t>
            </a:r>
            <a:r>
              <a:rPr lang="zh-CN" altLang="zh-CN" sz="2600" kern="100" dirty="0">
                <a:solidFill>
                  <a:srgbClr val="002060"/>
                </a:solidFill>
                <a:latin typeface="Times New Roman" panose="02020603050405020304"/>
                <a:ea typeface="微软雅黑" panose="020B0503020204020204" charset="-122"/>
              </a:rPr>
              <a:t>符合题意。</a:t>
            </a:r>
            <a:endParaRPr lang="zh-CN" altLang="zh-CN" sz="1050" kern="100" dirty="0">
              <a:effectLst/>
              <a:latin typeface="Times New Roman" panose="02020603050405020304"/>
              <a:ea typeface="宋体" panose="0201060003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75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75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75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5418"/>
            <a:ext cx="11377264" cy="312102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smtClean="0">
                <a:latin typeface="华文楷体" panose="02010600040101010101" charset="-122"/>
                <a:ea typeface="华文楷体" panose="02010600040101010101" charset="-122"/>
                <a:cs typeface="华文楷体" panose="02010600040101010101" charset="-122"/>
              </a:rPr>
              <a:t>启用水舞台、大屏幕展示等舞美设计，应用新媒体互动、多屏传播等技术手段，打造出一场全民参与的诗词文化盛宴。节目的播出，引起强烈反响，总收视观众超过</a:t>
            </a:r>
            <a:r>
              <a:rPr lang="en-US" altLang="zh-CN" sz="2600" kern="100" dirty="0" smtClean="0">
                <a:latin typeface="华文楷体" panose="02010600040101010101" charset="-122"/>
                <a:ea typeface="华文楷体" panose="02010600040101010101" charset="-122"/>
                <a:cs typeface="华文楷体" panose="02010600040101010101" charset="-122"/>
              </a:rPr>
              <a:t>11</a:t>
            </a:r>
            <a:r>
              <a:rPr lang="zh-CN" altLang="zh-CN" sz="2600" kern="100" dirty="0" smtClean="0">
                <a:latin typeface="华文楷体" panose="02010600040101010101" charset="-122"/>
                <a:ea typeface="华文楷体" panose="02010600040101010101" charset="-122"/>
                <a:cs typeface="华文楷体" panose="02010600040101010101" charset="-122"/>
              </a:rPr>
              <a:t>亿人次，引发新一轮中国诗词热。</a:t>
            </a:r>
            <a:endParaRPr lang="en-US" altLang="zh-CN" sz="2600" kern="100" dirty="0" smtClean="0">
              <a:latin typeface="Times New Roman" panose="02020603050405020304"/>
              <a:ea typeface="微软雅黑" panose="020B0503020204020204" charset="-122"/>
              <a:cs typeface="Times New Roman" panose="02020603050405020304"/>
            </a:endParaRPr>
          </a:p>
          <a:p>
            <a:pPr algn="just">
              <a:lnSpc>
                <a:spcPct val="150000"/>
              </a:lnSpc>
              <a:spcAft>
                <a:spcPts val="0"/>
              </a:spcAft>
            </a:pPr>
            <a:r>
              <a:rPr lang="zh-CN" altLang="zh-CN" sz="2600" kern="100" spc="-20" dirty="0" smtClean="0">
                <a:latin typeface="Times New Roman" panose="02020603050405020304"/>
                <a:ea typeface="微软雅黑" panose="020B0503020204020204" charset="-122"/>
                <a:cs typeface="Times New Roman" panose="02020603050405020304"/>
              </a:rPr>
              <a:t>《中国诗词大会》</a:t>
            </a:r>
            <a:r>
              <a:rPr lang="zh-CN" altLang="zh-CN" sz="2600" kern="100" spc="-20" dirty="0">
                <a:latin typeface="Times New Roman" panose="02020603050405020304"/>
                <a:ea typeface="微软雅黑" panose="020B0503020204020204" charset="-122"/>
                <a:cs typeface="Times New Roman" panose="02020603050405020304"/>
              </a:rPr>
              <a:t>是</a:t>
            </a:r>
            <a:r>
              <a:rPr lang="zh-CN" altLang="zh-CN" sz="2600" kern="100" spc="-20" dirty="0">
                <a:solidFill>
                  <a:srgbClr val="FF0000"/>
                </a:solidFill>
                <a:latin typeface="Times New Roman" panose="02020603050405020304"/>
                <a:ea typeface="微软雅黑" panose="020B0503020204020204" charset="-122"/>
                <a:cs typeface="Times New Roman" panose="02020603050405020304"/>
              </a:rPr>
              <a:t>传承</a:t>
            </a:r>
            <a:r>
              <a:rPr lang="zh-CN" altLang="zh-CN" sz="2600" kern="100" spc="-20" dirty="0">
                <a:latin typeface="Times New Roman" panose="02020603050405020304"/>
                <a:ea typeface="微软雅黑" panose="020B0503020204020204" charset="-122"/>
                <a:cs typeface="Times New Roman" panose="02020603050405020304"/>
              </a:rPr>
              <a:t>中华优秀传统文化的成功案例，运用文化生活知识说明其成功的原因</a:t>
            </a:r>
            <a:r>
              <a:rPr lang="zh-CN" altLang="zh-CN" sz="2600" kern="100" spc="-20" dirty="0" smtClean="0">
                <a:latin typeface="Times New Roman" panose="02020603050405020304"/>
                <a:ea typeface="微软雅黑" panose="020B050302020402020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868452" y="3759741"/>
          <a:ext cx="8352928" cy="2377440"/>
        </p:xfrm>
        <a:graphic>
          <a:graphicData uri="http://schemas.openxmlformats.org/drawingml/2006/table">
            <a:tbl>
              <a:tblPr/>
              <a:tblGrid>
                <a:gridCol w="2393535"/>
                <a:gridCol w="5959393"/>
              </a:tblGrid>
              <a:tr h="576064">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第</a:t>
                      </a:r>
                      <a:r>
                        <a:rPr lang="en-US" sz="2600" kern="100" dirty="0">
                          <a:effectLst/>
                          <a:latin typeface="Times New Roman" panose="02020603050405020304"/>
                          <a:ea typeface="微软雅黑" panose="020B0503020204020204" charset="-122"/>
                          <a:cs typeface="Courier New" panose="02070309020205020404"/>
                        </a:rPr>
                        <a:t>1</a:t>
                      </a:r>
                      <a:r>
                        <a:rPr lang="zh-CN" sz="2600" kern="100" dirty="0">
                          <a:effectLst/>
                          <a:latin typeface="Times New Roman" panose="02020603050405020304"/>
                          <a:ea typeface="微软雅黑" panose="020B0503020204020204" charset="-122"/>
                          <a:cs typeface="Times New Roman" panose="02020603050405020304"/>
                        </a:rPr>
                        <a:t>步　审设问信息</a:t>
                      </a:r>
                      <a:endParaRPr lang="zh-CN" sz="2600" kern="100" dirty="0">
                        <a:effectLst/>
                        <a:latin typeface="宋体" panose="02010600030101010101" pitchFamily="2" charset="-122"/>
                        <a:cs typeface="Courier New" panose="02070309020205020404"/>
                      </a:endParaRPr>
                    </a:p>
                  </a:txBody>
                  <a:tcPr marL="13060" marR="130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237413">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知识限定</a:t>
                      </a:r>
                      <a:endParaRPr lang="zh-CN" sz="2600" kern="100">
                        <a:effectLst/>
                        <a:latin typeface="宋体" panose="02010600030101010101" pitchFamily="2" charset="-122"/>
                        <a:cs typeface="Courier New" panose="02070309020205020404"/>
                      </a:endParaRPr>
                    </a:p>
                  </a:txBody>
                  <a:tcPr marL="13060" marR="130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文化生活知识</a:t>
                      </a:r>
                      <a:r>
                        <a:rPr lang="en-US" sz="2600" kern="100">
                          <a:effectLst/>
                          <a:latin typeface="Times New Roman" panose="02020603050405020304"/>
                          <a:ea typeface="微软雅黑" panose="020B0503020204020204" charset="-122"/>
                          <a:cs typeface="Courier New" panose="02070309020205020404"/>
                        </a:rPr>
                        <a:t>(</a:t>
                      </a:r>
                      <a:r>
                        <a:rPr lang="zh-CN" sz="2600" kern="100">
                          <a:effectLst/>
                          <a:latin typeface="Times New Roman" panose="02020603050405020304"/>
                          <a:ea typeface="微软雅黑" panose="020B0503020204020204" charset="-122"/>
                          <a:cs typeface="Times New Roman" panose="02020603050405020304"/>
                        </a:rPr>
                        <a:t>传承中华优秀传统文化</a:t>
                      </a:r>
                      <a:r>
                        <a:rPr lang="en-US" sz="2600" kern="100">
                          <a:effectLst/>
                          <a:latin typeface="Times New Roman" panose="02020603050405020304"/>
                          <a:ea typeface="微软雅黑" panose="020B0503020204020204" charset="-122"/>
                          <a:cs typeface="Courier New" panose="02070309020205020404"/>
                        </a:rPr>
                        <a:t>)</a:t>
                      </a:r>
                      <a:endParaRPr lang="zh-CN" sz="2600" kern="100">
                        <a:effectLst/>
                        <a:latin typeface="宋体" panose="02010600030101010101" pitchFamily="2" charset="-122"/>
                        <a:cs typeface="Courier New" panose="02070309020205020404"/>
                      </a:endParaRPr>
                    </a:p>
                  </a:txBody>
                  <a:tcPr marL="13060" marR="130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7413">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设问指向</a:t>
                      </a:r>
                      <a:endParaRPr lang="zh-CN" sz="2600" kern="100">
                        <a:effectLst/>
                        <a:latin typeface="宋体" panose="02010600030101010101" pitchFamily="2" charset="-122"/>
                        <a:cs typeface="Courier New" panose="02070309020205020404"/>
                      </a:endParaRPr>
                    </a:p>
                  </a:txBody>
                  <a:tcPr marL="13060" marR="130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《中国诗词大会》成功的原因</a:t>
                      </a:r>
                      <a:endParaRPr lang="zh-CN" sz="2600" kern="100" dirty="0">
                        <a:effectLst/>
                        <a:latin typeface="宋体" panose="02010600030101010101" pitchFamily="2" charset="-122"/>
                        <a:cs typeface="Courier New" panose="02070309020205020404"/>
                      </a:endParaRPr>
                    </a:p>
                  </a:txBody>
                  <a:tcPr marL="13060" marR="130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7413">
                <a:tc>
                  <a:txBody>
                    <a:bodyPr/>
                    <a:lstStyle/>
                    <a:p>
                      <a:pPr algn="ctr">
                        <a:lnSpc>
                          <a:spcPct val="150000"/>
                        </a:lnSpc>
                        <a:spcAft>
                          <a:spcPts val="0"/>
                        </a:spcAft>
                      </a:pPr>
                      <a:r>
                        <a:rPr lang="zh-CN" sz="2600" kern="100">
                          <a:effectLst/>
                          <a:latin typeface="Times New Roman" panose="02020603050405020304"/>
                          <a:ea typeface="微软雅黑" panose="020B0503020204020204" charset="-122"/>
                          <a:cs typeface="Times New Roman" panose="02020603050405020304"/>
                        </a:rPr>
                        <a:t>试题类型</a:t>
                      </a:r>
                      <a:endParaRPr lang="zh-CN" sz="2600" kern="100">
                        <a:effectLst/>
                        <a:latin typeface="宋体" panose="02010600030101010101" pitchFamily="2" charset="-122"/>
                        <a:cs typeface="Courier New" panose="02070309020205020404"/>
                      </a:endParaRPr>
                    </a:p>
                  </a:txBody>
                  <a:tcPr marL="13060" marR="130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charset="-122"/>
                          <a:cs typeface="Times New Roman" panose="02020603050405020304"/>
                        </a:rPr>
                        <a:t>原因类题目</a:t>
                      </a:r>
                      <a:endParaRPr lang="zh-CN" sz="2600" kern="100" dirty="0">
                        <a:effectLst/>
                        <a:latin typeface="宋体" panose="02010600030101010101" pitchFamily="2" charset="-122"/>
                        <a:cs typeface="Courier New" panose="02070309020205020404"/>
                      </a:endParaRPr>
                    </a:p>
                  </a:txBody>
                  <a:tcPr marL="13060" marR="130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KSO_WM_UNIT_TABLE_BEAUTIFY" val="smartTable{d781ac5c-7daa-4154-84c0-4b93baf9e020}"/>
</p:tagLst>
</file>

<file path=ppt/tags/tag7.xml><?xml version="1.0" encoding="utf-8"?>
<p:tagLst xmlns:p="http://schemas.openxmlformats.org/presentationml/2006/main">
  <p:tag name="KSO_WM_UNIT_TABLE_BEAUTIFY" val="smartTable{fb2d54f2-6057-4303-b0be-b0e0d235735b}"/>
</p:tagLst>
</file>

<file path=ppt/tags/tag8.xml><?xml version="1.0" encoding="utf-8"?>
<p:tagLst xmlns:p="http://schemas.openxmlformats.org/presentationml/2006/main">
  <p:tag name="KSO_WM_UNIT_TABLE_BEAUTIFY" val="smartTable{02d29a47-f7b2-4348-b0c4-b66c61c8d204}"/>
</p:tagLst>
</file>

<file path=ppt/tags/tag9.xml><?xml version="1.0" encoding="utf-8"?>
<p:tagLst xmlns:p="http://schemas.openxmlformats.org/presentationml/2006/main">
  <p:tag name="MH" val="20161208115441"/>
  <p:tag name="MH_LIBRARY" val="GRAPHIC"/>
  <p:tag name="MH_ORDER" val="任意多边形 10"/>
</p:tagLst>
</file>

<file path=ppt/tags/tag10.xml><?xml version="1.0" encoding="utf-8"?>
<p:tagLst xmlns:p="http://schemas.openxmlformats.org/presentationml/2006/main">
  <p:tag name="MH" val="20161208115441"/>
  <p:tag name="MH_LIBRARY" val="GRAPHIC"/>
  <p:tag name="MH_ORDER" val="任意多边形 10"/>
</p:tagLst>
</file>

<file path=ppt/tags/tag11.xml><?xml version="1.0" encoding="utf-8"?>
<p:tagLst xmlns:p="http://schemas.openxmlformats.org/presentationml/2006/main">
  <p:tag name="PA" val="v4.1.3"/>
</p:tagLst>
</file>

<file path=ppt/tags/tag12.xml><?xml version="1.0" encoding="utf-8"?>
<p:tagLst xmlns:p="http://schemas.openxmlformats.org/presentationml/2006/main">
  <p:tag name="PA" val="v4.1.3"/>
</p:tagLst>
</file>

<file path=ppt/tags/tag13.xml><?xml version="1.0" encoding="utf-8"?>
<p:tagLst xmlns:p="http://schemas.openxmlformats.org/presentationml/2006/main">
  <p:tag name="PA" val="v4.1.3"/>
</p:tagLst>
</file>

<file path=ppt/tags/tag14.xml><?xml version="1.0" encoding="utf-8"?>
<p:tagLst xmlns:p="http://schemas.openxmlformats.org/presentationml/2006/main">
  <p:tag name="KSO_WM_UNIT_TABLE_BEAUTIFY" val="smartTable{44002b9b-1118-4cf3-b8df-35f1e5d7f961}"/>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16802</Words>
  <Application>WPS 演示</Application>
  <PresentationFormat>自定义</PresentationFormat>
  <Paragraphs>1405</Paragraphs>
  <Slides>92</Slides>
  <Notes>0</Notes>
  <HiddenSlides>10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92</vt:i4>
      </vt:variant>
    </vt:vector>
  </HeadingPairs>
  <TitlesOfParts>
    <vt:vector size="116"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IPAPANNEW</vt:lpstr>
      <vt:lpstr>Segoe Print</vt:lpstr>
      <vt:lpstr>Arial Unicode MS</vt:lpstr>
      <vt:lpstr>Calibri</vt:lpstr>
      <vt:lpstr>ˎ̥</vt:lpstr>
      <vt:lpstr>华文楷体</vt:lpstr>
      <vt:lpstr>仿宋_GB2312</vt:lpstr>
      <vt:lpstr>仿宋</vt:lpstr>
      <vt:lpstr>方正舒体</vt:lpstr>
      <vt:lpstr>华文细黑</vt:lpstr>
      <vt:lpstr>楷体</vt:lpstr>
      <vt:lpstr>Broadway</vt:lpstr>
      <vt:lpstr>经典繁仿黑</vt:lpstr>
      <vt:lpstr>黑体</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4290</cp:revision>
  <dcterms:created xsi:type="dcterms:W3CDTF">2014-11-27T01:03:00Z</dcterms:created>
  <dcterms:modified xsi:type="dcterms:W3CDTF">2020-12-15T23:38:57Z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