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78" r:id="rId2"/>
    <p:sldId id="279" r:id="rId3"/>
    <p:sldId id="280" r:id="rId4"/>
    <p:sldId id="281" r:id="rId5"/>
    <p:sldId id="282" r:id="rId6"/>
    <p:sldId id="284" r:id="rId7"/>
    <p:sldId id="285" r:id="rId8"/>
    <p:sldId id="286" r:id="rId9"/>
    <p:sldId id="287" r:id="rId10"/>
    <p:sldId id="288" r:id="rId11"/>
    <p:sldId id="289" r:id="rId12"/>
    <p:sldId id="290" r:id="rId13"/>
    <p:sldId id="291" r:id="rId14"/>
    <p:sldId id="292" r:id="rId15"/>
    <p:sldId id="293" r:id="rId16"/>
    <p:sldId id="294" r:id="rId17"/>
    <p:sldId id="295" r:id="rId18"/>
    <p:sldId id="296" r:id="rId19"/>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PMingLiU" pitchFamily="18" charset="-120"/>
        <a:cs typeface="+mn-cs"/>
      </a:defRPr>
    </a:lvl1pPr>
    <a:lvl2pPr marL="457200" algn="l" rtl="0" fontAlgn="base">
      <a:spcBef>
        <a:spcPct val="0"/>
      </a:spcBef>
      <a:spcAft>
        <a:spcPct val="0"/>
      </a:spcAft>
      <a:defRPr sz="2400" kern="1200">
        <a:solidFill>
          <a:schemeClr val="tx1"/>
        </a:solidFill>
        <a:latin typeface="Times New Roman" pitchFamily="18" charset="0"/>
        <a:ea typeface="PMingLiU" pitchFamily="18" charset="-120"/>
        <a:cs typeface="+mn-cs"/>
      </a:defRPr>
    </a:lvl2pPr>
    <a:lvl3pPr marL="914400" algn="l" rtl="0" fontAlgn="base">
      <a:spcBef>
        <a:spcPct val="0"/>
      </a:spcBef>
      <a:spcAft>
        <a:spcPct val="0"/>
      </a:spcAft>
      <a:defRPr sz="2400" kern="1200">
        <a:solidFill>
          <a:schemeClr val="tx1"/>
        </a:solidFill>
        <a:latin typeface="Times New Roman" pitchFamily="18" charset="0"/>
        <a:ea typeface="PMingLiU" pitchFamily="18" charset="-120"/>
        <a:cs typeface="+mn-cs"/>
      </a:defRPr>
    </a:lvl3pPr>
    <a:lvl4pPr marL="1371600" algn="l" rtl="0" fontAlgn="base">
      <a:spcBef>
        <a:spcPct val="0"/>
      </a:spcBef>
      <a:spcAft>
        <a:spcPct val="0"/>
      </a:spcAft>
      <a:defRPr sz="2400" kern="1200">
        <a:solidFill>
          <a:schemeClr val="tx1"/>
        </a:solidFill>
        <a:latin typeface="Times New Roman" pitchFamily="18" charset="0"/>
        <a:ea typeface="PMingLiU" pitchFamily="18" charset="-120"/>
        <a:cs typeface="+mn-cs"/>
      </a:defRPr>
    </a:lvl4pPr>
    <a:lvl5pPr marL="1828800" algn="l" rtl="0" fontAlgn="base">
      <a:spcBef>
        <a:spcPct val="0"/>
      </a:spcBef>
      <a:spcAft>
        <a:spcPct val="0"/>
      </a:spcAft>
      <a:defRPr sz="2400" kern="1200">
        <a:solidFill>
          <a:schemeClr val="tx1"/>
        </a:solidFill>
        <a:latin typeface="Times New Roman" pitchFamily="18" charset="0"/>
        <a:ea typeface="PMingLiU" pitchFamily="18" charset="-120"/>
        <a:cs typeface="+mn-cs"/>
      </a:defRPr>
    </a:lvl5pPr>
    <a:lvl6pPr marL="2286000" algn="l" defTabSz="914400" rtl="0" eaLnBrk="1" latinLnBrk="0" hangingPunct="1">
      <a:defRPr sz="2400" kern="1200">
        <a:solidFill>
          <a:schemeClr val="tx1"/>
        </a:solidFill>
        <a:latin typeface="Times New Roman" pitchFamily="18" charset="0"/>
        <a:ea typeface="PMingLiU" pitchFamily="18" charset="-120"/>
        <a:cs typeface="+mn-cs"/>
      </a:defRPr>
    </a:lvl6pPr>
    <a:lvl7pPr marL="2743200" algn="l" defTabSz="914400" rtl="0" eaLnBrk="1" latinLnBrk="0" hangingPunct="1">
      <a:defRPr sz="2400" kern="1200">
        <a:solidFill>
          <a:schemeClr val="tx1"/>
        </a:solidFill>
        <a:latin typeface="Times New Roman" pitchFamily="18" charset="0"/>
        <a:ea typeface="PMingLiU" pitchFamily="18" charset="-120"/>
        <a:cs typeface="+mn-cs"/>
      </a:defRPr>
    </a:lvl7pPr>
    <a:lvl8pPr marL="3200400" algn="l" defTabSz="914400" rtl="0" eaLnBrk="1" latinLnBrk="0" hangingPunct="1">
      <a:defRPr sz="2400" kern="1200">
        <a:solidFill>
          <a:schemeClr val="tx1"/>
        </a:solidFill>
        <a:latin typeface="Times New Roman" pitchFamily="18" charset="0"/>
        <a:ea typeface="PMingLiU" pitchFamily="18" charset="-120"/>
        <a:cs typeface="+mn-cs"/>
      </a:defRPr>
    </a:lvl8pPr>
    <a:lvl9pPr marL="3657600" algn="l" defTabSz="914400" rtl="0" eaLnBrk="1" latinLnBrk="0" hangingPunct="1">
      <a:defRPr sz="2400" kern="1200">
        <a:solidFill>
          <a:schemeClr val="tx1"/>
        </a:solidFill>
        <a:latin typeface="Times New Roman" pitchFamily="18" charset="0"/>
        <a:ea typeface="PMingLiU"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84"/>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40" d="100"/>
          <a:sy n="40" d="100"/>
        </p:scale>
        <p:origin x="-148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_rels/viewProps.xml.rels><?xml version="1.0" encoding="UTF-8" standalone="yes"?>
<Relationships xmlns="http://schemas.openxmlformats.org/package/2006/relationships"><Relationship Id="rId1"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 Id="rId5" Type="http://schemas.openxmlformats.org/officeDocument/2006/relationships/image" Target="../media/image6.wmf"/><Relationship Id="rId4"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3.wmf"/><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zh-TW" altLang="en-US"/>
          </a:p>
        </p:txBody>
      </p:sp>
      <p:sp>
        <p:nvSpPr>
          <p:cNvPr id="1638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zh-TW" altLang="en-US"/>
          </a:p>
        </p:txBody>
      </p:sp>
      <p:sp>
        <p:nvSpPr>
          <p:cNvPr id="14340"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1639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zh-TW" altLang="en-US"/>
          </a:p>
        </p:txBody>
      </p:sp>
      <p:sp>
        <p:nvSpPr>
          <p:cNvPr id="1639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95F80B45-1E75-414C-9E8E-46BA08B316EA}" type="slidenum">
              <a:rPr lang="zh-TW" altLang="en-US"/>
              <a:pPr>
                <a:defRPr/>
              </a:pPr>
              <a:t>‹#›</a:t>
            </a:fld>
            <a:endParaRPr lang="zh-TW" altLang="en-US"/>
          </a:p>
        </p:txBody>
      </p:sp>
    </p:spTree>
    <p:extLst>
      <p:ext uri="{BB962C8B-B14F-4D97-AF65-F5344CB8AC3E}">
        <p14:creationId xmlns:p14="http://schemas.microsoft.com/office/powerpoint/2010/main" val="12564425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PMingLiU" pitchFamily="18" charset="-12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PMingLiU" pitchFamily="18" charset="-12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PMingLiU" pitchFamily="18" charset="-12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PMingLiU" pitchFamily="18" charset="-12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PMingLiU"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fld id="{1E37EE23-F7CB-4398-84A2-E262B26D8A47}" type="slidenum">
              <a:rPr lang="en-US" altLang="zh-CN" sz="1200">
                <a:latin typeface="Times New Roman" pitchFamily="18" charset="0"/>
                <a:ea typeface="宋体" pitchFamily="2" charset="-122"/>
              </a:rPr>
              <a:pPr eaLnBrk="1" hangingPunct="1"/>
              <a:t>3</a:t>
            </a:fld>
            <a:endParaRPr lang="en-US" altLang="zh-CN" sz="1200">
              <a:latin typeface="Times New Roman" pitchFamily="18" charset="0"/>
              <a:ea typeface="宋体" pitchFamily="2" charset="-122"/>
            </a:endParaRPr>
          </a:p>
        </p:txBody>
      </p:sp>
      <p:sp>
        <p:nvSpPr>
          <p:cNvPr id="23555" name="Rectangle 2"/>
          <p:cNvSpPr>
            <a:spLocks noRot="1" noChangeArrowheads="1" noTextEdit="1"/>
          </p:cNvSpPr>
          <p:nvPr>
            <p:ph type="sldImg"/>
          </p:nvPr>
        </p:nvSpPr>
        <p:spPr>
          <a:ln/>
        </p:spPr>
      </p:sp>
      <p:sp>
        <p:nvSpPr>
          <p:cNvPr id="23556" name="Rectangle 3"/>
          <p:cNvSpPr>
            <a:spLocks noGrp="1" noChangeArrowheads="1"/>
          </p:cNvSpPr>
          <p:nvPr>
            <p:ph type="body" idx="1"/>
          </p:nvPr>
        </p:nvSpPr>
        <p:spPr>
          <a:xfrm>
            <a:off x="914400" y="4343400"/>
            <a:ext cx="5029200" cy="4114800"/>
          </a:xfrm>
          <a:noFill/>
        </p:spPr>
        <p:txBody>
          <a:bodyPr/>
          <a:lstStyle/>
          <a:p>
            <a:pPr eaLnBrk="1" hangingPunct="1"/>
            <a:r>
              <a:rPr lang="zh-CN" altLang="en-US" b="1" smtClean="0"/>
              <a:t>　　因特网</a:t>
            </a:r>
            <a:r>
              <a:rPr lang="zh-CN" altLang="en-US" smtClean="0"/>
              <a:t>（英文名为</a:t>
            </a:r>
            <a:r>
              <a:rPr lang="en-US" altLang="zh-CN" smtClean="0"/>
              <a:t>Internet</a:t>
            </a:r>
            <a:r>
              <a:rPr lang="zh-CN" altLang="en-US" smtClean="0"/>
              <a:t>）就是全世界最大的国际计算机互联网络，是一个建立在计算机网络之上的网络，众多网络用户的参与使因特网成为宝贵的信息资源。形象地说，中国先民最早用“线”将知识和信息串在一起，今天因特网将人类历史所有的知识和信息都连在一起！</a:t>
            </a:r>
          </a:p>
          <a:p>
            <a:pPr eaLnBrk="1" hangingPunct="1"/>
            <a:endParaRPr lang="zh-CN" altLang="en-US" sz="600" smtClean="0"/>
          </a:p>
          <a:p>
            <a:pPr eaLnBrk="1" hangingPunct="1"/>
            <a:r>
              <a:rPr lang="zh-CN" altLang="en-US" smtClean="0"/>
              <a:t>　　这里需要解释互联网与因特网的概念。</a:t>
            </a:r>
          </a:p>
          <a:p>
            <a:pPr eaLnBrk="1" hangingPunct="1"/>
            <a:r>
              <a:rPr lang="zh-CN" altLang="en-US" smtClean="0"/>
              <a:t>　　当不同的网络连接起来时就组成了互联网（</a:t>
            </a:r>
            <a:r>
              <a:rPr lang="en-US" altLang="zh-CN" smtClean="0"/>
              <a:t>internet</a:t>
            </a:r>
            <a:r>
              <a:rPr lang="zh-CN" altLang="en-US" smtClean="0"/>
              <a:t>，不要与因特网</a:t>
            </a:r>
            <a:r>
              <a:rPr lang="en-US" altLang="zh-CN" smtClean="0"/>
              <a:t>Internet</a:t>
            </a:r>
            <a:r>
              <a:rPr lang="zh-CN" altLang="en-US" smtClean="0"/>
              <a:t>混淆），“互联网”通常是只代表一般网络互联的意思，比如把一个</a:t>
            </a:r>
            <a:r>
              <a:rPr lang="en-US" altLang="zh-CN" smtClean="0"/>
              <a:t>LAN</a:t>
            </a:r>
            <a:r>
              <a:rPr lang="zh-CN" altLang="en-US" smtClean="0"/>
              <a:t>与</a:t>
            </a:r>
            <a:r>
              <a:rPr lang="en-US" altLang="zh-CN" smtClean="0"/>
              <a:t>WAN</a:t>
            </a:r>
            <a:r>
              <a:rPr lang="zh-CN" altLang="en-US" smtClean="0"/>
              <a:t>连接起来，或者连接两个</a:t>
            </a:r>
            <a:r>
              <a:rPr lang="en-US" altLang="zh-CN" smtClean="0"/>
              <a:t>LAN</a:t>
            </a:r>
            <a:r>
              <a:rPr lang="zh-CN" altLang="en-US" smtClean="0"/>
              <a:t>就组成互联网，而“因特网”是指特定的世界范围的互联网。 </a:t>
            </a:r>
          </a:p>
          <a:p>
            <a:pPr eaLnBrk="1" hangingPunct="1"/>
            <a:endParaRPr lang="zh-CN" altLang="en-US" sz="600" smtClean="0"/>
          </a:p>
          <a:p>
            <a:pPr eaLnBrk="1" hangingPunct="1"/>
            <a:r>
              <a:rPr lang="zh-CN" altLang="en-US" smtClean="0"/>
              <a:t>　　网络按规模大小一般分为三种不同的类型：局域网（</a:t>
            </a:r>
            <a:r>
              <a:rPr lang="en-US" altLang="zh-CN" smtClean="0"/>
              <a:t>Local Area Network</a:t>
            </a:r>
            <a:r>
              <a:rPr lang="zh-CN" altLang="en-US" smtClean="0"/>
              <a:t>，</a:t>
            </a:r>
            <a:r>
              <a:rPr lang="en-US" altLang="zh-CN" b="1" smtClean="0"/>
              <a:t>LAN</a:t>
            </a:r>
            <a:r>
              <a:rPr lang="zh-CN" altLang="en-US" smtClean="0"/>
              <a:t>）、城域网（</a:t>
            </a:r>
            <a:r>
              <a:rPr lang="en-US" altLang="zh-CN" smtClean="0"/>
              <a:t>Metropolitan Area Network</a:t>
            </a:r>
            <a:r>
              <a:rPr lang="zh-CN" altLang="en-US" smtClean="0"/>
              <a:t>，</a:t>
            </a:r>
            <a:r>
              <a:rPr lang="en-US" altLang="zh-CN" b="1" smtClean="0"/>
              <a:t>MAN</a:t>
            </a:r>
            <a:r>
              <a:rPr lang="zh-CN" altLang="en-US" smtClean="0"/>
              <a:t>）和广域网（</a:t>
            </a:r>
            <a:r>
              <a:rPr lang="en-US" altLang="zh-CN" smtClean="0"/>
              <a:t>Wide Area Network</a:t>
            </a:r>
            <a:r>
              <a:rPr lang="zh-CN" altLang="en-US" smtClean="0"/>
              <a:t>，</a:t>
            </a:r>
            <a:r>
              <a:rPr lang="en-US" altLang="zh-CN" b="1" smtClean="0"/>
              <a:t>WAN</a:t>
            </a:r>
            <a:r>
              <a:rPr lang="zh-CN" altLang="en-US" smtClean="0"/>
              <a:t>）。 </a:t>
            </a:r>
          </a:p>
          <a:p>
            <a:pPr eaLnBrk="1" hangingPunct="1"/>
            <a:r>
              <a:rPr lang="zh-CN" altLang="en-US" b="1" smtClean="0"/>
              <a:t>局域网</a:t>
            </a:r>
            <a:r>
              <a:rPr lang="zh-CN" altLang="en-US" smtClean="0"/>
              <a:t>特点：分布距离短（一般在</a:t>
            </a:r>
            <a:r>
              <a:rPr lang="en-US" altLang="zh-CN" smtClean="0"/>
              <a:t>1</a:t>
            </a:r>
            <a:r>
              <a:rPr lang="zh-CN" altLang="en-US" smtClean="0"/>
              <a:t>公里以内），传输速度快，连接费用低，并且错误率很低。</a:t>
            </a:r>
          </a:p>
          <a:p>
            <a:pPr eaLnBrk="1" hangingPunct="1"/>
            <a:r>
              <a:rPr lang="zh-CN" altLang="en-US" b="1" smtClean="0"/>
              <a:t>城域网</a:t>
            </a:r>
            <a:r>
              <a:rPr lang="zh-CN" altLang="en-US" smtClean="0"/>
              <a:t>的传输速度比局域网慢，并且由于把不同的局域网连接起来需要专门的网络互连设备，所以连接费用较高。  </a:t>
            </a:r>
          </a:p>
          <a:p>
            <a:pPr eaLnBrk="1" hangingPunct="1"/>
            <a:r>
              <a:rPr lang="zh-CN" altLang="en-US" b="1" smtClean="0"/>
              <a:t>广域网</a:t>
            </a:r>
            <a:r>
              <a:rPr lang="zh-CN" altLang="en-US" smtClean="0"/>
              <a:t>的特点和局域网正相反，其分布距离长，可以横跨几个国家甚至全世界，传输速度远远低于局域网，错误率在三种网络类型中最高，而且费用很高。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fld id="{F2F92142-AB31-435C-B80A-5E75B06E3B5A}" type="slidenum">
              <a:rPr lang="en-US" altLang="zh-CN" sz="1200">
                <a:latin typeface="Times New Roman" pitchFamily="18" charset="0"/>
                <a:ea typeface="宋体" pitchFamily="2" charset="-122"/>
              </a:rPr>
              <a:pPr eaLnBrk="1" hangingPunct="1"/>
              <a:t>7</a:t>
            </a:fld>
            <a:endParaRPr lang="en-US" altLang="zh-CN" sz="1200">
              <a:latin typeface="Times New Roman" pitchFamily="18" charset="0"/>
              <a:ea typeface="宋体" pitchFamily="2" charset="-122"/>
            </a:endParaRPr>
          </a:p>
        </p:txBody>
      </p:sp>
      <p:sp>
        <p:nvSpPr>
          <p:cNvPr id="24579" name="Rectangle 2"/>
          <p:cNvSpPr>
            <a:spLocks noChangeArrowheads="1" noTextEdit="1"/>
          </p:cNvSpPr>
          <p:nvPr>
            <p:ph type="sldImg"/>
          </p:nvPr>
        </p:nvSpPr>
        <p:spPr>
          <a:solidFill>
            <a:srgbClr val="FFFFFF"/>
          </a:solidFill>
          <a:ln/>
        </p:spPr>
      </p:sp>
      <p:sp>
        <p:nvSpPr>
          <p:cNvPr id="24580" name="Rectangle 3"/>
          <p:cNvSpPr>
            <a:spLocks noChangeArrowheads="1"/>
          </p:cNvSpPr>
          <p:nvPr>
            <p:ph type="body" idx="1"/>
          </p:nvPr>
        </p:nvSpPr>
        <p:spPr>
          <a:xfrm>
            <a:off x="914400" y="4343400"/>
            <a:ext cx="5029200" cy="4114800"/>
          </a:xfrm>
          <a:solidFill>
            <a:srgbClr val="FFFFFF"/>
          </a:solidFill>
          <a:ln>
            <a:solidFill>
              <a:srgbClr val="000000"/>
            </a:solidFill>
            <a:miter lim="800000"/>
            <a:headEnd/>
            <a:tailEnd/>
          </a:ln>
        </p:spPr>
        <p:txBody>
          <a:bodyPr/>
          <a:lstStyle/>
          <a:p>
            <a:pPr eaLnBrk="1" hangingPunct="1"/>
            <a:r>
              <a:rPr lang="zh-CN" altLang="en-US" smtClean="0"/>
              <a:t>　　</a:t>
            </a:r>
            <a:r>
              <a:rPr lang="en-US" altLang="zh-CN" smtClean="0"/>
              <a:t>IP</a:t>
            </a:r>
            <a:r>
              <a:rPr lang="zh-CN" altLang="en-US" smtClean="0"/>
              <a:t>地址通常由网络管理人员设置，有时也由所使用的网络协议自动设置。例如</a:t>
            </a:r>
            <a:r>
              <a:rPr lang="en-US" altLang="zh-CN" smtClean="0"/>
              <a:t>TCP/IP</a:t>
            </a:r>
            <a:r>
              <a:rPr lang="zh-CN" altLang="en-US" smtClean="0"/>
              <a:t>网络上的每一台计算机都被指定一个唯一的</a:t>
            </a:r>
            <a:r>
              <a:rPr lang="en-US" altLang="zh-CN" smtClean="0"/>
              <a:t>IP</a:t>
            </a:r>
            <a:r>
              <a:rPr lang="zh-CN" altLang="en-US" smtClean="0"/>
              <a:t>地址。它包括网络号和主机号。</a:t>
            </a:r>
            <a:r>
              <a:rPr lang="en-US" altLang="zh-CN" smtClean="0"/>
              <a:t>IP</a:t>
            </a:r>
            <a:r>
              <a:rPr lang="zh-CN" altLang="en-US" smtClean="0"/>
              <a:t>地址表示为</a:t>
            </a:r>
            <a:r>
              <a:rPr lang="en-US" altLang="zh-CN" smtClean="0"/>
              <a:t>4</a:t>
            </a:r>
            <a:r>
              <a:rPr lang="zh-CN" altLang="en-US" smtClean="0"/>
              <a:t>位字节，即</a:t>
            </a:r>
            <a:r>
              <a:rPr lang="en-US" altLang="zh-CN" smtClean="0"/>
              <a:t>32</a:t>
            </a:r>
            <a:r>
              <a:rPr lang="zh-CN" altLang="en-US" smtClean="0"/>
              <a:t>位的二进制地址，写成四个十进制数字字段，中间用圆点隔开，书写形式为：</a:t>
            </a:r>
            <a:r>
              <a:rPr lang="en-US" altLang="zh-CN" smtClean="0"/>
              <a:t>xxx.xxx.xxx.xxx</a:t>
            </a:r>
            <a:r>
              <a:rPr lang="zh-CN" altLang="en-US" smtClean="0"/>
              <a:t>。其中每个字段</a:t>
            </a:r>
            <a:r>
              <a:rPr lang="en-US" altLang="zh-CN" smtClean="0"/>
              <a:t>xxx</a:t>
            </a:r>
            <a:r>
              <a:rPr lang="zh-CN" altLang="en-US" smtClean="0"/>
              <a:t>的有效范围是</a:t>
            </a:r>
            <a:r>
              <a:rPr lang="en-US" altLang="zh-CN" smtClean="0"/>
              <a:t>0~255</a:t>
            </a:r>
            <a:r>
              <a:rPr lang="zh-CN" altLang="en-US" smtClean="0"/>
              <a:t>之间。</a:t>
            </a:r>
          </a:p>
          <a:p>
            <a:pPr eaLnBrk="1" hangingPunct="1"/>
            <a:r>
              <a:rPr lang="zh-CN" altLang="en-US" smtClean="0"/>
              <a:t>　　如中国教育网（</a:t>
            </a:r>
            <a:r>
              <a:rPr lang="en-US" altLang="zh-CN" smtClean="0"/>
              <a:t>CERNet</a:t>
            </a:r>
            <a:r>
              <a:rPr lang="zh-CN" altLang="en-US" smtClean="0"/>
              <a:t>）服务器的</a:t>
            </a:r>
            <a:r>
              <a:rPr lang="en-US" altLang="zh-CN" smtClean="0"/>
              <a:t>IP</a:t>
            </a:r>
            <a:r>
              <a:rPr lang="zh-CN" altLang="en-US" smtClean="0"/>
              <a:t>地址是</a:t>
            </a:r>
            <a:r>
              <a:rPr lang="en-US" altLang="zh-CN" smtClean="0"/>
              <a:t>202.112.0.36</a:t>
            </a:r>
            <a:r>
              <a:rPr lang="zh-CN" altLang="en-US" smtClean="0"/>
              <a:t>。</a:t>
            </a:r>
          </a:p>
          <a:p>
            <a:pPr eaLnBrk="1" hangingPunct="1"/>
            <a:r>
              <a:rPr lang="zh-CN" altLang="en-US" smtClean="0"/>
              <a:t>　　</a:t>
            </a:r>
            <a:r>
              <a:rPr lang="en-US" altLang="zh-CN" smtClean="0"/>
              <a:t>IP</a:t>
            </a:r>
            <a:r>
              <a:rPr lang="zh-CN" altLang="en-US" smtClean="0"/>
              <a:t>地址在逻辑上被分为两部分：网络号和主机号。所以当主机移动到不同的网络时，必须改变</a:t>
            </a:r>
            <a:r>
              <a:rPr lang="en-US" altLang="zh-CN" smtClean="0"/>
              <a:t>IP</a:t>
            </a:r>
            <a:r>
              <a:rPr lang="zh-CN" altLang="en-US" smtClean="0"/>
              <a:t>地址。</a:t>
            </a:r>
          </a:p>
          <a:p>
            <a:pPr eaLnBrk="1" hangingPunct="1"/>
            <a:r>
              <a:rPr lang="zh-CN" altLang="en-US" smtClean="0"/>
              <a:t>主机</a:t>
            </a:r>
            <a:r>
              <a:rPr lang="en-US" altLang="zh-CN" smtClean="0"/>
              <a:t>IP</a:t>
            </a:r>
            <a:r>
              <a:rPr lang="zh-CN" altLang="en-US" smtClean="0"/>
              <a:t>地址分配准则：</a:t>
            </a:r>
          </a:p>
          <a:p>
            <a:pPr eaLnBrk="1" hangingPunct="1">
              <a:buSzPct val="125000"/>
              <a:buFont typeface="Wingdings" pitchFamily="2" charset="2"/>
              <a:buChar char="§"/>
            </a:pPr>
            <a:r>
              <a:rPr lang="zh-CN" altLang="en-US" smtClean="0"/>
              <a:t>一个主机号在同一个网络中必须是唯一的。</a:t>
            </a:r>
          </a:p>
          <a:p>
            <a:pPr eaLnBrk="1" hangingPunct="1">
              <a:buSzPct val="125000"/>
              <a:buFont typeface="Wingdings" pitchFamily="2" charset="2"/>
              <a:buChar char="§"/>
            </a:pPr>
            <a:r>
              <a:rPr lang="zh-CN" altLang="en-US" smtClean="0"/>
              <a:t>一个主机号不能全为</a:t>
            </a:r>
            <a:r>
              <a:rPr lang="en-US" altLang="zh-CN" smtClean="0"/>
              <a:t>1</a:t>
            </a:r>
            <a:r>
              <a:rPr lang="zh-CN" altLang="en-US" smtClean="0"/>
              <a:t>（即</a:t>
            </a:r>
            <a:r>
              <a:rPr lang="en-US" altLang="zh-CN" smtClean="0"/>
              <a:t>255</a:t>
            </a:r>
            <a:r>
              <a:rPr lang="zh-CN" altLang="en-US" smtClean="0"/>
              <a:t>，代表广播地址）。</a:t>
            </a:r>
          </a:p>
          <a:p>
            <a:pPr eaLnBrk="1" hangingPunct="1">
              <a:buSzPct val="125000"/>
              <a:buFont typeface="Wingdings" pitchFamily="2" charset="2"/>
              <a:buChar char="§"/>
            </a:pPr>
            <a:r>
              <a:rPr lang="zh-CN" altLang="en-US" smtClean="0"/>
              <a:t>一个主机号不能全为</a:t>
            </a:r>
            <a:r>
              <a:rPr lang="en-US" altLang="zh-CN" smtClean="0"/>
              <a:t>0</a:t>
            </a:r>
            <a:r>
              <a:rPr lang="zh-CN" altLang="en-US" smtClean="0"/>
              <a:t>（ </a:t>
            </a:r>
            <a:r>
              <a:rPr lang="en-US" altLang="zh-CN" smtClean="0"/>
              <a:t>0 </a:t>
            </a:r>
            <a:r>
              <a:rPr lang="zh-CN" altLang="en-US" smtClean="0"/>
              <a:t>表示本地网络）。</a:t>
            </a:r>
          </a:p>
          <a:p>
            <a:pPr eaLnBrk="1" hangingPunct="1">
              <a:buSzPct val="125000"/>
              <a:buFont typeface="Wingdings" pitchFamily="2" charset="2"/>
              <a:buChar char="§"/>
            </a:pPr>
            <a:r>
              <a:rPr lang="zh-CN" altLang="en-US" smtClean="0"/>
              <a:t>网络信息中心分配网络号时需遵守的约定：</a:t>
            </a:r>
          </a:p>
          <a:p>
            <a:pPr eaLnBrk="1" hangingPunct="1">
              <a:buSzPct val="125000"/>
              <a:buFont typeface="Wingdings" pitchFamily="2" charset="2"/>
              <a:buChar char="§"/>
            </a:pPr>
            <a:r>
              <a:rPr lang="zh-CN" altLang="en-US" smtClean="0"/>
              <a:t>一个互联网上的网络号必须是唯一的。</a:t>
            </a:r>
          </a:p>
          <a:p>
            <a:pPr eaLnBrk="1" hangingPunct="1">
              <a:buSzPct val="125000"/>
              <a:buFont typeface="Wingdings" pitchFamily="2" charset="2"/>
              <a:buChar char="§"/>
            </a:pPr>
            <a:r>
              <a:rPr lang="zh-CN" altLang="en-US" smtClean="0"/>
              <a:t>网络号不能全为</a:t>
            </a:r>
            <a:r>
              <a:rPr lang="en-US" altLang="zh-CN" smtClean="0"/>
              <a:t>1</a:t>
            </a:r>
            <a:r>
              <a:rPr lang="zh-CN" altLang="en-US" smtClean="0"/>
              <a:t>（即</a:t>
            </a:r>
            <a:r>
              <a:rPr lang="en-US" altLang="zh-CN" smtClean="0"/>
              <a:t>255</a:t>
            </a:r>
            <a:r>
              <a:rPr lang="zh-CN" altLang="en-US" smtClean="0"/>
              <a:t>，代表广播地址）。</a:t>
            </a:r>
          </a:p>
          <a:p>
            <a:pPr eaLnBrk="1" hangingPunct="1">
              <a:buSzPct val="125000"/>
              <a:buFont typeface="Wingdings" pitchFamily="2" charset="2"/>
              <a:buChar char="§"/>
            </a:pPr>
            <a:r>
              <a:rPr lang="zh-CN" altLang="en-US" smtClean="0"/>
              <a:t>网络号不能全为</a:t>
            </a:r>
            <a:r>
              <a:rPr lang="en-US" altLang="zh-CN" smtClean="0"/>
              <a:t>0</a:t>
            </a:r>
            <a:r>
              <a:rPr lang="zh-CN" altLang="en-US" smtClean="0"/>
              <a:t>（ </a:t>
            </a:r>
            <a:r>
              <a:rPr lang="en-US" altLang="zh-CN" smtClean="0"/>
              <a:t>0 </a:t>
            </a:r>
            <a:r>
              <a:rPr lang="zh-CN" altLang="en-US" smtClean="0"/>
              <a:t>表示本地网络，不能路邮数据包）。</a:t>
            </a:r>
          </a:p>
          <a:p>
            <a:pPr eaLnBrk="1" hangingPunct="1">
              <a:buSzPct val="125000"/>
              <a:buFont typeface="Wingdings" pitchFamily="2" charset="2"/>
              <a:buChar char="§"/>
            </a:pPr>
            <a:r>
              <a:rPr lang="zh-CN" altLang="en-US" smtClean="0"/>
              <a:t>网络号不能以</a:t>
            </a:r>
            <a:r>
              <a:rPr lang="en-US" altLang="zh-CN" smtClean="0"/>
              <a:t>127</a:t>
            </a:r>
            <a:r>
              <a:rPr lang="zh-CN" altLang="en-US" smtClean="0"/>
              <a:t>开头（</a:t>
            </a:r>
            <a:r>
              <a:rPr lang="en-US" altLang="zh-CN" smtClean="0"/>
              <a:t>127</a:t>
            </a:r>
            <a:r>
              <a:rPr lang="zh-CN" altLang="en-US" smtClean="0"/>
              <a:t>是为回送测试预留的）。</a:t>
            </a:r>
          </a:p>
          <a:p>
            <a:pPr eaLnBrk="1" hangingPunct="1"/>
            <a:endParaRPr lang="en-US" altLang="zh-C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fld id="{8BC2D30D-6098-4D15-B4A2-9F0181F25543}" type="slidenum">
              <a:rPr lang="en-US" altLang="zh-CN" sz="1200">
                <a:latin typeface="Times New Roman" pitchFamily="18" charset="0"/>
                <a:ea typeface="宋体" pitchFamily="2" charset="-122"/>
              </a:rPr>
              <a:pPr eaLnBrk="1" hangingPunct="1"/>
              <a:t>11</a:t>
            </a:fld>
            <a:endParaRPr lang="en-US" altLang="zh-CN" sz="1200">
              <a:latin typeface="Times New Roman" pitchFamily="18" charset="0"/>
              <a:ea typeface="宋体" pitchFamily="2" charset="-122"/>
            </a:endParaRPr>
          </a:p>
        </p:txBody>
      </p:sp>
      <p:sp>
        <p:nvSpPr>
          <p:cNvPr id="25603" name="Rectangle 2"/>
          <p:cNvSpPr>
            <a:spLocks noChangeArrowheads="1" noTextEdit="1"/>
          </p:cNvSpPr>
          <p:nvPr>
            <p:ph type="sldImg"/>
          </p:nvPr>
        </p:nvSpPr>
        <p:spPr>
          <a:solidFill>
            <a:srgbClr val="FFFFFF"/>
          </a:solidFill>
          <a:ln/>
        </p:spPr>
      </p:sp>
      <p:sp>
        <p:nvSpPr>
          <p:cNvPr id="25604" name="Rectangle 3"/>
          <p:cNvSpPr>
            <a:spLocks noChangeArrowheads="1"/>
          </p:cNvSpPr>
          <p:nvPr>
            <p:ph type="body" idx="1"/>
          </p:nvPr>
        </p:nvSpPr>
        <p:spPr>
          <a:xfrm>
            <a:off x="914400" y="4343400"/>
            <a:ext cx="5029200" cy="4114800"/>
          </a:xfrm>
          <a:solidFill>
            <a:srgbClr val="FFFFFF"/>
          </a:solidFill>
          <a:ln>
            <a:solidFill>
              <a:srgbClr val="000000"/>
            </a:solidFill>
            <a:miter lim="800000"/>
            <a:headEnd/>
            <a:tailEnd/>
          </a:ln>
        </p:spPr>
        <p:txBody>
          <a:bodyPr/>
          <a:lstStyle/>
          <a:p>
            <a:pPr algn="just" eaLnBrk="1" hangingPunct="1"/>
            <a:r>
              <a:rPr lang="zh-CN" altLang="en-US" smtClean="0"/>
              <a:t>　　最高层域名分为两大类：机构性域名和地理性域名。</a:t>
            </a:r>
          </a:p>
          <a:p>
            <a:pPr algn="just" eaLnBrk="1" hangingPunct="1"/>
            <a:r>
              <a:rPr lang="zh-CN" altLang="en-US" smtClean="0"/>
              <a:t>　　目前共有</a:t>
            </a:r>
            <a:r>
              <a:rPr lang="en-US" altLang="zh-CN" smtClean="0"/>
              <a:t>14</a:t>
            </a:r>
            <a:r>
              <a:rPr lang="zh-CN" altLang="en-US" smtClean="0"/>
              <a:t>种机构性域名：</a:t>
            </a:r>
            <a:r>
              <a:rPr lang="en-US" altLang="zh-CN" smtClean="0"/>
              <a:t>COM</a:t>
            </a:r>
            <a:r>
              <a:rPr lang="zh-CN" altLang="en-US" smtClean="0"/>
              <a:t>（盈利性的商业实体）、</a:t>
            </a:r>
            <a:r>
              <a:rPr lang="en-US" altLang="zh-CN" smtClean="0"/>
              <a:t>EDU</a:t>
            </a:r>
            <a:r>
              <a:rPr lang="zh-CN" altLang="en-US" smtClean="0"/>
              <a:t>（教育机构或设施）、</a:t>
            </a:r>
            <a:r>
              <a:rPr lang="en-US" altLang="zh-CN" smtClean="0"/>
              <a:t>GOV</a:t>
            </a:r>
            <a:r>
              <a:rPr lang="zh-CN" altLang="en-US" smtClean="0"/>
              <a:t>（非军事性政府或组织）、</a:t>
            </a:r>
            <a:r>
              <a:rPr lang="en-US" altLang="zh-CN" smtClean="0"/>
              <a:t>INT</a:t>
            </a:r>
            <a:r>
              <a:rPr lang="zh-CN" altLang="en-US" smtClean="0"/>
              <a:t>（国际性机构）、</a:t>
            </a:r>
            <a:r>
              <a:rPr lang="en-US" altLang="zh-CN" smtClean="0"/>
              <a:t>MIL</a:t>
            </a:r>
            <a:r>
              <a:rPr lang="zh-CN" altLang="en-US" smtClean="0"/>
              <a:t>（军事机构或设施）、</a:t>
            </a:r>
            <a:r>
              <a:rPr lang="en-US" altLang="zh-CN" smtClean="0"/>
              <a:t>NET</a:t>
            </a:r>
            <a:r>
              <a:rPr lang="zh-CN" altLang="en-US" smtClean="0"/>
              <a:t>（网络资源或组织）、</a:t>
            </a:r>
            <a:r>
              <a:rPr lang="en-US" altLang="zh-CN" smtClean="0"/>
              <a:t>ORG</a:t>
            </a:r>
            <a:r>
              <a:rPr lang="zh-CN" altLang="en-US" smtClean="0"/>
              <a:t>（非盈利性组织机构）、</a:t>
            </a:r>
            <a:r>
              <a:rPr lang="en-US" altLang="zh-CN" smtClean="0"/>
              <a:t>FIRM</a:t>
            </a:r>
            <a:r>
              <a:rPr lang="zh-CN" altLang="en-US" smtClean="0"/>
              <a:t>（商业或公司）、</a:t>
            </a:r>
            <a:r>
              <a:rPr lang="en-US" altLang="zh-CN" smtClean="0"/>
              <a:t>STORE</a:t>
            </a:r>
            <a:r>
              <a:rPr lang="zh-CN" altLang="en-US" smtClean="0"/>
              <a:t>（商场）、</a:t>
            </a:r>
            <a:r>
              <a:rPr lang="en-US" altLang="zh-CN" smtClean="0"/>
              <a:t>WEB</a:t>
            </a:r>
            <a:r>
              <a:rPr lang="zh-CN" altLang="en-US" smtClean="0"/>
              <a:t>（和</a:t>
            </a:r>
            <a:r>
              <a:rPr lang="en-US" altLang="zh-CN" smtClean="0"/>
              <a:t>WWW</a:t>
            </a:r>
            <a:r>
              <a:rPr lang="zh-CN" altLang="en-US" smtClean="0"/>
              <a:t>有关的实体）、</a:t>
            </a:r>
            <a:r>
              <a:rPr lang="en-US" altLang="zh-CN" smtClean="0"/>
              <a:t>ARTS</a:t>
            </a:r>
            <a:r>
              <a:rPr lang="zh-CN" altLang="en-US" smtClean="0"/>
              <a:t>（文化娱乐）、</a:t>
            </a:r>
            <a:r>
              <a:rPr lang="en-US" altLang="zh-CN" smtClean="0"/>
              <a:t>ARC</a:t>
            </a:r>
            <a:r>
              <a:rPr lang="zh-CN" altLang="en-US" smtClean="0"/>
              <a:t>（消遣性娱乐）、</a:t>
            </a:r>
            <a:r>
              <a:rPr lang="en-US" altLang="zh-CN" smtClean="0"/>
              <a:t>INFU</a:t>
            </a:r>
            <a:r>
              <a:rPr lang="zh-CN" altLang="en-US" smtClean="0"/>
              <a:t>（信息服务）和</a:t>
            </a:r>
            <a:r>
              <a:rPr lang="en-US" altLang="zh-CN" smtClean="0"/>
              <a:t>NOM</a:t>
            </a:r>
            <a:r>
              <a:rPr lang="zh-CN" altLang="en-US" smtClean="0"/>
              <a:t>（个人）。</a:t>
            </a:r>
          </a:p>
          <a:p>
            <a:pPr eaLnBrk="1" hangingPunct="1"/>
            <a:endParaRPr lang="en-US"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DA2E0AE3-E02F-41CF-9366-B33A203B624C}" type="slidenum">
              <a:rPr lang="zh-TW" altLang="en-US"/>
              <a:pPr>
                <a:defRPr/>
              </a:pPr>
              <a:t>‹#›</a:t>
            </a:fld>
            <a:endParaRPr lang="zh-TW" altLang="en-US"/>
          </a:p>
        </p:txBody>
      </p:sp>
    </p:spTree>
    <p:extLst>
      <p:ext uri="{BB962C8B-B14F-4D97-AF65-F5344CB8AC3E}">
        <p14:creationId xmlns:p14="http://schemas.microsoft.com/office/powerpoint/2010/main" val="2014632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037227E0-390C-4743-9651-FE02E90EB5D6}" type="slidenum">
              <a:rPr lang="zh-TW" altLang="en-US"/>
              <a:pPr>
                <a:defRPr/>
              </a:pPr>
              <a:t>‹#›</a:t>
            </a:fld>
            <a:endParaRPr lang="zh-TW" altLang="en-US"/>
          </a:p>
        </p:txBody>
      </p:sp>
    </p:spTree>
    <p:extLst>
      <p:ext uri="{BB962C8B-B14F-4D97-AF65-F5344CB8AC3E}">
        <p14:creationId xmlns:p14="http://schemas.microsoft.com/office/powerpoint/2010/main" val="3233938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E8C7FA6F-1AC5-48A9-87B1-C8C49128D13A}" type="slidenum">
              <a:rPr lang="zh-TW" altLang="en-US"/>
              <a:pPr>
                <a:defRPr/>
              </a:pPr>
              <a:t>‹#›</a:t>
            </a:fld>
            <a:endParaRPr lang="zh-TW" altLang="en-US"/>
          </a:p>
        </p:txBody>
      </p:sp>
    </p:spTree>
    <p:extLst>
      <p:ext uri="{BB962C8B-B14F-4D97-AF65-F5344CB8AC3E}">
        <p14:creationId xmlns:p14="http://schemas.microsoft.com/office/powerpoint/2010/main" val="1372021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7" name="Rectangle 6"/>
          <p:cNvSpPr>
            <a:spLocks noGrp="1" noChangeArrowheads="1"/>
          </p:cNvSpPr>
          <p:nvPr>
            <p:ph type="sldNum" sz="quarter" idx="12"/>
          </p:nvPr>
        </p:nvSpPr>
        <p:spPr>
          <a:ln/>
        </p:spPr>
        <p:txBody>
          <a:bodyPr/>
          <a:lstStyle>
            <a:lvl1pPr>
              <a:defRPr/>
            </a:lvl1pPr>
          </a:lstStyle>
          <a:p>
            <a:pPr>
              <a:defRPr/>
            </a:pPr>
            <a:fld id="{2FBF9E3A-6EDE-4500-A073-BD1778E7E46E}" type="slidenum">
              <a:rPr lang="zh-TW" altLang="en-US"/>
              <a:pPr>
                <a:defRPr/>
              </a:pPr>
              <a:t>‹#›</a:t>
            </a:fld>
            <a:endParaRPr lang="zh-TW" altLang="en-US"/>
          </a:p>
        </p:txBody>
      </p:sp>
    </p:spTree>
    <p:extLst>
      <p:ext uri="{BB962C8B-B14F-4D97-AF65-F5344CB8AC3E}">
        <p14:creationId xmlns:p14="http://schemas.microsoft.com/office/powerpoint/2010/main" val="416178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9" name="Rectangle 6"/>
          <p:cNvSpPr>
            <a:spLocks noGrp="1" noChangeArrowheads="1"/>
          </p:cNvSpPr>
          <p:nvPr>
            <p:ph type="sldNum" sz="quarter" idx="12"/>
          </p:nvPr>
        </p:nvSpPr>
        <p:spPr>
          <a:ln/>
        </p:spPr>
        <p:txBody>
          <a:bodyPr/>
          <a:lstStyle>
            <a:lvl1pPr>
              <a:defRPr/>
            </a:lvl1pPr>
          </a:lstStyle>
          <a:p>
            <a:pPr>
              <a:defRPr/>
            </a:pPr>
            <a:fld id="{9D362F88-2854-4C67-8894-2CF4825E305E}" type="slidenum">
              <a:rPr lang="zh-TW" altLang="en-US"/>
              <a:pPr>
                <a:defRPr/>
              </a:pPr>
              <a:t>‹#›</a:t>
            </a:fld>
            <a:endParaRPr lang="zh-TW" altLang="en-US"/>
          </a:p>
        </p:txBody>
      </p:sp>
    </p:spTree>
    <p:extLst>
      <p:ext uri="{BB962C8B-B14F-4D97-AF65-F5344CB8AC3E}">
        <p14:creationId xmlns:p14="http://schemas.microsoft.com/office/powerpoint/2010/main" val="1147153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5" name="Rectangle 6"/>
          <p:cNvSpPr>
            <a:spLocks noGrp="1" noChangeArrowheads="1"/>
          </p:cNvSpPr>
          <p:nvPr>
            <p:ph type="sldNum" sz="quarter" idx="12"/>
          </p:nvPr>
        </p:nvSpPr>
        <p:spPr>
          <a:ln/>
        </p:spPr>
        <p:txBody>
          <a:bodyPr/>
          <a:lstStyle>
            <a:lvl1pPr>
              <a:defRPr/>
            </a:lvl1pPr>
          </a:lstStyle>
          <a:p>
            <a:pPr>
              <a:defRPr/>
            </a:pPr>
            <a:fld id="{135338F3-4293-4BE7-BB9F-3972831D3793}" type="slidenum">
              <a:rPr lang="zh-TW" altLang="en-US"/>
              <a:pPr>
                <a:defRPr/>
              </a:pPr>
              <a:t>‹#›</a:t>
            </a:fld>
            <a:endParaRPr lang="zh-TW" altLang="en-US"/>
          </a:p>
        </p:txBody>
      </p:sp>
    </p:spTree>
    <p:extLst>
      <p:ext uri="{BB962C8B-B14F-4D97-AF65-F5344CB8AC3E}">
        <p14:creationId xmlns:p14="http://schemas.microsoft.com/office/powerpoint/2010/main" val="373290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4" name="Rectangle 6"/>
          <p:cNvSpPr>
            <a:spLocks noGrp="1" noChangeArrowheads="1"/>
          </p:cNvSpPr>
          <p:nvPr>
            <p:ph type="sldNum" sz="quarter" idx="12"/>
          </p:nvPr>
        </p:nvSpPr>
        <p:spPr>
          <a:ln/>
        </p:spPr>
        <p:txBody>
          <a:bodyPr/>
          <a:lstStyle>
            <a:lvl1pPr>
              <a:defRPr/>
            </a:lvl1pPr>
          </a:lstStyle>
          <a:p>
            <a:pPr>
              <a:defRPr/>
            </a:pPr>
            <a:fld id="{0044CFD7-A673-4841-ACE3-69F65B812904}" type="slidenum">
              <a:rPr lang="zh-TW" altLang="en-US"/>
              <a:pPr>
                <a:defRPr/>
              </a:pPr>
              <a:t>‹#›</a:t>
            </a:fld>
            <a:endParaRPr lang="zh-TW" altLang="en-US"/>
          </a:p>
        </p:txBody>
      </p:sp>
    </p:spTree>
    <p:extLst>
      <p:ext uri="{BB962C8B-B14F-4D97-AF65-F5344CB8AC3E}">
        <p14:creationId xmlns:p14="http://schemas.microsoft.com/office/powerpoint/2010/main" val="215701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7" name="Rectangle 6"/>
          <p:cNvSpPr>
            <a:spLocks noGrp="1" noChangeArrowheads="1"/>
          </p:cNvSpPr>
          <p:nvPr>
            <p:ph type="sldNum" sz="quarter" idx="12"/>
          </p:nvPr>
        </p:nvSpPr>
        <p:spPr>
          <a:ln/>
        </p:spPr>
        <p:txBody>
          <a:bodyPr/>
          <a:lstStyle>
            <a:lvl1pPr>
              <a:defRPr/>
            </a:lvl1pPr>
          </a:lstStyle>
          <a:p>
            <a:pPr>
              <a:defRPr/>
            </a:pPr>
            <a:fld id="{E14A793B-1022-4C87-98B7-4F2E592881B4}" type="slidenum">
              <a:rPr lang="zh-TW" altLang="en-US"/>
              <a:pPr>
                <a:defRPr/>
              </a:pPr>
              <a:t>‹#›</a:t>
            </a:fld>
            <a:endParaRPr lang="zh-TW" altLang="en-US"/>
          </a:p>
        </p:txBody>
      </p:sp>
    </p:spTree>
    <p:extLst>
      <p:ext uri="{BB962C8B-B14F-4D97-AF65-F5344CB8AC3E}">
        <p14:creationId xmlns:p14="http://schemas.microsoft.com/office/powerpoint/2010/main" val="406850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7" name="Rectangle 6"/>
          <p:cNvSpPr>
            <a:spLocks noGrp="1" noChangeArrowheads="1"/>
          </p:cNvSpPr>
          <p:nvPr>
            <p:ph type="sldNum" sz="quarter" idx="12"/>
          </p:nvPr>
        </p:nvSpPr>
        <p:spPr>
          <a:ln/>
        </p:spPr>
        <p:txBody>
          <a:bodyPr/>
          <a:lstStyle>
            <a:lvl1pPr>
              <a:defRPr/>
            </a:lvl1pPr>
          </a:lstStyle>
          <a:p>
            <a:pPr>
              <a:defRPr/>
            </a:pPr>
            <a:fld id="{11D8D583-2B0B-4D4B-92D4-25D47F983971}" type="slidenum">
              <a:rPr lang="zh-TW" altLang="en-US"/>
              <a:pPr>
                <a:defRPr/>
              </a:pPr>
              <a:t>‹#›</a:t>
            </a:fld>
            <a:endParaRPr lang="zh-TW" altLang="en-US"/>
          </a:p>
        </p:txBody>
      </p:sp>
    </p:spTree>
    <p:extLst>
      <p:ext uri="{BB962C8B-B14F-4D97-AF65-F5344CB8AC3E}">
        <p14:creationId xmlns:p14="http://schemas.microsoft.com/office/powerpoint/2010/main" val="3929119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BAE572D9-5166-4CBC-BA04-42CA8140EBFB}" type="slidenum">
              <a:rPr lang="zh-TW" altLang="en-US"/>
              <a:pPr>
                <a:defRPr/>
              </a:pPr>
              <a:t>‹#›</a:t>
            </a:fld>
            <a:endParaRPr lang="zh-TW" altLang="en-US"/>
          </a:p>
        </p:txBody>
      </p:sp>
    </p:spTree>
    <p:extLst>
      <p:ext uri="{BB962C8B-B14F-4D97-AF65-F5344CB8AC3E}">
        <p14:creationId xmlns:p14="http://schemas.microsoft.com/office/powerpoint/2010/main" val="4106829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FA2052D2-B4B3-4648-86C9-1CC00C451AEA}" type="slidenum">
              <a:rPr lang="zh-TW" altLang="en-US"/>
              <a:pPr>
                <a:defRPr/>
              </a:pPr>
              <a:t>‹#›</a:t>
            </a:fld>
            <a:endParaRPr lang="zh-TW" altLang="en-US"/>
          </a:p>
        </p:txBody>
      </p:sp>
    </p:spTree>
    <p:extLst>
      <p:ext uri="{BB962C8B-B14F-4D97-AF65-F5344CB8AC3E}">
        <p14:creationId xmlns:p14="http://schemas.microsoft.com/office/powerpoint/2010/main" val="2082130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8195"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096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zh-TW" alt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zh-TW" alt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EB27E501-88B8-4A5B-B404-445670FA73EA}" type="slidenum">
              <a:rPr lang="zh-TW" altLang="en-US"/>
              <a:pPr>
                <a:defRPr/>
              </a:pPr>
              <a:t>‹#›</a:t>
            </a:fld>
            <a:endParaRPr lang="zh-TW" altLang="en-US"/>
          </a:p>
        </p:txBody>
      </p:sp>
      <p:pic>
        <p:nvPicPr>
          <p:cNvPr id="8201" name="Picture 9" descr="BR02 copy"/>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7981950"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Rectangle 10"/>
          <p:cNvSpPr>
            <a:spLocks noChangeArrowheads="1"/>
          </p:cNvSpPr>
          <p:nvPr userDrawn="1"/>
        </p:nvSpPr>
        <p:spPr bwMode="auto">
          <a:xfrm>
            <a:off x="609600" y="6289675"/>
            <a:ext cx="8534400" cy="74613"/>
          </a:xfrm>
          <a:prstGeom prst="rect">
            <a:avLst/>
          </a:prstGeom>
          <a:gradFill rotWithShape="0">
            <a:gsLst>
              <a:gs pos="0">
                <a:srgbClr val="800000"/>
              </a:gs>
              <a:gs pos="100000">
                <a:schemeClr val="bg1"/>
              </a:gs>
            </a:gsLst>
            <a:lin ang="0" scaled="1"/>
          </a:gradFill>
          <a:ln w="9525">
            <a:noFill/>
            <a:miter lim="800000"/>
            <a:headEnd/>
            <a:tailEnd/>
          </a:ln>
          <a:effectLst/>
        </p:spPr>
        <p:txBody>
          <a:bodyPr wrap="none" anchor="ctr"/>
          <a:lstStyle/>
          <a:p>
            <a:pPr>
              <a:defRPr/>
            </a:pP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ea typeface="PMingLiU" pitchFamily="18" charset="-120"/>
        </a:defRPr>
      </a:lvl2pPr>
      <a:lvl3pPr algn="ctr" rtl="0" eaLnBrk="0" fontAlgn="base" hangingPunct="0">
        <a:spcBef>
          <a:spcPct val="0"/>
        </a:spcBef>
        <a:spcAft>
          <a:spcPct val="0"/>
        </a:spcAft>
        <a:defRPr sz="4400">
          <a:solidFill>
            <a:schemeClr val="tx2"/>
          </a:solidFill>
          <a:latin typeface="Times New Roman" pitchFamily="18" charset="0"/>
          <a:ea typeface="PMingLiU" pitchFamily="18" charset="-120"/>
        </a:defRPr>
      </a:lvl3pPr>
      <a:lvl4pPr algn="ctr" rtl="0" eaLnBrk="0" fontAlgn="base" hangingPunct="0">
        <a:spcBef>
          <a:spcPct val="0"/>
        </a:spcBef>
        <a:spcAft>
          <a:spcPct val="0"/>
        </a:spcAft>
        <a:defRPr sz="4400">
          <a:solidFill>
            <a:schemeClr val="tx2"/>
          </a:solidFill>
          <a:latin typeface="Times New Roman" pitchFamily="18" charset="0"/>
          <a:ea typeface="PMingLiU" pitchFamily="18" charset="-120"/>
        </a:defRPr>
      </a:lvl4pPr>
      <a:lvl5pPr algn="ctr" rtl="0" eaLnBrk="0" fontAlgn="base" hangingPunct="0">
        <a:spcBef>
          <a:spcPct val="0"/>
        </a:spcBef>
        <a:spcAft>
          <a:spcPct val="0"/>
        </a:spcAft>
        <a:defRPr sz="4400">
          <a:solidFill>
            <a:schemeClr val="tx2"/>
          </a:solidFill>
          <a:latin typeface="Times New Roman" pitchFamily="18" charset="0"/>
          <a:ea typeface="PMingLiU" pitchFamily="18" charset="-120"/>
        </a:defRPr>
      </a:lvl5pPr>
      <a:lvl6pPr marL="457200" algn="ctr" rtl="0" fontAlgn="base">
        <a:spcBef>
          <a:spcPct val="0"/>
        </a:spcBef>
        <a:spcAft>
          <a:spcPct val="0"/>
        </a:spcAft>
        <a:defRPr sz="4400">
          <a:solidFill>
            <a:schemeClr val="tx2"/>
          </a:solidFill>
          <a:latin typeface="Times New Roman" pitchFamily="18" charset="0"/>
          <a:ea typeface="PMingLiU" pitchFamily="18" charset="-120"/>
        </a:defRPr>
      </a:lvl6pPr>
      <a:lvl7pPr marL="914400" algn="ctr" rtl="0" fontAlgn="base">
        <a:spcBef>
          <a:spcPct val="0"/>
        </a:spcBef>
        <a:spcAft>
          <a:spcPct val="0"/>
        </a:spcAft>
        <a:defRPr sz="4400">
          <a:solidFill>
            <a:schemeClr val="tx2"/>
          </a:solidFill>
          <a:latin typeface="Times New Roman" pitchFamily="18" charset="0"/>
          <a:ea typeface="PMingLiU" pitchFamily="18" charset="-120"/>
        </a:defRPr>
      </a:lvl7pPr>
      <a:lvl8pPr marL="1371600" algn="ctr" rtl="0" fontAlgn="base">
        <a:spcBef>
          <a:spcPct val="0"/>
        </a:spcBef>
        <a:spcAft>
          <a:spcPct val="0"/>
        </a:spcAft>
        <a:defRPr sz="4400">
          <a:solidFill>
            <a:schemeClr val="tx2"/>
          </a:solidFill>
          <a:latin typeface="Times New Roman" pitchFamily="18" charset="0"/>
          <a:ea typeface="PMingLiU" pitchFamily="18" charset="-120"/>
        </a:defRPr>
      </a:lvl8pPr>
      <a:lvl9pPr marL="1828800" algn="ctr" rtl="0" fontAlgn="base">
        <a:spcBef>
          <a:spcPct val="0"/>
        </a:spcBef>
        <a:spcAft>
          <a:spcPct val="0"/>
        </a:spcAft>
        <a:defRPr sz="4400">
          <a:solidFill>
            <a:schemeClr val="tx2"/>
          </a:solidFill>
          <a:latin typeface="Times New Roman" pitchFamily="18" charset="0"/>
          <a:ea typeface="PMingLiU" pitchFamily="18" charset="-12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6.wmf"/><Relationship Id="rId2" Type="http://schemas.openxmlformats.org/officeDocument/2006/relationships/slideLayout" Target="../slideLayouts/slideLayout7.xml"/><Relationship Id="rId16" Type="http://schemas.openxmlformats.org/officeDocument/2006/relationships/oleObject" Target="../embeddings/oleObject9.bin"/><Relationship Id="rId1" Type="http://schemas.openxmlformats.org/officeDocument/2006/relationships/vmlDrawing" Target="../drawings/vmlDrawing1.vml"/><Relationship Id="rId6" Type="http://schemas.openxmlformats.org/officeDocument/2006/relationships/image" Target="../media/image3.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8.bin"/><Relationship Id="rId10" Type="http://schemas.openxmlformats.org/officeDocument/2006/relationships/image" Target="../media/image5.wmf"/><Relationship Id="rId4" Type="http://schemas.openxmlformats.org/officeDocument/2006/relationships/image" Target="../media/image2.wmf"/><Relationship Id="rId9" Type="http://schemas.openxmlformats.org/officeDocument/2006/relationships/oleObject" Target="../embeddings/oleObject4.bin"/><Relationship Id="rId14" Type="http://schemas.openxmlformats.org/officeDocument/2006/relationships/oleObject" Target="../embeddings/oleObject7.bin"/></Relationships>
</file>

<file path=ppt/slides/_rels/slide5.xml.rels><?xml version="1.0" encoding="UTF-8" standalone="yes"?>
<Relationships xmlns="http://schemas.openxmlformats.org/package/2006/relationships"><Relationship Id="rId8" Type="http://schemas.openxmlformats.org/officeDocument/2006/relationships/image" Target="../media/image8.wmf"/><Relationship Id="rId13" Type="http://schemas.openxmlformats.org/officeDocument/2006/relationships/oleObject" Target="../embeddings/oleObject15.bin"/><Relationship Id="rId3" Type="http://schemas.openxmlformats.org/officeDocument/2006/relationships/oleObject" Target="../embeddings/oleObject10.bin"/><Relationship Id="rId7" Type="http://schemas.openxmlformats.org/officeDocument/2006/relationships/oleObject" Target="../embeddings/oleObject12.bin"/><Relationship Id="rId12" Type="http://schemas.openxmlformats.org/officeDocument/2006/relationships/image" Target="../media/image5.wmf"/><Relationship Id="rId2" Type="http://schemas.openxmlformats.org/officeDocument/2006/relationships/slideLayout" Target="../slideLayouts/slideLayout7.xml"/><Relationship Id="rId16" Type="http://schemas.openxmlformats.org/officeDocument/2006/relationships/oleObject" Target="../embeddings/oleObject17.bin"/><Relationship Id="rId1" Type="http://schemas.openxmlformats.org/officeDocument/2006/relationships/vmlDrawing" Target="../drawings/vmlDrawing2.vml"/><Relationship Id="rId6" Type="http://schemas.openxmlformats.org/officeDocument/2006/relationships/image" Target="../media/image7.wmf"/><Relationship Id="rId11" Type="http://schemas.openxmlformats.org/officeDocument/2006/relationships/oleObject" Target="../embeddings/oleObject14.bin"/><Relationship Id="rId5" Type="http://schemas.openxmlformats.org/officeDocument/2006/relationships/oleObject" Target="../embeddings/oleObject11.bin"/><Relationship Id="rId15" Type="http://schemas.openxmlformats.org/officeDocument/2006/relationships/oleObject" Target="../embeddings/oleObject16.bin"/><Relationship Id="rId10" Type="http://schemas.openxmlformats.org/officeDocument/2006/relationships/image" Target="../media/image2.wmf"/><Relationship Id="rId4" Type="http://schemas.openxmlformats.org/officeDocument/2006/relationships/image" Target="../media/image3.wmf"/><Relationship Id="rId9" Type="http://schemas.openxmlformats.org/officeDocument/2006/relationships/oleObject" Target="../embeddings/oleObject13.bin"/><Relationship Id="rId14" Type="http://schemas.openxmlformats.org/officeDocument/2006/relationships/image" Target="../media/image6.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r>
              <a:rPr lang="zh-CN" altLang="en-US" dirty="0" smtClean="0"/>
              <a:t>认识计算机网络</a:t>
            </a:r>
            <a:endParaRPr lang="zh-CN" altLang="en-US" dirty="0" smtClean="0"/>
          </a:p>
        </p:txBody>
      </p:sp>
      <p:sp>
        <p:nvSpPr>
          <p:cNvPr id="2051" name="Rectangle 3"/>
          <p:cNvSpPr>
            <a:spLocks noGrp="1" noChangeArrowheads="1"/>
          </p:cNvSpPr>
          <p:nvPr>
            <p:ph type="subTitle" idx="1"/>
          </p:nvPr>
        </p:nvSpPr>
        <p:spPr/>
        <p:txBody>
          <a:bodyPr/>
          <a:lstStyle/>
          <a:p>
            <a:pPr eaLnBrk="1" hangingPunct="1"/>
            <a:r>
              <a:rPr lang="en-US" altLang="zh-CN" dirty="0" smtClean="0"/>
              <a:t>2021</a:t>
            </a:r>
            <a:r>
              <a:rPr lang="zh-CN" altLang="en-US" dirty="0" smtClean="0"/>
              <a:t>年</a:t>
            </a:r>
            <a:r>
              <a:rPr lang="en-US" altLang="zh-CN" dirty="0" smtClean="0"/>
              <a:t>10</a:t>
            </a:r>
            <a:r>
              <a:rPr lang="zh-CN" altLang="en-US" dirty="0" smtClean="0"/>
              <a:t>月</a:t>
            </a:r>
            <a:endParaRPr lang="zh-CN" altLang="en-US" dirty="0" smtClean="0"/>
          </a:p>
        </p:txBody>
      </p:sp>
    </p:spTree>
    <p:extLst>
      <p:ext uri="{BB962C8B-B14F-4D97-AF65-F5344CB8AC3E}">
        <p14:creationId xmlns:p14="http://schemas.microsoft.com/office/powerpoint/2010/main" val="41081647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zh-CN" altLang="en-US" smtClean="0"/>
              <a:t>计算机网络的概念</a:t>
            </a:r>
          </a:p>
        </p:txBody>
      </p:sp>
      <p:sp>
        <p:nvSpPr>
          <p:cNvPr id="3075" name="Rectangle 3"/>
          <p:cNvSpPr>
            <a:spLocks noGrp="1" noChangeArrowheads="1"/>
          </p:cNvSpPr>
          <p:nvPr>
            <p:ph type="body" idx="1"/>
          </p:nvPr>
        </p:nvSpPr>
        <p:spPr/>
        <p:txBody>
          <a:bodyPr/>
          <a:lstStyle/>
          <a:p>
            <a:pPr eaLnBrk="1" hangingPunct="1"/>
            <a:r>
              <a:rPr kumimoji="1" lang="zh-CN" altLang="en-US" sz="3600" smtClean="0"/>
              <a:t>计算机网络是指把分布在不同地理位置上的具有独立工作能力的计算机、终端及其附属设备用通信设备和通信线路连接起来，并配置网络软件，以实现计算机</a:t>
            </a:r>
            <a:r>
              <a:rPr kumimoji="1" lang="zh-CN" altLang="en-US" sz="3600" u="sng" smtClean="0">
                <a:solidFill>
                  <a:srgbClr val="FF0D0D"/>
                </a:solidFill>
              </a:rPr>
              <a:t>资源共享</a:t>
            </a:r>
            <a:r>
              <a:rPr kumimoji="1" lang="zh-CN" altLang="en-US" sz="3600" smtClean="0"/>
              <a:t>和</a:t>
            </a:r>
            <a:r>
              <a:rPr kumimoji="1" lang="zh-CN" altLang="en-US" sz="3600" u="sng" smtClean="0">
                <a:solidFill>
                  <a:srgbClr val="FF0D0D"/>
                </a:solidFill>
              </a:rPr>
              <a:t>信息交换</a:t>
            </a:r>
            <a:r>
              <a:rPr kumimoji="1" lang="zh-CN" altLang="en-US" sz="3600" smtClean="0"/>
              <a:t>的系统。</a:t>
            </a:r>
          </a:p>
        </p:txBody>
      </p:sp>
    </p:spTree>
    <p:extLst>
      <p:ext uri="{BB962C8B-B14F-4D97-AF65-F5344CB8AC3E}">
        <p14:creationId xmlns:p14="http://schemas.microsoft.com/office/powerpoint/2010/main" val="32471318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mtClean="0"/>
              <a:t>计算机网络的分类</a:t>
            </a:r>
          </a:p>
        </p:txBody>
      </p:sp>
      <p:sp>
        <p:nvSpPr>
          <p:cNvPr id="4099" name="Text Box 650"/>
          <p:cNvSpPr txBox="1">
            <a:spLocks noChangeArrowheads="1"/>
          </p:cNvSpPr>
          <p:nvPr/>
        </p:nvSpPr>
        <p:spPr bwMode="auto">
          <a:xfrm>
            <a:off x="1447800" y="2514600"/>
            <a:ext cx="201295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a:t>局域网</a:t>
            </a:r>
          </a:p>
        </p:txBody>
      </p:sp>
      <p:sp>
        <p:nvSpPr>
          <p:cNvPr id="4100" name="Text Box 651"/>
          <p:cNvSpPr txBox="1">
            <a:spLocks noChangeArrowheads="1"/>
          </p:cNvSpPr>
          <p:nvPr/>
        </p:nvSpPr>
        <p:spPr bwMode="auto">
          <a:xfrm>
            <a:off x="5029200" y="2514600"/>
            <a:ext cx="201295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a:t>广域网</a:t>
            </a:r>
          </a:p>
        </p:txBody>
      </p:sp>
      <p:sp>
        <p:nvSpPr>
          <p:cNvPr id="4101" name="Text Box 652"/>
          <p:cNvSpPr txBox="1">
            <a:spLocks noChangeArrowheads="1"/>
          </p:cNvSpPr>
          <p:nvPr/>
        </p:nvSpPr>
        <p:spPr bwMode="auto">
          <a:xfrm>
            <a:off x="5105400" y="3657600"/>
            <a:ext cx="338455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en-US" altLang="zh-CN" sz="2800">
                <a:latin typeface="黑体" pitchFamily="49" charset="-122"/>
                <a:ea typeface="黑体" pitchFamily="49" charset="-122"/>
              </a:rPr>
              <a:t>10</a:t>
            </a:r>
            <a:r>
              <a:rPr lang="zh-CN" altLang="en-US" sz="2800">
                <a:latin typeface="黑体" pitchFamily="49" charset="-122"/>
                <a:ea typeface="黑体" pitchFamily="49" charset="-122"/>
              </a:rPr>
              <a:t>公里以上</a:t>
            </a:r>
          </a:p>
          <a:p>
            <a:pPr eaLnBrk="1" hangingPunct="1"/>
            <a:r>
              <a:rPr lang="zh-CN" altLang="en-US" sz="2800">
                <a:latin typeface="黑体" pitchFamily="49" charset="-122"/>
                <a:ea typeface="黑体" pitchFamily="49" charset="-122"/>
              </a:rPr>
              <a:t>互联网（</a:t>
            </a:r>
            <a:r>
              <a:rPr lang="en-US" altLang="zh-CN" sz="2800">
                <a:latin typeface="黑体" pitchFamily="49" charset="-122"/>
                <a:ea typeface="黑体" pitchFamily="49" charset="-122"/>
              </a:rPr>
              <a:t>Internet</a:t>
            </a:r>
            <a:r>
              <a:rPr lang="zh-CN" altLang="en-US" sz="2800">
                <a:latin typeface="黑体" pitchFamily="49" charset="-122"/>
                <a:ea typeface="黑体" pitchFamily="49" charset="-122"/>
              </a:rPr>
              <a:t>）</a:t>
            </a:r>
          </a:p>
        </p:txBody>
      </p:sp>
    </p:spTree>
    <p:extLst>
      <p:ext uri="{BB962C8B-B14F-4D97-AF65-F5344CB8AC3E}">
        <p14:creationId xmlns:p14="http://schemas.microsoft.com/office/powerpoint/2010/main" val="9656380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685800" y="1447800"/>
            <a:ext cx="76200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kumimoji="1" lang="en-US" altLang="zh-CN" sz="2400">
                <a:latin typeface="Times New Roman" pitchFamily="18" charset="0"/>
                <a:ea typeface="宋体" pitchFamily="2" charset="-122"/>
              </a:rPr>
              <a:t>        </a:t>
            </a:r>
            <a:r>
              <a:rPr kumimoji="1" lang="zh-CN" altLang="en-US" sz="2400">
                <a:latin typeface="Times New Roman" pitchFamily="18" charset="0"/>
                <a:ea typeface="宋体" pitchFamily="2" charset="-122"/>
              </a:rPr>
              <a:t>网络的拓扑结构是抛开网络电缆的物理连接来讨论网络系统的连接形式。它的结构主要有星形结构、环形结构、总线型结构、树形结构等。</a:t>
            </a:r>
          </a:p>
        </p:txBody>
      </p:sp>
      <p:grpSp>
        <p:nvGrpSpPr>
          <p:cNvPr id="5123" name="Group 3"/>
          <p:cNvGrpSpPr>
            <a:grpSpLocks/>
          </p:cNvGrpSpPr>
          <p:nvPr/>
        </p:nvGrpSpPr>
        <p:grpSpPr bwMode="auto">
          <a:xfrm>
            <a:off x="1143000" y="2895600"/>
            <a:ext cx="3962400" cy="2819400"/>
            <a:chOff x="1296" y="1802"/>
            <a:chExt cx="2643" cy="1982"/>
          </a:xfrm>
        </p:grpSpPr>
        <p:graphicFrame>
          <p:nvGraphicFramePr>
            <p:cNvPr id="5133" name="Object 4"/>
            <p:cNvGraphicFramePr>
              <a:graphicFrameLocks noChangeAspect="1"/>
            </p:cNvGraphicFramePr>
            <p:nvPr/>
          </p:nvGraphicFramePr>
          <p:xfrm>
            <a:off x="2483" y="1802"/>
            <a:ext cx="445" cy="402"/>
          </p:xfrm>
          <a:graphic>
            <a:graphicData uri="http://schemas.openxmlformats.org/presentationml/2006/ole">
              <mc:AlternateContent xmlns:mc="http://schemas.openxmlformats.org/markup-compatibility/2006">
                <mc:Choice xmlns:v="urn:schemas-microsoft-com:vml" Requires="v">
                  <p:oleObj spid="_x0000_s27659" name="剪辑" r:id="rId3" imgW="1260043" imgH="1137514" progId="MS_ClipArt_Gallery.2">
                    <p:embed/>
                  </p:oleObj>
                </mc:Choice>
                <mc:Fallback>
                  <p:oleObj name="剪辑" r:id="rId3" imgW="1260043" imgH="1137514"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 y="1802"/>
                          <a:ext cx="445" cy="4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34" name="Object 5"/>
            <p:cNvGraphicFramePr>
              <a:graphicFrameLocks noChangeAspect="1"/>
            </p:cNvGraphicFramePr>
            <p:nvPr/>
          </p:nvGraphicFramePr>
          <p:xfrm>
            <a:off x="1296" y="2160"/>
            <a:ext cx="576" cy="457"/>
          </p:xfrm>
          <a:graphic>
            <a:graphicData uri="http://schemas.openxmlformats.org/presentationml/2006/ole">
              <mc:AlternateContent xmlns:mc="http://schemas.openxmlformats.org/markup-compatibility/2006">
                <mc:Choice xmlns:v="urn:schemas-microsoft-com:vml" Requires="v">
                  <p:oleObj spid="_x0000_s27660" name="剪辑" r:id="rId5" imgW="4603090" imgH="3652114" progId="MS_ClipArt_Gallery.2">
                    <p:embed/>
                  </p:oleObj>
                </mc:Choice>
                <mc:Fallback>
                  <p:oleObj name="剪辑" r:id="rId5" imgW="4603090" imgH="3652114"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6" y="2160"/>
                          <a:ext cx="576" cy="4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35" name="Object 6"/>
            <p:cNvGraphicFramePr>
              <a:graphicFrameLocks noChangeAspect="1"/>
            </p:cNvGraphicFramePr>
            <p:nvPr/>
          </p:nvGraphicFramePr>
          <p:xfrm>
            <a:off x="3456" y="2160"/>
            <a:ext cx="483" cy="392"/>
          </p:xfrm>
          <a:graphic>
            <a:graphicData uri="http://schemas.openxmlformats.org/presentationml/2006/ole">
              <mc:AlternateContent xmlns:mc="http://schemas.openxmlformats.org/markup-compatibility/2006">
                <mc:Choice xmlns:v="urn:schemas-microsoft-com:vml" Requires="v">
                  <p:oleObj spid="_x0000_s27661" name="剪辑" r:id="rId7" imgW="4122738" imgH="3344863" progId="MS_ClipArt_Gallery.2">
                    <p:embed/>
                  </p:oleObj>
                </mc:Choice>
                <mc:Fallback>
                  <p:oleObj name="剪辑" r:id="rId7" imgW="4122738" imgH="3344863" progId="MS_ClipArt_Gallery.2">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56" y="2160"/>
                          <a:ext cx="483" cy="3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36" name="Object 7"/>
            <p:cNvGraphicFramePr>
              <a:graphicFrameLocks noChangeAspect="1"/>
            </p:cNvGraphicFramePr>
            <p:nvPr/>
          </p:nvGraphicFramePr>
          <p:xfrm>
            <a:off x="2496" y="2592"/>
            <a:ext cx="369" cy="384"/>
          </p:xfrm>
          <a:graphic>
            <a:graphicData uri="http://schemas.openxmlformats.org/presentationml/2006/ole">
              <mc:AlternateContent xmlns:mc="http://schemas.openxmlformats.org/markup-compatibility/2006">
                <mc:Choice xmlns:v="urn:schemas-microsoft-com:vml" Requires="v">
                  <p:oleObj spid="_x0000_s27662" name="剪辑" r:id="rId9" imgW="3986213" imgH="4144963" progId="MS_ClipArt_Gallery.2">
                    <p:embed/>
                  </p:oleObj>
                </mc:Choice>
                <mc:Fallback>
                  <p:oleObj name="剪辑" r:id="rId9" imgW="3986213" imgH="4144963" progId="MS_ClipArt_Gallery.2">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96" y="2592"/>
                          <a:ext cx="369" cy="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37" name="Object 8"/>
            <p:cNvGraphicFramePr>
              <a:graphicFrameLocks noChangeAspect="1"/>
            </p:cNvGraphicFramePr>
            <p:nvPr/>
          </p:nvGraphicFramePr>
          <p:xfrm>
            <a:off x="2400" y="3360"/>
            <a:ext cx="600" cy="424"/>
          </p:xfrm>
          <a:graphic>
            <a:graphicData uri="http://schemas.openxmlformats.org/presentationml/2006/ole">
              <mc:AlternateContent xmlns:mc="http://schemas.openxmlformats.org/markup-compatibility/2006">
                <mc:Choice xmlns:v="urn:schemas-microsoft-com:vml" Requires="v">
                  <p:oleObj spid="_x0000_s27663" name="剪辑" r:id="rId11" imgW="3886200" imgH="2743200" progId="MS_ClipArt_Gallery.2">
                    <p:embed/>
                  </p:oleObj>
                </mc:Choice>
                <mc:Fallback>
                  <p:oleObj name="剪辑" r:id="rId11" imgW="3886200" imgH="2743200" progId="MS_ClipArt_Gallery.2">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00" y="3360"/>
                          <a:ext cx="600" cy="4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38" name="Line 9"/>
            <p:cNvSpPr>
              <a:spLocks noChangeShapeType="1"/>
            </p:cNvSpPr>
            <p:nvPr/>
          </p:nvSpPr>
          <p:spPr bwMode="auto">
            <a:xfrm>
              <a:off x="1776" y="2496"/>
              <a:ext cx="768" cy="28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139" name="Line 10"/>
            <p:cNvSpPr>
              <a:spLocks noChangeShapeType="1"/>
            </p:cNvSpPr>
            <p:nvPr/>
          </p:nvSpPr>
          <p:spPr bwMode="auto">
            <a:xfrm>
              <a:off x="2688" y="2208"/>
              <a:ext cx="0" cy="52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140" name="Line 11"/>
            <p:cNvSpPr>
              <a:spLocks noChangeShapeType="1"/>
            </p:cNvSpPr>
            <p:nvPr/>
          </p:nvSpPr>
          <p:spPr bwMode="auto">
            <a:xfrm flipH="1">
              <a:off x="2832" y="2496"/>
              <a:ext cx="720"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141" name="Line 12"/>
            <p:cNvSpPr>
              <a:spLocks noChangeShapeType="1"/>
            </p:cNvSpPr>
            <p:nvPr/>
          </p:nvSpPr>
          <p:spPr bwMode="auto">
            <a:xfrm>
              <a:off x="2688" y="2880"/>
              <a:ext cx="0" cy="62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5124" name="Text Box 13"/>
          <p:cNvSpPr txBox="1">
            <a:spLocks noChangeArrowheads="1"/>
          </p:cNvSpPr>
          <p:nvPr/>
        </p:nvSpPr>
        <p:spPr bwMode="auto">
          <a:xfrm>
            <a:off x="1600200" y="4800600"/>
            <a:ext cx="1752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spcBef>
                <a:spcPct val="50000"/>
              </a:spcBef>
            </a:pPr>
            <a:r>
              <a:rPr kumimoji="1" lang="zh-CN" altLang="en-US" sz="2400">
                <a:latin typeface="Times New Roman" pitchFamily="18" charset="0"/>
                <a:ea typeface="宋体" pitchFamily="2" charset="-122"/>
              </a:rPr>
              <a:t>星形结构</a:t>
            </a:r>
          </a:p>
        </p:txBody>
      </p:sp>
      <p:grpSp>
        <p:nvGrpSpPr>
          <p:cNvPr id="5125" name="Group 14"/>
          <p:cNvGrpSpPr>
            <a:grpSpLocks/>
          </p:cNvGrpSpPr>
          <p:nvPr/>
        </p:nvGrpSpPr>
        <p:grpSpPr bwMode="auto">
          <a:xfrm>
            <a:off x="5105400" y="2895600"/>
            <a:ext cx="3738563" cy="3352800"/>
            <a:chOff x="1440" y="768"/>
            <a:chExt cx="2643" cy="2344"/>
          </a:xfrm>
        </p:grpSpPr>
        <p:sp>
          <p:nvSpPr>
            <p:cNvPr id="5127" name="Text Box 15"/>
            <p:cNvSpPr txBox="1">
              <a:spLocks noChangeArrowheads="1"/>
            </p:cNvSpPr>
            <p:nvPr/>
          </p:nvSpPr>
          <p:spPr bwMode="auto">
            <a:xfrm>
              <a:off x="2352" y="1776"/>
              <a:ext cx="1104" cy="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spcBef>
                  <a:spcPct val="50000"/>
                </a:spcBef>
              </a:pPr>
              <a:r>
                <a:rPr kumimoji="1" lang="zh-CN" altLang="en-US" sz="2400">
                  <a:latin typeface="Times New Roman" pitchFamily="18" charset="0"/>
                  <a:ea typeface="宋体" pitchFamily="2" charset="-122"/>
                </a:rPr>
                <a:t>环形结构</a:t>
              </a:r>
            </a:p>
          </p:txBody>
        </p:sp>
        <p:sp>
          <p:nvSpPr>
            <p:cNvPr id="5128" name="Oval 16"/>
            <p:cNvSpPr>
              <a:spLocks noChangeArrowheads="1"/>
            </p:cNvSpPr>
            <p:nvPr/>
          </p:nvSpPr>
          <p:spPr bwMode="auto">
            <a:xfrm>
              <a:off x="1776" y="912"/>
              <a:ext cx="2160" cy="2064"/>
            </a:xfrm>
            <a:prstGeom prst="ellipse">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endParaRPr lang="zh-CN" altLang="en-US"/>
            </a:p>
          </p:txBody>
        </p:sp>
        <p:graphicFrame>
          <p:nvGraphicFramePr>
            <p:cNvPr id="5129" name="Object 17"/>
            <p:cNvGraphicFramePr>
              <a:graphicFrameLocks noChangeAspect="1"/>
            </p:cNvGraphicFramePr>
            <p:nvPr/>
          </p:nvGraphicFramePr>
          <p:xfrm>
            <a:off x="2640" y="768"/>
            <a:ext cx="445" cy="402"/>
          </p:xfrm>
          <a:graphic>
            <a:graphicData uri="http://schemas.openxmlformats.org/presentationml/2006/ole">
              <mc:AlternateContent xmlns:mc="http://schemas.openxmlformats.org/markup-compatibility/2006">
                <mc:Choice xmlns:v="urn:schemas-microsoft-com:vml" Requires="v">
                  <p:oleObj spid="_x0000_s27664" name="剪辑" r:id="rId13" imgW="1260043" imgH="1137514" progId="MS_ClipArt_Gallery.2">
                    <p:embed/>
                  </p:oleObj>
                </mc:Choice>
                <mc:Fallback>
                  <p:oleObj name="剪辑" r:id="rId13" imgW="1260043" imgH="1137514"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0" y="768"/>
                          <a:ext cx="445" cy="4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30" name="Object 18"/>
            <p:cNvGraphicFramePr>
              <a:graphicFrameLocks noChangeAspect="1"/>
            </p:cNvGraphicFramePr>
            <p:nvPr/>
          </p:nvGraphicFramePr>
          <p:xfrm>
            <a:off x="1440" y="1488"/>
            <a:ext cx="576" cy="457"/>
          </p:xfrm>
          <a:graphic>
            <a:graphicData uri="http://schemas.openxmlformats.org/presentationml/2006/ole">
              <mc:AlternateContent xmlns:mc="http://schemas.openxmlformats.org/markup-compatibility/2006">
                <mc:Choice xmlns:v="urn:schemas-microsoft-com:vml" Requires="v">
                  <p:oleObj spid="_x0000_s27665" name="剪辑" r:id="rId14" imgW="4603090" imgH="3652114" progId="MS_ClipArt_Gallery.2">
                    <p:embed/>
                  </p:oleObj>
                </mc:Choice>
                <mc:Fallback>
                  <p:oleObj name="剪辑" r:id="rId14" imgW="4603090" imgH="3652114"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0" y="1488"/>
                          <a:ext cx="576" cy="4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31" name="Object 19"/>
            <p:cNvGraphicFramePr>
              <a:graphicFrameLocks noChangeAspect="1"/>
            </p:cNvGraphicFramePr>
            <p:nvPr/>
          </p:nvGraphicFramePr>
          <p:xfrm>
            <a:off x="2592" y="2688"/>
            <a:ext cx="600" cy="424"/>
          </p:xfrm>
          <a:graphic>
            <a:graphicData uri="http://schemas.openxmlformats.org/presentationml/2006/ole">
              <mc:AlternateContent xmlns:mc="http://schemas.openxmlformats.org/markup-compatibility/2006">
                <mc:Choice xmlns:v="urn:schemas-microsoft-com:vml" Requires="v">
                  <p:oleObj spid="_x0000_s27666" name="剪辑" r:id="rId15" imgW="3886200" imgH="2743200" progId="MS_ClipArt_Gallery.2">
                    <p:embed/>
                  </p:oleObj>
                </mc:Choice>
                <mc:Fallback>
                  <p:oleObj name="剪辑" r:id="rId15" imgW="3886200" imgH="2743200" progId="MS_ClipArt_Gallery.2">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92" y="2688"/>
                          <a:ext cx="600" cy="4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32" name="Object 20"/>
            <p:cNvGraphicFramePr>
              <a:graphicFrameLocks noChangeAspect="1"/>
            </p:cNvGraphicFramePr>
            <p:nvPr/>
          </p:nvGraphicFramePr>
          <p:xfrm>
            <a:off x="3600" y="1632"/>
            <a:ext cx="483" cy="392"/>
          </p:xfrm>
          <a:graphic>
            <a:graphicData uri="http://schemas.openxmlformats.org/presentationml/2006/ole">
              <mc:AlternateContent xmlns:mc="http://schemas.openxmlformats.org/markup-compatibility/2006">
                <mc:Choice xmlns:v="urn:schemas-microsoft-com:vml" Requires="v">
                  <p:oleObj spid="_x0000_s27667" name="剪辑" r:id="rId16" imgW="4122738" imgH="3344863" progId="MS_ClipArt_Gallery.2">
                    <p:embed/>
                  </p:oleObj>
                </mc:Choice>
                <mc:Fallback>
                  <p:oleObj name="剪辑" r:id="rId16" imgW="4122738" imgH="3344863" progId="MS_ClipArt_Gallery.2">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00" y="1632"/>
                          <a:ext cx="483" cy="3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5126" name="Rectangle 21"/>
          <p:cNvSpPr>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algn="ctr" eaLnBrk="1" hangingPunct="1"/>
            <a:r>
              <a:rPr lang="zh-CN" altLang="en-US" sz="4400">
                <a:solidFill>
                  <a:schemeClr val="tx2"/>
                </a:solidFill>
                <a:latin typeface="Arial" pitchFamily="34" charset="0"/>
                <a:ea typeface="黑体" pitchFamily="49" charset="-122"/>
              </a:rPr>
              <a:t>计算机网络的拓扑结构</a:t>
            </a:r>
          </a:p>
        </p:txBody>
      </p:sp>
    </p:spTree>
    <p:extLst>
      <p:ext uri="{BB962C8B-B14F-4D97-AF65-F5344CB8AC3E}">
        <p14:creationId xmlns:p14="http://schemas.microsoft.com/office/powerpoint/2010/main" val="3107776357"/>
      </p:ext>
    </p:extLst>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819400" y="762000"/>
            <a:ext cx="182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spcBef>
                <a:spcPct val="50000"/>
              </a:spcBef>
            </a:pPr>
            <a:r>
              <a:rPr kumimoji="1" lang="zh-CN" altLang="en-US" sz="2400">
                <a:latin typeface="Times New Roman" pitchFamily="18" charset="0"/>
                <a:ea typeface="宋体" pitchFamily="2" charset="-122"/>
              </a:rPr>
              <a:t>总线结构</a:t>
            </a:r>
          </a:p>
        </p:txBody>
      </p:sp>
      <p:graphicFrame>
        <p:nvGraphicFramePr>
          <p:cNvPr id="6147" name="Object 3"/>
          <p:cNvGraphicFramePr>
            <a:graphicFrameLocks noChangeAspect="1"/>
          </p:cNvGraphicFramePr>
          <p:nvPr/>
        </p:nvGraphicFramePr>
        <p:xfrm>
          <a:off x="5486400" y="5105400"/>
          <a:ext cx="914400" cy="725488"/>
        </p:xfrm>
        <a:graphic>
          <a:graphicData uri="http://schemas.openxmlformats.org/presentationml/2006/ole">
            <mc:AlternateContent xmlns:mc="http://schemas.openxmlformats.org/markup-compatibility/2006">
              <mc:Choice xmlns:v="urn:schemas-microsoft-com:vml" Requires="v">
                <p:oleObj spid="_x0000_s28682" name="剪辑" r:id="rId3" imgW="4603090" imgH="3652114" progId="MS_ClipArt_Gallery.2">
                  <p:embed/>
                </p:oleObj>
              </mc:Choice>
              <mc:Fallback>
                <p:oleObj name="剪辑" r:id="rId3" imgW="4603090" imgH="3652114"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400" y="5105400"/>
                        <a:ext cx="914400" cy="725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48" name="Object 4"/>
          <p:cNvGraphicFramePr>
            <a:graphicFrameLocks noChangeAspect="1"/>
          </p:cNvGraphicFramePr>
          <p:nvPr/>
        </p:nvGraphicFramePr>
        <p:xfrm>
          <a:off x="1295400" y="990600"/>
          <a:ext cx="4191000" cy="2249488"/>
        </p:xfrm>
        <a:graphic>
          <a:graphicData uri="http://schemas.openxmlformats.org/presentationml/2006/ole">
            <mc:AlternateContent xmlns:mc="http://schemas.openxmlformats.org/markup-compatibility/2006">
              <mc:Choice xmlns:v="urn:schemas-microsoft-com:vml" Requires="v">
                <p:oleObj spid="_x0000_s28683" name="剪辑" r:id="rId5" imgW="6629400" imgH="3557588" progId="MS_ClipArt_Gallery.2">
                  <p:embed/>
                </p:oleObj>
              </mc:Choice>
              <mc:Fallback>
                <p:oleObj name="剪辑" r:id="rId5" imgW="6629400" imgH="3557588"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5400" y="990600"/>
                        <a:ext cx="4191000" cy="2249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49" name="Object 5"/>
          <p:cNvGraphicFramePr>
            <a:graphicFrameLocks noChangeAspect="1"/>
          </p:cNvGraphicFramePr>
          <p:nvPr/>
        </p:nvGraphicFramePr>
        <p:xfrm>
          <a:off x="7696200" y="5029200"/>
          <a:ext cx="722313" cy="914400"/>
        </p:xfrm>
        <a:graphic>
          <a:graphicData uri="http://schemas.openxmlformats.org/presentationml/2006/ole">
            <mc:AlternateContent xmlns:mc="http://schemas.openxmlformats.org/markup-compatibility/2006">
              <mc:Choice xmlns:v="urn:schemas-microsoft-com:vml" Requires="v">
                <p:oleObj spid="_x0000_s28684" name="剪辑" r:id="rId7" imgW="3208338" imgH="4054475" progId="MS_ClipArt_Gallery.2">
                  <p:embed/>
                </p:oleObj>
              </mc:Choice>
              <mc:Fallback>
                <p:oleObj name="剪辑" r:id="rId7" imgW="3208338" imgH="4054475" progId="MS_ClipArt_Gallery.2">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6200" y="5029200"/>
                        <a:ext cx="722313"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150" name="Group 6"/>
          <p:cNvGrpSpPr>
            <a:grpSpLocks/>
          </p:cNvGrpSpPr>
          <p:nvPr/>
        </p:nvGrpSpPr>
        <p:grpSpPr bwMode="auto">
          <a:xfrm>
            <a:off x="3429000" y="2895600"/>
            <a:ext cx="4929188" cy="3076575"/>
            <a:chOff x="624" y="2112"/>
            <a:chExt cx="3105" cy="1938"/>
          </a:xfrm>
        </p:grpSpPr>
        <p:graphicFrame>
          <p:nvGraphicFramePr>
            <p:cNvPr id="6151" name="Object 7"/>
            <p:cNvGraphicFramePr>
              <a:graphicFrameLocks noChangeAspect="1"/>
            </p:cNvGraphicFramePr>
            <p:nvPr/>
          </p:nvGraphicFramePr>
          <p:xfrm>
            <a:off x="1488" y="3648"/>
            <a:ext cx="445" cy="402"/>
          </p:xfrm>
          <a:graphic>
            <a:graphicData uri="http://schemas.openxmlformats.org/presentationml/2006/ole">
              <mc:AlternateContent xmlns:mc="http://schemas.openxmlformats.org/markup-compatibility/2006">
                <mc:Choice xmlns:v="urn:schemas-microsoft-com:vml" Requires="v">
                  <p:oleObj spid="_x0000_s28685" name="剪辑" r:id="rId9" imgW="1260043" imgH="1137514" progId="MS_ClipArt_Gallery.2">
                    <p:embed/>
                  </p:oleObj>
                </mc:Choice>
                <mc:Fallback>
                  <p:oleObj name="剪辑" r:id="rId9" imgW="1260043" imgH="1137514" progId="MS_ClipArt_Gallery.2">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88" y="3648"/>
                          <a:ext cx="445" cy="4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2" name="Object 8"/>
            <p:cNvGraphicFramePr>
              <a:graphicFrameLocks noChangeAspect="1"/>
            </p:cNvGraphicFramePr>
            <p:nvPr/>
          </p:nvGraphicFramePr>
          <p:xfrm>
            <a:off x="2496" y="2112"/>
            <a:ext cx="369" cy="384"/>
          </p:xfrm>
          <a:graphic>
            <a:graphicData uri="http://schemas.openxmlformats.org/presentationml/2006/ole">
              <mc:AlternateContent xmlns:mc="http://schemas.openxmlformats.org/markup-compatibility/2006">
                <mc:Choice xmlns:v="urn:schemas-microsoft-com:vml" Requires="v">
                  <p:oleObj spid="_x0000_s28686" name="剪辑" r:id="rId11" imgW="3986213" imgH="4144963" progId="MS_ClipArt_Gallery.2">
                    <p:embed/>
                  </p:oleObj>
                </mc:Choice>
                <mc:Fallback>
                  <p:oleObj name="剪辑" r:id="rId11" imgW="3986213" imgH="4144963" progId="MS_ClipArt_Gallery.2">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96" y="2112"/>
                          <a:ext cx="369" cy="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3" name="Object 9"/>
            <p:cNvGraphicFramePr>
              <a:graphicFrameLocks noChangeAspect="1"/>
            </p:cNvGraphicFramePr>
            <p:nvPr/>
          </p:nvGraphicFramePr>
          <p:xfrm>
            <a:off x="2352" y="2688"/>
            <a:ext cx="600" cy="424"/>
          </p:xfrm>
          <a:graphic>
            <a:graphicData uri="http://schemas.openxmlformats.org/presentationml/2006/ole">
              <mc:AlternateContent xmlns:mc="http://schemas.openxmlformats.org/markup-compatibility/2006">
                <mc:Choice xmlns:v="urn:schemas-microsoft-com:vml" Requires="v">
                  <p:oleObj spid="_x0000_s28687" name="剪辑" r:id="rId13" imgW="3886200" imgH="2743200" progId="MS_ClipArt_Gallery.2">
                    <p:embed/>
                  </p:oleObj>
                </mc:Choice>
                <mc:Fallback>
                  <p:oleObj name="剪辑" r:id="rId13" imgW="3886200" imgH="2743200" progId="MS_ClipArt_Gallery.2">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352" y="2688"/>
                          <a:ext cx="600" cy="4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54" name="Text Box 10"/>
            <p:cNvSpPr txBox="1">
              <a:spLocks noChangeArrowheads="1"/>
            </p:cNvSpPr>
            <p:nvPr/>
          </p:nvSpPr>
          <p:spPr bwMode="auto">
            <a:xfrm>
              <a:off x="624" y="3264"/>
              <a:ext cx="110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spcBef>
                  <a:spcPct val="50000"/>
                </a:spcBef>
              </a:pPr>
              <a:r>
                <a:rPr kumimoji="1" lang="zh-CN" altLang="en-US" sz="2400">
                  <a:latin typeface="Times New Roman" pitchFamily="18" charset="0"/>
                  <a:ea typeface="宋体" pitchFamily="2" charset="-122"/>
                </a:rPr>
                <a:t>树形结构</a:t>
              </a:r>
            </a:p>
          </p:txBody>
        </p:sp>
        <p:graphicFrame>
          <p:nvGraphicFramePr>
            <p:cNvPr id="6155" name="Object 11"/>
            <p:cNvGraphicFramePr>
              <a:graphicFrameLocks noChangeAspect="1"/>
            </p:cNvGraphicFramePr>
            <p:nvPr/>
          </p:nvGraphicFramePr>
          <p:xfrm>
            <a:off x="1776" y="2832"/>
            <a:ext cx="369" cy="384"/>
          </p:xfrm>
          <a:graphic>
            <a:graphicData uri="http://schemas.openxmlformats.org/presentationml/2006/ole">
              <mc:AlternateContent xmlns:mc="http://schemas.openxmlformats.org/markup-compatibility/2006">
                <mc:Choice xmlns:v="urn:schemas-microsoft-com:vml" Requires="v">
                  <p:oleObj spid="_x0000_s28688" name="剪辑" r:id="rId15" imgW="3986213" imgH="4144963" progId="MS_ClipArt_Gallery.2">
                    <p:embed/>
                  </p:oleObj>
                </mc:Choice>
                <mc:Fallback>
                  <p:oleObj name="剪辑" r:id="rId15" imgW="3986213" imgH="4144963" progId="MS_ClipArt_Gallery.2">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776" y="2832"/>
                          <a:ext cx="369" cy="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6" name="Object 12"/>
            <p:cNvGraphicFramePr>
              <a:graphicFrameLocks noChangeAspect="1"/>
            </p:cNvGraphicFramePr>
            <p:nvPr/>
          </p:nvGraphicFramePr>
          <p:xfrm>
            <a:off x="3360" y="2832"/>
            <a:ext cx="369" cy="384"/>
          </p:xfrm>
          <a:graphic>
            <a:graphicData uri="http://schemas.openxmlformats.org/presentationml/2006/ole">
              <mc:AlternateContent xmlns:mc="http://schemas.openxmlformats.org/markup-compatibility/2006">
                <mc:Choice xmlns:v="urn:schemas-microsoft-com:vml" Requires="v">
                  <p:oleObj spid="_x0000_s28689" name="剪辑" r:id="rId16" imgW="3986213" imgH="4144963" progId="MS_ClipArt_Gallery.2">
                    <p:embed/>
                  </p:oleObj>
                </mc:Choice>
                <mc:Fallback>
                  <p:oleObj name="剪辑" r:id="rId16" imgW="3986213" imgH="4144963" progId="MS_ClipArt_Gallery.2">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60" y="2832"/>
                          <a:ext cx="369" cy="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57" name="Line 13"/>
            <p:cNvSpPr>
              <a:spLocks noChangeShapeType="1"/>
            </p:cNvSpPr>
            <p:nvPr/>
          </p:nvSpPr>
          <p:spPr bwMode="auto">
            <a:xfrm>
              <a:off x="2736" y="2448"/>
              <a:ext cx="672" cy="38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58" name="Line 14"/>
            <p:cNvSpPr>
              <a:spLocks noChangeShapeType="1"/>
            </p:cNvSpPr>
            <p:nvPr/>
          </p:nvSpPr>
          <p:spPr bwMode="auto">
            <a:xfrm>
              <a:off x="2688" y="2400"/>
              <a:ext cx="0" cy="43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59" name="Line 15"/>
            <p:cNvSpPr>
              <a:spLocks noChangeShapeType="1"/>
            </p:cNvSpPr>
            <p:nvPr/>
          </p:nvSpPr>
          <p:spPr bwMode="auto">
            <a:xfrm flipH="1">
              <a:off x="2016" y="2448"/>
              <a:ext cx="624" cy="38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60" name="Line 16"/>
            <p:cNvSpPr>
              <a:spLocks noChangeShapeType="1"/>
            </p:cNvSpPr>
            <p:nvPr/>
          </p:nvSpPr>
          <p:spPr bwMode="auto">
            <a:xfrm flipH="1">
              <a:off x="1728" y="3168"/>
              <a:ext cx="192" cy="48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61" name="Line 17"/>
            <p:cNvSpPr>
              <a:spLocks noChangeShapeType="1"/>
            </p:cNvSpPr>
            <p:nvPr/>
          </p:nvSpPr>
          <p:spPr bwMode="auto">
            <a:xfrm>
              <a:off x="1920" y="3168"/>
              <a:ext cx="336" cy="48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62" name="Line 18"/>
            <p:cNvSpPr>
              <a:spLocks noChangeShapeType="1"/>
            </p:cNvSpPr>
            <p:nvPr/>
          </p:nvSpPr>
          <p:spPr bwMode="auto">
            <a:xfrm flipH="1">
              <a:off x="3504" y="3168"/>
              <a:ext cx="96" cy="38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63" name="Line 19"/>
            <p:cNvSpPr>
              <a:spLocks noChangeShapeType="1"/>
            </p:cNvSpPr>
            <p:nvPr/>
          </p:nvSpPr>
          <p:spPr bwMode="auto">
            <a:xfrm>
              <a:off x="3600" y="3168"/>
              <a:ext cx="96" cy="48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extLst>
      <p:ext uri="{BB962C8B-B14F-4D97-AF65-F5344CB8AC3E}">
        <p14:creationId xmlns:p14="http://schemas.microsoft.com/office/powerpoint/2010/main" val="3892166456"/>
      </p:ext>
    </p:extLst>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381000" y="1447800"/>
            <a:ext cx="8382000"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sz="4800">
                <a:solidFill>
                  <a:schemeClr val="tx1"/>
                </a:solidFill>
                <a:latin typeface="华文琥珀" pitchFamily="2" charset="-122"/>
                <a:ea typeface="华文琥珀" pitchFamily="2" charset="-122"/>
              </a:defRPr>
            </a:lvl1pPr>
            <a:lvl2pPr marL="914400" indent="-457200" eaLnBrk="0" hangingPunct="0">
              <a:defRPr sz="4800">
                <a:solidFill>
                  <a:schemeClr val="tx1"/>
                </a:solidFill>
                <a:latin typeface="华文琥珀" pitchFamily="2" charset="-122"/>
                <a:ea typeface="华文琥珀" pitchFamily="2" charset="-122"/>
              </a:defRPr>
            </a:lvl2pPr>
            <a:lvl3pPr marL="1371600" indent="-457200" eaLnBrk="0" hangingPunct="0">
              <a:defRPr sz="4800">
                <a:solidFill>
                  <a:schemeClr val="tx1"/>
                </a:solidFill>
                <a:latin typeface="华文琥珀" pitchFamily="2" charset="-122"/>
                <a:ea typeface="华文琥珀" pitchFamily="2" charset="-122"/>
              </a:defRPr>
            </a:lvl3pPr>
            <a:lvl4pPr marL="1828800" indent="-457200" eaLnBrk="0" hangingPunct="0">
              <a:defRPr sz="4800">
                <a:solidFill>
                  <a:schemeClr val="tx1"/>
                </a:solidFill>
                <a:latin typeface="华文琥珀" pitchFamily="2" charset="-122"/>
                <a:ea typeface="华文琥珀" pitchFamily="2" charset="-122"/>
              </a:defRPr>
            </a:lvl4pPr>
            <a:lvl5pPr marL="2286000" indent="-457200" eaLnBrk="0" hangingPunct="0">
              <a:defRPr sz="4800">
                <a:solidFill>
                  <a:schemeClr val="tx1"/>
                </a:solidFill>
                <a:latin typeface="华文琥珀" pitchFamily="2" charset="-122"/>
                <a:ea typeface="华文琥珀" pitchFamily="2" charset="-122"/>
              </a:defRPr>
            </a:lvl5pPr>
            <a:lvl6pPr marL="2743200" indent="-4572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3200400" indent="-4572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657600" indent="-4572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4114800" indent="-4572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a:buClr>
                <a:schemeClr val="hlink"/>
              </a:buClr>
              <a:buSzPct val="55000"/>
              <a:buFont typeface="Monotype Sorts" pitchFamily="2" charset="2"/>
              <a:buNone/>
            </a:pPr>
            <a:r>
              <a:rPr kumimoji="1" lang="en-US" altLang="zh-CN" sz="4000" b="1">
                <a:latin typeface="隶书" pitchFamily="49" charset="-122"/>
                <a:ea typeface="隶书" pitchFamily="49" charset="-122"/>
              </a:rPr>
              <a:t>1.IP</a:t>
            </a:r>
            <a:r>
              <a:rPr kumimoji="1" lang="zh-CN" altLang="en-US" sz="4000" b="1">
                <a:latin typeface="隶书" pitchFamily="49" charset="-122"/>
                <a:ea typeface="隶书" pitchFamily="49" charset="-122"/>
              </a:rPr>
              <a:t>地址</a:t>
            </a:r>
          </a:p>
          <a:p>
            <a:pPr>
              <a:buClr>
                <a:schemeClr val="hlink"/>
              </a:buClr>
              <a:buSzPct val="55000"/>
              <a:buFont typeface="Monotype Sorts" pitchFamily="2" charset="2"/>
              <a:buNone/>
            </a:pPr>
            <a:r>
              <a:rPr kumimoji="1" lang="zh-CN" altLang="en-US" sz="4000">
                <a:latin typeface="隶书" pitchFamily="49" charset="-122"/>
                <a:ea typeface="隶书" pitchFamily="49" charset="-122"/>
              </a:rPr>
              <a:t>	</a:t>
            </a:r>
            <a:endParaRPr kumimoji="1" lang="zh-CN" altLang="en-US" sz="4000" b="1">
              <a:latin typeface="隶书" pitchFamily="49" charset="-122"/>
              <a:ea typeface="隶书" pitchFamily="49" charset="-122"/>
            </a:endParaRPr>
          </a:p>
          <a:p>
            <a:r>
              <a:rPr kumimoji="1" lang="en-US" altLang="zh-CN" sz="4000">
                <a:latin typeface="隶书" pitchFamily="49" charset="-122"/>
                <a:ea typeface="隶书" pitchFamily="49" charset="-122"/>
              </a:rPr>
              <a:t>1) </a:t>
            </a:r>
            <a:r>
              <a:rPr kumimoji="1" lang="zh-CN" altLang="en-US" sz="4000">
                <a:latin typeface="隶书" pitchFamily="49" charset="-122"/>
                <a:ea typeface="隶书" pitchFamily="49" charset="-122"/>
              </a:rPr>
              <a:t>什么是</a:t>
            </a:r>
            <a:r>
              <a:rPr kumimoji="1" lang="en-US" altLang="zh-CN" sz="4000">
                <a:latin typeface="隶书" pitchFamily="49" charset="-122"/>
                <a:ea typeface="隶书" pitchFamily="49" charset="-122"/>
              </a:rPr>
              <a:t>IP</a:t>
            </a:r>
            <a:r>
              <a:rPr kumimoji="1" lang="zh-CN" altLang="en-US" sz="4000">
                <a:latin typeface="隶书" pitchFamily="49" charset="-122"/>
                <a:ea typeface="隶书" pitchFamily="49" charset="-122"/>
              </a:rPr>
              <a:t>地址</a:t>
            </a:r>
          </a:p>
          <a:p>
            <a:r>
              <a:rPr kumimoji="1" lang="zh-CN" altLang="en-US" sz="4000">
                <a:latin typeface="隶书" pitchFamily="49" charset="-122"/>
                <a:ea typeface="隶书" pitchFamily="49" charset="-122"/>
              </a:rPr>
              <a:t> 		</a:t>
            </a:r>
            <a:r>
              <a:rPr kumimoji="1" lang="en-US" altLang="zh-CN" sz="4000">
                <a:latin typeface="隶书" pitchFamily="49" charset="-122"/>
                <a:ea typeface="隶书" pitchFamily="49" charset="-122"/>
              </a:rPr>
              <a:t>IP</a:t>
            </a:r>
            <a:r>
              <a:rPr kumimoji="1" lang="zh-CN" altLang="en-US" sz="4000">
                <a:latin typeface="隶书" pitchFamily="49" charset="-122"/>
                <a:ea typeface="隶书" pitchFamily="49" charset="-122"/>
              </a:rPr>
              <a:t>地址即：</a:t>
            </a:r>
            <a:r>
              <a:rPr kumimoji="1" lang="zh-CN" altLang="en-US" sz="4000">
                <a:latin typeface="隶书" pitchFamily="49" charset="-122"/>
                <a:ea typeface="隶书" pitchFamily="49" charset="-122"/>
                <a:sym typeface="Monotype Sorts" pitchFamily="2" charset="2"/>
              </a:rPr>
              <a:t>互联网地址</a:t>
            </a:r>
          </a:p>
          <a:p>
            <a:r>
              <a:rPr kumimoji="1" lang="zh-CN" altLang="en-US" sz="4000">
                <a:latin typeface="隶书" pitchFamily="49" charset="-122"/>
                <a:ea typeface="隶书" pitchFamily="49" charset="-122"/>
                <a:sym typeface="Monotype Sorts" pitchFamily="2" charset="2"/>
              </a:rPr>
              <a:t>		 		   </a:t>
            </a:r>
            <a:r>
              <a:rPr kumimoji="1" lang="en-US" altLang="zh-CN" sz="4000">
                <a:latin typeface="隶书" pitchFamily="49" charset="-122"/>
                <a:ea typeface="隶书" pitchFamily="49" charset="-122"/>
                <a:sym typeface="Monotype Sorts" pitchFamily="2" charset="2"/>
              </a:rPr>
              <a:t>Internet</a:t>
            </a:r>
            <a:r>
              <a:rPr kumimoji="1" lang="zh-CN" altLang="en-US" sz="4000">
                <a:latin typeface="隶书" pitchFamily="49" charset="-122"/>
                <a:ea typeface="隶书" pitchFamily="49" charset="-122"/>
                <a:sym typeface="Monotype Sorts" pitchFamily="2" charset="2"/>
              </a:rPr>
              <a:t>地址</a:t>
            </a:r>
          </a:p>
          <a:p>
            <a:r>
              <a:rPr kumimoji="1" lang="zh-CN" altLang="en-US" sz="4000">
                <a:latin typeface="隶书" pitchFamily="49" charset="-122"/>
                <a:ea typeface="隶书" pitchFamily="49" charset="-122"/>
                <a:sym typeface="Monotype Sorts" pitchFamily="2" charset="2"/>
              </a:rPr>
              <a:t>		是用来唯一标识互联网上计算机的逻辑地址。每台连网计算机都依靠</a:t>
            </a:r>
            <a:r>
              <a:rPr kumimoji="1" lang="en-US" altLang="zh-CN" sz="4000">
                <a:latin typeface="隶书" pitchFamily="49" charset="-122"/>
                <a:ea typeface="隶书" pitchFamily="49" charset="-122"/>
                <a:sym typeface="Monotype Sorts" pitchFamily="2" charset="2"/>
              </a:rPr>
              <a:t>IP</a:t>
            </a:r>
            <a:r>
              <a:rPr kumimoji="1" lang="zh-CN" altLang="en-US" sz="4000">
                <a:latin typeface="隶书" pitchFamily="49" charset="-122"/>
                <a:ea typeface="隶书" pitchFamily="49" charset="-122"/>
                <a:sym typeface="Monotype Sorts" pitchFamily="2" charset="2"/>
              </a:rPr>
              <a:t>地址来标识自己。</a:t>
            </a:r>
          </a:p>
        </p:txBody>
      </p:sp>
    </p:spTree>
    <p:extLst>
      <p:ext uri="{BB962C8B-B14F-4D97-AF65-F5344CB8AC3E}">
        <p14:creationId xmlns:p14="http://schemas.microsoft.com/office/powerpoint/2010/main" val="862379492"/>
      </p:ext>
    </p:extLst>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zh-CN" smtClean="0">
                <a:solidFill>
                  <a:schemeClr val="tx1"/>
                </a:solidFill>
              </a:rPr>
              <a:t>IP</a:t>
            </a:r>
            <a:r>
              <a:rPr lang="zh-CN" altLang="en-US" smtClean="0">
                <a:solidFill>
                  <a:schemeClr val="tx1"/>
                </a:solidFill>
              </a:rPr>
              <a:t>地址</a:t>
            </a:r>
          </a:p>
        </p:txBody>
      </p:sp>
      <p:pic>
        <p:nvPicPr>
          <p:cNvPr id="9219" name="Picture 3" descr="ag11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4273550"/>
            <a:ext cx="1828800" cy="175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8180" name="Rectangle 4"/>
          <p:cNvSpPr>
            <a:spLocks noChangeArrowheads="1"/>
          </p:cNvSpPr>
          <p:nvPr/>
        </p:nvSpPr>
        <p:spPr bwMode="auto">
          <a:xfrm>
            <a:off x="990600" y="1647825"/>
            <a:ext cx="8101013"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defRPr kumimoji="1" sz="2400">
                <a:solidFill>
                  <a:schemeClr val="tx1"/>
                </a:solidFill>
                <a:latin typeface="Times New Roman" pitchFamily="18" charset="0"/>
                <a:ea typeface="宋体" pitchFamily="2" charset="-122"/>
              </a:defRPr>
            </a:lvl1pPr>
            <a:lvl2pPr marL="571500" defTabSz="762000">
              <a:defRPr kumimoji="1" sz="2400">
                <a:solidFill>
                  <a:schemeClr val="tx1"/>
                </a:solidFill>
                <a:latin typeface="Times New Roman" pitchFamily="18" charset="0"/>
                <a:ea typeface="宋体" pitchFamily="2" charset="-122"/>
              </a:defRPr>
            </a:lvl2pPr>
            <a:lvl3pPr marL="1143000" defTabSz="762000">
              <a:defRPr kumimoji="1" sz="2400">
                <a:solidFill>
                  <a:schemeClr val="tx1"/>
                </a:solidFill>
                <a:latin typeface="Times New Roman" pitchFamily="18" charset="0"/>
                <a:ea typeface="宋体" pitchFamily="2" charset="-122"/>
              </a:defRPr>
            </a:lvl3pPr>
            <a:lvl4pPr marL="1714500" defTabSz="762000">
              <a:defRPr kumimoji="1" sz="2400">
                <a:solidFill>
                  <a:schemeClr val="tx1"/>
                </a:solidFill>
                <a:latin typeface="Times New Roman" pitchFamily="18" charset="0"/>
                <a:ea typeface="宋体" pitchFamily="2" charset="-122"/>
              </a:defRPr>
            </a:lvl4pPr>
            <a:lvl5pPr marL="2286000" defTabSz="762000">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defRPr/>
            </a:pPr>
            <a:r>
              <a:rPr lang="en-US" altLang="zh-CN" sz="4000" b="1" smtClean="0">
                <a:effectLst>
                  <a:outerShdw blurRad="38100" dist="38100" dir="2700000" algn="tl">
                    <a:srgbClr val="C0C0C0"/>
                  </a:outerShdw>
                </a:effectLst>
                <a:latin typeface="Arial" pitchFamily="34" charset="0"/>
                <a:ea typeface="隶书" pitchFamily="49" charset="-122"/>
              </a:rPr>
              <a:t>IP </a:t>
            </a:r>
            <a:r>
              <a:rPr lang="zh-CN" altLang="zh-CN" sz="3200" b="1" smtClean="0">
                <a:ea typeface="幼圆" pitchFamily="49" charset="-122"/>
              </a:rPr>
              <a:t>地址是通过一个唯一的号码和一个</a:t>
            </a:r>
          </a:p>
          <a:p>
            <a:pPr eaLnBrk="0" hangingPunct="0">
              <a:defRPr/>
            </a:pPr>
            <a:r>
              <a:rPr lang="zh-CN" altLang="zh-CN" sz="3200" b="1" smtClean="0">
                <a:ea typeface="幼圆" pitchFamily="49" charset="-122"/>
              </a:rPr>
              <a:t>名字识别机器的方法。</a:t>
            </a:r>
            <a:r>
              <a:rPr lang="en-US" altLang="zh-CN" sz="3200" b="1" smtClean="0">
                <a:ea typeface="幼圆" pitchFamily="49" charset="-122"/>
              </a:rPr>
              <a:t>(</a:t>
            </a:r>
            <a:r>
              <a:rPr lang="zh-CN" altLang="en-US" sz="3200" b="1" smtClean="0">
                <a:ea typeface="幼圆" pitchFamily="49" charset="-122"/>
              </a:rPr>
              <a:t>相当电话号码系统）</a:t>
            </a:r>
            <a:endParaRPr lang="zh-CN" altLang="en-US" sz="4000" smtClean="0">
              <a:ea typeface="隶书" pitchFamily="49" charset="-122"/>
            </a:endParaRPr>
          </a:p>
        </p:txBody>
      </p:sp>
      <p:grpSp>
        <p:nvGrpSpPr>
          <p:cNvPr id="178181" name="Group 5"/>
          <p:cNvGrpSpPr>
            <a:grpSpLocks/>
          </p:cNvGrpSpPr>
          <p:nvPr/>
        </p:nvGrpSpPr>
        <p:grpSpPr bwMode="auto">
          <a:xfrm>
            <a:off x="838200" y="1524000"/>
            <a:ext cx="5362575" cy="2362200"/>
            <a:chOff x="1104" y="1104"/>
            <a:chExt cx="3378" cy="1488"/>
          </a:xfrm>
        </p:grpSpPr>
        <p:grpSp>
          <p:nvGrpSpPr>
            <p:cNvPr id="9231" name="Group 6"/>
            <p:cNvGrpSpPr>
              <a:grpSpLocks/>
            </p:cNvGrpSpPr>
            <p:nvPr/>
          </p:nvGrpSpPr>
          <p:grpSpPr bwMode="auto">
            <a:xfrm>
              <a:off x="1104" y="1104"/>
              <a:ext cx="528" cy="1200"/>
              <a:chOff x="1104" y="1104"/>
              <a:chExt cx="528" cy="1200"/>
            </a:xfrm>
          </p:grpSpPr>
          <p:sp>
            <p:nvSpPr>
              <p:cNvPr id="9233" name="Oval 7"/>
              <p:cNvSpPr>
                <a:spLocks noChangeArrowheads="1"/>
              </p:cNvSpPr>
              <p:nvPr/>
            </p:nvSpPr>
            <p:spPr bwMode="auto">
              <a:xfrm>
                <a:off x="1104" y="1104"/>
                <a:ext cx="528" cy="528"/>
              </a:xfrm>
              <a:prstGeom prst="ellipse">
                <a:avLst/>
              </a:prstGeom>
              <a:noFill/>
              <a:ln w="57150">
                <a:solidFill>
                  <a:srgbClr val="FF0000"/>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endParaRPr lang="zh-CN" altLang="en-US"/>
              </a:p>
            </p:txBody>
          </p:sp>
          <p:sp>
            <p:nvSpPr>
              <p:cNvPr id="9234" name="Line 8"/>
              <p:cNvSpPr>
                <a:spLocks noChangeShapeType="1"/>
              </p:cNvSpPr>
              <p:nvPr/>
            </p:nvSpPr>
            <p:spPr bwMode="auto">
              <a:xfrm>
                <a:off x="1368" y="1632"/>
                <a:ext cx="0" cy="672"/>
              </a:xfrm>
              <a:prstGeom prst="line">
                <a:avLst/>
              </a:prstGeom>
              <a:noFill/>
              <a:ln w="76200">
                <a:solidFill>
                  <a:srgbClr val="FF0000"/>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78185" name="Text Box 9"/>
            <p:cNvSpPr txBox="1">
              <a:spLocks noChangeArrowheads="1"/>
            </p:cNvSpPr>
            <p:nvPr/>
          </p:nvSpPr>
          <p:spPr bwMode="auto">
            <a:xfrm>
              <a:off x="1142" y="2188"/>
              <a:ext cx="3340"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defRPr kumimoji="1" sz="2400">
                  <a:solidFill>
                    <a:schemeClr val="tx1"/>
                  </a:solidFill>
                  <a:latin typeface="Times New Roman" pitchFamily="18" charset="0"/>
                  <a:ea typeface="宋体" pitchFamily="2" charset="-122"/>
                </a:defRPr>
              </a:lvl1pPr>
              <a:lvl2pPr marL="571500" defTabSz="762000">
                <a:defRPr kumimoji="1" sz="2400">
                  <a:solidFill>
                    <a:schemeClr val="tx1"/>
                  </a:solidFill>
                  <a:latin typeface="Times New Roman" pitchFamily="18" charset="0"/>
                  <a:ea typeface="宋体" pitchFamily="2" charset="-122"/>
                </a:defRPr>
              </a:lvl2pPr>
              <a:lvl3pPr marL="1143000" defTabSz="762000">
                <a:defRPr kumimoji="1" sz="2400">
                  <a:solidFill>
                    <a:schemeClr val="tx1"/>
                  </a:solidFill>
                  <a:latin typeface="Times New Roman" pitchFamily="18" charset="0"/>
                  <a:ea typeface="宋体" pitchFamily="2" charset="-122"/>
                </a:defRPr>
              </a:lvl3pPr>
              <a:lvl4pPr marL="1714500" defTabSz="762000">
                <a:defRPr kumimoji="1" sz="2400">
                  <a:solidFill>
                    <a:schemeClr val="tx1"/>
                  </a:solidFill>
                  <a:latin typeface="Times New Roman" pitchFamily="18" charset="0"/>
                  <a:ea typeface="宋体" pitchFamily="2" charset="-122"/>
                </a:defRPr>
              </a:lvl4pPr>
              <a:lvl5pPr marL="2286000" defTabSz="762000">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defRPr/>
              </a:pPr>
              <a:r>
                <a:rPr kumimoji="0" lang="en-US" altLang="zh-CN" sz="3600" b="1" smtClean="0">
                  <a:solidFill>
                    <a:srgbClr val="5F5F5F"/>
                  </a:solidFill>
                  <a:effectLst>
                    <a:outerShdw blurRad="38100" dist="38100" dir="2700000" algn="tl">
                      <a:srgbClr val="C0C0C0"/>
                    </a:outerShdw>
                  </a:effectLst>
                </a:rPr>
                <a:t>I</a:t>
              </a:r>
              <a:r>
                <a:rPr kumimoji="0" lang="en-US" altLang="zh-CN" sz="3600" b="1" smtClean="0">
                  <a:solidFill>
                    <a:srgbClr val="5F5F5F"/>
                  </a:solidFill>
                </a:rPr>
                <a:t>NTERNET </a:t>
              </a:r>
              <a:r>
                <a:rPr kumimoji="0" lang="en-US" altLang="zh-CN" sz="3600" b="1" smtClean="0">
                  <a:solidFill>
                    <a:srgbClr val="5F5F5F"/>
                  </a:solidFill>
                  <a:effectLst>
                    <a:outerShdw blurRad="38100" dist="38100" dir="2700000" algn="tl">
                      <a:srgbClr val="C0C0C0"/>
                    </a:outerShdw>
                  </a:effectLst>
                </a:rPr>
                <a:t>P</a:t>
              </a:r>
              <a:r>
                <a:rPr kumimoji="0" lang="en-US" altLang="zh-CN" sz="3600" b="1" smtClean="0">
                  <a:solidFill>
                    <a:srgbClr val="5F5F5F"/>
                  </a:solidFill>
                </a:rPr>
                <a:t>ROTOCOL</a:t>
              </a:r>
              <a:endParaRPr kumimoji="0" lang="en-US" altLang="zh-CN" smtClean="0">
                <a:solidFill>
                  <a:srgbClr val="5F5F5F"/>
                </a:solidFill>
              </a:endParaRPr>
            </a:p>
          </p:txBody>
        </p:sp>
      </p:grpSp>
      <p:sp>
        <p:nvSpPr>
          <p:cNvPr id="178186" name="Text Box 10"/>
          <p:cNvSpPr txBox="1">
            <a:spLocks noChangeArrowheads="1"/>
          </p:cNvSpPr>
          <p:nvPr/>
        </p:nvSpPr>
        <p:spPr bwMode="auto">
          <a:xfrm>
            <a:off x="974725" y="3951288"/>
            <a:ext cx="33178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eaLnBrk="0" hangingPunct="0">
              <a:defRPr sz="4800">
                <a:solidFill>
                  <a:schemeClr val="tx1"/>
                </a:solidFill>
                <a:latin typeface="华文琥珀" pitchFamily="2" charset="-122"/>
                <a:ea typeface="华文琥珀" pitchFamily="2" charset="-122"/>
              </a:defRPr>
            </a:lvl1pPr>
            <a:lvl2pPr marL="742950" indent="-285750" defTabSz="762000" eaLnBrk="0" hangingPunct="0">
              <a:defRPr sz="4800">
                <a:solidFill>
                  <a:schemeClr val="tx1"/>
                </a:solidFill>
                <a:latin typeface="华文琥珀" pitchFamily="2" charset="-122"/>
                <a:ea typeface="华文琥珀" pitchFamily="2" charset="-122"/>
              </a:defRPr>
            </a:lvl2pPr>
            <a:lvl3pPr marL="1143000" indent="-228600" defTabSz="762000" eaLnBrk="0" hangingPunct="0">
              <a:defRPr sz="4800">
                <a:solidFill>
                  <a:schemeClr val="tx1"/>
                </a:solidFill>
                <a:latin typeface="华文琥珀" pitchFamily="2" charset="-122"/>
                <a:ea typeface="华文琥珀" pitchFamily="2" charset="-122"/>
              </a:defRPr>
            </a:lvl3pPr>
            <a:lvl4pPr marL="1600200" indent="-228600" defTabSz="762000" eaLnBrk="0" hangingPunct="0">
              <a:defRPr sz="4800">
                <a:solidFill>
                  <a:schemeClr val="tx1"/>
                </a:solidFill>
                <a:latin typeface="华文琥珀" pitchFamily="2" charset="-122"/>
                <a:ea typeface="华文琥珀" pitchFamily="2" charset="-122"/>
              </a:defRPr>
            </a:lvl4pPr>
            <a:lvl5pPr marL="2057400" indent="-228600" defTabSz="762000" eaLnBrk="0" hangingPunct="0">
              <a:defRPr sz="4800">
                <a:solidFill>
                  <a:schemeClr val="tx1"/>
                </a:solidFill>
                <a:latin typeface="华文琥珀" pitchFamily="2" charset="-122"/>
                <a:ea typeface="华文琥珀" pitchFamily="2" charset="-122"/>
              </a:defRPr>
            </a:lvl5pPr>
            <a:lvl6pPr marL="25146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r>
              <a:rPr lang="en-US" altLang="zh-CN" sz="2800" b="1">
                <a:latin typeface="Arial" pitchFamily="34" charset="0"/>
                <a:ea typeface="宋体" pitchFamily="2" charset="-122"/>
              </a:rPr>
              <a:t>XXX</a:t>
            </a:r>
            <a:r>
              <a:rPr lang="en-US" altLang="zh-CN" sz="2800" b="1">
                <a:solidFill>
                  <a:srgbClr val="FF0000"/>
                </a:solidFill>
                <a:latin typeface="Arial" pitchFamily="34" charset="0"/>
                <a:ea typeface="宋体" pitchFamily="2" charset="-122"/>
              </a:rPr>
              <a:t>.</a:t>
            </a:r>
            <a:r>
              <a:rPr lang="en-US" altLang="zh-CN" sz="2800" b="1">
                <a:latin typeface="Arial" pitchFamily="34" charset="0"/>
                <a:ea typeface="宋体" pitchFamily="2" charset="-122"/>
              </a:rPr>
              <a:t>XXX</a:t>
            </a:r>
            <a:r>
              <a:rPr lang="en-US" altLang="zh-CN" sz="2800" b="1">
                <a:solidFill>
                  <a:srgbClr val="FF0000"/>
                </a:solidFill>
                <a:latin typeface="Arial" pitchFamily="34" charset="0"/>
                <a:ea typeface="宋体" pitchFamily="2" charset="-122"/>
              </a:rPr>
              <a:t>.</a:t>
            </a:r>
            <a:r>
              <a:rPr lang="en-US" altLang="zh-CN" sz="2800" b="1">
                <a:latin typeface="Arial" pitchFamily="34" charset="0"/>
                <a:ea typeface="宋体" pitchFamily="2" charset="-122"/>
              </a:rPr>
              <a:t>XXX</a:t>
            </a:r>
            <a:r>
              <a:rPr lang="en-US" altLang="zh-CN" sz="2800" b="1">
                <a:solidFill>
                  <a:srgbClr val="FF0000"/>
                </a:solidFill>
                <a:latin typeface="Arial" pitchFamily="34" charset="0"/>
                <a:ea typeface="宋体" pitchFamily="2" charset="-122"/>
              </a:rPr>
              <a:t>.</a:t>
            </a:r>
            <a:r>
              <a:rPr lang="en-US" altLang="zh-CN" sz="2800" b="1">
                <a:latin typeface="Arial" pitchFamily="34" charset="0"/>
                <a:ea typeface="宋体" pitchFamily="2" charset="-122"/>
              </a:rPr>
              <a:t>XXX</a:t>
            </a:r>
            <a:endParaRPr lang="en-US" altLang="zh-CN" sz="2400">
              <a:latin typeface="Times New Roman" pitchFamily="18" charset="0"/>
              <a:ea typeface="宋体" pitchFamily="2" charset="-122"/>
            </a:endParaRPr>
          </a:p>
        </p:txBody>
      </p:sp>
      <p:grpSp>
        <p:nvGrpSpPr>
          <p:cNvPr id="178187" name="Group 11"/>
          <p:cNvGrpSpPr>
            <a:grpSpLocks/>
          </p:cNvGrpSpPr>
          <p:nvPr/>
        </p:nvGrpSpPr>
        <p:grpSpPr bwMode="auto">
          <a:xfrm>
            <a:off x="3463925" y="3810000"/>
            <a:ext cx="3241675" cy="838200"/>
            <a:chOff x="2736" y="2544"/>
            <a:chExt cx="2042" cy="528"/>
          </a:xfrm>
        </p:grpSpPr>
        <p:grpSp>
          <p:nvGrpSpPr>
            <p:cNvPr id="9227" name="Group 12"/>
            <p:cNvGrpSpPr>
              <a:grpSpLocks/>
            </p:cNvGrpSpPr>
            <p:nvPr/>
          </p:nvGrpSpPr>
          <p:grpSpPr bwMode="auto">
            <a:xfrm rot="-5400000">
              <a:off x="3072" y="2208"/>
              <a:ext cx="528" cy="1200"/>
              <a:chOff x="1104" y="1104"/>
              <a:chExt cx="528" cy="1200"/>
            </a:xfrm>
          </p:grpSpPr>
          <p:sp>
            <p:nvSpPr>
              <p:cNvPr id="9229" name="Oval 13"/>
              <p:cNvSpPr>
                <a:spLocks noChangeArrowheads="1"/>
              </p:cNvSpPr>
              <p:nvPr/>
            </p:nvSpPr>
            <p:spPr bwMode="auto">
              <a:xfrm>
                <a:off x="1104" y="1104"/>
                <a:ext cx="528" cy="528"/>
              </a:xfrm>
              <a:prstGeom prst="ellipse">
                <a:avLst/>
              </a:prstGeom>
              <a:noFill/>
              <a:ln w="57150">
                <a:solidFill>
                  <a:srgbClr val="FF0000"/>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endParaRPr lang="zh-CN" altLang="en-US"/>
              </a:p>
            </p:txBody>
          </p:sp>
          <p:sp>
            <p:nvSpPr>
              <p:cNvPr id="9230" name="Line 14"/>
              <p:cNvSpPr>
                <a:spLocks noChangeShapeType="1"/>
              </p:cNvSpPr>
              <p:nvPr/>
            </p:nvSpPr>
            <p:spPr bwMode="auto">
              <a:xfrm>
                <a:off x="1368" y="1632"/>
                <a:ext cx="0" cy="672"/>
              </a:xfrm>
              <a:prstGeom prst="line">
                <a:avLst/>
              </a:prstGeom>
              <a:noFill/>
              <a:ln w="76200">
                <a:solidFill>
                  <a:srgbClr val="FF0000"/>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228" name="Text Box 15"/>
            <p:cNvSpPr txBox="1">
              <a:spLocks noChangeArrowheads="1"/>
            </p:cNvSpPr>
            <p:nvPr/>
          </p:nvSpPr>
          <p:spPr bwMode="auto">
            <a:xfrm>
              <a:off x="3936" y="2592"/>
              <a:ext cx="84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eaLnBrk="0" hangingPunct="0">
                <a:defRPr sz="4800">
                  <a:solidFill>
                    <a:schemeClr val="tx1"/>
                  </a:solidFill>
                  <a:latin typeface="华文琥珀" pitchFamily="2" charset="-122"/>
                  <a:ea typeface="华文琥珀" pitchFamily="2" charset="-122"/>
                </a:defRPr>
              </a:lvl1pPr>
              <a:lvl2pPr marL="742950" indent="-285750" defTabSz="762000" eaLnBrk="0" hangingPunct="0">
                <a:defRPr sz="4800">
                  <a:solidFill>
                    <a:schemeClr val="tx1"/>
                  </a:solidFill>
                  <a:latin typeface="华文琥珀" pitchFamily="2" charset="-122"/>
                  <a:ea typeface="华文琥珀" pitchFamily="2" charset="-122"/>
                </a:defRPr>
              </a:lvl2pPr>
              <a:lvl3pPr marL="1143000" indent="-228600" defTabSz="762000" eaLnBrk="0" hangingPunct="0">
                <a:defRPr sz="4800">
                  <a:solidFill>
                    <a:schemeClr val="tx1"/>
                  </a:solidFill>
                  <a:latin typeface="华文琥珀" pitchFamily="2" charset="-122"/>
                  <a:ea typeface="华文琥珀" pitchFamily="2" charset="-122"/>
                </a:defRPr>
              </a:lvl3pPr>
              <a:lvl4pPr marL="1600200" indent="-228600" defTabSz="762000" eaLnBrk="0" hangingPunct="0">
                <a:defRPr sz="4800">
                  <a:solidFill>
                    <a:schemeClr val="tx1"/>
                  </a:solidFill>
                  <a:latin typeface="华文琥珀" pitchFamily="2" charset="-122"/>
                  <a:ea typeface="华文琥珀" pitchFamily="2" charset="-122"/>
                </a:defRPr>
              </a:lvl4pPr>
              <a:lvl5pPr marL="2057400" indent="-228600" defTabSz="762000" eaLnBrk="0" hangingPunct="0">
                <a:defRPr sz="4800">
                  <a:solidFill>
                    <a:schemeClr val="tx1"/>
                  </a:solidFill>
                  <a:latin typeface="华文琥珀" pitchFamily="2" charset="-122"/>
                  <a:ea typeface="华文琥珀" pitchFamily="2" charset="-122"/>
                </a:defRPr>
              </a:lvl5pPr>
              <a:lvl6pPr marL="25146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r>
                <a:rPr lang="en-US" altLang="zh-CN" sz="3600" b="1">
                  <a:solidFill>
                    <a:srgbClr val="FF0000"/>
                  </a:solidFill>
                  <a:latin typeface="Times New Roman" pitchFamily="18" charset="0"/>
                  <a:ea typeface="宋体" pitchFamily="2" charset="-122"/>
                </a:rPr>
                <a:t>0</a:t>
              </a:r>
              <a:r>
                <a:rPr lang="en-US" altLang="zh-CN" sz="3600" b="1">
                  <a:latin typeface="Times New Roman" pitchFamily="18" charset="0"/>
                  <a:ea typeface="宋体" pitchFamily="2" charset="-122"/>
                </a:rPr>
                <a:t>~</a:t>
              </a:r>
              <a:r>
                <a:rPr lang="en-US" altLang="zh-CN" sz="3600" b="1">
                  <a:solidFill>
                    <a:srgbClr val="FF0000"/>
                  </a:solidFill>
                  <a:latin typeface="Times New Roman" pitchFamily="18" charset="0"/>
                  <a:ea typeface="宋体" pitchFamily="2" charset="-122"/>
                </a:rPr>
                <a:t>255</a:t>
              </a:r>
              <a:endParaRPr lang="en-US" altLang="zh-CN" sz="3600" b="1">
                <a:latin typeface="Times New Roman" pitchFamily="18" charset="0"/>
                <a:ea typeface="宋体" pitchFamily="2" charset="-122"/>
              </a:endParaRPr>
            </a:p>
          </p:txBody>
        </p:sp>
      </p:grpSp>
      <p:sp>
        <p:nvSpPr>
          <p:cNvPr id="178192" name="Text Box 16"/>
          <p:cNvSpPr txBox="1">
            <a:spLocks noChangeArrowheads="1"/>
          </p:cNvSpPr>
          <p:nvPr/>
        </p:nvSpPr>
        <p:spPr bwMode="auto">
          <a:xfrm>
            <a:off x="933450" y="4648200"/>
            <a:ext cx="3105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eaLnBrk="0" hangingPunct="0">
              <a:defRPr sz="4800">
                <a:solidFill>
                  <a:schemeClr val="tx1"/>
                </a:solidFill>
                <a:latin typeface="华文琥珀" pitchFamily="2" charset="-122"/>
                <a:ea typeface="华文琥珀" pitchFamily="2" charset="-122"/>
              </a:defRPr>
            </a:lvl1pPr>
            <a:lvl2pPr marL="742950" indent="-285750" defTabSz="762000" eaLnBrk="0" hangingPunct="0">
              <a:defRPr sz="4800">
                <a:solidFill>
                  <a:schemeClr val="tx1"/>
                </a:solidFill>
                <a:latin typeface="华文琥珀" pitchFamily="2" charset="-122"/>
                <a:ea typeface="华文琥珀" pitchFamily="2" charset="-122"/>
              </a:defRPr>
            </a:lvl2pPr>
            <a:lvl3pPr marL="1143000" indent="-228600" defTabSz="762000" eaLnBrk="0" hangingPunct="0">
              <a:defRPr sz="4800">
                <a:solidFill>
                  <a:schemeClr val="tx1"/>
                </a:solidFill>
                <a:latin typeface="华文琥珀" pitchFamily="2" charset="-122"/>
                <a:ea typeface="华文琥珀" pitchFamily="2" charset="-122"/>
              </a:defRPr>
            </a:lvl3pPr>
            <a:lvl4pPr marL="1600200" indent="-228600" defTabSz="762000" eaLnBrk="0" hangingPunct="0">
              <a:defRPr sz="4800">
                <a:solidFill>
                  <a:schemeClr val="tx1"/>
                </a:solidFill>
                <a:latin typeface="华文琥珀" pitchFamily="2" charset="-122"/>
                <a:ea typeface="华文琥珀" pitchFamily="2" charset="-122"/>
              </a:defRPr>
            </a:lvl4pPr>
            <a:lvl5pPr marL="2057400" indent="-228600" defTabSz="762000" eaLnBrk="0" hangingPunct="0">
              <a:defRPr sz="4800">
                <a:solidFill>
                  <a:schemeClr val="tx1"/>
                </a:solidFill>
                <a:latin typeface="华文琥珀" pitchFamily="2" charset="-122"/>
                <a:ea typeface="华文琥珀" pitchFamily="2" charset="-122"/>
              </a:defRPr>
            </a:lvl5pPr>
            <a:lvl6pPr marL="25146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r>
              <a:rPr lang="en-US" altLang="zh-CN" sz="3600" b="1">
                <a:latin typeface="Arial" pitchFamily="34" charset="0"/>
                <a:ea typeface="宋体" pitchFamily="2" charset="-122"/>
              </a:rPr>
              <a:t>166</a:t>
            </a:r>
            <a:r>
              <a:rPr lang="en-US" altLang="zh-CN" sz="3600" b="1">
                <a:solidFill>
                  <a:srgbClr val="FF0000"/>
                </a:solidFill>
                <a:latin typeface="Arial" pitchFamily="34" charset="0"/>
                <a:ea typeface="宋体" pitchFamily="2" charset="-122"/>
              </a:rPr>
              <a:t>.</a:t>
            </a:r>
            <a:r>
              <a:rPr lang="en-US" altLang="zh-CN" sz="3600" b="1">
                <a:latin typeface="Arial" pitchFamily="34" charset="0"/>
                <a:ea typeface="宋体" pitchFamily="2" charset="-122"/>
              </a:rPr>
              <a:t>111</a:t>
            </a:r>
            <a:r>
              <a:rPr lang="en-US" altLang="zh-CN" sz="3600" b="1">
                <a:solidFill>
                  <a:srgbClr val="FF0000"/>
                </a:solidFill>
                <a:latin typeface="Arial" pitchFamily="34" charset="0"/>
                <a:ea typeface="宋体" pitchFamily="2" charset="-122"/>
              </a:rPr>
              <a:t>.</a:t>
            </a:r>
            <a:r>
              <a:rPr lang="en-US" altLang="zh-CN" sz="3600" b="1">
                <a:latin typeface="Arial" pitchFamily="34" charset="0"/>
                <a:ea typeface="宋体" pitchFamily="2" charset="-122"/>
              </a:rPr>
              <a:t>4</a:t>
            </a:r>
            <a:r>
              <a:rPr lang="en-US" altLang="zh-CN" sz="3600" b="1">
                <a:solidFill>
                  <a:srgbClr val="FF0000"/>
                </a:solidFill>
                <a:latin typeface="Arial" pitchFamily="34" charset="0"/>
                <a:ea typeface="宋体" pitchFamily="2" charset="-122"/>
              </a:rPr>
              <a:t>.</a:t>
            </a:r>
            <a:r>
              <a:rPr lang="en-US" altLang="zh-CN" sz="3600" b="1">
                <a:latin typeface="Arial" pitchFamily="34" charset="0"/>
                <a:ea typeface="宋体" pitchFamily="2" charset="-122"/>
              </a:rPr>
              <a:t>118</a:t>
            </a:r>
            <a:endParaRPr lang="en-US" altLang="zh-CN" sz="2400">
              <a:latin typeface="Times New Roman" pitchFamily="18" charset="0"/>
              <a:ea typeface="宋体" pitchFamily="2" charset="-122"/>
            </a:endParaRPr>
          </a:p>
        </p:txBody>
      </p:sp>
      <p:sp>
        <p:nvSpPr>
          <p:cNvPr id="178193" name="Text Box 17"/>
          <p:cNvSpPr txBox="1">
            <a:spLocks noChangeArrowheads="1"/>
          </p:cNvSpPr>
          <p:nvPr/>
        </p:nvSpPr>
        <p:spPr bwMode="auto">
          <a:xfrm>
            <a:off x="4267200" y="5334000"/>
            <a:ext cx="2062163" cy="1006475"/>
          </a:xfrm>
          <a:prstGeom prst="rect">
            <a:avLst/>
          </a:prstGeom>
          <a:solidFill>
            <a:srgbClr val="FF6767"/>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eaLnBrk="0" hangingPunct="0">
              <a:defRPr sz="4800">
                <a:solidFill>
                  <a:schemeClr val="tx1"/>
                </a:solidFill>
                <a:latin typeface="华文琥珀" pitchFamily="2" charset="-122"/>
                <a:ea typeface="华文琥珀" pitchFamily="2" charset="-122"/>
              </a:defRPr>
            </a:lvl1pPr>
            <a:lvl2pPr marL="742950" indent="-285750" defTabSz="762000" eaLnBrk="0" hangingPunct="0">
              <a:defRPr sz="4800">
                <a:solidFill>
                  <a:schemeClr val="tx1"/>
                </a:solidFill>
                <a:latin typeface="华文琥珀" pitchFamily="2" charset="-122"/>
                <a:ea typeface="华文琥珀" pitchFamily="2" charset="-122"/>
              </a:defRPr>
            </a:lvl2pPr>
            <a:lvl3pPr marL="1143000" indent="-228600" defTabSz="762000" eaLnBrk="0" hangingPunct="0">
              <a:defRPr sz="4800">
                <a:solidFill>
                  <a:schemeClr val="tx1"/>
                </a:solidFill>
                <a:latin typeface="华文琥珀" pitchFamily="2" charset="-122"/>
                <a:ea typeface="华文琥珀" pitchFamily="2" charset="-122"/>
              </a:defRPr>
            </a:lvl3pPr>
            <a:lvl4pPr marL="1600200" indent="-228600" defTabSz="762000" eaLnBrk="0" hangingPunct="0">
              <a:defRPr sz="4800">
                <a:solidFill>
                  <a:schemeClr val="tx1"/>
                </a:solidFill>
                <a:latin typeface="华文琥珀" pitchFamily="2" charset="-122"/>
                <a:ea typeface="华文琥珀" pitchFamily="2" charset="-122"/>
              </a:defRPr>
            </a:lvl4pPr>
            <a:lvl5pPr marL="2057400" indent="-228600" defTabSz="762000" eaLnBrk="0" hangingPunct="0">
              <a:defRPr sz="4800">
                <a:solidFill>
                  <a:schemeClr val="tx1"/>
                </a:solidFill>
                <a:latin typeface="华文琥珀" pitchFamily="2" charset="-122"/>
                <a:ea typeface="华文琥珀" pitchFamily="2" charset="-122"/>
              </a:defRPr>
            </a:lvl5pPr>
            <a:lvl6pPr marL="25146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defTabSz="7620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a:buFontTx/>
              <a:buChar char="•"/>
            </a:pPr>
            <a:r>
              <a:rPr lang="zh-CN" altLang="en-US" sz="2000" b="1">
                <a:latin typeface="幼圆" pitchFamily="49" charset="-122"/>
                <a:ea typeface="幼圆" pitchFamily="49" charset="-122"/>
              </a:rPr>
              <a:t>分成四段</a:t>
            </a:r>
          </a:p>
          <a:p>
            <a:pPr>
              <a:buFontTx/>
              <a:buChar char="•"/>
            </a:pPr>
            <a:r>
              <a:rPr lang="zh-CN" altLang="en-US" sz="2000" b="1">
                <a:latin typeface="幼圆" pitchFamily="49" charset="-122"/>
                <a:ea typeface="幼圆" pitchFamily="49" charset="-122"/>
              </a:rPr>
              <a:t>中间用圆点分隔</a:t>
            </a:r>
          </a:p>
          <a:p>
            <a:pPr>
              <a:buFontTx/>
              <a:buChar char="•"/>
            </a:pPr>
            <a:r>
              <a:rPr lang="en-US" altLang="zh-CN" sz="2000" b="1">
                <a:latin typeface="幼圆" pitchFamily="49" charset="-122"/>
                <a:ea typeface="幼圆" pitchFamily="49" charset="-122"/>
              </a:rPr>
              <a:t>0 </a:t>
            </a:r>
            <a:r>
              <a:rPr lang="en-US" altLang="zh-CN" sz="2000" b="1">
                <a:latin typeface="Times New Roman" pitchFamily="18" charset="0"/>
                <a:ea typeface="宋体" pitchFamily="2" charset="-122"/>
              </a:rPr>
              <a:t>~</a:t>
            </a:r>
            <a:r>
              <a:rPr lang="en-US" altLang="zh-CN" sz="2000" b="1">
                <a:latin typeface="幼圆" pitchFamily="49" charset="-122"/>
                <a:ea typeface="幼圆" pitchFamily="49" charset="-122"/>
              </a:rPr>
              <a:t> 255</a:t>
            </a:r>
            <a:r>
              <a:rPr lang="zh-CN" altLang="en-US" sz="2000" b="1">
                <a:latin typeface="幼圆" pitchFamily="49" charset="-122"/>
                <a:ea typeface="幼圆" pitchFamily="49" charset="-122"/>
              </a:rPr>
              <a:t>的整数</a:t>
            </a:r>
            <a:endParaRPr lang="zh-CN" altLang="en-US" sz="2000">
              <a:latin typeface="Times New Roman" pitchFamily="18" charset="0"/>
              <a:ea typeface="宋体" pitchFamily="2" charset="-122"/>
            </a:endParaRPr>
          </a:p>
        </p:txBody>
      </p:sp>
      <p:sp>
        <p:nvSpPr>
          <p:cNvPr id="9226" name="Text Box 18"/>
          <p:cNvSpPr txBox="1">
            <a:spLocks noChangeArrowheads="1"/>
          </p:cNvSpPr>
          <p:nvPr/>
        </p:nvSpPr>
        <p:spPr bwMode="auto">
          <a:xfrm>
            <a:off x="5867400" y="0"/>
            <a:ext cx="3263900" cy="45720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algn="ctr" eaLnBrk="1" hangingPunct="1"/>
            <a:r>
              <a:rPr lang="zh-CN" altLang="en-US" sz="2400" b="1">
                <a:solidFill>
                  <a:srgbClr val="5F5F5F"/>
                </a:solidFill>
                <a:latin typeface="幼圆" pitchFamily="49" charset="-122"/>
                <a:ea typeface="幼圆" pitchFamily="49" charset="-122"/>
              </a:rPr>
              <a:t>因特网地址与域名系统</a:t>
            </a:r>
          </a:p>
        </p:txBody>
      </p:sp>
    </p:spTree>
    <p:extLst>
      <p:ext uri="{BB962C8B-B14F-4D97-AF65-F5344CB8AC3E}">
        <p14:creationId xmlns:p14="http://schemas.microsoft.com/office/powerpoint/2010/main" val="13365864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78181"/>
                                        </p:tgtEl>
                                        <p:attrNameLst>
                                          <p:attrName>style.visibility</p:attrName>
                                        </p:attrNameLst>
                                      </p:cBhvr>
                                      <p:to>
                                        <p:strVal val="visible"/>
                                      </p:to>
                                    </p:set>
                                    <p:animEffect transition="in" filter="wipe(up)">
                                      <p:cBhvr>
                                        <p:cTn id="7" dur="500"/>
                                        <p:tgtEl>
                                          <p:spTgt spid="17818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8186"/>
                                        </p:tgtEl>
                                        <p:attrNameLst>
                                          <p:attrName>style.visibility</p:attrName>
                                        </p:attrNameLst>
                                      </p:cBhvr>
                                      <p:to>
                                        <p:strVal val="visible"/>
                                      </p:to>
                                    </p:set>
                                    <p:animEffect transition="in" filter="wipe(left)">
                                      <p:cBhvr>
                                        <p:cTn id="12" dur="500"/>
                                        <p:tgtEl>
                                          <p:spTgt spid="17818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78187"/>
                                        </p:tgtEl>
                                        <p:attrNameLst>
                                          <p:attrName>style.visibility</p:attrName>
                                        </p:attrNameLst>
                                      </p:cBhvr>
                                      <p:to>
                                        <p:strVal val="visible"/>
                                      </p:to>
                                    </p:set>
                                    <p:animEffect transition="in" filter="wipe(left)">
                                      <p:cBhvr>
                                        <p:cTn id="17" dur="500"/>
                                        <p:tgtEl>
                                          <p:spTgt spid="1781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78192"/>
                                        </p:tgtEl>
                                        <p:attrNameLst>
                                          <p:attrName>style.visibility</p:attrName>
                                        </p:attrNameLst>
                                      </p:cBhvr>
                                      <p:to>
                                        <p:strVal val="visible"/>
                                      </p:to>
                                    </p:set>
                                    <p:anim calcmode="lin" valueType="num">
                                      <p:cBhvr additive="base">
                                        <p:cTn id="22" dur="500" fill="hold"/>
                                        <p:tgtEl>
                                          <p:spTgt spid="178192"/>
                                        </p:tgtEl>
                                        <p:attrNameLst>
                                          <p:attrName>ppt_x</p:attrName>
                                        </p:attrNameLst>
                                      </p:cBhvr>
                                      <p:tavLst>
                                        <p:tav tm="0">
                                          <p:val>
                                            <p:strVal val="#ppt_x"/>
                                          </p:val>
                                        </p:tav>
                                        <p:tav tm="100000">
                                          <p:val>
                                            <p:strVal val="#ppt_x"/>
                                          </p:val>
                                        </p:tav>
                                      </p:tavLst>
                                    </p:anim>
                                    <p:anim calcmode="lin" valueType="num">
                                      <p:cBhvr additive="base">
                                        <p:cTn id="23" dur="500" fill="hold"/>
                                        <p:tgtEl>
                                          <p:spTgt spid="178192"/>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6" presetClass="entr" presetSubtype="37" fill="hold" grpId="0" nodeType="clickEffect">
                                  <p:stCondLst>
                                    <p:cond delay="0"/>
                                  </p:stCondLst>
                                  <p:childTnLst>
                                    <p:set>
                                      <p:cBhvr>
                                        <p:cTn id="27" dur="1" fill="hold">
                                          <p:stCondLst>
                                            <p:cond delay="0"/>
                                          </p:stCondLst>
                                        </p:cTn>
                                        <p:tgtEl>
                                          <p:spTgt spid="178193"/>
                                        </p:tgtEl>
                                        <p:attrNameLst>
                                          <p:attrName>style.visibility</p:attrName>
                                        </p:attrNameLst>
                                      </p:cBhvr>
                                      <p:to>
                                        <p:strVal val="visible"/>
                                      </p:to>
                                    </p:set>
                                    <p:animEffect transition="in" filter="barn(outVertical)">
                                      <p:cBhvr>
                                        <p:cTn id="28" dur="500"/>
                                        <p:tgtEl>
                                          <p:spTgt spid="178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86" grpId="0" autoUpdateAnimBg="0"/>
      <p:bldP spid="178192" grpId="0" autoUpdateAnimBg="0"/>
      <p:bldP spid="178193"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1026"/>
          <p:cNvSpPr txBox="1">
            <a:spLocks noChangeArrowheads="1"/>
          </p:cNvSpPr>
          <p:nvPr/>
        </p:nvSpPr>
        <p:spPr bwMode="auto">
          <a:xfrm>
            <a:off x="381000" y="1295400"/>
            <a:ext cx="8382000"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sz="4800">
                <a:solidFill>
                  <a:schemeClr val="tx1"/>
                </a:solidFill>
                <a:latin typeface="华文琥珀" pitchFamily="2" charset="-122"/>
                <a:ea typeface="华文琥珀" pitchFamily="2" charset="-122"/>
              </a:defRPr>
            </a:lvl1pPr>
            <a:lvl2pPr marL="914400" indent="-457200" eaLnBrk="0" hangingPunct="0">
              <a:defRPr sz="4800">
                <a:solidFill>
                  <a:schemeClr val="tx1"/>
                </a:solidFill>
                <a:latin typeface="华文琥珀" pitchFamily="2" charset="-122"/>
                <a:ea typeface="华文琥珀" pitchFamily="2" charset="-122"/>
              </a:defRPr>
            </a:lvl2pPr>
            <a:lvl3pPr marL="1371600" indent="-457200" eaLnBrk="0" hangingPunct="0">
              <a:defRPr sz="4800">
                <a:solidFill>
                  <a:schemeClr val="tx1"/>
                </a:solidFill>
                <a:latin typeface="华文琥珀" pitchFamily="2" charset="-122"/>
                <a:ea typeface="华文琥珀" pitchFamily="2" charset="-122"/>
              </a:defRPr>
            </a:lvl3pPr>
            <a:lvl4pPr marL="1828800" indent="-457200" eaLnBrk="0" hangingPunct="0">
              <a:defRPr sz="4800">
                <a:solidFill>
                  <a:schemeClr val="tx1"/>
                </a:solidFill>
                <a:latin typeface="华文琥珀" pitchFamily="2" charset="-122"/>
                <a:ea typeface="华文琥珀" pitchFamily="2" charset="-122"/>
              </a:defRPr>
            </a:lvl4pPr>
            <a:lvl5pPr marL="2286000" indent="-457200" eaLnBrk="0" hangingPunct="0">
              <a:defRPr sz="4800">
                <a:solidFill>
                  <a:schemeClr val="tx1"/>
                </a:solidFill>
                <a:latin typeface="华文琥珀" pitchFamily="2" charset="-122"/>
                <a:ea typeface="华文琥珀" pitchFamily="2" charset="-122"/>
              </a:defRPr>
            </a:lvl5pPr>
            <a:lvl6pPr marL="2743200" indent="-4572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3200400" indent="-4572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657600" indent="-4572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4114800" indent="-4572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a:buClr>
                <a:schemeClr val="hlink"/>
              </a:buClr>
              <a:buSzPct val="55000"/>
              <a:buFont typeface="Monotype Sorts" pitchFamily="2" charset="2"/>
              <a:buNone/>
            </a:pPr>
            <a:r>
              <a:rPr kumimoji="1" lang="en-US" altLang="zh-CN" sz="4000">
                <a:latin typeface="隶书" pitchFamily="49" charset="-122"/>
                <a:ea typeface="隶书" pitchFamily="49" charset="-122"/>
                <a:sym typeface="Monotype Sorts" pitchFamily="2" charset="2"/>
              </a:rPr>
              <a:t>2</a:t>
            </a:r>
            <a:r>
              <a:rPr kumimoji="1" lang="zh-CN" altLang="en-US" sz="4000">
                <a:latin typeface="隶书" pitchFamily="49" charset="-122"/>
                <a:ea typeface="隶书" pitchFamily="49" charset="-122"/>
                <a:sym typeface="Monotype Sorts" pitchFamily="2" charset="2"/>
              </a:rPr>
              <a:t>）</a:t>
            </a:r>
            <a:r>
              <a:rPr kumimoji="1" lang="en-US" altLang="zh-CN" sz="4000">
                <a:latin typeface="隶书" pitchFamily="49" charset="-122"/>
                <a:ea typeface="隶书" pitchFamily="49" charset="-122"/>
                <a:sym typeface="Monotype Sorts" pitchFamily="2" charset="2"/>
              </a:rPr>
              <a:t>IP</a:t>
            </a:r>
            <a:r>
              <a:rPr kumimoji="1" lang="zh-CN" altLang="zh-CN" sz="4000">
                <a:latin typeface="隶书" pitchFamily="49" charset="-122"/>
                <a:ea typeface="隶书" pitchFamily="49" charset="-122"/>
                <a:sym typeface="Monotype Sorts" pitchFamily="2" charset="2"/>
              </a:rPr>
              <a:t>地址的特性：</a:t>
            </a:r>
            <a:endParaRPr kumimoji="1" lang="zh-CN" altLang="en-US" sz="4000">
              <a:latin typeface="隶书" pitchFamily="49" charset="-122"/>
              <a:ea typeface="隶书" pitchFamily="49" charset="-122"/>
              <a:sym typeface="Monotype Sorts" pitchFamily="2" charset="2"/>
            </a:endParaRPr>
          </a:p>
          <a:p>
            <a:pPr lvl="1">
              <a:buClr>
                <a:srgbClr val="FF9900"/>
              </a:buClr>
              <a:buSzPct val="60000"/>
              <a:buFont typeface="Monotype Sorts" pitchFamily="2" charset="2"/>
              <a:buChar char="u"/>
            </a:pPr>
            <a:r>
              <a:rPr kumimoji="1" lang="en-US" altLang="zh-CN" sz="4000">
                <a:latin typeface="隶书" pitchFamily="49" charset="-122"/>
                <a:ea typeface="隶书" pitchFamily="49" charset="-122"/>
                <a:sym typeface="Monotype Sorts" pitchFamily="2" charset="2"/>
              </a:rPr>
              <a:t>IP</a:t>
            </a:r>
            <a:r>
              <a:rPr kumimoji="1" lang="zh-CN" altLang="zh-CN" sz="4000">
                <a:latin typeface="隶书" pitchFamily="49" charset="-122"/>
                <a:ea typeface="隶书" pitchFamily="49" charset="-122"/>
                <a:sym typeface="Monotype Sorts" pitchFamily="2" charset="2"/>
              </a:rPr>
              <a:t>地址必须</a:t>
            </a:r>
            <a:r>
              <a:rPr kumimoji="1" lang="zh-CN" altLang="zh-CN" sz="4000">
                <a:solidFill>
                  <a:srgbClr val="FF0D0D"/>
                </a:solidFill>
                <a:latin typeface="隶书" pitchFamily="49" charset="-122"/>
                <a:ea typeface="隶书" pitchFamily="49" charset="-122"/>
                <a:sym typeface="Monotype Sorts" pitchFamily="2" charset="2"/>
              </a:rPr>
              <a:t>唯一</a:t>
            </a:r>
            <a:endParaRPr kumimoji="1" lang="zh-CN" altLang="en-US" sz="4000">
              <a:solidFill>
                <a:srgbClr val="FF0D0D"/>
              </a:solidFill>
              <a:latin typeface="隶书" pitchFamily="49" charset="-122"/>
              <a:ea typeface="隶书" pitchFamily="49" charset="-122"/>
              <a:sym typeface="Monotype Sorts" pitchFamily="2" charset="2"/>
            </a:endParaRPr>
          </a:p>
          <a:p>
            <a:pPr lvl="1">
              <a:buClr>
                <a:srgbClr val="FF9900"/>
              </a:buClr>
              <a:buSzPct val="60000"/>
              <a:buFont typeface="Monotype Sorts" pitchFamily="2" charset="2"/>
              <a:buChar char="u"/>
            </a:pPr>
            <a:r>
              <a:rPr kumimoji="1" lang="zh-CN" altLang="en-US" sz="4000">
                <a:latin typeface="隶书" pitchFamily="49" charset="-122"/>
                <a:ea typeface="隶书" pitchFamily="49" charset="-122"/>
                <a:sym typeface="Monotype Sorts" pitchFamily="2" charset="2"/>
              </a:rPr>
              <a:t>每台连网计算机都依靠</a:t>
            </a:r>
            <a:r>
              <a:rPr kumimoji="1" lang="en-US" altLang="zh-CN" sz="4000">
                <a:latin typeface="隶书" pitchFamily="49" charset="-122"/>
                <a:ea typeface="隶书" pitchFamily="49" charset="-122"/>
                <a:sym typeface="Monotype Sorts" pitchFamily="2" charset="2"/>
              </a:rPr>
              <a:t>IP</a:t>
            </a:r>
            <a:r>
              <a:rPr kumimoji="1" lang="zh-CN" altLang="en-US" sz="4000">
                <a:latin typeface="隶书" pitchFamily="49" charset="-122"/>
                <a:ea typeface="隶书" pitchFamily="49" charset="-122"/>
                <a:sym typeface="Monotype Sorts" pitchFamily="2" charset="2"/>
              </a:rPr>
              <a:t>地址来互相区分、相互联系。</a:t>
            </a:r>
          </a:p>
          <a:p>
            <a:pPr lvl="1">
              <a:buClr>
                <a:srgbClr val="FF9900"/>
              </a:buClr>
              <a:buSzPct val="60000"/>
              <a:buFont typeface="Monotype Sorts" pitchFamily="2" charset="2"/>
              <a:buChar char="u"/>
            </a:pPr>
            <a:r>
              <a:rPr kumimoji="1" lang="zh-CN" altLang="en-US" sz="4000">
                <a:latin typeface="隶书" pitchFamily="49" charset="-122"/>
                <a:ea typeface="隶书" pitchFamily="49" charset="-122"/>
                <a:sym typeface="Monotype Sorts" pitchFamily="2" charset="2"/>
              </a:rPr>
              <a:t>网络设备根据</a:t>
            </a:r>
            <a:r>
              <a:rPr kumimoji="1" lang="en-US" altLang="zh-CN" sz="4000">
                <a:latin typeface="隶书" pitchFamily="49" charset="-122"/>
                <a:ea typeface="隶书" pitchFamily="49" charset="-122"/>
                <a:sym typeface="Monotype Sorts" pitchFamily="2" charset="2"/>
              </a:rPr>
              <a:t>IP</a:t>
            </a:r>
            <a:r>
              <a:rPr kumimoji="1" lang="zh-CN" altLang="en-US" sz="4000">
                <a:latin typeface="隶书" pitchFamily="49" charset="-122"/>
                <a:ea typeface="隶书" pitchFamily="49" charset="-122"/>
                <a:sym typeface="Monotype Sorts" pitchFamily="2" charset="2"/>
              </a:rPr>
              <a:t>地址帮你找到目的端</a:t>
            </a:r>
            <a:endParaRPr kumimoji="1" lang="zh-CN" altLang="en-US" sz="4000">
              <a:latin typeface="楷体_GB2312" pitchFamily="49" charset="-122"/>
              <a:ea typeface="楷体_GB2312" pitchFamily="49" charset="-122"/>
            </a:endParaRPr>
          </a:p>
        </p:txBody>
      </p:sp>
    </p:spTree>
    <p:extLst>
      <p:ext uri="{BB962C8B-B14F-4D97-AF65-F5344CB8AC3E}">
        <p14:creationId xmlns:p14="http://schemas.microsoft.com/office/powerpoint/2010/main" val="1826186678"/>
      </p:ext>
    </p:extLst>
  </p:cSld>
  <p:clrMapOvr>
    <a:masterClrMapping/>
  </p:clrMapOvr>
  <p:transition>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zh-CN" altLang="en-US" sz="4200" smtClean="0">
                <a:solidFill>
                  <a:schemeClr val="tx1"/>
                </a:solidFill>
              </a:rPr>
              <a:t>域名简介 </a:t>
            </a:r>
            <a:endParaRPr lang="zh-CN" altLang="en-US" sz="4200" b="1" smtClean="0"/>
          </a:p>
        </p:txBody>
      </p:sp>
      <p:sp>
        <p:nvSpPr>
          <p:cNvPr id="11267" name="Rectangle 3"/>
          <p:cNvSpPr>
            <a:spLocks noGrp="1" noChangeArrowheads="1"/>
          </p:cNvSpPr>
          <p:nvPr>
            <p:ph type="body" idx="1"/>
          </p:nvPr>
        </p:nvSpPr>
        <p:spPr>
          <a:xfrm>
            <a:off x="250825" y="1412875"/>
            <a:ext cx="8286750" cy="4495800"/>
          </a:xfrm>
        </p:spPr>
        <p:txBody>
          <a:bodyPr/>
          <a:lstStyle/>
          <a:p>
            <a:pPr algn="just" eaLnBrk="1" hangingPunct="1">
              <a:lnSpc>
                <a:spcPct val="140000"/>
              </a:lnSpc>
              <a:spcAft>
                <a:spcPct val="5000"/>
              </a:spcAft>
              <a:buFontTx/>
              <a:buNone/>
            </a:pPr>
            <a:r>
              <a:rPr lang="en-US" altLang="zh-CN" sz="2800" smtClean="0"/>
              <a:t>              </a:t>
            </a:r>
            <a:r>
              <a:rPr lang="zh-CN" altLang="en-US" sz="2800" b="1" smtClean="0">
                <a:latin typeface="宋体" pitchFamily="2" charset="-122"/>
              </a:rPr>
              <a:t>数字</a:t>
            </a:r>
            <a:r>
              <a:rPr lang="en-US" altLang="zh-CN" sz="2800" b="1" smtClean="0">
                <a:latin typeface="宋体" pitchFamily="2" charset="-122"/>
              </a:rPr>
              <a:t>IP</a:t>
            </a:r>
            <a:r>
              <a:rPr lang="zh-CN" altLang="en-US" sz="2800" b="1" smtClean="0">
                <a:latin typeface="宋体" pitchFamily="2" charset="-122"/>
              </a:rPr>
              <a:t>地址表述不形象，没有规律，记忆不方便，人们更喜欢使用具有一定含义的字符串来标识</a:t>
            </a:r>
            <a:r>
              <a:rPr lang="en-US" altLang="zh-CN" sz="2800" b="1" smtClean="0">
                <a:latin typeface="宋体" pitchFamily="2" charset="-122"/>
              </a:rPr>
              <a:t>Internet</a:t>
            </a:r>
            <a:r>
              <a:rPr lang="zh-CN" altLang="en-US" sz="2800" b="1" smtClean="0">
                <a:latin typeface="宋体" pitchFamily="2" charset="-122"/>
              </a:rPr>
              <a:t>上的主机。为了向一般用户提供一种直观明了的主机识别符，专门设计了一种字符型主机命名机制，这个字符型名字就是域名。</a:t>
            </a:r>
          </a:p>
        </p:txBody>
      </p:sp>
      <p:sp>
        <p:nvSpPr>
          <p:cNvPr id="11268" name="Rectangle 4"/>
          <p:cNvSpPr>
            <a:spLocks noChangeArrowheads="1"/>
          </p:cNvSpPr>
          <p:nvPr/>
        </p:nvSpPr>
        <p:spPr bwMode="auto">
          <a:xfrm>
            <a:off x="539750" y="4797425"/>
            <a:ext cx="7727950" cy="1300163"/>
          </a:xfrm>
          <a:prstGeom prst="rect">
            <a:avLst/>
          </a:prstGeom>
          <a:solidFill>
            <a:srgbClr val="FF6767"/>
          </a:solidFill>
          <a:ln>
            <a:noFill/>
          </a:ln>
          <a:effectLst/>
          <a:extLs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spcBef>
                <a:spcPct val="20000"/>
              </a:spcBef>
            </a:pPr>
            <a:r>
              <a:rPr lang="zh-CN" altLang="en-US" sz="3600">
                <a:latin typeface="黑体" pitchFamily="49" charset="-122"/>
                <a:ea typeface="黑体" pitchFamily="49" charset="-122"/>
              </a:rPr>
              <a:t>从</a:t>
            </a:r>
            <a:r>
              <a:rPr lang="zh-CN" altLang="zh-CN" sz="3600">
                <a:latin typeface="黑体" pitchFamily="49" charset="-122"/>
                <a:ea typeface="黑体" pitchFamily="49" charset="-122"/>
              </a:rPr>
              <a:t>网站的域名，我们可以了解到</a:t>
            </a:r>
            <a:endParaRPr lang="zh-CN" altLang="en-US" sz="3600">
              <a:latin typeface="黑体" pitchFamily="49" charset="-122"/>
              <a:ea typeface="黑体" pitchFamily="49" charset="-122"/>
            </a:endParaRPr>
          </a:p>
          <a:p>
            <a:pPr eaLnBrk="1" hangingPunct="1">
              <a:spcBef>
                <a:spcPct val="20000"/>
              </a:spcBef>
            </a:pPr>
            <a:r>
              <a:rPr lang="zh-CN" altLang="zh-CN" sz="3600">
                <a:solidFill>
                  <a:srgbClr val="000099"/>
                </a:solidFill>
                <a:latin typeface="黑体" pitchFamily="49" charset="-122"/>
                <a:ea typeface="黑体" pitchFamily="49" charset="-122"/>
              </a:rPr>
              <a:t>网站类别</a:t>
            </a:r>
            <a:r>
              <a:rPr lang="zh-CN" altLang="zh-CN" sz="3600">
                <a:latin typeface="黑体" pitchFamily="49" charset="-122"/>
                <a:ea typeface="黑体" pitchFamily="49" charset="-122"/>
              </a:rPr>
              <a:t> 和</a:t>
            </a:r>
            <a:r>
              <a:rPr lang="zh-CN" altLang="zh-CN" sz="3600">
                <a:solidFill>
                  <a:srgbClr val="000099"/>
                </a:solidFill>
                <a:latin typeface="黑体" pitchFamily="49" charset="-122"/>
                <a:ea typeface="黑体" pitchFamily="49" charset="-122"/>
              </a:rPr>
              <a:t>所在国家或地区</a:t>
            </a:r>
            <a:r>
              <a:rPr lang="zh-CN" altLang="zh-CN" sz="3600">
                <a:latin typeface="黑体" pitchFamily="49" charset="-122"/>
                <a:ea typeface="黑体" pitchFamily="49" charset="-122"/>
              </a:rPr>
              <a:t>等特征。</a:t>
            </a:r>
            <a:endParaRPr lang="zh-CN" altLang="en-US" sz="3600">
              <a:latin typeface="黑体" pitchFamily="49" charset="-122"/>
              <a:ea typeface="黑体" pitchFamily="49" charset="-122"/>
            </a:endParaRPr>
          </a:p>
        </p:txBody>
      </p:sp>
    </p:spTree>
    <p:extLst>
      <p:ext uri="{BB962C8B-B14F-4D97-AF65-F5344CB8AC3E}">
        <p14:creationId xmlns:p14="http://schemas.microsoft.com/office/powerpoint/2010/main" val="194864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smtClean="0"/>
              <a:t>域名</a:t>
            </a:r>
          </a:p>
        </p:txBody>
      </p:sp>
      <p:sp>
        <p:nvSpPr>
          <p:cNvPr id="12291" name="Rectangle 3"/>
          <p:cNvSpPr>
            <a:spLocks noGrp="1" noChangeArrowheads="1"/>
          </p:cNvSpPr>
          <p:nvPr>
            <p:ph type="body" idx="1"/>
          </p:nvPr>
        </p:nvSpPr>
        <p:spPr>
          <a:xfrm>
            <a:off x="457200" y="1600200"/>
            <a:ext cx="8686800" cy="4525963"/>
          </a:xfrm>
        </p:spPr>
        <p:txBody>
          <a:bodyPr/>
          <a:lstStyle/>
          <a:p>
            <a:pPr eaLnBrk="1" hangingPunct="1"/>
            <a:r>
              <a:rPr lang="en-US" altLang="zh-CN" smtClean="0"/>
              <a:t>www.sysu.edu.cn     </a:t>
            </a:r>
            <a:r>
              <a:rPr lang="zh-CN" altLang="en-US" smtClean="0"/>
              <a:t>中山大学的域名</a:t>
            </a:r>
          </a:p>
          <a:p>
            <a:pPr eaLnBrk="1" hangingPunct="1"/>
            <a:endParaRPr lang="zh-CN" altLang="en-US" smtClean="0"/>
          </a:p>
          <a:p>
            <a:pPr eaLnBrk="1" hangingPunct="1"/>
            <a:r>
              <a:rPr lang="en-US" altLang="zh-CN" smtClean="0"/>
              <a:t>www.sysuschool.com   </a:t>
            </a:r>
            <a:r>
              <a:rPr lang="zh-CN" altLang="en-US" smtClean="0"/>
              <a:t>中大附中的域名</a:t>
            </a:r>
          </a:p>
          <a:p>
            <a:pPr eaLnBrk="1" hangingPunct="1"/>
            <a:endParaRPr lang="zh-CN" altLang="en-US" smtClean="0"/>
          </a:p>
          <a:p>
            <a:pPr eaLnBrk="1" hangingPunct="1"/>
            <a:r>
              <a:rPr lang="en-US" altLang="zh-CN" smtClean="0"/>
              <a:t>www.baidu.com        </a:t>
            </a:r>
            <a:r>
              <a:rPr lang="zh-CN" altLang="en-US" smtClean="0"/>
              <a:t>百度的域名</a:t>
            </a:r>
          </a:p>
          <a:p>
            <a:pPr eaLnBrk="1" hangingPunct="1"/>
            <a:endParaRPr lang="zh-CN" altLang="en-US" smtClean="0"/>
          </a:p>
          <a:p>
            <a:pPr eaLnBrk="1" hangingPunct="1"/>
            <a:endParaRPr lang="en-US" altLang="zh-CN" smtClean="0"/>
          </a:p>
        </p:txBody>
      </p:sp>
    </p:spTree>
    <p:extLst>
      <p:ext uri="{BB962C8B-B14F-4D97-AF65-F5344CB8AC3E}">
        <p14:creationId xmlns:p14="http://schemas.microsoft.com/office/powerpoint/2010/main" val="36884848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152400"/>
            <a:ext cx="8229600" cy="1143000"/>
          </a:xfrm>
        </p:spPr>
        <p:txBody>
          <a:bodyPr/>
          <a:lstStyle/>
          <a:p>
            <a:pPr eaLnBrk="1" hangingPunct="1"/>
            <a:r>
              <a:rPr lang="en-US" altLang="zh-CN" smtClean="0"/>
              <a:t>  </a:t>
            </a:r>
            <a:r>
              <a:rPr lang="zh-CN" altLang="en-US" smtClean="0"/>
              <a:t>因特网域名</a:t>
            </a:r>
          </a:p>
        </p:txBody>
      </p:sp>
      <p:sp>
        <p:nvSpPr>
          <p:cNvPr id="185347" name="Rectangle 3"/>
          <p:cNvSpPr>
            <a:spLocks noChangeArrowheads="1"/>
          </p:cNvSpPr>
          <p:nvPr/>
        </p:nvSpPr>
        <p:spPr bwMode="auto">
          <a:xfrm>
            <a:off x="457200" y="673968"/>
            <a:ext cx="86868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476250" indent="-476250" defTabSz="762000" eaLnBrk="0" hangingPunct="0">
              <a:spcBef>
                <a:spcPct val="20000"/>
              </a:spcBef>
              <a:buChar char="•"/>
              <a:defRPr sz="3200">
                <a:solidFill>
                  <a:srgbClr val="333399"/>
                </a:solidFill>
                <a:latin typeface="Arial" pitchFamily="34" charset="0"/>
                <a:ea typeface="华文行楷" pitchFamily="2" charset="-122"/>
              </a:defRPr>
            </a:lvl1pPr>
            <a:lvl2pPr marL="952500" indent="-285750" defTabSz="762000" eaLnBrk="0" hangingPunct="0">
              <a:spcBef>
                <a:spcPct val="20000"/>
              </a:spcBef>
              <a:buChar char="–"/>
              <a:defRPr sz="2800">
                <a:solidFill>
                  <a:srgbClr val="333399"/>
                </a:solidFill>
                <a:latin typeface="Arial" pitchFamily="34" charset="0"/>
                <a:ea typeface="华文行楷" pitchFamily="2" charset="-122"/>
              </a:defRPr>
            </a:lvl2pPr>
            <a:lvl3pPr marL="1371600" indent="-228600" defTabSz="762000" eaLnBrk="0" hangingPunct="0">
              <a:spcBef>
                <a:spcPct val="20000"/>
              </a:spcBef>
              <a:buChar char="•"/>
              <a:defRPr sz="2400">
                <a:solidFill>
                  <a:srgbClr val="333399"/>
                </a:solidFill>
                <a:latin typeface="Arial" pitchFamily="34" charset="0"/>
                <a:ea typeface="华文行楷" pitchFamily="2" charset="-122"/>
              </a:defRPr>
            </a:lvl3pPr>
            <a:lvl4pPr marL="1790700" indent="-228600" defTabSz="762000" eaLnBrk="0" hangingPunct="0">
              <a:spcBef>
                <a:spcPct val="20000"/>
              </a:spcBef>
              <a:buChar char="–"/>
              <a:defRPr sz="2000">
                <a:solidFill>
                  <a:srgbClr val="333399"/>
                </a:solidFill>
                <a:latin typeface="Arial" pitchFamily="34" charset="0"/>
                <a:ea typeface="华文行楷" pitchFamily="2" charset="-122"/>
              </a:defRPr>
            </a:lvl4pPr>
            <a:lvl5pPr marL="2209800" indent="-228600" defTabSz="762000" eaLnBrk="0" hangingPunct="0">
              <a:spcBef>
                <a:spcPct val="20000"/>
              </a:spcBef>
              <a:buChar char="»"/>
              <a:defRPr sz="2000">
                <a:solidFill>
                  <a:srgbClr val="333399"/>
                </a:solidFill>
                <a:latin typeface="Arial" pitchFamily="34" charset="0"/>
                <a:ea typeface="华文行楷" pitchFamily="2" charset="-122"/>
              </a:defRPr>
            </a:lvl5pPr>
            <a:lvl6pPr marL="2667000" indent="-228600" defTabSz="762000" eaLnBrk="0" fontAlgn="base" hangingPunct="0">
              <a:spcBef>
                <a:spcPct val="20000"/>
              </a:spcBef>
              <a:spcAft>
                <a:spcPct val="0"/>
              </a:spcAft>
              <a:buChar char="»"/>
              <a:defRPr sz="2000">
                <a:solidFill>
                  <a:srgbClr val="333399"/>
                </a:solidFill>
                <a:latin typeface="Arial" pitchFamily="34" charset="0"/>
                <a:ea typeface="华文行楷" pitchFamily="2" charset="-122"/>
              </a:defRPr>
            </a:lvl6pPr>
            <a:lvl7pPr marL="3124200" indent="-228600" defTabSz="762000" eaLnBrk="0" fontAlgn="base" hangingPunct="0">
              <a:spcBef>
                <a:spcPct val="20000"/>
              </a:spcBef>
              <a:spcAft>
                <a:spcPct val="0"/>
              </a:spcAft>
              <a:buChar char="»"/>
              <a:defRPr sz="2000">
                <a:solidFill>
                  <a:srgbClr val="333399"/>
                </a:solidFill>
                <a:latin typeface="Arial" pitchFamily="34" charset="0"/>
                <a:ea typeface="华文行楷" pitchFamily="2" charset="-122"/>
              </a:defRPr>
            </a:lvl7pPr>
            <a:lvl8pPr marL="3581400" indent="-228600" defTabSz="762000" eaLnBrk="0" fontAlgn="base" hangingPunct="0">
              <a:spcBef>
                <a:spcPct val="20000"/>
              </a:spcBef>
              <a:spcAft>
                <a:spcPct val="0"/>
              </a:spcAft>
              <a:buChar char="»"/>
              <a:defRPr sz="2000">
                <a:solidFill>
                  <a:srgbClr val="333399"/>
                </a:solidFill>
                <a:latin typeface="Arial" pitchFamily="34" charset="0"/>
                <a:ea typeface="华文行楷" pitchFamily="2" charset="-122"/>
              </a:defRPr>
            </a:lvl8pPr>
            <a:lvl9pPr marL="4038600" indent="-228600" defTabSz="762000" eaLnBrk="0" fontAlgn="base" hangingPunct="0">
              <a:spcBef>
                <a:spcPct val="20000"/>
              </a:spcBef>
              <a:spcAft>
                <a:spcPct val="0"/>
              </a:spcAft>
              <a:buChar char="»"/>
              <a:defRPr sz="2000">
                <a:solidFill>
                  <a:srgbClr val="333399"/>
                </a:solidFill>
                <a:latin typeface="Arial" pitchFamily="34" charset="0"/>
                <a:ea typeface="华文行楷" pitchFamily="2" charset="-122"/>
              </a:defRPr>
            </a:lvl9pPr>
          </a:lstStyle>
          <a:p>
            <a:pPr eaLnBrk="1" hangingPunct="1">
              <a:lnSpc>
                <a:spcPct val="150000"/>
              </a:lnSpc>
              <a:buFont typeface="Wingdings" pitchFamily="2" charset="2"/>
              <a:buChar char="n"/>
            </a:pPr>
            <a:r>
              <a:rPr lang="en-US" altLang="zh-CN" sz="2800" b="1" dirty="0">
                <a:solidFill>
                  <a:srgbClr val="5F5F5F"/>
                </a:solidFill>
              </a:rPr>
              <a:t>com </a:t>
            </a:r>
            <a:r>
              <a:rPr lang="en-US" altLang="zh-CN" sz="2800" b="1" dirty="0">
                <a:solidFill>
                  <a:srgbClr val="5F5F5F"/>
                </a:solidFill>
                <a:latin typeface="宋体" pitchFamily="2" charset="-122"/>
              </a:rPr>
              <a:t>	</a:t>
            </a:r>
            <a:r>
              <a:rPr lang="zh-CN" altLang="en-US" sz="2800" b="1" dirty="0">
                <a:solidFill>
                  <a:srgbClr val="5F5F5F"/>
                </a:solidFill>
                <a:latin typeface="幼圆" pitchFamily="49" charset="-122"/>
                <a:ea typeface="幼圆" pitchFamily="49" charset="-122"/>
              </a:rPr>
              <a:t>商业机构         </a:t>
            </a:r>
          </a:p>
          <a:p>
            <a:pPr eaLnBrk="1" hangingPunct="1">
              <a:lnSpc>
                <a:spcPct val="150000"/>
              </a:lnSpc>
              <a:buFont typeface="Wingdings" pitchFamily="2" charset="2"/>
              <a:buChar char="n"/>
            </a:pPr>
            <a:r>
              <a:rPr lang="en-US" altLang="zh-CN" sz="2800" b="1" dirty="0" err="1">
                <a:solidFill>
                  <a:srgbClr val="5F5F5F"/>
                </a:solidFill>
              </a:rPr>
              <a:t>edu</a:t>
            </a:r>
            <a:r>
              <a:rPr lang="en-US" altLang="zh-CN" sz="2800" b="1" dirty="0">
                <a:solidFill>
                  <a:srgbClr val="5F5F5F"/>
                </a:solidFill>
                <a:latin typeface="宋体" pitchFamily="2" charset="-122"/>
              </a:rPr>
              <a:t>	</a:t>
            </a:r>
            <a:r>
              <a:rPr lang="zh-CN" altLang="en-US" sz="2800" b="1" dirty="0">
                <a:solidFill>
                  <a:srgbClr val="5F5F5F"/>
                </a:solidFill>
                <a:latin typeface="幼圆" pitchFamily="49" charset="-122"/>
                <a:ea typeface="幼圆" pitchFamily="49" charset="-122"/>
              </a:rPr>
              <a:t>教育</a:t>
            </a:r>
            <a:endParaRPr lang="zh-CN" altLang="en-US" sz="2800" b="1" dirty="0">
              <a:solidFill>
                <a:srgbClr val="5F5F5F"/>
              </a:solidFill>
              <a:latin typeface="宋体" pitchFamily="2" charset="-122"/>
            </a:endParaRPr>
          </a:p>
          <a:p>
            <a:pPr eaLnBrk="1" hangingPunct="1">
              <a:lnSpc>
                <a:spcPct val="150000"/>
              </a:lnSpc>
              <a:buFont typeface="Wingdings" pitchFamily="2" charset="2"/>
              <a:buChar char="n"/>
            </a:pPr>
            <a:r>
              <a:rPr lang="en-US" altLang="zh-CN" sz="2800" b="1" dirty="0" err="1">
                <a:solidFill>
                  <a:srgbClr val="5F5F5F"/>
                </a:solidFill>
              </a:rPr>
              <a:t>gov</a:t>
            </a:r>
            <a:r>
              <a:rPr lang="en-US" altLang="zh-CN" sz="2800" b="1" dirty="0">
                <a:solidFill>
                  <a:srgbClr val="5F5F5F"/>
                </a:solidFill>
                <a:latin typeface="宋体" pitchFamily="2" charset="-122"/>
              </a:rPr>
              <a:t>	</a:t>
            </a:r>
            <a:r>
              <a:rPr lang="zh-CN" altLang="en-US" sz="2800" b="1" dirty="0">
                <a:solidFill>
                  <a:srgbClr val="5F5F5F"/>
                </a:solidFill>
                <a:latin typeface="幼圆" pitchFamily="49" charset="-122"/>
                <a:ea typeface="幼圆" pitchFamily="49" charset="-122"/>
              </a:rPr>
              <a:t>政府机构</a:t>
            </a:r>
            <a:endParaRPr lang="zh-CN" altLang="en-US" sz="2800" b="1" dirty="0">
              <a:solidFill>
                <a:srgbClr val="5F5F5F"/>
              </a:solidFill>
              <a:latin typeface="宋体" pitchFamily="2" charset="-122"/>
            </a:endParaRPr>
          </a:p>
          <a:p>
            <a:pPr eaLnBrk="1" hangingPunct="1">
              <a:lnSpc>
                <a:spcPct val="150000"/>
              </a:lnSpc>
              <a:buFont typeface="Wingdings" pitchFamily="2" charset="2"/>
              <a:buChar char="n"/>
            </a:pPr>
            <a:r>
              <a:rPr lang="en-US" altLang="zh-CN" sz="2800" b="1" dirty="0">
                <a:solidFill>
                  <a:srgbClr val="5F5F5F"/>
                </a:solidFill>
              </a:rPr>
              <a:t>org	</a:t>
            </a:r>
            <a:r>
              <a:rPr lang="zh-CN" altLang="en-US" sz="2800" b="1" dirty="0">
                <a:solidFill>
                  <a:srgbClr val="5F5F5F"/>
                </a:solidFill>
                <a:latin typeface="幼圆" pitchFamily="49" charset="-122"/>
                <a:ea typeface="幼圆" pitchFamily="49" charset="-122"/>
              </a:rPr>
              <a:t>非盈利性机构</a:t>
            </a:r>
            <a:endParaRPr lang="zh-CN" altLang="en-US" sz="2800" b="1" dirty="0">
              <a:solidFill>
                <a:srgbClr val="5F5F5F"/>
              </a:solidFill>
              <a:latin typeface="宋体" pitchFamily="2" charset="-122"/>
            </a:endParaRPr>
          </a:p>
          <a:p>
            <a:pPr eaLnBrk="1" hangingPunct="1">
              <a:lnSpc>
                <a:spcPct val="150000"/>
              </a:lnSpc>
              <a:buFont typeface="Wingdings" pitchFamily="2" charset="2"/>
              <a:buChar char="n"/>
            </a:pPr>
            <a:r>
              <a:rPr lang="en-US" altLang="zh-CN" sz="2800" b="1" dirty="0">
                <a:solidFill>
                  <a:srgbClr val="5F5F5F"/>
                </a:solidFill>
              </a:rPr>
              <a:t>mil</a:t>
            </a:r>
            <a:r>
              <a:rPr lang="en-US" altLang="zh-CN" sz="2800" b="1" dirty="0">
                <a:solidFill>
                  <a:srgbClr val="5F5F5F"/>
                </a:solidFill>
                <a:latin typeface="宋体" pitchFamily="2" charset="-122"/>
              </a:rPr>
              <a:t>	</a:t>
            </a:r>
            <a:r>
              <a:rPr lang="zh-CN" altLang="en-US" sz="2800" b="1" dirty="0">
                <a:solidFill>
                  <a:srgbClr val="5F5F5F"/>
                </a:solidFill>
                <a:latin typeface="幼圆" pitchFamily="49" charset="-122"/>
                <a:ea typeface="幼圆" pitchFamily="49" charset="-122"/>
              </a:rPr>
              <a:t>军事机构</a:t>
            </a:r>
            <a:endParaRPr lang="zh-CN" altLang="en-US" sz="2800" b="1" dirty="0">
              <a:solidFill>
                <a:srgbClr val="5F5F5F"/>
              </a:solidFill>
              <a:latin typeface="宋体" pitchFamily="2" charset="-122"/>
            </a:endParaRPr>
          </a:p>
          <a:p>
            <a:pPr eaLnBrk="1" hangingPunct="1">
              <a:lnSpc>
                <a:spcPct val="150000"/>
              </a:lnSpc>
              <a:buFont typeface="Wingdings" pitchFamily="2" charset="2"/>
              <a:buChar char="n"/>
            </a:pPr>
            <a:r>
              <a:rPr lang="en-US" altLang="zh-CN" sz="2800" b="1" dirty="0">
                <a:solidFill>
                  <a:srgbClr val="5F5F5F"/>
                </a:solidFill>
              </a:rPr>
              <a:t>net</a:t>
            </a:r>
            <a:r>
              <a:rPr lang="en-US" altLang="zh-CN" sz="2800" b="1" dirty="0">
                <a:solidFill>
                  <a:srgbClr val="5F5F5F"/>
                </a:solidFill>
                <a:latin typeface="宋体" pitchFamily="2" charset="-122"/>
              </a:rPr>
              <a:t>	</a:t>
            </a:r>
            <a:r>
              <a:rPr lang="zh-CN" altLang="en-US" sz="2800" b="1" dirty="0">
                <a:solidFill>
                  <a:srgbClr val="5F5F5F"/>
                </a:solidFill>
                <a:latin typeface="幼圆" pitchFamily="49" charset="-122"/>
                <a:ea typeface="幼圆" pitchFamily="49" charset="-122"/>
              </a:rPr>
              <a:t>网络资源或组织</a:t>
            </a:r>
          </a:p>
          <a:p>
            <a:pPr eaLnBrk="1" hangingPunct="1">
              <a:lnSpc>
                <a:spcPct val="150000"/>
              </a:lnSpc>
              <a:buFont typeface="Wingdings" pitchFamily="2" charset="2"/>
              <a:buChar char="n"/>
            </a:pPr>
            <a:r>
              <a:rPr lang="en-US" altLang="zh-CN" sz="2800" b="1" dirty="0">
                <a:solidFill>
                  <a:srgbClr val="5F5F5F"/>
                </a:solidFill>
                <a:latin typeface="幼圆" pitchFamily="49" charset="-122"/>
                <a:ea typeface="幼圆" pitchFamily="49" charset="-122"/>
              </a:rPr>
              <a:t>Info  </a:t>
            </a:r>
            <a:r>
              <a:rPr lang="zh-CN" altLang="en-US" sz="2800" b="1" dirty="0">
                <a:solidFill>
                  <a:srgbClr val="5F5F5F"/>
                </a:solidFill>
                <a:latin typeface="幼圆" pitchFamily="49" charset="-122"/>
                <a:ea typeface="幼圆" pitchFamily="49" charset="-122"/>
              </a:rPr>
              <a:t>信息服务机构</a:t>
            </a:r>
            <a:endParaRPr lang="zh-CN" altLang="en-US" sz="2800" b="1" dirty="0">
              <a:solidFill>
                <a:srgbClr val="5F5F5F"/>
              </a:solidFill>
              <a:cs typeface="Arial" pitchFamily="34" charset="0"/>
            </a:endParaRPr>
          </a:p>
          <a:p>
            <a:pPr eaLnBrk="1" hangingPunct="1">
              <a:lnSpc>
                <a:spcPct val="150000"/>
              </a:lnSpc>
              <a:buFont typeface="Wingdings" pitchFamily="2" charset="2"/>
              <a:buChar char="n"/>
            </a:pPr>
            <a:r>
              <a:rPr lang="en-US" altLang="zh-CN" sz="2800" b="1" dirty="0">
                <a:solidFill>
                  <a:srgbClr val="5F5F5F"/>
                </a:solidFill>
                <a:latin typeface="幼圆" pitchFamily="49" charset="-122"/>
                <a:ea typeface="幼圆" pitchFamily="49" charset="-122"/>
              </a:rPr>
              <a:t>Web   </a:t>
            </a:r>
            <a:r>
              <a:rPr lang="zh-CN" altLang="en-US" sz="2800" b="1" dirty="0">
                <a:solidFill>
                  <a:srgbClr val="5F5F5F"/>
                </a:solidFill>
                <a:latin typeface="幼圆" pitchFamily="49" charset="-122"/>
                <a:ea typeface="幼圆" pitchFamily="49" charset="-122"/>
              </a:rPr>
              <a:t>从事</a:t>
            </a:r>
            <a:r>
              <a:rPr lang="en-US" altLang="zh-CN" sz="2800" b="1" dirty="0">
                <a:solidFill>
                  <a:srgbClr val="5F5F5F"/>
                </a:solidFill>
                <a:latin typeface="幼圆" pitchFamily="49" charset="-122"/>
                <a:ea typeface="幼圆" pitchFamily="49" charset="-122"/>
              </a:rPr>
              <a:t>www </a:t>
            </a:r>
            <a:r>
              <a:rPr lang="zh-CN" altLang="en-US" sz="2800" b="1" dirty="0">
                <a:solidFill>
                  <a:srgbClr val="5F5F5F"/>
                </a:solidFill>
                <a:latin typeface="幼圆" pitchFamily="49" charset="-122"/>
                <a:ea typeface="幼圆" pitchFamily="49" charset="-122"/>
              </a:rPr>
              <a:t>活动的机构</a:t>
            </a:r>
          </a:p>
          <a:p>
            <a:pPr eaLnBrk="1" hangingPunct="1">
              <a:lnSpc>
                <a:spcPct val="150000"/>
              </a:lnSpc>
              <a:buFont typeface="Wingdings" pitchFamily="2" charset="2"/>
              <a:buChar char="n"/>
            </a:pPr>
            <a:endParaRPr lang="en-US" altLang="zh-CN" sz="2800" b="1" dirty="0">
              <a:solidFill>
                <a:srgbClr val="5F5F5F"/>
              </a:solidFill>
              <a:cs typeface="Arial" pitchFamily="34" charset="0"/>
            </a:endParaRPr>
          </a:p>
        </p:txBody>
      </p:sp>
      <p:sp>
        <p:nvSpPr>
          <p:cNvPr id="185348" name="Rectangle 4"/>
          <p:cNvSpPr>
            <a:spLocks noChangeArrowheads="1"/>
          </p:cNvSpPr>
          <p:nvPr/>
        </p:nvSpPr>
        <p:spPr bwMode="auto">
          <a:xfrm>
            <a:off x="5105400" y="692696"/>
            <a:ext cx="3176588" cy="73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lnSpc>
                <a:spcPct val="150000"/>
              </a:lnSpc>
              <a:spcBef>
                <a:spcPct val="20000"/>
              </a:spcBef>
              <a:buFont typeface="Wingdings" pitchFamily="2" charset="2"/>
              <a:buNone/>
            </a:pPr>
            <a:r>
              <a:rPr lang="zh-CN" altLang="en-US" sz="2800" b="1">
                <a:solidFill>
                  <a:srgbClr val="5F5F5F"/>
                </a:solidFill>
                <a:latin typeface="Arial" pitchFamily="34" charset="0"/>
                <a:ea typeface="宋体" pitchFamily="2" charset="-122"/>
                <a:cs typeface="Arial" pitchFamily="34" charset="0"/>
              </a:rPr>
              <a:t>是</a:t>
            </a:r>
            <a:r>
              <a:rPr lang="en-US" altLang="zh-CN" sz="2800" b="1">
                <a:solidFill>
                  <a:srgbClr val="FF0D0D"/>
                </a:solidFill>
                <a:latin typeface="Arial" pitchFamily="34" charset="0"/>
                <a:ea typeface="宋体" pitchFamily="2" charset="-122"/>
                <a:cs typeface="Arial" pitchFamily="34" charset="0"/>
              </a:rPr>
              <a:t>company</a:t>
            </a:r>
            <a:r>
              <a:rPr lang="zh-CN" altLang="en-US" sz="2800" b="1">
                <a:solidFill>
                  <a:srgbClr val="5F5F5F"/>
                </a:solidFill>
                <a:latin typeface="Arial" pitchFamily="34" charset="0"/>
                <a:ea typeface="宋体" pitchFamily="2" charset="-122"/>
                <a:cs typeface="Arial" pitchFamily="34" charset="0"/>
              </a:rPr>
              <a:t>的缩写</a:t>
            </a:r>
          </a:p>
        </p:txBody>
      </p:sp>
      <p:sp>
        <p:nvSpPr>
          <p:cNvPr id="185350" name="Rectangle 6"/>
          <p:cNvSpPr>
            <a:spLocks noChangeArrowheads="1"/>
          </p:cNvSpPr>
          <p:nvPr/>
        </p:nvSpPr>
        <p:spPr bwMode="auto">
          <a:xfrm>
            <a:off x="5105400" y="1607096"/>
            <a:ext cx="32956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sz="2800" b="1" dirty="0">
                <a:solidFill>
                  <a:srgbClr val="5F5F5F"/>
                </a:solidFill>
                <a:latin typeface="Arial" pitchFamily="34" charset="0"/>
                <a:ea typeface="宋体" pitchFamily="2" charset="-122"/>
                <a:cs typeface="Arial" pitchFamily="34" charset="0"/>
              </a:rPr>
              <a:t>是</a:t>
            </a:r>
            <a:r>
              <a:rPr lang="en-US" altLang="zh-CN" sz="2800" b="1" dirty="0">
                <a:solidFill>
                  <a:srgbClr val="FF0D0D"/>
                </a:solidFill>
                <a:latin typeface="Arial" pitchFamily="34" charset="0"/>
                <a:ea typeface="宋体" pitchFamily="2" charset="-122"/>
                <a:cs typeface="Arial" pitchFamily="34" charset="0"/>
              </a:rPr>
              <a:t>education</a:t>
            </a:r>
            <a:r>
              <a:rPr lang="zh-CN" altLang="en-US" sz="2800" b="1" dirty="0">
                <a:solidFill>
                  <a:srgbClr val="5F5F5F"/>
                </a:solidFill>
                <a:latin typeface="Arial" pitchFamily="34" charset="0"/>
                <a:ea typeface="宋体" pitchFamily="2" charset="-122"/>
                <a:cs typeface="Arial" pitchFamily="34" charset="0"/>
              </a:rPr>
              <a:t>的缩写</a:t>
            </a:r>
          </a:p>
        </p:txBody>
      </p:sp>
      <p:sp>
        <p:nvSpPr>
          <p:cNvPr id="185351" name="Rectangle 7"/>
          <p:cNvSpPr>
            <a:spLocks noChangeArrowheads="1"/>
          </p:cNvSpPr>
          <p:nvPr/>
        </p:nvSpPr>
        <p:spPr bwMode="auto">
          <a:xfrm>
            <a:off x="5105400" y="2308771"/>
            <a:ext cx="34337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sz="2800" b="1">
                <a:solidFill>
                  <a:srgbClr val="5F5F5F"/>
                </a:solidFill>
                <a:latin typeface="Arial" pitchFamily="34" charset="0"/>
                <a:ea typeface="宋体" pitchFamily="2" charset="-122"/>
                <a:cs typeface="Arial" pitchFamily="34" charset="0"/>
              </a:rPr>
              <a:t>是</a:t>
            </a:r>
            <a:r>
              <a:rPr lang="en-US" altLang="zh-CN" sz="2800" b="1">
                <a:solidFill>
                  <a:srgbClr val="FF0D0D"/>
                </a:solidFill>
                <a:latin typeface="Arial" pitchFamily="34" charset="0"/>
                <a:ea typeface="宋体" pitchFamily="2" charset="-122"/>
                <a:cs typeface="Arial" pitchFamily="34" charset="0"/>
              </a:rPr>
              <a:t>goverment</a:t>
            </a:r>
            <a:r>
              <a:rPr lang="zh-CN" altLang="en-US" sz="2800" b="1">
                <a:solidFill>
                  <a:srgbClr val="5F5F5F"/>
                </a:solidFill>
                <a:latin typeface="Arial" pitchFamily="34" charset="0"/>
                <a:ea typeface="宋体" pitchFamily="2" charset="-122"/>
                <a:cs typeface="Arial" pitchFamily="34" charset="0"/>
              </a:rPr>
              <a:t>的缩写</a:t>
            </a:r>
          </a:p>
        </p:txBody>
      </p:sp>
      <p:sp>
        <p:nvSpPr>
          <p:cNvPr id="185352" name="Rectangle 8"/>
          <p:cNvSpPr>
            <a:spLocks noChangeArrowheads="1"/>
          </p:cNvSpPr>
          <p:nvPr/>
        </p:nvSpPr>
        <p:spPr bwMode="auto">
          <a:xfrm>
            <a:off x="5105400" y="3008859"/>
            <a:ext cx="372903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sz="2800" b="1">
                <a:solidFill>
                  <a:srgbClr val="5F5F5F"/>
                </a:solidFill>
                <a:latin typeface="Arial" pitchFamily="34" charset="0"/>
                <a:ea typeface="宋体" pitchFamily="2" charset="-122"/>
                <a:cs typeface="Arial" pitchFamily="34" charset="0"/>
              </a:rPr>
              <a:t>是</a:t>
            </a:r>
            <a:r>
              <a:rPr lang="en-US" altLang="zh-CN" sz="2800" b="1">
                <a:solidFill>
                  <a:srgbClr val="FF0D0D"/>
                </a:solidFill>
                <a:latin typeface="Arial" pitchFamily="34" charset="0"/>
                <a:ea typeface="宋体" pitchFamily="2" charset="-122"/>
                <a:cs typeface="Arial" pitchFamily="34" charset="0"/>
              </a:rPr>
              <a:t>organization</a:t>
            </a:r>
            <a:r>
              <a:rPr lang="zh-CN" altLang="en-US" sz="2800" b="1">
                <a:solidFill>
                  <a:srgbClr val="5F5F5F"/>
                </a:solidFill>
                <a:latin typeface="Arial" pitchFamily="34" charset="0"/>
                <a:ea typeface="宋体" pitchFamily="2" charset="-122"/>
                <a:cs typeface="Arial" pitchFamily="34" charset="0"/>
              </a:rPr>
              <a:t>的缩写</a:t>
            </a:r>
          </a:p>
        </p:txBody>
      </p:sp>
      <p:sp>
        <p:nvSpPr>
          <p:cNvPr id="185353" name="Rectangle 9"/>
          <p:cNvSpPr>
            <a:spLocks noChangeArrowheads="1"/>
          </p:cNvSpPr>
          <p:nvPr/>
        </p:nvSpPr>
        <p:spPr bwMode="auto">
          <a:xfrm>
            <a:off x="5105400" y="3710534"/>
            <a:ext cx="287813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sz="2800" b="1">
                <a:solidFill>
                  <a:srgbClr val="5F5F5F"/>
                </a:solidFill>
                <a:latin typeface="Arial" pitchFamily="34" charset="0"/>
                <a:ea typeface="宋体" pitchFamily="2" charset="-122"/>
                <a:cs typeface="Arial" pitchFamily="34" charset="0"/>
              </a:rPr>
              <a:t>是</a:t>
            </a:r>
            <a:r>
              <a:rPr lang="en-US" altLang="zh-CN" sz="2800" b="1">
                <a:solidFill>
                  <a:srgbClr val="FF0D0D"/>
                </a:solidFill>
                <a:latin typeface="Arial" pitchFamily="34" charset="0"/>
                <a:ea typeface="宋体" pitchFamily="2" charset="-122"/>
                <a:cs typeface="Arial" pitchFamily="34" charset="0"/>
              </a:rPr>
              <a:t>military</a:t>
            </a:r>
            <a:r>
              <a:rPr lang="zh-CN" altLang="en-US" sz="2800" b="1">
                <a:solidFill>
                  <a:srgbClr val="5F5F5F"/>
                </a:solidFill>
                <a:latin typeface="Arial" pitchFamily="34" charset="0"/>
                <a:ea typeface="宋体" pitchFamily="2" charset="-122"/>
                <a:cs typeface="Arial" pitchFamily="34" charset="0"/>
              </a:rPr>
              <a:t>的缩写</a:t>
            </a:r>
          </a:p>
        </p:txBody>
      </p:sp>
      <p:sp>
        <p:nvSpPr>
          <p:cNvPr id="185354" name="Rectangle 10"/>
          <p:cNvSpPr>
            <a:spLocks noChangeArrowheads="1"/>
          </p:cNvSpPr>
          <p:nvPr/>
        </p:nvSpPr>
        <p:spPr bwMode="auto">
          <a:xfrm>
            <a:off x="5105400" y="4410621"/>
            <a:ext cx="2978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sz="2800" b="1">
                <a:solidFill>
                  <a:srgbClr val="5F5F5F"/>
                </a:solidFill>
                <a:latin typeface="Arial" pitchFamily="34" charset="0"/>
                <a:ea typeface="宋体" pitchFamily="2" charset="-122"/>
                <a:cs typeface="Arial" pitchFamily="34" charset="0"/>
              </a:rPr>
              <a:t>是</a:t>
            </a:r>
            <a:r>
              <a:rPr lang="en-US" altLang="zh-CN" sz="2800" b="1">
                <a:solidFill>
                  <a:srgbClr val="FF0D0D"/>
                </a:solidFill>
                <a:latin typeface="Arial" pitchFamily="34" charset="0"/>
                <a:ea typeface="宋体" pitchFamily="2" charset="-122"/>
                <a:cs typeface="Arial" pitchFamily="34" charset="0"/>
              </a:rPr>
              <a:t>network</a:t>
            </a:r>
            <a:r>
              <a:rPr lang="zh-CN" altLang="en-US" sz="2800" b="1">
                <a:solidFill>
                  <a:srgbClr val="5F5F5F"/>
                </a:solidFill>
                <a:latin typeface="Arial" pitchFamily="34" charset="0"/>
                <a:ea typeface="宋体" pitchFamily="2" charset="-122"/>
                <a:cs typeface="Arial" pitchFamily="34" charset="0"/>
              </a:rPr>
              <a:t>的缩写</a:t>
            </a:r>
          </a:p>
        </p:txBody>
      </p:sp>
      <p:sp>
        <p:nvSpPr>
          <p:cNvPr id="185355" name="Rectangle 11"/>
          <p:cNvSpPr>
            <a:spLocks noChangeArrowheads="1"/>
          </p:cNvSpPr>
          <p:nvPr/>
        </p:nvSpPr>
        <p:spPr bwMode="auto">
          <a:xfrm>
            <a:off x="5105400" y="5112296"/>
            <a:ext cx="38877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sz="2800" b="1">
                <a:solidFill>
                  <a:srgbClr val="5F5F5F"/>
                </a:solidFill>
                <a:latin typeface="幼圆" pitchFamily="49" charset="-122"/>
                <a:ea typeface="幼圆" pitchFamily="49" charset="-122"/>
              </a:rPr>
              <a:t>是</a:t>
            </a:r>
            <a:r>
              <a:rPr lang="en-US" altLang="zh-CN" sz="2800" b="1">
                <a:solidFill>
                  <a:srgbClr val="FF0D0D"/>
                </a:solidFill>
                <a:latin typeface="Arial" pitchFamily="34" charset="0"/>
                <a:ea typeface="宋体" pitchFamily="2" charset="-122"/>
                <a:cs typeface="Arial" pitchFamily="34" charset="0"/>
              </a:rPr>
              <a:t>infomation</a:t>
            </a:r>
            <a:r>
              <a:rPr lang="en-US" altLang="zh-CN" sz="2800" b="1">
                <a:solidFill>
                  <a:srgbClr val="5F5F5F"/>
                </a:solidFill>
                <a:latin typeface="Arial" pitchFamily="34" charset="0"/>
                <a:ea typeface="宋体" pitchFamily="2" charset="-122"/>
                <a:cs typeface="Arial" pitchFamily="34" charset="0"/>
              </a:rPr>
              <a:t> </a:t>
            </a:r>
            <a:r>
              <a:rPr lang="zh-CN" altLang="en-US" sz="2800" b="1">
                <a:solidFill>
                  <a:srgbClr val="5F5F5F"/>
                </a:solidFill>
                <a:latin typeface="Arial" pitchFamily="34" charset="0"/>
                <a:ea typeface="宋体" pitchFamily="2" charset="-122"/>
                <a:cs typeface="Arial" pitchFamily="34" charset="0"/>
              </a:rPr>
              <a:t>信息缩写</a:t>
            </a:r>
          </a:p>
        </p:txBody>
      </p:sp>
    </p:spTree>
    <p:extLst>
      <p:ext uri="{BB962C8B-B14F-4D97-AF65-F5344CB8AC3E}">
        <p14:creationId xmlns:p14="http://schemas.microsoft.com/office/powerpoint/2010/main" val="84870906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5347"/>
                                        </p:tgtEl>
                                        <p:attrNameLst>
                                          <p:attrName>style.visibility</p:attrName>
                                        </p:attrNameLst>
                                      </p:cBhvr>
                                      <p:to>
                                        <p:strVal val="visible"/>
                                      </p:to>
                                    </p:set>
                                    <p:anim calcmode="lin" valueType="num">
                                      <p:cBhvr additive="base">
                                        <p:cTn id="7" dur="500" fill="hold"/>
                                        <p:tgtEl>
                                          <p:spTgt spid="185347"/>
                                        </p:tgtEl>
                                        <p:attrNameLst>
                                          <p:attrName>ppt_x</p:attrName>
                                        </p:attrNameLst>
                                      </p:cBhvr>
                                      <p:tavLst>
                                        <p:tav tm="0">
                                          <p:val>
                                            <p:strVal val="#ppt_x"/>
                                          </p:val>
                                        </p:tav>
                                        <p:tav tm="100000">
                                          <p:val>
                                            <p:strVal val="#ppt_x"/>
                                          </p:val>
                                        </p:tav>
                                      </p:tavLst>
                                    </p:anim>
                                    <p:anim calcmode="lin" valueType="num">
                                      <p:cBhvr additive="base">
                                        <p:cTn id="8" dur="500" fill="hold"/>
                                        <p:tgtEl>
                                          <p:spTgt spid="18534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5348"/>
                                        </p:tgtEl>
                                        <p:attrNameLst>
                                          <p:attrName>style.visibility</p:attrName>
                                        </p:attrNameLst>
                                      </p:cBhvr>
                                      <p:to>
                                        <p:strVal val="visible"/>
                                      </p:to>
                                    </p:set>
                                    <p:anim calcmode="lin" valueType="num">
                                      <p:cBhvr additive="base">
                                        <p:cTn id="13" dur="500" fill="hold"/>
                                        <p:tgtEl>
                                          <p:spTgt spid="185348"/>
                                        </p:tgtEl>
                                        <p:attrNameLst>
                                          <p:attrName>ppt_x</p:attrName>
                                        </p:attrNameLst>
                                      </p:cBhvr>
                                      <p:tavLst>
                                        <p:tav tm="0">
                                          <p:val>
                                            <p:strVal val="0-#ppt_w/2"/>
                                          </p:val>
                                        </p:tav>
                                        <p:tav tm="100000">
                                          <p:val>
                                            <p:strVal val="#ppt_x"/>
                                          </p:val>
                                        </p:tav>
                                      </p:tavLst>
                                    </p:anim>
                                    <p:anim calcmode="lin" valueType="num">
                                      <p:cBhvr additive="base">
                                        <p:cTn id="14" dur="500" fill="hold"/>
                                        <p:tgtEl>
                                          <p:spTgt spid="18534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5350"/>
                                        </p:tgtEl>
                                        <p:attrNameLst>
                                          <p:attrName>style.visibility</p:attrName>
                                        </p:attrNameLst>
                                      </p:cBhvr>
                                      <p:to>
                                        <p:strVal val="visible"/>
                                      </p:to>
                                    </p:set>
                                    <p:anim calcmode="lin" valueType="num">
                                      <p:cBhvr additive="base">
                                        <p:cTn id="19" dur="500" fill="hold"/>
                                        <p:tgtEl>
                                          <p:spTgt spid="185350"/>
                                        </p:tgtEl>
                                        <p:attrNameLst>
                                          <p:attrName>ppt_x</p:attrName>
                                        </p:attrNameLst>
                                      </p:cBhvr>
                                      <p:tavLst>
                                        <p:tav tm="0">
                                          <p:val>
                                            <p:strVal val="0-#ppt_w/2"/>
                                          </p:val>
                                        </p:tav>
                                        <p:tav tm="100000">
                                          <p:val>
                                            <p:strVal val="#ppt_x"/>
                                          </p:val>
                                        </p:tav>
                                      </p:tavLst>
                                    </p:anim>
                                    <p:anim calcmode="lin" valueType="num">
                                      <p:cBhvr additive="base">
                                        <p:cTn id="20" dur="500" fill="hold"/>
                                        <p:tgtEl>
                                          <p:spTgt spid="185350"/>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5351"/>
                                        </p:tgtEl>
                                        <p:attrNameLst>
                                          <p:attrName>style.visibility</p:attrName>
                                        </p:attrNameLst>
                                      </p:cBhvr>
                                      <p:to>
                                        <p:strVal val="visible"/>
                                      </p:to>
                                    </p:set>
                                    <p:anim calcmode="lin" valueType="num">
                                      <p:cBhvr additive="base">
                                        <p:cTn id="25" dur="500" fill="hold"/>
                                        <p:tgtEl>
                                          <p:spTgt spid="185351"/>
                                        </p:tgtEl>
                                        <p:attrNameLst>
                                          <p:attrName>ppt_x</p:attrName>
                                        </p:attrNameLst>
                                      </p:cBhvr>
                                      <p:tavLst>
                                        <p:tav tm="0">
                                          <p:val>
                                            <p:strVal val="0-#ppt_w/2"/>
                                          </p:val>
                                        </p:tav>
                                        <p:tav tm="100000">
                                          <p:val>
                                            <p:strVal val="#ppt_x"/>
                                          </p:val>
                                        </p:tav>
                                      </p:tavLst>
                                    </p:anim>
                                    <p:anim calcmode="lin" valueType="num">
                                      <p:cBhvr additive="base">
                                        <p:cTn id="26" dur="500" fill="hold"/>
                                        <p:tgtEl>
                                          <p:spTgt spid="185351"/>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85352"/>
                                        </p:tgtEl>
                                        <p:attrNameLst>
                                          <p:attrName>style.visibility</p:attrName>
                                        </p:attrNameLst>
                                      </p:cBhvr>
                                      <p:to>
                                        <p:strVal val="visible"/>
                                      </p:to>
                                    </p:set>
                                    <p:anim calcmode="lin" valueType="num">
                                      <p:cBhvr additive="base">
                                        <p:cTn id="31" dur="500" fill="hold"/>
                                        <p:tgtEl>
                                          <p:spTgt spid="185352"/>
                                        </p:tgtEl>
                                        <p:attrNameLst>
                                          <p:attrName>ppt_x</p:attrName>
                                        </p:attrNameLst>
                                      </p:cBhvr>
                                      <p:tavLst>
                                        <p:tav tm="0">
                                          <p:val>
                                            <p:strVal val="0-#ppt_w/2"/>
                                          </p:val>
                                        </p:tav>
                                        <p:tav tm="100000">
                                          <p:val>
                                            <p:strVal val="#ppt_x"/>
                                          </p:val>
                                        </p:tav>
                                      </p:tavLst>
                                    </p:anim>
                                    <p:anim calcmode="lin" valueType="num">
                                      <p:cBhvr additive="base">
                                        <p:cTn id="32" dur="500" fill="hold"/>
                                        <p:tgtEl>
                                          <p:spTgt spid="185352"/>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85353"/>
                                        </p:tgtEl>
                                        <p:attrNameLst>
                                          <p:attrName>style.visibility</p:attrName>
                                        </p:attrNameLst>
                                      </p:cBhvr>
                                      <p:to>
                                        <p:strVal val="visible"/>
                                      </p:to>
                                    </p:set>
                                    <p:anim calcmode="lin" valueType="num">
                                      <p:cBhvr additive="base">
                                        <p:cTn id="37" dur="500" fill="hold"/>
                                        <p:tgtEl>
                                          <p:spTgt spid="185353"/>
                                        </p:tgtEl>
                                        <p:attrNameLst>
                                          <p:attrName>ppt_x</p:attrName>
                                        </p:attrNameLst>
                                      </p:cBhvr>
                                      <p:tavLst>
                                        <p:tav tm="0">
                                          <p:val>
                                            <p:strVal val="0-#ppt_w/2"/>
                                          </p:val>
                                        </p:tav>
                                        <p:tav tm="100000">
                                          <p:val>
                                            <p:strVal val="#ppt_x"/>
                                          </p:val>
                                        </p:tav>
                                      </p:tavLst>
                                    </p:anim>
                                    <p:anim calcmode="lin" valueType="num">
                                      <p:cBhvr additive="base">
                                        <p:cTn id="38" dur="500" fill="hold"/>
                                        <p:tgtEl>
                                          <p:spTgt spid="185353"/>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85354"/>
                                        </p:tgtEl>
                                        <p:attrNameLst>
                                          <p:attrName>style.visibility</p:attrName>
                                        </p:attrNameLst>
                                      </p:cBhvr>
                                      <p:to>
                                        <p:strVal val="visible"/>
                                      </p:to>
                                    </p:set>
                                    <p:anim calcmode="lin" valueType="num">
                                      <p:cBhvr additive="base">
                                        <p:cTn id="43" dur="500" fill="hold"/>
                                        <p:tgtEl>
                                          <p:spTgt spid="185354"/>
                                        </p:tgtEl>
                                        <p:attrNameLst>
                                          <p:attrName>ppt_x</p:attrName>
                                        </p:attrNameLst>
                                      </p:cBhvr>
                                      <p:tavLst>
                                        <p:tav tm="0">
                                          <p:val>
                                            <p:strVal val="0-#ppt_w/2"/>
                                          </p:val>
                                        </p:tav>
                                        <p:tav tm="100000">
                                          <p:val>
                                            <p:strVal val="#ppt_x"/>
                                          </p:val>
                                        </p:tav>
                                      </p:tavLst>
                                    </p:anim>
                                    <p:anim calcmode="lin" valueType="num">
                                      <p:cBhvr additive="base">
                                        <p:cTn id="44" dur="500" fill="hold"/>
                                        <p:tgtEl>
                                          <p:spTgt spid="185354"/>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85355"/>
                                        </p:tgtEl>
                                        <p:attrNameLst>
                                          <p:attrName>style.visibility</p:attrName>
                                        </p:attrNameLst>
                                      </p:cBhvr>
                                      <p:to>
                                        <p:strVal val="visible"/>
                                      </p:to>
                                    </p:set>
                                    <p:anim calcmode="lin" valueType="num">
                                      <p:cBhvr additive="base">
                                        <p:cTn id="49" dur="500" fill="hold"/>
                                        <p:tgtEl>
                                          <p:spTgt spid="185355"/>
                                        </p:tgtEl>
                                        <p:attrNameLst>
                                          <p:attrName>ppt_x</p:attrName>
                                        </p:attrNameLst>
                                      </p:cBhvr>
                                      <p:tavLst>
                                        <p:tav tm="0">
                                          <p:val>
                                            <p:strVal val="0-#ppt_w/2"/>
                                          </p:val>
                                        </p:tav>
                                        <p:tav tm="100000">
                                          <p:val>
                                            <p:strVal val="#ppt_x"/>
                                          </p:val>
                                        </p:tav>
                                      </p:tavLst>
                                    </p:anim>
                                    <p:anim calcmode="lin" valueType="num">
                                      <p:cBhvr additive="base">
                                        <p:cTn id="50" dur="500" fill="hold"/>
                                        <p:tgtEl>
                                          <p:spTgt spid="1853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47" grpId="0" autoUpdateAnimBg="0"/>
      <p:bldP spid="185348" grpId="0" autoUpdateAnimBg="0"/>
      <p:bldP spid="185350" grpId="0" autoUpdateAnimBg="0"/>
      <p:bldP spid="185351" grpId="0" autoUpdateAnimBg="0"/>
      <p:bldP spid="185352" grpId="0" autoUpdateAnimBg="0"/>
      <p:bldP spid="185353" grpId="0" autoUpdateAnimBg="0"/>
      <p:bldP spid="185354" grpId="0" autoUpdateAnimBg="0"/>
      <p:bldP spid="18535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npo0002f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2850"/>
            <a:ext cx="9448800" cy="297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9359317"/>
      </p:ext>
    </p:extLst>
  </p:cSld>
  <p:clrMapOvr>
    <a:masterClrMapping/>
  </p:clrMapOvr>
  <p:transition spd="slow">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zh-CN" altLang="en-US" smtClean="0">
                <a:solidFill>
                  <a:schemeClr val="tx1"/>
                </a:solidFill>
              </a:rPr>
              <a:t>域名系统与</a:t>
            </a:r>
            <a:r>
              <a:rPr lang="en-US" altLang="zh-CN" smtClean="0">
                <a:solidFill>
                  <a:schemeClr val="tx1"/>
                </a:solidFill>
              </a:rPr>
              <a:t>IP</a:t>
            </a:r>
            <a:r>
              <a:rPr lang="zh-CN" altLang="en-US" smtClean="0">
                <a:solidFill>
                  <a:schemeClr val="tx1"/>
                </a:solidFill>
              </a:rPr>
              <a:t>地址的关系</a:t>
            </a:r>
          </a:p>
        </p:txBody>
      </p:sp>
      <p:sp>
        <p:nvSpPr>
          <p:cNvPr id="15363" name="Rectangle 3"/>
          <p:cNvSpPr>
            <a:spLocks noGrp="1" noChangeArrowheads="1"/>
          </p:cNvSpPr>
          <p:nvPr>
            <p:ph type="body" idx="1"/>
          </p:nvPr>
        </p:nvSpPr>
        <p:spPr>
          <a:xfrm>
            <a:off x="395288" y="1412875"/>
            <a:ext cx="8077200" cy="4419600"/>
          </a:xfrm>
        </p:spPr>
        <p:txBody>
          <a:bodyPr/>
          <a:lstStyle/>
          <a:p>
            <a:pPr eaLnBrk="1" hangingPunct="1">
              <a:lnSpc>
                <a:spcPct val="150000"/>
              </a:lnSpc>
              <a:buFontTx/>
              <a:buNone/>
            </a:pPr>
            <a:r>
              <a:rPr lang="en-US" altLang="zh-CN" smtClean="0"/>
              <a:t>             </a:t>
            </a:r>
            <a:r>
              <a:rPr lang="zh-CN" altLang="en-US" sz="3000" b="1" smtClean="0">
                <a:latin typeface="宋体" pitchFamily="2" charset="-122"/>
              </a:rPr>
              <a:t>一般情况下，一个域名对应一个</a:t>
            </a:r>
            <a:r>
              <a:rPr lang="en-US" altLang="zh-CN" sz="3000" b="1" smtClean="0">
                <a:latin typeface="宋体" pitchFamily="2" charset="-122"/>
              </a:rPr>
              <a:t>IP</a:t>
            </a:r>
            <a:r>
              <a:rPr lang="zh-CN" altLang="en-US" sz="3000" b="1" smtClean="0">
                <a:latin typeface="宋体" pitchFamily="2" charset="-122"/>
              </a:rPr>
              <a:t>地址，这是域名与</a:t>
            </a:r>
            <a:r>
              <a:rPr lang="en-US" altLang="zh-CN" sz="3000" b="1" smtClean="0">
                <a:latin typeface="宋体" pitchFamily="2" charset="-122"/>
              </a:rPr>
              <a:t>IP</a:t>
            </a:r>
            <a:r>
              <a:rPr lang="zh-CN" altLang="en-US" sz="3000" b="1" smtClean="0">
                <a:latin typeface="宋体" pitchFamily="2" charset="-122"/>
              </a:rPr>
              <a:t>地址的一对一关系。</a:t>
            </a:r>
          </a:p>
          <a:p>
            <a:pPr eaLnBrk="1" hangingPunct="1">
              <a:lnSpc>
                <a:spcPct val="150000"/>
              </a:lnSpc>
              <a:buFontTx/>
              <a:buNone/>
            </a:pPr>
            <a:endParaRPr lang="zh-CN" altLang="en-US" sz="3000" b="1" smtClean="0">
              <a:latin typeface="宋体" pitchFamily="2" charset="-122"/>
            </a:endParaRPr>
          </a:p>
          <a:p>
            <a:pPr eaLnBrk="1" hangingPunct="1">
              <a:lnSpc>
                <a:spcPct val="150000"/>
              </a:lnSpc>
              <a:buFontTx/>
              <a:buNone/>
            </a:pPr>
            <a:r>
              <a:rPr lang="zh-CN" altLang="en-US" sz="2800" b="1" smtClean="0">
                <a:latin typeface="黑体" pitchFamily="49" charset="-122"/>
                <a:ea typeface="黑体" pitchFamily="49" charset="-122"/>
              </a:rPr>
              <a:t>但并不是每一个</a:t>
            </a:r>
            <a:r>
              <a:rPr lang="en-US" altLang="zh-CN" sz="2800" b="1" smtClean="0">
                <a:latin typeface="黑体" pitchFamily="49" charset="-122"/>
                <a:ea typeface="黑体" pitchFamily="49" charset="-122"/>
              </a:rPr>
              <a:t>IP</a:t>
            </a:r>
            <a:r>
              <a:rPr lang="zh-CN" altLang="en-US" sz="2800" b="1" smtClean="0">
                <a:latin typeface="黑体" pitchFamily="49" charset="-122"/>
                <a:ea typeface="黑体" pitchFamily="49" charset="-122"/>
              </a:rPr>
              <a:t>地址都有一个域名与之对应，</a:t>
            </a:r>
          </a:p>
          <a:p>
            <a:pPr eaLnBrk="1" hangingPunct="1">
              <a:lnSpc>
                <a:spcPct val="150000"/>
              </a:lnSpc>
              <a:buFontTx/>
              <a:buNone/>
            </a:pPr>
            <a:r>
              <a:rPr lang="zh-CN" altLang="en-US" sz="2800" b="1" smtClean="0">
                <a:latin typeface="黑体" pitchFamily="49" charset="-122"/>
                <a:ea typeface="黑体" pitchFamily="49" charset="-122"/>
              </a:rPr>
              <a:t>还有一个</a:t>
            </a:r>
            <a:r>
              <a:rPr lang="en-US" altLang="zh-CN" sz="2800" b="1" smtClean="0">
                <a:latin typeface="黑体" pitchFamily="49" charset="-122"/>
                <a:ea typeface="黑体" pitchFamily="49" charset="-122"/>
              </a:rPr>
              <a:t>IP</a:t>
            </a:r>
            <a:r>
              <a:rPr lang="zh-CN" altLang="en-US" sz="2800" b="1" smtClean="0">
                <a:latin typeface="黑体" pitchFamily="49" charset="-122"/>
                <a:ea typeface="黑体" pitchFamily="49" charset="-122"/>
              </a:rPr>
              <a:t>地址对应几个域名的情况。</a:t>
            </a:r>
            <a:r>
              <a:rPr lang="zh-CN" altLang="en-US" sz="3000" b="1" smtClean="0">
                <a:latin typeface="宋体" pitchFamily="2" charset="-122"/>
              </a:rPr>
              <a:t> </a:t>
            </a:r>
          </a:p>
        </p:txBody>
      </p:sp>
    </p:spTree>
    <p:extLst>
      <p:ext uri="{BB962C8B-B14F-4D97-AF65-F5344CB8AC3E}">
        <p14:creationId xmlns:p14="http://schemas.microsoft.com/office/powerpoint/2010/main" val="41755535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zh-CN" altLang="en-US" smtClean="0"/>
              <a:t>三者的关系</a:t>
            </a:r>
          </a:p>
        </p:txBody>
      </p:sp>
      <p:sp>
        <p:nvSpPr>
          <p:cNvPr id="16387" name="Rectangle 3"/>
          <p:cNvSpPr>
            <a:spLocks noGrp="1" noChangeArrowheads="1"/>
          </p:cNvSpPr>
          <p:nvPr>
            <p:ph type="body" idx="1"/>
          </p:nvPr>
        </p:nvSpPr>
        <p:spPr>
          <a:xfrm>
            <a:off x="457200" y="1600200"/>
            <a:ext cx="8686800" cy="4525963"/>
          </a:xfrm>
        </p:spPr>
        <p:txBody>
          <a:bodyPr/>
          <a:lstStyle/>
          <a:p>
            <a:pPr eaLnBrk="1" hangingPunct="1"/>
            <a:r>
              <a:rPr lang="en-US" altLang="zh-CN" smtClean="0"/>
              <a:t>202.116.64.9            IP</a:t>
            </a:r>
          </a:p>
          <a:p>
            <a:pPr eaLnBrk="1" hangingPunct="1"/>
            <a:endParaRPr lang="en-US" altLang="zh-CN" smtClean="0"/>
          </a:p>
          <a:p>
            <a:pPr eaLnBrk="1" hangingPunct="1"/>
            <a:r>
              <a:rPr lang="en-US" altLang="zh-CN" smtClean="0"/>
              <a:t>www.sysu.edu.cn     </a:t>
            </a:r>
            <a:r>
              <a:rPr lang="zh-CN" altLang="en-US" smtClean="0"/>
              <a:t>域名</a:t>
            </a:r>
          </a:p>
          <a:p>
            <a:pPr eaLnBrk="1" hangingPunct="1"/>
            <a:endParaRPr lang="zh-CN" altLang="en-US" smtClean="0"/>
          </a:p>
          <a:p>
            <a:pPr eaLnBrk="1" hangingPunct="1"/>
            <a:r>
              <a:rPr lang="zh-CN" altLang="en-US" smtClean="0"/>
              <a:t>中山大学服务器</a:t>
            </a:r>
          </a:p>
        </p:txBody>
      </p:sp>
      <p:sp>
        <p:nvSpPr>
          <p:cNvPr id="173061" name="WordArt 5"/>
          <p:cNvSpPr>
            <a:spLocks noChangeArrowheads="1" noChangeShapeType="1" noTextEdit="1"/>
          </p:cNvSpPr>
          <p:nvPr/>
        </p:nvSpPr>
        <p:spPr bwMode="auto">
          <a:xfrm>
            <a:off x="5638800" y="1600200"/>
            <a:ext cx="1828800" cy="4572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华文行楷"/>
                <a:ea typeface="华文行楷"/>
              </a:rPr>
              <a:t>身份证号</a:t>
            </a:r>
          </a:p>
        </p:txBody>
      </p:sp>
      <p:sp>
        <p:nvSpPr>
          <p:cNvPr id="173062" name="WordArt 6"/>
          <p:cNvSpPr>
            <a:spLocks noChangeArrowheads="1" noChangeShapeType="1" noTextEdit="1"/>
          </p:cNvSpPr>
          <p:nvPr/>
        </p:nvSpPr>
        <p:spPr bwMode="auto">
          <a:xfrm>
            <a:off x="5715000" y="2819400"/>
            <a:ext cx="1828800" cy="4572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华文行楷"/>
                <a:ea typeface="华文行楷"/>
              </a:rPr>
              <a:t>英文名</a:t>
            </a:r>
          </a:p>
        </p:txBody>
      </p:sp>
      <p:sp>
        <p:nvSpPr>
          <p:cNvPr id="173063" name="WordArt 7"/>
          <p:cNvSpPr>
            <a:spLocks noChangeArrowheads="1" noChangeShapeType="1" noTextEdit="1"/>
          </p:cNvSpPr>
          <p:nvPr/>
        </p:nvSpPr>
        <p:spPr bwMode="auto">
          <a:xfrm>
            <a:off x="5715000" y="4038600"/>
            <a:ext cx="1828800" cy="4572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华文行楷"/>
                <a:ea typeface="华文行楷"/>
              </a:rPr>
              <a:t>中文名</a:t>
            </a:r>
          </a:p>
        </p:txBody>
      </p:sp>
    </p:spTree>
    <p:extLst>
      <p:ext uri="{BB962C8B-B14F-4D97-AF65-F5344CB8AC3E}">
        <p14:creationId xmlns:p14="http://schemas.microsoft.com/office/powerpoint/2010/main" val="22339831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3061"/>
                                        </p:tgtEl>
                                        <p:attrNameLst>
                                          <p:attrName>style.visibility</p:attrName>
                                        </p:attrNameLst>
                                      </p:cBhvr>
                                      <p:to>
                                        <p:strVal val="visible"/>
                                      </p:to>
                                    </p:set>
                                    <p:anim calcmode="lin" valueType="num">
                                      <p:cBhvr additive="base">
                                        <p:cTn id="7" dur="500" fill="hold"/>
                                        <p:tgtEl>
                                          <p:spTgt spid="173061"/>
                                        </p:tgtEl>
                                        <p:attrNameLst>
                                          <p:attrName>ppt_x</p:attrName>
                                        </p:attrNameLst>
                                      </p:cBhvr>
                                      <p:tavLst>
                                        <p:tav tm="0">
                                          <p:val>
                                            <p:strVal val="0-#ppt_w/2"/>
                                          </p:val>
                                        </p:tav>
                                        <p:tav tm="100000">
                                          <p:val>
                                            <p:strVal val="#ppt_x"/>
                                          </p:val>
                                        </p:tav>
                                      </p:tavLst>
                                    </p:anim>
                                    <p:anim calcmode="lin" valueType="num">
                                      <p:cBhvr additive="base">
                                        <p:cTn id="8" dur="500" fill="hold"/>
                                        <p:tgtEl>
                                          <p:spTgt spid="17306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73062"/>
                                        </p:tgtEl>
                                        <p:attrNameLst>
                                          <p:attrName>style.visibility</p:attrName>
                                        </p:attrNameLst>
                                      </p:cBhvr>
                                      <p:to>
                                        <p:strVal val="visible"/>
                                      </p:to>
                                    </p:set>
                                    <p:anim calcmode="lin" valueType="num">
                                      <p:cBhvr additive="base">
                                        <p:cTn id="13" dur="500" fill="hold"/>
                                        <p:tgtEl>
                                          <p:spTgt spid="173062"/>
                                        </p:tgtEl>
                                        <p:attrNameLst>
                                          <p:attrName>ppt_x</p:attrName>
                                        </p:attrNameLst>
                                      </p:cBhvr>
                                      <p:tavLst>
                                        <p:tav tm="0">
                                          <p:val>
                                            <p:strVal val="0-#ppt_w/2"/>
                                          </p:val>
                                        </p:tav>
                                        <p:tav tm="100000">
                                          <p:val>
                                            <p:strVal val="#ppt_x"/>
                                          </p:val>
                                        </p:tav>
                                      </p:tavLst>
                                    </p:anim>
                                    <p:anim calcmode="lin" valueType="num">
                                      <p:cBhvr additive="base">
                                        <p:cTn id="14" dur="500" fill="hold"/>
                                        <p:tgtEl>
                                          <p:spTgt spid="17306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73063"/>
                                        </p:tgtEl>
                                        <p:attrNameLst>
                                          <p:attrName>style.visibility</p:attrName>
                                        </p:attrNameLst>
                                      </p:cBhvr>
                                      <p:to>
                                        <p:strVal val="visible"/>
                                      </p:to>
                                    </p:set>
                                    <p:anim calcmode="lin" valueType="num">
                                      <p:cBhvr additive="base">
                                        <p:cTn id="19" dur="500" fill="hold"/>
                                        <p:tgtEl>
                                          <p:spTgt spid="173063"/>
                                        </p:tgtEl>
                                        <p:attrNameLst>
                                          <p:attrName>ppt_x</p:attrName>
                                        </p:attrNameLst>
                                      </p:cBhvr>
                                      <p:tavLst>
                                        <p:tav tm="0">
                                          <p:val>
                                            <p:strVal val="0-#ppt_w/2"/>
                                          </p:val>
                                        </p:tav>
                                        <p:tav tm="100000">
                                          <p:val>
                                            <p:strVal val="#ppt_x"/>
                                          </p:val>
                                        </p:tav>
                                      </p:tavLst>
                                    </p:anim>
                                    <p:anim calcmode="lin" valueType="num">
                                      <p:cBhvr additive="base">
                                        <p:cTn id="20" dur="500" fill="hold"/>
                                        <p:tgtEl>
                                          <p:spTgt spid="1730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1" grpId="0" animBg="1"/>
      <p:bldP spid="173062" grpId="0" animBg="1"/>
      <p:bldP spid="17306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23850" y="260350"/>
            <a:ext cx="6119813" cy="1143000"/>
          </a:xfrm>
        </p:spPr>
        <p:txBody>
          <a:bodyPr/>
          <a:lstStyle/>
          <a:p>
            <a:pPr eaLnBrk="1" hangingPunct="1"/>
            <a:r>
              <a:rPr lang="zh-CN" altLang="en-US" smtClean="0"/>
              <a:t>因特网中的地址</a:t>
            </a:r>
            <a:r>
              <a:rPr lang="en-US" altLang="zh-CN" smtClean="0"/>
              <a:t>--URL</a:t>
            </a:r>
          </a:p>
        </p:txBody>
      </p:sp>
      <p:sp>
        <p:nvSpPr>
          <p:cNvPr id="162819" name="Rectangle 3"/>
          <p:cNvSpPr>
            <a:spLocks noGrp="1" noChangeArrowheads="1"/>
          </p:cNvSpPr>
          <p:nvPr>
            <p:ph type="body" idx="1"/>
          </p:nvPr>
        </p:nvSpPr>
        <p:spPr>
          <a:xfrm>
            <a:off x="457200" y="2133600"/>
            <a:ext cx="8686800" cy="604838"/>
          </a:xfrm>
        </p:spPr>
        <p:txBody>
          <a:bodyPr/>
          <a:lstStyle/>
          <a:p>
            <a:pPr eaLnBrk="1" hangingPunct="1">
              <a:buFontTx/>
              <a:buNone/>
            </a:pPr>
            <a:r>
              <a:rPr lang="en-US" altLang="zh-CN" smtClean="0"/>
              <a:t>http://www.sysu.edu.cn/2003/xxgk/xxgk.htm</a:t>
            </a:r>
          </a:p>
        </p:txBody>
      </p:sp>
      <p:sp>
        <p:nvSpPr>
          <p:cNvPr id="162820" name="Rectangle 4"/>
          <p:cNvSpPr>
            <a:spLocks noChangeArrowheads="1"/>
          </p:cNvSpPr>
          <p:nvPr/>
        </p:nvSpPr>
        <p:spPr bwMode="auto">
          <a:xfrm>
            <a:off x="395288" y="2060575"/>
            <a:ext cx="863600" cy="647700"/>
          </a:xfrm>
          <a:prstGeom prst="rect">
            <a:avLst/>
          </a:prstGeom>
          <a:solidFill>
            <a:schemeClr val="accent1">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endParaRPr lang="zh-CN" altLang="en-US"/>
          </a:p>
        </p:txBody>
      </p:sp>
      <p:sp>
        <p:nvSpPr>
          <p:cNvPr id="162821" name="Rectangle 5"/>
          <p:cNvSpPr>
            <a:spLocks noChangeArrowheads="1"/>
          </p:cNvSpPr>
          <p:nvPr/>
        </p:nvSpPr>
        <p:spPr bwMode="auto">
          <a:xfrm>
            <a:off x="1547813" y="2060575"/>
            <a:ext cx="2808163" cy="647700"/>
          </a:xfrm>
          <a:prstGeom prst="rect">
            <a:avLst/>
          </a:prstGeom>
          <a:solidFill>
            <a:schemeClr val="accent1">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endParaRPr lang="zh-CN" altLang="en-US"/>
          </a:p>
        </p:txBody>
      </p:sp>
      <p:sp>
        <p:nvSpPr>
          <p:cNvPr id="162822" name="Rectangle 6"/>
          <p:cNvSpPr>
            <a:spLocks noChangeArrowheads="1"/>
          </p:cNvSpPr>
          <p:nvPr/>
        </p:nvSpPr>
        <p:spPr bwMode="auto">
          <a:xfrm>
            <a:off x="4476995" y="2060575"/>
            <a:ext cx="1873250" cy="647700"/>
          </a:xfrm>
          <a:prstGeom prst="rect">
            <a:avLst/>
          </a:prstGeom>
          <a:solidFill>
            <a:schemeClr val="accent1">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endParaRPr lang="zh-CN" altLang="en-US"/>
          </a:p>
        </p:txBody>
      </p:sp>
      <p:sp>
        <p:nvSpPr>
          <p:cNvPr id="162823" name="Rectangle 7"/>
          <p:cNvSpPr>
            <a:spLocks noChangeArrowheads="1"/>
          </p:cNvSpPr>
          <p:nvPr/>
        </p:nvSpPr>
        <p:spPr bwMode="auto">
          <a:xfrm>
            <a:off x="6444208" y="2060575"/>
            <a:ext cx="1655763" cy="647700"/>
          </a:xfrm>
          <a:prstGeom prst="rect">
            <a:avLst/>
          </a:prstGeom>
          <a:solidFill>
            <a:schemeClr val="accent1">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endParaRPr lang="zh-CN" altLang="en-US"/>
          </a:p>
        </p:txBody>
      </p:sp>
      <p:sp>
        <p:nvSpPr>
          <p:cNvPr id="162824" name="Rectangle 8"/>
          <p:cNvSpPr>
            <a:spLocks noChangeArrowheads="1"/>
          </p:cNvSpPr>
          <p:nvPr/>
        </p:nvSpPr>
        <p:spPr bwMode="auto">
          <a:xfrm>
            <a:off x="0" y="3048000"/>
            <a:ext cx="8401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en-US" altLang="zh-CN" sz="2800" b="1">
                <a:solidFill>
                  <a:schemeClr val="accent2"/>
                </a:solidFill>
                <a:latin typeface="Arial" pitchFamily="34" charset="0"/>
                <a:ea typeface="华文行楷" pitchFamily="2" charset="-122"/>
              </a:rPr>
              <a:t>〈</a:t>
            </a:r>
            <a:r>
              <a:rPr lang="zh-CN" altLang="en-US" sz="2800" b="1">
                <a:solidFill>
                  <a:schemeClr val="accent2"/>
                </a:solidFill>
                <a:latin typeface="Arial" pitchFamily="34" charset="0"/>
                <a:ea typeface="华文行楷" pitchFamily="2" charset="-122"/>
              </a:rPr>
              <a:t>通信协议</a:t>
            </a:r>
            <a:r>
              <a:rPr lang="en-US" altLang="zh-CN" sz="2800" b="1">
                <a:solidFill>
                  <a:schemeClr val="accent2"/>
                </a:solidFill>
                <a:latin typeface="Arial" pitchFamily="34" charset="0"/>
                <a:ea typeface="华文行楷" pitchFamily="2" charset="-122"/>
              </a:rPr>
              <a:t>〉</a:t>
            </a:r>
            <a:r>
              <a:rPr lang="zh-CN" altLang="en-US" sz="2800" b="1">
                <a:solidFill>
                  <a:schemeClr val="accent2"/>
                </a:solidFill>
                <a:latin typeface="Arial" pitchFamily="34" charset="0"/>
                <a:ea typeface="华文行楷" pitchFamily="2" charset="-122"/>
              </a:rPr>
              <a:t>：</a:t>
            </a:r>
            <a:r>
              <a:rPr lang="en-US" altLang="zh-CN" sz="2800" b="1">
                <a:solidFill>
                  <a:schemeClr val="accent2"/>
                </a:solidFill>
                <a:latin typeface="Arial" pitchFamily="34" charset="0"/>
                <a:ea typeface="华文行楷" pitchFamily="2" charset="-122"/>
              </a:rPr>
              <a:t>//〈</a:t>
            </a:r>
            <a:r>
              <a:rPr lang="zh-CN" altLang="en-US" sz="2800" b="1">
                <a:solidFill>
                  <a:schemeClr val="accent2"/>
                </a:solidFill>
                <a:latin typeface="Arial" pitchFamily="34" charset="0"/>
                <a:ea typeface="华文行楷" pitchFamily="2" charset="-122"/>
              </a:rPr>
              <a:t>主机域名</a:t>
            </a:r>
            <a:r>
              <a:rPr lang="en-US" altLang="zh-CN" sz="2800" b="1">
                <a:solidFill>
                  <a:schemeClr val="accent2"/>
                </a:solidFill>
                <a:latin typeface="Arial" pitchFamily="34" charset="0"/>
                <a:ea typeface="华文行楷" pitchFamily="2" charset="-122"/>
              </a:rPr>
              <a:t>〉/〈</a:t>
            </a:r>
            <a:r>
              <a:rPr lang="zh-CN" altLang="en-US" sz="2800" b="1">
                <a:solidFill>
                  <a:schemeClr val="accent2"/>
                </a:solidFill>
                <a:latin typeface="Arial" pitchFamily="34" charset="0"/>
                <a:ea typeface="华文行楷" pitchFamily="2" charset="-122"/>
              </a:rPr>
              <a:t>路径</a:t>
            </a:r>
            <a:r>
              <a:rPr lang="en-US" altLang="zh-CN" sz="2800" b="1">
                <a:solidFill>
                  <a:schemeClr val="accent2"/>
                </a:solidFill>
                <a:latin typeface="Arial" pitchFamily="34" charset="0"/>
                <a:ea typeface="华文行楷" pitchFamily="2" charset="-122"/>
              </a:rPr>
              <a:t>〉/〈</a:t>
            </a:r>
            <a:r>
              <a:rPr lang="zh-CN" altLang="en-US" sz="2800" b="1">
                <a:solidFill>
                  <a:schemeClr val="accent2"/>
                </a:solidFill>
                <a:latin typeface="Arial" pitchFamily="34" charset="0"/>
                <a:ea typeface="华文行楷" pitchFamily="2" charset="-122"/>
              </a:rPr>
              <a:t>文件名</a:t>
            </a:r>
            <a:r>
              <a:rPr lang="en-US" altLang="zh-CN" sz="2800" b="1">
                <a:solidFill>
                  <a:schemeClr val="accent2"/>
                </a:solidFill>
                <a:latin typeface="Arial" pitchFamily="34" charset="0"/>
                <a:ea typeface="华文行楷" pitchFamily="2" charset="-122"/>
              </a:rPr>
              <a:t>〉</a:t>
            </a:r>
          </a:p>
        </p:txBody>
      </p:sp>
      <p:sp>
        <p:nvSpPr>
          <p:cNvPr id="162825" name="Rectangle 9"/>
          <p:cNvSpPr>
            <a:spLocks noChangeArrowheads="1"/>
          </p:cNvSpPr>
          <p:nvPr/>
        </p:nvSpPr>
        <p:spPr bwMode="auto">
          <a:xfrm>
            <a:off x="200025" y="4149725"/>
            <a:ext cx="89439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sz="2800" b="1">
                <a:solidFill>
                  <a:srgbClr val="333399"/>
                </a:solidFill>
                <a:latin typeface="黑体" pitchFamily="49" charset="-122"/>
                <a:ea typeface="黑体" pitchFamily="49" charset="-122"/>
              </a:rPr>
              <a:t>可以把</a:t>
            </a:r>
            <a:r>
              <a:rPr lang="en-US" altLang="zh-CN" sz="2800" b="1">
                <a:solidFill>
                  <a:srgbClr val="333399"/>
                </a:solidFill>
                <a:latin typeface="黑体" pitchFamily="49" charset="-122"/>
                <a:ea typeface="黑体" pitchFamily="49" charset="-122"/>
              </a:rPr>
              <a:t>URL</a:t>
            </a:r>
            <a:r>
              <a:rPr lang="zh-CN" altLang="en-US" sz="2800" b="1">
                <a:solidFill>
                  <a:srgbClr val="333399"/>
                </a:solidFill>
                <a:latin typeface="黑体" pitchFamily="49" charset="-122"/>
                <a:ea typeface="黑体" pitchFamily="49" charset="-122"/>
              </a:rPr>
              <a:t>看作一个文件在</a:t>
            </a:r>
            <a:r>
              <a:rPr lang="en-US" altLang="zh-CN" sz="2800" b="1">
                <a:solidFill>
                  <a:srgbClr val="333399"/>
                </a:solidFill>
                <a:latin typeface="黑体" pitchFamily="49" charset="-122"/>
                <a:ea typeface="黑体" pitchFamily="49" charset="-122"/>
              </a:rPr>
              <a:t>Internet</a:t>
            </a:r>
            <a:r>
              <a:rPr lang="zh-CN" altLang="en-US" sz="2800" b="1">
                <a:solidFill>
                  <a:srgbClr val="333399"/>
                </a:solidFill>
                <a:latin typeface="黑体" pitchFamily="49" charset="-122"/>
                <a:ea typeface="黑体" pitchFamily="49" charset="-122"/>
              </a:rPr>
              <a:t>上的标准通用地址。</a:t>
            </a:r>
          </a:p>
        </p:txBody>
      </p:sp>
      <p:sp>
        <p:nvSpPr>
          <p:cNvPr id="162826" name="Rectangle 10"/>
          <p:cNvSpPr>
            <a:spLocks noChangeArrowheads="1"/>
          </p:cNvSpPr>
          <p:nvPr/>
        </p:nvSpPr>
        <p:spPr bwMode="auto">
          <a:xfrm>
            <a:off x="6300788" y="549275"/>
            <a:ext cx="2684462" cy="519113"/>
          </a:xfrm>
          <a:prstGeom prst="rect">
            <a:avLst/>
          </a:prstGeom>
          <a:solidFill>
            <a:srgbClr val="FF6767"/>
          </a:solidFill>
          <a:ln>
            <a:noFill/>
          </a:ln>
          <a:effectLst/>
          <a:extLs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r>
              <a:rPr lang="zh-CN" altLang="en-US" sz="2800" b="1">
                <a:latin typeface="楷体_GB2312" pitchFamily="49" charset="-122"/>
                <a:ea typeface="楷体_GB2312" pitchFamily="49" charset="-122"/>
              </a:rPr>
              <a:t>统一资源定位器</a:t>
            </a:r>
          </a:p>
        </p:txBody>
      </p:sp>
      <p:sp>
        <p:nvSpPr>
          <p:cNvPr id="162827" name="Text Box 11"/>
          <p:cNvSpPr txBox="1">
            <a:spLocks noChangeArrowheads="1"/>
          </p:cNvSpPr>
          <p:nvPr/>
        </p:nvSpPr>
        <p:spPr bwMode="auto">
          <a:xfrm>
            <a:off x="2051050" y="4797152"/>
            <a:ext cx="3867150" cy="149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spcBef>
                <a:spcPct val="20000"/>
              </a:spcBef>
            </a:pPr>
            <a:r>
              <a:rPr lang="en-US" altLang="zh-CN" sz="2000" dirty="0">
                <a:latin typeface="黑体" pitchFamily="49" charset="-122"/>
                <a:ea typeface="黑体" pitchFamily="49" charset="-122"/>
              </a:rPr>
              <a:t>http ----</a:t>
            </a:r>
            <a:r>
              <a:rPr lang="zh-CN" altLang="en-US" sz="2000" dirty="0">
                <a:latin typeface="黑体" pitchFamily="49" charset="-122"/>
                <a:ea typeface="黑体" pitchFamily="49" charset="-122"/>
              </a:rPr>
              <a:t>超文本传输协议</a:t>
            </a:r>
          </a:p>
          <a:p>
            <a:pPr eaLnBrk="1" hangingPunct="1">
              <a:spcBef>
                <a:spcPct val="20000"/>
              </a:spcBef>
            </a:pPr>
            <a:r>
              <a:rPr lang="en-US" altLang="zh-CN" sz="2000" dirty="0">
                <a:latin typeface="黑体" pitchFamily="49" charset="-122"/>
                <a:ea typeface="黑体" pitchFamily="49" charset="-122"/>
              </a:rPr>
              <a:t>(</a:t>
            </a:r>
            <a:r>
              <a:rPr lang="en-US" altLang="zh-CN" sz="2000" dirty="0" err="1">
                <a:latin typeface="黑体" pitchFamily="49" charset="-122"/>
                <a:ea typeface="黑体" pitchFamily="49" charset="-122"/>
              </a:rPr>
              <a:t>HyperText</a:t>
            </a:r>
            <a:r>
              <a:rPr lang="en-US" altLang="zh-CN" sz="2000" dirty="0">
                <a:latin typeface="黑体" pitchFamily="49" charset="-122"/>
                <a:ea typeface="黑体" pitchFamily="49" charset="-122"/>
              </a:rPr>
              <a:t> Transfer Protocol)</a:t>
            </a:r>
          </a:p>
          <a:p>
            <a:pPr eaLnBrk="1" hangingPunct="1">
              <a:spcBef>
                <a:spcPct val="20000"/>
              </a:spcBef>
            </a:pPr>
            <a:r>
              <a:rPr lang="en-US" altLang="zh-CN" sz="2000" dirty="0">
                <a:latin typeface="黑体" pitchFamily="49" charset="-122"/>
                <a:ea typeface="黑体" pitchFamily="49" charset="-122"/>
              </a:rPr>
              <a:t>ftp  ----</a:t>
            </a:r>
            <a:r>
              <a:rPr lang="zh-CN" altLang="zh-CN" sz="2000" dirty="0">
                <a:latin typeface="黑体" pitchFamily="49" charset="-122"/>
                <a:ea typeface="黑体" pitchFamily="49" charset="-122"/>
              </a:rPr>
              <a:t>文件传输协议</a:t>
            </a:r>
            <a:endParaRPr lang="zh-CN" altLang="en-US" sz="2000" dirty="0">
              <a:latin typeface="黑体" pitchFamily="49" charset="-122"/>
              <a:ea typeface="黑体" pitchFamily="49" charset="-122"/>
            </a:endParaRPr>
          </a:p>
          <a:p>
            <a:pPr eaLnBrk="1" hangingPunct="1">
              <a:spcBef>
                <a:spcPct val="20000"/>
              </a:spcBef>
            </a:pPr>
            <a:r>
              <a:rPr lang="en-US" altLang="zh-CN" sz="2000" dirty="0">
                <a:latin typeface="黑体" pitchFamily="49" charset="-122"/>
                <a:ea typeface="黑体" pitchFamily="49" charset="-122"/>
              </a:rPr>
              <a:t>(File Transfer Protocol</a:t>
            </a:r>
            <a:r>
              <a:rPr lang="zh-CN" altLang="en-US" sz="2000" dirty="0">
                <a:latin typeface="黑体" pitchFamily="49" charset="-122"/>
                <a:ea typeface="黑体" pitchFamily="49" charset="-122"/>
              </a:rPr>
              <a:t>）</a:t>
            </a:r>
          </a:p>
        </p:txBody>
      </p:sp>
    </p:spTree>
    <p:extLst>
      <p:ext uri="{BB962C8B-B14F-4D97-AF65-F5344CB8AC3E}">
        <p14:creationId xmlns:p14="http://schemas.microsoft.com/office/powerpoint/2010/main" val="22168784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2826"/>
                                        </p:tgtEl>
                                        <p:attrNameLst>
                                          <p:attrName>style.visibility</p:attrName>
                                        </p:attrNameLst>
                                      </p:cBhvr>
                                      <p:to>
                                        <p:strVal val="visible"/>
                                      </p:to>
                                    </p:set>
                                    <p:anim calcmode="lin" valueType="num">
                                      <p:cBhvr additive="base">
                                        <p:cTn id="7" dur="500" fill="hold"/>
                                        <p:tgtEl>
                                          <p:spTgt spid="162826"/>
                                        </p:tgtEl>
                                        <p:attrNameLst>
                                          <p:attrName>ppt_x</p:attrName>
                                        </p:attrNameLst>
                                      </p:cBhvr>
                                      <p:tavLst>
                                        <p:tav tm="0">
                                          <p:val>
                                            <p:strVal val="#ppt_x"/>
                                          </p:val>
                                        </p:tav>
                                        <p:tav tm="100000">
                                          <p:val>
                                            <p:strVal val="#ppt_x"/>
                                          </p:val>
                                        </p:tav>
                                      </p:tavLst>
                                    </p:anim>
                                    <p:anim calcmode="lin" valueType="num">
                                      <p:cBhvr additive="base">
                                        <p:cTn id="8" dur="500" fill="hold"/>
                                        <p:tgtEl>
                                          <p:spTgt spid="16282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62819">
                                            <p:txEl>
                                              <p:pRg st="0" end="0"/>
                                            </p:txEl>
                                          </p:spTgt>
                                        </p:tgtEl>
                                        <p:attrNameLst>
                                          <p:attrName>style.visibility</p:attrName>
                                        </p:attrNameLst>
                                      </p:cBhvr>
                                      <p:to>
                                        <p:strVal val="visible"/>
                                      </p:to>
                                    </p:set>
                                    <p:animEffect transition="in" filter="blinds(horizontal)">
                                      <p:cBhvr>
                                        <p:cTn id="13" dur="500"/>
                                        <p:tgtEl>
                                          <p:spTgt spid="162819">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62820"/>
                                        </p:tgtEl>
                                        <p:attrNameLst>
                                          <p:attrName>style.visibility</p:attrName>
                                        </p:attrNameLst>
                                      </p:cBhvr>
                                      <p:to>
                                        <p:strVal val="visible"/>
                                      </p:to>
                                    </p:set>
                                    <p:animEffect transition="in" filter="blinds(horizontal)">
                                      <p:cBhvr>
                                        <p:cTn id="18" dur="500"/>
                                        <p:tgtEl>
                                          <p:spTgt spid="16282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62821"/>
                                        </p:tgtEl>
                                        <p:attrNameLst>
                                          <p:attrName>style.visibility</p:attrName>
                                        </p:attrNameLst>
                                      </p:cBhvr>
                                      <p:to>
                                        <p:strVal val="visible"/>
                                      </p:to>
                                    </p:set>
                                    <p:animEffect transition="in" filter="blinds(horizontal)">
                                      <p:cBhvr>
                                        <p:cTn id="23" dur="500"/>
                                        <p:tgtEl>
                                          <p:spTgt spid="16282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62822"/>
                                        </p:tgtEl>
                                        <p:attrNameLst>
                                          <p:attrName>style.visibility</p:attrName>
                                        </p:attrNameLst>
                                      </p:cBhvr>
                                      <p:to>
                                        <p:strVal val="visible"/>
                                      </p:to>
                                    </p:set>
                                    <p:animEffect transition="in" filter="blinds(horizontal)">
                                      <p:cBhvr>
                                        <p:cTn id="28" dur="500"/>
                                        <p:tgtEl>
                                          <p:spTgt spid="16282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62823"/>
                                        </p:tgtEl>
                                        <p:attrNameLst>
                                          <p:attrName>style.visibility</p:attrName>
                                        </p:attrNameLst>
                                      </p:cBhvr>
                                      <p:to>
                                        <p:strVal val="visible"/>
                                      </p:to>
                                    </p:set>
                                    <p:animEffect transition="in" filter="blinds(horizontal)">
                                      <p:cBhvr>
                                        <p:cTn id="33" dur="500"/>
                                        <p:tgtEl>
                                          <p:spTgt spid="16282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162824">
                                            <p:txEl>
                                              <p:pRg st="0" end="0"/>
                                            </p:txEl>
                                          </p:spTgt>
                                        </p:tgtEl>
                                        <p:attrNameLst>
                                          <p:attrName>style.visibility</p:attrName>
                                        </p:attrNameLst>
                                      </p:cBhvr>
                                      <p:to>
                                        <p:strVal val="visible"/>
                                      </p:to>
                                    </p:set>
                                    <p:animEffect transition="in" filter="blinds(horizontal)">
                                      <p:cBhvr>
                                        <p:cTn id="38" dur="500"/>
                                        <p:tgtEl>
                                          <p:spTgt spid="162824">
                                            <p:txEl>
                                              <p:pRg st="0" end="0"/>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2825"/>
                                        </p:tgtEl>
                                        <p:attrNameLst>
                                          <p:attrName>style.visibility</p:attrName>
                                        </p:attrNameLst>
                                      </p:cBhvr>
                                      <p:to>
                                        <p:strVal val="visible"/>
                                      </p:to>
                                    </p:set>
                                    <p:anim calcmode="lin" valueType="num">
                                      <p:cBhvr additive="base">
                                        <p:cTn id="43" dur="500" fill="hold"/>
                                        <p:tgtEl>
                                          <p:spTgt spid="162825"/>
                                        </p:tgtEl>
                                        <p:attrNameLst>
                                          <p:attrName>ppt_x</p:attrName>
                                        </p:attrNameLst>
                                      </p:cBhvr>
                                      <p:tavLst>
                                        <p:tav tm="0">
                                          <p:val>
                                            <p:strVal val="#ppt_x"/>
                                          </p:val>
                                        </p:tav>
                                        <p:tav tm="100000">
                                          <p:val>
                                            <p:strVal val="#ppt_x"/>
                                          </p:val>
                                        </p:tav>
                                      </p:tavLst>
                                    </p:anim>
                                    <p:anim calcmode="lin" valueType="num">
                                      <p:cBhvr additive="base">
                                        <p:cTn id="44" dur="500" fill="hold"/>
                                        <p:tgtEl>
                                          <p:spTgt spid="16282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2827"/>
                                        </p:tgtEl>
                                        <p:attrNameLst>
                                          <p:attrName>style.visibility</p:attrName>
                                        </p:attrNameLst>
                                      </p:cBhvr>
                                      <p:to>
                                        <p:strVal val="visible"/>
                                      </p:to>
                                    </p:set>
                                    <p:anim calcmode="lin" valueType="num">
                                      <p:cBhvr additive="base">
                                        <p:cTn id="49" dur="500" fill="hold"/>
                                        <p:tgtEl>
                                          <p:spTgt spid="162827"/>
                                        </p:tgtEl>
                                        <p:attrNameLst>
                                          <p:attrName>ppt_x</p:attrName>
                                        </p:attrNameLst>
                                      </p:cBhvr>
                                      <p:tavLst>
                                        <p:tav tm="0">
                                          <p:val>
                                            <p:strVal val="#ppt_x"/>
                                          </p:val>
                                        </p:tav>
                                        <p:tav tm="100000">
                                          <p:val>
                                            <p:strVal val="#ppt_x"/>
                                          </p:val>
                                        </p:tav>
                                      </p:tavLst>
                                    </p:anim>
                                    <p:anim calcmode="lin" valueType="num">
                                      <p:cBhvr additive="base">
                                        <p:cTn id="50" dur="500" fill="hold"/>
                                        <p:tgtEl>
                                          <p:spTgt spid="1628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19" grpId="0" build="p"/>
      <p:bldP spid="162820" grpId="0" animBg="1"/>
      <p:bldP spid="162821" grpId="0" animBg="1"/>
      <p:bldP spid="162822" grpId="0" animBg="1"/>
      <p:bldP spid="162823" grpId="0" animBg="1"/>
      <p:bldP spid="162825" grpId="0"/>
      <p:bldP spid="162826" grpId="0" animBg="1"/>
      <p:bldP spid="1628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body" idx="1"/>
          </p:nvPr>
        </p:nvSpPr>
        <p:spPr>
          <a:xfrm>
            <a:off x="539750" y="1125538"/>
            <a:ext cx="8353425" cy="5543550"/>
          </a:xfrm>
        </p:spPr>
        <p:txBody>
          <a:bodyPr/>
          <a:lstStyle/>
          <a:p>
            <a:pPr marL="469900" indent="-469900" eaLnBrk="1" hangingPunct="1">
              <a:lnSpc>
                <a:spcPct val="135000"/>
              </a:lnSpc>
              <a:buFontTx/>
              <a:buNone/>
            </a:pPr>
            <a:r>
              <a:rPr kumimoji="1" lang="en-US" altLang="zh-CN" sz="2800" b="1" smtClean="0">
                <a:solidFill>
                  <a:srgbClr val="FF0D0D"/>
                </a:solidFill>
              </a:rPr>
              <a:t>1</a:t>
            </a:r>
            <a:r>
              <a:rPr kumimoji="1" lang="zh-CN" altLang="en-US" sz="2800" b="1" smtClean="0">
                <a:solidFill>
                  <a:srgbClr val="FF0D0D"/>
                </a:solidFill>
              </a:rPr>
              <a:t>、</a:t>
            </a:r>
            <a:r>
              <a:rPr kumimoji="1" lang="en-US" altLang="en-US" sz="2800" b="1" smtClean="0">
                <a:solidFill>
                  <a:srgbClr val="FF0D0D"/>
                </a:solidFill>
              </a:rPr>
              <a:t>信息浏览</a:t>
            </a:r>
            <a:endParaRPr kumimoji="1" lang="zh-CN" altLang="en-US" sz="2800" b="1" smtClean="0">
              <a:solidFill>
                <a:srgbClr val="FF0D0D"/>
              </a:solidFill>
            </a:endParaRPr>
          </a:p>
          <a:p>
            <a:pPr marL="469900" indent="-469900" eaLnBrk="1" hangingPunct="1">
              <a:lnSpc>
                <a:spcPct val="135000"/>
              </a:lnSpc>
              <a:buFontTx/>
              <a:buNone/>
            </a:pPr>
            <a:r>
              <a:rPr kumimoji="1" lang="en-US" altLang="zh-CN" sz="2800" b="1" smtClean="0">
                <a:solidFill>
                  <a:srgbClr val="FF0D0D"/>
                </a:solidFill>
              </a:rPr>
              <a:t>2</a:t>
            </a:r>
            <a:r>
              <a:rPr kumimoji="1" lang="zh-CN" altLang="en-US" sz="2800" b="1" smtClean="0">
                <a:solidFill>
                  <a:srgbClr val="FF0D0D"/>
                </a:solidFill>
              </a:rPr>
              <a:t>、</a:t>
            </a:r>
            <a:r>
              <a:rPr kumimoji="1" lang="en-US" altLang="en-US" sz="2800" b="1" smtClean="0">
                <a:solidFill>
                  <a:srgbClr val="FF0D0D"/>
                </a:solidFill>
              </a:rPr>
              <a:t> 电子邮件</a:t>
            </a:r>
            <a:endParaRPr kumimoji="1" lang="zh-CN" altLang="en-US" sz="2800" b="1" smtClean="0">
              <a:solidFill>
                <a:srgbClr val="FF0D0D"/>
              </a:solidFill>
            </a:endParaRPr>
          </a:p>
          <a:p>
            <a:pPr marL="469900" indent="-469900" eaLnBrk="1" hangingPunct="1">
              <a:lnSpc>
                <a:spcPct val="135000"/>
              </a:lnSpc>
              <a:buFontTx/>
              <a:buNone/>
            </a:pPr>
            <a:r>
              <a:rPr kumimoji="1" lang="en-US" altLang="zh-CN" sz="2800" b="1" smtClean="0">
                <a:solidFill>
                  <a:srgbClr val="FF0D0D"/>
                </a:solidFill>
              </a:rPr>
              <a:t>3</a:t>
            </a:r>
            <a:r>
              <a:rPr kumimoji="1" lang="zh-CN" altLang="en-US" sz="2800" b="1" smtClean="0">
                <a:solidFill>
                  <a:srgbClr val="FF0D0D"/>
                </a:solidFill>
              </a:rPr>
              <a:t>、</a:t>
            </a:r>
            <a:r>
              <a:rPr kumimoji="1" lang="en-US" altLang="en-US" sz="2800" b="1" smtClean="0">
                <a:solidFill>
                  <a:srgbClr val="FF0D0D"/>
                </a:solidFill>
              </a:rPr>
              <a:t> 远程登录</a:t>
            </a:r>
            <a:endParaRPr kumimoji="1" lang="zh-CN" altLang="en-US" sz="2800" b="1" smtClean="0">
              <a:solidFill>
                <a:srgbClr val="FF0D0D"/>
              </a:solidFill>
            </a:endParaRPr>
          </a:p>
          <a:p>
            <a:pPr marL="469900" indent="-469900" eaLnBrk="1" hangingPunct="1">
              <a:lnSpc>
                <a:spcPct val="135000"/>
              </a:lnSpc>
              <a:buFontTx/>
              <a:buNone/>
            </a:pPr>
            <a:r>
              <a:rPr kumimoji="1" lang="en-US" altLang="zh-CN" sz="2800" b="1" smtClean="0">
                <a:solidFill>
                  <a:srgbClr val="FF0D0D"/>
                </a:solidFill>
              </a:rPr>
              <a:t>4</a:t>
            </a:r>
            <a:r>
              <a:rPr kumimoji="1" lang="en-US" altLang="en-US" sz="2800" b="1" smtClean="0">
                <a:solidFill>
                  <a:srgbClr val="FF0D0D"/>
                </a:solidFill>
              </a:rPr>
              <a:t>、 文件传输服务</a:t>
            </a:r>
            <a:endParaRPr kumimoji="1" lang="zh-CN" altLang="en-US" sz="2800" b="1" smtClean="0">
              <a:solidFill>
                <a:srgbClr val="FF0D0D"/>
              </a:solidFill>
            </a:endParaRPr>
          </a:p>
          <a:p>
            <a:pPr marL="469900" indent="-469900" eaLnBrk="1" hangingPunct="1">
              <a:lnSpc>
                <a:spcPct val="135000"/>
              </a:lnSpc>
              <a:buFontTx/>
              <a:buNone/>
            </a:pPr>
            <a:r>
              <a:rPr kumimoji="1" lang="en-US" altLang="zh-CN" sz="1600" b="1" smtClean="0"/>
              <a:t>5</a:t>
            </a:r>
            <a:r>
              <a:rPr kumimoji="1" lang="zh-CN" altLang="en-US" sz="1600" b="1" smtClean="0"/>
              <a:t>、网络论坛或电子新闻</a:t>
            </a:r>
          </a:p>
          <a:p>
            <a:pPr marL="469900" indent="-469900" eaLnBrk="1" hangingPunct="1">
              <a:lnSpc>
                <a:spcPct val="135000"/>
              </a:lnSpc>
              <a:buFontTx/>
              <a:buNone/>
            </a:pPr>
            <a:r>
              <a:rPr kumimoji="1" lang="en-US" altLang="zh-CN" sz="1600" b="1" smtClean="0"/>
              <a:t>6</a:t>
            </a:r>
            <a:r>
              <a:rPr kumimoji="1" lang="zh-CN" altLang="en-US" sz="1600" b="1" smtClean="0"/>
              <a:t>．信息查询服务</a:t>
            </a:r>
            <a:r>
              <a:rPr kumimoji="1" lang="zh-CN" altLang="en-US" sz="1600" smtClean="0"/>
              <a:t> </a:t>
            </a:r>
          </a:p>
          <a:p>
            <a:pPr marL="469900" indent="-469900" eaLnBrk="1" hangingPunct="1">
              <a:lnSpc>
                <a:spcPct val="135000"/>
              </a:lnSpc>
              <a:buFontTx/>
              <a:buNone/>
            </a:pPr>
            <a:r>
              <a:rPr kumimoji="1" lang="en-US" altLang="zh-CN" sz="1600" b="1" smtClean="0"/>
              <a:t>7</a:t>
            </a:r>
            <a:r>
              <a:rPr kumimoji="1" lang="zh-CN" altLang="en-US" sz="1600" b="1" smtClean="0"/>
              <a:t>．娱乐和会话服务  </a:t>
            </a:r>
          </a:p>
          <a:p>
            <a:pPr marL="469900" indent="-469900" eaLnBrk="1" hangingPunct="1">
              <a:lnSpc>
                <a:spcPct val="135000"/>
              </a:lnSpc>
              <a:buFontTx/>
              <a:buNone/>
            </a:pPr>
            <a:r>
              <a:rPr kumimoji="1" lang="en-US" altLang="zh-CN" sz="1600" b="1" smtClean="0"/>
              <a:t>8</a:t>
            </a:r>
            <a:r>
              <a:rPr kumimoji="1" lang="zh-CN" altLang="en-US" sz="1600" b="1" smtClean="0"/>
              <a:t>．名录服务</a:t>
            </a:r>
          </a:p>
          <a:p>
            <a:pPr marL="469900" indent="-469900" eaLnBrk="1" hangingPunct="1">
              <a:lnSpc>
                <a:spcPct val="135000"/>
              </a:lnSpc>
              <a:buFontTx/>
              <a:buNone/>
            </a:pPr>
            <a:r>
              <a:rPr kumimoji="1" lang="en-US" altLang="zh-CN" sz="1600" b="1" smtClean="0"/>
              <a:t>9</a:t>
            </a:r>
            <a:r>
              <a:rPr kumimoji="1" lang="zh-CN" altLang="en-US" sz="1600" b="1" smtClean="0"/>
              <a:t>．电子商务服务</a:t>
            </a:r>
          </a:p>
          <a:p>
            <a:pPr marL="469900" indent="-469900" eaLnBrk="1" hangingPunct="1">
              <a:lnSpc>
                <a:spcPct val="135000"/>
              </a:lnSpc>
              <a:buFontTx/>
              <a:buNone/>
            </a:pPr>
            <a:r>
              <a:rPr kumimoji="1" lang="zh-CN" altLang="en-US" sz="1600" b="1" smtClean="0"/>
              <a:t>网络</a:t>
            </a:r>
            <a:r>
              <a:rPr kumimoji="1" lang="en-US" altLang="zh-CN" sz="1600" b="1" smtClean="0"/>
              <a:t>IP</a:t>
            </a:r>
            <a:r>
              <a:rPr kumimoji="1" lang="zh-CN" altLang="en-US" sz="1600" b="1" smtClean="0"/>
              <a:t>电话、远程医疗、远程教学</a:t>
            </a:r>
            <a:r>
              <a:rPr kumimoji="1" lang="en-US" altLang="zh-CN" sz="1600" b="1" smtClean="0"/>
              <a:t>……</a:t>
            </a:r>
            <a:endParaRPr lang="en-US" altLang="zh-CN" sz="1600" smtClean="0"/>
          </a:p>
        </p:txBody>
      </p:sp>
      <p:sp>
        <p:nvSpPr>
          <p:cNvPr id="18435" name="Rectangle 3"/>
          <p:cNvSpPr>
            <a:spLocks noGrp="1" noChangeArrowheads="1"/>
          </p:cNvSpPr>
          <p:nvPr>
            <p:ph type="title"/>
          </p:nvPr>
        </p:nvSpPr>
        <p:spPr>
          <a:xfrm>
            <a:off x="468313" y="188913"/>
            <a:ext cx="8229600" cy="868362"/>
          </a:xfrm>
          <a:noFill/>
        </p:spPr>
        <p:txBody>
          <a:bodyPr anchor="b"/>
          <a:lstStyle/>
          <a:p>
            <a:pPr eaLnBrk="1" hangingPunct="1"/>
            <a:r>
              <a:rPr lang="en-US" altLang="zh-CN" b="1" smtClean="0"/>
              <a:t>Internet</a:t>
            </a:r>
            <a:r>
              <a:rPr lang="zh-CN" altLang="en-US" b="1" smtClean="0"/>
              <a:t>的基本服务</a:t>
            </a:r>
            <a:r>
              <a:rPr lang="en-US" altLang="zh-CN" b="1" smtClean="0"/>
              <a:t>(</a:t>
            </a:r>
            <a:r>
              <a:rPr lang="zh-CN" altLang="en-US" b="1" smtClean="0"/>
              <a:t>功能</a:t>
            </a:r>
            <a:r>
              <a:rPr lang="en-US" altLang="zh-CN" b="1" smtClean="0"/>
              <a:t>)</a:t>
            </a:r>
          </a:p>
        </p:txBody>
      </p:sp>
    </p:spTree>
    <p:extLst>
      <p:ext uri="{BB962C8B-B14F-4D97-AF65-F5344CB8AC3E}">
        <p14:creationId xmlns:p14="http://schemas.microsoft.com/office/powerpoint/2010/main" val="3189914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1258888" y="3319979"/>
            <a:ext cx="5943600" cy="609600"/>
          </a:xfrm>
          <a:prstGeom prst="rect">
            <a:avLst/>
          </a:prstGeom>
          <a:solidFill>
            <a:srgbClr val="FF6767"/>
          </a:solidFill>
          <a:ln w="41275">
            <a:solidFill>
              <a:srgbClr val="008080"/>
            </a:solidFill>
            <a:prstDash val="lg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endParaRPr lang="zh-CN" altLang="en-US"/>
          </a:p>
        </p:txBody>
      </p:sp>
      <p:sp>
        <p:nvSpPr>
          <p:cNvPr id="19459" name="Rectangle 2"/>
          <p:cNvSpPr>
            <a:spLocks noChangeArrowheads="1"/>
          </p:cNvSpPr>
          <p:nvPr/>
        </p:nvSpPr>
        <p:spPr bwMode="auto">
          <a:xfrm>
            <a:off x="457200" y="1127641"/>
            <a:ext cx="800100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spcBef>
                <a:spcPct val="50000"/>
              </a:spcBef>
            </a:pPr>
            <a:r>
              <a:rPr kumimoji="1" lang="zh-CN" altLang="en-US" sz="2400" b="1" dirty="0">
                <a:solidFill>
                  <a:schemeClr val="tx2">
                    <a:lumMod val="85000"/>
                    <a:lumOff val="15000"/>
                  </a:schemeClr>
                </a:solidFill>
                <a:latin typeface="Times New Roman" pitchFamily="18" charset="0"/>
                <a:ea typeface="宋体" pitchFamily="2" charset="-122"/>
              </a:rPr>
              <a:t>电子邮件（</a:t>
            </a:r>
            <a:r>
              <a:rPr kumimoji="1" lang="en-US" altLang="zh-CN" sz="2400" b="1" dirty="0">
                <a:solidFill>
                  <a:schemeClr val="tx2">
                    <a:lumMod val="85000"/>
                    <a:lumOff val="15000"/>
                  </a:schemeClr>
                </a:solidFill>
                <a:latin typeface="Times New Roman" pitchFamily="18" charset="0"/>
                <a:ea typeface="宋体" pitchFamily="2" charset="-122"/>
              </a:rPr>
              <a:t>E-mail</a:t>
            </a:r>
            <a:r>
              <a:rPr kumimoji="1" lang="zh-CN" altLang="en-US" sz="2400" b="1" dirty="0">
                <a:solidFill>
                  <a:schemeClr val="tx2">
                    <a:lumMod val="85000"/>
                    <a:lumOff val="15000"/>
                  </a:schemeClr>
                </a:solidFill>
                <a:latin typeface="Times New Roman" pitchFamily="18" charset="0"/>
                <a:ea typeface="宋体" pitchFamily="2" charset="-122"/>
              </a:rPr>
              <a:t>）</a:t>
            </a:r>
          </a:p>
          <a:p>
            <a:pPr eaLnBrk="1" hangingPunct="1">
              <a:spcBef>
                <a:spcPct val="50000"/>
              </a:spcBef>
            </a:pPr>
            <a:r>
              <a:rPr kumimoji="1" lang="zh-CN" altLang="en-US" sz="2400" dirty="0">
                <a:solidFill>
                  <a:schemeClr val="tx2">
                    <a:lumMod val="85000"/>
                    <a:lumOff val="15000"/>
                  </a:schemeClr>
                </a:solidFill>
                <a:latin typeface="Times New Roman" pitchFamily="18" charset="0"/>
                <a:ea typeface="宋体" pitchFamily="2" charset="-122"/>
              </a:rPr>
              <a:t>        </a:t>
            </a:r>
            <a:r>
              <a:rPr kumimoji="1" lang="zh-CN" altLang="zh-CN" sz="2400" dirty="0">
                <a:solidFill>
                  <a:schemeClr val="tx2">
                    <a:lumMod val="85000"/>
                    <a:lumOff val="15000"/>
                  </a:schemeClr>
                </a:solidFill>
                <a:latin typeface="Times New Roman" pitchFamily="18" charset="0"/>
                <a:ea typeface="宋体" pitchFamily="2" charset="-122"/>
              </a:rPr>
              <a:t>电子邮件是</a:t>
            </a:r>
            <a:r>
              <a:rPr kumimoji="1" lang="en-US" altLang="zh-CN" sz="2400" dirty="0">
                <a:solidFill>
                  <a:schemeClr val="tx2">
                    <a:lumMod val="85000"/>
                    <a:lumOff val="15000"/>
                  </a:schemeClr>
                </a:solidFill>
                <a:latin typeface="Times New Roman" pitchFamily="18" charset="0"/>
                <a:ea typeface="宋体" pitchFamily="2" charset="-122"/>
              </a:rPr>
              <a:t>Internet</a:t>
            </a:r>
            <a:r>
              <a:rPr kumimoji="1" lang="zh-CN" altLang="zh-CN" sz="2400" dirty="0">
                <a:solidFill>
                  <a:schemeClr val="tx2">
                    <a:lumMod val="85000"/>
                    <a:lumOff val="15000"/>
                  </a:schemeClr>
                </a:solidFill>
                <a:latin typeface="Times New Roman" pitchFamily="18" charset="0"/>
                <a:ea typeface="宋体" pitchFamily="2" charset="-122"/>
              </a:rPr>
              <a:t>上使用最多的服务之一。</a:t>
            </a:r>
            <a:endParaRPr kumimoji="1" lang="zh-CN" altLang="en-US" sz="2400" dirty="0">
              <a:solidFill>
                <a:schemeClr val="tx2">
                  <a:lumMod val="85000"/>
                  <a:lumOff val="15000"/>
                </a:schemeClr>
              </a:solidFill>
              <a:latin typeface="Times New Roman" pitchFamily="18" charset="0"/>
              <a:ea typeface="宋体" pitchFamily="2" charset="-122"/>
            </a:endParaRPr>
          </a:p>
          <a:p>
            <a:pPr eaLnBrk="1" hangingPunct="1">
              <a:spcBef>
                <a:spcPct val="50000"/>
              </a:spcBef>
            </a:pPr>
            <a:endParaRPr kumimoji="1" lang="zh-CN" altLang="en-US" sz="2400" dirty="0">
              <a:solidFill>
                <a:schemeClr val="tx2">
                  <a:lumMod val="85000"/>
                  <a:lumOff val="15000"/>
                </a:schemeClr>
              </a:solidFill>
              <a:latin typeface="Times New Roman" pitchFamily="18" charset="0"/>
              <a:ea typeface="宋体" pitchFamily="2" charset="-122"/>
            </a:endParaRPr>
          </a:p>
          <a:p>
            <a:pPr eaLnBrk="1" hangingPunct="1">
              <a:spcBef>
                <a:spcPct val="50000"/>
              </a:spcBef>
            </a:pPr>
            <a:r>
              <a:rPr kumimoji="1" lang="zh-CN" altLang="en-US" sz="2400" dirty="0">
                <a:solidFill>
                  <a:schemeClr val="tx2">
                    <a:lumMod val="85000"/>
                    <a:lumOff val="15000"/>
                  </a:schemeClr>
                </a:solidFill>
                <a:latin typeface="Times New Roman" pitchFamily="18" charset="0"/>
                <a:ea typeface="宋体" pitchFamily="2" charset="-122"/>
              </a:rPr>
              <a:t>        </a:t>
            </a:r>
            <a:r>
              <a:rPr kumimoji="1" lang="en-US" altLang="zh-CN" sz="2400" dirty="0">
                <a:solidFill>
                  <a:schemeClr val="tx2">
                    <a:lumMod val="85000"/>
                    <a:lumOff val="15000"/>
                  </a:schemeClr>
                </a:solidFill>
                <a:latin typeface="Times New Roman" pitchFamily="18" charset="0"/>
                <a:ea typeface="宋体" pitchFamily="2" charset="-122"/>
              </a:rPr>
              <a:t>E-mail</a:t>
            </a:r>
            <a:r>
              <a:rPr kumimoji="1" lang="zh-CN" altLang="zh-CN" sz="2400" dirty="0">
                <a:solidFill>
                  <a:schemeClr val="tx2">
                    <a:lumMod val="85000"/>
                    <a:lumOff val="15000"/>
                  </a:schemeClr>
                </a:solidFill>
                <a:latin typeface="Times New Roman" pitchFamily="18" charset="0"/>
                <a:ea typeface="宋体" pitchFamily="2" charset="-122"/>
              </a:rPr>
              <a:t>的地址格式如下：</a:t>
            </a:r>
          </a:p>
          <a:p>
            <a:pPr eaLnBrk="1" hangingPunct="1">
              <a:spcBef>
                <a:spcPct val="50000"/>
              </a:spcBef>
            </a:pPr>
            <a:r>
              <a:rPr kumimoji="1" lang="zh-CN" altLang="zh-CN" sz="2400" dirty="0">
                <a:solidFill>
                  <a:schemeClr val="tx2">
                    <a:lumMod val="85000"/>
                    <a:lumOff val="15000"/>
                  </a:schemeClr>
                </a:solidFill>
                <a:latin typeface="Times New Roman" pitchFamily="18" charset="0"/>
                <a:ea typeface="宋体" pitchFamily="2" charset="-122"/>
              </a:rPr>
              <a:t>		</a:t>
            </a:r>
            <a:r>
              <a:rPr kumimoji="1" lang="en-US" altLang="zh-CN" sz="2400" dirty="0">
                <a:solidFill>
                  <a:schemeClr val="tx2">
                    <a:lumMod val="85000"/>
                    <a:lumOff val="15000"/>
                  </a:schemeClr>
                </a:solidFill>
                <a:latin typeface="Times New Roman" pitchFamily="18" charset="0"/>
                <a:ea typeface="宋体" pitchFamily="2" charset="-122"/>
              </a:rPr>
              <a:t>&lt;</a:t>
            </a:r>
            <a:r>
              <a:rPr kumimoji="1" lang="zh-CN" altLang="zh-CN" sz="2400" dirty="0">
                <a:solidFill>
                  <a:schemeClr val="tx2">
                    <a:lumMod val="85000"/>
                    <a:lumOff val="15000"/>
                  </a:schemeClr>
                </a:solidFill>
                <a:latin typeface="Times New Roman" pitchFamily="18" charset="0"/>
                <a:ea typeface="宋体" pitchFamily="2" charset="-122"/>
              </a:rPr>
              <a:t>邮件帐号</a:t>
            </a:r>
            <a:r>
              <a:rPr kumimoji="1" lang="en-US" altLang="zh-CN" sz="2400" dirty="0">
                <a:solidFill>
                  <a:schemeClr val="tx2">
                    <a:lumMod val="85000"/>
                    <a:lumOff val="15000"/>
                  </a:schemeClr>
                </a:solidFill>
                <a:latin typeface="Times New Roman" pitchFamily="18" charset="0"/>
                <a:ea typeface="宋体" pitchFamily="2" charset="-122"/>
              </a:rPr>
              <a:t>&gt;</a:t>
            </a:r>
            <a:r>
              <a:rPr kumimoji="1" lang="zh-CN" altLang="zh-CN" sz="2400" dirty="0">
                <a:solidFill>
                  <a:schemeClr val="tx2">
                    <a:lumMod val="85000"/>
                    <a:lumOff val="15000"/>
                  </a:schemeClr>
                </a:solidFill>
                <a:latin typeface="Times New Roman" pitchFamily="18" charset="0"/>
                <a:ea typeface="宋体" pitchFamily="2" charset="-122"/>
              </a:rPr>
              <a:t>@</a:t>
            </a:r>
            <a:r>
              <a:rPr kumimoji="1" lang="en-US" altLang="zh-CN" sz="2400" dirty="0">
                <a:solidFill>
                  <a:schemeClr val="tx2">
                    <a:lumMod val="85000"/>
                    <a:lumOff val="15000"/>
                  </a:schemeClr>
                </a:solidFill>
                <a:latin typeface="Times New Roman" pitchFamily="18" charset="0"/>
                <a:ea typeface="宋体" pitchFamily="2" charset="-122"/>
              </a:rPr>
              <a:t>&lt;</a:t>
            </a:r>
            <a:r>
              <a:rPr kumimoji="1" lang="zh-CN" altLang="zh-CN" sz="2400" dirty="0">
                <a:solidFill>
                  <a:schemeClr val="tx2">
                    <a:lumMod val="85000"/>
                    <a:lumOff val="15000"/>
                  </a:schemeClr>
                </a:solidFill>
                <a:latin typeface="Times New Roman" pitchFamily="18" charset="0"/>
                <a:ea typeface="宋体" pitchFamily="2" charset="-122"/>
              </a:rPr>
              <a:t>邮件服务器域名</a:t>
            </a:r>
            <a:r>
              <a:rPr kumimoji="1" lang="en-US" altLang="zh-CN" sz="2400" dirty="0">
                <a:solidFill>
                  <a:schemeClr val="tx2">
                    <a:lumMod val="85000"/>
                    <a:lumOff val="15000"/>
                  </a:schemeClr>
                </a:solidFill>
                <a:latin typeface="Times New Roman" pitchFamily="18" charset="0"/>
                <a:ea typeface="宋体" pitchFamily="2" charset="-122"/>
              </a:rPr>
              <a:t>&gt;</a:t>
            </a:r>
            <a:endParaRPr kumimoji="1" lang="zh-CN" altLang="zh-CN" sz="2400" dirty="0">
              <a:solidFill>
                <a:schemeClr val="tx2">
                  <a:lumMod val="85000"/>
                  <a:lumOff val="15000"/>
                </a:schemeClr>
              </a:solidFill>
              <a:latin typeface="Times New Roman" pitchFamily="18" charset="0"/>
              <a:ea typeface="宋体" pitchFamily="2" charset="-122"/>
            </a:endParaRPr>
          </a:p>
          <a:p>
            <a:pPr eaLnBrk="1" hangingPunct="1">
              <a:spcBef>
                <a:spcPct val="50000"/>
              </a:spcBef>
            </a:pPr>
            <a:endParaRPr kumimoji="1" lang="en-US" altLang="zh-CN" sz="2400" dirty="0">
              <a:solidFill>
                <a:schemeClr val="tx2">
                  <a:lumMod val="85000"/>
                  <a:lumOff val="15000"/>
                </a:schemeClr>
              </a:solidFill>
              <a:latin typeface="Times New Roman" pitchFamily="18" charset="0"/>
              <a:ea typeface="宋体" pitchFamily="2" charset="-122"/>
            </a:endParaRPr>
          </a:p>
          <a:p>
            <a:pPr eaLnBrk="1" hangingPunct="1">
              <a:spcBef>
                <a:spcPct val="50000"/>
              </a:spcBef>
            </a:pPr>
            <a:r>
              <a:rPr kumimoji="1" lang="zh-CN" altLang="zh-CN" sz="2400" dirty="0">
                <a:solidFill>
                  <a:schemeClr val="tx2">
                    <a:lumMod val="85000"/>
                    <a:lumOff val="15000"/>
                  </a:schemeClr>
                </a:solidFill>
                <a:latin typeface="Times New Roman" pitchFamily="18" charset="0"/>
                <a:ea typeface="宋体" pitchFamily="2" charset="-122"/>
              </a:rPr>
              <a:t>例如：service</a:t>
            </a:r>
            <a:r>
              <a:rPr kumimoji="1" lang="en-US" altLang="zh-CN" sz="2400" dirty="0">
                <a:solidFill>
                  <a:schemeClr val="tx2">
                    <a:lumMod val="85000"/>
                    <a:lumOff val="15000"/>
                  </a:schemeClr>
                </a:solidFill>
                <a:latin typeface="Times New Roman" pitchFamily="18" charset="0"/>
                <a:ea typeface="宋体" pitchFamily="2" charset="-122"/>
              </a:rPr>
              <a:t>@incom.com.cn</a:t>
            </a:r>
          </a:p>
          <a:p>
            <a:pPr eaLnBrk="1" hangingPunct="1">
              <a:spcBef>
                <a:spcPct val="50000"/>
              </a:spcBef>
              <a:buFontTx/>
              <a:buChar char="•"/>
            </a:pPr>
            <a:r>
              <a:rPr kumimoji="1" lang="en-US" altLang="zh-CN" sz="2400" dirty="0">
                <a:solidFill>
                  <a:schemeClr val="tx2">
                    <a:lumMod val="85000"/>
                    <a:lumOff val="15000"/>
                  </a:schemeClr>
                </a:solidFill>
                <a:latin typeface="Times New Roman" pitchFamily="18" charset="0"/>
                <a:ea typeface="宋体" pitchFamily="2" charset="-122"/>
              </a:rPr>
              <a:t>service</a:t>
            </a:r>
            <a:r>
              <a:rPr kumimoji="1" lang="zh-CN" altLang="en-US" sz="2400" dirty="0">
                <a:solidFill>
                  <a:schemeClr val="tx2">
                    <a:lumMod val="85000"/>
                    <a:lumOff val="15000"/>
                  </a:schemeClr>
                </a:solidFill>
                <a:latin typeface="Times New Roman" pitchFamily="18" charset="0"/>
                <a:ea typeface="宋体" pitchFamily="2" charset="-122"/>
              </a:rPr>
              <a:t>是一个用户的邮件帐户名</a:t>
            </a:r>
          </a:p>
          <a:p>
            <a:pPr eaLnBrk="1" hangingPunct="1">
              <a:spcBef>
                <a:spcPct val="50000"/>
              </a:spcBef>
              <a:buFontTx/>
              <a:buChar char="•"/>
            </a:pPr>
            <a:r>
              <a:rPr kumimoji="1" lang="en-US" altLang="zh-CN" sz="2400" dirty="0">
                <a:solidFill>
                  <a:schemeClr val="tx2">
                    <a:lumMod val="85000"/>
                    <a:lumOff val="15000"/>
                  </a:schemeClr>
                </a:solidFill>
                <a:latin typeface="Times New Roman" pitchFamily="18" charset="0"/>
                <a:ea typeface="宋体" pitchFamily="2" charset="-122"/>
              </a:rPr>
              <a:t>incom.com.cn</a:t>
            </a:r>
            <a:r>
              <a:rPr kumimoji="1" lang="zh-CN" altLang="en-US" sz="2400" dirty="0">
                <a:solidFill>
                  <a:schemeClr val="tx2">
                    <a:lumMod val="85000"/>
                    <a:lumOff val="15000"/>
                  </a:schemeClr>
                </a:solidFill>
                <a:latin typeface="Times New Roman" pitchFamily="18" charset="0"/>
                <a:ea typeface="宋体" pitchFamily="2" charset="-122"/>
              </a:rPr>
              <a:t>是</a:t>
            </a:r>
            <a:r>
              <a:rPr kumimoji="1" lang="zh-CN" altLang="zh-CN" sz="2400" dirty="0">
                <a:solidFill>
                  <a:schemeClr val="tx2">
                    <a:lumMod val="85000"/>
                    <a:lumOff val="15000"/>
                  </a:schemeClr>
                </a:solidFill>
                <a:latin typeface="Times New Roman" pitchFamily="18" charset="0"/>
                <a:ea typeface="宋体" pitchFamily="2" charset="-122"/>
              </a:rPr>
              <a:t>邮件服务器</a:t>
            </a:r>
            <a:r>
              <a:rPr kumimoji="1" lang="zh-CN" altLang="en-US" sz="2400" dirty="0">
                <a:solidFill>
                  <a:schemeClr val="tx2">
                    <a:lumMod val="85000"/>
                    <a:lumOff val="15000"/>
                  </a:schemeClr>
                </a:solidFill>
                <a:latin typeface="Times New Roman" pitchFamily="18" charset="0"/>
                <a:ea typeface="宋体" pitchFamily="2" charset="-122"/>
              </a:rPr>
              <a:t>域名</a:t>
            </a:r>
          </a:p>
        </p:txBody>
      </p:sp>
    </p:spTree>
    <p:extLst>
      <p:ext uri="{BB962C8B-B14F-4D97-AF65-F5344CB8AC3E}">
        <p14:creationId xmlns:p14="http://schemas.microsoft.com/office/powerpoint/2010/main" val="1374121299"/>
      </p:ext>
    </p:extLst>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p:cNvSpPr txBox="1">
            <a:spLocks noChangeArrowheads="1"/>
          </p:cNvSpPr>
          <p:nvPr/>
        </p:nvSpPr>
        <p:spPr bwMode="auto">
          <a:xfrm>
            <a:off x="684213" y="1268413"/>
            <a:ext cx="7775575" cy="375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800">
                <a:solidFill>
                  <a:schemeClr val="tx1"/>
                </a:solidFill>
                <a:latin typeface="华文琥珀" pitchFamily="2" charset="-122"/>
                <a:ea typeface="华文琥珀" pitchFamily="2" charset="-122"/>
              </a:defRPr>
            </a:lvl1pPr>
            <a:lvl2pPr marL="742950" indent="-285750" eaLnBrk="0" hangingPunct="0">
              <a:defRPr sz="4800">
                <a:solidFill>
                  <a:schemeClr val="tx1"/>
                </a:solidFill>
                <a:latin typeface="华文琥珀" pitchFamily="2" charset="-122"/>
                <a:ea typeface="华文琥珀" pitchFamily="2" charset="-122"/>
              </a:defRPr>
            </a:lvl2pPr>
            <a:lvl3pPr marL="1143000" indent="-228600" eaLnBrk="0" hangingPunct="0">
              <a:defRPr sz="4800">
                <a:solidFill>
                  <a:schemeClr val="tx1"/>
                </a:solidFill>
                <a:latin typeface="华文琥珀" pitchFamily="2" charset="-122"/>
                <a:ea typeface="华文琥珀" pitchFamily="2" charset="-122"/>
              </a:defRPr>
            </a:lvl3pPr>
            <a:lvl4pPr marL="1600200" indent="-228600" eaLnBrk="0" hangingPunct="0">
              <a:defRPr sz="4800">
                <a:solidFill>
                  <a:schemeClr val="tx1"/>
                </a:solidFill>
                <a:latin typeface="华文琥珀" pitchFamily="2" charset="-122"/>
                <a:ea typeface="华文琥珀" pitchFamily="2" charset="-122"/>
              </a:defRPr>
            </a:lvl4pPr>
            <a:lvl5pPr marL="2057400" indent="-228600" eaLnBrk="0" hangingPunct="0">
              <a:defRPr sz="4800">
                <a:solidFill>
                  <a:schemeClr val="tx1"/>
                </a:solidFill>
                <a:latin typeface="华文琥珀" pitchFamily="2" charset="-122"/>
                <a:ea typeface="华文琥珀" pitchFamily="2" charset="-122"/>
              </a:defRPr>
            </a:lvl5pPr>
            <a:lvl6pPr marL="2514600" indent="-228600" eaLnBrk="0" fontAlgn="base" hangingPunct="0">
              <a:spcBef>
                <a:spcPct val="0"/>
              </a:spcBef>
              <a:spcAft>
                <a:spcPct val="0"/>
              </a:spcAft>
              <a:defRPr sz="4800">
                <a:solidFill>
                  <a:schemeClr val="tx1"/>
                </a:solidFill>
                <a:latin typeface="华文琥珀" pitchFamily="2" charset="-122"/>
                <a:ea typeface="华文琥珀" pitchFamily="2" charset="-122"/>
              </a:defRPr>
            </a:lvl6pPr>
            <a:lvl7pPr marL="2971800" indent="-228600" eaLnBrk="0" fontAlgn="base" hangingPunct="0">
              <a:spcBef>
                <a:spcPct val="0"/>
              </a:spcBef>
              <a:spcAft>
                <a:spcPct val="0"/>
              </a:spcAft>
              <a:defRPr sz="4800">
                <a:solidFill>
                  <a:schemeClr val="tx1"/>
                </a:solidFill>
                <a:latin typeface="华文琥珀" pitchFamily="2" charset="-122"/>
                <a:ea typeface="华文琥珀" pitchFamily="2" charset="-122"/>
              </a:defRPr>
            </a:lvl7pPr>
            <a:lvl8pPr marL="3429000" indent="-228600" eaLnBrk="0" fontAlgn="base" hangingPunct="0">
              <a:spcBef>
                <a:spcPct val="0"/>
              </a:spcBef>
              <a:spcAft>
                <a:spcPct val="0"/>
              </a:spcAft>
              <a:defRPr sz="4800">
                <a:solidFill>
                  <a:schemeClr val="tx1"/>
                </a:solidFill>
                <a:latin typeface="华文琥珀" pitchFamily="2" charset="-122"/>
                <a:ea typeface="华文琥珀" pitchFamily="2" charset="-122"/>
              </a:defRPr>
            </a:lvl8pPr>
            <a:lvl9pPr marL="3886200" indent="-228600" eaLnBrk="0" fontAlgn="base" hangingPunct="0">
              <a:spcBef>
                <a:spcPct val="0"/>
              </a:spcBef>
              <a:spcAft>
                <a:spcPct val="0"/>
              </a:spcAft>
              <a:defRPr sz="4800">
                <a:solidFill>
                  <a:schemeClr val="tx1"/>
                </a:solidFill>
                <a:latin typeface="华文琥珀" pitchFamily="2" charset="-122"/>
                <a:ea typeface="华文琥珀" pitchFamily="2" charset="-122"/>
              </a:defRPr>
            </a:lvl9pPr>
          </a:lstStyle>
          <a:p>
            <a:pPr eaLnBrk="1" hangingPunct="1">
              <a:spcBef>
                <a:spcPct val="50000"/>
              </a:spcBef>
            </a:pPr>
            <a:r>
              <a:rPr lang="zh-CN" altLang="en-US">
                <a:solidFill>
                  <a:srgbClr val="000099"/>
                </a:solidFill>
                <a:latin typeface="宋体" pitchFamily="2" charset="-122"/>
                <a:ea typeface="宋体" pitchFamily="2" charset="-122"/>
                <a:cs typeface="Times New Roman" pitchFamily="18" charset="0"/>
              </a:rPr>
              <a:t>搜索引擎通常提供了两种方式进行信息查询</a:t>
            </a:r>
          </a:p>
          <a:p>
            <a:pPr eaLnBrk="1" hangingPunct="1">
              <a:spcBef>
                <a:spcPct val="50000"/>
              </a:spcBef>
            </a:pPr>
            <a:r>
              <a:rPr lang="zh-CN" altLang="en-US">
                <a:solidFill>
                  <a:srgbClr val="000099"/>
                </a:solidFill>
                <a:latin typeface="宋体" pitchFamily="2" charset="-122"/>
                <a:ea typeface="宋体" pitchFamily="2" charset="-122"/>
                <a:cs typeface="Times New Roman" pitchFamily="18" charset="0"/>
              </a:rPr>
              <a:t>一种是</a:t>
            </a:r>
            <a:r>
              <a:rPr lang="zh-CN" altLang="en-US" u="sng">
                <a:solidFill>
                  <a:srgbClr val="000099"/>
                </a:solidFill>
                <a:cs typeface="Times New Roman" pitchFamily="18" charset="0"/>
              </a:rPr>
              <a:t>分类目录检索法</a:t>
            </a:r>
            <a:r>
              <a:rPr lang="zh-CN" altLang="en-US">
                <a:solidFill>
                  <a:srgbClr val="000099"/>
                </a:solidFill>
                <a:cs typeface="Times New Roman" pitchFamily="18" charset="0"/>
              </a:rPr>
              <a:t>、</a:t>
            </a:r>
          </a:p>
          <a:p>
            <a:pPr eaLnBrk="1" hangingPunct="1">
              <a:spcBef>
                <a:spcPct val="50000"/>
              </a:spcBef>
            </a:pPr>
            <a:r>
              <a:rPr lang="zh-CN" altLang="en-US">
                <a:solidFill>
                  <a:srgbClr val="000099"/>
                </a:solidFill>
                <a:latin typeface="宋体" pitchFamily="2" charset="-122"/>
                <a:ea typeface="宋体" pitchFamily="2" charset="-122"/>
                <a:cs typeface="Times New Roman" pitchFamily="18" charset="0"/>
              </a:rPr>
              <a:t>另一种是</a:t>
            </a:r>
            <a:r>
              <a:rPr lang="zh-CN" altLang="en-US" u="sng">
                <a:solidFill>
                  <a:srgbClr val="000099"/>
                </a:solidFill>
              </a:rPr>
              <a:t>关键词检索法</a:t>
            </a:r>
            <a:r>
              <a:rPr lang="zh-CN" altLang="en-US">
                <a:solidFill>
                  <a:srgbClr val="000099"/>
                </a:solidFill>
                <a:latin typeface="宋体" pitchFamily="2" charset="-122"/>
                <a:ea typeface="宋体" pitchFamily="2" charset="-122"/>
              </a:rPr>
              <a:t>。</a:t>
            </a:r>
            <a:r>
              <a:rPr lang="zh-CN" altLang="en-US">
                <a:solidFill>
                  <a:srgbClr val="000099"/>
                </a:solidFill>
              </a:rPr>
              <a:t> </a:t>
            </a:r>
          </a:p>
        </p:txBody>
      </p:sp>
    </p:spTree>
    <p:extLst>
      <p:ext uri="{BB962C8B-B14F-4D97-AF65-F5344CB8AC3E}">
        <p14:creationId xmlns:p14="http://schemas.microsoft.com/office/powerpoint/2010/main" val="732062341"/>
      </p:ext>
    </p:extLst>
  </p:cSld>
  <p:clrMapOvr>
    <a:masterClrMapping/>
  </p:clrMapOvr>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PMingLiU"/>
        <a:cs typeface=""/>
      </a:majorFont>
      <a:minorFont>
        <a:latin typeface="Times New Roman"/>
        <a:ea typeface="PMingLiU"/>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764</TotalTime>
  <Words>564</Words>
  <Application>Microsoft Office PowerPoint</Application>
  <PresentationFormat>全屏显示(4:3)</PresentationFormat>
  <Paragraphs>134</Paragraphs>
  <Slides>18</Slides>
  <Notes>3</Notes>
  <HiddenSlides>0</HiddenSlides>
  <MMClips>0</MMClips>
  <ScaleCrop>false</ScaleCrop>
  <HeadingPairs>
    <vt:vector size="8" baseType="variant">
      <vt:variant>
        <vt:lpstr>已用的字体</vt:lpstr>
      </vt:variant>
      <vt:variant>
        <vt:i4>5</vt:i4>
      </vt:variant>
      <vt:variant>
        <vt:lpstr>主题</vt:lpstr>
      </vt:variant>
      <vt:variant>
        <vt:i4>1</vt:i4>
      </vt:variant>
      <vt:variant>
        <vt:lpstr>嵌入 OLE 服务器</vt:lpstr>
      </vt:variant>
      <vt:variant>
        <vt:i4>1</vt:i4>
      </vt:variant>
      <vt:variant>
        <vt:lpstr>幻灯片标题</vt:lpstr>
      </vt:variant>
      <vt:variant>
        <vt:i4>18</vt:i4>
      </vt:variant>
    </vt:vector>
  </HeadingPairs>
  <TitlesOfParts>
    <vt:vector size="25" baseType="lpstr">
      <vt:lpstr>Times New Roman</vt:lpstr>
      <vt:lpstr>PMingLiU</vt:lpstr>
      <vt:lpstr>Arial</vt:lpstr>
      <vt:lpstr>DFKai-SB</vt:lpstr>
      <vt:lpstr>Wingdings</vt:lpstr>
      <vt:lpstr>預設簡報設計</vt:lpstr>
      <vt:lpstr>Microsoft Clip Gallery</vt:lpstr>
      <vt:lpstr>认识计算机网络</vt:lpstr>
      <vt:lpstr>计算机网络的概念</vt:lpstr>
      <vt:lpstr>计算机网络的分类</vt:lpstr>
      <vt:lpstr>PowerPoint 演示文稿</vt:lpstr>
      <vt:lpstr>PowerPoint 演示文稿</vt:lpstr>
      <vt:lpstr>PowerPoint 演示文稿</vt:lpstr>
      <vt:lpstr>IP地址</vt:lpstr>
      <vt:lpstr>PowerPoint 演示文稿</vt:lpstr>
      <vt:lpstr>域名简介 </vt:lpstr>
      <vt:lpstr>域名</vt:lpstr>
      <vt:lpstr>  因特网域名</vt:lpstr>
      <vt:lpstr>PowerPoint 演示文稿</vt:lpstr>
      <vt:lpstr>域名系统与IP地址的关系</vt:lpstr>
      <vt:lpstr>三者的关系</vt:lpstr>
      <vt:lpstr>因特网中的地址--URL</vt:lpstr>
      <vt:lpstr>Internet的基本服务(功能)</vt:lpstr>
      <vt:lpstr>PowerPoint 演示文稿</vt:lpstr>
      <vt:lpstr>PowerPoint 演示文稿</vt:lpstr>
    </vt:vector>
  </TitlesOfParts>
  <Company>Ring Line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Administrator</dc:creator>
  <cp:lastModifiedBy>mingko</cp:lastModifiedBy>
  <cp:revision>24</cp:revision>
  <dcterms:created xsi:type="dcterms:W3CDTF">2002-07-11T08:48:37Z</dcterms:created>
  <dcterms:modified xsi:type="dcterms:W3CDTF">2022-01-12T04:17:09Z</dcterms:modified>
</cp:coreProperties>
</file>