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docx" ContentType="application/vnd.openxmlformats-officedocument.wordprocessingml.document"/>
  <Default Extension="bin" ContentType="application/vnd.openxmlformats-officedocument.oleObject"/>
  <Default Extension="png" ContentType="image/png"/>
  <Default Extension="wmf" ContentType="image/x-wmf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377" r:id="rId3"/>
    <p:sldId id="270" r:id="rId4"/>
    <p:sldId id="271" r:id="rId5"/>
    <p:sldId id="272" r:id="rId6"/>
    <p:sldId id="266" r:id="rId7"/>
    <p:sldId id="279" r:id="rId8"/>
    <p:sldId id="280" r:id="rId9"/>
    <p:sldId id="341" r:id="rId10"/>
    <p:sldId id="298" r:id="rId11"/>
    <p:sldId id="299" r:id="rId12"/>
    <p:sldId id="339" r:id="rId13"/>
    <p:sldId id="326" r:id="rId14"/>
    <p:sldId id="340" r:id="rId15"/>
    <p:sldId id="342" r:id="rId16"/>
    <p:sldId id="257" r:id="rId17"/>
    <p:sldId id="287" r:id="rId18"/>
    <p:sldId id="343" r:id="rId19"/>
    <p:sldId id="276" r:id="rId20"/>
    <p:sldId id="364" r:id="rId21"/>
    <p:sldId id="365" r:id="rId22"/>
    <p:sldId id="366" r:id="rId23"/>
    <p:sldId id="367" r:id="rId24"/>
    <p:sldId id="368" r:id="rId25"/>
    <p:sldId id="369" r:id="rId26"/>
    <p:sldId id="371" r:id="rId27"/>
    <p:sldId id="372" r:id="rId28"/>
    <p:sldId id="373" r:id="rId29"/>
    <p:sldId id="374" r:id="rId30"/>
    <p:sldId id="375" r:id="rId31"/>
    <p:sldId id="376" r:id="rId32"/>
  </p:sldIdLst>
  <p:sldSz cx="9144000" cy="5143500" type="screen16x9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780" autoAdjust="0"/>
    <p:restoredTop sz="94660"/>
  </p:normalViewPr>
  <p:slideViewPr>
    <p:cSldViewPr snapToGrid="0">
      <p:cViewPr>
        <p:scale>
          <a:sx n="100" d="100"/>
          <a:sy n="100" d="100"/>
        </p:scale>
        <p:origin x="780" y="33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slide" Target="slides/slide27.xml" /><Relationship Id="rId3" Type="http://schemas.openxmlformats.org/officeDocument/2006/relationships/slide" Target="slides/slide1.xml" /><Relationship Id="rId30" Type="http://schemas.openxmlformats.org/officeDocument/2006/relationships/slide" Target="slides/slide28.xml" /><Relationship Id="rId31" Type="http://schemas.openxmlformats.org/officeDocument/2006/relationships/slide" Target="slides/slide29.xml" /><Relationship Id="rId32" Type="http://schemas.openxmlformats.org/officeDocument/2006/relationships/slide" Target="slides/slide30.xml" /><Relationship Id="rId33" Type="http://schemas.openxmlformats.org/officeDocument/2006/relationships/tags" Target="tags/tag1.xml" /><Relationship Id="rId34" Type="http://schemas.openxmlformats.org/officeDocument/2006/relationships/presProps" Target="presProps.xml" /><Relationship Id="rId35" Type="http://schemas.openxmlformats.org/officeDocument/2006/relationships/viewProps" Target="viewProps.xml" /><Relationship Id="rId36" Type="http://schemas.openxmlformats.org/officeDocument/2006/relationships/theme" Target="theme/theme1.xml" /><Relationship Id="rId37" Type="http://schemas.openxmlformats.org/officeDocument/2006/relationships/tableStyles" Target="tableStyles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w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w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w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wmf" /></Relationships>
</file>

<file path=ppt/drawings/_rels/vmlDrawing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wmf" /></Relationships>
</file>

<file path=ppt/drawings/_rels/vmlDrawing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wmf" /></Relationships>
</file>

<file path=ppt/drawings/_rels/vmlDrawing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wmf" /></Relationships>
</file>

<file path=ppt/drawings/_rels/vmlDrawing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wmf" /></Relationships>
</file>

<file path=ppt/drawings/_rels/vmlDrawing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wmf" /><Relationship Id="rId2" Type="http://schemas.openxmlformats.org/officeDocument/2006/relationships/image" Target="../media/image4.wmf" /><Relationship Id="rId3" Type="http://schemas.openxmlformats.org/officeDocument/2006/relationships/image" Target="../media/image5.wmf" /></Relationships>
</file>

<file path=ppt/drawings/_rels/vmlDrawing1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.e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2021/10/29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6280" y="1143000"/>
            <a:ext cx="548544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25044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学习目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14" name="矩形 313" hidden="1"/>
          <p:cNvSpPr/>
          <p:nvPr userDrawn="1"/>
        </p:nvSpPr>
        <p:spPr>
          <a:xfrm>
            <a:off x="92596" y="259918"/>
            <a:ext cx="8964809" cy="47978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  <p:extLst>
      <p:ext uri="{BB962C8B-B14F-4D97-AF65-F5344CB8AC3E}">
        <p14:creationId xmlns:p14="http://schemas.microsoft.com/office/powerpoint/2010/main" val="851877180"/>
      </p:ext>
    </p:extLst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  <p:extLst>
      <p:ext uri="{BB962C8B-B14F-4D97-AF65-F5344CB8AC3E}">
        <p14:creationId xmlns:p14="http://schemas.microsoft.com/office/powerpoint/2010/main" val="1470419305"/>
      </p:ext>
    </p:extLst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思维发散练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  <p:extLst>
      <p:ext uri="{BB962C8B-B14F-4D97-AF65-F5344CB8AC3E}">
        <p14:creationId xmlns:p14="http://schemas.microsoft.com/office/powerpoint/2010/main" val="292139095"/>
      </p:ext>
    </p:extLst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5" r:id="rId2"/>
    <p:sldLayoutId id="2147483656" r:id="rId3"/>
    <p:sldLayoutId id="2147483657" r:id="rId4"/>
  </p:sldLayoutIdLst>
  <p:transition/>
  <p:timing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65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94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23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52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80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9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8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oleObject" Target="../embeddings/oleObject1.bin" TargetMode="Internal" /><Relationship Id="rId3" Type="http://schemas.openxmlformats.org/officeDocument/2006/relationships/image" Target="../media/image2.wmf" /><Relationship Id="rId4" Type="http://schemas.openxmlformats.org/officeDocument/2006/relationships/oleObject" Target="../embeddings/oleObject2.bin" TargetMode="Internal" /><Relationship Id="rId5" Type="http://schemas.openxmlformats.org/officeDocument/2006/relationships/vmlDrawing" Target="../drawings/vmlDrawing1.v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oleObject" Target="../embeddings/oleObject3.bin" TargetMode="Internal" /><Relationship Id="rId3" Type="http://schemas.openxmlformats.org/officeDocument/2006/relationships/image" Target="../media/image2.wmf" /><Relationship Id="rId4" Type="http://schemas.openxmlformats.org/officeDocument/2006/relationships/vmlDrawing" Target="../drawings/vmlDrawing2.v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oleObject" Target="../embeddings/oleObject4.bin" TargetMode="Internal" /><Relationship Id="rId3" Type="http://schemas.openxmlformats.org/officeDocument/2006/relationships/image" Target="../media/image2.wmf" /><Relationship Id="rId4" Type="http://schemas.openxmlformats.org/officeDocument/2006/relationships/vmlDrawing" Target="../drawings/vmlDrawing3.v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oleObject" Target="../embeddings/oleObject5.bin" TargetMode="Internal" /><Relationship Id="rId3" Type="http://schemas.openxmlformats.org/officeDocument/2006/relationships/image" Target="../media/image3.wmf" /><Relationship Id="rId4" Type="http://schemas.openxmlformats.org/officeDocument/2006/relationships/vmlDrawing" Target="../drawings/vmlDrawing4.v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oleObject" Target="../embeddings/oleObject6.bin" TargetMode="Internal" /><Relationship Id="rId3" Type="http://schemas.openxmlformats.org/officeDocument/2006/relationships/image" Target="../media/image2.wmf" /><Relationship Id="rId4" Type="http://schemas.openxmlformats.org/officeDocument/2006/relationships/vmlDrawing" Target="../drawings/vmlDrawing5.v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oleObject" Target="../embeddings/oleObject7.bin" TargetMode="Internal" /><Relationship Id="rId3" Type="http://schemas.openxmlformats.org/officeDocument/2006/relationships/image" Target="../media/image2.wmf" /><Relationship Id="rId4" Type="http://schemas.openxmlformats.org/officeDocument/2006/relationships/vmlDrawing" Target="../drawings/vmlDrawing6.v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oleObject" Target="../embeddings/oleObject8.bin" TargetMode="Internal" /><Relationship Id="rId3" Type="http://schemas.openxmlformats.org/officeDocument/2006/relationships/image" Target="../media/image2.wmf" /><Relationship Id="rId4" Type="http://schemas.openxmlformats.org/officeDocument/2006/relationships/vmlDrawing" Target="../drawings/vmlDrawing7.v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oleObject" Target="../embeddings/oleObject9.bin" TargetMode="Internal" /><Relationship Id="rId3" Type="http://schemas.openxmlformats.org/officeDocument/2006/relationships/image" Target="../media/image2.wmf" /><Relationship Id="rId4" Type="http://schemas.openxmlformats.org/officeDocument/2006/relationships/vmlDrawing" Target="../drawings/vmlDrawing8.v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oleObject" Target="../embeddings/oleObject10.bin" TargetMode="Internal" /><Relationship Id="rId3" Type="http://schemas.openxmlformats.org/officeDocument/2006/relationships/image" Target="../media/image3.wmf" /><Relationship Id="rId4" Type="http://schemas.openxmlformats.org/officeDocument/2006/relationships/oleObject" Target="../embeddings/oleObject11.bin" TargetMode="Internal" /><Relationship Id="rId5" Type="http://schemas.openxmlformats.org/officeDocument/2006/relationships/oleObject" Target="../embeddings/oleObject12.bin" TargetMode="Internal" /><Relationship Id="rId6" Type="http://schemas.openxmlformats.org/officeDocument/2006/relationships/image" Target="../media/image4.wmf" /><Relationship Id="rId7" Type="http://schemas.openxmlformats.org/officeDocument/2006/relationships/oleObject" Target="../embeddings/oleObject13.bin" TargetMode="Internal" /><Relationship Id="rId8" Type="http://schemas.openxmlformats.org/officeDocument/2006/relationships/image" Target="../media/image5.wmf" /><Relationship Id="rId9" Type="http://schemas.openxmlformats.org/officeDocument/2006/relationships/vmlDrawing" Target="../drawings/vmlDrawing9.v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.pn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7.pn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8.png" /><Relationship Id="rId3" Type="http://schemas.openxmlformats.org/officeDocument/2006/relationships/package" Target="../embeddings/Microsoft_Word___1.docx" TargetMode="Internal" /><Relationship Id="rId4" Type="http://schemas.openxmlformats.org/officeDocument/2006/relationships/oleObject" Target="../embeddings/oleObject14.bin" /><Relationship Id="rId5" Type="http://schemas.openxmlformats.org/officeDocument/2006/relationships/image" Target="../media/image9.emf" /><Relationship Id="rId6" Type="http://schemas.openxmlformats.org/officeDocument/2006/relationships/vmlDrawing" Target="../drawings/vmlDrawing10.v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0.png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11.png" /><Relationship Id="rId3" Type="http://schemas.openxmlformats.org/officeDocument/2006/relationships/image" Target="../media/image12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6" y="0"/>
            <a:ext cx="9133747" cy="514350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374073" y="290945"/>
            <a:ext cx="27430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>
                <a:latin typeface="黑体" panose="02010609060101010101" pitchFamily="49" charset="-122"/>
                <a:ea typeface="黑体" panose="02010609060101010101" pitchFamily="49" charset="-122"/>
              </a:rPr>
              <a:t>人教</a:t>
            </a:r>
            <a:r>
              <a:rPr lang="zh-CN" altLang="en-US" b="1" smtClean="0">
                <a:latin typeface="黑体" panose="02010609060101010101" pitchFamily="49" charset="-122"/>
                <a:ea typeface="黑体" panose="02010609060101010101" pitchFamily="49" charset="-122"/>
              </a:rPr>
              <a:t>版 </a:t>
            </a:r>
            <a:r>
              <a:rPr lang="zh-CN" altLang="en-US" b="1">
                <a:latin typeface="黑体" panose="02010609060101010101" pitchFamily="49" charset="-122"/>
                <a:ea typeface="黑体" panose="02010609060101010101" pitchFamily="49" charset="-122"/>
              </a:rPr>
              <a:t>数学</a:t>
            </a:r>
            <a:r>
              <a:rPr lang="zh-CN" altLang="en-US" b="1" smtClean="0">
                <a:latin typeface="黑体" panose="02010609060101010101" pitchFamily="49" charset="-122"/>
                <a:ea typeface="黑体" panose="02010609060101010101" pitchFamily="49" charset="-122"/>
              </a:rPr>
              <a:t> 八年级上册</a:t>
            </a:r>
            <a:endParaRPr lang="zh-CN" altLang="en-US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文本框 6"/>
          <p:cNvSpPr txBox="1">
            <a:spLocks noChangeArrowheads="1"/>
          </p:cNvSpPr>
          <p:nvPr/>
        </p:nvSpPr>
        <p:spPr bwMode="auto">
          <a:xfrm>
            <a:off x="1192386" y="2004494"/>
            <a:ext cx="6408737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3200" b="1" smtClean="0">
                <a:latin typeface="Times New Roman" panose="02020603050405020304" pitchFamily="18" charset="0"/>
                <a:ea typeface="黑体" panose="02010609060101010101" pitchFamily="49" charset="-122"/>
                <a:sym typeface="Times New Roman" panose="02020603050405020304" pitchFamily="18" charset="0"/>
              </a:rPr>
              <a:t>第</a:t>
            </a:r>
            <a:r>
              <a:rPr lang="en-US" altLang="zh-CN" sz="3200" b="1" smtClean="0">
                <a:latin typeface="Times New Roman" panose="02020603050405020304" pitchFamily="18" charset="0"/>
                <a:ea typeface="黑体" panose="02010609060101010101" pitchFamily="49" charset="-122"/>
                <a:sym typeface="Times New Roman" panose="02020603050405020304" pitchFamily="18" charset="0"/>
              </a:rPr>
              <a:t>3</a:t>
            </a:r>
            <a:r>
              <a:rPr lang="zh-CN" altLang="en-US" sz="3200" b="1" smtClean="0">
                <a:latin typeface="Times New Roman" panose="02020603050405020304" pitchFamily="18" charset="0"/>
                <a:ea typeface="黑体" panose="02010609060101010101" pitchFamily="49" charset="-122"/>
                <a:sym typeface="Times New Roman" panose="02020603050405020304" pitchFamily="18" charset="0"/>
              </a:rPr>
              <a:t>节  多边形及内角和</a:t>
            </a:r>
            <a:endParaRPr lang="en-US" altLang="zh-CN" sz="3200" b="1" smtClean="0">
              <a:latin typeface="Times New Roman" panose="02020603050405020304" pitchFamily="18" charset="0"/>
              <a:ea typeface="黑体" panose="02010609060101010101" pitchFamily="49" charset="-122"/>
              <a:sym typeface="Times New Roman" panose="02020603050405020304" pitchFamily="18" charset="0"/>
            </a:endParaRPr>
          </a:p>
          <a:p>
            <a:pPr algn="ctr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b="1" smtClean="0">
                <a:solidFill>
                  <a:srgbClr val="00B0F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Times New Roman" panose="02020603050405020304" pitchFamily="18" charset="0"/>
              </a:rPr>
              <a:t>第</a:t>
            </a:r>
            <a:r>
              <a:rPr lang="en-US" altLang="zh-CN" sz="2800" b="1" smtClean="0">
                <a:solidFill>
                  <a:srgbClr val="00B0F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Times New Roman" panose="02020603050405020304" pitchFamily="18" charset="0"/>
              </a:rPr>
              <a:t>2</a:t>
            </a:r>
            <a:r>
              <a:rPr lang="zh-CN" altLang="en-US" sz="2800" b="1" smtClean="0">
                <a:solidFill>
                  <a:srgbClr val="00B0F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Times New Roman" panose="02020603050405020304" pitchFamily="18" charset="0"/>
              </a:rPr>
              <a:t>课时  多边形的内角和</a:t>
            </a:r>
            <a:endParaRPr lang="zh-CN" altLang="en-US" sz="2800" b="1">
              <a:solidFill>
                <a:srgbClr val="00B0F0"/>
              </a:solidFill>
              <a:latin typeface="Times New Roman" panose="02020603050405020304" pitchFamily="18" charset="0"/>
              <a:ea typeface="黑体" panose="02010609060101010101" pitchFamily="49" charset="-122"/>
              <a:sym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655732" y="1398945"/>
            <a:ext cx="34820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smtClean="0">
                <a:solidFill>
                  <a:srgbClr val="00B05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第十一章  三角形</a:t>
            </a:r>
            <a:endParaRPr lang="zh-CN" altLang="en-US" sz="3200" b="1">
              <a:solidFill>
                <a:srgbClr val="00B05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82835769"/>
      </p:ext>
    </p:ext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/>
          <p:cNvSpPr txBox="1"/>
          <p:nvPr/>
        </p:nvSpPr>
        <p:spPr>
          <a:xfrm>
            <a:off x="251460" y="750203"/>
            <a:ext cx="866031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fontAlgn="auto">
              <a:lnSpc>
                <a:spcPct val="150000"/>
              </a:lnSpc>
            </a:pPr>
            <a:r>
              <a:rPr lang="en-US" altLang="zh-CN" sz="2800" smtClean="0">
                <a:latin typeface="Times New Roman"/>
                <a:ea typeface="楷体" panose="02010609060101010101" pitchFamily="49" charset="-122"/>
                <a:cs typeface="+mn-ea"/>
              </a:rPr>
              <a:t>1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</a:rPr>
              <a:t>.</a:t>
            </a:r>
            <a:r>
              <a:rPr lang="zh-CN" altLang="en-US" sz="2800" smtClean="0">
                <a:latin typeface="Times New Roman"/>
                <a:ea typeface="楷体" panose="02010609060101010101" pitchFamily="49" charset="-122"/>
                <a:cs typeface="+mn-ea"/>
              </a:rPr>
              <a:t>什么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</a:rPr>
              <a:t>是多边形？</a:t>
            </a:r>
            <a:endParaRPr lang="en-US" altLang="zh-CN" sz="2800">
              <a:latin typeface="Times New Roman"/>
              <a:ea typeface="楷体" panose="02010609060101010101" pitchFamily="49" charset="-122"/>
              <a:cs typeface="+mn-ea"/>
            </a:endParaRPr>
          </a:p>
          <a:p>
            <a:pPr indent="457200" fontAlgn="auto">
              <a:lnSpc>
                <a:spcPct val="150000"/>
              </a:lnSpc>
            </a:pPr>
            <a:r>
              <a:rPr lang="en-US" altLang="zh-CN" sz="2800" smtClean="0">
                <a:latin typeface="Times New Roman"/>
                <a:ea typeface="楷体" panose="02010609060101010101" pitchFamily="49" charset="-122"/>
                <a:cs typeface="+mn-ea"/>
              </a:rPr>
              <a:t>2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</a:rPr>
              <a:t>.</a:t>
            </a:r>
            <a:r>
              <a:rPr lang="zh-CN" altLang="en-US" sz="2800" smtClean="0">
                <a:latin typeface="Times New Roman"/>
                <a:ea typeface="楷体" panose="02010609060101010101" pitchFamily="49" charset="-122"/>
                <a:cs typeface="+mn-ea"/>
              </a:rPr>
              <a:t>什么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</a:rPr>
              <a:t>是多边形的对角线？多边形的对角线具有什么性质？</a:t>
            </a:r>
            <a:endParaRPr lang="en-US" altLang="zh-CN" sz="2800">
              <a:latin typeface="Times New Roman"/>
              <a:ea typeface="楷体" panose="02010609060101010101" pitchFamily="49" charset="-122"/>
              <a:cs typeface="+mn-ea"/>
            </a:endParaRPr>
          </a:p>
          <a:p>
            <a:pPr indent="457200" fontAlgn="auto">
              <a:lnSpc>
                <a:spcPct val="150000"/>
              </a:lnSpc>
            </a:pPr>
            <a:r>
              <a:rPr lang="en-US" altLang="zh-CN" sz="2800" smtClean="0">
                <a:latin typeface="Times New Roman"/>
                <a:ea typeface="楷体" panose="02010609060101010101" pitchFamily="49" charset="-122"/>
                <a:cs typeface="+mn-ea"/>
              </a:rPr>
              <a:t>3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</a:rPr>
              <a:t>.</a:t>
            </a:r>
            <a:r>
              <a:rPr lang="zh-CN" altLang="en-US" sz="2800" smtClean="0">
                <a:latin typeface="Times New Roman"/>
                <a:ea typeface="楷体" panose="02010609060101010101" pitchFamily="49" charset="-122"/>
                <a:cs typeface="+mn-ea"/>
              </a:rPr>
              <a:t>什么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</a:rPr>
              <a:t>是正多边形？</a:t>
            </a:r>
          </a:p>
          <a:p>
            <a:pPr indent="457200" fontAlgn="auto">
              <a:lnSpc>
                <a:spcPct val="150000"/>
              </a:lnSpc>
            </a:pPr>
            <a:r>
              <a:rPr lang="en-US" altLang="zh-CN" sz="2800" smtClean="0">
                <a:latin typeface="Times New Roman"/>
                <a:ea typeface="楷体" panose="02010609060101010101" pitchFamily="49" charset="-122"/>
                <a:cs typeface="+mn-ea"/>
              </a:rPr>
              <a:t>4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</a:rPr>
              <a:t>.</a:t>
            </a:r>
            <a:r>
              <a:rPr lang="zh-CN" altLang="en-US" sz="2800" smtClean="0">
                <a:latin typeface="Times New Roman"/>
                <a:ea typeface="楷体" panose="02010609060101010101" pitchFamily="49" charset="-122"/>
                <a:cs typeface="+mn-ea"/>
              </a:rPr>
              <a:t>由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</a:rPr>
              <a:t>三角形内角和</a:t>
            </a:r>
            <a:r>
              <a:rPr lang="zh-CN" altLang="en-US" sz="2800" smtClean="0">
                <a:latin typeface="Times New Roman"/>
                <a:ea typeface="楷体" panose="02010609060101010101" pitchFamily="49" charset="-122"/>
                <a:cs typeface="+mn-ea"/>
              </a:rPr>
              <a:t>定理可以得到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</a:rPr>
              <a:t>哪些推论？</a:t>
            </a:r>
          </a:p>
          <a:p>
            <a:pPr indent="457200" fontAlgn="auto">
              <a:lnSpc>
                <a:spcPct val="150000"/>
              </a:lnSpc>
            </a:pPr>
            <a:r>
              <a:rPr lang="en-US" altLang="zh-CN" sz="2800" smtClean="0">
                <a:latin typeface="Times New Roman"/>
                <a:ea typeface="楷体" panose="02010609060101010101" pitchFamily="49" charset="-122"/>
                <a:cs typeface="+mn-ea"/>
              </a:rPr>
              <a:t>5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</a:rPr>
              <a:t>.</a:t>
            </a:r>
            <a:r>
              <a:rPr lang="zh-CN" altLang="en-US" sz="2800" smtClean="0">
                <a:latin typeface="Times New Roman"/>
                <a:ea typeface="楷体" panose="02010609060101010101" pitchFamily="49" charset="-122"/>
                <a:cs typeface="+mn-ea"/>
              </a:rPr>
              <a:t>三角形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</a:rPr>
              <a:t>外角具有什么性质？</a:t>
            </a:r>
          </a:p>
        </p:txBody>
      </p:sp>
      <p:sp>
        <p:nvSpPr>
          <p:cNvPr id="5" name="文本框 8"/>
          <p:cNvSpPr txBox="1"/>
          <p:nvPr/>
        </p:nvSpPr>
        <p:spPr>
          <a:xfrm>
            <a:off x="356052" y="232757"/>
            <a:ext cx="11144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smtClean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复习旧知</a:t>
            </a:r>
            <a:endParaRPr lang="zh-CN" altLang="en-US" b="1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/>
          <p:cNvSpPr txBox="1"/>
          <p:nvPr/>
        </p:nvSpPr>
        <p:spPr>
          <a:xfrm>
            <a:off x="573578" y="901024"/>
            <a:ext cx="814647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l" fontAlgn="auto">
              <a:lnSpc>
                <a:spcPct val="150000"/>
              </a:lnSpc>
            </a:pPr>
            <a:r>
              <a:rPr lang="en-US" altLang="zh-CN" sz="2800" b="1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1.</a:t>
            </a:r>
            <a:r>
              <a:rPr lang="zh-CN" altLang="en-US" sz="2800" b="1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了解并掌握多边形内角和与外角和公式</a:t>
            </a:r>
            <a:r>
              <a:rPr lang="en-US" altLang="zh-CN" sz="2800" b="1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.</a:t>
            </a:r>
          </a:p>
          <a:p>
            <a:pPr indent="457200" algn="l" fontAlgn="auto">
              <a:lnSpc>
                <a:spcPct val="150000"/>
              </a:lnSpc>
            </a:pPr>
            <a:r>
              <a:rPr lang="en-US" altLang="zh-CN" sz="2800" b="1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2.</a:t>
            </a:r>
            <a:r>
              <a:rPr lang="zh-CN" altLang="en-US" sz="2800" b="1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理解多边形内角和与外角和公式的推导过程</a:t>
            </a:r>
            <a:r>
              <a:rPr lang="en-US" altLang="zh-CN" sz="2800" b="1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.</a:t>
            </a:r>
            <a:endParaRPr lang="zh-CN" altLang="en-US" sz="2800" b="1">
              <a:solidFill>
                <a:srgbClr val="00B050"/>
              </a:solidFill>
              <a:latin typeface="楷体" panose="02010609060101010101" pitchFamily="49" charset="-122"/>
              <a:ea typeface="楷体" panose="02010609060101010101" pitchFamily="49" charset="-122"/>
              <a:cs typeface="+mn-ea"/>
            </a:endParaRPr>
          </a:p>
          <a:p>
            <a:pPr indent="457200" algn="l" fontAlgn="auto">
              <a:lnSpc>
                <a:spcPct val="150000"/>
              </a:lnSpc>
            </a:pPr>
            <a:r>
              <a:rPr lang="en-US" altLang="zh-CN" sz="2800" b="1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3.</a:t>
            </a:r>
            <a:r>
              <a:rPr lang="zh-CN" altLang="en-US" sz="2800" b="1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灵活运用多边形的内角和与外角和定理解决实际问题</a:t>
            </a:r>
            <a:r>
              <a:rPr lang="en-US" altLang="zh-CN" sz="2800" b="1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.</a:t>
            </a:r>
          </a:p>
        </p:txBody>
      </p:sp>
      <p:sp>
        <p:nvSpPr>
          <p:cNvPr id="8" name="文本框 8"/>
          <p:cNvSpPr txBox="1"/>
          <p:nvPr/>
        </p:nvSpPr>
        <p:spPr>
          <a:xfrm>
            <a:off x="356052" y="232757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smtClean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学习目标</a:t>
            </a:r>
            <a:endParaRPr lang="zh-CN" altLang="en-US" b="1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7" name="文本框 26"/>
          <p:cNvSpPr txBox="1"/>
          <p:nvPr/>
        </p:nvSpPr>
        <p:spPr>
          <a:xfrm>
            <a:off x="198846" y="736867"/>
            <a:ext cx="874195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50000"/>
              </a:lnSpc>
            </a:pPr>
            <a:r>
              <a:rPr lang="zh-CN" altLang="en-US" sz="2800">
                <a:latin typeface="Times New Roman"/>
                <a:ea typeface="楷体" panose="02010609060101010101" pitchFamily="49" charset="-122"/>
              </a:rPr>
              <a:t>问题</a:t>
            </a:r>
            <a:r>
              <a:rPr lang="en-US" altLang="zh-CN" sz="2800">
                <a:latin typeface="Times New Roman"/>
                <a:ea typeface="楷体" panose="02010609060101010101" pitchFamily="49" charset="-122"/>
              </a:rPr>
              <a:t>1</a:t>
            </a:r>
            <a:r>
              <a:rPr lang="zh-CN" altLang="en-US" sz="2800">
                <a:latin typeface="Times New Roman"/>
                <a:ea typeface="楷体" panose="02010609060101010101" pitchFamily="49" charset="-122"/>
              </a:rPr>
              <a:t>：你能说出三角形的内角和是多少度吗？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230750" y="1356201"/>
            <a:ext cx="5015230" cy="737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50000"/>
              </a:lnSpc>
            </a:pPr>
            <a:r>
              <a:rPr lang="zh-CN" altLang="en-US" sz="2800">
                <a:solidFill>
                  <a:srgbClr val="C00000"/>
                </a:solidFill>
                <a:latin typeface="Times New Roman"/>
                <a:ea typeface="楷体" panose="02010609060101010101" pitchFamily="49" charset="-122"/>
                <a:cs typeface="+mn-ea"/>
              </a:rPr>
              <a:t>三角形的内角和是</a:t>
            </a:r>
            <a:r>
              <a:rPr lang="en-US" altLang="zh-CN" sz="2800">
                <a:solidFill>
                  <a:srgbClr val="C00000"/>
                </a:solidFill>
                <a:latin typeface="Times New Roman"/>
                <a:ea typeface="楷体" panose="02010609060101010101" pitchFamily="49" charset="-122"/>
                <a:cs typeface="+mn-ea"/>
              </a:rPr>
              <a:t>180°.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198845" y="1948448"/>
            <a:ext cx="941849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50000"/>
              </a:lnSpc>
            </a:pPr>
            <a:r>
              <a:rPr lang="zh-CN" altLang="en-US" sz="2800">
                <a:latin typeface="Times New Roman"/>
                <a:ea typeface="楷体" panose="02010609060101010101" pitchFamily="49" charset="-122"/>
              </a:rPr>
              <a:t>问题</a:t>
            </a:r>
            <a:r>
              <a:rPr lang="en-US" altLang="zh-CN" sz="2800">
                <a:latin typeface="Times New Roman"/>
                <a:ea typeface="楷体" panose="02010609060101010101" pitchFamily="49" charset="-122"/>
              </a:rPr>
              <a:t>2</a:t>
            </a:r>
            <a:r>
              <a:rPr lang="zh-CN" altLang="en-US" sz="2800">
                <a:latin typeface="Times New Roman"/>
                <a:ea typeface="楷体" panose="02010609060101010101" pitchFamily="49" charset="-122"/>
              </a:rPr>
              <a:t>：你知道长方形和正方形的内角和是多少度吗？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85300" y="2691670"/>
            <a:ext cx="601726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50000"/>
              </a:lnSpc>
            </a:pPr>
            <a:r>
              <a:rPr lang="zh-CN" altLang="en-US" sz="2800">
                <a:solidFill>
                  <a:srgbClr val="C00000"/>
                </a:solidFill>
                <a:latin typeface="Times New Roman"/>
                <a:ea typeface="楷体" panose="02010609060101010101" pitchFamily="49" charset="-122"/>
                <a:cs typeface="+mn-ea"/>
              </a:rPr>
              <a:t>长方形和正方形的内角和都是</a:t>
            </a:r>
            <a:r>
              <a:rPr lang="en-US" altLang="zh-CN" sz="2800">
                <a:solidFill>
                  <a:srgbClr val="C00000"/>
                </a:solidFill>
                <a:latin typeface="Times New Roman"/>
                <a:ea typeface="楷体" panose="02010609060101010101" pitchFamily="49" charset="-122"/>
                <a:cs typeface="+mn-ea"/>
              </a:rPr>
              <a:t>360°.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198846" y="3447683"/>
            <a:ext cx="874195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50000"/>
              </a:lnSpc>
            </a:pPr>
            <a:r>
              <a:rPr lang="zh-CN" altLang="en-US" sz="2800">
                <a:latin typeface="Times New Roman"/>
                <a:ea typeface="楷体" panose="02010609060101010101" pitchFamily="49" charset="-122"/>
              </a:rPr>
              <a:t>问题</a:t>
            </a:r>
            <a:r>
              <a:rPr lang="en-US" altLang="zh-CN" sz="2800">
                <a:latin typeface="Times New Roman"/>
                <a:ea typeface="楷体" panose="02010609060101010101" pitchFamily="49" charset="-122"/>
              </a:rPr>
              <a:t>3</a:t>
            </a:r>
            <a:r>
              <a:rPr lang="zh-CN" altLang="en-US" sz="2800">
                <a:latin typeface="Times New Roman"/>
                <a:ea typeface="楷体" panose="02010609060101010101" pitchFamily="49" charset="-122"/>
              </a:rPr>
              <a:t>：你能猜测任意一个四边形的内角和是多少度吗？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203692" y="4157667"/>
            <a:ext cx="566891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50000"/>
              </a:lnSpc>
            </a:pPr>
            <a:r>
              <a:rPr lang="zh-CN" altLang="en-US" sz="2800">
                <a:solidFill>
                  <a:srgbClr val="C00000"/>
                </a:solidFill>
                <a:latin typeface="Times New Roman"/>
                <a:ea typeface="楷体" panose="02010609060101010101" pitchFamily="49" charset="-122"/>
                <a:cs typeface="+mn-ea"/>
              </a:rPr>
              <a:t>任意一个四边形的内角和是</a:t>
            </a:r>
            <a:r>
              <a:rPr lang="en-US" altLang="zh-CN" sz="2800">
                <a:solidFill>
                  <a:srgbClr val="C00000"/>
                </a:solidFill>
                <a:latin typeface="Times New Roman"/>
                <a:ea typeface="楷体" panose="02010609060101010101" pitchFamily="49" charset="-122"/>
                <a:cs typeface="+mn-ea"/>
              </a:rPr>
              <a:t>360°.</a:t>
            </a:r>
          </a:p>
        </p:txBody>
      </p:sp>
      <p:sp>
        <p:nvSpPr>
          <p:cNvPr id="10" name="文本框 8"/>
          <p:cNvSpPr txBox="1"/>
          <p:nvPr/>
        </p:nvSpPr>
        <p:spPr>
          <a:xfrm>
            <a:off x="356052" y="232757"/>
            <a:ext cx="11144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smtClean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导入新知</a:t>
            </a:r>
            <a:endParaRPr lang="zh-CN" altLang="en-US" b="1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208642" y="950943"/>
            <a:ext cx="8470900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sz="2800">
                <a:latin typeface="Times New Roman"/>
                <a:ea typeface="楷体" panose="02010609060101010101" pitchFamily="49" charset="-122"/>
                <a:cs typeface="+mn-ea"/>
              </a:rPr>
              <a:t>探究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</a:rPr>
              <a:t>：请大家任意画一个四边形，用量角器量出四个内角的大小，并计算出四个内角的和是多少？</a:t>
            </a:r>
            <a:endParaRPr lang="en-US" altLang="zh-CN" sz="2800">
              <a:latin typeface="Times New Roman"/>
              <a:ea typeface="楷体" panose="02010609060101010101" pitchFamily="49" charset="-122"/>
              <a:cs typeface="+mn-ea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27717" y="2342511"/>
            <a:ext cx="825182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>
                <a:solidFill>
                  <a:srgbClr val="C00000"/>
                </a:solidFill>
                <a:latin typeface="Times New Roman"/>
                <a:ea typeface="楷体" panose="02010609060101010101" pitchFamily="49" charset="-122"/>
                <a:cs typeface="+mn-ea"/>
              </a:rPr>
              <a:t>经过测量发现四边形的四个内角和为</a:t>
            </a:r>
            <a:r>
              <a:rPr lang="en-US" altLang="zh-CN" sz="2800">
                <a:solidFill>
                  <a:srgbClr val="C00000"/>
                </a:solidFill>
                <a:latin typeface="Times New Roman"/>
                <a:ea typeface="楷体" panose="02010609060101010101" pitchFamily="49" charset="-122"/>
                <a:cs typeface="+mn-ea"/>
              </a:rPr>
              <a:t>360°.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427717" y="3213335"/>
            <a:ext cx="8340667" cy="1532334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>
            <a:defPPr>
              <a:defRPr lang="zh-CN"/>
            </a:defPPr>
            <a:lvl1pPr fontAlgn="auto">
              <a:lnSpc>
                <a:spcPct val="100000"/>
              </a:lnSpc>
              <a:defRPr sz="2800">
                <a:latin typeface="Times New Roman"/>
                <a:ea typeface="楷体" panose="02010609060101010101" pitchFamily="49" charset="-122"/>
              </a:defRPr>
            </a:lvl1pPr>
          </a:lstStyle>
          <a:p>
            <a:r>
              <a:rPr lang="zh-CN" altLang="en-US"/>
              <a:t>试用三角形内角和定理来证明任意一个四边形的内角和为</a:t>
            </a:r>
            <a:r>
              <a:rPr lang="en-US" altLang="zh-CN"/>
              <a:t>360°.</a:t>
            </a:r>
            <a:r>
              <a:rPr lang="zh-CN" altLang="en-US"/>
              <a:t>利用对角线将四边形分成三角形来求解</a:t>
            </a:r>
            <a:r>
              <a:rPr lang="en-US" altLang="zh-CN"/>
              <a:t>.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800894" y="635341"/>
            <a:ext cx="4329892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solidFill>
                  <a:srgbClr val="00B050"/>
                </a:solidFill>
                <a:latin typeface="Times New Roman"/>
                <a:ea typeface="楷体" panose="02010609060101010101" pitchFamily="49" charset="-122"/>
                <a:cs typeface="Times New Roman" panose="02020603050405020304" charset="0"/>
              </a:rPr>
              <a:t>新知一  多边形的内角和</a:t>
            </a:r>
            <a:endParaRPr lang="en-US" altLang="zh-CN" sz="2400" b="1">
              <a:solidFill>
                <a:srgbClr val="00B050"/>
              </a:solidFill>
              <a:latin typeface="Times New Roman"/>
              <a:ea typeface="楷体" panose="02010609060101010101" pitchFamily="49" charset="-122"/>
              <a:cs typeface="Times New Roman" panose="02020603050405020304" charset="0"/>
            </a:endParaRPr>
          </a:p>
        </p:txBody>
      </p:sp>
      <p:sp>
        <p:nvSpPr>
          <p:cNvPr id="8" name="文本框 8"/>
          <p:cNvSpPr txBox="1"/>
          <p:nvPr/>
        </p:nvSpPr>
        <p:spPr>
          <a:xfrm>
            <a:off x="356052" y="232757"/>
            <a:ext cx="11144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smtClean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合作探究</a:t>
            </a:r>
            <a:endParaRPr lang="zh-CN" altLang="en-US" b="1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3" name="文本框 12"/>
          <p:cNvSpPr txBox="1"/>
          <p:nvPr/>
        </p:nvSpPr>
        <p:spPr>
          <a:xfrm>
            <a:off x="222250" y="1262164"/>
            <a:ext cx="7785100" cy="36622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20000"/>
              </a:lnSpc>
            </a:pP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</a:rPr>
              <a:t>解：∵对角线</a:t>
            </a:r>
            <a:r>
              <a:rPr lang="en-US" altLang="zh-CN" sz="2800" i="1">
                <a:latin typeface="Times New Roman"/>
                <a:ea typeface="楷体" panose="02010609060101010101" pitchFamily="49" charset="-122"/>
                <a:cs typeface="Times New Roman" panose="02020603050405020304" charset="0"/>
              </a:rPr>
              <a:t>AC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</a:rPr>
              <a:t>将四边形分为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sym typeface="+mn-ea"/>
              </a:rPr>
              <a:t>△</a:t>
            </a:r>
            <a:r>
              <a:rPr lang="en-US" altLang="zh-CN" sz="2800" i="1">
                <a:latin typeface="Times New Roman"/>
                <a:ea typeface="楷体" panose="02010609060101010101" pitchFamily="49" charset="-122"/>
                <a:sym typeface="+mn-ea"/>
              </a:rPr>
              <a:t>ACD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Arial" panose="020b0604020202020204" pitchFamily="34" charset="0"/>
              </a:rPr>
              <a:t>和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sym typeface="+mn-ea"/>
              </a:rPr>
              <a:t>△</a:t>
            </a:r>
            <a:r>
              <a:rPr lang="en-US" altLang="zh-CN" sz="2800" i="1">
                <a:latin typeface="Times New Roman"/>
                <a:ea typeface="楷体" panose="02010609060101010101" pitchFamily="49" charset="-122"/>
                <a:cs typeface="Times New Roman" panose="02020603050405020304" charset="0"/>
              </a:rPr>
              <a:t>ACB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Arial" panose="020b0604020202020204" pitchFamily="34" charset="0"/>
              </a:rPr>
              <a:t>，</a:t>
            </a:r>
            <a:endParaRPr lang="en-US" altLang="zh-CN" sz="2800">
              <a:latin typeface="Times New Roman"/>
              <a:ea typeface="楷体" panose="02010609060101010101" pitchFamily="49" charset="-122"/>
              <a:cs typeface="Arial" panose="020b0604020202020204" pitchFamily="34" charset="0"/>
            </a:endParaRPr>
          </a:p>
          <a:p>
            <a:pPr fontAlgn="auto">
              <a:lnSpc>
                <a:spcPct val="120000"/>
              </a:lnSpc>
            </a:pPr>
            <a:r>
              <a:rPr lang="zh-CN" altLang="en-US" sz="2800" smtClean="0">
                <a:latin typeface="Times New Roman"/>
                <a:ea typeface="楷体" panose="02010609060101010101" pitchFamily="49" charset="-122"/>
                <a:cs typeface="+mn-ea"/>
              </a:rPr>
              <a:t>∴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</a:rPr>
              <a:t>在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sym typeface="+mn-ea"/>
              </a:rPr>
              <a:t>△</a:t>
            </a:r>
            <a:r>
              <a:rPr lang="en-US" altLang="zh-CN" sz="2800" i="1">
                <a:latin typeface="Times New Roman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ACD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Arial" panose="020b0604020202020204" pitchFamily="34" charset="0"/>
                <a:sym typeface="+mn-ea"/>
              </a:rPr>
              <a:t>中，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∠</a:t>
            </a:r>
            <a:r>
              <a:rPr lang="en-US" altLang="zh-CN" sz="2800" i="1">
                <a:latin typeface="Times New Roman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D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+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∠</a:t>
            </a:r>
            <a:r>
              <a:rPr lang="en-US" altLang="zh-CN" sz="2800" i="1">
                <a:latin typeface="Times New Roman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DAC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+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∠</a:t>
            </a:r>
            <a:r>
              <a:rPr lang="en-US" altLang="zh-CN" sz="2800" i="1">
                <a:latin typeface="Times New Roman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DCA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=180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°，</a:t>
            </a:r>
            <a:endParaRPr lang="en-US" altLang="zh-CN" sz="2800">
              <a:latin typeface="Times New Roman"/>
              <a:ea typeface="楷体" panose="02010609060101010101" pitchFamily="49" charset="-122"/>
              <a:cs typeface="+mn-ea"/>
              <a:sym typeface="+mn-ea"/>
            </a:endParaRPr>
          </a:p>
          <a:p>
            <a:pPr fontAlgn="auto">
              <a:lnSpc>
                <a:spcPct val="120000"/>
              </a:lnSpc>
            </a:pPr>
            <a:r>
              <a:rPr lang="zh-CN" altLang="en-US" sz="2800" smtClean="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在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sym typeface="+mn-ea"/>
              </a:rPr>
              <a:t>△</a:t>
            </a:r>
            <a:r>
              <a:rPr lang="en-US" altLang="zh-CN" sz="2800" i="1">
                <a:latin typeface="Times New Roman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ACB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Arial" panose="020b0604020202020204" pitchFamily="34" charset="0"/>
                <a:sym typeface="+mn-ea"/>
              </a:rPr>
              <a:t>中，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∠</a:t>
            </a:r>
            <a:r>
              <a:rPr lang="en-US" altLang="zh-CN" sz="2800" i="1">
                <a:latin typeface="Times New Roman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B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+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∠</a:t>
            </a:r>
            <a:r>
              <a:rPr lang="en-US" altLang="zh-CN" sz="2800" i="1">
                <a:latin typeface="Times New Roman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BAC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+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∠</a:t>
            </a:r>
            <a:r>
              <a:rPr lang="en-US" altLang="zh-CN" sz="2800" i="1">
                <a:latin typeface="Times New Roman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BCA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=180</a:t>
            </a:r>
            <a:r>
              <a:rPr lang="en-US" altLang="zh-CN" sz="2800" smtClean="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°.</a:t>
            </a:r>
          </a:p>
          <a:p>
            <a:pPr fontAlgn="auto">
              <a:lnSpc>
                <a:spcPct val="120000"/>
              </a:lnSpc>
            </a:pPr>
            <a:r>
              <a:rPr lang="zh-CN" altLang="en-US" sz="2800" smtClean="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∵∠</a:t>
            </a:r>
            <a:r>
              <a:rPr lang="en-US" altLang="zh-CN" sz="2800" i="1" smtClean="0">
                <a:latin typeface="Times New Roman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D</a:t>
            </a:r>
            <a:r>
              <a:rPr lang="en-US" altLang="zh-CN" sz="2800" smtClean="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+</a:t>
            </a:r>
            <a:r>
              <a:rPr lang="zh-CN" altLang="en-US" sz="2800" smtClean="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∠</a:t>
            </a:r>
            <a:r>
              <a:rPr lang="en-US" altLang="zh-CN" sz="2800" i="1" smtClean="0">
                <a:latin typeface="Times New Roman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DAC</a:t>
            </a:r>
            <a:r>
              <a:rPr lang="en-US" altLang="zh-CN" sz="2800" smtClean="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+</a:t>
            </a:r>
            <a:r>
              <a:rPr lang="zh-CN" altLang="en-US" sz="2800" smtClean="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∠</a:t>
            </a:r>
            <a:r>
              <a:rPr lang="en-US" altLang="zh-CN" sz="2800" i="1" smtClean="0">
                <a:latin typeface="Times New Roman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DCA</a:t>
            </a:r>
            <a:r>
              <a:rPr lang="en-US" altLang="zh-CN" sz="2800" smtClean="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+</a:t>
            </a:r>
            <a:r>
              <a:rPr lang="zh-CN" altLang="en-US" sz="2800" smtClean="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∠</a:t>
            </a:r>
            <a:r>
              <a:rPr lang="en-US" altLang="zh-CN" sz="2800" i="1" smtClean="0">
                <a:latin typeface="Times New Roman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B</a:t>
            </a:r>
            <a:r>
              <a:rPr lang="en-US" altLang="zh-CN" sz="2800" smtClean="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+</a:t>
            </a:r>
          </a:p>
          <a:p>
            <a:pPr fontAlgn="auto">
              <a:lnSpc>
                <a:spcPct val="120000"/>
              </a:lnSpc>
            </a:pPr>
            <a:r>
              <a:rPr lang="zh-CN" altLang="en-US" sz="2800" smtClean="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∠</a:t>
            </a:r>
            <a:r>
              <a:rPr lang="en-US" altLang="zh-CN" sz="2800" i="1" smtClean="0">
                <a:latin typeface="Times New Roman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BAC</a:t>
            </a:r>
            <a:r>
              <a:rPr lang="en-US" altLang="zh-CN" sz="2800" smtClean="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+</a:t>
            </a:r>
            <a:r>
              <a:rPr lang="zh-CN" altLang="en-US" sz="2800" smtClean="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∠</a:t>
            </a:r>
            <a:r>
              <a:rPr lang="en-US" altLang="zh-CN" sz="2800" i="1" smtClean="0">
                <a:latin typeface="Times New Roman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BCA</a:t>
            </a:r>
            <a:r>
              <a:rPr lang="en-US" altLang="zh-CN" sz="2800" smtClean="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=360°</a:t>
            </a:r>
            <a:r>
              <a:rPr lang="zh-CN" altLang="en-US" sz="2800" smtClean="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，</a:t>
            </a:r>
            <a:endParaRPr lang="en-US" altLang="zh-CN" sz="2800" smtClean="0">
              <a:latin typeface="Times New Roman"/>
              <a:ea typeface="楷体" panose="02010609060101010101" pitchFamily="49" charset="-122"/>
              <a:cs typeface="+mn-ea"/>
              <a:sym typeface="+mn-ea"/>
            </a:endParaRPr>
          </a:p>
          <a:p>
            <a:pPr fontAlgn="auto">
              <a:lnSpc>
                <a:spcPct val="120000"/>
              </a:lnSpc>
            </a:pPr>
            <a:r>
              <a:rPr lang="zh-CN" altLang="en-US" sz="2800" smtClean="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∴∠</a:t>
            </a:r>
            <a:r>
              <a:rPr lang="en-US" altLang="zh-CN" sz="2800" i="1">
                <a:latin typeface="Times New Roman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D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+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∠</a:t>
            </a:r>
            <a:r>
              <a:rPr lang="en-US" altLang="zh-CN" sz="2800" i="1">
                <a:latin typeface="Times New Roman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DAB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+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∠</a:t>
            </a:r>
            <a:r>
              <a:rPr lang="en-US" altLang="zh-CN" sz="2800" i="1">
                <a:latin typeface="Times New Roman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B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+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∠</a:t>
            </a:r>
            <a:r>
              <a:rPr lang="en-US" altLang="zh-CN" sz="2800" i="1">
                <a:latin typeface="Times New Roman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BCD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=360</a:t>
            </a:r>
            <a:r>
              <a:rPr lang="en-US" altLang="zh-CN" sz="2800" smtClean="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°.</a:t>
            </a:r>
          </a:p>
          <a:p>
            <a:pPr fontAlgn="auto">
              <a:lnSpc>
                <a:spcPct val="120000"/>
              </a:lnSpc>
            </a:pPr>
            <a:r>
              <a:rPr lang="zh-CN" altLang="en-US" sz="2800" smtClean="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∴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四边形</a:t>
            </a:r>
            <a:r>
              <a:rPr lang="en-US" altLang="zh-CN" sz="2800" i="1">
                <a:latin typeface="Times New Roman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ABCD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的内角和为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360°.</a:t>
            </a:r>
            <a:endParaRPr lang="zh-CN" altLang="en-US" sz="2800">
              <a:latin typeface="Times New Roman"/>
              <a:ea typeface="楷体" panose="02010609060101010101" pitchFamily="49" charset="-122"/>
              <a:cs typeface="+mn-ea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22250" y="324101"/>
            <a:ext cx="901043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/>
            <a:r>
              <a:rPr lang="zh-CN" altLang="en-US" sz="2800">
                <a:latin typeface="Times New Roman"/>
                <a:ea typeface="黑体"/>
                <a:cs typeface="Times New Roman" panose="02020603050405020304" charset="0"/>
              </a:rPr>
              <a:t>如图，在四边形</a:t>
            </a:r>
            <a:r>
              <a:rPr lang="en-US" altLang="zh-CN" sz="2800" i="1">
                <a:latin typeface="Times New Roman"/>
                <a:ea typeface="黑体"/>
                <a:cs typeface="Times New Roman" panose="02020603050405020304" charset="0"/>
              </a:rPr>
              <a:t>ABCD</a:t>
            </a:r>
            <a:r>
              <a:rPr lang="zh-CN" altLang="en-US" sz="2800">
                <a:latin typeface="Times New Roman"/>
                <a:ea typeface="黑体"/>
                <a:cs typeface="Times New Roman" panose="02020603050405020304" charset="0"/>
              </a:rPr>
              <a:t>中，连接对角线</a:t>
            </a:r>
            <a:r>
              <a:rPr lang="en-US" altLang="zh-CN" sz="2800" i="1">
                <a:latin typeface="Times New Roman"/>
                <a:ea typeface="黑体"/>
                <a:cs typeface="Times New Roman" panose="02020603050405020304" charset="0"/>
              </a:rPr>
              <a:t>AC</a:t>
            </a:r>
            <a:r>
              <a:rPr lang="zh-CN" altLang="en-US" sz="2800">
                <a:latin typeface="Times New Roman"/>
                <a:ea typeface="黑体"/>
                <a:cs typeface="Times New Roman" panose="02020603050405020304" charset="0"/>
              </a:rPr>
              <a:t>，求四边形</a:t>
            </a:r>
            <a:r>
              <a:rPr lang="en-US" altLang="zh-CN" sz="2800" i="1">
                <a:latin typeface="Times New Roman"/>
                <a:ea typeface="黑体"/>
                <a:cs typeface="Times New Roman" panose="02020603050405020304" charset="0"/>
              </a:rPr>
              <a:t>ABCD</a:t>
            </a:r>
            <a:r>
              <a:rPr lang="zh-CN" altLang="en-US" sz="2800">
                <a:latin typeface="Times New Roman"/>
                <a:ea typeface="黑体"/>
                <a:cs typeface="Times New Roman" panose="02020603050405020304" charset="0"/>
              </a:rPr>
              <a:t>的内角和</a:t>
            </a:r>
            <a:r>
              <a:rPr lang="en-US" altLang="zh-CN" sz="2800">
                <a:latin typeface="Times New Roman"/>
                <a:ea typeface="黑体"/>
                <a:cs typeface="Times New Roman" panose="02020603050405020304" charset="0"/>
              </a:rPr>
              <a:t>.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5780003" y="4286155"/>
            <a:ext cx="22733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i="1">
                <a:latin typeface="Times New Roman"/>
                <a:ea typeface="楷体" panose="02010609060101010101" pitchFamily="49" charset="-122"/>
                <a:cs typeface="Times New Roman" panose="02020603050405020304" charset="0"/>
              </a:rPr>
              <a:t>A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8027213" y="2959005"/>
            <a:ext cx="22733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i="1">
                <a:latin typeface="Times New Roman"/>
                <a:ea typeface="楷体" panose="02010609060101010101" pitchFamily="49" charset="-122"/>
                <a:cs typeface="Times New Roman" panose="02020603050405020304" charset="0"/>
              </a:rPr>
              <a:t>C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8393663" y="4227735"/>
            <a:ext cx="22733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i="1">
                <a:latin typeface="Times New Roman"/>
                <a:ea typeface="楷体" panose="02010609060101010101" pitchFamily="49" charset="-122"/>
                <a:cs typeface="Times New Roman" panose="02020603050405020304" charset="0"/>
              </a:rPr>
              <a:t>B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6133063" y="2724690"/>
            <a:ext cx="22733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i="1">
                <a:latin typeface="Times New Roman"/>
                <a:ea typeface="楷体" panose="02010609060101010101" pitchFamily="49" charset="-122"/>
                <a:cs typeface="Times New Roman" panose="02020603050405020304" charset="0"/>
              </a:rPr>
              <a:t>D</a:t>
            </a:r>
          </a:p>
        </p:txBody>
      </p:sp>
      <p:cxnSp>
        <p:nvCxnSpPr>
          <p:cNvPr id="7" name="直接连接符 6"/>
          <p:cNvCxnSpPr/>
          <p:nvPr/>
        </p:nvCxnSpPr>
        <p:spPr>
          <a:xfrm flipV="1">
            <a:off x="5940658" y="4286155"/>
            <a:ext cx="2453005" cy="6985"/>
          </a:xfrm>
          <a:prstGeom prst="line">
            <a:avLst/>
          </a:prstGeom>
          <a:ln w="2857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flipV="1">
            <a:off x="5940658" y="2889790"/>
            <a:ext cx="612140" cy="1396365"/>
          </a:xfrm>
          <a:prstGeom prst="line">
            <a:avLst/>
          </a:prstGeom>
          <a:ln w="2857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6554068" y="2905030"/>
            <a:ext cx="1521460" cy="376555"/>
          </a:xfrm>
          <a:prstGeom prst="line">
            <a:avLst/>
          </a:prstGeom>
          <a:ln w="2857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H="1" flipV="1">
            <a:off x="8048004" y="3277363"/>
            <a:ext cx="334642" cy="1000124"/>
          </a:xfrm>
          <a:prstGeom prst="line">
            <a:avLst/>
          </a:prstGeom>
          <a:ln w="2857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flipV="1">
            <a:off x="5956533" y="3296825"/>
            <a:ext cx="2073275" cy="973455"/>
          </a:xfrm>
          <a:prstGeom prst="line">
            <a:avLst/>
          </a:prstGeom>
          <a:ln w="28575" cmpd="sng">
            <a:solidFill>
              <a:srgbClr val="C0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5" name="对象 14">
            <a:hlinkClick action="ppaction://ole?verb=0"/>
          </p:cNvPr>
          <p:cNvGraphicFramePr>
            <a:graphicFrameLocks noChangeAspect="1"/>
          </p:cNvGraphicFramePr>
          <p:nvPr/>
        </p:nvGraphicFramePr>
        <p:xfrm>
          <a:off x="4114800" y="2464250"/>
          <a:ext cx="914400" cy="2159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2" imgW="914400" imgH="215900" progId="Equation.KSEE3">
                  <p:embed/>
                </p:oleObj>
              </mc:Choice>
              <mc:Fallback>
                <p:oleObj r:id="rId2" imgW="914400" imgH="2159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114800" y="2464250"/>
                        <a:ext cx="914400" cy="215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对象 15">
            <a:hlinkClick action="ppaction://ole?verb=0"/>
          </p:cNvPr>
          <p:cNvGraphicFramePr>
            <a:graphicFrameLocks noChangeAspect="1"/>
          </p:cNvGraphicFramePr>
          <p:nvPr/>
        </p:nvGraphicFramePr>
        <p:xfrm>
          <a:off x="4114800" y="2464250"/>
          <a:ext cx="914400" cy="2159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4" imgW="914400" imgH="215900" progId="Equation.KSEE3">
                  <p:embed/>
                </p:oleObj>
              </mc:Choice>
              <mc:Fallback>
                <p:oleObj r:id="rId4" imgW="914400" imgH="2159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114800" y="2464250"/>
                        <a:ext cx="914400" cy="215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100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7" name="文本框 16"/>
          <p:cNvSpPr txBox="1"/>
          <p:nvPr/>
        </p:nvSpPr>
        <p:spPr>
          <a:xfrm>
            <a:off x="241204" y="181717"/>
            <a:ext cx="8714243" cy="737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类比四边形内角和的计算方法，请尝试完成下列填空</a:t>
            </a:r>
            <a:r>
              <a:rPr lang="en-US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.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41204" y="2441497"/>
            <a:ext cx="871424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20000"/>
              </a:lnSpc>
            </a:pP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</a:rPr>
              <a:t>从五边形的一个顶点出发，可以作出（     ）条对角线，它们将五边形分成了（     ）个三角形，五边形的内角和等于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</a:rPr>
              <a:t>180°×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</a:rPr>
              <a:t>（      ）</a:t>
            </a:r>
            <a:r>
              <a:rPr lang="en-US" altLang="zh-CN" sz="2800" smtClean="0">
                <a:latin typeface="Times New Roman"/>
                <a:ea typeface="楷体" panose="02010609060101010101" pitchFamily="49" charset="-122"/>
                <a:cs typeface="+mn-ea"/>
              </a:rPr>
              <a:t>.</a:t>
            </a:r>
            <a:r>
              <a:rPr lang="zh-CN" altLang="en-US" sz="2800" smtClean="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从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六边形的一个顶点出发，可以作出（     ）条对角线，它们将六边形分成了（     ）个三角形，六边形的内角和等于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180°×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（      ）</a:t>
            </a:r>
            <a:r>
              <a:rPr lang="en-US" altLang="zh-CN" sz="2800" smtClean="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.</a:t>
            </a:r>
            <a:endParaRPr lang="en-US" altLang="zh-CN" sz="2800">
              <a:latin typeface="Times New Roman"/>
              <a:ea typeface="楷体" panose="02010609060101010101" pitchFamily="49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992034" y="788247"/>
            <a:ext cx="2089150" cy="1536065"/>
            <a:chOff x="13747" y="7971"/>
            <a:chExt cx="3118" cy="1978"/>
          </a:xfrm>
          <a:noFill/>
        </p:grpSpPr>
        <p:sp>
          <p:nvSpPr>
            <p:cNvPr id="8" name="正五边形 7"/>
            <p:cNvSpPr/>
            <p:nvPr/>
          </p:nvSpPr>
          <p:spPr>
            <a:xfrm>
              <a:off x="13747" y="7971"/>
              <a:ext cx="2865" cy="1978"/>
            </a:xfrm>
            <a:prstGeom prst="pentagon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latin typeface="Times New Roman"/>
                <a:ea typeface="楷体" panose="02010609060101010101" pitchFamily="49" charset="-122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16507" y="8440"/>
              <a:ext cx="358" cy="67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endParaRPr lang="en-US" altLang="zh-CN" sz="2800">
                <a:latin typeface="Times New Roman"/>
                <a:ea typeface="楷体" panose="02010609060101010101" pitchFamily="49" charset="-122"/>
              </a:endParaRPr>
            </a:p>
          </p:txBody>
        </p:sp>
      </p:grpSp>
      <p:sp>
        <p:nvSpPr>
          <p:cNvPr id="11" name="六边形 10"/>
          <p:cNvSpPr/>
          <p:nvPr/>
        </p:nvSpPr>
        <p:spPr>
          <a:xfrm>
            <a:off x="5334134" y="851205"/>
            <a:ext cx="1749425" cy="1486535"/>
          </a:xfrm>
          <a:prstGeom prst="hexagon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sz="2800">
              <a:latin typeface="Times New Roman"/>
              <a:ea typeface="楷体" panose="02010609060101010101" pitchFamily="49" charset="-122"/>
            </a:endParaRPr>
          </a:p>
        </p:txBody>
      </p:sp>
      <p:cxnSp>
        <p:nvCxnSpPr>
          <p:cNvPr id="12" name="直接连接符 11"/>
          <p:cNvCxnSpPr>
            <a:endCxn id="9" idx="1"/>
          </p:cNvCxnSpPr>
          <p:nvPr/>
        </p:nvCxnSpPr>
        <p:spPr>
          <a:xfrm>
            <a:off x="1992034" y="1411817"/>
            <a:ext cx="1849120" cy="1270"/>
          </a:xfrm>
          <a:prstGeom prst="line">
            <a:avLst/>
          </a:prstGeom>
          <a:ln w="28575" cmpd="sng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>
            <a:endCxn id="8" idx="4"/>
          </p:cNvCxnSpPr>
          <p:nvPr/>
        </p:nvCxnSpPr>
        <p:spPr>
          <a:xfrm>
            <a:off x="2007909" y="1378797"/>
            <a:ext cx="1537335" cy="945515"/>
          </a:xfrm>
          <a:prstGeom prst="line">
            <a:avLst/>
          </a:prstGeom>
          <a:ln w="28575" cmpd="sng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5344929" y="1591615"/>
            <a:ext cx="1727835" cy="6350"/>
          </a:xfrm>
          <a:prstGeom prst="line">
            <a:avLst/>
          </a:prstGeom>
          <a:ln w="28575" cmpd="sng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>
            <a:stCxn id="11" idx="3"/>
            <a:endCxn id="11" idx="5"/>
          </p:cNvCxnSpPr>
          <p:nvPr/>
        </p:nvCxnSpPr>
        <p:spPr>
          <a:xfrm flipV="1">
            <a:off x="5334134" y="851205"/>
            <a:ext cx="1377950" cy="743585"/>
          </a:xfrm>
          <a:prstGeom prst="line">
            <a:avLst/>
          </a:prstGeom>
          <a:ln w="28575" cmpd="sng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>
            <a:endCxn id="11" idx="1"/>
          </p:cNvCxnSpPr>
          <p:nvPr/>
        </p:nvCxnSpPr>
        <p:spPr>
          <a:xfrm>
            <a:off x="5356359" y="1605585"/>
            <a:ext cx="1355725" cy="732155"/>
          </a:xfrm>
          <a:prstGeom prst="line">
            <a:avLst/>
          </a:prstGeom>
          <a:ln w="28575" cmpd="sng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6424349" y="2521026"/>
            <a:ext cx="4394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rgbClr val="C00000"/>
                </a:solidFill>
                <a:latin typeface="Times New Roman"/>
                <a:ea typeface="楷体" panose="02010609060101010101" pitchFamily="49" charset="-122"/>
              </a:rPr>
              <a:t>2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3949007" y="2945472"/>
            <a:ext cx="4394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rgbClr val="C00000"/>
                </a:solidFill>
                <a:latin typeface="Times New Roman"/>
                <a:ea typeface="楷体" panose="02010609060101010101" pitchFamily="49" charset="-122"/>
              </a:rPr>
              <a:t>3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3105824" y="3467442"/>
            <a:ext cx="4394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rgbClr val="C00000"/>
                </a:solidFill>
                <a:latin typeface="Times New Roman"/>
                <a:ea typeface="楷体" panose="02010609060101010101" pitchFamily="49" charset="-122"/>
              </a:rPr>
              <a:t>3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1788199" y="3989412"/>
            <a:ext cx="4394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rgbClr val="C00000"/>
                </a:solidFill>
                <a:latin typeface="Times New Roman"/>
                <a:ea typeface="楷体" panose="02010609060101010101" pitchFamily="49" charset="-122"/>
              </a:rPr>
              <a:t>3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7942010" y="4004072"/>
            <a:ext cx="4394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rgbClr val="C00000"/>
                </a:solidFill>
                <a:latin typeface="Times New Roman"/>
                <a:ea typeface="楷体" panose="02010609060101010101" pitchFamily="49" charset="-122"/>
              </a:rPr>
              <a:t>4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7013547" y="4451387"/>
            <a:ext cx="4394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rgbClr val="C00000"/>
                </a:solidFill>
                <a:latin typeface="Times New Roman"/>
                <a:ea typeface="楷体" panose="02010609060101010101" pitchFamily="49" charset="-122"/>
              </a:rPr>
              <a:t>4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2" grpId="0"/>
      <p:bldP spid="23" grpId="0"/>
      <p:bldP spid="24" grpId="0"/>
      <p:bldP spid="2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7" name="文本框 16"/>
          <p:cNvSpPr txBox="1"/>
          <p:nvPr/>
        </p:nvSpPr>
        <p:spPr>
          <a:xfrm>
            <a:off x="241839" y="187253"/>
            <a:ext cx="863355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800">
                <a:latin typeface="+mj-ea"/>
                <a:ea typeface="+mj-ea"/>
                <a:cs typeface="+mn-ea"/>
                <a:sym typeface="+mn-ea"/>
              </a:rPr>
              <a:t>多边形的内角和公式</a:t>
            </a:r>
            <a:r>
              <a:rPr lang="zh-CN" altLang="en-US" sz="2800" smtClean="0">
                <a:latin typeface="+mj-ea"/>
                <a:ea typeface="+mj-ea"/>
                <a:cs typeface="+mn-ea"/>
                <a:sym typeface="+mn-ea"/>
              </a:rPr>
              <a:t>：</a:t>
            </a:r>
            <a:endParaRPr lang="en-US" altLang="zh-CN" sz="2800" smtClean="0">
              <a:latin typeface="+mj-ea"/>
              <a:ea typeface="+mj-ea"/>
              <a:cs typeface="+mn-ea"/>
              <a:sym typeface="+mn-ea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2800" i="1" smtClean="0">
                <a:latin typeface="Times New Roman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n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边形的内角和等于</a:t>
            </a:r>
            <a:r>
              <a:rPr lang="zh-CN" altLang="en-US" sz="2800">
                <a:solidFill>
                  <a:srgbClr val="C00000"/>
                </a:solidFill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（</a:t>
            </a:r>
            <a:r>
              <a:rPr lang="en-US" altLang="zh-CN" sz="2800" i="1">
                <a:solidFill>
                  <a:srgbClr val="C00000"/>
                </a:solidFill>
                <a:latin typeface="Times New Roman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n</a:t>
            </a:r>
            <a:r>
              <a:rPr lang="en-US" altLang="zh-CN" sz="2800">
                <a:solidFill>
                  <a:srgbClr val="C00000"/>
                </a:solidFill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-2</a:t>
            </a:r>
            <a:r>
              <a:rPr lang="zh-CN" altLang="en-US" sz="2800">
                <a:solidFill>
                  <a:srgbClr val="C00000"/>
                </a:solidFill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）×</a:t>
            </a:r>
            <a:r>
              <a:rPr lang="en-US" altLang="zh-CN" sz="2800">
                <a:solidFill>
                  <a:srgbClr val="C00000"/>
                </a:solidFill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180°</a:t>
            </a:r>
            <a:r>
              <a:rPr lang="en-US" altLang="zh-CN" sz="2800">
                <a:solidFill>
                  <a:schemeClr val="tx1"/>
                </a:solidFill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.</a:t>
            </a:r>
          </a:p>
        </p:txBody>
      </p:sp>
      <p:graphicFrame>
        <p:nvGraphicFramePr>
          <p:cNvPr id="25" name="对象 24">
            <a:hlinkClick action="ppaction://ole?verb=0"/>
          </p:cNvPr>
          <p:cNvGraphicFramePr>
            <a:graphicFrameLocks noChangeAspect="1"/>
          </p:cNvGraphicFramePr>
          <p:nvPr/>
        </p:nvGraphicFramePr>
        <p:xfrm>
          <a:off x="4114800" y="2464250"/>
          <a:ext cx="914400" cy="2159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0" r:id="rId2" imgW="914400" imgH="215900" progId="Equation.KSEE3">
                  <p:embed/>
                </p:oleObj>
              </mc:Choice>
              <mc:Fallback>
                <p:oleObj r:id="rId2" imgW="914400" imgH="2159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114800" y="2464250"/>
                        <a:ext cx="914400" cy="215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190951" y="1699480"/>
            <a:ext cx="873533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</a:rPr>
              <a:t>通过以上的探究</a:t>
            </a:r>
            <a:r>
              <a:rPr lang="zh-CN" altLang="en-US" sz="2800" smtClean="0">
                <a:latin typeface="Times New Roman"/>
                <a:ea typeface="楷体" panose="02010609060101010101" pitchFamily="49" charset="-122"/>
                <a:cs typeface="+mn-ea"/>
              </a:rPr>
              <a:t>，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</a:rPr>
              <a:t>我们发现</a:t>
            </a:r>
            <a:r>
              <a:rPr lang="zh-CN" altLang="en-US" sz="2800" smtClean="0">
                <a:latin typeface="Times New Roman"/>
                <a:ea typeface="楷体" panose="02010609060101010101" pitchFamily="49" charset="-122"/>
                <a:cs typeface="+mn-ea"/>
              </a:rPr>
              <a:t>多边形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</a:rPr>
              <a:t>的内角</a:t>
            </a:r>
            <a:r>
              <a:rPr lang="zh-CN" altLang="en-US" sz="2800" smtClean="0">
                <a:latin typeface="Times New Roman"/>
                <a:ea typeface="楷体" panose="02010609060101010101" pitchFamily="49" charset="-122"/>
                <a:cs typeface="+mn-ea"/>
              </a:rPr>
              <a:t>和与边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</a:rPr>
              <a:t>数之间有密切的关系</a:t>
            </a:r>
            <a:r>
              <a:rPr lang="en-US" altLang="zh-CN" sz="2800" smtClean="0">
                <a:latin typeface="Times New Roman"/>
                <a:ea typeface="楷体" panose="02010609060101010101" pitchFamily="49" charset="-122"/>
                <a:cs typeface="+mn-ea"/>
              </a:rPr>
              <a:t>.</a:t>
            </a:r>
            <a:r>
              <a:rPr lang="zh-CN" altLang="en-US" sz="2800" smtClean="0">
                <a:latin typeface="Times New Roman"/>
                <a:ea typeface="楷体" panose="02010609060101010101" pitchFamily="49" charset="-122"/>
                <a:cs typeface="+mn-ea"/>
              </a:rPr>
              <a:t>从</a:t>
            </a:r>
            <a:r>
              <a:rPr lang="en-US" altLang="zh-CN" sz="2800" i="1">
                <a:latin typeface="Times New Roman"/>
                <a:ea typeface="楷体" panose="02010609060101010101" pitchFamily="49" charset="-122"/>
                <a:cs typeface="Times New Roman" panose="02020603050405020304" charset="0"/>
              </a:rPr>
              <a:t>n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</a:rPr>
              <a:t>边形的一个顶点出发，可以作出（</a:t>
            </a:r>
            <a:r>
              <a:rPr lang="en-US" altLang="zh-CN" sz="2800" i="1">
                <a:latin typeface="Times New Roman"/>
                <a:ea typeface="楷体" panose="02010609060101010101" pitchFamily="49" charset="-122"/>
                <a:cs typeface="Times New Roman" panose="02020603050405020304" charset="0"/>
              </a:rPr>
              <a:t>n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</a:rPr>
              <a:t>-3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</a:rPr>
              <a:t>）条对角线，它们将</a:t>
            </a:r>
            <a:r>
              <a:rPr lang="en-US" altLang="zh-CN" sz="2800" i="1">
                <a:latin typeface="Times New Roman"/>
                <a:ea typeface="楷体" panose="02010609060101010101" pitchFamily="49" charset="-122"/>
                <a:cs typeface="Times New Roman" panose="02020603050405020304" charset="0"/>
              </a:rPr>
              <a:t>n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</a:rPr>
              <a:t>边形分成了（</a:t>
            </a:r>
            <a:r>
              <a:rPr lang="en-US" altLang="zh-CN" sz="2800" i="1">
                <a:latin typeface="Times New Roman"/>
                <a:ea typeface="楷体" panose="02010609060101010101" pitchFamily="49" charset="-122"/>
                <a:cs typeface="Times New Roman" panose="02020603050405020304" charset="0"/>
              </a:rPr>
              <a:t>n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</a:rPr>
              <a:t>-2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</a:rPr>
              <a:t>）个三角形</a:t>
            </a:r>
            <a:r>
              <a:rPr lang="zh-CN" altLang="en-US" sz="2800" smtClean="0">
                <a:latin typeface="Times New Roman"/>
                <a:ea typeface="楷体" panose="02010609060101010101" pitchFamily="49" charset="-122"/>
                <a:cs typeface="+mn-ea"/>
              </a:rPr>
              <a:t>，</a:t>
            </a:r>
            <a:endParaRPr lang="en-US" altLang="zh-CN" sz="2800" smtClean="0">
              <a:latin typeface="Times New Roman"/>
              <a:ea typeface="楷体" panose="02010609060101010101" pitchFamily="49" charset="-122"/>
              <a:cs typeface="+mn-ea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2800" i="1" smtClean="0">
                <a:latin typeface="Times New Roman"/>
                <a:ea typeface="楷体" panose="02010609060101010101" pitchFamily="49" charset="-122"/>
                <a:cs typeface="Times New Roman" panose="02020603050405020304" charset="0"/>
              </a:rPr>
              <a:t>n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</a:rPr>
              <a:t>边形的内角和</a:t>
            </a:r>
            <a:r>
              <a:rPr lang="zh-CN" altLang="en-US" sz="2800" smtClean="0">
                <a:latin typeface="Times New Roman"/>
                <a:ea typeface="楷体" panose="02010609060101010101" pitchFamily="49" charset="-122"/>
                <a:cs typeface="+mn-ea"/>
              </a:rPr>
              <a:t>等于（</a:t>
            </a:r>
            <a:r>
              <a:rPr lang="en-US" altLang="zh-CN" sz="2800" i="1">
                <a:latin typeface="Times New Roman"/>
                <a:ea typeface="楷体" panose="02010609060101010101" pitchFamily="49" charset="-122"/>
                <a:cs typeface="Times New Roman" panose="02020603050405020304" charset="0"/>
              </a:rPr>
              <a:t>n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</a:rPr>
              <a:t>-2</a:t>
            </a:r>
            <a:r>
              <a:rPr lang="zh-CN" altLang="en-US" sz="2800" smtClean="0">
                <a:latin typeface="Times New Roman"/>
                <a:ea typeface="楷体" panose="02010609060101010101" pitchFamily="49" charset="-122"/>
                <a:cs typeface="+mn-ea"/>
              </a:rPr>
              <a:t>）</a:t>
            </a:r>
            <a:r>
              <a:rPr lang="en-US" altLang="zh-CN" sz="2800" smtClean="0">
                <a:latin typeface="Times New Roman"/>
                <a:ea typeface="楷体" panose="02010609060101010101" pitchFamily="49" charset="-122"/>
                <a:cs typeface="+mn-ea"/>
              </a:rPr>
              <a:t>×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</a:rPr>
              <a:t> 180°</a:t>
            </a:r>
            <a:r>
              <a:rPr lang="en-US" altLang="zh-CN" sz="2800" smtClean="0">
                <a:latin typeface="Times New Roman"/>
                <a:ea typeface="楷体" panose="02010609060101010101" pitchFamily="49" charset="-122"/>
                <a:cs typeface="+mn-ea"/>
              </a:rPr>
              <a:t>. </a:t>
            </a:r>
            <a:endParaRPr lang="en-US" altLang="zh-CN" sz="2800">
              <a:latin typeface="Times New Roman"/>
              <a:ea typeface="楷体" panose="02010609060101010101" pitchFamily="49" charset="-122"/>
              <a:cs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5" name="对象 24">
            <a:hlinkClick action="ppaction://ole?verb=0"/>
          </p:cNvPr>
          <p:cNvGraphicFramePr>
            <a:graphicFrameLocks noChangeAspect="1"/>
          </p:cNvGraphicFramePr>
          <p:nvPr/>
        </p:nvGraphicFramePr>
        <p:xfrm>
          <a:off x="4114800" y="2464250"/>
          <a:ext cx="914400" cy="2159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1" r:id="rId2" imgW="914400" imgH="215900" progId="Equation.KSEE3">
                  <p:embed/>
                </p:oleObj>
              </mc:Choice>
              <mc:Fallback>
                <p:oleObj r:id="rId2" imgW="914400" imgH="2159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114800" y="2464250"/>
                        <a:ext cx="914400" cy="215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205011" y="585490"/>
            <a:ext cx="886194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/>
            <a:r>
              <a:rPr lang="zh-CN" altLang="en-US" sz="2800">
                <a:latin typeface="Times New Roman"/>
                <a:ea typeface="黑体"/>
                <a:cs typeface="Times New Roman" panose="02020603050405020304" charset="0"/>
              </a:rPr>
              <a:t>例</a:t>
            </a:r>
            <a:r>
              <a:rPr lang="en-US" altLang="zh-CN" sz="2800" smtClean="0">
                <a:latin typeface="Times New Roman"/>
                <a:ea typeface="黑体"/>
                <a:cs typeface="Times New Roman" panose="02020603050405020304" charset="0"/>
              </a:rPr>
              <a:t>1</a:t>
            </a:r>
            <a:r>
              <a:rPr lang="zh-CN" altLang="en-US" sz="2800">
                <a:latin typeface="Times New Roman"/>
                <a:ea typeface="黑体"/>
                <a:cs typeface="Times New Roman" panose="02020603050405020304" charset="0"/>
              </a:rPr>
              <a:t> </a:t>
            </a:r>
            <a:r>
              <a:rPr lang="zh-CN" altLang="en-US" sz="2800" smtClean="0">
                <a:latin typeface="Times New Roman"/>
                <a:ea typeface="黑体"/>
                <a:cs typeface="Times New Roman" panose="02020603050405020304" charset="0"/>
              </a:rPr>
              <a:t> 如果</a:t>
            </a:r>
            <a:r>
              <a:rPr lang="zh-CN" altLang="en-US" sz="2800">
                <a:latin typeface="Times New Roman"/>
                <a:ea typeface="黑体"/>
                <a:cs typeface="Times New Roman" panose="02020603050405020304" charset="0"/>
              </a:rPr>
              <a:t>一个四边形的一组对角互补，那么另外一组对角有什么关系？</a:t>
            </a:r>
            <a:endParaRPr lang="en-US" altLang="zh-CN" sz="2800">
              <a:latin typeface="Times New Roman"/>
              <a:ea typeface="黑体"/>
              <a:cs typeface="Times New Roman" panose="0202060305040502030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8194238" y="2419622"/>
            <a:ext cx="4546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i="1">
                <a:latin typeface="Times New Roman"/>
                <a:ea typeface="楷体" panose="02010609060101010101" pitchFamily="49" charset="-122"/>
                <a:cs typeface="Times New Roman" panose="02020603050405020304" charset="0"/>
              </a:rPr>
              <a:t>B</a:t>
            </a:r>
          </a:p>
        </p:txBody>
      </p:sp>
      <p:grpSp>
        <p:nvGrpSpPr>
          <p:cNvPr id="20" name="组合 19"/>
          <p:cNvGrpSpPr/>
          <p:nvPr/>
        </p:nvGrpSpPr>
        <p:grpSpPr>
          <a:xfrm>
            <a:off x="6253043" y="911284"/>
            <a:ext cx="2168525" cy="2005965"/>
            <a:chOff x="14445" y="3431"/>
            <a:chExt cx="3415" cy="3159"/>
          </a:xfrm>
        </p:grpSpPr>
        <p:cxnSp>
          <p:nvCxnSpPr>
            <p:cNvPr id="8" name="直接连接符 7"/>
            <p:cNvCxnSpPr>
              <a:stCxn id="13" idx="0"/>
            </p:cNvCxnSpPr>
            <p:nvPr/>
          </p:nvCxnSpPr>
          <p:spPr>
            <a:xfrm>
              <a:off x="14803" y="5768"/>
              <a:ext cx="3057" cy="0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>
              <a:stCxn id="13" idx="0"/>
            </p:cNvCxnSpPr>
            <p:nvPr/>
          </p:nvCxnSpPr>
          <p:spPr>
            <a:xfrm flipV="1">
              <a:off x="14803" y="4211"/>
              <a:ext cx="437" cy="1557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 flipV="1">
              <a:off x="15211" y="3728"/>
              <a:ext cx="1216" cy="483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16392" y="3726"/>
              <a:ext cx="1468" cy="2066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3" name="文本框 12"/>
            <p:cNvSpPr txBox="1"/>
            <p:nvPr/>
          </p:nvSpPr>
          <p:spPr>
            <a:xfrm>
              <a:off x="14445" y="5768"/>
              <a:ext cx="716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i="1">
                  <a:latin typeface="Times New Roman"/>
                  <a:ea typeface="楷体" panose="02010609060101010101" pitchFamily="49" charset="-122"/>
                  <a:cs typeface="Times New Roman" panose="02020603050405020304" charset="0"/>
                </a:rPr>
                <a:t>A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16612" y="3431"/>
              <a:ext cx="716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i="1">
                  <a:latin typeface="Times New Roman"/>
                  <a:ea typeface="楷体" panose="02010609060101010101" pitchFamily="49" charset="-122"/>
                  <a:cs typeface="Times New Roman" panose="02020603050405020304" charset="0"/>
                </a:rPr>
                <a:t>C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14542" y="3674"/>
              <a:ext cx="716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i="1">
                  <a:latin typeface="Times New Roman"/>
                  <a:ea typeface="楷体" panose="02010609060101010101" pitchFamily="49" charset="-122"/>
                  <a:cs typeface="Times New Roman" panose="02020603050405020304" charset="0"/>
                </a:rPr>
                <a:t>D</a:t>
              </a:r>
            </a:p>
          </p:txBody>
        </p:sp>
      </p:grpSp>
      <p:sp>
        <p:nvSpPr>
          <p:cNvPr id="21" name="文本框 20"/>
          <p:cNvSpPr txBox="1"/>
          <p:nvPr/>
        </p:nvSpPr>
        <p:spPr>
          <a:xfrm>
            <a:off x="226302" y="1440874"/>
            <a:ext cx="6833191" cy="26281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20000"/>
              </a:lnSpc>
            </a:pP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</a:rPr>
              <a:t>解</a:t>
            </a:r>
            <a:r>
              <a:rPr lang="zh-CN" altLang="en-US" sz="2800" smtClean="0">
                <a:latin typeface="Times New Roman"/>
                <a:ea typeface="楷体" panose="02010609060101010101" pitchFamily="49" charset="-122"/>
                <a:cs typeface="+mn-ea"/>
              </a:rPr>
              <a:t>：若在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</a:rPr>
              <a:t>四边形</a:t>
            </a:r>
            <a:r>
              <a:rPr lang="en-US" altLang="zh-CN" sz="2800" i="1">
                <a:latin typeface="Times New Roman"/>
                <a:ea typeface="楷体" panose="02010609060101010101" pitchFamily="49" charset="-122"/>
                <a:cs typeface="Times New Roman" panose="02020603050405020304" charset="0"/>
              </a:rPr>
              <a:t>ABCD</a:t>
            </a:r>
            <a:r>
              <a:rPr lang="zh-CN" altLang="en-US" sz="2800" smtClean="0">
                <a:latin typeface="Times New Roman"/>
                <a:ea typeface="楷体" panose="02010609060101010101" pitchFamily="49" charset="-122"/>
                <a:cs typeface="+mn-ea"/>
              </a:rPr>
              <a:t>中，∠</a:t>
            </a:r>
            <a:r>
              <a:rPr lang="en-US" altLang="zh-CN" sz="2800" i="1" smtClean="0">
                <a:latin typeface="Times New Roman"/>
                <a:ea typeface="楷体" panose="02010609060101010101" pitchFamily="49" charset="-122"/>
                <a:cs typeface="Times New Roman" panose="02020603050405020304" charset="0"/>
              </a:rPr>
              <a:t>A</a:t>
            </a:r>
            <a:r>
              <a:rPr lang="zh-CN" altLang="en-US" sz="2800" smtClean="0">
                <a:latin typeface="Times New Roman"/>
                <a:ea typeface="楷体" panose="02010609060101010101" pitchFamily="49" charset="-122"/>
                <a:cs typeface="+mn-ea"/>
              </a:rPr>
              <a:t>和</a:t>
            </a:r>
            <a:r>
              <a:rPr lang="en-US" altLang="zh-CN" sz="2800" smtClean="0">
                <a:latin typeface="Times New Roman"/>
                <a:ea typeface="楷体" panose="02010609060101010101" pitchFamily="49" charset="-122"/>
                <a:cs typeface="+mn-ea"/>
              </a:rPr>
              <a:t>∠</a:t>
            </a:r>
            <a:r>
              <a:rPr lang="en-US" altLang="zh-CN" sz="2800" i="1" smtClean="0">
                <a:latin typeface="Times New Roman"/>
                <a:ea typeface="楷体" panose="02010609060101010101" pitchFamily="49" charset="-122"/>
                <a:cs typeface="Times New Roman" panose="02020603050405020304" charset="0"/>
              </a:rPr>
              <a:t>C</a:t>
            </a:r>
          </a:p>
          <a:p>
            <a:pPr fontAlgn="auto">
              <a:lnSpc>
                <a:spcPct val="120000"/>
              </a:lnSpc>
            </a:pPr>
            <a:r>
              <a:rPr lang="zh-CN" altLang="en-US" sz="2800" smtClean="0">
                <a:latin typeface="Times New Roman"/>
                <a:ea typeface="楷体" panose="02010609060101010101" pitchFamily="49" charset="-122"/>
                <a:cs typeface="Times New Roman" panose="02020603050405020304" charset="0"/>
              </a:rPr>
              <a:t>互补</a:t>
            </a:r>
            <a:r>
              <a:rPr lang="zh-CN" altLang="en-US" sz="2800" smtClean="0">
                <a:latin typeface="Times New Roman"/>
                <a:ea typeface="楷体" panose="02010609060101010101" pitchFamily="49" charset="-122"/>
                <a:cs typeface="+mn-ea"/>
              </a:rPr>
              <a:t>，则∠</a:t>
            </a:r>
            <a:r>
              <a:rPr lang="en-US" altLang="zh-CN" sz="2800" i="1">
                <a:latin typeface="Times New Roman"/>
                <a:ea typeface="楷体" panose="02010609060101010101" pitchFamily="49" charset="-122"/>
                <a:cs typeface="Times New Roman" panose="02020603050405020304" charset="0"/>
              </a:rPr>
              <a:t>A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</a:rPr>
              <a:t>+∠</a:t>
            </a:r>
            <a:r>
              <a:rPr lang="en-US" altLang="zh-CN" sz="2800" i="1">
                <a:latin typeface="Times New Roman"/>
                <a:ea typeface="楷体" panose="02010609060101010101" pitchFamily="49" charset="-122"/>
                <a:cs typeface="Times New Roman" panose="02020603050405020304" charset="0"/>
              </a:rPr>
              <a:t>C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</a:rPr>
              <a:t>=180°.</a:t>
            </a:r>
          </a:p>
          <a:p>
            <a:pPr fontAlgn="auto">
              <a:lnSpc>
                <a:spcPct val="120000"/>
              </a:lnSpc>
            </a:pPr>
            <a:r>
              <a:rPr lang="en-US" altLang="zh-CN" sz="2800" smtClean="0">
                <a:latin typeface="Times New Roman"/>
                <a:ea typeface="楷体" panose="02010609060101010101" pitchFamily="49" charset="-122"/>
                <a:cs typeface="+mn-ea"/>
              </a:rPr>
              <a:t>∵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∠</a:t>
            </a:r>
            <a:r>
              <a:rPr lang="en-US" altLang="zh-CN" sz="2800" i="1">
                <a:latin typeface="Times New Roman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A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+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∠</a:t>
            </a:r>
            <a:r>
              <a:rPr lang="en-US" altLang="zh-CN" sz="2800" i="1">
                <a:latin typeface="Times New Roman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B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+∠</a:t>
            </a:r>
            <a:r>
              <a:rPr lang="en-US" altLang="zh-CN" sz="2800" i="1">
                <a:latin typeface="Times New Roman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C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+∠</a:t>
            </a:r>
            <a:r>
              <a:rPr lang="en-US" altLang="zh-CN" sz="2800" i="1">
                <a:latin typeface="Times New Roman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D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=360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</a:rPr>
              <a:t>°，</a:t>
            </a:r>
            <a:endParaRPr lang="en-US" altLang="zh-CN" sz="2800">
              <a:latin typeface="Times New Roman"/>
              <a:ea typeface="楷体" panose="02010609060101010101" pitchFamily="49" charset="-122"/>
              <a:cs typeface="+mn-ea"/>
            </a:endParaRPr>
          </a:p>
          <a:p>
            <a:pPr fontAlgn="auto">
              <a:lnSpc>
                <a:spcPct val="120000"/>
              </a:lnSpc>
            </a:pPr>
            <a:r>
              <a:rPr lang="en-US" altLang="zh-CN" sz="2800" smtClean="0">
                <a:latin typeface="Times New Roman"/>
                <a:ea typeface="楷体" panose="02010609060101010101" pitchFamily="49" charset="-122"/>
                <a:cs typeface="+mn-ea"/>
              </a:rPr>
              <a:t>∴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∠</a:t>
            </a:r>
            <a:r>
              <a:rPr lang="en-US" altLang="zh-CN" sz="2800" i="1">
                <a:latin typeface="Times New Roman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B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+∠</a:t>
            </a:r>
            <a:r>
              <a:rPr lang="en-US" altLang="zh-CN" sz="2800" i="1">
                <a:latin typeface="Times New Roman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D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=360 °-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（∠</a:t>
            </a:r>
            <a:r>
              <a:rPr lang="en-US" altLang="zh-CN" sz="2800" i="1">
                <a:latin typeface="Times New Roman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A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+∠</a:t>
            </a:r>
            <a:r>
              <a:rPr lang="en-US" altLang="zh-CN" sz="2800" i="1">
                <a:latin typeface="Times New Roman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C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）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=180°.</a:t>
            </a:r>
          </a:p>
          <a:p>
            <a:pPr fontAlgn="auto">
              <a:lnSpc>
                <a:spcPct val="120000"/>
              </a:lnSpc>
            </a:pPr>
            <a:r>
              <a:rPr lang="zh-CN" altLang="en-US" sz="2800" smtClean="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则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∠</a:t>
            </a:r>
            <a:r>
              <a:rPr lang="en-US" altLang="zh-CN" sz="2800" i="1" smtClean="0">
                <a:latin typeface="Times New Roman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B</a:t>
            </a:r>
            <a:r>
              <a:rPr lang="zh-CN" altLang="en-US" sz="2800" smtClean="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与</a:t>
            </a:r>
            <a:r>
              <a:rPr lang="en-US" altLang="zh-CN" sz="2800" smtClean="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∠</a:t>
            </a:r>
            <a:r>
              <a:rPr lang="en-US" altLang="zh-CN" sz="2800" i="1">
                <a:latin typeface="Times New Roman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D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互为补角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.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365760" y="3995601"/>
            <a:ext cx="8260525" cy="953453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 tIns="0" rIns="0" bIns="0" rtlCol="0">
            <a:spAutoFit/>
          </a:bodyPr>
          <a:lstStyle>
            <a:defPPr>
              <a:defRPr lang="zh-CN"/>
            </a:defPPr>
            <a:lvl1pPr fontAlgn="auto">
              <a:lnSpc>
                <a:spcPct val="100000"/>
              </a:lnSpc>
              <a:defRPr sz="2800">
                <a:latin typeface="Times New Roman"/>
                <a:ea typeface="楷体" panose="02010609060101010101" pitchFamily="49" charset="-122"/>
              </a:defRPr>
            </a:lvl1pPr>
          </a:lstStyle>
          <a:p>
            <a:r>
              <a:rPr lang="zh-CN" altLang="en-US">
                <a:sym typeface="+mn-ea"/>
              </a:rPr>
              <a:t>如果一个四边形的一组对角互补，那么另外一组对角也互补</a:t>
            </a:r>
            <a:r>
              <a:rPr lang="en-US" altLang="zh-CN">
                <a:sym typeface="+mn-ea"/>
              </a:rPr>
              <a:t>.</a:t>
            </a:r>
          </a:p>
        </p:txBody>
      </p:sp>
      <p:sp>
        <p:nvSpPr>
          <p:cNvPr id="18" name="文本框 8"/>
          <p:cNvSpPr txBox="1"/>
          <p:nvPr/>
        </p:nvSpPr>
        <p:spPr>
          <a:xfrm>
            <a:off x="356052" y="232757"/>
            <a:ext cx="11144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smtClean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典例精析</a:t>
            </a:r>
            <a:endParaRPr lang="zh-CN" altLang="en-US" b="1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uiExpand="1" build="p"/>
      <p:bldP spid="2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7" name="文本框 16"/>
          <p:cNvSpPr txBox="1"/>
          <p:nvPr/>
        </p:nvSpPr>
        <p:spPr>
          <a:xfrm>
            <a:off x="205716" y="244895"/>
            <a:ext cx="868276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/>
            <a:r>
              <a:rPr lang="zh-CN" altLang="en-US" sz="2800">
                <a:latin typeface="Times New Roman"/>
                <a:ea typeface="黑体"/>
                <a:cs typeface="Times New Roman" panose="02020603050405020304" charset="0"/>
                <a:sym typeface="+mn-ea"/>
              </a:rPr>
              <a:t>例</a:t>
            </a:r>
            <a:r>
              <a:rPr lang="en-US" altLang="zh-CN" sz="2800" smtClean="0">
                <a:latin typeface="Times New Roman"/>
                <a:ea typeface="黑体"/>
                <a:cs typeface="Times New Roman" panose="02020603050405020304" charset="0"/>
                <a:sym typeface="+mn-ea"/>
              </a:rPr>
              <a:t>2</a:t>
            </a:r>
            <a:r>
              <a:rPr lang="zh-CN" altLang="en-US" sz="2800">
                <a:latin typeface="Times New Roman"/>
                <a:ea typeface="黑体"/>
                <a:cs typeface="Times New Roman" panose="02020603050405020304" charset="0"/>
                <a:sym typeface="+mn-ea"/>
              </a:rPr>
              <a:t> </a:t>
            </a:r>
            <a:r>
              <a:rPr lang="zh-CN" altLang="en-US" sz="2800" smtClean="0">
                <a:latin typeface="Times New Roman"/>
                <a:ea typeface="黑体"/>
                <a:cs typeface="Times New Roman" panose="02020603050405020304" charset="0"/>
                <a:sym typeface="+mn-ea"/>
              </a:rPr>
              <a:t> 如</a:t>
            </a:r>
            <a:r>
              <a:rPr lang="zh-CN" altLang="en-US" sz="2800">
                <a:latin typeface="Times New Roman"/>
                <a:ea typeface="黑体"/>
                <a:cs typeface="Times New Roman" panose="02020603050405020304" charset="0"/>
                <a:sym typeface="+mn-ea"/>
              </a:rPr>
              <a:t>图，在六边形的每个顶点处各取一个外角，这些外角的和叫做六边形的外角和，六边形的外角和等于多少？</a:t>
            </a:r>
            <a:r>
              <a:rPr lang="en-US" altLang="zh-CN" sz="2800">
                <a:latin typeface="Times New Roman"/>
                <a:ea typeface="黑体"/>
                <a:cs typeface="Times New Roman" panose="02020603050405020304" charset="0"/>
                <a:sym typeface="+mn-ea"/>
              </a:rPr>
              <a:t>   </a:t>
            </a:r>
          </a:p>
        </p:txBody>
      </p:sp>
      <p:graphicFrame>
        <p:nvGraphicFramePr>
          <p:cNvPr id="25" name="对象 24">
            <a:hlinkClick action="ppaction://ole?verb=0"/>
          </p:cNvPr>
          <p:cNvGraphicFramePr>
            <a:graphicFrameLocks noChangeAspect="1"/>
          </p:cNvGraphicFramePr>
          <p:nvPr/>
        </p:nvGraphicFramePr>
        <p:xfrm>
          <a:off x="4508500" y="2463800"/>
          <a:ext cx="127000" cy="2159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2" name="公式" r:id="rId2" imgW="3048000" imgH="5181600" progId="Equation.3">
                  <p:embed/>
                </p:oleObj>
              </mc:Choice>
              <mc:Fallback>
                <p:oleObj name="公式" r:id="rId2" imgW="3048000" imgH="51816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508500" y="2463800"/>
                        <a:ext cx="127000" cy="215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" name="文本框 36"/>
          <p:cNvSpPr txBox="1"/>
          <p:nvPr/>
        </p:nvSpPr>
        <p:spPr>
          <a:xfrm>
            <a:off x="318164" y="1605635"/>
            <a:ext cx="5606506" cy="343923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fontAlgn="auto"/>
            <a:r>
              <a:rPr lang="zh-CN" altLang="en-US" sz="2800" smtClean="0">
                <a:solidFill>
                  <a:srgbClr val="C00000"/>
                </a:solidFill>
                <a:latin typeface="Times New Roman"/>
                <a:ea typeface="楷体" panose="02010609060101010101" pitchFamily="49" charset="-122"/>
                <a:cs typeface="+mn-ea"/>
              </a:rPr>
              <a:t>提示</a:t>
            </a:r>
            <a:r>
              <a:rPr lang="zh-CN" altLang="en-US" sz="2800">
                <a:solidFill>
                  <a:srgbClr val="C00000"/>
                </a:solidFill>
                <a:latin typeface="Times New Roman"/>
                <a:ea typeface="楷体" panose="02010609060101010101" pitchFamily="49" charset="-122"/>
                <a:cs typeface="+mn-ea"/>
              </a:rPr>
              <a:t>：</a:t>
            </a:r>
            <a:endParaRPr lang="en-US" altLang="zh-CN" sz="2800">
              <a:solidFill>
                <a:srgbClr val="C00000"/>
              </a:solidFill>
              <a:latin typeface="Times New Roman"/>
              <a:ea typeface="楷体" panose="02010609060101010101" pitchFamily="49" charset="-122"/>
              <a:cs typeface="+mn-ea"/>
            </a:endParaRPr>
          </a:p>
          <a:p>
            <a:pPr fontAlgn="auto"/>
            <a:r>
              <a:rPr lang="en-US" altLang="zh-CN" sz="2800" smtClean="0">
                <a:latin typeface="Times New Roman"/>
                <a:ea typeface="楷体" panose="02010609060101010101" pitchFamily="49" charset="-122"/>
                <a:cs typeface="+mn-ea"/>
              </a:rPr>
              <a:t>1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</a:rPr>
              <a:t>.</a:t>
            </a:r>
            <a:r>
              <a:rPr lang="zh-CN" altLang="en-US" sz="2800" smtClean="0">
                <a:latin typeface="Times New Roman"/>
                <a:ea typeface="楷体" panose="02010609060101010101" pitchFamily="49" charset="-122"/>
                <a:cs typeface="+mn-ea"/>
              </a:rPr>
              <a:t>六边形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</a:rPr>
              <a:t>的每一个外角和相邻的内角有什么关系？</a:t>
            </a:r>
          </a:p>
          <a:p>
            <a:pPr fontAlgn="auto"/>
            <a:r>
              <a:rPr lang="en-US" altLang="zh-CN" sz="2800" smtClean="0">
                <a:latin typeface="Times New Roman"/>
                <a:ea typeface="楷体" panose="02010609060101010101" pitchFamily="49" charset="-122"/>
                <a:cs typeface="+mn-ea"/>
              </a:rPr>
              <a:t>2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</a:rPr>
              <a:t>.</a:t>
            </a:r>
            <a:r>
              <a:rPr lang="zh-CN" altLang="en-US" sz="2800" smtClean="0">
                <a:latin typeface="Times New Roman"/>
                <a:ea typeface="楷体" panose="02010609060101010101" pitchFamily="49" charset="-122"/>
                <a:cs typeface="+mn-ea"/>
              </a:rPr>
              <a:t>六边形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</a:rPr>
              <a:t>的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</a:rPr>
              <a:t>6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</a:rPr>
              <a:t>个外角加上与它们相邻的内角，所得总和是多少？</a:t>
            </a:r>
          </a:p>
          <a:p>
            <a:pPr fontAlgn="auto"/>
            <a:r>
              <a:rPr lang="en-US" altLang="zh-CN" sz="2800" smtClean="0">
                <a:latin typeface="Times New Roman"/>
                <a:ea typeface="楷体" panose="02010609060101010101" pitchFamily="49" charset="-122"/>
                <a:cs typeface="+mn-ea"/>
              </a:rPr>
              <a:t>3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</a:rPr>
              <a:t>.</a:t>
            </a:r>
            <a:r>
              <a:rPr lang="zh-CN" altLang="en-US" sz="2800" smtClean="0">
                <a:latin typeface="Times New Roman"/>
                <a:ea typeface="楷体" panose="02010609060101010101" pitchFamily="49" charset="-122"/>
                <a:cs typeface="+mn-ea"/>
              </a:rPr>
              <a:t>上述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</a:rPr>
              <a:t>总和与六边形的内角和、外角和有什么关系？</a:t>
            </a:r>
          </a:p>
        </p:txBody>
      </p:sp>
      <p:grpSp>
        <p:nvGrpSpPr>
          <p:cNvPr id="57" name="组合 56"/>
          <p:cNvGrpSpPr/>
          <p:nvPr/>
        </p:nvGrpSpPr>
        <p:grpSpPr>
          <a:xfrm>
            <a:off x="6266468" y="1810555"/>
            <a:ext cx="2304415" cy="2521585"/>
            <a:chOff x="14976" y="3865"/>
            <a:chExt cx="3629" cy="3971"/>
          </a:xfrm>
          <a:noFill/>
        </p:grpSpPr>
        <p:grpSp>
          <p:nvGrpSpPr>
            <p:cNvPr id="35" name="组合 34"/>
            <p:cNvGrpSpPr/>
            <p:nvPr/>
          </p:nvGrpSpPr>
          <p:grpSpPr>
            <a:xfrm>
              <a:off x="14976" y="3865"/>
              <a:ext cx="3334" cy="3879"/>
              <a:chOff x="14976" y="3865"/>
              <a:chExt cx="3334" cy="3879"/>
            </a:xfrm>
            <a:grpFill/>
          </p:grpSpPr>
          <p:sp>
            <p:nvSpPr>
              <p:cNvPr id="6" name="六边形 5"/>
              <p:cNvSpPr/>
              <p:nvPr/>
            </p:nvSpPr>
            <p:spPr>
              <a:xfrm>
                <a:off x="15469" y="4829"/>
                <a:ext cx="2471" cy="2149"/>
              </a:xfrm>
              <a:prstGeom prst="hexagon">
                <a:avLst/>
              </a:prstGeom>
              <a:grp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>
                  <a:latin typeface="Times New Roman"/>
                  <a:ea typeface="楷体" panose="02010609060101010101" pitchFamily="49" charset="-122"/>
                </a:endParaRPr>
              </a:p>
            </p:txBody>
          </p:sp>
          <p:cxnSp>
            <p:nvCxnSpPr>
              <p:cNvPr id="9" name="直接连接符 8"/>
              <p:cNvCxnSpPr/>
              <p:nvPr/>
            </p:nvCxnSpPr>
            <p:spPr>
              <a:xfrm>
                <a:off x="17403" y="6969"/>
                <a:ext cx="858" cy="0"/>
              </a:xfrm>
              <a:prstGeom prst="line">
                <a:avLst/>
              </a:prstGeom>
              <a:grpFill/>
              <a:ln w="28575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0" name="直接连接符 29"/>
              <p:cNvCxnSpPr/>
              <p:nvPr/>
            </p:nvCxnSpPr>
            <p:spPr>
              <a:xfrm flipV="1">
                <a:off x="17940" y="5125"/>
                <a:ext cx="370" cy="778"/>
              </a:xfrm>
              <a:prstGeom prst="line">
                <a:avLst/>
              </a:prstGeom>
              <a:grpFill/>
              <a:ln w="28575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1" name="直接连接符 30"/>
              <p:cNvCxnSpPr/>
              <p:nvPr/>
            </p:nvCxnSpPr>
            <p:spPr>
              <a:xfrm flipH="1" flipV="1">
                <a:off x="16951" y="3865"/>
                <a:ext cx="452" cy="964"/>
              </a:xfrm>
              <a:prstGeom prst="line">
                <a:avLst/>
              </a:prstGeom>
              <a:grpFill/>
              <a:ln w="28575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/>
              <p:cNvCxnSpPr/>
              <p:nvPr/>
            </p:nvCxnSpPr>
            <p:spPr>
              <a:xfrm flipH="1">
                <a:off x="15098" y="4829"/>
                <a:ext cx="926" cy="0"/>
              </a:xfrm>
              <a:prstGeom prst="line">
                <a:avLst/>
              </a:prstGeom>
              <a:grpFill/>
              <a:ln w="28575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3" name="直接连接符 32"/>
              <p:cNvCxnSpPr/>
              <p:nvPr/>
            </p:nvCxnSpPr>
            <p:spPr>
              <a:xfrm flipH="1" flipV="1">
                <a:off x="16000" y="6954"/>
                <a:ext cx="457" cy="790"/>
              </a:xfrm>
              <a:prstGeom prst="line">
                <a:avLst/>
              </a:prstGeom>
              <a:grpFill/>
              <a:ln w="28575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4" name="直接连接符 33"/>
              <p:cNvCxnSpPr/>
              <p:nvPr/>
            </p:nvCxnSpPr>
            <p:spPr>
              <a:xfrm flipH="1">
                <a:off x="14976" y="5915"/>
                <a:ext cx="493" cy="940"/>
              </a:xfrm>
              <a:prstGeom prst="line">
                <a:avLst/>
              </a:prstGeom>
              <a:grpFill/>
              <a:ln w="28575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38" name="文本框 37"/>
            <p:cNvSpPr txBox="1"/>
            <p:nvPr/>
          </p:nvSpPr>
          <p:spPr>
            <a:xfrm>
              <a:off x="15664" y="7014"/>
              <a:ext cx="395" cy="82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zh-CN" sz="2800" i="1">
                  <a:latin typeface="Times New Roman"/>
                  <a:ea typeface="楷体" panose="02010609060101010101" pitchFamily="49" charset="-122"/>
                  <a:cs typeface="Times New Roman" panose="02020603050405020304" charset="0"/>
                </a:rPr>
                <a:t>A</a:t>
              </a: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17197" y="6937"/>
              <a:ext cx="742" cy="82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zh-CN" sz="2800" i="1">
                  <a:latin typeface="Times New Roman"/>
                  <a:ea typeface="楷体" panose="02010609060101010101" pitchFamily="49" charset="-122"/>
                  <a:cs typeface="Times New Roman" panose="02020603050405020304" charset="0"/>
                </a:rPr>
                <a:t>B</a:t>
              </a: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17889" y="5744"/>
              <a:ext cx="716" cy="82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zh-CN" sz="2800" i="1">
                  <a:latin typeface="Times New Roman"/>
                  <a:ea typeface="楷体" panose="02010609060101010101" pitchFamily="49" charset="-122"/>
                  <a:cs typeface="Times New Roman" panose="02020603050405020304" charset="0"/>
                </a:rPr>
                <a:t>C</a:t>
              </a: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17378" y="4360"/>
              <a:ext cx="643" cy="82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zh-CN" sz="2800" i="1">
                  <a:latin typeface="Times New Roman"/>
                  <a:ea typeface="楷体" panose="02010609060101010101" pitchFamily="49" charset="-122"/>
                  <a:cs typeface="Times New Roman" panose="02020603050405020304" charset="0"/>
                </a:rPr>
                <a:t>D</a:t>
              </a: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15747" y="4088"/>
              <a:ext cx="841" cy="82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zh-CN" sz="2800" i="1">
                  <a:latin typeface="Times New Roman"/>
                  <a:ea typeface="楷体" panose="02010609060101010101" pitchFamily="49" charset="-122"/>
                  <a:cs typeface="Times New Roman" panose="02020603050405020304" charset="0"/>
                </a:rPr>
                <a:t>E</a:t>
              </a: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14976" y="5433"/>
              <a:ext cx="667" cy="82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zh-CN" sz="2800" i="1">
                  <a:latin typeface="Times New Roman"/>
                  <a:ea typeface="楷体" panose="02010609060101010101" pitchFamily="49" charset="-122"/>
                  <a:cs typeface="Times New Roman" panose="02020603050405020304" charset="0"/>
                </a:rPr>
                <a:t>F</a:t>
              </a:r>
            </a:p>
          </p:txBody>
        </p:sp>
        <p:sp>
          <p:nvSpPr>
            <p:cNvPr id="45" name="弧形 44"/>
            <p:cNvSpPr/>
            <p:nvPr/>
          </p:nvSpPr>
          <p:spPr>
            <a:xfrm rot="3480000">
              <a:off x="15936" y="6851"/>
              <a:ext cx="321" cy="544"/>
            </a:xfrm>
            <a:prstGeom prst="arc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latin typeface="Times New Roman"/>
                <a:ea typeface="楷体" panose="02010609060101010101" pitchFamily="49" charset="-122"/>
              </a:endParaRP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16265" y="6961"/>
              <a:ext cx="816" cy="822"/>
            </a:xfrm>
            <a:prstGeom prst="rect">
              <a:avLst/>
            </a:prstGeom>
            <a:grpFill/>
            <a:ln w="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2800">
                  <a:latin typeface="Times New Roman"/>
                  <a:ea typeface="楷体" panose="02010609060101010101" pitchFamily="49" charset="-122"/>
                </a:rPr>
                <a:t>1</a:t>
              </a:r>
            </a:p>
          </p:txBody>
        </p:sp>
        <p:sp>
          <p:nvSpPr>
            <p:cNvPr id="47" name="弧形 46"/>
            <p:cNvSpPr/>
            <p:nvPr/>
          </p:nvSpPr>
          <p:spPr>
            <a:xfrm>
              <a:off x="17396" y="6705"/>
              <a:ext cx="320" cy="527"/>
            </a:xfrm>
            <a:prstGeom prst="arc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latin typeface="Times New Roman"/>
                <a:ea typeface="楷体" panose="02010609060101010101" pitchFamily="49" charset="-122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17600" y="6255"/>
              <a:ext cx="421" cy="82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zh-CN" sz="2800">
                  <a:latin typeface="Times New Roman"/>
                  <a:ea typeface="楷体" panose="02010609060101010101" pitchFamily="49" charset="-122"/>
                </a:rPr>
                <a:t>2</a:t>
              </a:r>
            </a:p>
          </p:txBody>
        </p:sp>
        <p:sp>
          <p:nvSpPr>
            <p:cNvPr id="49" name="弧形 48"/>
            <p:cNvSpPr/>
            <p:nvPr/>
          </p:nvSpPr>
          <p:spPr>
            <a:xfrm rot="20520000">
              <a:off x="17465" y="5500"/>
              <a:ext cx="652" cy="368"/>
            </a:xfrm>
            <a:prstGeom prst="arc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latin typeface="Times New Roman"/>
                <a:ea typeface="楷体" panose="02010609060101010101" pitchFamily="49" charset="-122"/>
              </a:endParaRP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17724" y="4716"/>
              <a:ext cx="241" cy="822"/>
            </a:xfrm>
            <a:prstGeom prst="rect">
              <a:avLst/>
            </a:prstGeom>
            <a:grpFill/>
            <a:ln w="28575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2800">
                  <a:latin typeface="Times New Roman"/>
                  <a:ea typeface="楷体" panose="02010609060101010101" pitchFamily="49" charset="-122"/>
                </a:rPr>
                <a:t>3</a:t>
              </a:r>
            </a:p>
          </p:txBody>
        </p:sp>
        <p:sp>
          <p:nvSpPr>
            <p:cNvPr id="51" name="弧形 50"/>
            <p:cNvSpPr/>
            <p:nvPr/>
          </p:nvSpPr>
          <p:spPr>
            <a:xfrm rot="10800000">
              <a:off x="15675" y="4612"/>
              <a:ext cx="444" cy="435"/>
            </a:xfrm>
            <a:prstGeom prst="arc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latin typeface="Times New Roman"/>
                <a:ea typeface="楷体" panose="02010609060101010101" pitchFamily="49" charset="-122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5294" y="4822"/>
              <a:ext cx="322" cy="82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zh-CN" sz="2800">
                  <a:latin typeface="Times New Roman"/>
                  <a:ea typeface="楷体" panose="02010609060101010101" pitchFamily="49" charset="-122"/>
                </a:rPr>
                <a:t>5</a:t>
              </a:r>
            </a:p>
          </p:txBody>
        </p:sp>
        <p:sp>
          <p:nvSpPr>
            <p:cNvPr id="53" name="弧形 52"/>
            <p:cNvSpPr/>
            <p:nvPr/>
          </p:nvSpPr>
          <p:spPr>
            <a:xfrm rot="15540000">
              <a:off x="17061" y="4530"/>
              <a:ext cx="494" cy="482"/>
            </a:xfrm>
            <a:prstGeom prst="arc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latin typeface="Times New Roman"/>
                <a:ea typeface="楷体" panose="02010609060101010101" pitchFamily="49" charset="-122"/>
              </a:endParaRP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16605" y="4117"/>
              <a:ext cx="346" cy="82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zh-CN" sz="2800">
                  <a:latin typeface="Times New Roman"/>
                  <a:ea typeface="楷体" panose="02010609060101010101" pitchFamily="49" charset="-122"/>
                </a:rPr>
                <a:t>4</a:t>
              </a:r>
            </a:p>
          </p:txBody>
        </p:sp>
        <p:sp>
          <p:nvSpPr>
            <p:cNvPr id="55" name="弧形 54"/>
            <p:cNvSpPr/>
            <p:nvPr/>
          </p:nvSpPr>
          <p:spPr>
            <a:xfrm rot="9900000">
              <a:off x="15313" y="5979"/>
              <a:ext cx="613" cy="322"/>
            </a:xfrm>
            <a:prstGeom prst="arc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latin typeface="Times New Roman"/>
                <a:ea typeface="楷体" panose="02010609060101010101" pitchFamily="49" charset="-122"/>
              </a:endParaRPr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15222" y="6335"/>
              <a:ext cx="420" cy="82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zh-CN" sz="2800">
                  <a:latin typeface="Times New Roman"/>
                  <a:ea typeface="楷体" panose="02010609060101010101" pitchFamily="49" charset="-122"/>
                </a:rPr>
                <a:t>6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5" name="对象 24">
            <a:hlinkClick action="ppaction://ole?verb=0"/>
          </p:cNvPr>
          <p:cNvGraphicFramePr>
            <a:graphicFrameLocks noChangeAspect="1"/>
          </p:cNvGraphicFramePr>
          <p:nvPr/>
        </p:nvGraphicFramePr>
        <p:xfrm>
          <a:off x="4114800" y="2464250"/>
          <a:ext cx="914400" cy="2159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3" r:id="rId2" imgW="914400" imgH="215900" progId="Equation.KSEE3">
                  <p:embed/>
                </p:oleObj>
              </mc:Choice>
              <mc:Fallback>
                <p:oleObj r:id="rId2" imgW="914400" imgH="2159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114800" y="2464250"/>
                        <a:ext cx="914400" cy="215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" name="文本框 36"/>
          <p:cNvSpPr txBox="1"/>
          <p:nvPr/>
        </p:nvSpPr>
        <p:spPr>
          <a:xfrm>
            <a:off x="199556" y="149116"/>
            <a:ext cx="8656682" cy="3969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altLang="zh-CN" sz="2800" smtClean="0">
                <a:ea typeface="+mj-ea"/>
                <a:cs typeface="+mn-ea"/>
              </a:rPr>
              <a:t>1</a:t>
            </a:r>
            <a:r>
              <a:rPr lang="en-US" altLang="zh-CN" sz="2800">
                <a:ea typeface="+mj-ea"/>
                <a:cs typeface="+mn-ea"/>
              </a:rPr>
              <a:t>.</a:t>
            </a:r>
            <a:r>
              <a:rPr lang="zh-CN" altLang="en-US" sz="2800" smtClean="0">
                <a:ea typeface="+mj-ea"/>
                <a:cs typeface="+mn-ea"/>
              </a:rPr>
              <a:t>六边形</a:t>
            </a:r>
            <a:r>
              <a:rPr lang="zh-CN" altLang="en-US" sz="2800">
                <a:ea typeface="+mj-ea"/>
                <a:cs typeface="+mn-ea"/>
              </a:rPr>
              <a:t>的每一个外角和相邻的内角有什么关系？</a:t>
            </a:r>
          </a:p>
          <a:p>
            <a:pPr fontAlgn="auto">
              <a:lnSpc>
                <a:spcPct val="150000"/>
              </a:lnSpc>
            </a:pPr>
            <a:r>
              <a:rPr lang="zh-CN" altLang="en-US" sz="2800">
                <a:solidFill>
                  <a:srgbClr val="C00000"/>
                </a:solidFill>
                <a:ea typeface="+mj-ea"/>
                <a:cs typeface="+mn-ea"/>
              </a:rPr>
              <a:t> </a:t>
            </a:r>
          </a:p>
          <a:p>
            <a:pPr fontAlgn="auto">
              <a:lnSpc>
                <a:spcPct val="150000"/>
              </a:lnSpc>
            </a:pPr>
            <a:endParaRPr lang="en-US" altLang="zh-CN" sz="2800">
              <a:ea typeface="+mj-ea"/>
              <a:cs typeface="+mn-ea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2800" smtClean="0">
                <a:ea typeface="+mj-ea"/>
                <a:cs typeface="+mn-ea"/>
              </a:rPr>
              <a:t>2</a:t>
            </a:r>
            <a:r>
              <a:rPr lang="en-US" altLang="zh-CN" sz="2800">
                <a:ea typeface="+mj-ea"/>
                <a:cs typeface="+mn-ea"/>
              </a:rPr>
              <a:t>.</a:t>
            </a:r>
            <a:r>
              <a:rPr lang="zh-CN" altLang="en-US" sz="2800" smtClean="0">
                <a:ea typeface="+mj-ea"/>
                <a:cs typeface="+mn-ea"/>
              </a:rPr>
              <a:t>六边形</a:t>
            </a:r>
            <a:r>
              <a:rPr lang="zh-CN" altLang="en-US" sz="2800">
                <a:ea typeface="+mj-ea"/>
                <a:cs typeface="+mn-ea"/>
              </a:rPr>
              <a:t>的</a:t>
            </a:r>
            <a:r>
              <a:rPr lang="en-US" altLang="zh-CN" sz="2800">
                <a:ea typeface="+mj-ea"/>
                <a:cs typeface="+mn-ea"/>
              </a:rPr>
              <a:t>6</a:t>
            </a:r>
            <a:r>
              <a:rPr lang="zh-CN" altLang="en-US" sz="2800">
                <a:ea typeface="+mj-ea"/>
                <a:cs typeface="+mn-ea"/>
              </a:rPr>
              <a:t>个外角加上与它们相邻的内角，所得总</a:t>
            </a:r>
          </a:p>
          <a:p>
            <a:pPr fontAlgn="auto">
              <a:lnSpc>
                <a:spcPct val="150000"/>
              </a:lnSpc>
            </a:pPr>
            <a:r>
              <a:rPr lang="zh-CN" altLang="en-US" sz="2800">
                <a:ea typeface="+mj-ea"/>
                <a:cs typeface="+mn-ea"/>
              </a:rPr>
              <a:t>和是多少？</a:t>
            </a:r>
          </a:p>
          <a:p>
            <a:pPr fontAlgn="auto">
              <a:lnSpc>
                <a:spcPct val="150000"/>
              </a:lnSpc>
            </a:pPr>
            <a:endParaRPr lang="en-US" altLang="zh-CN" sz="2800">
              <a:solidFill>
                <a:srgbClr val="C00000"/>
              </a:solidFill>
              <a:ea typeface="+mj-ea"/>
              <a:cs typeface="+mn-ea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11291" y="1074547"/>
            <a:ext cx="729932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任意一个外角加上与它相邻的内角等于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180°.</a:t>
            </a:r>
            <a:endParaRPr lang="zh-CN" altLang="en-US" sz="2800">
              <a:latin typeface="Times New Roman"/>
              <a:ea typeface="楷体" panose="02010609060101010101" pitchFamily="49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99556" y="3338899"/>
            <a:ext cx="8113651" cy="13031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每一个外角加上与它相邻的内角等于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180°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，所以六个外角加上与它们相邻的内角等于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180°×6.</a:t>
            </a:r>
            <a:endParaRPr lang="zh-CN" altLang="en-US" sz="2800">
              <a:latin typeface="Times New Roman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5" name="对象 24">
            <a:hlinkClick action="ppaction://ole?verb=0"/>
          </p:cNvPr>
          <p:cNvGraphicFramePr>
            <a:graphicFrameLocks noChangeAspect="1"/>
          </p:cNvGraphicFramePr>
          <p:nvPr/>
        </p:nvGraphicFramePr>
        <p:xfrm>
          <a:off x="4114800" y="2464250"/>
          <a:ext cx="914400" cy="2159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4" r:id="rId2" imgW="914400" imgH="215900" progId="Equation.KSEE3">
                  <p:embed/>
                </p:oleObj>
              </mc:Choice>
              <mc:Fallback>
                <p:oleObj r:id="rId2" imgW="914400" imgH="2159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114800" y="2464250"/>
                        <a:ext cx="914400" cy="215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" name="文本框 36"/>
          <p:cNvSpPr txBox="1"/>
          <p:nvPr/>
        </p:nvSpPr>
        <p:spPr>
          <a:xfrm>
            <a:off x="215689" y="227039"/>
            <a:ext cx="9344025" cy="1307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altLang="zh-CN" sz="2800" smtClean="0">
                <a:ea typeface="+mj-ea"/>
                <a:cs typeface="+mn-ea"/>
              </a:rPr>
              <a:t>3</a:t>
            </a:r>
            <a:r>
              <a:rPr lang="en-US" altLang="zh-CN" sz="2800">
                <a:ea typeface="+mj-ea"/>
                <a:cs typeface="+mn-ea"/>
              </a:rPr>
              <a:t>.</a:t>
            </a:r>
            <a:r>
              <a:rPr lang="zh-CN" altLang="en-US" sz="2800" smtClean="0">
                <a:ea typeface="+mj-ea"/>
                <a:cs typeface="+mn-ea"/>
              </a:rPr>
              <a:t>上述</a:t>
            </a:r>
            <a:r>
              <a:rPr lang="zh-CN" altLang="en-US" sz="2800">
                <a:ea typeface="+mj-ea"/>
                <a:cs typeface="+mn-ea"/>
              </a:rPr>
              <a:t>总和与六边形的内角和、外角和有什么关系？</a:t>
            </a:r>
          </a:p>
          <a:p>
            <a:pPr fontAlgn="auto">
              <a:lnSpc>
                <a:spcPct val="150000"/>
              </a:lnSpc>
            </a:pPr>
            <a:endParaRPr lang="en-US" altLang="zh-CN" sz="2800">
              <a:solidFill>
                <a:srgbClr val="C00000"/>
              </a:solidFill>
              <a:ea typeface="+mj-ea"/>
              <a:cs typeface="+mn-ea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26375" y="4070654"/>
            <a:ext cx="5999628" cy="578882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Times New Roman"/>
                <a:ea typeface="楷体" panose="02010609060101010101" pitchFamily="49" charset="-122"/>
                <a:cs typeface="+mn-lt"/>
              </a:rPr>
              <a:t>如果是</a:t>
            </a:r>
            <a:r>
              <a:rPr lang="en-US" altLang="zh-CN" sz="2800" i="1">
                <a:latin typeface="Times New Roman"/>
                <a:ea typeface="楷体" panose="02010609060101010101" pitchFamily="49" charset="-122"/>
                <a:cs typeface="Times New Roman" panose="02020603050405020304" charset="0"/>
              </a:rPr>
              <a:t>n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lt"/>
              </a:rPr>
              <a:t>边形，会得出什么结论</a:t>
            </a:r>
            <a:r>
              <a:rPr lang="zh-CN" altLang="en-US" sz="2800" smtClean="0">
                <a:latin typeface="Times New Roman"/>
                <a:ea typeface="楷体" panose="02010609060101010101" pitchFamily="49" charset="-122"/>
                <a:cs typeface="+mn-lt"/>
              </a:rPr>
              <a:t>呢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lt"/>
              </a:rPr>
              <a:t>？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195370" y="865352"/>
            <a:ext cx="7872730" cy="26765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800">
                <a:latin typeface="Times New Roman"/>
                <a:ea typeface="楷体" panose="02010609060101010101" pitchFamily="49" charset="-122"/>
                <a:cs typeface="微软雅黑" panose="020b0503020204020204" charset="-122"/>
                <a:sym typeface="+mn-ea"/>
              </a:rPr>
              <a:t>六个外角加上与它们相邻的内角等于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微软雅黑" panose="020b0503020204020204" charset="-122"/>
                <a:sym typeface="+mn-ea"/>
              </a:rPr>
              <a:t>180°×6=1080°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微软雅黑" panose="020b0503020204020204" charset="-122"/>
                <a:sym typeface="+mn-ea"/>
              </a:rPr>
              <a:t>，</a:t>
            </a:r>
            <a:endParaRPr lang="en-US" altLang="zh-CN" sz="2800">
              <a:latin typeface="Times New Roman"/>
              <a:ea typeface="楷体" panose="02010609060101010101" pitchFamily="49" charset="-122"/>
              <a:cs typeface="微软雅黑" panose="020b0503020204020204" charset="-122"/>
              <a:sym typeface="+mn-ea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800">
                <a:latin typeface="Times New Roman"/>
                <a:ea typeface="楷体" panose="02010609060101010101" pitchFamily="49" charset="-122"/>
                <a:cs typeface="微软雅黑" panose="020b0503020204020204" charset="-122"/>
                <a:sym typeface="+mn-ea"/>
              </a:rPr>
              <a:t>六边形的内角和为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微软雅黑" panose="020b0503020204020204" charset="-122"/>
                <a:sym typeface="+mn-ea"/>
              </a:rPr>
              <a:t>180°×4=720°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微软雅黑" panose="020b0503020204020204" charset="-122"/>
                <a:sym typeface="+mn-ea"/>
              </a:rPr>
              <a:t>，</a:t>
            </a:r>
            <a:endParaRPr lang="en-US" altLang="zh-CN" sz="2800">
              <a:latin typeface="Times New Roman"/>
              <a:ea typeface="楷体" panose="02010609060101010101" pitchFamily="49" charset="-122"/>
              <a:cs typeface="微软雅黑" panose="020b0503020204020204" charset="-122"/>
              <a:sym typeface="+mn-ea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800">
                <a:latin typeface="Times New Roman"/>
                <a:ea typeface="楷体" panose="02010609060101010101" pitchFamily="49" charset="-122"/>
                <a:cs typeface="微软雅黑" panose="020b0503020204020204" charset="-122"/>
                <a:sym typeface="+mn-ea"/>
              </a:rPr>
              <a:t>六边形的外角和为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微软雅黑" panose="020b0503020204020204" charset="-122"/>
                <a:sym typeface="+mn-ea"/>
              </a:rPr>
              <a:t>180°×6-180°×4=360°.</a:t>
            </a:r>
            <a:endParaRPr lang="zh-CN" altLang="en-US" sz="2800">
              <a:latin typeface="Times New Roman"/>
              <a:ea typeface="楷体" panose="02010609060101010101" pitchFamily="49" charset="-122"/>
              <a:cs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5" name="对象 24">
            <a:hlinkClick action="ppaction://ole?verb=0"/>
          </p:cNvPr>
          <p:cNvGraphicFramePr>
            <a:graphicFrameLocks noChangeAspect="1"/>
          </p:cNvGraphicFramePr>
          <p:nvPr/>
        </p:nvGraphicFramePr>
        <p:xfrm>
          <a:off x="4114800" y="2464250"/>
          <a:ext cx="914400" cy="2159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5" r:id="rId2" imgW="914400" imgH="215900" progId="Equation.KSEE3">
                  <p:embed/>
                </p:oleObj>
              </mc:Choice>
              <mc:Fallback>
                <p:oleObj r:id="rId2" imgW="914400" imgH="2159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114800" y="2464250"/>
                        <a:ext cx="914400" cy="215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" name="文本框 36"/>
          <p:cNvSpPr txBox="1"/>
          <p:nvPr/>
        </p:nvSpPr>
        <p:spPr>
          <a:xfrm>
            <a:off x="199750" y="750880"/>
            <a:ext cx="8766364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在</a:t>
            </a:r>
            <a:r>
              <a:rPr lang="en-US" altLang="zh-CN" sz="2800" i="1">
                <a:latin typeface="Times New Roman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n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边形的每个顶点处各取一个外角，</a:t>
            </a:r>
            <a:r>
              <a:rPr lang="en-US" altLang="zh-CN" sz="2800" i="1">
                <a:latin typeface="Times New Roman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n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边形的外角和等于多少？</a:t>
            </a:r>
            <a:endParaRPr lang="en-US" altLang="zh-CN" sz="2800">
              <a:solidFill>
                <a:srgbClr val="C00000"/>
              </a:solidFill>
              <a:latin typeface="Times New Roman"/>
              <a:ea typeface="楷体" panose="02010609060101010101" pitchFamily="49" charset="-122"/>
              <a:cs typeface="+mn-ea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690066" y="4441711"/>
            <a:ext cx="5626829" cy="578882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C00000"/>
                </a:solidFill>
                <a:latin typeface="Times New Roman"/>
                <a:ea typeface="楷体" panose="02010609060101010101" pitchFamily="49" charset="-122"/>
                <a:cs typeface="+mn-ea"/>
              </a:rPr>
              <a:t>性质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</a:rPr>
              <a:t>：多边形的外角和等于</a:t>
            </a:r>
            <a:r>
              <a:rPr lang="en-US" altLang="zh-CN" sz="2800">
                <a:solidFill>
                  <a:schemeClr val="tx1"/>
                </a:solidFill>
                <a:latin typeface="Times New Roman"/>
                <a:ea typeface="楷体" panose="02010609060101010101" pitchFamily="49" charset="-122"/>
                <a:cs typeface="+mn-ea"/>
              </a:rPr>
              <a:t>36</a:t>
            </a:r>
            <a:r>
              <a:rPr lang="en-US" altLang="zh-CN" sz="2800">
                <a:solidFill>
                  <a:schemeClr val="tx1"/>
                </a:solidFill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0°.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13002" y="1834230"/>
            <a:ext cx="6361800" cy="267765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altLang="zh-CN" sz="2800" i="1">
                <a:solidFill>
                  <a:srgbClr val="C00000"/>
                </a:solidFill>
                <a:latin typeface="Times New Roman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n</a:t>
            </a:r>
            <a:r>
              <a:rPr lang="zh-CN" altLang="en-US" sz="2800">
                <a:solidFill>
                  <a:srgbClr val="C00000"/>
                </a:solidFill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个外角加上与它们相邻的内角等于</a:t>
            </a:r>
            <a:r>
              <a:rPr lang="en-US" altLang="zh-CN" sz="2800" smtClean="0">
                <a:solidFill>
                  <a:srgbClr val="C00000"/>
                </a:solidFill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180°×</a:t>
            </a:r>
            <a:r>
              <a:rPr lang="en-US" altLang="zh-CN" sz="2800" i="1" smtClean="0">
                <a:solidFill>
                  <a:srgbClr val="C00000"/>
                </a:solidFill>
                <a:latin typeface="Times New Roman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n</a:t>
            </a:r>
            <a:r>
              <a:rPr lang="zh-CN" altLang="en-US" sz="2800" smtClean="0">
                <a:solidFill>
                  <a:srgbClr val="C00000"/>
                </a:solidFill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，</a:t>
            </a:r>
            <a:r>
              <a:rPr lang="en-US" altLang="zh-CN" sz="2800" i="1" smtClean="0">
                <a:solidFill>
                  <a:srgbClr val="C00000"/>
                </a:solidFill>
                <a:latin typeface="Times New Roman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n</a:t>
            </a:r>
            <a:r>
              <a:rPr lang="zh-CN" altLang="en-US" sz="2800">
                <a:solidFill>
                  <a:srgbClr val="C00000"/>
                </a:solidFill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边形的内角和为</a:t>
            </a:r>
            <a:r>
              <a:rPr lang="en-US" altLang="zh-CN" sz="2800">
                <a:solidFill>
                  <a:srgbClr val="C00000"/>
                </a:solidFill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180</a:t>
            </a:r>
            <a:r>
              <a:rPr lang="en-US" altLang="zh-CN" sz="2800" smtClean="0">
                <a:solidFill>
                  <a:srgbClr val="C00000"/>
                </a:solidFill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°×</a:t>
            </a:r>
          </a:p>
          <a:p>
            <a:pPr fontAlgn="auto">
              <a:lnSpc>
                <a:spcPct val="150000"/>
              </a:lnSpc>
            </a:pPr>
            <a:r>
              <a:rPr lang="zh-CN" altLang="en-US" sz="2800" smtClean="0">
                <a:solidFill>
                  <a:srgbClr val="C00000"/>
                </a:solidFill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（</a:t>
            </a:r>
            <a:r>
              <a:rPr lang="en-US" altLang="zh-CN" sz="2800" i="1">
                <a:solidFill>
                  <a:srgbClr val="C00000"/>
                </a:solidFill>
                <a:latin typeface="Times New Roman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n</a:t>
            </a:r>
            <a:r>
              <a:rPr lang="en-US" altLang="zh-CN" sz="2800">
                <a:solidFill>
                  <a:srgbClr val="C00000"/>
                </a:solidFill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-2</a:t>
            </a:r>
            <a:r>
              <a:rPr lang="zh-CN" altLang="en-US" sz="2800" smtClean="0">
                <a:solidFill>
                  <a:srgbClr val="C00000"/>
                </a:solidFill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），</a:t>
            </a:r>
            <a:r>
              <a:rPr lang="en-US" altLang="zh-CN" sz="2800" i="1" smtClean="0">
                <a:solidFill>
                  <a:srgbClr val="C00000"/>
                </a:solidFill>
                <a:latin typeface="Times New Roman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n</a:t>
            </a:r>
            <a:r>
              <a:rPr lang="zh-CN" altLang="en-US" sz="2800">
                <a:solidFill>
                  <a:srgbClr val="C00000"/>
                </a:solidFill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边形的外角和为</a:t>
            </a:r>
            <a:r>
              <a:rPr lang="en-US" altLang="zh-CN" sz="2800">
                <a:solidFill>
                  <a:srgbClr val="C00000"/>
                </a:solidFill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180°×</a:t>
            </a:r>
            <a:r>
              <a:rPr lang="en-US" altLang="zh-CN" sz="2800" i="1">
                <a:solidFill>
                  <a:srgbClr val="C00000"/>
                </a:solidFill>
                <a:latin typeface="Times New Roman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n</a:t>
            </a:r>
            <a:r>
              <a:rPr lang="en-US" altLang="zh-CN" sz="2800">
                <a:solidFill>
                  <a:srgbClr val="C00000"/>
                </a:solidFill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-180°×</a:t>
            </a:r>
            <a:r>
              <a:rPr lang="zh-CN" altLang="en-US" sz="2800">
                <a:solidFill>
                  <a:srgbClr val="C00000"/>
                </a:solidFill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（</a:t>
            </a:r>
            <a:r>
              <a:rPr lang="en-US" altLang="zh-CN" sz="2800" i="1">
                <a:solidFill>
                  <a:srgbClr val="C00000"/>
                </a:solidFill>
                <a:latin typeface="Times New Roman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n</a:t>
            </a:r>
            <a:r>
              <a:rPr lang="en-US" altLang="zh-CN" sz="2800">
                <a:solidFill>
                  <a:srgbClr val="C00000"/>
                </a:solidFill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-2</a:t>
            </a:r>
            <a:r>
              <a:rPr lang="zh-CN" altLang="en-US" sz="2800">
                <a:solidFill>
                  <a:srgbClr val="C00000"/>
                </a:solidFill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）</a:t>
            </a:r>
            <a:r>
              <a:rPr lang="en-US" altLang="zh-CN" sz="2800">
                <a:solidFill>
                  <a:srgbClr val="C00000"/>
                </a:solidFill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=360°.</a:t>
            </a:r>
            <a:endParaRPr lang="zh-CN" altLang="en-US" sz="2800">
              <a:latin typeface="Times New Roman"/>
              <a:ea typeface="楷体" panose="02010609060101010101" pitchFamily="49" charset="-122"/>
              <a:cs typeface="微软雅黑" panose="020b050302020402020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832124" y="526119"/>
            <a:ext cx="5962387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solidFill>
                  <a:srgbClr val="00B050"/>
                </a:solidFill>
                <a:latin typeface="Times New Roman"/>
                <a:ea typeface="楷体" panose="02010609060101010101" pitchFamily="49" charset="-122"/>
                <a:cs typeface="Times New Roman" panose="02020603050405020304" charset="0"/>
              </a:rPr>
              <a:t>新知二  多边形的外角和</a:t>
            </a:r>
            <a:endParaRPr lang="en-US" altLang="zh-CN" sz="2400" b="1">
              <a:solidFill>
                <a:srgbClr val="00B050"/>
              </a:solidFill>
              <a:latin typeface="Times New Roman"/>
              <a:ea typeface="楷体" panose="02010609060101010101" pitchFamily="49" charset="-122"/>
              <a:cs typeface="Times New Roman" panose="02020603050405020304" charset="0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6717041" y="1405190"/>
            <a:ext cx="2304415" cy="2521585"/>
            <a:chOff x="14976" y="3865"/>
            <a:chExt cx="3629" cy="3971"/>
          </a:xfrm>
          <a:noFill/>
        </p:grpSpPr>
        <p:grpSp>
          <p:nvGrpSpPr>
            <p:cNvPr id="59" name="组合 58"/>
            <p:cNvGrpSpPr/>
            <p:nvPr/>
          </p:nvGrpSpPr>
          <p:grpSpPr>
            <a:xfrm>
              <a:off x="14976" y="3865"/>
              <a:ext cx="3334" cy="3879"/>
              <a:chOff x="14976" y="3865"/>
              <a:chExt cx="3334" cy="3879"/>
            </a:xfrm>
            <a:grpFill/>
          </p:grpSpPr>
          <p:sp>
            <p:nvSpPr>
              <p:cNvPr id="78" name="六边形 77"/>
              <p:cNvSpPr/>
              <p:nvPr/>
            </p:nvSpPr>
            <p:spPr>
              <a:xfrm>
                <a:off x="15469" y="4829"/>
                <a:ext cx="2471" cy="2149"/>
              </a:xfrm>
              <a:prstGeom prst="hexagon">
                <a:avLst/>
              </a:prstGeom>
              <a:grp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>
                  <a:latin typeface="Times New Roman"/>
                  <a:ea typeface="楷体" panose="02010609060101010101" pitchFamily="49" charset="-122"/>
                </a:endParaRPr>
              </a:p>
            </p:txBody>
          </p:sp>
          <p:cxnSp>
            <p:nvCxnSpPr>
              <p:cNvPr id="79" name="直接连接符 78"/>
              <p:cNvCxnSpPr/>
              <p:nvPr/>
            </p:nvCxnSpPr>
            <p:spPr>
              <a:xfrm>
                <a:off x="17403" y="6969"/>
                <a:ext cx="858" cy="0"/>
              </a:xfrm>
              <a:prstGeom prst="line">
                <a:avLst/>
              </a:prstGeom>
              <a:grpFill/>
              <a:ln w="28575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/>
              <p:cNvCxnSpPr/>
              <p:nvPr/>
            </p:nvCxnSpPr>
            <p:spPr>
              <a:xfrm flipV="1">
                <a:off x="17940" y="5125"/>
                <a:ext cx="370" cy="778"/>
              </a:xfrm>
              <a:prstGeom prst="line">
                <a:avLst/>
              </a:prstGeom>
              <a:grpFill/>
              <a:ln w="28575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1" name="直接连接符 80"/>
              <p:cNvCxnSpPr/>
              <p:nvPr/>
            </p:nvCxnSpPr>
            <p:spPr>
              <a:xfrm flipH="1" flipV="1">
                <a:off x="16951" y="3865"/>
                <a:ext cx="452" cy="964"/>
              </a:xfrm>
              <a:prstGeom prst="line">
                <a:avLst/>
              </a:prstGeom>
              <a:grpFill/>
              <a:ln w="28575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2" name="直接连接符 81"/>
              <p:cNvCxnSpPr/>
              <p:nvPr/>
            </p:nvCxnSpPr>
            <p:spPr>
              <a:xfrm flipH="1">
                <a:off x="15098" y="4829"/>
                <a:ext cx="926" cy="0"/>
              </a:xfrm>
              <a:prstGeom prst="line">
                <a:avLst/>
              </a:prstGeom>
              <a:grpFill/>
              <a:ln w="28575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/>
              <p:cNvCxnSpPr/>
              <p:nvPr/>
            </p:nvCxnSpPr>
            <p:spPr>
              <a:xfrm flipH="1" flipV="1">
                <a:off x="16000" y="6954"/>
                <a:ext cx="457" cy="790"/>
              </a:xfrm>
              <a:prstGeom prst="line">
                <a:avLst/>
              </a:prstGeom>
              <a:grpFill/>
              <a:ln w="28575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4" name="直接连接符 83"/>
              <p:cNvCxnSpPr/>
              <p:nvPr/>
            </p:nvCxnSpPr>
            <p:spPr>
              <a:xfrm flipH="1">
                <a:off x="14976" y="5915"/>
                <a:ext cx="493" cy="940"/>
              </a:xfrm>
              <a:prstGeom prst="line">
                <a:avLst/>
              </a:prstGeom>
              <a:grpFill/>
              <a:ln w="28575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60" name="文本框 37"/>
            <p:cNvSpPr txBox="1"/>
            <p:nvPr/>
          </p:nvSpPr>
          <p:spPr>
            <a:xfrm>
              <a:off x="15664" y="7014"/>
              <a:ext cx="395" cy="82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zh-CN" sz="2800" i="1">
                  <a:latin typeface="Times New Roman"/>
                  <a:ea typeface="楷体" panose="02010609060101010101" pitchFamily="49" charset="-122"/>
                  <a:cs typeface="Times New Roman" panose="02020603050405020304" charset="0"/>
                </a:rPr>
                <a:t>A</a:t>
              </a:r>
            </a:p>
          </p:txBody>
        </p:sp>
        <p:sp>
          <p:nvSpPr>
            <p:cNvPr id="61" name="文本框 39"/>
            <p:cNvSpPr txBox="1"/>
            <p:nvPr/>
          </p:nvSpPr>
          <p:spPr>
            <a:xfrm>
              <a:off x="17197" y="6937"/>
              <a:ext cx="742" cy="82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zh-CN" sz="2800" i="1">
                  <a:latin typeface="Times New Roman"/>
                  <a:ea typeface="楷体" panose="02010609060101010101" pitchFamily="49" charset="-122"/>
                  <a:cs typeface="Times New Roman" panose="02020603050405020304" charset="0"/>
                </a:rPr>
                <a:t>B</a:t>
              </a:r>
            </a:p>
          </p:txBody>
        </p:sp>
        <p:sp>
          <p:nvSpPr>
            <p:cNvPr id="62" name="文本框 40"/>
            <p:cNvSpPr txBox="1"/>
            <p:nvPr/>
          </p:nvSpPr>
          <p:spPr>
            <a:xfrm>
              <a:off x="17889" y="5744"/>
              <a:ext cx="716" cy="82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zh-CN" sz="2800" i="1">
                  <a:latin typeface="Times New Roman"/>
                  <a:ea typeface="楷体" panose="02010609060101010101" pitchFamily="49" charset="-122"/>
                  <a:cs typeface="Times New Roman" panose="02020603050405020304" charset="0"/>
                </a:rPr>
                <a:t>C</a:t>
              </a:r>
            </a:p>
          </p:txBody>
        </p:sp>
        <p:sp>
          <p:nvSpPr>
            <p:cNvPr id="63" name="文本框 41"/>
            <p:cNvSpPr txBox="1"/>
            <p:nvPr/>
          </p:nvSpPr>
          <p:spPr>
            <a:xfrm>
              <a:off x="17378" y="4360"/>
              <a:ext cx="643" cy="82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zh-CN" sz="2800" i="1">
                  <a:latin typeface="Times New Roman"/>
                  <a:ea typeface="楷体" panose="02010609060101010101" pitchFamily="49" charset="-122"/>
                  <a:cs typeface="Times New Roman" panose="02020603050405020304" charset="0"/>
                </a:rPr>
                <a:t>D</a:t>
              </a:r>
            </a:p>
          </p:txBody>
        </p:sp>
        <p:sp>
          <p:nvSpPr>
            <p:cNvPr id="64" name="文本框 42"/>
            <p:cNvSpPr txBox="1"/>
            <p:nvPr/>
          </p:nvSpPr>
          <p:spPr>
            <a:xfrm>
              <a:off x="15747" y="4088"/>
              <a:ext cx="841" cy="82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zh-CN" sz="2800" i="1">
                  <a:latin typeface="Times New Roman"/>
                  <a:ea typeface="楷体" panose="02010609060101010101" pitchFamily="49" charset="-122"/>
                  <a:cs typeface="Times New Roman" panose="02020603050405020304" charset="0"/>
                </a:rPr>
                <a:t>E</a:t>
              </a:r>
            </a:p>
          </p:txBody>
        </p:sp>
        <p:sp>
          <p:nvSpPr>
            <p:cNvPr id="65" name="文本框 43"/>
            <p:cNvSpPr txBox="1"/>
            <p:nvPr/>
          </p:nvSpPr>
          <p:spPr>
            <a:xfrm>
              <a:off x="14976" y="5433"/>
              <a:ext cx="667" cy="82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zh-CN" sz="2800" i="1">
                  <a:latin typeface="Times New Roman"/>
                  <a:ea typeface="楷体" panose="02010609060101010101" pitchFamily="49" charset="-122"/>
                  <a:cs typeface="Times New Roman" panose="02020603050405020304" charset="0"/>
                </a:rPr>
                <a:t>F</a:t>
              </a:r>
            </a:p>
          </p:txBody>
        </p:sp>
        <p:sp>
          <p:nvSpPr>
            <p:cNvPr id="66" name="弧形 65"/>
            <p:cNvSpPr/>
            <p:nvPr/>
          </p:nvSpPr>
          <p:spPr>
            <a:xfrm rot="3480000">
              <a:off x="15936" y="6851"/>
              <a:ext cx="321" cy="544"/>
            </a:xfrm>
            <a:prstGeom prst="arc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latin typeface="Times New Roman"/>
                <a:ea typeface="楷体" panose="02010609060101010101" pitchFamily="49" charset="-122"/>
              </a:endParaRPr>
            </a:p>
          </p:txBody>
        </p:sp>
        <p:sp>
          <p:nvSpPr>
            <p:cNvPr id="67" name="文本框 45"/>
            <p:cNvSpPr txBox="1"/>
            <p:nvPr/>
          </p:nvSpPr>
          <p:spPr>
            <a:xfrm>
              <a:off x="16265" y="6961"/>
              <a:ext cx="816" cy="822"/>
            </a:xfrm>
            <a:prstGeom prst="rect">
              <a:avLst/>
            </a:prstGeom>
            <a:grpFill/>
            <a:ln w="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2800">
                  <a:latin typeface="Times New Roman"/>
                  <a:ea typeface="楷体" panose="02010609060101010101" pitchFamily="49" charset="-122"/>
                </a:rPr>
                <a:t>1</a:t>
              </a:r>
            </a:p>
          </p:txBody>
        </p:sp>
        <p:sp>
          <p:nvSpPr>
            <p:cNvPr id="68" name="弧形 67"/>
            <p:cNvSpPr/>
            <p:nvPr/>
          </p:nvSpPr>
          <p:spPr>
            <a:xfrm>
              <a:off x="17396" y="6705"/>
              <a:ext cx="320" cy="527"/>
            </a:xfrm>
            <a:prstGeom prst="arc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latin typeface="Times New Roman"/>
                <a:ea typeface="楷体" panose="02010609060101010101" pitchFamily="49" charset="-122"/>
              </a:endParaRPr>
            </a:p>
          </p:txBody>
        </p:sp>
        <p:sp>
          <p:nvSpPr>
            <p:cNvPr id="69" name="文本框 47"/>
            <p:cNvSpPr txBox="1"/>
            <p:nvPr/>
          </p:nvSpPr>
          <p:spPr>
            <a:xfrm>
              <a:off x="17600" y="6255"/>
              <a:ext cx="421" cy="82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zh-CN" sz="2800">
                  <a:latin typeface="Times New Roman"/>
                  <a:ea typeface="楷体" panose="02010609060101010101" pitchFamily="49" charset="-122"/>
                </a:rPr>
                <a:t>2</a:t>
              </a:r>
            </a:p>
          </p:txBody>
        </p:sp>
        <p:sp>
          <p:nvSpPr>
            <p:cNvPr id="70" name="弧形 69"/>
            <p:cNvSpPr/>
            <p:nvPr/>
          </p:nvSpPr>
          <p:spPr>
            <a:xfrm rot="20520000">
              <a:off x="17465" y="5500"/>
              <a:ext cx="652" cy="368"/>
            </a:xfrm>
            <a:prstGeom prst="arc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latin typeface="Times New Roman"/>
                <a:ea typeface="楷体" panose="02010609060101010101" pitchFamily="49" charset="-122"/>
              </a:endParaRPr>
            </a:p>
          </p:txBody>
        </p:sp>
        <p:sp>
          <p:nvSpPr>
            <p:cNvPr id="71" name="文本框 49"/>
            <p:cNvSpPr txBox="1"/>
            <p:nvPr/>
          </p:nvSpPr>
          <p:spPr>
            <a:xfrm>
              <a:off x="17724" y="4716"/>
              <a:ext cx="241" cy="822"/>
            </a:xfrm>
            <a:prstGeom prst="rect">
              <a:avLst/>
            </a:prstGeom>
            <a:grpFill/>
            <a:ln w="28575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2800">
                  <a:latin typeface="Times New Roman"/>
                  <a:ea typeface="楷体" panose="02010609060101010101" pitchFamily="49" charset="-122"/>
                </a:rPr>
                <a:t>3</a:t>
              </a:r>
            </a:p>
          </p:txBody>
        </p:sp>
        <p:sp>
          <p:nvSpPr>
            <p:cNvPr id="72" name="弧形 71"/>
            <p:cNvSpPr/>
            <p:nvPr/>
          </p:nvSpPr>
          <p:spPr>
            <a:xfrm rot="10800000">
              <a:off x="15675" y="4612"/>
              <a:ext cx="444" cy="435"/>
            </a:xfrm>
            <a:prstGeom prst="arc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latin typeface="Times New Roman"/>
                <a:ea typeface="楷体" panose="02010609060101010101" pitchFamily="49" charset="-122"/>
              </a:endParaRPr>
            </a:p>
          </p:txBody>
        </p:sp>
        <p:sp>
          <p:nvSpPr>
            <p:cNvPr id="73" name="文本框 51"/>
            <p:cNvSpPr txBox="1"/>
            <p:nvPr/>
          </p:nvSpPr>
          <p:spPr>
            <a:xfrm>
              <a:off x="15294" y="4822"/>
              <a:ext cx="322" cy="82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zh-CN" sz="2800">
                  <a:latin typeface="Times New Roman"/>
                  <a:ea typeface="楷体" panose="02010609060101010101" pitchFamily="49" charset="-122"/>
                </a:rPr>
                <a:t>5</a:t>
              </a:r>
            </a:p>
          </p:txBody>
        </p:sp>
        <p:sp>
          <p:nvSpPr>
            <p:cNvPr id="74" name="弧形 73"/>
            <p:cNvSpPr/>
            <p:nvPr/>
          </p:nvSpPr>
          <p:spPr>
            <a:xfrm rot="15540000">
              <a:off x="17061" y="4530"/>
              <a:ext cx="494" cy="482"/>
            </a:xfrm>
            <a:prstGeom prst="arc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latin typeface="Times New Roman"/>
                <a:ea typeface="楷体" panose="02010609060101010101" pitchFamily="49" charset="-122"/>
              </a:endParaRPr>
            </a:p>
          </p:txBody>
        </p:sp>
        <p:sp>
          <p:nvSpPr>
            <p:cNvPr id="75" name="文本框 53"/>
            <p:cNvSpPr txBox="1"/>
            <p:nvPr/>
          </p:nvSpPr>
          <p:spPr>
            <a:xfrm>
              <a:off x="16605" y="4117"/>
              <a:ext cx="346" cy="82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zh-CN" sz="2800">
                  <a:latin typeface="Times New Roman"/>
                  <a:ea typeface="楷体" panose="02010609060101010101" pitchFamily="49" charset="-122"/>
                </a:rPr>
                <a:t>4</a:t>
              </a:r>
            </a:p>
          </p:txBody>
        </p:sp>
        <p:sp>
          <p:nvSpPr>
            <p:cNvPr id="76" name="弧形 75"/>
            <p:cNvSpPr/>
            <p:nvPr/>
          </p:nvSpPr>
          <p:spPr>
            <a:xfrm rot="9900000">
              <a:off x="15313" y="5979"/>
              <a:ext cx="613" cy="322"/>
            </a:xfrm>
            <a:prstGeom prst="arc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latin typeface="Times New Roman"/>
                <a:ea typeface="楷体" panose="02010609060101010101" pitchFamily="49" charset="-122"/>
              </a:endParaRPr>
            </a:p>
          </p:txBody>
        </p:sp>
        <p:sp>
          <p:nvSpPr>
            <p:cNvPr id="77" name="文本框 55"/>
            <p:cNvSpPr txBox="1"/>
            <p:nvPr/>
          </p:nvSpPr>
          <p:spPr>
            <a:xfrm>
              <a:off x="15222" y="6335"/>
              <a:ext cx="420" cy="82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zh-CN" sz="2800">
                  <a:latin typeface="Times New Roman"/>
                  <a:ea typeface="楷体" panose="02010609060101010101" pitchFamily="49" charset="-122"/>
                </a:rPr>
                <a:t>6</a:t>
              </a:r>
            </a:p>
          </p:txBody>
        </p:sp>
      </p:grpSp>
      <p:sp>
        <p:nvSpPr>
          <p:cNvPr id="35" name="文本框 8"/>
          <p:cNvSpPr txBox="1"/>
          <p:nvPr/>
        </p:nvSpPr>
        <p:spPr>
          <a:xfrm>
            <a:off x="356052" y="232757"/>
            <a:ext cx="11144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smtClean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合作探究</a:t>
            </a:r>
            <a:endParaRPr lang="zh-CN" altLang="en-US" b="1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5" name="对象 24">
            <a:hlinkClick action="ppaction://ole?verb=0"/>
          </p:cNvPr>
          <p:cNvGraphicFramePr>
            <a:graphicFrameLocks noChangeAspect="1"/>
          </p:cNvGraphicFramePr>
          <p:nvPr/>
        </p:nvGraphicFramePr>
        <p:xfrm>
          <a:off x="4114800" y="2464250"/>
          <a:ext cx="914400" cy="2159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6" r:id="rId2" imgW="914400" imgH="215900" progId="Equation.KSEE3">
                  <p:embed/>
                </p:oleObj>
              </mc:Choice>
              <mc:Fallback>
                <p:oleObj r:id="rId2" imgW="914400" imgH="2159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114800" y="2464250"/>
                        <a:ext cx="914400" cy="215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" name="文本框 36"/>
          <p:cNvSpPr txBox="1"/>
          <p:nvPr/>
        </p:nvSpPr>
        <p:spPr>
          <a:xfrm>
            <a:off x="195580" y="362912"/>
            <a:ext cx="65278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auto">
              <a:lnSpc>
                <a:spcPct val="150000"/>
              </a:lnSpc>
            </a:pPr>
            <a:r>
              <a:rPr lang="zh-CN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从多边形的一个顶点</a:t>
            </a:r>
            <a:r>
              <a:rPr lang="en-US" altLang="zh-CN" sz="2800" i="1">
                <a:latin typeface="Times New Roman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A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出发，沿多边形的各边走过各顶点，再回到点</a:t>
            </a:r>
            <a:r>
              <a:rPr lang="en-US" altLang="zh-CN" sz="2800" i="1">
                <a:latin typeface="Times New Roman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A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，然后转向出发时的方向，在行程中所转的各个角的和，就是多边形的外角和</a:t>
            </a:r>
            <a:r>
              <a:rPr lang="en-US" altLang="zh-CN" sz="2800" smtClean="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. </a:t>
            </a:r>
            <a:r>
              <a:rPr lang="zh-CN" altLang="en-US" sz="2800" smtClean="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由于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走了一周，所转的各个角的和就等于一个周角，所以多边形的外角和等于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360°.</a:t>
            </a:r>
            <a:endParaRPr lang="en-US" altLang="zh-CN" sz="2800">
              <a:solidFill>
                <a:srgbClr val="C00000"/>
              </a:solidFill>
              <a:latin typeface="Times New Roman"/>
              <a:ea typeface="楷体" panose="02010609060101010101" pitchFamily="49" charset="-122"/>
              <a:cs typeface="+mn-ea"/>
              <a:sym typeface="+mn-ea"/>
            </a:endParaRPr>
          </a:p>
        </p:txBody>
      </p:sp>
      <p:cxnSp>
        <p:nvCxnSpPr>
          <p:cNvPr id="96" name="直接箭头连接符 95"/>
          <p:cNvCxnSpPr/>
          <p:nvPr/>
        </p:nvCxnSpPr>
        <p:spPr>
          <a:xfrm>
            <a:off x="7593918" y="2599909"/>
            <a:ext cx="502285" cy="0"/>
          </a:xfrm>
          <a:prstGeom prst="straightConnector1">
            <a:avLst/>
          </a:prstGeom>
          <a:ln w="34925" cmpd="sng">
            <a:solidFill>
              <a:schemeClr val="accent1">
                <a:shade val="50000"/>
              </a:schemeClr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直接箭头连接符 96"/>
          <p:cNvCxnSpPr/>
          <p:nvPr/>
        </p:nvCxnSpPr>
        <p:spPr>
          <a:xfrm flipV="1">
            <a:off x="8199545" y="2203067"/>
            <a:ext cx="156845" cy="297815"/>
          </a:xfrm>
          <a:prstGeom prst="straightConnector1">
            <a:avLst/>
          </a:prstGeom>
          <a:ln w="34925" cmpd="sng">
            <a:solidFill>
              <a:schemeClr val="accent1">
                <a:shade val="50000"/>
              </a:schemeClr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箭头连接符 98"/>
          <p:cNvCxnSpPr/>
          <p:nvPr/>
        </p:nvCxnSpPr>
        <p:spPr>
          <a:xfrm flipH="1">
            <a:off x="7505173" y="1652002"/>
            <a:ext cx="501650" cy="0"/>
          </a:xfrm>
          <a:prstGeom prst="straightConnector1">
            <a:avLst/>
          </a:prstGeom>
          <a:ln w="34925" cmpd="sng">
            <a:solidFill>
              <a:schemeClr val="accent1">
                <a:shade val="50000"/>
              </a:schemeClr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直接箭头连接符 99"/>
          <p:cNvCxnSpPr/>
          <p:nvPr/>
        </p:nvCxnSpPr>
        <p:spPr>
          <a:xfrm flipH="1">
            <a:off x="7267683" y="1751900"/>
            <a:ext cx="172720" cy="376555"/>
          </a:xfrm>
          <a:prstGeom prst="straightConnector1">
            <a:avLst/>
          </a:prstGeom>
          <a:ln w="34925" cmpd="sng">
            <a:solidFill>
              <a:schemeClr val="accent1">
                <a:shade val="50000"/>
              </a:schemeClr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直接箭头连接符 100"/>
          <p:cNvCxnSpPr/>
          <p:nvPr/>
        </p:nvCxnSpPr>
        <p:spPr>
          <a:xfrm>
            <a:off x="7335059" y="2288475"/>
            <a:ext cx="172720" cy="282575"/>
          </a:xfrm>
          <a:prstGeom prst="straightConnector1">
            <a:avLst/>
          </a:prstGeom>
          <a:ln w="34925" cmpd="sng">
            <a:solidFill>
              <a:schemeClr val="accent1">
                <a:shade val="50000"/>
              </a:schemeClr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9" name="组合 38"/>
          <p:cNvGrpSpPr/>
          <p:nvPr/>
        </p:nvGrpSpPr>
        <p:grpSpPr>
          <a:xfrm>
            <a:off x="6752698" y="834325"/>
            <a:ext cx="2304415" cy="2521585"/>
            <a:chOff x="14976" y="3865"/>
            <a:chExt cx="3629" cy="3971"/>
          </a:xfrm>
          <a:noFill/>
        </p:grpSpPr>
        <p:grpSp>
          <p:nvGrpSpPr>
            <p:cNvPr id="40" name="组合 39"/>
            <p:cNvGrpSpPr/>
            <p:nvPr/>
          </p:nvGrpSpPr>
          <p:grpSpPr>
            <a:xfrm>
              <a:off x="14976" y="3865"/>
              <a:ext cx="3334" cy="3879"/>
              <a:chOff x="14976" y="3865"/>
              <a:chExt cx="3334" cy="3879"/>
            </a:xfrm>
            <a:grpFill/>
          </p:grpSpPr>
          <p:sp>
            <p:nvSpPr>
              <p:cNvPr id="59" name="六边形 58"/>
              <p:cNvSpPr/>
              <p:nvPr/>
            </p:nvSpPr>
            <p:spPr>
              <a:xfrm>
                <a:off x="15469" y="4829"/>
                <a:ext cx="2471" cy="2149"/>
              </a:xfrm>
              <a:prstGeom prst="hexagon">
                <a:avLst/>
              </a:prstGeom>
              <a:grp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>
                  <a:latin typeface="Times New Roman"/>
                  <a:ea typeface="楷体" panose="02010609060101010101" pitchFamily="49" charset="-122"/>
                </a:endParaRPr>
              </a:p>
            </p:txBody>
          </p:sp>
          <p:cxnSp>
            <p:nvCxnSpPr>
              <p:cNvPr id="60" name="直接连接符 59"/>
              <p:cNvCxnSpPr/>
              <p:nvPr/>
            </p:nvCxnSpPr>
            <p:spPr>
              <a:xfrm>
                <a:off x="17403" y="6969"/>
                <a:ext cx="858" cy="0"/>
              </a:xfrm>
              <a:prstGeom prst="line">
                <a:avLst/>
              </a:prstGeom>
              <a:grpFill/>
              <a:ln w="28575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1" name="直接连接符 60"/>
              <p:cNvCxnSpPr/>
              <p:nvPr/>
            </p:nvCxnSpPr>
            <p:spPr>
              <a:xfrm flipV="1">
                <a:off x="17940" y="5125"/>
                <a:ext cx="370" cy="778"/>
              </a:xfrm>
              <a:prstGeom prst="line">
                <a:avLst/>
              </a:prstGeom>
              <a:grpFill/>
              <a:ln w="28575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/>
              <p:cNvCxnSpPr/>
              <p:nvPr/>
            </p:nvCxnSpPr>
            <p:spPr>
              <a:xfrm flipH="1" flipV="1">
                <a:off x="16951" y="3865"/>
                <a:ext cx="452" cy="964"/>
              </a:xfrm>
              <a:prstGeom prst="line">
                <a:avLst/>
              </a:prstGeom>
              <a:grpFill/>
              <a:ln w="28575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3" name="直接连接符 62"/>
              <p:cNvCxnSpPr/>
              <p:nvPr/>
            </p:nvCxnSpPr>
            <p:spPr>
              <a:xfrm flipH="1">
                <a:off x="15098" y="4829"/>
                <a:ext cx="926" cy="0"/>
              </a:xfrm>
              <a:prstGeom prst="line">
                <a:avLst/>
              </a:prstGeom>
              <a:grpFill/>
              <a:ln w="28575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4" name="直接连接符 63"/>
              <p:cNvCxnSpPr/>
              <p:nvPr/>
            </p:nvCxnSpPr>
            <p:spPr>
              <a:xfrm flipH="1" flipV="1">
                <a:off x="16000" y="6954"/>
                <a:ext cx="457" cy="790"/>
              </a:xfrm>
              <a:prstGeom prst="line">
                <a:avLst/>
              </a:prstGeom>
              <a:grpFill/>
              <a:ln w="28575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/>
              <p:cNvCxnSpPr/>
              <p:nvPr/>
            </p:nvCxnSpPr>
            <p:spPr>
              <a:xfrm flipH="1">
                <a:off x="14976" y="5915"/>
                <a:ext cx="493" cy="940"/>
              </a:xfrm>
              <a:prstGeom prst="line">
                <a:avLst/>
              </a:prstGeom>
              <a:grpFill/>
              <a:ln w="28575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41" name="文本框 37"/>
            <p:cNvSpPr txBox="1"/>
            <p:nvPr/>
          </p:nvSpPr>
          <p:spPr>
            <a:xfrm>
              <a:off x="15664" y="7014"/>
              <a:ext cx="395" cy="82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zh-CN" sz="2800" i="1">
                  <a:latin typeface="Times New Roman"/>
                  <a:ea typeface="楷体" panose="02010609060101010101" pitchFamily="49" charset="-122"/>
                  <a:cs typeface="Times New Roman" panose="02020603050405020304" charset="0"/>
                </a:rPr>
                <a:t>A</a:t>
              </a:r>
            </a:p>
          </p:txBody>
        </p:sp>
        <p:sp>
          <p:nvSpPr>
            <p:cNvPr id="42" name="文本框 39"/>
            <p:cNvSpPr txBox="1"/>
            <p:nvPr/>
          </p:nvSpPr>
          <p:spPr>
            <a:xfrm>
              <a:off x="17197" y="6937"/>
              <a:ext cx="742" cy="82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zh-CN" sz="2800" i="1">
                  <a:latin typeface="Times New Roman"/>
                  <a:ea typeface="楷体" panose="02010609060101010101" pitchFamily="49" charset="-122"/>
                  <a:cs typeface="Times New Roman" panose="02020603050405020304" charset="0"/>
                </a:rPr>
                <a:t>B</a:t>
              </a:r>
            </a:p>
          </p:txBody>
        </p:sp>
        <p:sp>
          <p:nvSpPr>
            <p:cNvPr id="43" name="文本框 40"/>
            <p:cNvSpPr txBox="1"/>
            <p:nvPr/>
          </p:nvSpPr>
          <p:spPr>
            <a:xfrm>
              <a:off x="17889" y="5744"/>
              <a:ext cx="716" cy="82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zh-CN" sz="2800" i="1">
                  <a:latin typeface="Times New Roman"/>
                  <a:ea typeface="楷体" panose="02010609060101010101" pitchFamily="49" charset="-122"/>
                  <a:cs typeface="Times New Roman" panose="02020603050405020304" charset="0"/>
                </a:rPr>
                <a:t>C</a:t>
              </a:r>
            </a:p>
          </p:txBody>
        </p:sp>
        <p:sp>
          <p:nvSpPr>
            <p:cNvPr id="44" name="文本框 41"/>
            <p:cNvSpPr txBox="1"/>
            <p:nvPr/>
          </p:nvSpPr>
          <p:spPr>
            <a:xfrm>
              <a:off x="17378" y="4360"/>
              <a:ext cx="643" cy="82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zh-CN" sz="2800" i="1">
                  <a:latin typeface="Times New Roman"/>
                  <a:ea typeface="楷体" panose="02010609060101010101" pitchFamily="49" charset="-122"/>
                  <a:cs typeface="Times New Roman" panose="02020603050405020304" charset="0"/>
                </a:rPr>
                <a:t>D</a:t>
              </a:r>
            </a:p>
          </p:txBody>
        </p:sp>
        <p:sp>
          <p:nvSpPr>
            <p:cNvPr id="45" name="文本框 42"/>
            <p:cNvSpPr txBox="1"/>
            <p:nvPr/>
          </p:nvSpPr>
          <p:spPr>
            <a:xfrm>
              <a:off x="15747" y="4088"/>
              <a:ext cx="841" cy="82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zh-CN" sz="2800" i="1">
                  <a:latin typeface="Times New Roman"/>
                  <a:ea typeface="楷体" panose="02010609060101010101" pitchFamily="49" charset="-122"/>
                  <a:cs typeface="Times New Roman" panose="02020603050405020304" charset="0"/>
                </a:rPr>
                <a:t>E</a:t>
              </a:r>
            </a:p>
          </p:txBody>
        </p:sp>
        <p:sp>
          <p:nvSpPr>
            <p:cNvPr id="46" name="文本框 43"/>
            <p:cNvSpPr txBox="1"/>
            <p:nvPr/>
          </p:nvSpPr>
          <p:spPr>
            <a:xfrm>
              <a:off x="14976" y="5433"/>
              <a:ext cx="667" cy="82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zh-CN" sz="2800" i="1">
                  <a:latin typeface="Times New Roman"/>
                  <a:ea typeface="楷体" panose="02010609060101010101" pitchFamily="49" charset="-122"/>
                  <a:cs typeface="Times New Roman" panose="02020603050405020304" charset="0"/>
                </a:rPr>
                <a:t>F</a:t>
              </a:r>
            </a:p>
          </p:txBody>
        </p:sp>
        <p:sp>
          <p:nvSpPr>
            <p:cNvPr id="47" name="弧形 46"/>
            <p:cNvSpPr/>
            <p:nvPr/>
          </p:nvSpPr>
          <p:spPr>
            <a:xfrm rot="3480000">
              <a:off x="15936" y="6851"/>
              <a:ext cx="321" cy="544"/>
            </a:xfrm>
            <a:prstGeom prst="arc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latin typeface="Times New Roman"/>
                <a:ea typeface="楷体" panose="02010609060101010101" pitchFamily="49" charset="-122"/>
              </a:endParaRPr>
            </a:p>
          </p:txBody>
        </p:sp>
        <p:sp>
          <p:nvSpPr>
            <p:cNvPr id="48" name="文本框 45"/>
            <p:cNvSpPr txBox="1"/>
            <p:nvPr/>
          </p:nvSpPr>
          <p:spPr>
            <a:xfrm>
              <a:off x="16265" y="6961"/>
              <a:ext cx="816" cy="822"/>
            </a:xfrm>
            <a:prstGeom prst="rect">
              <a:avLst/>
            </a:prstGeom>
            <a:grpFill/>
            <a:ln w="0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2800">
                  <a:latin typeface="Times New Roman"/>
                  <a:ea typeface="楷体" panose="02010609060101010101" pitchFamily="49" charset="-122"/>
                </a:rPr>
                <a:t>1</a:t>
              </a:r>
            </a:p>
          </p:txBody>
        </p:sp>
        <p:sp>
          <p:nvSpPr>
            <p:cNvPr id="49" name="弧形 48"/>
            <p:cNvSpPr/>
            <p:nvPr/>
          </p:nvSpPr>
          <p:spPr>
            <a:xfrm>
              <a:off x="17396" y="6705"/>
              <a:ext cx="320" cy="527"/>
            </a:xfrm>
            <a:prstGeom prst="arc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latin typeface="Times New Roman"/>
                <a:ea typeface="楷体" panose="02010609060101010101" pitchFamily="49" charset="-122"/>
              </a:endParaRPr>
            </a:p>
          </p:txBody>
        </p:sp>
        <p:sp>
          <p:nvSpPr>
            <p:cNvPr id="50" name="文本框 47"/>
            <p:cNvSpPr txBox="1"/>
            <p:nvPr/>
          </p:nvSpPr>
          <p:spPr>
            <a:xfrm>
              <a:off x="17600" y="6255"/>
              <a:ext cx="421" cy="82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zh-CN" sz="2800">
                  <a:latin typeface="Times New Roman"/>
                  <a:ea typeface="楷体" panose="02010609060101010101" pitchFamily="49" charset="-122"/>
                </a:rPr>
                <a:t>2</a:t>
              </a:r>
            </a:p>
          </p:txBody>
        </p:sp>
        <p:sp>
          <p:nvSpPr>
            <p:cNvPr id="51" name="弧形 50"/>
            <p:cNvSpPr/>
            <p:nvPr/>
          </p:nvSpPr>
          <p:spPr>
            <a:xfrm rot="20520000">
              <a:off x="17465" y="5500"/>
              <a:ext cx="652" cy="368"/>
            </a:xfrm>
            <a:prstGeom prst="arc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latin typeface="Times New Roman"/>
                <a:ea typeface="楷体" panose="02010609060101010101" pitchFamily="49" charset="-122"/>
              </a:endParaRPr>
            </a:p>
          </p:txBody>
        </p:sp>
        <p:sp>
          <p:nvSpPr>
            <p:cNvPr id="52" name="文本框 49"/>
            <p:cNvSpPr txBox="1"/>
            <p:nvPr/>
          </p:nvSpPr>
          <p:spPr>
            <a:xfrm>
              <a:off x="17724" y="4716"/>
              <a:ext cx="241" cy="822"/>
            </a:xfrm>
            <a:prstGeom prst="rect">
              <a:avLst/>
            </a:prstGeom>
            <a:grpFill/>
            <a:ln w="28575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2800">
                  <a:latin typeface="Times New Roman"/>
                  <a:ea typeface="楷体" panose="02010609060101010101" pitchFamily="49" charset="-122"/>
                </a:rPr>
                <a:t>3</a:t>
              </a:r>
            </a:p>
          </p:txBody>
        </p:sp>
        <p:sp>
          <p:nvSpPr>
            <p:cNvPr id="53" name="弧形 52"/>
            <p:cNvSpPr/>
            <p:nvPr/>
          </p:nvSpPr>
          <p:spPr>
            <a:xfrm rot="10800000">
              <a:off x="15675" y="4612"/>
              <a:ext cx="444" cy="435"/>
            </a:xfrm>
            <a:prstGeom prst="arc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latin typeface="Times New Roman"/>
                <a:ea typeface="楷体" panose="02010609060101010101" pitchFamily="49" charset="-122"/>
              </a:endParaRPr>
            </a:p>
          </p:txBody>
        </p:sp>
        <p:sp>
          <p:nvSpPr>
            <p:cNvPr id="54" name="文本框 51"/>
            <p:cNvSpPr txBox="1"/>
            <p:nvPr/>
          </p:nvSpPr>
          <p:spPr>
            <a:xfrm>
              <a:off x="15294" y="4822"/>
              <a:ext cx="322" cy="82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zh-CN" sz="2800">
                  <a:latin typeface="Times New Roman"/>
                  <a:ea typeface="楷体" panose="02010609060101010101" pitchFamily="49" charset="-122"/>
                </a:rPr>
                <a:t>5</a:t>
              </a:r>
            </a:p>
          </p:txBody>
        </p:sp>
        <p:sp>
          <p:nvSpPr>
            <p:cNvPr id="55" name="弧形 54"/>
            <p:cNvSpPr/>
            <p:nvPr/>
          </p:nvSpPr>
          <p:spPr>
            <a:xfrm rot="15540000">
              <a:off x="17061" y="4530"/>
              <a:ext cx="494" cy="482"/>
            </a:xfrm>
            <a:prstGeom prst="arc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latin typeface="Times New Roman"/>
                <a:ea typeface="楷体" panose="02010609060101010101" pitchFamily="49" charset="-122"/>
              </a:endParaRPr>
            </a:p>
          </p:txBody>
        </p:sp>
        <p:sp>
          <p:nvSpPr>
            <p:cNvPr id="56" name="文本框 53"/>
            <p:cNvSpPr txBox="1"/>
            <p:nvPr/>
          </p:nvSpPr>
          <p:spPr>
            <a:xfrm>
              <a:off x="16605" y="4117"/>
              <a:ext cx="346" cy="82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zh-CN" sz="2800">
                  <a:latin typeface="Times New Roman"/>
                  <a:ea typeface="楷体" panose="02010609060101010101" pitchFamily="49" charset="-122"/>
                </a:rPr>
                <a:t>4</a:t>
              </a:r>
            </a:p>
          </p:txBody>
        </p:sp>
        <p:sp>
          <p:nvSpPr>
            <p:cNvPr id="57" name="弧形 56"/>
            <p:cNvSpPr/>
            <p:nvPr/>
          </p:nvSpPr>
          <p:spPr>
            <a:xfrm rot="9900000">
              <a:off x="15313" y="5979"/>
              <a:ext cx="613" cy="322"/>
            </a:xfrm>
            <a:prstGeom prst="arc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latin typeface="Times New Roman"/>
                <a:ea typeface="楷体" panose="02010609060101010101" pitchFamily="49" charset="-122"/>
              </a:endParaRPr>
            </a:p>
          </p:txBody>
        </p:sp>
        <p:sp>
          <p:nvSpPr>
            <p:cNvPr id="58" name="文本框 55"/>
            <p:cNvSpPr txBox="1"/>
            <p:nvPr/>
          </p:nvSpPr>
          <p:spPr>
            <a:xfrm>
              <a:off x="15222" y="6335"/>
              <a:ext cx="420" cy="82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zh-CN" sz="2800">
                  <a:latin typeface="Times New Roman"/>
                  <a:ea typeface="楷体" panose="02010609060101010101" pitchFamily="49" charset="-122"/>
                </a:rPr>
                <a:t>6</a:t>
              </a:r>
            </a:p>
          </p:txBody>
        </p:sp>
      </p:grpSp>
      <p:cxnSp>
        <p:nvCxnSpPr>
          <p:cNvPr id="66" name="直接箭头连接符 65"/>
          <p:cNvCxnSpPr/>
          <p:nvPr/>
        </p:nvCxnSpPr>
        <p:spPr>
          <a:xfrm flipH="1" flipV="1">
            <a:off x="8132294" y="1674834"/>
            <a:ext cx="229029" cy="425450"/>
          </a:xfrm>
          <a:prstGeom prst="straightConnector1">
            <a:avLst/>
          </a:prstGeom>
          <a:ln w="34925" cmpd="sng">
            <a:solidFill>
              <a:schemeClr val="accent1">
                <a:shade val="50000"/>
              </a:schemeClr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文本框 9"/>
          <p:cNvSpPr txBox="1"/>
          <p:nvPr/>
        </p:nvSpPr>
        <p:spPr>
          <a:xfrm>
            <a:off x="1690066" y="4342089"/>
            <a:ext cx="5626829" cy="578882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C00000"/>
                </a:solidFill>
                <a:latin typeface="Times New Roman"/>
                <a:ea typeface="楷体" panose="02010609060101010101" pitchFamily="49" charset="-122"/>
                <a:cs typeface="+mn-ea"/>
              </a:rPr>
              <a:t>性质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</a:rPr>
              <a:t>：多边形的外角和等于</a:t>
            </a:r>
            <a:r>
              <a:rPr lang="en-US" altLang="zh-CN" sz="2800">
                <a:solidFill>
                  <a:schemeClr val="tx1"/>
                </a:solidFill>
                <a:latin typeface="Times New Roman"/>
                <a:ea typeface="楷体" panose="02010609060101010101" pitchFamily="49" charset="-122"/>
                <a:cs typeface="+mn-ea"/>
              </a:rPr>
              <a:t>36</a:t>
            </a:r>
            <a:r>
              <a:rPr lang="en-US" altLang="zh-CN" sz="2800">
                <a:solidFill>
                  <a:schemeClr val="tx1"/>
                </a:solidFill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0°.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10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文本框 5"/>
          <p:cNvSpPr txBox="1"/>
          <p:nvPr/>
        </p:nvSpPr>
        <p:spPr>
          <a:xfrm>
            <a:off x="183720" y="690461"/>
            <a:ext cx="767270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>
                <a:latin typeface="Times New Roman"/>
                <a:ea typeface="黑体"/>
                <a:cs typeface="Times New Roman" panose="02020603050405020304" charset="0"/>
              </a:rPr>
              <a:t>例</a:t>
            </a:r>
            <a:r>
              <a:rPr lang="en-US" altLang="zh-CN" sz="2800" smtClean="0">
                <a:latin typeface="Times New Roman"/>
                <a:ea typeface="黑体"/>
                <a:cs typeface="Times New Roman" panose="02020603050405020304" charset="0"/>
              </a:rPr>
              <a:t>3  </a:t>
            </a:r>
            <a:r>
              <a:rPr lang="zh-CN" altLang="en-US" sz="2800" smtClean="0">
                <a:latin typeface="Times New Roman"/>
                <a:ea typeface="黑体"/>
                <a:cs typeface="Times New Roman" panose="02020603050405020304" charset="0"/>
              </a:rPr>
              <a:t>求</a:t>
            </a:r>
            <a:r>
              <a:rPr lang="zh-CN" altLang="en-US" sz="2800">
                <a:latin typeface="Times New Roman"/>
                <a:ea typeface="黑体"/>
                <a:cs typeface="Times New Roman" panose="02020603050405020304" charset="0"/>
              </a:rPr>
              <a:t>出下列图形中</a:t>
            </a:r>
            <a:r>
              <a:rPr lang="en-US" altLang="zh-CN" sz="2800" i="1">
                <a:latin typeface="Times New Roman"/>
                <a:ea typeface="黑体"/>
                <a:cs typeface="Times New Roman" panose="02020603050405020304" charset="0"/>
              </a:rPr>
              <a:t>x</a:t>
            </a:r>
            <a:r>
              <a:rPr lang="zh-CN" altLang="en-US" sz="2800">
                <a:latin typeface="Times New Roman"/>
                <a:ea typeface="黑体"/>
                <a:cs typeface="Times New Roman" panose="02020603050405020304" charset="0"/>
              </a:rPr>
              <a:t>的值</a:t>
            </a:r>
            <a:r>
              <a:rPr lang="en-US" altLang="zh-CN" sz="2800">
                <a:latin typeface="Times New Roman"/>
                <a:ea typeface="黑体"/>
                <a:cs typeface="Times New Roman" panose="02020603050405020304" charset="0"/>
                <a:sym typeface="+mn-ea"/>
              </a:rPr>
              <a:t>.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272415" y="2501957"/>
            <a:ext cx="8871585" cy="26281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20000"/>
              </a:lnSpc>
            </a:pP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</a:rPr>
              <a:t>解：（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</a:rPr>
              <a:t>1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</a:rPr>
              <a:t>）四边形的内角和为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</a:rPr>
              <a:t>360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°</a:t>
            </a:r>
            <a:r>
              <a:rPr lang="zh-CN" altLang="en-US" sz="2800" smtClean="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，</a:t>
            </a:r>
            <a:endParaRPr lang="en-US" altLang="zh-CN" sz="2800" smtClean="0">
              <a:latin typeface="Times New Roman"/>
              <a:ea typeface="楷体" panose="02010609060101010101" pitchFamily="49" charset="-122"/>
              <a:cs typeface="+mn-ea"/>
              <a:sym typeface="+mn-ea"/>
            </a:endParaRPr>
          </a:p>
          <a:p>
            <a:pPr fontAlgn="auto">
              <a:lnSpc>
                <a:spcPct val="120000"/>
              </a:lnSpc>
            </a:pPr>
            <a:r>
              <a:rPr lang="zh-CN" altLang="en-US" sz="2800" smtClean="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则</a:t>
            </a:r>
            <a:r>
              <a:rPr lang="en-US" altLang="zh-CN" sz="2800" i="1" smtClean="0">
                <a:latin typeface="Times New Roman"/>
                <a:ea typeface="楷体" panose="02010609060101010101" pitchFamily="49" charset="-122"/>
                <a:sym typeface="+mn-ea"/>
              </a:rPr>
              <a:t>x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°+</a:t>
            </a:r>
            <a:r>
              <a:rPr lang="en-US" altLang="zh-CN" sz="2800" i="1">
                <a:latin typeface="Times New Roman"/>
                <a:ea typeface="楷体" panose="02010609060101010101" pitchFamily="49" charset="-122"/>
                <a:sym typeface="+mn-ea"/>
              </a:rPr>
              <a:t>x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°+140°+90°=360°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，解得</a:t>
            </a:r>
            <a:r>
              <a:rPr lang="en-US" altLang="zh-CN" sz="2800" i="1">
                <a:latin typeface="Times New Roman"/>
                <a:ea typeface="楷体" panose="02010609060101010101" pitchFamily="49" charset="-122"/>
                <a:sym typeface="+mn-ea"/>
              </a:rPr>
              <a:t>x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=65.</a:t>
            </a:r>
          </a:p>
          <a:p>
            <a:pPr fontAlgn="auto">
              <a:lnSpc>
                <a:spcPct val="120000"/>
              </a:lnSpc>
            </a:pPr>
            <a:r>
              <a:rPr lang="zh-CN" altLang="en-US" sz="2800" smtClean="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（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2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）四边形的内角和为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360</a:t>
            </a:r>
            <a:r>
              <a:rPr lang="en-US" altLang="zh-CN" sz="2800" smtClean="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°</a:t>
            </a:r>
            <a:r>
              <a:rPr lang="zh-CN" altLang="en-US" sz="2800" smtClean="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，</a:t>
            </a:r>
            <a:endParaRPr lang="en-US" altLang="zh-CN" sz="2800" smtClean="0">
              <a:latin typeface="Times New Roman"/>
              <a:ea typeface="楷体" panose="02010609060101010101" pitchFamily="49" charset="-122"/>
              <a:cs typeface="+mn-ea"/>
              <a:sym typeface="+mn-ea"/>
            </a:endParaRPr>
          </a:p>
          <a:p>
            <a:pPr fontAlgn="auto">
              <a:lnSpc>
                <a:spcPct val="120000"/>
              </a:lnSpc>
            </a:pPr>
            <a:r>
              <a:rPr lang="zh-CN" altLang="en-US" sz="2800" smtClean="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则∠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1+75°+120°+80°=360°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，解得∠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1=85°</a:t>
            </a:r>
            <a:r>
              <a:rPr lang="zh-CN" altLang="en-US" sz="2800" smtClean="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，          </a:t>
            </a:r>
            <a:endParaRPr lang="en-US" altLang="zh-CN" sz="2800" smtClean="0">
              <a:latin typeface="Times New Roman"/>
              <a:ea typeface="楷体" panose="02010609060101010101" pitchFamily="49" charset="-122"/>
              <a:cs typeface="+mn-ea"/>
              <a:sym typeface="+mn-ea"/>
            </a:endParaRPr>
          </a:p>
          <a:p>
            <a:pPr fontAlgn="auto">
              <a:lnSpc>
                <a:spcPct val="120000"/>
              </a:lnSpc>
            </a:pPr>
            <a:r>
              <a:rPr lang="zh-CN" altLang="en-US" sz="2800" smtClean="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因为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∠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1+</a:t>
            </a:r>
            <a:r>
              <a:rPr lang="en-US" altLang="zh-CN" sz="2800" i="1">
                <a:latin typeface="Times New Roman"/>
                <a:ea typeface="楷体" panose="02010609060101010101" pitchFamily="49" charset="-122"/>
                <a:sym typeface="+mn-ea"/>
              </a:rPr>
              <a:t>x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°=180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°，所以</a:t>
            </a:r>
            <a:r>
              <a:rPr lang="en-US" altLang="zh-CN" sz="2800" i="1">
                <a:latin typeface="Times New Roman"/>
                <a:ea typeface="楷体" panose="02010609060101010101" pitchFamily="49" charset="-122"/>
                <a:sym typeface="+mn-ea"/>
              </a:rPr>
              <a:t>x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=95.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1321699" y="642706"/>
            <a:ext cx="6159756" cy="2106819"/>
            <a:chOff x="1296760" y="470416"/>
            <a:chExt cx="7397115" cy="2501900"/>
          </a:xfrm>
        </p:grpSpPr>
        <p:grpSp>
          <p:nvGrpSpPr>
            <p:cNvPr id="32" name="组合 31"/>
            <p:cNvGrpSpPr/>
            <p:nvPr/>
          </p:nvGrpSpPr>
          <p:grpSpPr>
            <a:xfrm>
              <a:off x="5444580" y="470416"/>
              <a:ext cx="3249295" cy="1962785"/>
              <a:chOff x="8917" y="2805"/>
              <a:chExt cx="5117" cy="3091"/>
            </a:xfrm>
          </p:grpSpPr>
          <p:cxnSp>
            <p:nvCxnSpPr>
              <p:cNvPr id="20" name="直接连接符 19"/>
              <p:cNvCxnSpPr/>
              <p:nvPr/>
            </p:nvCxnSpPr>
            <p:spPr>
              <a:xfrm flipV="1">
                <a:off x="9039" y="5695"/>
                <a:ext cx="4152" cy="25"/>
              </a:xfrm>
              <a:prstGeom prst="line">
                <a:avLst/>
              </a:prstGeom>
              <a:ln w="28575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1" name="直接连接符 20"/>
              <p:cNvCxnSpPr/>
              <p:nvPr/>
            </p:nvCxnSpPr>
            <p:spPr>
              <a:xfrm flipV="1">
                <a:off x="9045" y="3717"/>
                <a:ext cx="934" cy="1995"/>
              </a:xfrm>
              <a:prstGeom prst="line">
                <a:avLst/>
              </a:prstGeom>
              <a:ln w="28575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2" name="直接连接符 21"/>
              <p:cNvCxnSpPr/>
              <p:nvPr/>
            </p:nvCxnSpPr>
            <p:spPr>
              <a:xfrm flipV="1">
                <a:off x="9981" y="3048"/>
                <a:ext cx="2472" cy="672"/>
              </a:xfrm>
              <a:prstGeom prst="line">
                <a:avLst/>
              </a:prstGeom>
              <a:ln w="28575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3" name="直接连接符 22"/>
              <p:cNvCxnSpPr/>
              <p:nvPr/>
            </p:nvCxnSpPr>
            <p:spPr>
              <a:xfrm>
                <a:off x="12453" y="3036"/>
                <a:ext cx="47" cy="2657"/>
              </a:xfrm>
              <a:prstGeom prst="line">
                <a:avLst/>
              </a:prstGeom>
              <a:ln w="28575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24" name="文本框 23"/>
              <p:cNvSpPr txBox="1"/>
              <p:nvPr/>
            </p:nvSpPr>
            <p:spPr>
              <a:xfrm>
                <a:off x="9851" y="3727"/>
                <a:ext cx="1842" cy="8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>
                    <a:solidFill>
                      <a:schemeClr val="tx1"/>
                    </a:solidFill>
                    <a:latin typeface="Times New Roman"/>
                    <a:ea typeface="楷体" panose="02010609060101010101" pitchFamily="49" charset="-122"/>
                  </a:rPr>
                  <a:t>120</a:t>
                </a:r>
                <a:r>
                  <a:rPr lang="en-US" altLang="zh-CN" sz="2800">
                    <a:solidFill>
                      <a:schemeClr val="tx1"/>
                    </a:solidFill>
                    <a:latin typeface="Times New Roman"/>
                    <a:ea typeface="楷体" panose="02010609060101010101" pitchFamily="49" charset="-122"/>
                    <a:cs typeface="+mn-ea"/>
                    <a:sym typeface="+mn-ea"/>
                  </a:rPr>
                  <a:t>°</a:t>
                </a:r>
              </a:p>
            </p:txBody>
          </p:sp>
          <p:sp>
            <p:nvSpPr>
              <p:cNvPr id="25" name="文本框 24"/>
              <p:cNvSpPr txBox="1"/>
              <p:nvPr/>
            </p:nvSpPr>
            <p:spPr>
              <a:xfrm>
                <a:off x="11516" y="3183"/>
                <a:ext cx="1987" cy="8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>
                    <a:solidFill>
                      <a:schemeClr val="tx1"/>
                    </a:solidFill>
                    <a:latin typeface="Times New Roman"/>
                    <a:ea typeface="楷体" panose="02010609060101010101" pitchFamily="49" charset="-122"/>
                  </a:rPr>
                  <a:t>80</a:t>
                </a:r>
                <a:r>
                  <a:rPr lang="en-US" altLang="zh-CN" sz="2800">
                    <a:solidFill>
                      <a:schemeClr val="tx1"/>
                    </a:solidFill>
                    <a:latin typeface="Times New Roman"/>
                    <a:ea typeface="楷体" panose="02010609060101010101" pitchFamily="49" charset="-122"/>
                    <a:cs typeface="+mn-ea"/>
                    <a:sym typeface="+mn-ea"/>
                  </a:rPr>
                  <a:t>°</a:t>
                </a:r>
              </a:p>
            </p:txBody>
          </p:sp>
          <p:sp>
            <p:nvSpPr>
              <p:cNvPr id="26" name="文本框 25"/>
              <p:cNvSpPr txBox="1"/>
              <p:nvPr/>
            </p:nvSpPr>
            <p:spPr>
              <a:xfrm>
                <a:off x="9285" y="4917"/>
                <a:ext cx="1713" cy="8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>
                    <a:solidFill>
                      <a:schemeClr val="tx1"/>
                    </a:solidFill>
                    <a:latin typeface="Times New Roman"/>
                    <a:ea typeface="楷体" panose="02010609060101010101" pitchFamily="49" charset="-122"/>
                  </a:rPr>
                  <a:t>75</a:t>
                </a:r>
                <a:r>
                  <a:rPr lang="en-US" altLang="zh-CN" sz="2800">
                    <a:solidFill>
                      <a:schemeClr val="tx1"/>
                    </a:solidFill>
                    <a:latin typeface="Times New Roman"/>
                    <a:ea typeface="楷体" panose="02010609060101010101" pitchFamily="49" charset="-122"/>
                    <a:cs typeface="+mn-ea"/>
                    <a:sym typeface="+mn-ea"/>
                  </a:rPr>
                  <a:t>°</a:t>
                </a:r>
              </a:p>
            </p:txBody>
          </p:sp>
          <p:sp>
            <p:nvSpPr>
              <p:cNvPr id="27" name="文本框 26"/>
              <p:cNvSpPr txBox="1"/>
              <p:nvPr/>
            </p:nvSpPr>
            <p:spPr>
              <a:xfrm>
                <a:off x="12653" y="4981"/>
                <a:ext cx="1381" cy="8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i="1">
                    <a:solidFill>
                      <a:schemeClr val="tx1"/>
                    </a:solidFill>
                    <a:latin typeface="Times New Roman"/>
                    <a:ea typeface="楷体" panose="02010609060101010101" pitchFamily="49" charset="-122"/>
                    <a:sym typeface="+mn-ea"/>
                  </a:rPr>
                  <a:t>x</a:t>
                </a:r>
                <a:r>
                  <a:rPr lang="en-US" altLang="zh-CN" sz="2800">
                    <a:solidFill>
                      <a:schemeClr val="tx1"/>
                    </a:solidFill>
                    <a:latin typeface="Times New Roman"/>
                    <a:ea typeface="楷体" panose="02010609060101010101" pitchFamily="49" charset="-122"/>
                    <a:cs typeface="+mn-ea"/>
                    <a:sym typeface="+mn-ea"/>
                  </a:rPr>
                  <a:t>°</a:t>
                </a:r>
              </a:p>
            </p:txBody>
          </p:sp>
          <p:sp>
            <p:nvSpPr>
              <p:cNvPr id="28" name="弧形 27"/>
              <p:cNvSpPr/>
              <p:nvPr/>
            </p:nvSpPr>
            <p:spPr>
              <a:xfrm rot="540000">
                <a:off x="8917" y="5501"/>
                <a:ext cx="420" cy="395"/>
              </a:xfrm>
              <a:prstGeom prst="arc">
                <a:avLst/>
              </a:prstGeom>
              <a:ln w="28575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>
                  <a:latin typeface="Times New Roman"/>
                  <a:ea typeface="楷体" panose="02010609060101010101" pitchFamily="49" charset="-122"/>
                </a:endParaRPr>
              </a:p>
            </p:txBody>
          </p:sp>
          <p:sp>
            <p:nvSpPr>
              <p:cNvPr id="29" name="弧形 28"/>
              <p:cNvSpPr/>
              <p:nvPr/>
            </p:nvSpPr>
            <p:spPr>
              <a:xfrm rot="540000">
                <a:off x="12246" y="5474"/>
                <a:ext cx="420" cy="395"/>
              </a:xfrm>
              <a:prstGeom prst="arc">
                <a:avLst/>
              </a:prstGeom>
              <a:ln w="28575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>
                  <a:latin typeface="Times New Roman"/>
                  <a:ea typeface="楷体" panose="02010609060101010101" pitchFamily="49" charset="-122"/>
                </a:endParaRPr>
              </a:p>
            </p:txBody>
          </p:sp>
          <p:sp>
            <p:nvSpPr>
              <p:cNvPr id="30" name="弧形 29"/>
              <p:cNvSpPr/>
              <p:nvPr/>
            </p:nvSpPr>
            <p:spPr>
              <a:xfrm rot="5400000">
                <a:off x="9718" y="3428"/>
                <a:ext cx="367" cy="501"/>
              </a:xfrm>
              <a:prstGeom prst="arc">
                <a:avLst/>
              </a:prstGeom>
              <a:ln w="28575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>
                  <a:latin typeface="Times New Roman"/>
                  <a:ea typeface="楷体" panose="02010609060101010101" pitchFamily="49" charset="-122"/>
                </a:endParaRPr>
              </a:p>
            </p:txBody>
          </p:sp>
          <p:sp>
            <p:nvSpPr>
              <p:cNvPr id="31" name="弧形 30"/>
              <p:cNvSpPr/>
              <p:nvPr/>
            </p:nvSpPr>
            <p:spPr>
              <a:xfrm rot="9120000">
                <a:off x="12145" y="2805"/>
                <a:ext cx="367" cy="501"/>
              </a:xfrm>
              <a:prstGeom prst="arc">
                <a:avLst/>
              </a:prstGeom>
              <a:ln w="28575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>
                  <a:latin typeface="Times New Roman"/>
                  <a:ea typeface="楷体" panose="02010609060101010101" pitchFamily="49" charset="-122"/>
                </a:endParaRPr>
              </a:p>
            </p:txBody>
          </p:sp>
        </p:grpSp>
        <p:grpSp>
          <p:nvGrpSpPr>
            <p:cNvPr id="36" name="组合 35"/>
            <p:cNvGrpSpPr/>
            <p:nvPr/>
          </p:nvGrpSpPr>
          <p:grpSpPr>
            <a:xfrm>
              <a:off x="1296760" y="1157486"/>
              <a:ext cx="6537960" cy="1814830"/>
              <a:chOff x="2385" y="3887"/>
              <a:chExt cx="10296" cy="2858"/>
            </a:xfrm>
          </p:grpSpPr>
          <p:grpSp>
            <p:nvGrpSpPr>
              <p:cNvPr id="15" name="组合 14"/>
              <p:cNvGrpSpPr/>
              <p:nvPr/>
            </p:nvGrpSpPr>
            <p:grpSpPr>
              <a:xfrm>
                <a:off x="2385" y="3887"/>
                <a:ext cx="3473" cy="1899"/>
                <a:chOff x="2385" y="3887"/>
                <a:chExt cx="3473" cy="1899"/>
              </a:xfrm>
            </p:grpSpPr>
            <p:grpSp>
              <p:nvGrpSpPr>
                <p:cNvPr id="10" name="组合 9"/>
                <p:cNvGrpSpPr/>
                <p:nvPr/>
              </p:nvGrpSpPr>
              <p:grpSpPr>
                <a:xfrm>
                  <a:off x="2385" y="3887"/>
                  <a:ext cx="3473" cy="1895"/>
                  <a:chOff x="2385" y="3887"/>
                  <a:chExt cx="3473" cy="1895"/>
                </a:xfrm>
              </p:grpSpPr>
              <p:cxnSp>
                <p:nvCxnSpPr>
                  <p:cNvPr id="44" name="直接连接符 43"/>
                  <p:cNvCxnSpPr/>
                  <p:nvPr/>
                </p:nvCxnSpPr>
                <p:spPr>
                  <a:xfrm>
                    <a:off x="2385" y="5767"/>
                    <a:ext cx="3473" cy="15"/>
                  </a:xfrm>
                  <a:prstGeom prst="line">
                    <a:avLst/>
                  </a:prstGeom>
                  <a:ln w="28575"/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5" name="直接连接符 44"/>
                  <p:cNvCxnSpPr/>
                  <p:nvPr/>
                </p:nvCxnSpPr>
                <p:spPr>
                  <a:xfrm flipH="1">
                    <a:off x="2385" y="4459"/>
                    <a:ext cx="888" cy="1308"/>
                  </a:xfrm>
                  <a:prstGeom prst="line">
                    <a:avLst/>
                  </a:prstGeom>
                  <a:ln w="28575"/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" name="直接连接符 7"/>
                  <p:cNvCxnSpPr/>
                  <p:nvPr/>
                </p:nvCxnSpPr>
                <p:spPr>
                  <a:xfrm flipV="1">
                    <a:off x="3261" y="3914"/>
                    <a:ext cx="1799" cy="550"/>
                  </a:xfrm>
                  <a:prstGeom prst="line">
                    <a:avLst/>
                  </a:prstGeom>
                  <a:ln w="28575"/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" name="直接连接符 8"/>
                  <p:cNvCxnSpPr/>
                  <p:nvPr/>
                </p:nvCxnSpPr>
                <p:spPr>
                  <a:xfrm>
                    <a:off x="5059" y="3887"/>
                    <a:ext cx="770" cy="1885"/>
                  </a:xfrm>
                  <a:prstGeom prst="line">
                    <a:avLst/>
                  </a:prstGeom>
                  <a:ln w="28575"/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11" name="文本框 10"/>
                <p:cNvSpPr txBox="1"/>
                <p:nvPr/>
              </p:nvSpPr>
              <p:spPr>
                <a:xfrm rot="9420000">
                  <a:off x="4660" y="4021"/>
                  <a:ext cx="750" cy="822"/>
                </a:xfrm>
                <a:prstGeom prst="rect">
                  <a:avLst/>
                </a:prstGeom>
                <a:noFill/>
              </p:spPr>
              <p:txBody>
                <a:bodyPr wrap="square" rtlCol="0" anchor="t">
                  <a:spAutoFit/>
                </a:bodyPr>
                <a:lstStyle/>
                <a:p>
                  <a:r>
                    <a:rPr lang="zh-CN" altLang="en-US" sz="2800">
                      <a:latin typeface="Times New Roman"/>
                      <a:ea typeface="楷体" panose="02010609060101010101" pitchFamily="49" charset="-122"/>
                      <a:cs typeface="Arial" panose="020b0604020202020204" pitchFamily="34" charset="0"/>
                    </a:rPr>
                    <a:t>┐</a:t>
                  </a:r>
                </a:p>
              </p:txBody>
            </p:sp>
            <p:sp>
              <p:nvSpPr>
                <p:cNvPr id="12" name="弧形 11"/>
                <p:cNvSpPr/>
                <p:nvPr/>
              </p:nvSpPr>
              <p:spPr>
                <a:xfrm rot="5100000">
                  <a:off x="2463" y="5489"/>
                  <a:ext cx="354" cy="207"/>
                </a:xfrm>
                <a:prstGeom prst="arc">
                  <a:avLst>
                    <a:gd name="adj1" fmla="val 10747392"/>
                    <a:gd name="adj2" fmla="val 0"/>
                  </a:avLst>
                </a:prstGeom>
                <a:ln w="28575"/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800">
                    <a:latin typeface="Times New Roman"/>
                    <a:ea typeface="楷体" panose="02010609060101010101" pitchFamily="49" charset="-122"/>
                  </a:endParaRPr>
                </a:p>
              </p:txBody>
            </p:sp>
            <p:sp>
              <p:nvSpPr>
                <p:cNvPr id="13" name="弧形 12"/>
                <p:cNvSpPr/>
                <p:nvPr/>
              </p:nvSpPr>
              <p:spPr>
                <a:xfrm rot="9180000">
                  <a:off x="3188" y="4382"/>
                  <a:ext cx="354" cy="207"/>
                </a:xfrm>
                <a:prstGeom prst="arc">
                  <a:avLst>
                    <a:gd name="adj1" fmla="val 10747392"/>
                    <a:gd name="adj2" fmla="val 0"/>
                  </a:avLst>
                </a:prstGeom>
                <a:ln w="28575"/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800">
                    <a:latin typeface="Times New Roman"/>
                    <a:ea typeface="楷体" panose="02010609060101010101" pitchFamily="49" charset="-122"/>
                  </a:endParaRPr>
                </a:p>
              </p:txBody>
            </p:sp>
            <p:sp>
              <p:nvSpPr>
                <p:cNvPr id="14" name="弧形 13"/>
                <p:cNvSpPr/>
                <p:nvPr/>
              </p:nvSpPr>
              <p:spPr>
                <a:xfrm rot="16920000">
                  <a:off x="5477" y="5505"/>
                  <a:ext cx="354" cy="207"/>
                </a:xfrm>
                <a:prstGeom prst="arc">
                  <a:avLst>
                    <a:gd name="adj1" fmla="val 10747392"/>
                    <a:gd name="adj2" fmla="val 0"/>
                  </a:avLst>
                </a:prstGeom>
                <a:ln w="28575"/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800">
                    <a:latin typeface="Times New Roman"/>
                    <a:ea typeface="楷体" panose="02010609060101010101" pitchFamily="49" charset="-122"/>
                  </a:endParaRPr>
                </a:p>
              </p:txBody>
            </p:sp>
          </p:grpSp>
          <p:sp>
            <p:nvSpPr>
              <p:cNvPr id="16" name="文本框 15"/>
              <p:cNvSpPr txBox="1"/>
              <p:nvPr/>
            </p:nvSpPr>
            <p:spPr>
              <a:xfrm>
                <a:off x="3105" y="4436"/>
                <a:ext cx="2110" cy="8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>
                    <a:solidFill>
                      <a:schemeClr val="tx1"/>
                    </a:solidFill>
                    <a:latin typeface="Times New Roman"/>
                    <a:ea typeface="楷体" panose="02010609060101010101" pitchFamily="49" charset="-122"/>
                  </a:rPr>
                  <a:t>140</a:t>
                </a:r>
                <a:r>
                  <a:rPr lang="en-US" altLang="zh-CN" sz="2800">
                    <a:solidFill>
                      <a:schemeClr val="tx1"/>
                    </a:solidFill>
                    <a:latin typeface="Times New Roman"/>
                    <a:ea typeface="楷体" panose="02010609060101010101" pitchFamily="49" charset="-122"/>
                    <a:cs typeface="+mn-ea"/>
                    <a:sym typeface="+mn-ea"/>
                  </a:rPr>
                  <a:t>°</a:t>
                </a:r>
              </a:p>
            </p:txBody>
          </p:sp>
          <p:sp>
            <p:nvSpPr>
              <p:cNvPr id="17" name="文本框 16"/>
              <p:cNvSpPr txBox="1"/>
              <p:nvPr/>
            </p:nvSpPr>
            <p:spPr>
              <a:xfrm>
                <a:off x="2759" y="5036"/>
                <a:ext cx="1381" cy="8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i="1">
                    <a:solidFill>
                      <a:schemeClr val="tx1"/>
                    </a:solidFill>
                    <a:latin typeface="Times New Roman"/>
                    <a:ea typeface="楷体" panose="02010609060101010101" pitchFamily="49" charset="-122"/>
                    <a:sym typeface="+mn-ea"/>
                  </a:rPr>
                  <a:t>x</a:t>
                </a:r>
                <a:r>
                  <a:rPr lang="en-US" altLang="zh-CN" sz="2800">
                    <a:solidFill>
                      <a:schemeClr val="tx1"/>
                    </a:solidFill>
                    <a:latin typeface="Times New Roman"/>
                    <a:ea typeface="楷体" panose="02010609060101010101" pitchFamily="49" charset="-122"/>
                    <a:cs typeface="+mn-ea"/>
                    <a:sym typeface="+mn-ea"/>
                  </a:rPr>
                  <a:t>°</a:t>
                </a:r>
              </a:p>
            </p:txBody>
          </p:sp>
          <p:sp>
            <p:nvSpPr>
              <p:cNvPr id="18" name="文本框 17"/>
              <p:cNvSpPr txBox="1"/>
              <p:nvPr/>
            </p:nvSpPr>
            <p:spPr>
              <a:xfrm>
                <a:off x="4905" y="5022"/>
                <a:ext cx="1660" cy="9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i="1">
                    <a:latin typeface="Times New Roman"/>
                    <a:ea typeface="楷体" panose="02010609060101010101" pitchFamily="49" charset="-122"/>
                    <a:sym typeface="+mn-ea"/>
                  </a:rPr>
                  <a:t>x</a:t>
                </a:r>
                <a:r>
                  <a:rPr lang="en-US" altLang="zh-CN" sz="2800">
                    <a:solidFill>
                      <a:schemeClr val="tx1"/>
                    </a:solidFill>
                    <a:latin typeface="Times New Roman"/>
                    <a:ea typeface="楷体" panose="02010609060101010101" pitchFamily="49" charset="-122"/>
                    <a:cs typeface="+mn-ea"/>
                    <a:sym typeface="+mn-ea"/>
                  </a:rPr>
                  <a:t>°</a:t>
                </a:r>
              </a:p>
            </p:txBody>
          </p:sp>
          <p:sp>
            <p:nvSpPr>
              <p:cNvPr id="34" name="弧形 33"/>
              <p:cNvSpPr/>
              <p:nvPr/>
            </p:nvSpPr>
            <p:spPr>
              <a:xfrm rot="16200000">
                <a:off x="12162" y="5522"/>
                <a:ext cx="667" cy="370"/>
              </a:xfrm>
              <a:prstGeom prst="arc">
                <a:avLst/>
              </a:prstGeom>
              <a:ln w="28575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>
                  <a:latin typeface="Times New Roman"/>
                  <a:ea typeface="楷体" panose="02010609060101010101" pitchFamily="49" charset="-122"/>
                </a:endParaRPr>
              </a:p>
            </p:txBody>
          </p:sp>
          <p:sp>
            <p:nvSpPr>
              <p:cNvPr id="35" name="文本框 34"/>
              <p:cNvSpPr txBox="1"/>
              <p:nvPr/>
            </p:nvSpPr>
            <p:spPr>
              <a:xfrm>
                <a:off x="11803" y="4885"/>
                <a:ext cx="395" cy="8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>
                    <a:latin typeface="Times New Roman"/>
                    <a:ea typeface="楷体" panose="02010609060101010101" pitchFamily="49" charset="-122"/>
                  </a:rPr>
                  <a:t>1</a:t>
                </a:r>
              </a:p>
            </p:txBody>
          </p:sp>
          <p:sp>
            <p:nvSpPr>
              <p:cNvPr id="5" name="文本框 4"/>
              <p:cNvSpPr txBox="1"/>
              <p:nvPr/>
            </p:nvSpPr>
            <p:spPr>
              <a:xfrm>
                <a:off x="3365" y="5767"/>
                <a:ext cx="1994" cy="9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800">
                    <a:latin typeface="Times New Roman"/>
                    <a:ea typeface="楷体" panose="02010609060101010101" pitchFamily="49" charset="-122"/>
                    <a:cs typeface="微软雅黑" panose="020b0503020204020204" charset="-122"/>
                  </a:rPr>
                  <a:t>（</a:t>
                </a:r>
                <a:r>
                  <a:rPr lang="en-US" altLang="zh-CN" sz="2800">
                    <a:latin typeface="Times New Roman"/>
                    <a:ea typeface="楷体" panose="02010609060101010101" pitchFamily="49" charset="-122"/>
                    <a:cs typeface="微软雅黑" panose="020b0503020204020204" charset="-122"/>
                  </a:rPr>
                  <a:t>1</a:t>
                </a:r>
                <a:r>
                  <a:rPr lang="zh-CN" altLang="en-US" sz="2800">
                    <a:latin typeface="Times New Roman"/>
                    <a:ea typeface="楷体" panose="02010609060101010101" pitchFamily="49" charset="-122"/>
                    <a:cs typeface="微软雅黑" panose="020b0503020204020204" charset="-122"/>
                  </a:rPr>
                  <a:t>）</a:t>
                </a:r>
              </a:p>
            </p:txBody>
          </p:sp>
          <p:sp>
            <p:nvSpPr>
              <p:cNvPr id="7" name="文本框 6"/>
              <p:cNvSpPr txBox="1"/>
              <p:nvPr/>
            </p:nvSpPr>
            <p:spPr>
              <a:xfrm>
                <a:off x="10395" y="5767"/>
                <a:ext cx="1915" cy="9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800">
                    <a:latin typeface="Times New Roman"/>
                    <a:ea typeface="楷体" panose="02010609060101010101" pitchFamily="49" charset="-122"/>
                    <a:cs typeface="微软雅黑" panose="020b0503020204020204" charset="-122"/>
                  </a:rPr>
                  <a:t>（</a:t>
                </a:r>
                <a:r>
                  <a:rPr lang="en-US" altLang="zh-CN" sz="2800">
                    <a:latin typeface="Times New Roman"/>
                    <a:ea typeface="楷体" panose="02010609060101010101" pitchFamily="49" charset="-122"/>
                    <a:cs typeface="微软雅黑" panose="020b0503020204020204" charset="-122"/>
                  </a:rPr>
                  <a:t>2</a:t>
                </a:r>
                <a:r>
                  <a:rPr lang="zh-CN" altLang="en-US" sz="2800">
                    <a:latin typeface="Times New Roman"/>
                    <a:ea typeface="楷体" panose="02010609060101010101" pitchFamily="49" charset="-122"/>
                    <a:cs typeface="微软雅黑" panose="020b0503020204020204" charset="-122"/>
                  </a:rPr>
                  <a:t>）</a:t>
                </a:r>
              </a:p>
            </p:txBody>
          </p:sp>
        </p:grpSp>
      </p:grpSp>
      <p:sp>
        <p:nvSpPr>
          <p:cNvPr id="40" name="文本框 8"/>
          <p:cNvSpPr txBox="1"/>
          <p:nvPr/>
        </p:nvSpPr>
        <p:spPr>
          <a:xfrm>
            <a:off x="356052" y="232757"/>
            <a:ext cx="11144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smtClean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典例精析</a:t>
            </a:r>
            <a:endParaRPr lang="zh-CN" altLang="en-US" b="1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文本框 5"/>
          <p:cNvSpPr txBox="1"/>
          <p:nvPr/>
        </p:nvSpPr>
        <p:spPr>
          <a:xfrm>
            <a:off x="234740" y="316854"/>
            <a:ext cx="87897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>
                <a:latin typeface="Times New Roman"/>
                <a:ea typeface="黑体"/>
                <a:cs typeface="Times New Roman" panose="02020603050405020304" charset="0"/>
              </a:rPr>
              <a:t>例</a:t>
            </a:r>
            <a:r>
              <a:rPr lang="en-US" altLang="zh-CN" sz="2800" smtClean="0">
                <a:latin typeface="Times New Roman"/>
                <a:ea typeface="黑体"/>
                <a:cs typeface="Times New Roman" panose="02020603050405020304" charset="0"/>
              </a:rPr>
              <a:t>4  </a:t>
            </a:r>
            <a:r>
              <a:rPr lang="zh-CN" sz="2800" smtClean="0">
                <a:latin typeface="Times New Roman"/>
                <a:ea typeface="黑体"/>
                <a:cs typeface="Times New Roman" panose="02020603050405020304" charset="0"/>
              </a:rPr>
              <a:t>一</a:t>
            </a:r>
            <a:r>
              <a:rPr lang="zh-CN" sz="2800">
                <a:latin typeface="Times New Roman"/>
                <a:ea typeface="黑体"/>
                <a:cs typeface="Times New Roman" panose="02020603050405020304" charset="0"/>
              </a:rPr>
              <a:t>个多边形的各内角都等于</a:t>
            </a:r>
            <a:r>
              <a:rPr lang="en-US" altLang="zh-CN" sz="2800">
                <a:latin typeface="Times New Roman"/>
                <a:ea typeface="黑体"/>
                <a:cs typeface="Times New Roman" panose="02020603050405020304" charset="0"/>
              </a:rPr>
              <a:t>120</a:t>
            </a:r>
            <a:r>
              <a:rPr lang="zh-CN" altLang="en-US" sz="2800">
                <a:solidFill>
                  <a:schemeClr val="tx1"/>
                </a:solidFill>
                <a:latin typeface="Times New Roman"/>
                <a:ea typeface="黑体"/>
                <a:cs typeface="Times New Roman" panose="02020603050405020304" charset="0"/>
                <a:sym typeface="+mn-ea"/>
              </a:rPr>
              <a:t>°</a:t>
            </a:r>
            <a:r>
              <a:rPr lang="zh-CN" altLang="en-US" sz="2800">
                <a:latin typeface="Times New Roman"/>
                <a:ea typeface="黑体"/>
                <a:cs typeface="Times New Roman" panose="02020603050405020304" charset="0"/>
              </a:rPr>
              <a:t>，它是几边形？</a:t>
            </a:r>
            <a:endParaRPr lang="en-US" altLang="zh-CN" sz="2800">
              <a:latin typeface="Times New Roman"/>
              <a:ea typeface="黑体"/>
              <a:cs typeface="Times New Roman" panose="02020603050405020304" charset="0"/>
              <a:sym typeface="+mn-ea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200875" y="860574"/>
            <a:ext cx="8157922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</a:rPr>
              <a:t>解：</a:t>
            </a:r>
            <a:r>
              <a:rPr lang="zh-CN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设这个多边形的边数为</a:t>
            </a:r>
            <a:r>
              <a:rPr lang="en-US" altLang="zh-CN" sz="2800" i="1">
                <a:latin typeface="Times New Roman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n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，</a:t>
            </a:r>
            <a:endParaRPr lang="en-US" altLang="zh-CN" sz="2800">
              <a:latin typeface="Times New Roman"/>
              <a:ea typeface="楷体" panose="02010609060101010101" pitchFamily="49" charset="-122"/>
              <a:cs typeface="+mn-ea"/>
              <a:sym typeface="+mn-ea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800" smtClean="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因为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各内角都等于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120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°，所以内角和</a:t>
            </a:r>
            <a:r>
              <a:rPr lang="zh-CN" altLang="en-US" sz="2800" smtClean="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为</a:t>
            </a:r>
            <a:r>
              <a:rPr lang="en-US" altLang="zh-CN" sz="2800" smtClean="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120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°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×</a:t>
            </a:r>
            <a:r>
              <a:rPr lang="en-US" altLang="zh-CN" sz="2800" i="1">
                <a:latin typeface="Times New Roman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n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.</a:t>
            </a:r>
          </a:p>
          <a:p>
            <a:pPr fontAlgn="auto">
              <a:lnSpc>
                <a:spcPct val="150000"/>
              </a:lnSpc>
            </a:pPr>
            <a:r>
              <a:rPr lang="zh-CN" altLang="en-US" sz="2800" smtClean="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由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内角和公式得：（</a:t>
            </a:r>
            <a:r>
              <a:rPr lang="en-US" altLang="zh-CN" sz="2800" i="1">
                <a:latin typeface="Times New Roman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n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-2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）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×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 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180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°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.</a:t>
            </a:r>
          </a:p>
          <a:p>
            <a:pPr fontAlgn="auto">
              <a:lnSpc>
                <a:spcPct val="150000"/>
              </a:lnSpc>
            </a:pPr>
            <a:r>
              <a:rPr lang="zh-CN" altLang="en-US" sz="2800" smtClean="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则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120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° </a:t>
            </a:r>
            <a:r>
              <a:rPr lang="en-US" altLang="zh-CN" sz="2800" smtClean="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×</a:t>
            </a:r>
            <a:r>
              <a:rPr lang="en-US" altLang="zh-CN" sz="2800" i="1">
                <a:latin typeface="Times New Roman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n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=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（</a:t>
            </a:r>
            <a:r>
              <a:rPr lang="en-US" altLang="zh-CN" sz="2800" i="1">
                <a:latin typeface="Times New Roman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n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-2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）</a:t>
            </a:r>
            <a:r>
              <a:rPr lang="en-US" altLang="zh-CN" sz="2800" smtClean="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×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 180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° ，解得</a:t>
            </a:r>
            <a:r>
              <a:rPr lang="en-US" altLang="zh-CN" sz="2800" i="1">
                <a:latin typeface="Times New Roman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n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=6.</a:t>
            </a:r>
          </a:p>
          <a:p>
            <a:pPr fontAlgn="auto">
              <a:lnSpc>
                <a:spcPct val="150000"/>
              </a:lnSpc>
            </a:pPr>
            <a:r>
              <a:rPr lang="zh-CN" altLang="en-US" sz="2800" smtClean="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所以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它是六边形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478696" y="3816628"/>
            <a:ext cx="4214435" cy="105560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2800" smtClean="0"/>
              <a:t>你能从多边形外角和的</a:t>
            </a:r>
            <a:endParaRPr lang="en-US" altLang="zh-CN" sz="2800" smtClean="0"/>
          </a:p>
          <a:p>
            <a:r>
              <a:rPr lang="zh-CN" altLang="en-US" sz="2800" smtClean="0"/>
              <a:t>角度想出另外的解法吗？</a:t>
            </a:r>
            <a:endParaRPr lang="zh-CN" altLang="en-US" sz="2800"/>
          </a:p>
        </p:txBody>
      </p:sp>
      <p:sp>
        <p:nvSpPr>
          <p:cNvPr id="8" name="椭圆 7"/>
          <p:cNvSpPr/>
          <p:nvPr/>
        </p:nvSpPr>
        <p:spPr>
          <a:xfrm>
            <a:off x="5170988" y="291092"/>
            <a:ext cx="1013319" cy="574744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uiExpand="1" build="p"/>
      <p:bldP spid="2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3" name="文本框 42"/>
          <p:cNvSpPr txBox="1"/>
          <p:nvPr/>
        </p:nvSpPr>
        <p:spPr>
          <a:xfrm>
            <a:off x="207694" y="893082"/>
            <a:ext cx="670319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</a:rPr>
              <a:t>方法</a:t>
            </a:r>
            <a:r>
              <a:rPr lang="zh-CN" altLang="en-US" sz="2800" smtClean="0">
                <a:latin typeface="Times New Roman"/>
                <a:ea typeface="楷体" panose="02010609060101010101" pitchFamily="49" charset="-122"/>
                <a:cs typeface="+mn-ea"/>
              </a:rPr>
              <a:t>二  解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</a:rPr>
              <a:t>：</a:t>
            </a:r>
            <a:r>
              <a:rPr lang="zh-CN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设这个多边形的边数为</a:t>
            </a:r>
            <a:r>
              <a:rPr lang="en-US" altLang="zh-CN" sz="2800" i="1">
                <a:latin typeface="Times New Roman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n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，</a:t>
            </a:r>
            <a:endParaRPr lang="en-US" altLang="zh-CN" sz="2800">
              <a:latin typeface="Times New Roman"/>
              <a:ea typeface="楷体" panose="02010609060101010101" pitchFamily="49" charset="-122"/>
              <a:cs typeface="+mn-ea"/>
              <a:sym typeface="+mn-ea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800" smtClean="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因为各内角都等于</a:t>
            </a:r>
            <a:r>
              <a:rPr lang="en-US" altLang="zh-CN" sz="2800" smtClean="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120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 ° </a:t>
            </a:r>
            <a:r>
              <a:rPr lang="zh-CN" altLang="en-US" sz="2800" smtClean="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，所以各外角都等于</a:t>
            </a:r>
            <a:r>
              <a:rPr lang="en-US" altLang="zh-CN" sz="2800" smtClean="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180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 </a:t>
            </a:r>
            <a:r>
              <a:rPr lang="zh-CN" altLang="en-US" sz="2800" smtClean="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°</a:t>
            </a:r>
            <a:r>
              <a:rPr lang="en-US" altLang="zh-CN" sz="2800" smtClean="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-120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 </a:t>
            </a:r>
            <a:r>
              <a:rPr lang="zh-CN" altLang="en-US" sz="2800" smtClean="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°</a:t>
            </a:r>
            <a:r>
              <a:rPr lang="en-US" altLang="zh-CN" sz="2800" smtClean="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=60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 </a:t>
            </a:r>
            <a:r>
              <a:rPr lang="zh-CN" altLang="en-US" sz="2800" smtClean="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°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.</a:t>
            </a:r>
          </a:p>
          <a:p>
            <a:pPr fontAlgn="auto">
              <a:lnSpc>
                <a:spcPct val="150000"/>
              </a:lnSpc>
            </a:pPr>
            <a:r>
              <a:rPr lang="zh-CN" altLang="en-US" sz="2800" smtClean="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由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外角和性质得</a:t>
            </a:r>
            <a:r>
              <a:rPr lang="zh-CN" altLang="en-US" sz="2800" smtClean="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：</a:t>
            </a:r>
            <a:r>
              <a:rPr lang="en-US" altLang="zh-CN" sz="2800" i="1" smtClean="0">
                <a:latin typeface="Times New Roman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n</a:t>
            </a:r>
            <a:r>
              <a:rPr lang="en-US" altLang="zh-CN" sz="2800" smtClean="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×60</a:t>
            </a:r>
            <a:r>
              <a:rPr lang="zh-CN" altLang="en-US" sz="2800" smtClean="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°</a:t>
            </a:r>
            <a:r>
              <a:rPr lang="en-US" altLang="zh-CN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=360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°，</a:t>
            </a:r>
            <a:endParaRPr lang="en-US" altLang="zh-CN" sz="2800">
              <a:latin typeface="Times New Roman"/>
              <a:ea typeface="楷体" panose="02010609060101010101" pitchFamily="49" charset="-122"/>
              <a:cs typeface="+mn-ea"/>
              <a:sym typeface="+mn-ea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800" smtClean="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解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得</a:t>
            </a:r>
            <a:r>
              <a:rPr lang="en-US" altLang="zh-CN" sz="2800" i="1" smtClean="0">
                <a:latin typeface="Times New Roman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n</a:t>
            </a:r>
            <a:r>
              <a:rPr lang="en-US" altLang="zh-CN" sz="2800" smtClean="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=6.    </a:t>
            </a:r>
            <a:endParaRPr lang="en-US" altLang="zh-CN" sz="2800">
              <a:latin typeface="Times New Roman"/>
              <a:ea typeface="楷体" panose="02010609060101010101" pitchFamily="49" charset="-122"/>
              <a:cs typeface="+mn-ea"/>
              <a:sym typeface="+mn-ea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800" smtClean="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所以</a:t>
            </a:r>
            <a:r>
              <a:rPr lang="zh-CN" altLang="en-US" sz="280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它</a:t>
            </a:r>
            <a:r>
              <a:rPr lang="zh-CN" altLang="en-US" sz="2800" smtClean="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是六边形</a:t>
            </a:r>
            <a:r>
              <a:rPr lang="en-US" altLang="zh-CN" sz="2800" smtClean="0">
                <a:latin typeface="Times New Roman"/>
                <a:ea typeface="楷体" panose="02010609060101010101" pitchFamily="49" charset="-122"/>
                <a:cs typeface="+mn-ea"/>
                <a:sym typeface="+mn-ea"/>
              </a:rPr>
              <a:t>.</a:t>
            </a:r>
            <a:endParaRPr lang="en-US" altLang="zh-CN" sz="2800">
              <a:latin typeface="Times New Roman"/>
              <a:ea typeface="楷体" panose="02010609060101010101" pitchFamily="49" charset="-122"/>
              <a:cs typeface="+mn-ea"/>
              <a:sym typeface="+mn-ea"/>
            </a:endParaRPr>
          </a:p>
        </p:txBody>
      </p:sp>
      <p:sp>
        <p:nvSpPr>
          <p:cNvPr id="4" name="文本框 5"/>
          <p:cNvSpPr txBox="1"/>
          <p:nvPr/>
        </p:nvSpPr>
        <p:spPr>
          <a:xfrm>
            <a:off x="234740" y="316854"/>
            <a:ext cx="87897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>
                <a:latin typeface="Times New Roman"/>
                <a:ea typeface="黑体"/>
                <a:cs typeface="Times New Roman" panose="02020603050405020304" charset="0"/>
              </a:rPr>
              <a:t>例</a:t>
            </a:r>
            <a:r>
              <a:rPr lang="en-US" altLang="zh-CN" sz="2800" smtClean="0">
                <a:latin typeface="Times New Roman"/>
                <a:ea typeface="黑体"/>
                <a:cs typeface="Times New Roman" panose="02020603050405020304" charset="0"/>
              </a:rPr>
              <a:t>4  </a:t>
            </a:r>
            <a:r>
              <a:rPr lang="zh-CN" sz="2800" smtClean="0">
                <a:latin typeface="Times New Roman"/>
                <a:ea typeface="黑体"/>
                <a:cs typeface="Times New Roman" panose="02020603050405020304" charset="0"/>
              </a:rPr>
              <a:t>一</a:t>
            </a:r>
            <a:r>
              <a:rPr lang="zh-CN" sz="2800">
                <a:latin typeface="Times New Roman"/>
                <a:ea typeface="黑体"/>
                <a:cs typeface="Times New Roman" panose="02020603050405020304" charset="0"/>
              </a:rPr>
              <a:t>个多边形的各内角都等于</a:t>
            </a:r>
            <a:r>
              <a:rPr lang="en-US" altLang="zh-CN" sz="2800">
                <a:latin typeface="Times New Roman"/>
                <a:ea typeface="黑体"/>
                <a:cs typeface="Times New Roman" panose="02020603050405020304" charset="0"/>
              </a:rPr>
              <a:t>120</a:t>
            </a:r>
            <a:r>
              <a:rPr lang="zh-CN" altLang="en-US" sz="2800">
                <a:solidFill>
                  <a:schemeClr val="tx1"/>
                </a:solidFill>
                <a:latin typeface="Times New Roman"/>
                <a:ea typeface="黑体"/>
                <a:cs typeface="Times New Roman" panose="02020603050405020304" charset="0"/>
                <a:sym typeface="+mn-ea"/>
              </a:rPr>
              <a:t>°</a:t>
            </a:r>
            <a:r>
              <a:rPr lang="zh-CN" altLang="en-US" sz="2800">
                <a:latin typeface="Times New Roman"/>
                <a:ea typeface="黑体"/>
                <a:cs typeface="Times New Roman" panose="02020603050405020304" charset="0"/>
              </a:rPr>
              <a:t>，它是几边形？</a:t>
            </a:r>
            <a:endParaRPr lang="en-US" altLang="zh-CN" sz="2800">
              <a:latin typeface="Times New Roman"/>
              <a:ea typeface="黑体"/>
              <a:cs typeface="Times New Roman" panose="02020603050405020304" charset="0"/>
              <a:sym typeface="+mn-ea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5071235" y="291092"/>
            <a:ext cx="1013319" cy="574744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uiExpand="1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圆角矩形 2"/>
          <p:cNvSpPr/>
          <p:nvPr/>
        </p:nvSpPr>
        <p:spPr>
          <a:xfrm>
            <a:off x="359546" y="1672352"/>
            <a:ext cx="1047478" cy="1668293"/>
          </a:xfrm>
          <a:prstGeom prst="roundRect">
            <a:avLst/>
          </a:prstGeom>
          <a:solidFill>
            <a:schemeClr val="bg1"/>
          </a:solidFill>
          <a:ln w="25400">
            <a:solidFill>
              <a:srgbClr val="3285D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>
                <a:solidFill>
                  <a:schemeClr val="tx1"/>
                </a:solidFill>
                <a:latin typeface="Times New Roman"/>
                <a:ea typeface="楷体" panose="02010609060101010101" pitchFamily="49" charset="-122"/>
              </a:rPr>
              <a:t>多边形的</a:t>
            </a:r>
          </a:p>
          <a:p>
            <a:r>
              <a:rPr lang="zh-CN" altLang="en-US" sz="2800">
                <a:solidFill>
                  <a:schemeClr val="tx1"/>
                </a:solidFill>
                <a:latin typeface="Times New Roman"/>
                <a:ea typeface="楷体" panose="02010609060101010101" pitchFamily="49" charset="-122"/>
              </a:rPr>
              <a:t>内角和</a:t>
            </a:r>
          </a:p>
        </p:txBody>
      </p:sp>
      <p:sp>
        <p:nvSpPr>
          <p:cNvPr id="10" name="矩形 9"/>
          <p:cNvSpPr/>
          <p:nvPr/>
        </p:nvSpPr>
        <p:spPr>
          <a:xfrm>
            <a:off x="2187662" y="688834"/>
            <a:ext cx="2774963" cy="691352"/>
          </a:xfrm>
          <a:prstGeom prst="roundRect">
            <a:avLst/>
          </a:prstGeom>
          <a:solidFill>
            <a:schemeClr val="bg1"/>
          </a:solidFill>
          <a:ln w="25400">
            <a:solidFill>
              <a:srgbClr val="3285D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>
                <a:solidFill>
                  <a:schemeClr val="tx1"/>
                </a:solidFill>
                <a:latin typeface="Times New Roman"/>
                <a:ea typeface="楷体" panose="02010609060101010101" pitchFamily="49" charset="-122"/>
              </a:rPr>
              <a:t>内角和计算公式</a:t>
            </a:r>
          </a:p>
        </p:txBody>
      </p:sp>
      <p:sp>
        <p:nvSpPr>
          <p:cNvPr id="12" name="矩形 11"/>
          <p:cNvSpPr/>
          <p:nvPr/>
        </p:nvSpPr>
        <p:spPr>
          <a:xfrm>
            <a:off x="2187662" y="2227513"/>
            <a:ext cx="2728571" cy="691352"/>
          </a:xfrm>
          <a:prstGeom prst="roundRect">
            <a:avLst/>
          </a:prstGeom>
          <a:solidFill>
            <a:schemeClr val="bg1"/>
          </a:solidFill>
          <a:ln w="25400">
            <a:solidFill>
              <a:srgbClr val="3285D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>
                <a:solidFill>
                  <a:schemeClr val="tx1"/>
                </a:solidFill>
                <a:latin typeface="Times New Roman"/>
                <a:ea typeface="楷体" panose="02010609060101010101" pitchFamily="49" charset="-122"/>
              </a:rPr>
              <a:t>外角和</a:t>
            </a:r>
          </a:p>
        </p:txBody>
      </p:sp>
      <p:grpSp>
        <p:nvGrpSpPr>
          <p:cNvPr id="33" name="组合 32"/>
          <p:cNvGrpSpPr/>
          <p:nvPr/>
        </p:nvGrpSpPr>
        <p:grpSpPr>
          <a:xfrm>
            <a:off x="1407024" y="986733"/>
            <a:ext cx="796508" cy="3068459"/>
            <a:chOff x="1407024" y="986733"/>
            <a:chExt cx="796508" cy="3068459"/>
          </a:xfrm>
        </p:grpSpPr>
        <p:cxnSp>
          <p:nvCxnSpPr>
            <p:cNvPr id="5" name="直接连接符 4"/>
            <p:cNvCxnSpPr/>
            <p:nvPr/>
          </p:nvCxnSpPr>
          <p:spPr>
            <a:xfrm>
              <a:off x="1407024" y="2565989"/>
              <a:ext cx="355736" cy="8388"/>
            </a:xfrm>
            <a:prstGeom prst="line">
              <a:avLst/>
            </a:prstGeom>
            <a:solidFill>
              <a:schemeClr val="bg1"/>
            </a:solidFill>
            <a:ln w="25400">
              <a:solidFill>
                <a:srgbClr val="3285D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 flipH="1">
              <a:off x="1756096" y="986733"/>
              <a:ext cx="10377" cy="3068459"/>
            </a:xfrm>
            <a:prstGeom prst="line">
              <a:avLst/>
            </a:prstGeom>
            <a:solidFill>
              <a:schemeClr val="bg1"/>
            </a:solidFill>
            <a:ln w="25400">
              <a:solidFill>
                <a:srgbClr val="3285D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>
              <a:off x="1776240" y="2582557"/>
              <a:ext cx="408370" cy="7026"/>
            </a:xfrm>
            <a:prstGeom prst="line">
              <a:avLst/>
            </a:prstGeom>
            <a:solidFill>
              <a:schemeClr val="bg1"/>
            </a:solidFill>
            <a:ln w="25400">
              <a:solidFill>
                <a:srgbClr val="3285D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9" name="直接连接符 8"/>
            <p:cNvCxnSpPr/>
            <p:nvPr/>
          </p:nvCxnSpPr>
          <p:spPr>
            <a:xfrm>
              <a:off x="1764031" y="995165"/>
              <a:ext cx="408370" cy="7026"/>
            </a:xfrm>
            <a:prstGeom prst="line">
              <a:avLst/>
            </a:prstGeom>
            <a:solidFill>
              <a:schemeClr val="bg1"/>
            </a:solidFill>
            <a:ln w="25400">
              <a:solidFill>
                <a:srgbClr val="3285D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4" name="直接连接符 13"/>
            <p:cNvCxnSpPr>
              <a:endCxn id="15" idx="1"/>
            </p:cNvCxnSpPr>
            <p:nvPr/>
          </p:nvCxnSpPr>
          <p:spPr>
            <a:xfrm>
              <a:off x="1771356" y="4039735"/>
              <a:ext cx="432176" cy="0"/>
            </a:xfrm>
            <a:prstGeom prst="line">
              <a:avLst/>
            </a:prstGeom>
            <a:solidFill>
              <a:schemeClr val="bg1"/>
            </a:solidFill>
            <a:ln w="25400">
              <a:solidFill>
                <a:srgbClr val="3285D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15" name="矩形 14"/>
          <p:cNvSpPr/>
          <p:nvPr/>
        </p:nvSpPr>
        <p:spPr>
          <a:xfrm>
            <a:off x="2203533" y="3694059"/>
            <a:ext cx="2673634" cy="691352"/>
          </a:xfrm>
          <a:prstGeom prst="roundRect">
            <a:avLst/>
          </a:prstGeom>
          <a:solidFill>
            <a:schemeClr val="bg1"/>
          </a:solidFill>
          <a:ln w="25400">
            <a:solidFill>
              <a:srgbClr val="3285D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sz="2800">
                <a:solidFill>
                  <a:schemeClr val="tx1"/>
                </a:solidFill>
                <a:latin typeface="Times New Roman"/>
                <a:ea typeface="楷体" panose="02010609060101010101" pitchFamily="49" charset="-122"/>
              </a:rPr>
              <a:t>正多边形</a:t>
            </a:r>
          </a:p>
        </p:txBody>
      </p:sp>
      <p:grpSp>
        <p:nvGrpSpPr>
          <p:cNvPr id="34" name="组合 33"/>
          <p:cNvGrpSpPr/>
          <p:nvPr/>
        </p:nvGrpSpPr>
        <p:grpSpPr>
          <a:xfrm>
            <a:off x="4962625" y="438315"/>
            <a:ext cx="3847546" cy="1200785"/>
            <a:chOff x="4962625" y="438315"/>
            <a:chExt cx="3847546" cy="1200785"/>
          </a:xfrm>
        </p:grpSpPr>
        <p:sp>
          <p:nvSpPr>
            <p:cNvPr id="19" name="圆角矩形 18"/>
            <p:cNvSpPr/>
            <p:nvPr/>
          </p:nvSpPr>
          <p:spPr>
            <a:xfrm>
              <a:off x="5422654" y="438315"/>
              <a:ext cx="3387517" cy="1200785"/>
            </a:xfrm>
            <a:prstGeom prst="roundRect">
              <a:avLst/>
            </a:prstGeom>
            <a:solidFill>
              <a:schemeClr val="bg1"/>
            </a:solidFill>
            <a:ln w="25400">
              <a:solidFill>
                <a:srgbClr val="3285D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800">
                  <a:solidFill>
                    <a:schemeClr val="tx1"/>
                  </a:solidFill>
                  <a:latin typeface="Times New Roman"/>
                  <a:ea typeface="楷体" panose="02010609060101010101" pitchFamily="49" charset="-122"/>
                  <a:sym typeface="+mn-ea"/>
                </a:rPr>
                <a:t>（</a:t>
              </a:r>
              <a:r>
                <a:rPr lang="en-US" altLang="zh-CN" sz="2800" i="1">
                  <a:solidFill>
                    <a:schemeClr val="tx1"/>
                  </a:solidFill>
                  <a:latin typeface="Times New Roman"/>
                  <a:ea typeface="楷体" panose="02010609060101010101" pitchFamily="49" charset="-122"/>
                  <a:sym typeface="+mn-ea"/>
                </a:rPr>
                <a:t>n</a:t>
              </a:r>
              <a:r>
                <a:rPr lang="en-US" altLang="zh-CN" sz="2800">
                  <a:solidFill>
                    <a:schemeClr val="tx1"/>
                  </a:solidFill>
                  <a:latin typeface="Times New Roman"/>
                  <a:ea typeface="楷体" panose="02010609060101010101" pitchFamily="49" charset="-122"/>
                  <a:sym typeface="+mn-ea"/>
                </a:rPr>
                <a:t>-2</a:t>
              </a:r>
              <a:r>
                <a:rPr lang="zh-CN" altLang="en-US" sz="2800">
                  <a:solidFill>
                    <a:schemeClr val="tx1"/>
                  </a:solidFill>
                  <a:latin typeface="Times New Roman"/>
                  <a:ea typeface="楷体" panose="02010609060101010101" pitchFamily="49" charset="-122"/>
                  <a:sym typeface="+mn-ea"/>
                </a:rPr>
                <a:t>）×</a:t>
              </a:r>
              <a:r>
                <a:rPr lang="en-US" altLang="zh-CN" sz="2800">
                  <a:solidFill>
                    <a:schemeClr val="tx1"/>
                  </a:solidFill>
                  <a:latin typeface="Times New Roman"/>
                  <a:ea typeface="楷体" panose="02010609060101010101" pitchFamily="49" charset="-122"/>
                  <a:sym typeface="+mn-ea"/>
                </a:rPr>
                <a:t>180°</a:t>
              </a:r>
              <a:r>
                <a:rPr lang="zh-CN" altLang="en-US" sz="2800">
                  <a:solidFill>
                    <a:schemeClr val="tx1"/>
                  </a:solidFill>
                  <a:latin typeface="Times New Roman"/>
                  <a:ea typeface="楷体" panose="02010609060101010101" pitchFamily="49" charset="-122"/>
                  <a:sym typeface="+mn-ea"/>
                </a:rPr>
                <a:t>（</a:t>
              </a:r>
              <a:r>
                <a:rPr lang="en-US" altLang="zh-CN" sz="2800" i="1">
                  <a:solidFill>
                    <a:schemeClr val="tx1"/>
                  </a:solidFill>
                  <a:latin typeface="Times New Roman"/>
                  <a:ea typeface="楷体" panose="02010609060101010101" pitchFamily="49" charset="-122"/>
                  <a:sym typeface="+mn-ea"/>
                </a:rPr>
                <a:t>n</a:t>
              </a:r>
              <a:r>
                <a:rPr lang="zh-CN" altLang="en-US" sz="2800">
                  <a:solidFill>
                    <a:schemeClr val="tx1"/>
                  </a:solidFill>
                  <a:latin typeface="Times New Roman"/>
                  <a:ea typeface="楷体" panose="02010609060101010101" pitchFamily="49" charset="-122"/>
                  <a:sym typeface="+mn-ea"/>
                </a:rPr>
                <a:t>为</a:t>
              </a:r>
              <a:r>
                <a:rPr lang="en-US" altLang="zh-CN" sz="2800">
                  <a:solidFill>
                    <a:schemeClr val="tx1"/>
                  </a:solidFill>
                  <a:latin typeface="Times New Roman"/>
                  <a:ea typeface="楷体" panose="02010609060101010101" pitchFamily="49" charset="-122"/>
                  <a:sym typeface="+mn-ea"/>
                </a:rPr>
                <a:t>≥3</a:t>
              </a:r>
              <a:r>
                <a:rPr lang="zh-CN" altLang="en-US" sz="2800">
                  <a:solidFill>
                    <a:schemeClr val="tx1"/>
                  </a:solidFill>
                  <a:latin typeface="Times New Roman"/>
                  <a:ea typeface="楷体" panose="02010609060101010101" pitchFamily="49" charset="-122"/>
                  <a:sym typeface="+mn-ea"/>
                </a:rPr>
                <a:t>的整数）</a:t>
              </a:r>
            </a:p>
          </p:txBody>
        </p:sp>
        <p:cxnSp>
          <p:nvCxnSpPr>
            <p:cNvPr id="28" name="直接连接符 27"/>
            <p:cNvCxnSpPr>
              <a:stCxn id="10" idx="3"/>
              <a:endCxn id="19" idx="1"/>
            </p:cNvCxnSpPr>
            <p:nvPr/>
          </p:nvCxnSpPr>
          <p:spPr>
            <a:xfrm>
              <a:off x="4962625" y="1034510"/>
              <a:ext cx="460029" cy="4198"/>
            </a:xfrm>
            <a:prstGeom prst="line">
              <a:avLst/>
            </a:prstGeom>
            <a:solidFill>
              <a:schemeClr val="bg1"/>
            </a:solidFill>
            <a:ln w="25400">
              <a:solidFill>
                <a:srgbClr val="3285D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35" name="组合 34"/>
          <p:cNvGrpSpPr/>
          <p:nvPr/>
        </p:nvGrpSpPr>
        <p:grpSpPr>
          <a:xfrm>
            <a:off x="4724400" y="1963589"/>
            <a:ext cx="4145280" cy="1219200"/>
            <a:chOff x="4724400" y="1963589"/>
            <a:chExt cx="4145280" cy="1219200"/>
          </a:xfrm>
        </p:grpSpPr>
        <p:sp>
          <p:nvSpPr>
            <p:cNvPr id="20" name="圆角矩形 19"/>
            <p:cNvSpPr/>
            <p:nvPr/>
          </p:nvSpPr>
          <p:spPr>
            <a:xfrm>
              <a:off x="5376262" y="1963589"/>
              <a:ext cx="3493418" cy="1219200"/>
            </a:xfrm>
            <a:prstGeom prst="roundRect">
              <a:avLst/>
            </a:prstGeom>
            <a:solidFill>
              <a:schemeClr val="bg1"/>
            </a:solidFill>
            <a:ln w="25400">
              <a:solidFill>
                <a:srgbClr val="3285D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800">
                  <a:solidFill>
                    <a:schemeClr val="tx1"/>
                  </a:solidFill>
                  <a:latin typeface="Times New Roman"/>
                  <a:ea typeface="楷体" panose="02010609060101010101" pitchFamily="49" charset="-122"/>
                </a:rPr>
                <a:t>多边形的外角和等于</a:t>
              </a:r>
              <a:r>
                <a:rPr lang="en-US" altLang="zh-CN" sz="2800">
                  <a:solidFill>
                    <a:schemeClr val="tx1"/>
                  </a:solidFill>
                  <a:latin typeface="Times New Roman"/>
                  <a:ea typeface="楷体" panose="02010609060101010101" pitchFamily="49" charset="-122"/>
                  <a:sym typeface="+mn-ea"/>
                </a:rPr>
                <a:t>360</a:t>
              </a:r>
              <a:r>
                <a:rPr lang="en-US" altLang="zh-CN" sz="2800" smtClean="0">
                  <a:solidFill>
                    <a:schemeClr val="tx1"/>
                  </a:solidFill>
                  <a:latin typeface="Times New Roman"/>
                  <a:ea typeface="楷体" panose="02010609060101010101" pitchFamily="49" charset="-122"/>
                  <a:sym typeface="+mn-ea"/>
                </a:rPr>
                <a:t>°(</a:t>
              </a:r>
              <a:r>
                <a:rPr lang="zh-CN" altLang="en-US" sz="2800" smtClean="0">
                  <a:solidFill>
                    <a:schemeClr val="tx1"/>
                  </a:solidFill>
                  <a:latin typeface="Times New Roman"/>
                  <a:ea typeface="楷体" panose="02010609060101010101" pitchFamily="49" charset="-122"/>
                  <a:sym typeface="+mn-ea"/>
                </a:rPr>
                <a:t>与</a:t>
              </a:r>
              <a:r>
                <a:rPr lang="zh-CN" altLang="en-US" sz="2800">
                  <a:solidFill>
                    <a:schemeClr val="tx1"/>
                  </a:solidFill>
                  <a:latin typeface="Times New Roman"/>
                  <a:ea typeface="楷体" panose="02010609060101010101" pitchFamily="49" charset="-122"/>
                  <a:sym typeface="+mn-ea"/>
                </a:rPr>
                <a:t>边数</a:t>
              </a:r>
              <a:r>
                <a:rPr lang="zh-CN" altLang="en-US" sz="2800" smtClean="0">
                  <a:solidFill>
                    <a:schemeClr val="tx1"/>
                  </a:solidFill>
                  <a:latin typeface="Times New Roman"/>
                  <a:ea typeface="楷体" panose="02010609060101010101" pitchFamily="49" charset="-122"/>
                  <a:sym typeface="+mn-ea"/>
                </a:rPr>
                <a:t>无关</a:t>
              </a:r>
              <a:r>
                <a:rPr lang="en-US" altLang="zh-CN" sz="2800" smtClean="0">
                  <a:solidFill>
                    <a:schemeClr val="tx1"/>
                  </a:solidFill>
                  <a:latin typeface="Times New Roman"/>
                  <a:ea typeface="楷体" panose="02010609060101010101" pitchFamily="49" charset="-122"/>
                  <a:sym typeface="+mn-ea"/>
                </a:rPr>
                <a:t>)</a:t>
              </a:r>
              <a:endParaRPr lang="zh-CN" altLang="en-US" sz="2800">
                <a:solidFill>
                  <a:schemeClr val="tx1"/>
                </a:solidFill>
                <a:latin typeface="Times New Roman"/>
                <a:ea typeface="楷体" panose="02010609060101010101" pitchFamily="49" charset="-122"/>
                <a:sym typeface="+mn-ea"/>
              </a:endParaRPr>
            </a:p>
          </p:txBody>
        </p:sp>
        <p:graphicFrame>
          <p:nvGraphicFramePr>
            <p:cNvPr id="22" name="对象 21">
              <a:hlinkClick action="ppaction://ole?verb=0"/>
            </p:cNvPr>
            <p:cNvGraphicFramePr>
              <a:graphicFrameLocks noChangeAspect="1"/>
            </p:cNvGraphicFramePr>
            <p:nvPr/>
          </p:nvGraphicFramePr>
          <p:xfrm>
            <a:off x="4724400" y="2400300"/>
            <a:ext cx="127000" cy="215900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47" name="公式" r:id="rId2" imgW="3048000" imgH="5181600" progId="Equation.3">
                    <p:embed/>
                  </p:oleObj>
                </mc:Choice>
                <mc:Fallback>
                  <p:oleObj name="公式" r:id="rId2" imgW="3048000" imgH="5181600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4724400" y="2400300"/>
                          <a:ext cx="127000" cy="2159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4" name="对象 23">
              <a:hlinkClick action="ppaction://ole?verb=0"/>
            </p:cNvPr>
            <p:cNvGraphicFramePr>
              <a:graphicFrameLocks noChangeAspect="1"/>
            </p:cNvGraphicFramePr>
            <p:nvPr/>
          </p:nvGraphicFramePr>
          <p:xfrm>
            <a:off x="4724400" y="2400300"/>
            <a:ext cx="139148" cy="215900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48" name="公式" r:id="rId4" imgW="3048000" imgH="5181600" progId="Equation.3">
                    <p:embed/>
                  </p:oleObj>
                </mc:Choice>
                <mc:Fallback>
                  <p:oleObj name="公式" r:id="rId4" imgW="3048000" imgH="5181600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4724400" y="2400300"/>
                          <a:ext cx="139148" cy="2159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29" name="直接连接符 28"/>
            <p:cNvCxnSpPr/>
            <p:nvPr/>
          </p:nvCxnSpPr>
          <p:spPr>
            <a:xfrm>
              <a:off x="4916233" y="2561791"/>
              <a:ext cx="460029" cy="4198"/>
            </a:xfrm>
            <a:prstGeom prst="line">
              <a:avLst/>
            </a:prstGeom>
            <a:solidFill>
              <a:schemeClr val="bg1"/>
            </a:solidFill>
            <a:ln w="25400">
              <a:solidFill>
                <a:srgbClr val="3285D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36" name="组合 35"/>
          <p:cNvGrpSpPr/>
          <p:nvPr/>
        </p:nvGrpSpPr>
        <p:grpSpPr>
          <a:xfrm>
            <a:off x="4874225" y="3340644"/>
            <a:ext cx="3935947" cy="1432785"/>
            <a:chOff x="4874225" y="3340644"/>
            <a:chExt cx="3935947" cy="1432785"/>
          </a:xfrm>
        </p:grpSpPr>
        <p:sp>
          <p:nvSpPr>
            <p:cNvPr id="21" name="圆角矩形 20"/>
            <p:cNvSpPr/>
            <p:nvPr/>
          </p:nvSpPr>
          <p:spPr>
            <a:xfrm>
              <a:off x="5422654" y="3340644"/>
              <a:ext cx="3387518" cy="1432785"/>
            </a:xfrm>
            <a:prstGeom prst="roundRect">
              <a:avLst/>
            </a:prstGeom>
            <a:solidFill>
              <a:schemeClr val="bg1"/>
            </a:solidFill>
            <a:ln w="25400">
              <a:solidFill>
                <a:srgbClr val="3285D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50000"/>
                </a:lnSpc>
              </a:pPr>
              <a:r>
                <a:rPr lang="zh-CN" altLang="en-US" sz="2800">
                  <a:solidFill>
                    <a:schemeClr val="tx1"/>
                  </a:solidFill>
                  <a:latin typeface="Times New Roman"/>
                  <a:ea typeface="楷体" panose="02010609060101010101" pitchFamily="49" charset="-122"/>
                </a:rPr>
                <a:t>内角</a:t>
              </a:r>
              <a:r>
                <a:rPr lang="en-US" altLang="zh-CN" sz="2800" smtClean="0">
                  <a:solidFill>
                    <a:schemeClr val="tx1"/>
                  </a:solidFill>
                  <a:latin typeface="Times New Roman"/>
                  <a:ea typeface="楷体" panose="02010609060101010101" pitchFamily="49" charset="-122"/>
                </a:rPr>
                <a:t>=                 ,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2800" smtClean="0">
                  <a:solidFill>
                    <a:schemeClr val="tx1"/>
                  </a:solidFill>
                  <a:latin typeface="Times New Roman"/>
                  <a:ea typeface="楷体" panose="02010609060101010101" pitchFamily="49" charset="-122"/>
                </a:rPr>
                <a:t>外角</a:t>
              </a:r>
              <a:r>
                <a:rPr lang="en-US" altLang="zh-CN" sz="2800">
                  <a:solidFill>
                    <a:schemeClr val="tx1"/>
                  </a:solidFill>
                  <a:latin typeface="Times New Roman"/>
                  <a:ea typeface="楷体" panose="02010609060101010101" pitchFamily="49" charset="-122"/>
                </a:rPr>
                <a:t>=</a:t>
              </a:r>
            </a:p>
          </p:txBody>
        </p:sp>
        <p:graphicFrame>
          <p:nvGraphicFramePr>
            <p:cNvPr id="25" name="对象 24">
              <a:hlinkClick action="ppaction://ole?verb=0"/>
            </p:cNvPr>
            <p:cNvGraphicFramePr>
              <a:graphicFrameLocks noChangeAspect="1"/>
            </p:cNvGraphicFramePr>
            <p:nvPr/>
          </p:nvGraphicFramePr>
          <p:xfrm>
            <a:off x="6639062" y="3433579"/>
            <a:ext cx="1298575" cy="669925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49" name="公式" r:id="rId5" imgW="812800" imgH="419100" progId="Equation.3">
                    <p:embed/>
                  </p:oleObj>
                </mc:Choice>
                <mc:Fallback>
                  <p:oleObj name="公式" r:id="rId5" imgW="812800" imgH="419100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6639062" y="3433579"/>
                          <a:ext cx="1298575" cy="669925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6" name="对象 25">
              <a:hlinkClick action="ppaction://ole?verb=0"/>
            </p:cNvPr>
            <p:cNvGraphicFramePr>
              <a:graphicFrameLocks noChangeAspect="1"/>
            </p:cNvGraphicFramePr>
            <p:nvPr/>
          </p:nvGraphicFramePr>
          <p:xfrm>
            <a:off x="6636164" y="4103504"/>
            <a:ext cx="568325" cy="669925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50" name="公式" r:id="rId7" imgW="355600" imgH="419100" progId="Equation.3">
                    <p:embed/>
                  </p:oleObj>
                </mc:Choice>
                <mc:Fallback>
                  <p:oleObj name="公式" r:id="rId7" imgW="355600" imgH="419100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8"/>
                        <a:stretch>
                          <a:fillRect/>
                        </a:stretch>
                      </p:blipFill>
                      <p:spPr>
                        <a:xfrm>
                          <a:off x="6636164" y="4103504"/>
                          <a:ext cx="568325" cy="669925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30" name="直接连接符 29"/>
            <p:cNvCxnSpPr>
              <a:endCxn id="21" idx="1"/>
            </p:cNvCxnSpPr>
            <p:nvPr/>
          </p:nvCxnSpPr>
          <p:spPr>
            <a:xfrm>
              <a:off x="4874225" y="4050775"/>
              <a:ext cx="548429" cy="6262"/>
            </a:xfrm>
            <a:prstGeom prst="line">
              <a:avLst/>
            </a:prstGeom>
            <a:solidFill>
              <a:schemeClr val="bg1"/>
            </a:solidFill>
            <a:ln w="25400">
              <a:solidFill>
                <a:srgbClr val="3285D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31" name="文本框 8"/>
          <p:cNvSpPr txBox="1"/>
          <p:nvPr/>
        </p:nvSpPr>
        <p:spPr>
          <a:xfrm>
            <a:off x="356052" y="232757"/>
            <a:ext cx="11144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smtClean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归纳新知</a:t>
            </a:r>
            <a:endParaRPr lang="zh-CN" altLang="en-US" b="1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  <p:bldP spid="12" grpId="0"/>
      <p:bldP spid="1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871538" y="680142"/>
            <a:ext cx="7092950" cy="1754188"/>
          </a:xfrm>
          <a:prstGeom prst="rect">
            <a:avLst/>
          </a:prstGeom>
        </p:spPr>
        <p:txBody>
          <a:bodyPr>
            <a:spAutoFit/>
          </a:bodyPr>
          <a:lstStyle/>
          <a:p>
            <a:pPr marL="449580" indent="-449580" algn="just">
              <a:lnSpc>
                <a:spcPct val="150000"/>
              </a:lnSpc>
              <a:spcAft>
                <a:spcPct val="0"/>
              </a:spcAft>
              <a:defRPr/>
            </a:pP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1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．</a:t>
            </a:r>
            <a:r>
              <a:rPr lang="zh-CN" altLang="zh-CN" sz="2400" b="1" kern="100">
                <a:latin typeface="Times New Roman"/>
                <a:ea typeface="宋体"/>
                <a:cs typeface="Arial"/>
              </a:rPr>
              <a:t>【</a:t>
            </a:r>
            <a:r>
              <a:rPr lang="en-US" altLang="zh-CN" sz="2400" b="1" kern="100">
                <a:latin typeface="Times New Roman"/>
                <a:ea typeface="宋体"/>
                <a:cs typeface="Arial"/>
              </a:rPr>
              <a:t>2020·</a:t>
            </a:r>
            <a:r>
              <a:rPr lang="zh-CN" altLang="zh-CN" sz="2400" b="1" kern="100">
                <a:latin typeface="Times New Roman"/>
                <a:ea typeface="宋体"/>
                <a:cs typeface="Arial"/>
              </a:rPr>
              <a:t>淮安】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六边形的内角和为</a:t>
            </a: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(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　　</a:t>
            </a: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)</a:t>
            </a:r>
            <a:endParaRPr lang="zh-CN" altLang="zh-CN" sz="2400" kern="100">
              <a:latin typeface="宋体"/>
              <a:ea typeface="宋体"/>
              <a:cs typeface="Courier New"/>
            </a:endParaRPr>
          </a:p>
          <a:p>
            <a:pPr marL="906780" lvl="1" indent="-449580" algn="just">
              <a:lnSpc>
                <a:spcPct val="150000"/>
              </a:lnSpc>
              <a:spcAft>
                <a:spcPct val="0"/>
              </a:spcAft>
              <a:defRPr/>
            </a:pP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A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．</a:t>
            </a: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360°  B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．</a:t>
            </a: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540°</a:t>
            </a:r>
            <a:endParaRPr lang="zh-CN" altLang="zh-CN" sz="2400" kern="100">
              <a:latin typeface="宋体"/>
              <a:ea typeface="宋体"/>
              <a:cs typeface="Courier New"/>
            </a:endParaRPr>
          </a:p>
          <a:p>
            <a:pPr marL="906780" lvl="1" indent="-449580" algn="just">
              <a:lnSpc>
                <a:spcPct val="150000"/>
              </a:lnSpc>
              <a:spcAft>
                <a:spcPct val="0"/>
              </a:spcAft>
              <a:defRPr/>
            </a:pP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C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．</a:t>
            </a: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720°  D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．</a:t>
            </a: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1 080°</a:t>
            </a:r>
            <a:endParaRPr lang="zh-CN" altLang="zh-CN" sz="2400" kern="100">
              <a:latin typeface="宋体"/>
              <a:ea typeface="宋体"/>
              <a:cs typeface="Courier New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6115050" y="780155"/>
            <a:ext cx="28575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>
                <a:solidFill>
                  <a:srgbClr val="C00000"/>
                </a:solidFill>
                <a:latin typeface="Times New Roman" panose="02020603050405020304" pitchFamily="18" charset="0"/>
              </a:rPr>
              <a:t>C</a:t>
            </a:r>
            <a:endParaRPr lang="zh-CN" altLang="en-US" sz="2400"/>
          </a:p>
        </p:txBody>
      </p:sp>
      <p:sp>
        <p:nvSpPr>
          <p:cNvPr id="5" name="文本框 8"/>
          <p:cNvSpPr txBox="1"/>
          <p:nvPr/>
        </p:nvSpPr>
        <p:spPr>
          <a:xfrm>
            <a:off x="356052" y="232757"/>
            <a:ext cx="11144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smtClean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课后练习</a:t>
            </a:r>
            <a:endParaRPr lang="zh-CN" altLang="en-US" b="1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4722276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704850" y="831850"/>
            <a:ext cx="7731125" cy="1754188"/>
          </a:xfrm>
          <a:prstGeom prst="rect">
            <a:avLst/>
          </a:prstGeom>
        </p:spPr>
        <p:txBody>
          <a:bodyPr>
            <a:spAutoFit/>
          </a:bodyPr>
          <a:lstStyle/>
          <a:p>
            <a:pPr marL="449580" indent="-449580" algn="just">
              <a:lnSpc>
                <a:spcPct val="150000"/>
              </a:lnSpc>
              <a:spcAft>
                <a:spcPct val="0"/>
              </a:spcAft>
              <a:defRPr/>
            </a:pP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2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．</a:t>
            </a:r>
            <a:r>
              <a:rPr lang="zh-CN" altLang="zh-CN" sz="2400" b="1" kern="100">
                <a:latin typeface="Times New Roman"/>
                <a:ea typeface="宋体"/>
                <a:cs typeface="Arial"/>
              </a:rPr>
              <a:t>【</a:t>
            </a:r>
            <a:r>
              <a:rPr lang="en-US" altLang="zh-CN" sz="2400" b="1" kern="100">
                <a:latin typeface="Times New Roman"/>
                <a:ea typeface="宋体"/>
                <a:cs typeface="Arial"/>
              </a:rPr>
              <a:t>2020·</a:t>
            </a:r>
            <a:r>
              <a:rPr lang="zh-CN" altLang="zh-CN" sz="2400" b="1" kern="100">
                <a:latin typeface="Times New Roman"/>
                <a:ea typeface="宋体"/>
                <a:cs typeface="Arial"/>
              </a:rPr>
              <a:t>济宁】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若一个多边形的内角和是</a:t>
            </a: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1 080°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，则这个多边形的边数是</a:t>
            </a: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(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　　</a:t>
            </a: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)</a:t>
            </a:r>
            <a:endParaRPr lang="zh-CN" altLang="zh-CN" sz="2400" kern="100">
              <a:latin typeface="宋体"/>
              <a:ea typeface="宋体"/>
              <a:cs typeface="Courier New"/>
            </a:endParaRPr>
          </a:p>
          <a:p>
            <a:pPr marL="449580" indent="-449580" algn="just">
              <a:lnSpc>
                <a:spcPct val="150000"/>
              </a:lnSpc>
              <a:spcAft>
                <a:spcPct val="0"/>
              </a:spcAft>
              <a:defRPr/>
            </a:pP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	A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．</a:t>
            </a: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9  B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．</a:t>
            </a: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8  C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．</a:t>
            </a: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7  D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．</a:t>
            </a: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6</a:t>
            </a:r>
            <a:endParaRPr lang="zh-CN" altLang="zh-CN" sz="2400" kern="100">
              <a:latin typeface="宋体"/>
              <a:ea typeface="宋体"/>
              <a:cs typeface="Courier New"/>
            </a:endParaRP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4179888" y="1492250"/>
            <a:ext cx="3905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>
                <a:solidFill>
                  <a:srgbClr val="C00000"/>
                </a:solidFill>
                <a:latin typeface="Times New Roman" panose="02020603050405020304" pitchFamily="18" charset="0"/>
              </a:rPr>
              <a:t>B</a:t>
            </a:r>
            <a:endParaRPr lang="zh-CN" altLang="en-US" sz="2400"/>
          </a:p>
        </p:txBody>
      </p:sp>
    </p:spTree>
    <p:extLst>
      <p:ext uri="{BB962C8B-B14F-4D97-AF65-F5344CB8AC3E}">
        <p14:creationId xmlns:p14="http://schemas.microsoft.com/office/powerpoint/2010/main" val="47639064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354013" y="655638"/>
            <a:ext cx="8432800" cy="34163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449580" indent="-449580" algn="just">
              <a:lnSpc>
                <a:spcPct val="150000"/>
              </a:lnSpc>
              <a:spcAft>
                <a:spcPct val="0"/>
              </a:spcAft>
              <a:defRPr/>
            </a:pP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3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．</a:t>
            </a:r>
            <a:r>
              <a:rPr lang="zh-CN" altLang="zh-CN" sz="2400" b="1" kern="100">
                <a:latin typeface="Times New Roman"/>
                <a:ea typeface="宋体"/>
                <a:cs typeface="Arial"/>
              </a:rPr>
              <a:t>【</a:t>
            </a:r>
            <a:r>
              <a:rPr lang="en-US" altLang="zh-CN" sz="2400" b="1" kern="100">
                <a:latin typeface="Times New Roman"/>
                <a:ea typeface="宋体"/>
                <a:cs typeface="Arial"/>
              </a:rPr>
              <a:t>2020·</a:t>
            </a:r>
            <a:r>
              <a:rPr lang="zh-CN" altLang="zh-CN" sz="2400" b="1" kern="100">
                <a:latin typeface="Times New Roman"/>
                <a:ea typeface="宋体"/>
                <a:cs typeface="Arial"/>
              </a:rPr>
              <a:t>岳阳】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如图，</a:t>
            </a:r>
            <a:r>
              <a:rPr lang="en-US" altLang="zh-CN" sz="2400" b="1" i="1" kern="100">
                <a:latin typeface="Times New Roman"/>
                <a:ea typeface="宋体"/>
                <a:cs typeface="Courier New"/>
              </a:rPr>
              <a:t>DA</a:t>
            </a:r>
            <a:r>
              <a:rPr lang="zh-CN" altLang="zh-CN" sz="2400" b="1" kern="100">
                <a:latin typeface="宋体"/>
                <a:ea typeface="宋体"/>
                <a:cs typeface="宋体"/>
              </a:rPr>
              <a:t>⊥</a:t>
            </a:r>
            <a:r>
              <a:rPr lang="en-US" altLang="zh-CN" sz="2400" b="1" i="1" kern="100">
                <a:latin typeface="Times New Roman"/>
                <a:ea typeface="宋体"/>
                <a:cs typeface="Courier New"/>
              </a:rPr>
              <a:t>AB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，</a:t>
            </a:r>
            <a:r>
              <a:rPr lang="en-US" altLang="zh-CN" sz="2400" b="1" i="1" kern="100">
                <a:latin typeface="Times New Roman"/>
                <a:ea typeface="宋体"/>
                <a:cs typeface="Courier New"/>
              </a:rPr>
              <a:t>CD</a:t>
            </a:r>
            <a:r>
              <a:rPr lang="zh-CN" altLang="zh-CN" sz="2400" b="1" kern="100">
                <a:latin typeface="宋体"/>
                <a:ea typeface="宋体"/>
                <a:cs typeface="宋体"/>
              </a:rPr>
              <a:t>⊥</a:t>
            </a:r>
            <a:r>
              <a:rPr lang="en-US" altLang="zh-CN" sz="2400" b="1" i="1" kern="100">
                <a:latin typeface="Times New Roman"/>
                <a:ea typeface="宋体"/>
                <a:cs typeface="Courier New"/>
              </a:rPr>
              <a:t>DA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，若</a:t>
            </a:r>
            <a:r>
              <a:rPr lang="zh-CN" altLang="zh-CN" sz="2400" b="1" kern="100">
                <a:latin typeface="宋体"/>
                <a:ea typeface="宋体"/>
                <a:cs typeface="宋体"/>
              </a:rPr>
              <a:t>∠</a:t>
            </a:r>
            <a:r>
              <a:rPr lang="en-US" altLang="zh-CN" sz="2400" b="1" i="1" kern="100">
                <a:latin typeface="Times New Roman"/>
                <a:ea typeface="宋体"/>
                <a:cs typeface="Courier New"/>
              </a:rPr>
              <a:t>B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＝</a:t>
            </a: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56°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，则</a:t>
            </a:r>
            <a:r>
              <a:rPr lang="zh-CN" altLang="zh-CN" sz="2400" b="1" kern="100">
                <a:latin typeface="宋体"/>
                <a:ea typeface="宋体"/>
                <a:cs typeface="宋体"/>
              </a:rPr>
              <a:t>∠</a:t>
            </a:r>
            <a:r>
              <a:rPr lang="en-US" altLang="zh-CN" sz="2400" b="1" i="1" kern="100">
                <a:latin typeface="Times New Roman"/>
                <a:ea typeface="宋体"/>
                <a:cs typeface="Courier New"/>
              </a:rPr>
              <a:t>C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的度数是</a:t>
            </a: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(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　　</a:t>
            </a: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)</a:t>
            </a:r>
            <a:endParaRPr lang="zh-CN" altLang="zh-CN" sz="2400" kern="100">
              <a:latin typeface="宋体"/>
              <a:ea typeface="宋体"/>
              <a:cs typeface="Courier New"/>
            </a:endParaRPr>
          </a:p>
          <a:p>
            <a:pPr marL="449263" indent="93663" algn="just">
              <a:lnSpc>
                <a:spcPct val="150000"/>
              </a:lnSpc>
              <a:spcAft>
                <a:spcPct val="0"/>
              </a:spcAft>
              <a:defRPr/>
            </a:pP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A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．</a:t>
            </a: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154°</a:t>
            </a:r>
            <a:endParaRPr lang="zh-CN" altLang="zh-CN" sz="2400" kern="100">
              <a:latin typeface="宋体"/>
              <a:ea typeface="宋体"/>
              <a:cs typeface="Courier New"/>
            </a:endParaRPr>
          </a:p>
          <a:p>
            <a:pPr marL="449263" indent="93663" algn="just">
              <a:lnSpc>
                <a:spcPct val="150000"/>
              </a:lnSpc>
              <a:spcAft>
                <a:spcPct val="0"/>
              </a:spcAft>
              <a:defRPr/>
            </a:pP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B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．</a:t>
            </a: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144°</a:t>
            </a:r>
            <a:endParaRPr lang="zh-CN" altLang="zh-CN" sz="2400" kern="100">
              <a:latin typeface="宋体"/>
              <a:ea typeface="宋体"/>
              <a:cs typeface="Courier New"/>
            </a:endParaRPr>
          </a:p>
          <a:p>
            <a:pPr marL="449263" indent="93663" algn="just">
              <a:lnSpc>
                <a:spcPct val="150000"/>
              </a:lnSpc>
              <a:spcAft>
                <a:spcPct val="0"/>
              </a:spcAft>
              <a:defRPr/>
            </a:pP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C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．</a:t>
            </a: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134°</a:t>
            </a:r>
            <a:endParaRPr lang="zh-CN" altLang="zh-CN" sz="2400" kern="100">
              <a:latin typeface="宋体"/>
              <a:ea typeface="宋体"/>
              <a:cs typeface="Courier New"/>
            </a:endParaRPr>
          </a:p>
          <a:p>
            <a:pPr marL="449263" indent="93663" algn="just">
              <a:lnSpc>
                <a:spcPct val="150000"/>
              </a:lnSpc>
              <a:spcAft>
                <a:spcPct val="0"/>
              </a:spcAft>
              <a:defRPr/>
            </a:pP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D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．</a:t>
            </a: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124°</a:t>
            </a:r>
            <a:endParaRPr lang="zh-CN" altLang="zh-CN" sz="2400" kern="100">
              <a:latin typeface="宋体"/>
              <a:ea typeface="宋体"/>
              <a:cs typeface="Courier New"/>
            </a:endParaRPr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3114675" y="1301750"/>
            <a:ext cx="40798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>
                <a:solidFill>
                  <a:srgbClr val="C00000"/>
                </a:solidFill>
                <a:latin typeface="Times New Roman" panose="02020603050405020304" pitchFamily="18" charset="0"/>
              </a:rPr>
              <a:t>D</a:t>
            </a:r>
            <a:endParaRPr lang="zh-CN" altLang="en-US" sz="2400"/>
          </a:p>
        </p:txBody>
      </p:sp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83263" y="2101850"/>
            <a:ext cx="2555875" cy="152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9214980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矩形 4"/>
          <p:cNvSpPr/>
          <p:nvPr/>
        </p:nvSpPr>
        <p:spPr>
          <a:xfrm>
            <a:off x="368300" y="588963"/>
            <a:ext cx="8016875" cy="1684337"/>
          </a:xfrm>
          <a:prstGeom prst="rect">
            <a:avLst/>
          </a:prstGeom>
        </p:spPr>
        <p:txBody>
          <a:bodyPr>
            <a:spAutoFit/>
          </a:bodyPr>
          <a:lstStyle/>
          <a:p>
            <a:pPr marL="449580" indent="-449580" algn="just">
              <a:lnSpc>
                <a:spcPct val="150000"/>
              </a:lnSpc>
              <a:spcAft>
                <a:spcPct val="0"/>
              </a:spcAft>
              <a:defRPr/>
            </a:pP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4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．</a:t>
            </a:r>
            <a:r>
              <a:rPr lang="zh-CN" altLang="zh-CN" sz="2400" b="1" kern="100">
                <a:latin typeface="Times New Roman"/>
                <a:ea typeface="宋体"/>
                <a:cs typeface="Arial"/>
              </a:rPr>
              <a:t>【中考</a:t>
            </a:r>
            <a:r>
              <a:rPr lang="en-US" altLang="zh-CN" sz="2400" b="1" kern="100">
                <a:latin typeface="Times New Roman"/>
                <a:ea typeface="宋体"/>
                <a:cs typeface="Arial"/>
              </a:rPr>
              <a:t>·</a:t>
            </a:r>
            <a:r>
              <a:rPr lang="zh-CN" altLang="zh-CN" sz="2400" b="1" kern="100">
                <a:latin typeface="Times New Roman"/>
                <a:ea typeface="宋体"/>
                <a:cs typeface="Arial"/>
              </a:rPr>
              <a:t>广安】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若一个正</a:t>
            </a:r>
            <a:r>
              <a:rPr lang="en-US" altLang="zh-CN" sz="2400" b="1" i="1" kern="100">
                <a:latin typeface="Times New Roman"/>
                <a:ea typeface="宋体"/>
                <a:cs typeface="Courier New"/>
              </a:rPr>
              <a:t>n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边形的每个内角为</a:t>
            </a: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144°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，则这个正</a:t>
            </a:r>
            <a:r>
              <a:rPr lang="en-US" altLang="zh-CN" sz="2400" b="1" i="1" kern="100">
                <a:latin typeface="Times New Roman"/>
                <a:ea typeface="宋体"/>
                <a:cs typeface="Courier New"/>
              </a:rPr>
              <a:t>n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边形的所有对角线的条数是</a:t>
            </a: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(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　　</a:t>
            </a: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)</a:t>
            </a:r>
            <a:endParaRPr lang="zh-CN" altLang="zh-CN" sz="2400" kern="100">
              <a:latin typeface="宋体"/>
              <a:ea typeface="宋体"/>
              <a:cs typeface="Courier New"/>
            </a:endParaRPr>
          </a:p>
          <a:p>
            <a:pPr marL="449580" indent="-449580" algn="just">
              <a:lnSpc>
                <a:spcPct val="150000"/>
              </a:lnSpc>
              <a:spcAft>
                <a:spcPct val="0"/>
              </a:spcAft>
              <a:defRPr/>
            </a:pP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	A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．</a:t>
            </a: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7  B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．</a:t>
            </a: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10  C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．</a:t>
            </a: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35  D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．</a:t>
            </a: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70</a:t>
            </a:r>
            <a:endParaRPr lang="zh-CN" altLang="zh-CN" sz="2400" kern="100">
              <a:latin typeface="宋体"/>
              <a:ea typeface="宋体"/>
              <a:cs typeface="Courier New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5821363" y="1266825"/>
            <a:ext cx="4064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>
                <a:solidFill>
                  <a:srgbClr val="C00000"/>
                </a:solidFill>
                <a:latin typeface="Times New Roman" panose="02020603050405020304" pitchFamily="18" charset="0"/>
              </a:rPr>
              <a:t>C</a:t>
            </a:r>
            <a:endParaRPr lang="zh-CN" altLang="en-US" sz="2400"/>
          </a:p>
        </p:txBody>
      </p:sp>
    </p:spTree>
    <p:extLst>
      <p:ext uri="{BB962C8B-B14F-4D97-AF65-F5344CB8AC3E}">
        <p14:creationId xmlns:p14="http://schemas.microsoft.com/office/powerpoint/2010/main" val="122602579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矩形 2"/>
          <p:cNvSpPr/>
          <p:nvPr/>
        </p:nvSpPr>
        <p:spPr>
          <a:xfrm>
            <a:off x="449263" y="741363"/>
            <a:ext cx="8156575" cy="1684337"/>
          </a:xfrm>
          <a:prstGeom prst="rect">
            <a:avLst/>
          </a:prstGeom>
        </p:spPr>
        <p:txBody>
          <a:bodyPr>
            <a:spAutoFit/>
          </a:bodyPr>
          <a:lstStyle/>
          <a:p>
            <a:pPr marL="449580" indent="-449580" algn="just">
              <a:lnSpc>
                <a:spcPct val="150000"/>
              </a:lnSpc>
              <a:spcAft>
                <a:spcPct val="0"/>
              </a:spcAft>
              <a:defRPr/>
            </a:pP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5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．把一个多边形纸片沿一条直线截下一个三角形后，变成一个十八边形，则原多边形纸片的边数不可能是</a:t>
            </a: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(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　　</a:t>
            </a: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)</a:t>
            </a:r>
            <a:endParaRPr lang="zh-CN" altLang="zh-CN" sz="2400" kern="100">
              <a:latin typeface="宋体"/>
              <a:ea typeface="宋体"/>
              <a:cs typeface="Courier New"/>
            </a:endParaRPr>
          </a:p>
          <a:p>
            <a:pPr marL="449580" indent="-449580" algn="just">
              <a:lnSpc>
                <a:spcPct val="150000"/>
              </a:lnSpc>
              <a:spcAft>
                <a:spcPct val="0"/>
              </a:spcAft>
              <a:defRPr/>
            </a:pP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	A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．</a:t>
            </a: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16  B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．</a:t>
            </a: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17  C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．</a:t>
            </a: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18  D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．</a:t>
            </a: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19</a:t>
            </a:r>
            <a:endParaRPr lang="zh-CN" altLang="zh-CN" sz="2400" kern="100">
              <a:latin typeface="宋体"/>
              <a:ea typeface="宋体"/>
              <a:cs typeface="Courier New"/>
            </a:endParaRP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7653338" y="1352550"/>
            <a:ext cx="4841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defRPr/>
            </a:pPr>
            <a:r>
              <a:rPr lang="zh-CN" altLang="zh-CN" sz="2400" b="1" kern="100" smtClean="0">
                <a:solidFill>
                  <a:srgbClr val="76923C"/>
                </a:solidFill>
                <a:latin typeface="Times New Roman"/>
                <a:ea typeface="宋体"/>
                <a:cs typeface="Times New Roman" panose="02020603050405020304" charset="0"/>
              </a:rPr>
              <a:t> </a:t>
            </a:r>
            <a:r>
              <a:rPr lang="en-US" altLang="zh-CN" sz="2400" b="1" smtClean="0">
                <a:solidFill>
                  <a:srgbClr val="C00000"/>
                </a:solidFill>
                <a:latin typeface="Times New Roman" panose="02020603050405020304" pitchFamily="18" charset="0"/>
              </a:rPr>
              <a:t>A</a:t>
            </a:r>
            <a:endParaRPr lang="zh-CN" altLang="en-US" sz="2400" smtClean="0"/>
          </a:p>
        </p:txBody>
      </p:sp>
    </p:spTree>
    <p:extLst>
      <p:ext uri="{BB962C8B-B14F-4D97-AF65-F5344CB8AC3E}">
        <p14:creationId xmlns:p14="http://schemas.microsoft.com/office/powerpoint/2010/main" val="188288004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矩形 2"/>
          <p:cNvSpPr/>
          <p:nvPr/>
        </p:nvSpPr>
        <p:spPr>
          <a:xfrm>
            <a:off x="647700" y="736600"/>
            <a:ext cx="7845425" cy="3970338"/>
          </a:xfrm>
          <a:prstGeom prst="rect">
            <a:avLst/>
          </a:prstGeom>
        </p:spPr>
        <p:txBody>
          <a:bodyPr>
            <a:spAutoFit/>
          </a:bodyPr>
          <a:lstStyle/>
          <a:p>
            <a:pPr marL="449580" indent="-449580" algn="just">
              <a:lnSpc>
                <a:spcPct val="150000"/>
              </a:lnSpc>
              <a:spcAft>
                <a:spcPct val="0"/>
              </a:spcAft>
              <a:defRPr/>
            </a:pP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6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．</a:t>
            </a:r>
            <a:r>
              <a:rPr lang="zh-CN" altLang="zh-CN" sz="2400" b="1" kern="100">
                <a:latin typeface="Times New Roman"/>
                <a:ea typeface="宋体"/>
                <a:cs typeface="Arial"/>
              </a:rPr>
              <a:t>【</a:t>
            </a:r>
            <a:r>
              <a:rPr lang="en-US" altLang="zh-CN" sz="2400" b="1" kern="100">
                <a:latin typeface="Times New Roman"/>
                <a:ea typeface="宋体"/>
                <a:cs typeface="Arial"/>
              </a:rPr>
              <a:t>2019·</a:t>
            </a:r>
            <a:r>
              <a:rPr lang="zh-CN" altLang="zh-CN" sz="2400" b="1" kern="100">
                <a:latin typeface="Times New Roman"/>
                <a:ea typeface="宋体"/>
                <a:cs typeface="Arial"/>
              </a:rPr>
              <a:t>铜仁】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如图为长方形</a:t>
            </a:r>
            <a:r>
              <a:rPr lang="en-US" altLang="zh-CN" sz="2400" b="1" i="1" kern="100">
                <a:latin typeface="Times New Roman"/>
                <a:ea typeface="宋体"/>
                <a:cs typeface="Courier New"/>
              </a:rPr>
              <a:t>ABCD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，一条直线将该长方形分割成两个多边形，若这两个多边形的内角和分别为</a:t>
            </a:r>
            <a:r>
              <a:rPr lang="en-US" altLang="zh-CN" sz="2400" b="1" i="1" kern="100">
                <a:latin typeface="Times New Roman"/>
                <a:ea typeface="宋体"/>
                <a:cs typeface="Courier New"/>
              </a:rPr>
              <a:t>a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和</a:t>
            </a:r>
            <a:r>
              <a:rPr lang="en-US" altLang="zh-CN" sz="2400" b="1" i="1" kern="100">
                <a:latin typeface="Times New Roman"/>
                <a:ea typeface="宋体"/>
                <a:cs typeface="Courier New"/>
              </a:rPr>
              <a:t>b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，则</a:t>
            </a:r>
            <a:r>
              <a:rPr lang="en-US" altLang="zh-CN" sz="2400" b="1" i="1" kern="100">
                <a:latin typeface="Times New Roman"/>
                <a:ea typeface="宋体"/>
                <a:cs typeface="Courier New"/>
              </a:rPr>
              <a:t>a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＋</a:t>
            </a:r>
            <a:r>
              <a:rPr lang="en-US" altLang="zh-CN" sz="2400" b="1" i="1" kern="100">
                <a:latin typeface="Times New Roman"/>
                <a:ea typeface="宋体"/>
                <a:cs typeface="Courier New"/>
              </a:rPr>
              <a:t>b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不可能是</a:t>
            </a: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(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　　</a:t>
            </a: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) </a:t>
            </a:r>
            <a:endParaRPr lang="zh-CN" altLang="zh-CN" sz="2400" kern="100">
              <a:latin typeface="宋体"/>
              <a:ea typeface="宋体"/>
              <a:cs typeface="Courier New"/>
            </a:endParaRPr>
          </a:p>
          <a:p>
            <a:pPr marL="906780" lvl="1" indent="-449580" algn="just">
              <a:lnSpc>
                <a:spcPct val="150000"/>
              </a:lnSpc>
              <a:spcAft>
                <a:spcPct val="0"/>
              </a:spcAft>
              <a:defRPr/>
            </a:pP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A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．</a:t>
            </a: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360°</a:t>
            </a:r>
            <a:endParaRPr lang="zh-CN" altLang="zh-CN" sz="2400" kern="100">
              <a:latin typeface="宋体"/>
              <a:ea typeface="宋体"/>
              <a:cs typeface="Courier New"/>
            </a:endParaRPr>
          </a:p>
          <a:p>
            <a:pPr marL="906780" lvl="1" indent="-449580" algn="just">
              <a:lnSpc>
                <a:spcPct val="150000"/>
              </a:lnSpc>
              <a:spcAft>
                <a:spcPct val="0"/>
              </a:spcAft>
              <a:defRPr/>
            </a:pP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B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．</a:t>
            </a: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540°</a:t>
            </a:r>
            <a:endParaRPr lang="zh-CN" altLang="zh-CN" sz="2400" kern="100">
              <a:latin typeface="宋体"/>
              <a:ea typeface="宋体"/>
              <a:cs typeface="Courier New"/>
            </a:endParaRPr>
          </a:p>
          <a:p>
            <a:pPr marL="906780" lvl="1" indent="-449580" algn="just">
              <a:lnSpc>
                <a:spcPct val="150000"/>
              </a:lnSpc>
              <a:spcAft>
                <a:spcPct val="0"/>
              </a:spcAft>
              <a:defRPr/>
            </a:pP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C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．</a:t>
            </a: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630°</a:t>
            </a:r>
            <a:endParaRPr lang="zh-CN" altLang="zh-CN" sz="2400" kern="100">
              <a:latin typeface="宋体"/>
              <a:ea typeface="宋体"/>
              <a:cs typeface="Courier New"/>
            </a:endParaRPr>
          </a:p>
          <a:p>
            <a:pPr marL="906780" lvl="1" indent="-449580" algn="just">
              <a:lnSpc>
                <a:spcPct val="150000"/>
              </a:lnSpc>
              <a:spcAft>
                <a:spcPct val="0"/>
              </a:spcAft>
              <a:defRPr/>
            </a:pP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D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．</a:t>
            </a: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720°</a:t>
            </a:r>
            <a:endParaRPr lang="zh-CN" altLang="zh-CN" sz="2400" kern="100">
              <a:latin typeface="宋体"/>
              <a:ea typeface="宋体"/>
              <a:cs typeface="Courier New"/>
            </a:endParaRPr>
          </a:p>
        </p:txBody>
      </p:sp>
      <p:pic>
        <p:nvPicPr>
          <p:cNvPr id="20483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79963" y="2714625"/>
            <a:ext cx="2397125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5083175" y="1989138"/>
            <a:ext cx="4222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 smtClean="0">
                <a:solidFill>
                  <a:srgbClr val="C00000"/>
                </a:solidFill>
                <a:latin typeface="Times New Roman" panose="02020603050405020304" pitchFamily="18" charset="0"/>
              </a:rPr>
              <a:t>C</a:t>
            </a:r>
            <a:r>
              <a:rPr lang="zh-CN" altLang="zh-CN" sz="24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　</a:t>
            </a:r>
            <a:endParaRPr lang="zh-CN" altLang="en-US" sz="2400"/>
          </a:p>
        </p:txBody>
      </p:sp>
    </p:spTree>
    <p:extLst>
      <p:ext uri="{BB962C8B-B14F-4D97-AF65-F5344CB8AC3E}">
        <p14:creationId xmlns:p14="http://schemas.microsoft.com/office/powerpoint/2010/main" val="423379857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563563" y="542925"/>
            <a:ext cx="7424737" cy="23082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449580" indent="-449580" algn="just">
              <a:lnSpc>
                <a:spcPct val="150000"/>
              </a:lnSpc>
              <a:spcAft>
                <a:spcPct val="0"/>
              </a:spcAft>
              <a:defRPr/>
            </a:pP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7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．一个多边形切去一个角后，形成的另一个多边形的内角和为</a:t>
            </a: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1 080°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，那么原多边形的边数为</a:t>
            </a: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(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　　</a:t>
            </a: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)</a:t>
            </a:r>
            <a:endParaRPr lang="zh-CN" altLang="zh-CN" sz="2400" kern="100">
              <a:latin typeface="宋体"/>
              <a:ea typeface="宋体"/>
              <a:cs typeface="Courier New"/>
            </a:endParaRPr>
          </a:p>
          <a:p>
            <a:pPr marL="906780" lvl="1" indent="-449580" algn="just">
              <a:lnSpc>
                <a:spcPct val="150000"/>
              </a:lnSpc>
              <a:spcAft>
                <a:spcPct val="0"/>
              </a:spcAft>
              <a:defRPr/>
            </a:pP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A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．</a:t>
            </a: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7         B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．</a:t>
            </a: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7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或</a:t>
            </a: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8</a:t>
            </a:r>
            <a:endParaRPr lang="zh-CN" altLang="zh-CN" sz="2400" kern="100">
              <a:latin typeface="宋体"/>
              <a:ea typeface="宋体"/>
              <a:cs typeface="Courier New"/>
            </a:endParaRPr>
          </a:p>
          <a:p>
            <a:pPr marL="906780" lvl="1" indent="-449580" algn="just">
              <a:lnSpc>
                <a:spcPct val="150000"/>
              </a:lnSpc>
              <a:spcAft>
                <a:spcPct val="0"/>
              </a:spcAft>
              <a:defRPr/>
            </a:pP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C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．</a:t>
            </a: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8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或</a:t>
            </a: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9  D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．</a:t>
            </a: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7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或</a:t>
            </a: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8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或</a:t>
            </a: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9</a:t>
            </a:r>
            <a:endParaRPr lang="zh-CN" altLang="zh-CN" sz="2400" kern="100">
              <a:latin typeface="宋体"/>
              <a:ea typeface="宋体"/>
              <a:cs typeface="Courier New"/>
            </a:endParaRP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6884988" y="1057275"/>
            <a:ext cx="86677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  <a:spcAft>
                <a:spcPct val="0"/>
              </a:spcAft>
              <a:defRPr/>
            </a:pPr>
            <a:r>
              <a:rPr lang="en-US" altLang="zh-CN" sz="2400" b="1" kern="100" smtClean="0">
                <a:solidFill>
                  <a:srgbClr val="C00000"/>
                </a:solidFill>
                <a:latin typeface="Times New Roman"/>
                <a:ea typeface="宋体"/>
                <a:cs typeface="Times New Roman" panose="02020603050405020304" charset="0"/>
              </a:rPr>
              <a:t>D</a:t>
            </a:r>
            <a:endParaRPr lang="zh-CN" altLang="zh-CN" sz="2400" kern="100" smtClean="0">
              <a:latin typeface="宋体"/>
              <a:ea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11685113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矩形 2"/>
          <p:cNvSpPr/>
          <p:nvPr/>
        </p:nvSpPr>
        <p:spPr>
          <a:xfrm>
            <a:off x="1023938" y="663575"/>
            <a:ext cx="7092950" cy="11303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449580" indent="-449580" algn="just">
              <a:lnSpc>
                <a:spcPct val="150000"/>
              </a:lnSpc>
              <a:spcAft>
                <a:spcPct val="0"/>
              </a:spcAft>
              <a:defRPr/>
            </a:pP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8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．</a:t>
            </a: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(1)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一个</a:t>
            </a:r>
            <a:r>
              <a:rPr lang="en-US" altLang="zh-CN" sz="2400" b="1" i="1" kern="100">
                <a:latin typeface="Times New Roman"/>
                <a:ea typeface="宋体"/>
                <a:cs typeface="Courier New"/>
              </a:rPr>
              <a:t>n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边形，除了一个内角外，其余</a:t>
            </a: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(</a:t>
            </a:r>
            <a:r>
              <a:rPr lang="en-US" altLang="zh-CN" sz="2400" b="1" i="1" kern="100">
                <a:latin typeface="Times New Roman"/>
                <a:ea typeface="宋体"/>
                <a:cs typeface="Courier New"/>
              </a:rPr>
              <a:t>n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－</a:t>
            </a: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1)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个内角的和为</a:t>
            </a: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2 770°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，求这个内角的度数．</a:t>
            </a:r>
            <a:endParaRPr lang="zh-CN" altLang="zh-CN" sz="2400" kern="100">
              <a:latin typeface="宋体"/>
              <a:ea typeface="宋体"/>
              <a:cs typeface="Courier New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949325" y="1793875"/>
            <a:ext cx="7524750" cy="28622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  <a:defRPr/>
            </a:pPr>
            <a:r>
              <a:rPr lang="zh-CN" altLang="zh-CN" sz="2400" b="1" kern="100">
                <a:solidFill>
                  <a:srgbClr val="C00000"/>
                </a:solidFill>
                <a:latin typeface="Times New Roman"/>
                <a:ea typeface="宋体"/>
                <a:cs typeface="Times New Roman" panose="02020603050405020304" charset="0"/>
              </a:rPr>
              <a:t>解：设这个内角的度数为</a:t>
            </a:r>
            <a:r>
              <a:rPr lang="en-US" altLang="zh-CN" sz="2400" b="1" i="1" kern="10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x</a:t>
            </a:r>
            <a:r>
              <a:rPr lang="zh-CN" altLang="zh-CN" sz="2400" b="1" kern="100">
                <a:solidFill>
                  <a:srgbClr val="C00000"/>
                </a:solidFill>
                <a:latin typeface="Times New Roman"/>
                <a:ea typeface="宋体"/>
                <a:cs typeface="Times New Roman" panose="02020603050405020304" charset="0"/>
              </a:rPr>
              <a:t>，</a:t>
            </a:r>
            <a:endParaRPr lang="zh-CN" altLang="zh-CN" sz="2400" kern="100">
              <a:latin typeface="宋体"/>
              <a:ea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  <a:defRPr/>
            </a:pPr>
            <a:r>
              <a:rPr lang="zh-CN" altLang="zh-CN" sz="2400" b="1" kern="100">
                <a:solidFill>
                  <a:srgbClr val="C00000"/>
                </a:solidFill>
                <a:latin typeface="Times New Roman"/>
                <a:ea typeface="宋体"/>
                <a:cs typeface="Times New Roman" panose="02020603050405020304" charset="0"/>
              </a:rPr>
              <a:t>则</a:t>
            </a:r>
            <a:r>
              <a:rPr lang="en-US" altLang="zh-CN" sz="2400" b="1" kern="10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(</a:t>
            </a:r>
            <a:r>
              <a:rPr lang="en-US" altLang="zh-CN" sz="2400" b="1" i="1" kern="10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n</a:t>
            </a:r>
            <a:r>
              <a:rPr lang="zh-CN" altLang="zh-CN" sz="2400" b="1" kern="100">
                <a:solidFill>
                  <a:srgbClr val="C00000"/>
                </a:solidFill>
                <a:latin typeface="Times New Roman"/>
                <a:ea typeface="宋体"/>
                <a:cs typeface="Times New Roman" panose="02020603050405020304" charset="0"/>
              </a:rPr>
              <a:t>－</a:t>
            </a:r>
            <a:r>
              <a:rPr lang="en-US" altLang="zh-CN" sz="2400" b="1" kern="10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2)×180°</a:t>
            </a:r>
            <a:r>
              <a:rPr lang="zh-CN" altLang="zh-CN" sz="2400" b="1" kern="100">
                <a:solidFill>
                  <a:srgbClr val="C00000"/>
                </a:solidFill>
                <a:latin typeface="Times New Roman"/>
                <a:ea typeface="宋体"/>
                <a:cs typeface="Times New Roman" panose="02020603050405020304" charset="0"/>
              </a:rPr>
              <a:t>－</a:t>
            </a:r>
            <a:r>
              <a:rPr lang="en-US" altLang="zh-CN" sz="2400" b="1" i="1" kern="10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x</a:t>
            </a:r>
            <a:r>
              <a:rPr lang="zh-CN" altLang="zh-CN" sz="2400" b="1" kern="100">
                <a:solidFill>
                  <a:srgbClr val="C00000"/>
                </a:solidFill>
                <a:latin typeface="Times New Roman"/>
                <a:ea typeface="宋体"/>
                <a:cs typeface="Times New Roman" panose="02020603050405020304" charset="0"/>
              </a:rPr>
              <a:t>＝</a:t>
            </a:r>
            <a:r>
              <a:rPr lang="en-US" altLang="zh-CN" sz="2400" b="1" kern="10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2 770°</a:t>
            </a:r>
            <a:r>
              <a:rPr lang="zh-CN" altLang="zh-CN" sz="2400" b="1" kern="100">
                <a:solidFill>
                  <a:srgbClr val="C00000"/>
                </a:solidFill>
                <a:latin typeface="Times New Roman"/>
                <a:ea typeface="宋体"/>
                <a:cs typeface="Times New Roman" panose="02020603050405020304" charset="0"/>
              </a:rPr>
              <a:t>，</a:t>
            </a:r>
            <a:endParaRPr lang="zh-CN" altLang="zh-CN" sz="2400" kern="100">
              <a:latin typeface="宋体"/>
              <a:ea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  <a:defRPr/>
            </a:pPr>
            <a:r>
              <a:rPr lang="zh-CN" altLang="zh-CN" sz="2400" b="1" kern="100">
                <a:solidFill>
                  <a:srgbClr val="C00000"/>
                </a:solidFill>
                <a:latin typeface="Times New Roman"/>
                <a:ea typeface="宋体"/>
                <a:cs typeface="Times New Roman" panose="02020603050405020304" charset="0"/>
              </a:rPr>
              <a:t>即</a:t>
            </a:r>
            <a:r>
              <a:rPr lang="en-US" altLang="zh-CN" sz="2400" b="1" kern="10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180°·</a:t>
            </a:r>
            <a:r>
              <a:rPr lang="en-US" altLang="zh-CN" sz="2400" b="1" i="1" kern="10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n</a:t>
            </a:r>
            <a:r>
              <a:rPr lang="zh-CN" altLang="zh-CN" sz="2400" b="1" kern="100">
                <a:solidFill>
                  <a:srgbClr val="C00000"/>
                </a:solidFill>
                <a:latin typeface="Times New Roman"/>
                <a:ea typeface="宋体"/>
                <a:cs typeface="Times New Roman" panose="02020603050405020304" charset="0"/>
              </a:rPr>
              <a:t>＝</a:t>
            </a:r>
            <a:r>
              <a:rPr lang="en-US" altLang="zh-CN" sz="2400" b="1" kern="10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3 130°</a:t>
            </a:r>
            <a:r>
              <a:rPr lang="zh-CN" altLang="zh-CN" sz="2400" b="1" kern="100">
                <a:solidFill>
                  <a:srgbClr val="C00000"/>
                </a:solidFill>
                <a:latin typeface="Times New Roman"/>
                <a:ea typeface="宋体"/>
                <a:cs typeface="Times New Roman" panose="02020603050405020304" charset="0"/>
              </a:rPr>
              <a:t>＋</a:t>
            </a:r>
            <a:r>
              <a:rPr lang="en-US" altLang="zh-CN" sz="2400" b="1" i="1" kern="10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x</a:t>
            </a:r>
            <a:r>
              <a:rPr lang="en-US" altLang="zh-CN" sz="2400" b="1" kern="10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.</a:t>
            </a:r>
            <a:endParaRPr lang="zh-CN" altLang="zh-CN" sz="2400" kern="100">
              <a:latin typeface="宋体"/>
              <a:ea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  <a:defRPr/>
            </a:pPr>
            <a:r>
              <a:rPr lang="zh-CN" altLang="zh-CN" sz="2400" b="1" kern="100">
                <a:solidFill>
                  <a:srgbClr val="C00000"/>
                </a:solidFill>
                <a:latin typeface="宋体"/>
                <a:ea typeface="宋体"/>
                <a:cs typeface="宋体"/>
              </a:rPr>
              <a:t>∵</a:t>
            </a:r>
            <a:r>
              <a:rPr lang="en-US" altLang="zh-CN" sz="2400" b="1" i="1" kern="10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n</a:t>
            </a:r>
            <a:r>
              <a:rPr lang="zh-CN" altLang="zh-CN" sz="2400" b="1" kern="100">
                <a:solidFill>
                  <a:srgbClr val="C00000"/>
                </a:solidFill>
                <a:latin typeface="Times New Roman"/>
                <a:ea typeface="宋体"/>
                <a:cs typeface="Times New Roman" panose="02020603050405020304" charset="0"/>
              </a:rPr>
              <a:t>为正整数，</a:t>
            </a:r>
            <a:r>
              <a:rPr lang="en-US" altLang="zh-CN" sz="2400" b="1" kern="10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0°</a:t>
            </a:r>
            <a:r>
              <a:rPr lang="zh-CN" altLang="zh-CN" sz="2400" b="1" kern="100">
                <a:solidFill>
                  <a:srgbClr val="C00000"/>
                </a:solidFill>
                <a:latin typeface="Times New Roman"/>
                <a:ea typeface="宋体"/>
                <a:cs typeface="Times New Roman" panose="02020603050405020304" charset="0"/>
              </a:rPr>
              <a:t>＜</a:t>
            </a:r>
            <a:r>
              <a:rPr lang="en-US" altLang="zh-CN" sz="2400" b="1" i="1" kern="10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x</a:t>
            </a:r>
            <a:r>
              <a:rPr lang="zh-CN" altLang="zh-CN" sz="2400" b="1" kern="100">
                <a:solidFill>
                  <a:srgbClr val="C00000"/>
                </a:solidFill>
                <a:latin typeface="Times New Roman"/>
                <a:ea typeface="宋体"/>
                <a:cs typeface="Times New Roman" panose="02020603050405020304" charset="0"/>
              </a:rPr>
              <a:t>＜</a:t>
            </a:r>
            <a:r>
              <a:rPr lang="en-US" altLang="zh-CN" sz="2400" b="1" kern="10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180°</a:t>
            </a:r>
            <a:r>
              <a:rPr lang="zh-CN" altLang="zh-CN" sz="2400" b="1" kern="100">
                <a:solidFill>
                  <a:srgbClr val="C00000"/>
                </a:solidFill>
                <a:latin typeface="Times New Roman"/>
                <a:ea typeface="宋体"/>
                <a:cs typeface="Times New Roman" panose="02020603050405020304" charset="0"/>
              </a:rPr>
              <a:t>，</a:t>
            </a:r>
            <a:r>
              <a:rPr lang="zh-CN" altLang="zh-CN" sz="2400" b="1" kern="100">
                <a:solidFill>
                  <a:srgbClr val="C00000"/>
                </a:solidFill>
                <a:latin typeface="宋体"/>
                <a:ea typeface="宋体"/>
                <a:cs typeface="宋体"/>
              </a:rPr>
              <a:t>∴</a:t>
            </a:r>
            <a:r>
              <a:rPr lang="en-US" altLang="zh-CN" sz="2400" b="1" i="1" kern="10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n</a:t>
            </a:r>
            <a:r>
              <a:rPr lang="zh-CN" altLang="zh-CN" sz="2400" b="1" kern="100">
                <a:solidFill>
                  <a:srgbClr val="C00000"/>
                </a:solidFill>
                <a:latin typeface="Times New Roman"/>
                <a:ea typeface="宋体"/>
                <a:cs typeface="Times New Roman" panose="02020603050405020304" charset="0"/>
              </a:rPr>
              <a:t>＝</a:t>
            </a:r>
            <a:r>
              <a:rPr lang="en-US" altLang="zh-CN" sz="2400" b="1" kern="10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18.</a:t>
            </a:r>
            <a:endParaRPr lang="zh-CN" altLang="zh-CN" sz="2400" kern="100">
              <a:latin typeface="宋体"/>
              <a:ea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  <a:defRPr/>
            </a:pPr>
            <a:r>
              <a:rPr lang="zh-CN" altLang="zh-CN" sz="2400" b="1" kern="100">
                <a:solidFill>
                  <a:srgbClr val="C00000"/>
                </a:solidFill>
                <a:latin typeface="宋体"/>
                <a:ea typeface="宋体"/>
                <a:cs typeface="宋体"/>
              </a:rPr>
              <a:t>∴</a:t>
            </a:r>
            <a:r>
              <a:rPr lang="zh-CN" altLang="zh-CN" sz="2400" b="1" kern="100">
                <a:solidFill>
                  <a:srgbClr val="C00000"/>
                </a:solidFill>
                <a:latin typeface="Times New Roman"/>
                <a:ea typeface="宋体"/>
                <a:cs typeface="Times New Roman" panose="02020603050405020304" charset="0"/>
              </a:rPr>
              <a:t>这个内角的度数为</a:t>
            </a:r>
            <a:r>
              <a:rPr lang="en-US" altLang="zh-CN" sz="2400" b="1" kern="10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180°×(18</a:t>
            </a:r>
            <a:r>
              <a:rPr lang="zh-CN" altLang="zh-CN" sz="2400" b="1" kern="100">
                <a:solidFill>
                  <a:srgbClr val="C00000"/>
                </a:solidFill>
                <a:latin typeface="Times New Roman"/>
                <a:ea typeface="宋体"/>
                <a:cs typeface="Times New Roman" panose="02020603050405020304" charset="0"/>
              </a:rPr>
              <a:t>－</a:t>
            </a:r>
            <a:r>
              <a:rPr lang="en-US" altLang="zh-CN" sz="2400" b="1" kern="10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2)</a:t>
            </a:r>
            <a:r>
              <a:rPr lang="zh-CN" altLang="zh-CN" sz="2400" b="1" kern="100">
                <a:solidFill>
                  <a:srgbClr val="C00000"/>
                </a:solidFill>
                <a:latin typeface="Times New Roman"/>
                <a:ea typeface="宋体"/>
                <a:cs typeface="Times New Roman" panose="02020603050405020304" charset="0"/>
              </a:rPr>
              <a:t>－</a:t>
            </a:r>
            <a:r>
              <a:rPr lang="en-US" altLang="zh-CN" sz="2400" b="1" kern="10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2 770°</a:t>
            </a:r>
            <a:r>
              <a:rPr lang="zh-CN" altLang="zh-CN" sz="2400" b="1" kern="100">
                <a:solidFill>
                  <a:srgbClr val="C00000"/>
                </a:solidFill>
                <a:latin typeface="Times New Roman"/>
                <a:ea typeface="宋体"/>
                <a:cs typeface="Times New Roman" panose="02020603050405020304" charset="0"/>
              </a:rPr>
              <a:t>＝</a:t>
            </a:r>
            <a:r>
              <a:rPr lang="en-US" altLang="zh-CN" sz="2400" b="1" kern="10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110°.</a:t>
            </a:r>
            <a:endParaRPr lang="zh-CN" altLang="zh-CN" sz="2400" kern="100">
              <a:latin typeface="宋体"/>
              <a:ea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280131584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矩形 2"/>
          <p:cNvSpPr/>
          <p:nvPr/>
        </p:nvSpPr>
        <p:spPr>
          <a:xfrm>
            <a:off x="595313" y="504825"/>
            <a:ext cx="7864475" cy="1754188"/>
          </a:xfrm>
          <a:prstGeom prst="rect">
            <a:avLst/>
          </a:prstGeom>
        </p:spPr>
        <p:txBody>
          <a:bodyPr>
            <a:spAutoFit/>
          </a:bodyPr>
          <a:lstStyle/>
          <a:p>
            <a:pPr marL="449580" indent="-449580" algn="just">
              <a:lnSpc>
                <a:spcPct val="150000"/>
              </a:lnSpc>
              <a:spcAft>
                <a:spcPct val="0"/>
              </a:spcAft>
              <a:defRPr/>
            </a:pP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(2)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小李同学在计算一个</a:t>
            </a:r>
            <a:r>
              <a:rPr lang="en-US" altLang="zh-CN" sz="2400" b="1" i="1" kern="100">
                <a:latin typeface="Times New Roman"/>
                <a:ea typeface="宋体"/>
                <a:cs typeface="Courier New"/>
              </a:rPr>
              <a:t>n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边形的内角和时不小心多加了一个内角，得到的内角之和是</a:t>
            </a: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1 380°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，则这个多边形的边数</a:t>
            </a:r>
            <a:r>
              <a:rPr lang="en-US" altLang="zh-CN" sz="2400" b="1" i="1" kern="100">
                <a:latin typeface="Times New Roman"/>
                <a:ea typeface="宋体"/>
                <a:cs typeface="Courier New"/>
              </a:rPr>
              <a:t>n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的值是多少？多加的这个内角度数是多少？</a:t>
            </a:r>
            <a:endParaRPr lang="zh-CN" altLang="zh-CN" sz="2400" kern="100">
              <a:latin typeface="宋体"/>
              <a:ea typeface="宋体"/>
              <a:cs typeface="Courier New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995363" y="2111375"/>
            <a:ext cx="7227887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  <a:spcAft>
                <a:spcPct val="0"/>
              </a:spcAft>
              <a:defRPr/>
            </a:pPr>
            <a:r>
              <a:rPr lang="zh-CN" altLang="en-US" sz="2400" b="1" kern="100" smtClean="0">
                <a:solidFill>
                  <a:srgbClr val="C00000"/>
                </a:solidFill>
                <a:latin typeface="Times New Roman"/>
                <a:ea typeface="宋体"/>
                <a:cs typeface="Times New Roman" panose="02020603050405020304" charset="0"/>
              </a:rPr>
              <a:t>解：</a:t>
            </a:r>
            <a:r>
              <a:rPr lang="zh-CN" altLang="zh-CN" sz="2400" b="1" kern="100" smtClean="0">
                <a:solidFill>
                  <a:srgbClr val="C00000"/>
                </a:solidFill>
                <a:latin typeface="Times New Roman"/>
                <a:ea typeface="宋体"/>
                <a:cs typeface="Times New Roman" panose="02020603050405020304" charset="0"/>
              </a:rPr>
              <a:t>设多加的这个内角度数为</a:t>
            </a:r>
            <a:r>
              <a:rPr lang="en-US" altLang="zh-CN" sz="2400" b="1" i="1" kern="100" smtClean="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α</a:t>
            </a:r>
            <a:r>
              <a:rPr lang="zh-CN" altLang="zh-CN" sz="2400" b="1" kern="100" smtClean="0">
                <a:solidFill>
                  <a:srgbClr val="C00000"/>
                </a:solidFill>
                <a:latin typeface="Times New Roman"/>
                <a:ea typeface="宋体"/>
                <a:cs typeface="Times New Roman" panose="02020603050405020304" charset="0"/>
              </a:rPr>
              <a:t>，则</a:t>
            </a:r>
            <a:r>
              <a:rPr lang="en-US" altLang="zh-CN" sz="2400" b="1" kern="100" smtClean="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(</a:t>
            </a:r>
            <a:r>
              <a:rPr lang="en-US" altLang="zh-CN" sz="2400" b="1" i="1" kern="100" smtClean="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n</a:t>
            </a:r>
            <a:r>
              <a:rPr lang="zh-CN" altLang="zh-CN" sz="2400" b="1" kern="100" smtClean="0">
                <a:solidFill>
                  <a:srgbClr val="C00000"/>
                </a:solidFill>
                <a:latin typeface="Times New Roman"/>
                <a:ea typeface="宋体"/>
                <a:cs typeface="Times New Roman" panose="02020603050405020304" charset="0"/>
              </a:rPr>
              <a:t>－</a:t>
            </a:r>
            <a:r>
              <a:rPr lang="en-US" altLang="zh-CN" sz="2400" b="1" kern="100" smtClean="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2)·180°</a:t>
            </a:r>
            <a:r>
              <a:rPr lang="zh-CN" altLang="zh-CN" sz="2400" b="1" kern="100" smtClean="0">
                <a:solidFill>
                  <a:srgbClr val="C00000"/>
                </a:solidFill>
                <a:latin typeface="Times New Roman"/>
                <a:ea typeface="宋体"/>
                <a:cs typeface="Times New Roman" panose="02020603050405020304" charset="0"/>
              </a:rPr>
              <a:t>＝</a:t>
            </a:r>
            <a:endParaRPr lang="en-US" altLang="zh-CN" sz="2400" b="1" kern="100" smtClean="0">
              <a:solidFill>
                <a:srgbClr val="C00000"/>
              </a:solidFill>
              <a:latin typeface="Times New Roman"/>
              <a:ea typeface="宋体"/>
              <a:cs typeface="Times New Roman" panose="02020603050405020304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  <a:defRPr/>
            </a:pPr>
            <a:r>
              <a:rPr lang="en-US" altLang="zh-CN" sz="2400" b="1" kern="100" smtClean="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1 380°</a:t>
            </a:r>
            <a:r>
              <a:rPr lang="zh-CN" altLang="zh-CN" sz="2400" b="1" kern="100" smtClean="0">
                <a:solidFill>
                  <a:srgbClr val="C00000"/>
                </a:solidFill>
                <a:latin typeface="Times New Roman"/>
                <a:ea typeface="宋体"/>
                <a:cs typeface="Times New Roman" panose="02020603050405020304" charset="0"/>
              </a:rPr>
              <a:t>－</a:t>
            </a:r>
            <a:r>
              <a:rPr lang="en-US" altLang="zh-CN" sz="2400" b="1" i="1" kern="100" smtClean="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α</a:t>
            </a:r>
            <a:r>
              <a:rPr lang="en-US" altLang="zh-CN" sz="2400" b="1" kern="100" smtClean="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.</a:t>
            </a:r>
            <a:r>
              <a:rPr lang="zh-CN" altLang="zh-CN" sz="2400" b="1" kern="100" smtClean="0">
                <a:solidFill>
                  <a:srgbClr val="C00000"/>
                </a:solidFill>
                <a:latin typeface="宋体"/>
                <a:ea typeface="宋体"/>
                <a:cs typeface="宋体"/>
              </a:rPr>
              <a:t>∵</a:t>
            </a:r>
            <a:r>
              <a:rPr lang="en-US" altLang="zh-CN" sz="2400" b="1" kern="100" smtClean="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1 380°</a:t>
            </a:r>
            <a:r>
              <a:rPr lang="zh-CN" altLang="zh-CN" sz="2400" b="1" kern="100" smtClean="0">
                <a:solidFill>
                  <a:srgbClr val="C00000"/>
                </a:solidFill>
                <a:latin typeface="Times New Roman"/>
                <a:ea typeface="宋体"/>
                <a:cs typeface="Times New Roman" panose="02020603050405020304" charset="0"/>
              </a:rPr>
              <a:t>＝</a:t>
            </a:r>
            <a:r>
              <a:rPr lang="en-US" altLang="zh-CN" sz="2400" b="1" kern="100" smtClean="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7×180°</a:t>
            </a:r>
            <a:r>
              <a:rPr lang="zh-CN" altLang="zh-CN" sz="2400" b="1" kern="100" smtClean="0">
                <a:solidFill>
                  <a:srgbClr val="C00000"/>
                </a:solidFill>
                <a:latin typeface="Times New Roman"/>
                <a:ea typeface="宋体"/>
                <a:cs typeface="Times New Roman" panose="02020603050405020304" charset="0"/>
              </a:rPr>
              <a:t>＋</a:t>
            </a:r>
            <a:r>
              <a:rPr lang="en-US" altLang="zh-CN" sz="2400" b="1" kern="100" smtClean="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120°</a:t>
            </a:r>
            <a:r>
              <a:rPr lang="zh-CN" altLang="zh-CN" sz="2400" b="1" kern="100" smtClean="0">
                <a:solidFill>
                  <a:srgbClr val="C00000"/>
                </a:solidFill>
                <a:latin typeface="Times New Roman"/>
                <a:ea typeface="宋体"/>
                <a:cs typeface="Times New Roman" panose="02020603050405020304" charset="0"/>
              </a:rPr>
              <a:t>，多边形的内角和应是</a:t>
            </a:r>
            <a:r>
              <a:rPr lang="en-US" altLang="zh-CN" sz="2400" b="1" kern="100" smtClean="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180°</a:t>
            </a:r>
            <a:r>
              <a:rPr lang="zh-CN" altLang="zh-CN" sz="2400" b="1" kern="100" smtClean="0">
                <a:solidFill>
                  <a:srgbClr val="C00000"/>
                </a:solidFill>
                <a:latin typeface="Times New Roman"/>
                <a:ea typeface="宋体"/>
                <a:cs typeface="Times New Roman" panose="02020603050405020304" charset="0"/>
              </a:rPr>
              <a:t>的倍数，</a:t>
            </a:r>
            <a:r>
              <a:rPr lang="zh-CN" altLang="zh-CN" sz="2400" b="1" kern="100" smtClean="0">
                <a:solidFill>
                  <a:srgbClr val="C00000"/>
                </a:solidFill>
                <a:latin typeface="宋体"/>
                <a:ea typeface="宋体"/>
                <a:cs typeface="宋体"/>
              </a:rPr>
              <a:t>∴</a:t>
            </a:r>
            <a:r>
              <a:rPr lang="en-US" altLang="zh-CN" sz="2400" b="1" i="1" kern="100" smtClean="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n</a:t>
            </a:r>
            <a:r>
              <a:rPr lang="zh-CN" altLang="zh-CN" sz="2400" b="1" kern="100" smtClean="0">
                <a:solidFill>
                  <a:srgbClr val="C00000"/>
                </a:solidFill>
                <a:latin typeface="Times New Roman"/>
                <a:ea typeface="宋体"/>
                <a:cs typeface="Times New Roman" panose="02020603050405020304" charset="0"/>
              </a:rPr>
              <a:t>＝</a:t>
            </a:r>
            <a:r>
              <a:rPr lang="en-US" altLang="zh-CN" sz="2400" b="1" kern="100" smtClean="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9</a:t>
            </a:r>
            <a:r>
              <a:rPr lang="zh-CN" altLang="zh-CN" sz="2400" b="1" kern="100" smtClean="0">
                <a:solidFill>
                  <a:srgbClr val="C00000"/>
                </a:solidFill>
                <a:latin typeface="Times New Roman"/>
                <a:ea typeface="宋体"/>
                <a:cs typeface="Times New Roman" panose="02020603050405020304" charset="0"/>
              </a:rPr>
              <a:t>，</a:t>
            </a:r>
            <a:r>
              <a:rPr lang="en-US" altLang="zh-CN" sz="2400" b="1" i="1" kern="100" smtClean="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α</a:t>
            </a:r>
            <a:r>
              <a:rPr lang="zh-CN" altLang="zh-CN" sz="2400" b="1" kern="100" smtClean="0">
                <a:solidFill>
                  <a:srgbClr val="C00000"/>
                </a:solidFill>
                <a:latin typeface="Times New Roman"/>
                <a:ea typeface="宋体"/>
                <a:cs typeface="Times New Roman" panose="02020603050405020304" charset="0"/>
              </a:rPr>
              <a:t>＝</a:t>
            </a:r>
            <a:r>
              <a:rPr lang="en-US" altLang="zh-CN" sz="2400" b="1" kern="100" smtClean="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120°.</a:t>
            </a:r>
            <a:endParaRPr lang="zh-CN" altLang="zh-CN" sz="2400" kern="100" smtClean="0">
              <a:latin typeface="宋体"/>
              <a:ea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  <a:defRPr/>
            </a:pPr>
            <a:r>
              <a:rPr lang="zh-CN" altLang="zh-CN" sz="2400" b="1" kern="100" smtClean="0">
                <a:solidFill>
                  <a:srgbClr val="C00000"/>
                </a:solidFill>
                <a:latin typeface="Times New Roman"/>
                <a:ea typeface="宋体"/>
                <a:cs typeface="Times New Roman" panose="02020603050405020304" charset="0"/>
              </a:rPr>
              <a:t>答：这个多边形的边数</a:t>
            </a:r>
            <a:r>
              <a:rPr lang="en-US" altLang="zh-CN" sz="2400" b="1" i="1" kern="100" smtClean="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n</a:t>
            </a:r>
            <a:r>
              <a:rPr lang="zh-CN" altLang="zh-CN" sz="2400" b="1" kern="100" smtClean="0">
                <a:solidFill>
                  <a:srgbClr val="C00000"/>
                </a:solidFill>
                <a:latin typeface="Times New Roman"/>
                <a:ea typeface="宋体"/>
                <a:cs typeface="Times New Roman" panose="02020603050405020304" charset="0"/>
              </a:rPr>
              <a:t>的值是</a:t>
            </a:r>
            <a:r>
              <a:rPr lang="en-US" altLang="zh-CN" sz="2400" b="1" kern="100" smtClean="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9</a:t>
            </a:r>
            <a:r>
              <a:rPr lang="zh-CN" altLang="zh-CN" sz="2400" b="1" kern="100" smtClean="0">
                <a:solidFill>
                  <a:srgbClr val="C00000"/>
                </a:solidFill>
                <a:latin typeface="Times New Roman"/>
                <a:ea typeface="宋体"/>
                <a:cs typeface="Times New Roman" panose="02020603050405020304" charset="0"/>
              </a:rPr>
              <a:t>，多加的这个内角度数是</a:t>
            </a:r>
            <a:r>
              <a:rPr lang="en-US" altLang="zh-CN" sz="2400" b="1" kern="100" smtClean="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120°.</a:t>
            </a:r>
            <a:endParaRPr lang="zh-CN" altLang="zh-CN" sz="2400" kern="100" smtClean="0">
              <a:latin typeface="宋体"/>
              <a:ea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86952606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矩形 2"/>
          <p:cNvSpPr/>
          <p:nvPr/>
        </p:nvSpPr>
        <p:spPr>
          <a:xfrm>
            <a:off x="1003300" y="695325"/>
            <a:ext cx="7091363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marL="449580" indent="-449580" algn="just">
              <a:lnSpc>
                <a:spcPct val="150000"/>
              </a:lnSpc>
              <a:spcAft>
                <a:spcPct val="0"/>
              </a:spcAft>
              <a:defRPr/>
            </a:pP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9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．在四边形</a:t>
            </a:r>
            <a:r>
              <a:rPr lang="en-US" altLang="zh-CN" sz="2400" b="1" i="1" kern="100">
                <a:latin typeface="Times New Roman"/>
                <a:ea typeface="宋体"/>
                <a:cs typeface="Courier New"/>
              </a:rPr>
              <a:t>ABCD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中，</a:t>
            </a:r>
            <a:r>
              <a:rPr lang="zh-CN" altLang="zh-CN" sz="2400" b="1" kern="100">
                <a:latin typeface="宋体"/>
                <a:ea typeface="宋体"/>
                <a:cs typeface="宋体"/>
              </a:rPr>
              <a:t>∠</a:t>
            </a:r>
            <a:r>
              <a:rPr lang="en-US" altLang="zh-CN" sz="2400" b="1" i="1" kern="100">
                <a:latin typeface="Times New Roman"/>
                <a:ea typeface="宋体"/>
                <a:cs typeface="Courier New"/>
              </a:rPr>
              <a:t>A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＝</a:t>
            </a: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140°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，</a:t>
            </a:r>
            <a:r>
              <a:rPr lang="zh-CN" altLang="zh-CN" sz="2400" b="1" kern="100">
                <a:latin typeface="宋体"/>
                <a:ea typeface="宋体"/>
                <a:cs typeface="宋体"/>
              </a:rPr>
              <a:t>∠</a:t>
            </a:r>
            <a:r>
              <a:rPr lang="en-US" altLang="zh-CN" sz="2400" b="1" i="1" kern="100">
                <a:latin typeface="Times New Roman"/>
                <a:ea typeface="宋体"/>
                <a:cs typeface="Courier New"/>
              </a:rPr>
              <a:t>D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＝</a:t>
            </a: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80°.</a:t>
            </a:r>
            <a:endParaRPr lang="zh-CN" altLang="zh-CN" sz="2400" kern="100">
              <a:latin typeface="宋体"/>
              <a:ea typeface="宋体"/>
              <a:cs typeface="Courier New"/>
            </a:endParaRPr>
          </a:p>
          <a:p>
            <a:pPr marL="449580" indent="-449580" algn="just">
              <a:lnSpc>
                <a:spcPct val="150000"/>
              </a:lnSpc>
              <a:spcAft>
                <a:spcPct val="0"/>
              </a:spcAft>
              <a:defRPr/>
            </a:pP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     (1)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如图①，若∠</a:t>
            </a:r>
            <a:r>
              <a:rPr lang="en-US" altLang="zh-CN" sz="2400" b="1" i="1" kern="100">
                <a:latin typeface="Times New Roman"/>
                <a:ea typeface="宋体"/>
                <a:cs typeface="Courier New"/>
              </a:rPr>
              <a:t>B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＝</a:t>
            </a:r>
            <a:r>
              <a:rPr lang="zh-CN" altLang="zh-CN" sz="2400" b="1" kern="100">
                <a:latin typeface="宋体"/>
                <a:ea typeface="宋体"/>
                <a:cs typeface="宋体"/>
              </a:rPr>
              <a:t>∠</a:t>
            </a:r>
            <a:r>
              <a:rPr lang="en-US" altLang="zh-CN" sz="2400" b="1" i="1" kern="100">
                <a:latin typeface="Times New Roman"/>
                <a:ea typeface="宋体"/>
                <a:cs typeface="Courier New"/>
              </a:rPr>
              <a:t>C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，试求出</a:t>
            </a:r>
            <a:r>
              <a:rPr lang="zh-CN" altLang="zh-CN" sz="2400" b="1" kern="100">
                <a:latin typeface="宋体"/>
                <a:ea typeface="宋体"/>
                <a:cs typeface="宋体"/>
              </a:rPr>
              <a:t>∠</a:t>
            </a:r>
            <a:r>
              <a:rPr lang="en-US" altLang="zh-CN" sz="2400" b="1" i="1" kern="100">
                <a:latin typeface="Times New Roman"/>
                <a:ea typeface="宋体"/>
                <a:cs typeface="Courier New"/>
              </a:rPr>
              <a:t>C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的度数；</a:t>
            </a:r>
            <a:endParaRPr lang="zh-CN" altLang="zh-CN" sz="2400" kern="100">
              <a:latin typeface="宋体"/>
              <a:ea typeface="宋体"/>
              <a:cs typeface="Courier New"/>
            </a:endParaRPr>
          </a:p>
        </p:txBody>
      </p:sp>
      <p:pic>
        <p:nvPicPr>
          <p:cNvPr id="2560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11963" y="1860550"/>
            <a:ext cx="2108200" cy="1579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对象 3"/>
          <p:cNvGraphicFramePr>
            <a:graphicFrameLocks noChangeAspect="1"/>
          </p:cNvGraphicFramePr>
          <p:nvPr/>
        </p:nvGraphicFramePr>
        <p:xfrm>
          <a:off x="581025" y="2651125"/>
          <a:ext cx="8467725" cy="23780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1" name="文档" r:id="rId3" imgW="8467981" imgH="2378218" progId="Word.Document.12">
                  <p:embed/>
                </p:oleObj>
              </mc:Choice>
              <mc:Fallback>
                <p:oleObj name="文档" r:id="rId3" imgW="8467981" imgH="2378218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581025" y="2651125"/>
                        <a:ext cx="8467725" cy="2378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5710411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6626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23088" y="1260475"/>
            <a:ext cx="2060575" cy="179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1003300" y="695325"/>
            <a:ext cx="7091363" cy="11303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449580" indent="-449580" algn="just">
              <a:lnSpc>
                <a:spcPct val="150000"/>
              </a:lnSpc>
              <a:spcAft>
                <a:spcPct val="0"/>
              </a:spcAft>
              <a:defRPr/>
            </a:pPr>
            <a:r>
              <a:rPr lang="en-US" altLang="zh-CN" sz="2400" b="1" kern="100">
                <a:latin typeface="Times New Roman"/>
                <a:ea typeface="宋体"/>
                <a:cs typeface="Courier New"/>
              </a:rPr>
              <a:t>(2)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如图</a:t>
            </a:r>
            <a:r>
              <a:rPr lang="zh-CN" altLang="zh-CN" sz="2400" b="1" kern="100">
                <a:latin typeface="宋体"/>
                <a:ea typeface="宋体"/>
                <a:cs typeface="宋体"/>
              </a:rPr>
              <a:t>②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，若</a:t>
            </a:r>
            <a:r>
              <a:rPr lang="zh-CN" altLang="zh-CN" sz="2400" b="1" kern="100">
                <a:latin typeface="宋体"/>
                <a:ea typeface="宋体"/>
                <a:cs typeface="宋体"/>
              </a:rPr>
              <a:t>∠</a:t>
            </a:r>
            <a:r>
              <a:rPr lang="en-US" altLang="zh-CN" sz="2400" b="1" i="1" kern="100">
                <a:latin typeface="Times New Roman"/>
                <a:ea typeface="宋体"/>
                <a:cs typeface="Courier New"/>
              </a:rPr>
              <a:t>ABC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的平分线</a:t>
            </a:r>
            <a:r>
              <a:rPr lang="en-US" altLang="zh-CN" sz="2400" b="1" i="1" kern="100">
                <a:latin typeface="Times New Roman"/>
                <a:ea typeface="宋体"/>
                <a:cs typeface="Courier New"/>
              </a:rPr>
              <a:t>BE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交</a:t>
            </a:r>
            <a:r>
              <a:rPr lang="en-US" altLang="zh-CN" sz="2400" b="1" i="1" kern="100">
                <a:latin typeface="Times New Roman"/>
                <a:ea typeface="宋体"/>
                <a:cs typeface="Courier New"/>
              </a:rPr>
              <a:t>DC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于点</a:t>
            </a:r>
            <a:r>
              <a:rPr lang="en-US" altLang="zh-CN" sz="2400" b="1" i="1" kern="100">
                <a:latin typeface="Times New Roman"/>
                <a:ea typeface="宋体"/>
                <a:cs typeface="Courier New"/>
              </a:rPr>
              <a:t>E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，且</a:t>
            </a:r>
            <a:r>
              <a:rPr lang="en-US" altLang="zh-CN" sz="2400" b="1" i="1" kern="100">
                <a:latin typeface="Times New Roman"/>
                <a:ea typeface="宋体"/>
                <a:cs typeface="Courier New"/>
              </a:rPr>
              <a:t>BE</a:t>
            </a:r>
            <a:r>
              <a:rPr lang="zh-CN" altLang="zh-CN" sz="2400" b="1" kern="100">
                <a:latin typeface="宋体"/>
                <a:ea typeface="宋体"/>
                <a:cs typeface="宋体"/>
              </a:rPr>
              <a:t>∥</a:t>
            </a:r>
            <a:r>
              <a:rPr lang="en-US" altLang="zh-CN" sz="2400" b="1" i="1" kern="100">
                <a:latin typeface="Times New Roman"/>
                <a:ea typeface="宋体"/>
                <a:cs typeface="Courier New"/>
              </a:rPr>
              <a:t>AD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，试求出</a:t>
            </a:r>
            <a:r>
              <a:rPr lang="zh-CN" altLang="zh-CN" sz="2400" b="1" kern="100">
                <a:latin typeface="宋体"/>
                <a:ea typeface="宋体"/>
                <a:cs typeface="宋体"/>
              </a:rPr>
              <a:t>∠</a:t>
            </a:r>
            <a:r>
              <a:rPr lang="en-US" altLang="zh-CN" sz="2400" b="1" i="1" kern="100">
                <a:latin typeface="Times New Roman"/>
                <a:ea typeface="宋体"/>
                <a:cs typeface="Courier New"/>
              </a:rPr>
              <a:t>C</a:t>
            </a:r>
            <a:r>
              <a:rPr lang="zh-CN" altLang="zh-CN" sz="2400" b="1" kern="100">
                <a:latin typeface="Times New Roman"/>
                <a:ea typeface="宋体"/>
                <a:cs typeface="Times New Roman" panose="02020603050405020304" charset="0"/>
              </a:rPr>
              <a:t>的度数．</a:t>
            </a:r>
            <a:endParaRPr lang="zh-CN" altLang="zh-CN" sz="2400" kern="100">
              <a:latin typeface="宋体"/>
              <a:ea typeface="宋体"/>
              <a:cs typeface="Courier New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798513" y="1925638"/>
            <a:ext cx="7813675" cy="28622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  <a:defRPr/>
            </a:pPr>
            <a:r>
              <a:rPr lang="zh-CN" altLang="en-US" sz="2400" b="1" kern="100">
                <a:solidFill>
                  <a:srgbClr val="C00000"/>
                </a:solidFill>
                <a:latin typeface="宋体"/>
                <a:ea typeface="宋体"/>
                <a:cs typeface="宋体"/>
              </a:rPr>
              <a:t>解：</a:t>
            </a:r>
            <a:r>
              <a:rPr lang="zh-CN" altLang="zh-CN" sz="2400" b="1" kern="100">
                <a:solidFill>
                  <a:srgbClr val="C00000"/>
                </a:solidFill>
                <a:latin typeface="宋体"/>
                <a:ea typeface="宋体"/>
                <a:cs typeface="宋体"/>
              </a:rPr>
              <a:t>∵</a:t>
            </a:r>
            <a:r>
              <a:rPr lang="en-US" altLang="zh-CN" sz="2400" b="1" i="1" kern="10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BE</a:t>
            </a:r>
            <a:r>
              <a:rPr lang="zh-CN" altLang="zh-CN" sz="2400" b="1" kern="100">
                <a:solidFill>
                  <a:srgbClr val="C00000"/>
                </a:solidFill>
                <a:latin typeface="宋体"/>
                <a:ea typeface="宋体"/>
                <a:cs typeface="宋体"/>
              </a:rPr>
              <a:t>∥</a:t>
            </a:r>
            <a:r>
              <a:rPr lang="en-US" altLang="zh-CN" sz="2400" b="1" i="1" kern="10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AD</a:t>
            </a:r>
            <a:r>
              <a:rPr lang="zh-CN" altLang="zh-CN" sz="2400" b="1" kern="100">
                <a:solidFill>
                  <a:srgbClr val="C00000"/>
                </a:solidFill>
                <a:latin typeface="Times New Roman"/>
                <a:ea typeface="宋体"/>
                <a:cs typeface="Times New Roman" panose="02020603050405020304" charset="0"/>
              </a:rPr>
              <a:t>，</a:t>
            </a:r>
            <a:r>
              <a:rPr lang="zh-CN" altLang="zh-CN" sz="2400" b="1" kern="100">
                <a:solidFill>
                  <a:srgbClr val="C00000"/>
                </a:solidFill>
                <a:latin typeface="宋体"/>
                <a:ea typeface="宋体"/>
                <a:cs typeface="宋体"/>
              </a:rPr>
              <a:t>∠</a:t>
            </a:r>
            <a:r>
              <a:rPr lang="en-US" altLang="zh-CN" sz="2400" b="1" i="1" kern="10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D</a:t>
            </a:r>
            <a:r>
              <a:rPr lang="zh-CN" altLang="zh-CN" sz="2400" b="1" kern="100">
                <a:solidFill>
                  <a:srgbClr val="C00000"/>
                </a:solidFill>
                <a:latin typeface="Times New Roman"/>
                <a:ea typeface="宋体"/>
                <a:cs typeface="Times New Roman" panose="02020603050405020304" charset="0"/>
              </a:rPr>
              <a:t>＝</a:t>
            </a:r>
            <a:r>
              <a:rPr lang="en-US" altLang="zh-CN" sz="2400" b="1" kern="10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80°</a:t>
            </a:r>
            <a:r>
              <a:rPr lang="zh-CN" altLang="zh-CN" sz="2400" b="1" kern="100">
                <a:solidFill>
                  <a:srgbClr val="C00000"/>
                </a:solidFill>
                <a:latin typeface="Times New Roman"/>
                <a:ea typeface="宋体"/>
                <a:cs typeface="Times New Roman" panose="02020603050405020304" charset="0"/>
              </a:rPr>
              <a:t>，</a:t>
            </a:r>
            <a:r>
              <a:rPr lang="zh-CN" altLang="zh-CN" sz="2400" b="1" kern="100">
                <a:solidFill>
                  <a:srgbClr val="C00000"/>
                </a:solidFill>
                <a:latin typeface="宋体"/>
                <a:ea typeface="宋体"/>
                <a:cs typeface="宋体"/>
              </a:rPr>
              <a:t>∠</a:t>
            </a:r>
            <a:r>
              <a:rPr lang="en-US" altLang="zh-CN" sz="2400" b="1" i="1" kern="10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A</a:t>
            </a:r>
            <a:r>
              <a:rPr lang="zh-CN" altLang="zh-CN" sz="2400" b="1" kern="100">
                <a:solidFill>
                  <a:srgbClr val="C00000"/>
                </a:solidFill>
                <a:latin typeface="Times New Roman"/>
                <a:ea typeface="宋体"/>
                <a:cs typeface="Times New Roman" panose="02020603050405020304" charset="0"/>
              </a:rPr>
              <a:t>＝</a:t>
            </a:r>
            <a:r>
              <a:rPr lang="en-US" altLang="zh-CN" sz="2400" b="1" kern="10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140°</a:t>
            </a:r>
            <a:r>
              <a:rPr lang="zh-CN" altLang="zh-CN" sz="2400" b="1" kern="100">
                <a:solidFill>
                  <a:srgbClr val="C00000"/>
                </a:solidFill>
                <a:latin typeface="Times New Roman"/>
                <a:ea typeface="宋体"/>
                <a:cs typeface="Times New Roman" panose="02020603050405020304" charset="0"/>
              </a:rPr>
              <a:t>，</a:t>
            </a:r>
            <a:endParaRPr lang="zh-CN" altLang="zh-CN" sz="2400" kern="100">
              <a:latin typeface="宋体"/>
              <a:ea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  <a:defRPr/>
            </a:pPr>
            <a:r>
              <a:rPr lang="zh-CN" altLang="zh-CN" sz="2400" b="1" kern="100">
                <a:solidFill>
                  <a:srgbClr val="C00000"/>
                </a:solidFill>
                <a:latin typeface="宋体"/>
                <a:ea typeface="宋体"/>
                <a:cs typeface="宋体"/>
              </a:rPr>
              <a:t>∴∠</a:t>
            </a:r>
            <a:r>
              <a:rPr lang="en-US" altLang="zh-CN" sz="2400" b="1" i="1" kern="10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BEC</a:t>
            </a:r>
            <a:r>
              <a:rPr lang="zh-CN" altLang="zh-CN" sz="2400" b="1" kern="100">
                <a:solidFill>
                  <a:srgbClr val="C00000"/>
                </a:solidFill>
                <a:latin typeface="Times New Roman"/>
                <a:ea typeface="宋体"/>
                <a:cs typeface="Times New Roman" panose="02020603050405020304" charset="0"/>
              </a:rPr>
              <a:t>＝</a:t>
            </a:r>
            <a:r>
              <a:rPr lang="zh-CN" altLang="zh-CN" sz="2400" b="1" kern="100">
                <a:solidFill>
                  <a:srgbClr val="C00000"/>
                </a:solidFill>
                <a:latin typeface="宋体"/>
                <a:ea typeface="宋体"/>
                <a:cs typeface="宋体"/>
              </a:rPr>
              <a:t>∠</a:t>
            </a:r>
            <a:r>
              <a:rPr lang="en-US" altLang="zh-CN" sz="2400" b="1" i="1" kern="10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D</a:t>
            </a:r>
            <a:r>
              <a:rPr lang="zh-CN" altLang="zh-CN" sz="2400" b="1" kern="100">
                <a:solidFill>
                  <a:srgbClr val="C00000"/>
                </a:solidFill>
                <a:latin typeface="Times New Roman"/>
                <a:ea typeface="宋体"/>
                <a:cs typeface="Times New Roman" panose="02020603050405020304" charset="0"/>
              </a:rPr>
              <a:t>＝</a:t>
            </a:r>
            <a:r>
              <a:rPr lang="en-US" altLang="zh-CN" sz="2400" b="1" kern="10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80°</a:t>
            </a:r>
            <a:r>
              <a:rPr lang="zh-CN" altLang="zh-CN" sz="2400" b="1" kern="100">
                <a:solidFill>
                  <a:srgbClr val="C00000"/>
                </a:solidFill>
                <a:latin typeface="Times New Roman"/>
                <a:ea typeface="宋体"/>
                <a:cs typeface="Times New Roman" panose="02020603050405020304" charset="0"/>
              </a:rPr>
              <a:t>，</a:t>
            </a:r>
            <a:r>
              <a:rPr lang="zh-CN" altLang="zh-CN" sz="2400" b="1" kern="100">
                <a:solidFill>
                  <a:srgbClr val="C00000"/>
                </a:solidFill>
                <a:latin typeface="宋体"/>
                <a:ea typeface="宋体"/>
                <a:cs typeface="宋体"/>
              </a:rPr>
              <a:t>∠</a:t>
            </a:r>
            <a:r>
              <a:rPr lang="en-US" altLang="zh-CN" sz="2400" b="1" i="1" kern="10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ABE</a:t>
            </a:r>
            <a:r>
              <a:rPr lang="zh-CN" altLang="zh-CN" sz="2400" b="1" kern="100">
                <a:solidFill>
                  <a:srgbClr val="C00000"/>
                </a:solidFill>
                <a:latin typeface="Times New Roman"/>
                <a:ea typeface="宋体"/>
                <a:cs typeface="Times New Roman" panose="02020603050405020304" charset="0"/>
              </a:rPr>
              <a:t>＝</a:t>
            </a:r>
            <a:r>
              <a:rPr lang="en-US" altLang="zh-CN" sz="2400" b="1" kern="10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180°</a:t>
            </a:r>
            <a:r>
              <a:rPr lang="zh-CN" altLang="zh-CN" sz="2400" b="1" kern="100">
                <a:solidFill>
                  <a:srgbClr val="C00000"/>
                </a:solidFill>
                <a:latin typeface="Times New Roman"/>
                <a:ea typeface="宋体"/>
                <a:cs typeface="Times New Roman" panose="02020603050405020304" charset="0"/>
              </a:rPr>
              <a:t>－</a:t>
            </a:r>
            <a:endParaRPr lang="en-US" altLang="zh-CN" sz="2400" b="1" kern="100">
              <a:solidFill>
                <a:srgbClr val="C00000"/>
              </a:solidFill>
              <a:latin typeface="Times New Roman"/>
              <a:ea typeface="宋体"/>
              <a:cs typeface="Times New Roman" panose="02020603050405020304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  <a:defRPr/>
            </a:pPr>
            <a:r>
              <a:rPr lang="zh-CN" altLang="zh-CN" sz="2400" b="1" kern="100">
                <a:solidFill>
                  <a:srgbClr val="C00000"/>
                </a:solidFill>
                <a:latin typeface="宋体"/>
                <a:ea typeface="宋体"/>
                <a:cs typeface="宋体"/>
              </a:rPr>
              <a:t>∠</a:t>
            </a:r>
            <a:r>
              <a:rPr lang="en-US" altLang="zh-CN" sz="2400" b="1" i="1" kern="10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A</a:t>
            </a:r>
            <a:r>
              <a:rPr lang="zh-CN" altLang="zh-CN" sz="2400" b="1" kern="100">
                <a:solidFill>
                  <a:srgbClr val="C00000"/>
                </a:solidFill>
                <a:latin typeface="Times New Roman"/>
                <a:ea typeface="宋体"/>
                <a:cs typeface="Times New Roman" panose="02020603050405020304" charset="0"/>
              </a:rPr>
              <a:t>＝</a:t>
            </a:r>
            <a:r>
              <a:rPr lang="en-US" altLang="zh-CN" sz="2400" b="1" kern="10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180°</a:t>
            </a:r>
            <a:r>
              <a:rPr lang="zh-CN" altLang="zh-CN" sz="2400" b="1" kern="100">
                <a:solidFill>
                  <a:srgbClr val="C00000"/>
                </a:solidFill>
                <a:latin typeface="Times New Roman"/>
                <a:ea typeface="宋体"/>
                <a:cs typeface="Times New Roman" panose="02020603050405020304" charset="0"/>
              </a:rPr>
              <a:t>－</a:t>
            </a:r>
            <a:r>
              <a:rPr lang="en-US" altLang="zh-CN" sz="2400" b="1" kern="10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140°</a:t>
            </a:r>
            <a:r>
              <a:rPr lang="zh-CN" altLang="zh-CN" sz="2400" b="1" kern="100">
                <a:solidFill>
                  <a:srgbClr val="C00000"/>
                </a:solidFill>
                <a:latin typeface="Times New Roman"/>
                <a:ea typeface="宋体"/>
                <a:cs typeface="Times New Roman" panose="02020603050405020304" charset="0"/>
              </a:rPr>
              <a:t>＝</a:t>
            </a:r>
            <a:r>
              <a:rPr lang="en-US" altLang="zh-CN" sz="2400" b="1" kern="10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40°.</a:t>
            </a:r>
            <a:r>
              <a:rPr lang="zh-CN" altLang="zh-CN" sz="2400" b="1" kern="100">
                <a:solidFill>
                  <a:srgbClr val="C00000"/>
                </a:solidFill>
                <a:latin typeface="Times New Roman"/>
                <a:ea typeface="宋体"/>
                <a:cs typeface="Times New Roman" panose="02020603050405020304" charset="0"/>
              </a:rPr>
              <a:t>又</a:t>
            </a:r>
            <a:r>
              <a:rPr lang="zh-CN" altLang="zh-CN" sz="2400" b="1" kern="100">
                <a:solidFill>
                  <a:srgbClr val="C00000"/>
                </a:solidFill>
                <a:latin typeface="宋体"/>
                <a:ea typeface="宋体"/>
                <a:cs typeface="宋体"/>
              </a:rPr>
              <a:t>∵</a:t>
            </a:r>
            <a:r>
              <a:rPr lang="en-US" altLang="zh-CN" sz="2400" b="1" i="1" kern="10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BE</a:t>
            </a:r>
            <a:r>
              <a:rPr lang="zh-CN" altLang="zh-CN" sz="2400" b="1" kern="100">
                <a:solidFill>
                  <a:srgbClr val="C00000"/>
                </a:solidFill>
                <a:latin typeface="Times New Roman"/>
                <a:ea typeface="宋体"/>
                <a:cs typeface="Times New Roman" panose="02020603050405020304" charset="0"/>
              </a:rPr>
              <a:t>平分</a:t>
            </a:r>
            <a:r>
              <a:rPr lang="zh-CN" altLang="zh-CN" sz="2400" b="1" kern="100">
                <a:solidFill>
                  <a:srgbClr val="C00000"/>
                </a:solidFill>
                <a:latin typeface="宋体"/>
                <a:ea typeface="宋体"/>
                <a:cs typeface="宋体"/>
              </a:rPr>
              <a:t>∠</a:t>
            </a:r>
            <a:r>
              <a:rPr lang="en-US" altLang="zh-CN" sz="2400" b="1" i="1" kern="10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ABC</a:t>
            </a:r>
            <a:r>
              <a:rPr lang="zh-CN" altLang="zh-CN" sz="2400" b="1" kern="100">
                <a:solidFill>
                  <a:srgbClr val="C00000"/>
                </a:solidFill>
                <a:latin typeface="Times New Roman"/>
                <a:ea typeface="宋体"/>
                <a:cs typeface="Times New Roman" panose="02020603050405020304" charset="0"/>
              </a:rPr>
              <a:t>，</a:t>
            </a:r>
            <a:endParaRPr lang="zh-CN" altLang="zh-CN" sz="2400" kern="100">
              <a:latin typeface="宋体"/>
              <a:ea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  <a:defRPr/>
            </a:pPr>
            <a:r>
              <a:rPr lang="zh-CN" altLang="zh-CN" sz="2400" b="1" kern="100">
                <a:solidFill>
                  <a:srgbClr val="C00000"/>
                </a:solidFill>
                <a:latin typeface="宋体"/>
                <a:ea typeface="宋体"/>
                <a:cs typeface="宋体"/>
              </a:rPr>
              <a:t>∴∠</a:t>
            </a:r>
            <a:r>
              <a:rPr lang="en-US" altLang="zh-CN" sz="2400" b="1" i="1" kern="10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EBC</a:t>
            </a:r>
            <a:r>
              <a:rPr lang="zh-CN" altLang="zh-CN" sz="2400" b="1" kern="100">
                <a:solidFill>
                  <a:srgbClr val="C00000"/>
                </a:solidFill>
                <a:latin typeface="Times New Roman"/>
                <a:ea typeface="宋体"/>
                <a:cs typeface="Times New Roman" panose="02020603050405020304" charset="0"/>
              </a:rPr>
              <a:t>＝</a:t>
            </a:r>
            <a:r>
              <a:rPr lang="zh-CN" altLang="zh-CN" sz="2400" b="1" kern="100">
                <a:solidFill>
                  <a:srgbClr val="C00000"/>
                </a:solidFill>
                <a:latin typeface="宋体"/>
                <a:ea typeface="宋体"/>
                <a:cs typeface="宋体"/>
              </a:rPr>
              <a:t>∠</a:t>
            </a:r>
            <a:r>
              <a:rPr lang="en-US" altLang="zh-CN" sz="2400" b="1" i="1" kern="10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ABE</a:t>
            </a:r>
            <a:r>
              <a:rPr lang="zh-CN" altLang="zh-CN" sz="2400" b="1" kern="100">
                <a:solidFill>
                  <a:srgbClr val="C00000"/>
                </a:solidFill>
                <a:latin typeface="Times New Roman"/>
                <a:ea typeface="宋体"/>
                <a:cs typeface="Times New Roman" panose="02020603050405020304" charset="0"/>
              </a:rPr>
              <a:t>＝</a:t>
            </a:r>
            <a:r>
              <a:rPr lang="en-US" altLang="zh-CN" sz="2400" b="1" kern="10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40°.</a:t>
            </a:r>
            <a:r>
              <a:rPr lang="zh-CN" altLang="zh-CN" sz="2400" b="1" kern="100">
                <a:solidFill>
                  <a:srgbClr val="C00000"/>
                </a:solidFill>
                <a:latin typeface="宋体"/>
                <a:ea typeface="宋体"/>
                <a:cs typeface="宋体"/>
              </a:rPr>
              <a:t>∴∠</a:t>
            </a:r>
            <a:r>
              <a:rPr lang="en-US" altLang="zh-CN" sz="2400" b="1" i="1" kern="10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C</a:t>
            </a:r>
            <a:r>
              <a:rPr lang="zh-CN" altLang="zh-CN" sz="2400" b="1" kern="100">
                <a:solidFill>
                  <a:srgbClr val="C00000"/>
                </a:solidFill>
                <a:latin typeface="Times New Roman"/>
                <a:ea typeface="宋体"/>
                <a:cs typeface="Times New Roman" panose="02020603050405020304" charset="0"/>
              </a:rPr>
              <a:t>＝</a:t>
            </a:r>
            <a:r>
              <a:rPr lang="en-US" altLang="zh-CN" sz="2400" b="1" kern="10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180°</a:t>
            </a:r>
            <a:r>
              <a:rPr lang="zh-CN" altLang="zh-CN" sz="2400" b="1" kern="100">
                <a:solidFill>
                  <a:srgbClr val="C00000"/>
                </a:solidFill>
                <a:latin typeface="Times New Roman"/>
                <a:ea typeface="宋体"/>
                <a:cs typeface="Times New Roman" panose="02020603050405020304" charset="0"/>
              </a:rPr>
              <a:t>－</a:t>
            </a:r>
            <a:r>
              <a:rPr lang="zh-CN" altLang="zh-CN" sz="2400" b="1" kern="100">
                <a:solidFill>
                  <a:srgbClr val="C00000"/>
                </a:solidFill>
                <a:latin typeface="宋体"/>
                <a:ea typeface="宋体"/>
                <a:cs typeface="宋体"/>
              </a:rPr>
              <a:t>∠</a:t>
            </a:r>
            <a:r>
              <a:rPr lang="en-US" altLang="zh-CN" sz="2400" b="1" i="1" kern="10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EBC</a:t>
            </a:r>
            <a:r>
              <a:rPr lang="zh-CN" altLang="zh-CN" sz="2400" b="1" kern="100">
                <a:solidFill>
                  <a:srgbClr val="C00000"/>
                </a:solidFill>
                <a:latin typeface="Times New Roman"/>
                <a:ea typeface="宋体"/>
                <a:cs typeface="Times New Roman" panose="02020603050405020304" charset="0"/>
              </a:rPr>
              <a:t>－</a:t>
            </a:r>
            <a:r>
              <a:rPr lang="zh-CN" altLang="zh-CN" sz="2400" b="1" kern="100">
                <a:solidFill>
                  <a:srgbClr val="C00000"/>
                </a:solidFill>
                <a:latin typeface="宋体"/>
                <a:ea typeface="宋体"/>
                <a:cs typeface="宋体"/>
              </a:rPr>
              <a:t>∠</a:t>
            </a:r>
            <a:r>
              <a:rPr lang="en-US" altLang="zh-CN" sz="2400" b="1" i="1" kern="10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BEC</a:t>
            </a:r>
            <a:r>
              <a:rPr lang="zh-CN" altLang="zh-CN" sz="2400" b="1" kern="100">
                <a:solidFill>
                  <a:srgbClr val="C00000"/>
                </a:solidFill>
                <a:latin typeface="Times New Roman"/>
                <a:ea typeface="宋体"/>
                <a:cs typeface="Times New Roman" panose="02020603050405020304" charset="0"/>
              </a:rPr>
              <a:t>＝</a:t>
            </a:r>
            <a:r>
              <a:rPr lang="en-US" altLang="zh-CN" sz="2400" b="1" kern="10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180°</a:t>
            </a:r>
            <a:r>
              <a:rPr lang="zh-CN" altLang="zh-CN" sz="2400" b="1" kern="100">
                <a:solidFill>
                  <a:srgbClr val="C00000"/>
                </a:solidFill>
                <a:latin typeface="Times New Roman"/>
                <a:ea typeface="宋体"/>
                <a:cs typeface="Times New Roman" panose="02020603050405020304" charset="0"/>
              </a:rPr>
              <a:t>－</a:t>
            </a:r>
            <a:r>
              <a:rPr lang="en-US" altLang="zh-CN" sz="2400" b="1" kern="10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40°</a:t>
            </a:r>
            <a:r>
              <a:rPr lang="zh-CN" altLang="zh-CN" sz="2400" b="1" kern="100">
                <a:solidFill>
                  <a:srgbClr val="C00000"/>
                </a:solidFill>
                <a:latin typeface="Times New Roman"/>
                <a:ea typeface="宋体"/>
                <a:cs typeface="Times New Roman" panose="02020603050405020304" charset="0"/>
              </a:rPr>
              <a:t>－</a:t>
            </a:r>
            <a:r>
              <a:rPr lang="en-US" altLang="zh-CN" sz="2400" b="1" kern="10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80°</a:t>
            </a:r>
            <a:r>
              <a:rPr lang="zh-CN" altLang="zh-CN" sz="2400" b="1" kern="100">
                <a:solidFill>
                  <a:srgbClr val="C00000"/>
                </a:solidFill>
                <a:latin typeface="Times New Roman"/>
                <a:ea typeface="宋体"/>
                <a:cs typeface="Times New Roman" panose="02020603050405020304" charset="0"/>
              </a:rPr>
              <a:t>＝</a:t>
            </a:r>
            <a:r>
              <a:rPr lang="en-US" altLang="zh-CN" sz="2400" b="1" kern="100">
                <a:solidFill>
                  <a:srgbClr val="C00000"/>
                </a:solidFill>
                <a:latin typeface="Times New Roman"/>
                <a:ea typeface="宋体"/>
                <a:cs typeface="Courier New"/>
              </a:rPr>
              <a:t>60°.</a:t>
            </a:r>
            <a:endParaRPr lang="zh-CN" altLang="zh-CN" sz="2400" kern="100">
              <a:latin typeface="宋体"/>
              <a:ea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391131093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3440944" y="1744325"/>
            <a:ext cx="2129109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6600" b="1" cap="none" spc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再 见</a:t>
            </a:r>
            <a:endParaRPr lang="zh-CN" altLang="en-US" sz="6600" b="1" cap="none" spc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3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2344400" y="11226800"/>
            <a:ext cx="342900" cy="254000"/>
          </a:xfrm>
          <a:prstGeom prst="cube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2217400" y="12166600"/>
            <a:ext cx="317500" cy="241300"/>
          </a:xfrm>
          <a:prstGeom prst="cube">
            <a:avLst/>
          </a:prstGeom>
        </p:spPr>
      </p:pic>
    </p:spTree>
    <p:extLst>
      <p:ext uri="{BB962C8B-B14F-4D97-AF65-F5344CB8AC3E}">
        <p14:creationId xmlns:p14="http://schemas.microsoft.com/office/powerpoint/2010/main" val="1828087542"/>
      </p:ext>
    </p:extLst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2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教材帮">
      <a:majorFont>
        <a:latin typeface="Times New Roman"/>
        <a:ea typeface="黑体"/>
        <a:cs typeface="Arial"/>
      </a:majorFont>
      <a:minorFont>
        <a:latin typeface="Times New Roman"/>
        <a:ea typeface="楷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(16:9)</PresentationFormat>
  <Paragraphs>212</Paragraphs>
  <Slides>30</Slides>
  <Notes>0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baseType="lpstr" size="40">
      <vt:lpstr>Arial</vt:lpstr>
      <vt:lpstr>Times New Roman</vt:lpstr>
      <vt:lpstr>黑体</vt:lpstr>
      <vt:lpstr>楷体</vt:lpstr>
      <vt:lpstr>Calibri Light</vt:lpstr>
      <vt:lpstr>Calibri</vt:lpstr>
      <vt:lpstr>宋体</vt:lpstr>
      <vt:lpstr>微软雅黑</vt:lpstr>
      <vt:lpstr>Courier New</vt:lpstr>
      <vt:lpstr>2_Office 主题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2021-11-01T23:39:49.554</cp:lastPrinted>
  <dcterms:created xsi:type="dcterms:W3CDTF">2021-11-01T23:39:49Z</dcterms:created>
  <dcterms:modified xsi:type="dcterms:W3CDTF">2021-11-01T15:39:49Z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