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85" r:id="rId3"/>
    <p:sldId id="269" r:id="rId4"/>
    <p:sldId id="284" r:id="rId5"/>
    <p:sldId id="270" r:id="rId6"/>
    <p:sldId id="274" r:id="rId7"/>
    <p:sldId id="275" r:id="rId8"/>
    <p:sldId id="279" r:id="rId9"/>
    <p:sldId id="276" r:id="rId10"/>
    <p:sldId id="277" r:id="rId11"/>
    <p:sldId id="278" r:id="rId12"/>
    <p:sldId id="271" r:id="rId13"/>
    <p:sldId id="283" r:id="rId14"/>
    <p:sldId id="293" r:id="rId15"/>
    <p:sldId id="261" r:id="rId16"/>
    <p:sldId id="280" r:id="rId17"/>
    <p:sldId id="287" r:id="rId18"/>
    <p:sldId id="288" r:id="rId19"/>
    <p:sldId id="289" r:id="rId20"/>
    <p:sldId id="291" r:id="rId21"/>
    <p:sldId id="292" r:id="rId22"/>
    <p:sldId id="281" r:id="rId23"/>
    <p:sldId id="282" r:id="rId24"/>
    <p:sldId id="294" r:id="rId25"/>
    <p:sldId id="266" r:id="rId26"/>
    <p:sldId id="286" r:id="rId27"/>
    <p:sldId id="290" r:id="rId28"/>
    <p:sldId id="262" r:id="rId29"/>
    <p:sldId id="268" r:id="rId3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6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7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baike.baidu.com/item/%E8%82%BE%E7%97%85" TargetMode="External"/><Relationship Id="rId13" Type="http://schemas.openxmlformats.org/officeDocument/2006/relationships/hyperlink" Target="https://baike.baidu.com/item/%E4%B8%AD%E5%9B%BD%E6%AE%8B%E7%96%BE%E4%BA%BA%E8%81%94%E5%90%88%E4%BC%9A" TargetMode="External"/><Relationship Id="rId3" Type="http://schemas.openxmlformats.org/officeDocument/2006/relationships/hyperlink" Target="https://baike.baidu.com/item/%E4%BD%9C%E5%AE%B6/1027545" TargetMode="External"/><Relationship Id="rId7" Type="http://schemas.openxmlformats.org/officeDocument/2006/relationships/hyperlink" Target="https://baike.baidu.com/item/%E5%BB%B6%E5%AE%89" TargetMode="External"/><Relationship Id="rId12" Type="http://schemas.openxmlformats.org/officeDocument/2006/relationships/hyperlink" Target="https://baike.baidu.com/item/%E5%8C%97%E4%BA%AC%E4%BD%9C%E5%AE%B6%E5%8D%8F%E4%BC%9A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baike.baidu.com/item/%E6%B8%85%E5%8D%8E%E5%A4%A7%E5%AD%A6%E9%99%84%E5%B1%9E%E4%B8%AD%E5%AD%A6" TargetMode="External"/><Relationship Id="rId11" Type="http://schemas.openxmlformats.org/officeDocument/2006/relationships/hyperlink" Target="https://baike.baidu.com/item/%E4%B8%AD%E5%9B%BD%E4%BD%9C%E5%AE%B6%E5%8D%8F%E4%BC%9A" TargetMode="External"/><Relationship Id="rId5" Type="http://schemas.openxmlformats.org/officeDocument/2006/relationships/hyperlink" Target="https://baike.baidu.com/item/%E5%8C%97%E4%BA%AC/128981" TargetMode="External"/><Relationship Id="rId10" Type="http://schemas.openxmlformats.org/officeDocument/2006/relationships/hyperlink" Target="https://baike.baidu.com/item/%E9%80%8F%E6%9E%90" TargetMode="External"/><Relationship Id="rId4" Type="http://schemas.openxmlformats.org/officeDocument/2006/relationships/hyperlink" Target="https://baike.baidu.com/item/%E6%95%A3%E6%96%87%E5%AE%B6" TargetMode="External"/><Relationship Id="rId9" Type="http://schemas.openxmlformats.org/officeDocument/2006/relationships/hyperlink" Target="https://baike.baidu.com/item/%E5%B0%BF%E6%AF%92%E7%97%87" TargetMode="External"/><Relationship Id="rId14" Type="http://schemas.openxmlformats.org/officeDocument/2006/relationships/hyperlink" Target="https://baike.baidu.com/item/%E8%84%91%E6%BA%A2%E8%A1%80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25105;&#30340;&#20844;&#24320;&#35838;&#19982;&#35762;&#24231;&#27719;&#24635;\&#25105;&#30340;&#20844;&#24320;&#35838;\2016&#24180;9&#26376;13&#26085;&#24191;&#19996;&#30465;&#37096;&#32534;&#25945;&#26448;&#22521;&#35757;&#30740;&#35752;&#20250;&#65306;&#12298;&#31179;&#22825;&#30340;&#24576;&#24565;&#12299;\&#31163;&#24320;&#20320;&#30340;&#37027;&#19968;&#22825;&#65288;&#23567;&#25552;&#29748;&#26354;&#65289;.mp3" TargetMode="Externa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baike.baidu.com/view/61891.htm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baidu.com/item/%E7%8E%8B%E8%92%99/441" TargetMode="External"/><Relationship Id="rId2" Type="http://schemas.openxmlformats.org/officeDocument/2006/relationships/hyperlink" Target="https://baike.baidu.com/item/%E9%9F%A9%E5%B0%91%E5%8A%9F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4529" y="-99392"/>
            <a:ext cx="9167823" cy="7249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3804058" y="332656"/>
            <a:ext cx="5329237" cy="165576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2222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CC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楷体_GB2312"/>
              </a:rPr>
              <a:t>秋天的怀念</a:t>
            </a:r>
          </a:p>
        </p:txBody>
      </p:sp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6502077" y="5733256"/>
            <a:ext cx="2520950" cy="8636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史铁生</a:t>
            </a:r>
          </a:p>
        </p:txBody>
      </p:sp>
    </p:spTree>
    <p:extLst>
      <p:ext uri="{BB962C8B-B14F-4D97-AF65-F5344CB8AC3E}">
        <p14:creationId xmlns:p14="http://schemas.microsoft.com/office/powerpoint/2010/main" val="207030639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u=2929456457,1397123954&amp;gp=-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5" y="1124744"/>
            <a:ext cx="3012281" cy="414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203848" y="437605"/>
            <a:ext cx="55446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         中国</a:t>
            </a:r>
            <a:r>
              <a:rPr lang="zh-CN" altLang="en-US" sz="2800" dirty="0">
                <a:hlinkClick r:id="rId3"/>
              </a:rPr>
              <a:t>作家</a:t>
            </a:r>
            <a:r>
              <a:rPr lang="zh-CN" altLang="en-US" sz="2800" dirty="0"/>
              <a:t>、</a:t>
            </a:r>
            <a:r>
              <a:rPr lang="zh-CN" altLang="en-US" sz="2800" dirty="0">
                <a:hlinkClick r:id="rId4"/>
              </a:rPr>
              <a:t>散文家</a:t>
            </a:r>
            <a:r>
              <a:rPr lang="zh-CN" altLang="en-US" sz="2800" dirty="0"/>
              <a:t>。</a:t>
            </a:r>
            <a:r>
              <a:rPr lang="en-US" altLang="zh-CN" sz="2800" dirty="0"/>
              <a:t>1951</a:t>
            </a:r>
            <a:r>
              <a:rPr lang="zh-CN" altLang="en-US" sz="2800" dirty="0"/>
              <a:t>年出生于</a:t>
            </a:r>
            <a:r>
              <a:rPr lang="zh-CN" altLang="en-US" sz="2800" dirty="0">
                <a:hlinkClick r:id="rId5"/>
              </a:rPr>
              <a:t>北京</a:t>
            </a:r>
            <a:r>
              <a:rPr lang="zh-CN" altLang="en-US" sz="2800" dirty="0"/>
              <a:t>。</a:t>
            </a:r>
            <a:r>
              <a:rPr lang="en-US" altLang="zh-CN" sz="2800" dirty="0"/>
              <a:t>1967</a:t>
            </a:r>
            <a:r>
              <a:rPr lang="zh-CN" altLang="en-US" sz="2800" dirty="0"/>
              <a:t>年毕业于</a:t>
            </a:r>
            <a:r>
              <a:rPr lang="zh-CN" altLang="en-US" sz="2800" dirty="0">
                <a:hlinkClick r:id="rId6"/>
              </a:rPr>
              <a:t>清华大学附属中学</a:t>
            </a:r>
            <a:r>
              <a:rPr lang="zh-CN" altLang="en-US" sz="2800" dirty="0"/>
              <a:t>，</a:t>
            </a:r>
            <a:r>
              <a:rPr lang="en-US" altLang="zh-CN" sz="2800" dirty="0"/>
              <a:t>1969</a:t>
            </a:r>
            <a:r>
              <a:rPr lang="zh-CN" altLang="en-US" sz="2800" dirty="0"/>
              <a:t>年去</a:t>
            </a:r>
            <a:r>
              <a:rPr lang="zh-CN" altLang="en-US" sz="2800" dirty="0">
                <a:hlinkClick r:id="rId7"/>
              </a:rPr>
              <a:t>延安</a:t>
            </a:r>
            <a:r>
              <a:rPr lang="zh-CN" altLang="en-US" sz="2800" dirty="0"/>
              <a:t>一带插队。因双腿瘫痪于</a:t>
            </a:r>
            <a:r>
              <a:rPr lang="en-US" altLang="zh-CN" sz="2800" dirty="0"/>
              <a:t>1972</a:t>
            </a:r>
            <a:r>
              <a:rPr lang="zh-CN" altLang="en-US" sz="2800" dirty="0"/>
              <a:t>年回到北京。后来又患</a:t>
            </a:r>
            <a:r>
              <a:rPr lang="zh-CN" altLang="en-US" sz="2800" dirty="0">
                <a:hlinkClick r:id="rId8"/>
              </a:rPr>
              <a:t>肾病</a:t>
            </a:r>
            <a:r>
              <a:rPr lang="zh-CN" altLang="en-US" sz="2800" dirty="0"/>
              <a:t>并发展到</a:t>
            </a:r>
            <a:r>
              <a:rPr lang="zh-CN" altLang="en-US" sz="2800" dirty="0">
                <a:hlinkClick r:id="rId9"/>
              </a:rPr>
              <a:t>尿毒症</a:t>
            </a:r>
            <a:r>
              <a:rPr lang="zh-CN" altLang="en-US" sz="2800" dirty="0"/>
              <a:t>，靠着每周</a:t>
            </a:r>
            <a:r>
              <a:rPr lang="en-US" altLang="zh-CN" sz="2800" dirty="0"/>
              <a:t>3</a:t>
            </a:r>
            <a:r>
              <a:rPr lang="zh-CN" altLang="en-US" sz="2800" dirty="0"/>
              <a:t>次</a:t>
            </a:r>
            <a:r>
              <a:rPr lang="zh-CN" altLang="en-US" sz="2800" dirty="0">
                <a:hlinkClick r:id="rId10"/>
              </a:rPr>
              <a:t>透析</a:t>
            </a:r>
            <a:r>
              <a:rPr lang="zh-CN" altLang="en-US" sz="2800" dirty="0"/>
              <a:t>维持生命。后历任</a:t>
            </a:r>
            <a:r>
              <a:rPr lang="zh-CN" altLang="en-US" sz="2800" dirty="0">
                <a:hlinkClick r:id="rId11"/>
              </a:rPr>
              <a:t>中国作家协会</a:t>
            </a:r>
            <a:r>
              <a:rPr lang="zh-CN" altLang="en-US" sz="2800" dirty="0"/>
              <a:t>全国委员会委员，</a:t>
            </a:r>
            <a:r>
              <a:rPr lang="zh-CN" altLang="en-US" sz="2800" dirty="0">
                <a:hlinkClick r:id="rId12"/>
              </a:rPr>
              <a:t>北京作家协会</a:t>
            </a:r>
            <a:r>
              <a:rPr lang="zh-CN" altLang="en-US" sz="2800" dirty="0"/>
              <a:t>副主席，</a:t>
            </a:r>
            <a:r>
              <a:rPr lang="zh-CN" altLang="en-US" sz="2800" dirty="0">
                <a:hlinkClick r:id="rId13"/>
              </a:rPr>
              <a:t>中国残疾人联合会</a:t>
            </a:r>
            <a:r>
              <a:rPr lang="zh-CN" altLang="en-US" sz="2800" dirty="0"/>
              <a:t>副主席。自称职业是生病，业余在写作。</a:t>
            </a:r>
            <a:r>
              <a:rPr lang="en-US" altLang="zh-CN" sz="2800" dirty="0"/>
              <a:t>2010</a:t>
            </a:r>
            <a:r>
              <a:rPr lang="zh-CN" altLang="en-US" sz="2800" dirty="0"/>
              <a:t>年</a:t>
            </a:r>
            <a:r>
              <a:rPr lang="en-US" altLang="zh-CN" sz="2800" dirty="0"/>
              <a:t>12</a:t>
            </a:r>
            <a:r>
              <a:rPr lang="zh-CN" altLang="en-US" sz="2800" dirty="0"/>
              <a:t>月</a:t>
            </a:r>
            <a:r>
              <a:rPr lang="en-US" altLang="zh-CN" sz="2800" dirty="0"/>
              <a:t>31</a:t>
            </a:r>
            <a:r>
              <a:rPr lang="zh-CN" altLang="en-US" sz="2800" dirty="0"/>
              <a:t>日凌晨</a:t>
            </a:r>
            <a:r>
              <a:rPr lang="en-US" altLang="zh-CN" sz="2800" dirty="0"/>
              <a:t>3</a:t>
            </a:r>
            <a:r>
              <a:rPr lang="zh-CN" altLang="en-US" sz="2800" dirty="0"/>
              <a:t>时</a:t>
            </a:r>
            <a:r>
              <a:rPr lang="en-US" altLang="zh-CN" sz="2800" dirty="0"/>
              <a:t>46</a:t>
            </a:r>
            <a:r>
              <a:rPr lang="zh-CN" altLang="en-US" sz="2800" dirty="0"/>
              <a:t>分因突发</a:t>
            </a:r>
            <a:r>
              <a:rPr lang="zh-CN" altLang="en-US" sz="2800" dirty="0">
                <a:hlinkClick r:id="rId14"/>
              </a:rPr>
              <a:t>脑溢血</a:t>
            </a:r>
            <a:r>
              <a:rPr lang="zh-CN" altLang="en-US" sz="2800" dirty="0"/>
              <a:t>逝世，享年</a:t>
            </a:r>
            <a:r>
              <a:rPr lang="en-US" altLang="zh-CN" sz="2800" dirty="0"/>
              <a:t>59</a:t>
            </a:r>
            <a:r>
              <a:rPr lang="zh-CN" altLang="en-US" sz="2800" dirty="0" smtClean="0"/>
              <a:t>岁。</a:t>
            </a:r>
            <a:endParaRPr lang="zh-CN" alt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-35385" y="5743227"/>
            <a:ext cx="3861955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史铁生（</a:t>
            </a:r>
            <a:r>
              <a:rPr lang="en-US" altLang="zh-CN" sz="2400" dirty="0"/>
              <a:t>1951</a:t>
            </a:r>
            <a:r>
              <a:rPr lang="zh-CN" altLang="en-US" sz="2400" dirty="0" smtClean="0"/>
              <a:t>年</a:t>
            </a:r>
            <a:r>
              <a:rPr lang="en-US" altLang="zh-CN" sz="2400" dirty="0" smtClean="0"/>
              <a:t>—2010</a:t>
            </a:r>
            <a:r>
              <a:rPr lang="zh-CN" altLang="en-US" sz="2400" dirty="0" smtClean="0"/>
              <a:t>年）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6924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1" y="2204863"/>
            <a:ext cx="4986034" cy="45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792018" y="1813975"/>
            <a:ext cx="7109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文中如何描述我的“暴怒无常”？</a:t>
            </a:r>
            <a:endParaRPr lang="zh-CN" altLang="en-US" sz="3600" b="1" dirty="0"/>
          </a:p>
        </p:txBody>
      </p:sp>
      <p:sp>
        <p:nvSpPr>
          <p:cNvPr id="8" name="WordArt 17"/>
          <p:cNvSpPr>
            <a:spLocks noChangeArrowheads="1" noChangeShapeType="1" noTextEdit="1"/>
          </p:cNvSpPr>
          <p:nvPr/>
        </p:nvSpPr>
        <p:spPr bwMode="auto">
          <a:xfrm>
            <a:off x="575444" y="332657"/>
            <a:ext cx="2916436" cy="1224656"/>
          </a:xfrm>
          <a:prstGeom prst="rect">
            <a:avLst/>
          </a:prstGeom>
        </p:spPr>
        <p:txBody>
          <a:bodyPr wrap="none" fromWordArt="1">
            <a:prstTxWarp prst="textInflateBottom">
              <a:avLst>
                <a:gd name="adj" fmla="val 68083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63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/>
                <a:ea typeface="黑体"/>
              </a:rPr>
              <a:t>暴怒无常</a:t>
            </a:r>
          </a:p>
        </p:txBody>
      </p:sp>
    </p:spTree>
    <p:extLst>
      <p:ext uri="{BB962C8B-B14F-4D97-AF65-F5344CB8AC3E}">
        <p14:creationId xmlns:p14="http://schemas.microsoft.com/office/powerpoint/2010/main" val="7818419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334832"/>
            <a:ext cx="8352928" cy="4464497"/>
          </a:xfrm>
        </p:spPr>
        <p:txBody>
          <a:bodyPr>
            <a:noAutofit/>
          </a:bodyPr>
          <a:lstStyle/>
          <a:p>
            <a:r>
              <a:rPr lang="zh-CN" altLang="en-US" sz="4000" b="1" dirty="0" smtClean="0">
                <a:ea typeface="黑体" pitchFamily="49" charset="-122"/>
              </a:rPr>
              <a:t>比一比：</a:t>
            </a:r>
            <a:endParaRPr lang="en-US" altLang="zh-CN" sz="4000" b="1" dirty="0" smtClean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endParaRPr lang="en-US" altLang="zh-CN" sz="2800" b="1" dirty="0" smtClean="0">
              <a:ea typeface="黑体" pitchFamily="49" charset="-122"/>
            </a:endParaRPr>
          </a:p>
          <a:p>
            <a:pPr>
              <a:lnSpc>
                <a:spcPts val="42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望着望着</a:t>
            </a:r>
            <a:r>
              <a:rPr lang="zh-CN" altLang="en-US" b="1" dirty="0"/>
              <a:t>天上北归的雁阵，我会</a:t>
            </a:r>
            <a:r>
              <a:rPr lang="zh-CN" altLang="en-US" b="1" dirty="0">
                <a:solidFill>
                  <a:srgbClr val="FF0000"/>
                </a:solidFill>
              </a:rPr>
              <a:t>突然</a:t>
            </a:r>
            <a:r>
              <a:rPr lang="zh-CN" altLang="en-US" b="1" dirty="0"/>
              <a:t>把面前的玻璃砸碎</a:t>
            </a:r>
            <a:r>
              <a:rPr lang="zh-CN" altLang="en-US" b="1" dirty="0" smtClean="0"/>
              <a:t>；</a:t>
            </a:r>
            <a:r>
              <a:rPr lang="zh-CN" altLang="en-US" b="1" dirty="0" smtClean="0">
                <a:solidFill>
                  <a:srgbClr val="FF0000"/>
                </a:solidFill>
              </a:rPr>
              <a:t>听着听着</a:t>
            </a:r>
            <a:r>
              <a:rPr lang="zh-CN" altLang="en-US" b="1" dirty="0" smtClean="0"/>
              <a:t>李</a:t>
            </a:r>
            <a:r>
              <a:rPr lang="zh-CN" altLang="en-US" b="1" dirty="0"/>
              <a:t>谷一甜美的歌声，我</a:t>
            </a:r>
            <a:r>
              <a:rPr lang="zh-CN" altLang="en-US" b="1" dirty="0" smtClean="0"/>
              <a:t>会</a:t>
            </a:r>
            <a:r>
              <a:rPr lang="zh-CN" altLang="en-US" b="1" dirty="0">
                <a:solidFill>
                  <a:srgbClr val="FF0000"/>
                </a:solidFill>
              </a:rPr>
              <a:t>猛地</a:t>
            </a:r>
            <a:r>
              <a:rPr lang="zh-CN" altLang="en-US" b="1" dirty="0" smtClean="0"/>
              <a:t>把</a:t>
            </a:r>
            <a:r>
              <a:rPr lang="zh-CN" altLang="en-US" b="1" dirty="0"/>
              <a:t>手边的东西摔向四周的墙壁</a:t>
            </a:r>
            <a:r>
              <a:rPr lang="zh-CN" altLang="en-US" b="1" dirty="0" smtClean="0"/>
              <a:t>。（</a:t>
            </a:r>
            <a:r>
              <a:rPr lang="zh-CN" altLang="en-US" b="1" dirty="0" smtClean="0">
                <a:solidFill>
                  <a:srgbClr val="FFC000"/>
                </a:solidFill>
              </a:rPr>
              <a:t>原文</a:t>
            </a:r>
            <a:r>
              <a:rPr lang="zh-CN" altLang="en-US" b="1" dirty="0" smtClean="0"/>
              <a:t>）</a:t>
            </a:r>
            <a:endParaRPr lang="en-US" altLang="zh-CN" b="1" dirty="0"/>
          </a:p>
          <a:p>
            <a:pPr>
              <a:lnSpc>
                <a:spcPts val="4200"/>
              </a:lnSpc>
            </a:pPr>
            <a:endParaRPr lang="en-US" altLang="zh-CN" b="1" dirty="0">
              <a:ea typeface="黑体" pitchFamily="49" charset="-122"/>
            </a:endParaRPr>
          </a:p>
          <a:p>
            <a:pPr>
              <a:lnSpc>
                <a:spcPts val="4200"/>
              </a:lnSpc>
            </a:pPr>
            <a:r>
              <a:rPr lang="zh-CN" altLang="en-US" b="1" dirty="0">
                <a:solidFill>
                  <a:srgbClr val="FF0000"/>
                </a:solidFill>
              </a:rPr>
              <a:t>望</a:t>
            </a:r>
            <a:r>
              <a:rPr lang="zh-CN" altLang="en-US" b="1" dirty="0" smtClean="0">
                <a:solidFill>
                  <a:srgbClr val="FF0000"/>
                </a:solidFill>
              </a:rPr>
              <a:t>着</a:t>
            </a:r>
            <a:r>
              <a:rPr lang="zh-CN" altLang="en-US" b="1" dirty="0" smtClean="0"/>
              <a:t>天上</a:t>
            </a:r>
            <a:r>
              <a:rPr lang="zh-CN" altLang="en-US" b="1" dirty="0"/>
              <a:t>北归的雁阵，我</a:t>
            </a:r>
            <a:r>
              <a:rPr lang="zh-CN" altLang="en-US" b="1" dirty="0" smtClean="0"/>
              <a:t>会把</a:t>
            </a:r>
            <a:r>
              <a:rPr lang="zh-CN" altLang="en-US" b="1" dirty="0"/>
              <a:t>面前的玻璃砸碎；</a:t>
            </a:r>
            <a:r>
              <a:rPr lang="zh-CN" altLang="en-US" b="1" dirty="0">
                <a:solidFill>
                  <a:srgbClr val="FF0000"/>
                </a:solidFill>
              </a:rPr>
              <a:t>听</a:t>
            </a:r>
            <a:r>
              <a:rPr lang="zh-CN" altLang="en-US" b="1" dirty="0" smtClean="0">
                <a:solidFill>
                  <a:srgbClr val="FF0000"/>
                </a:solidFill>
              </a:rPr>
              <a:t>着</a:t>
            </a:r>
            <a:r>
              <a:rPr lang="zh-CN" altLang="en-US" b="1" dirty="0" smtClean="0"/>
              <a:t>李</a:t>
            </a:r>
            <a:r>
              <a:rPr lang="zh-CN" altLang="en-US" b="1" dirty="0"/>
              <a:t>谷一甜美的歌声，我</a:t>
            </a:r>
            <a:r>
              <a:rPr lang="zh-CN" altLang="en-US" b="1" dirty="0" smtClean="0"/>
              <a:t>会把</a:t>
            </a:r>
            <a:r>
              <a:rPr lang="zh-CN" altLang="en-US" b="1" dirty="0"/>
              <a:t>手边的东西摔向四周的墙壁。</a:t>
            </a:r>
            <a:endParaRPr lang="en-US" altLang="zh-CN" b="1" dirty="0"/>
          </a:p>
          <a:p>
            <a:endParaRPr lang="zh-CN" altLang="en-US" sz="2800" b="1" dirty="0">
              <a:ea typeface="黑体" pitchFamily="49" charset="-122"/>
            </a:endParaRPr>
          </a:p>
        </p:txBody>
      </p:sp>
      <p:pic>
        <p:nvPicPr>
          <p:cNvPr id="4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264" y="4830657"/>
            <a:ext cx="2029881" cy="185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191133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6575" y="3820737"/>
            <a:ext cx="352742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251520" y="2060848"/>
            <a:ext cx="85940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1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面对</a:t>
            </a: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我</a:t>
            </a:r>
            <a:r>
              <a:rPr lang="zh-CN" altLang="en-US" sz="3600" b="1" dirty="0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的“暴怒无常”，母亲的表现呢？</a:t>
            </a:r>
            <a:endParaRPr lang="zh-CN" altLang="en-US" sz="3600" b="1" dirty="0">
              <a:solidFill>
                <a:srgbClr val="000099"/>
              </a:solidFill>
              <a:ea typeface="楷体_GB2312" pitchFamily="49" charset="-122"/>
            </a:endParaRP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107504" y="188640"/>
            <a:ext cx="5688806" cy="1655663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19050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察言观色 </a:t>
            </a:r>
            <a:r>
              <a:rPr lang="zh-CN" altLang="en-US" sz="3600" b="1" kern="10" dirty="0" smtClean="0">
                <a:ln w="19050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   理解母亲</a:t>
            </a:r>
            <a:endParaRPr lang="zh-CN" altLang="en-US" sz="3600" b="1" kern="10" dirty="0">
              <a:ln w="19050">
                <a:solidFill>
                  <a:schemeClr val="hlink"/>
                </a:solidFill>
                <a:round/>
                <a:headEnd/>
                <a:tailEnd/>
              </a:ln>
              <a:solidFill>
                <a:schemeClr val="hlink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楷体_GB231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67544" y="3140968"/>
            <a:ext cx="77771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b="1" dirty="0" smtClean="0">
                <a:solidFill>
                  <a:srgbClr val="000099"/>
                </a:solidFill>
                <a:ea typeface="楷体_GB2312" pitchFamily="49" charset="-122"/>
              </a:rPr>
              <a:t>我从</a:t>
            </a:r>
            <a:r>
              <a:rPr lang="zh-CN" altLang="en-US" b="1" u="sng" dirty="0" smtClean="0">
                <a:solidFill>
                  <a:srgbClr val="000099"/>
                </a:solidFill>
                <a:ea typeface="楷体_GB2312" pitchFamily="49" charset="-122"/>
              </a:rPr>
              <a:t> </a:t>
            </a:r>
            <a:r>
              <a:rPr lang="en-US" altLang="zh-CN" b="1" dirty="0" smtClean="0">
                <a:ea typeface="黑体" pitchFamily="49" charset="-122"/>
              </a:rPr>
              <a:t>_____</a:t>
            </a:r>
            <a:r>
              <a:rPr lang="zh-CN" altLang="en-US" b="1" dirty="0" smtClean="0">
                <a:solidFill>
                  <a:srgbClr val="000099"/>
                </a:solidFill>
                <a:ea typeface="楷体_GB2312" pitchFamily="49" charset="-122"/>
              </a:rPr>
              <a:t>读到了母亲的</a:t>
            </a:r>
            <a:r>
              <a:rPr lang="zh-CN" altLang="en-US" b="1" u="sng" dirty="0" smtClean="0">
                <a:solidFill>
                  <a:srgbClr val="000099"/>
                </a:solidFill>
                <a:ea typeface="楷体_GB2312" pitchFamily="49" charset="-122"/>
              </a:rPr>
              <a:t> </a:t>
            </a:r>
            <a:r>
              <a:rPr lang="en-US" altLang="zh-CN" b="1" dirty="0">
                <a:ea typeface="黑体" pitchFamily="49" charset="-122"/>
              </a:rPr>
              <a:t>_____</a:t>
            </a:r>
            <a:r>
              <a:rPr lang="zh-CN" altLang="en-US" b="1" u="sng" dirty="0" smtClean="0">
                <a:solidFill>
                  <a:srgbClr val="000099"/>
                </a:solidFill>
                <a:ea typeface="楷体_GB2312" pitchFamily="49" charset="-122"/>
              </a:rPr>
              <a:t>    </a:t>
            </a:r>
            <a:endParaRPr lang="en-US" altLang="zh-CN" b="1" dirty="0">
              <a:solidFill>
                <a:srgbClr val="000099"/>
              </a:solidFill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9091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0" y="260648"/>
            <a:ext cx="7560840" cy="4464497"/>
          </a:xfrm>
        </p:spPr>
        <p:txBody>
          <a:bodyPr>
            <a:noAutofit/>
          </a:bodyPr>
          <a:lstStyle/>
          <a:p>
            <a:r>
              <a:rPr lang="zh-CN" altLang="en-US" sz="2800" b="1" dirty="0" smtClean="0">
                <a:ea typeface="黑体" pitchFamily="49" charset="-122"/>
              </a:rPr>
              <a:t>比一比：</a:t>
            </a:r>
            <a:endParaRPr lang="en-US" altLang="zh-CN" sz="2800" b="1" dirty="0" smtClean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endParaRPr lang="en-US" altLang="zh-CN" sz="2800" b="1" dirty="0" smtClean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r>
              <a:rPr lang="zh-CN" altLang="en-US" sz="2800" b="1" dirty="0" smtClean="0">
                <a:ea typeface="黑体" pitchFamily="49" charset="-122"/>
              </a:rPr>
              <a:t>她高兴得一会儿坐下，一会儿站起：“那就赶紧准备准备。”“哎呀，烦不烦？几步路，有什么好准备的！”</a:t>
            </a:r>
            <a:r>
              <a:rPr lang="zh-CN" altLang="en-US" sz="2800" b="1" dirty="0" smtClean="0">
                <a:solidFill>
                  <a:srgbClr val="FF0000"/>
                </a:solidFill>
                <a:ea typeface="黑体" pitchFamily="49" charset="-122"/>
              </a:rPr>
              <a:t>她也笑了</a:t>
            </a:r>
            <a:r>
              <a:rPr lang="zh-CN" altLang="en-US" sz="2800" b="1" dirty="0" smtClean="0">
                <a:ea typeface="黑体" pitchFamily="49" charset="-122"/>
              </a:rPr>
              <a:t>，坐在我身边</a:t>
            </a:r>
            <a:r>
              <a:rPr lang="en-US" altLang="zh-CN" sz="2800" b="1" dirty="0" smtClean="0">
                <a:ea typeface="黑体" pitchFamily="49" charset="-122"/>
              </a:rPr>
              <a:t>……</a:t>
            </a:r>
            <a:r>
              <a:rPr lang="zh-CN" altLang="en-US" sz="2800" b="1" dirty="0"/>
              <a:t>（</a:t>
            </a:r>
            <a:r>
              <a:rPr lang="zh-CN" altLang="en-US" sz="2800" b="1" dirty="0">
                <a:solidFill>
                  <a:srgbClr val="FFC000"/>
                </a:solidFill>
              </a:rPr>
              <a:t>原文</a:t>
            </a:r>
            <a:r>
              <a:rPr lang="zh-CN" altLang="en-US" sz="2800" b="1" dirty="0"/>
              <a:t>）</a:t>
            </a:r>
            <a:endParaRPr lang="en-US" altLang="zh-CN" sz="2800" b="1" dirty="0"/>
          </a:p>
          <a:p>
            <a:pPr>
              <a:lnSpc>
                <a:spcPts val="3200"/>
              </a:lnSpc>
            </a:pPr>
            <a:endParaRPr lang="en-US" altLang="zh-CN" sz="2800" b="1" dirty="0" smtClean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endParaRPr lang="en-US" altLang="zh-CN" sz="2800" b="1" dirty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r>
              <a:rPr lang="zh-CN" altLang="en-US" sz="2800" b="1" dirty="0">
                <a:ea typeface="黑体" pitchFamily="49" charset="-122"/>
              </a:rPr>
              <a:t>她高兴得一会儿坐下，一会儿站起：“那就赶紧准备准备。”“哎呀，烦不烦？几步路，有什么好准备的！”</a:t>
            </a:r>
            <a:r>
              <a:rPr lang="zh-CN" altLang="en-US" sz="2800" b="1" dirty="0" smtClean="0">
                <a:solidFill>
                  <a:srgbClr val="FF0000"/>
                </a:solidFill>
                <a:ea typeface="黑体" pitchFamily="49" charset="-122"/>
              </a:rPr>
              <a:t>她不笑</a:t>
            </a:r>
            <a:r>
              <a:rPr lang="zh-CN" altLang="en-US" sz="2800" b="1" dirty="0">
                <a:solidFill>
                  <a:srgbClr val="FF0000"/>
                </a:solidFill>
                <a:ea typeface="黑体" pitchFamily="49" charset="-122"/>
              </a:rPr>
              <a:t>了</a:t>
            </a:r>
            <a:r>
              <a:rPr lang="zh-CN" altLang="en-US" sz="2800" b="1" dirty="0">
                <a:ea typeface="黑体" pitchFamily="49" charset="-122"/>
              </a:rPr>
              <a:t>，坐在我身边</a:t>
            </a:r>
            <a:r>
              <a:rPr lang="en-US" altLang="zh-CN" sz="2800" b="1" dirty="0">
                <a:ea typeface="黑体" pitchFamily="49" charset="-122"/>
              </a:rPr>
              <a:t>……</a:t>
            </a:r>
            <a:endParaRPr lang="zh-CN" altLang="en-US" sz="2800" b="1" dirty="0">
              <a:ea typeface="黑体" pitchFamily="49" charset="-122"/>
            </a:endParaRPr>
          </a:p>
          <a:p>
            <a:endParaRPr lang="zh-CN" altLang="en-US" sz="2800" b="1" dirty="0">
              <a:ea typeface="黑体" pitchFamily="49" charset="-122"/>
            </a:endParaRPr>
          </a:p>
        </p:txBody>
      </p:sp>
      <p:pic>
        <p:nvPicPr>
          <p:cNvPr id="32772" name="Picture 15" descr="1294413179875B11001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240" y="4727823"/>
            <a:ext cx="2663381" cy="2130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611096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263326"/>
            <a:ext cx="7560840" cy="4464497"/>
          </a:xfrm>
        </p:spPr>
        <p:txBody>
          <a:bodyPr>
            <a:noAutofit/>
          </a:bodyPr>
          <a:lstStyle/>
          <a:p>
            <a:r>
              <a:rPr lang="zh-CN" altLang="en-US" sz="4000" b="1" dirty="0" smtClean="0">
                <a:ea typeface="黑体" pitchFamily="49" charset="-122"/>
              </a:rPr>
              <a:t>比一比：</a:t>
            </a:r>
            <a:endParaRPr lang="en-US" altLang="zh-CN" sz="4000" b="1" dirty="0" smtClean="0">
              <a:ea typeface="黑体" pitchFamily="49" charset="-122"/>
            </a:endParaRPr>
          </a:p>
          <a:p>
            <a:pPr>
              <a:lnSpc>
                <a:spcPts val="3200"/>
              </a:lnSpc>
            </a:pPr>
            <a:endParaRPr lang="en-US" altLang="zh-CN" b="1" dirty="0" smtClean="0">
              <a:ea typeface="黑体" pitchFamily="49" charset="-122"/>
            </a:endParaRPr>
          </a:p>
          <a:p>
            <a:r>
              <a:rPr lang="zh-CN" altLang="en-US" b="1" dirty="0"/>
              <a:t>母亲扑过来抓住我的手，</a:t>
            </a:r>
            <a:r>
              <a:rPr lang="zh-CN" altLang="en-US" b="1" dirty="0">
                <a:solidFill>
                  <a:srgbClr val="FF0000"/>
                </a:solidFill>
              </a:rPr>
              <a:t>忍住哭声说</a:t>
            </a:r>
            <a:r>
              <a:rPr lang="zh-CN" altLang="en-US" b="1" dirty="0"/>
              <a:t>：“咱娘儿俩在一块儿，好好儿活，好好儿活</a:t>
            </a:r>
            <a:r>
              <a:rPr lang="en-US" altLang="zh-CN" b="1" dirty="0" smtClean="0"/>
              <a:t>……”</a:t>
            </a:r>
            <a:r>
              <a:rPr lang="zh-CN" altLang="en-US" b="1" dirty="0"/>
              <a:t> （</a:t>
            </a:r>
            <a:r>
              <a:rPr lang="zh-CN" altLang="en-US" b="1" dirty="0">
                <a:solidFill>
                  <a:srgbClr val="FFC000"/>
                </a:solidFill>
              </a:rPr>
              <a:t>原文</a:t>
            </a:r>
            <a:r>
              <a:rPr lang="zh-CN" altLang="en-US" b="1" dirty="0"/>
              <a:t>）</a:t>
            </a:r>
            <a:endParaRPr lang="en-US" altLang="zh-CN" b="1" dirty="0"/>
          </a:p>
          <a:p>
            <a:endParaRPr lang="en-US" altLang="zh-CN" b="1" dirty="0" smtClean="0"/>
          </a:p>
          <a:p>
            <a:endParaRPr lang="en-US" altLang="zh-CN" b="1" dirty="0">
              <a:ea typeface="黑体" pitchFamily="49" charset="-122"/>
            </a:endParaRPr>
          </a:p>
          <a:p>
            <a:r>
              <a:rPr lang="zh-CN" altLang="en-US" b="1" dirty="0"/>
              <a:t>母亲扑过来抓住我的手</a:t>
            </a:r>
            <a:r>
              <a:rPr lang="zh-CN" altLang="en-US" b="1" dirty="0" smtClean="0"/>
              <a:t>，</a:t>
            </a:r>
            <a:r>
              <a:rPr lang="zh-CN" altLang="en-US" b="1" dirty="0" smtClean="0">
                <a:solidFill>
                  <a:srgbClr val="FF0000"/>
                </a:solidFill>
              </a:rPr>
              <a:t>说</a:t>
            </a:r>
            <a:r>
              <a:rPr lang="zh-CN" altLang="en-US" b="1" dirty="0"/>
              <a:t>：“咱娘儿俩在一块儿，好好儿活，好好儿活</a:t>
            </a:r>
            <a:r>
              <a:rPr lang="en-US" altLang="zh-CN" b="1" dirty="0"/>
              <a:t>……”</a:t>
            </a:r>
            <a:endParaRPr lang="zh-CN" altLang="en-US" b="1" dirty="0">
              <a:ea typeface="黑体" pitchFamily="49" charset="-122"/>
            </a:endParaRPr>
          </a:p>
        </p:txBody>
      </p:sp>
      <p:pic>
        <p:nvPicPr>
          <p:cNvPr id="32772" name="Picture 15" descr="1294413179875B11001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240" y="4727823"/>
            <a:ext cx="2663381" cy="2130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7891825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619250" y="2781300"/>
            <a:ext cx="5908675" cy="17907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zh-CN" altLang="en-US" sz="3600" b="1" smtClean="0">
                <a:ea typeface="黑体" pitchFamily="49" charset="-122"/>
              </a:rPr>
              <a:t>身患绝症  病入膏肓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3600" b="1" smtClean="0">
                <a:ea typeface="黑体" pitchFamily="49" charset="-122"/>
              </a:rPr>
              <a:t>儿子瘫痪  暴怒无常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3600" b="1" smtClean="0">
                <a:ea typeface="黑体" pitchFamily="49" charset="-122"/>
              </a:rPr>
              <a:t>未成年的女儿</a:t>
            </a:r>
          </a:p>
        </p:txBody>
      </p:sp>
      <p:sp>
        <p:nvSpPr>
          <p:cNvPr id="11271" name="WordArt 7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7959725" cy="1587500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>
              <a:defRPr/>
            </a:pPr>
            <a:r>
              <a:rPr lang="zh-CN" altLang="en-US" sz="4800" b="1" kern="10"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楷体_GB2312"/>
                <a:ea typeface="楷体_GB2312"/>
              </a:rPr>
              <a:t>母亲当时，自身的状况如何</a:t>
            </a:r>
            <a:r>
              <a:rPr lang="en-US" altLang="zh-CN" sz="4800" b="1" kern="10"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楷体_GB2312"/>
                <a:ea typeface="楷体_GB2312"/>
              </a:rPr>
              <a:t>?</a:t>
            </a:r>
            <a:endParaRPr lang="zh-CN" altLang="en-US" sz="4800" b="1" kern="10">
              <a:ln w="28575">
                <a:solidFill>
                  <a:srgbClr val="0000FF"/>
                </a:solidFill>
                <a:round/>
                <a:headEnd/>
                <a:tailEnd/>
              </a:ln>
              <a:solidFill>
                <a:srgbClr val="333399"/>
              </a:soli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楷体_GB2312"/>
              <a:ea typeface="楷体_GB2312"/>
            </a:endParaRPr>
          </a:p>
        </p:txBody>
      </p:sp>
      <p:pic>
        <p:nvPicPr>
          <p:cNvPr id="4" name="Picture 5" descr="20130118150150_JXZ4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6136" y="3776760"/>
            <a:ext cx="3182009" cy="2910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03327682"/>
      </p:ext>
    </p:extLst>
  </p:cSld>
  <p:clrMapOvr>
    <a:masterClrMapping/>
  </p:clrMapOvr>
  <p:transition spd="med">
    <p:wedge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  <p:bldP spid="11267" grpI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3800475"/>
            <a:ext cx="352742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r>
              <a:rPr lang="zh-CN" altLang="en-US" sz="6600" b="1">
                <a:solidFill>
                  <a:srgbClr val="FF0000"/>
                </a:solidFill>
                <a:ea typeface="隶书" pitchFamily="49" charset="-122"/>
              </a:rPr>
              <a:t>品一品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341438"/>
            <a:ext cx="8424862" cy="4525962"/>
          </a:xfrm>
        </p:spPr>
        <p:txBody>
          <a:bodyPr/>
          <a:lstStyle/>
          <a:p>
            <a:r>
              <a:rPr lang="zh-CN" altLang="en-US" sz="4000" b="1">
                <a:ea typeface="黑体" pitchFamily="49" charset="-122"/>
              </a:rPr>
              <a:t>如果让你提炼出一个关键字（或词）或来表述文中的母亲留给你的印象，你会选择什么呢？</a:t>
            </a:r>
          </a:p>
        </p:txBody>
      </p:sp>
    </p:spTree>
    <p:extLst>
      <p:ext uri="{BB962C8B-B14F-4D97-AF65-F5344CB8AC3E}">
        <p14:creationId xmlns:p14="http://schemas.microsoft.com/office/powerpoint/2010/main" val="110563616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WordArt 4"/>
          <p:cNvSpPr>
            <a:spLocks noChangeArrowheads="1" noChangeShapeType="1" noTextEdit="1"/>
          </p:cNvSpPr>
          <p:nvPr/>
        </p:nvSpPr>
        <p:spPr bwMode="auto">
          <a:xfrm>
            <a:off x="827088" y="404813"/>
            <a:ext cx="3311525" cy="3527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/>
                <a:ea typeface="黑体"/>
              </a:rPr>
              <a:t>忍</a:t>
            </a:r>
          </a:p>
        </p:txBody>
      </p:sp>
      <p:pic>
        <p:nvPicPr>
          <p:cNvPr id="10249" name="Picture 9" descr="201405171950335152p"/>
          <p:cNvPicPr>
            <a:picLocks noChangeAspect="1" noChangeArrowheads="1"/>
          </p:cNvPicPr>
          <p:nvPr/>
        </p:nvPicPr>
        <p:blipFill>
          <a:blip r:embed="rId2"/>
          <a:srcRect l="13406" r="74231"/>
          <a:stretch>
            <a:fillRect/>
          </a:stretch>
        </p:blipFill>
        <p:spPr bwMode="auto">
          <a:xfrm>
            <a:off x="5286375" y="2643188"/>
            <a:ext cx="3357563" cy="3970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0254015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0" y="1465377"/>
            <a:ext cx="5794445" cy="530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323528" y="332656"/>
            <a:ext cx="5941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分角色朗读第</a:t>
            </a:r>
            <a:r>
              <a:rPr lang="en-US" altLang="zh-CN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1.3</a:t>
            </a:r>
            <a:r>
              <a:rPr lang="zh-CN" alt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段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485119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0"/>
            <a:ext cx="8229600" cy="1143000"/>
          </a:xfrm>
        </p:spPr>
        <p:txBody>
          <a:bodyPr/>
          <a:lstStyle/>
          <a:p>
            <a:r>
              <a:rPr lang="zh-CN" altLang="en-US" sz="6600" b="1" dirty="0" smtClean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母亲的话语</a:t>
            </a:r>
            <a:endParaRPr lang="zh-CN" altLang="en-US" sz="6600" b="1" dirty="0">
              <a:solidFill>
                <a:schemeClr val="tx2">
                  <a:lumMod val="60000"/>
                  <a:lumOff val="40000"/>
                </a:schemeClr>
              </a:solidFill>
              <a:ea typeface="隶书" pitchFamily="49" charset="-122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0" y="1052736"/>
            <a:ext cx="9072016" cy="25922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500" b="1" dirty="0" smtClean="0">
                <a:latin typeface="+mn-ea"/>
              </a:rPr>
              <a:t>“听说北海的花都开了，我推着你去走走。”</a:t>
            </a:r>
          </a:p>
          <a:p>
            <a:r>
              <a:rPr lang="zh-CN" altLang="en-US" sz="4500" b="1" dirty="0" smtClean="0">
                <a:latin typeface="+mn-ea"/>
              </a:rPr>
              <a:t>“咱</a:t>
            </a:r>
            <a:r>
              <a:rPr lang="zh-CN" altLang="en-US" sz="4500" b="1" dirty="0">
                <a:latin typeface="+mn-ea"/>
              </a:rPr>
              <a:t>娘儿俩在一块儿，好好儿活，好好儿活</a:t>
            </a:r>
            <a:r>
              <a:rPr lang="en-US" altLang="zh-CN" sz="4500" b="1" dirty="0">
                <a:latin typeface="+mn-ea"/>
              </a:rPr>
              <a:t>……”</a:t>
            </a:r>
            <a:endParaRPr lang="en-US" altLang="zh-CN" sz="4500" b="1" dirty="0" smtClean="0">
              <a:latin typeface="+mn-ea"/>
            </a:endParaRPr>
          </a:p>
          <a:p>
            <a:r>
              <a:rPr lang="zh-CN" altLang="en-US" sz="4500" b="1" dirty="0" smtClean="0">
                <a:latin typeface="+mn-ea"/>
              </a:rPr>
              <a:t>“北海的菊花开了，我推着你去看看吧。”</a:t>
            </a:r>
            <a:endParaRPr lang="en-US" altLang="zh-CN" sz="4500" b="1" dirty="0" smtClean="0">
              <a:latin typeface="+mn-ea"/>
            </a:endParaRPr>
          </a:p>
          <a:p>
            <a:r>
              <a:rPr lang="zh-CN" altLang="en-US" sz="4500" b="1" dirty="0" smtClean="0"/>
              <a:t>“</a:t>
            </a:r>
            <a:r>
              <a:rPr lang="zh-CN" altLang="en-US" sz="4500" b="1" dirty="0"/>
              <a:t>你要是愿意，就明天</a:t>
            </a:r>
            <a:r>
              <a:rPr lang="en-US" altLang="zh-CN" sz="4500" b="1" dirty="0" smtClean="0"/>
              <a:t>?”</a:t>
            </a:r>
          </a:p>
          <a:p>
            <a:r>
              <a:rPr lang="zh-CN" altLang="en-US" sz="4500" b="1" dirty="0"/>
              <a:t>“那就赶紧准备准备。</a:t>
            </a:r>
            <a:r>
              <a:rPr lang="zh-CN" altLang="en-US" sz="4500" b="1" dirty="0" smtClean="0"/>
              <a:t>”</a:t>
            </a:r>
            <a:endParaRPr lang="en-US" altLang="zh-CN" sz="4500" b="1" dirty="0" smtClean="0">
              <a:latin typeface="+mn-ea"/>
            </a:endParaRPr>
          </a:p>
          <a:p>
            <a:r>
              <a:rPr lang="zh-CN" altLang="en-US" sz="4500" b="1" dirty="0" smtClean="0">
                <a:latin typeface="+mn-ea"/>
              </a:rPr>
              <a:t>“我</a:t>
            </a:r>
            <a:r>
              <a:rPr lang="zh-CN" altLang="en-US" sz="4500" b="1" dirty="0">
                <a:latin typeface="+mn-ea"/>
              </a:rPr>
              <a:t>那个有病的儿子和我那个还未成年的女儿</a:t>
            </a:r>
            <a:r>
              <a:rPr lang="en-US" altLang="zh-CN" sz="4500" b="1" dirty="0">
                <a:latin typeface="+mn-ea"/>
              </a:rPr>
              <a:t>……”</a:t>
            </a:r>
            <a:endParaRPr lang="zh-CN" altLang="en-US" sz="4500" b="1" dirty="0">
              <a:latin typeface="+mn-ea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323528" y="38610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6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我</a:t>
            </a:r>
            <a:r>
              <a:rPr lang="zh-CN" altLang="en-US" sz="6600" b="1" dirty="0" smtClean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的话语</a:t>
            </a:r>
            <a:endParaRPr lang="zh-CN" altLang="en-US" sz="6600" b="1" dirty="0">
              <a:solidFill>
                <a:schemeClr val="tx2">
                  <a:lumMod val="60000"/>
                  <a:lumOff val="40000"/>
                </a:schemeClr>
              </a:solidFill>
              <a:ea typeface="隶书" pitchFamily="49" charset="-122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89450" y="4869160"/>
            <a:ext cx="9072016" cy="15841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 smtClean="0"/>
              <a:t>“</a:t>
            </a:r>
            <a:r>
              <a:rPr lang="zh-CN" altLang="en-US" sz="2800" b="1" dirty="0"/>
              <a:t>不，我不去！</a:t>
            </a:r>
            <a:r>
              <a:rPr lang="zh-CN" altLang="en-US" sz="2800" b="1" dirty="0" smtClean="0"/>
              <a:t>”</a:t>
            </a:r>
            <a:endParaRPr lang="en-US" altLang="zh-CN" sz="2800" b="1" dirty="0" smtClean="0"/>
          </a:p>
          <a:p>
            <a:r>
              <a:rPr lang="zh-CN" altLang="en-US" sz="2800" b="1" dirty="0"/>
              <a:t>我活着有什么劲！</a:t>
            </a:r>
            <a:r>
              <a:rPr lang="zh-CN" altLang="en-US" sz="2800" b="1" dirty="0" smtClean="0"/>
              <a:t>”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“</a:t>
            </a:r>
            <a:r>
              <a:rPr lang="zh-CN" altLang="en-US" sz="2800" b="1" dirty="0"/>
              <a:t>唉呀，烦不烦？几步路，有什么好准备的！”</a:t>
            </a:r>
            <a:endParaRPr lang="en-US" altLang="zh-CN" sz="2800" b="1" dirty="0" smtClean="0"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691690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180528" y="-315416"/>
            <a:ext cx="8229600" cy="1143000"/>
          </a:xfrm>
        </p:spPr>
        <p:txBody>
          <a:bodyPr/>
          <a:lstStyle/>
          <a:p>
            <a:r>
              <a:rPr lang="zh-CN" altLang="en-US" sz="6600" b="1" dirty="0" smtClean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母亲的动作和神态</a:t>
            </a:r>
            <a:endParaRPr lang="zh-CN" altLang="en-US" sz="6600" b="1" dirty="0">
              <a:solidFill>
                <a:schemeClr val="tx2">
                  <a:lumMod val="60000"/>
                  <a:lumOff val="40000"/>
                </a:schemeClr>
              </a:solidFill>
              <a:ea typeface="隶书" pitchFamily="49" charset="-122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-11991" y="1052736"/>
            <a:ext cx="8855670" cy="58052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母亲就</a:t>
            </a:r>
            <a:r>
              <a:rPr lang="zh-CN" altLang="en-US" sz="2800" dirty="0">
                <a:solidFill>
                  <a:srgbClr val="FF0000"/>
                </a:solidFill>
              </a:rPr>
              <a:t>悄悄地躲出去</a:t>
            </a:r>
            <a:r>
              <a:rPr lang="zh-CN" altLang="en-US" sz="2800" dirty="0"/>
              <a:t>，在我看不见的地方</a:t>
            </a:r>
            <a:r>
              <a:rPr lang="zh-CN" altLang="en-US" sz="2800" dirty="0">
                <a:solidFill>
                  <a:srgbClr val="FF0000"/>
                </a:solidFill>
              </a:rPr>
              <a:t>偷偷地听</a:t>
            </a:r>
            <a:r>
              <a:rPr lang="zh-CN" altLang="en-US" sz="2800" dirty="0"/>
              <a:t>着我的动静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zh-CN" altLang="en-US" sz="2800" dirty="0" smtClean="0"/>
              <a:t>当</a:t>
            </a:r>
            <a:r>
              <a:rPr lang="zh-CN" altLang="en-US" sz="2800" dirty="0"/>
              <a:t>一切恢复沉寂，她又</a:t>
            </a:r>
            <a:r>
              <a:rPr lang="zh-CN" altLang="en-US" sz="2800" dirty="0">
                <a:solidFill>
                  <a:srgbClr val="FF0000"/>
                </a:solidFill>
              </a:rPr>
              <a:t>悄悄地进来</a:t>
            </a:r>
            <a:r>
              <a:rPr lang="zh-CN" altLang="en-US" sz="2800" dirty="0"/>
              <a:t>，</a:t>
            </a:r>
            <a:r>
              <a:rPr lang="zh-CN" altLang="en-US" sz="2800" dirty="0">
                <a:solidFill>
                  <a:srgbClr val="FF0000"/>
                </a:solidFill>
              </a:rPr>
              <a:t>眼边红红的</a:t>
            </a:r>
            <a:r>
              <a:rPr lang="zh-CN" altLang="en-US" sz="2800" dirty="0"/>
              <a:t>，看着</a:t>
            </a:r>
            <a:r>
              <a:rPr lang="zh-CN" altLang="en-US" sz="2800" dirty="0" smtClean="0"/>
              <a:t>我。</a:t>
            </a:r>
            <a:endParaRPr lang="en-US" altLang="zh-CN" sz="2800" dirty="0" smtClean="0"/>
          </a:p>
          <a:p>
            <a:r>
              <a:rPr lang="zh-CN" altLang="en-US" sz="2800" dirty="0"/>
              <a:t>母亲</a:t>
            </a:r>
            <a:r>
              <a:rPr lang="zh-CN" altLang="en-US" sz="2800" dirty="0">
                <a:solidFill>
                  <a:srgbClr val="FF0000"/>
                </a:solidFill>
              </a:rPr>
              <a:t>扑过来抓住</a:t>
            </a:r>
            <a:r>
              <a:rPr lang="zh-CN" altLang="en-US" sz="2800" dirty="0"/>
              <a:t>我的手，</a:t>
            </a:r>
            <a:r>
              <a:rPr lang="zh-CN" altLang="en-US" sz="2800" dirty="0">
                <a:solidFill>
                  <a:srgbClr val="FF0000"/>
                </a:solidFill>
              </a:rPr>
              <a:t>忍住哭声</a:t>
            </a:r>
            <a:r>
              <a:rPr lang="zh-CN" altLang="en-US" sz="2800" dirty="0" smtClean="0"/>
              <a:t>说</a:t>
            </a:r>
            <a:r>
              <a:rPr lang="en-US" altLang="zh-CN" sz="2800" dirty="0" smtClean="0"/>
              <a:t>……</a:t>
            </a:r>
          </a:p>
          <a:p>
            <a:r>
              <a:rPr lang="zh-CN" altLang="en-US" sz="2800" dirty="0"/>
              <a:t>母亲进来了，</a:t>
            </a:r>
            <a:r>
              <a:rPr lang="zh-CN" altLang="en-US" sz="2800" dirty="0">
                <a:solidFill>
                  <a:srgbClr val="FF0000"/>
                </a:solidFill>
              </a:rPr>
              <a:t>挡</a:t>
            </a:r>
            <a:r>
              <a:rPr lang="zh-CN" altLang="en-US" sz="2800" dirty="0"/>
              <a:t>在窗</a:t>
            </a:r>
            <a:r>
              <a:rPr lang="zh-CN" altLang="en-US" sz="2800" dirty="0" smtClean="0"/>
              <a:t>前</a:t>
            </a:r>
            <a:r>
              <a:rPr lang="en-US" altLang="zh-CN" sz="2800" dirty="0" smtClean="0"/>
              <a:t>……</a:t>
            </a:r>
          </a:p>
          <a:p>
            <a:r>
              <a:rPr lang="zh-CN" altLang="en-US" sz="2800" dirty="0"/>
              <a:t>她</a:t>
            </a:r>
            <a:r>
              <a:rPr lang="zh-CN" altLang="en-US" sz="2800" dirty="0">
                <a:solidFill>
                  <a:srgbClr val="FF0000"/>
                </a:solidFill>
              </a:rPr>
              <a:t>憔悴</a:t>
            </a:r>
            <a:r>
              <a:rPr lang="zh-CN" altLang="en-US" sz="2800" dirty="0"/>
              <a:t>的脸上现出</a:t>
            </a:r>
            <a:r>
              <a:rPr lang="zh-CN" altLang="en-US" sz="2800" dirty="0">
                <a:solidFill>
                  <a:srgbClr val="FF0000"/>
                </a:solidFill>
              </a:rPr>
              <a:t>央求般</a:t>
            </a:r>
            <a:r>
              <a:rPr lang="zh-CN" altLang="en-US" sz="2800" dirty="0"/>
              <a:t>的</a:t>
            </a:r>
            <a:r>
              <a:rPr lang="zh-CN" altLang="en-US" sz="2800" dirty="0" smtClean="0"/>
              <a:t>神色。</a:t>
            </a:r>
            <a:endParaRPr lang="en-US" altLang="zh-CN" sz="2800" dirty="0" smtClean="0"/>
          </a:p>
          <a:p>
            <a:r>
              <a:rPr lang="zh-CN" altLang="en-US" sz="2800" dirty="0"/>
              <a:t>她高兴得</a:t>
            </a:r>
            <a:r>
              <a:rPr lang="zh-CN" altLang="en-US" sz="2800" dirty="0">
                <a:solidFill>
                  <a:srgbClr val="FF0000"/>
                </a:solidFill>
              </a:rPr>
              <a:t>一会坐下，一会站</a:t>
            </a:r>
            <a:r>
              <a:rPr lang="zh-CN" altLang="en-US" sz="2800" dirty="0" smtClean="0">
                <a:solidFill>
                  <a:srgbClr val="FF0000"/>
                </a:solidFill>
              </a:rPr>
              <a:t>起</a:t>
            </a:r>
            <a:r>
              <a:rPr lang="en-US" altLang="zh-CN" sz="2800" dirty="0" smtClean="0">
                <a:solidFill>
                  <a:srgbClr val="FF0000"/>
                </a:solidFill>
              </a:rPr>
              <a:t>……</a:t>
            </a:r>
          </a:p>
          <a:p>
            <a:r>
              <a:rPr lang="zh-CN" altLang="en-US" sz="2800" dirty="0"/>
              <a:t>她也</a:t>
            </a:r>
            <a:r>
              <a:rPr lang="zh-CN" altLang="en-US" sz="2800" dirty="0">
                <a:solidFill>
                  <a:srgbClr val="FF0000"/>
                </a:solidFill>
              </a:rPr>
              <a:t>笑</a:t>
            </a:r>
            <a:r>
              <a:rPr lang="zh-CN" altLang="en-US" sz="2800" dirty="0"/>
              <a:t>了，</a:t>
            </a:r>
            <a:r>
              <a:rPr lang="zh-CN" altLang="en-US" sz="2800" dirty="0">
                <a:solidFill>
                  <a:srgbClr val="FF0000"/>
                </a:solidFill>
              </a:rPr>
              <a:t>坐</a:t>
            </a:r>
            <a:r>
              <a:rPr lang="zh-CN" altLang="en-US" sz="2800" dirty="0"/>
              <a:t>在我身边，</a:t>
            </a:r>
            <a:r>
              <a:rPr lang="zh-CN" altLang="en-US" sz="2800" dirty="0">
                <a:solidFill>
                  <a:srgbClr val="FF0000"/>
                </a:solidFill>
              </a:rPr>
              <a:t>絮絮叨叨地说</a:t>
            </a:r>
            <a:r>
              <a:rPr lang="zh-CN" altLang="en-US" sz="2800" dirty="0" smtClean="0"/>
              <a:t>着</a:t>
            </a:r>
            <a:endParaRPr lang="en-US" altLang="zh-CN" sz="2800" dirty="0" smtClean="0"/>
          </a:p>
          <a:p>
            <a:r>
              <a:rPr lang="zh-CN" altLang="en-US" sz="2800" dirty="0"/>
              <a:t>她</a:t>
            </a:r>
            <a:r>
              <a:rPr lang="zh-CN" altLang="en-US" sz="2800" dirty="0">
                <a:solidFill>
                  <a:srgbClr val="FF0000"/>
                </a:solidFill>
              </a:rPr>
              <a:t>忽然不说</a:t>
            </a:r>
            <a:r>
              <a:rPr lang="zh-CN" altLang="en-US" sz="2800" dirty="0"/>
              <a:t>了。对于“跑”和“踩”一类的字眼儿。她比我还敏感。她又</a:t>
            </a:r>
            <a:r>
              <a:rPr lang="zh-CN" altLang="en-US" sz="2800" dirty="0">
                <a:solidFill>
                  <a:srgbClr val="FF0000"/>
                </a:solidFill>
              </a:rPr>
              <a:t>悄悄地出去</a:t>
            </a:r>
            <a:r>
              <a:rPr lang="zh-CN" altLang="en-US" sz="2800" dirty="0"/>
              <a:t>了。</a:t>
            </a:r>
            <a:br>
              <a:rPr lang="zh-CN" altLang="en-US" sz="2800" dirty="0"/>
            </a:br>
            <a:endParaRPr lang="en-US" altLang="zh-CN" sz="2800" b="1" dirty="0" smtClean="0"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4193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0" y="1465377"/>
            <a:ext cx="5794445" cy="530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323528" y="332656"/>
            <a:ext cx="5941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分角色朗读第</a:t>
            </a:r>
            <a:r>
              <a:rPr lang="en-US" altLang="zh-CN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1.3</a:t>
            </a:r>
            <a:r>
              <a:rPr lang="zh-CN" alt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段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147791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Text Box 3"/>
          <p:cNvSpPr txBox="1">
            <a:spLocks noChangeArrowheads="1"/>
          </p:cNvSpPr>
          <p:nvPr/>
        </p:nvSpPr>
        <p:spPr bwMode="auto">
          <a:xfrm>
            <a:off x="-1" y="1412776"/>
            <a:ext cx="7993063" cy="350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黄色的花淡雅，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白色的花高洁，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紫红色的花热烈而深沉，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泼泼</a:t>
            </a:r>
            <a:r>
              <a:rPr lang="en-US" sz="3200" b="1" dirty="0" err="1">
                <a:latin typeface="黑体" pitchFamily="49" charset="-122"/>
                <a:ea typeface="黑体" pitchFamily="49" charset="-122"/>
              </a:rPr>
              <a:t>洒洒</a:t>
            </a:r>
            <a:r>
              <a:rPr lang="en-US" sz="3200" b="1" dirty="0">
                <a:latin typeface="黑体" pitchFamily="49" charset="-122"/>
                <a:ea typeface="黑体" pitchFamily="49" charset="-122"/>
              </a:rPr>
              <a:t>，</a:t>
            </a:r>
            <a:endParaRPr lang="zh-CN" altLang="en-US" sz="3200" b="1" dirty="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en-US" sz="3200" b="1" dirty="0" err="1">
                <a:latin typeface="黑体" pitchFamily="49" charset="-122"/>
                <a:ea typeface="黑体" pitchFamily="49" charset="-122"/>
              </a:rPr>
              <a:t>在秋风中正开得烂漫</a:t>
            </a:r>
            <a:r>
              <a:rPr lang="en-US" sz="3200" b="1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79512" y="188640"/>
            <a:ext cx="46085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ea typeface="隶书" pitchFamily="49" charset="-122"/>
              </a:rPr>
              <a:t>悟一悟</a:t>
            </a:r>
          </a:p>
        </p:txBody>
      </p:sp>
      <p:pic>
        <p:nvPicPr>
          <p:cNvPr id="5" name="Picture 2" descr="DSCF130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556" y="91976"/>
            <a:ext cx="2668936" cy="185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图片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91877"/>
            <a:ext cx="2702484" cy="204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图片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226" y="3166170"/>
            <a:ext cx="2635388" cy="1976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7140" y="5288340"/>
            <a:ext cx="8981946" cy="1569660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      象征着母亲的期望：无论遭遇怎样的厄运，都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要活得坚韧，活出尊严，活出自我生命的个性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与美丽。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77285581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5"/>
          <p:cNvSpPr txBox="1">
            <a:spLocks noChangeArrowheads="1"/>
          </p:cNvSpPr>
          <p:nvPr/>
        </p:nvSpPr>
        <p:spPr bwMode="auto">
          <a:xfrm>
            <a:off x="735013" y="3381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950913" y="3381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28676" name="Text Box 8"/>
          <p:cNvSpPr txBox="1">
            <a:spLocks noChangeArrowheads="1"/>
          </p:cNvSpPr>
          <p:nvPr/>
        </p:nvSpPr>
        <p:spPr bwMode="auto">
          <a:xfrm>
            <a:off x="1671638" y="22098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zh-CN" altLang="zh-CN" sz="1800"/>
          </a:p>
        </p:txBody>
      </p:sp>
      <p:sp>
        <p:nvSpPr>
          <p:cNvPr id="77833" name="Rectangle 9"/>
          <p:cNvSpPr>
            <a:spLocks noRot="1" noChangeArrowheads="1"/>
          </p:cNvSpPr>
          <p:nvPr/>
        </p:nvSpPr>
        <p:spPr bwMode="auto">
          <a:xfrm>
            <a:off x="251520" y="1802606"/>
            <a:ext cx="8748712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/>
            <a:r>
              <a:rPr lang="zh-CN" altLang="en-US" sz="4400" b="1" dirty="0" smtClean="0">
                <a:ea typeface="楷体_GB2312" pitchFamily="49" charset="-122"/>
              </a:rPr>
              <a:t>         细</a:t>
            </a:r>
            <a:r>
              <a:rPr lang="zh-CN" altLang="en-US" sz="4400" b="1" dirty="0">
                <a:ea typeface="楷体_GB2312" pitchFamily="49" charset="-122"/>
              </a:rPr>
              <a:t>读本文，你能体会到作者在写作此文时是怎样的</a:t>
            </a:r>
            <a:r>
              <a:rPr lang="zh-CN" altLang="en-US" sz="4400" b="1" dirty="0" smtClean="0">
                <a:ea typeface="楷体_GB2312" pitchFamily="49" charset="-122"/>
              </a:rPr>
              <a:t>心情吗？</a:t>
            </a:r>
            <a:endParaRPr lang="zh-CN" altLang="en-US" sz="4400" b="1" dirty="0">
              <a:ea typeface="楷体_GB2312" pitchFamily="49" charset="-122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69170" y="4941168"/>
            <a:ext cx="223361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6600" b="1" dirty="0">
                <a:solidFill>
                  <a:srgbClr val="CC0000"/>
                </a:solidFill>
                <a:ea typeface="楷体_GB2312" pitchFamily="49" charset="-122"/>
              </a:rPr>
              <a:t>悔恨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2234470" y="4941168"/>
            <a:ext cx="2303463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6600" b="1" dirty="0">
                <a:solidFill>
                  <a:srgbClr val="CC0000"/>
                </a:solidFill>
                <a:ea typeface="楷体_GB2312" pitchFamily="49" charset="-122"/>
              </a:rPr>
              <a:t>悲痛</a:t>
            </a:r>
          </a:p>
        </p:txBody>
      </p:sp>
      <p:sp>
        <p:nvSpPr>
          <p:cNvPr id="77836" name="Text Box 12"/>
          <p:cNvSpPr txBox="1">
            <a:spLocks noChangeArrowheads="1"/>
          </p:cNvSpPr>
          <p:nvPr/>
        </p:nvSpPr>
        <p:spPr bwMode="auto">
          <a:xfrm>
            <a:off x="4355976" y="4976507"/>
            <a:ext cx="2303463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6600" b="1" dirty="0">
                <a:solidFill>
                  <a:srgbClr val="CC0000"/>
                </a:solidFill>
                <a:ea typeface="楷体_GB2312" pitchFamily="49" charset="-122"/>
              </a:rPr>
              <a:t>怀念</a:t>
            </a:r>
          </a:p>
        </p:txBody>
      </p:sp>
      <p:sp>
        <p:nvSpPr>
          <p:cNvPr id="28681" name="Text Box 15"/>
          <p:cNvSpPr txBox="1">
            <a:spLocks noChangeArrowheads="1"/>
          </p:cNvSpPr>
          <p:nvPr/>
        </p:nvSpPr>
        <p:spPr bwMode="auto">
          <a:xfrm>
            <a:off x="1743075" y="947738"/>
            <a:ext cx="5270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77840" name="WordArt 16"/>
          <p:cNvSpPr>
            <a:spLocks noChangeArrowheads="1" noChangeShapeType="1" noTextEdit="1"/>
          </p:cNvSpPr>
          <p:nvPr/>
        </p:nvSpPr>
        <p:spPr bwMode="auto">
          <a:xfrm>
            <a:off x="251520" y="341880"/>
            <a:ext cx="5544864" cy="131445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3600" b="1" kern="10" dirty="0">
                <a:ln w="317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回读作者 体会感情</a:t>
            </a:r>
          </a:p>
        </p:txBody>
      </p:sp>
      <p:pic>
        <p:nvPicPr>
          <p:cNvPr id="11" name="Picture 5" descr="20130118150150_JXZ4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00" y="3970064"/>
            <a:ext cx="3175781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539552" y="3392546"/>
            <a:ext cx="6599091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ea typeface="黑体" pitchFamily="49" charset="-122"/>
              </a:rPr>
              <a:t>我从</a:t>
            </a:r>
            <a:r>
              <a:rPr lang="en-US" altLang="zh-CN" sz="3200" b="1" dirty="0" smtClean="0">
                <a:ea typeface="黑体" pitchFamily="49" charset="-122"/>
              </a:rPr>
              <a:t>_____</a:t>
            </a:r>
            <a:r>
              <a:rPr lang="zh-CN" altLang="en-US" sz="3200" b="1" dirty="0" smtClean="0">
                <a:ea typeface="黑体" pitchFamily="49" charset="-122"/>
              </a:rPr>
              <a:t>体会到作者</a:t>
            </a:r>
            <a:r>
              <a:rPr lang="en-US" altLang="zh-CN" sz="3200" b="1" dirty="0">
                <a:ea typeface="黑体" pitchFamily="49" charset="-122"/>
              </a:rPr>
              <a:t>_____</a:t>
            </a:r>
            <a:r>
              <a:rPr lang="zh-CN" altLang="en-US" sz="3200" b="1" dirty="0" smtClean="0">
                <a:ea typeface="黑体" pitchFamily="49" charset="-122"/>
              </a:rPr>
              <a:t>的心情</a:t>
            </a:r>
            <a:endParaRPr lang="zh-CN" altLang="en-US" sz="3200" b="1" dirty="0"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163238"/>
      </p:ext>
    </p:extLst>
  </p:cSld>
  <p:clrMapOvr>
    <a:masterClrMapping/>
  </p:clrMapOvr>
  <p:transition spd="med">
    <p:wheel spokes="8"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78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3" grpId="0" build="p"/>
      <p:bldP spid="77834" grpId="0"/>
      <p:bldP spid="77835" grpId="0"/>
      <p:bldP spid="77836" grpId="0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79388" y="100013"/>
            <a:ext cx="8713787" cy="675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buFont typeface="Arial" charset="0"/>
              <a:buNone/>
              <a:defRPr/>
            </a:pPr>
            <a:r>
              <a:rPr lang="en-US" sz="3200" b="1">
                <a:latin typeface="宋体" pitchFamily="2" charset="-122"/>
                <a:ea typeface="黑体" pitchFamily="49" charset="-122"/>
              </a:rPr>
              <a:t>    </a:t>
            </a:r>
            <a:r>
              <a:rPr lang="zh-CN" altLang="en-US" sz="3600" b="1">
                <a:latin typeface="宋体" pitchFamily="2" charset="-122"/>
                <a:ea typeface="黑体" pitchFamily="49" charset="-122"/>
              </a:rPr>
              <a:t>我有一个凄苦的梦</a:t>
            </a:r>
            <a:r>
              <a:rPr lang="en-US" sz="3600" b="1">
                <a:latin typeface="Arial" charset="0"/>
                <a:ea typeface="黑体" pitchFamily="49" charset="-122"/>
              </a:rPr>
              <a:t>……</a:t>
            </a:r>
            <a:r>
              <a:rPr lang="zh-CN" altLang="en-US" sz="3600" b="1">
                <a:latin typeface="宋体" pitchFamily="2" charset="-122"/>
                <a:ea typeface="黑体" pitchFamily="49" charset="-122"/>
              </a:rPr>
              <a:t>在梦里，我绝望地哭喊，心里怨她：</a:t>
            </a:r>
            <a:r>
              <a:rPr lang="zh-CN" altLang="en-US" sz="3600" b="1">
                <a:solidFill>
                  <a:srgbClr val="FF0000"/>
                </a:solidFill>
                <a:latin typeface="Arial" charset="0"/>
                <a:ea typeface="黑体" pitchFamily="49" charset="-122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ea typeface="黑体" pitchFamily="49" charset="-122"/>
              </a:rPr>
              <a:t>我理解你的失望，我理解你的离开，但你总要捎个信儿来呀，你不知道，我们会牵挂你，不知道我们是多么想念你吗？</a:t>
            </a:r>
            <a:r>
              <a:rPr lang="zh-CN" altLang="en-US" sz="3600" b="1">
                <a:solidFill>
                  <a:srgbClr val="FF0000"/>
                </a:solidFill>
                <a:latin typeface="Arial" charset="0"/>
                <a:ea typeface="黑体" pitchFamily="49" charset="-122"/>
              </a:rPr>
              <a:t>”</a:t>
            </a:r>
            <a:r>
              <a:rPr lang="zh-CN" altLang="en-US" sz="3600" b="1">
                <a:latin typeface="宋体" pitchFamily="2" charset="-122"/>
                <a:ea typeface="黑体" pitchFamily="49" charset="-122"/>
              </a:rPr>
              <a:t>但就连这样的话也无从说给她，只知道她在很远的地方，并不知道她在哪儿。这个梦一再走进我的黑夜，驱之不去。</a:t>
            </a: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         </a:t>
            </a:r>
          </a:p>
          <a:p>
            <a:pPr>
              <a:lnSpc>
                <a:spcPct val="115000"/>
              </a:lnSpc>
              <a:buFont typeface="Arial" charset="0"/>
              <a:buNone/>
              <a:defRPr/>
            </a:pP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      </a:t>
            </a:r>
            <a:r>
              <a:rPr lang="en-US" sz="2800" b="1">
                <a:latin typeface="Arial" charset="0"/>
                <a:ea typeface="黑体" pitchFamily="49" charset="-122"/>
              </a:rPr>
              <a:t>——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黑体" pitchFamily="49" charset="-122"/>
              </a:rPr>
              <a:t>史铁生</a:t>
            </a:r>
            <a:r>
              <a:rPr lang="en-US" sz="2800" b="1">
                <a:latin typeface="宋体" pitchFamily="2" charset="-122"/>
                <a:ea typeface="黑体" pitchFamily="49" charset="-122"/>
              </a:rPr>
              <a:t>《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有关庙的回忆</a:t>
            </a:r>
            <a:r>
              <a:rPr lang="en-US" sz="2800">
                <a:latin typeface="宋体" pitchFamily="2" charset="-122"/>
                <a:ea typeface="黑体" pitchFamily="49" charset="-122"/>
              </a:rPr>
              <a:t>》</a:t>
            </a:r>
            <a:r>
              <a:rPr lang="en-US" sz="2800">
                <a:latin typeface="Times New Roman" pitchFamily="18" charset="0"/>
              </a:rPr>
              <a:t> </a:t>
            </a:r>
          </a:p>
          <a:p>
            <a:pPr>
              <a:lnSpc>
                <a:spcPct val="115000"/>
              </a:lnSpc>
              <a:buFont typeface="Arial" charset="0"/>
              <a:buNone/>
              <a:defRPr/>
            </a:pPr>
            <a:endParaRPr lang="en-US" sz="3200" b="1">
              <a:latin typeface="宋体" pitchFamily="2" charset="-122"/>
              <a:ea typeface="黑体" pitchFamily="49" charset="-122"/>
            </a:endParaRPr>
          </a:p>
          <a:p>
            <a:pPr>
              <a:lnSpc>
                <a:spcPct val="115000"/>
              </a:lnSpc>
              <a:buFont typeface="Arial" charset="0"/>
              <a:buNone/>
              <a:defRPr/>
            </a:pPr>
            <a:r>
              <a:rPr lang="en-US" sz="2800" b="1">
                <a:latin typeface="宋体" pitchFamily="2" charset="-122"/>
                <a:ea typeface="黑体" pitchFamily="49" charset="-122"/>
              </a:rPr>
              <a:t>                       </a:t>
            </a:r>
          </a:p>
        </p:txBody>
      </p:sp>
      <p:pic>
        <p:nvPicPr>
          <p:cNvPr id="19459" name="Picture 2" descr="shits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4868863"/>
            <a:ext cx="22669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离开你的那一天（小提琴曲）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95288" y="6308725"/>
            <a:ext cx="244475" cy="244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873040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94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194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1"/>
                  </p:tgtEl>
                </p:cond>
              </p:nextCondLst>
            </p:seq>
            <p:audio>
              <p:cMediaNode numSld="3">
                <p:cTn id="1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461"/>
                </p:tgtEl>
              </p:cMediaNode>
            </p:audio>
          </p:childTnLst>
        </p:cTn>
      </p:par>
    </p:tnLst>
    <p:bldLst>
      <p:bldP spid="1536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84588"/>
            <a:ext cx="3924300" cy="317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692150"/>
            <a:ext cx="8229600" cy="4525963"/>
          </a:xfrm>
        </p:spPr>
        <p:txBody>
          <a:bodyPr/>
          <a:lstStyle/>
          <a:p>
            <a:r>
              <a:rPr lang="zh-CN" altLang="en-US" sz="3600" b="1">
                <a:ea typeface="黑体" pitchFamily="49" charset="-122"/>
              </a:rPr>
              <a:t>我坐在小公园安静的树林里，闭上眼睛，想，上帝为什么早早的召母亲回去呢？很久很久，迷迷糊糊的我听见了回答：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她心里太苦了，上帝看她受不住，就召她回去了。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3600" b="1">
                <a:ea typeface="黑体" pitchFamily="49" charset="-122"/>
              </a:rPr>
              <a:t>睁开眼睛，看见风正从树林里穿过。</a:t>
            </a:r>
          </a:p>
          <a:p>
            <a:pPr>
              <a:buFontTx/>
              <a:buNone/>
            </a:pPr>
            <a:r>
              <a:rPr lang="zh-CN" altLang="en-US"/>
              <a:t>                                 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史铁生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合欢树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》 </a:t>
            </a:r>
          </a:p>
        </p:txBody>
      </p:sp>
    </p:spTree>
    <p:extLst>
      <p:ext uri="{BB962C8B-B14F-4D97-AF65-F5344CB8AC3E}">
        <p14:creationId xmlns:p14="http://schemas.microsoft.com/office/powerpoint/2010/main" val="16805438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658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000" b="1">
                <a:latin typeface="黑体" pitchFamily="49" charset="-122"/>
                <a:ea typeface="黑体" pitchFamily="49" charset="-122"/>
              </a:rPr>
              <a:t>在那段日子里</a:t>
            </a:r>
            <a:r>
              <a:rPr lang="en-US" altLang="zh-CN" sz="30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3000" b="1">
                <a:latin typeface="黑体" pitchFamily="49" charset="-122"/>
                <a:ea typeface="黑体" pitchFamily="49" charset="-122"/>
              </a:rPr>
              <a:t>那是好几年长的一段日子，我想我一定使母亲作过了最坏的准备了，但她从来没有对我说过：“你为我想想。”事实上</a:t>
            </a:r>
            <a:r>
              <a:rPr lang="zh-CN" altLang="en-US" sz="3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我也真的没为她想过。那时她的儿子，还太年轻，还来不及为母亲想，他被命运击昏了头，一心以为自己是世上最不幸的一个，不知道儿子的不幸在母亲那儿总是要加倍的。</a:t>
            </a:r>
            <a:r>
              <a:rPr lang="zh-CN" altLang="en-US" sz="3000" b="1">
                <a:latin typeface="黑体" pitchFamily="49" charset="-122"/>
                <a:ea typeface="黑体" pitchFamily="49" charset="-122"/>
              </a:rPr>
              <a:t>她有一个长到二十岁上忽然截瘫了的儿子，这是她唯一的儿子；她情愿截瘫的是自己而不是儿子，可这事无法代替；她想，只要儿子能活下去哪怕自己去死也行，可她又确信一个人不能仅仅是活着，儿子得有一条路走向自己的幸福；而这条路呢，没有谁能保证她的儿子终能找到。</a:t>
            </a:r>
          </a:p>
          <a:p>
            <a:r>
              <a:rPr lang="zh-CN" altLang="en-US" sz="30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这样一个母亲，注定是活得最苦的母亲。</a:t>
            </a:r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                                         </a:t>
            </a:r>
          </a:p>
          <a:p>
            <a:r>
              <a:rPr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               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史铁生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我与地坛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》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                                                   </a:t>
            </a:r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3492500" y="1773238"/>
            <a:ext cx="3743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639952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55" y="4035796"/>
            <a:ext cx="3117888" cy="2852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179512" y="548680"/>
            <a:ext cx="92384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你</a:t>
            </a:r>
            <a:r>
              <a:rPr lang="zh-CN" altLang="en-US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觉得母亲对我的最大影响是什么？</a:t>
            </a:r>
            <a:endParaRPr lang="zh-CN" altLang="en-US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267744" y="1772817"/>
            <a:ext cx="7345362" cy="2088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咱娘儿俩在一块儿，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好好儿活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，好好儿活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</a:rPr>
              <a:t>…… </a:t>
            </a:r>
          </a:p>
          <a:p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我俩在一块儿，要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好好儿活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</a:rPr>
              <a:t>……</a:t>
            </a:r>
          </a:p>
          <a:p>
            <a:endParaRPr lang="en-US" altLang="zh-CN" sz="4400" b="1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44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390962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2746" y="1772816"/>
            <a:ext cx="876174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          史</a:t>
            </a:r>
            <a:r>
              <a:rPr lang="zh-CN" altLang="en-US" sz="2400" dirty="0"/>
              <a:t>铁生是当代</a:t>
            </a:r>
            <a:r>
              <a:rPr lang="zh-CN" altLang="en-US" sz="2400" dirty="0">
                <a:hlinkClick r:id="rId2"/>
              </a:rPr>
              <a:t>中国</a:t>
            </a:r>
            <a:r>
              <a:rPr lang="zh-CN" altLang="en-US" sz="2400" dirty="0"/>
              <a:t>最令人敬佩的作家之一。他的写作与他的生命完全同构在了一起，在自己的“写作之夜”，</a:t>
            </a:r>
            <a:r>
              <a:rPr lang="zh-CN" altLang="en-US" sz="2400" dirty="0">
                <a:solidFill>
                  <a:srgbClr val="FF0000"/>
                </a:solidFill>
              </a:rPr>
              <a:t>史铁生用残缺的身体，说出了最为健全而丰满的思想。</a:t>
            </a:r>
            <a:r>
              <a:rPr lang="zh-CN" altLang="en-US" sz="2400" dirty="0"/>
              <a:t>他体验到的是生命的苦难，表达出的却是存在的明朗和欢乐，他睿智的言辞，照亮的反而是我们日益幽暗的内心。他的</a:t>
            </a:r>
            <a:r>
              <a:rPr lang="en-US" altLang="zh-CN" sz="2400" dirty="0"/>
              <a:t>《</a:t>
            </a:r>
            <a:r>
              <a:rPr lang="zh-CN" altLang="en-US" sz="2400" dirty="0"/>
              <a:t>病隙碎笔</a:t>
            </a:r>
            <a:r>
              <a:rPr lang="en-US" altLang="zh-CN" sz="2400" dirty="0"/>
              <a:t>》</a:t>
            </a:r>
            <a:r>
              <a:rPr lang="zh-CN" altLang="en-US" sz="2400" dirty="0"/>
              <a:t>作为</a:t>
            </a:r>
            <a:r>
              <a:rPr lang="en-US" altLang="zh-CN" sz="2400" dirty="0"/>
              <a:t>2002</a:t>
            </a:r>
            <a:r>
              <a:rPr lang="zh-CN" altLang="en-US" sz="2400" dirty="0"/>
              <a:t>年度中国文学最为重要的收获，一如既往地思考着生与死、残缺与爱情、苦难与信仰、写作与艺术等重大问题，并解答了“我”如何在场、如何活出意义来这些普遍性的精神难题。当多数作家在消费主义时代里放弃面对人的基本状况时，史铁生却居住在自己的内心，仍旧苦苦追索人之为人的价值和光辉，仍旧坚定地向存在的荒凉地带进发，坚定地与未明事物作斗争，这种勇气和执着，深深地唤起了我们对自身所处境遇的警醒和关怀。</a:t>
            </a:r>
          </a:p>
        </p:txBody>
      </p:sp>
      <p:sp>
        <p:nvSpPr>
          <p:cNvPr id="3" name="矩形 2"/>
          <p:cNvSpPr/>
          <p:nvPr/>
        </p:nvSpPr>
        <p:spPr>
          <a:xfrm>
            <a:off x="754594" y="235596"/>
            <a:ext cx="7197804" cy="1077218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r>
              <a:rPr lang="zh-CN" altLang="en-US" sz="3200" b="1" dirty="0" smtClean="0"/>
              <a:t>华语文学传媒大奖</a:t>
            </a:r>
            <a:r>
              <a:rPr lang="en-US" altLang="zh-CN" sz="3200" b="1" dirty="0" smtClean="0"/>
              <a:t>2002</a:t>
            </a:r>
            <a:r>
              <a:rPr lang="zh-CN" altLang="en-US" sz="3200" b="1" dirty="0"/>
              <a:t>年度杰出成就</a:t>
            </a:r>
            <a:r>
              <a:rPr lang="zh-CN" altLang="en-US" sz="3200" b="1" dirty="0" smtClean="0"/>
              <a:t>奖</a:t>
            </a:r>
            <a:endParaRPr lang="en-US" altLang="zh-CN" sz="3200" b="1" dirty="0" smtClean="0"/>
          </a:p>
          <a:p>
            <a:r>
              <a:rPr lang="en-US" altLang="zh-CN" sz="3200" b="1" dirty="0"/>
              <a:t> </a:t>
            </a:r>
            <a:r>
              <a:rPr lang="en-US" altLang="zh-CN" sz="3200" b="1" dirty="0" smtClean="0"/>
              <a:t>                   </a:t>
            </a:r>
            <a:r>
              <a:rPr lang="zh-CN" altLang="en-US" sz="3200" b="1" dirty="0" smtClean="0"/>
              <a:t>史</a:t>
            </a:r>
            <a:r>
              <a:rPr lang="zh-CN" altLang="en-US" sz="3200" b="1" dirty="0"/>
              <a:t>铁</a:t>
            </a:r>
            <a:r>
              <a:rPr lang="zh-CN" altLang="en-US" sz="3200" b="1" dirty="0" smtClean="0"/>
              <a:t>生授奖</a:t>
            </a:r>
            <a:r>
              <a:rPr lang="zh-CN" altLang="en-US" sz="3200" b="1" dirty="0"/>
              <a:t>辞</a:t>
            </a:r>
          </a:p>
        </p:txBody>
      </p:sp>
      <p:sp>
        <p:nvSpPr>
          <p:cNvPr id="4" name="矩形 3"/>
          <p:cNvSpPr/>
          <p:nvPr/>
        </p:nvSpPr>
        <p:spPr>
          <a:xfrm>
            <a:off x="1475656" y="6297131"/>
            <a:ext cx="6288901" cy="52322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中国年度奖金含金量最高的纯文学大奖</a:t>
            </a:r>
          </a:p>
        </p:txBody>
      </p:sp>
    </p:spTree>
    <p:extLst>
      <p:ext uri="{BB962C8B-B14F-4D97-AF65-F5344CB8AC3E}">
        <p14:creationId xmlns:p14="http://schemas.microsoft.com/office/powerpoint/2010/main" val="288434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WordArt 4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3048000" cy="792162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>
              <a:buFont typeface="Wingdings" pitchFamily="2" charset="2"/>
              <a:buNone/>
            </a:pPr>
            <a:r>
              <a:rPr lang="zh-CN" altLang="en-US" sz="6000" kern="10" normalizeH="1">
                <a:ln w="9525">
                  <a:round/>
                  <a:headEnd/>
                  <a:tailEnd/>
                </a:ln>
                <a:solidFill>
                  <a:srgbClr val="CC0099">
                    <a:alpha val="58823"/>
                  </a:srgbClr>
                </a:solidFill>
                <a:latin typeface="宋体"/>
                <a:ea typeface="宋体"/>
              </a:rPr>
              <a:t>合作探究</a:t>
            </a:r>
          </a:p>
        </p:txBody>
      </p:sp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328786" y="1340768"/>
            <a:ext cx="75596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/>
              <a:t>课文</a:t>
            </a:r>
            <a:r>
              <a:rPr lang="zh-CN" altLang="en-US" sz="3600" b="1" dirty="0" smtClean="0"/>
              <a:t>为什么</a:t>
            </a:r>
            <a:r>
              <a:rPr lang="zh-CN" altLang="en-US" sz="3600" b="1" dirty="0"/>
              <a:t>以</a:t>
            </a:r>
            <a:r>
              <a:rPr lang="en-US" altLang="zh-CN" sz="3600" b="1" dirty="0" smtClean="0"/>
              <a:t>《</a:t>
            </a:r>
            <a:r>
              <a:rPr lang="zh-CN" altLang="en-US" sz="3600" b="1" dirty="0"/>
              <a:t>秋天的怀念</a:t>
            </a:r>
            <a:r>
              <a:rPr lang="en-US" altLang="zh-CN" sz="3600" b="1" dirty="0"/>
              <a:t>》</a:t>
            </a:r>
            <a:r>
              <a:rPr lang="zh-CN" altLang="en-US" sz="3600" b="1" dirty="0"/>
              <a:t>为题？</a:t>
            </a:r>
          </a:p>
        </p:txBody>
      </p:sp>
      <p:pic>
        <p:nvPicPr>
          <p:cNvPr id="4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9992" y="2780049"/>
            <a:ext cx="4177117" cy="382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719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620713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0066"/>
                </a:solidFill>
              </a:rPr>
              <a:t>为什么是秋天的怀念？秋天有什么值得作者去怀念的？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79388" y="2205038"/>
            <a:ext cx="89646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zh-CN" sz="2800" b="1">
              <a:solidFill>
                <a:srgbClr val="0000CC"/>
              </a:solidFill>
            </a:endParaRP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395288" y="2133600"/>
            <a:ext cx="85201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zh-CN" altLang="en-US" sz="2800" b="1">
                <a:solidFill>
                  <a:srgbClr val="0000CC"/>
                </a:solidFill>
              </a:rPr>
              <a:t>母亲是秋天去世的，“我”深切怀念母亲对“我”的爱。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395288" y="2924175"/>
            <a:ext cx="84963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zh-CN" altLang="en-US" sz="2800" b="1">
                <a:solidFill>
                  <a:srgbClr val="0000CC"/>
                </a:solidFill>
              </a:rPr>
              <a:t>秋天里去看菊花，是母亲对“我”的希望，“我”用行动向母亲表示，不仅自己好好活，还要带着妹妹好好活，让母亲在九泉之下放心。</a:t>
            </a:r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395288" y="4508500"/>
            <a:ext cx="8353425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zh-CN" altLang="en-US" sz="2800" b="1">
                <a:solidFill>
                  <a:srgbClr val="0000CC"/>
                </a:solidFill>
              </a:rPr>
              <a:t>秋天是菊花盛开的时节，“菊花”是母亲坚韧、乐观精神的象征，看到菊花绽放得那样鲜艳、灿烂，让“我”明白了要好好儿活，活出精彩，做生活的强者。</a:t>
            </a:r>
          </a:p>
        </p:txBody>
      </p:sp>
    </p:spTree>
    <p:extLst>
      <p:ext uri="{BB962C8B-B14F-4D97-AF65-F5344CB8AC3E}">
        <p14:creationId xmlns:p14="http://schemas.microsoft.com/office/powerpoint/2010/main" val="374510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40" grpId="0"/>
      <p:bldP spid="65541" grpId="0"/>
      <p:bldP spid="6554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0130118150150_JXZ4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1" y="2420888"/>
            <a:ext cx="4749874" cy="43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539552" y="332656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联系</a:t>
            </a:r>
            <a:r>
              <a:rPr lang="zh-CN" alt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自身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23292" y="1628800"/>
            <a:ext cx="67505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我们父母身上有没有母亲的影子？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我们自己身上有没有史铁生的影子？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581617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2771775" y="0"/>
            <a:ext cx="60483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FF00"/>
                </a:solidFill>
                <a:latin typeface="宋体" pitchFamily="2" charset="-122"/>
              </a:rPr>
              <a:t>    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他写的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我与地坛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被公认为中国近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50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年最优秀的散文之一。</a:t>
            </a:r>
          </a:p>
        </p:txBody>
      </p:sp>
      <p:sp>
        <p:nvSpPr>
          <p:cNvPr id="7171" name="Text Box 4"/>
          <p:cNvSpPr txBox="1">
            <a:spLocks noChangeArrowheads="1"/>
          </p:cNvSpPr>
          <p:nvPr/>
        </p:nvSpPr>
        <p:spPr bwMode="auto">
          <a:xfrm>
            <a:off x="4067175" y="3789363"/>
            <a:ext cx="4176713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FF00"/>
                </a:solidFill>
                <a:latin typeface="宋体" pitchFamily="2" charset="-122"/>
              </a:rPr>
              <a:t> 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2002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年，他获得华语文学传媒大奖年度杰出成就奖，是现在中国最令人敬佩的作家之一。</a:t>
            </a:r>
          </a:p>
        </p:txBody>
      </p:sp>
      <p:pic>
        <p:nvPicPr>
          <p:cNvPr id="7172" name="Picture 5" descr="无标题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3789363"/>
            <a:ext cx="1779587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6" descr="u=2911092291,4242805574&amp;gp=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1927225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13" descr=" 病隙碎笔（插图版） "/>
          <p:cNvPicPr>
            <a:picLocks noChangeAspect="1" noChangeArrowheads="1"/>
          </p:cNvPicPr>
          <p:nvPr/>
        </p:nvPicPr>
        <p:blipFill>
          <a:blip r:embed="rId4">
            <a:lum bright="-6000"/>
          </a:blip>
          <a:srcRect/>
          <a:stretch>
            <a:fillRect/>
          </a:stretch>
        </p:blipFill>
        <p:spPr bwMode="auto">
          <a:xfrm>
            <a:off x="2339975" y="1196975"/>
            <a:ext cx="21939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5" descr=" 插队的故事（大字版）史铁生经典中篇知青小说。大字版，更护眼！ "/>
          <p:cNvPicPr>
            <a:picLocks noChangeAspect="1" noChangeArrowheads="1"/>
          </p:cNvPicPr>
          <p:nvPr/>
        </p:nvPicPr>
        <p:blipFill>
          <a:blip r:embed="rId5">
            <a:lum bright="-6000"/>
          </a:blip>
          <a:srcRect/>
          <a:stretch>
            <a:fillRect/>
          </a:stretch>
        </p:blipFill>
        <p:spPr bwMode="auto">
          <a:xfrm>
            <a:off x="4716463" y="1268413"/>
            <a:ext cx="190500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17" descr=" 我的梦想  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588" y="1052513"/>
            <a:ext cx="2411412" cy="241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463033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7544" y="417442"/>
            <a:ext cx="8136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         史</a:t>
            </a:r>
            <a:r>
              <a:rPr lang="zh-CN" altLang="en-US" sz="2800" dirty="0"/>
              <a:t>铁生是一个生命的奇迹，在漫长的轮椅生涯里</a:t>
            </a:r>
            <a:r>
              <a:rPr lang="zh-CN" altLang="en-US" sz="2800" dirty="0">
                <a:solidFill>
                  <a:srgbClr val="FF0000"/>
                </a:solidFill>
              </a:rPr>
              <a:t>至强至尊</a:t>
            </a:r>
            <a:r>
              <a:rPr lang="zh-CN" altLang="en-US" sz="2800" dirty="0"/>
              <a:t>，一座文学的高峰，其想象力和思辨力一再刷新当代精神的高度，一种千万人心痛的温暖，让人们在瞬息中触摸永恒，在微粒中进入广远，在艰难和痛苦中却打心眼里宽厚地</a:t>
            </a:r>
            <a:r>
              <a:rPr lang="zh-CN" altLang="en-US" sz="2800" dirty="0" smtClean="0"/>
              <a:t>微笑。</a:t>
            </a:r>
            <a:endParaRPr lang="en-US" altLang="zh-CN" sz="2800" dirty="0" smtClean="0"/>
          </a:p>
          <a:p>
            <a:r>
              <a:rPr lang="en-US" altLang="zh-CN" sz="2800" i="1" dirty="0"/>
              <a:t> </a:t>
            </a:r>
            <a:r>
              <a:rPr lang="en-US" altLang="zh-CN" sz="2800" i="1" dirty="0" smtClean="0"/>
              <a:t>                                                      ——</a:t>
            </a:r>
            <a:r>
              <a:rPr lang="zh-CN" altLang="en-US" sz="2800" i="1" dirty="0">
                <a:hlinkClick r:id="rId2"/>
              </a:rPr>
              <a:t>韩少功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467544" y="3645024"/>
            <a:ext cx="81009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       因为</a:t>
            </a:r>
            <a:r>
              <a:rPr lang="zh-CN" altLang="en-US" sz="2800" dirty="0"/>
              <a:t>他是个残疾人，所以他的作品中有别的作家所没有的</a:t>
            </a:r>
            <a:r>
              <a:rPr lang="zh-CN" altLang="en-US" sz="2800" dirty="0">
                <a:solidFill>
                  <a:srgbClr val="FF0000"/>
                </a:solidFill>
              </a:rPr>
              <a:t>一股静气</a:t>
            </a:r>
            <a:r>
              <a:rPr lang="zh-CN" altLang="en-US" sz="2800" dirty="0"/>
              <a:t>。史铁生的作品过于关注生死、宗教、信仰等问题，有人对这一点持保留意见，但我觉得他的思想是有深度的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                            ——</a:t>
            </a:r>
            <a:r>
              <a:rPr lang="zh-CN" altLang="en-US" sz="2800" i="1" dirty="0" smtClean="0">
                <a:hlinkClick r:id="rId3"/>
              </a:rPr>
              <a:t>王蒙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443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692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Text Box 3"/>
          <p:cNvSpPr txBox="1">
            <a:spLocks noChangeArrowheads="1"/>
          </p:cNvSpPr>
          <p:nvPr/>
        </p:nvSpPr>
        <p:spPr bwMode="auto">
          <a:xfrm>
            <a:off x="900113" y="692150"/>
            <a:ext cx="7993062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猜读题目生兴趣，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 概括内容明主旨。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 一字立骨析人物，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 多样朗读品情感。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 咬文嚼字懂作者，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    关联延伸读自己。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   </a:t>
            </a:r>
          </a:p>
        </p:txBody>
      </p:sp>
      <p:pic>
        <p:nvPicPr>
          <p:cNvPr id="34819" name="Picture 2" descr="6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9EEE8"/>
              </a:clrFrom>
              <a:clrTo>
                <a:srgbClr val="F9EEE8">
                  <a:alpha val="0"/>
                </a:srgbClr>
              </a:clrTo>
            </a:clrChange>
          </a:blip>
          <a:srcRect t="3378"/>
          <a:stretch>
            <a:fillRect/>
          </a:stretch>
        </p:blipFill>
        <p:spPr bwMode="auto">
          <a:xfrm>
            <a:off x="5724525" y="4079875"/>
            <a:ext cx="3168650" cy="277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468313" y="1557338"/>
            <a:ext cx="742950" cy="33115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a typeface="黑体" pitchFamily="49" charset="-122"/>
              </a:rPr>
              <a:t>我们这样读文章</a:t>
            </a:r>
          </a:p>
        </p:txBody>
      </p:sp>
    </p:spTree>
    <p:extLst>
      <p:ext uri="{BB962C8B-B14F-4D97-AF65-F5344CB8AC3E}">
        <p14:creationId xmlns:p14="http://schemas.microsoft.com/office/powerpoint/2010/main" val="334286714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  <p:bldP spid="348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u=2929456457,1397123954&amp;gp=-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2144712" cy="29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1042988" y="3357563"/>
            <a:ext cx="30620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zh-CN" altLang="en-US" sz="2400" dirty="0">
                <a:ea typeface="汉仪大隶书简" pitchFamily="49" charset="-122"/>
              </a:rPr>
              <a:t>史铁</a:t>
            </a:r>
            <a:r>
              <a:rPr lang="zh-CN" altLang="en-US" sz="2400" dirty="0" smtClean="0">
                <a:ea typeface="汉仪大隶书简" pitchFamily="49" charset="-122"/>
              </a:rPr>
              <a:t>生（</a:t>
            </a:r>
            <a:r>
              <a:rPr lang="en-US" altLang="zh-CN" sz="2400" dirty="0" smtClean="0">
                <a:ea typeface="汉仪大隶书简" pitchFamily="49" charset="-122"/>
              </a:rPr>
              <a:t>1951-2010</a:t>
            </a:r>
            <a:r>
              <a:rPr lang="zh-CN" altLang="en-US" sz="2400" dirty="0" smtClean="0">
                <a:ea typeface="汉仪大隶书简" pitchFamily="49" charset="-122"/>
              </a:rPr>
              <a:t>）</a:t>
            </a:r>
            <a:endParaRPr lang="zh-CN" altLang="en-US" sz="2400" dirty="0">
              <a:ea typeface="汉仪大隶书简" pitchFamily="49" charset="-122"/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3327400" y="547688"/>
            <a:ext cx="53482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2400" b="1">
                <a:latin typeface="宋体" pitchFamily="2" charset="-122"/>
              </a:rPr>
              <a:t>1972</a:t>
            </a:r>
            <a:r>
              <a:rPr lang="zh-CN" altLang="en-US" sz="2400" b="1">
                <a:latin typeface="宋体" pitchFamily="2" charset="-122"/>
              </a:rPr>
              <a:t>年，</a:t>
            </a:r>
            <a:r>
              <a:rPr lang="en-US" altLang="zh-CN" sz="2400" b="1">
                <a:latin typeface="宋体" pitchFamily="2" charset="-122"/>
              </a:rPr>
              <a:t>21</a:t>
            </a:r>
            <a:r>
              <a:rPr lang="zh-CN" altLang="en-US" sz="2400" b="1">
                <a:latin typeface="宋体" pitchFamily="2" charset="-122"/>
              </a:rPr>
              <a:t>岁的他因病瘫痪，从此永远坐上了轮椅。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3327400" y="1936750"/>
            <a:ext cx="49164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zh-CN" altLang="en-US" sz="2400" b="1">
                <a:latin typeface="宋体" pitchFamily="2" charset="-122"/>
              </a:rPr>
              <a:t>他写的</a:t>
            </a:r>
            <a:r>
              <a:rPr lang="en-US" altLang="zh-CN" sz="2400" b="1">
                <a:latin typeface="宋体" pitchFamily="2" charset="-122"/>
              </a:rPr>
              <a:t>《</a:t>
            </a:r>
            <a:r>
              <a:rPr lang="zh-CN" altLang="en-US" sz="2400" b="1">
                <a:latin typeface="宋体" pitchFamily="2" charset="-122"/>
              </a:rPr>
              <a:t>我与地坛</a:t>
            </a:r>
            <a:r>
              <a:rPr lang="en-US" altLang="zh-CN" sz="2400" b="1">
                <a:latin typeface="宋体" pitchFamily="2" charset="-122"/>
              </a:rPr>
              <a:t>》</a:t>
            </a:r>
            <a:r>
              <a:rPr lang="zh-CN" altLang="en-US" sz="2400" b="1">
                <a:latin typeface="宋体" pitchFamily="2" charset="-122"/>
              </a:rPr>
              <a:t>被公认为中国近</a:t>
            </a:r>
            <a:r>
              <a:rPr lang="en-US" altLang="zh-CN" sz="2400" b="1">
                <a:latin typeface="宋体" pitchFamily="2" charset="-122"/>
              </a:rPr>
              <a:t>50</a:t>
            </a:r>
            <a:r>
              <a:rPr lang="zh-CN" altLang="en-US" sz="2400" b="1">
                <a:latin typeface="宋体" pitchFamily="2" charset="-122"/>
              </a:rPr>
              <a:t>年最优秀的散文之一。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755650" y="4292600"/>
            <a:ext cx="44640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CN" sz="2400" b="1">
                <a:latin typeface="宋体" pitchFamily="2" charset="-122"/>
              </a:rPr>
              <a:t>2002</a:t>
            </a:r>
            <a:r>
              <a:rPr lang="zh-CN" altLang="en-US" sz="2400" b="1">
                <a:latin typeface="宋体" pitchFamily="2" charset="-122"/>
              </a:rPr>
              <a:t>年，他获得华语文学传媒大奖年度杰出成就奖，是现在中国最令人敬佩的作家之一</a:t>
            </a:r>
          </a:p>
        </p:txBody>
      </p:sp>
      <p:pic>
        <p:nvPicPr>
          <p:cNvPr id="57351" name="Picture 7" descr="无标题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221163"/>
            <a:ext cx="1531938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52" name="Picture 8" descr="u=2911092291,4242805574&amp;gp=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997200"/>
            <a:ext cx="1633537" cy="231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71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1897</Words>
  <Application>Microsoft Office PowerPoint</Application>
  <PresentationFormat>全屏显示(4:3)</PresentationFormat>
  <Paragraphs>113</Paragraphs>
  <Slides>29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0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品一品</vt:lpstr>
      <vt:lpstr>PowerPoint 演示文稿</vt:lpstr>
      <vt:lpstr>PowerPoint 演示文稿</vt:lpstr>
      <vt:lpstr>母亲的话语</vt:lpstr>
      <vt:lpstr>母亲的动作和神态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说一说（从标题入手）</dc:title>
  <dc:creator>CL-pc</dc:creator>
  <cp:lastModifiedBy>CL-pc</cp:lastModifiedBy>
  <cp:revision>25</cp:revision>
  <dcterms:created xsi:type="dcterms:W3CDTF">2017-09-28T11:34:13Z</dcterms:created>
  <dcterms:modified xsi:type="dcterms:W3CDTF">2017-10-09T02:30:51Z</dcterms:modified>
</cp:coreProperties>
</file>