
<file path=[Content_Types].xml><?xml version="1.0" encoding="utf-8"?>
<Types xmlns="http://schemas.openxmlformats.org/package/2006/content-types">
  <Default Extension="jpeg" ContentType="image/jpeg"/>
  <Default Extension="vml" ContentType="application/vnd.openxmlformats-officedocument.vmlDrawing"/>
  <Default Extension="docx" ContentType="application/vnd.openxmlformats-officedocument.wordprocessingml.document"/>
  <Default Extension="emf" ContentType="image/x-emf"/>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Lst>
  <p:notesMasterIdLst>
    <p:notesMasterId r:id="rId14"/>
  </p:notesMasterIdLst>
  <p:sldIdLst>
    <p:sldId id="445" r:id="rId5"/>
    <p:sldId id="1392" r:id="rId6"/>
    <p:sldId id="1190" r:id="rId7"/>
    <p:sldId id="1343" r:id="rId8"/>
    <p:sldId id="1346" r:id="rId9"/>
    <p:sldId id="1344" r:id="rId10"/>
    <p:sldId id="1345" r:id="rId11"/>
    <p:sldId id="1347" r:id="rId12"/>
    <p:sldId id="1348" r:id="rId13"/>
    <p:sldId id="1351" r:id="rId15"/>
    <p:sldId id="1350" r:id="rId16"/>
    <p:sldId id="1391" r:id="rId17"/>
    <p:sldId id="1352" r:id="rId18"/>
    <p:sldId id="917" r:id="rId19"/>
    <p:sldId id="914" r:id="rId20"/>
    <p:sldId id="852" r:id="rId21"/>
    <p:sldId id="1300" r:id="rId22"/>
    <p:sldId id="1187" r:id="rId23"/>
    <p:sldId id="1301" r:id="rId24"/>
    <p:sldId id="902" r:id="rId25"/>
    <p:sldId id="1229" r:id="rId26"/>
    <p:sldId id="1304" r:id="rId27"/>
    <p:sldId id="1305" r:id="rId28"/>
    <p:sldId id="1306" r:id="rId29"/>
    <p:sldId id="1283" r:id="rId30"/>
    <p:sldId id="1164" r:id="rId31"/>
    <p:sldId id="1222" r:id="rId32"/>
    <p:sldId id="1308" r:id="rId33"/>
    <p:sldId id="1309" r:id="rId34"/>
    <p:sldId id="1234" r:id="rId35"/>
    <p:sldId id="1310" r:id="rId36"/>
    <p:sldId id="1291" r:id="rId37"/>
    <p:sldId id="1311" r:id="rId38"/>
    <p:sldId id="1294" r:id="rId39"/>
    <p:sldId id="1312" r:id="rId40"/>
    <p:sldId id="1295" r:id="rId41"/>
    <p:sldId id="1313" r:id="rId42"/>
    <p:sldId id="1314" r:id="rId43"/>
    <p:sldId id="1315" r:id="rId44"/>
    <p:sldId id="1298" r:id="rId45"/>
    <p:sldId id="675" r:id="rId46"/>
    <p:sldId id="1317" r:id="rId47"/>
    <p:sldId id="1186" r:id="rId48"/>
    <p:sldId id="1318" r:id="rId49"/>
    <p:sldId id="333" r:id="rId50"/>
    <p:sldId id="334" r:id="rId51"/>
  </p:sldIdLst>
  <p:sldSz cx="9145270" cy="5713095"/>
  <p:notesSz cx="6858000" cy="9144000"/>
  <p:defaultTextStyle>
    <a:defPPr>
      <a:defRPr lang="zh-CN"/>
    </a:defPPr>
    <a:lvl1pPr algn="l" rtl="0" fontAlgn="base">
      <a:lnSpc>
        <a:spcPct val="130000"/>
      </a:lnSpc>
      <a:spcBef>
        <a:spcPct val="0"/>
      </a:spcBef>
      <a:spcAft>
        <a:spcPct val="0"/>
      </a:spcAft>
      <a:defRPr sz="2000" b="1" kern="1200">
        <a:solidFill>
          <a:schemeClr val="tx1"/>
        </a:solidFill>
        <a:latin typeface="宋体" panose="02010600030101010101" pitchFamily="2" charset="-122"/>
        <a:ea typeface="宋体" panose="02010600030101010101" pitchFamily="2" charset="-122"/>
        <a:cs typeface="+mn-cs"/>
      </a:defRPr>
    </a:lvl1pPr>
    <a:lvl2pPr marL="457200" algn="l" rtl="0" fontAlgn="base">
      <a:lnSpc>
        <a:spcPct val="130000"/>
      </a:lnSpc>
      <a:spcBef>
        <a:spcPct val="0"/>
      </a:spcBef>
      <a:spcAft>
        <a:spcPct val="0"/>
      </a:spcAft>
      <a:defRPr sz="2000" b="1" kern="1200">
        <a:solidFill>
          <a:schemeClr val="tx1"/>
        </a:solidFill>
        <a:latin typeface="宋体" panose="02010600030101010101" pitchFamily="2" charset="-122"/>
        <a:ea typeface="宋体" panose="02010600030101010101" pitchFamily="2" charset="-122"/>
        <a:cs typeface="+mn-cs"/>
      </a:defRPr>
    </a:lvl2pPr>
    <a:lvl3pPr marL="914400" algn="l" rtl="0" fontAlgn="base">
      <a:lnSpc>
        <a:spcPct val="130000"/>
      </a:lnSpc>
      <a:spcBef>
        <a:spcPct val="0"/>
      </a:spcBef>
      <a:spcAft>
        <a:spcPct val="0"/>
      </a:spcAft>
      <a:defRPr sz="2000" b="1" kern="1200">
        <a:solidFill>
          <a:schemeClr val="tx1"/>
        </a:solidFill>
        <a:latin typeface="宋体" panose="02010600030101010101" pitchFamily="2" charset="-122"/>
        <a:ea typeface="宋体" panose="02010600030101010101" pitchFamily="2" charset="-122"/>
        <a:cs typeface="+mn-cs"/>
      </a:defRPr>
    </a:lvl3pPr>
    <a:lvl4pPr marL="1371600" algn="l" rtl="0" fontAlgn="base">
      <a:lnSpc>
        <a:spcPct val="130000"/>
      </a:lnSpc>
      <a:spcBef>
        <a:spcPct val="0"/>
      </a:spcBef>
      <a:spcAft>
        <a:spcPct val="0"/>
      </a:spcAft>
      <a:defRPr sz="2000" b="1" kern="1200">
        <a:solidFill>
          <a:schemeClr val="tx1"/>
        </a:solidFill>
        <a:latin typeface="宋体" panose="02010600030101010101" pitchFamily="2" charset="-122"/>
        <a:ea typeface="宋体" panose="02010600030101010101" pitchFamily="2" charset="-122"/>
        <a:cs typeface="+mn-cs"/>
      </a:defRPr>
    </a:lvl4pPr>
    <a:lvl5pPr marL="1828800" algn="l" rtl="0" fontAlgn="base">
      <a:lnSpc>
        <a:spcPct val="130000"/>
      </a:lnSpc>
      <a:spcBef>
        <a:spcPct val="0"/>
      </a:spcBef>
      <a:spcAft>
        <a:spcPct val="0"/>
      </a:spcAft>
      <a:defRPr sz="2000" b="1" kern="1200">
        <a:solidFill>
          <a:schemeClr val="tx1"/>
        </a:solidFill>
        <a:latin typeface="宋体" panose="02010600030101010101" pitchFamily="2" charset="-122"/>
        <a:ea typeface="宋体" panose="02010600030101010101" pitchFamily="2" charset="-122"/>
        <a:cs typeface="+mn-cs"/>
      </a:defRPr>
    </a:lvl5pPr>
    <a:lvl6pPr marL="2286000" algn="l" defTabSz="914400" rtl="0" eaLnBrk="1" latinLnBrk="0" hangingPunct="1">
      <a:defRPr sz="2000" b="1" kern="1200">
        <a:solidFill>
          <a:schemeClr val="tx1"/>
        </a:solidFill>
        <a:latin typeface="宋体" panose="02010600030101010101" pitchFamily="2" charset="-122"/>
        <a:ea typeface="宋体" panose="02010600030101010101" pitchFamily="2" charset="-122"/>
        <a:cs typeface="+mn-cs"/>
      </a:defRPr>
    </a:lvl6pPr>
    <a:lvl7pPr marL="2743200" algn="l" defTabSz="914400" rtl="0" eaLnBrk="1" latinLnBrk="0" hangingPunct="1">
      <a:defRPr sz="2000" b="1" kern="1200">
        <a:solidFill>
          <a:schemeClr val="tx1"/>
        </a:solidFill>
        <a:latin typeface="宋体" panose="02010600030101010101" pitchFamily="2" charset="-122"/>
        <a:ea typeface="宋体" panose="02010600030101010101" pitchFamily="2" charset="-122"/>
        <a:cs typeface="+mn-cs"/>
      </a:defRPr>
    </a:lvl7pPr>
    <a:lvl8pPr marL="3200400" algn="l" defTabSz="914400" rtl="0" eaLnBrk="1" latinLnBrk="0" hangingPunct="1">
      <a:defRPr sz="2000" b="1" kern="1200">
        <a:solidFill>
          <a:schemeClr val="tx1"/>
        </a:solidFill>
        <a:latin typeface="宋体" panose="02010600030101010101" pitchFamily="2" charset="-122"/>
        <a:ea typeface="宋体" panose="02010600030101010101" pitchFamily="2" charset="-122"/>
        <a:cs typeface="+mn-cs"/>
      </a:defRPr>
    </a:lvl8pPr>
    <a:lvl9pPr marL="3657600" algn="l" defTabSz="914400" rtl="0" eaLnBrk="1" latinLnBrk="0" hangingPunct="1">
      <a:defRPr sz="2000" b="1" kern="1200">
        <a:solidFill>
          <a:schemeClr val="tx1"/>
        </a:solidFill>
        <a:latin typeface="宋体" panose="02010600030101010101" pitchFamily="2" charset="-122"/>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2DB53A"/>
    <a:srgbClr val="3DCF4B"/>
    <a:srgbClr val="CCCCFF"/>
    <a:srgbClr val="33CCFF"/>
    <a:srgbClr val="D7FA06"/>
    <a:srgbClr val="E3CB1D"/>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3521" autoAdjust="0"/>
    <p:restoredTop sz="99882" autoAdjust="0"/>
  </p:normalViewPr>
  <p:slideViewPr>
    <p:cSldViewPr>
      <p:cViewPr varScale="1">
        <p:scale>
          <a:sx n="133" d="100"/>
          <a:sy n="133" d="100"/>
        </p:scale>
        <p:origin x="-1074" y="-78"/>
      </p:cViewPr>
      <p:guideLst>
        <p:guide orient="horz" pos="1800"/>
        <p:guide pos="2880"/>
      </p:guideLst>
    </p:cSldViewPr>
  </p:slideViewPr>
  <p:notesTextViewPr>
    <p:cViewPr>
      <p:scale>
        <a:sx n="100" d="100"/>
        <a:sy n="100" d="100"/>
      </p:scale>
      <p:origin x="0" y="0"/>
    </p:cViewPr>
  </p:notesTextViewPr>
  <p:sorterViewPr>
    <p:cViewPr>
      <p:scale>
        <a:sx n="25" d="100"/>
        <a:sy n="25"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4" Type="http://schemas.openxmlformats.org/officeDocument/2006/relationships/tableStyles" Target="tableStyles.xml"/><Relationship Id="rId53" Type="http://schemas.openxmlformats.org/officeDocument/2006/relationships/viewProps" Target="viewProps.xml"/><Relationship Id="rId52" Type="http://schemas.openxmlformats.org/officeDocument/2006/relationships/presProps" Target="presProps.xml"/><Relationship Id="rId51" Type="http://schemas.openxmlformats.org/officeDocument/2006/relationships/slide" Target="slides/slide46.xml"/><Relationship Id="rId50" Type="http://schemas.openxmlformats.org/officeDocument/2006/relationships/slide" Target="slides/slide45.xml"/><Relationship Id="rId5" Type="http://schemas.openxmlformats.org/officeDocument/2006/relationships/slide" Target="slides/slide1.xml"/><Relationship Id="rId49" Type="http://schemas.openxmlformats.org/officeDocument/2006/relationships/slide" Target="slides/slide44.xml"/><Relationship Id="rId48" Type="http://schemas.openxmlformats.org/officeDocument/2006/relationships/slide" Target="slides/slide43.xml"/><Relationship Id="rId47" Type="http://schemas.openxmlformats.org/officeDocument/2006/relationships/slide" Target="slides/slide42.xml"/><Relationship Id="rId46" Type="http://schemas.openxmlformats.org/officeDocument/2006/relationships/slide" Target="slides/slide41.xml"/><Relationship Id="rId45" Type="http://schemas.openxmlformats.org/officeDocument/2006/relationships/slide" Target="slides/slide40.xml"/><Relationship Id="rId44" Type="http://schemas.openxmlformats.org/officeDocument/2006/relationships/slide" Target="slides/slide39.xml"/><Relationship Id="rId43" Type="http://schemas.openxmlformats.org/officeDocument/2006/relationships/slide" Target="slides/slide38.xml"/><Relationship Id="rId42" Type="http://schemas.openxmlformats.org/officeDocument/2006/relationships/slide" Target="slides/slide37.xml"/><Relationship Id="rId41" Type="http://schemas.openxmlformats.org/officeDocument/2006/relationships/slide" Target="slides/slide36.xml"/><Relationship Id="rId40" Type="http://schemas.openxmlformats.org/officeDocument/2006/relationships/slide" Target="slides/slide35.xml"/><Relationship Id="rId4" Type="http://schemas.openxmlformats.org/officeDocument/2006/relationships/slideMaster" Target="slideMasters/slideMaster3.xml"/><Relationship Id="rId39" Type="http://schemas.openxmlformats.org/officeDocument/2006/relationships/slide" Target="slides/slide34.xml"/><Relationship Id="rId38" Type="http://schemas.openxmlformats.org/officeDocument/2006/relationships/slide" Target="slides/slide33.xml"/><Relationship Id="rId37" Type="http://schemas.openxmlformats.org/officeDocument/2006/relationships/slide" Target="slides/slide32.xml"/><Relationship Id="rId36" Type="http://schemas.openxmlformats.org/officeDocument/2006/relationships/slide" Target="slides/slide31.xml"/><Relationship Id="rId35" Type="http://schemas.openxmlformats.org/officeDocument/2006/relationships/slide" Target="slides/slide30.xml"/><Relationship Id="rId34" Type="http://schemas.openxmlformats.org/officeDocument/2006/relationships/slide" Target="slides/slide29.xml"/><Relationship Id="rId33" Type="http://schemas.openxmlformats.org/officeDocument/2006/relationships/slide" Target="slides/slide28.xml"/><Relationship Id="rId32" Type="http://schemas.openxmlformats.org/officeDocument/2006/relationships/slide" Target="slides/slide27.xml"/><Relationship Id="rId31" Type="http://schemas.openxmlformats.org/officeDocument/2006/relationships/slide" Target="slides/slide26.xml"/><Relationship Id="rId30" Type="http://schemas.openxmlformats.org/officeDocument/2006/relationships/slide" Target="slides/slide25.xml"/><Relationship Id="rId3" Type="http://schemas.openxmlformats.org/officeDocument/2006/relationships/slideMaster" Target="slideMasters/slideMaster2.xml"/><Relationship Id="rId29" Type="http://schemas.openxmlformats.org/officeDocument/2006/relationships/slide" Target="slides/slide24.xml"/><Relationship Id="rId28" Type="http://schemas.openxmlformats.org/officeDocument/2006/relationships/slide" Target="slides/slide23.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notesMaster" Target="notesMasters/notesMaster1.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8.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1.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2.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7.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8.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9.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41.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4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lstStyle>
            <a:lvl1pPr>
              <a:lnSpc>
                <a:spcPct val="100000"/>
              </a:lnSpc>
              <a:defRPr sz="1200" b="0">
                <a:latin typeface="Arial" panose="020B0604020202020204" pitchFamily="34" charset="0"/>
              </a:defRPr>
            </a:lvl1pPr>
          </a:lstStyle>
          <a:p>
            <a:pPr>
              <a:defRPr/>
            </a:pPr>
            <a:endParaRPr lang="en-US" altLang="zh-CN"/>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lstStyle>
            <a:lvl1pPr algn="r">
              <a:lnSpc>
                <a:spcPct val="100000"/>
              </a:lnSpc>
              <a:defRPr sz="1200" b="0">
                <a:latin typeface="Arial" panose="020B0604020202020204" pitchFamily="34" charset="0"/>
              </a:defRPr>
            </a:lvl1pPr>
          </a:lstStyle>
          <a:p>
            <a:pPr>
              <a:defRPr/>
            </a:pPr>
            <a:endParaRPr lang="en-US" altLang="zh-CN"/>
          </a:p>
        </p:txBody>
      </p:sp>
      <p:sp>
        <p:nvSpPr>
          <p:cNvPr id="45060" name="Rectangle 4"/>
          <p:cNvSpPr>
            <a:spLocks noGrp="1" noRot="1" noChangeAspect="1" noChangeArrowheads="1" noTextEdit="1"/>
          </p:cNvSpPr>
          <p:nvPr>
            <p:ph type="sldImg" idx="2"/>
          </p:nvPr>
        </p:nvSpPr>
        <p:spPr bwMode="auto">
          <a:xfrm>
            <a:off x="685800" y="685800"/>
            <a:ext cx="5486400" cy="3429000"/>
          </a:xfrm>
          <a:prstGeom prst="rect">
            <a:avLst/>
          </a:prstGeom>
          <a:noFill/>
          <a:ln w="9525">
            <a:solidFill>
              <a:srgbClr val="000000"/>
            </a:solidFill>
            <a:miter lim="800000"/>
          </a:ln>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lstStyle>
            <a:lvl1pPr>
              <a:lnSpc>
                <a:spcPct val="100000"/>
              </a:lnSpc>
              <a:defRPr sz="1200" b="0">
                <a:latin typeface="Arial" panose="020B0604020202020204" pitchFamily="34" charset="0"/>
              </a:defRPr>
            </a:lvl1pPr>
          </a:lstStyle>
          <a:p>
            <a:pPr>
              <a:defRPr/>
            </a:pPr>
            <a:endParaRPr lang="en-US" altLang="zh-CN"/>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lstStyle>
            <a:lvl1pPr algn="r">
              <a:lnSpc>
                <a:spcPct val="100000"/>
              </a:lnSpc>
              <a:defRPr sz="1200" b="0">
                <a:latin typeface="Arial" panose="020B0604020202020204" pitchFamily="34" charset="0"/>
              </a:defRPr>
            </a:lvl1pPr>
          </a:lstStyle>
          <a:p>
            <a:pPr>
              <a:defRPr/>
            </a:pPr>
            <a:fld id="{D5BEE360-841F-47C6-A0E2-71DD0ACCC107}" type="slidenum">
              <a:rPr lang="en-US" altLang="zh-CN"/>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4825"/>
            <a:ext cx="7773988" cy="1223963"/>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236913"/>
            <a:ext cx="6402388"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31188" cy="9525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333500"/>
            <a:ext cx="8231188" cy="377031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1888"/>
            <a:ext cx="7773987" cy="11334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420938"/>
            <a:ext cx="7773987" cy="125095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31188" cy="9525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333500"/>
            <a:ext cx="4038600" cy="377031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333500"/>
            <a:ext cx="4040188" cy="377031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31188" cy="9525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79525"/>
            <a:ext cx="4040188" cy="531813"/>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811338"/>
            <a:ext cx="4040188" cy="32924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6613" y="1279525"/>
            <a:ext cx="4041775" cy="531813"/>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6613" y="1811338"/>
            <a:ext cx="4041775" cy="32924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31188" cy="952500"/>
          </a:xfrm>
          <a:prstGeom prst="rect">
            <a:avLst/>
          </a:prstGeom>
        </p:spPr>
        <p:txBody>
          <a:bodyPr/>
          <a:lstStyle/>
          <a:p>
            <a:r>
              <a:rPr lang="zh-CN" altLang="en-US" smtClean="0"/>
              <a:t>单击此处编辑母版标题样式</a:t>
            </a:r>
            <a:endParaRPr lang="zh-CN" alt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7013"/>
            <a:ext cx="3008313" cy="968375"/>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27013"/>
            <a:ext cx="5113338" cy="4876800"/>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195388"/>
            <a:ext cx="3008313" cy="390842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998913"/>
            <a:ext cx="5487987" cy="473075"/>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511175"/>
            <a:ext cx="5487987" cy="342741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471988"/>
            <a:ext cx="5487987" cy="66992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31188" cy="9525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333500"/>
            <a:ext cx="8231188" cy="3770313"/>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30988" y="228600"/>
            <a:ext cx="2057400" cy="4875213"/>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28600"/>
            <a:ext cx="6021388" cy="4875213"/>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4825"/>
            <a:ext cx="7773988" cy="1223963"/>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236913"/>
            <a:ext cx="6402388"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31188" cy="9525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333500"/>
            <a:ext cx="8231188" cy="377031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1888"/>
            <a:ext cx="7773987" cy="11334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420938"/>
            <a:ext cx="7773987" cy="125095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31188" cy="9525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333500"/>
            <a:ext cx="4038600" cy="377031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333500"/>
            <a:ext cx="4040188" cy="377031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31188" cy="9525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79525"/>
            <a:ext cx="4040188" cy="531813"/>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811338"/>
            <a:ext cx="4040188" cy="32924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6613" y="1279525"/>
            <a:ext cx="4041775" cy="531813"/>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6613" y="1811338"/>
            <a:ext cx="4041775" cy="32924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31188" cy="95250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7013"/>
            <a:ext cx="3008313" cy="968375"/>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27013"/>
            <a:ext cx="5113338" cy="4876800"/>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195388"/>
            <a:ext cx="3008313" cy="390842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998913"/>
            <a:ext cx="5487987" cy="473075"/>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511175"/>
            <a:ext cx="5487987" cy="342741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471988"/>
            <a:ext cx="5487987" cy="66992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31188" cy="9525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333500"/>
            <a:ext cx="8231188" cy="3770313"/>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30988" y="228600"/>
            <a:ext cx="2057400" cy="4875213"/>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28600"/>
            <a:ext cx="6021388" cy="4875213"/>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4825"/>
            <a:ext cx="7773988" cy="1223963"/>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236913"/>
            <a:ext cx="6402388"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31188" cy="9525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333500"/>
            <a:ext cx="8231188" cy="377031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1888"/>
            <a:ext cx="7773987" cy="11334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420938"/>
            <a:ext cx="7773987" cy="125095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31188" cy="9525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333500"/>
            <a:ext cx="4038600" cy="377031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333500"/>
            <a:ext cx="4040188" cy="377031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31188" cy="9525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79525"/>
            <a:ext cx="4040188" cy="531813"/>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811338"/>
            <a:ext cx="4040188" cy="32924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6613" y="1279525"/>
            <a:ext cx="4041775" cy="531813"/>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6613" y="1811338"/>
            <a:ext cx="4041775" cy="32924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31188" cy="95250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7013"/>
            <a:ext cx="3008313" cy="968375"/>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27013"/>
            <a:ext cx="5113338" cy="4876800"/>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195388"/>
            <a:ext cx="3008313" cy="390842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998913"/>
            <a:ext cx="5487987" cy="473075"/>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511175"/>
            <a:ext cx="5487987" cy="342741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471988"/>
            <a:ext cx="5487987" cy="66992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31188" cy="9525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333500"/>
            <a:ext cx="8231188" cy="3770313"/>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30988" y="228600"/>
            <a:ext cx="2057400" cy="4875213"/>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28600"/>
            <a:ext cx="6021388" cy="4875213"/>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image" Target="../media/image5.png"/><Relationship Id="rId17" Type="http://schemas.openxmlformats.org/officeDocument/2006/relationships/image" Target="../media/image4.png"/><Relationship Id="rId16" Type="http://schemas.openxmlformats.org/officeDocument/2006/relationships/image" Target="../media/image3.png"/><Relationship Id="rId15" Type="http://schemas.openxmlformats.org/officeDocument/2006/relationships/slide" Target="../slides/slide15.xml"/><Relationship Id="rId14" Type="http://schemas.openxmlformats.org/officeDocument/2006/relationships/image" Target="../media/image2.png"/><Relationship Id="rId13" Type="http://schemas.openxmlformats.org/officeDocument/2006/relationships/hyperlink" Target="../../&#30446;&#24405;.pptx" TargetMode="Externa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8" Type="http://schemas.openxmlformats.org/officeDocument/2006/relationships/theme" Target="../theme/theme2.xml"/><Relationship Id="rId17" Type="http://schemas.openxmlformats.org/officeDocument/2006/relationships/image" Target="../media/image2.png"/><Relationship Id="rId16" Type="http://schemas.openxmlformats.org/officeDocument/2006/relationships/hyperlink" Target="../../&#30446;&#24405;.pptx" TargetMode="External"/><Relationship Id="rId15" Type="http://schemas.openxmlformats.org/officeDocument/2006/relationships/image" Target="../media/image7.png"/><Relationship Id="rId14" Type="http://schemas.openxmlformats.org/officeDocument/2006/relationships/image" Target="../media/image5.png"/><Relationship Id="rId13" Type="http://schemas.openxmlformats.org/officeDocument/2006/relationships/image" Target="../media/image4.png"/><Relationship Id="rId12" Type="http://schemas.openxmlformats.org/officeDocument/2006/relationships/image" Target="../media/image6.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3" Type="http://schemas.openxmlformats.org/officeDocument/2006/relationships/theme" Target="../theme/theme3.xml"/><Relationship Id="rId12" Type="http://schemas.openxmlformats.org/officeDocument/2006/relationships/image" Target="../media/image8.jpeg"/><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5602" name="Picture 64" descr="21版高中同步新教材内文"/>
          <p:cNvPicPr>
            <a:picLocks noChangeAspect="1" noChangeArrowheads="1"/>
          </p:cNvPicPr>
          <p:nvPr userDrawn="1"/>
        </p:nvPicPr>
        <p:blipFill>
          <a:blip r:embed="rId12"/>
          <a:srcRect/>
          <a:stretch>
            <a:fillRect/>
          </a:stretch>
        </p:blipFill>
        <p:spPr bwMode="auto">
          <a:xfrm>
            <a:off x="0" y="-23813"/>
            <a:ext cx="9145588" cy="5762626"/>
          </a:xfrm>
          <a:prstGeom prst="rect">
            <a:avLst/>
          </a:prstGeom>
          <a:noFill/>
          <a:ln w="9525">
            <a:noFill/>
            <a:miter lim="800000"/>
            <a:headEnd/>
            <a:tailEnd/>
          </a:ln>
        </p:spPr>
      </p:pic>
      <p:pic>
        <p:nvPicPr>
          <p:cNvPr id="25603" name="Picture 65" descr="21版高中同步新教材返回目录">
            <a:hlinkClick r:id="rId13" action="ppaction://hlinkpres?slideindex=1&amp;slidetitle="/>
          </p:cNvPr>
          <p:cNvPicPr>
            <a:picLocks noChangeAspect="1" noChangeArrowheads="1"/>
          </p:cNvPicPr>
          <p:nvPr userDrawn="1"/>
        </p:nvPicPr>
        <p:blipFill>
          <a:blip r:embed="rId14"/>
          <a:srcRect/>
          <a:stretch>
            <a:fillRect/>
          </a:stretch>
        </p:blipFill>
        <p:spPr bwMode="auto">
          <a:xfrm>
            <a:off x="5940425" y="298450"/>
            <a:ext cx="1033463" cy="277813"/>
          </a:xfrm>
          <a:prstGeom prst="rect">
            <a:avLst/>
          </a:prstGeom>
          <a:noFill/>
          <a:ln w="9525">
            <a:noFill/>
            <a:miter lim="800000"/>
            <a:headEnd/>
            <a:tailEnd/>
          </a:ln>
        </p:spPr>
      </p:pic>
      <p:pic>
        <p:nvPicPr>
          <p:cNvPr id="25604" name="Picture 66" descr="21版高中同步新教材返回栏目导航">
            <a:hlinkClick r:id="rId15" action="ppaction://hlinksldjump"/>
          </p:cNvPr>
          <p:cNvPicPr>
            <a:picLocks noChangeAspect="1" noChangeArrowheads="1"/>
          </p:cNvPicPr>
          <p:nvPr userDrawn="1"/>
        </p:nvPicPr>
        <p:blipFill>
          <a:blip r:embed="rId16"/>
          <a:srcRect/>
          <a:stretch>
            <a:fillRect/>
          </a:stretch>
        </p:blipFill>
        <p:spPr bwMode="auto">
          <a:xfrm>
            <a:off x="7169150" y="285750"/>
            <a:ext cx="1304925" cy="295275"/>
          </a:xfrm>
          <a:prstGeom prst="rect">
            <a:avLst/>
          </a:prstGeom>
          <a:noFill/>
          <a:ln w="9525">
            <a:noFill/>
            <a:miter lim="800000"/>
            <a:headEnd/>
            <a:tailEnd/>
          </a:ln>
        </p:spPr>
      </p:pic>
      <p:sp>
        <p:nvSpPr>
          <p:cNvPr id="257091" name="Text Box 67"/>
          <p:cNvSpPr txBox="1">
            <a:spLocks noChangeArrowheads="1"/>
          </p:cNvSpPr>
          <p:nvPr userDrawn="1"/>
        </p:nvSpPr>
        <p:spPr bwMode="auto">
          <a:xfrm>
            <a:off x="2120900" y="169770"/>
            <a:ext cx="1223963" cy="492443"/>
          </a:xfrm>
          <a:prstGeom prst="rect">
            <a:avLst/>
          </a:prstGeom>
          <a:noFill/>
          <a:ln w="9525" algn="ctr">
            <a:noFill/>
            <a:miter lim="800000"/>
          </a:ln>
          <a:effectLst/>
        </p:spPr>
        <p:txBody>
          <a:bodyPr>
            <a:spAutoFit/>
          </a:bodyPr>
          <a:lstStyle/>
          <a:p>
            <a:pPr defTabSz="685800">
              <a:spcBef>
                <a:spcPct val="50000"/>
              </a:spcBef>
              <a:defRPr/>
            </a:pPr>
            <a:r>
              <a:rPr lang="zh-CN" altLang="en-US" dirty="0" smtClean="0">
                <a:latin typeface="黑体" panose="02010609060101010101" pitchFamily="49" charset="-122"/>
                <a:ea typeface="黑体" panose="02010609060101010101" pitchFamily="49" charset="-122"/>
              </a:rPr>
              <a:t>物理</a:t>
            </a:r>
            <a:endParaRPr lang="zh-CN" altLang="en-US" dirty="0">
              <a:latin typeface="黑体" panose="02010609060101010101" pitchFamily="49" charset="-122"/>
              <a:ea typeface="黑体" panose="02010609060101010101" pitchFamily="49" charset="-122"/>
            </a:endParaRPr>
          </a:p>
        </p:txBody>
      </p:sp>
      <p:pic>
        <p:nvPicPr>
          <p:cNvPr id="25606" name="Picture 68" descr="21版高中同步新教材上页">
            <a:hlinkClick r:id="" action="ppaction://hlinkshowjump?jump=previousslide"/>
          </p:cNvPr>
          <p:cNvPicPr>
            <a:picLocks noChangeAspect="1" noChangeArrowheads="1"/>
          </p:cNvPicPr>
          <p:nvPr userDrawn="1"/>
        </p:nvPicPr>
        <p:blipFill>
          <a:blip r:embed="rId17"/>
          <a:srcRect/>
          <a:stretch>
            <a:fillRect/>
          </a:stretch>
        </p:blipFill>
        <p:spPr bwMode="auto">
          <a:xfrm>
            <a:off x="7181850" y="5148263"/>
            <a:ext cx="620713" cy="293687"/>
          </a:xfrm>
          <a:prstGeom prst="rect">
            <a:avLst/>
          </a:prstGeom>
          <a:noFill/>
          <a:ln w="9525">
            <a:noFill/>
            <a:miter lim="800000"/>
            <a:headEnd/>
            <a:tailEnd/>
          </a:ln>
        </p:spPr>
      </p:pic>
      <p:pic>
        <p:nvPicPr>
          <p:cNvPr id="25607" name="Picture 69" descr="21版高中同步新教材下页">
            <a:hlinkClick r:id="" action="ppaction://hlinkshowjump?jump=nextslide"/>
          </p:cNvPr>
          <p:cNvPicPr>
            <a:picLocks noChangeAspect="1" noChangeArrowheads="1"/>
          </p:cNvPicPr>
          <p:nvPr userDrawn="1"/>
        </p:nvPicPr>
        <p:blipFill>
          <a:blip r:embed="rId18"/>
          <a:srcRect/>
          <a:stretch>
            <a:fillRect/>
          </a:stretch>
        </p:blipFill>
        <p:spPr bwMode="auto">
          <a:xfrm>
            <a:off x="8094663" y="5154613"/>
            <a:ext cx="620712" cy="29368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685800" rtl="0" eaLnBrk="0" fontAlgn="base" hangingPunct="0">
        <a:spcBef>
          <a:spcPct val="0"/>
        </a:spcBef>
        <a:spcAft>
          <a:spcPct val="0"/>
        </a:spcAft>
        <a:defRPr sz="3300">
          <a:solidFill>
            <a:schemeClr val="tx2"/>
          </a:solidFill>
          <a:latin typeface="+mj-lt"/>
          <a:ea typeface="+mj-ea"/>
          <a:cs typeface="+mj-cs"/>
        </a:defRPr>
      </a:lvl1pPr>
      <a:lvl2pPr algn="ctr" defTabSz="685800"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2pPr>
      <a:lvl3pPr algn="ctr" defTabSz="685800"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3pPr>
      <a:lvl4pPr algn="ctr" defTabSz="685800"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4pPr>
      <a:lvl5pPr algn="ctr" defTabSz="685800"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5pPr>
      <a:lvl6pPr marL="457200" algn="ctr" defTabSz="685800"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6pPr>
      <a:lvl7pPr marL="914400" algn="ctr" defTabSz="685800"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7pPr>
      <a:lvl8pPr marL="1371600" algn="ctr" defTabSz="685800"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8pPr>
      <a:lvl9pPr marL="1828800" algn="ctr" defTabSz="685800"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9pPr>
    </p:titleStyle>
    <p:bodyStyle>
      <a:lvl1pPr marL="257175" indent="-257175" algn="l" defTabSz="685800" rtl="0" eaLnBrk="0" fontAlgn="base" hangingPunct="0">
        <a:spcBef>
          <a:spcPct val="20000"/>
        </a:spcBef>
        <a:spcAft>
          <a:spcPct val="0"/>
        </a:spcAft>
        <a:buChar char="•"/>
        <a:defRPr sz="2400">
          <a:solidFill>
            <a:schemeClr val="tx1"/>
          </a:solidFill>
          <a:latin typeface="+mn-lt"/>
          <a:ea typeface="+mn-ea"/>
          <a:cs typeface="+mn-cs"/>
        </a:defRPr>
      </a:lvl1pPr>
      <a:lvl2pPr marL="557530" indent="-214630" algn="l" defTabSz="685800" rtl="0" eaLnBrk="0" fontAlgn="base" hangingPunct="0">
        <a:spcBef>
          <a:spcPct val="20000"/>
        </a:spcBef>
        <a:spcAft>
          <a:spcPct val="0"/>
        </a:spcAft>
        <a:buChar char="–"/>
        <a:defRPr sz="2100">
          <a:solidFill>
            <a:schemeClr val="tx1"/>
          </a:solidFill>
          <a:latin typeface="+mn-lt"/>
          <a:ea typeface="+mn-ea"/>
        </a:defRPr>
      </a:lvl2pPr>
      <a:lvl3pPr marL="857250" indent="-171450" algn="l" defTabSz="685800" rtl="0" eaLnBrk="0" fontAlgn="base" hangingPunct="0">
        <a:spcBef>
          <a:spcPct val="20000"/>
        </a:spcBef>
        <a:spcAft>
          <a:spcPct val="0"/>
        </a:spcAft>
        <a:buChar char="•"/>
        <a:defRPr sz="2400">
          <a:solidFill>
            <a:schemeClr val="tx1"/>
          </a:solidFill>
          <a:latin typeface="+mn-lt"/>
          <a:ea typeface="+mn-ea"/>
        </a:defRPr>
      </a:lvl3pPr>
      <a:lvl4pPr marL="1200150" indent="-171450" algn="l" defTabSz="685800" rtl="0" eaLnBrk="0" fontAlgn="base" hangingPunct="0">
        <a:spcBef>
          <a:spcPct val="20000"/>
        </a:spcBef>
        <a:spcAft>
          <a:spcPct val="0"/>
        </a:spcAft>
        <a:buChar char="–"/>
        <a:defRPr sz="1500">
          <a:solidFill>
            <a:schemeClr val="tx1"/>
          </a:solidFill>
          <a:latin typeface="+mn-lt"/>
          <a:ea typeface="+mn-ea"/>
        </a:defRPr>
      </a:lvl4pPr>
      <a:lvl5pPr marL="1543050" indent="-171450" algn="l" defTabSz="685800" rtl="0" eaLnBrk="0" fontAlgn="base" hangingPunct="0">
        <a:spcBef>
          <a:spcPct val="20000"/>
        </a:spcBef>
        <a:spcAft>
          <a:spcPct val="0"/>
        </a:spcAft>
        <a:buChar char="»"/>
        <a:defRPr sz="1500">
          <a:solidFill>
            <a:schemeClr val="tx1"/>
          </a:solidFill>
          <a:latin typeface="+mn-lt"/>
          <a:ea typeface="+mn-ea"/>
        </a:defRPr>
      </a:lvl5pPr>
      <a:lvl6pPr marL="2000250" indent="-171450" algn="l" defTabSz="685800" rtl="0" fontAlgn="base">
        <a:spcBef>
          <a:spcPct val="20000"/>
        </a:spcBef>
        <a:spcAft>
          <a:spcPct val="0"/>
        </a:spcAft>
        <a:buChar char="»"/>
        <a:defRPr sz="1500">
          <a:solidFill>
            <a:schemeClr val="tx1"/>
          </a:solidFill>
          <a:latin typeface="+mn-lt"/>
          <a:ea typeface="+mn-ea"/>
        </a:defRPr>
      </a:lvl6pPr>
      <a:lvl7pPr marL="2457450" indent="-171450" algn="l" defTabSz="685800" rtl="0" fontAlgn="base">
        <a:spcBef>
          <a:spcPct val="20000"/>
        </a:spcBef>
        <a:spcAft>
          <a:spcPct val="0"/>
        </a:spcAft>
        <a:buChar char="»"/>
        <a:defRPr sz="1500">
          <a:solidFill>
            <a:schemeClr val="tx1"/>
          </a:solidFill>
          <a:latin typeface="+mn-lt"/>
          <a:ea typeface="+mn-ea"/>
        </a:defRPr>
      </a:lvl7pPr>
      <a:lvl8pPr marL="2914650" indent="-171450" algn="l" defTabSz="685800" rtl="0" fontAlgn="base">
        <a:spcBef>
          <a:spcPct val="20000"/>
        </a:spcBef>
        <a:spcAft>
          <a:spcPct val="0"/>
        </a:spcAft>
        <a:buChar char="»"/>
        <a:defRPr sz="1500">
          <a:solidFill>
            <a:schemeClr val="tx1"/>
          </a:solidFill>
          <a:latin typeface="+mn-lt"/>
          <a:ea typeface="+mn-ea"/>
        </a:defRPr>
      </a:lvl8pPr>
      <a:lvl9pPr marL="3371850" indent="-171450" algn="l" defTabSz="685800" rtl="0" fontAlgn="base">
        <a:spcBef>
          <a:spcPct val="20000"/>
        </a:spcBef>
        <a:spcAft>
          <a:spcPct val="0"/>
        </a:spcAft>
        <a:buChar char="»"/>
        <a:defRPr sz="15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6626" name="Picture 2" descr="21版高中同步新教材栏目导航"/>
          <p:cNvPicPr>
            <a:picLocks noChangeAspect="1" noChangeArrowheads="1"/>
          </p:cNvPicPr>
          <p:nvPr userDrawn="1"/>
        </p:nvPicPr>
        <p:blipFill>
          <a:blip r:embed="rId12"/>
          <a:srcRect/>
          <a:stretch>
            <a:fillRect/>
          </a:stretch>
        </p:blipFill>
        <p:spPr bwMode="auto">
          <a:xfrm>
            <a:off x="0" y="-23813"/>
            <a:ext cx="9145588" cy="5762626"/>
          </a:xfrm>
          <a:prstGeom prst="rect">
            <a:avLst/>
          </a:prstGeom>
          <a:noFill/>
          <a:ln w="9525">
            <a:noFill/>
            <a:miter lim="800000"/>
            <a:headEnd/>
            <a:tailEnd/>
          </a:ln>
        </p:spPr>
      </p:pic>
      <p:pic>
        <p:nvPicPr>
          <p:cNvPr id="26627" name="Picture 3" descr="21版高中同步新教材上页">
            <a:hlinkClick r:id="" action="ppaction://hlinkshowjump?jump=previousslide"/>
          </p:cNvPr>
          <p:cNvPicPr>
            <a:picLocks noChangeAspect="1" noChangeArrowheads="1"/>
          </p:cNvPicPr>
          <p:nvPr userDrawn="1"/>
        </p:nvPicPr>
        <p:blipFill>
          <a:blip r:embed="rId13"/>
          <a:srcRect/>
          <a:stretch>
            <a:fillRect/>
          </a:stretch>
        </p:blipFill>
        <p:spPr bwMode="auto">
          <a:xfrm>
            <a:off x="7181850" y="5148263"/>
            <a:ext cx="620713" cy="293687"/>
          </a:xfrm>
          <a:prstGeom prst="rect">
            <a:avLst/>
          </a:prstGeom>
          <a:noFill/>
          <a:ln w="9525">
            <a:noFill/>
            <a:miter lim="800000"/>
            <a:headEnd/>
            <a:tailEnd/>
          </a:ln>
        </p:spPr>
      </p:pic>
      <p:pic>
        <p:nvPicPr>
          <p:cNvPr id="26628" name="Picture 4" descr="21版高中同步新教材下页">
            <a:hlinkClick r:id="" action="ppaction://hlinkshowjump?jump=nextslide"/>
          </p:cNvPr>
          <p:cNvPicPr>
            <a:picLocks noChangeAspect="1" noChangeArrowheads="1"/>
          </p:cNvPicPr>
          <p:nvPr userDrawn="1"/>
        </p:nvPicPr>
        <p:blipFill>
          <a:blip r:embed="rId14"/>
          <a:srcRect/>
          <a:stretch>
            <a:fillRect/>
          </a:stretch>
        </p:blipFill>
        <p:spPr bwMode="auto">
          <a:xfrm>
            <a:off x="8094663" y="5154613"/>
            <a:ext cx="620712" cy="293687"/>
          </a:xfrm>
          <a:prstGeom prst="rect">
            <a:avLst/>
          </a:prstGeom>
          <a:noFill/>
          <a:ln w="9525">
            <a:noFill/>
            <a:miter lim="800000"/>
            <a:headEnd/>
            <a:tailEnd/>
          </a:ln>
        </p:spPr>
      </p:pic>
      <p:pic>
        <p:nvPicPr>
          <p:cNvPr id="26629" name="Picture 8" descr="21版高中同步新教材返回栏目导航页面用"/>
          <p:cNvPicPr>
            <a:picLocks noChangeAspect="1" noChangeArrowheads="1"/>
          </p:cNvPicPr>
          <p:nvPr userDrawn="1"/>
        </p:nvPicPr>
        <p:blipFill>
          <a:blip r:embed="rId15"/>
          <a:srcRect/>
          <a:stretch>
            <a:fillRect/>
          </a:stretch>
        </p:blipFill>
        <p:spPr bwMode="auto">
          <a:xfrm>
            <a:off x="2989263" y="912813"/>
            <a:ext cx="4103687" cy="1152525"/>
          </a:xfrm>
          <a:prstGeom prst="rect">
            <a:avLst/>
          </a:prstGeom>
          <a:noFill/>
          <a:ln w="9525">
            <a:noFill/>
            <a:miter lim="800000"/>
            <a:headEnd/>
            <a:tailEnd/>
          </a:ln>
        </p:spPr>
      </p:pic>
      <p:sp>
        <p:nvSpPr>
          <p:cNvPr id="1067017" name="Text Box 9"/>
          <p:cNvSpPr txBox="1">
            <a:spLocks noChangeArrowheads="1"/>
          </p:cNvSpPr>
          <p:nvPr userDrawn="1"/>
        </p:nvSpPr>
        <p:spPr bwMode="auto">
          <a:xfrm>
            <a:off x="2120900" y="179388"/>
            <a:ext cx="1223963" cy="435697"/>
          </a:xfrm>
          <a:prstGeom prst="rect">
            <a:avLst/>
          </a:prstGeom>
          <a:noFill/>
          <a:ln w="9525" algn="ctr">
            <a:noFill/>
            <a:miter lim="800000"/>
          </a:ln>
          <a:effectLst/>
        </p:spPr>
        <p:txBody>
          <a:bodyPr>
            <a:spAutoFit/>
          </a:bodyPr>
          <a:lstStyle/>
          <a:p>
            <a:pPr defTabSz="685800">
              <a:spcBef>
                <a:spcPct val="50000"/>
              </a:spcBef>
              <a:defRPr/>
            </a:pPr>
            <a:r>
              <a:rPr lang="zh-CN" altLang="en-US" dirty="0" smtClean="0">
                <a:latin typeface="黑体" panose="02010609060101010101" pitchFamily="49" charset="-122"/>
                <a:ea typeface="黑体" panose="02010609060101010101" pitchFamily="49" charset="-122"/>
              </a:rPr>
              <a:t>物理</a:t>
            </a:r>
            <a:endParaRPr lang="zh-CN" altLang="en-US" dirty="0">
              <a:latin typeface="黑体" panose="02010609060101010101" pitchFamily="49" charset="-122"/>
              <a:ea typeface="黑体" panose="02010609060101010101" pitchFamily="49" charset="-122"/>
            </a:endParaRPr>
          </a:p>
        </p:txBody>
      </p:sp>
      <p:pic>
        <p:nvPicPr>
          <p:cNvPr id="26631" name="Picture 10" descr="21版高中同步新教材返回栏目导航页面用"/>
          <p:cNvPicPr>
            <a:picLocks noChangeAspect="1" noChangeArrowheads="1"/>
          </p:cNvPicPr>
          <p:nvPr userDrawn="1"/>
        </p:nvPicPr>
        <p:blipFill>
          <a:blip r:embed="rId15"/>
          <a:srcRect/>
          <a:stretch>
            <a:fillRect/>
          </a:stretch>
        </p:blipFill>
        <p:spPr bwMode="auto">
          <a:xfrm>
            <a:off x="2989263" y="2065338"/>
            <a:ext cx="4103687" cy="1152525"/>
          </a:xfrm>
          <a:prstGeom prst="rect">
            <a:avLst/>
          </a:prstGeom>
          <a:noFill/>
          <a:ln w="9525">
            <a:noFill/>
            <a:miter lim="800000"/>
            <a:headEnd/>
            <a:tailEnd/>
          </a:ln>
        </p:spPr>
      </p:pic>
      <p:pic>
        <p:nvPicPr>
          <p:cNvPr id="26632" name="Picture 12" descr="21版高中同步新教材返回栏目导航页面用"/>
          <p:cNvPicPr>
            <a:picLocks noChangeAspect="1" noChangeArrowheads="1"/>
          </p:cNvPicPr>
          <p:nvPr userDrawn="1"/>
        </p:nvPicPr>
        <p:blipFill>
          <a:blip r:embed="rId15"/>
          <a:srcRect/>
          <a:stretch>
            <a:fillRect/>
          </a:stretch>
        </p:blipFill>
        <p:spPr bwMode="auto">
          <a:xfrm>
            <a:off x="2951163" y="3192463"/>
            <a:ext cx="4103687" cy="1152525"/>
          </a:xfrm>
          <a:prstGeom prst="rect">
            <a:avLst/>
          </a:prstGeom>
          <a:noFill/>
          <a:ln w="9525">
            <a:noFill/>
            <a:miter lim="800000"/>
            <a:headEnd/>
            <a:tailEnd/>
          </a:ln>
        </p:spPr>
      </p:pic>
      <p:pic>
        <p:nvPicPr>
          <p:cNvPr id="11" name="Picture 65" descr="21版高中同步新教材返回目录">
            <a:hlinkClick r:id="rId16" action="ppaction://hlinkpres?slideindex=1&amp;slidetitle="/>
          </p:cNvPr>
          <p:cNvPicPr>
            <a:picLocks noChangeAspect="1" noChangeArrowheads="1"/>
          </p:cNvPicPr>
          <p:nvPr userDrawn="1"/>
        </p:nvPicPr>
        <p:blipFill>
          <a:blip r:embed="rId17"/>
          <a:srcRect/>
          <a:stretch>
            <a:fillRect/>
          </a:stretch>
        </p:blipFill>
        <p:spPr bwMode="auto">
          <a:xfrm>
            <a:off x="7416138" y="320936"/>
            <a:ext cx="1033463" cy="27781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ctr" defTabSz="685800" rtl="0" eaLnBrk="0" fontAlgn="base" hangingPunct="0">
        <a:spcBef>
          <a:spcPct val="0"/>
        </a:spcBef>
        <a:spcAft>
          <a:spcPct val="0"/>
        </a:spcAft>
        <a:defRPr sz="3300">
          <a:solidFill>
            <a:schemeClr val="tx2"/>
          </a:solidFill>
          <a:latin typeface="+mj-lt"/>
          <a:ea typeface="+mj-ea"/>
          <a:cs typeface="+mj-cs"/>
        </a:defRPr>
      </a:lvl1pPr>
      <a:lvl2pPr algn="ctr" defTabSz="685800"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2pPr>
      <a:lvl3pPr algn="ctr" defTabSz="685800"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3pPr>
      <a:lvl4pPr algn="ctr" defTabSz="685800"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4pPr>
      <a:lvl5pPr algn="ctr" defTabSz="685800"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5pPr>
      <a:lvl6pPr marL="457200" algn="ctr" defTabSz="685800"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6pPr>
      <a:lvl7pPr marL="914400" algn="ctr" defTabSz="685800"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7pPr>
      <a:lvl8pPr marL="1371600" algn="ctr" defTabSz="685800"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8pPr>
      <a:lvl9pPr marL="1828800" algn="ctr" defTabSz="685800"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9pPr>
    </p:titleStyle>
    <p:bodyStyle>
      <a:lvl1pPr marL="257175" indent="-257175" algn="l" defTabSz="685800" rtl="0" eaLnBrk="0" fontAlgn="base" hangingPunct="0">
        <a:spcBef>
          <a:spcPct val="20000"/>
        </a:spcBef>
        <a:spcAft>
          <a:spcPct val="0"/>
        </a:spcAft>
        <a:buChar char="•"/>
        <a:defRPr sz="2400">
          <a:solidFill>
            <a:schemeClr val="tx1"/>
          </a:solidFill>
          <a:latin typeface="+mn-lt"/>
          <a:ea typeface="+mn-ea"/>
          <a:cs typeface="+mn-cs"/>
        </a:defRPr>
      </a:lvl1pPr>
      <a:lvl2pPr marL="557530" indent="-214630" algn="l" defTabSz="685800" rtl="0" eaLnBrk="0" fontAlgn="base" hangingPunct="0">
        <a:spcBef>
          <a:spcPct val="20000"/>
        </a:spcBef>
        <a:spcAft>
          <a:spcPct val="0"/>
        </a:spcAft>
        <a:buChar char="–"/>
        <a:defRPr sz="2100">
          <a:solidFill>
            <a:schemeClr val="tx1"/>
          </a:solidFill>
          <a:latin typeface="+mn-lt"/>
          <a:ea typeface="+mn-ea"/>
        </a:defRPr>
      </a:lvl2pPr>
      <a:lvl3pPr marL="857250" indent="-171450" algn="l" defTabSz="685800" rtl="0" eaLnBrk="0" fontAlgn="base" hangingPunct="0">
        <a:spcBef>
          <a:spcPct val="20000"/>
        </a:spcBef>
        <a:spcAft>
          <a:spcPct val="0"/>
        </a:spcAft>
        <a:buChar char="•"/>
        <a:defRPr sz="2400">
          <a:solidFill>
            <a:schemeClr val="tx1"/>
          </a:solidFill>
          <a:latin typeface="+mn-lt"/>
          <a:ea typeface="+mn-ea"/>
        </a:defRPr>
      </a:lvl3pPr>
      <a:lvl4pPr marL="1200150" indent="-171450" algn="l" defTabSz="685800" rtl="0" eaLnBrk="0" fontAlgn="base" hangingPunct="0">
        <a:spcBef>
          <a:spcPct val="20000"/>
        </a:spcBef>
        <a:spcAft>
          <a:spcPct val="0"/>
        </a:spcAft>
        <a:buChar char="–"/>
        <a:defRPr sz="1500">
          <a:solidFill>
            <a:schemeClr val="tx1"/>
          </a:solidFill>
          <a:latin typeface="+mn-lt"/>
          <a:ea typeface="+mn-ea"/>
        </a:defRPr>
      </a:lvl4pPr>
      <a:lvl5pPr marL="1543050" indent="-171450" algn="l" defTabSz="685800" rtl="0" eaLnBrk="0" fontAlgn="base" hangingPunct="0">
        <a:spcBef>
          <a:spcPct val="20000"/>
        </a:spcBef>
        <a:spcAft>
          <a:spcPct val="0"/>
        </a:spcAft>
        <a:buChar char="»"/>
        <a:defRPr sz="1500">
          <a:solidFill>
            <a:schemeClr val="tx1"/>
          </a:solidFill>
          <a:latin typeface="+mn-lt"/>
          <a:ea typeface="+mn-ea"/>
        </a:defRPr>
      </a:lvl5pPr>
      <a:lvl6pPr marL="2000250" indent="-171450" algn="l" defTabSz="685800" rtl="0" fontAlgn="base">
        <a:spcBef>
          <a:spcPct val="20000"/>
        </a:spcBef>
        <a:spcAft>
          <a:spcPct val="0"/>
        </a:spcAft>
        <a:buChar char="»"/>
        <a:defRPr sz="1500">
          <a:solidFill>
            <a:schemeClr val="tx1"/>
          </a:solidFill>
          <a:latin typeface="+mn-lt"/>
          <a:ea typeface="+mn-ea"/>
        </a:defRPr>
      </a:lvl6pPr>
      <a:lvl7pPr marL="2457450" indent="-171450" algn="l" defTabSz="685800" rtl="0" fontAlgn="base">
        <a:spcBef>
          <a:spcPct val="20000"/>
        </a:spcBef>
        <a:spcAft>
          <a:spcPct val="0"/>
        </a:spcAft>
        <a:buChar char="»"/>
        <a:defRPr sz="1500">
          <a:solidFill>
            <a:schemeClr val="tx1"/>
          </a:solidFill>
          <a:latin typeface="+mn-lt"/>
          <a:ea typeface="+mn-ea"/>
        </a:defRPr>
      </a:lvl7pPr>
      <a:lvl8pPr marL="2914650" indent="-171450" algn="l" defTabSz="685800" rtl="0" fontAlgn="base">
        <a:spcBef>
          <a:spcPct val="20000"/>
        </a:spcBef>
        <a:spcAft>
          <a:spcPct val="0"/>
        </a:spcAft>
        <a:buChar char="»"/>
        <a:defRPr sz="1500">
          <a:solidFill>
            <a:schemeClr val="tx1"/>
          </a:solidFill>
          <a:latin typeface="+mn-lt"/>
          <a:ea typeface="+mn-ea"/>
        </a:defRPr>
      </a:lvl8pPr>
      <a:lvl9pPr marL="3371850" indent="-171450" algn="l" defTabSz="685800" rtl="0" fontAlgn="base">
        <a:spcBef>
          <a:spcPct val="20000"/>
        </a:spcBef>
        <a:spcAft>
          <a:spcPct val="0"/>
        </a:spcAft>
        <a:buChar char="»"/>
        <a:defRPr sz="15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7650" name="Picture 9" descr="21版高中同步新教材谢谢观赏"/>
          <p:cNvPicPr>
            <a:picLocks noChangeAspect="1" noChangeArrowheads="1"/>
          </p:cNvPicPr>
          <p:nvPr userDrawn="1"/>
        </p:nvPicPr>
        <p:blipFill>
          <a:blip r:embed="rId12"/>
          <a:srcRect/>
          <a:stretch>
            <a:fillRect/>
          </a:stretch>
        </p:blipFill>
        <p:spPr bwMode="auto">
          <a:xfrm>
            <a:off x="-1588" y="-23813"/>
            <a:ext cx="9147176" cy="5762626"/>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txStyles>
    <p:titleStyle>
      <a:lvl1pPr algn="ctr" defTabSz="685800" rtl="0" eaLnBrk="0" fontAlgn="base" hangingPunct="0">
        <a:spcBef>
          <a:spcPct val="0"/>
        </a:spcBef>
        <a:spcAft>
          <a:spcPct val="0"/>
        </a:spcAft>
        <a:defRPr sz="3300">
          <a:solidFill>
            <a:schemeClr val="tx2"/>
          </a:solidFill>
          <a:latin typeface="+mj-lt"/>
          <a:ea typeface="+mj-ea"/>
          <a:cs typeface="+mj-cs"/>
        </a:defRPr>
      </a:lvl1pPr>
      <a:lvl2pPr algn="ctr" defTabSz="685800"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2pPr>
      <a:lvl3pPr algn="ctr" defTabSz="685800"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3pPr>
      <a:lvl4pPr algn="ctr" defTabSz="685800"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4pPr>
      <a:lvl5pPr algn="ctr" defTabSz="685800"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5pPr>
      <a:lvl6pPr marL="457200" algn="ctr" defTabSz="685800"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6pPr>
      <a:lvl7pPr marL="914400" algn="ctr" defTabSz="685800"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7pPr>
      <a:lvl8pPr marL="1371600" algn="ctr" defTabSz="685800"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8pPr>
      <a:lvl9pPr marL="1828800" algn="ctr" defTabSz="685800"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9pPr>
    </p:titleStyle>
    <p:bodyStyle>
      <a:lvl1pPr marL="257175" indent="-257175" algn="l" defTabSz="685800" rtl="0" eaLnBrk="0" fontAlgn="base" hangingPunct="0">
        <a:spcBef>
          <a:spcPct val="20000"/>
        </a:spcBef>
        <a:spcAft>
          <a:spcPct val="0"/>
        </a:spcAft>
        <a:buChar char="•"/>
        <a:defRPr sz="2400">
          <a:solidFill>
            <a:schemeClr val="tx1"/>
          </a:solidFill>
          <a:latin typeface="+mn-lt"/>
          <a:ea typeface="+mn-ea"/>
          <a:cs typeface="+mn-cs"/>
        </a:defRPr>
      </a:lvl1pPr>
      <a:lvl2pPr marL="557530" indent="-214630" algn="l" defTabSz="685800" rtl="0" eaLnBrk="0" fontAlgn="base" hangingPunct="0">
        <a:spcBef>
          <a:spcPct val="20000"/>
        </a:spcBef>
        <a:spcAft>
          <a:spcPct val="0"/>
        </a:spcAft>
        <a:buChar char="–"/>
        <a:defRPr sz="2100">
          <a:solidFill>
            <a:schemeClr val="tx1"/>
          </a:solidFill>
          <a:latin typeface="+mn-lt"/>
          <a:ea typeface="+mn-ea"/>
        </a:defRPr>
      </a:lvl2pPr>
      <a:lvl3pPr marL="857250" indent="-171450" algn="l" defTabSz="685800" rtl="0" eaLnBrk="0" fontAlgn="base" hangingPunct="0">
        <a:spcBef>
          <a:spcPct val="20000"/>
        </a:spcBef>
        <a:spcAft>
          <a:spcPct val="0"/>
        </a:spcAft>
        <a:buChar char="•"/>
        <a:defRPr sz="2400">
          <a:solidFill>
            <a:schemeClr val="tx1"/>
          </a:solidFill>
          <a:latin typeface="+mn-lt"/>
          <a:ea typeface="+mn-ea"/>
        </a:defRPr>
      </a:lvl3pPr>
      <a:lvl4pPr marL="1200150" indent="-171450" algn="l" defTabSz="685800" rtl="0" eaLnBrk="0" fontAlgn="base" hangingPunct="0">
        <a:spcBef>
          <a:spcPct val="20000"/>
        </a:spcBef>
        <a:spcAft>
          <a:spcPct val="0"/>
        </a:spcAft>
        <a:buChar char="–"/>
        <a:defRPr sz="1500">
          <a:solidFill>
            <a:schemeClr val="tx1"/>
          </a:solidFill>
          <a:latin typeface="+mn-lt"/>
          <a:ea typeface="+mn-ea"/>
        </a:defRPr>
      </a:lvl4pPr>
      <a:lvl5pPr marL="1543050" indent="-171450" algn="l" defTabSz="685800" rtl="0" eaLnBrk="0" fontAlgn="base" hangingPunct="0">
        <a:spcBef>
          <a:spcPct val="20000"/>
        </a:spcBef>
        <a:spcAft>
          <a:spcPct val="0"/>
        </a:spcAft>
        <a:buChar char="»"/>
        <a:defRPr sz="1500">
          <a:solidFill>
            <a:schemeClr val="tx1"/>
          </a:solidFill>
          <a:latin typeface="+mn-lt"/>
          <a:ea typeface="+mn-ea"/>
        </a:defRPr>
      </a:lvl5pPr>
      <a:lvl6pPr marL="2000250" indent="-171450" algn="l" defTabSz="685800" rtl="0" fontAlgn="base">
        <a:spcBef>
          <a:spcPct val="20000"/>
        </a:spcBef>
        <a:spcAft>
          <a:spcPct val="0"/>
        </a:spcAft>
        <a:buChar char="»"/>
        <a:defRPr sz="1500">
          <a:solidFill>
            <a:schemeClr val="tx1"/>
          </a:solidFill>
          <a:latin typeface="+mn-lt"/>
          <a:ea typeface="+mn-ea"/>
        </a:defRPr>
      </a:lvl6pPr>
      <a:lvl7pPr marL="2457450" indent="-171450" algn="l" defTabSz="685800" rtl="0" fontAlgn="base">
        <a:spcBef>
          <a:spcPct val="20000"/>
        </a:spcBef>
        <a:spcAft>
          <a:spcPct val="0"/>
        </a:spcAft>
        <a:buChar char="»"/>
        <a:defRPr sz="1500">
          <a:solidFill>
            <a:schemeClr val="tx1"/>
          </a:solidFill>
          <a:latin typeface="+mn-lt"/>
          <a:ea typeface="+mn-ea"/>
        </a:defRPr>
      </a:lvl7pPr>
      <a:lvl8pPr marL="2914650" indent="-171450" algn="l" defTabSz="685800" rtl="0" fontAlgn="base">
        <a:spcBef>
          <a:spcPct val="20000"/>
        </a:spcBef>
        <a:spcAft>
          <a:spcPct val="0"/>
        </a:spcAft>
        <a:buChar char="»"/>
        <a:defRPr sz="1500">
          <a:solidFill>
            <a:schemeClr val="tx1"/>
          </a:solidFill>
          <a:latin typeface="+mn-lt"/>
          <a:ea typeface="+mn-ea"/>
        </a:defRPr>
      </a:lvl8pPr>
      <a:lvl9pPr marL="3371850" indent="-171450" algn="l" defTabSz="685800" rtl="0" fontAlgn="base">
        <a:spcBef>
          <a:spcPct val="20000"/>
        </a:spcBef>
        <a:spcAft>
          <a:spcPct val="0"/>
        </a:spcAft>
        <a:buChar char="»"/>
        <a:defRPr sz="15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jpeg"/><Relationship Id="rId1" Type="http://schemas.openxmlformats.org/officeDocument/2006/relationships/image" Target="../media/image9.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jpeg"/><Relationship Id="rId1" Type="http://schemas.openxmlformats.org/officeDocument/2006/relationships/image" Target="../media/image9.jpeg"/></Relationships>
</file>

<file path=ppt/slides/_rels/slide7.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7.xml"/><Relationship Id="rId4" Type="http://schemas.openxmlformats.org/officeDocument/2006/relationships/image" Target="../media/image13.emf"/><Relationship Id="rId3" Type="http://schemas.openxmlformats.org/officeDocument/2006/relationships/package" Target="../embeddings/Document1.docx"/><Relationship Id="rId2" Type="http://schemas.openxmlformats.org/officeDocument/2006/relationships/image" Target="../media/image12.jpeg"/><Relationship Id="rId1" Type="http://schemas.openxmlformats.org/officeDocument/2006/relationships/image" Target="../media/image9.jpeg"/></Relationships>
</file>

<file path=ppt/slides/_rels/slide8.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7.xml"/><Relationship Id="rId3" Type="http://schemas.openxmlformats.org/officeDocument/2006/relationships/image" Target="../media/image14.emf"/><Relationship Id="rId2" Type="http://schemas.openxmlformats.org/officeDocument/2006/relationships/package" Target="../embeddings/Document2.docx"/><Relationship Id="rId1" Type="http://schemas.openxmlformats.org/officeDocument/2006/relationships/image" Target="../media/image9.jpe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openxmlformats.org/officeDocument/2006/relationships/image" Target="../media/image15.jpeg"/><Relationship Id="rId1"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6.jpeg"/><Relationship Id="rId1"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7.jpeg"/><Relationship Id="rId1" Type="http://schemas.openxmlformats.org/officeDocument/2006/relationships/image" Target="../media/image9.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slide" Target="slide41.xml"/><Relationship Id="rId2" Type="http://schemas.openxmlformats.org/officeDocument/2006/relationships/slide" Target="slide20.xml"/><Relationship Id="rId1" Type="http://schemas.openxmlformats.org/officeDocument/2006/relationships/slide" Target="slide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4" Type="http://schemas.openxmlformats.org/officeDocument/2006/relationships/vmlDrawing" Target="../drawings/vmlDrawing3.vml"/><Relationship Id="rId3" Type="http://schemas.openxmlformats.org/officeDocument/2006/relationships/slideLayout" Target="../slideLayouts/slideLayout7.xml"/><Relationship Id="rId2" Type="http://schemas.openxmlformats.org/officeDocument/2006/relationships/image" Target="../media/image24.emf"/><Relationship Id="rId1" Type="http://schemas.openxmlformats.org/officeDocument/2006/relationships/package" Target="../embeddings/Document3.docx"/></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jpeg"/></Relationships>
</file>

<file path=ppt/slides/_rels/slide28.xml.rels><?xml version="1.0" encoding="UTF-8" standalone="yes"?>
<Relationships xmlns="http://schemas.openxmlformats.org/package/2006/relationships"><Relationship Id="rId4" Type="http://schemas.openxmlformats.org/officeDocument/2006/relationships/vmlDrawing" Target="../drawings/vmlDrawing4.vml"/><Relationship Id="rId3" Type="http://schemas.openxmlformats.org/officeDocument/2006/relationships/slideLayout" Target="../slideLayouts/slideLayout7.xml"/><Relationship Id="rId2" Type="http://schemas.openxmlformats.org/officeDocument/2006/relationships/image" Target="../media/image27.emf"/><Relationship Id="rId1" Type="http://schemas.openxmlformats.org/officeDocument/2006/relationships/package" Target="../embeddings/Document4.docx"/></Relationships>
</file>

<file path=ppt/slides/_rels/slide29.xml.rels><?xml version="1.0" encoding="UTF-8" standalone="yes"?>
<Relationships xmlns="http://schemas.openxmlformats.org/package/2006/relationships"><Relationship Id="rId4" Type="http://schemas.openxmlformats.org/officeDocument/2006/relationships/vmlDrawing" Target="../drawings/vmlDrawing5.vml"/><Relationship Id="rId3" Type="http://schemas.openxmlformats.org/officeDocument/2006/relationships/slideLayout" Target="../slideLayouts/slideLayout7.xml"/><Relationship Id="rId2" Type="http://schemas.openxmlformats.org/officeDocument/2006/relationships/image" Target="../media/image28.emf"/><Relationship Id="rId1" Type="http://schemas.openxmlformats.org/officeDocument/2006/relationships/package" Target="../embeddings/Document5.docx"/></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jpeg"/></Relationships>
</file>

<file path=ppt/slides/_rels/slide31.xml.rels><?xml version="1.0" encoding="UTF-8" standalone="yes"?>
<Relationships xmlns="http://schemas.openxmlformats.org/package/2006/relationships"><Relationship Id="rId5" Type="http://schemas.openxmlformats.org/officeDocument/2006/relationships/vmlDrawing" Target="../drawings/vmlDrawing6.vml"/><Relationship Id="rId4" Type="http://schemas.openxmlformats.org/officeDocument/2006/relationships/slideLayout" Target="../slideLayouts/slideLayout7.xml"/><Relationship Id="rId3" Type="http://schemas.openxmlformats.org/officeDocument/2006/relationships/image" Target="../media/image31.emf"/><Relationship Id="rId2" Type="http://schemas.openxmlformats.org/officeDocument/2006/relationships/package" Target="../embeddings/Document6.docx"/><Relationship Id="rId1" Type="http://schemas.openxmlformats.org/officeDocument/2006/relationships/image" Target="../media/image30.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5" Type="http://schemas.openxmlformats.org/officeDocument/2006/relationships/vmlDrawing" Target="../drawings/vmlDrawing7.vml"/><Relationship Id="rId4" Type="http://schemas.openxmlformats.org/officeDocument/2006/relationships/slideLayout" Target="../slideLayouts/slideLayout7.xml"/><Relationship Id="rId3" Type="http://schemas.openxmlformats.org/officeDocument/2006/relationships/image" Target="../media/image33.jpeg"/><Relationship Id="rId2" Type="http://schemas.openxmlformats.org/officeDocument/2006/relationships/image" Target="../media/image32.emf"/><Relationship Id="rId1" Type="http://schemas.openxmlformats.org/officeDocument/2006/relationships/package" Target="../embeddings/Document7.docx"/></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5.jpe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6.jpeg"/></Relationships>
</file>

<file path=ppt/slides/_rels/slide37.xml.rels><?xml version="1.0" encoding="UTF-8" standalone="yes"?>
<Relationships xmlns="http://schemas.openxmlformats.org/package/2006/relationships"><Relationship Id="rId4" Type="http://schemas.openxmlformats.org/officeDocument/2006/relationships/vmlDrawing" Target="../drawings/vmlDrawing8.vml"/><Relationship Id="rId3" Type="http://schemas.openxmlformats.org/officeDocument/2006/relationships/slideLayout" Target="../slideLayouts/slideLayout7.xml"/><Relationship Id="rId2" Type="http://schemas.openxmlformats.org/officeDocument/2006/relationships/image" Target="../media/image37.emf"/><Relationship Id="rId1" Type="http://schemas.openxmlformats.org/officeDocument/2006/relationships/package" Target="../embeddings/Document8.docx"/></Relationships>
</file>

<file path=ppt/slides/_rels/slide38.xml.rels><?xml version="1.0" encoding="UTF-8" standalone="yes"?>
<Relationships xmlns="http://schemas.openxmlformats.org/package/2006/relationships"><Relationship Id="rId4" Type="http://schemas.openxmlformats.org/officeDocument/2006/relationships/vmlDrawing" Target="../drawings/vmlDrawing9.vml"/><Relationship Id="rId3" Type="http://schemas.openxmlformats.org/officeDocument/2006/relationships/slideLayout" Target="../slideLayouts/slideLayout7.xml"/><Relationship Id="rId2" Type="http://schemas.openxmlformats.org/officeDocument/2006/relationships/image" Target="../media/image38.emf"/><Relationship Id="rId1" Type="http://schemas.openxmlformats.org/officeDocument/2006/relationships/package" Target="../embeddings/Document9.docx"/></Relationships>
</file>

<file path=ppt/slides/_rels/slide39.xml.rels><?xml version="1.0" encoding="UTF-8" standalone="yes"?>
<Relationships xmlns="http://schemas.openxmlformats.org/package/2006/relationships"><Relationship Id="rId5" Type="http://schemas.openxmlformats.org/officeDocument/2006/relationships/vmlDrawing" Target="../drawings/vmlDrawing10.vml"/><Relationship Id="rId4" Type="http://schemas.openxmlformats.org/officeDocument/2006/relationships/slideLayout" Target="../slideLayouts/slideLayout7.xml"/><Relationship Id="rId3" Type="http://schemas.openxmlformats.org/officeDocument/2006/relationships/image" Target="../media/image40.jpeg"/><Relationship Id="rId2" Type="http://schemas.openxmlformats.org/officeDocument/2006/relationships/image" Target="../media/image39.emf"/><Relationship Id="rId1" Type="http://schemas.openxmlformats.org/officeDocument/2006/relationships/package" Target="../embeddings/Document10.docx"/></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4" Type="http://schemas.openxmlformats.org/officeDocument/2006/relationships/vmlDrawing" Target="../drawings/vmlDrawing11.vml"/><Relationship Id="rId3" Type="http://schemas.openxmlformats.org/officeDocument/2006/relationships/slideLayout" Target="../slideLayouts/slideLayout7.xml"/><Relationship Id="rId2" Type="http://schemas.openxmlformats.org/officeDocument/2006/relationships/image" Target="../media/image41.emf"/><Relationship Id="rId1" Type="http://schemas.openxmlformats.org/officeDocument/2006/relationships/package" Target="../embeddings/Document11.docx"/></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2.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5" Type="http://schemas.openxmlformats.org/officeDocument/2006/relationships/vmlDrawing" Target="../drawings/vmlDrawing12.vml"/><Relationship Id="rId4" Type="http://schemas.openxmlformats.org/officeDocument/2006/relationships/slideLayout" Target="../slideLayouts/slideLayout7.xml"/><Relationship Id="rId3" Type="http://schemas.openxmlformats.org/officeDocument/2006/relationships/image" Target="../media/image44.jpeg"/><Relationship Id="rId2" Type="http://schemas.openxmlformats.org/officeDocument/2006/relationships/image" Target="../media/image43.emf"/><Relationship Id="rId1" Type="http://schemas.openxmlformats.org/officeDocument/2006/relationships/package" Target="../embeddings/Document12.docx"/></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hyperlink" Target="../../&#35838;&#26102;&#20316;&#19994;/&#31532;&#19977;&#31456;%20%20&#30456;&#20114;&#20316;&#29992;&#8212;&#21147;/4&#12288;&#21147;&#30340;&#21512;&#25104;&#21644;&#20998;&#35299;.docx" TargetMode="External"/><Relationship Id="rId1" Type="http://schemas.openxmlformats.org/officeDocument/2006/relationships/image" Target="../media/image45.GIF"/></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2" descr="023"/>
          <p:cNvPicPr>
            <a:picLocks noChangeAspect="1"/>
          </p:cNvPicPr>
          <p:nvPr/>
        </p:nvPicPr>
        <p:blipFill>
          <a:blip r:embed="rId1">
            <a:lum bright="-6000" contrast="6000"/>
          </a:blip>
          <a:stretch>
            <a:fillRect/>
          </a:stretch>
        </p:blipFill>
        <p:spPr>
          <a:xfrm>
            <a:off x="0" y="-67945"/>
            <a:ext cx="9144000" cy="5859780"/>
          </a:xfrm>
          <a:prstGeom prst="rect">
            <a:avLst/>
          </a:prstGeom>
          <a:noFill/>
          <a:ln w="9525">
            <a:noFill/>
          </a:ln>
        </p:spPr>
      </p:pic>
      <p:sp>
        <p:nvSpPr>
          <p:cNvPr id="28674" name="Rectangle 18"/>
          <p:cNvSpPr>
            <a:spLocks noChangeArrowheads="1"/>
          </p:cNvSpPr>
          <p:nvPr/>
        </p:nvSpPr>
        <p:spPr bwMode="auto">
          <a:xfrm>
            <a:off x="864235" y="1662748"/>
            <a:ext cx="7414895" cy="811530"/>
          </a:xfrm>
          <a:prstGeom prst="rect">
            <a:avLst/>
          </a:prstGeom>
          <a:noFill/>
          <a:ln w="9525" algn="ctr">
            <a:noFill/>
            <a:miter lim="800000"/>
          </a:ln>
        </p:spPr>
        <p:txBody>
          <a:bodyPr wrap="square" anchor="ctr">
            <a:spAutoFit/>
          </a:bodyPr>
          <a:lstStyle/>
          <a:p>
            <a:pPr algn="ctr"/>
            <a:r>
              <a:rPr lang="zh-CN" altLang="en-US" sz="3600" dirty="0" smtClean="0">
                <a:latin typeface="微软雅黑" panose="020B0503020204020204" charset="-122"/>
                <a:ea typeface="微软雅黑" panose="020B0503020204020204" charset="-122"/>
                <a:cs typeface="微软雅黑" panose="020B0503020204020204" charset="-122"/>
              </a:rPr>
              <a:t>第</a:t>
            </a:r>
            <a:r>
              <a:rPr lang="en-US" altLang="zh-CN" sz="3600" dirty="0" smtClean="0">
                <a:latin typeface="微软雅黑" panose="020B0503020204020204" charset="-122"/>
                <a:ea typeface="微软雅黑" panose="020B0503020204020204" charset="-122"/>
                <a:cs typeface="微软雅黑" panose="020B0503020204020204" charset="-122"/>
              </a:rPr>
              <a:t>4</a:t>
            </a:r>
            <a:r>
              <a:rPr lang="zh-CN" altLang="en-US" sz="3600" dirty="0" smtClean="0">
                <a:latin typeface="微软雅黑" panose="020B0503020204020204" charset="-122"/>
                <a:ea typeface="微软雅黑" panose="020B0503020204020204" charset="-122"/>
                <a:cs typeface="微软雅黑" panose="020B0503020204020204" charset="-122"/>
              </a:rPr>
              <a:t>节　力的合成和分解</a:t>
            </a:r>
            <a:endParaRPr lang="zh-CN" altLang="en-US" sz="3600" dirty="0" smtClean="0">
              <a:latin typeface="微软雅黑" panose="020B0503020204020204" charset="-122"/>
              <a:ea typeface="微软雅黑" panose="020B0503020204020204" charset="-122"/>
              <a:cs typeface="微软雅黑" panose="020B0503020204020204" charset="-122"/>
            </a:endParaRPr>
          </a:p>
        </p:txBody>
      </p:sp>
      <p:sp>
        <p:nvSpPr>
          <p:cNvPr id="2" name="文本框 1"/>
          <p:cNvSpPr txBox="1"/>
          <p:nvPr/>
        </p:nvSpPr>
        <p:spPr>
          <a:xfrm>
            <a:off x="5280025" y="3390900"/>
            <a:ext cx="2437765" cy="491490"/>
          </a:xfrm>
          <a:prstGeom prst="rect">
            <a:avLst/>
          </a:prstGeom>
          <a:noFill/>
        </p:spPr>
        <p:txBody>
          <a:bodyPr wrap="square" rtlCol="0">
            <a:spAutoFit/>
          </a:bodyPr>
          <a:p>
            <a:r>
              <a:rPr lang="zh-CN" altLang="en-US"/>
              <a:t>中大附中  曲雪华</a:t>
            </a:r>
            <a:endParaRPr lang="zh-CN" altLang="en-US"/>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2" descr="023"/>
          <p:cNvPicPr>
            <a:picLocks noChangeAspect="1"/>
          </p:cNvPicPr>
          <p:nvPr/>
        </p:nvPicPr>
        <p:blipFill>
          <a:blip r:embed="rId1">
            <a:lum bright="-6000" contrast="6000"/>
          </a:blip>
          <a:stretch>
            <a:fillRect/>
          </a:stretch>
        </p:blipFill>
        <p:spPr>
          <a:xfrm>
            <a:off x="0" y="-67945"/>
            <a:ext cx="9144000" cy="5859780"/>
          </a:xfrm>
          <a:prstGeom prst="rect">
            <a:avLst/>
          </a:prstGeom>
          <a:noFill/>
          <a:ln w="9525">
            <a:noFill/>
          </a:ln>
        </p:spPr>
      </p:pic>
      <p:sp>
        <p:nvSpPr>
          <p:cNvPr id="11" name="TextBox 10"/>
          <p:cNvSpPr txBox="1"/>
          <p:nvPr/>
        </p:nvSpPr>
        <p:spPr>
          <a:xfrm>
            <a:off x="0" y="0"/>
            <a:ext cx="9145905" cy="1753235"/>
          </a:xfrm>
          <a:prstGeom prst="rect">
            <a:avLst/>
          </a:prstGeom>
          <a:noFill/>
        </p:spPr>
        <p:txBody>
          <a:bodyPr wrap="square" rtlCol="0">
            <a:spAutoFit/>
          </a:bodyPr>
          <a:lstStyle/>
          <a:p>
            <a:pPr>
              <a:lnSpc>
                <a:spcPct val="150000"/>
              </a:lnSpc>
            </a:pPr>
            <a:r>
              <a:rPr lang="en-US" sz="2400" dirty="0" smtClean="0">
                <a:solidFill>
                  <a:srgbClr val="3333FF"/>
                </a:solidFill>
                <a:latin typeface="微软雅黑" panose="020B0503020204020204" charset="-122"/>
                <a:ea typeface="微软雅黑" panose="020B0503020204020204" charset="-122"/>
                <a:cs typeface="微软雅黑" panose="020B0503020204020204" charset="-122"/>
              </a:rPr>
              <a:t>1. </a:t>
            </a:r>
            <a:r>
              <a:rPr lang="zh-CN" altLang="en-US" sz="2400" dirty="0" smtClean="0">
                <a:solidFill>
                  <a:srgbClr val="3333FF"/>
                </a:solidFill>
                <a:latin typeface="微软雅黑" panose="020B0503020204020204" charset="-122"/>
                <a:ea typeface="微软雅黑" panose="020B0503020204020204" charset="-122"/>
                <a:cs typeface="微软雅黑" panose="020B0503020204020204" charset="-122"/>
              </a:rPr>
              <a:t>平行四边形定则</a:t>
            </a:r>
            <a:r>
              <a:rPr lang="en-US" sz="2400" dirty="0" smtClean="0">
                <a:solidFill>
                  <a:srgbClr val="3333FF"/>
                </a:solidFill>
                <a:latin typeface="微软雅黑" panose="020B0503020204020204" charset="-122"/>
                <a:ea typeface="微软雅黑" panose="020B0503020204020204" charset="-122"/>
                <a:cs typeface="微软雅黑" panose="020B0503020204020204" charset="-122"/>
              </a:rPr>
              <a:t>:</a:t>
            </a:r>
            <a:endParaRPr lang="en-US" sz="2400" dirty="0" smtClean="0">
              <a:solidFill>
                <a:srgbClr val="3333FF"/>
              </a:solidFill>
              <a:latin typeface="微软雅黑" panose="020B0503020204020204" charset="-122"/>
              <a:ea typeface="微软雅黑" panose="020B0503020204020204" charset="-122"/>
              <a:cs typeface="微软雅黑" panose="020B0503020204020204" charset="-122"/>
            </a:endParaRPr>
          </a:p>
          <a:p>
            <a:pPr>
              <a:lnSpc>
                <a:spcPct val="150000"/>
              </a:lnSpc>
            </a:pPr>
            <a:r>
              <a:rPr lang="en-US" sz="2400" dirty="0" smtClean="0">
                <a:latin typeface="微软雅黑" panose="020B0503020204020204" charset="-122"/>
                <a:ea typeface="微软雅黑" panose="020B0503020204020204" charset="-122"/>
                <a:cs typeface="微软雅黑" panose="020B0503020204020204" charset="-122"/>
              </a:rPr>
              <a:t>    </a:t>
            </a:r>
            <a:r>
              <a:rPr lang="zh-CN" altLang="en-US" sz="2400" dirty="0" smtClean="0">
                <a:latin typeface="微软雅黑" panose="020B0503020204020204" charset="-122"/>
                <a:ea typeface="微软雅黑" panose="020B0503020204020204" charset="-122"/>
                <a:cs typeface="微软雅黑" panose="020B0503020204020204" charset="-122"/>
              </a:rPr>
              <a:t>在两个力合成时</a:t>
            </a:r>
            <a:r>
              <a:rPr lang="en-US" sz="2400" dirty="0" smtClean="0">
                <a:latin typeface="微软雅黑" panose="020B0503020204020204" charset="-122"/>
                <a:ea typeface="微软雅黑" panose="020B0503020204020204" charset="-122"/>
                <a:cs typeface="微软雅黑" panose="020B0503020204020204" charset="-122"/>
              </a:rPr>
              <a:t>,   </a:t>
            </a:r>
            <a:r>
              <a:rPr lang="zh-CN" altLang="en-US" sz="2400" dirty="0" smtClean="0">
                <a:latin typeface="微软雅黑" panose="020B0503020204020204" charset="-122"/>
                <a:ea typeface="微软雅黑" panose="020B0503020204020204" charset="-122"/>
                <a:cs typeface="微软雅黑" panose="020B0503020204020204" charset="-122"/>
              </a:rPr>
              <a:t>以表示这两个力的</a:t>
            </a:r>
            <a:r>
              <a:rPr lang="zh-CN" altLang="en-US" sz="2400" dirty="0" smtClean="0">
                <a:solidFill>
                  <a:srgbClr val="FF0000"/>
                </a:solidFill>
                <a:latin typeface="微软雅黑" panose="020B0503020204020204" charset="-122"/>
                <a:ea typeface="微软雅黑" panose="020B0503020204020204" charset="-122"/>
                <a:cs typeface="微软雅黑" panose="020B0503020204020204" charset="-122"/>
                <a:sym typeface="+mn-ea"/>
              </a:rPr>
              <a:t>有向线段</a:t>
            </a:r>
            <a:r>
              <a:rPr lang="zh-CN" altLang="en-US" sz="2400" dirty="0" smtClean="0">
                <a:latin typeface="微软雅黑" panose="020B0503020204020204" charset="-122"/>
                <a:ea typeface="微软雅黑" panose="020B0503020204020204" charset="-122"/>
                <a:cs typeface="微软雅黑" panose="020B0503020204020204" charset="-122"/>
              </a:rPr>
              <a:t>为邻边作</a:t>
            </a:r>
            <a:r>
              <a:rPr lang="zh-CN" altLang="en-US" sz="2400" dirty="0" smtClean="0">
                <a:solidFill>
                  <a:srgbClr val="FF0000"/>
                </a:solidFill>
                <a:latin typeface="微软雅黑" panose="020B0503020204020204" charset="-122"/>
                <a:ea typeface="微软雅黑" panose="020B0503020204020204" charset="-122"/>
                <a:cs typeface="微软雅黑" panose="020B0503020204020204" charset="-122"/>
                <a:sym typeface="+mn-ea"/>
              </a:rPr>
              <a:t>平行四边形</a:t>
            </a:r>
            <a:r>
              <a:rPr lang="en-US" sz="2400" dirty="0" smtClean="0">
                <a:latin typeface="微软雅黑" panose="020B0503020204020204" charset="-122"/>
                <a:ea typeface="微软雅黑" panose="020B0503020204020204" charset="-122"/>
                <a:cs typeface="微软雅黑" panose="020B0503020204020204" charset="-122"/>
              </a:rPr>
              <a:t>,    </a:t>
            </a:r>
            <a:r>
              <a:rPr lang="zh-CN" altLang="en-US" sz="2400" dirty="0" smtClean="0">
                <a:latin typeface="微软雅黑" panose="020B0503020204020204" charset="-122"/>
                <a:ea typeface="微软雅黑" panose="020B0503020204020204" charset="-122"/>
                <a:cs typeface="微软雅黑" panose="020B0503020204020204" charset="-122"/>
              </a:rPr>
              <a:t>这两个邻边之间的</a:t>
            </a:r>
            <a:r>
              <a:rPr lang="zh-CN" altLang="en-US" sz="2400" dirty="0" smtClean="0">
                <a:solidFill>
                  <a:srgbClr val="FF0000"/>
                </a:solidFill>
                <a:latin typeface="微软雅黑" panose="020B0503020204020204" charset="-122"/>
                <a:ea typeface="微软雅黑" panose="020B0503020204020204" charset="-122"/>
                <a:cs typeface="微软雅黑" panose="020B0503020204020204" charset="-122"/>
                <a:sym typeface="+mn-ea"/>
              </a:rPr>
              <a:t>对角线</a:t>
            </a:r>
            <a:r>
              <a:rPr lang="zh-CN" altLang="en-US" sz="2400" dirty="0" smtClean="0">
                <a:latin typeface="微软雅黑" panose="020B0503020204020204" charset="-122"/>
                <a:ea typeface="微软雅黑" panose="020B0503020204020204" charset="-122"/>
                <a:cs typeface="微软雅黑" panose="020B0503020204020204" charset="-122"/>
              </a:rPr>
              <a:t>就代表合力的大小和方向</a:t>
            </a:r>
            <a:r>
              <a:rPr lang="en-US" sz="2400" dirty="0" smtClean="0">
                <a:latin typeface="微软雅黑" panose="020B0503020204020204" charset="-122"/>
                <a:ea typeface="微软雅黑" panose="020B0503020204020204" charset="-122"/>
                <a:cs typeface="微软雅黑" panose="020B0503020204020204" charset="-122"/>
              </a:rPr>
              <a:t>.</a:t>
            </a:r>
            <a:endParaRPr lang="zh-CN" altLang="en-US" sz="2400" dirty="0" smtClean="0">
              <a:latin typeface="微软雅黑" panose="020B0503020204020204" charset="-122"/>
              <a:ea typeface="微软雅黑" panose="020B0503020204020204" charset="-122"/>
              <a:cs typeface="微软雅黑" panose="020B0503020204020204" charset="-122"/>
            </a:endParaRPr>
          </a:p>
        </p:txBody>
      </p:sp>
      <p:sp>
        <p:nvSpPr>
          <p:cNvPr id="3" name="TextBox 2"/>
          <p:cNvSpPr txBox="1"/>
          <p:nvPr/>
        </p:nvSpPr>
        <p:spPr>
          <a:xfrm>
            <a:off x="1905" y="1857375"/>
            <a:ext cx="9144000" cy="2009775"/>
          </a:xfrm>
          <a:prstGeom prst="rect">
            <a:avLst/>
          </a:prstGeom>
          <a:noFill/>
        </p:spPr>
        <p:txBody>
          <a:bodyPr wrap="square" rtlCol="0">
            <a:spAutoFit/>
          </a:bodyPr>
          <a:p>
            <a:r>
              <a:rPr lang="en-US" sz="2400" dirty="0" smtClean="0">
                <a:solidFill>
                  <a:srgbClr val="3333FF"/>
                </a:solidFill>
                <a:latin typeface="微软雅黑" panose="020B0503020204020204" charset="-122"/>
                <a:ea typeface="微软雅黑" panose="020B0503020204020204" charset="-122"/>
                <a:cs typeface="微软雅黑" panose="020B0503020204020204" charset="-122"/>
              </a:rPr>
              <a:t>2. </a:t>
            </a:r>
            <a:r>
              <a:rPr lang="zh-CN" altLang="en-US" sz="2400" dirty="0" smtClean="0">
                <a:solidFill>
                  <a:srgbClr val="3333FF"/>
                </a:solidFill>
                <a:latin typeface="微软雅黑" panose="020B0503020204020204" charset="-122"/>
                <a:ea typeface="微软雅黑" panose="020B0503020204020204" charset="-122"/>
                <a:cs typeface="微软雅黑" panose="020B0503020204020204" charset="-122"/>
              </a:rPr>
              <a:t>三角形定则</a:t>
            </a:r>
            <a:endParaRPr lang="zh-CN" altLang="en-US" sz="2400" dirty="0" smtClean="0">
              <a:latin typeface="微软雅黑" panose="020B0503020204020204" charset="-122"/>
              <a:ea typeface="微软雅黑" panose="020B0503020204020204" charset="-122"/>
              <a:cs typeface="微软雅黑" panose="020B0503020204020204" charset="-122"/>
            </a:endParaRPr>
          </a:p>
          <a:p>
            <a:r>
              <a:rPr lang="zh-CN" altLang="en-US" sz="2400" dirty="0" smtClean="0">
                <a:latin typeface="微软雅黑" panose="020B0503020204020204" charset="-122"/>
                <a:ea typeface="微软雅黑" panose="020B0503020204020204" charset="-122"/>
                <a:cs typeface="微软雅黑" panose="020B0503020204020204" charset="-122"/>
              </a:rPr>
              <a:t>        以表示两个力</a:t>
            </a:r>
            <a:r>
              <a:rPr lang="en-US" sz="2400" dirty="0" smtClean="0">
                <a:latin typeface="微软雅黑" panose="020B0503020204020204" charset="-122"/>
                <a:ea typeface="微软雅黑" panose="020B0503020204020204" charset="-122"/>
                <a:cs typeface="微软雅黑" panose="020B0503020204020204" charset="-122"/>
              </a:rPr>
              <a:t>F</a:t>
            </a:r>
            <a:r>
              <a:rPr lang="en-US" sz="2400" baseline="-25000" dirty="0" smtClean="0">
                <a:latin typeface="微软雅黑" panose="020B0503020204020204" charset="-122"/>
                <a:ea typeface="微软雅黑" panose="020B0503020204020204" charset="-122"/>
                <a:cs typeface="微软雅黑" panose="020B0503020204020204" charset="-122"/>
              </a:rPr>
              <a:t>1</a:t>
            </a:r>
            <a:r>
              <a:rPr lang="en-US" sz="2400" dirty="0" smtClean="0">
                <a:latin typeface="微软雅黑" panose="020B0503020204020204" charset="-122"/>
                <a:ea typeface="微软雅黑" panose="020B0503020204020204" charset="-122"/>
                <a:cs typeface="微软雅黑" panose="020B0503020204020204" charset="-122"/>
              </a:rPr>
              <a:t>,F</a:t>
            </a:r>
            <a:r>
              <a:rPr lang="en-US" sz="2400" baseline="-25000" dirty="0" smtClean="0">
                <a:latin typeface="微软雅黑" panose="020B0503020204020204" charset="-122"/>
                <a:ea typeface="微软雅黑" panose="020B0503020204020204" charset="-122"/>
                <a:cs typeface="微软雅黑" panose="020B0503020204020204" charset="-122"/>
              </a:rPr>
              <a:t>2</a:t>
            </a:r>
            <a:r>
              <a:rPr lang="zh-CN" altLang="en-US" sz="2400" dirty="0" smtClean="0">
                <a:latin typeface="微软雅黑" panose="020B0503020204020204" charset="-122"/>
                <a:ea typeface="微软雅黑" panose="020B0503020204020204" charset="-122"/>
                <a:cs typeface="微软雅黑" panose="020B0503020204020204" charset="-122"/>
              </a:rPr>
              <a:t>的有向线段为邻边作平行四边形</a:t>
            </a:r>
            <a:r>
              <a:rPr lang="en-US" sz="2400" dirty="0" smtClean="0">
                <a:latin typeface="微软雅黑" panose="020B0503020204020204" charset="-122"/>
                <a:ea typeface="微软雅黑" panose="020B0503020204020204" charset="-122"/>
                <a:cs typeface="微软雅黑" panose="020B0503020204020204" charset="-122"/>
              </a:rPr>
              <a:t>,   </a:t>
            </a:r>
            <a:r>
              <a:rPr lang="zh-CN" altLang="en-US" sz="2400" dirty="0" smtClean="0">
                <a:latin typeface="微软雅黑" panose="020B0503020204020204" charset="-122"/>
                <a:ea typeface="微软雅黑" panose="020B0503020204020204" charset="-122"/>
                <a:cs typeface="微软雅黑" panose="020B0503020204020204" charset="-122"/>
              </a:rPr>
              <a:t>将</a:t>
            </a:r>
            <a:r>
              <a:rPr lang="en-US" sz="2400" dirty="0" smtClean="0">
                <a:latin typeface="微软雅黑" panose="020B0503020204020204" charset="-122"/>
                <a:ea typeface="微软雅黑" panose="020B0503020204020204" charset="-122"/>
                <a:cs typeface="微软雅黑" panose="020B0503020204020204" charset="-122"/>
              </a:rPr>
              <a:t>F</a:t>
            </a:r>
            <a:r>
              <a:rPr lang="en-US" sz="2400" baseline="-25000" dirty="0" smtClean="0">
                <a:latin typeface="微软雅黑" panose="020B0503020204020204" charset="-122"/>
                <a:ea typeface="微软雅黑" panose="020B0503020204020204" charset="-122"/>
                <a:cs typeface="微软雅黑" panose="020B0503020204020204" charset="-122"/>
              </a:rPr>
              <a:t>2</a:t>
            </a:r>
            <a:r>
              <a:rPr lang="zh-CN" altLang="en-US" sz="2400" dirty="0" smtClean="0">
                <a:latin typeface="微软雅黑" panose="020B0503020204020204" charset="-122"/>
                <a:ea typeface="微软雅黑" panose="020B0503020204020204" charset="-122"/>
                <a:cs typeface="微软雅黑" panose="020B0503020204020204" charset="-122"/>
              </a:rPr>
              <a:t>平移至对面的边</a:t>
            </a:r>
            <a:r>
              <a:rPr lang="en-US" sz="2400" dirty="0" smtClean="0">
                <a:latin typeface="微软雅黑" panose="020B0503020204020204" charset="-122"/>
                <a:ea typeface="微软雅黑" panose="020B0503020204020204" charset="-122"/>
                <a:cs typeface="微软雅黑" panose="020B0503020204020204" charset="-122"/>
              </a:rPr>
              <a:t>,   </a:t>
            </a:r>
            <a:r>
              <a:rPr lang="zh-CN" altLang="en-US" sz="2400" dirty="0" smtClean="0">
                <a:latin typeface="微软雅黑" panose="020B0503020204020204" charset="-122"/>
                <a:ea typeface="微软雅黑" panose="020B0503020204020204" charset="-122"/>
                <a:cs typeface="微软雅黑" panose="020B0503020204020204" charset="-122"/>
              </a:rPr>
              <a:t>合力方向为</a:t>
            </a:r>
            <a:r>
              <a:rPr lang="en-US" sz="2400" dirty="0" smtClean="0">
                <a:latin typeface="微软雅黑" panose="020B0503020204020204" charset="-122"/>
                <a:ea typeface="微软雅黑" panose="020B0503020204020204" charset="-122"/>
                <a:cs typeface="微软雅黑" panose="020B0503020204020204" charset="-122"/>
              </a:rPr>
              <a:t>F</a:t>
            </a:r>
            <a:r>
              <a:rPr lang="en-US" sz="2400" baseline="-25000" dirty="0" smtClean="0">
                <a:latin typeface="微软雅黑" panose="020B0503020204020204" charset="-122"/>
                <a:ea typeface="微软雅黑" panose="020B0503020204020204" charset="-122"/>
                <a:cs typeface="微软雅黑" panose="020B0503020204020204" charset="-122"/>
              </a:rPr>
              <a:t>1</a:t>
            </a:r>
            <a:r>
              <a:rPr lang="zh-CN" altLang="en-US" sz="2400" dirty="0" smtClean="0">
                <a:latin typeface="微软雅黑" panose="020B0503020204020204" charset="-122"/>
                <a:ea typeface="微软雅黑" panose="020B0503020204020204" charset="-122"/>
                <a:cs typeface="微软雅黑" panose="020B0503020204020204" charset="-122"/>
              </a:rPr>
              <a:t>的起点指向</a:t>
            </a:r>
            <a:r>
              <a:rPr lang="en-US" sz="2400" dirty="0" smtClean="0">
                <a:latin typeface="微软雅黑" panose="020B0503020204020204" charset="-122"/>
                <a:ea typeface="微软雅黑" panose="020B0503020204020204" charset="-122"/>
                <a:cs typeface="微软雅黑" panose="020B0503020204020204" charset="-122"/>
              </a:rPr>
              <a:t>F</a:t>
            </a:r>
            <a:r>
              <a:rPr lang="en-US" sz="2400" baseline="-25000" dirty="0" smtClean="0">
                <a:latin typeface="微软雅黑" panose="020B0503020204020204" charset="-122"/>
                <a:ea typeface="微软雅黑" panose="020B0503020204020204" charset="-122"/>
                <a:cs typeface="微软雅黑" panose="020B0503020204020204" charset="-122"/>
              </a:rPr>
              <a:t>2</a:t>
            </a:r>
            <a:r>
              <a:rPr lang="zh-CN" altLang="en-US" sz="2400" dirty="0" smtClean="0">
                <a:latin typeface="微软雅黑" panose="020B0503020204020204" charset="-122"/>
                <a:ea typeface="微软雅黑" panose="020B0503020204020204" charset="-122"/>
                <a:cs typeface="微软雅黑" panose="020B0503020204020204" charset="-122"/>
              </a:rPr>
              <a:t>的终点</a:t>
            </a:r>
            <a:r>
              <a:rPr lang="en-US" sz="2400" dirty="0" smtClean="0">
                <a:latin typeface="微软雅黑" panose="020B0503020204020204" charset="-122"/>
                <a:ea typeface="微软雅黑" panose="020B0503020204020204" charset="-122"/>
                <a:cs typeface="微软雅黑" panose="020B0503020204020204" charset="-122"/>
              </a:rPr>
              <a:t>,   </a:t>
            </a:r>
            <a:r>
              <a:rPr lang="zh-CN" altLang="en-US" sz="2400" dirty="0" smtClean="0">
                <a:latin typeface="微软雅黑" panose="020B0503020204020204" charset="-122"/>
                <a:ea typeface="微软雅黑" panose="020B0503020204020204" charset="-122"/>
                <a:cs typeface="微软雅黑" panose="020B0503020204020204" charset="-122"/>
              </a:rPr>
              <a:t>像这样把两个力</a:t>
            </a:r>
            <a:r>
              <a:rPr lang="zh-CN" altLang="en-US" sz="2400" dirty="0" smtClean="0">
                <a:solidFill>
                  <a:srgbClr val="FF0000"/>
                </a:solidFill>
                <a:latin typeface="微软雅黑" panose="020B0503020204020204" charset="-122"/>
                <a:ea typeface="微软雅黑" panose="020B0503020204020204" charset="-122"/>
                <a:cs typeface="微软雅黑" panose="020B0503020204020204" charset="-122"/>
              </a:rPr>
              <a:t>首尾相接</a:t>
            </a:r>
            <a:r>
              <a:rPr lang="zh-CN" altLang="en-US" sz="2400" dirty="0" smtClean="0">
                <a:latin typeface="微软雅黑" panose="020B0503020204020204" charset="-122"/>
                <a:ea typeface="微软雅黑" panose="020B0503020204020204" charset="-122"/>
                <a:cs typeface="微软雅黑" panose="020B0503020204020204" charset="-122"/>
              </a:rPr>
              <a:t>从而求出合力的方法称为三角形定则</a:t>
            </a:r>
            <a:r>
              <a:rPr lang="en-US" sz="2400" dirty="0" smtClean="0">
                <a:latin typeface="微软雅黑" panose="020B0503020204020204" charset="-122"/>
                <a:ea typeface="微软雅黑" panose="020B0503020204020204" charset="-122"/>
                <a:cs typeface="微软雅黑" panose="020B0503020204020204" charset="-122"/>
              </a:rPr>
              <a:t>.</a:t>
            </a:r>
            <a:endParaRPr lang="zh-CN" altLang="en-US" sz="2400" dirty="0" smtClean="0">
              <a:latin typeface="微软雅黑" panose="020B0503020204020204" charset="-122"/>
              <a:ea typeface="微软雅黑" panose="020B0503020204020204" charset="-122"/>
              <a:cs typeface="微软雅黑" panose="020B0503020204020204" charset="-122"/>
            </a:endParaRPr>
          </a:p>
        </p:txBody>
      </p:sp>
      <p:pic>
        <p:nvPicPr>
          <p:cNvPr id="5" name="Q20STBBX1RJXJCWL62B.eps"/>
          <p:cNvPicPr/>
          <p:nvPr/>
        </p:nvPicPr>
        <p:blipFill>
          <a:blip r:embed="rId2"/>
          <a:stretch>
            <a:fillRect/>
          </a:stretch>
        </p:blipFill>
        <p:spPr>
          <a:xfrm>
            <a:off x="4275597" y="3918423"/>
            <a:ext cx="4870711" cy="1873000"/>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down)">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down)">
                                      <p:cBhvr>
                                        <p:cTn id="12"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2" descr="023"/>
          <p:cNvPicPr>
            <a:picLocks noChangeAspect="1"/>
          </p:cNvPicPr>
          <p:nvPr/>
        </p:nvPicPr>
        <p:blipFill>
          <a:blip r:embed="rId1">
            <a:lum bright="-6000" contrast="6000"/>
          </a:blip>
          <a:stretch>
            <a:fillRect/>
          </a:stretch>
        </p:blipFill>
        <p:spPr>
          <a:xfrm>
            <a:off x="0" y="-67945"/>
            <a:ext cx="9144000" cy="5859780"/>
          </a:xfrm>
          <a:prstGeom prst="rect">
            <a:avLst/>
          </a:prstGeom>
          <a:noFill/>
          <a:ln w="9525">
            <a:noFill/>
          </a:ln>
        </p:spPr>
      </p:pic>
      <p:sp>
        <p:nvSpPr>
          <p:cNvPr id="4" name="TextBox 3"/>
          <p:cNvSpPr txBox="1"/>
          <p:nvPr/>
        </p:nvSpPr>
        <p:spPr>
          <a:xfrm>
            <a:off x="214124" y="459803"/>
            <a:ext cx="8358246" cy="650875"/>
          </a:xfrm>
          <a:prstGeom prst="rect">
            <a:avLst/>
          </a:prstGeom>
          <a:noFill/>
        </p:spPr>
        <p:txBody>
          <a:bodyPr wrap="square" rtlCol="0">
            <a:spAutoFit/>
          </a:bodyPr>
          <a:lstStyle/>
          <a:p>
            <a:r>
              <a:rPr lang="zh-CN" altLang="en-US" sz="2800" dirty="0" smtClean="0">
                <a:latin typeface="黑体" panose="02010609060101010101" pitchFamily="49" charset="-122"/>
                <a:ea typeface="黑体" panose="02010609060101010101" pitchFamily="49" charset="-122"/>
              </a:rPr>
              <a:t>思考判断</a:t>
            </a:r>
            <a:endParaRPr lang="zh-CN" altLang="en-US" sz="2800" dirty="0">
              <a:latin typeface="黑体" panose="02010609060101010101" pitchFamily="49" charset="-122"/>
              <a:ea typeface="黑体" panose="02010609060101010101" pitchFamily="49" charset="-122"/>
            </a:endParaRPr>
          </a:p>
        </p:txBody>
      </p:sp>
      <p:sp>
        <p:nvSpPr>
          <p:cNvPr id="5" name="TextBox 4"/>
          <p:cNvSpPr txBox="1"/>
          <p:nvPr/>
        </p:nvSpPr>
        <p:spPr>
          <a:xfrm>
            <a:off x="364619" y="1252370"/>
            <a:ext cx="8358246" cy="491490"/>
          </a:xfrm>
          <a:prstGeom prst="rect">
            <a:avLst/>
          </a:prstGeom>
          <a:noFill/>
        </p:spPr>
        <p:txBody>
          <a:bodyPr wrap="square" rtlCol="0">
            <a:spAutoFit/>
          </a:bodyPr>
          <a:lstStyle/>
          <a:p>
            <a:r>
              <a:rPr lang="en-US" dirty="0" smtClean="0">
                <a:latin typeface="微软雅黑" panose="020B0503020204020204" charset="-122"/>
                <a:ea typeface="微软雅黑" panose="020B0503020204020204" charset="-122"/>
                <a:cs typeface="微软雅黑" panose="020B0503020204020204" charset="-122"/>
              </a:rPr>
              <a:t>(1)</a:t>
            </a:r>
            <a:r>
              <a:rPr lang="zh-CN" altLang="en-US" dirty="0" smtClean="0">
                <a:latin typeface="微软雅黑" panose="020B0503020204020204" charset="-122"/>
                <a:ea typeface="微软雅黑" panose="020B0503020204020204" charset="-122"/>
                <a:cs typeface="微软雅黑" panose="020B0503020204020204" charset="-122"/>
              </a:rPr>
              <a:t>合力与分力是同时作用在物体上的力</a:t>
            </a:r>
            <a:r>
              <a:rPr lang="en-US" dirty="0" smtClean="0">
                <a:latin typeface="微软雅黑" panose="020B0503020204020204" charset="-122"/>
                <a:ea typeface="微软雅黑" panose="020B0503020204020204" charset="-122"/>
                <a:cs typeface="微软雅黑" panose="020B0503020204020204" charset="-122"/>
              </a:rPr>
              <a:t>.(</a:t>
            </a:r>
            <a:r>
              <a:rPr lang="zh-CN" altLang="en-US" dirty="0" smtClean="0">
                <a:latin typeface="微软雅黑" panose="020B0503020204020204" charset="-122"/>
                <a:ea typeface="微软雅黑" panose="020B0503020204020204" charset="-122"/>
                <a:cs typeface="微软雅黑" panose="020B0503020204020204" charset="-122"/>
              </a:rPr>
              <a:t>　</a:t>
            </a:r>
            <a:r>
              <a:rPr lang="en-US" dirty="0" smtClean="0">
                <a:latin typeface="微软雅黑" panose="020B0503020204020204" charset="-122"/>
                <a:ea typeface="微软雅黑" panose="020B0503020204020204" charset="-122"/>
                <a:cs typeface="微软雅黑" panose="020B0503020204020204" charset="-122"/>
              </a:rPr>
              <a:t>  </a:t>
            </a:r>
            <a:r>
              <a:rPr lang="zh-CN" altLang="en-US" dirty="0" smtClean="0">
                <a:latin typeface="微软雅黑" panose="020B0503020204020204" charset="-122"/>
                <a:ea typeface="微软雅黑" panose="020B0503020204020204" charset="-122"/>
                <a:cs typeface="微软雅黑" panose="020B0503020204020204" charset="-122"/>
              </a:rPr>
              <a:t>　</a:t>
            </a:r>
            <a:r>
              <a:rPr lang="en-US" dirty="0" smtClean="0">
                <a:latin typeface="微软雅黑" panose="020B0503020204020204" charset="-122"/>
                <a:ea typeface="微软雅黑" panose="020B0503020204020204" charset="-122"/>
                <a:cs typeface="微软雅黑" panose="020B0503020204020204" charset="-122"/>
              </a:rPr>
              <a:t>)</a:t>
            </a:r>
            <a:endParaRPr lang="zh-CN" altLang="en-US" dirty="0">
              <a:latin typeface="微软雅黑" panose="020B0503020204020204" charset="-122"/>
              <a:ea typeface="微软雅黑" panose="020B0503020204020204" charset="-122"/>
              <a:cs typeface="微软雅黑" panose="020B0503020204020204" charset="-122"/>
            </a:endParaRPr>
          </a:p>
        </p:txBody>
      </p:sp>
      <p:sp>
        <p:nvSpPr>
          <p:cNvPr id="7" name="TextBox 6"/>
          <p:cNvSpPr txBox="1"/>
          <p:nvPr/>
        </p:nvSpPr>
        <p:spPr>
          <a:xfrm>
            <a:off x="365413" y="1921190"/>
            <a:ext cx="8501122" cy="2891790"/>
          </a:xfrm>
          <a:prstGeom prst="rect">
            <a:avLst/>
          </a:prstGeom>
          <a:noFill/>
        </p:spPr>
        <p:txBody>
          <a:bodyPr wrap="square" rtlCol="0">
            <a:spAutoFit/>
          </a:bodyPr>
          <a:lstStyle/>
          <a:p>
            <a:r>
              <a:rPr lang="en-US" dirty="0" smtClean="0">
                <a:latin typeface="微软雅黑" panose="020B0503020204020204" charset="-122"/>
                <a:ea typeface="微软雅黑" panose="020B0503020204020204" charset="-122"/>
                <a:cs typeface="微软雅黑" panose="020B0503020204020204" charset="-122"/>
              </a:rPr>
              <a:t>(2)</a:t>
            </a:r>
            <a:r>
              <a:rPr lang="zh-CN" altLang="en-US" dirty="0" smtClean="0">
                <a:latin typeface="微软雅黑" panose="020B0503020204020204" charset="-122"/>
                <a:ea typeface="微软雅黑" panose="020B0503020204020204" charset="-122"/>
                <a:cs typeface="微软雅黑" panose="020B0503020204020204" charset="-122"/>
              </a:rPr>
              <a:t>合力产生的效果与分力共同产生的效果一定相同</a:t>
            </a:r>
            <a:r>
              <a:rPr lang="en-US" dirty="0" smtClean="0">
                <a:latin typeface="微软雅黑" panose="020B0503020204020204" charset="-122"/>
                <a:ea typeface="微软雅黑" panose="020B0503020204020204" charset="-122"/>
                <a:cs typeface="微软雅黑" panose="020B0503020204020204" charset="-122"/>
              </a:rPr>
              <a:t>,</a:t>
            </a:r>
            <a:r>
              <a:rPr lang="zh-CN" altLang="en-US" dirty="0" smtClean="0">
                <a:latin typeface="微软雅黑" panose="020B0503020204020204" charset="-122"/>
                <a:ea typeface="微软雅黑" panose="020B0503020204020204" charset="-122"/>
                <a:cs typeface="微软雅黑" panose="020B0503020204020204" charset="-122"/>
              </a:rPr>
              <a:t>因此可以用合力代替分力</a:t>
            </a:r>
            <a:r>
              <a:rPr lang="en-US" dirty="0" smtClean="0">
                <a:latin typeface="微软雅黑" panose="020B0503020204020204" charset="-122"/>
                <a:ea typeface="微软雅黑" panose="020B0503020204020204" charset="-122"/>
                <a:cs typeface="微软雅黑" panose="020B0503020204020204" charset="-122"/>
              </a:rPr>
              <a:t>.(    </a:t>
            </a:r>
            <a:r>
              <a:rPr lang="zh-CN" altLang="en-US" dirty="0" smtClean="0">
                <a:latin typeface="微软雅黑" panose="020B0503020204020204" charset="-122"/>
                <a:ea typeface="微软雅黑" panose="020B0503020204020204" charset="-122"/>
                <a:cs typeface="微软雅黑" panose="020B0503020204020204" charset="-122"/>
              </a:rPr>
              <a:t>　</a:t>
            </a:r>
            <a:r>
              <a:rPr lang="en-US" dirty="0" smtClean="0">
                <a:latin typeface="微软雅黑" panose="020B0503020204020204" charset="-122"/>
                <a:ea typeface="微软雅黑" panose="020B0503020204020204" charset="-122"/>
                <a:cs typeface="微软雅黑" panose="020B0503020204020204" charset="-122"/>
              </a:rPr>
              <a:t>)</a:t>
            </a:r>
            <a:endParaRPr lang="zh-CN" altLang="en-US" dirty="0" smtClean="0">
              <a:latin typeface="微软雅黑" panose="020B0503020204020204" charset="-122"/>
              <a:ea typeface="微软雅黑" panose="020B0503020204020204" charset="-122"/>
              <a:cs typeface="微软雅黑" panose="020B0503020204020204" charset="-122"/>
            </a:endParaRPr>
          </a:p>
          <a:p>
            <a:r>
              <a:rPr lang="en-US" dirty="0" smtClean="0">
                <a:latin typeface="微软雅黑" panose="020B0503020204020204" charset="-122"/>
                <a:ea typeface="微软雅黑" panose="020B0503020204020204" charset="-122"/>
                <a:cs typeface="微软雅黑" panose="020B0503020204020204" charset="-122"/>
              </a:rPr>
              <a:t>(3)</a:t>
            </a:r>
            <a:r>
              <a:rPr lang="zh-CN" altLang="en-US" dirty="0" smtClean="0">
                <a:latin typeface="微软雅黑" panose="020B0503020204020204" charset="-122"/>
                <a:ea typeface="微软雅黑" panose="020B0503020204020204" charset="-122"/>
                <a:cs typeface="微软雅黑" panose="020B0503020204020204" charset="-122"/>
              </a:rPr>
              <a:t>两个力的合力一定大于其中任意一个分力</a:t>
            </a:r>
            <a:r>
              <a:rPr lang="en-US" dirty="0" smtClean="0">
                <a:latin typeface="微软雅黑" panose="020B0503020204020204" charset="-122"/>
                <a:ea typeface="微软雅黑" panose="020B0503020204020204" charset="-122"/>
                <a:cs typeface="微软雅黑" panose="020B0503020204020204" charset="-122"/>
              </a:rPr>
              <a:t>.(</a:t>
            </a:r>
            <a:r>
              <a:rPr lang="zh-CN" altLang="en-US" dirty="0" smtClean="0">
                <a:latin typeface="微软雅黑" panose="020B0503020204020204" charset="-122"/>
                <a:ea typeface="微软雅黑" panose="020B0503020204020204" charset="-122"/>
                <a:cs typeface="微软雅黑" panose="020B0503020204020204" charset="-122"/>
              </a:rPr>
              <a:t>　</a:t>
            </a:r>
            <a:r>
              <a:rPr lang="en-US" dirty="0" smtClean="0">
                <a:latin typeface="微软雅黑" panose="020B0503020204020204" charset="-122"/>
                <a:ea typeface="微软雅黑" panose="020B0503020204020204" charset="-122"/>
                <a:cs typeface="微软雅黑" panose="020B0503020204020204" charset="-122"/>
              </a:rPr>
              <a:t>  </a:t>
            </a:r>
            <a:r>
              <a:rPr lang="zh-CN" altLang="en-US" dirty="0" smtClean="0">
                <a:latin typeface="微软雅黑" panose="020B0503020204020204" charset="-122"/>
                <a:ea typeface="微软雅黑" panose="020B0503020204020204" charset="-122"/>
                <a:cs typeface="微软雅黑" panose="020B0503020204020204" charset="-122"/>
              </a:rPr>
              <a:t>　</a:t>
            </a:r>
            <a:r>
              <a:rPr lang="en-US" dirty="0" smtClean="0">
                <a:latin typeface="微软雅黑" panose="020B0503020204020204" charset="-122"/>
                <a:ea typeface="微软雅黑" panose="020B0503020204020204" charset="-122"/>
                <a:cs typeface="微软雅黑" panose="020B0503020204020204" charset="-122"/>
              </a:rPr>
              <a:t>)</a:t>
            </a:r>
            <a:endParaRPr lang="zh-CN" altLang="en-US" dirty="0" smtClean="0">
              <a:latin typeface="微软雅黑" panose="020B0503020204020204" charset="-122"/>
              <a:ea typeface="微软雅黑" panose="020B0503020204020204" charset="-122"/>
              <a:cs typeface="微软雅黑" panose="020B0503020204020204" charset="-122"/>
            </a:endParaRPr>
          </a:p>
          <a:p>
            <a:r>
              <a:rPr lang="en-US" dirty="0" smtClean="0">
                <a:latin typeface="微软雅黑" panose="020B0503020204020204" charset="-122"/>
                <a:ea typeface="微软雅黑" panose="020B0503020204020204" charset="-122"/>
                <a:cs typeface="微软雅黑" panose="020B0503020204020204" charset="-122"/>
              </a:rPr>
              <a:t>(4)</a:t>
            </a:r>
            <a:r>
              <a:rPr lang="zh-CN" altLang="en-US" dirty="0" smtClean="0">
                <a:latin typeface="微软雅黑" panose="020B0503020204020204" charset="-122"/>
                <a:ea typeface="微软雅黑" panose="020B0503020204020204" charset="-122"/>
                <a:cs typeface="微软雅黑" panose="020B0503020204020204" charset="-122"/>
              </a:rPr>
              <a:t>将一个力</a:t>
            </a:r>
            <a:r>
              <a:rPr lang="en-US" dirty="0" smtClean="0">
                <a:latin typeface="微软雅黑" panose="020B0503020204020204" charset="-122"/>
                <a:ea typeface="微软雅黑" panose="020B0503020204020204" charset="-122"/>
                <a:cs typeface="微软雅黑" panose="020B0503020204020204" charset="-122"/>
              </a:rPr>
              <a:t>F</a:t>
            </a:r>
            <a:r>
              <a:rPr lang="zh-CN" altLang="en-US" dirty="0" smtClean="0">
                <a:latin typeface="微软雅黑" panose="020B0503020204020204" charset="-122"/>
                <a:ea typeface="微软雅黑" panose="020B0503020204020204" charset="-122"/>
                <a:cs typeface="微软雅黑" panose="020B0503020204020204" charset="-122"/>
              </a:rPr>
              <a:t>分解为两个力</a:t>
            </a:r>
            <a:r>
              <a:rPr lang="en-US" dirty="0" smtClean="0">
                <a:latin typeface="微软雅黑" panose="020B0503020204020204" charset="-122"/>
                <a:ea typeface="微软雅黑" panose="020B0503020204020204" charset="-122"/>
                <a:cs typeface="微软雅黑" panose="020B0503020204020204" charset="-122"/>
              </a:rPr>
              <a:t>F</a:t>
            </a:r>
            <a:r>
              <a:rPr lang="en-US" baseline="-25000" dirty="0" smtClean="0">
                <a:latin typeface="微软雅黑" panose="020B0503020204020204" charset="-122"/>
                <a:ea typeface="微软雅黑" panose="020B0503020204020204" charset="-122"/>
                <a:cs typeface="微软雅黑" panose="020B0503020204020204" charset="-122"/>
              </a:rPr>
              <a:t>1</a:t>
            </a:r>
            <a:r>
              <a:rPr lang="zh-CN" altLang="en-US" dirty="0" smtClean="0">
                <a:latin typeface="微软雅黑" panose="020B0503020204020204" charset="-122"/>
                <a:ea typeface="微软雅黑" panose="020B0503020204020204" charset="-122"/>
                <a:cs typeface="微软雅黑" panose="020B0503020204020204" charset="-122"/>
              </a:rPr>
              <a:t>和</a:t>
            </a:r>
            <a:r>
              <a:rPr lang="en-US" dirty="0" smtClean="0">
                <a:latin typeface="微软雅黑" panose="020B0503020204020204" charset="-122"/>
                <a:ea typeface="微软雅黑" panose="020B0503020204020204" charset="-122"/>
                <a:cs typeface="微软雅黑" panose="020B0503020204020204" charset="-122"/>
              </a:rPr>
              <a:t>F</a:t>
            </a:r>
            <a:r>
              <a:rPr lang="en-US" baseline="-25000" dirty="0" smtClean="0">
                <a:latin typeface="微软雅黑" panose="020B0503020204020204" charset="-122"/>
                <a:ea typeface="微软雅黑" panose="020B0503020204020204" charset="-122"/>
                <a:cs typeface="微软雅黑" panose="020B0503020204020204" charset="-122"/>
              </a:rPr>
              <a:t>2</a:t>
            </a:r>
            <a:r>
              <a:rPr lang="en-US" dirty="0" smtClean="0">
                <a:latin typeface="微软雅黑" panose="020B0503020204020204" charset="-122"/>
                <a:ea typeface="微软雅黑" panose="020B0503020204020204" charset="-122"/>
                <a:cs typeface="微软雅黑" panose="020B0503020204020204" charset="-122"/>
              </a:rPr>
              <a:t>,</a:t>
            </a:r>
            <a:r>
              <a:rPr lang="zh-CN" altLang="en-US" dirty="0" smtClean="0">
                <a:latin typeface="微软雅黑" panose="020B0503020204020204" charset="-122"/>
                <a:ea typeface="微软雅黑" panose="020B0503020204020204" charset="-122"/>
                <a:cs typeface="微软雅黑" panose="020B0503020204020204" charset="-122"/>
              </a:rPr>
              <a:t>那么物体同时受到</a:t>
            </a:r>
            <a:r>
              <a:rPr lang="en-US" dirty="0" smtClean="0">
                <a:latin typeface="微软雅黑" panose="020B0503020204020204" charset="-122"/>
                <a:ea typeface="微软雅黑" panose="020B0503020204020204" charset="-122"/>
                <a:cs typeface="微软雅黑" panose="020B0503020204020204" charset="-122"/>
              </a:rPr>
              <a:t>F</a:t>
            </a:r>
            <a:r>
              <a:rPr lang="en-US" baseline="-25000" dirty="0" smtClean="0">
                <a:latin typeface="微软雅黑" panose="020B0503020204020204" charset="-122"/>
                <a:ea typeface="微软雅黑" panose="020B0503020204020204" charset="-122"/>
                <a:cs typeface="微软雅黑" panose="020B0503020204020204" charset="-122"/>
              </a:rPr>
              <a:t>1</a:t>
            </a:r>
            <a:r>
              <a:rPr lang="en-US" dirty="0" smtClean="0">
                <a:latin typeface="微软雅黑" panose="020B0503020204020204" charset="-122"/>
                <a:ea typeface="微软雅黑" panose="020B0503020204020204" charset="-122"/>
                <a:cs typeface="微软雅黑" panose="020B0503020204020204" charset="-122"/>
              </a:rPr>
              <a:t>,F</a:t>
            </a:r>
            <a:r>
              <a:rPr lang="en-US" baseline="-25000" dirty="0" smtClean="0">
                <a:latin typeface="微软雅黑" panose="020B0503020204020204" charset="-122"/>
                <a:ea typeface="微软雅黑" panose="020B0503020204020204" charset="-122"/>
                <a:cs typeface="微软雅黑" panose="020B0503020204020204" charset="-122"/>
              </a:rPr>
              <a:t>2</a:t>
            </a:r>
            <a:r>
              <a:rPr lang="zh-CN" altLang="en-US" dirty="0" smtClean="0">
                <a:latin typeface="微软雅黑" panose="020B0503020204020204" charset="-122"/>
                <a:ea typeface="微软雅黑" panose="020B0503020204020204" charset="-122"/>
                <a:cs typeface="微软雅黑" panose="020B0503020204020204" charset="-122"/>
              </a:rPr>
              <a:t>和</a:t>
            </a:r>
            <a:r>
              <a:rPr lang="en-US" dirty="0" smtClean="0">
                <a:latin typeface="微软雅黑" panose="020B0503020204020204" charset="-122"/>
                <a:ea typeface="微软雅黑" panose="020B0503020204020204" charset="-122"/>
                <a:cs typeface="微软雅黑" panose="020B0503020204020204" charset="-122"/>
              </a:rPr>
              <a:t>F</a:t>
            </a:r>
            <a:r>
              <a:rPr lang="zh-CN" altLang="en-US" dirty="0" smtClean="0">
                <a:latin typeface="微软雅黑" panose="020B0503020204020204" charset="-122"/>
                <a:ea typeface="微软雅黑" panose="020B0503020204020204" charset="-122"/>
                <a:cs typeface="微软雅黑" panose="020B0503020204020204" charset="-122"/>
              </a:rPr>
              <a:t>三个力的作用</a:t>
            </a:r>
            <a:r>
              <a:rPr lang="en-US" dirty="0" smtClean="0">
                <a:latin typeface="微软雅黑" panose="020B0503020204020204" charset="-122"/>
                <a:ea typeface="微软雅黑" panose="020B0503020204020204" charset="-122"/>
                <a:cs typeface="微软雅黑" panose="020B0503020204020204" charset="-122"/>
              </a:rPr>
              <a:t>.(</a:t>
            </a:r>
            <a:r>
              <a:rPr lang="zh-CN" altLang="en-US" dirty="0" smtClean="0">
                <a:latin typeface="微软雅黑" panose="020B0503020204020204" charset="-122"/>
                <a:ea typeface="微软雅黑" panose="020B0503020204020204" charset="-122"/>
                <a:cs typeface="微软雅黑" panose="020B0503020204020204" charset="-122"/>
              </a:rPr>
              <a:t>　</a:t>
            </a:r>
            <a:r>
              <a:rPr lang="en-US" dirty="0" smtClean="0">
                <a:latin typeface="微软雅黑" panose="020B0503020204020204" charset="-122"/>
                <a:ea typeface="微软雅黑" panose="020B0503020204020204" charset="-122"/>
                <a:cs typeface="微软雅黑" panose="020B0503020204020204" charset="-122"/>
              </a:rPr>
              <a:t>  </a:t>
            </a:r>
            <a:r>
              <a:rPr lang="zh-CN" altLang="en-US" dirty="0" smtClean="0">
                <a:latin typeface="微软雅黑" panose="020B0503020204020204" charset="-122"/>
                <a:ea typeface="微软雅黑" panose="020B0503020204020204" charset="-122"/>
                <a:cs typeface="微软雅黑" panose="020B0503020204020204" charset="-122"/>
              </a:rPr>
              <a:t>　</a:t>
            </a:r>
            <a:r>
              <a:rPr lang="en-US" dirty="0" smtClean="0">
                <a:latin typeface="微软雅黑" panose="020B0503020204020204" charset="-122"/>
                <a:ea typeface="微软雅黑" panose="020B0503020204020204" charset="-122"/>
                <a:cs typeface="微软雅黑" panose="020B0503020204020204" charset="-122"/>
              </a:rPr>
              <a:t>)</a:t>
            </a:r>
            <a:endParaRPr lang="zh-CN" altLang="en-US" dirty="0" smtClean="0">
              <a:latin typeface="微软雅黑" panose="020B0503020204020204" charset="-122"/>
              <a:ea typeface="微软雅黑" panose="020B0503020204020204" charset="-122"/>
              <a:cs typeface="微软雅黑" panose="020B0503020204020204" charset="-122"/>
            </a:endParaRPr>
          </a:p>
          <a:p>
            <a:r>
              <a:rPr lang="en-US" dirty="0" smtClean="0">
                <a:latin typeface="微软雅黑" panose="020B0503020204020204" charset="-122"/>
                <a:ea typeface="微软雅黑" panose="020B0503020204020204" charset="-122"/>
                <a:cs typeface="微软雅黑" panose="020B0503020204020204" charset="-122"/>
              </a:rPr>
              <a:t>(5)</a:t>
            </a:r>
            <a:r>
              <a:rPr lang="zh-CN" altLang="en-US" dirty="0" smtClean="0">
                <a:latin typeface="微软雅黑" panose="020B0503020204020204" charset="-122"/>
                <a:ea typeface="微软雅黑" panose="020B0503020204020204" charset="-122"/>
                <a:cs typeface="微软雅黑" panose="020B0503020204020204" charset="-122"/>
              </a:rPr>
              <a:t>一个力只能分解为一组分力</a:t>
            </a:r>
            <a:r>
              <a:rPr lang="en-US" dirty="0" smtClean="0">
                <a:latin typeface="微软雅黑" panose="020B0503020204020204" charset="-122"/>
                <a:ea typeface="微软雅黑" panose="020B0503020204020204" charset="-122"/>
                <a:cs typeface="微软雅黑" panose="020B0503020204020204" charset="-122"/>
              </a:rPr>
              <a:t>.(</a:t>
            </a:r>
            <a:r>
              <a:rPr lang="zh-CN" altLang="en-US" dirty="0" smtClean="0">
                <a:latin typeface="微软雅黑" panose="020B0503020204020204" charset="-122"/>
                <a:ea typeface="微软雅黑" panose="020B0503020204020204" charset="-122"/>
                <a:cs typeface="微软雅黑" panose="020B0503020204020204" charset="-122"/>
              </a:rPr>
              <a:t>    　</a:t>
            </a:r>
            <a:r>
              <a:rPr lang="en-US" dirty="0" smtClean="0">
                <a:latin typeface="微软雅黑" panose="020B0503020204020204" charset="-122"/>
                <a:ea typeface="微软雅黑" panose="020B0503020204020204" charset="-122"/>
                <a:cs typeface="微软雅黑" panose="020B0503020204020204" charset="-122"/>
              </a:rPr>
              <a:t>)</a:t>
            </a:r>
            <a:endParaRPr lang="zh-CN" altLang="en-US" dirty="0" smtClean="0">
              <a:latin typeface="微软雅黑" panose="020B0503020204020204" charset="-122"/>
              <a:ea typeface="微软雅黑" panose="020B0503020204020204" charset="-122"/>
              <a:cs typeface="微软雅黑" panose="020B0503020204020204" charset="-122"/>
            </a:endParaRPr>
          </a:p>
          <a:p>
            <a:r>
              <a:rPr lang="en-US" dirty="0" smtClean="0">
                <a:latin typeface="微软雅黑" panose="020B0503020204020204" charset="-122"/>
                <a:ea typeface="微软雅黑" panose="020B0503020204020204" charset="-122"/>
                <a:cs typeface="微软雅黑" panose="020B0503020204020204" charset="-122"/>
              </a:rPr>
              <a:t>(6)</a:t>
            </a:r>
            <a:r>
              <a:rPr lang="zh-CN" altLang="en-US" dirty="0" smtClean="0">
                <a:latin typeface="微软雅黑" panose="020B0503020204020204" charset="-122"/>
                <a:ea typeface="微软雅黑" panose="020B0503020204020204" charset="-122"/>
                <a:cs typeface="微软雅黑" panose="020B0503020204020204" charset="-122"/>
              </a:rPr>
              <a:t>矢量、标量的运算方法不同</a:t>
            </a:r>
            <a:r>
              <a:rPr lang="en-US" dirty="0" smtClean="0">
                <a:latin typeface="微软雅黑" panose="020B0503020204020204" charset="-122"/>
                <a:ea typeface="微软雅黑" panose="020B0503020204020204" charset="-122"/>
                <a:cs typeface="微软雅黑" panose="020B0503020204020204" charset="-122"/>
              </a:rPr>
              <a:t>.(</a:t>
            </a:r>
            <a:r>
              <a:rPr lang="zh-CN" altLang="en-US" dirty="0" smtClean="0">
                <a:latin typeface="微软雅黑" panose="020B0503020204020204" charset="-122"/>
                <a:ea typeface="微软雅黑" panose="020B0503020204020204" charset="-122"/>
                <a:cs typeface="微软雅黑" panose="020B0503020204020204" charset="-122"/>
              </a:rPr>
              <a:t>    　</a:t>
            </a:r>
            <a:r>
              <a:rPr lang="en-US" dirty="0" smtClean="0">
                <a:latin typeface="微软雅黑" panose="020B0503020204020204" charset="-122"/>
                <a:ea typeface="微软雅黑" panose="020B0503020204020204" charset="-122"/>
                <a:cs typeface="微软雅黑" panose="020B0503020204020204" charset="-122"/>
              </a:rPr>
              <a:t>)</a:t>
            </a:r>
            <a:endParaRPr lang="zh-CN" altLang="en-US" dirty="0">
              <a:latin typeface="微软雅黑" panose="020B0503020204020204" charset="-122"/>
              <a:ea typeface="微软雅黑" panose="020B0503020204020204" charset="-122"/>
              <a:cs typeface="微软雅黑" panose="020B0503020204020204" charset="-122"/>
            </a:endParaRPr>
          </a:p>
        </p:txBody>
      </p:sp>
      <p:sp>
        <p:nvSpPr>
          <p:cNvPr id="17" name="TextBox 16"/>
          <p:cNvSpPr txBox="1"/>
          <p:nvPr/>
        </p:nvSpPr>
        <p:spPr>
          <a:xfrm>
            <a:off x="5265584" y="1252370"/>
            <a:ext cx="714380" cy="435697"/>
          </a:xfrm>
          <a:prstGeom prst="rect">
            <a:avLst/>
          </a:prstGeom>
          <a:noFill/>
        </p:spPr>
        <p:txBody>
          <a:bodyPr wrap="square" rtlCol="0">
            <a:spAutoFit/>
          </a:bodyPr>
          <a:lstStyle/>
          <a:p>
            <a:r>
              <a:rPr lang="en-US" altLang="zh-CN" dirty="0" smtClean="0">
                <a:solidFill>
                  <a:srgbClr val="FF0000"/>
                </a:solidFill>
              </a:rPr>
              <a:t>×</a:t>
            </a:r>
            <a:endParaRPr lang="zh-CN" altLang="en-US" dirty="0">
              <a:solidFill>
                <a:srgbClr val="FF0000"/>
              </a:solidFill>
            </a:endParaRPr>
          </a:p>
        </p:txBody>
      </p:sp>
      <p:sp>
        <p:nvSpPr>
          <p:cNvPr id="16" name="TextBox 15"/>
          <p:cNvSpPr txBox="1"/>
          <p:nvPr/>
        </p:nvSpPr>
        <p:spPr>
          <a:xfrm>
            <a:off x="944699" y="2344099"/>
            <a:ext cx="714380" cy="435697"/>
          </a:xfrm>
          <a:prstGeom prst="rect">
            <a:avLst/>
          </a:prstGeom>
          <a:noFill/>
        </p:spPr>
        <p:txBody>
          <a:bodyPr wrap="square" rtlCol="0">
            <a:spAutoFit/>
          </a:bodyPr>
          <a:lstStyle/>
          <a:p>
            <a:r>
              <a:rPr lang="en-US" altLang="zh-CN" dirty="0" smtClean="0">
                <a:solidFill>
                  <a:srgbClr val="FF0000"/>
                </a:solidFill>
              </a:rPr>
              <a:t>√</a:t>
            </a:r>
            <a:endParaRPr lang="zh-CN" altLang="en-US" dirty="0">
              <a:solidFill>
                <a:srgbClr val="FF0000"/>
              </a:solidFill>
            </a:endParaRPr>
          </a:p>
        </p:txBody>
      </p:sp>
      <p:sp>
        <p:nvSpPr>
          <p:cNvPr id="13" name="TextBox 12"/>
          <p:cNvSpPr txBox="1"/>
          <p:nvPr/>
        </p:nvSpPr>
        <p:spPr>
          <a:xfrm>
            <a:off x="5675480" y="2712561"/>
            <a:ext cx="714380" cy="435697"/>
          </a:xfrm>
          <a:prstGeom prst="rect">
            <a:avLst/>
          </a:prstGeom>
          <a:noFill/>
        </p:spPr>
        <p:txBody>
          <a:bodyPr wrap="square" rtlCol="0">
            <a:spAutoFit/>
          </a:bodyPr>
          <a:lstStyle/>
          <a:p>
            <a:r>
              <a:rPr lang="en-US" altLang="zh-CN" dirty="0" smtClean="0">
                <a:solidFill>
                  <a:srgbClr val="FF0000"/>
                </a:solidFill>
              </a:rPr>
              <a:t>×</a:t>
            </a:r>
            <a:endParaRPr lang="zh-CN" altLang="en-US" dirty="0">
              <a:solidFill>
                <a:srgbClr val="FF0000"/>
              </a:solidFill>
            </a:endParaRPr>
          </a:p>
        </p:txBody>
      </p:sp>
      <p:sp>
        <p:nvSpPr>
          <p:cNvPr id="14" name="TextBox 13"/>
          <p:cNvSpPr txBox="1"/>
          <p:nvPr/>
        </p:nvSpPr>
        <p:spPr>
          <a:xfrm>
            <a:off x="1072332" y="3509174"/>
            <a:ext cx="714380" cy="435697"/>
          </a:xfrm>
          <a:prstGeom prst="rect">
            <a:avLst/>
          </a:prstGeom>
          <a:noFill/>
        </p:spPr>
        <p:txBody>
          <a:bodyPr wrap="square" rtlCol="0">
            <a:spAutoFit/>
          </a:bodyPr>
          <a:lstStyle/>
          <a:p>
            <a:r>
              <a:rPr lang="en-US" altLang="zh-CN" dirty="0" smtClean="0">
                <a:solidFill>
                  <a:srgbClr val="FF0000"/>
                </a:solidFill>
              </a:rPr>
              <a:t>×</a:t>
            </a:r>
            <a:endParaRPr lang="zh-CN" altLang="en-US" dirty="0">
              <a:solidFill>
                <a:srgbClr val="FF0000"/>
              </a:solidFill>
            </a:endParaRPr>
          </a:p>
        </p:txBody>
      </p:sp>
      <p:sp>
        <p:nvSpPr>
          <p:cNvPr id="15" name="TextBox 14"/>
          <p:cNvSpPr txBox="1"/>
          <p:nvPr/>
        </p:nvSpPr>
        <p:spPr>
          <a:xfrm>
            <a:off x="4120036" y="3885890"/>
            <a:ext cx="714380" cy="435697"/>
          </a:xfrm>
          <a:prstGeom prst="rect">
            <a:avLst/>
          </a:prstGeom>
          <a:noFill/>
        </p:spPr>
        <p:txBody>
          <a:bodyPr wrap="square" rtlCol="0">
            <a:spAutoFit/>
          </a:bodyPr>
          <a:lstStyle/>
          <a:p>
            <a:r>
              <a:rPr lang="en-US" altLang="zh-CN" dirty="0" smtClean="0">
                <a:solidFill>
                  <a:srgbClr val="FF0000"/>
                </a:solidFill>
              </a:rPr>
              <a:t>×</a:t>
            </a:r>
            <a:endParaRPr lang="zh-CN" altLang="en-US" dirty="0">
              <a:solidFill>
                <a:srgbClr val="FF0000"/>
              </a:solidFill>
            </a:endParaRPr>
          </a:p>
        </p:txBody>
      </p:sp>
      <p:sp>
        <p:nvSpPr>
          <p:cNvPr id="20" name="TextBox 19"/>
          <p:cNvSpPr txBox="1"/>
          <p:nvPr/>
        </p:nvSpPr>
        <p:spPr>
          <a:xfrm>
            <a:off x="4036216" y="4321895"/>
            <a:ext cx="714380" cy="435697"/>
          </a:xfrm>
          <a:prstGeom prst="rect">
            <a:avLst/>
          </a:prstGeom>
          <a:noFill/>
        </p:spPr>
        <p:txBody>
          <a:bodyPr wrap="square" rtlCol="0">
            <a:spAutoFit/>
          </a:bodyPr>
          <a:lstStyle/>
          <a:p>
            <a:r>
              <a:rPr lang="en-US" altLang="zh-CN" dirty="0" smtClean="0">
                <a:solidFill>
                  <a:srgbClr val="FF0000"/>
                </a:solidFill>
              </a:rPr>
              <a:t>√</a:t>
            </a:r>
            <a:endParaRPr lang="zh-CN" altLang="en-US" dirty="0">
              <a:solidFill>
                <a:srgbClr val="FF0000"/>
              </a:solidFill>
            </a:endParaRP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 calcmode="lin" valueType="num">
                                      <p:cBhvr>
                                        <p:cTn id="15"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7">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7">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7">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 calcmode="lin" valueType="num">
                                      <p:cBhvr>
                                        <p:cTn id="25" dur="500" fill="hold"/>
                                        <p:tgtEl>
                                          <p:spTgt spid="16"/>
                                        </p:tgtEl>
                                        <p:attrNameLst>
                                          <p:attrName>style.rotation</p:attrName>
                                        </p:attrNameLst>
                                      </p:cBhvr>
                                      <p:tavLst>
                                        <p:tav tm="0">
                                          <p:val>
                                            <p:fltVal val="360"/>
                                          </p:val>
                                        </p:tav>
                                        <p:tav tm="100000">
                                          <p:val>
                                            <p:fltVal val="0"/>
                                          </p:val>
                                        </p:tav>
                                      </p:tavLst>
                                    </p:anim>
                                    <p:animEffect transition="in" filter="fade">
                                      <p:cBhvr>
                                        <p:cTn id="26" dur="500"/>
                                        <p:tgtEl>
                                          <p:spTgt spid="16"/>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nodeType="clickEffect">
                                  <p:stCondLst>
                                    <p:cond delay="0"/>
                                  </p:stCondLst>
                                  <p:childTnLst>
                                    <p:set>
                                      <p:cBhvr>
                                        <p:cTn id="30" dur="1" fill="hold">
                                          <p:stCondLst>
                                            <p:cond delay="0"/>
                                          </p:stCondLst>
                                        </p:cTn>
                                        <p:tgtEl>
                                          <p:spTgt spid="7">
                                            <p:txEl>
                                              <p:pRg st="1" end="1"/>
                                            </p:txEl>
                                          </p:spTgt>
                                        </p:tgtEl>
                                        <p:attrNameLst>
                                          <p:attrName>style.visibility</p:attrName>
                                        </p:attrNameLst>
                                      </p:cBhvr>
                                      <p:to>
                                        <p:strVal val="visible"/>
                                      </p:to>
                                    </p:set>
                                    <p:anim calcmode="lin" valueType="num">
                                      <p:cBhvr>
                                        <p:cTn id="31"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32" dur="500" fill="hold"/>
                                        <p:tgtEl>
                                          <p:spTgt spid="7">
                                            <p:txEl>
                                              <p:pRg st="1" end="1"/>
                                            </p:txEl>
                                          </p:spTgt>
                                        </p:tgtEl>
                                        <p:attrNameLst>
                                          <p:attrName>ppt_h</p:attrName>
                                        </p:attrNameLst>
                                      </p:cBhvr>
                                      <p:tavLst>
                                        <p:tav tm="0">
                                          <p:val>
                                            <p:fltVal val="0"/>
                                          </p:val>
                                        </p:tav>
                                        <p:tav tm="100000">
                                          <p:val>
                                            <p:strVal val="#ppt_h"/>
                                          </p:val>
                                        </p:tav>
                                      </p:tavLst>
                                    </p:anim>
                                    <p:anim calcmode="lin" valueType="num">
                                      <p:cBhvr>
                                        <p:cTn id="33" dur="500" fill="hold"/>
                                        <p:tgtEl>
                                          <p:spTgt spid="7">
                                            <p:txEl>
                                              <p:pRg st="1" end="1"/>
                                            </p:txEl>
                                          </p:spTgt>
                                        </p:tgtEl>
                                        <p:attrNameLst>
                                          <p:attrName>style.rotation</p:attrName>
                                        </p:attrNameLst>
                                      </p:cBhvr>
                                      <p:tavLst>
                                        <p:tav tm="0">
                                          <p:val>
                                            <p:fltVal val="360"/>
                                          </p:val>
                                        </p:tav>
                                        <p:tav tm="100000">
                                          <p:val>
                                            <p:fltVal val="0"/>
                                          </p:val>
                                        </p:tav>
                                      </p:tavLst>
                                    </p:anim>
                                    <p:animEffect transition="in" filter="fade">
                                      <p:cBhvr>
                                        <p:cTn id="34" dur="500"/>
                                        <p:tgtEl>
                                          <p:spTgt spid="7">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 calcmode="lin" valueType="num">
                                      <p:cBhvr>
                                        <p:cTn id="41" dur="500" fill="hold"/>
                                        <p:tgtEl>
                                          <p:spTgt spid="13"/>
                                        </p:tgtEl>
                                        <p:attrNameLst>
                                          <p:attrName>style.rotation</p:attrName>
                                        </p:attrNameLst>
                                      </p:cBhvr>
                                      <p:tavLst>
                                        <p:tav tm="0">
                                          <p:val>
                                            <p:fltVal val="360"/>
                                          </p:val>
                                        </p:tav>
                                        <p:tav tm="100000">
                                          <p:val>
                                            <p:fltVal val="0"/>
                                          </p:val>
                                        </p:tav>
                                      </p:tavLst>
                                    </p:anim>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49" presetClass="entr" presetSubtype="0" decel="100000" fill="hold" nodeType="clickEffect">
                                  <p:stCondLst>
                                    <p:cond delay="0"/>
                                  </p:stCondLst>
                                  <p:childTnLst>
                                    <p:set>
                                      <p:cBhvr>
                                        <p:cTn id="46" dur="1" fill="hold">
                                          <p:stCondLst>
                                            <p:cond delay="0"/>
                                          </p:stCondLst>
                                        </p:cTn>
                                        <p:tgtEl>
                                          <p:spTgt spid="7">
                                            <p:txEl>
                                              <p:pRg st="2" end="2"/>
                                            </p:txEl>
                                          </p:spTgt>
                                        </p:tgtEl>
                                        <p:attrNameLst>
                                          <p:attrName>style.visibility</p:attrName>
                                        </p:attrNameLst>
                                      </p:cBhvr>
                                      <p:to>
                                        <p:strVal val="visible"/>
                                      </p:to>
                                    </p:set>
                                    <p:anim calcmode="lin" valueType="num">
                                      <p:cBhvr>
                                        <p:cTn id="47"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48" dur="500" fill="hold"/>
                                        <p:tgtEl>
                                          <p:spTgt spid="7">
                                            <p:txEl>
                                              <p:pRg st="2" end="2"/>
                                            </p:txEl>
                                          </p:spTgt>
                                        </p:tgtEl>
                                        <p:attrNameLst>
                                          <p:attrName>ppt_h</p:attrName>
                                        </p:attrNameLst>
                                      </p:cBhvr>
                                      <p:tavLst>
                                        <p:tav tm="0">
                                          <p:val>
                                            <p:fltVal val="0"/>
                                          </p:val>
                                        </p:tav>
                                        <p:tav tm="100000">
                                          <p:val>
                                            <p:strVal val="#ppt_h"/>
                                          </p:val>
                                        </p:tav>
                                      </p:tavLst>
                                    </p:anim>
                                    <p:anim calcmode="lin" valueType="num">
                                      <p:cBhvr>
                                        <p:cTn id="49" dur="500" fill="hold"/>
                                        <p:tgtEl>
                                          <p:spTgt spid="7">
                                            <p:txEl>
                                              <p:pRg st="2" end="2"/>
                                            </p:txEl>
                                          </p:spTgt>
                                        </p:tgtEl>
                                        <p:attrNameLst>
                                          <p:attrName>style.rotation</p:attrName>
                                        </p:attrNameLst>
                                      </p:cBhvr>
                                      <p:tavLst>
                                        <p:tav tm="0">
                                          <p:val>
                                            <p:fltVal val="360"/>
                                          </p:val>
                                        </p:tav>
                                        <p:tav tm="100000">
                                          <p:val>
                                            <p:fltVal val="0"/>
                                          </p:val>
                                        </p:tav>
                                      </p:tavLst>
                                    </p:anim>
                                    <p:animEffect transition="in" filter="fade">
                                      <p:cBhvr>
                                        <p:cTn id="50" dur="500"/>
                                        <p:tgtEl>
                                          <p:spTgt spid="7">
                                            <p:txEl>
                                              <p:pRg st="2" end="2"/>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49" presetClass="entr" presetSubtype="0" decel="100000"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ppt_w</p:attrName>
                                        </p:attrNameLst>
                                      </p:cBhvr>
                                      <p:tavLst>
                                        <p:tav tm="0">
                                          <p:val>
                                            <p:fltVal val="0"/>
                                          </p:val>
                                        </p:tav>
                                        <p:tav tm="100000">
                                          <p:val>
                                            <p:strVal val="#ppt_w"/>
                                          </p:val>
                                        </p:tav>
                                      </p:tavLst>
                                    </p:anim>
                                    <p:anim calcmode="lin" valueType="num">
                                      <p:cBhvr>
                                        <p:cTn id="56" dur="500" fill="hold"/>
                                        <p:tgtEl>
                                          <p:spTgt spid="14"/>
                                        </p:tgtEl>
                                        <p:attrNameLst>
                                          <p:attrName>ppt_h</p:attrName>
                                        </p:attrNameLst>
                                      </p:cBhvr>
                                      <p:tavLst>
                                        <p:tav tm="0">
                                          <p:val>
                                            <p:fltVal val="0"/>
                                          </p:val>
                                        </p:tav>
                                        <p:tav tm="100000">
                                          <p:val>
                                            <p:strVal val="#ppt_h"/>
                                          </p:val>
                                        </p:tav>
                                      </p:tavLst>
                                    </p:anim>
                                    <p:anim calcmode="lin" valueType="num">
                                      <p:cBhvr>
                                        <p:cTn id="57" dur="500" fill="hold"/>
                                        <p:tgtEl>
                                          <p:spTgt spid="14"/>
                                        </p:tgtEl>
                                        <p:attrNameLst>
                                          <p:attrName>style.rotation</p:attrName>
                                        </p:attrNameLst>
                                      </p:cBhvr>
                                      <p:tavLst>
                                        <p:tav tm="0">
                                          <p:val>
                                            <p:fltVal val="360"/>
                                          </p:val>
                                        </p:tav>
                                        <p:tav tm="100000">
                                          <p:val>
                                            <p:fltVal val="0"/>
                                          </p:val>
                                        </p:tav>
                                      </p:tavLst>
                                    </p:anim>
                                    <p:animEffect transition="in" filter="fade">
                                      <p:cBhvr>
                                        <p:cTn id="58" dur="500"/>
                                        <p:tgtEl>
                                          <p:spTgt spid="14"/>
                                        </p:tgtEl>
                                      </p:cBhvr>
                                    </p:animEffect>
                                  </p:childTnLst>
                                </p:cTn>
                              </p:par>
                            </p:childTnLst>
                          </p:cTn>
                        </p:par>
                      </p:childTnLst>
                    </p:cTn>
                  </p:par>
                  <p:par>
                    <p:cTn id="59" fill="hold">
                      <p:stCondLst>
                        <p:cond delay="indefinite"/>
                      </p:stCondLst>
                      <p:childTnLst>
                        <p:par>
                          <p:cTn id="60" fill="hold">
                            <p:stCondLst>
                              <p:cond delay="0"/>
                            </p:stCondLst>
                            <p:childTnLst>
                              <p:par>
                                <p:cTn id="61" presetID="49" presetClass="entr" presetSubtype="0" decel="100000" fill="hold" nodeType="clickEffect">
                                  <p:stCondLst>
                                    <p:cond delay="0"/>
                                  </p:stCondLst>
                                  <p:childTnLst>
                                    <p:set>
                                      <p:cBhvr>
                                        <p:cTn id="62" dur="1" fill="hold">
                                          <p:stCondLst>
                                            <p:cond delay="0"/>
                                          </p:stCondLst>
                                        </p:cTn>
                                        <p:tgtEl>
                                          <p:spTgt spid="7">
                                            <p:txEl>
                                              <p:pRg st="3" end="3"/>
                                            </p:txEl>
                                          </p:spTgt>
                                        </p:tgtEl>
                                        <p:attrNameLst>
                                          <p:attrName>style.visibility</p:attrName>
                                        </p:attrNameLst>
                                      </p:cBhvr>
                                      <p:to>
                                        <p:strVal val="visible"/>
                                      </p:to>
                                    </p:set>
                                    <p:anim calcmode="lin" valueType="num">
                                      <p:cBhvr>
                                        <p:cTn id="63" dur="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64" dur="500" fill="hold"/>
                                        <p:tgtEl>
                                          <p:spTgt spid="7">
                                            <p:txEl>
                                              <p:pRg st="3" end="3"/>
                                            </p:txEl>
                                          </p:spTgt>
                                        </p:tgtEl>
                                        <p:attrNameLst>
                                          <p:attrName>ppt_h</p:attrName>
                                        </p:attrNameLst>
                                      </p:cBhvr>
                                      <p:tavLst>
                                        <p:tav tm="0">
                                          <p:val>
                                            <p:fltVal val="0"/>
                                          </p:val>
                                        </p:tav>
                                        <p:tav tm="100000">
                                          <p:val>
                                            <p:strVal val="#ppt_h"/>
                                          </p:val>
                                        </p:tav>
                                      </p:tavLst>
                                    </p:anim>
                                    <p:anim calcmode="lin" valueType="num">
                                      <p:cBhvr>
                                        <p:cTn id="65" dur="500" fill="hold"/>
                                        <p:tgtEl>
                                          <p:spTgt spid="7">
                                            <p:txEl>
                                              <p:pRg st="3" end="3"/>
                                            </p:txEl>
                                          </p:spTgt>
                                        </p:tgtEl>
                                        <p:attrNameLst>
                                          <p:attrName>style.rotation</p:attrName>
                                        </p:attrNameLst>
                                      </p:cBhvr>
                                      <p:tavLst>
                                        <p:tav tm="0">
                                          <p:val>
                                            <p:fltVal val="360"/>
                                          </p:val>
                                        </p:tav>
                                        <p:tav tm="100000">
                                          <p:val>
                                            <p:fltVal val="0"/>
                                          </p:val>
                                        </p:tav>
                                      </p:tavLst>
                                    </p:anim>
                                    <p:animEffect transition="in" filter="fade">
                                      <p:cBhvr>
                                        <p:cTn id="66" dur="500"/>
                                        <p:tgtEl>
                                          <p:spTgt spid="7">
                                            <p:txEl>
                                              <p:pRg st="3" end="3"/>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49" presetClass="entr" presetSubtype="0" decel="100000" fill="hold" grpId="0" nodeType="click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 fill="hold"/>
                                        <p:tgtEl>
                                          <p:spTgt spid="15"/>
                                        </p:tgtEl>
                                        <p:attrNameLst>
                                          <p:attrName>ppt_w</p:attrName>
                                        </p:attrNameLst>
                                      </p:cBhvr>
                                      <p:tavLst>
                                        <p:tav tm="0">
                                          <p:val>
                                            <p:fltVal val="0"/>
                                          </p:val>
                                        </p:tav>
                                        <p:tav tm="100000">
                                          <p:val>
                                            <p:strVal val="#ppt_w"/>
                                          </p:val>
                                        </p:tav>
                                      </p:tavLst>
                                    </p:anim>
                                    <p:anim calcmode="lin" valueType="num">
                                      <p:cBhvr>
                                        <p:cTn id="72" dur="500" fill="hold"/>
                                        <p:tgtEl>
                                          <p:spTgt spid="15"/>
                                        </p:tgtEl>
                                        <p:attrNameLst>
                                          <p:attrName>ppt_h</p:attrName>
                                        </p:attrNameLst>
                                      </p:cBhvr>
                                      <p:tavLst>
                                        <p:tav tm="0">
                                          <p:val>
                                            <p:fltVal val="0"/>
                                          </p:val>
                                        </p:tav>
                                        <p:tav tm="100000">
                                          <p:val>
                                            <p:strVal val="#ppt_h"/>
                                          </p:val>
                                        </p:tav>
                                      </p:tavLst>
                                    </p:anim>
                                    <p:anim calcmode="lin" valueType="num">
                                      <p:cBhvr>
                                        <p:cTn id="73" dur="500" fill="hold"/>
                                        <p:tgtEl>
                                          <p:spTgt spid="15"/>
                                        </p:tgtEl>
                                        <p:attrNameLst>
                                          <p:attrName>style.rotation</p:attrName>
                                        </p:attrNameLst>
                                      </p:cBhvr>
                                      <p:tavLst>
                                        <p:tav tm="0">
                                          <p:val>
                                            <p:fltVal val="360"/>
                                          </p:val>
                                        </p:tav>
                                        <p:tav tm="100000">
                                          <p:val>
                                            <p:fltVal val="0"/>
                                          </p:val>
                                        </p:tav>
                                      </p:tavLst>
                                    </p:anim>
                                    <p:animEffect transition="in" filter="fade">
                                      <p:cBhvr>
                                        <p:cTn id="74" dur="500"/>
                                        <p:tgtEl>
                                          <p:spTgt spid="15"/>
                                        </p:tgtEl>
                                      </p:cBhvr>
                                    </p:animEffect>
                                  </p:childTnLst>
                                </p:cTn>
                              </p:par>
                            </p:childTnLst>
                          </p:cTn>
                        </p:par>
                      </p:childTnLst>
                    </p:cTn>
                  </p:par>
                  <p:par>
                    <p:cTn id="75" fill="hold">
                      <p:stCondLst>
                        <p:cond delay="indefinite"/>
                      </p:stCondLst>
                      <p:childTnLst>
                        <p:par>
                          <p:cTn id="76" fill="hold">
                            <p:stCondLst>
                              <p:cond delay="0"/>
                            </p:stCondLst>
                            <p:childTnLst>
                              <p:par>
                                <p:cTn id="77" presetID="49" presetClass="entr" presetSubtype="0" decel="100000" fill="hold" nodeType="clickEffect">
                                  <p:stCondLst>
                                    <p:cond delay="0"/>
                                  </p:stCondLst>
                                  <p:childTnLst>
                                    <p:set>
                                      <p:cBhvr>
                                        <p:cTn id="78" dur="1" fill="hold">
                                          <p:stCondLst>
                                            <p:cond delay="0"/>
                                          </p:stCondLst>
                                        </p:cTn>
                                        <p:tgtEl>
                                          <p:spTgt spid="7">
                                            <p:txEl>
                                              <p:pRg st="4" end="4"/>
                                            </p:txEl>
                                          </p:spTgt>
                                        </p:tgtEl>
                                        <p:attrNameLst>
                                          <p:attrName>style.visibility</p:attrName>
                                        </p:attrNameLst>
                                      </p:cBhvr>
                                      <p:to>
                                        <p:strVal val="visible"/>
                                      </p:to>
                                    </p:set>
                                    <p:anim calcmode="lin" valueType="num">
                                      <p:cBhvr>
                                        <p:cTn id="79" dur="500" fill="hold"/>
                                        <p:tgtEl>
                                          <p:spTgt spid="7">
                                            <p:txEl>
                                              <p:pRg st="4" end="4"/>
                                            </p:txEl>
                                          </p:spTgt>
                                        </p:tgtEl>
                                        <p:attrNameLst>
                                          <p:attrName>ppt_w</p:attrName>
                                        </p:attrNameLst>
                                      </p:cBhvr>
                                      <p:tavLst>
                                        <p:tav tm="0">
                                          <p:val>
                                            <p:fltVal val="0"/>
                                          </p:val>
                                        </p:tav>
                                        <p:tav tm="100000">
                                          <p:val>
                                            <p:strVal val="#ppt_w"/>
                                          </p:val>
                                        </p:tav>
                                      </p:tavLst>
                                    </p:anim>
                                    <p:anim calcmode="lin" valueType="num">
                                      <p:cBhvr>
                                        <p:cTn id="80" dur="500" fill="hold"/>
                                        <p:tgtEl>
                                          <p:spTgt spid="7">
                                            <p:txEl>
                                              <p:pRg st="4" end="4"/>
                                            </p:txEl>
                                          </p:spTgt>
                                        </p:tgtEl>
                                        <p:attrNameLst>
                                          <p:attrName>ppt_h</p:attrName>
                                        </p:attrNameLst>
                                      </p:cBhvr>
                                      <p:tavLst>
                                        <p:tav tm="0">
                                          <p:val>
                                            <p:fltVal val="0"/>
                                          </p:val>
                                        </p:tav>
                                        <p:tav tm="100000">
                                          <p:val>
                                            <p:strVal val="#ppt_h"/>
                                          </p:val>
                                        </p:tav>
                                      </p:tavLst>
                                    </p:anim>
                                    <p:anim calcmode="lin" valueType="num">
                                      <p:cBhvr>
                                        <p:cTn id="81" dur="500" fill="hold"/>
                                        <p:tgtEl>
                                          <p:spTgt spid="7">
                                            <p:txEl>
                                              <p:pRg st="4" end="4"/>
                                            </p:txEl>
                                          </p:spTgt>
                                        </p:tgtEl>
                                        <p:attrNameLst>
                                          <p:attrName>style.rotation</p:attrName>
                                        </p:attrNameLst>
                                      </p:cBhvr>
                                      <p:tavLst>
                                        <p:tav tm="0">
                                          <p:val>
                                            <p:fltVal val="360"/>
                                          </p:val>
                                        </p:tav>
                                        <p:tav tm="100000">
                                          <p:val>
                                            <p:fltVal val="0"/>
                                          </p:val>
                                        </p:tav>
                                      </p:tavLst>
                                    </p:anim>
                                    <p:animEffect transition="in" filter="fade">
                                      <p:cBhvr>
                                        <p:cTn id="82" dur="500"/>
                                        <p:tgtEl>
                                          <p:spTgt spid="7">
                                            <p:txEl>
                                              <p:pRg st="4" end="4"/>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49" presetClass="entr" presetSubtype="0" decel="100000" fill="hold" grpId="0" nodeType="click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p:cTn id="87" dur="500" fill="hold"/>
                                        <p:tgtEl>
                                          <p:spTgt spid="20"/>
                                        </p:tgtEl>
                                        <p:attrNameLst>
                                          <p:attrName>ppt_w</p:attrName>
                                        </p:attrNameLst>
                                      </p:cBhvr>
                                      <p:tavLst>
                                        <p:tav tm="0">
                                          <p:val>
                                            <p:fltVal val="0"/>
                                          </p:val>
                                        </p:tav>
                                        <p:tav tm="100000">
                                          <p:val>
                                            <p:strVal val="#ppt_w"/>
                                          </p:val>
                                        </p:tav>
                                      </p:tavLst>
                                    </p:anim>
                                    <p:anim calcmode="lin" valueType="num">
                                      <p:cBhvr>
                                        <p:cTn id="88" dur="500" fill="hold"/>
                                        <p:tgtEl>
                                          <p:spTgt spid="20"/>
                                        </p:tgtEl>
                                        <p:attrNameLst>
                                          <p:attrName>ppt_h</p:attrName>
                                        </p:attrNameLst>
                                      </p:cBhvr>
                                      <p:tavLst>
                                        <p:tav tm="0">
                                          <p:val>
                                            <p:fltVal val="0"/>
                                          </p:val>
                                        </p:tav>
                                        <p:tav tm="100000">
                                          <p:val>
                                            <p:strVal val="#ppt_h"/>
                                          </p:val>
                                        </p:tav>
                                      </p:tavLst>
                                    </p:anim>
                                    <p:anim calcmode="lin" valueType="num">
                                      <p:cBhvr>
                                        <p:cTn id="89" dur="500" fill="hold"/>
                                        <p:tgtEl>
                                          <p:spTgt spid="20"/>
                                        </p:tgtEl>
                                        <p:attrNameLst>
                                          <p:attrName>style.rotation</p:attrName>
                                        </p:attrNameLst>
                                      </p:cBhvr>
                                      <p:tavLst>
                                        <p:tav tm="0">
                                          <p:val>
                                            <p:fltVal val="360"/>
                                          </p:val>
                                        </p:tav>
                                        <p:tav tm="100000">
                                          <p:val>
                                            <p:fltVal val="0"/>
                                          </p:val>
                                        </p:tav>
                                      </p:tavLst>
                                    </p:anim>
                                    <p:animEffect transition="in" filter="fade">
                                      <p:cBhvr>
                                        <p:cTn id="9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6" grpId="0"/>
      <p:bldP spid="13" grpId="0"/>
      <p:bldP spid="14" grpId="0"/>
      <p:bldP spid="15" grpId="0"/>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2" descr="023"/>
          <p:cNvPicPr>
            <a:picLocks noChangeAspect="1"/>
          </p:cNvPicPr>
          <p:nvPr/>
        </p:nvPicPr>
        <p:blipFill>
          <a:blip r:embed="rId1">
            <a:lum bright="-6000" contrast="6000"/>
          </a:blip>
          <a:stretch>
            <a:fillRect/>
          </a:stretch>
        </p:blipFill>
        <p:spPr>
          <a:xfrm>
            <a:off x="0" y="-67945"/>
            <a:ext cx="9144000" cy="5859780"/>
          </a:xfrm>
          <a:prstGeom prst="rect">
            <a:avLst/>
          </a:prstGeom>
          <a:noFill/>
          <a:ln w="9525">
            <a:noFill/>
          </a:ln>
        </p:spPr>
      </p:pic>
      <p:sp>
        <p:nvSpPr>
          <p:cNvPr id="4" name="TextBox 3"/>
          <p:cNvSpPr txBox="1"/>
          <p:nvPr/>
        </p:nvSpPr>
        <p:spPr>
          <a:xfrm>
            <a:off x="314960" y="874395"/>
            <a:ext cx="8637270" cy="3415030"/>
          </a:xfrm>
          <a:prstGeom prst="rect">
            <a:avLst/>
          </a:prstGeom>
          <a:noFill/>
        </p:spPr>
        <p:txBody>
          <a:bodyPr wrap="square" rtlCol="0">
            <a:spAutoFit/>
          </a:bodyPr>
          <a:lstStyle/>
          <a:p>
            <a:pPr>
              <a:lnSpc>
                <a:spcPct val="150000"/>
              </a:lnSpc>
            </a:pP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例</a:t>
            </a:r>
            <a:r>
              <a:rPr lang="en-US" altLang="zh-CN" sz="2400" dirty="0" smtClean="0">
                <a:latin typeface="微软雅黑" panose="020B0503020204020204" charset="-122"/>
                <a:ea typeface="微软雅黑" panose="020B0503020204020204" charset="-122"/>
                <a:cs typeface="微软雅黑" panose="020B0503020204020204" charset="-122"/>
              </a:rPr>
              <a:t>1]</a:t>
            </a:r>
            <a:r>
              <a:rPr lang="zh-CN" altLang="en-US" sz="2400" dirty="0" smtClean="0">
                <a:latin typeface="微软雅黑" panose="020B0503020204020204" charset="-122"/>
                <a:ea typeface="微软雅黑" panose="020B0503020204020204" charset="-122"/>
                <a:cs typeface="微软雅黑" panose="020B0503020204020204" charset="-122"/>
              </a:rPr>
              <a:t> </a:t>
            </a:r>
            <a:r>
              <a:rPr lang="en-US" altLang="zh-CN" sz="2400" dirty="0" smtClean="0">
                <a:latin typeface="微软雅黑" panose="020B0503020204020204" charset="-122"/>
                <a:ea typeface="微软雅黑" panose="020B0503020204020204" charset="-122"/>
                <a:cs typeface="微软雅黑" panose="020B0503020204020204" charset="-122"/>
              </a:rPr>
              <a:t>(2020·</a:t>
            </a:r>
            <a:r>
              <a:rPr lang="zh-CN" altLang="en-US" sz="2400" dirty="0" smtClean="0">
                <a:latin typeface="微软雅黑" panose="020B0503020204020204" charset="-122"/>
                <a:ea typeface="微软雅黑" panose="020B0503020204020204" charset="-122"/>
                <a:cs typeface="微软雅黑" panose="020B0503020204020204" charset="-122"/>
              </a:rPr>
              <a:t>江西南昌月考</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多选</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关于几个力与其合力的说法中</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正确的有</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　</a:t>
            </a:r>
            <a:r>
              <a:rPr lang="en-US" altLang="zh-CN" sz="2400" dirty="0" smtClean="0">
                <a:latin typeface="微软雅黑" panose="020B0503020204020204" charset="-122"/>
                <a:ea typeface="微软雅黑" panose="020B0503020204020204" charset="-122"/>
                <a:cs typeface="微软雅黑" panose="020B0503020204020204" charset="-122"/>
              </a:rPr>
              <a:t>   </a:t>
            </a:r>
            <a:r>
              <a:rPr lang="zh-CN" altLang="en-US" sz="2400" dirty="0" smtClean="0">
                <a:latin typeface="微软雅黑" panose="020B0503020204020204" charset="-122"/>
                <a:ea typeface="微软雅黑" panose="020B0503020204020204" charset="-122"/>
                <a:cs typeface="微软雅黑" panose="020B0503020204020204" charset="-122"/>
              </a:rPr>
              <a:t>　</a:t>
            </a:r>
            <a:r>
              <a:rPr lang="en-US" altLang="zh-CN" sz="2400" dirty="0" smtClean="0">
                <a:latin typeface="微软雅黑" panose="020B0503020204020204" charset="-122"/>
                <a:ea typeface="微软雅黑" panose="020B0503020204020204" charset="-122"/>
                <a:cs typeface="微软雅黑" panose="020B0503020204020204" charset="-122"/>
              </a:rPr>
              <a:t>)</a:t>
            </a:r>
            <a:endParaRPr lang="zh-CN" altLang="en-US" sz="2400" dirty="0" smtClean="0">
              <a:latin typeface="微软雅黑" panose="020B0503020204020204" charset="-122"/>
              <a:ea typeface="微软雅黑" panose="020B0503020204020204" charset="-122"/>
              <a:cs typeface="微软雅黑" panose="020B0503020204020204" charset="-122"/>
            </a:endParaRPr>
          </a:p>
          <a:p>
            <a:pPr>
              <a:lnSpc>
                <a:spcPct val="150000"/>
              </a:lnSpc>
            </a:pPr>
            <a:r>
              <a:rPr lang="en-US" altLang="zh-CN" sz="2400" dirty="0" smtClean="0">
                <a:latin typeface="微软雅黑" panose="020B0503020204020204" charset="-122"/>
                <a:ea typeface="微软雅黑" panose="020B0503020204020204" charset="-122"/>
                <a:cs typeface="微软雅黑" panose="020B0503020204020204" charset="-122"/>
              </a:rPr>
              <a:t>    A.</a:t>
            </a:r>
            <a:r>
              <a:rPr lang="zh-CN" altLang="en-US" sz="2400" dirty="0" smtClean="0">
                <a:latin typeface="微软雅黑" panose="020B0503020204020204" charset="-122"/>
                <a:ea typeface="微软雅黑" panose="020B0503020204020204" charset="-122"/>
                <a:cs typeface="微软雅黑" panose="020B0503020204020204" charset="-122"/>
              </a:rPr>
              <a:t>合力的作用效果跟原来几个力共同作用产生的效果相同</a:t>
            </a:r>
            <a:endParaRPr lang="zh-CN" altLang="en-US" sz="2400" dirty="0" smtClean="0">
              <a:latin typeface="微软雅黑" panose="020B0503020204020204" charset="-122"/>
              <a:ea typeface="微软雅黑" panose="020B0503020204020204" charset="-122"/>
              <a:cs typeface="微软雅黑" panose="020B0503020204020204" charset="-122"/>
            </a:endParaRPr>
          </a:p>
          <a:p>
            <a:pPr>
              <a:lnSpc>
                <a:spcPct val="150000"/>
              </a:lnSpc>
            </a:pPr>
            <a:r>
              <a:rPr lang="en-US" altLang="zh-CN" sz="2400" dirty="0" smtClean="0">
                <a:latin typeface="微软雅黑" panose="020B0503020204020204" charset="-122"/>
                <a:ea typeface="微软雅黑" panose="020B0503020204020204" charset="-122"/>
                <a:cs typeface="微软雅黑" panose="020B0503020204020204" charset="-122"/>
              </a:rPr>
              <a:t>    B.</a:t>
            </a:r>
            <a:r>
              <a:rPr lang="zh-CN" altLang="en-US" sz="2400" dirty="0" smtClean="0">
                <a:latin typeface="微软雅黑" panose="020B0503020204020204" charset="-122"/>
                <a:ea typeface="微软雅黑" panose="020B0503020204020204" charset="-122"/>
                <a:cs typeface="微软雅黑" panose="020B0503020204020204" charset="-122"/>
              </a:rPr>
              <a:t>合力与原来那几个力同时作用在物体上</a:t>
            </a:r>
            <a:endParaRPr lang="zh-CN" altLang="en-US" sz="2400" dirty="0" smtClean="0">
              <a:latin typeface="微软雅黑" panose="020B0503020204020204" charset="-122"/>
              <a:ea typeface="微软雅黑" panose="020B0503020204020204" charset="-122"/>
              <a:cs typeface="微软雅黑" panose="020B0503020204020204" charset="-122"/>
            </a:endParaRPr>
          </a:p>
          <a:p>
            <a:pPr>
              <a:lnSpc>
                <a:spcPct val="150000"/>
              </a:lnSpc>
            </a:pPr>
            <a:r>
              <a:rPr lang="en-US" altLang="zh-CN" sz="2400" dirty="0" smtClean="0">
                <a:latin typeface="微软雅黑" panose="020B0503020204020204" charset="-122"/>
                <a:ea typeface="微软雅黑" panose="020B0503020204020204" charset="-122"/>
                <a:cs typeface="微软雅黑" panose="020B0503020204020204" charset="-122"/>
              </a:rPr>
              <a:t>    C.</a:t>
            </a:r>
            <a:r>
              <a:rPr lang="zh-CN" altLang="en-US" sz="2400" dirty="0" smtClean="0">
                <a:latin typeface="微软雅黑" panose="020B0503020204020204" charset="-122"/>
                <a:ea typeface="微软雅黑" panose="020B0503020204020204" charset="-122"/>
                <a:cs typeface="微软雅黑" panose="020B0503020204020204" charset="-122"/>
              </a:rPr>
              <a:t>合力的作用可以替代原来那几个力的作用</a:t>
            </a:r>
            <a:endParaRPr lang="zh-CN" altLang="en-US" sz="2400" dirty="0" smtClean="0">
              <a:latin typeface="微软雅黑" panose="020B0503020204020204" charset="-122"/>
              <a:ea typeface="微软雅黑" panose="020B0503020204020204" charset="-122"/>
              <a:cs typeface="微软雅黑" panose="020B0503020204020204" charset="-122"/>
            </a:endParaRPr>
          </a:p>
          <a:p>
            <a:pPr>
              <a:lnSpc>
                <a:spcPct val="150000"/>
              </a:lnSpc>
            </a:pPr>
            <a:r>
              <a:rPr lang="en-US" altLang="zh-CN" sz="2400" dirty="0" smtClean="0">
                <a:latin typeface="微软雅黑" panose="020B0503020204020204" charset="-122"/>
                <a:ea typeface="微软雅黑" panose="020B0503020204020204" charset="-122"/>
                <a:cs typeface="微软雅黑" panose="020B0503020204020204" charset="-122"/>
              </a:rPr>
              <a:t>    D.</a:t>
            </a:r>
            <a:r>
              <a:rPr lang="zh-CN" altLang="en-US" sz="2400" dirty="0" smtClean="0">
                <a:latin typeface="微软雅黑" panose="020B0503020204020204" charset="-122"/>
                <a:ea typeface="微软雅黑" panose="020B0503020204020204" charset="-122"/>
                <a:cs typeface="微软雅黑" panose="020B0503020204020204" charset="-122"/>
              </a:rPr>
              <a:t>不同性质的力不可以合成</a:t>
            </a:r>
            <a:endParaRPr lang="zh-CN" altLang="en-US" sz="2400" dirty="0" smtClean="0">
              <a:latin typeface="微软雅黑" panose="020B0503020204020204" charset="-122"/>
              <a:ea typeface="微软雅黑" panose="020B0503020204020204" charset="-122"/>
              <a:cs typeface="微软雅黑" panose="020B0503020204020204" charset="-122"/>
            </a:endParaRPr>
          </a:p>
        </p:txBody>
      </p:sp>
      <p:sp>
        <p:nvSpPr>
          <p:cNvPr id="5" name="TextBox 4"/>
          <p:cNvSpPr txBox="1"/>
          <p:nvPr/>
        </p:nvSpPr>
        <p:spPr>
          <a:xfrm>
            <a:off x="6805930" y="3477895"/>
            <a:ext cx="1286510" cy="811530"/>
          </a:xfrm>
          <a:prstGeom prst="rect">
            <a:avLst/>
          </a:prstGeom>
          <a:noFill/>
        </p:spPr>
        <p:txBody>
          <a:bodyPr wrap="square" rtlCol="0">
            <a:spAutoFit/>
          </a:bodyPr>
          <a:lstStyle/>
          <a:p>
            <a:pPr algn="ctr"/>
            <a:r>
              <a:rPr lang="en-US" altLang="zh-CN" sz="3600" dirty="0" smtClean="0">
                <a:solidFill>
                  <a:srgbClr val="FF0000"/>
                </a:solidFill>
                <a:latin typeface="+mj-lt"/>
                <a:cs typeface="+mj-lt"/>
              </a:rPr>
              <a:t>AC</a:t>
            </a:r>
            <a:endParaRPr lang="zh-CN" altLang="en-US" sz="3600" dirty="0">
              <a:solidFill>
                <a:srgbClr val="FF0000"/>
              </a:solidFill>
              <a:latin typeface="+mj-lt"/>
              <a:cs typeface="+mj-lt"/>
            </a:endParaRPr>
          </a:p>
        </p:txBody>
      </p:sp>
    </p:spTree>
  </p:cSld>
  <p:clrMapOvr>
    <a:masterClrMapping/>
  </p:clrMapOvr>
  <p:transition>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2" descr="023"/>
          <p:cNvPicPr>
            <a:picLocks noChangeAspect="1"/>
          </p:cNvPicPr>
          <p:nvPr/>
        </p:nvPicPr>
        <p:blipFill>
          <a:blip r:embed="rId1">
            <a:lum bright="-6000" contrast="6000"/>
          </a:blip>
          <a:stretch>
            <a:fillRect/>
          </a:stretch>
        </p:blipFill>
        <p:spPr>
          <a:xfrm>
            <a:off x="0" y="-67945"/>
            <a:ext cx="9144000" cy="5859780"/>
          </a:xfrm>
          <a:prstGeom prst="rect">
            <a:avLst/>
          </a:prstGeom>
          <a:noFill/>
          <a:ln w="9525">
            <a:noFill/>
          </a:ln>
        </p:spPr>
      </p:pic>
      <p:sp>
        <p:nvSpPr>
          <p:cNvPr id="10" name="TextBox 9"/>
          <p:cNvSpPr txBox="1"/>
          <p:nvPr/>
        </p:nvSpPr>
        <p:spPr>
          <a:xfrm>
            <a:off x="197485" y="993140"/>
            <a:ext cx="8750935" cy="3415030"/>
          </a:xfrm>
          <a:prstGeom prst="rect">
            <a:avLst/>
          </a:prstGeom>
          <a:noFill/>
        </p:spPr>
        <p:txBody>
          <a:bodyPr wrap="square" rtlCol="0">
            <a:spAutoFit/>
          </a:bodyPr>
          <a:lstStyle/>
          <a:p>
            <a:pPr>
              <a:lnSpc>
                <a:spcPct val="150000"/>
              </a:lnSpc>
            </a:pP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针对训练</a:t>
            </a:r>
            <a:r>
              <a:rPr lang="en-US" altLang="zh-CN" sz="2400" dirty="0" smtClean="0">
                <a:latin typeface="微软雅黑" panose="020B0503020204020204" charset="-122"/>
                <a:ea typeface="微软雅黑" panose="020B0503020204020204" charset="-122"/>
                <a:cs typeface="微软雅黑" panose="020B0503020204020204" charset="-122"/>
              </a:rPr>
              <a:t>1]</a:t>
            </a:r>
            <a:r>
              <a:rPr lang="zh-CN" altLang="en-US" sz="2400" dirty="0" smtClean="0">
                <a:latin typeface="微软雅黑" panose="020B0503020204020204" charset="-122"/>
                <a:ea typeface="微软雅黑" panose="020B0503020204020204" charset="-122"/>
                <a:cs typeface="微软雅黑" panose="020B0503020204020204" charset="-122"/>
              </a:rPr>
              <a:t> </a:t>
            </a:r>
            <a:r>
              <a:rPr lang="en-US" altLang="zh-CN" sz="2400" dirty="0" smtClean="0">
                <a:latin typeface="微软雅黑" panose="020B0503020204020204" charset="-122"/>
                <a:ea typeface="微软雅黑" panose="020B0503020204020204" charset="-122"/>
                <a:cs typeface="微软雅黑" panose="020B0503020204020204" charset="-122"/>
              </a:rPr>
              <a:t>(2020·</a:t>
            </a:r>
            <a:r>
              <a:rPr lang="zh-CN" altLang="en-US" sz="2400" dirty="0" smtClean="0">
                <a:latin typeface="微软雅黑" panose="020B0503020204020204" charset="-122"/>
                <a:ea typeface="微软雅黑" panose="020B0503020204020204" charset="-122"/>
                <a:cs typeface="微软雅黑" panose="020B0503020204020204" charset="-122"/>
              </a:rPr>
              <a:t>广西桂林期末</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多选</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已知两个分力的大小为</a:t>
            </a:r>
            <a:r>
              <a:rPr lang="en-US" altLang="zh-CN" sz="2400" dirty="0" smtClean="0">
                <a:latin typeface="微软雅黑" panose="020B0503020204020204" charset="-122"/>
                <a:ea typeface="微软雅黑" panose="020B0503020204020204" charset="-122"/>
                <a:cs typeface="微软雅黑" panose="020B0503020204020204" charset="-122"/>
              </a:rPr>
              <a:t>F</a:t>
            </a:r>
            <a:r>
              <a:rPr lang="en-US" altLang="zh-CN" sz="2400" baseline="-25000" dirty="0" smtClean="0">
                <a:latin typeface="微软雅黑" panose="020B0503020204020204" charset="-122"/>
                <a:ea typeface="微软雅黑" panose="020B0503020204020204" charset="-122"/>
                <a:cs typeface="微软雅黑" panose="020B0503020204020204" charset="-122"/>
              </a:rPr>
              <a:t>1</a:t>
            </a:r>
            <a:r>
              <a:rPr lang="en-US" altLang="zh-CN" sz="2400" dirty="0" smtClean="0">
                <a:latin typeface="微软雅黑" panose="020B0503020204020204" charset="-122"/>
                <a:ea typeface="微软雅黑" panose="020B0503020204020204" charset="-122"/>
                <a:cs typeface="微软雅黑" panose="020B0503020204020204" charset="-122"/>
              </a:rPr>
              <a:t>,F</a:t>
            </a:r>
            <a:r>
              <a:rPr lang="en-US" altLang="zh-CN" sz="2400" baseline="-25000" dirty="0" smtClean="0">
                <a:latin typeface="微软雅黑" panose="020B0503020204020204" charset="-122"/>
                <a:ea typeface="微软雅黑" panose="020B0503020204020204" charset="-122"/>
                <a:cs typeface="微软雅黑" panose="020B0503020204020204" charset="-122"/>
              </a:rPr>
              <a:t>2</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它们的合力大小为</a:t>
            </a:r>
            <a:r>
              <a:rPr lang="en-US" altLang="zh-CN" sz="2400" dirty="0" smtClean="0">
                <a:latin typeface="微软雅黑" panose="020B0503020204020204" charset="-122"/>
                <a:ea typeface="微软雅黑" panose="020B0503020204020204" charset="-122"/>
                <a:cs typeface="微软雅黑" panose="020B0503020204020204" charset="-122"/>
              </a:rPr>
              <a:t>F,</a:t>
            </a:r>
            <a:r>
              <a:rPr lang="zh-CN" altLang="en-US" sz="2400" dirty="0" smtClean="0">
                <a:latin typeface="微软雅黑" panose="020B0503020204020204" charset="-122"/>
                <a:ea typeface="微软雅黑" panose="020B0503020204020204" charset="-122"/>
                <a:cs typeface="微软雅黑" panose="020B0503020204020204" charset="-122"/>
              </a:rPr>
              <a:t>下列说法中不正确的是</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　</a:t>
            </a:r>
            <a:r>
              <a:rPr lang="en-US" altLang="zh-CN" sz="2400" dirty="0" smtClean="0">
                <a:latin typeface="微软雅黑" panose="020B0503020204020204" charset="-122"/>
                <a:ea typeface="微软雅黑" panose="020B0503020204020204" charset="-122"/>
                <a:cs typeface="微软雅黑" panose="020B0503020204020204" charset="-122"/>
              </a:rPr>
              <a:t>   </a:t>
            </a:r>
            <a:r>
              <a:rPr lang="zh-CN" altLang="en-US" sz="2400" dirty="0" smtClean="0">
                <a:latin typeface="微软雅黑" panose="020B0503020204020204" charset="-122"/>
                <a:ea typeface="微软雅黑" panose="020B0503020204020204" charset="-122"/>
                <a:cs typeface="微软雅黑" panose="020B0503020204020204" charset="-122"/>
              </a:rPr>
              <a:t>　</a:t>
            </a:r>
            <a:r>
              <a:rPr lang="en-US" altLang="zh-CN" sz="2400" dirty="0" smtClean="0">
                <a:latin typeface="微软雅黑" panose="020B0503020204020204" charset="-122"/>
                <a:ea typeface="微软雅黑" panose="020B0503020204020204" charset="-122"/>
                <a:cs typeface="微软雅黑" panose="020B0503020204020204" charset="-122"/>
              </a:rPr>
              <a:t>)</a:t>
            </a:r>
            <a:endParaRPr lang="zh-CN" altLang="en-US" sz="2400" dirty="0" smtClean="0">
              <a:latin typeface="微软雅黑" panose="020B0503020204020204" charset="-122"/>
              <a:ea typeface="微软雅黑" panose="020B0503020204020204" charset="-122"/>
              <a:cs typeface="微软雅黑" panose="020B0503020204020204" charset="-122"/>
            </a:endParaRPr>
          </a:p>
          <a:p>
            <a:pPr>
              <a:lnSpc>
                <a:spcPct val="150000"/>
              </a:lnSpc>
            </a:pPr>
            <a:r>
              <a:rPr lang="en-US" altLang="zh-CN" sz="2400" dirty="0" smtClean="0">
                <a:latin typeface="微软雅黑" panose="020B0503020204020204" charset="-122"/>
                <a:ea typeface="微软雅黑" panose="020B0503020204020204" charset="-122"/>
                <a:cs typeface="微软雅黑" panose="020B0503020204020204" charset="-122"/>
              </a:rPr>
              <a:t>    A.</a:t>
            </a:r>
            <a:r>
              <a:rPr lang="zh-CN" altLang="en-US" sz="2400" dirty="0" smtClean="0">
                <a:latin typeface="微软雅黑" panose="020B0503020204020204" charset="-122"/>
                <a:ea typeface="微软雅黑" panose="020B0503020204020204" charset="-122"/>
                <a:cs typeface="微软雅黑" panose="020B0503020204020204" charset="-122"/>
              </a:rPr>
              <a:t>不可能出现</a:t>
            </a:r>
            <a:r>
              <a:rPr lang="en-US" altLang="zh-CN" sz="2400" dirty="0" smtClean="0">
                <a:latin typeface="微软雅黑" panose="020B0503020204020204" charset="-122"/>
                <a:ea typeface="微软雅黑" panose="020B0503020204020204" charset="-122"/>
                <a:cs typeface="微软雅黑" panose="020B0503020204020204" charset="-122"/>
              </a:rPr>
              <a:t>F&lt;F</a:t>
            </a:r>
            <a:r>
              <a:rPr lang="en-US" altLang="zh-CN" sz="2400" baseline="-25000" dirty="0" smtClean="0">
                <a:latin typeface="微软雅黑" panose="020B0503020204020204" charset="-122"/>
                <a:ea typeface="微软雅黑" panose="020B0503020204020204" charset="-122"/>
                <a:cs typeface="微软雅黑" panose="020B0503020204020204" charset="-122"/>
              </a:rPr>
              <a:t>1</a:t>
            </a:r>
            <a:r>
              <a:rPr lang="zh-CN" altLang="en-US" sz="2400" dirty="0" smtClean="0">
                <a:latin typeface="微软雅黑" panose="020B0503020204020204" charset="-122"/>
                <a:ea typeface="微软雅黑" panose="020B0503020204020204" charset="-122"/>
                <a:cs typeface="微软雅黑" panose="020B0503020204020204" charset="-122"/>
              </a:rPr>
              <a:t>同时</a:t>
            </a:r>
            <a:r>
              <a:rPr lang="en-US" altLang="zh-CN" sz="2400" dirty="0" smtClean="0">
                <a:latin typeface="微软雅黑" panose="020B0503020204020204" charset="-122"/>
                <a:ea typeface="微软雅黑" panose="020B0503020204020204" charset="-122"/>
                <a:cs typeface="微软雅黑" panose="020B0503020204020204" charset="-122"/>
              </a:rPr>
              <a:t>F&lt;F</a:t>
            </a:r>
            <a:r>
              <a:rPr lang="en-US" altLang="zh-CN" sz="2400" baseline="-25000" dirty="0" smtClean="0">
                <a:latin typeface="微软雅黑" panose="020B0503020204020204" charset="-122"/>
                <a:ea typeface="微软雅黑" panose="020B0503020204020204" charset="-122"/>
                <a:cs typeface="微软雅黑" panose="020B0503020204020204" charset="-122"/>
              </a:rPr>
              <a:t>2</a:t>
            </a:r>
            <a:r>
              <a:rPr lang="zh-CN" altLang="en-US" sz="2400" dirty="0" smtClean="0">
                <a:latin typeface="微软雅黑" panose="020B0503020204020204" charset="-122"/>
                <a:ea typeface="微软雅黑" panose="020B0503020204020204" charset="-122"/>
                <a:cs typeface="微软雅黑" panose="020B0503020204020204" charset="-122"/>
              </a:rPr>
              <a:t>的情况</a:t>
            </a:r>
            <a:endParaRPr lang="zh-CN" altLang="en-US" sz="2400" dirty="0" smtClean="0">
              <a:latin typeface="微软雅黑" panose="020B0503020204020204" charset="-122"/>
              <a:ea typeface="微软雅黑" panose="020B0503020204020204" charset="-122"/>
              <a:cs typeface="微软雅黑" panose="020B0503020204020204" charset="-122"/>
            </a:endParaRPr>
          </a:p>
          <a:p>
            <a:pPr>
              <a:lnSpc>
                <a:spcPct val="150000"/>
              </a:lnSpc>
            </a:pPr>
            <a:r>
              <a:rPr lang="en-US" altLang="zh-CN" sz="2400" dirty="0" smtClean="0">
                <a:latin typeface="微软雅黑" panose="020B0503020204020204" charset="-122"/>
                <a:ea typeface="微软雅黑" panose="020B0503020204020204" charset="-122"/>
                <a:cs typeface="微软雅黑" panose="020B0503020204020204" charset="-122"/>
              </a:rPr>
              <a:t>    B.</a:t>
            </a:r>
            <a:r>
              <a:rPr lang="zh-CN" altLang="en-US" sz="2400" dirty="0" smtClean="0">
                <a:latin typeface="微软雅黑" panose="020B0503020204020204" charset="-122"/>
                <a:ea typeface="微软雅黑" panose="020B0503020204020204" charset="-122"/>
                <a:cs typeface="微软雅黑" panose="020B0503020204020204" charset="-122"/>
              </a:rPr>
              <a:t>不可能出现</a:t>
            </a:r>
            <a:r>
              <a:rPr lang="en-US" altLang="zh-CN" sz="2400" dirty="0" smtClean="0">
                <a:latin typeface="微软雅黑" panose="020B0503020204020204" charset="-122"/>
                <a:ea typeface="微软雅黑" panose="020B0503020204020204" charset="-122"/>
                <a:cs typeface="微软雅黑" panose="020B0503020204020204" charset="-122"/>
              </a:rPr>
              <a:t>F&gt;F</a:t>
            </a:r>
            <a:r>
              <a:rPr lang="en-US" altLang="zh-CN" sz="2400" baseline="-25000" dirty="0" smtClean="0">
                <a:latin typeface="微软雅黑" panose="020B0503020204020204" charset="-122"/>
                <a:ea typeface="微软雅黑" panose="020B0503020204020204" charset="-122"/>
                <a:cs typeface="微软雅黑" panose="020B0503020204020204" charset="-122"/>
              </a:rPr>
              <a:t>1</a:t>
            </a:r>
            <a:r>
              <a:rPr lang="zh-CN" altLang="en-US" sz="2400" dirty="0" smtClean="0">
                <a:latin typeface="微软雅黑" panose="020B0503020204020204" charset="-122"/>
                <a:ea typeface="微软雅黑" panose="020B0503020204020204" charset="-122"/>
                <a:cs typeface="微软雅黑" panose="020B0503020204020204" charset="-122"/>
              </a:rPr>
              <a:t>同时</a:t>
            </a:r>
            <a:r>
              <a:rPr lang="en-US" altLang="zh-CN" sz="2400" dirty="0" smtClean="0">
                <a:latin typeface="微软雅黑" panose="020B0503020204020204" charset="-122"/>
                <a:ea typeface="微软雅黑" panose="020B0503020204020204" charset="-122"/>
                <a:cs typeface="微软雅黑" panose="020B0503020204020204" charset="-122"/>
              </a:rPr>
              <a:t>F&gt;F</a:t>
            </a:r>
            <a:r>
              <a:rPr lang="en-US" altLang="zh-CN" sz="2400" baseline="-25000" dirty="0" smtClean="0">
                <a:latin typeface="微软雅黑" panose="020B0503020204020204" charset="-122"/>
                <a:ea typeface="微软雅黑" panose="020B0503020204020204" charset="-122"/>
                <a:cs typeface="微软雅黑" panose="020B0503020204020204" charset="-122"/>
              </a:rPr>
              <a:t>2</a:t>
            </a:r>
            <a:r>
              <a:rPr lang="zh-CN" altLang="en-US" sz="2400" dirty="0" smtClean="0">
                <a:latin typeface="微软雅黑" panose="020B0503020204020204" charset="-122"/>
                <a:ea typeface="微软雅黑" panose="020B0503020204020204" charset="-122"/>
                <a:cs typeface="微软雅黑" panose="020B0503020204020204" charset="-122"/>
              </a:rPr>
              <a:t>的情况</a:t>
            </a:r>
            <a:endParaRPr lang="zh-CN" altLang="en-US" sz="2400" dirty="0" smtClean="0">
              <a:latin typeface="微软雅黑" panose="020B0503020204020204" charset="-122"/>
              <a:ea typeface="微软雅黑" panose="020B0503020204020204" charset="-122"/>
              <a:cs typeface="微软雅黑" panose="020B0503020204020204" charset="-122"/>
            </a:endParaRPr>
          </a:p>
          <a:p>
            <a:pPr>
              <a:lnSpc>
                <a:spcPct val="150000"/>
              </a:lnSpc>
            </a:pPr>
            <a:r>
              <a:rPr lang="en-US" altLang="zh-CN" sz="2400" dirty="0" smtClean="0">
                <a:latin typeface="微软雅黑" panose="020B0503020204020204" charset="-122"/>
                <a:ea typeface="微软雅黑" panose="020B0503020204020204" charset="-122"/>
                <a:cs typeface="微软雅黑" panose="020B0503020204020204" charset="-122"/>
              </a:rPr>
              <a:t>    C.</a:t>
            </a:r>
            <a:r>
              <a:rPr lang="zh-CN" altLang="en-US" sz="2400" dirty="0" smtClean="0">
                <a:latin typeface="微软雅黑" panose="020B0503020204020204" charset="-122"/>
                <a:ea typeface="微软雅黑" panose="020B0503020204020204" charset="-122"/>
                <a:cs typeface="微软雅黑" panose="020B0503020204020204" charset="-122"/>
              </a:rPr>
              <a:t>不可能出现</a:t>
            </a:r>
            <a:r>
              <a:rPr lang="en-US" altLang="zh-CN" sz="2400" dirty="0" smtClean="0">
                <a:latin typeface="微软雅黑" panose="020B0503020204020204" charset="-122"/>
                <a:ea typeface="微软雅黑" panose="020B0503020204020204" charset="-122"/>
                <a:cs typeface="微软雅黑" panose="020B0503020204020204" charset="-122"/>
              </a:rPr>
              <a:t>F&lt;F</a:t>
            </a:r>
            <a:r>
              <a:rPr lang="en-US" altLang="zh-CN" sz="2400" baseline="-25000" dirty="0" smtClean="0">
                <a:latin typeface="微软雅黑" panose="020B0503020204020204" charset="-122"/>
                <a:ea typeface="微软雅黑" panose="020B0503020204020204" charset="-122"/>
                <a:cs typeface="微软雅黑" panose="020B0503020204020204" charset="-122"/>
              </a:rPr>
              <a:t>1</a:t>
            </a:r>
            <a:r>
              <a:rPr lang="en-US" altLang="zh-CN" sz="2400" dirty="0" smtClean="0">
                <a:latin typeface="微软雅黑" panose="020B0503020204020204" charset="-122"/>
                <a:ea typeface="微软雅黑" panose="020B0503020204020204" charset="-122"/>
                <a:cs typeface="微软雅黑" panose="020B0503020204020204" charset="-122"/>
              </a:rPr>
              <a:t>+F</a:t>
            </a:r>
            <a:r>
              <a:rPr lang="en-US" altLang="zh-CN" sz="2400" baseline="-25000" dirty="0" smtClean="0">
                <a:latin typeface="微软雅黑" panose="020B0503020204020204" charset="-122"/>
                <a:ea typeface="微软雅黑" panose="020B0503020204020204" charset="-122"/>
                <a:cs typeface="微软雅黑" panose="020B0503020204020204" charset="-122"/>
              </a:rPr>
              <a:t>2</a:t>
            </a:r>
            <a:r>
              <a:rPr lang="zh-CN" altLang="en-US" sz="2400" dirty="0" smtClean="0">
                <a:latin typeface="微软雅黑" panose="020B0503020204020204" charset="-122"/>
                <a:ea typeface="微软雅黑" panose="020B0503020204020204" charset="-122"/>
                <a:cs typeface="微软雅黑" panose="020B0503020204020204" charset="-122"/>
              </a:rPr>
              <a:t>的情况</a:t>
            </a:r>
            <a:endParaRPr lang="zh-CN" altLang="en-US" sz="2400" dirty="0" smtClean="0">
              <a:latin typeface="微软雅黑" panose="020B0503020204020204" charset="-122"/>
              <a:ea typeface="微软雅黑" panose="020B0503020204020204" charset="-122"/>
              <a:cs typeface="微软雅黑" panose="020B0503020204020204" charset="-122"/>
            </a:endParaRPr>
          </a:p>
          <a:p>
            <a:pPr>
              <a:lnSpc>
                <a:spcPct val="150000"/>
              </a:lnSpc>
            </a:pPr>
            <a:r>
              <a:rPr lang="en-US" altLang="zh-CN" sz="2400" dirty="0" smtClean="0">
                <a:latin typeface="微软雅黑" panose="020B0503020204020204" charset="-122"/>
                <a:ea typeface="微软雅黑" panose="020B0503020204020204" charset="-122"/>
                <a:cs typeface="微软雅黑" panose="020B0503020204020204" charset="-122"/>
              </a:rPr>
              <a:t>    D.</a:t>
            </a:r>
            <a:r>
              <a:rPr lang="zh-CN" altLang="en-US" sz="2400" dirty="0" smtClean="0">
                <a:latin typeface="微软雅黑" panose="020B0503020204020204" charset="-122"/>
                <a:ea typeface="微软雅黑" panose="020B0503020204020204" charset="-122"/>
                <a:cs typeface="微软雅黑" panose="020B0503020204020204" charset="-122"/>
              </a:rPr>
              <a:t>不可能出现</a:t>
            </a:r>
            <a:r>
              <a:rPr lang="en-US" altLang="zh-CN" sz="2400" dirty="0" smtClean="0">
                <a:latin typeface="微软雅黑" panose="020B0503020204020204" charset="-122"/>
                <a:ea typeface="微软雅黑" panose="020B0503020204020204" charset="-122"/>
                <a:cs typeface="微软雅黑" panose="020B0503020204020204" charset="-122"/>
              </a:rPr>
              <a:t>F&gt;F</a:t>
            </a:r>
            <a:r>
              <a:rPr lang="en-US" altLang="zh-CN" sz="2400" baseline="-25000" dirty="0" smtClean="0">
                <a:latin typeface="微软雅黑" panose="020B0503020204020204" charset="-122"/>
                <a:ea typeface="微软雅黑" panose="020B0503020204020204" charset="-122"/>
                <a:cs typeface="微软雅黑" panose="020B0503020204020204" charset="-122"/>
              </a:rPr>
              <a:t>1</a:t>
            </a:r>
            <a:r>
              <a:rPr lang="en-US" altLang="zh-CN" sz="2400" dirty="0" smtClean="0">
                <a:latin typeface="微软雅黑" panose="020B0503020204020204" charset="-122"/>
                <a:ea typeface="微软雅黑" panose="020B0503020204020204" charset="-122"/>
                <a:cs typeface="微软雅黑" panose="020B0503020204020204" charset="-122"/>
              </a:rPr>
              <a:t>+F</a:t>
            </a:r>
            <a:r>
              <a:rPr lang="en-US" altLang="zh-CN" sz="2400" baseline="-25000" dirty="0" smtClean="0">
                <a:latin typeface="微软雅黑" panose="020B0503020204020204" charset="-122"/>
                <a:ea typeface="微软雅黑" panose="020B0503020204020204" charset="-122"/>
                <a:cs typeface="微软雅黑" panose="020B0503020204020204" charset="-122"/>
              </a:rPr>
              <a:t>2</a:t>
            </a:r>
            <a:r>
              <a:rPr lang="zh-CN" altLang="en-US" sz="2400" dirty="0" smtClean="0">
                <a:latin typeface="微软雅黑" panose="020B0503020204020204" charset="-122"/>
                <a:ea typeface="微软雅黑" panose="020B0503020204020204" charset="-122"/>
                <a:cs typeface="微软雅黑" panose="020B0503020204020204" charset="-122"/>
              </a:rPr>
              <a:t>的情况</a:t>
            </a:r>
            <a:endParaRPr lang="zh-CN" altLang="en-US" sz="2400" dirty="0" smtClean="0">
              <a:latin typeface="微软雅黑" panose="020B0503020204020204" charset="-122"/>
              <a:ea typeface="微软雅黑" panose="020B0503020204020204" charset="-122"/>
              <a:cs typeface="微软雅黑" panose="020B0503020204020204" charset="-122"/>
            </a:endParaRPr>
          </a:p>
        </p:txBody>
      </p:sp>
      <p:sp>
        <p:nvSpPr>
          <p:cNvPr id="12" name="TextBox 11"/>
          <p:cNvSpPr txBox="1"/>
          <p:nvPr/>
        </p:nvSpPr>
        <p:spPr>
          <a:xfrm>
            <a:off x="6741795" y="3596640"/>
            <a:ext cx="1409700" cy="811530"/>
          </a:xfrm>
          <a:prstGeom prst="rect">
            <a:avLst/>
          </a:prstGeom>
          <a:noFill/>
        </p:spPr>
        <p:txBody>
          <a:bodyPr wrap="square" rtlCol="0">
            <a:spAutoFit/>
          </a:bodyPr>
          <a:lstStyle/>
          <a:p>
            <a:pPr algn="ctr"/>
            <a:r>
              <a:rPr lang="en-US" altLang="zh-CN" sz="3600" dirty="0" smtClean="0">
                <a:solidFill>
                  <a:srgbClr val="FF0000"/>
                </a:solidFill>
                <a:latin typeface="+mj-lt"/>
                <a:cs typeface="+mj-lt"/>
              </a:rPr>
              <a:t>ABC</a:t>
            </a:r>
            <a:endParaRPr lang="zh-CN" altLang="en-US" sz="3600" dirty="0">
              <a:solidFill>
                <a:srgbClr val="FF0000"/>
              </a:solidFill>
              <a:latin typeface="+mj-lt"/>
              <a:cs typeface="+mj-lt"/>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i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2" descr="023"/>
          <p:cNvPicPr>
            <a:picLocks noChangeAspect="1"/>
          </p:cNvPicPr>
          <p:nvPr/>
        </p:nvPicPr>
        <p:blipFill>
          <a:blip r:embed="rId1">
            <a:lum bright="-6000" contrast="6000"/>
          </a:blip>
          <a:stretch>
            <a:fillRect/>
          </a:stretch>
        </p:blipFill>
        <p:spPr>
          <a:xfrm>
            <a:off x="0" y="-67945"/>
            <a:ext cx="9144000" cy="5859780"/>
          </a:xfrm>
          <a:prstGeom prst="rect">
            <a:avLst/>
          </a:prstGeom>
          <a:noFill/>
          <a:ln w="9525">
            <a:noFill/>
          </a:ln>
        </p:spPr>
      </p:pic>
      <p:sp>
        <p:nvSpPr>
          <p:cNvPr id="4" name="TextBox 3"/>
          <p:cNvSpPr txBox="1"/>
          <p:nvPr/>
        </p:nvSpPr>
        <p:spPr>
          <a:xfrm>
            <a:off x="0" y="330835"/>
            <a:ext cx="9144000" cy="2968625"/>
          </a:xfrm>
          <a:prstGeom prst="rect">
            <a:avLst/>
          </a:prstGeom>
          <a:noFill/>
        </p:spPr>
        <p:txBody>
          <a:bodyPr wrap="square" rtlCol="0">
            <a:spAutoFit/>
          </a:bodyPr>
          <a:lstStyle/>
          <a:p>
            <a:r>
              <a:rPr lang="en-US"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例</a:t>
            </a:r>
            <a:r>
              <a:rPr lang="en-US" sz="2400" dirty="0" smtClean="0">
                <a:latin typeface="微软雅黑" panose="020B0503020204020204" charset="-122"/>
                <a:ea typeface="微软雅黑" panose="020B0503020204020204" charset="-122"/>
                <a:cs typeface="微软雅黑" panose="020B0503020204020204" charset="-122"/>
              </a:rPr>
              <a:t>2] </a:t>
            </a:r>
            <a:r>
              <a:rPr lang="zh-CN" altLang="en-US" sz="2400" dirty="0" smtClean="0">
                <a:latin typeface="微软雅黑" panose="020B0503020204020204" charset="-122"/>
                <a:ea typeface="微软雅黑" panose="020B0503020204020204" charset="-122"/>
                <a:cs typeface="微软雅黑" panose="020B0503020204020204" charset="-122"/>
              </a:rPr>
              <a:t>杨浦大桥是继南浦大桥之后又一座跨越黄浦江的我国自行设计建造的双塔双索面叠合梁斜拉桥</a:t>
            </a:r>
            <a:r>
              <a:rPr lang="en-US"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如图所示</a:t>
            </a:r>
            <a:r>
              <a:rPr lang="en-US"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挺拔高耸的</a:t>
            </a:r>
            <a:r>
              <a:rPr lang="en-US" sz="2400" dirty="0" smtClean="0">
                <a:latin typeface="微软雅黑" panose="020B0503020204020204" charset="-122"/>
                <a:ea typeface="微软雅黑" panose="020B0503020204020204" charset="-122"/>
                <a:cs typeface="微软雅黑" panose="020B0503020204020204" charset="-122"/>
              </a:rPr>
              <a:t>208</a:t>
            </a:r>
            <a:r>
              <a:rPr lang="zh-CN" altLang="en-US" sz="2400" dirty="0" smtClean="0">
                <a:latin typeface="微软雅黑" panose="020B0503020204020204" charset="-122"/>
                <a:ea typeface="微软雅黑" panose="020B0503020204020204" charset="-122"/>
                <a:cs typeface="微软雅黑" panose="020B0503020204020204" charset="-122"/>
              </a:rPr>
              <a:t>米主塔似一把利剑直刺苍穹</a:t>
            </a:r>
            <a:r>
              <a:rPr lang="en-US"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塔的两侧</a:t>
            </a:r>
            <a:r>
              <a:rPr lang="en-US" sz="2400" dirty="0" smtClean="0">
                <a:latin typeface="微软雅黑" panose="020B0503020204020204" charset="-122"/>
                <a:ea typeface="微软雅黑" panose="020B0503020204020204" charset="-122"/>
                <a:cs typeface="微软雅黑" panose="020B0503020204020204" charset="-122"/>
              </a:rPr>
              <a:t>32</a:t>
            </a:r>
            <a:r>
              <a:rPr lang="zh-CN" altLang="en-US" sz="2400" dirty="0" smtClean="0">
                <a:latin typeface="微软雅黑" panose="020B0503020204020204" charset="-122"/>
                <a:ea typeface="微软雅黑" panose="020B0503020204020204" charset="-122"/>
                <a:cs typeface="微软雅黑" panose="020B0503020204020204" charset="-122"/>
              </a:rPr>
              <a:t>对钢索连接主梁</a:t>
            </a:r>
            <a:r>
              <a:rPr lang="en-US"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呈扇面展开</a:t>
            </a:r>
            <a:r>
              <a:rPr lang="en-US"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如巨型琴弦</a:t>
            </a:r>
            <a:r>
              <a:rPr lang="en-US"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正弹奏着巨龙腾飞的奏鸣曲</a:t>
            </a:r>
            <a:r>
              <a:rPr lang="en-US"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假设斜拉桥中某对钢索与竖直方向的夹角都是</a:t>
            </a:r>
            <a:r>
              <a:rPr lang="en-US" sz="2400" dirty="0" smtClean="0">
                <a:latin typeface="微软雅黑" panose="020B0503020204020204" charset="-122"/>
                <a:ea typeface="微软雅黑" panose="020B0503020204020204" charset="-122"/>
                <a:cs typeface="微软雅黑" panose="020B0503020204020204" charset="-122"/>
              </a:rPr>
              <a:t>30°,</a:t>
            </a:r>
            <a:r>
              <a:rPr lang="zh-CN" altLang="en-US" sz="2400" dirty="0" smtClean="0">
                <a:latin typeface="微软雅黑" panose="020B0503020204020204" charset="-122"/>
                <a:ea typeface="微软雅黑" panose="020B0503020204020204" charset="-122"/>
                <a:cs typeface="微软雅黑" panose="020B0503020204020204" charset="-122"/>
              </a:rPr>
              <a:t>每根钢索中的拉力都是</a:t>
            </a:r>
            <a:r>
              <a:rPr lang="en-US" sz="2400" dirty="0" smtClean="0">
                <a:latin typeface="微软雅黑" panose="020B0503020204020204" charset="-122"/>
                <a:ea typeface="微软雅黑" panose="020B0503020204020204" charset="-122"/>
                <a:cs typeface="微软雅黑" panose="020B0503020204020204" charset="-122"/>
              </a:rPr>
              <a:t>3×10</a:t>
            </a:r>
            <a:r>
              <a:rPr lang="en-US" sz="2400" baseline="30000" dirty="0" smtClean="0">
                <a:latin typeface="微软雅黑" panose="020B0503020204020204" charset="-122"/>
                <a:ea typeface="微软雅黑" panose="020B0503020204020204" charset="-122"/>
                <a:cs typeface="微软雅黑" panose="020B0503020204020204" charset="-122"/>
              </a:rPr>
              <a:t>4</a:t>
            </a:r>
            <a:r>
              <a:rPr lang="en-US" sz="2400" dirty="0" smtClean="0">
                <a:latin typeface="微软雅黑" panose="020B0503020204020204" charset="-122"/>
                <a:ea typeface="微软雅黑" panose="020B0503020204020204" charset="-122"/>
                <a:cs typeface="微软雅黑" panose="020B0503020204020204" charset="-122"/>
              </a:rPr>
              <a:t> N,</a:t>
            </a:r>
            <a:r>
              <a:rPr lang="zh-CN" altLang="en-US" sz="2400" dirty="0" smtClean="0">
                <a:latin typeface="微软雅黑" panose="020B0503020204020204" charset="-122"/>
                <a:ea typeface="微软雅黑" panose="020B0503020204020204" charset="-122"/>
                <a:cs typeface="微软雅黑" panose="020B0503020204020204" charset="-122"/>
              </a:rPr>
              <a:t>那么它们对塔柱形成的合力有多大</a:t>
            </a:r>
            <a:r>
              <a:rPr lang="en-US"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方向如何</a:t>
            </a:r>
            <a:r>
              <a:rPr lang="en-US" sz="2400" dirty="0" smtClean="0">
                <a:latin typeface="微软雅黑" panose="020B0503020204020204" charset="-122"/>
                <a:ea typeface="微软雅黑" panose="020B0503020204020204" charset="-122"/>
                <a:cs typeface="微软雅黑" panose="020B0503020204020204" charset="-122"/>
              </a:rPr>
              <a:t>?</a:t>
            </a:r>
            <a:endParaRPr lang="zh-CN" altLang="en-US" sz="2400" dirty="0">
              <a:latin typeface="微软雅黑" panose="020B0503020204020204" charset="-122"/>
              <a:ea typeface="微软雅黑" panose="020B0503020204020204" charset="-122"/>
              <a:cs typeface="微软雅黑" panose="020B0503020204020204" charset="-122"/>
            </a:endParaRPr>
          </a:p>
        </p:txBody>
      </p:sp>
      <p:pic>
        <p:nvPicPr>
          <p:cNvPr id="5" name="Q20STBBX1RJXJCWL68B.eps"/>
          <p:cNvPicPr/>
          <p:nvPr/>
        </p:nvPicPr>
        <p:blipFill>
          <a:blip r:embed="rId2"/>
          <a:stretch>
            <a:fillRect/>
          </a:stretch>
        </p:blipFill>
        <p:spPr>
          <a:xfrm>
            <a:off x="1871345" y="3389630"/>
            <a:ext cx="6167755" cy="2256790"/>
          </a:xfrm>
          <a:prstGeom prst="rect">
            <a:avLst/>
          </a:prstGeom>
        </p:spPr>
      </p:pic>
    </p:spTree>
  </p:cSld>
  <p:clrMapOvr>
    <a:masterClrMapping/>
  </p:clrMapOvr>
  <p:transition>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2" descr="023"/>
          <p:cNvPicPr>
            <a:picLocks noChangeAspect="1"/>
          </p:cNvPicPr>
          <p:nvPr/>
        </p:nvPicPr>
        <p:blipFill>
          <a:blip r:embed="rId1">
            <a:lum bright="-6000" contrast="6000"/>
          </a:blip>
          <a:stretch>
            <a:fillRect/>
          </a:stretch>
        </p:blipFill>
        <p:spPr>
          <a:xfrm>
            <a:off x="1270" y="-73025"/>
            <a:ext cx="9144000" cy="5859780"/>
          </a:xfrm>
          <a:prstGeom prst="rect">
            <a:avLst/>
          </a:prstGeom>
          <a:noFill/>
          <a:ln w="9525">
            <a:noFill/>
          </a:ln>
        </p:spPr>
      </p:pic>
      <p:pic>
        <p:nvPicPr>
          <p:cNvPr id="11" name="Q20STBBX1RJXJCWL70.eps"/>
          <p:cNvPicPr/>
          <p:nvPr/>
        </p:nvPicPr>
        <p:blipFill>
          <a:blip r:embed="rId2" cstate="print"/>
          <a:stretch>
            <a:fillRect/>
          </a:stretch>
        </p:blipFill>
        <p:spPr>
          <a:xfrm>
            <a:off x="7702550" y="3803650"/>
            <a:ext cx="1442720" cy="1983105"/>
          </a:xfrm>
          <a:prstGeom prst="rect">
            <a:avLst/>
          </a:prstGeom>
        </p:spPr>
      </p:pic>
      <p:graphicFrame>
        <p:nvGraphicFramePr>
          <p:cNvPr id="86017" name="Object 2"/>
          <p:cNvGraphicFramePr>
            <a:graphicFrameLocks noChangeAspect="1"/>
          </p:cNvGraphicFramePr>
          <p:nvPr/>
        </p:nvGraphicFramePr>
        <p:xfrm>
          <a:off x="1270" y="6350"/>
          <a:ext cx="8877300" cy="5054600"/>
        </p:xfrm>
        <a:graphic>
          <a:graphicData uri="http://schemas.openxmlformats.org/presentationml/2006/ole">
            <mc:AlternateContent xmlns:mc="http://schemas.openxmlformats.org/markup-compatibility/2006">
              <mc:Choice xmlns:v="urn:schemas-microsoft-com:vml" Requires="v">
                <p:oleObj spid="_x0000_s5121" name="文档" r:id="rId3" imgW="4044950" imgH="2578100" progId="Word.Document.12">
                  <p:embed/>
                </p:oleObj>
              </mc:Choice>
              <mc:Fallback>
                <p:oleObj name="文档" r:id="rId3" imgW="4044950" imgH="2578100" progId="Word.Document.12">
                  <p:embed/>
                  <p:pic>
                    <p:nvPicPr>
                      <p:cNvPr id="0" name="Object 2"/>
                      <p:cNvPicPr>
                        <a:picLocks noChangeAspect="1"/>
                      </p:cNvPicPr>
                      <p:nvPr/>
                    </p:nvPicPr>
                    <p:blipFill>
                      <a:blip r:embed="rId4"/>
                      <a:stretch>
                        <a:fillRect/>
                      </a:stretch>
                    </p:blipFill>
                    <p:spPr>
                      <a:xfrm>
                        <a:off x="1270" y="6350"/>
                        <a:ext cx="8877300" cy="5054600"/>
                      </a:xfrm>
                      <a:prstGeom prst="rect">
                        <a:avLst/>
                      </a:prstGeom>
                      <a:noFill/>
                      <a:ln w="9525">
                        <a:noFill/>
                      </a:ln>
                    </p:spPr>
                  </p:pic>
                </p:oleObj>
              </mc:Fallback>
            </mc:AlternateContent>
          </a:graphicData>
        </a:graphic>
      </p:graphicFrame>
      <p:sp>
        <p:nvSpPr>
          <p:cNvPr id="10" name="TextBox 9"/>
          <p:cNvSpPr txBox="1"/>
          <p:nvPr/>
        </p:nvSpPr>
        <p:spPr>
          <a:xfrm>
            <a:off x="6198056" y="4249173"/>
            <a:ext cx="785818" cy="811530"/>
          </a:xfrm>
          <a:prstGeom prst="rect">
            <a:avLst/>
          </a:prstGeom>
          <a:noFill/>
        </p:spPr>
        <p:txBody>
          <a:bodyPr wrap="square" rtlCol="0">
            <a:spAutoFit/>
          </a:bodyPr>
          <a:lstStyle/>
          <a:p>
            <a:pPr algn="ctr"/>
            <a:r>
              <a:rPr lang="en-US" sz="3600" dirty="0" smtClean="0">
                <a:solidFill>
                  <a:srgbClr val="FF0000"/>
                </a:solidFill>
                <a:latin typeface="+mj-lt"/>
                <a:cs typeface="+mj-lt"/>
              </a:rPr>
              <a:t>C</a:t>
            </a:r>
            <a:endParaRPr lang="zh-CN" altLang="en-US" sz="3600" dirty="0">
              <a:solidFill>
                <a:srgbClr val="FF0000"/>
              </a:solidFill>
              <a:latin typeface="+mj-lt"/>
              <a:cs typeface="+mj-lt"/>
            </a:endParaRP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trips(downLef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2" descr="023"/>
          <p:cNvPicPr>
            <a:picLocks noChangeAspect="1"/>
          </p:cNvPicPr>
          <p:nvPr/>
        </p:nvPicPr>
        <p:blipFill>
          <a:blip r:embed="rId1">
            <a:lum bright="-6000" contrast="6000"/>
          </a:blip>
          <a:stretch>
            <a:fillRect/>
          </a:stretch>
        </p:blipFill>
        <p:spPr>
          <a:xfrm>
            <a:off x="0" y="-67945"/>
            <a:ext cx="9144000" cy="5859780"/>
          </a:xfrm>
          <a:prstGeom prst="rect">
            <a:avLst/>
          </a:prstGeom>
          <a:noFill/>
          <a:ln w="9525">
            <a:noFill/>
          </a:ln>
        </p:spPr>
      </p:pic>
      <p:graphicFrame>
        <p:nvGraphicFramePr>
          <p:cNvPr id="9" name="对象 8"/>
          <p:cNvGraphicFramePr>
            <a:graphicFrameLocks noChangeAspect="1"/>
          </p:cNvGraphicFramePr>
          <p:nvPr/>
        </p:nvGraphicFramePr>
        <p:xfrm>
          <a:off x="274638" y="574675"/>
          <a:ext cx="8597265" cy="3785235"/>
        </p:xfrm>
        <a:graphic>
          <a:graphicData uri="http://schemas.openxmlformats.org/presentationml/2006/ole">
            <mc:AlternateContent xmlns:mc="http://schemas.openxmlformats.org/markup-compatibility/2006">
              <mc:Choice xmlns:v="urn:schemas-microsoft-com:vml" Requires="v">
                <p:oleObj spid="_x0000_s9217" name="文档" r:id="rId2" imgW="3975100" imgH="1587500" progId="Word.Document.12">
                  <p:embed/>
                </p:oleObj>
              </mc:Choice>
              <mc:Fallback>
                <p:oleObj name="文档" r:id="rId2" imgW="3975100" imgH="1587500" progId="Word.Document.12">
                  <p:embed/>
                  <p:pic>
                    <p:nvPicPr>
                      <p:cNvPr id="0" name="图片 9216"/>
                      <p:cNvPicPr>
                        <a:picLocks noChangeAspect="1"/>
                      </p:cNvPicPr>
                      <p:nvPr/>
                    </p:nvPicPr>
                    <p:blipFill>
                      <a:blip r:embed="rId3"/>
                      <a:stretch>
                        <a:fillRect/>
                      </a:stretch>
                    </p:blipFill>
                    <p:spPr>
                      <a:xfrm>
                        <a:off x="274638" y="574675"/>
                        <a:ext cx="8597265" cy="3785235"/>
                      </a:xfrm>
                      <a:prstGeom prst="rect">
                        <a:avLst/>
                      </a:prstGeom>
                      <a:noFill/>
                      <a:ln w="9525">
                        <a:noFill/>
                      </a:ln>
                    </p:spPr>
                  </p:pic>
                </p:oleObj>
              </mc:Fallback>
            </mc:AlternateContent>
          </a:graphicData>
        </a:graphic>
      </p:graphicFrame>
      <p:sp>
        <p:nvSpPr>
          <p:cNvPr id="5" name="TextBox 4"/>
          <p:cNvSpPr txBox="1"/>
          <p:nvPr/>
        </p:nvSpPr>
        <p:spPr>
          <a:xfrm>
            <a:off x="7510780" y="4482465"/>
            <a:ext cx="979805" cy="811530"/>
          </a:xfrm>
          <a:prstGeom prst="rect">
            <a:avLst/>
          </a:prstGeom>
          <a:noFill/>
        </p:spPr>
        <p:txBody>
          <a:bodyPr wrap="square" rtlCol="0">
            <a:spAutoFit/>
          </a:bodyPr>
          <a:lstStyle/>
          <a:p>
            <a:pPr algn="ctr"/>
            <a:r>
              <a:rPr lang="en-US" altLang="zh-CN" sz="3600" dirty="0" smtClean="0">
                <a:solidFill>
                  <a:srgbClr val="FF0000"/>
                </a:solidFill>
                <a:latin typeface="+mj-lt"/>
                <a:cs typeface="+mj-lt"/>
              </a:rPr>
              <a:t>AD</a:t>
            </a:r>
            <a:endParaRPr lang="zh-CN" altLang="en-US" sz="3600" dirty="0">
              <a:solidFill>
                <a:srgbClr val="FF0000"/>
              </a:solidFill>
              <a:latin typeface="+mj-lt"/>
              <a:cs typeface="+mj-lt"/>
            </a:endParaRPr>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2" descr="023"/>
          <p:cNvPicPr>
            <a:picLocks noChangeAspect="1"/>
          </p:cNvPicPr>
          <p:nvPr/>
        </p:nvPicPr>
        <p:blipFill>
          <a:blip r:embed="rId1">
            <a:lum bright="-6000" contrast="6000"/>
          </a:blip>
          <a:stretch>
            <a:fillRect/>
          </a:stretch>
        </p:blipFill>
        <p:spPr>
          <a:xfrm>
            <a:off x="0" y="-67945"/>
            <a:ext cx="9144000" cy="5859780"/>
          </a:xfrm>
          <a:prstGeom prst="rect">
            <a:avLst/>
          </a:prstGeom>
          <a:noFill/>
          <a:ln w="9525">
            <a:noFill/>
          </a:ln>
        </p:spPr>
      </p:pic>
      <p:sp>
        <p:nvSpPr>
          <p:cNvPr id="4" name="TextBox 3"/>
          <p:cNvSpPr txBox="1"/>
          <p:nvPr/>
        </p:nvSpPr>
        <p:spPr>
          <a:xfrm>
            <a:off x="95885" y="0"/>
            <a:ext cx="9048115" cy="1050290"/>
          </a:xfrm>
          <a:prstGeom prst="rect">
            <a:avLst/>
          </a:prstGeom>
          <a:noFill/>
        </p:spPr>
        <p:txBody>
          <a:bodyPr wrap="square" rtlCol="0">
            <a:spAutoFit/>
          </a:bodyPr>
          <a:lstStyle/>
          <a:p>
            <a:pPr algn="just"/>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针对训练</a:t>
            </a:r>
            <a:r>
              <a:rPr lang="en-US" altLang="zh-CN" sz="2400" dirty="0" smtClean="0">
                <a:latin typeface="微软雅黑" panose="020B0503020204020204" charset="-122"/>
                <a:ea typeface="微软雅黑" panose="020B0503020204020204" charset="-122"/>
                <a:cs typeface="微软雅黑" panose="020B0503020204020204" charset="-122"/>
              </a:rPr>
              <a:t>3]</a:t>
            </a:r>
            <a:endParaRPr lang="en-US" altLang="zh-CN" sz="2400" dirty="0" smtClean="0">
              <a:latin typeface="微软雅黑" panose="020B0503020204020204" charset="-122"/>
              <a:ea typeface="微软雅黑" panose="020B0503020204020204" charset="-122"/>
              <a:cs typeface="微软雅黑" panose="020B0503020204020204" charset="-122"/>
            </a:endParaRPr>
          </a:p>
          <a:p>
            <a:pPr algn="just"/>
            <a:r>
              <a:rPr lang="en-US" altLang="zh-CN" sz="2400" dirty="0" smtClean="0">
                <a:latin typeface="微软雅黑" panose="020B0503020204020204" charset="-122"/>
                <a:ea typeface="微软雅黑" panose="020B0503020204020204" charset="-122"/>
                <a:cs typeface="微软雅黑" panose="020B0503020204020204" charset="-122"/>
              </a:rPr>
              <a:t>    </a:t>
            </a:r>
            <a:r>
              <a:rPr lang="zh-CN" altLang="en-US" sz="2400" dirty="0" smtClean="0">
                <a:latin typeface="微软雅黑" panose="020B0503020204020204" charset="-122"/>
                <a:ea typeface="微软雅黑" panose="020B0503020204020204" charset="-122"/>
                <a:cs typeface="微软雅黑" panose="020B0503020204020204" charset="-122"/>
              </a:rPr>
              <a:t>按下列两种情况把一个竖直向下的</a:t>
            </a:r>
            <a:r>
              <a:rPr lang="en-US" altLang="zh-CN" sz="2400" dirty="0" smtClean="0">
                <a:latin typeface="微软雅黑" panose="020B0503020204020204" charset="-122"/>
                <a:ea typeface="微软雅黑" panose="020B0503020204020204" charset="-122"/>
                <a:cs typeface="微软雅黑" panose="020B0503020204020204" charset="-122"/>
              </a:rPr>
              <a:t>180 N</a:t>
            </a:r>
            <a:r>
              <a:rPr lang="zh-CN" altLang="en-US" sz="2400" dirty="0" smtClean="0">
                <a:latin typeface="微软雅黑" panose="020B0503020204020204" charset="-122"/>
                <a:ea typeface="微软雅黑" panose="020B0503020204020204" charset="-122"/>
                <a:cs typeface="微软雅黑" panose="020B0503020204020204" charset="-122"/>
              </a:rPr>
              <a:t>的力分解为两个分力</a:t>
            </a:r>
            <a:r>
              <a:rPr lang="en-US" altLang="zh-CN" sz="2400" dirty="0" smtClean="0">
                <a:latin typeface="微软雅黑" panose="020B0503020204020204" charset="-122"/>
                <a:ea typeface="微软雅黑" panose="020B0503020204020204" charset="-122"/>
                <a:cs typeface="微软雅黑" panose="020B0503020204020204" charset="-122"/>
              </a:rPr>
              <a:t>.</a:t>
            </a:r>
            <a:endParaRPr lang="zh-CN" altLang="en-US" sz="2400" dirty="0" smtClean="0">
              <a:latin typeface="微软雅黑" panose="020B0503020204020204" charset="-122"/>
              <a:ea typeface="微软雅黑" panose="020B0503020204020204" charset="-122"/>
              <a:cs typeface="微软雅黑" panose="020B0503020204020204" charset="-122"/>
            </a:endParaRPr>
          </a:p>
        </p:txBody>
      </p:sp>
      <p:pic>
        <p:nvPicPr>
          <p:cNvPr id="10" name="Q20STBBX1RJXJCWL86B.eps"/>
          <p:cNvPicPr/>
          <p:nvPr/>
        </p:nvPicPr>
        <p:blipFill>
          <a:blip r:embed="rId2"/>
          <a:srcRect r="53846" b="20311"/>
          <a:stretch>
            <a:fillRect/>
          </a:stretch>
        </p:blipFill>
        <p:spPr>
          <a:xfrm>
            <a:off x="7264400" y="1916430"/>
            <a:ext cx="1569085" cy="1256030"/>
          </a:xfrm>
          <a:prstGeom prst="rect">
            <a:avLst/>
          </a:prstGeom>
        </p:spPr>
      </p:pic>
      <p:sp>
        <p:nvSpPr>
          <p:cNvPr id="12" name="TextBox 11"/>
          <p:cNvSpPr txBox="1"/>
          <p:nvPr/>
        </p:nvSpPr>
        <p:spPr>
          <a:xfrm>
            <a:off x="92710" y="1097915"/>
            <a:ext cx="8958580" cy="1130300"/>
          </a:xfrm>
          <a:prstGeom prst="rect">
            <a:avLst/>
          </a:prstGeom>
          <a:noFill/>
        </p:spPr>
        <p:txBody>
          <a:bodyPr wrap="square" rtlCol="0">
            <a:spAutoFit/>
          </a:bodyPr>
          <a:lstStyle/>
          <a:p>
            <a:r>
              <a:rPr lang="en-US" sz="2800" dirty="0" smtClean="0">
                <a:latin typeface="微软雅黑" panose="020B0503020204020204" charset="-122"/>
                <a:ea typeface="微软雅黑" panose="020B0503020204020204" charset="-122"/>
                <a:cs typeface="微软雅黑" panose="020B0503020204020204" charset="-122"/>
              </a:rPr>
              <a:t> </a:t>
            </a:r>
            <a:r>
              <a:rPr lang="en-US" sz="2400" dirty="0" smtClean="0">
                <a:latin typeface="微软雅黑" panose="020B0503020204020204" charset="-122"/>
                <a:ea typeface="微软雅黑" panose="020B0503020204020204" charset="-122"/>
                <a:cs typeface="微软雅黑" panose="020B0503020204020204" charset="-122"/>
              </a:rPr>
              <a:t>  (1)</a:t>
            </a:r>
            <a:r>
              <a:rPr lang="zh-CN" altLang="en-US" sz="2400" dirty="0" smtClean="0">
                <a:latin typeface="微软雅黑" panose="020B0503020204020204" charset="-122"/>
                <a:ea typeface="微软雅黑" panose="020B0503020204020204" charset="-122"/>
                <a:cs typeface="微软雅黑" panose="020B0503020204020204" charset="-122"/>
              </a:rPr>
              <a:t>如图所示</a:t>
            </a:r>
            <a:r>
              <a:rPr lang="en-US"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一个分力在水平方向上</a:t>
            </a:r>
            <a:r>
              <a:rPr lang="en-US"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并等于</a:t>
            </a:r>
            <a:r>
              <a:rPr lang="en-US" sz="2400" dirty="0" smtClean="0">
                <a:latin typeface="微软雅黑" panose="020B0503020204020204" charset="-122"/>
                <a:ea typeface="微软雅黑" panose="020B0503020204020204" charset="-122"/>
                <a:cs typeface="微软雅黑" panose="020B0503020204020204" charset="-122"/>
              </a:rPr>
              <a:t>240 N,</a:t>
            </a:r>
            <a:r>
              <a:rPr lang="zh-CN" altLang="en-US" sz="2400" dirty="0" smtClean="0">
                <a:latin typeface="微软雅黑" panose="020B0503020204020204" charset="-122"/>
                <a:ea typeface="微软雅黑" panose="020B0503020204020204" charset="-122"/>
                <a:cs typeface="微软雅黑" panose="020B0503020204020204" charset="-122"/>
              </a:rPr>
              <a:t>求另一个分力的大小和方向</a:t>
            </a:r>
            <a:r>
              <a:rPr lang="en-US" sz="2400" dirty="0" smtClean="0">
                <a:latin typeface="微软雅黑" panose="020B0503020204020204" charset="-122"/>
                <a:ea typeface="微软雅黑" panose="020B0503020204020204" charset="-122"/>
                <a:cs typeface="微软雅黑" panose="020B0503020204020204" charset="-122"/>
              </a:rPr>
              <a:t>.</a:t>
            </a:r>
            <a:endParaRPr lang="zh-CN" altLang="en-US" sz="2400" dirty="0">
              <a:latin typeface="微软雅黑" panose="020B0503020204020204" charset="-122"/>
              <a:ea typeface="微软雅黑" panose="020B0503020204020204" charset="-122"/>
              <a:cs typeface="微软雅黑" panose="020B0503020204020204" charset="-122"/>
            </a:endParaRPr>
          </a:p>
        </p:txBody>
      </p:sp>
      <p:sp>
        <p:nvSpPr>
          <p:cNvPr id="14" name="TextBox 13"/>
          <p:cNvSpPr txBox="1"/>
          <p:nvPr/>
        </p:nvSpPr>
        <p:spPr>
          <a:xfrm>
            <a:off x="95885" y="4831715"/>
            <a:ext cx="5495925" cy="491490"/>
          </a:xfrm>
          <a:prstGeom prst="rect">
            <a:avLst/>
          </a:prstGeom>
          <a:noFill/>
        </p:spPr>
        <p:txBody>
          <a:bodyPr wrap="square" rtlCol="0">
            <a:spAutoFit/>
          </a:bodyPr>
          <a:lstStyle/>
          <a:p>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rPr>
              <a:t>答案</a:t>
            </a:r>
            <a:r>
              <a:rPr lang="en-US" dirty="0" smtClean="0">
                <a:solidFill>
                  <a:srgbClr val="FF0000"/>
                </a:solidFill>
                <a:latin typeface="微软雅黑" panose="020B0503020204020204" charset="-122"/>
                <a:ea typeface="微软雅黑" panose="020B0503020204020204" charset="-122"/>
                <a:cs typeface="微软雅黑" panose="020B0503020204020204" charset="-122"/>
              </a:rPr>
              <a:t>:</a:t>
            </a:r>
            <a:r>
              <a:rPr lang="en-US" dirty="0" smtClean="0">
                <a:latin typeface="微软雅黑" panose="020B0503020204020204" charset="-122"/>
                <a:ea typeface="微软雅黑" panose="020B0503020204020204" charset="-122"/>
                <a:cs typeface="微软雅黑" panose="020B0503020204020204" charset="-122"/>
              </a:rPr>
              <a:t>(1)300 N</a:t>
            </a:r>
            <a:r>
              <a:rPr lang="zh-CN" altLang="en-US" dirty="0" smtClean="0">
                <a:latin typeface="微软雅黑" panose="020B0503020204020204" charset="-122"/>
                <a:ea typeface="微软雅黑" panose="020B0503020204020204" charset="-122"/>
                <a:cs typeface="微软雅黑" panose="020B0503020204020204" charset="-122"/>
              </a:rPr>
              <a:t>　与竖直方向夹角为</a:t>
            </a:r>
            <a:r>
              <a:rPr lang="en-US" dirty="0" smtClean="0">
                <a:latin typeface="微软雅黑" panose="020B0503020204020204" charset="-122"/>
                <a:ea typeface="微软雅黑" panose="020B0503020204020204" charset="-122"/>
                <a:cs typeface="微软雅黑" panose="020B0503020204020204" charset="-122"/>
              </a:rPr>
              <a:t>53°</a:t>
            </a:r>
            <a:r>
              <a:rPr lang="zh-CN" altLang="en-US" dirty="0" smtClean="0">
                <a:latin typeface="微软雅黑" panose="020B0503020204020204" charset="-122"/>
                <a:ea typeface="微软雅黑" panose="020B0503020204020204" charset="-122"/>
                <a:cs typeface="微软雅黑" panose="020B0503020204020204" charset="-122"/>
              </a:rPr>
              <a:t>斜向下</a:t>
            </a:r>
            <a:endParaRPr lang="zh-CN" altLang="en-US" dirty="0">
              <a:latin typeface="微软雅黑" panose="020B0503020204020204" charset="-122"/>
              <a:ea typeface="微软雅黑" panose="020B0503020204020204" charset="-122"/>
              <a:cs typeface="微软雅黑" panose="020B0503020204020204" charset="-122"/>
            </a:endParaRPr>
          </a:p>
        </p:txBody>
      </p:sp>
      <p:sp>
        <p:nvSpPr>
          <p:cNvPr id="2" name="TextBox 3"/>
          <p:cNvSpPr txBox="1"/>
          <p:nvPr/>
        </p:nvSpPr>
        <p:spPr>
          <a:xfrm>
            <a:off x="207645" y="3172460"/>
            <a:ext cx="8824595" cy="1050290"/>
          </a:xfrm>
          <a:prstGeom prst="rect">
            <a:avLst/>
          </a:prstGeom>
          <a:noFill/>
        </p:spPr>
        <p:txBody>
          <a:bodyPr wrap="square" rtlCol="0">
            <a:spAutoFit/>
          </a:bodyPr>
          <a:p>
            <a:r>
              <a:rPr lang="en-US" sz="2400" dirty="0" smtClean="0"/>
              <a:t>  </a:t>
            </a:r>
            <a:r>
              <a:rPr lang="en-US" sz="2400" dirty="0" smtClean="0">
                <a:latin typeface="微软雅黑" panose="020B0503020204020204" charset="-122"/>
                <a:ea typeface="微软雅黑" panose="020B0503020204020204" charset="-122"/>
                <a:cs typeface="微软雅黑" panose="020B0503020204020204" charset="-122"/>
              </a:rPr>
              <a:t>(2)</a:t>
            </a:r>
            <a:r>
              <a:rPr lang="zh-CN" altLang="en-US" sz="2400" dirty="0" smtClean="0">
                <a:latin typeface="微软雅黑" panose="020B0503020204020204" charset="-122"/>
                <a:ea typeface="微软雅黑" panose="020B0503020204020204" charset="-122"/>
                <a:cs typeface="微软雅黑" panose="020B0503020204020204" charset="-122"/>
              </a:rPr>
              <a:t>如图</a:t>
            </a:r>
            <a:r>
              <a:rPr lang="en-US" sz="2400" dirty="0" smtClean="0">
                <a:latin typeface="微软雅黑" panose="020B0503020204020204" charset="-122"/>
                <a:ea typeface="微软雅黑" panose="020B0503020204020204" charset="-122"/>
                <a:cs typeface="微软雅黑" panose="020B0503020204020204" charset="-122"/>
              </a:rPr>
              <a:t>2</a:t>
            </a:r>
            <a:r>
              <a:rPr lang="zh-CN" altLang="en-US" sz="2400" dirty="0" smtClean="0">
                <a:latin typeface="微软雅黑" panose="020B0503020204020204" charset="-122"/>
                <a:ea typeface="微软雅黑" panose="020B0503020204020204" charset="-122"/>
                <a:cs typeface="微软雅黑" panose="020B0503020204020204" charset="-122"/>
              </a:rPr>
              <a:t>所示</a:t>
            </a:r>
            <a:r>
              <a:rPr lang="en-US"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一个分力在水平方向上</a:t>
            </a:r>
            <a:r>
              <a:rPr lang="en-US"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另一个分力与竖直方向的夹角为</a:t>
            </a:r>
            <a:r>
              <a:rPr lang="en-US" sz="2400" dirty="0" smtClean="0">
                <a:latin typeface="微软雅黑" panose="020B0503020204020204" charset="-122"/>
                <a:ea typeface="微软雅黑" panose="020B0503020204020204" charset="-122"/>
                <a:cs typeface="微软雅黑" panose="020B0503020204020204" charset="-122"/>
              </a:rPr>
              <a:t>30°</a:t>
            </a:r>
            <a:r>
              <a:rPr lang="zh-CN" altLang="en-US" sz="2400" dirty="0" smtClean="0">
                <a:latin typeface="微软雅黑" panose="020B0503020204020204" charset="-122"/>
                <a:ea typeface="微软雅黑" panose="020B0503020204020204" charset="-122"/>
                <a:cs typeface="微软雅黑" panose="020B0503020204020204" charset="-122"/>
              </a:rPr>
              <a:t>斜向下</a:t>
            </a:r>
            <a:r>
              <a:rPr lang="en-US"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求两个分力的大小</a:t>
            </a:r>
            <a:r>
              <a:rPr lang="en-US" sz="2400" dirty="0" smtClean="0">
                <a:latin typeface="微软雅黑" panose="020B0503020204020204" charset="-122"/>
                <a:ea typeface="微软雅黑" panose="020B0503020204020204" charset="-122"/>
                <a:cs typeface="微软雅黑" panose="020B0503020204020204" charset="-122"/>
              </a:rPr>
              <a:t>.</a:t>
            </a:r>
            <a:endParaRPr lang="zh-CN" altLang="en-US" sz="2400" dirty="0">
              <a:latin typeface="微软雅黑" panose="020B0503020204020204" charset="-122"/>
              <a:ea typeface="微软雅黑" panose="020B0503020204020204" charset="-122"/>
              <a:cs typeface="微软雅黑" panose="020B0503020204020204" charset="-122"/>
            </a:endParaRPr>
          </a:p>
        </p:txBody>
      </p:sp>
      <p:pic>
        <p:nvPicPr>
          <p:cNvPr id="9" name="Q20STBBX1RJXJCWL86B.eps"/>
          <p:cNvPicPr/>
          <p:nvPr/>
        </p:nvPicPr>
        <p:blipFill>
          <a:blip r:embed="rId2"/>
          <a:srcRect l="53846" b="21381"/>
          <a:stretch>
            <a:fillRect/>
          </a:stretch>
        </p:blipFill>
        <p:spPr>
          <a:xfrm>
            <a:off x="6992620" y="3935730"/>
            <a:ext cx="1840865" cy="1387475"/>
          </a:xfrm>
          <a:prstGeom prst="rect">
            <a:avLst/>
          </a:prstGeom>
        </p:spPr>
      </p:pic>
      <p:sp>
        <p:nvSpPr>
          <p:cNvPr id="11" name="TextBox 10"/>
          <p:cNvSpPr txBox="1"/>
          <p:nvPr/>
        </p:nvSpPr>
        <p:spPr>
          <a:xfrm>
            <a:off x="96015" y="5300200"/>
            <a:ext cx="8215370" cy="491490"/>
          </a:xfrm>
          <a:prstGeom prst="rect">
            <a:avLst/>
          </a:prstGeom>
          <a:noFill/>
        </p:spPr>
        <p:txBody>
          <a:bodyPr wrap="square" rtlCol="0">
            <a:spAutoFit/>
          </a:bodyPr>
          <a:p>
            <a:r>
              <a:rPr lang="en-US" dirty="0" smtClean="0"/>
              <a:t>     </a:t>
            </a:r>
            <a:r>
              <a:rPr lang="en-US" dirty="0" smtClean="0">
                <a:latin typeface="微软雅黑" panose="020B0503020204020204" charset="-122"/>
                <a:ea typeface="微软雅黑" panose="020B0503020204020204" charset="-122"/>
                <a:cs typeface="微软雅黑" panose="020B0503020204020204" charset="-122"/>
              </a:rPr>
              <a:t>(2)</a:t>
            </a:r>
            <a:r>
              <a:rPr lang="zh-CN" altLang="en-US" dirty="0" smtClean="0">
                <a:latin typeface="微软雅黑" panose="020B0503020204020204" charset="-122"/>
                <a:ea typeface="微软雅黑" panose="020B0503020204020204" charset="-122"/>
                <a:cs typeface="微软雅黑" panose="020B0503020204020204" charset="-122"/>
              </a:rPr>
              <a:t>水平方向分力的大小为</a:t>
            </a:r>
            <a:r>
              <a:rPr lang="en-US" dirty="0" smtClean="0">
                <a:latin typeface="微软雅黑" panose="020B0503020204020204" charset="-122"/>
                <a:ea typeface="微软雅黑" panose="020B0503020204020204" charset="-122"/>
                <a:cs typeface="微软雅黑" panose="020B0503020204020204" charset="-122"/>
              </a:rPr>
              <a:t>60 N,</a:t>
            </a:r>
            <a:r>
              <a:rPr lang="zh-CN" altLang="en-US" dirty="0" smtClean="0">
                <a:latin typeface="微软雅黑" panose="020B0503020204020204" charset="-122"/>
                <a:ea typeface="微软雅黑" panose="020B0503020204020204" charset="-122"/>
                <a:cs typeface="微软雅黑" panose="020B0503020204020204" charset="-122"/>
              </a:rPr>
              <a:t>斜向下的分力的大小为</a:t>
            </a:r>
            <a:r>
              <a:rPr lang="en-US" dirty="0" smtClean="0">
                <a:latin typeface="微软雅黑" panose="020B0503020204020204" charset="-122"/>
                <a:ea typeface="微软雅黑" panose="020B0503020204020204" charset="-122"/>
                <a:cs typeface="微软雅黑" panose="020B0503020204020204" charset="-122"/>
              </a:rPr>
              <a:t>120 N</a:t>
            </a:r>
            <a:endParaRPr lang="zh-CN" altLang="en-US"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in)">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2" descr="023"/>
          <p:cNvPicPr>
            <a:picLocks noChangeAspect="1"/>
          </p:cNvPicPr>
          <p:nvPr/>
        </p:nvPicPr>
        <p:blipFill>
          <a:blip r:embed="rId1">
            <a:lum bright="-6000" contrast="6000"/>
          </a:blip>
          <a:stretch>
            <a:fillRect/>
          </a:stretch>
        </p:blipFill>
        <p:spPr>
          <a:xfrm>
            <a:off x="0" y="-67945"/>
            <a:ext cx="9144000" cy="5859780"/>
          </a:xfrm>
          <a:prstGeom prst="rect">
            <a:avLst/>
          </a:prstGeom>
          <a:noFill/>
          <a:ln w="9525">
            <a:noFill/>
          </a:ln>
        </p:spPr>
      </p:pic>
      <p:sp>
        <p:nvSpPr>
          <p:cNvPr id="6" name="TextBox 5"/>
          <p:cNvSpPr txBox="1"/>
          <p:nvPr/>
        </p:nvSpPr>
        <p:spPr>
          <a:xfrm>
            <a:off x="174625" y="193040"/>
            <a:ext cx="8823960" cy="3928110"/>
          </a:xfrm>
          <a:prstGeom prst="rect">
            <a:avLst/>
          </a:prstGeom>
          <a:noFill/>
        </p:spPr>
        <p:txBody>
          <a:bodyPr wrap="square" rtlCol="0">
            <a:spAutoFit/>
          </a:bodyPr>
          <a:lstStyle/>
          <a:p>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示例</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 </a:t>
            </a:r>
            <a:r>
              <a:rPr lang="en-US" altLang="zh-CN" sz="2400" dirty="0" smtClean="0">
                <a:latin typeface="微软雅黑" panose="020B0503020204020204" charset="-122"/>
                <a:ea typeface="微软雅黑" panose="020B0503020204020204" charset="-122"/>
                <a:cs typeface="微软雅黑" panose="020B0503020204020204" charset="-122"/>
              </a:rPr>
              <a:t>(2018·</a:t>
            </a:r>
            <a:r>
              <a:rPr lang="zh-CN" altLang="en-US" sz="2400" dirty="0" smtClean="0">
                <a:latin typeface="微软雅黑" panose="020B0503020204020204" charset="-122"/>
                <a:ea typeface="微软雅黑" panose="020B0503020204020204" charset="-122"/>
                <a:cs typeface="微软雅黑" panose="020B0503020204020204" charset="-122"/>
              </a:rPr>
              <a:t>天津卷</a:t>
            </a:r>
            <a:r>
              <a:rPr lang="en-US" altLang="zh-CN" sz="2400" dirty="0" smtClean="0">
                <a:latin typeface="微软雅黑" panose="020B0503020204020204" charset="-122"/>
                <a:ea typeface="微软雅黑" panose="020B0503020204020204" charset="-122"/>
                <a:cs typeface="微软雅黑" panose="020B0503020204020204" charset="-122"/>
              </a:rPr>
              <a:t>,7)(</a:t>
            </a:r>
            <a:r>
              <a:rPr lang="zh-CN" altLang="en-US" sz="2400" dirty="0" smtClean="0">
                <a:latin typeface="微软雅黑" panose="020B0503020204020204" charset="-122"/>
                <a:ea typeface="微软雅黑" panose="020B0503020204020204" charset="-122"/>
                <a:cs typeface="微软雅黑" panose="020B0503020204020204" charset="-122"/>
              </a:rPr>
              <a:t>多选</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明朝谢肇淛的</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五杂组</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中记载</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“明姑苏虎丘寺塔倾侧</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议欲正之</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非万缗不可</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一游僧见之曰</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无烦也</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我能正之</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”游僧每天将木楔从塔身倾斜一侧的砖缝间敲进去</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经月余扶正了塔身</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假设所用的木楔为等腰三角形</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木楔的顶角为</a:t>
            </a:r>
            <a:r>
              <a:rPr lang="el-GR" altLang="zh-CN" sz="2400" dirty="0" smtClean="0">
                <a:latin typeface="微软雅黑" panose="020B0503020204020204" charset="-122"/>
                <a:ea typeface="微软雅黑" panose="020B0503020204020204" charset="-122"/>
                <a:cs typeface="微软雅黑" panose="020B0503020204020204" charset="-122"/>
              </a:rPr>
              <a:t>θ,</a:t>
            </a:r>
            <a:r>
              <a:rPr lang="zh-CN" altLang="en-US" sz="2400" dirty="0" smtClean="0">
                <a:latin typeface="微软雅黑" panose="020B0503020204020204" charset="-122"/>
                <a:ea typeface="微软雅黑" panose="020B0503020204020204" charset="-122"/>
                <a:cs typeface="微软雅黑" panose="020B0503020204020204" charset="-122"/>
              </a:rPr>
              <a:t>现在木楔背上加一力</a:t>
            </a:r>
            <a:r>
              <a:rPr lang="en-US" altLang="zh-CN" sz="2400" dirty="0" smtClean="0">
                <a:latin typeface="微软雅黑" panose="020B0503020204020204" charset="-122"/>
                <a:ea typeface="微软雅黑" panose="020B0503020204020204" charset="-122"/>
                <a:cs typeface="微软雅黑" panose="020B0503020204020204" charset="-122"/>
              </a:rPr>
              <a:t>F,</a:t>
            </a:r>
            <a:r>
              <a:rPr lang="zh-CN" altLang="en-US" sz="2400" dirty="0" smtClean="0">
                <a:latin typeface="微软雅黑" panose="020B0503020204020204" charset="-122"/>
                <a:ea typeface="微软雅黑" panose="020B0503020204020204" charset="-122"/>
                <a:cs typeface="微软雅黑" panose="020B0503020204020204" charset="-122"/>
              </a:rPr>
              <a:t>方向如图所示</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木楔两侧产生推力</a:t>
            </a:r>
            <a:r>
              <a:rPr lang="en-US" altLang="zh-CN" sz="2400" dirty="0" smtClean="0">
                <a:latin typeface="微软雅黑" panose="020B0503020204020204" charset="-122"/>
                <a:ea typeface="微软雅黑" panose="020B0503020204020204" charset="-122"/>
                <a:cs typeface="微软雅黑" panose="020B0503020204020204" charset="-122"/>
              </a:rPr>
              <a:t>F</a:t>
            </a:r>
            <a:r>
              <a:rPr lang="en-US" altLang="zh-CN" sz="2400" baseline="-25000" dirty="0" smtClean="0">
                <a:latin typeface="微软雅黑" panose="020B0503020204020204" charset="-122"/>
                <a:ea typeface="微软雅黑" panose="020B0503020204020204" charset="-122"/>
                <a:cs typeface="微软雅黑" panose="020B0503020204020204" charset="-122"/>
              </a:rPr>
              <a:t>N</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则</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　</a:t>
            </a:r>
            <a:r>
              <a:rPr lang="en-US" altLang="zh-CN" sz="2400" dirty="0" smtClean="0">
                <a:latin typeface="微软雅黑" panose="020B0503020204020204" charset="-122"/>
                <a:ea typeface="微软雅黑" panose="020B0503020204020204" charset="-122"/>
                <a:cs typeface="微软雅黑" panose="020B0503020204020204" charset="-122"/>
              </a:rPr>
              <a:t>  </a:t>
            </a:r>
            <a:r>
              <a:rPr lang="zh-CN" altLang="en-US" sz="2400" dirty="0" smtClean="0">
                <a:latin typeface="微软雅黑" panose="020B0503020204020204" charset="-122"/>
                <a:ea typeface="微软雅黑" panose="020B0503020204020204" charset="-122"/>
                <a:cs typeface="微软雅黑" panose="020B0503020204020204" charset="-122"/>
              </a:rPr>
              <a:t>　</a:t>
            </a:r>
            <a:r>
              <a:rPr lang="en-US" altLang="zh-CN" sz="2400" dirty="0" smtClean="0">
                <a:latin typeface="微软雅黑" panose="020B0503020204020204" charset="-122"/>
                <a:ea typeface="微软雅黑" panose="020B0503020204020204" charset="-122"/>
                <a:cs typeface="微软雅黑" panose="020B0503020204020204" charset="-122"/>
              </a:rPr>
              <a:t>)</a:t>
            </a:r>
            <a:endParaRPr lang="en-US" sz="2400" dirty="0" smtClean="0">
              <a:latin typeface="微软雅黑" panose="020B0503020204020204" charset="-122"/>
              <a:ea typeface="微软雅黑" panose="020B0503020204020204" charset="-122"/>
              <a:cs typeface="微软雅黑" panose="020B0503020204020204" charset="-122"/>
            </a:endParaRPr>
          </a:p>
          <a:p>
            <a:r>
              <a:rPr lang="en-US" sz="2400" dirty="0" smtClean="0">
                <a:latin typeface="微软雅黑" panose="020B0503020204020204" charset="-122"/>
                <a:ea typeface="微软雅黑" panose="020B0503020204020204" charset="-122"/>
                <a:cs typeface="微软雅黑" panose="020B0503020204020204" charset="-122"/>
              </a:rPr>
              <a:t>A.</a:t>
            </a:r>
            <a:r>
              <a:rPr lang="zh-CN" altLang="en-US" sz="2400" dirty="0" smtClean="0">
                <a:latin typeface="微软雅黑" panose="020B0503020204020204" charset="-122"/>
                <a:ea typeface="微软雅黑" panose="020B0503020204020204" charset="-122"/>
                <a:cs typeface="微软雅黑" panose="020B0503020204020204" charset="-122"/>
              </a:rPr>
              <a:t>若</a:t>
            </a:r>
            <a:r>
              <a:rPr lang="en-US" sz="2400" dirty="0" smtClean="0">
                <a:latin typeface="微软雅黑" panose="020B0503020204020204" charset="-122"/>
                <a:ea typeface="微软雅黑" panose="020B0503020204020204" charset="-122"/>
                <a:cs typeface="微软雅黑" panose="020B0503020204020204" charset="-122"/>
              </a:rPr>
              <a:t>F</a:t>
            </a:r>
            <a:r>
              <a:rPr lang="zh-CN" altLang="en-US" sz="2400" dirty="0" smtClean="0">
                <a:latin typeface="微软雅黑" panose="020B0503020204020204" charset="-122"/>
                <a:ea typeface="微软雅黑" panose="020B0503020204020204" charset="-122"/>
                <a:cs typeface="微软雅黑" panose="020B0503020204020204" charset="-122"/>
              </a:rPr>
              <a:t>一定</a:t>
            </a:r>
            <a:r>
              <a:rPr lang="en-US" sz="2400" dirty="0" smtClean="0">
                <a:latin typeface="微软雅黑" panose="020B0503020204020204" charset="-122"/>
                <a:ea typeface="微软雅黑" panose="020B0503020204020204" charset="-122"/>
                <a:cs typeface="微软雅黑" panose="020B0503020204020204" charset="-122"/>
              </a:rPr>
              <a:t>,</a:t>
            </a:r>
            <a:r>
              <a:rPr lang="en-US" altLang="zh-CN" sz="2400" dirty="0" smtClean="0">
                <a:latin typeface="微软雅黑" panose="020B0503020204020204" charset="-122"/>
                <a:ea typeface="微软雅黑" panose="020B0503020204020204" charset="-122"/>
                <a:cs typeface="微软雅黑" panose="020B0503020204020204" charset="-122"/>
              </a:rPr>
              <a:t>θ</a:t>
            </a:r>
            <a:r>
              <a:rPr lang="zh-CN" altLang="en-US" sz="2400" dirty="0" smtClean="0">
                <a:latin typeface="微软雅黑" panose="020B0503020204020204" charset="-122"/>
                <a:ea typeface="微软雅黑" panose="020B0503020204020204" charset="-122"/>
                <a:cs typeface="微软雅黑" panose="020B0503020204020204" charset="-122"/>
              </a:rPr>
              <a:t>大时</a:t>
            </a:r>
            <a:r>
              <a:rPr lang="en-US" sz="2400" dirty="0" smtClean="0">
                <a:latin typeface="微软雅黑" panose="020B0503020204020204" charset="-122"/>
                <a:ea typeface="微软雅黑" panose="020B0503020204020204" charset="-122"/>
                <a:cs typeface="微软雅黑" panose="020B0503020204020204" charset="-122"/>
              </a:rPr>
              <a:t>F</a:t>
            </a:r>
            <a:r>
              <a:rPr lang="en-US" sz="2400" baseline="-25000" dirty="0" smtClean="0">
                <a:latin typeface="微软雅黑" panose="020B0503020204020204" charset="-122"/>
                <a:ea typeface="微软雅黑" panose="020B0503020204020204" charset="-122"/>
                <a:cs typeface="微软雅黑" panose="020B0503020204020204" charset="-122"/>
              </a:rPr>
              <a:t>N</a:t>
            </a:r>
            <a:r>
              <a:rPr lang="zh-CN" altLang="en-US" sz="2400" dirty="0" smtClean="0">
                <a:latin typeface="微软雅黑" panose="020B0503020204020204" charset="-122"/>
                <a:ea typeface="微软雅黑" panose="020B0503020204020204" charset="-122"/>
                <a:cs typeface="微软雅黑" panose="020B0503020204020204" charset="-122"/>
              </a:rPr>
              <a:t>大</a:t>
            </a:r>
            <a:r>
              <a:rPr lang="en-US" sz="2400" dirty="0" smtClean="0">
                <a:latin typeface="微软雅黑" panose="020B0503020204020204" charset="-122"/>
                <a:ea typeface="微软雅黑" panose="020B0503020204020204" charset="-122"/>
                <a:cs typeface="微软雅黑" panose="020B0503020204020204" charset="-122"/>
              </a:rPr>
              <a:t>	        B.</a:t>
            </a:r>
            <a:r>
              <a:rPr lang="zh-CN" altLang="en-US" sz="2400" dirty="0" smtClean="0">
                <a:latin typeface="微软雅黑" panose="020B0503020204020204" charset="-122"/>
                <a:ea typeface="微软雅黑" panose="020B0503020204020204" charset="-122"/>
                <a:cs typeface="微软雅黑" panose="020B0503020204020204" charset="-122"/>
              </a:rPr>
              <a:t>若</a:t>
            </a:r>
            <a:r>
              <a:rPr lang="en-US" sz="2400" dirty="0" smtClean="0">
                <a:latin typeface="微软雅黑" panose="020B0503020204020204" charset="-122"/>
                <a:ea typeface="微软雅黑" panose="020B0503020204020204" charset="-122"/>
                <a:cs typeface="微软雅黑" panose="020B0503020204020204" charset="-122"/>
              </a:rPr>
              <a:t>F</a:t>
            </a:r>
            <a:r>
              <a:rPr lang="zh-CN" altLang="en-US" sz="2400" dirty="0" smtClean="0">
                <a:latin typeface="微软雅黑" panose="020B0503020204020204" charset="-122"/>
                <a:ea typeface="微软雅黑" panose="020B0503020204020204" charset="-122"/>
                <a:cs typeface="微软雅黑" panose="020B0503020204020204" charset="-122"/>
              </a:rPr>
              <a:t>一定</a:t>
            </a:r>
            <a:r>
              <a:rPr lang="en-US" sz="2400" dirty="0" smtClean="0">
                <a:latin typeface="微软雅黑" panose="020B0503020204020204" charset="-122"/>
                <a:ea typeface="微软雅黑" panose="020B0503020204020204" charset="-122"/>
                <a:cs typeface="微软雅黑" panose="020B0503020204020204" charset="-122"/>
              </a:rPr>
              <a:t>,</a:t>
            </a:r>
            <a:r>
              <a:rPr lang="en-US" altLang="zh-CN" sz="2400" dirty="0" smtClean="0">
                <a:latin typeface="微软雅黑" panose="020B0503020204020204" charset="-122"/>
                <a:ea typeface="微软雅黑" panose="020B0503020204020204" charset="-122"/>
                <a:cs typeface="微软雅黑" panose="020B0503020204020204" charset="-122"/>
              </a:rPr>
              <a:t>θ</a:t>
            </a:r>
            <a:r>
              <a:rPr lang="zh-CN" altLang="en-US" sz="2400" dirty="0" smtClean="0">
                <a:latin typeface="微软雅黑" panose="020B0503020204020204" charset="-122"/>
                <a:ea typeface="微软雅黑" panose="020B0503020204020204" charset="-122"/>
                <a:cs typeface="微软雅黑" panose="020B0503020204020204" charset="-122"/>
              </a:rPr>
              <a:t>小时</a:t>
            </a:r>
            <a:r>
              <a:rPr lang="en-US" sz="2400" dirty="0" smtClean="0">
                <a:latin typeface="微软雅黑" panose="020B0503020204020204" charset="-122"/>
                <a:ea typeface="微软雅黑" panose="020B0503020204020204" charset="-122"/>
                <a:cs typeface="微软雅黑" panose="020B0503020204020204" charset="-122"/>
              </a:rPr>
              <a:t>F</a:t>
            </a:r>
            <a:r>
              <a:rPr lang="en-US" sz="2400" baseline="-25000" dirty="0" smtClean="0">
                <a:latin typeface="微软雅黑" panose="020B0503020204020204" charset="-122"/>
                <a:ea typeface="微软雅黑" panose="020B0503020204020204" charset="-122"/>
                <a:cs typeface="微软雅黑" panose="020B0503020204020204" charset="-122"/>
              </a:rPr>
              <a:t>N</a:t>
            </a:r>
            <a:r>
              <a:rPr lang="zh-CN" altLang="en-US" sz="2400" dirty="0" smtClean="0">
                <a:latin typeface="微软雅黑" panose="020B0503020204020204" charset="-122"/>
                <a:ea typeface="微软雅黑" panose="020B0503020204020204" charset="-122"/>
                <a:cs typeface="微软雅黑" panose="020B0503020204020204" charset="-122"/>
              </a:rPr>
              <a:t>大</a:t>
            </a:r>
            <a:endParaRPr lang="zh-CN" altLang="en-US" sz="2400" dirty="0" smtClean="0">
              <a:latin typeface="微软雅黑" panose="020B0503020204020204" charset="-122"/>
              <a:ea typeface="微软雅黑" panose="020B0503020204020204" charset="-122"/>
              <a:cs typeface="微软雅黑" panose="020B0503020204020204" charset="-122"/>
            </a:endParaRPr>
          </a:p>
          <a:p>
            <a:r>
              <a:rPr lang="en-US" sz="2400" dirty="0" smtClean="0">
                <a:latin typeface="微软雅黑" panose="020B0503020204020204" charset="-122"/>
                <a:ea typeface="微软雅黑" panose="020B0503020204020204" charset="-122"/>
                <a:cs typeface="微软雅黑" panose="020B0503020204020204" charset="-122"/>
              </a:rPr>
              <a:t>C.</a:t>
            </a:r>
            <a:r>
              <a:rPr lang="zh-CN" altLang="en-US" sz="2400" dirty="0" smtClean="0">
                <a:latin typeface="微软雅黑" panose="020B0503020204020204" charset="-122"/>
                <a:ea typeface="微软雅黑" panose="020B0503020204020204" charset="-122"/>
                <a:cs typeface="微软雅黑" panose="020B0503020204020204" charset="-122"/>
              </a:rPr>
              <a:t>若</a:t>
            </a:r>
            <a:r>
              <a:rPr lang="en-US" altLang="zh-CN" sz="2400" dirty="0" smtClean="0">
                <a:latin typeface="微软雅黑" panose="020B0503020204020204" charset="-122"/>
                <a:ea typeface="微软雅黑" panose="020B0503020204020204" charset="-122"/>
                <a:cs typeface="微软雅黑" panose="020B0503020204020204" charset="-122"/>
              </a:rPr>
              <a:t>θ</a:t>
            </a:r>
            <a:r>
              <a:rPr lang="zh-CN" altLang="en-US" sz="2400" dirty="0" smtClean="0">
                <a:latin typeface="微软雅黑" panose="020B0503020204020204" charset="-122"/>
                <a:ea typeface="微软雅黑" panose="020B0503020204020204" charset="-122"/>
                <a:cs typeface="微软雅黑" panose="020B0503020204020204" charset="-122"/>
              </a:rPr>
              <a:t>一定</a:t>
            </a:r>
            <a:r>
              <a:rPr lang="en-US" sz="2400" dirty="0" smtClean="0">
                <a:latin typeface="微软雅黑" panose="020B0503020204020204" charset="-122"/>
                <a:ea typeface="微软雅黑" panose="020B0503020204020204" charset="-122"/>
                <a:cs typeface="微软雅黑" panose="020B0503020204020204" charset="-122"/>
              </a:rPr>
              <a:t>,F</a:t>
            </a:r>
            <a:r>
              <a:rPr lang="zh-CN" altLang="en-US" sz="2400" dirty="0" smtClean="0">
                <a:latin typeface="微软雅黑" panose="020B0503020204020204" charset="-122"/>
                <a:ea typeface="微软雅黑" panose="020B0503020204020204" charset="-122"/>
                <a:cs typeface="微软雅黑" panose="020B0503020204020204" charset="-122"/>
              </a:rPr>
              <a:t>大时</a:t>
            </a:r>
            <a:r>
              <a:rPr lang="en-US" sz="2400" dirty="0" smtClean="0">
                <a:latin typeface="微软雅黑" panose="020B0503020204020204" charset="-122"/>
                <a:ea typeface="微软雅黑" panose="020B0503020204020204" charset="-122"/>
                <a:cs typeface="微软雅黑" panose="020B0503020204020204" charset="-122"/>
              </a:rPr>
              <a:t>F</a:t>
            </a:r>
            <a:r>
              <a:rPr lang="en-US" sz="2400" baseline="-25000" dirty="0" smtClean="0">
                <a:latin typeface="微软雅黑" panose="020B0503020204020204" charset="-122"/>
                <a:ea typeface="微软雅黑" panose="020B0503020204020204" charset="-122"/>
                <a:cs typeface="微软雅黑" panose="020B0503020204020204" charset="-122"/>
              </a:rPr>
              <a:t>N</a:t>
            </a:r>
            <a:r>
              <a:rPr lang="zh-CN" altLang="en-US" sz="2400" dirty="0" smtClean="0">
                <a:latin typeface="微软雅黑" panose="020B0503020204020204" charset="-122"/>
                <a:ea typeface="微软雅黑" panose="020B0503020204020204" charset="-122"/>
                <a:cs typeface="微软雅黑" panose="020B0503020204020204" charset="-122"/>
              </a:rPr>
              <a:t>大</a:t>
            </a:r>
            <a:r>
              <a:rPr lang="en-US" sz="2400" dirty="0" smtClean="0">
                <a:latin typeface="微软雅黑" panose="020B0503020204020204" charset="-122"/>
                <a:ea typeface="微软雅黑" panose="020B0503020204020204" charset="-122"/>
                <a:cs typeface="微软雅黑" panose="020B0503020204020204" charset="-122"/>
              </a:rPr>
              <a:t>	        D.</a:t>
            </a:r>
            <a:r>
              <a:rPr lang="zh-CN" altLang="en-US" sz="2400" dirty="0" smtClean="0">
                <a:latin typeface="微软雅黑" panose="020B0503020204020204" charset="-122"/>
                <a:ea typeface="微软雅黑" panose="020B0503020204020204" charset="-122"/>
                <a:cs typeface="微软雅黑" panose="020B0503020204020204" charset="-122"/>
              </a:rPr>
              <a:t>若</a:t>
            </a:r>
            <a:r>
              <a:rPr lang="en-US" altLang="zh-CN" sz="2400" dirty="0" smtClean="0">
                <a:latin typeface="微软雅黑" panose="020B0503020204020204" charset="-122"/>
                <a:ea typeface="微软雅黑" panose="020B0503020204020204" charset="-122"/>
                <a:cs typeface="微软雅黑" panose="020B0503020204020204" charset="-122"/>
              </a:rPr>
              <a:t>θ</a:t>
            </a:r>
            <a:r>
              <a:rPr lang="zh-CN" altLang="en-US" sz="2400" dirty="0" smtClean="0">
                <a:latin typeface="微软雅黑" panose="020B0503020204020204" charset="-122"/>
                <a:ea typeface="微软雅黑" panose="020B0503020204020204" charset="-122"/>
                <a:cs typeface="微软雅黑" panose="020B0503020204020204" charset="-122"/>
              </a:rPr>
              <a:t>一定</a:t>
            </a:r>
            <a:r>
              <a:rPr lang="en-US" sz="2400" dirty="0" smtClean="0">
                <a:latin typeface="微软雅黑" panose="020B0503020204020204" charset="-122"/>
                <a:ea typeface="微软雅黑" panose="020B0503020204020204" charset="-122"/>
                <a:cs typeface="微软雅黑" panose="020B0503020204020204" charset="-122"/>
              </a:rPr>
              <a:t>,F</a:t>
            </a:r>
            <a:r>
              <a:rPr lang="zh-CN" altLang="en-US" sz="2400" dirty="0" smtClean="0">
                <a:latin typeface="微软雅黑" panose="020B0503020204020204" charset="-122"/>
                <a:ea typeface="微软雅黑" panose="020B0503020204020204" charset="-122"/>
                <a:cs typeface="微软雅黑" panose="020B0503020204020204" charset="-122"/>
              </a:rPr>
              <a:t>小时</a:t>
            </a:r>
            <a:r>
              <a:rPr lang="en-US" sz="2400" dirty="0" smtClean="0">
                <a:latin typeface="微软雅黑" panose="020B0503020204020204" charset="-122"/>
                <a:ea typeface="微软雅黑" panose="020B0503020204020204" charset="-122"/>
                <a:cs typeface="微软雅黑" panose="020B0503020204020204" charset="-122"/>
              </a:rPr>
              <a:t>F</a:t>
            </a:r>
            <a:r>
              <a:rPr lang="en-US" sz="2400" baseline="-25000" dirty="0" smtClean="0">
                <a:latin typeface="微软雅黑" panose="020B0503020204020204" charset="-122"/>
                <a:ea typeface="微软雅黑" panose="020B0503020204020204" charset="-122"/>
                <a:cs typeface="微软雅黑" panose="020B0503020204020204" charset="-122"/>
              </a:rPr>
              <a:t>N</a:t>
            </a:r>
            <a:r>
              <a:rPr lang="zh-CN" altLang="en-US" sz="2400" dirty="0" smtClean="0">
                <a:latin typeface="微软雅黑" panose="020B0503020204020204" charset="-122"/>
                <a:ea typeface="微软雅黑" panose="020B0503020204020204" charset="-122"/>
                <a:cs typeface="微软雅黑" panose="020B0503020204020204" charset="-122"/>
              </a:rPr>
              <a:t>大</a:t>
            </a:r>
            <a:endParaRPr lang="zh-CN" altLang="en-US" sz="2400" dirty="0" smtClean="0">
              <a:latin typeface="微软雅黑" panose="020B0503020204020204" charset="-122"/>
              <a:ea typeface="微软雅黑" panose="020B0503020204020204" charset="-122"/>
              <a:cs typeface="微软雅黑" panose="020B0503020204020204" charset="-122"/>
            </a:endParaRPr>
          </a:p>
        </p:txBody>
      </p:sp>
      <p:sp>
        <p:nvSpPr>
          <p:cNvPr id="9" name="TextBox 8"/>
          <p:cNvSpPr txBox="1"/>
          <p:nvPr/>
        </p:nvSpPr>
        <p:spPr>
          <a:xfrm>
            <a:off x="3658709" y="4564852"/>
            <a:ext cx="857256" cy="811530"/>
          </a:xfrm>
          <a:prstGeom prst="rect">
            <a:avLst/>
          </a:prstGeom>
          <a:noFill/>
        </p:spPr>
        <p:txBody>
          <a:bodyPr wrap="square" rtlCol="0">
            <a:spAutoFit/>
          </a:bodyPr>
          <a:lstStyle/>
          <a:p>
            <a:pPr algn="ctr"/>
            <a:r>
              <a:rPr lang="en-US" sz="3600" dirty="0" smtClean="0">
                <a:solidFill>
                  <a:srgbClr val="FF0000"/>
                </a:solidFill>
                <a:latin typeface="+mj-lt"/>
                <a:cs typeface="+mj-lt"/>
              </a:rPr>
              <a:t>BC</a:t>
            </a:r>
            <a:endParaRPr lang="zh-CN" altLang="en-US" sz="3600" dirty="0">
              <a:solidFill>
                <a:srgbClr val="FF0000"/>
              </a:solidFill>
              <a:latin typeface="+mj-lt"/>
              <a:cs typeface="+mj-lt"/>
            </a:endParaRPr>
          </a:p>
        </p:txBody>
      </p:sp>
      <p:pic>
        <p:nvPicPr>
          <p:cNvPr id="11" name="F18SGKTWL6.eps"/>
          <p:cNvPicPr/>
          <p:nvPr/>
        </p:nvPicPr>
        <p:blipFill>
          <a:blip r:embed="rId2"/>
          <a:stretch>
            <a:fillRect/>
          </a:stretch>
        </p:blipFill>
        <p:spPr>
          <a:xfrm>
            <a:off x="5612130" y="4643120"/>
            <a:ext cx="3150235" cy="800100"/>
          </a:xfrm>
          <a:prstGeom prst="rect">
            <a:avLst/>
          </a:prstGeom>
        </p:spPr>
      </p:pic>
    </p:spTree>
  </p:cSld>
  <p:clrMapOvr>
    <a:masterClrMapping/>
  </p:clrMapOvr>
  <p:transition>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2" descr="023"/>
          <p:cNvPicPr>
            <a:picLocks noChangeAspect="1"/>
          </p:cNvPicPr>
          <p:nvPr/>
        </p:nvPicPr>
        <p:blipFill>
          <a:blip r:embed="rId1">
            <a:lum bright="-6000" contrast="6000"/>
          </a:blip>
          <a:stretch>
            <a:fillRect/>
          </a:stretch>
        </p:blipFill>
        <p:spPr>
          <a:xfrm>
            <a:off x="0" y="-67945"/>
            <a:ext cx="9144000" cy="5859780"/>
          </a:xfrm>
          <a:prstGeom prst="rect">
            <a:avLst/>
          </a:prstGeom>
          <a:noFill/>
          <a:ln w="9525">
            <a:noFill/>
          </a:ln>
        </p:spPr>
      </p:pic>
      <p:sp>
        <p:nvSpPr>
          <p:cNvPr id="9" name="TextBox 8"/>
          <p:cNvSpPr txBox="1"/>
          <p:nvPr/>
        </p:nvSpPr>
        <p:spPr>
          <a:xfrm>
            <a:off x="336550" y="641985"/>
            <a:ext cx="8724265" cy="2968625"/>
          </a:xfrm>
          <a:prstGeom prst="rect">
            <a:avLst/>
          </a:prstGeom>
          <a:noFill/>
        </p:spPr>
        <p:txBody>
          <a:bodyPr wrap="square" rtlCol="0">
            <a:spAutoFit/>
          </a:bodyPr>
          <a:lstStyle/>
          <a:p>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示例</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 </a:t>
            </a:r>
            <a:r>
              <a:rPr lang="en-US" altLang="zh-CN" sz="2400" dirty="0" smtClean="0">
                <a:latin typeface="微软雅黑" panose="020B0503020204020204" charset="-122"/>
                <a:ea typeface="微软雅黑" panose="020B0503020204020204" charset="-122"/>
                <a:cs typeface="微软雅黑" panose="020B0503020204020204" charset="-122"/>
              </a:rPr>
              <a:t>(2020·</a:t>
            </a:r>
            <a:r>
              <a:rPr lang="zh-CN" altLang="en-US" sz="2400" dirty="0" smtClean="0">
                <a:latin typeface="微软雅黑" panose="020B0503020204020204" charset="-122"/>
                <a:ea typeface="微软雅黑" panose="020B0503020204020204" charset="-122"/>
                <a:cs typeface="微软雅黑" panose="020B0503020204020204" charset="-122"/>
              </a:rPr>
              <a:t>江苏宿迁期中</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如图所示</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水平横梁一端</a:t>
            </a:r>
            <a:r>
              <a:rPr lang="en-US" altLang="zh-CN" sz="2400" dirty="0" smtClean="0">
                <a:latin typeface="微软雅黑" panose="020B0503020204020204" charset="-122"/>
                <a:ea typeface="微软雅黑" panose="020B0503020204020204" charset="-122"/>
                <a:cs typeface="微软雅黑" panose="020B0503020204020204" charset="-122"/>
              </a:rPr>
              <a:t>A</a:t>
            </a:r>
            <a:r>
              <a:rPr lang="zh-CN" altLang="en-US" sz="2400" dirty="0" smtClean="0">
                <a:latin typeface="微软雅黑" panose="020B0503020204020204" charset="-122"/>
                <a:ea typeface="微软雅黑" panose="020B0503020204020204" charset="-122"/>
                <a:cs typeface="微软雅黑" panose="020B0503020204020204" charset="-122"/>
              </a:rPr>
              <a:t>插在墙壁内</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另一端装有一小滑轮</a:t>
            </a:r>
            <a:r>
              <a:rPr lang="en-US" altLang="zh-CN" sz="2400" dirty="0" smtClean="0">
                <a:latin typeface="微软雅黑" panose="020B0503020204020204" charset="-122"/>
                <a:ea typeface="微软雅黑" panose="020B0503020204020204" charset="-122"/>
                <a:cs typeface="微软雅黑" panose="020B0503020204020204" charset="-122"/>
              </a:rPr>
              <a:t>B.</a:t>
            </a:r>
            <a:r>
              <a:rPr lang="zh-CN" altLang="en-US" sz="2400" dirty="0" smtClean="0">
                <a:latin typeface="微软雅黑" panose="020B0503020204020204" charset="-122"/>
                <a:ea typeface="微软雅黑" panose="020B0503020204020204" charset="-122"/>
                <a:cs typeface="微软雅黑" panose="020B0503020204020204" charset="-122"/>
              </a:rPr>
              <a:t>一轻绳的一端</a:t>
            </a:r>
            <a:r>
              <a:rPr lang="en-US" altLang="zh-CN" sz="2400" dirty="0" smtClean="0">
                <a:latin typeface="微软雅黑" panose="020B0503020204020204" charset="-122"/>
                <a:ea typeface="微软雅黑" panose="020B0503020204020204" charset="-122"/>
                <a:cs typeface="微软雅黑" panose="020B0503020204020204" charset="-122"/>
              </a:rPr>
              <a:t>C</a:t>
            </a:r>
            <a:r>
              <a:rPr lang="zh-CN" altLang="en-US" sz="2400" dirty="0" smtClean="0">
                <a:latin typeface="微软雅黑" panose="020B0503020204020204" charset="-122"/>
                <a:ea typeface="微软雅黑" panose="020B0503020204020204" charset="-122"/>
                <a:cs typeface="微软雅黑" panose="020B0503020204020204" charset="-122"/>
              </a:rPr>
              <a:t>固定于墙壁上</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另一端跨过滑轮后悬挂一质量为</a:t>
            </a:r>
            <a:r>
              <a:rPr lang="en-US" altLang="zh-CN" sz="2400" dirty="0" smtClean="0">
                <a:latin typeface="微软雅黑" panose="020B0503020204020204" charset="-122"/>
                <a:ea typeface="微软雅黑" panose="020B0503020204020204" charset="-122"/>
                <a:cs typeface="微软雅黑" panose="020B0503020204020204" charset="-122"/>
              </a:rPr>
              <a:t>m=10 kg </a:t>
            </a:r>
            <a:r>
              <a:rPr lang="zh-CN" altLang="en-US" sz="2400" dirty="0" smtClean="0">
                <a:latin typeface="微软雅黑" panose="020B0503020204020204" charset="-122"/>
                <a:ea typeface="微软雅黑" panose="020B0503020204020204" charset="-122"/>
                <a:cs typeface="微软雅黑" panose="020B0503020204020204" charset="-122"/>
              </a:rPr>
              <a:t>的重物</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a:t>
            </a:r>
            <a:r>
              <a:rPr lang="en-US" altLang="zh-CN" sz="2400" dirty="0" smtClean="0">
                <a:latin typeface="微软雅黑" panose="020B0503020204020204" charset="-122"/>
                <a:ea typeface="微软雅黑" panose="020B0503020204020204" charset="-122"/>
                <a:cs typeface="微软雅黑" panose="020B0503020204020204" charset="-122"/>
              </a:rPr>
              <a:t>CBA=30°,</a:t>
            </a:r>
            <a:r>
              <a:rPr lang="zh-CN" altLang="en-US" sz="2400" dirty="0" smtClean="0">
                <a:latin typeface="微软雅黑" panose="020B0503020204020204" charset="-122"/>
                <a:ea typeface="微软雅黑" panose="020B0503020204020204" charset="-122"/>
                <a:cs typeface="微软雅黑" panose="020B0503020204020204" charset="-122"/>
              </a:rPr>
              <a:t>则滑轮受到绳子的作用力大小为</a:t>
            </a:r>
            <a:r>
              <a:rPr lang="en-US" altLang="zh-CN" sz="2400" dirty="0" smtClean="0">
                <a:latin typeface="微软雅黑" panose="020B0503020204020204" charset="-122"/>
                <a:ea typeface="微软雅黑" panose="020B0503020204020204" charset="-122"/>
                <a:cs typeface="微软雅黑" panose="020B0503020204020204" charset="-122"/>
              </a:rPr>
              <a:t>(g</a:t>
            </a:r>
            <a:r>
              <a:rPr lang="zh-CN" altLang="en-US" sz="2400" dirty="0" smtClean="0">
                <a:latin typeface="微软雅黑" panose="020B0503020204020204" charset="-122"/>
                <a:ea typeface="微软雅黑" panose="020B0503020204020204" charset="-122"/>
                <a:cs typeface="微软雅黑" panose="020B0503020204020204" charset="-122"/>
              </a:rPr>
              <a:t>取 </a:t>
            </a:r>
            <a:r>
              <a:rPr lang="en-US" altLang="zh-CN" sz="2400" dirty="0" smtClean="0">
                <a:latin typeface="微软雅黑" panose="020B0503020204020204" charset="-122"/>
                <a:ea typeface="微软雅黑" panose="020B0503020204020204" charset="-122"/>
                <a:cs typeface="微软雅黑" panose="020B0503020204020204" charset="-122"/>
              </a:rPr>
              <a:t>10 m/s</a:t>
            </a:r>
            <a:r>
              <a:rPr lang="en-US" altLang="zh-CN" sz="2400" baseline="30000" dirty="0" smtClean="0">
                <a:latin typeface="微软雅黑" panose="020B0503020204020204" charset="-122"/>
                <a:ea typeface="微软雅黑" panose="020B0503020204020204" charset="-122"/>
                <a:cs typeface="微软雅黑" panose="020B0503020204020204" charset="-122"/>
              </a:rPr>
              <a:t>2</a:t>
            </a:r>
            <a:r>
              <a:rPr lang="en-US" altLang="zh-CN" sz="2400" dirty="0" smtClean="0">
                <a:latin typeface="微软雅黑" panose="020B0503020204020204" charset="-122"/>
                <a:ea typeface="微软雅黑" panose="020B0503020204020204" charset="-122"/>
                <a:cs typeface="微软雅黑" panose="020B0503020204020204" charset="-122"/>
              </a:rPr>
              <a:t>)(</a:t>
            </a:r>
            <a:r>
              <a:rPr lang="zh-CN" altLang="en-US" sz="2400" dirty="0" smtClean="0">
                <a:latin typeface="微软雅黑" panose="020B0503020204020204" charset="-122"/>
                <a:ea typeface="微软雅黑" panose="020B0503020204020204" charset="-122"/>
                <a:cs typeface="微软雅黑" panose="020B0503020204020204" charset="-122"/>
              </a:rPr>
              <a:t>　</a:t>
            </a:r>
            <a:r>
              <a:rPr lang="en-US" altLang="zh-CN" sz="2400" dirty="0" smtClean="0">
                <a:latin typeface="微软雅黑" panose="020B0503020204020204" charset="-122"/>
                <a:ea typeface="微软雅黑" panose="020B0503020204020204" charset="-122"/>
                <a:cs typeface="微软雅黑" panose="020B0503020204020204" charset="-122"/>
              </a:rPr>
              <a:t> </a:t>
            </a:r>
            <a:r>
              <a:rPr lang="zh-CN" altLang="en-US" sz="2400" dirty="0" smtClean="0">
                <a:latin typeface="微软雅黑" panose="020B0503020204020204" charset="-122"/>
                <a:ea typeface="微软雅黑" panose="020B0503020204020204" charset="-122"/>
                <a:cs typeface="微软雅黑" panose="020B0503020204020204" charset="-122"/>
              </a:rPr>
              <a:t>　</a:t>
            </a:r>
            <a:r>
              <a:rPr lang="en-US" altLang="zh-CN" sz="2400" dirty="0" smtClean="0">
                <a:latin typeface="微软雅黑" panose="020B0503020204020204" charset="-122"/>
                <a:ea typeface="微软雅黑" panose="020B0503020204020204" charset="-122"/>
                <a:cs typeface="微软雅黑" panose="020B0503020204020204" charset="-122"/>
              </a:rPr>
              <a:t>)</a:t>
            </a:r>
            <a:endParaRPr lang="zh-CN" altLang="en-US" sz="2400" dirty="0" smtClean="0">
              <a:latin typeface="微软雅黑" panose="020B0503020204020204" charset="-122"/>
              <a:ea typeface="微软雅黑" panose="020B0503020204020204" charset="-122"/>
              <a:cs typeface="微软雅黑" panose="020B0503020204020204" charset="-122"/>
            </a:endParaRPr>
          </a:p>
          <a:p>
            <a:r>
              <a:rPr lang="en-US" altLang="zh-CN" sz="2400" dirty="0" smtClean="0">
                <a:latin typeface="微软雅黑" panose="020B0503020204020204" charset="-122"/>
                <a:ea typeface="微软雅黑" panose="020B0503020204020204" charset="-122"/>
                <a:cs typeface="微软雅黑" panose="020B0503020204020204" charset="-122"/>
              </a:rPr>
              <a:t>  A.50 N</a:t>
            </a:r>
            <a:r>
              <a:rPr lang="zh-CN" altLang="en-US" sz="2400" dirty="0" smtClean="0">
                <a:latin typeface="微软雅黑" panose="020B0503020204020204" charset="-122"/>
                <a:ea typeface="微软雅黑" panose="020B0503020204020204" charset="-122"/>
                <a:cs typeface="微软雅黑" panose="020B0503020204020204" charset="-122"/>
              </a:rPr>
              <a:t>	     </a:t>
            </a:r>
            <a:r>
              <a:rPr lang="en-US" altLang="zh-CN" sz="2400" dirty="0" smtClean="0">
                <a:latin typeface="微软雅黑" panose="020B0503020204020204" charset="-122"/>
                <a:ea typeface="微软雅黑" panose="020B0503020204020204" charset="-122"/>
                <a:cs typeface="微软雅黑" panose="020B0503020204020204" charset="-122"/>
              </a:rPr>
              <a:t>B.60 N   </a:t>
            </a:r>
            <a:r>
              <a:rPr lang="zh-CN" altLang="en-US" sz="2400" dirty="0" smtClean="0">
                <a:latin typeface="微软雅黑" panose="020B0503020204020204" charset="-122"/>
                <a:ea typeface="微软雅黑" panose="020B0503020204020204" charset="-122"/>
                <a:cs typeface="微软雅黑" panose="020B0503020204020204" charset="-122"/>
              </a:rPr>
              <a:t>	    </a:t>
            </a:r>
            <a:endParaRPr lang="zh-CN" altLang="en-US" sz="2400" dirty="0" smtClean="0">
              <a:latin typeface="微软雅黑" panose="020B0503020204020204" charset="-122"/>
              <a:ea typeface="微软雅黑" panose="020B0503020204020204" charset="-122"/>
              <a:cs typeface="微软雅黑" panose="020B0503020204020204" charset="-122"/>
            </a:endParaRPr>
          </a:p>
          <a:p>
            <a:r>
              <a:rPr lang="zh-CN" altLang="en-US" sz="2400" dirty="0" smtClean="0">
                <a:latin typeface="微软雅黑" panose="020B0503020204020204" charset="-122"/>
                <a:ea typeface="微软雅黑" panose="020B0503020204020204" charset="-122"/>
                <a:cs typeface="微软雅黑" panose="020B0503020204020204" charset="-122"/>
              </a:rPr>
              <a:t>  </a:t>
            </a:r>
            <a:r>
              <a:rPr lang="en-US" altLang="zh-CN" sz="2400" dirty="0" smtClean="0">
                <a:latin typeface="微软雅黑" panose="020B0503020204020204" charset="-122"/>
                <a:ea typeface="微软雅黑" panose="020B0503020204020204" charset="-122"/>
                <a:cs typeface="微软雅黑" panose="020B0503020204020204" charset="-122"/>
              </a:rPr>
              <a:t>C.120 N</a:t>
            </a:r>
            <a:r>
              <a:rPr lang="zh-CN" altLang="en-US" sz="2400" dirty="0" smtClean="0">
                <a:latin typeface="微软雅黑" panose="020B0503020204020204" charset="-122"/>
                <a:ea typeface="微软雅黑" panose="020B0503020204020204" charset="-122"/>
                <a:cs typeface="微软雅黑" panose="020B0503020204020204" charset="-122"/>
              </a:rPr>
              <a:t>	     </a:t>
            </a:r>
            <a:r>
              <a:rPr lang="en-US" altLang="zh-CN" sz="2400" dirty="0" smtClean="0">
                <a:latin typeface="微软雅黑" panose="020B0503020204020204" charset="-122"/>
                <a:ea typeface="微软雅黑" panose="020B0503020204020204" charset="-122"/>
                <a:cs typeface="微软雅黑" panose="020B0503020204020204" charset="-122"/>
              </a:rPr>
              <a:t>D.100 N</a:t>
            </a:r>
            <a:endParaRPr lang="zh-CN" altLang="en-US" sz="2400" dirty="0" smtClean="0">
              <a:latin typeface="微软雅黑" panose="020B0503020204020204" charset="-122"/>
              <a:ea typeface="微软雅黑" panose="020B0503020204020204" charset="-122"/>
              <a:cs typeface="微软雅黑" panose="020B0503020204020204" charset="-122"/>
            </a:endParaRPr>
          </a:p>
        </p:txBody>
      </p:sp>
      <p:sp>
        <p:nvSpPr>
          <p:cNvPr id="3" name="TextBox 2"/>
          <p:cNvSpPr txBox="1"/>
          <p:nvPr/>
        </p:nvSpPr>
        <p:spPr>
          <a:xfrm>
            <a:off x="7968595" y="2623496"/>
            <a:ext cx="857256" cy="811530"/>
          </a:xfrm>
          <a:prstGeom prst="rect">
            <a:avLst/>
          </a:prstGeom>
          <a:noFill/>
        </p:spPr>
        <p:txBody>
          <a:bodyPr wrap="square" rtlCol="0">
            <a:spAutoFit/>
          </a:bodyPr>
          <a:lstStyle/>
          <a:p>
            <a:pPr algn="ctr"/>
            <a:r>
              <a:rPr lang="en-US" sz="3600" dirty="0" smtClean="0">
                <a:solidFill>
                  <a:srgbClr val="FF0000"/>
                </a:solidFill>
                <a:latin typeface="+mj-lt"/>
                <a:cs typeface="+mj-lt"/>
              </a:rPr>
              <a:t>D</a:t>
            </a:r>
            <a:endParaRPr lang="zh-CN" altLang="en-US" sz="3600" dirty="0">
              <a:solidFill>
                <a:srgbClr val="FF0000"/>
              </a:solidFill>
              <a:latin typeface="+mj-lt"/>
              <a:cs typeface="+mj-lt"/>
            </a:endParaRPr>
          </a:p>
        </p:txBody>
      </p:sp>
      <p:pic>
        <p:nvPicPr>
          <p:cNvPr id="7" name="Q20STBBX1RJXJCWL91.eps"/>
          <p:cNvPicPr/>
          <p:nvPr/>
        </p:nvPicPr>
        <p:blipFill>
          <a:blip r:embed="rId2"/>
          <a:stretch>
            <a:fillRect/>
          </a:stretch>
        </p:blipFill>
        <p:spPr>
          <a:xfrm>
            <a:off x="6294755" y="3434715"/>
            <a:ext cx="1914525" cy="1814195"/>
          </a:xfrm>
          <a:prstGeom prst="rect">
            <a:avLst/>
          </a:prstGeom>
        </p:spPr>
      </p:pic>
    </p:spTree>
  </p:cSld>
  <p:clrMapOvr>
    <a:masterClrMapping/>
  </p:clrMapOvr>
  <p:transition>
    <p:cover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44"/>
          <p:cNvSpPr txBox="1">
            <a:spLocks noChangeArrowheads="1"/>
          </p:cNvSpPr>
          <p:nvPr/>
        </p:nvSpPr>
        <p:spPr bwMode="auto">
          <a:xfrm>
            <a:off x="326261" y="637825"/>
            <a:ext cx="8532813" cy="572464"/>
          </a:xfrm>
          <a:prstGeom prst="rect">
            <a:avLst/>
          </a:prstGeom>
          <a:noFill/>
          <a:ln w="9525" algn="ctr">
            <a:noFill/>
            <a:miter lim="800000"/>
          </a:ln>
        </p:spPr>
        <p:txBody>
          <a:bodyPr>
            <a:spAutoFit/>
          </a:bodyPr>
          <a:lstStyle/>
          <a:p>
            <a:pPr defTabSz="685800"/>
            <a:r>
              <a:rPr lang="zh-CN" altLang="en-US" sz="2400" dirty="0" smtClean="0">
                <a:latin typeface="黑体" panose="02010609060101010101" pitchFamily="49" charset="-122"/>
                <a:ea typeface="黑体" panose="02010609060101010101" pitchFamily="49" charset="-122"/>
              </a:rPr>
              <a:t>课堂小结</a:t>
            </a:r>
            <a:r>
              <a:rPr lang="en-US" altLang="zh-CN" sz="2400" dirty="0" smtClean="0">
                <a:latin typeface="黑体" panose="02010609060101010101" pitchFamily="49" charset="-122"/>
                <a:ea typeface="黑体" panose="02010609060101010101" pitchFamily="49" charset="-122"/>
              </a:rPr>
              <a:t>·</a:t>
            </a:r>
            <a:r>
              <a:rPr lang="zh-CN" altLang="en-US" sz="2400" dirty="0" smtClean="0">
                <a:latin typeface="黑体" panose="02010609060101010101" pitchFamily="49" charset="-122"/>
                <a:ea typeface="黑体" panose="02010609060101010101" pitchFamily="49" charset="-122"/>
              </a:rPr>
              <a:t>思维导图</a:t>
            </a:r>
            <a:endParaRPr lang="en-US" altLang="zh-CN" sz="2400" dirty="0">
              <a:latin typeface="黑体" panose="02010609060101010101" pitchFamily="49" charset="-122"/>
              <a:ea typeface="黑体" panose="02010609060101010101" pitchFamily="49" charset="-122"/>
            </a:endParaRPr>
          </a:p>
        </p:txBody>
      </p:sp>
      <p:pic>
        <p:nvPicPr>
          <p:cNvPr id="4" name="Q20STBBX1RJXJCWL95.eps"/>
          <p:cNvPicPr/>
          <p:nvPr/>
        </p:nvPicPr>
        <p:blipFill>
          <a:blip r:embed="rId1"/>
          <a:stretch>
            <a:fillRect/>
          </a:stretch>
        </p:blipFill>
        <p:spPr>
          <a:xfrm>
            <a:off x="2001026" y="1356508"/>
            <a:ext cx="4902163" cy="3286148"/>
          </a:xfrm>
          <a:prstGeom prst="rect">
            <a:avLst/>
          </a:prstGeom>
        </p:spPr>
      </p:pic>
    </p:spTree>
  </p:cSld>
  <p:clrMapOvr>
    <a:masterClrMapping/>
  </p:clrMapOvr>
  <p:transition>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6514" y="713566"/>
            <a:ext cx="8572560" cy="504369"/>
          </a:xfrm>
          <a:prstGeom prst="rect">
            <a:avLst/>
          </a:prstGeom>
          <a:noFill/>
        </p:spPr>
        <p:txBody>
          <a:bodyPr wrap="square" rtlCol="0">
            <a:spAutoFit/>
          </a:bodyPr>
          <a:lstStyle/>
          <a:p>
            <a:r>
              <a:rPr lang="zh-CN" altLang="en-US" sz="2400" dirty="0" smtClean="0">
                <a:latin typeface="黑体" panose="02010609060101010101" pitchFamily="49" charset="-122"/>
                <a:ea typeface="黑体" panose="02010609060101010101" pitchFamily="49" charset="-122"/>
              </a:rPr>
              <a:t>要点归纳</a:t>
            </a:r>
            <a:endParaRPr lang="zh-CN" altLang="en-US" sz="2400" dirty="0" smtClean="0">
              <a:latin typeface="黑体" panose="02010609060101010101" pitchFamily="49" charset="-122"/>
              <a:ea typeface="黑体" panose="02010609060101010101" pitchFamily="49" charset="-122"/>
            </a:endParaRPr>
          </a:p>
        </p:txBody>
      </p:sp>
      <p:sp>
        <p:nvSpPr>
          <p:cNvPr id="6" name="TextBox 5"/>
          <p:cNvSpPr txBox="1"/>
          <p:nvPr/>
        </p:nvSpPr>
        <p:spPr>
          <a:xfrm>
            <a:off x="357952" y="1213632"/>
            <a:ext cx="8429684" cy="435697"/>
          </a:xfrm>
          <a:prstGeom prst="rect">
            <a:avLst/>
          </a:prstGeom>
          <a:noFill/>
        </p:spPr>
        <p:txBody>
          <a:bodyPr wrap="square" rtlCol="0">
            <a:spAutoFit/>
          </a:bodyPr>
          <a:lstStyle/>
          <a:p>
            <a:r>
              <a:rPr lang="en-US" altLang="zh-CN" dirty="0" smtClean="0">
                <a:latin typeface="黑体" panose="02010609060101010101" pitchFamily="49" charset="-122"/>
                <a:ea typeface="黑体" panose="02010609060101010101" pitchFamily="49" charset="-122"/>
              </a:rPr>
              <a:t>1.</a:t>
            </a:r>
            <a:r>
              <a:rPr lang="zh-CN" altLang="en-US" dirty="0" smtClean="0">
                <a:latin typeface="黑体" panose="02010609060101010101" pitchFamily="49" charset="-122"/>
                <a:ea typeface="黑体" panose="02010609060101010101" pitchFamily="49" charset="-122"/>
              </a:rPr>
              <a:t>合力与分力的三性</a:t>
            </a:r>
            <a:endParaRPr lang="zh-CN" altLang="en-US" dirty="0" smtClean="0">
              <a:latin typeface="黑体" panose="02010609060101010101" pitchFamily="49" charset="-122"/>
              <a:ea typeface="黑体" panose="02010609060101010101" pitchFamily="49" charset="-122"/>
            </a:endParaRPr>
          </a:p>
        </p:txBody>
      </p:sp>
      <p:pic>
        <p:nvPicPr>
          <p:cNvPr id="5" name="Q20STBBX1RJXJCWL60.eps"/>
          <p:cNvPicPr/>
          <p:nvPr/>
        </p:nvPicPr>
        <p:blipFill>
          <a:blip r:embed="rId1"/>
          <a:stretch>
            <a:fillRect/>
          </a:stretch>
        </p:blipFill>
        <p:spPr>
          <a:xfrm>
            <a:off x="1429522" y="1856574"/>
            <a:ext cx="6220560" cy="2714644"/>
          </a:xfrm>
          <a:prstGeom prst="rect">
            <a:avLst/>
          </a:prstGeom>
        </p:spPr>
      </p:pic>
    </p:spTree>
  </p:cSld>
  <p:clrMapOvr>
    <a:masterClrMapping/>
  </p:clrMapOvr>
  <p:transition>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500828" y="785002"/>
          <a:ext cx="8143932" cy="4214845"/>
        </p:xfrm>
        <a:graphic>
          <a:graphicData uri="http://schemas.openxmlformats.org/drawingml/2006/table">
            <a:tbl>
              <a:tblPr/>
              <a:tblGrid>
                <a:gridCol w="5429288"/>
                <a:gridCol w="2714644"/>
              </a:tblGrid>
              <a:tr h="526856">
                <a:tc>
                  <a:txBody>
                    <a:bodyPr/>
                    <a:lstStyle/>
                    <a:p>
                      <a:pPr algn="ctr">
                        <a:lnSpc>
                          <a:spcPts val="1425"/>
                        </a:lnSpc>
                        <a:spcAft>
                          <a:spcPts val="0"/>
                        </a:spcAft>
                      </a:pPr>
                      <a:r>
                        <a:rPr lang="zh-CN" sz="2000" b="1" dirty="0">
                          <a:latin typeface="Calibri" panose="020F0502020204030204"/>
                          <a:ea typeface="黑体" panose="02010609060101010101" pitchFamily="49" charset="-122"/>
                          <a:cs typeface="Times New Roman" panose="02020603050405020304"/>
                        </a:rPr>
                        <a:t>学习目标</a:t>
                      </a:r>
                      <a:endParaRPr lang="zh-CN" sz="2000" dirty="0">
                        <a:latin typeface="Calibri" panose="020F05020202040302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425"/>
                        </a:lnSpc>
                        <a:spcAft>
                          <a:spcPts val="0"/>
                        </a:spcAft>
                      </a:pPr>
                      <a:r>
                        <a:rPr lang="zh-CN" sz="2000" b="1" dirty="0">
                          <a:latin typeface="Calibri" panose="020F0502020204030204"/>
                          <a:ea typeface="黑体" panose="02010609060101010101" pitchFamily="49" charset="-122"/>
                          <a:cs typeface="Times New Roman" panose="02020603050405020304"/>
                        </a:rPr>
                        <a:t>成长记录</a:t>
                      </a:r>
                      <a:endParaRPr lang="zh-CN" sz="2000" dirty="0">
                        <a:latin typeface="Calibri" panose="020F05020202040302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53711">
                <a:tc>
                  <a:txBody>
                    <a:bodyPr/>
                    <a:lstStyle/>
                    <a:p>
                      <a:pPr>
                        <a:lnSpc>
                          <a:spcPct val="150000"/>
                        </a:lnSpc>
                        <a:spcAft>
                          <a:spcPts val="0"/>
                        </a:spcAft>
                      </a:pPr>
                      <a:r>
                        <a:rPr lang="en-US" sz="2000" b="1" dirty="0">
                          <a:latin typeface="+mn-ea"/>
                          <a:ea typeface="+mn-ea"/>
                          <a:cs typeface="Times New Roman" panose="02020603050405020304"/>
                        </a:rPr>
                        <a:t>1.</a:t>
                      </a:r>
                      <a:r>
                        <a:rPr lang="zh-CN" sz="2000" b="1" dirty="0">
                          <a:latin typeface="+mn-ea"/>
                          <a:ea typeface="+mn-ea"/>
                          <a:cs typeface="Times New Roman" panose="02020603050405020304"/>
                        </a:rPr>
                        <a:t>知道合力、分力的等效替代关系及力的合成和分解的概念</a:t>
                      </a:r>
                      <a:r>
                        <a:rPr lang="en-US" sz="2000" b="1" dirty="0">
                          <a:latin typeface="+mn-ea"/>
                          <a:ea typeface="+mn-ea"/>
                          <a:cs typeface="Times New Roman" panose="02020603050405020304"/>
                        </a:rPr>
                        <a:t>.</a:t>
                      </a:r>
                      <a:endParaRPr lang="zh-CN" sz="2000" dirty="0">
                        <a:latin typeface="+mn-ea"/>
                        <a:ea typeface="+mn-ea"/>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a:latin typeface="+mn-ea"/>
                          <a:ea typeface="+mn-ea"/>
                          <a:cs typeface="Times New Roman" panose="02020603050405020304"/>
                        </a:rPr>
                        <a:t>知识点一</a:t>
                      </a:r>
                      <a:r>
                        <a:rPr lang="en-US" sz="2000" b="1">
                          <a:latin typeface="+mn-ea"/>
                          <a:ea typeface="+mn-ea"/>
                          <a:cs typeface="Times New Roman" panose="02020603050405020304"/>
                        </a:rPr>
                        <a:t>&amp;</a:t>
                      </a:r>
                      <a:r>
                        <a:rPr lang="zh-CN" sz="2000" b="1">
                          <a:latin typeface="+mn-ea"/>
                          <a:ea typeface="+mn-ea"/>
                          <a:cs typeface="Times New Roman" panose="02020603050405020304"/>
                        </a:rPr>
                        <a:t>要点一</a:t>
                      </a:r>
                      <a:endParaRPr lang="zh-CN" sz="2000">
                        <a:latin typeface="+mn-ea"/>
                        <a:ea typeface="+mn-ea"/>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53711">
                <a:tc>
                  <a:txBody>
                    <a:bodyPr/>
                    <a:lstStyle/>
                    <a:p>
                      <a:pPr>
                        <a:lnSpc>
                          <a:spcPct val="150000"/>
                        </a:lnSpc>
                        <a:spcAft>
                          <a:spcPts val="0"/>
                        </a:spcAft>
                      </a:pPr>
                      <a:r>
                        <a:rPr lang="en-US" sz="2000" b="1" dirty="0">
                          <a:latin typeface="+mn-ea"/>
                          <a:ea typeface="+mn-ea"/>
                          <a:cs typeface="Times New Roman" panose="02020603050405020304"/>
                        </a:rPr>
                        <a:t>2.</a:t>
                      </a:r>
                      <a:r>
                        <a:rPr lang="zh-CN" sz="2000" b="1" dirty="0">
                          <a:latin typeface="+mn-ea"/>
                          <a:ea typeface="+mn-ea"/>
                          <a:cs typeface="Times New Roman" panose="02020603050405020304"/>
                        </a:rPr>
                        <a:t>理解平行四边形定则</a:t>
                      </a:r>
                      <a:r>
                        <a:rPr lang="en-US" sz="2000" b="1" dirty="0">
                          <a:latin typeface="+mn-ea"/>
                          <a:ea typeface="+mn-ea"/>
                          <a:cs typeface="Times New Roman" panose="02020603050405020304"/>
                        </a:rPr>
                        <a:t>,</a:t>
                      </a:r>
                      <a:r>
                        <a:rPr lang="zh-CN" sz="2000" b="1" dirty="0">
                          <a:latin typeface="+mn-ea"/>
                          <a:ea typeface="+mn-ea"/>
                          <a:cs typeface="Times New Roman" panose="02020603050405020304"/>
                        </a:rPr>
                        <a:t>会用平行四边形定则进行力的合成和分解</a:t>
                      </a:r>
                      <a:r>
                        <a:rPr lang="en-US" sz="2000" b="1" dirty="0">
                          <a:latin typeface="+mn-ea"/>
                          <a:ea typeface="+mn-ea"/>
                          <a:cs typeface="Times New Roman" panose="02020603050405020304"/>
                        </a:rPr>
                        <a:t>.</a:t>
                      </a:r>
                      <a:endParaRPr lang="zh-CN" sz="2000" dirty="0">
                        <a:latin typeface="+mn-ea"/>
                        <a:ea typeface="+mn-ea"/>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a:latin typeface="+mn-ea"/>
                          <a:ea typeface="+mn-ea"/>
                          <a:cs typeface="Times New Roman" panose="02020603050405020304"/>
                        </a:rPr>
                        <a:t>知识点二</a:t>
                      </a:r>
                      <a:r>
                        <a:rPr lang="en-US" sz="2000" b="1">
                          <a:latin typeface="+mn-ea"/>
                          <a:ea typeface="+mn-ea"/>
                          <a:cs typeface="Times New Roman" panose="02020603050405020304"/>
                        </a:rPr>
                        <a:t>&amp;</a:t>
                      </a:r>
                      <a:r>
                        <a:rPr lang="zh-CN" sz="2000" b="1">
                          <a:latin typeface="+mn-ea"/>
                          <a:ea typeface="+mn-ea"/>
                          <a:cs typeface="Times New Roman" panose="02020603050405020304"/>
                        </a:rPr>
                        <a:t>要点二、三</a:t>
                      </a:r>
                      <a:endParaRPr lang="zh-CN" sz="2000">
                        <a:latin typeface="+mn-ea"/>
                        <a:ea typeface="+mn-ea"/>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53711">
                <a:tc>
                  <a:txBody>
                    <a:bodyPr/>
                    <a:lstStyle/>
                    <a:p>
                      <a:pPr>
                        <a:lnSpc>
                          <a:spcPct val="150000"/>
                        </a:lnSpc>
                        <a:spcAft>
                          <a:spcPts val="0"/>
                        </a:spcAft>
                      </a:pPr>
                      <a:r>
                        <a:rPr lang="en-US" sz="2000" b="1" dirty="0">
                          <a:latin typeface="+mn-ea"/>
                          <a:ea typeface="+mn-ea"/>
                          <a:cs typeface="Times New Roman" panose="02020603050405020304"/>
                        </a:rPr>
                        <a:t>3.</a:t>
                      </a:r>
                      <a:r>
                        <a:rPr lang="zh-CN" sz="2000" b="1" dirty="0">
                          <a:latin typeface="+mn-ea"/>
                          <a:ea typeface="+mn-ea"/>
                          <a:cs typeface="Times New Roman" panose="02020603050405020304"/>
                        </a:rPr>
                        <a:t>明确分力与合力间的大小关系</a:t>
                      </a:r>
                      <a:r>
                        <a:rPr lang="en-US" sz="2000" b="1" dirty="0">
                          <a:latin typeface="+mn-ea"/>
                          <a:ea typeface="+mn-ea"/>
                          <a:cs typeface="Times New Roman" panose="02020603050405020304"/>
                        </a:rPr>
                        <a:t>,</a:t>
                      </a:r>
                      <a:r>
                        <a:rPr lang="zh-CN" sz="2000" b="1" dirty="0">
                          <a:latin typeface="+mn-ea"/>
                          <a:ea typeface="+mn-ea"/>
                          <a:cs typeface="Times New Roman" panose="02020603050405020304"/>
                        </a:rPr>
                        <a:t>并会用作图法和计算法求合力或分力</a:t>
                      </a:r>
                      <a:r>
                        <a:rPr lang="en-US" sz="2000" b="1" dirty="0">
                          <a:latin typeface="+mn-ea"/>
                          <a:ea typeface="+mn-ea"/>
                          <a:cs typeface="Times New Roman" panose="02020603050405020304"/>
                        </a:rPr>
                        <a:t>.</a:t>
                      </a:r>
                      <a:endParaRPr lang="zh-CN" sz="2000" dirty="0">
                        <a:latin typeface="+mn-ea"/>
                        <a:ea typeface="+mn-ea"/>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dirty="0">
                          <a:latin typeface="+mn-ea"/>
                          <a:ea typeface="+mn-ea"/>
                          <a:cs typeface="Times New Roman" panose="02020603050405020304"/>
                        </a:rPr>
                        <a:t>知识点二</a:t>
                      </a:r>
                      <a:r>
                        <a:rPr lang="en-US" sz="2000" b="1" dirty="0">
                          <a:latin typeface="+mn-ea"/>
                          <a:ea typeface="+mn-ea"/>
                          <a:cs typeface="Times New Roman" panose="02020603050405020304"/>
                        </a:rPr>
                        <a:t>&amp;</a:t>
                      </a:r>
                      <a:r>
                        <a:rPr lang="zh-CN" sz="2000" b="1" dirty="0">
                          <a:latin typeface="+mn-ea"/>
                          <a:ea typeface="+mn-ea"/>
                          <a:cs typeface="Times New Roman" panose="02020603050405020304"/>
                        </a:rPr>
                        <a:t>要点二</a:t>
                      </a:r>
                      <a:endParaRPr lang="zh-CN" sz="2000" dirty="0">
                        <a:latin typeface="+mn-ea"/>
                        <a:ea typeface="+mn-ea"/>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26856">
                <a:tc>
                  <a:txBody>
                    <a:bodyPr/>
                    <a:lstStyle/>
                    <a:p>
                      <a:pPr>
                        <a:lnSpc>
                          <a:spcPct val="150000"/>
                        </a:lnSpc>
                        <a:spcAft>
                          <a:spcPts val="0"/>
                        </a:spcAft>
                      </a:pPr>
                      <a:r>
                        <a:rPr lang="en-US" sz="2000" b="1" dirty="0">
                          <a:latin typeface="+mn-ea"/>
                          <a:ea typeface="+mn-ea"/>
                          <a:cs typeface="Times New Roman" panose="02020603050405020304"/>
                        </a:rPr>
                        <a:t>4.</a:t>
                      </a:r>
                      <a:r>
                        <a:rPr lang="zh-CN" sz="2000" b="1" dirty="0">
                          <a:latin typeface="+mn-ea"/>
                          <a:ea typeface="+mn-ea"/>
                          <a:cs typeface="Times New Roman" panose="02020603050405020304"/>
                        </a:rPr>
                        <a:t>区分矢量和标量</a:t>
                      </a:r>
                      <a:r>
                        <a:rPr lang="en-US" sz="2000" b="1" dirty="0">
                          <a:latin typeface="+mn-ea"/>
                          <a:ea typeface="+mn-ea"/>
                          <a:cs typeface="Times New Roman" panose="02020603050405020304"/>
                        </a:rPr>
                        <a:t>,</a:t>
                      </a:r>
                      <a:r>
                        <a:rPr lang="zh-CN" sz="2000" b="1" dirty="0">
                          <a:latin typeface="+mn-ea"/>
                          <a:ea typeface="+mn-ea"/>
                          <a:cs typeface="Times New Roman" panose="02020603050405020304"/>
                        </a:rPr>
                        <a:t>并掌握它们的运算方法</a:t>
                      </a:r>
                      <a:r>
                        <a:rPr lang="en-US" sz="2000" b="1" dirty="0">
                          <a:latin typeface="+mn-ea"/>
                          <a:ea typeface="+mn-ea"/>
                          <a:cs typeface="Times New Roman" panose="02020603050405020304"/>
                        </a:rPr>
                        <a:t>.</a:t>
                      </a:r>
                      <a:endParaRPr lang="zh-CN" sz="2000" dirty="0">
                        <a:latin typeface="+mn-ea"/>
                        <a:ea typeface="+mn-ea"/>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dirty="0">
                          <a:latin typeface="+mn-ea"/>
                          <a:ea typeface="+mn-ea"/>
                          <a:cs typeface="Times New Roman" panose="02020603050405020304"/>
                        </a:rPr>
                        <a:t>知识点三</a:t>
                      </a:r>
                      <a:r>
                        <a:rPr lang="en-US" sz="2000" b="1" dirty="0">
                          <a:latin typeface="+mn-ea"/>
                          <a:ea typeface="+mn-ea"/>
                          <a:cs typeface="Times New Roman" panose="02020603050405020304"/>
                        </a:rPr>
                        <a:t>&amp;</a:t>
                      </a:r>
                      <a:r>
                        <a:rPr lang="zh-CN" sz="2000" b="1" dirty="0">
                          <a:latin typeface="+mn-ea"/>
                          <a:ea typeface="+mn-ea"/>
                          <a:cs typeface="Times New Roman" panose="02020603050405020304"/>
                        </a:rPr>
                        <a:t>要点二、三</a:t>
                      </a:r>
                      <a:endParaRPr lang="zh-CN" sz="2000" dirty="0">
                        <a:latin typeface="+mn-ea"/>
                        <a:ea typeface="+mn-ea"/>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a:hlinkClick r:id="rId1" action="ppaction://hlinksldjump"/>
          </p:cNvPr>
          <p:cNvSpPr txBox="1">
            <a:spLocks noChangeArrowheads="1"/>
          </p:cNvSpPr>
          <p:nvPr/>
        </p:nvSpPr>
        <p:spPr bwMode="auto">
          <a:xfrm>
            <a:off x="3852863" y="1341438"/>
            <a:ext cx="2808287" cy="579437"/>
          </a:xfrm>
          <a:prstGeom prst="rect">
            <a:avLst/>
          </a:prstGeom>
          <a:solidFill>
            <a:srgbClr val="3DCF4B">
              <a:alpha val="0"/>
            </a:srgbClr>
          </a:solidFill>
          <a:ln w="9525">
            <a:noFill/>
            <a:miter lim="800000"/>
          </a:ln>
        </p:spPr>
        <p:txBody>
          <a:bodyPr lIns="91422" tIns="45712" rIns="91422" bIns="45712">
            <a:spAutoFit/>
          </a:bodyPr>
          <a:lstStyle/>
          <a:p>
            <a:pPr algn="ctr">
              <a:lnSpc>
                <a:spcPct val="100000"/>
              </a:lnSpc>
              <a:spcBef>
                <a:spcPct val="50000"/>
              </a:spcBef>
              <a:buFont typeface="Arial" panose="020B0604020202020204" pitchFamily="34" charset="0"/>
              <a:buNone/>
            </a:pPr>
            <a:r>
              <a:rPr lang="zh-CN" altLang="en-US" sz="3200" dirty="0" smtClean="0">
                <a:solidFill>
                  <a:srgbClr val="3333FF"/>
                </a:solidFill>
                <a:latin typeface="Calibri" panose="020F0502020204030204" pitchFamily="34" charset="0"/>
                <a:ea typeface="黑体" panose="02010609060101010101" pitchFamily="49" charset="-122"/>
              </a:rPr>
              <a:t>自主预习</a:t>
            </a:r>
            <a:endParaRPr lang="en-US" altLang="zh-CN" sz="3200" dirty="0">
              <a:solidFill>
                <a:srgbClr val="3333FF"/>
              </a:solidFill>
              <a:latin typeface="Calibri" panose="020F0502020204030204" pitchFamily="34" charset="0"/>
              <a:ea typeface="黑体" panose="02010609060101010101" pitchFamily="49" charset="-122"/>
            </a:endParaRPr>
          </a:p>
        </p:txBody>
      </p:sp>
      <p:sp>
        <p:nvSpPr>
          <p:cNvPr id="30723" name="Text Box 2">
            <a:hlinkClick r:id="rId2" action="ppaction://hlinksldjump"/>
          </p:cNvPr>
          <p:cNvSpPr txBox="1">
            <a:spLocks noChangeArrowheads="1"/>
          </p:cNvSpPr>
          <p:nvPr/>
        </p:nvSpPr>
        <p:spPr bwMode="auto">
          <a:xfrm>
            <a:off x="3852863" y="2492375"/>
            <a:ext cx="2808287" cy="579438"/>
          </a:xfrm>
          <a:prstGeom prst="rect">
            <a:avLst/>
          </a:prstGeom>
          <a:solidFill>
            <a:srgbClr val="2DB53A">
              <a:alpha val="0"/>
            </a:srgbClr>
          </a:solidFill>
          <a:ln w="9525">
            <a:noFill/>
            <a:miter lim="800000"/>
          </a:ln>
        </p:spPr>
        <p:txBody>
          <a:bodyPr lIns="91422" tIns="45712" rIns="91422" bIns="45712">
            <a:spAutoFit/>
          </a:bodyPr>
          <a:lstStyle/>
          <a:p>
            <a:pPr algn="ctr">
              <a:lnSpc>
                <a:spcPct val="100000"/>
              </a:lnSpc>
              <a:spcBef>
                <a:spcPct val="50000"/>
              </a:spcBef>
              <a:buFont typeface="Arial" panose="020B0604020202020204" pitchFamily="34" charset="0"/>
              <a:buNone/>
            </a:pPr>
            <a:r>
              <a:rPr lang="zh-CN" altLang="en-US" sz="3200" dirty="0" smtClean="0">
                <a:solidFill>
                  <a:srgbClr val="3333FF"/>
                </a:solidFill>
                <a:latin typeface="Calibri" panose="020F0502020204030204" pitchFamily="34" charset="0"/>
                <a:ea typeface="黑体" panose="02010609060101010101" pitchFamily="49" charset="-122"/>
              </a:rPr>
              <a:t>合作探究</a:t>
            </a:r>
            <a:endParaRPr lang="zh-CN" altLang="en-US" sz="3200" dirty="0">
              <a:solidFill>
                <a:srgbClr val="3333FF"/>
              </a:solidFill>
              <a:latin typeface="Calibri" panose="020F0502020204030204" pitchFamily="34" charset="0"/>
              <a:ea typeface="黑体" panose="02010609060101010101" pitchFamily="49" charset="-122"/>
            </a:endParaRPr>
          </a:p>
        </p:txBody>
      </p:sp>
      <p:sp>
        <p:nvSpPr>
          <p:cNvPr id="30724" name="Text Box 2">
            <a:hlinkClick r:id="rId3" action="ppaction://hlinksldjump"/>
          </p:cNvPr>
          <p:cNvSpPr txBox="1">
            <a:spLocks noChangeArrowheads="1"/>
          </p:cNvSpPr>
          <p:nvPr/>
        </p:nvSpPr>
        <p:spPr bwMode="auto">
          <a:xfrm>
            <a:off x="3925888" y="3634591"/>
            <a:ext cx="2808287" cy="579437"/>
          </a:xfrm>
          <a:prstGeom prst="rect">
            <a:avLst/>
          </a:prstGeom>
          <a:solidFill>
            <a:srgbClr val="2DB53A">
              <a:alpha val="0"/>
            </a:srgbClr>
          </a:solidFill>
          <a:ln w="9525">
            <a:noFill/>
            <a:miter lim="800000"/>
          </a:ln>
        </p:spPr>
        <p:txBody>
          <a:bodyPr lIns="91422" tIns="45712" rIns="91422" bIns="45712">
            <a:spAutoFit/>
          </a:bodyPr>
          <a:lstStyle/>
          <a:p>
            <a:pPr algn="ctr">
              <a:lnSpc>
                <a:spcPct val="100000"/>
              </a:lnSpc>
              <a:spcBef>
                <a:spcPct val="50000"/>
              </a:spcBef>
              <a:buFont typeface="Arial" panose="020B0604020202020204" pitchFamily="34" charset="0"/>
              <a:buNone/>
            </a:pPr>
            <a:r>
              <a:rPr lang="zh-CN" altLang="en-US" sz="3200" dirty="0" smtClean="0">
                <a:solidFill>
                  <a:srgbClr val="3333FF"/>
                </a:solidFill>
                <a:latin typeface="Calibri" panose="020F0502020204030204" pitchFamily="34" charset="0"/>
                <a:ea typeface="黑体" panose="02010609060101010101" pitchFamily="49" charset="-122"/>
              </a:rPr>
              <a:t>实践应用</a:t>
            </a:r>
            <a:endParaRPr lang="zh-CN" altLang="en-US" sz="3200" dirty="0">
              <a:solidFill>
                <a:srgbClr val="3333FF"/>
              </a:solidFill>
              <a:latin typeface="Calibri" panose="020F0502020204030204" pitchFamily="34" charset="0"/>
              <a:ea typeface="黑体" panose="02010609060101010101" pitchFamily="49" charset="-122"/>
            </a:endParaRPr>
          </a:p>
        </p:txBody>
      </p:sp>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13"/>
          <p:cNvSpPr txBox="1">
            <a:spLocks noChangeArrowheads="1"/>
          </p:cNvSpPr>
          <p:nvPr/>
        </p:nvSpPr>
        <p:spPr bwMode="auto">
          <a:xfrm>
            <a:off x="612775" y="671513"/>
            <a:ext cx="8064500" cy="579437"/>
          </a:xfrm>
          <a:prstGeom prst="rect">
            <a:avLst/>
          </a:prstGeom>
          <a:noFill/>
          <a:ln w="9525" algn="ctr">
            <a:noFill/>
            <a:miter lim="800000"/>
          </a:ln>
        </p:spPr>
        <p:txBody>
          <a:bodyPr>
            <a:spAutoFit/>
          </a:bodyPr>
          <a:lstStyle/>
          <a:p>
            <a:pPr algn="ctr" defTabSz="685800">
              <a:lnSpc>
                <a:spcPct val="100000"/>
              </a:lnSpc>
            </a:pPr>
            <a:r>
              <a:rPr lang="zh-CN" altLang="en-US" sz="3200" dirty="0" smtClean="0">
                <a:solidFill>
                  <a:srgbClr val="0000FF"/>
                </a:solidFill>
                <a:latin typeface="黑体" panose="02010609060101010101" pitchFamily="49" charset="-122"/>
                <a:ea typeface="黑体" panose="02010609060101010101" pitchFamily="49" charset="-122"/>
              </a:rPr>
              <a:t>自主预习</a:t>
            </a:r>
            <a:r>
              <a:rPr lang="en-US" altLang="zh-CN" sz="3200" dirty="0" smtClean="0">
                <a:solidFill>
                  <a:srgbClr val="0000FF"/>
                </a:solidFill>
                <a:latin typeface="黑体" panose="02010609060101010101" pitchFamily="49" charset="-122"/>
                <a:ea typeface="黑体" panose="02010609060101010101" pitchFamily="49" charset="-122"/>
              </a:rPr>
              <a:t>·</a:t>
            </a:r>
            <a:r>
              <a:rPr lang="zh-CN" altLang="en-US" sz="3200" dirty="0" smtClean="0">
                <a:solidFill>
                  <a:srgbClr val="0000FF"/>
                </a:solidFill>
                <a:latin typeface="黑体" panose="02010609060101010101" pitchFamily="49" charset="-122"/>
                <a:ea typeface="黑体" panose="02010609060101010101" pitchFamily="49" charset="-122"/>
              </a:rPr>
              <a:t>掌握新知</a:t>
            </a:r>
            <a:endParaRPr lang="zh-CN" altLang="en-US" sz="3200" dirty="0">
              <a:solidFill>
                <a:srgbClr val="0000FF"/>
              </a:solidFill>
              <a:latin typeface="黑体" panose="02010609060101010101" pitchFamily="49" charset="-122"/>
              <a:ea typeface="黑体" panose="02010609060101010101" pitchFamily="49" charset="-122"/>
            </a:endParaRPr>
          </a:p>
        </p:txBody>
      </p:sp>
      <p:sp>
        <p:nvSpPr>
          <p:cNvPr id="31747" name="Text Box 345"/>
          <p:cNvSpPr txBox="1">
            <a:spLocks noChangeArrowheads="1"/>
          </p:cNvSpPr>
          <p:nvPr/>
        </p:nvSpPr>
        <p:spPr bwMode="auto">
          <a:xfrm>
            <a:off x="468313" y="1344613"/>
            <a:ext cx="8280400" cy="461665"/>
          </a:xfrm>
          <a:prstGeom prst="rect">
            <a:avLst/>
          </a:prstGeom>
          <a:noFill/>
          <a:ln w="9525" algn="ctr">
            <a:noFill/>
            <a:miter lim="800000"/>
          </a:ln>
        </p:spPr>
        <p:txBody>
          <a:bodyPr>
            <a:spAutoFit/>
          </a:bodyPr>
          <a:lstStyle/>
          <a:p>
            <a:pPr defTabSz="685800">
              <a:lnSpc>
                <a:spcPct val="100000"/>
              </a:lnSpc>
            </a:pPr>
            <a:r>
              <a:rPr lang="zh-CN" altLang="en-US" sz="2400" dirty="0" smtClean="0">
                <a:latin typeface="黑体" panose="02010609060101010101" pitchFamily="49" charset="-122"/>
                <a:ea typeface="黑体" panose="02010609060101010101" pitchFamily="49" charset="-122"/>
              </a:rPr>
              <a:t>知识梳理</a:t>
            </a:r>
            <a:endParaRPr lang="zh-CN" altLang="en-US" sz="2400" dirty="0" smtClean="0">
              <a:latin typeface="黑体" panose="02010609060101010101" pitchFamily="49" charset="-122"/>
              <a:ea typeface="黑体" panose="02010609060101010101" pitchFamily="49" charset="-122"/>
            </a:endParaRPr>
          </a:p>
        </p:txBody>
      </p:sp>
      <p:sp>
        <p:nvSpPr>
          <p:cNvPr id="5" name="TextBox 4"/>
          <p:cNvSpPr txBox="1"/>
          <p:nvPr/>
        </p:nvSpPr>
        <p:spPr>
          <a:xfrm>
            <a:off x="286514" y="1856574"/>
            <a:ext cx="8572560" cy="2328523"/>
          </a:xfrm>
          <a:prstGeom prst="rect">
            <a:avLst/>
          </a:prstGeom>
          <a:noFill/>
        </p:spPr>
        <p:txBody>
          <a:bodyPr wrap="square" rtlCol="0">
            <a:spAutoFit/>
          </a:bodyPr>
          <a:lstStyle/>
          <a:p>
            <a:pPr>
              <a:lnSpc>
                <a:spcPct val="150000"/>
              </a:lnSpc>
            </a:pPr>
            <a:r>
              <a:rPr lang="zh-CN" altLang="en-US" dirty="0" smtClean="0">
                <a:latin typeface="黑体" panose="02010609060101010101" pitchFamily="49" charset="-122"/>
                <a:ea typeface="黑体" panose="02010609060101010101" pitchFamily="49" charset="-122"/>
              </a:rPr>
              <a:t>一、合力与分力</a:t>
            </a:r>
            <a:endParaRPr lang="zh-CN" altLang="en-US" dirty="0" smtClean="0">
              <a:latin typeface="黑体" panose="02010609060101010101" pitchFamily="49" charset="-122"/>
              <a:ea typeface="黑体" panose="02010609060101010101" pitchFamily="49" charset="-122"/>
            </a:endParaRPr>
          </a:p>
          <a:p>
            <a:pPr>
              <a:lnSpc>
                <a:spcPct val="150000"/>
              </a:lnSpc>
            </a:pPr>
            <a:r>
              <a:rPr lang="en-US" dirty="0" smtClean="0">
                <a:latin typeface="黑体" panose="02010609060101010101" pitchFamily="49" charset="-122"/>
                <a:ea typeface="黑体" panose="02010609060101010101" pitchFamily="49" charset="-122"/>
              </a:rPr>
              <a:t>1.</a:t>
            </a:r>
            <a:r>
              <a:rPr lang="zh-CN" altLang="en-US" dirty="0" smtClean="0">
                <a:latin typeface="黑体" panose="02010609060101010101" pitchFamily="49" charset="-122"/>
                <a:ea typeface="黑体" panose="02010609060101010101" pitchFamily="49" charset="-122"/>
              </a:rPr>
              <a:t>合力</a:t>
            </a:r>
            <a:r>
              <a:rPr lang="en-US" dirty="0" smtClean="0">
                <a:latin typeface="黑体" panose="02010609060101010101" pitchFamily="49" charset="-122"/>
                <a:ea typeface="黑体" panose="02010609060101010101" pitchFamily="49" charset="-122"/>
              </a:rPr>
              <a:t>:</a:t>
            </a:r>
            <a:r>
              <a:rPr lang="zh-CN" altLang="en-US" dirty="0" smtClean="0"/>
              <a:t>假设一个力</a:t>
            </a:r>
            <a:r>
              <a:rPr lang="zh-CN" altLang="en-US" u="sng" dirty="0" smtClean="0"/>
              <a:t>             </a:t>
            </a:r>
            <a:r>
              <a:rPr lang="zh-CN" altLang="en-US" dirty="0" smtClean="0"/>
              <a:t>的效果跟某</a:t>
            </a:r>
            <a:r>
              <a:rPr lang="zh-CN" altLang="en-US" u="sng" dirty="0" smtClean="0"/>
              <a:t>                </a:t>
            </a:r>
            <a:r>
              <a:rPr lang="zh-CN" altLang="en-US" dirty="0" smtClean="0"/>
              <a:t>的效果相同</a:t>
            </a:r>
            <a:r>
              <a:rPr lang="en-US" dirty="0" smtClean="0"/>
              <a:t>,</a:t>
            </a:r>
            <a:r>
              <a:rPr lang="zh-CN" altLang="en-US" dirty="0" smtClean="0"/>
              <a:t>这个力就叫作那几个力的合力</a:t>
            </a:r>
            <a:r>
              <a:rPr lang="en-US" dirty="0" smtClean="0"/>
              <a:t>.</a:t>
            </a:r>
            <a:endParaRPr lang="zh-CN" altLang="en-US" dirty="0" smtClean="0"/>
          </a:p>
          <a:p>
            <a:pPr>
              <a:lnSpc>
                <a:spcPct val="150000"/>
              </a:lnSpc>
            </a:pPr>
            <a:r>
              <a:rPr lang="en-US" dirty="0" smtClean="0">
                <a:latin typeface="黑体" panose="02010609060101010101" pitchFamily="49" charset="-122"/>
                <a:ea typeface="黑体" panose="02010609060101010101" pitchFamily="49" charset="-122"/>
              </a:rPr>
              <a:t>2.</a:t>
            </a:r>
            <a:r>
              <a:rPr lang="zh-CN" altLang="en-US" dirty="0" smtClean="0">
                <a:latin typeface="黑体" panose="02010609060101010101" pitchFamily="49" charset="-122"/>
                <a:ea typeface="黑体" panose="02010609060101010101" pitchFamily="49" charset="-122"/>
              </a:rPr>
              <a:t>分力</a:t>
            </a:r>
            <a:r>
              <a:rPr lang="en-US" dirty="0" smtClean="0">
                <a:latin typeface="黑体" panose="02010609060101010101" pitchFamily="49" charset="-122"/>
                <a:ea typeface="黑体" panose="02010609060101010101" pitchFamily="49" charset="-122"/>
              </a:rPr>
              <a:t>:</a:t>
            </a:r>
            <a:r>
              <a:rPr lang="zh-CN" altLang="en-US" dirty="0" smtClean="0"/>
              <a:t>假设</a:t>
            </a:r>
            <a:r>
              <a:rPr lang="zh-CN" altLang="en-US" u="sng" dirty="0" smtClean="0"/>
              <a:t>                </a:t>
            </a:r>
            <a:r>
              <a:rPr lang="zh-CN" altLang="en-US" dirty="0" smtClean="0"/>
              <a:t>的效果跟某个力</a:t>
            </a:r>
            <a:r>
              <a:rPr lang="zh-CN" altLang="en-US" u="sng" dirty="0" smtClean="0"/>
              <a:t>             </a:t>
            </a:r>
            <a:r>
              <a:rPr lang="zh-CN" altLang="en-US" dirty="0" smtClean="0"/>
              <a:t>的效果相同</a:t>
            </a:r>
            <a:r>
              <a:rPr lang="en-US" dirty="0" smtClean="0"/>
              <a:t>,</a:t>
            </a:r>
            <a:r>
              <a:rPr lang="zh-CN" altLang="en-US" dirty="0" smtClean="0"/>
              <a:t>这几个力就叫作那个力的分力</a:t>
            </a:r>
            <a:r>
              <a:rPr lang="en-US" dirty="0" smtClean="0"/>
              <a:t>.</a:t>
            </a:r>
            <a:endParaRPr lang="zh-CN" altLang="en-US" dirty="0"/>
          </a:p>
        </p:txBody>
      </p:sp>
      <p:sp>
        <p:nvSpPr>
          <p:cNvPr id="13" name="TextBox 12"/>
          <p:cNvSpPr txBox="1"/>
          <p:nvPr/>
        </p:nvSpPr>
        <p:spPr>
          <a:xfrm>
            <a:off x="2858282" y="2292825"/>
            <a:ext cx="1500198" cy="435697"/>
          </a:xfrm>
          <a:prstGeom prst="rect">
            <a:avLst/>
          </a:prstGeom>
          <a:noFill/>
        </p:spPr>
        <p:txBody>
          <a:bodyPr wrap="square" rtlCol="0">
            <a:spAutoFit/>
          </a:bodyPr>
          <a:lstStyle/>
          <a:p>
            <a:r>
              <a:rPr lang="zh-CN" altLang="en-US" dirty="0" smtClean="0">
                <a:solidFill>
                  <a:srgbClr val="FF0000"/>
                </a:solidFill>
              </a:rPr>
              <a:t>单独作用</a:t>
            </a:r>
            <a:endParaRPr lang="zh-CN" altLang="en-US" dirty="0">
              <a:solidFill>
                <a:srgbClr val="FF0000"/>
              </a:solidFill>
            </a:endParaRPr>
          </a:p>
        </p:txBody>
      </p:sp>
      <p:sp>
        <p:nvSpPr>
          <p:cNvPr id="10" name="TextBox 9"/>
          <p:cNvSpPr txBox="1"/>
          <p:nvPr/>
        </p:nvSpPr>
        <p:spPr>
          <a:xfrm>
            <a:off x="5501488" y="2292825"/>
            <a:ext cx="2000264" cy="492443"/>
          </a:xfrm>
          <a:prstGeom prst="rect">
            <a:avLst/>
          </a:prstGeom>
          <a:noFill/>
        </p:spPr>
        <p:txBody>
          <a:bodyPr wrap="square" rtlCol="0">
            <a:spAutoFit/>
          </a:bodyPr>
          <a:lstStyle/>
          <a:p>
            <a:r>
              <a:rPr lang="zh-CN" altLang="en-US" dirty="0" smtClean="0">
                <a:solidFill>
                  <a:srgbClr val="FF0000"/>
                </a:solidFill>
              </a:rPr>
              <a:t>几个力共同作用</a:t>
            </a:r>
            <a:endParaRPr lang="zh-CN" altLang="en-US" dirty="0">
              <a:solidFill>
                <a:srgbClr val="FF0000"/>
              </a:solidFill>
            </a:endParaRPr>
          </a:p>
        </p:txBody>
      </p:sp>
      <p:sp>
        <p:nvSpPr>
          <p:cNvPr id="16" name="TextBox 15"/>
          <p:cNvSpPr txBox="1"/>
          <p:nvPr/>
        </p:nvSpPr>
        <p:spPr>
          <a:xfrm>
            <a:off x="1786712" y="3221519"/>
            <a:ext cx="2071702" cy="492443"/>
          </a:xfrm>
          <a:prstGeom prst="rect">
            <a:avLst/>
          </a:prstGeom>
          <a:noFill/>
        </p:spPr>
        <p:txBody>
          <a:bodyPr wrap="square" rtlCol="0">
            <a:spAutoFit/>
          </a:bodyPr>
          <a:lstStyle/>
          <a:p>
            <a:r>
              <a:rPr lang="zh-CN" altLang="en-US" dirty="0" smtClean="0">
                <a:solidFill>
                  <a:srgbClr val="FF0000"/>
                </a:solidFill>
              </a:rPr>
              <a:t>几个力共同作用</a:t>
            </a:r>
            <a:endParaRPr lang="zh-CN" altLang="en-US" dirty="0">
              <a:solidFill>
                <a:srgbClr val="FF0000"/>
              </a:solidFill>
            </a:endParaRPr>
          </a:p>
        </p:txBody>
      </p:sp>
      <p:sp>
        <p:nvSpPr>
          <p:cNvPr id="17" name="TextBox 16"/>
          <p:cNvSpPr txBox="1"/>
          <p:nvPr/>
        </p:nvSpPr>
        <p:spPr>
          <a:xfrm>
            <a:off x="5858678" y="3214450"/>
            <a:ext cx="2071702" cy="435697"/>
          </a:xfrm>
          <a:prstGeom prst="rect">
            <a:avLst/>
          </a:prstGeom>
          <a:noFill/>
        </p:spPr>
        <p:txBody>
          <a:bodyPr wrap="square" rtlCol="0">
            <a:spAutoFit/>
          </a:bodyPr>
          <a:lstStyle/>
          <a:p>
            <a:r>
              <a:rPr lang="zh-CN" altLang="en-US" dirty="0" smtClean="0">
                <a:solidFill>
                  <a:srgbClr val="FF0000"/>
                </a:solidFill>
              </a:rPr>
              <a:t>单独作用</a:t>
            </a:r>
            <a:endParaRPr lang="zh-CN" altLang="en-US" dirty="0">
              <a:solidFill>
                <a:srgbClr val="FF0000"/>
              </a:solidFill>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0" grpId="0"/>
      <p:bldP spid="16"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357952" y="713566"/>
            <a:ext cx="8429684" cy="1292662"/>
          </a:xfrm>
          <a:prstGeom prst="rect">
            <a:avLst/>
          </a:prstGeom>
          <a:noFill/>
        </p:spPr>
        <p:txBody>
          <a:bodyPr wrap="square" rtlCol="0">
            <a:spAutoFit/>
          </a:bodyPr>
          <a:lstStyle/>
          <a:p>
            <a:r>
              <a:rPr lang="zh-CN" altLang="en-US" dirty="0" smtClean="0">
                <a:latin typeface="黑体" panose="02010609060101010101" pitchFamily="49" charset="-122"/>
                <a:ea typeface="黑体" panose="02010609060101010101" pitchFamily="49" charset="-122"/>
              </a:rPr>
              <a:t>三、矢量和标量</a:t>
            </a:r>
            <a:endParaRPr lang="zh-CN" altLang="en-US" dirty="0" smtClean="0">
              <a:latin typeface="黑体" panose="02010609060101010101" pitchFamily="49" charset="-122"/>
              <a:ea typeface="黑体" panose="02010609060101010101" pitchFamily="49" charset="-122"/>
            </a:endParaRPr>
          </a:p>
          <a:p>
            <a:r>
              <a:rPr lang="en-US" dirty="0" smtClean="0">
                <a:latin typeface="黑体" panose="02010609060101010101" pitchFamily="49" charset="-122"/>
                <a:ea typeface="黑体" panose="02010609060101010101" pitchFamily="49" charset="-122"/>
              </a:rPr>
              <a:t>1.</a:t>
            </a:r>
            <a:r>
              <a:rPr lang="zh-CN" altLang="en-US" dirty="0" smtClean="0">
                <a:latin typeface="黑体" panose="02010609060101010101" pitchFamily="49" charset="-122"/>
                <a:ea typeface="黑体" panose="02010609060101010101" pitchFamily="49" charset="-122"/>
              </a:rPr>
              <a:t>矢量</a:t>
            </a:r>
            <a:r>
              <a:rPr lang="en-US" dirty="0" smtClean="0">
                <a:latin typeface="黑体" panose="02010609060101010101" pitchFamily="49" charset="-122"/>
                <a:ea typeface="黑体" panose="02010609060101010101" pitchFamily="49" charset="-122"/>
              </a:rPr>
              <a:t>:</a:t>
            </a:r>
            <a:r>
              <a:rPr lang="zh-CN" altLang="en-US" dirty="0" smtClean="0"/>
              <a:t>既有大小又有方向</a:t>
            </a:r>
            <a:r>
              <a:rPr lang="en-US" dirty="0" smtClean="0"/>
              <a:t>,</a:t>
            </a:r>
            <a:r>
              <a:rPr lang="zh-CN" altLang="en-US" dirty="0" smtClean="0"/>
              <a:t>相加时遵从</a:t>
            </a:r>
            <a:r>
              <a:rPr lang="zh-CN" altLang="en-US" u="sng" dirty="0" smtClean="0"/>
              <a:t>                 </a:t>
            </a:r>
            <a:r>
              <a:rPr lang="zh-CN" altLang="en-US" dirty="0" smtClean="0"/>
              <a:t>的物理量</a:t>
            </a:r>
            <a:r>
              <a:rPr lang="en-US" dirty="0" smtClean="0"/>
              <a:t>.</a:t>
            </a:r>
            <a:endParaRPr lang="zh-CN" altLang="en-US" dirty="0" smtClean="0"/>
          </a:p>
          <a:p>
            <a:r>
              <a:rPr lang="en-US" dirty="0" smtClean="0">
                <a:latin typeface="黑体" panose="02010609060101010101" pitchFamily="49" charset="-122"/>
                <a:ea typeface="黑体" panose="02010609060101010101" pitchFamily="49" charset="-122"/>
              </a:rPr>
              <a:t>2.</a:t>
            </a:r>
            <a:r>
              <a:rPr lang="zh-CN" altLang="en-US" dirty="0" smtClean="0">
                <a:latin typeface="黑体" panose="02010609060101010101" pitchFamily="49" charset="-122"/>
                <a:ea typeface="黑体" panose="02010609060101010101" pitchFamily="49" charset="-122"/>
              </a:rPr>
              <a:t>标量</a:t>
            </a:r>
            <a:r>
              <a:rPr lang="en-US" dirty="0" smtClean="0">
                <a:latin typeface="黑体" panose="02010609060101010101" pitchFamily="49" charset="-122"/>
                <a:ea typeface="黑体" panose="02010609060101010101" pitchFamily="49" charset="-122"/>
              </a:rPr>
              <a:t>:</a:t>
            </a:r>
            <a:r>
              <a:rPr lang="zh-CN" altLang="en-US" dirty="0" smtClean="0"/>
              <a:t>只有大小</a:t>
            </a:r>
            <a:r>
              <a:rPr lang="en-US" dirty="0" smtClean="0"/>
              <a:t>,</a:t>
            </a:r>
            <a:r>
              <a:rPr lang="zh-CN" altLang="en-US" dirty="0" smtClean="0"/>
              <a:t>没有方向</a:t>
            </a:r>
            <a:r>
              <a:rPr lang="en-US" dirty="0" smtClean="0"/>
              <a:t>,</a:t>
            </a:r>
            <a:r>
              <a:rPr lang="zh-CN" altLang="en-US" dirty="0" smtClean="0"/>
              <a:t>相加时遵从</a:t>
            </a:r>
            <a:r>
              <a:rPr lang="zh-CN" altLang="en-US" u="sng" dirty="0" smtClean="0"/>
              <a:t>            </a:t>
            </a:r>
            <a:r>
              <a:rPr lang="zh-CN" altLang="en-US" dirty="0" smtClean="0"/>
              <a:t>的物理量</a:t>
            </a:r>
            <a:endParaRPr lang="zh-CN" altLang="en-US" dirty="0"/>
          </a:p>
        </p:txBody>
      </p:sp>
      <p:sp>
        <p:nvSpPr>
          <p:cNvPr id="6" name="TextBox 5"/>
          <p:cNvSpPr txBox="1"/>
          <p:nvPr/>
        </p:nvSpPr>
        <p:spPr>
          <a:xfrm>
            <a:off x="4858546" y="1021227"/>
            <a:ext cx="2286016" cy="492443"/>
          </a:xfrm>
          <a:prstGeom prst="rect">
            <a:avLst/>
          </a:prstGeom>
          <a:noFill/>
        </p:spPr>
        <p:txBody>
          <a:bodyPr wrap="square" rtlCol="0">
            <a:spAutoFit/>
          </a:bodyPr>
          <a:lstStyle/>
          <a:p>
            <a:r>
              <a:rPr lang="zh-CN" altLang="en-US" dirty="0" smtClean="0">
                <a:solidFill>
                  <a:srgbClr val="FF0000"/>
                </a:solidFill>
              </a:rPr>
              <a:t>平行四边形定则</a:t>
            </a:r>
            <a:endParaRPr lang="zh-CN" altLang="en-US" dirty="0" smtClean="0">
              <a:solidFill>
                <a:srgbClr val="FF0000"/>
              </a:solidFill>
            </a:endParaRPr>
          </a:p>
        </p:txBody>
      </p:sp>
      <p:sp>
        <p:nvSpPr>
          <p:cNvPr id="9" name="TextBox 8"/>
          <p:cNvSpPr txBox="1"/>
          <p:nvPr/>
        </p:nvSpPr>
        <p:spPr>
          <a:xfrm>
            <a:off x="5072860" y="1449855"/>
            <a:ext cx="1643074" cy="492443"/>
          </a:xfrm>
          <a:prstGeom prst="rect">
            <a:avLst/>
          </a:prstGeom>
          <a:noFill/>
        </p:spPr>
        <p:txBody>
          <a:bodyPr wrap="square" rtlCol="0">
            <a:spAutoFit/>
          </a:bodyPr>
          <a:lstStyle/>
          <a:p>
            <a:r>
              <a:rPr lang="zh-CN" altLang="en-US" dirty="0" smtClean="0">
                <a:solidFill>
                  <a:srgbClr val="FF0000"/>
                </a:solidFill>
              </a:rPr>
              <a:t>算术法则</a:t>
            </a:r>
            <a:endParaRPr lang="zh-CN" altLang="en-US" dirty="0" smtClean="0">
              <a:solidFill>
                <a:srgbClr val="FF0000"/>
              </a:solidFill>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ppt_w*0.05"/>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anim calcmode="lin" valueType="num">
                                      <p:cBhvr>
                                        <p:cTn id="9" dur="500" fill="hold"/>
                                        <p:tgtEl>
                                          <p:spTgt spid="6"/>
                                        </p:tgtEl>
                                        <p:attrNameLst>
                                          <p:attrName>ppt_x</p:attrName>
                                        </p:attrNameLst>
                                      </p:cBhvr>
                                      <p:tavLst>
                                        <p:tav tm="0">
                                          <p:val>
                                            <p:strVal val="#ppt_x-.2"/>
                                          </p:val>
                                        </p:tav>
                                        <p:tav tm="100000">
                                          <p:val>
                                            <p:strVal val="#ppt_x"/>
                                          </p:val>
                                        </p:tav>
                                      </p:tavLst>
                                    </p:anim>
                                    <p:anim calcmode="lin" valueType="num">
                                      <p:cBhvr>
                                        <p:cTn id="10" dur="500" fill="hold"/>
                                        <p:tgtEl>
                                          <p:spTgt spid="6"/>
                                        </p:tgtEl>
                                        <p:attrNameLst>
                                          <p:attrName>ppt_y</p:attrName>
                                        </p:attrNameLst>
                                      </p:cBhvr>
                                      <p:tavLst>
                                        <p:tav tm="0">
                                          <p:val>
                                            <p:strVal val="#ppt_y"/>
                                          </p:val>
                                        </p:tav>
                                        <p:tav tm="100000">
                                          <p:val>
                                            <p:strVal val="#ppt_y"/>
                                          </p:val>
                                        </p:tav>
                                      </p:tavLst>
                                    </p:anim>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54" presetClass="entr" presetSubtype="0" accel="100000" fill="hold" nodeType="clickEffect">
                                  <p:stCondLst>
                                    <p:cond delay="0"/>
                                  </p:stCondLst>
                                  <p:childTnLst>
                                    <p:set>
                                      <p:cBhvr>
                                        <p:cTn id="15" dur="1" fill="hold">
                                          <p:stCondLst>
                                            <p:cond delay="0"/>
                                          </p:stCondLst>
                                        </p:cTn>
                                        <p:tgtEl>
                                          <p:spTgt spid="11">
                                            <p:txEl>
                                              <p:pRg st="2" end="2"/>
                                            </p:txEl>
                                          </p:spTgt>
                                        </p:tgtEl>
                                        <p:attrNameLst>
                                          <p:attrName>style.visibility</p:attrName>
                                        </p:attrNameLst>
                                      </p:cBhvr>
                                      <p:to>
                                        <p:strVal val="visible"/>
                                      </p:to>
                                    </p:set>
                                    <p:anim calcmode="lin" valueType="num">
                                      <p:cBhvr>
                                        <p:cTn id="16" dur="500" fill="hold"/>
                                        <p:tgtEl>
                                          <p:spTgt spid="11">
                                            <p:txEl>
                                              <p:pRg st="2" end="2"/>
                                            </p:txEl>
                                          </p:spTgt>
                                        </p:tgtEl>
                                        <p:attrNameLst>
                                          <p:attrName>ppt_w</p:attrName>
                                        </p:attrNameLst>
                                      </p:cBhvr>
                                      <p:tavLst>
                                        <p:tav tm="0">
                                          <p:val>
                                            <p:strVal val="#ppt_w*0.05"/>
                                          </p:val>
                                        </p:tav>
                                        <p:tav tm="100000">
                                          <p:val>
                                            <p:strVal val="#ppt_w"/>
                                          </p:val>
                                        </p:tav>
                                      </p:tavLst>
                                    </p:anim>
                                    <p:anim calcmode="lin" valueType="num">
                                      <p:cBhvr>
                                        <p:cTn id="17" dur="500" fill="hold"/>
                                        <p:tgtEl>
                                          <p:spTgt spid="11">
                                            <p:txEl>
                                              <p:pRg st="2" end="2"/>
                                            </p:txEl>
                                          </p:spTgt>
                                        </p:tgtEl>
                                        <p:attrNameLst>
                                          <p:attrName>ppt_h</p:attrName>
                                        </p:attrNameLst>
                                      </p:cBhvr>
                                      <p:tavLst>
                                        <p:tav tm="0">
                                          <p:val>
                                            <p:strVal val="#ppt_h"/>
                                          </p:val>
                                        </p:tav>
                                        <p:tav tm="100000">
                                          <p:val>
                                            <p:strVal val="#ppt_h"/>
                                          </p:val>
                                        </p:tav>
                                      </p:tavLst>
                                    </p:anim>
                                    <p:anim calcmode="lin" valueType="num">
                                      <p:cBhvr>
                                        <p:cTn id="18" dur="500" fill="hold"/>
                                        <p:tgtEl>
                                          <p:spTgt spid="11">
                                            <p:txEl>
                                              <p:pRg st="2" end="2"/>
                                            </p:txEl>
                                          </p:spTgt>
                                        </p:tgtEl>
                                        <p:attrNameLst>
                                          <p:attrName>ppt_x</p:attrName>
                                        </p:attrNameLst>
                                      </p:cBhvr>
                                      <p:tavLst>
                                        <p:tav tm="0">
                                          <p:val>
                                            <p:strVal val="#ppt_x-.2"/>
                                          </p:val>
                                        </p:tav>
                                        <p:tav tm="100000">
                                          <p:val>
                                            <p:strVal val="#ppt_x"/>
                                          </p:val>
                                        </p:tav>
                                      </p:tavLst>
                                    </p:anim>
                                    <p:anim calcmode="lin" valueType="num">
                                      <p:cBhvr>
                                        <p:cTn id="19" dur="500" fill="hold"/>
                                        <p:tgtEl>
                                          <p:spTgt spid="11">
                                            <p:txEl>
                                              <p:pRg st="2" end="2"/>
                                            </p:txEl>
                                          </p:spTgt>
                                        </p:tgtEl>
                                        <p:attrNameLst>
                                          <p:attrName>ppt_y</p:attrName>
                                        </p:attrNameLst>
                                      </p:cBhvr>
                                      <p:tavLst>
                                        <p:tav tm="0">
                                          <p:val>
                                            <p:strVal val="#ppt_y"/>
                                          </p:val>
                                        </p:tav>
                                        <p:tav tm="100000">
                                          <p:val>
                                            <p:strVal val="#ppt_y"/>
                                          </p:val>
                                        </p:tav>
                                      </p:tavLst>
                                    </p:anim>
                                    <p:animEffect transition="in" filter="fade">
                                      <p:cBhvr>
                                        <p:cTn id="20" dur="500"/>
                                        <p:tgtEl>
                                          <p:spTgt spid="11">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4" presetClass="entr" presetSubtype="0" accel="10000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strVal val="#ppt_w*0.05"/>
                                          </p:val>
                                        </p:tav>
                                        <p:tav tm="100000">
                                          <p:val>
                                            <p:strVal val="#ppt_w"/>
                                          </p:val>
                                        </p:tav>
                                      </p:tavLst>
                                    </p:anim>
                                    <p:anim calcmode="lin" valueType="num">
                                      <p:cBhvr>
                                        <p:cTn id="26" dur="500" fill="hold"/>
                                        <p:tgtEl>
                                          <p:spTgt spid="9"/>
                                        </p:tgtEl>
                                        <p:attrNameLst>
                                          <p:attrName>ppt_h</p:attrName>
                                        </p:attrNameLst>
                                      </p:cBhvr>
                                      <p:tavLst>
                                        <p:tav tm="0">
                                          <p:val>
                                            <p:strVal val="#ppt_h"/>
                                          </p:val>
                                        </p:tav>
                                        <p:tav tm="100000">
                                          <p:val>
                                            <p:strVal val="#ppt_h"/>
                                          </p:val>
                                        </p:tav>
                                      </p:tavLst>
                                    </p:anim>
                                    <p:anim calcmode="lin" valueType="num">
                                      <p:cBhvr>
                                        <p:cTn id="27" dur="500" fill="hold"/>
                                        <p:tgtEl>
                                          <p:spTgt spid="9"/>
                                        </p:tgtEl>
                                        <p:attrNameLst>
                                          <p:attrName>ppt_x</p:attrName>
                                        </p:attrNameLst>
                                      </p:cBhvr>
                                      <p:tavLst>
                                        <p:tav tm="0">
                                          <p:val>
                                            <p:strVal val="#ppt_x-.2"/>
                                          </p:val>
                                        </p:tav>
                                        <p:tav tm="100000">
                                          <p:val>
                                            <p:strVal val="#ppt_x"/>
                                          </p:val>
                                        </p:tav>
                                      </p:tavLst>
                                    </p:anim>
                                    <p:anim calcmode="lin" valueType="num">
                                      <p:cBhvr>
                                        <p:cTn id="28" dur="500" fill="hold"/>
                                        <p:tgtEl>
                                          <p:spTgt spid="9"/>
                                        </p:tgtEl>
                                        <p:attrNameLst>
                                          <p:attrName>ppt_y</p:attrName>
                                        </p:attrNameLst>
                                      </p:cBhvr>
                                      <p:tavLst>
                                        <p:tav tm="0">
                                          <p:val>
                                            <p:strVal val="#ppt_y"/>
                                          </p:val>
                                        </p:tav>
                                        <p:tav tm="100000">
                                          <p:val>
                                            <p:strVal val="#ppt_y"/>
                                          </p:val>
                                        </p:tav>
                                      </p:tavLst>
                                    </p:anim>
                                    <p:animEffect transition="in" filter="fade">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86514" y="706497"/>
            <a:ext cx="8572560" cy="435697"/>
          </a:xfrm>
          <a:prstGeom prst="rect">
            <a:avLst/>
          </a:prstGeom>
          <a:noFill/>
        </p:spPr>
        <p:txBody>
          <a:bodyPr wrap="square" rtlCol="0">
            <a:spAutoFit/>
          </a:bodyPr>
          <a:lstStyle/>
          <a:p>
            <a:r>
              <a:rPr lang="en-US" dirty="0" smtClean="0">
                <a:latin typeface="黑体" panose="02010609060101010101" pitchFamily="49" charset="-122"/>
                <a:ea typeface="黑体" panose="02010609060101010101" pitchFamily="49" charset="-122"/>
              </a:rPr>
              <a:t>2.</a:t>
            </a:r>
            <a:r>
              <a:rPr lang="zh-CN" altLang="en-US" dirty="0" smtClean="0">
                <a:latin typeface="黑体" panose="02010609060101010101" pitchFamily="49" charset="-122"/>
                <a:ea typeface="黑体" panose="02010609060101010101" pitchFamily="49" charset="-122"/>
              </a:rPr>
              <a:t>思维探究</a:t>
            </a:r>
            <a:endParaRPr lang="zh-CN" altLang="en-US" dirty="0">
              <a:latin typeface="黑体" panose="02010609060101010101" pitchFamily="49" charset="-122"/>
              <a:ea typeface="黑体" panose="02010609060101010101" pitchFamily="49" charset="-122"/>
            </a:endParaRPr>
          </a:p>
        </p:txBody>
      </p:sp>
      <p:sp>
        <p:nvSpPr>
          <p:cNvPr id="10" name="TextBox 9"/>
          <p:cNvSpPr txBox="1"/>
          <p:nvPr/>
        </p:nvSpPr>
        <p:spPr>
          <a:xfrm>
            <a:off x="286514" y="1206563"/>
            <a:ext cx="8572560" cy="435697"/>
          </a:xfrm>
          <a:prstGeom prst="rect">
            <a:avLst/>
          </a:prstGeom>
          <a:noFill/>
        </p:spPr>
        <p:txBody>
          <a:bodyPr wrap="square" rtlCol="0">
            <a:spAutoFit/>
          </a:bodyPr>
          <a:lstStyle/>
          <a:p>
            <a:r>
              <a:rPr lang="en-US" dirty="0" smtClean="0"/>
              <a:t>(1)</a:t>
            </a:r>
            <a:r>
              <a:rPr lang="zh-CN" altLang="en-US" dirty="0" smtClean="0"/>
              <a:t>两个分力</a:t>
            </a:r>
            <a:r>
              <a:rPr lang="en-US" dirty="0" smtClean="0"/>
              <a:t>F</a:t>
            </a:r>
            <a:r>
              <a:rPr lang="en-US" baseline="-25000" dirty="0" smtClean="0"/>
              <a:t>1</a:t>
            </a:r>
            <a:r>
              <a:rPr lang="en-US" dirty="0" smtClean="0"/>
              <a:t>,F</a:t>
            </a:r>
            <a:r>
              <a:rPr lang="en-US" baseline="-25000" dirty="0" smtClean="0"/>
              <a:t>2</a:t>
            </a:r>
            <a:r>
              <a:rPr lang="zh-CN" altLang="en-US" dirty="0" smtClean="0"/>
              <a:t>中</a:t>
            </a:r>
            <a:r>
              <a:rPr lang="en-US" dirty="0" smtClean="0"/>
              <a:t>,</a:t>
            </a:r>
            <a:r>
              <a:rPr lang="zh-CN" altLang="en-US" dirty="0" smtClean="0"/>
              <a:t>其中一个分力增大时</a:t>
            </a:r>
            <a:r>
              <a:rPr lang="en-US" dirty="0" smtClean="0"/>
              <a:t>,</a:t>
            </a:r>
            <a:r>
              <a:rPr lang="zh-CN" altLang="en-US" dirty="0" smtClean="0"/>
              <a:t>其合力</a:t>
            </a:r>
            <a:r>
              <a:rPr lang="en-US" dirty="0" smtClean="0"/>
              <a:t>F</a:t>
            </a:r>
            <a:r>
              <a:rPr lang="zh-CN" altLang="en-US" dirty="0" smtClean="0"/>
              <a:t>一定增大吗</a:t>
            </a:r>
            <a:r>
              <a:rPr lang="en-US" dirty="0" smtClean="0"/>
              <a:t>?</a:t>
            </a:r>
            <a:endParaRPr lang="zh-CN" altLang="en-US" dirty="0"/>
          </a:p>
        </p:txBody>
      </p:sp>
      <p:sp>
        <p:nvSpPr>
          <p:cNvPr id="5" name="TextBox 4"/>
          <p:cNvSpPr txBox="1"/>
          <p:nvPr/>
        </p:nvSpPr>
        <p:spPr>
          <a:xfrm>
            <a:off x="286514" y="1713698"/>
            <a:ext cx="8572560" cy="835806"/>
          </a:xfrm>
          <a:prstGeom prst="rect">
            <a:avLst/>
          </a:prstGeom>
          <a:noFill/>
        </p:spPr>
        <p:txBody>
          <a:bodyPr wrap="square" rtlCol="0">
            <a:spAutoFit/>
          </a:bodyPr>
          <a:lstStyle/>
          <a:p>
            <a:r>
              <a:rPr lang="zh-CN" altLang="en-US" dirty="0" smtClean="0">
                <a:solidFill>
                  <a:srgbClr val="FF0000"/>
                </a:solidFill>
                <a:latin typeface="黑体" panose="02010609060101010101" pitchFamily="49" charset="-122"/>
                <a:ea typeface="黑体" panose="02010609060101010101" pitchFamily="49" charset="-122"/>
              </a:rPr>
              <a:t>答案</a:t>
            </a:r>
            <a:r>
              <a:rPr lang="en-US" dirty="0" smtClean="0">
                <a:solidFill>
                  <a:srgbClr val="FF0000"/>
                </a:solidFill>
                <a:latin typeface="黑体" panose="02010609060101010101" pitchFamily="49" charset="-122"/>
                <a:ea typeface="黑体" panose="02010609060101010101" pitchFamily="49" charset="-122"/>
              </a:rPr>
              <a:t>:</a:t>
            </a:r>
            <a:r>
              <a:rPr lang="zh-CN" altLang="en-US" dirty="0" smtClean="0"/>
              <a:t>不一定</a:t>
            </a:r>
            <a:r>
              <a:rPr lang="en-US" dirty="0" smtClean="0"/>
              <a:t>,</a:t>
            </a:r>
            <a:r>
              <a:rPr lang="zh-CN" altLang="en-US" dirty="0" smtClean="0"/>
              <a:t>若</a:t>
            </a:r>
            <a:r>
              <a:rPr lang="en-US" dirty="0" smtClean="0"/>
              <a:t>F</a:t>
            </a:r>
            <a:r>
              <a:rPr lang="en-US" baseline="-25000" dirty="0" smtClean="0"/>
              <a:t>1</a:t>
            </a:r>
            <a:r>
              <a:rPr lang="en-US" dirty="0" smtClean="0"/>
              <a:t>,F</a:t>
            </a:r>
            <a:r>
              <a:rPr lang="en-US" baseline="-25000" dirty="0" smtClean="0"/>
              <a:t>2</a:t>
            </a:r>
            <a:r>
              <a:rPr lang="zh-CN" altLang="en-US" dirty="0" smtClean="0"/>
              <a:t>方向相反且</a:t>
            </a:r>
            <a:r>
              <a:rPr lang="en-US" dirty="0" smtClean="0"/>
              <a:t>F</a:t>
            </a:r>
            <a:r>
              <a:rPr lang="en-US" baseline="-25000" dirty="0" smtClean="0"/>
              <a:t>1</a:t>
            </a:r>
            <a:r>
              <a:rPr lang="en-US" dirty="0" smtClean="0"/>
              <a:t>&gt;F</a:t>
            </a:r>
            <a:r>
              <a:rPr lang="en-US" baseline="-25000" dirty="0" smtClean="0"/>
              <a:t>2</a:t>
            </a:r>
            <a:r>
              <a:rPr lang="en-US" dirty="0" smtClean="0"/>
              <a:t>,</a:t>
            </a:r>
            <a:r>
              <a:rPr lang="zh-CN" altLang="en-US" dirty="0" smtClean="0"/>
              <a:t>则</a:t>
            </a:r>
            <a:r>
              <a:rPr lang="en-US" dirty="0" smtClean="0"/>
              <a:t>F</a:t>
            </a:r>
            <a:r>
              <a:rPr lang="en-US" baseline="-25000" dirty="0" smtClean="0"/>
              <a:t>2</a:t>
            </a:r>
            <a:r>
              <a:rPr lang="zh-CN" altLang="en-US" dirty="0" smtClean="0"/>
              <a:t>逐渐增大时</a:t>
            </a:r>
            <a:r>
              <a:rPr lang="en-US" dirty="0" smtClean="0"/>
              <a:t>,</a:t>
            </a:r>
            <a:r>
              <a:rPr lang="zh-CN" altLang="en-US" dirty="0" smtClean="0"/>
              <a:t>合力</a:t>
            </a:r>
            <a:r>
              <a:rPr lang="en-US" dirty="0" smtClean="0"/>
              <a:t>F</a:t>
            </a:r>
            <a:r>
              <a:rPr lang="zh-CN" altLang="en-US" dirty="0" smtClean="0"/>
              <a:t>先向</a:t>
            </a:r>
            <a:r>
              <a:rPr lang="en-US" dirty="0" smtClean="0"/>
              <a:t>F</a:t>
            </a:r>
            <a:r>
              <a:rPr lang="en-US" baseline="-25000" dirty="0" smtClean="0"/>
              <a:t>1</a:t>
            </a:r>
            <a:r>
              <a:rPr lang="zh-CN" altLang="en-US" dirty="0" smtClean="0"/>
              <a:t>方向减小后向</a:t>
            </a:r>
            <a:r>
              <a:rPr lang="en-US" dirty="0" smtClean="0"/>
              <a:t>F</a:t>
            </a:r>
            <a:r>
              <a:rPr lang="en-US" baseline="-25000" dirty="0" smtClean="0"/>
              <a:t>2</a:t>
            </a:r>
            <a:r>
              <a:rPr lang="zh-CN" altLang="en-US" dirty="0" smtClean="0"/>
              <a:t>方向增大</a:t>
            </a:r>
            <a:r>
              <a:rPr lang="en-US" dirty="0" smtClean="0"/>
              <a:t>.</a:t>
            </a:r>
            <a:endParaRPr lang="zh-CN" altLang="en-US" dirty="0"/>
          </a:p>
        </p:txBody>
      </p:sp>
      <p:sp>
        <p:nvSpPr>
          <p:cNvPr id="6" name="TextBox 5"/>
          <p:cNvSpPr txBox="1"/>
          <p:nvPr/>
        </p:nvSpPr>
        <p:spPr>
          <a:xfrm>
            <a:off x="286514" y="2570954"/>
            <a:ext cx="8572560" cy="835806"/>
          </a:xfrm>
          <a:prstGeom prst="rect">
            <a:avLst/>
          </a:prstGeom>
          <a:noFill/>
        </p:spPr>
        <p:txBody>
          <a:bodyPr wrap="square" rtlCol="0">
            <a:spAutoFit/>
          </a:bodyPr>
          <a:lstStyle/>
          <a:p>
            <a:r>
              <a:rPr lang="en-US" dirty="0" smtClean="0"/>
              <a:t>(2)</a:t>
            </a:r>
            <a:r>
              <a:rPr lang="zh-CN" altLang="en-US" dirty="0" smtClean="0"/>
              <a:t>两个人共拉起一块招牌时</a:t>
            </a:r>
            <a:r>
              <a:rPr lang="en-US" dirty="0" smtClean="0"/>
              <a:t>,</a:t>
            </a:r>
            <a:r>
              <a:rPr lang="zh-CN" altLang="en-US" dirty="0" smtClean="0"/>
              <a:t>要想省力</a:t>
            </a:r>
            <a:r>
              <a:rPr lang="en-US" dirty="0" smtClean="0"/>
              <a:t>,</a:t>
            </a:r>
            <a:r>
              <a:rPr lang="zh-CN" altLang="en-US" dirty="0" smtClean="0"/>
              <a:t>两个人拉力间的夹角应大些还是小些</a:t>
            </a:r>
            <a:r>
              <a:rPr lang="en-US" dirty="0" smtClean="0"/>
              <a:t>?</a:t>
            </a:r>
            <a:r>
              <a:rPr lang="zh-CN" altLang="en-US" dirty="0" smtClean="0"/>
              <a:t>为什么</a:t>
            </a:r>
            <a:r>
              <a:rPr lang="en-US" dirty="0" smtClean="0"/>
              <a:t>?</a:t>
            </a:r>
            <a:endParaRPr lang="zh-CN" altLang="en-US" dirty="0"/>
          </a:p>
        </p:txBody>
      </p:sp>
      <p:pic>
        <p:nvPicPr>
          <p:cNvPr id="7" name="Q20STBBX1RJXJCWL56.eps"/>
          <p:cNvPicPr/>
          <p:nvPr/>
        </p:nvPicPr>
        <p:blipFill>
          <a:blip r:embed="rId1"/>
          <a:stretch>
            <a:fillRect/>
          </a:stretch>
        </p:blipFill>
        <p:spPr>
          <a:xfrm>
            <a:off x="3786976" y="3142458"/>
            <a:ext cx="1785950" cy="1184390"/>
          </a:xfrm>
          <a:prstGeom prst="rect">
            <a:avLst/>
          </a:prstGeom>
        </p:spPr>
      </p:pic>
      <p:sp>
        <p:nvSpPr>
          <p:cNvPr id="9" name="TextBox 8"/>
          <p:cNvSpPr txBox="1"/>
          <p:nvPr/>
        </p:nvSpPr>
        <p:spPr>
          <a:xfrm>
            <a:off x="357952" y="4306916"/>
            <a:ext cx="8572560" cy="835806"/>
          </a:xfrm>
          <a:prstGeom prst="rect">
            <a:avLst/>
          </a:prstGeom>
          <a:noFill/>
        </p:spPr>
        <p:txBody>
          <a:bodyPr wrap="square" rtlCol="0">
            <a:spAutoFit/>
          </a:bodyPr>
          <a:lstStyle/>
          <a:p>
            <a:r>
              <a:rPr lang="zh-CN" altLang="en-US" dirty="0" smtClean="0">
                <a:solidFill>
                  <a:srgbClr val="FF0000"/>
                </a:solidFill>
                <a:latin typeface="黑体" panose="02010609060101010101" pitchFamily="49" charset="-122"/>
                <a:ea typeface="黑体" panose="02010609060101010101" pitchFamily="49" charset="-122"/>
              </a:rPr>
              <a:t>答案</a:t>
            </a:r>
            <a:r>
              <a:rPr lang="en-US" dirty="0" smtClean="0">
                <a:solidFill>
                  <a:srgbClr val="FF0000"/>
                </a:solidFill>
                <a:latin typeface="黑体" panose="02010609060101010101" pitchFamily="49" charset="-122"/>
                <a:ea typeface="黑体" panose="02010609060101010101" pitchFamily="49" charset="-122"/>
              </a:rPr>
              <a:t>:</a:t>
            </a:r>
            <a:r>
              <a:rPr lang="zh-CN" altLang="en-US" dirty="0" smtClean="0"/>
              <a:t>夹角应小些</a:t>
            </a:r>
            <a:r>
              <a:rPr lang="en-US" dirty="0" smtClean="0"/>
              <a:t>.</a:t>
            </a:r>
            <a:r>
              <a:rPr lang="zh-CN" altLang="en-US" dirty="0" smtClean="0"/>
              <a:t>拉起招牌时</a:t>
            </a:r>
            <a:r>
              <a:rPr lang="en-US" dirty="0" smtClean="0"/>
              <a:t>,</a:t>
            </a:r>
            <a:r>
              <a:rPr lang="zh-CN" altLang="en-US" dirty="0" smtClean="0"/>
              <a:t>合力不变</a:t>
            </a:r>
            <a:r>
              <a:rPr lang="en-US" dirty="0" smtClean="0"/>
              <a:t>,</a:t>
            </a:r>
            <a:r>
              <a:rPr lang="zh-CN" altLang="en-US" dirty="0" smtClean="0"/>
              <a:t>两分力的大小随着两个力之间夹角的减小而减小</a:t>
            </a:r>
            <a:r>
              <a:rPr lang="en-US" dirty="0" smtClean="0"/>
              <a:t>,</a:t>
            </a:r>
            <a:r>
              <a:rPr lang="zh-CN" altLang="en-US" dirty="0" smtClean="0"/>
              <a:t>因此夹角越小越省力</a:t>
            </a:r>
            <a:r>
              <a:rPr lang="en-US" dirty="0" smtClean="0"/>
              <a:t>.</a:t>
            </a:r>
            <a:endParaRPr lang="zh-CN" altLang="en-US" dirty="0"/>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par>
                                <p:cTn id="13" presetID="2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86514" y="663578"/>
            <a:ext cx="8572560" cy="435697"/>
          </a:xfrm>
          <a:prstGeom prst="rect">
            <a:avLst/>
          </a:prstGeom>
          <a:noFill/>
        </p:spPr>
        <p:txBody>
          <a:bodyPr wrap="square" rtlCol="0">
            <a:spAutoFit/>
          </a:bodyPr>
          <a:lstStyle/>
          <a:p>
            <a:r>
              <a:rPr lang="en-US" dirty="0" smtClean="0"/>
              <a:t>(3)</a:t>
            </a:r>
            <a:r>
              <a:rPr lang="zh-CN" altLang="en-US" dirty="0" smtClean="0"/>
              <a:t>如图</a:t>
            </a:r>
            <a:r>
              <a:rPr lang="en-US" dirty="0" smtClean="0"/>
              <a:t>,</a:t>
            </a:r>
            <a:r>
              <a:rPr lang="zh-CN" altLang="en-US" dirty="0" smtClean="0"/>
              <a:t>拖拉机拉着耙前进</a:t>
            </a:r>
            <a:r>
              <a:rPr lang="en-US" dirty="0" smtClean="0"/>
              <a:t>.</a:t>
            </a:r>
            <a:r>
              <a:rPr lang="zh-CN" altLang="en-US" dirty="0" smtClean="0"/>
              <a:t>拖拉机对耙的拉力产生了哪两个效果</a:t>
            </a:r>
            <a:r>
              <a:rPr lang="en-US" dirty="0" smtClean="0"/>
              <a:t>?</a:t>
            </a:r>
            <a:endParaRPr lang="zh-CN" altLang="en-US" dirty="0"/>
          </a:p>
        </p:txBody>
      </p:sp>
      <p:sp>
        <p:nvSpPr>
          <p:cNvPr id="5" name="TextBox 4"/>
          <p:cNvSpPr txBox="1"/>
          <p:nvPr/>
        </p:nvSpPr>
        <p:spPr>
          <a:xfrm>
            <a:off x="286514" y="3213896"/>
            <a:ext cx="8572560" cy="492443"/>
          </a:xfrm>
          <a:prstGeom prst="rect">
            <a:avLst/>
          </a:prstGeom>
          <a:noFill/>
        </p:spPr>
        <p:txBody>
          <a:bodyPr wrap="square" rtlCol="0">
            <a:spAutoFit/>
          </a:bodyPr>
          <a:lstStyle/>
          <a:p>
            <a:r>
              <a:rPr lang="zh-CN" altLang="en-US" dirty="0" smtClean="0">
                <a:solidFill>
                  <a:srgbClr val="FF0000"/>
                </a:solidFill>
                <a:latin typeface="黑体" panose="02010609060101010101" pitchFamily="49" charset="-122"/>
                <a:ea typeface="黑体" panose="02010609060101010101" pitchFamily="49" charset="-122"/>
              </a:rPr>
              <a:t>答案</a:t>
            </a:r>
            <a:r>
              <a:rPr lang="en-US" dirty="0" smtClean="0">
                <a:solidFill>
                  <a:srgbClr val="FF0000"/>
                </a:solidFill>
                <a:latin typeface="黑体" panose="02010609060101010101" pitchFamily="49" charset="-122"/>
                <a:ea typeface="黑体" panose="02010609060101010101" pitchFamily="49" charset="-122"/>
              </a:rPr>
              <a:t>:</a:t>
            </a:r>
            <a:r>
              <a:rPr lang="zh-CN" altLang="en-US" dirty="0" smtClean="0"/>
              <a:t>使耙水平前进同时将耙向上提</a:t>
            </a:r>
            <a:r>
              <a:rPr lang="en-US" dirty="0" smtClean="0"/>
              <a:t>.</a:t>
            </a:r>
            <a:endParaRPr lang="zh-CN" altLang="en-US" dirty="0"/>
          </a:p>
        </p:txBody>
      </p:sp>
      <p:pic>
        <p:nvPicPr>
          <p:cNvPr id="7" name="Q20STBBX1RJXJCWL57.eps"/>
          <p:cNvPicPr/>
          <p:nvPr/>
        </p:nvPicPr>
        <p:blipFill>
          <a:blip r:embed="rId1"/>
          <a:stretch>
            <a:fillRect/>
          </a:stretch>
        </p:blipFill>
        <p:spPr>
          <a:xfrm>
            <a:off x="2358215" y="1356508"/>
            <a:ext cx="4030861" cy="1571636"/>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124"/>
          <p:cNvSpPr txBox="1">
            <a:spLocks noChangeArrowheads="1"/>
          </p:cNvSpPr>
          <p:nvPr/>
        </p:nvSpPr>
        <p:spPr bwMode="auto">
          <a:xfrm>
            <a:off x="612775" y="620713"/>
            <a:ext cx="8064500" cy="579437"/>
          </a:xfrm>
          <a:prstGeom prst="rect">
            <a:avLst/>
          </a:prstGeom>
          <a:noFill/>
          <a:ln w="9525" algn="ctr">
            <a:noFill/>
            <a:miter lim="800000"/>
          </a:ln>
        </p:spPr>
        <p:txBody>
          <a:bodyPr>
            <a:spAutoFit/>
          </a:bodyPr>
          <a:lstStyle/>
          <a:p>
            <a:pPr algn="ctr" defTabSz="685800">
              <a:lnSpc>
                <a:spcPct val="100000"/>
              </a:lnSpc>
            </a:pPr>
            <a:r>
              <a:rPr lang="zh-CN" altLang="en-US" sz="3200" dirty="0" smtClean="0">
                <a:solidFill>
                  <a:srgbClr val="0000FF"/>
                </a:solidFill>
                <a:latin typeface="黑体" panose="02010609060101010101" pitchFamily="49" charset="-122"/>
                <a:ea typeface="黑体" panose="02010609060101010101" pitchFamily="49" charset="-122"/>
              </a:rPr>
              <a:t>合作探究</a:t>
            </a:r>
            <a:r>
              <a:rPr lang="en-US" altLang="zh-CN" sz="3200" dirty="0" smtClean="0">
                <a:solidFill>
                  <a:srgbClr val="0000FF"/>
                </a:solidFill>
                <a:latin typeface="黑体" panose="02010609060101010101" pitchFamily="49" charset="-122"/>
                <a:ea typeface="黑体" panose="02010609060101010101" pitchFamily="49" charset="-122"/>
              </a:rPr>
              <a:t>·</a:t>
            </a:r>
            <a:r>
              <a:rPr lang="zh-CN" altLang="en-US" sz="3200" dirty="0" smtClean="0">
                <a:solidFill>
                  <a:srgbClr val="0000FF"/>
                </a:solidFill>
                <a:latin typeface="黑体" panose="02010609060101010101" pitchFamily="49" charset="-122"/>
                <a:ea typeface="黑体" panose="02010609060101010101" pitchFamily="49" charset="-122"/>
              </a:rPr>
              <a:t>突破要点</a:t>
            </a:r>
            <a:endParaRPr lang="zh-CN" altLang="en-US" sz="3200" dirty="0">
              <a:solidFill>
                <a:srgbClr val="0000FF"/>
              </a:solidFill>
              <a:latin typeface="黑体" panose="02010609060101010101" pitchFamily="49" charset="-122"/>
              <a:ea typeface="黑体" panose="02010609060101010101" pitchFamily="49" charset="-122"/>
            </a:endParaRPr>
          </a:p>
        </p:txBody>
      </p:sp>
      <p:sp>
        <p:nvSpPr>
          <p:cNvPr id="5125" name="Text Box 144"/>
          <p:cNvSpPr txBox="1">
            <a:spLocks noChangeArrowheads="1"/>
          </p:cNvSpPr>
          <p:nvPr/>
        </p:nvSpPr>
        <p:spPr bwMode="auto">
          <a:xfrm>
            <a:off x="357952" y="1213632"/>
            <a:ext cx="8281988" cy="435697"/>
          </a:xfrm>
          <a:prstGeom prst="rect">
            <a:avLst/>
          </a:prstGeom>
          <a:noFill/>
          <a:ln w="9525" algn="ctr">
            <a:noFill/>
            <a:miter lim="800000"/>
          </a:ln>
        </p:spPr>
        <p:txBody>
          <a:bodyPr>
            <a:spAutoFit/>
          </a:bodyPr>
          <a:lstStyle/>
          <a:p>
            <a:pPr algn="just" defTabSz="685800">
              <a:spcBef>
                <a:spcPct val="50000"/>
              </a:spcBef>
            </a:pPr>
            <a:r>
              <a:rPr lang="zh-CN" altLang="en-US" dirty="0" smtClean="0">
                <a:latin typeface="黑体" panose="02010609060101010101" pitchFamily="49" charset="-122"/>
                <a:ea typeface="黑体" panose="02010609060101010101" pitchFamily="49" charset="-122"/>
              </a:rPr>
              <a:t>点一　合力与分力的关系</a:t>
            </a:r>
            <a:endParaRPr lang="zh-CN" altLang="en-US" dirty="0" smtClean="0">
              <a:latin typeface="黑体" panose="02010609060101010101" pitchFamily="49" charset="-122"/>
              <a:ea typeface="黑体" panose="02010609060101010101" pitchFamily="49" charset="-122"/>
            </a:endParaRPr>
          </a:p>
        </p:txBody>
      </p:sp>
      <p:sp>
        <p:nvSpPr>
          <p:cNvPr id="8" name="TextBox 7"/>
          <p:cNvSpPr txBox="1"/>
          <p:nvPr/>
        </p:nvSpPr>
        <p:spPr>
          <a:xfrm>
            <a:off x="286514" y="1570822"/>
            <a:ext cx="8501122" cy="504369"/>
          </a:xfrm>
          <a:prstGeom prst="rect">
            <a:avLst/>
          </a:prstGeom>
          <a:noFill/>
        </p:spPr>
        <p:txBody>
          <a:bodyPr wrap="square" rtlCol="0">
            <a:spAutoFit/>
          </a:bodyPr>
          <a:lstStyle/>
          <a:p>
            <a:r>
              <a:rPr lang="zh-CN" altLang="en-US" sz="2400" dirty="0" smtClean="0">
                <a:latin typeface="黑体" panose="02010609060101010101" pitchFamily="49" charset="-122"/>
                <a:ea typeface="黑体" panose="02010609060101010101" pitchFamily="49" charset="-122"/>
              </a:rPr>
              <a:t>探究导学</a:t>
            </a:r>
            <a:endParaRPr lang="zh-CN" altLang="en-US" sz="2400" dirty="0" smtClean="0">
              <a:latin typeface="黑体" panose="02010609060101010101" pitchFamily="49" charset="-122"/>
              <a:ea typeface="黑体" panose="02010609060101010101" pitchFamily="49" charset="-122"/>
            </a:endParaRPr>
          </a:p>
        </p:txBody>
      </p:sp>
      <p:sp>
        <p:nvSpPr>
          <p:cNvPr id="6" name="Text Box 144"/>
          <p:cNvSpPr txBox="1">
            <a:spLocks noChangeArrowheads="1"/>
          </p:cNvSpPr>
          <p:nvPr/>
        </p:nvSpPr>
        <p:spPr bwMode="auto">
          <a:xfrm>
            <a:off x="286514" y="1999450"/>
            <a:ext cx="8281988" cy="1636025"/>
          </a:xfrm>
          <a:prstGeom prst="rect">
            <a:avLst/>
          </a:prstGeom>
          <a:noFill/>
          <a:ln w="9525" algn="ctr">
            <a:noFill/>
            <a:miter lim="800000"/>
          </a:ln>
        </p:spPr>
        <p:txBody>
          <a:bodyPr>
            <a:spAutoFit/>
          </a:bodyPr>
          <a:lstStyle/>
          <a:p>
            <a:r>
              <a:rPr lang="en-US" dirty="0" smtClean="0"/>
              <a:t>1.</a:t>
            </a:r>
            <a:r>
              <a:rPr lang="zh-CN" altLang="en-US" dirty="0" smtClean="0"/>
              <a:t>如图</a:t>
            </a:r>
            <a:r>
              <a:rPr lang="en-US" dirty="0" smtClean="0"/>
              <a:t>(</a:t>
            </a:r>
            <a:r>
              <a:rPr lang="zh-CN" altLang="en-US" dirty="0" smtClean="0"/>
              <a:t>甲</a:t>
            </a:r>
            <a:r>
              <a:rPr lang="en-US" dirty="0" smtClean="0"/>
              <a:t>)</a:t>
            </a:r>
            <a:r>
              <a:rPr lang="zh-CN" altLang="en-US" dirty="0" smtClean="0"/>
              <a:t>所示</a:t>
            </a:r>
            <a:r>
              <a:rPr lang="en-US" dirty="0" smtClean="0"/>
              <a:t>,</a:t>
            </a:r>
            <a:r>
              <a:rPr lang="zh-CN" altLang="en-US" dirty="0" smtClean="0"/>
              <a:t>把物块挂在一个弹簧测力计的下面</a:t>
            </a:r>
            <a:r>
              <a:rPr lang="en-US" dirty="0" smtClean="0"/>
              <a:t>,</a:t>
            </a:r>
            <a:r>
              <a:rPr lang="zh-CN" altLang="en-US" dirty="0" smtClean="0"/>
              <a:t>稳定时弹簧测力计的示数为</a:t>
            </a:r>
            <a:r>
              <a:rPr lang="en-US" dirty="0" smtClean="0"/>
              <a:t>F;</a:t>
            </a:r>
            <a:r>
              <a:rPr lang="zh-CN" altLang="en-US" dirty="0" smtClean="0"/>
              <a:t>如图</a:t>
            </a:r>
            <a:r>
              <a:rPr lang="en-US" dirty="0" smtClean="0"/>
              <a:t>(</a:t>
            </a:r>
            <a:r>
              <a:rPr lang="zh-CN" altLang="en-US" dirty="0" smtClean="0"/>
              <a:t>乙</a:t>
            </a:r>
            <a:r>
              <a:rPr lang="en-US" dirty="0" smtClean="0"/>
              <a:t>)</a:t>
            </a:r>
            <a:r>
              <a:rPr lang="zh-CN" altLang="en-US" dirty="0" smtClean="0"/>
              <a:t>所示</a:t>
            </a:r>
            <a:r>
              <a:rPr lang="en-US" dirty="0" smtClean="0"/>
              <a:t>,</a:t>
            </a:r>
            <a:r>
              <a:rPr lang="zh-CN" altLang="en-US" dirty="0" smtClean="0"/>
              <a:t>用两个弹簧测力计</a:t>
            </a:r>
            <a:r>
              <a:rPr lang="en-US" dirty="0" smtClean="0"/>
              <a:t>(</a:t>
            </a:r>
            <a:r>
              <a:rPr lang="zh-CN" altLang="en-US" dirty="0" smtClean="0"/>
              <a:t>方向不同</a:t>
            </a:r>
            <a:r>
              <a:rPr lang="en-US" dirty="0" smtClean="0"/>
              <a:t>)</a:t>
            </a:r>
            <a:r>
              <a:rPr lang="zh-CN" altLang="en-US" dirty="0" smtClean="0"/>
              <a:t>拉住同一物块</a:t>
            </a:r>
            <a:r>
              <a:rPr lang="en-US" dirty="0" smtClean="0"/>
              <a:t>,</a:t>
            </a:r>
            <a:r>
              <a:rPr lang="zh-CN" altLang="en-US" dirty="0" smtClean="0"/>
              <a:t>稳定时弹簧测力计示数分别为</a:t>
            </a:r>
            <a:r>
              <a:rPr lang="en-US" dirty="0" smtClean="0"/>
              <a:t>F</a:t>
            </a:r>
            <a:r>
              <a:rPr lang="en-US" baseline="-25000" dirty="0" smtClean="0"/>
              <a:t>1</a:t>
            </a:r>
            <a:r>
              <a:rPr lang="en-US" dirty="0" smtClean="0"/>
              <a:t>,F</a:t>
            </a:r>
            <a:r>
              <a:rPr lang="en-US" baseline="-25000" dirty="0" smtClean="0"/>
              <a:t>2</a:t>
            </a:r>
            <a:r>
              <a:rPr lang="en-US" dirty="0" smtClean="0"/>
              <a:t>.F</a:t>
            </a:r>
            <a:r>
              <a:rPr lang="zh-CN" altLang="en-US" dirty="0" smtClean="0"/>
              <a:t>与</a:t>
            </a:r>
            <a:r>
              <a:rPr lang="en-US" dirty="0" smtClean="0"/>
              <a:t>F</a:t>
            </a:r>
            <a:r>
              <a:rPr lang="en-US" baseline="-25000" dirty="0" smtClean="0"/>
              <a:t>1</a:t>
            </a:r>
            <a:r>
              <a:rPr lang="en-US" dirty="0" smtClean="0"/>
              <a:t>,F</a:t>
            </a:r>
            <a:r>
              <a:rPr lang="en-US" baseline="-25000" dirty="0" smtClean="0"/>
              <a:t>2</a:t>
            </a:r>
            <a:r>
              <a:rPr lang="zh-CN" altLang="en-US" dirty="0" smtClean="0"/>
              <a:t>有什么关系</a:t>
            </a:r>
            <a:r>
              <a:rPr lang="en-US" dirty="0" smtClean="0"/>
              <a:t>?F</a:t>
            </a:r>
            <a:r>
              <a:rPr lang="en-US" baseline="-25000" dirty="0" smtClean="0"/>
              <a:t>1</a:t>
            </a:r>
            <a:r>
              <a:rPr lang="en-US" dirty="0" smtClean="0"/>
              <a:t>,F</a:t>
            </a:r>
            <a:r>
              <a:rPr lang="en-US" baseline="-25000" dirty="0" smtClean="0"/>
              <a:t>2</a:t>
            </a:r>
            <a:r>
              <a:rPr lang="zh-CN" altLang="en-US" dirty="0" smtClean="0"/>
              <a:t>两个数值相加正好等于</a:t>
            </a:r>
            <a:r>
              <a:rPr lang="en-US" dirty="0" smtClean="0"/>
              <a:t>F</a:t>
            </a:r>
            <a:r>
              <a:rPr lang="zh-CN" altLang="en-US" dirty="0" smtClean="0"/>
              <a:t>吗</a:t>
            </a:r>
            <a:r>
              <a:rPr lang="en-US" dirty="0" smtClean="0"/>
              <a:t>?</a:t>
            </a:r>
            <a:endParaRPr lang="zh-CN" altLang="en-US" dirty="0"/>
          </a:p>
        </p:txBody>
      </p:sp>
      <p:sp>
        <p:nvSpPr>
          <p:cNvPr id="9" name="Rectangle 2"/>
          <p:cNvSpPr>
            <a:spLocks noChangeArrowheads="1"/>
          </p:cNvSpPr>
          <p:nvPr/>
        </p:nvSpPr>
        <p:spPr bwMode="auto">
          <a:xfrm>
            <a:off x="415102" y="4428342"/>
            <a:ext cx="8280400" cy="714380"/>
          </a:xfrm>
          <a:prstGeom prst="rect">
            <a:avLst/>
          </a:prstGeom>
          <a:solidFill>
            <a:srgbClr val="CCFFCC">
              <a:alpha val="47058"/>
            </a:srgbClr>
          </a:solidFill>
          <a:ln w="76200" cmpd="tri">
            <a:solidFill>
              <a:srgbClr val="FFCC66"/>
            </a:solidFill>
            <a:miter lim="800000"/>
          </a:ln>
        </p:spPr>
        <p:txBody>
          <a:bodyPr wrap="none" lIns="91422" tIns="45712" rIns="91422" bIns="45712" anchor="ctr"/>
          <a:lstStyle/>
          <a:p>
            <a:pPr algn="ctr">
              <a:lnSpc>
                <a:spcPct val="100000"/>
              </a:lnSpc>
              <a:buFont typeface="Arial" panose="020B0604020202020204" pitchFamily="34" charset="0"/>
              <a:buNone/>
            </a:pPr>
            <a:endParaRPr lang="zh-CN" altLang="en-US" b="0">
              <a:solidFill>
                <a:srgbClr val="0099FF"/>
              </a:solidFill>
              <a:latin typeface="Calibri" panose="020F0502020204030204" pitchFamily="34" charset="0"/>
            </a:endParaRPr>
          </a:p>
        </p:txBody>
      </p:sp>
      <p:sp>
        <p:nvSpPr>
          <p:cNvPr id="11" name="TextBox 10"/>
          <p:cNvSpPr txBox="1"/>
          <p:nvPr/>
        </p:nvSpPr>
        <p:spPr>
          <a:xfrm>
            <a:off x="486540" y="4618372"/>
            <a:ext cx="8158220" cy="415498"/>
          </a:xfrm>
          <a:prstGeom prst="rect">
            <a:avLst/>
          </a:prstGeom>
          <a:noFill/>
        </p:spPr>
        <p:txBody>
          <a:bodyPr wrap="square" rtlCol="0">
            <a:spAutoFit/>
          </a:bodyPr>
          <a:lstStyle/>
          <a:p>
            <a:pPr>
              <a:lnSpc>
                <a:spcPct val="105000"/>
              </a:lnSpc>
            </a:pPr>
            <a:r>
              <a:rPr lang="zh-CN" altLang="en-US" dirty="0" smtClean="0">
                <a:solidFill>
                  <a:srgbClr val="FF0000"/>
                </a:solidFill>
                <a:latin typeface="黑体" panose="02010609060101010101" pitchFamily="49" charset="-122"/>
                <a:ea typeface="黑体" panose="02010609060101010101" pitchFamily="49" charset="-122"/>
              </a:rPr>
              <a:t>答案</a:t>
            </a:r>
            <a:r>
              <a:rPr lang="en-US" altLang="zh-CN" dirty="0" smtClean="0">
                <a:solidFill>
                  <a:srgbClr val="FF0000"/>
                </a:solidFill>
                <a:latin typeface="黑体" panose="02010609060101010101" pitchFamily="49" charset="-122"/>
                <a:ea typeface="黑体" panose="02010609060101010101" pitchFamily="49" charset="-122"/>
              </a:rPr>
              <a:t>:</a:t>
            </a:r>
            <a:r>
              <a:rPr lang="zh-CN" altLang="en-US" dirty="0" smtClean="0"/>
              <a:t>作用效果相同</a:t>
            </a:r>
            <a:r>
              <a:rPr lang="en-US" dirty="0" smtClean="0"/>
              <a:t>;</a:t>
            </a:r>
            <a:r>
              <a:rPr lang="zh-CN" altLang="en-US" dirty="0" smtClean="0"/>
              <a:t>可以等效替代</a:t>
            </a:r>
            <a:r>
              <a:rPr lang="en-US" dirty="0" smtClean="0"/>
              <a:t>;</a:t>
            </a:r>
            <a:r>
              <a:rPr lang="zh-CN" altLang="en-US" dirty="0" smtClean="0"/>
              <a:t>不等于</a:t>
            </a:r>
            <a:r>
              <a:rPr lang="en-US" dirty="0" smtClean="0"/>
              <a:t>.</a:t>
            </a:r>
            <a:endParaRPr lang="zh-CN" altLang="en-US" dirty="0" smtClean="0"/>
          </a:p>
        </p:txBody>
      </p:sp>
      <p:pic>
        <p:nvPicPr>
          <p:cNvPr id="10" name="Q20STBBX1RJXJCWL58B.eps"/>
          <p:cNvPicPr/>
          <p:nvPr/>
        </p:nvPicPr>
        <p:blipFill>
          <a:blip r:embed="rId1"/>
          <a:stretch>
            <a:fillRect/>
          </a:stretch>
        </p:blipFill>
        <p:spPr>
          <a:xfrm>
            <a:off x="3858414" y="3288467"/>
            <a:ext cx="1428760" cy="1011383"/>
          </a:xfrm>
          <a:prstGeom prst="rect">
            <a:avLst/>
          </a:prstGeom>
        </p:spPr>
      </p:pic>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p:cTn id="7"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1">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44"/>
          <p:cNvSpPr txBox="1">
            <a:spLocks noChangeArrowheads="1"/>
          </p:cNvSpPr>
          <p:nvPr/>
        </p:nvSpPr>
        <p:spPr bwMode="auto">
          <a:xfrm>
            <a:off x="362772" y="663578"/>
            <a:ext cx="8496302" cy="1292662"/>
          </a:xfrm>
          <a:prstGeom prst="rect">
            <a:avLst/>
          </a:prstGeom>
          <a:noFill/>
          <a:ln w="9525" algn="ctr">
            <a:noFill/>
            <a:miter lim="800000"/>
          </a:ln>
        </p:spPr>
        <p:txBody>
          <a:bodyPr wrap="square">
            <a:spAutoFit/>
          </a:bodyPr>
          <a:lstStyle/>
          <a:p>
            <a:r>
              <a:rPr lang="en-US" dirty="0" smtClean="0"/>
              <a:t>2.</a:t>
            </a:r>
            <a:r>
              <a:rPr lang="zh-CN" altLang="en-US" dirty="0" smtClean="0"/>
              <a:t>用硬纸板剪出五个宽度相同的长条</a:t>
            </a:r>
            <a:r>
              <a:rPr lang="en-US" dirty="0" smtClean="0"/>
              <a:t>,</a:t>
            </a:r>
            <a:r>
              <a:rPr lang="zh-CN" altLang="en-US" dirty="0" smtClean="0"/>
              <a:t>其中四个两两长度分别相等</a:t>
            </a:r>
            <a:r>
              <a:rPr lang="en-US" dirty="0" smtClean="0"/>
              <a:t>,</a:t>
            </a:r>
            <a:r>
              <a:rPr lang="zh-CN" altLang="en-US" dirty="0" smtClean="0"/>
              <a:t>第五个较长些</a:t>
            </a:r>
            <a:r>
              <a:rPr lang="en-US" dirty="0" smtClean="0"/>
              <a:t>,</a:t>
            </a:r>
            <a:r>
              <a:rPr lang="zh-CN" altLang="en-US" dirty="0" smtClean="0"/>
              <a:t>然后用螺丝铆住</a:t>
            </a:r>
            <a:r>
              <a:rPr lang="en-US" dirty="0" smtClean="0"/>
              <a:t>(AE</a:t>
            </a:r>
            <a:r>
              <a:rPr lang="zh-CN" altLang="en-US" dirty="0" smtClean="0"/>
              <a:t>与</a:t>
            </a:r>
            <a:r>
              <a:rPr lang="en-US" dirty="0" smtClean="0"/>
              <a:t>BC,CD</a:t>
            </a:r>
            <a:r>
              <a:rPr lang="zh-CN" altLang="en-US" dirty="0" smtClean="0"/>
              <a:t>不要铆住</a:t>
            </a:r>
            <a:r>
              <a:rPr lang="en-US" dirty="0" smtClean="0"/>
              <a:t>),</a:t>
            </a:r>
            <a:r>
              <a:rPr lang="zh-CN" altLang="en-US" dirty="0" smtClean="0"/>
              <a:t>如图所示</a:t>
            </a:r>
            <a:r>
              <a:rPr lang="en-US" dirty="0" smtClean="0"/>
              <a:t>.</a:t>
            </a:r>
            <a:r>
              <a:rPr lang="zh-CN" altLang="en-US" dirty="0" smtClean="0"/>
              <a:t>其中</a:t>
            </a:r>
            <a:r>
              <a:rPr lang="en-US" dirty="0" smtClean="0"/>
              <a:t>AB</a:t>
            </a:r>
            <a:r>
              <a:rPr lang="zh-CN" altLang="en-US" dirty="0" smtClean="0"/>
              <a:t>表示一个分力</a:t>
            </a:r>
            <a:r>
              <a:rPr lang="en-US" dirty="0" smtClean="0"/>
              <a:t>,AD</a:t>
            </a:r>
            <a:r>
              <a:rPr lang="zh-CN" altLang="en-US" dirty="0" smtClean="0"/>
              <a:t>表示另一个分力</a:t>
            </a:r>
            <a:r>
              <a:rPr lang="en-US" dirty="0" smtClean="0"/>
              <a:t>,AC</a:t>
            </a:r>
            <a:r>
              <a:rPr lang="zh-CN" altLang="en-US" dirty="0" smtClean="0"/>
              <a:t>表示合力</a:t>
            </a:r>
            <a:r>
              <a:rPr lang="en-US" dirty="0" smtClean="0"/>
              <a:t>. </a:t>
            </a:r>
            <a:endParaRPr lang="zh-CN" altLang="en-US" dirty="0"/>
          </a:p>
        </p:txBody>
      </p:sp>
      <p:sp>
        <p:nvSpPr>
          <p:cNvPr id="10" name="Rectangle 2"/>
          <p:cNvSpPr>
            <a:spLocks noChangeArrowheads="1"/>
          </p:cNvSpPr>
          <p:nvPr/>
        </p:nvSpPr>
        <p:spPr bwMode="auto">
          <a:xfrm>
            <a:off x="415102" y="4142590"/>
            <a:ext cx="8280400" cy="1000132"/>
          </a:xfrm>
          <a:prstGeom prst="rect">
            <a:avLst/>
          </a:prstGeom>
          <a:solidFill>
            <a:srgbClr val="CCFFCC">
              <a:alpha val="47058"/>
            </a:srgbClr>
          </a:solidFill>
          <a:ln w="76200" cmpd="tri">
            <a:solidFill>
              <a:srgbClr val="FFCC66"/>
            </a:solidFill>
            <a:miter lim="800000"/>
          </a:ln>
        </p:spPr>
        <p:txBody>
          <a:bodyPr wrap="none" lIns="91422" tIns="45712" rIns="91422" bIns="45712" anchor="ctr"/>
          <a:lstStyle/>
          <a:p>
            <a:pPr algn="ctr">
              <a:lnSpc>
                <a:spcPct val="100000"/>
              </a:lnSpc>
              <a:buFont typeface="Arial" panose="020B0604020202020204" pitchFamily="34" charset="0"/>
              <a:buNone/>
            </a:pPr>
            <a:endParaRPr lang="zh-CN" altLang="en-US" b="0">
              <a:solidFill>
                <a:srgbClr val="0099FF"/>
              </a:solidFill>
              <a:latin typeface="Calibri" panose="020F0502020204030204" pitchFamily="34" charset="0"/>
            </a:endParaRPr>
          </a:p>
        </p:txBody>
      </p:sp>
      <p:sp>
        <p:nvSpPr>
          <p:cNvPr id="11" name="TextBox 10"/>
          <p:cNvSpPr txBox="1"/>
          <p:nvPr/>
        </p:nvSpPr>
        <p:spPr>
          <a:xfrm>
            <a:off x="486540" y="4214028"/>
            <a:ext cx="8158220" cy="892552"/>
          </a:xfrm>
          <a:prstGeom prst="rect">
            <a:avLst/>
          </a:prstGeom>
          <a:noFill/>
        </p:spPr>
        <p:txBody>
          <a:bodyPr wrap="square" rtlCol="0">
            <a:spAutoFit/>
          </a:bodyPr>
          <a:lstStyle/>
          <a:p>
            <a:r>
              <a:rPr lang="zh-CN" altLang="en-US" dirty="0" smtClean="0">
                <a:solidFill>
                  <a:srgbClr val="FF0000"/>
                </a:solidFill>
                <a:latin typeface="黑体" panose="02010609060101010101" pitchFamily="49" charset="-122"/>
                <a:ea typeface="黑体" panose="02010609060101010101" pitchFamily="49" charset="-122"/>
              </a:rPr>
              <a:t>答案</a:t>
            </a:r>
            <a:r>
              <a:rPr lang="en-US" dirty="0" smtClean="0">
                <a:solidFill>
                  <a:srgbClr val="FF0000"/>
                </a:solidFill>
                <a:latin typeface="黑体" panose="02010609060101010101" pitchFamily="49" charset="-122"/>
                <a:ea typeface="黑体" panose="02010609060101010101" pitchFamily="49" charset="-122"/>
              </a:rPr>
              <a:t>:</a:t>
            </a:r>
            <a:r>
              <a:rPr lang="en-US" dirty="0" smtClean="0"/>
              <a:t>(1)</a:t>
            </a:r>
            <a:r>
              <a:rPr lang="zh-CN" altLang="en-US" dirty="0" smtClean="0"/>
              <a:t>合力随着两分力间夹角的增大而减小</a:t>
            </a:r>
            <a:r>
              <a:rPr lang="en-US" dirty="0" smtClean="0"/>
              <a:t>,</a:t>
            </a:r>
            <a:r>
              <a:rPr lang="zh-CN" altLang="en-US" dirty="0" smtClean="0"/>
              <a:t>随着两分力间夹角的减小而增大</a:t>
            </a:r>
            <a:r>
              <a:rPr lang="en-US" dirty="0" smtClean="0"/>
              <a:t>.</a:t>
            </a:r>
            <a:endParaRPr lang="zh-CN" altLang="en-US" dirty="0"/>
          </a:p>
        </p:txBody>
      </p:sp>
      <p:pic>
        <p:nvPicPr>
          <p:cNvPr id="8" name="Q20STBBX1RJXJCWL59.eps"/>
          <p:cNvPicPr/>
          <p:nvPr/>
        </p:nvPicPr>
        <p:blipFill>
          <a:blip r:embed="rId1"/>
          <a:stretch>
            <a:fillRect/>
          </a:stretch>
        </p:blipFill>
        <p:spPr>
          <a:xfrm>
            <a:off x="5358611" y="1642260"/>
            <a:ext cx="1224053" cy="1785950"/>
          </a:xfrm>
          <a:prstGeom prst="rect">
            <a:avLst/>
          </a:prstGeom>
        </p:spPr>
      </p:pic>
      <p:sp>
        <p:nvSpPr>
          <p:cNvPr id="9" name="Text Box 144"/>
          <p:cNvSpPr txBox="1">
            <a:spLocks noChangeArrowheads="1"/>
          </p:cNvSpPr>
          <p:nvPr/>
        </p:nvSpPr>
        <p:spPr bwMode="auto">
          <a:xfrm>
            <a:off x="362772" y="3564017"/>
            <a:ext cx="8281988" cy="435697"/>
          </a:xfrm>
          <a:prstGeom prst="rect">
            <a:avLst/>
          </a:prstGeom>
          <a:noFill/>
          <a:ln w="9525" algn="ctr">
            <a:noFill/>
            <a:miter lim="800000"/>
          </a:ln>
        </p:spPr>
        <p:txBody>
          <a:bodyPr>
            <a:spAutoFit/>
          </a:bodyPr>
          <a:lstStyle/>
          <a:p>
            <a:r>
              <a:rPr lang="en-US" dirty="0" smtClean="0"/>
              <a:t>(1)</a:t>
            </a:r>
            <a:r>
              <a:rPr lang="zh-CN" altLang="en-US" dirty="0" smtClean="0"/>
              <a:t>改变∠</a:t>
            </a:r>
            <a:r>
              <a:rPr lang="en-US" dirty="0" smtClean="0"/>
              <a:t>BAD</a:t>
            </a:r>
            <a:r>
              <a:rPr lang="zh-CN" altLang="en-US" dirty="0" smtClean="0"/>
              <a:t>的大小</a:t>
            </a:r>
            <a:r>
              <a:rPr lang="en-US" dirty="0" smtClean="0"/>
              <a:t>,</a:t>
            </a:r>
            <a:r>
              <a:rPr lang="zh-CN" altLang="en-US" dirty="0" smtClean="0"/>
              <a:t>观察两分力间的夹角变化时合力大小如何变化</a:t>
            </a:r>
            <a:r>
              <a:rPr lang="en-US" dirty="0" smtClean="0"/>
              <a:t>?</a:t>
            </a:r>
            <a:endParaRPr lang="zh-CN" altLang="en-US" dirty="0"/>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down)">
                                      <p:cBhvr>
                                        <p:cTn id="7"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44"/>
          <p:cNvSpPr txBox="1">
            <a:spLocks noChangeArrowheads="1"/>
          </p:cNvSpPr>
          <p:nvPr/>
        </p:nvSpPr>
        <p:spPr bwMode="auto">
          <a:xfrm>
            <a:off x="362772" y="663578"/>
            <a:ext cx="8496302" cy="435697"/>
          </a:xfrm>
          <a:prstGeom prst="rect">
            <a:avLst/>
          </a:prstGeom>
          <a:noFill/>
          <a:ln w="9525" algn="ctr">
            <a:noFill/>
            <a:miter lim="800000"/>
          </a:ln>
        </p:spPr>
        <p:txBody>
          <a:bodyPr wrap="square">
            <a:spAutoFit/>
          </a:bodyPr>
          <a:lstStyle/>
          <a:p>
            <a:r>
              <a:rPr lang="en-US" dirty="0" smtClean="0"/>
              <a:t>(2)</a:t>
            </a:r>
            <a:r>
              <a:rPr lang="zh-CN" altLang="en-US" dirty="0" smtClean="0"/>
              <a:t>合力一定大于其中一个分力吗</a:t>
            </a:r>
            <a:r>
              <a:rPr lang="en-US" dirty="0" smtClean="0"/>
              <a:t>?</a:t>
            </a:r>
            <a:endParaRPr lang="zh-CN" altLang="en-US" dirty="0"/>
          </a:p>
        </p:txBody>
      </p:sp>
      <p:sp>
        <p:nvSpPr>
          <p:cNvPr id="10" name="Rectangle 2"/>
          <p:cNvSpPr>
            <a:spLocks noChangeArrowheads="1"/>
          </p:cNvSpPr>
          <p:nvPr/>
        </p:nvSpPr>
        <p:spPr bwMode="auto">
          <a:xfrm>
            <a:off x="415102" y="1213632"/>
            <a:ext cx="8280400" cy="1928826"/>
          </a:xfrm>
          <a:prstGeom prst="rect">
            <a:avLst/>
          </a:prstGeom>
          <a:solidFill>
            <a:srgbClr val="CCFFCC">
              <a:alpha val="47058"/>
            </a:srgbClr>
          </a:solidFill>
          <a:ln w="76200" cmpd="tri">
            <a:solidFill>
              <a:srgbClr val="FFCC66"/>
            </a:solidFill>
            <a:miter lim="800000"/>
          </a:ln>
        </p:spPr>
        <p:txBody>
          <a:bodyPr wrap="none" lIns="91422" tIns="45712" rIns="91422" bIns="45712" anchor="ctr"/>
          <a:lstStyle/>
          <a:p>
            <a:pPr algn="ctr">
              <a:lnSpc>
                <a:spcPct val="100000"/>
              </a:lnSpc>
              <a:buFont typeface="Arial" panose="020B0604020202020204" pitchFamily="34" charset="0"/>
              <a:buNone/>
            </a:pPr>
            <a:endParaRPr lang="zh-CN" altLang="en-US" b="0">
              <a:solidFill>
                <a:srgbClr val="0099FF"/>
              </a:solidFill>
              <a:latin typeface="Calibri" panose="020F0502020204030204" pitchFamily="34" charset="0"/>
            </a:endParaRPr>
          </a:p>
        </p:txBody>
      </p:sp>
      <p:sp>
        <p:nvSpPr>
          <p:cNvPr id="11" name="TextBox 10"/>
          <p:cNvSpPr txBox="1"/>
          <p:nvPr/>
        </p:nvSpPr>
        <p:spPr>
          <a:xfrm>
            <a:off x="486540" y="1285070"/>
            <a:ext cx="8086782" cy="1692771"/>
          </a:xfrm>
          <a:prstGeom prst="rect">
            <a:avLst/>
          </a:prstGeom>
          <a:noFill/>
        </p:spPr>
        <p:txBody>
          <a:bodyPr wrap="square" rtlCol="0">
            <a:spAutoFit/>
          </a:bodyPr>
          <a:lstStyle/>
          <a:p>
            <a:pPr algn="just"/>
            <a:r>
              <a:rPr lang="zh-CN" altLang="en-US" dirty="0" smtClean="0">
                <a:solidFill>
                  <a:srgbClr val="FF0000"/>
                </a:solidFill>
                <a:latin typeface="黑体" panose="02010609060101010101" pitchFamily="49" charset="-122"/>
                <a:ea typeface="黑体" panose="02010609060101010101" pitchFamily="49" charset="-122"/>
              </a:rPr>
              <a:t>答案</a:t>
            </a:r>
            <a:r>
              <a:rPr lang="en-US" dirty="0" smtClean="0">
                <a:solidFill>
                  <a:srgbClr val="FF0000"/>
                </a:solidFill>
                <a:latin typeface="黑体" panose="02010609060101010101" pitchFamily="49" charset="-122"/>
                <a:ea typeface="黑体" panose="02010609060101010101" pitchFamily="49" charset="-122"/>
              </a:rPr>
              <a:t>:</a:t>
            </a:r>
            <a:r>
              <a:rPr lang="en-US" dirty="0" smtClean="0"/>
              <a:t>(2)</a:t>
            </a:r>
            <a:r>
              <a:rPr lang="zh-CN" altLang="en-US" dirty="0" smtClean="0"/>
              <a:t>不一定</a:t>
            </a:r>
            <a:r>
              <a:rPr lang="en-US" dirty="0" smtClean="0"/>
              <a:t>.</a:t>
            </a:r>
            <a:r>
              <a:rPr lang="zh-CN" altLang="en-US" dirty="0" smtClean="0"/>
              <a:t>合力与分力的大小符合三角形三边的关系</a:t>
            </a:r>
            <a:r>
              <a:rPr lang="en-US" dirty="0" smtClean="0"/>
              <a:t>,</a:t>
            </a:r>
            <a:r>
              <a:rPr lang="zh-CN" altLang="en-US" dirty="0" smtClean="0"/>
              <a:t>由几何知识知</a:t>
            </a:r>
            <a:r>
              <a:rPr lang="en-US" dirty="0" smtClean="0"/>
              <a:t>,</a:t>
            </a:r>
            <a:r>
              <a:rPr lang="zh-CN" altLang="en-US" dirty="0" smtClean="0"/>
              <a:t>三角形两边之和大于第三边</a:t>
            </a:r>
            <a:r>
              <a:rPr lang="en-US" dirty="0" smtClean="0"/>
              <a:t>,</a:t>
            </a:r>
            <a:r>
              <a:rPr lang="zh-CN" altLang="en-US" dirty="0" smtClean="0"/>
              <a:t>两边之差小于第三边</a:t>
            </a:r>
            <a:r>
              <a:rPr lang="en-US" dirty="0" smtClean="0"/>
              <a:t>,</a:t>
            </a:r>
            <a:r>
              <a:rPr lang="zh-CN" altLang="en-US" dirty="0" smtClean="0"/>
              <a:t>因此合力大小的范围</a:t>
            </a:r>
            <a:r>
              <a:rPr lang="en-US" dirty="0" smtClean="0"/>
              <a:t>|F</a:t>
            </a:r>
            <a:r>
              <a:rPr lang="en-US" baseline="-25000" dirty="0" smtClean="0"/>
              <a:t>1</a:t>
            </a:r>
            <a:r>
              <a:rPr lang="en-US" dirty="0" smtClean="0"/>
              <a:t>-F</a:t>
            </a:r>
            <a:r>
              <a:rPr lang="en-US" baseline="-25000" dirty="0" smtClean="0"/>
              <a:t>2</a:t>
            </a:r>
            <a:r>
              <a:rPr lang="en-US" dirty="0" smtClean="0"/>
              <a:t>|</a:t>
            </a:r>
            <a:r>
              <a:rPr lang="zh-CN" altLang="en-US" dirty="0" smtClean="0"/>
              <a:t>≤</a:t>
            </a:r>
            <a:r>
              <a:rPr lang="en-US" dirty="0" smtClean="0"/>
              <a:t>F</a:t>
            </a:r>
            <a:r>
              <a:rPr lang="zh-CN" altLang="en-US" dirty="0" smtClean="0"/>
              <a:t>≤</a:t>
            </a:r>
            <a:r>
              <a:rPr lang="en-US" dirty="0" smtClean="0"/>
              <a:t>F</a:t>
            </a:r>
            <a:r>
              <a:rPr lang="en-US" baseline="-25000" dirty="0" smtClean="0"/>
              <a:t>1</a:t>
            </a:r>
            <a:r>
              <a:rPr lang="en-US" dirty="0" smtClean="0"/>
              <a:t>+F</a:t>
            </a:r>
            <a:r>
              <a:rPr lang="en-US" baseline="-25000" dirty="0" smtClean="0"/>
              <a:t>2</a:t>
            </a:r>
            <a:r>
              <a:rPr lang="en-US" dirty="0" smtClean="0"/>
              <a:t>.</a:t>
            </a:r>
            <a:r>
              <a:rPr lang="zh-CN" altLang="en-US" dirty="0" smtClean="0"/>
              <a:t>例如</a:t>
            </a:r>
            <a:r>
              <a:rPr lang="en-US" dirty="0" smtClean="0"/>
              <a:t>F</a:t>
            </a:r>
            <a:r>
              <a:rPr lang="en-US" baseline="-25000" dirty="0" smtClean="0"/>
              <a:t>1</a:t>
            </a:r>
            <a:r>
              <a:rPr lang="en-US" dirty="0" smtClean="0"/>
              <a:t>=5 N,F</a:t>
            </a:r>
            <a:r>
              <a:rPr lang="en-US" baseline="-25000" dirty="0" smtClean="0"/>
              <a:t>2</a:t>
            </a:r>
            <a:r>
              <a:rPr lang="en-US" dirty="0" smtClean="0"/>
              <a:t>=5 N,</a:t>
            </a:r>
            <a:r>
              <a:rPr lang="zh-CN" altLang="en-US" dirty="0" smtClean="0"/>
              <a:t>合力</a:t>
            </a:r>
            <a:r>
              <a:rPr lang="en-US" dirty="0" smtClean="0"/>
              <a:t>0 N</a:t>
            </a:r>
            <a:r>
              <a:rPr lang="zh-CN" altLang="en-US" dirty="0" smtClean="0"/>
              <a:t>≤</a:t>
            </a:r>
            <a:r>
              <a:rPr lang="en-US" dirty="0" smtClean="0"/>
              <a:t>F</a:t>
            </a:r>
            <a:r>
              <a:rPr lang="zh-CN" altLang="en-US" dirty="0" smtClean="0"/>
              <a:t>≤</a:t>
            </a:r>
            <a:r>
              <a:rPr lang="en-US" dirty="0" smtClean="0"/>
              <a:t>10 N,</a:t>
            </a:r>
            <a:r>
              <a:rPr lang="zh-CN" altLang="en-US" dirty="0" smtClean="0"/>
              <a:t>合力</a:t>
            </a:r>
            <a:r>
              <a:rPr lang="en-US" dirty="0" smtClean="0"/>
              <a:t>F</a:t>
            </a:r>
            <a:r>
              <a:rPr lang="zh-CN" altLang="en-US" dirty="0" smtClean="0"/>
              <a:t>的最小值为</a:t>
            </a:r>
            <a:r>
              <a:rPr lang="en-US" dirty="0" smtClean="0"/>
              <a:t>0 N,</a:t>
            </a:r>
            <a:r>
              <a:rPr lang="zh-CN" altLang="en-US" dirty="0" smtClean="0"/>
              <a:t>比任何一个分力都小</a:t>
            </a:r>
            <a:r>
              <a:rPr lang="en-US" dirty="0" smtClean="0"/>
              <a:t>.</a:t>
            </a:r>
            <a:endParaRPr lang="zh-CN" altLang="en-US" dirty="0"/>
          </a:p>
        </p:txBody>
      </p:sp>
    </p:spTree>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down)">
                                      <p:cBhvr>
                                        <p:cTn id="7"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7952" y="713566"/>
            <a:ext cx="8429684" cy="2036135"/>
          </a:xfrm>
          <a:prstGeom prst="rect">
            <a:avLst/>
          </a:prstGeom>
          <a:noFill/>
        </p:spPr>
        <p:txBody>
          <a:bodyPr wrap="square" rtlCol="0">
            <a:spAutoFit/>
          </a:bodyPr>
          <a:lstStyle/>
          <a:p>
            <a:r>
              <a:rPr lang="en-US" dirty="0" smtClean="0">
                <a:latin typeface="黑体" panose="02010609060101010101" pitchFamily="49" charset="-122"/>
                <a:ea typeface="黑体" panose="02010609060101010101" pitchFamily="49" charset="-122"/>
              </a:rPr>
              <a:t>2.</a:t>
            </a:r>
            <a:r>
              <a:rPr lang="zh-CN" altLang="en-US" dirty="0" smtClean="0">
                <a:latin typeface="黑体" panose="02010609060101010101" pitchFamily="49" charset="-122"/>
                <a:ea typeface="黑体" panose="02010609060101010101" pitchFamily="49" charset="-122"/>
              </a:rPr>
              <a:t>合力与两个分力的大小关系</a:t>
            </a:r>
            <a:endParaRPr lang="zh-CN" altLang="en-US" dirty="0" smtClean="0">
              <a:latin typeface="黑体" panose="02010609060101010101" pitchFamily="49" charset="-122"/>
              <a:ea typeface="黑体" panose="02010609060101010101" pitchFamily="49" charset="-122"/>
            </a:endParaRPr>
          </a:p>
          <a:p>
            <a:r>
              <a:rPr lang="en-US" dirty="0" smtClean="0"/>
              <a:t>(1)</a:t>
            </a:r>
            <a:r>
              <a:rPr lang="zh-CN" altLang="en-US" dirty="0" smtClean="0"/>
              <a:t>两分力大小不变时</a:t>
            </a:r>
            <a:r>
              <a:rPr lang="en-US" dirty="0" smtClean="0"/>
              <a:t>,</a:t>
            </a:r>
            <a:r>
              <a:rPr lang="zh-CN" altLang="en-US" dirty="0" smtClean="0"/>
              <a:t>合力</a:t>
            </a:r>
            <a:r>
              <a:rPr lang="en-US" dirty="0" smtClean="0"/>
              <a:t>F</a:t>
            </a:r>
            <a:r>
              <a:rPr lang="zh-CN" altLang="en-US" dirty="0" smtClean="0"/>
              <a:t>随两分力夹角</a:t>
            </a:r>
            <a:r>
              <a:rPr lang="en-US" altLang="zh-CN" dirty="0" smtClean="0"/>
              <a:t>θ</a:t>
            </a:r>
            <a:r>
              <a:rPr lang="zh-CN" altLang="en-US" dirty="0" smtClean="0"/>
              <a:t>的增大而减小</a:t>
            </a:r>
            <a:r>
              <a:rPr lang="en-US" dirty="0" smtClean="0"/>
              <a:t>,</a:t>
            </a:r>
            <a:r>
              <a:rPr lang="zh-CN" altLang="en-US" dirty="0" smtClean="0"/>
              <a:t>随</a:t>
            </a:r>
            <a:r>
              <a:rPr lang="en-US" altLang="zh-CN" dirty="0" smtClean="0"/>
              <a:t>θ</a:t>
            </a:r>
            <a:r>
              <a:rPr lang="zh-CN" altLang="en-US" dirty="0" smtClean="0"/>
              <a:t>的减小而增大</a:t>
            </a:r>
            <a:r>
              <a:rPr lang="en-US" dirty="0" smtClean="0"/>
              <a:t>.(0°</a:t>
            </a:r>
            <a:r>
              <a:rPr lang="zh-CN" altLang="en-US" dirty="0" smtClean="0"/>
              <a:t>≤</a:t>
            </a:r>
            <a:r>
              <a:rPr lang="en-US" altLang="zh-CN" dirty="0" smtClean="0"/>
              <a:t>θ≤</a:t>
            </a:r>
            <a:r>
              <a:rPr lang="en-US" dirty="0" smtClean="0"/>
              <a:t>180°)</a:t>
            </a:r>
            <a:endParaRPr lang="zh-CN" altLang="en-US" dirty="0" smtClean="0"/>
          </a:p>
          <a:p>
            <a:r>
              <a:rPr lang="en-US" dirty="0" smtClean="0"/>
              <a:t>(2)</a:t>
            </a:r>
            <a:r>
              <a:rPr lang="zh-CN" altLang="en-US" dirty="0" smtClean="0"/>
              <a:t>合力大小的范围为</a:t>
            </a:r>
            <a:r>
              <a:rPr lang="en-US" dirty="0" smtClean="0"/>
              <a:t>|F</a:t>
            </a:r>
            <a:r>
              <a:rPr lang="en-US" baseline="-25000" dirty="0" smtClean="0"/>
              <a:t>1</a:t>
            </a:r>
            <a:r>
              <a:rPr lang="en-US" dirty="0" smtClean="0"/>
              <a:t>-F</a:t>
            </a:r>
            <a:r>
              <a:rPr lang="en-US" baseline="-25000" dirty="0" smtClean="0"/>
              <a:t>2</a:t>
            </a:r>
            <a:r>
              <a:rPr lang="en-US" dirty="0" smtClean="0"/>
              <a:t>|</a:t>
            </a:r>
            <a:r>
              <a:rPr lang="zh-CN" altLang="en-US" dirty="0" smtClean="0"/>
              <a:t>≤</a:t>
            </a:r>
            <a:r>
              <a:rPr lang="en-US" dirty="0" smtClean="0"/>
              <a:t>F</a:t>
            </a:r>
            <a:r>
              <a:rPr lang="zh-CN" altLang="en-US" dirty="0" smtClean="0"/>
              <a:t>≤</a:t>
            </a:r>
            <a:r>
              <a:rPr lang="en-US" dirty="0" smtClean="0"/>
              <a:t>F</a:t>
            </a:r>
            <a:r>
              <a:rPr lang="en-US" baseline="-25000" dirty="0" smtClean="0"/>
              <a:t>1</a:t>
            </a:r>
            <a:r>
              <a:rPr lang="en-US" dirty="0" smtClean="0"/>
              <a:t>+F</a:t>
            </a:r>
            <a:r>
              <a:rPr lang="en-US" baseline="-25000" dirty="0" smtClean="0"/>
              <a:t>2</a:t>
            </a:r>
            <a:r>
              <a:rPr lang="en-US" dirty="0" smtClean="0"/>
              <a:t>.</a:t>
            </a:r>
            <a:r>
              <a:rPr lang="zh-CN" altLang="en-US" dirty="0" smtClean="0"/>
              <a:t>合力可以大于、等于两分力中的任何一个力</a:t>
            </a:r>
            <a:r>
              <a:rPr lang="en-US" dirty="0" smtClean="0"/>
              <a:t>,</a:t>
            </a:r>
            <a:r>
              <a:rPr lang="zh-CN" altLang="en-US" dirty="0" smtClean="0"/>
              <a:t>也可以小于两分力中的任何一个力</a:t>
            </a:r>
            <a:r>
              <a:rPr lang="en-US" dirty="0" smtClean="0"/>
              <a:t>.</a:t>
            </a:r>
            <a:endParaRPr lang="zh-CN" altLang="en-US" dirty="0"/>
          </a:p>
        </p:txBody>
      </p:sp>
      <p:graphicFrame>
        <p:nvGraphicFramePr>
          <p:cNvPr id="7" name="表格 6"/>
          <p:cNvGraphicFramePr>
            <a:graphicFrameLocks noGrp="1"/>
          </p:cNvGraphicFramePr>
          <p:nvPr/>
        </p:nvGraphicFramePr>
        <p:xfrm>
          <a:off x="429390" y="2856706"/>
          <a:ext cx="8215370" cy="1357322"/>
        </p:xfrm>
        <a:graphic>
          <a:graphicData uri="http://schemas.openxmlformats.org/drawingml/2006/table">
            <a:tbl>
              <a:tblPr/>
              <a:tblGrid>
                <a:gridCol w="1428760"/>
                <a:gridCol w="6786610"/>
              </a:tblGrid>
              <a:tr h="678661">
                <a:tc>
                  <a:txBody>
                    <a:bodyPr/>
                    <a:lstStyle/>
                    <a:p>
                      <a:pPr algn="ctr">
                        <a:lnSpc>
                          <a:spcPts val="1600"/>
                        </a:lnSpc>
                        <a:spcAft>
                          <a:spcPts val="0"/>
                        </a:spcAft>
                      </a:pPr>
                      <a:r>
                        <a:rPr lang="zh-CN" sz="2000" b="1" dirty="0">
                          <a:latin typeface="Calibri" panose="020F0502020204030204"/>
                          <a:ea typeface="宋体" panose="02010600030101010101" pitchFamily="2" charset="-122"/>
                          <a:cs typeface="Times New Roman" panose="02020603050405020304"/>
                        </a:rPr>
                        <a:t>最大值</a:t>
                      </a:r>
                      <a:endParaRPr lang="zh-CN" sz="2000" dirty="0">
                        <a:latin typeface="Calibri" panose="020F05020202040302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ts val="1600"/>
                        </a:lnSpc>
                        <a:spcAft>
                          <a:spcPts val="0"/>
                        </a:spcAft>
                      </a:pPr>
                      <a:r>
                        <a:rPr lang="zh-CN" sz="2000" b="1" dirty="0">
                          <a:latin typeface="+mn-ea"/>
                          <a:ea typeface="+mn-ea"/>
                          <a:cs typeface="Times New Roman" panose="02020603050405020304"/>
                        </a:rPr>
                        <a:t>当θ</a:t>
                      </a:r>
                      <a:r>
                        <a:rPr lang="en-US" sz="2000" b="1" dirty="0">
                          <a:latin typeface="+mn-ea"/>
                          <a:ea typeface="+mn-ea"/>
                          <a:cs typeface="Times New Roman" panose="02020603050405020304"/>
                        </a:rPr>
                        <a:t>=0</a:t>
                      </a:r>
                      <a:r>
                        <a:rPr lang="zh-CN" sz="2000" b="1" dirty="0">
                          <a:latin typeface="+mn-ea"/>
                          <a:ea typeface="+mn-ea"/>
                          <a:cs typeface="Times New Roman" panose="02020603050405020304"/>
                        </a:rPr>
                        <a:t>时</a:t>
                      </a:r>
                      <a:r>
                        <a:rPr lang="en-US" sz="2000" b="1" dirty="0">
                          <a:latin typeface="+mn-ea"/>
                          <a:ea typeface="+mn-ea"/>
                          <a:cs typeface="Times New Roman" panose="02020603050405020304"/>
                        </a:rPr>
                        <a:t>,</a:t>
                      </a:r>
                      <a:r>
                        <a:rPr lang="zh-CN" sz="2000" b="1" dirty="0">
                          <a:latin typeface="+mn-ea"/>
                          <a:ea typeface="+mn-ea"/>
                          <a:cs typeface="Times New Roman" panose="02020603050405020304"/>
                        </a:rPr>
                        <a:t>两力同向</a:t>
                      </a:r>
                      <a:r>
                        <a:rPr lang="en-US" sz="2000" b="1" dirty="0">
                          <a:latin typeface="+mn-ea"/>
                          <a:ea typeface="+mn-ea"/>
                          <a:cs typeface="Times New Roman" panose="02020603050405020304"/>
                        </a:rPr>
                        <a:t>,</a:t>
                      </a:r>
                      <a:r>
                        <a:rPr lang="en-US" sz="2000" b="1" dirty="0" err="1">
                          <a:latin typeface="+mn-ea"/>
                          <a:ea typeface="+mn-ea"/>
                          <a:cs typeface="Times New Roman" panose="02020603050405020304"/>
                        </a:rPr>
                        <a:t>F</a:t>
                      </a:r>
                      <a:r>
                        <a:rPr lang="en-US" sz="2000" b="1" baseline="-25000" dirty="0" err="1">
                          <a:latin typeface="+mn-ea"/>
                          <a:ea typeface="+mn-ea"/>
                          <a:cs typeface="Times New Roman" panose="02020603050405020304"/>
                        </a:rPr>
                        <a:t>max</a:t>
                      </a:r>
                      <a:r>
                        <a:rPr lang="en-US" sz="2000" b="1" dirty="0">
                          <a:latin typeface="+mn-ea"/>
                          <a:ea typeface="+mn-ea"/>
                          <a:cs typeface="Times New Roman" panose="02020603050405020304"/>
                        </a:rPr>
                        <a:t>=F</a:t>
                      </a:r>
                      <a:r>
                        <a:rPr lang="en-US" sz="2000" b="1" baseline="-25000" dirty="0">
                          <a:latin typeface="+mn-ea"/>
                          <a:ea typeface="+mn-ea"/>
                          <a:cs typeface="Times New Roman" panose="02020603050405020304"/>
                        </a:rPr>
                        <a:t>1</a:t>
                      </a:r>
                      <a:r>
                        <a:rPr lang="en-US" sz="2000" b="1" dirty="0">
                          <a:latin typeface="+mn-ea"/>
                          <a:ea typeface="+mn-ea"/>
                          <a:cs typeface="Times New Roman" panose="02020603050405020304"/>
                        </a:rPr>
                        <a:t>+F</a:t>
                      </a:r>
                      <a:r>
                        <a:rPr lang="en-US" sz="2000" b="1" baseline="-25000" dirty="0">
                          <a:latin typeface="+mn-ea"/>
                          <a:ea typeface="+mn-ea"/>
                          <a:cs typeface="Times New Roman" panose="02020603050405020304"/>
                        </a:rPr>
                        <a:t>2</a:t>
                      </a:r>
                      <a:endParaRPr lang="zh-CN" sz="2000" dirty="0">
                        <a:latin typeface="+mn-ea"/>
                        <a:ea typeface="+mn-ea"/>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8661">
                <a:tc>
                  <a:txBody>
                    <a:bodyPr/>
                    <a:lstStyle/>
                    <a:p>
                      <a:pPr algn="ctr">
                        <a:lnSpc>
                          <a:spcPts val="1600"/>
                        </a:lnSpc>
                        <a:spcAft>
                          <a:spcPts val="0"/>
                        </a:spcAft>
                      </a:pPr>
                      <a:r>
                        <a:rPr lang="zh-CN" sz="2000" b="1">
                          <a:latin typeface="Calibri" panose="020F0502020204030204"/>
                          <a:ea typeface="宋体" panose="02010600030101010101" pitchFamily="2" charset="-122"/>
                          <a:cs typeface="Times New Roman" panose="02020603050405020304"/>
                        </a:rPr>
                        <a:t>最小值</a:t>
                      </a:r>
                      <a:endParaRPr lang="zh-CN" sz="2000">
                        <a:latin typeface="Calibri" panose="020F05020202040302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ts val="1600"/>
                        </a:lnSpc>
                        <a:spcAft>
                          <a:spcPts val="0"/>
                        </a:spcAft>
                      </a:pPr>
                      <a:r>
                        <a:rPr lang="zh-CN" sz="2000" b="1" dirty="0">
                          <a:latin typeface="+mn-ea"/>
                          <a:ea typeface="+mn-ea"/>
                          <a:cs typeface="Times New Roman" panose="02020603050405020304"/>
                        </a:rPr>
                        <a:t>当θ</a:t>
                      </a:r>
                      <a:r>
                        <a:rPr lang="en-US" sz="2000" b="1" dirty="0">
                          <a:latin typeface="+mn-ea"/>
                          <a:ea typeface="+mn-ea"/>
                          <a:cs typeface="Times New Roman" panose="02020603050405020304"/>
                        </a:rPr>
                        <a:t>=180°</a:t>
                      </a:r>
                      <a:r>
                        <a:rPr lang="zh-CN" sz="2000" b="1" dirty="0">
                          <a:latin typeface="+mn-ea"/>
                          <a:ea typeface="+mn-ea"/>
                          <a:cs typeface="Times New Roman" panose="02020603050405020304"/>
                        </a:rPr>
                        <a:t>时</a:t>
                      </a:r>
                      <a:r>
                        <a:rPr lang="en-US" sz="2000" b="1" dirty="0">
                          <a:latin typeface="+mn-ea"/>
                          <a:ea typeface="+mn-ea"/>
                          <a:cs typeface="Times New Roman" panose="02020603050405020304"/>
                        </a:rPr>
                        <a:t>,</a:t>
                      </a:r>
                      <a:r>
                        <a:rPr lang="zh-CN" sz="2000" b="1" dirty="0">
                          <a:latin typeface="+mn-ea"/>
                          <a:ea typeface="+mn-ea"/>
                          <a:cs typeface="Times New Roman" panose="02020603050405020304"/>
                        </a:rPr>
                        <a:t>两力反向</a:t>
                      </a:r>
                      <a:r>
                        <a:rPr lang="en-US" sz="2000" b="1" dirty="0">
                          <a:latin typeface="+mn-ea"/>
                          <a:ea typeface="+mn-ea"/>
                          <a:cs typeface="Times New Roman" panose="02020603050405020304"/>
                        </a:rPr>
                        <a:t>,</a:t>
                      </a:r>
                      <a:r>
                        <a:rPr lang="en-US" sz="2000" b="1" dirty="0" err="1">
                          <a:latin typeface="+mn-ea"/>
                          <a:ea typeface="+mn-ea"/>
                          <a:cs typeface="Times New Roman" panose="02020603050405020304"/>
                        </a:rPr>
                        <a:t>F</a:t>
                      </a:r>
                      <a:r>
                        <a:rPr lang="en-US" sz="2000" b="1" baseline="-25000" dirty="0" err="1">
                          <a:latin typeface="+mn-ea"/>
                          <a:ea typeface="+mn-ea"/>
                          <a:cs typeface="Times New Roman" panose="02020603050405020304"/>
                        </a:rPr>
                        <a:t>min</a:t>
                      </a:r>
                      <a:r>
                        <a:rPr lang="en-US" sz="2000" b="1" dirty="0">
                          <a:latin typeface="+mn-ea"/>
                          <a:ea typeface="+mn-ea"/>
                          <a:cs typeface="Times New Roman" panose="02020603050405020304"/>
                        </a:rPr>
                        <a:t>=|F</a:t>
                      </a:r>
                      <a:r>
                        <a:rPr lang="en-US" sz="2000" b="1" baseline="-25000" dirty="0">
                          <a:latin typeface="+mn-ea"/>
                          <a:ea typeface="+mn-ea"/>
                          <a:cs typeface="Times New Roman" panose="02020603050405020304"/>
                        </a:rPr>
                        <a:t>1</a:t>
                      </a:r>
                      <a:r>
                        <a:rPr lang="en-US" sz="2000" b="1" dirty="0">
                          <a:latin typeface="+mn-ea"/>
                          <a:ea typeface="+mn-ea"/>
                          <a:cs typeface="Times New Roman" panose="02020603050405020304"/>
                        </a:rPr>
                        <a:t>-F</a:t>
                      </a:r>
                      <a:r>
                        <a:rPr lang="en-US" sz="2000" b="1" baseline="-25000" dirty="0">
                          <a:latin typeface="+mn-ea"/>
                          <a:ea typeface="+mn-ea"/>
                          <a:cs typeface="Times New Roman" panose="02020603050405020304"/>
                        </a:rPr>
                        <a:t>2</a:t>
                      </a:r>
                      <a:r>
                        <a:rPr lang="en-US" sz="2000" b="1" dirty="0">
                          <a:latin typeface="+mn-ea"/>
                          <a:ea typeface="+mn-ea"/>
                          <a:cs typeface="Times New Roman" panose="02020603050405020304"/>
                        </a:rPr>
                        <a:t>|</a:t>
                      </a:r>
                      <a:endParaRPr lang="zh-CN" sz="2000" dirty="0">
                        <a:latin typeface="+mn-ea"/>
                        <a:ea typeface="+mn-ea"/>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strips(downLeft)">
                                      <p:cBhvr>
                                        <p:cTn id="7" dur="500"/>
                                        <p:tgtEl>
                                          <p:spTgt spid="6">
                                            <p:txEl>
                                              <p:pRg st="2" end="2"/>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trips(downLeft)">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对象 3"/>
          <p:cNvGraphicFramePr>
            <a:graphicFrameLocks noChangeAspect="1"/>
          </p:cNvGraphicFramePr>
          <p:nvPr/>
        </p:nvGraphicFramePr>
        <p:xfrm>
          <a:off x="429390" y="713566"/>
          <a:ext cx="7636902" cy="2428892"/>
        </p:xfrm>
        <a:graphic>
          <a:graphicData uri="http://schemas.openxmlformats.org/presentationml/2006/ole">
            <mc:AlternateContent xmlns:mc="http://schemas.openxmlformats.org/markup-compatibility/2006">
              <mc:Choice xmlns:v="urn:schemas-microsoft-com:vml" Requires="v">
                <p:oleObj spid="_x0000_s1025" name="文档" r:id="rId1" imgW="3740150" imgH="1189990" progId="Word.Document.12">
                  <p:embed/>
                </p:oleObj>
              </mc:Choice>
              <mc:Fallback>
                <p:oleObj name="文档" r:id="rId1" imgW="3740150" imgH="1189990" progId="Word.Document.12">
                  <p:embed/>
                  <p:pic>
                    <p:nvPicPr>
                      <p:cNvPr id="0" name="图片 1024"/>
                      <p:cNvPicPr>
                        <a:picLocks noChangeAspect="1"/>
                      </p:cNvPicPr>
                      <p:nvPr/>
                    </p:nvPicPr>
                    <p:blipFill>
                      <a:blip r:embed="rId2"/>
                      <a:stretch>
                        <a:fillRect/>
                      </a:stretch>
                    </p:blipFill>
                    <p:spPr>
                      <a:xfrm>
                        <a:off x="429390" y="713566"/>
                        <a:ext cx="7636902" cy="2428892"/>
                      </a:xfrm>
                      <a:prstGeom prst="rect">
                        <a:avLst/>
                      </a:prstGeom>
                      <a:noFill/>
                      <a:ln w="9525">
                        <a:noFill/>
                      </a:ln>
                    </p:spPr>
                  </p:pic>
                </p:oleObj>
              </mc:Fallback>
            </mc:AlternateContent>
          </a:graphicData>
        </a:graphic>
      </p:graphicFrame>
    </p:spTree>
  </p:cSld>
  <p:clrMapOvr>
    <a:masterClrMapping/>
  </p:clrMapOvr>
  <p:transition>
    <p:push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nvGraphicFramePr>
        <p:xfrm>
          <a:off x="379384" y="845127"/>
          <a:ext cx="8358246" cy="3511777"/>
        </p:xfrm>
        <a:graphic>
          <a:graphicData uri="http://schemas.openxmlformats.org/drawingml/2006/table">
            <a:tbl>
              <a:tblPr/>
              <a:tblGrid>
                <a:gridCol w="8358246"/>
              </a:tblGrid>
              <a:tr h="3511777">
                <a:tc>
                  <a:txBody>
                    <a:bodyPr/>
                    <a:lstStyle/>
                    <a:p>
                      <a:endParaRPr lang="zh-CN" altLang="en-US"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
        <p:nvSpPr>
          <p:cNvPr id="7" name="TextBox 6"/>
          <p:cNvSpPr txBox="1"/>
          <p:nvPr/>
        </p:nvSpPr>
        <p:spPr>
          <a:xfrm>
            <a:off x="643704" y="856442"/>
            <a:ext cx="2143140" cy="492443"/>
          </a:xfrm>
          <a:prstGeom prst="rect">
            <a:avLst/>
          </a:prstGeom>
          <a:noFill/>
        </p:spPr>
        <p:txBody>
          <a:bodyPr wrap="square" rtlCol="0">
            <a:spAutoFit/>
          </a:bodyPr>
          <a:lstStyle/>
          <a:p>
            <a:r>
              <a:rPr lang="zh-CN" altLang="en-US" dirty="0" smtClean="0">
                <a:solidFill>
                  <a:srgbClr val="FF0000"/>
                </a:solidFill>
                <a:latin typeface="黑体" panose="02010609060101010101" pitchFamily="49" charset="-122"/>
                <a:ea typeface="黑体" panose="02010609060101010101" pitchFamily="49" charset="-122"/>
              </a:rPr>
              <a:t>学霸笔记</a:t>
            </a:r>
            <a:endParaRPr lang="zh-CN" altLang="en-US" dirty="0">
              <a:solidFill>
                <a:srgbClr val="FF0000"/>
              </a:solidFill>
              <a:latin typeface="黑体" panose="02010609060101010101" pitchFamily="49" charset="-122"/>
              <a:ea typeface="黑体" panose="02010609060101010101" pitchFamily="49" charset="-122"/>
            </a:endParaRPr>
          </a:p>
        </p:txBody>
      </p:sp>
      <p:sp>
        <p:nvSpPr>
          <p:cNvPr id="9" name="TextBox 8"/>
          <p:cNvSpPr txBox="1"/>
          <p:nvPr/>
        </p:nvSpPr>
        <p:spPr>
          <a:xfrm>
            <a:off x="643704" y="1278001"/>
            <a:ext cx="7858180" cy="435697"/>
          </a:xfrm>
          <a:prstGeom prst="rect">
            <a:avLst/>
          </a:prstGeom>
          <a:noFill/>
        </p:spPr>
        <p:txBody>
          <a:bodyPr wrap="square" rtlCol="0">
            <a:spAutoFit/>
          </a:bodyPr>
          <a:lstStyle/>
          <a:p>
            <a:pPr algn="ctr"/>
            <a:r>
              <a:rPr lang="zh-CN" altLang="en-US" dirty="0" smtClean="0">
                <a:latin typeface="黑体" panose="02010609060101010101" pitchFamily="49" charset="-122"/>
                <a:ea typeface="黑体" panose="02010609060101010101" pitchFamily="49" charset="-122"/>
              </a:rPr>
              <a:t>理解合力、分力的关键点</a:t>
            </a:r>
            <a:endParaRPr lang="zh-CN" altLang="en-US" dirty="0" smtClean="0">
              <a:latin typeface="黑体" panose="02010609060101010101" pitchFamily="49" charset="-122"/>
              <a:ea typeface="黑体" panose="02010609060101010101" pitchFamily="49" charset="-122"/>
            </a:endParaRPr>
          </a:p>
        </p:txBody>
      </p:sp>
      <p:sp>
        <p:nvSpPr>
          <p:cNvPr id="10" name="TextBox 9"/>
          <p:cNvSpPr txBox="1"/>
          <p:nvPr/>
        </p:nvSpPr>
        <p:spPr>
          <a:xfrm>
            <a:off x="429390" y="1735439"/>
            <a:ext cx="8215370" cy="2436244"/>
          </a:xfrm>
          <a:prstGeom prst="rect">
            <a:avLst/>
          </a:prstGeom>
          <a:noFill/>
        </p:spPr>
        <p:txBody>
          <a:bodyPr wrap="square" rtlCol="0">
            <a:spAutoFit/>
          </a:bodyPr>
          <a:lstStyle/>
          <a:p>
            <a:r>
              <a:rPr lang="en-US" altLang="zh-CN" dirty="0" smtClean="0">
                <a:latin typeface="楷体" panose="02010609060101010101" charset="-122"/>
                <a:ea typeface="楷体" panose="02010609060101010101" charset="-122"/>
              </a:rPr>
              <a:t>(1)</a:t>
            </a:r>
            <a:r>
              <a:rPr lang="zh-CN" altLang="en-US" dirty="0" smtClean="0">
                <a:latin typeface="楷体" panose="02010609060101010101" charset="-122"/>
                <a:ea typeface="楷体" panose="02010609060101010101" charset="-122"/>
              </a:rPr>
              <a:t>理解合力和分力关系时</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要牢牢地抓住“等效”这一点</a:t>
            </a:r>
            <a:r>
              <a:rPr lang="en-US" altLang="zh-CN" dirty="0" smtClean="0">
                <a:latin typeface="楷体" panose="02010609060101010101" charset="-122"/>
                <a:ea typeface="楷体" panose="02010609060101010101" charset="-122"/>
              </a:rPr>
              <a:t>.</a:t>
            </a:r>
            <a:endParaRPr lang="en-US" altLang="zh-CN" dirty="0" smtClean="0">
              <a:latin typeface="楷体" panose="02010609060101010101" charset="-122"/>
              <a:ea typeface="楷体" panose="02010609060101010101" charset="-122"/>
            </a:endParaRPr>
          </a:p>
          <a:p>
            <a:r>
              <a:rPr lang="en-US" altLang="zh-CN" dirty="0" smtClean="0">
                <a:latin typeface="楷体" panose="02010609060101010101" charset="-122"/>
                <a:ea typeface="楷体" panose="02010609060101010101" charset="-122"/>
              </a:rPr>
              <a:t>(2)</a:t>
            </a:r>
            <a:r>
              <a:rPr lang="zh-CN" altLang="en-US" dirty="0" smtClean="0">
                <a:latin typeface="楷体" panose="02010609060101010101" charset="-122"/>
                <a:ea typeface="楷体" panose="02010609060101010101" charset="-122"/>
              </a:rPr>
              <a:t>合力和分力遵循平行四边形定则</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作图时先以表示两个分力的有向线段为邻边作出平行四边形</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再作出两分力所夹的对角线</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即为表示合力的有向线段</a:t>
            </a:r>
            <a:r>
              <a:rPr lang="en-US" altLang="zh-CN" dirty="0" smtClean="0">
                <a:latin typeface="楷体" panose="02010609060101010101" charset="-122"/>
                <a:ea typeface="楷体" panose="02010609060101010101" charset="-122"/>
              </a:rPr>
              <a:t>.</a:t>
            </a:r>
            <a:endParaRPr lang="en-US" altLang="zh-CN" dirty="0" smtClean="0">
              <a:latin typeface="楷体" panose="02010609060101010101" charset="-122"/>
              <a:ea typeface="楷体" panose="02010609060101010101" charset="-122"/>
            </a:endParaRPr>
          </a:p>
          <a:p>
            <a:r>
              <a:rPr lang="en-US" altLang="zh-CN" dirty="0" smtClean="0">
                <a:latin typeface="楷体" panose="02010609060101010101" charset="-122"/>
                <a:ea typeface="楷体" panose="02010609060101010101" charset="-122"/>
              </a:rPr>
              <a:t>(3)</a:t>
            </a:r>
            <a:r>
              <a:rPr lang="zh-CN" altLang="en-US" dirty="0" smtClean="0">
                <a:latin typeface="楷体" panose="02010609060101010101" charset="-122"/>
                <a:ea typeface="楷体" panose="02010609060101010101" charset="-122"/>
              </a:rPr>
              <a:t>在力的合成中分力是实际存在的</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每一个分力都有对应的施力物体</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而合力没有与之对应的施力物体</a:t>
            </a:r>
            <a:r>
              <a:rPr lang="en-US" altLang="zh-CN" dirty="0" smtClean="0">
                <a:latin typeface="楷体" panose="02010609060101010101" charset="-122"/>
                <a:ea typeface="楷体" panose="02010609060101010101" charset="-122"/>
              </a:rPr>
              <a:t>.</a:t>
            </a:r>
            <a:endParaRPr lang="en-US" altLang="zh-CN" dirty="0" smtClean="0">
              <a:latin typeface="楷体" panose="02010609060101010101" charset="-122"/>
              <a:ea typeface="楷体" panose="02010609060101010101" charset="-122"/>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 calcmode="lin" valueType="num">
                                      <p:cBhvr>
                                        <p:cTn id="7" dur="500" fill="hold"/>
                                        <p:tgtEl>
                                          <p:spTgt spid="10">
                                            <p:txEl>
                                              <p:pRg st="1" end="1"/>
                                            </p:txEl>
                                          </p:spTgt>
                                        </p:tgtEl>
                                        <p:attrNameLst>
                                          <p:attrName>ppt_w</p:attrName>
                                        </p:attrNameLst>
                                      </p:cBhvr>
                                      <p:tavLst>
                                        <p:tav tm="0">
                                          <p:val>
                                            <p:strVal val="#ppt_w*2.5"/>
                                          </p:val>
                                        </p:tav>
                                        <p:tav tm="100000">
                                          <p:val>
                                            <p:strVal val="#ppt_w"/>
                                          </p:val>
                                        </p:tav>
                                      </p:tavLst>
                                    </p:anim>
                                    <p:anim calcmode="lin" valueType="num">
                                      <p:cBhvr>
                                        <p:cTn id="8" dur="500" fill="hold"/>
                                        <p:tgtEl>
                                          <p:spTgt spid="10">
                                            <p:txEl>
                                              <p:pRg st="1" end="1"/>
                                            </p:txEl>
                                          </p:spTgt>
                                        </p:tgtEl>
                                        <p:attrNameLst>
                                          <p:attrName>ppt_h</p:attrName>
                                        </p:attrNameLst>
                                      </p:cBhvr>
                                      <p:tavLst>
                                        <p:tav tm="0">
                                          <p:val>
                                            <p:strVal val="#ppt_h*0.01"/>
                                          </p:val>
                                        </p:tav>
                                        <p:tav tm="100000">
                                          <p:val>
                                            <p:strVal val="#ppt_h"/>
                                          </p:val>
                                        </p:tav>
                                      </p:tavLst>
                                    </p:anim>
                                    <p:anim calcmode="lin" valueType="num">
                                      <p:cBhvr>
                                        <p:cTn id="9"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0" dur="500" fill="hold"/>
                                        <p:tgtEl>
                                          <p:spTgt spid="10">
                                            <p:txEl>
                                              <p:pRg st="1" end="1"/>
                                            </p:txEl>
                                          </p:spTgt>
                                        </p:tgtEl>
                                        <p:attrNameLst>
                                          <p:attrName>ppt_y</p:attrName>
                                        </p:attrNameLst>
                                      </p:cBhvr>
                                      <p:tavLst>
                                        <p:tav tm="0">
                                          <p:val>
                                            <p:strVal val="#ppt_h+1"/>
                                          </p:val>
                                        </p:tav>
                                        <p:tav tm="100000">
                                          <p:val>
                                            <p:strVal val="#ppt_y"/>
                                          </p:val>
                                        </p:tav>
                                      </p:tavLst>
                                    </p:anim>
                                    <p:animEffect transition="in" filter="fade">
                                      <p:cBhvr>
                                        <p:cTn id="11" dur="500"/>
                                        <p:tgtEl>
                                          <p:spTgt spid="10">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8" presetClass="entr" presetSubtype="0" accel="100000" fill="hold" nodeType="clickEffect">
                                  <p:stCondLst>
                                    <p:cond delay="0"/>
                                  </p:stCondLst>
                                  <p:childTnLst>
                                    <p:set>
                                      <p:cBhvr>
                                        <p:cTn id="15" dur="1" fill="hold">
                                          <p:stCondLst>
                                            <p:cond delay="0"/>
                                          </p:stCondLst>
                                        </p:cTn>
                                        <p:tgtEl>
                                          <p:spTgt spid="10">
                                            <p:txEl>
                                              <p:pRg st="2" end="2"/>
                                            </p:txEl>
                                          </p:spTgt>
                                        </p:tgtEl>
                                        <p:attrNameLst>
                                          <p:attrName>style.visibility</p:attrName>
                                        </p:attrNameLst>
                                      </p:cBhvr>
                                      <p:to>
                                        <p:strVal val="visible"/>
                                      </p:to>
                                    </p:set>
                                    <p:anim calcmode="lin" valueType="num">
                                      <p:cBhvr>
                                        <p:cTn id="16" dur="500" fill="hold"/>
                                        <p:tgtEl>
                                          <p:spTgt spid="10">
                                            <p:txEl>
                                              <p:pRg st="2" end="2"/>
                                            </p:txEl>
                                          </p:spTgt>
                                        </p:tgtEl>
                                        <p:attrNameLst>
                                          <p:attrName>ppt_w</p:attrName>
                                        </p:attrNameLst>
                                      </p:cBhvr>
                                      <p:tavLst>
                                        <p:tav tm="0">
                                          <p:val>
                                            <p:strVal val="#ppt_w*2.5"/>
                                          </p:val>
                                        </p:tav>
                                        <p:tav tm="100000">
                                          <p:val>
                                            <p:strVal val="#ppt_w"/>
                                          </p:val>
                                        </p:tav>
                                      </p:tavLst>
                                    </p:anim>
                                    <p:anim calcmode="lin" valueType="num">
                                      <p:cBhvr>
                                        <p:cTn id="17" dur="500" fill="hold"/>
                                        <p:tgtEl>
                                          <p:spTgt spid="10">
                                            <p:txEl>
                                              <p:pRg st="2" end="2"/>
                                            </p:txEl>
                                          </p:spTgt>
                                        </p:tgtEl>
                                        <p:attrNameLst>
                                          <p:attrName>ppt_h</p:attrName>
                                        </p:attrNameLst>
                                      </p:cBhvr>
                                      <p:tavLst>
                                        <p:tav tm="0">
                                          <p:val>
                                            <p:strVal val="#ppt_h*0.01"/>
                                          </p:val>
                                        </p:tav>
                                        <p:tav tm="100000">
                                          <p:val>
                                            <p:strVal val="#ppt_h"/>
                                          </p:val>
                                        </p:tav>
                                      </p:tavLst>
                                    </p:anim>
                                    <p:anim calcmode="lin" valueType="num">
                                      <p:cBhvr>
                                        <p:cTn id="18"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9" dur="500" fill="hold"/>
                                        <p:tgtEl>
                                          <p:spTgt spid="10">
                                            <p:txEl>
                                              <p:pRg st="2" end="2"/>
                                            </p:txEl>
                                          </p:spTgt>
                                        </p:tgtEl>
                                        <p:attrNameLst>
                                          <p:attrName>ppt_y</p:attrName>
                                        </p:attrNameLst>
                                      </p:cBhvr>
                                      <p:tavLst>
                                        <p:tav tm="0">
                                          <p:val>
                                            <p:strVal val="#ppt_h+1"/>
                                          </p:val>
                                        </p:tav>
                                        <p:tav tm="100000">
                                          <p:val>
                                            <p:strVal val="#ppt_y"/>
                                          </p:val>
                                        </p:tav>
                                      </p:tavLst>
                                    </p:anim>
                                    <p:animEffect transition="in" filter="fade">
                                      <p:cBhvr>
                                        <p:cTn id="20"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6514" y="713566"/>
            <a:ext cx="8501122" cy="435697"/>
          </a:xfrm>
          <a:prstGeom prst="rect">
            <a:avLst/>
          </a:prstGeom>
          <a:noFill/>
        </p:spPr>
        <p:txBody>
          <a:bodyPr wrap="square" rtlCol="0">
            <a:spAutoFit/>
          </a:bodyPr>
          <a:lstStyle/>
          <a:p>
            <a:r>
              <a:rPr lang="zh-CN" altLang="en-US" dirty="0" smtClean="0">
                <a:latin typeface="黑体" panose="02010609060101010101" pitchFamily="49" charset="-122"/>
                <a:ea typeface="黑体" panose="02010609060101010101" pitchFamily="49" charset="-122"/>
              </a:rPr>
              <a:t>要点二　根据力的合成求合力</a:t>
            </a:r>
            <a:endParaRPr lang="zh-CN" altLang="en-US" dirty="0" smtClean="0">
              <a:latin typeface="黑体" panose="02010609060101010101" pitchFamily="49" charset="-122"/>
              <a:ea typeface="黑体" panose="02010609060101010101" pitchFamily="49" charset="-122"/>
            </a:endParaRPr>
          </a:p>
        </p:txBody>
      </p:sp>
      <p:sp>
        <p:nvSpPr>
          <p:cNvPr id="5" name="TextBox 4"/>
          <p:cNvSpPr txBox="1"/>
          <p:nvPr/>
        </p:nvSpPr>
        <p:spPr>
          <a:xfrm>
            <a:off x="286514" y="1142194"/>
            <a:ext cx="8501122" cy="504369"/>
          </a:xfrm>
          <a:prstGeom prst="rect">
            <a:avLst/>
          </a:prstGeom>
          <a:noFill/>
        </p:spPr>
        <p:txBody>
          <a:bodyPr wrap="square" rtlCol="0">
            <a:spAutoFit/>
          </a:bodyPr>
          <a:lstStyle/>
          <a:p>
            <a:r>
              <a:rPr lang="zh-CN" altLang="en-US" sz="2400" dirty="0" smtClean="0">
                <a:latin typeface="黑体" panose="02010609060101010101" pitchFamily="49" charset="-122"/>
                <a:ea typeface="黑体" panose="02010609060101010101" pitchFamily="49" charset="-122"/>
              </a:rPr>
              <a:t>探究导学</a:t>
            </a:r>
            <a:endParaRPr lang="zh-CN" altLang="en-US" sz="2400" dirty="0">
              <a:latin typeface="黑体" panose="02010609060101010101" pitchFamily="49" charset="-122"/>
              <a:ea typeface="黑体" panose="02010609060101010101" pitchFamily="49" charset="-122"/>
            </a:endParaRPr>
          </a:p>
        </p:txBody>
      </p:sp>
      <p:sp>
        <p:nvSpPr>
          <p:cNvPr id="6" name="TextBox 5"/>
          <p:cNvSpPr txBox="1"/>
          <p:nvPr/>
        </p:nvSpPr>
        <p:spPr>
          <a:xfrm>
            <a:off x="286514" y="1570822"/>
            <a:ext cx="8501122" cy="835806"/>
          </a:xfrm>
          <a:prstGeom prst="rect">
            <a:avLst/>
          </a:prstGeom>
          <a:noFill/>
        </p:spPr>
        <p:txBody>
          <a:bodyPr wrap="square" rtlCol="0">
            <a:spAutoFit/>
          </a:bodyPr>
          <a:lstStyle/>
          <a:p>
            <a:r>
              <a:rPr lang="zh-CN" altLang="en-US" dirty="0" smtClean="0"/>
              <a:t>如</a:t>
            </a:r>
            <a:r>
              <a:rPr lang="en-US" dirty="0" smtClean="0"/>
              <a:t>(</a:t>
            </a:r>
            <a:r>
              <a:rPr lang="zh-CN" altLang="en-US" dirty="0" smtClean="0"/>
              <a:t>甲</a:t>
            </a:r>
            <a:r>
              <a:rPr lang="en-US" dirty="0" smtClean="0"/>
              <a:t>)</a:t>
            </a:r>
            <a:r>
              <a:rPr lang="zh-CN" altLang="en-US" dirty="0" smtClean="0"/>
              <a:t>、</a:t>
            </a:r>
            <a:r>
              <a:rPr lang="en-US" dirty="0" smtClean="0"/>
              <a:t>(</a:t>
            </a:r>
            <a:r>
              <a:rPr lang="zh-CN" altLang="en-US" dirty="0" smtClean="0"/>
              <a:t>乙</a:t>
            </a:r>
            <a:r>
              <a:rPr lang="en-US" dirty="0" smtClean="0"/>
              <a:t>)</a:t>
            </a:r>
            <a:r>
              <a:rPr lang="zh-CN" altLang="en-US" dirty="0" smtClean="0"/>
              <a:t>两图所示</a:t>
            </a:r>
            <a:r>
              <a:rPr lang="en-US" dirty="0" smtClean="0"/>
              <a:t>,</a:t>
            </a:r>
            <a:r>
              <a:rPr lang="zh-CN" altLang="en-US" dirty="0" smtClean="0"/>
              <a:t>每人都用</a:t>
            </a:r>
            <a:r>
              <a:rPr lang="en-US" dirty="0" smtClean="0"/>
              <a:t>100 N</a:t>
            </a:r>
            <a:r>
              <a:rPr lang="zh-CN" altLang="en-US" dirty="0" smtClean="0"/>
              <a:t>的力</a:t>
            </a:r>
            <a:r>
              <a:rPr lang="en-US" dirty="0" smtClean="0"/>
              <a:t>,</a:t>
            </a:r>
            <a:r>
              <a:rPr lang="zh-CN" altLang="en-US" dirty="0" smtClean="0"/>
              <a:t>人对车或船的作用力都是</a:t>
            </a:r>
            <a:r>
              <a:rPr lang="en-US" dirty="0" smtClean="0"/>
              <a:t>200 N</a:t>
            </a:r>
            <a:r>
              <a:rPr lang="zh-CN" altLang="en-US" dirty="0" smtClean="0"/>
              <a:t>吗</a:t>
            </a:r>
            <a:r>
              <a:rPr lang="en-US" dirty="0" smtClean="0"/>
              <a:t>?</a:t>
            </a:r>
            <a:r>
              <a:rPr lang="zh-CN" altLang="en-US" dirty="0" smtClean="0"/>
              <a:t>为什么</a:t>
            </a:r>
            <a:r>
              <a:rPr lang="en-US" dirty="0" smtClean="0"/>
              <a:t>?</a:t>
            </a:r>
            <a:endParaRPr lang="zh-CN" altLang="en-US" dirty="0"/>
          </a:p>
        </p:txBody>
      </p:sp>
      <p:sp>
        <p:nvSpPr>
          <p:cNvPr id="9" name="Rectangle 2"/>
          <p:cNvSpPr>
            <a:spLocks noChangeArrowheads="1"/>
          </p:cNvSpPr>
          <p:nvPr/>
        </p:nvSpPr>
        <p:spPr bwMode="auto">
          <a:xfrm>
            <a:off x="435798" y="3713962"/>
            <a:ext cx="8280400" cy="1071570"/>
          </a:xfrm>
          <a:prstGeom prst="rect">
            <a:avLst/>
          </a:prstGeom>
          <a:solidFill>
            <a:srgbClr val="CCFFCC">
              <a:alpha val="47058"/>
            </a:srgbClr>
          </a:solidFill>
          <a:ln w="76200" cmpd="tri">
            <a:solidFill>
              <a:srgbClr val="FFCC66"/>
            </a:solidFill>
            <a:miter lim="800000"/>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10" name="TextBox 9"/>
          <p:cNvSpPr txBox="1"/>
          <p:nvPr/>
        </p:nvSpPr>
        <p:spPr>
          <a:xfrm>
            <a:off x="500828" y="3785400"/>
            <a:ext cx="8143932" cy="892552"/>
          </a:xfrm>
          <a:prstGeom prst="rect">
            <a:avLst/>
          </a:prstGeom>
          <a:noFill/>
        </p:spPr>
        <p:txBody>
          <a:bodyPr wrap="square" rtlCol="0">
            <a:spAutoFit/>
          </a:bodyPr>
          <a:lstStyle/>
          <a:p>
            <a:r>
              <a:rPr lang="zh-CN" altLang="en-US" dirty="0" smtClean="0">
                <a:solidFill>
                  <a:srgbClr val="FF0000"/>
                </a:solidFill>
                <a:latin typeface="黑体" panose="02010609060101010101" pitchFamily="49" charset="-122"/>
                <a:ea typeface="黑体" panose="02010609060101010101" pitchFamily="49" charset="-122"/>
              </a:rPr>
              <a:t>答案</a:t>
            </a:r>
            <a:r>
              <a:rPr lang="en-US" dirty="0" smtClean="0">
                <a:solidFill>
                  <a:srgbClr val="FF0000"/>
                </a:solidFill>
                <a:latin typeface="黑体" panose="02010609060101010101" pitchFamily="49" charset="-122"/>
                <a:ea typeface="黑体" panose="02010609060101010101" pitchFamily="49" charset="-122"/>
              </a:rPr>
              <a:t>:</a:t>
            </a:r>
            <a:r>
              <a:rPr lang="zh-CN" altLang="en-US" dirty="0" smtClean="0"/>
              <a:t>车受到人的作用力是</a:t>
            </a:r>
            <a:r>
              <a:rPr lang="en-US" dirty="0" smtClean="0"/>
              <a:t>200 N,</a:t>
            </a:r>
            <a:r>
              <a:rPr lang="zh-CN" altLang="en-US" dirty="0" smtClean="0"/>
              <a:t>船受到人的作用力小于</a:t>
            </a:r>
            <a:r>
              <a:rPr lang="en-US" dirty="0" smtClean="0"/>
              <a:t>200 N.</a:t>
            </a:r>
            <a:r>
              <a:rPr lang="zh-CN" altLang="en-US" dirty="0" smtClean="0"/>
              <a:t>人对车的两个力方向相同</a:t>
            </a:r>
            <a:r>
              <a:rPr lang="en-US" dirty="0" smtClean="0"/>
              <a:t>,</a:t>
            </a:r>
            <a:r>
              <a:rPr lang="zh-CN" altLang="en-US" dirty="0" smtClean="0"/>
              <a:t>人对船的两个力方向不同</a:t>
            </a:r>
            <a:r>
              <a:rPr lang="en-US" dirty="0" smtClean="0"/>
              <a:t>.</a:t>
            </a:r>
            <a:endParaRPr lang="zh-CN" altLang="en-US" dirty="0"/>
          </a:p>
        </p:txBody>
      </p:sp>
      <p:pic>
        <p:nvPicPr>
          <p:cNvPr id="11" name="Q20STBBX1RJXJCWL63b.eps"/>
          <p:cNvPicPr/>
          <p:nvPr/>
        </p:nvPicPr>
        <p:blipFill>
          <a:blip r:embed="rId1"/>
          <a:stretch>
            <a:fillRect/>
          </a:stretch>
        </p:blipFill>
        <p:spPr>
          <a:xfrm>
            <a:off x="3001157" y="2285202"/>
            <a:ext cx="3579227" cy="1143008"/>
          </a:xfrm>
          <a:prstGeom prst="rect">
            <a:avLst/>
          </a:prstGeom>
        </p:spPr>
      </p:pic>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in)">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6514" y="570690"/>
            <a:ext cx="8501122" cy="504369"/>
          </a:xfrm>
          <a:prstGeom prst="rect">
            <a:avLst/>
          </a:prstGeom>
          <a:noFill/>
        </p:spPr>
        <p:txBody>
          <a:bodyPr wrap="square" rtlCol="0">
            <a:spAutoFit/>
          </a:bodyPr>
          <a:lstStyle/>
          <a:p>
            <a:r>
              <a:rPr lang="zh-CN" altLang="en-US" sz="2400" dirty="0" smtClean="0">
                <a:latin typeface="黑体" panose="02010609060101010101" pitchFamily="49" charset="-122"/>
                <a:ea typeface="黑体" panose="02010609060101010101" pitchFamily="49" charset="-122"/>
              </a:rPr>
              <a:t>要点归纳</a:t>
            </a:r>
            <a:endParaRPr lang="zh-CN" altLang="en-US" sz="2400" dirty="0">
              <a:latin typeface="黑体" panose="02010609060101010101" pitchFamily="49" charset="-122"/>
              <a:ea typeface="黑体" panose="02010609060101010101" pitchFamily="49" charset="-122"/>
            </a:endParaRPr>
          </a:p>
        </p:txBody>
      </p:sp>
      <p:sp>
        <p:nvSpPr>
          <p:cNvPr id="6" name="TextBox 5"/>
          <p:cNvSpPr txBox="1"/>
          <p:nvPr/>
        </p:nvSpPr>
        <p:spPr>
          <a:xfrm>
            <a:off x="286514" y="1070756"/>
            <a:ext cx="8358246" cy="1235916"/>
          </a:xfrm>
          <a:prstGeom prst="rect">
            <a:avLst/>
          </a:prstGeom>
          <a:noFill/>
        </p:spPr>
        <p:txBody>
          <a:bodyPr wrap="square" rtlCol="0">
            <a:spAutoFit/>
          </a:bodyPr>
          <a:lstStyle/>
          <a:p>
            <a:r>
              <a:rPr lang="en-US" dirty="0" smtClean="0">
                <a:latin typeface="黑体" panose="02010609060101010101" pitchFamily="49" charset="-122"/>
                <a:ea typeface="黑体" panose="02010609060101010101" pitchFamily="49" charset="-122"/>
              </a:rPr>
              <a:t>1.</a:t>
            </a:r>
            <a:r>
              <a:rPr lang="zh-CN" altLang="en-US" dirty="0" smtClean="0">
                <a:latin typeface="黑体" panose="02010609060101010101" pitchFamily="49" charset="-122"/>
                <a:ea typeface="黑体" panose="02010609060101010101" pitchFamily="49" charset="-122"/>
              </a:rPr>
              <a:t>作图法</a:t>
            </a:r>
            <a:endParaRPr lang="zh-CN" altLang="en-US" dirty="0" smtClean="0">
              <a:latin typeface="黑体" panose="02010609060101010101" pitchFamily="49" charset="-122"/>
              <a:ea typeface="黑体" panose="02010609060101010101" pitchFamily="49" charset="-122"/>
            </a:endParaRPr>
          </a:p>
          <a:p>
            <a:r>
              <a:rPr lang="zh-CN" altLang="en-US" dirty="0" smtClean="0"/>
              <a:t>根据平行四边形定则用作图工具作出平行四边形</a:t>
            </a:r>
            <a:r>
              <a:rPr lang="en-US" dirty="0" smtClean="0"/>
              <a:t>,</a:t>
            </a:r>
            <a:r>
              <a:rPr lang="zh-CN" altLang="en-US" dirty="0" smtClean="0"/>
              <a:t>然后用测量工具测量出合力的大小、方向</a:t>
            </a:r>
            <a:r>
              <a:rPr lang="en-US" dirty="0" smtClean="0"/>
              <a:t>,</a:t>
            </a:r>
            <a:r>
              <a:rPr lang="zh-CN" altLang="en-US" dirty="0" smtClean="0"/>
              <a:t>具体操作过程如下</a:t>
            </a:r>
            <a:r>
              <a:rPr lang="en-US" dirty="0" smtClean="0"/>
              <a:t>:</a:t>
            </a:r>
            <a:endParaRPr lang="zh-CN" altLang="en-US" dirty="0"/>
          </a:p>
        </p:txBody>
      </p:sp>
      <p:pic>
        <p:nvPicPr>
          <p:cNvPr id="5" name="Q20STBBX1RJXJCWL64.eps"/>
          <p:cNvPicPr/>
          <p:nvPr/>
        </p:nvPicPr>
        <p:blipFill>
          <a:blip r:embed="rId1"/>
          <a:stretch>
            <a:fillRect/>
          </a:stretch>
        </p:blipFill>
        <p:spPr>
          <a:xfrm>
            <a:off x="1715274" y="2499516"/>
            <a:ext cx="5476363" cy="1571636"/>
          </a:xfrm>
          <a:prstGeom prst="rect">
            <a:avLst/>
          </a:prstGeom>
        </p:spPr>
      </p:pic>
    </p:spTree>
  </p:cSld>
  <p:clrMapOvr>
    <a:masterClrMapping/>
  </p:clrMapOvr>
  <p:transition>
    <p:pull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6514" y="713566"/>
            <a:ext cx="8358246" cy="1235916"/>
          </a:xfrm>
          <a:prstGeom prst="rect">
            <a:avLst/>
          </a:prstGeom>
          <a:noFill/>
        </p:spPr>
        <p:txBody>
          <a:bodyPr wrap="square" rtlCol="0">
            <a:spAutoFit/>
          </a:bodyPr>
          <a:lstStyle/>
          <a:p>
            <a:r>
              <a:rPr lang="en-US" dirty="0" smtClean="0">
                <a:latin typeface="黑体" panose="02010609060101010101" pitchFamily="49" charset="-122"/>
                <a:ea typeface="黑体" panose="02010609060101010101" pitchFamily="49" charset="-122"/>
              </a:rPr>
              <a:t>2.</a:t>
            </a:r>
            <a:r>
              <a:rPr lang="zh-CN" altLang="en-US" dirty="0" smtClean="0">
                <a:latin typeface="黑体" panose="02010609060101010101" pitchFamily="49" charset="-122"/>
                <a:ea typeface="黑体" panose="02010609060101010101" pitchFamily="49" charset="-122"/>
              </a:rPr>
              <a:t>计算法</a:t>
            </a:r>
            <a:endParaRPr lang="zh-CN" altLang="en-US" dirty="0" smtClean="0">
              <a:latin typeface="黑体" panose="02010609060101010101" pitchFamily="49" charset="-122"/>
              <a:ea typeface="黑体" panose="02010609060101010101" pitchFamily="49" charset="-122"/>
            </a:endParaRPr>
          </a:p>
          <a:p>
            <a:r>
              <a:rPr lang="zh-CN" altLang="en-US" dirty="0" smtClean="0"/>
              <a:t>根据平行四边形定则作出分力及合力的示意图</a:t>
            </a:r>
            <a:r>
              <a:rPr lang="en-US" dirty="0" smtClean="0"/>
              <a:t>,</a:t>
            </a:r>
            <a:r>
              <a:rPr lang="zh-CN" altLang="en-US" dirty="0" smtClean="0"/>
              <a:t>然后由几何知识求解对角线所对应的力</a:t>
            </a:r>
            <a:r>
              <a:rPr lang="en-US" dirty="0" smtClean="0"/>
              <a:t>,</a:t>
            </a:r>
            <a:r>
              <a:rPr lang="zh-CN" altLang="en-US" dirty="0" smtClean="0"/>
              <a:t>即为合力</a:t>
            </a:r>
            <a:r>
              <a:rPr lang="en-US" dirty="0" smtClean="0"/>
              <a:t>.</a:t>
            </a:r>
            <a:r>
              <a:rPr lang="zh-CN" altLang="en-US" dirty="0" smtClean="0"/>
              <a:t>求合力的三种常见情况如下</a:t>
            </a:r>
            <a:r>
              <a:rPr lang="en-US" dirty="0" smtClean="0"/>
              <a:t>.</a:t>
            </a:r>
            <a:endParaRPr lang="zh-CN" altLang="en-US" b="0" dirty="0"/>
          </a:p>
        </p:txBody>
      </p:sp>
      <p:graphicFrame>
        <p:nvGraphicFramePr>
          <p:cNvPr id="8" name="对象 7"/>
          <p:cNvGraphicFramePr>
            <a:graphicFrameLocks noChangeAspect="1"/>
          </p:cNvGraphicFramePr>
          <p:nvPr/>
        </p:nvGraphicFramePr>
        <p:xfrm>
          <a:off x="427038" y="2071688"/>
          <a:ext cx="8045450" cy="2662237"/>
        </p:xfrm>
        <a:graphic>
          <a:graphicData uri="http://schemas.openxmlformats.org/presentationml/2006/ole">
            <mc:AlternateContent xmlns:mc="http://schemas.openxmlformats.org/markup-compatibility/2006">
              <mc:Choice xmlns:v="urn:schemas-microsoft-com:vml" Requires="v">
                <p:oleObj spid="_x0000_s2049" name="文档" r:id="rId1" imgW="3956050" imgH="1260475" progId="Word.Document.12">
                  <p:embed/>
                </p:oleObj>
              </mc:Choice>
              <mc:Fallback>
                <p:oleObj name="文档" r:id="rId1" imgW="3956050" imgH="1260475" progId="Word.Document.12">
                  <p:embed/>
                  <p:pic>
                    <p:nvPicPr>
                      <p:cNvPr id="0" name="图片 2048"/>
                      <p:cNvPicPr>
                        <a:picLocks noChangeAspect="1"/>
                      </p:cNvPicPr>
                      <p:nvPr/>
                    </p:nvPicPr>
                    <p:blipFill>
                      <a:blip r:embed="rId2"/>
                      <a:stretch>
                        <a:fillRect/>
                      </a:stretch>
                    </p:blipFill>
                    <p:spPr>
                      <a:xfrm>
                        <a:off x="427038" y="2071688"/>
                        <a:ext cx="8045450" cy="2662237"/>
                      </a:xfrm>
                      <a:prstGeom prst="rect">
                        <a:avLst/>
                      </a:prstGeom>
                      <a:noFill/>
                      <a:ln w="9525">
                        <a:noFill/>
                      </a:ln>
                    </p:spPr>
                  </p:pic>
                </p:oleObj>
              </mc:Fallback>
            </mc:AlternateContent>
          </a:graphicData>
        </a:graphic>
      </p:graphicFrame>
    </p:spTree>
  </p:cSld>
  <p:clrMapOvr>
    <a:masterClrMapping/>
  </p:clrMapOvr>
  <p:transition>
    <p:pull dir="l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对象 7"/>
          <p:cNvGraphicFramePr>
            <a:graphicFrameLocks noChangeAspect="1"/>
          </p:cNvGraphicFramePr>
          <p:nvPr/>
        </p:nvGraphicFramePr>
        <p:xfrm>
          <a:off x="501650" y="855663"/>
          <a:ext cx="8132763" cy="3590925"/>
        </p:xfrm>
        <a:graphic>
          <a:graphicData uri="http://schemas.openxmlformats.org/presentationml/2006/ole">
            <mc:AlternateContent xmlns:mc="http://schemas.openxmlformats.org/markup-compatibility/2006">
              <mc:Choice xmlns:v="urn:schemas-microsoft-com:vml" Requires="v">
                <p:oleObj spid="_x0000_s3073" name="文档" r:id="rId1" imgW="4464050" imgH="1901825" progId="Word.Document.12">
                  <p:embed/>
                </p:oleObj>
              </mc:Choice>
              <mc:Fallback>
                <p:oleObj name="文档" r:id="rId1" imgW="4464050" imgH="1901825" progId="Word.Document.12">
                  <p:embed/>
                  <p:pic>
                    <p:nvPicPr>
                      <p:cNvPr id="0" name="Object 2"/>
                      <p:cNvPicPr>
                        <a:picLocks noChangeAspect="1"/>
                      </p:cNvPicPr>
                      <p:nvPr/>
                    </p:nvPicPr>
                    <p:blipFill>
                      <a:blip r:embed="rId2"/>
                      <a:stretch>
                        <a:fillRect/>
                      </a:stretch>
                    </p:blipFill>
                    <p:spPr>
                      <a:xfrm>
                        <a:off x="501650" y="855663"/>
                        <a:ext cx="8132763" cy="3590925"/>
                      </a:xfrm>
                      <a:prstGeom prst="rect">
                        <a:avLst/>
                      </a:prstGeom>
                      <a:noFill/>
                      <a:ln w="9525">
                        <a:noFill/>
                      </a:ln>
                    </p:spPr>
                  </p:pic>
                </p:oleObj>
              </mc:Fallback>
            </mc:AlternateContent>
          </a:graphicData>
        </a:graphic>
      </p:graphicFrame>
    </p:spTree>
  </p:cSld>
  <p:clrMapOvr>
    <a:masterClrMapping/>
  </p:clrMapOvr>
  <p:transition>
    <p:pull dir="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436536" y="713566"/>
            <a:ext cx="8280400" cy="4429156"/>
          </a:xfrm>
          <a:prstGeom prst="rect">
            <a:avLst/>
          </a:prstGeom>
          <a:solidFill>
            <a:srgbClr val="CCFFCC">
              <a:alpha val="47058"/>
            </a:srgbClr>
          </a:solidFill>
          <a:ln w="76200" cmpd="tri">
            <a:solidFill>
              <a:srgbClr val="FFCC66"/>
            </a:solidFill>
            <a:miter lim="800000"/>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9" name="TextBox 8"/>
          <p:cNvSpPr txBox="1"/>
          <p:nvPr/>
        </p:nvSpPr>
        <p:spPr>
          <a:xfrm>
            <a:off x="500828" y="856442"/>
            <a:ext cx="8215370" cy="2893100"/>
          </a:xfrm>
          <a:prstGeom prst="rect">
            <a:avLst/>
          </a:prstGeom>
          <a:noFill/>
        </p:spPr>
        <p:txBody>
          <a:bodyPr wrap="square" rtlCol="0">
            <a:spAutoFit/>
          </a:bodyPr>
          <a:lstStyle/>
          <a:p>
            <a:r>
              <a:rPr lang="zh-CN" altLang="en-US" dirty="0" smtClean="0">
                <a:solidFill>
                  <a:srgbClr val="FF0000"/>
                </a:solidFill>
                <a:latin typeface="黑体" panose="02010609060101010101" pitchFamily="49" charset="-122"/>
                <a:ea typeface="黑体" panose="02010609060101010101" pitchFamily="49" charset="-122"/>
              </a:rPr>
              <a:t>解析</a:t>
            </a:r>
            <a:r>
              <a:rPr lang="en-US" dirty="0" smtClean="0">
                <a:solidFill>
                  <a:srgbClr val="FF0000"/>
                </a:solidFill>
                <a:latin typeface="黑体" panose="02010609060101010101" pitchFamily="49" charset="-122"/>
                <a:ea typeface="黑体" panose="02010609060101010101" pitchFamily="49" charset="-122"/>
              </a:rPr>
              <a:t>:</a:t>
            </a:r>
            <a:r>
              <a:rPr lang="zh-CN" altLang="en-US" dirty="0" smtClean="0">
                <a:latin typeface="楷体" panose="02010609060101010101" charset="-122"/>
                <a:ea typeface="楷体" panose="02010609060101010101" charset="-122"/>
              </a:rPr>
              <a:t>把两根钢索的拉力看成沿钢索方向的两个分力</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以它们为邻边画出一个平行四边形</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其对角线就表示它们的合力</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由对称性可知</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合力方向一定沿塔柱竖直向下</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下面用两种方法计算这个合力的大小</a:t>
            </a:r>
            <a:r>
              <a:rPr lang="en-US" altLang="zh-CN" dirty="0" smtClean="0">
                <a:latin typeface="楷体" panose="02010609060101010101" charset="-122"/>
                <a:ea typeface="楷体" panose="02010609060101010101" charset="-122"/>
              </a:rPr>
              <a:t>:</a:t>
            </a:r>
            <a:endParaRPr lang="en-US" altLang="zh-CN" dirty="0" smtClean="0">
              <a:latin typeface="楷体" panose="02010609060101010101" charset="-122"/>
              <a:ea typeface="楷体" panose="02010609060101010101" charset="-122"/>
            </a:endParaRPr>
          </a:p>
          <a:p>
            <a:r>
              <a:rPr lang="zh-CN" altLang="en-US" dirty="0" smtClean="0">
                <a:latin typeface="黑体" panose="02010609060101010101" pitchFamily="49" charset="-122"/>
                <a:ea typeface="黑体" panose="02010609060101010101" pitchFamily="49" charset="-122"/>
              </a:rPr>
              <a:t>法一</a:t>
            </a:r>
            <a:r>
              <a:rPr lang="zh-CN" altLang="en-US" dirty="0" smtClean="0">
                <a:latin typeface="楷体" panose="02010609060101010101" charset="-122"/>
                <a:ea typeface="楷体" panose="02010609060101010101" charset="-122"/>
              </a:rPr>
              <a:t>　作图法</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如图</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甲</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所示</a:t>
            </a:r>
            <a:r>
              <a:rPr lang="en-US" altLang="zh-CN" dirty="0" smtClean="0">
                <a:latin typeface="楷体" panose="02010609060101010101" charset="-122"/>
                <a:ea typeface="楷体" panose="02010609060101010101" charset="-122"/>
              </a:rPr>
              <a:t>]</a:t>
            </a:r>
            <a:endParaRPr lang="en-US" altLang="zh-CN" dirty="0" smtClean="0">
              <a:latin typeface="楷体" panose="02010609060101010101" charset="-122"/>
              <a:ea typeface="楷体" panose="02010609060101010101" charset="-122"/>
            </a:endParaRPr>
          </a:p>
          <a:p>
            <a:r>
              <a:rPr lang="zh-CN" altLang="en-US" dirty="0" smtClean="0">
                <a:latin typeface="楷体" panose="02010609060101010101" charset="-122"/>
                <a:ea typeface="楷体" panose="02010609060101010101" charset="-122"/>
              </a:rPr>
              <a:t>自</a:t>
            </a:r>
            <a:r>
              <a:rPr lang="en-US" altLang="zh-CN" dirty="0" smtClean="0">
                <a:latin typeface="楷体" panose="02010609060101010101" charset="-122"/>
                <a:ea typeface="楷体" panose="02010609060101010101" charset="-122"/>
              </a:rPr>
              <a:t>O</a:t>
            </a:r>
            <a:r>
              <a:rPr lang="zh-CN" altLang="en-US" dirty="0" smtClean="0">
                <a:latin typeface="楷体" panose="02010609060101010101" charset="-122"/>
                <a:ea typeface="楷体" panose="02010609060101010101" charset="-122"/>
              </a:rPr>
              <a:t>点引两根有向线段</a:t>
            </a:r>
            <a:r>
              <a:rPr lang="en-US" altLang="zh-CN" dirty="0" smtClean="0">
                <a:latin typeface="楷体" panose="02010609060101010101" charset="-122"/>
                <a:ea typeface="楷体" panose="02010609060101010101" charset="-122"/>
              </a:rPr>
              <a:t>OA</a:t>
            </a:r>
            <a:r>
              <a:rPr lang="zh-CN" altLang="en-US" dirty="0" smtClean="0">
                <a:latin typeface="楷体" panose="02010609060101010101" charset="-122"/>
                <a:ea typeface="楷体" panose="02010609060101010101" charset="-122"/>
              </a:rPr>
              <a:t>和</a:t>
            </a:r>
            <a:r>
              <a:rPr lang="en-US" altLang="zh-CN" dirty="0" smtClean="0">
                <a:latin typeface="楷体" panose="02010609060101010101" charset="-122"/>
                <a:ea typeface="楷体" panose="02010609060101010101" charset="-122"/>
              </a:rPr>
              <a:t>OB,</a:t>
            </a:r>
            <a:r>
              <a:rPr lang="zh-CN" altLang="en-US" dirty="0" smtClean="0">
                <a:latin typeface="楷体" panose="02010609060101010101" charset="-122"/>
                <a:ea typeface="楷体" panose="02010609060101010101" charset="-122"/>
              </a:rPr>
              <a:t>它们跟竖直方向的夹角都为</a:t>
            </a:r>
            <a:r>
              <a:rPr lang="en-US" altLang="zh-CN" dirty="0" smtClean="0">
                <a:latin typeface="楷体" panose="02010609060101010101" charset="-122"/>
                <a:ea typeface="楷体" panose="02010609060101010101" charset="-122"/>
              </a:rPr>
              <a:t>30°.</a:t>
            </a:r>
            <a:r>
              <a:rPr lang="zh-CN" altLang="en-US" dirty="0" smtClean="0">
                <a:latin typeface="楷体" panose="02010609060101010101" charset="-122"/>
                <a:ea typeface="楷体" panose="02010609060101010101" charset="-122"/>
              </a:rPr>
              <a:t>取单位长度为</a:t>
            </a:r>
            <a:r>
              <a:rPr lang="en-US" altLang="zh-CN" dirty="0" smtClean="0">
                <a:latin typeface="楷体" panose="02010609060101010101" charset="-122"/>
                <a:ea typeface="楷体" panose="02010609060101010101" charset="-122"/>
              </a:rPr>
              <a:t>1×104 N,</a:t>
            </a:r>
            <a:r>
              <a:rPr lang="zh-CN" altLang="en-US" dirty="0" smtClean="0">
                <a:latin typeface="楷体" panose="02010609060101010101" charset="-122"/>
                <a:ea typeface="楷体" panose="02010609060101010101" charset="-122"/>
              </a:rPr>
              <a:t>则</a:t>
            </a:r>
            <a:r>
              <a:rPr lang="en-US" altLang="zh-CN" dirty="0" smtClean="0">
                <a:latin typeface="楷体" panose="02010609060101010101" charset="-122"/>
                <a:ea typeface="楷体" panose="02010609060101010101" charset="-122"/>
              </a:rPr>
              <a:t>OA</a:t>
            </a:r>
            <a:r>
              <a:rPr lang="zh-CN" altLang="en-US" dirty="0" smtClean="0">
                <a:latin typeface="楷体" panose="02010609060101010101" charset="-122"/>
                <a:ea typeface="楷体" panose="02010609060101010101" charset="-122"/>
              </a:rPr>
              <a:t>和</a:t>
            </a:r>
            <a:r>
              <a:rPr lang="en-US" altLang="zh-CN" dirty="0" smtClean="0">
                <a:latin typeface="楷体" panose="02010609060101010101" charset="-122"/>
                <a:ea typeface="楷体" panose="02010609060101010101" charset="-122"/>
              </a:rPr>
              <a:t>OB</a:t>
            </a:r>
            <a:r>
              <a:rPr lang="zh-CN" altLang="en-US" dirty="0" smtClean="0">
                <a:latin typeface="楷体" panose="02010609060101010101" charset="-122"/>
                <a:ea typeface="楷体" panose="02010609060101010101" charset="-122"/>
              </a:rPr>
              <a:t>的长度都是</a:t>
            </a:r>
            <a:r>
              <a:rPr lang="en-US" altLang="zh-CN" dirty="0" smtClean="0">
                <a:latin typeface="楷体" panose="02010609060101010101" charset="-122"/>
                <a:ea typeface="楷体" panose="02010609060101010101" charset="-122"/>
              </a:rPr>
              <a:t>3</a:t>
            </a:r>
            <a:r>
              <a:rPr lang="zh-CN" altLang="en-US" dirty="0" smtClean="0">
                <a:latin typeface="楷体" panose="02010609060101010101" charset="-122"/>
                <a:ea typeface="楷体" panose="02010609060101010101" charset="-122"/>
              </a:rPr>
              <a:t>个单位长度</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量得对角线</a:t>
            </a:r>
            <a:r>
              <a:rPr lang="en-US" altLang="zh-CN" dirty="0" smtClean="0">
                <a:latin typeface="楷体" panose="02010609060101010101" charset="-122"/>
                <a:ea typeface="楷体" panose="02010609060101010101" charset="-122"/>
              </a:rPr>
              <a:t>OC</a:t>
            </a:r>
            <a:r>
              <a:rPr lang="zh-CN" altLang="en-US" dirty="0" smtClean="0">
                <a:latin typeface="楷体" panose="02010609060101010101" charset="-122"/>
                <a:ea typeface="楷体" panose="02010609060101010101" charset="-122"/>
              </a:rPr>
              <a:t>长为</a:t>
            </a:r>
            <a:r>
              <a:rPr lang="en-US" altLang="zh-CN" dirty="0" smtClean="0">
                <a:latin typeface="楷体" panose="02010609060101010101" charset="-122"/>
                <a:ea typeface="楷体" panose="02010609060101010101" charset="-122"/>
              </a:rPr>
              <a:t>5.2</a:t>
            </a:r>
            <a:r>
              <a:rPr lang="zh-CN" altLang="en-US" dirty="0" smtClean="0">
                <a:latin typeface="楷体" panose="02010609060101010101" charset="-122"/>
                <a:ea typeface="楷体" panose="02010609060101010101" charset="-122"/>
              </a:rPr>
              <a:t>个单位长度</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所以合力的大小为</a:t>
            </a:r>
            <a:r>
              <a:rPr lang="en-US" altLang="zh-CN" dirty="0" smtClean="0">
                <a:latin typeface="楷体" panose="02010609060101010101" charset="-122"/>
                <a:ea typeface="楷体" panose="02010609060101010101" charset="-122"/>
              </a:rPr>
              <a:t>F=5.2×1×104 N=5.2×104 N.</a:t>
            </a:r>
            <a:endParaRPr lang="en-US" altLang="zh-CN" dirty="0" smtClean="0">
              <a:latin typeface="楷体" panose="02010609060101010101" charset="-122"/>
              <a:ea typeface="楷体" panose="02010609060101010101" charset="-122"/>
            </a:endParaRPr>
          </a:p>
        </p:txBody>
      </p:sp>
      <p:pic>
        <p:nvPicPr>
          <p:cNvPr id="5" name="Q20STBBX1RJXJCWL69B.eps"/>
          <p:cNvPicPr/>
          <p:nvPr/>
        </p:nvPicPr>
        <p:blipFill>
          <a:blip r:embed="rId1" cstate="print"/>
          <a:srcRect r="48179"/>
          <a:stretch>
            <a:fillRect/>
          </a:stretch>
        </p:blipFill>
        <p:spPr>
          <a:xfrm>
            <a:off x="4144166" y="3679010"/>
            <a:ext cx="857256" cy="1392274"/>
          </a:xfrm>
          <a:prstGeom prst="rect">
            <a:avLst/>
          </a:prstGeom>
        </p:spPr>
      </p:pic>
    </p:spTree>
  </p:cSld>
  <p:clrMapOvr>
    <a:masterClrMapping/>
  </p:clrMapOvr>
  <p:transition>
    <p:pull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436536" y="785004"/>
            <a:ext cx="8280400" cy="4429156"/>
          </a:xfrm>
          <a:prstGeom prst="rect">
            <a:avLst/>
          </a:prstGeom>
          <a:solidFill>
            <a:srgbClr val="CCFFCC">
              <a:alpha val="47058"/>
            </a:srgbClr>
          </a:solidFill>
          <a:ln w="76200" cmpd="tri">
            <a:solidFill>
              <a:srgbClr val="FFCC66"/>
            </a:solidFill>
            <a:miter lim="800000"/>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pic>
        <p:nvPicPr>
          <p:cNvPr id="7" name="Q20STBBX1RJXJCWL69B.eps"/>
          <p:cNvPicPr/>
          <p:nvPr/>
        </p:nvPicPr>
        <p:blipFill>
          <a:blip r:embed="rId1"/>
          <a:srcRect l="48120"/>
          <a:stretch>
            <a:fillRect/>
          </a:stretch>
        </p:blipFill>
        <p:spPr>
          <a:xfrm>
            <a:off x="4287042" y="2785268"/>
            <a:ext cx="1100898" cy="1785950"/>
          </a:xfrm>
          <a:prstGeom prst="rect">
            <a:avLst/>
          </a:prstGeom>
        </p:spPr>
      </p:pic>
      <p:graphicFrame>
        <p:nvGraphicFramePr>
          <p:cNvPr id="8" name="对象 7"/>
          <p:cNvGraphicFramePr>
            <a:graphicFrameLocks noChangeAspect="1"/>
          </p:cNvGraphicFramePr>
          <p:nvPr/>
        </p:nvGraphicFramePr>
        <p:xfrm>
          <a:off x="641351" y="855663"/>
          <a:ext cx="7860534" cy="2058225"/>
        </p:xfrm>
        <a:graphic>
          <a:graphicData uri="http://schemas.openxmlformats.org/presentationml/2006/ole">
            <mc:AlternateContent xmlns:mc="http://schemas.openxmlformats.org/markup-compatibility/2006">
              <mc:Choice xmlns:v="urn:schemas-microsoft-com:vml" Requires="v">
                <p:oleObj spid="_x0000_s4097" name="文档" r:id="rId2" imgW="3818890" imgH="999490" progId="Word.Document.12">
                  <p:embed/>
                </p:oleObj>
              </mc:Choice>
              <mc:Fallback>
                <p:oleObj name="文档" r:id="rId2" imgW="3818890" imgH="999490" progId="Word.Document.12">
                  <p:embed/>
                  <p:pic>
                    <p:nvPicPr>
                      <p:cNvPr id="0" name="图片 4096"/>
                      <p:cNvPicPr>
                        <a:picLocks noChangeAspect="1"/>
                      </p:cNvPicPr>
                      <p:nvPr/>
                    </p:nvPicPr>
                    <p:blipFill>
                      <a:blip r:embed="rId3"/>
                      <a:stretch>
                        <a:fillRect/>
                      </a:stretch>
                    </p:blipFill>
                    <p:spPr>
                      <a:xfrm>
                        <a:off x="641351" y="855663"/>
                        <a:ext cx="7860534" cy="2058225"/>
                      </a:xfrm>
                      <a:prstGeom prst="rect">
                        <a:avLst/>
                      </a:prstGeom>
                      <a:noFill/>
                      <a:ln w="9525">
                        <a:noFill/>
                      </a:ln>
                    </p:spPr>
                  </p:pic>
                </p:oleObj>
              </mc:Fallback>
            </mc:AlternateContent>
          </a:graphicData>
        </a:graphic>
      </p:graphicFrame>
      <p:sp>
        <p:nvSpPr>
          <p:cNvPr id="10" name="TextBox 9"/>
          <p:cNvSpPr txBox="1"/>
          <p:nvPr/>
        </p:nvSpPr>
        <p:spPr>
          <a:xfrm>
            <a:off x="572266" y="4571218"/>
            <a:ext cx="4071966" cy="435697"/>
          </a:xfrm>
          <a:prstGeom prst="rect">
            <a:avLst/>
          </a:prstGeom>
          <a:noFill/>
        </p:spPr>
        <p:txBody>
          <a:bodyPr wrap="square" rtlCol="0">
            <a:spAutoFit/>
          </a:bodyPr>
          <a:lstStyle/>
          <a:p>
            <a:r>
              <a:rPr lang="zh-CN" altLang="en-US" dirty="0" smtClean="0">
                <a:solidFill>
                  <a:srgbClr val="FF0000"/>
                </a:solidFill>
                <a:latin typeface="黑体" panose="02010609060101010101" pitchFamily="49" charset="-122"/>
                <a:ea typeface="黑体" panose="02010609060101010101" pitchFamily="49" charset="-122"/>
              </a:rPr>
              <a:t>答案</a:t>
            </a:r>
            <a:r>
              <a:rPr lang="en-US" dirty="0" smtClean="0">
                <a:solidFill>
                  <a:srgbClr val="FF0000"/>
                </a:solidFill>
                <a:latin typeface="黑体" panose="02010609060101010101" pitchFamily="49" charset="-122"/>
                <a:ea typeface="黑体" panose="02010609060101010101" pitchFamily="49" charset="-122"/>
              </a:rPr>
              <a:t>:</a:t>
            </a:r>
            <a:r>
              <a:rPr lang="en-US" dirty="0" smtClean="0"/>
              <a:t>5.2×10</a:t>
            </a:r>
            <a:r>
              <a:rPr lang="en-US" baseline="30000" dirty="0" smtClean="0"/>
              <a:t>4</a:t>
            </a:r>
            <a:r>
              <a:rPr lang="en-US" dirty="0" smtClean="0"/>
              <a:t> N</a:t>
            </a:r>
            <a:r>
              <a:rPr lang="zh-CN" altLang="en-US" dirty="0" smtClean="0"/>
              <a:t>　竖直向下</a:t>
            </a:r>
            <a:endParaRPr lang="zh-CN" altLang="en-US" dirty="0" smtClean="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nvGraphicFramePr>
        <p:xfrm>
          <a:off x="498764" y="845127"/>
          <a:ext cx="8236527" cy="2083017"/>
        </p:xfrm>
        <a:graphic>
          <a:graphicData uri="http://schemas.openxmlformats.org/drawingml/2006/table">
            <a:tbl>
              <a:tblPr/>
              <a:tblGrid>
                <a:gridCol w="8236527"/>
              </a:tblGrid>
              <a:tr h="2083017">
                <a:tc>
                  <a:txBody>
                    <a:bodyPr/>
                    <a:lstStyle/>
                    <a:p>
                      <a:endParaRPr lang="zh-CN" altLang="en-US"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
        <p:nvSpPr>
          <p:cNvPr id="7" name="TextBox 6"/>
          <p:cNvSpPr txBox="1"/>
          <p:nvPr/>
        </p:nvSpPr>
        <p:spPr>
          <a:xfrm>
            <a:off x="643704" y="856442"/>
            <a:ext cx="2143140" cy="492443"/>
          </a:xfrm>
          <a:prstGeom prst="rect">
            <a:avLst/>
          </a:prstGeom>
          <a:noFill/>
        </p:spPr>
        <p:txBody>
          <a:bodyPr wrap="square" rtlCol="0">
            <a:spAutoFit/>
          </a:bodyPr>
          <a:lstStyle/>
          <a:p>
            <a:r>
              <a:rPr lang="zh-CN" altLang="en-US" dirty="0" smtClean="0">
                <a:solidFill>
                  <a:srgbClr val="FF0000"/>
                </a:solidFill>
                <a:latin typeface="黑体" panose="02010609060101010101" pitchFamily="49" charset="-122"/>
                <a:ea typeface="黑体" panose="02010609060101010101" pitchFamily="49" charset="-122"/>
              </a:rPr>
              <a:t>学霸笔记</a:t>
            </a:r>
            <a:endParaRPr lang="zh-CN" altLang="en-US" dirty="0">
              <a:solidFill>
                <a:srgbClr val="FF0000"/>
              </a:solidFill>
              <a:latin typeface="黑体" panose="02010609060101010101" pitchFamily="49" charset="-122"/>
              <a:ea typeface="黑体" panose="02010609060101010101" pitchFamily="49" charset="-122"/>
            </a:endParaRPr>
          </a:p>
        </p:txBody>
      </p:sp>
      <p:sp>
        <p:nvSpPr>
          <p:cNvPr id="10" name="TextBox 9"/>
          <p:cNvSpPr txBox="1"/>
          <p:nvPr/>
        </p:nvSpPr>
        <p:spPr>
          <a:xfrm>
            <a:off x="500828" y="1427946"/>
            <a:ext cx="8215370" cy="1235916"/>
          </a:xfrm>
          <a:prstGeom prst="rect">
            <a:avLst/>
          </a:prstGeom>
          <a:noFill/>
        </p:spPr>
        <p:txBody>
          <a:bodyPr wrap="square" rtlCol="0">
            <a:spAutoFit/>
          </a:bodyPr>
          <a:lstStyle/>
          <a:p>
            <a:r>
              <a:rPr lang="en-US" altLang="zh-CN" dirty="0" smtClean="0">
                <a:latin typeface="楷体" panose="02010609060101010101" charset="-122"/>
                <a:ea typeface="楷体" panose="02010609060101010101" charset="-122"/>
              </a:rPr>
              <a:t>(1)</a:t>
            </a:r>
            <a:r>
              <a:rPr lang="zh-CN" altLang="en-US" dirty="0" smtClean="0">
                <a:latin typeface="楷体" panose="02010609060101010101" charset="-122"/>
                <a:ea typeface="楷体" panose="02010609060101010101" charset="-122"/>
              </a:rPr>
              <a:t>作图法求合力时</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各个力的图示必须采用同一标度</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并且所选力的标度的比例要适当</a:t>
            </a:r>
            <a:r>
              <a:rPr lang="en-US" altLang="zh-CN" dirty="0" smtClean="0">
                <a:latin typeface="楷体" panose="02010609060101010101" charset="-122"/>
                <a:ea typeface="楷体" panose="02010609060101010101" charset="-122"/>
              </a:rPr>
              <a:t>.</a:t>
            </a:r>
            <a:endParaRPr lang="en-US" altLang="zh-CN" dirty="0" smtClean="0">
              <a:latin typeface="楷体" panose="02010609060101010101" charset="-122"/>
              <a:ea typeface="楷体" panose="02010609060101010101" charset="-122"/>
            </a:endParaRPr>
          </a:p>
          <a:p>
            <a:r>
              <a:rPr lang="en-US" altLang="zh-CN" dirty="0" smtClean="0">
                <a:latin typeface="楷体" panose="02010609060101010101" charset="-122"/>
                <a:ea typeface="楷体" panose="02010609060101010101" charset="-122"/>
              </a:rPr>
              <a:t>(2)</a:t>
            </a:r>
            <a:r>
              <a:rPr lang="zh-CN" altLang="en-US" dirty="0" smtClean="0">
                <a:latin typeface="楷体" panose="02010609060101010101" charset="-122"/>
                <a:ea typeface="楷体" panose="02010609060101010101" charset="-122"/>
              </a:rPr>
              <a:t>平行四边形定则是矢量运算的通用法则</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适用于任何矢量的运算</a:t>
            </a:r>
            <a:r>
              <a:rPr lang="en-US" altLang="zh-CN" dirty="0" smtClean="0">
                <a:latin typeface="楷体" panose="02010609060101010101" charset="-122"/>
                <a:ea typeface="楷体" panose="02010609060101010101" charset="-122"/>
              </a:rPr>
              <a:t>.</a:t>
            </a:r>
            <a:endParaRPr lang="en-US" altLang="zh-CN" dirty="0" smtClean="0">
              <a:latin typeface="楷体" panose="02010609060101010101" charset="-122"/>
              <a:ea typeface="楷体" panose="02010609060101010101" charset="-122"/>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strips(downLeft)">
                                      <p:cBhvr>
                                        <p:cTn id="7"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429390" y="713566"/>
            <a:ext cx="8280400" cy="4357718"/>
          </a:xfrm>
          <a:prstGeom prst="rect">
            <a:avLst/>
          </a:prstGeom>
          <a:solidFill>
            <a:srgbClr val="CCFFCC">
              <a:alpha val="47058"/>
            </a:srgbClr>
          </a:solidFill>
          <a:ln w="76200" cmpd="tri">
            <a:solidFill>
              <a:srgbClr val="FFCC66"/>
            </a:solidFill>
            <a:miter lim="800000"/>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graphicFrame>
        <p:nvGraphicFramePr>
          <p:cNvPr id="86017" name="Object 2"/>
          <p:cNvGraphicFramePr>
            <a:graphicFrameLocks noChangeAspect="1"/>
          </p:cNvGraphicFramePr>
          <p:nvPr/>
        </p:nvGraphicFramePr>
        <p:xfrm>
          <a:off x="643704" y="905675"/>
          <a:ext cx="7831138" cy="2808287"/>
        </p:xfrm>
        <a:graphic>
          <a:graphicData uri="http://schemas.openxmlformats.org/presentationml/2006/ole">
            <mc:AlternateContent xmlns:mc="http://schemas.openxmlformats.org/markup-compatibility/2006">
              <mc:Choice xmlns:v="urn:schemas-microsoft-com:vml" Requires="v">
                <p:oleObj spid="_x0000_s6145" name="文档" r:id="rId1" imgW="3855720" imgH="1388110" progId="Word.Document.12">
                  <p:embed/>
                </p:oleObj>
              </mc:Choice>
              <mc:Fallback>
                <p:oleObj name="文档" r:id="rId1" imgW="3855720" imgH="1388110" progId="Word.Document.12">
                  <p:embed/>
                  <p:pic>
                    <p:nvPicPr>
                      <p:cNvPr id="0" name="Object 2"/>
                      <p:cNvPicPr>
                        <a:picLocks noChangeAspect="1"/>
                      </p:cNvPicPr>
                      <p:nvPr/>
                    </p:nvPicPr>
                    <p:blipFill>
                      <a:blip r:embed="rId2"/>
                      <a:stretch>
                        <a:fillRect/>
                      </a:stretch>
                    </p:blipFill>
                    <p:spPr>
                      <a:xfrm>
                        <a:off x="643704" y="905675"/>
                        <a:ext cx="7831138" cy="2808287"/>
                      </a:xfrm>
                      <a:prstGeom prst="rect">
                        <a:avLst/>
                      </a:prstGeom>
                      <a:noFill/>
                      <a:ln w="9525">
                        <a:noFill/>
                      </a:ln>
                    </p:spPr>
                  </p:pic>
                </p:oleObj>
              </mc:Fallback>
            </mc:AlternateContent>
          </a:graphicData>
        </a:graphic>
      </p:graphicFrame>
      <p:pic>
        <p:nvPicPr>
          <p:cNvPr id="6" name="Q20STBBX1RJXJCWL71.eps"/>
          <p:cNvPicPr/>
          <p:nvPr/>
        </p:nvPicPr>
        <p:blipFill>
          <a:blip r:embed="rId3"/>
          <a:stretch>
            <a:fillRect/>
          </a:stretch>
        </p:blipFill>
        <p:spPr>
          <a:xfrm>
            <a:off x="4215604" y="3499648"/>
            <a:ext cx="1000132" cy="1471034"/>
          </a:xfrm>
          <a:prstGeom prst="rect">
            <a:avLst/>
          </a:prstGeom>
        </p:spPr>
      </p:pic>
    </p:spTree>
  </p:cSld>
  <p:clrMapOvr>
    <a:masterClrMapping/>
  </p:clrMapOvr>
  <p:transition>
    <p:pull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15090" y="599266"/>
            <a:ext cx="8501122" cy="435697"/>
          </a:xfrm>
          <a:prstGeom prst="rect">
            <a:avLst/>
          </a:prstGeom>
          <a:noFill/>
        </p:spPr>
        <p:txBody>
          <a:bodyPr wrap="square" rtlCol="0">
            <a:spAutoFit/>
          </a:bodyPr>
          <a:lstStyle/>
          <a:p>
            <a:r>
              <a:rPr lang="zh-CN" altLang="en-US" dirty="0" smtClean="0">
                <a:latin typeface="黑体" panose="02010609060101010101" pitchFamily="49" charset="-122"/>
                <a:ea typeface="黑体" panose="02010609060101010101" pitchFamily="49" charset="-122"/>
              </a:rPr>
              <a:t>要点三　力的分解</a:t>
            </a:r>
            <a:r>
              <a:rPr lang="en-US" altLang="zh-CN" dirty="0" smtClean="0">
                <a:latin typeface="黑体" panose="02010609060101010101" pitchFamily="49" charset="-122"/>
                <a:ea typeface="黑体" panose="02010609060101010101" pitchFamily="49" charset="-122"/>
              </a:rPr>
              <a:t>(</a:t>
            </a:r>
            <a:r>
              <a:rPr lang="zh-CN" altLang="en-US" dirty="0" smtClean="0">
                <a:latin typeface="黑体" panose="02010609060101010101" pitchFamily="49" charset="-122"/>
                <a:ea typeface="黑体" panose="02010609060101010101" pitchFamily="49" charset="-122"/>
              </a:rPr>
              <a:t>理解、讨论等</a:t>
            </a:r>
            <a:r>
              <a:rPr lang="en-US" altLang="zh-CN" dirty="0" smtClean="0">
                <a:latin typeface="黑体" panose="02010609060101010101" pitchFamily="49" charset="-122"/>
                <a:ea typeface="黑体" panose="02010609060101010101" pitchFamily="49" charset="-122"/>
              </a:rPr>
              <a:t>)</a:t>
            </a:r>
            <a:endParaRPr lang="en-US" altLang="zh-CN" dirty="0" smtClean="0">
              <a:latin typeface="黑体" panose="02010609060101010101" pitchFamily="49" charset="-122"/>
              <a:ea typeface="黑体" panose="02010609060101010101" pitchFamily="49" charset="-122"/>
            </a:endParaRPr>
          </a:p>
        </p:txBody>
      </p:sp>
      <p:sp>
        <p:nvSpPr>
          <p:cNvPr id="8" name="TextBox 7"/>
          <p:cNvSpPr txBox="1"/>
          <p:nvPr/>
        </p:nvSpPr>
        <p:spPr>
          <a:xfrm>
            <a:off x="286514" y="999318"/>
            <a:ext cx="8501122" cy="504369"/>
          </a:xfrm>
          <a:prstGeom prst="rect">
            <a:avLst/>
          </a:prstGeom>
          <a:noFill/>
        </p:spPr>
        <p:txBody>
          <a:bodyPr wrap="square" rtlCol="0">
            <a:spAutoFit/>
          </a:bodyPr>
          <a:lstStyle/>
          <a:p>
            <a:r>
              <a:rPr lang="zh-CN" altLang="en-US" sz="2400" dirty="0" smtClean="0">
                <a:latin typeface="黑体" panose="02010609060101010101" pitchFamily="49" charset="-122"/>
                <a:ea typeface="黑体" panose="02010609060101010101" pitchFamily="49" charset="-122"/>
              </a:rPr>
              <a:t>探究导学</a:t>
            </a:r>
            <a:endParaRPr lang="zh-CN" altLang="en-US" sz="2400" dirty="0">
              <a:latin typeface="黑体" panose="02010609060101010101" pitchFamily="49" charset="-122"/>
              <a:ea typeface="黑体" panose="02010609060101010101" pitchFamily="49" charset="-122"/>
            </a:endParaRPr>
          </a:p>
        </p:txBody>
      </p:sp>
      <p:sp>
        <p:nvSpPr>
          <p:cNvPr id="11" name="TextBox 10"/>
          <p:cNvSpPr txBox="1"/>
          <p:nvPr/>
        </p:nvSpPr>
        <p:spPr>
          <a:xfrm>
            <a:off x="357952" y="1427946"/>
            <a:ext cx="8572560" cy="835806"/>
          </a:xfrm>
          <a:prstGeom prst="rect">
            <a:avLst/>
          </a:prstGeom>
          <a:noFill/>
        </p:spPr>
        <p:txBody>
          <a:bodyPr wrap="square" rtlCol="0">
            <a:spAutoFit/>
          </a:bodyPr>
          <a:lstStyle/>
          <a:p>
            <a:r>
              <a:rPr lang="zh-CN" altLang="en-US" dirty="0" smtClean="0"/>
              <a:t>如图</a:t>
            </a:r>
            <a:r>
              <a:rPr lang="en-US" dirty="0" smtClean="0"/>
              <a:t>(</a:t>
            </a:r>
            <a:r>
              <a:rPr lang="zh-CN" altLang="en-US" dirty="0" smtClean="0"/>
              <a:t>甲</a:t>
            </a:r>
            <a:r>
              <a:rPr lang="en-US" dirty="0" smtClean="0"/>
              <a:t>)</a:t>
            </a:r>
            <a:r>
              <a:rPr lang="zh-CN" altLang="en-US" dirty="0" smtClean="0"/>
              <a:t>所示</a:t>
            </a:r>
            <a:r>
              <a:rPr lang="en-US" dirty="0" smtClean="0"/>
              <a:t>,</a:t>
            </a:r>
            <a:r>
              <a:rPr lang="zh-CN" altLang="en-US" dirty="0" smtClean="0"/>
              <a:t>在一个直角木支架上</a:t>
            </a:r>
            <a:r>
              <a:rPr lang="en-US" dirty="0" smtClean="0"/>
              <a:t>,</a:t>
            </a:r>
            <a:r>
              <a:rPr lang="zh-CN" altLang="en-US" dirty="0" smtClean="0"/>
              <a:t>用塑料垫板做斜面</a:t>
            </a:r>
            <a:r>
              <a:rPr lang="en-US" dirty="0" smtClean="0"/>
              <a:t>.</a:t>
            </a:r>
            <a:r>
              <a:rPr lang="zh-CN" altLang="en-US" dirty="0" smtClean="0"/>
              <a:t>将一用橡皮筋拉着的小车放在斜面上</a:t>
            </a:r>
            <a:r>
              <a:rPr lang="en-US" dirty="0" smtClean="0"/>
              <a:t>[</a:t>
            </a:r>
            <a:r>
              <a:rPr lang="zh-CN" altLang="en-US" dirty="0" smtClean="0"/>
              <a:t>如图</a:t>
            </a:r>
            <a:r>
              <a:rPr lang="en-US" dirty="0" smtClean="0"/>
              <a:t>(</a:t>
            </a:r>
            <a:r>
              <a:rPr lang="zh-CN" altLang="en-US" dirty="0" smtClean="0"/>
              <a:t>乙</a:t>
            </a:r>
            <a:r>
              <a:rPr lang="en-US" dirty="0" smtClean="0"/>
              <a:t>)],</a:t>
            </a:r>
            <a:r>
              <a:rPr lang="zh-CN" altLang="en-US" dirty="0" smtClean="0"/>
              <a:t>观察塑料垫板和橡皮筋的形变</a:t>
            </a:r>
            <a:r>
              <a:rPr lang="en-US" dirty="0" smtClean="0"/>
              <a:t>.</a:t>
            </a:r>
            <a:endParaRPr lang="zh-CN" altLang="en-US" dirty="0"/>
          </a:p>
        </p:txBody>
      </p:sp>
      <p:sp>
        <p:nvSpPr>
          <p:cNvPr id="7" name="Rectangle 2"/>
          <p:cNvSpPr>
            <a:spLocks noChangeArrowheads="1"/>
          </p:cNvSpPr>
          <p:nvPr/>
        </p:nvSpPr>
        <p:spPr bwMode="auto">
          <a:xfrm>
            <a:off x="429390" y="4214028"/>
            <a:ext cx="8280400" cy="928694"/>
          </a:xfrm>
          <a:prstGeom prst="rect">
            <a:avLst/>
          </a:prstGeom>
          <a:solidFill>
            <a:srgbClr val="CCFFCC">
              <a:alpha val="47058"/>
            </a:srgbClr>
          </a:solidFill>
          <a:ln w="76200" cmpd="tri">
            <a:solidFill>
              <a:srgbClr val="FFCC66"/>
            </a:solidFill>
            <a:miter lim="800000"/>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10" name="TextBox 9"/>
          <p:cNvSpPr txBox="1"/>
          <p:nvPr/>
        </p:nvSpPr>
        <p:spPr>
          <a:xfrm>
            <a:off x="493682" y="4235478"/>
            <a:ext cx="8079640" cy="892552"/>
          </a:xfrm>
          <a:prstGeom prst="rect">
            <a:avLst/>
          </a:prstGeom>
          <a:noFill/>
        </p:spPr>
        <p:txBody>
          <a:bodyPr wrap="square" rtlCol="0">
            <a:spAutoFit/>
          </a:bodyPr>
          <a:lstStyle/>
          <a:p>
            <a:r>
              <a:rPr lang="zh-CN" altLang="en-US" dirty="0" smtClean="0">
                <a:solidFill>
                  <a:srgbClr val="FF0000"/>
                </a:solidFill>
                <a:latin typeface="黑体" panose="02010609060101010101" pitchFamily="49" charset="-122"/>
                <a:ea typeface="黑体" panose="02010609060101010101" pitchFamily="49" charset="-122"/>
              </a:rPr>
              <a:t>答案</a:t>
            </a:r>
            <a:r>
              <a:rPr lang="en-US" dirty="0" smtClean="0">
                <a:solidFill>
                  <a:srgbClr val="FF0000"/>
                </a:solidFill>
                <a:latin typeface="黑体" panose="02010609060101010101" pitchFamily="49" charset="-122"/>
                <a:ea typeface="黑体" panose="02010609060101010101" pitchFamily="49" charset="-122"/>
              </a:rPr>
              <a:t>:</a:t>
            </a:r>
            <a:r>
              <a:rPr lang="en-US" dirty="0" smtClean="0"/>
              <a:t>(1)</a:t>
            </a:r>
            <a:r>
              <a:rPr lang="zh-CN" altLang="en-US" dirty="0" smtClean="0"/>
              <a:t>斜面上小车重力产生了两个效果</a:t>
            </a:r>
            <a:r>
              <a:rPr lang="en-US" dirty="0" smtClean="0"/>
              <a:t>:</a:t>
            </a:r>
            <a:r>
              <a:rPr lang="zh-CN" altLang="en-US" dirty="0" smtClean="0"/>
              <a:t>一是使小车压紧斜面</a:t>
            </a:r>
            <a:r>
              <a:rPr lang="en-US" dirty="0" smtClean="0"/>
              <a:t>,</a:t>
            </a:r>
            <a:r>
              <a:rPr lang="zh-CN" altLang="en-US" dirty="0" smtClean="0"/>
              <a:t>二是使小车沿斜面下滑</a:t>
            </a:r>
            <a:r>
              <a:rPr lang="en-US" dirty="0" smtClean="0"/>
              <a:t>,</a:t>
            </a:r>
            <a:r>
              <a:rPr lang="zh-CN" altLang="en-US" dirty="0" smtClean="0"/>
              <a:t>拉伸橡皮筋</a:t>
            </a:r>
            <a:r>
              <a:rPr lang="en-US" dirty="0" smtClean="0"/>
              <a:t>;</a:t>
            </a:r>
            <a:r>
              <a:rPr lang="zh-CN" altLang="en-US" dirty="0" smtClean="0"/>
              <a:t>不会</a:t>
            </a:r>
            <a:r>
              <a:rPr lang="en-US" dirty="0" smtClean="0"/>
              <a:t>.</a:t>
            </a:r>
            <a:endParaRPr lang="zh-CN" altLang="en-US" dirty="0"/>
          </a:p>
        </p:txBody>
      </p:sp>
      <p:pic>
        <p:nvPicPr>
          <p:cNvPr id="12" name="Q20STBBX1RJXJCWL72B.eps"/>
          <p:cNvPicPr/>
          <p:nvPr/>
        </p:nvPicPr>
        <p:blipFill>
          <a:blip r:embed="rId1"/>
          <a:stretch>
            <a:fillRect/>
          </a:stretch>
        </p:blipFill>
        <p:spPr>
          <a:xfrm>
            <a:off x="2643968" y="2285202"/>
            <a:ext cx="2467870" cy="985948"/>
          </a:xfrm>
          <a:prstGeom prst="rect">
            <a:avLst/>
          </a:prstGeom>
        </p:spPr>
      </p:pic>
      <p:sp>
        <p:nvSpPr>
          <p:cNvPr id="14" name="TextBox 13"/>
          <p:cNvSpPr txBox="1"/>
          <p:nvPr/>
        </p:nvSpPr>
        <p:spPr>
          <a:xfrm>
            <a:off x="357952" y="3285334"/>
            <a:ext cx="8572560" cy="835806"/>
          </a:xfrm>
          <a:prstGeom prst="rect">
            <a:avLst/>
          </a:prstGeom>
          <a:noFill/>
        </p:spPr>
        <p:txBody>
          <a:bodyPr wrap="square" rtlCol="0">
            <a:spAutoFit/>
          </a:bodyPr>
          <a:lstStyle/>
          <a:p>
            <a:r>
              <a:rPr lang="en-US" dirty="0" smtClean="0"/>
              <a:t>(1)</a:t>
            </a:r>
            <a:r>
              <a:rPr lang="zh-CN" altLang="en-US" dirty="0" smtClean="0"/>
              <a:t>小车重力对斜面和橡皮筋产生了哪些作用效果</a:t>
            </a:r>
            <a:r>
              <a:rPr lang="en-US" dirty="0" smtClean="0"/>
              <a:t>?</a:t>
            </a:r>
            <a:r>
              <a:rPr lang="zh-CN" altLang="en-US" dirty="0" smtClean="0"/>
              <a:t>如果没有小车重力的作用</a:t>
            </a:r>
            <a:r>
              <a:rPr lang="en-US" dirty="0" smtClean="0"/>
              <a:t>,</a:t>
            </a:r>
            <a:r>
              <a:rPr lang="zh-CN" altLang="en-US" dirty="0" smtClean="0"/>
              <a:t>还会有这些作用效果吗</a:t>
            </a:r>
            <a:r>
              <a:rPr lang="en-US" dirty="0" smtClean="0"/>
              <a:t>?</a:t>
            </a:r>
            <a:endParaRPr lang="zh-CN" altLang="en-US"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p:cTn id="7" dur="5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0">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357952" y="642128"/>
            <a:ext cx="8572560" cy="435697"/>
          </a:xfrm>
          <a:prstGeom prst="rect">
            <a:avLst/>
          </a:prstGeom>
          <a:noFill/>
        </p:spPr>
        <p:txBody>
          <a:bodyPr wrap="square" rtlCol="0">
            <a:spAutoFit/>
          </a:bodyPr>
          <a:lstStyle/>
          <a:p>
            <a:r>
              <a:rPr lang="en-US" dirty="0" smtClean="0"/>
              <a:t>(2)</a:t>
            </a:r>
            <a:r>
              <a:rPr lang="zh-CN" altLang="en-US" dirty="0" smtClean="0"/>
              <a:t>请沿斜面方向和垂直于斜面方向将重力分解</a:t>
            </a:r>
            <a:r>
              <a:rPr lang="en-US" dirty="0" smtClean="0"/>
              <a:t>.</a:t>
            </a:r>
            <a:endParaRPr lang="zh-CN" altLang="en-US" dirty="0"/>
          </a:p>
        </p:txBody>
      </p:sp>
      <p:sp>
        <p:nvSpPr>
          <p:cNvPr id="7" name="Rectangle 2"/>
          <p:cNvSpPr>
            <a:spLocks noChangeArrowheads="1"/>
          </p:cNvSpPr>
          <p:nvPr/>
        </p:nvSpPr>
        <p:spPr bwMode="auto">
          <a:xfrm>
            <a:off x="429390" y="1213632"/>
            <a:ext cx="8280400" cy="2571768"/>
          </a:xfrm>
          <a:prstGeom prst="rect">
            <a:avLst/>
          </a:prstGeom>
          <a:solidFill>
            <a:srgbClr val="CCFFCC">
              <a:alpha val="47058"/>
            </a:srgbClr>
          </a:solidFill>
          <a:ln w="76200" cmpd="tri">
            <a:solidFill>
              <a:srgbClr val="FFCC66"/>
            </a:solidFill>
            <a:miter lim="800000"/>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10" name="TextBox 9"/>
          <p:cNvSpPr txBox="1"/>
          <p:nvPr/>
        </p:nvSpPr>
        <p:spPr>
          <a:xfrm>
            <a:off x="493682" y="1235082"/>
            <a:ext cx="8079640" cy="435697"/>
          </a:xfrm>
          <a:prstGeom prst="rect">
            <a:avLst/>
          </a:prstGeom>
          <a:noFill/>
        </p:spPr>
        <p:txBody>
          <a:bodyPr wrap="square" rtlCol="0">
            <a:spAutoFit/>
          </a:bodyPr>
          <a:lstStyle/>
          <a:p>
            <a:r>
              <a:rPr lang="zh-CN" altLang="en-US" dirty="0" smtClean="0">
                <a:solidFill>
                  <a:srgbClr val="FF0000"/>
                </a:solidFill>
                <a:latin typeface="黑体" panose="02010609060101010101" pitchFamily="49" charset="-122"/>
                <a:ea typeface="黑体" panose="02010609060101010101" pitchFamily="49" charset="-122"/>
              </a:rPr>
              <a:t>答案</a:t>
            </a:r>
            <a:r>
              <a:rPr lang="en-US" dirty="0" smtClean="0">
                <a:solidFill>
                  <a:srgbClr val="FF0000"/>
                </a:solidFill>
                <a:latin typeface="黑体" panose="02010609060101010101" pitchFamily="49" charset="-122"/>
                <a:ea typeface="黑体" panose="02010609060101010101" pitchFamily="49" charset="-122"/>
              </a:rPr>
              <a:t>:</a:t>
            </a:r>
            <a:r>
              <a:rPr lang="en-US" dirty="0" smtClean="0"/>
              <a:t>(2)</a:t>
            </a:r>
            <a:r>
              <a:rPr lang="zh-CN" altLang="en-US" dirty="0" smtClean="0"/>
              <a:t>重力的分解如图所示</a:t>
            </a:r>
            <a:endParaRPr lang="zh-CN" altLang="en-US" dirty="0"/>
          </a:p>
        </p:txBody>
      </p:sp>
      <p:pic>
        <p:nvPicPr>
          <p:cNvPr id="13" name="Q20STBBX1RJXJCWL73.eps"/>
          <p:cNvPicPr/>
          <p:nvPr/>
        </p:nvPicPr>
        <p:blipFill>
          <a:blip r:embed="rId1"/>
          <a:stretch>
            <a:fillRect/>
          </a:stretch>
        </p:blipFill>
        <p:spPr>
          <a:xfrm>
            <a:off x="3001157" y="1999450"/>
            <a:ext cx="1786431" cy="1571636"/>
          </a:xfrm>
          <a:prstGeom prst="rect">
            <a:avLst/>
          </a:prstGeom>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strips(downLeft)">
                                      <p:cBhvr>
                                        <p:cTn id="7" dur="500"/>
                                        <p:tgtEl>
                                          <p:spTgt spid="10">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down)">
                                      <p:cBhvr>
                                        <p:cTn id="1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7952" y="570690"/>
            <a:ext cx="8501122" cy="504369"/>
          </a:xfrm>
          <a:prstGeom prst="rect">
            <a:avLst/>
          </a:prstGeom>
          <a:noFill/>
        </p:spPr>
        <p:txBody>
          <a:bodyPr wrap="square" rtlCol="0">
            <a:spAutoFit/>
          </a:bodyPr>
          <a:lstStyle/>
          <a:p>
            <a:r>
              <a:rPr lang="zh-CN" altLang="en-US" sz="2400" dirty="0" smtClean="0">
                <a:latin typeface="黑体" panose="02010609060101010101" pitchFamily="49" charset="-122"/>
                <a:ea typeface="黑体" panose="02010609060101010101" pitchFamily="49" charset="-122"/>
              </a:rPr>
              <a:t>要点归纳</a:t>
            </a:r>
            <a:endParaRPr lang="zh-CN" altLang="en-US" sz="2400" dirty="0">
              <a:latin typeface="黑体" panose="02010609060101010101" pitchFamily="49" charset="-122"/>
              <a:ea typeface="黑体" panose="02010609060101010101" pitchFamily="49" charset="-122"/>
            </a:endParaRPr>
          </a:p>
        </p:txBody>
      </p:sp>
      <p:sp>
        <p:nvSpPr>
          <p:cNvPr id="5" name="TextBox 4"/>
          <p:cNvSpPr txBox="1"/>
          <p:nvPr/>
        </p:nvSpPr>
        <p:spPr>
          <a:xfrm>
            <a:off x="357952" y="1053627"/>
            <a:ext cx="8286808" cy="1235916"/>
          </a:xfrm>
          <a:prstGeom prst="rect">
            <a:avLst/>
          </a:prstGeom>
          <a:noFill/>
        </p:spPr>
        <p:txBody>
          <a:bodyPr wrap="square" rtlCol="0">
            <a:spAutoFit/>
          </a:bodyPr>
          <a:lstStyle/>
          <a:p>
            <a:r>
              <a:rPr lang="en-US" dirty="0" smtClean="0">
                <a:latin typeface="黑体" panose="02010609060101010101" pitchFamily="49" charset="-122"/>
                <a:ea typeface="黑体" panose="02010609060101010101" pitchFamily="49" charset="-122"/>
              </a:rPr>
              <a:t>1.</a:t>
            </a:r>
            <a:r>
              <a:rPr lang="zh-CN" altLang="en-US" dirty="0" smtClean="0">
                <a:latin typeface="黑体" panose="02010609060101010101" pitchFamily="49" charset="-122"/>
                <a:ea typeface="黑体" panose="02010609060101010101" pitchFamily="49" charset="-122"/>
              </a:rPr>
              <a:t>无条件限制的力的分解</a:t>
            </a:r>
            <a:endParaRPr lang="zh-CN" altLang="en-US" dirty="0" smtClean="0">
              <a:latin typeface="黑体" panose="02010609060101010101" pitchFamily="49" charset="-122"/>
              <a:ea typeface="黑体" panose="02010609060101010101" pitchFamily="49" charset="-122"/>
            </a:endParaRPr>
          </a:p>
          <a:p>
            <a:r>
              <a:rPr lang="zh-CN" altLang="en-US" dirty="0" smtClean="0"/>
              <a:t>一个力分解为两个力</a:t>
            </a:r>
            <a:r>
              <a:rPr lang="en-US" dirty="0" smtClean="0"/>
              <a:t>,</a:t>
            </a:r>
            <a:r>
              <a:rPr lang="zh-CN" altLang="en-US" dirty="0" smtClean="0"/>
              <a:t>从理论上讲有无数组解</a:t>
            </a:r>
            <a:r>
              <a:rPr lang="en-US" dirty="0" smtClean="0"/>
              <a:t>.</a:t>
            </a:r>
            <a:r>
              <a:rPr lang="zh-CN" altLang="en-US" dirty="0" smtClean="0"/>
              <a:t>因为以同一条线段为对角线的平行四边形有无穷多个</a:t>
            </a:r>
            <a:r>
              <a:rPr lang="en-US" dirty="0" smtClean="0"/>
              <a:t>[</a:t>
            </a:r>
            <a:r>
              <a:rPr lang="zh-CN" altLang="en-US" dirty="0" smtClean="0"/>
              <a:t>如图</a:t>
            </a:r>
            <a:r>
              <a:rPr lang="en-US" dirty="0" smtClean="0"/>
              <a:t>(</a:t>
            </a:r>
            <a:r>
              <a:rPr lang="zh-CN" altLang="en-US" dirty="0" smtClean="0"/>
              <a:t>甲</a:t>
            </a:r>
            <a:r>
              <a:rPr lang="en-US" dirty="0" smtClean="0"/>
              <a:t>)</a:t>
            </a:r>
            <a:r>
              <a:rPr lang="zh-CN" altLang="en-US" dirty="0" smtClean="0"/>
              <a:t>、</a:t>
            </a:r>
            <a:r>
              <a:rPr lang="en-US" dirty="0" smtClean="0"/>
              <a:t>(</a:t>
            </a:r>
            <a:r>
              <a:rPr lang="zh-CN" altLang="en-US" dirty="0" smtClean="0"/>
              <a:t>乙</a:t>
            </a:r>
            <a:r>
              <a:rPr lang="en-US" dirty="0" smtClean="0"/>
              <a:t>)</a:t>
            </a:r>
            <a:r>
              <a:rPr lang="zh-CN" altLang="en-US" dirty="0" smtClean="0"/>
              <a:t>所示</a:t>
            </a:r>
            <a:r>
              <a:rPr lang="en-US" dirty="0" smtClean="0"/>
              <a:t>].</a:t>
            </a:r>
            <a:endParaRPr lang="zh-CN" altLang="en-US" dirty="0"/>
          </a:p>
        </p:txBody>
      </p:sp>
      <p:pic>
        <p:nvPicPr>
          <p:cNvPr id="4" name="Q20STBBX1RJXJCWL74B.eps"/>
          <p:cNvPicPr/>
          <p:nvPr/>
        </p:nvPicPr>
        <p:blipFill>
          <a:blip r:embed="rId1"/>
          <a:stretch>
            <a:fillRect/>
          </a:stretch>
        </p:blipFill>
        <p:spPr>
          <a:xfrm>
            <a:off x="1429522" y="2499516"/>
            <a:ext cx="5262717" cy="1368052"/>
          </a:xfrm>
          <a:prstGeom prst="rect">
            <a:avLst/>
          </a:prstGeom>
        </p:spPr>
      </p:pic>
      <p:sp>
        <p:nvSpPr>
          <p:cNvPr id="6" name="TextBox 5"/>
          <p:cNvSpPr txBox="1"/>
          <p:nvPr/>
        </p:nvSpPr>
        <p:spPr>
          <a:xfrm>
            <a:off x="429390" y="3928276"/>
            <a:ext cx="8286808" cy="835806"/>
          </a:xfrm>
          <a:prstGeom prst="rect">
            <a:avLst/>
          </a:prstGeom>
          <a:noFill/>
        </p:spPr>
        <p:txBody>
          <a:bodyPr wrap="square" rtlCol="0">
            <a:spAutoFit/>
          </a:bodyPr>
          <a:lstStyle/>
          <a:p>
            <a:r>
              <a:rPr lang="zh-CN" altLang="en-US" dirty="0" smtClean="0"/>
              <a:t>由图</a:t>
            </a:r>
            <a:r>
              <a:rPr lang="en-US" dirty="0" smtClean="0"/>
              <a:t>(</a:t>
            </a:r>
            <a:r>
              <a:rPr lang="zh-CN" altLang="en-US" dirty="0" smtClean="0"/>
              <a:t>乙</a:t>
            </a:r>
            <a:r>
              <a:rPr lang="en-US" dirty="0" smtClean="0"/>
              <a:t>)</a:t>
            </a:r>
            <a:r>
              <a:rPr lang="zh-CN" altLang="en-US" dirty="0" smtClean="0"/>
              <a:t>知</a:t>
            </a:r>
            <a:r>
              <a:rPr lang="en-US" dirty="0" smtClean="0"/>
              <a:t>,</a:t>
            </a:r>
            <a:r>
              <a:rPr lang="zh-CN" altLang="en-US" dirty="0" smtClean="0"/>
              <a:t>将已知力</a:t>
            </a:r>
            <a:r>
              <a:rPr lang="en-US" dirty="0" smtClean="0"/>
              <a:t>F</a:t>
            </a:r>
            <a:r>
              <a:rPr lang="zh-CN" altLang="en-US" dirty="0" smtClean="0"/>
              <a:t>分解为两个等大的分力时</a:t>
            </a:r>
            <a:r>
              <a:rPr lang="en-US" dirty="0" smtClean="0"/>
              <a:t>,</a:t>
            </a:r>
            <a:r>
              <a:rPr lang="zh-CN" altLang="en-US" dirty="0" smtClean="0"/>
              <a:t>两分力间的夹角越大</a:t>
            </a:r>
            <a:r>
              <a:rPr lang="en-US" dirty="0" smtClean="0"/>
              <a:t>,</a:t>
            </a:r>
            <a:r>
              <a:rPr lang="zh-CN" altLang="en-US" dirty="0" smtClean="0"/>
              <a:t>两分力越大</a:t>
            </a:r>
            <a:r>
              <a:rPr lang="en-US" dirty="0" smtClean="0"/>
              <a:t>.</a:t>
            </a:r>
            <a:endParaRPr lang="zh-CN" altLang="en-US" dirty="0"/>
          </a:p>
        </p:txBody>
      </p:sp>
    </p:spTree>
  </p:cSld>
  <p:clrMapOvr>
    <a:masterClrMapping/>
  </p:clrMapOvr>
  <p:transition>
    <p:pull dir="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57952" y="713566"/>
            <a:ext cx="8286808" cy="435697"/>
          </a:xfrm>
          <a:prstGeom prst="rect">
            <a:avLst/>
          </a:prstGeom>
          <a:noFill/>
        </p:spPr>
        <p:txBody>
          <a:bodyPr wrap="square" rtlCol="0">
            <a:spAutoFit/>
          </a:bodyPr>
          <a:lstStyle/>
          <a:p>
            <a:r>
              <a:rPr lang="en-US" dirty="0" smtClean="0">
                <a:latin typeface="黑体" panose="02010609060101010101" pitchFamily="49" charset="-122"/>
                <a:ea typeface="黑体" panose="02010609060101010101" pitchFamily="49" charset="-122"/>
              </a:rPr>
              <a:t>2.</a:t>
            </a:r>
            <a:r>
              <a:rPr lang="zh-CN" altLang="en-US" dirty="0" smtClean="0">
                <a:latin typeface="黑体" panose="02010609060101010101" pitchFamily="49" charset="-122"/>
                <a:ea typeface="黑体" panose="02010609060101010101" pitchFamily="49" charset="-122"/>
              </a:rPr>
              <a:t>有限制条件的力的分解</a:t>
            </a:r>
            <a:endParaRPr lang="zh-CN" altLang="en-US" dirty="0">
              <a:latin typeface="黑体" panose="02010609060101010101" pitchFamily="49" charset="-122"/>
              <a:ea typeface="黑体" panose="02010609060101010101" pitchFamily="49" charset="-122"/>
            </a:endParaRPr>
          </a:p>
        </p:txBody>
      </p:sp>
      <p:graphicFrame>
        <p:nvGraphicFramePr>
          <p:cNvPr id="8" name="对象 7"/>
          <p:cNvGraphicFramePr>
            <a:graphicFrameLocks noChangeAspect="1"/>
          </p:cNvGraphicFramePr>
          <p:nvPr/>
        </p:nvGraphicFramePr>
        <p:xfrm>
          <a:off x="427038" y="1282700"/>
          <a:ext cx="8267700" cy="3783013"/>
        </p:xfrm>
        <a:graphic>
          <a:graphicData uri="http://schemas.openxmlformats.org/presentationml/2006/ole">
            <mc:AlternateContent xmlns:mc="http://schemas.openxmlformats.org/markup-compatibility/2006">
              <mc:Choice xmlns:v="urn:schemas-microsoft-com:vml" Requires="v">
                <p:oleObj spid="_x0000_s7169" name="文档" r:id="rId1" imgW="4171315" imgH="1837690" progId="Word.Document.12">
                  <p:embed/>
                </p:oleObj>
              </mc:Choice>
              <mc:Fallback>
                <p:oleObj name="文档" r:id="rId1" imgW="4171315" imgH="1837690" progId="Word.Document.12">
                  <p:embed/>
                  <p:pic>
                    <p:nvPicPr>
                      <p:cNvPr id="0" name="图片 7168"/>
                      <p:cNvPicPr>
                        <a:picLocks noChangeAspect="1"/>
                      </p:cNvPicPr>
                      <p:nvPr/>
                    </p:nvPicPr>
                    <p:blipFill>
                      <a:blip r:embed="rId2"/>
                      <a:stretch>
                        <a:fillRect/>
                      </a:stretch>
                    </p:blipFill>
                    <p:spPr>
                      <a:xfrm>
                        <a:off x="427038" y="1282700"/>
                        <a:ext cx="8267700" cy="3783013"/>
                      </a:xfrm>
                      <a:prstGeom prst="rect">
                        <a:avLst/>
                      </a:prstGeom>
                      <a:noFill/>
                      <a:ln w="9525">
                        <a:noFill/>
                      </a:ln>
                    </p:spPr>
                  </p:pic>
                </p:oleObj>
              </mc:Fallback>
            </mc:AlternateContent>
          </a:graphicData>
        </a:graphic>
      </p:graphicFrame>
    </p:spTree>
  </p:cSld>
  <p:clrMapOvr>
    <a:masterClrMapping/>
  </p:clrMapOvr>
  <p:transition>
    <p:pull/>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9331" name="Object 3"/>
          <p:cNvGraphicFramePr>
            <a:graphicFrameLocks noChangeAspect="1"/>
          </p:cNvGraphicFramePr>
          <p:nvPr/>
        </p:nvGraphicFramePr>
        <p:xfrm>
          <a:off x="427038" y="708025"/>
          <a:ext cx="8148637" cy="4351338"/>
        </p:xfrm>
        <a:graphic>
          <a:graphicData uri="http://schemas.openxmlformats.org/presentationml/2006/ole">
            <mc:AlternateContent xmlns:mc="http://schemas.openxmlformats.org/markup-compatibility/2006">
              <mc:Choice xmlns:v="urn:schemas-microsoft-com:vml" Requires="v">
                <p:oleObj spid="_x0000_s8193" name="文档" r:id="rId1" imgW="4723130" imgH="2444750" progId="Word.Document.12">
                  <p:embed/>
                </p:oleObj>
              </mc:Choice>
              <mc:Fallback>
                <p:oleObj name="文档" r:id="rId1" imgW="4723130" imgH="2444750" progId="Word.Document.12">
                  <p:embed/>
                  <p:pic>
                    <p:nvPicPr>
                      <p:cNvPr id="0" name="图片 8192"/>
                      <p:cNvPicPr>
                        <a:picLocks noChangeAspect="1"/>
                      </p:cNvPicPr>
                      <p:nvPr/>
                    </p:nvPicPr>
                    <p:blipFill>
                      <a:blip r:embed="rId2"/>
                      <a:stretch>
                        <a:fillRect/>
                      </a:stretch>
                    </p:blipFill>
                    <p:spPr>
                      <a:xfrm>
                        <a:off x="427038" y="708025"/>
                        <a:ext cx="8148637" cy="4351338"/>
                      </a:xfrm>
                      <a:prstGeom prst="rect">
                        <a:avLst/>
                      </a:prstGeom>
                      <a:noFill/>
                      <a:ln w="9525">
                        <a:noFill/>
                      </a:ln>
                    </p:spPr>
                  </p:pic>
                </p:oleObj>
              </mc:Fallback>
            </mc:AlternateContent>
          </a:graphicData>
        </a:graphic>
      </p:graphicFrame>
    </p:spTree>
  </p:cSld>
  <p:clrMapOvr>
    <a:masterClrMapping/>
  </p:clrMapOvr>
  <p:transition>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ChangeArrowheads="1"/>
          </p:cNvSpPr>
          <p:nvPr/>
        </p:nvSpPr>
        <p:spPr bwMode="auto">
          <a:xfrm>
            <a:off x="435798" y="713566"/>
            <a:ext cx="8280400" cy="3429024"/>
          </a:xfrm>
          <a:prstGeom prst="rect">
            <a:avLst/>
          </a:prstGeom>
          <a:solidFill>
            <a:srgbClr val="CCFFCC">
              <a:alpha val="47058"/>
            </a:srgbClr>
          </a:solidFill>
          <a:ln w="76200" cmpd="tri">
            <a:solidFill>
              <a:srgbClr val="FFCC66"/>
            </a:solidFill>
            <a:miter lim="800000"/>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graphicFrame>
        <p:nvGraphicFramePr>
          <p:cNvPr id="9" name="对象 8"/>
          <p:cNvGraphicFramePr>
            <a:graphicFrameLocks noChangeAspect="1"/>
          </p:cNvGraphicFramePr>
          <p:nvPr/>
        </p:nvGraphicFramePr>
        <p:xfrm>
          <a:off x="671513" y="936625"/>
          <a:ext cx="8015287" cy="1666875"/>
        </p:xfrm>
        <a:graphic>
          <a:graphicData uri="http://schemas.openxmlformats.org/presentationml/2006/ole">
            <mc:AlternateContent xmlns:mc="http://schemas.openxmlformats.org/markup-compatibility/2006">
              <mc:Choice xmlns:v="urn:schemas-microsoft-com:vml" Requires="v">
                <p:oleObj spid="_x0000_s10241" name="文档" r:id="rId1" imgW="3947160" imgH="819785" progId="Word.Document.12">
                  <p:embed/>
                </p:oleObj>
              </mc:Choice>
              <mc:Fallback>
                <p:oleObj name="文档" r:id="rId1" imgW="3947160" imgH="819785" progId="Word.Document.12">
                  <p:embed/>
                  <p:pic>
                    <p:nvPicPr>
                      <p:cNvPr id="0" name="Object 2"/>
                      <p:cNvPicPr>
                        <a:picLocks noChangeAspect="1"/>
                      </p:cNvPicPr>
                      <p:nvPr/>
                    </p:nvPicPr>
                    <p:blipFill>
                      <a:blip r:embed="rId2"/>
                      <a:stretch>
                        <a:fillRect/>
                      </a:stretch>
                    </p:blipFill>
                    <p:spPr>
                      <a:xfrm>
                        <a:off x="671513" y="936625"/>
                        <a:ext cx="8015287" cy="1666875"/>
                      </a:xfrm>
                      <a:prstGeom prst="rect">
                        <a:avLst/>
                      </a:prstGeom>
                      <a:noFill/>
                      <a:ln w="9525">
                        <a:noFill/>
                      </a:ln>
                    </p:spPr>
                  </p:pic>
                </p:oleObj>
              </mc:Fallback>
            </mc:AlternateContent>
          </a:graphicData>
        </a:graphic>
      </p:graphicFrame>
      <p:sp>
        <p:nvSpPr>
          <p:cNvPr id="163843" name="Rectangle 3"/>
          <p:cNvSpPr>
            <a:spLocks noChangeArrowheads="1"/>
          </p:cNvSpPr>
          <p:nvPr/>
        </p:nvSpPr>
        <p:spPr bwMode="auto">
          <a:xfrm>
            <a:off x="0" y="0"/>
            <a:ext cx="9145588" cy="45720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900" b="1" i="0" u="none" strike="noStrike" cap="none" normalizeH="0" baseline="0" smtClean="0">
                <a:ln>
                  <a:noFill/>
                </a:ln>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思路点拨</a:t>
            </a:r>
            <a:r>
              <a:rPr kumimoji="0" lang="en-US" altLang="zh-CN" sz="900" b="1" i="0" u="none" strike="noStrike" cap="none" normalizeH="0" baseline="0" smtClean="0">
                <a:ln>
                  <a:noFill/>
                </a:ln>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163844" name="Rectangle 4"/>
          <p:cNvSpPr>
            <a:spLocks noChangeArrowheads="1"/>
          </p:cNvSpPr>
          <p:nvPr/>
        </p:nvSpPr>
        <p:spPr bwMode="auto">
          <a:xfrm>
            <a:off x="0" y="0"/>
            <a:ext cx="9145588" cy="45720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900" b="1" i="0" u="none" strike="noStrike" cap="none" normalizeH="0" baseline="0" smtClean="0">
                <a:ln>
                  <a:noFill/>
                </a:ln>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思路点拨</a:t>
            </a:r>
            <a:r>
              <a:rPr kumimoji="0" lang="en-US" altLang="zh-CN" sz="900" b="1" i="0" u="none" strike="noStrike" cap="none" normalizeH="0" baseline="0" smtClean="0">
                <a:ln>
                  <a:noFill/>
                </a:ln>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pic>
        <p:nvPicPr>
          <p:cNvPr id="10" name="Q20STBBX1RJXJCWL85.eps"/>
          <p:cNvPicPr/>
          <p:nvPr/>
        </p:nvPicPr>
        <p:blipFill>
          <a:blip r:embed="rId3"/>
          <a:stretch>
            <a:fillRect/>
          </a:stretch>
        </p:blipFill>
        <p:spPr>
          <a:xfrm>
            <a:off x="3715538" y="2499516"/>
            <a:ext cx="2047149" cy="1387132"/>
          </a:xfrm>
          <a:prstGeom prst="rect">
            <a:avLst/>
          </a:prstGeom>
        </p:spPr>
      </p:pic>
    </p:spTree>
  </p:cSld>
  <p:clrMapOvr>
    <a:masterClrMapping/>
  </p:clrMapOvr>
  <p:transition>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nvGraphicFramePr>
        <p:xfrm>
          <a:off x="379384" y="845127"/>
          <a:ext cx="8358246" cy="3511777"/>
        </p:xfrm>
        <a:graphic>
          <a:graphicData uri="http://schemas.openxmlformats.org/drawingml/2006/table">
            <a:tbl>
              <a:tblPr/>
              <a:tblGrid>
                <a:gridCol w="8358246"/>
              </a:tblGrid>
              <a:tr h="3511777">
                <a:tc>
                  <a:txBody>
                    <a:bodyPr/>
                    <a:lstStyle/>
                    <a:p>
                      <a:endParaRPr lang="zh-CN" altLang="en-US"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
        <p:nvSpPr>
          <p:cNvPr id="7" name="TextBox 6"/>
          <p:cNvSpPr txBox="1"/>
          <p:nvPr/>
        </p:nvSpPr>
        <p:spPr>
          <a:xfrm>
            <a:off x="643704" y="856442"/>
            <a:ext cx="2143140" cy="492443"/>
          </a:xfrm>
          <a:prstGeom prst="rect">
            <a:avLst/>
          </a:prstGeom>
          <a:noFill/>
        </p:spPr>
        <p:txBody>
          <a:bodyPr wrap="square" rtlCol="0">
            <a:spAutoFit/>
          </a:bodyPr>
          <a:lstStyle/>
          <a:p>
            <a:r>
              <a:rPr lang="zh-CN" altLang="en-US" dirty="0" smtClean="0">
                <a:solidFill>
                  <a:srgbClr val="FF0000"/>
                </a:solidFill>
                <a:latin typeface="黑体" panose="02010609060101010101" pitchFamily="49" charset="-122"/>
                <a:ea typeface="黑体" panose="02010609060101010101" pitchFamily="49" charset="-122"/>
              </a:rPr>
              <a:t>学霸笔记</a:t>
            </a:r>
            <a:endParaRPr lang="zh-CN" altLang="en-US" dirty="0">
              <a:solidFill>
                <a:srgbClr val="FF0000"/>
              </a:solidFill>
              <a:latin typeface="黑体" panose="02010609060101010101" pitchFamily="49" charset="-122"/>
              <a:ea typeface="黑体" panose="02010609060101010101" pitchFamily="49" charset="-122"/>
            </a:endParaRPr>
          </a:p>
        </p:txBody>
      </p:sp>
      <p:sp>
        <p:nvSpPr>
          <p:cNvPr id="9" name="TextBox 8"/>
          <p:cNvSpPr txBox="1"/>
          <p:nvPr/>
        </p:nvSpPr>
        <p:spPr>
          <a:xfrm>
            <a:off x="643704" y="1278001"/>
            <a:ext cx="7858180" cy="435697"/>
          </a:xfrm>
          <a:prstGeom prst="rect">
            <a:avLst/>
          </a:prstGeom>
          <a:noFill/>
        </p:spPr>
        <p:txBody>
          <a:bodyPr wrap="square" rtlCol="0">
            <a:spAutoFit/>
          </a:bodyPr>
          <a:lstStyle/>
          <a:p>
            <a:pPr algn="ctr"/>
            <a:r>
              <a:rPr lang="zh-CN" altLang="en-US" dirty="0" smtClean="0">
                <a:latin typeface="黑体" panose="02010609060101010101" pitchFamily="49" charset="-122"/>
                <a:ea typeface="黑体" panose="02010609060101010101" pitchFamily="49" charset="-122"/>
              </a:rPr>
              <a:t>平行四边形定则在力的分解中的应用技巧</a:t>
            </a:r>
            <a:endParaRPr lang="zh-CN" altLang="en-US" dirty="0" smtClean="0">
              <a:latin typeface="黑体" panose="02010609060101010101" pitchFamily="49" charset="-122"/>
              <a:ea typeface="黑体" panose="02010609060101010101" pitchFamily="49" charset="-122"/>
            </a:endParaRPr>
          </a:p>
        </p:txBody>
      </p:sp>
      <p:sp>
        <p:nvSpPr>
          <p:cNvPr id="10" name="TextBox 9"/>
          <p:cNvSpPr txBox="1"/>
          <p:nvPr/>
        </p:nvSpPr>
        <p:spPr>
          <a:xfrm>
            <a:off x="500828" y="1735439"/>
            <a:ext cx="8001056" cy="2492990"/>
          </a:xfrm>
          <a:prstGeom prst="rect">
            <a:avLst/>
          </a:prstGeom>
          <a:noFill/>
        </p:spPr>
        <p:txBody>
          <a:bodyPr wrap="square" rtlCol="0">
            <a:spAutoFit/>
          </a:bodyPr>
          <a:lstStyle/>
          <a:p>
            <a:pPr algn="just"/>
            <a:r>
              <a:rPr lang="en-US" altLang="zh-CN" dirty="0" smtClean="0">
                <a:latin typeface="楷体" panose="02010609060101010101" charset="-122"/>
                <a:ea typeface="楷体" panose="02010609060101010101" charset="-122"/>
              </a:rPr>
              <a:t>(1)</a:t>
            </a:r>
            <a:r>
              <a:rPr lang="zh-CN" altLang="en-US" dirty="0" smtClean="0">
                <a:latin typeface="楷体" panose="02010609060101010101" charset="-122"/>
                <a:ea typeface="楷体" panose="02010609060101010101" charset="-122"/>
              </a:rPr>
              <a:t>力分解时有解或无解</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关键看代表合力的对角线与给定的代表分力的有向线段是否能构成平行四边形</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或三角形</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若能</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即有解</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若不能</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则无解</a:t>
            </a:r>
            <a:r>
              <a:rPr lang="en-US" altLang="zh-CN" dirty="0" smtClean="0">
                <a:latin typeface="楷体" panose="02010609060101010101" charset="-122"/>
                <a:ea typeface="楷体" panose="02010609060101010101" charset="-122"/>
              </a:rPr>
              <a:t>.</a:t>
            </a:r>
            <a:endParaRPr lang="en-US" altLang="zh-CN" dirty="0" smtClean="0">
              <a:latin typeface="楷体" panose="02010609060101010101" charset="-122"/>
              <a:ea typeface="楷体" panose="02010609060101010101" charset="-122"/>
            </a:endParaRPr>
          </a:p>
          <a:p>
            <a:pPr algn="just"/>
            <a:r>
              <a:rPr lang="en-US" altLang="zh-CN" dirty="0" smtClean="0">
                <a:latin typeface="楷体" panose="02010609060101010101" charset="-122"/>
                <a:ea typeface="楷体" panose="02010609060101010101" charset="-122"/>
              </a:rPr>
              <a:t>(2)</a:t>
            </a:r>
            <a:r>
              <a:rPr lang="zh-CN" altLang="en-US" dirty="0" smtClean="0">
                <a:latin typeface="楷体" panose="02010609060101010101" charset="-122"/>
                <a:ea typeface="楷体" panose="02010609060101010101" charset="-122"/>
              </a:rPr>
              <a:t>画矢量图是解决力的分解问题的有效途径</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特别是涉及“最大”“最小”等极值问题时</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可多画几种不同情形的图</a:t>
            </a:r>
            <a:r>
              <a:rPr lang="en-US" altLang="zh-CN"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通过比较鉴别正确情景</a:t>
            </a:r>
            <a:r>
              <a:rPr lang="en-US" altLang="zh-CN" dirty="0" smtClean="0">
                <a:latin typeface="楷体" panose="02010609060101010101" charset="-122"/>
                <a:ea typeface="楷体" panose="02010609060101010101" charset="-122"/>
              </a:rPr>
              <a:t>.</a:t>
            </a:r>
            <a:endParaRPr lang="en-US" altLang="zh-CN" dirty="0" smtClean="0">
              <a:latin typeface="楷体" panose="02010609060101010101" charset="-122"/>
              <a:ea typeface="楷体" panose="02010609060101010101" charset="-122"/>
            </a:endParaRPr>
          </a:p>
        </p:txBody>
      </p:sp>
    </p:spTree>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Scale>
                                      <p:cBhvr>
                                        <p:cTn id="7" dur="500" decel="50000" fill="hold">
                                          <p:stCondLst>
                                            <p:cond delay="0"/>
                                          </p:stCondLst>
                                        </p:cTn>
                                        <p:tgtEl>
                                          <p:spTgt spid="10">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10">
                                            <p:txEl>
                                              <p:pRg st="1" end="1"/>
                                            </p:txEl>
                                          </p:spTgt>
                                        </p:tgtEl>
                                        <p:attrNameLst>
                                          <p:attrName>ppt_x</p:attrName>
                                          <p:attrName>ppt_y</p:attrName>
                                        </p:attrNameLst>
                                      </p:cBhvr>
                                    </p:animMotion>
                                    <p:animEffect transition="in" filter="fade">
                                      <p:cBhvr>
                                        <p:cTn id="9"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Text Box 4"/>
          <p:cNvSpPr txBox="1">
            <a:spLocks noChangeArrowheads="1"/>
          </p:cNvSpPr>
          <p:nvPr/>
        </p:nvSpPr>
        <p:spPr bwMode="auto">
          <a:xfrm>
            <a:off x="612775" y="695325"/>
            <a:ext cx="8064500" cy="579438"/>
          </a:xfrm>
          <a:prstGeom prst="rect">
            <a:avLst/>
          </a:prstGeom>
          <a:noFill/>
          <a:ln w="9525" algn="ctr">
            <a:noFill/>
            <a:miter lim="800000"/>
          </a:ln>
        </p:spPr>
        <p:txBody>
          <a:bodyPr>
            <a:spAutoFit/>
          </a:bodyPr>
          <a:lstStyle/>
          <a:p>
            <a:pPr algn="ctr" defTabSz="685800">
              <a:lnSpc>
                <a:spcPct val="100000"/>
              </a:lnSpc>
            </a:pPr>
            <a:r>
              <a:rPr lang="zh-CN" altLang="en-US" sz="3200" dirty="0" smtClean="0">
                <a:solidFill>
                  <a:srgbClr val="0000FF"/>
                </a:solidFill>
                <a:latin typeface="黑体" panose="02010609060101010101" pitchFamily="49" charset="-122"/>
                <a:ea typeface="黑体" panose="02010609060101010101" pitchFamily="49" charset="-122"/>
              </a:rPr>
              <a:t>实践应用</a:t>
            </a:r>
            <a:r>
              <a:rPr lang="en-US" altLang="zh-CN" sz="3200" dirty="0" smtClean="0">
                <a:solidFill>
                  <a:srgbClr val="0000FF"/>
                </a:solidFill>
                <a:latin typeface="黑体" panose="02010609060101010101" pitchFamily="49" charset="-122"/>
                <a:ea typeface="黑体" panose="02010609060101010101" pitchFamily="49" charset="-122"/>
              </a:rPr>
              <a:t>·</a:t>
            </a:r>
            <a:r>
              <a:rPr lang="zh-CN" altLang="en-US" sz="3200" dirty="0" smtClean="0">
                <a:solidFill>
                  <a:srgbClr val="0000FF"/>
                </a:solidFill>
                <a:latin typeface="黑体" panose="02010609060101010101" pitchFamily="49" charset="-122"/>
                <a:ea typeface="黑体" panose="02010609060101010101" pitchFamily="49" charset="-122"/>
              </a:rPr>
              <a:t>凝练素养</a:t>
            </a:r>
            <a:endParaRPr lang="zh-CN" altLang="en-US" sz="3200" dirty="0">
              <a:solidFill>
                <a:srgbClr val="0000FF"/>
              </a:solidFill>
              <a:latin typeface="黑体" panose="02010609060101010101" pitchFamily="49" charset="-122"/>
              <a:ea typeface="黑体" panose="02010609060101010101" pitchFamily="49" charset="-122"/>
            </a:endParaRPr>
          </a:p>
        </p:txBody>
      </p:sp>
      <p:sp>
        <p:nvSpPr>
          <p:cNvPr id="22533" name="Text Box 44"/>
          <p:cNvSpPr txBox="1">
            <a:spLocks noChangeArrowheads="1"/>
          </p:cNvSpPr>
          <p:nvPr/>
        </p:nvSpPr>
        <p:spPr bwMode="auto">
          <a:xfrm>
            <a:off x="286514" y="1285070"/>
            <a:ext cx="8532813" cy="572464"/>
          </a:xfrm>
          <a:prstGeom prst="rect">
            <a:avLst/>
          </a:prstGeom>
          <a:noFill/>
          <a:ln w="9525" algn="ctr">
            <a:noFill/>
            <a:miter lim="800000"/>
          </a:ln>
        </p:spPr>
        <p:txBody>
          <a:bodyPr>
            <a:spAutoFit/>
          </a:bodyPr>
          <a:lstStyle/>
          <a:p>
            <a:pPr defTabSz="685800"/>
            <a:r>
              <a:rPr lang="zh-CN" altLang="en-US" sz="2400" dirty="0" smtClean="0">
                <a:latin typeface="黑体" panose="02010609060101010101" pitchFamily="49" charset="-122"/>
                <a:ea typeface="黑体" panose="02010609060101010101" pitchFamily="49" charset="-122"/>
              </a:rPr>
              <a:t>模型</a:t>
            </a:r>
            <a:r>
              <a:rPr lang="en-US" altLang="zh-CN" sz="2400" dirty="0" smtClean="0">
                <a:latin typeface="黑体" panose="02010609060101010101" pitchFamily="49" charset="-122"/>
                <a:ea typeface="黑体" panose="02010609060101010101" pitchFamily="49" charset="-122"/>
              </a:rPr>
              <a:t>·</a:t>
            </a:r>
            <a:r>
              <a:rPr lang="zh-CN" altLang="en-US" sz="2400" dirty="0" smtClean="0">
                <a:latin typeface="黑体" panose="02010609060101010101" pitchFamily="49" charset="-122"/>
                <a:ea typeface="黑体" panose="02010609060101010101" pitchFamily="49" charset="-122"/>
              </a:rPr>
              <a:t>方法</a:t>
            </a:r>
            <a:r>
              <a:rPr lang="en-US" altLang="zh-CN" sz="2400" dirty="0" smtClean="0">
                <a:latin typeface="黑体" panose="02010609060101010101" pitchFamily="49" charset="-122"/>
                <a:ea typeface="黑体" panose="02010609060101010101" pitchFamily="49" charset="-122"/>
              </a:rPr>
              <a:t>·</a:t>
            </a:r>
            <a:r>
              <a:rPr lang="zh-CN" altLang="en-US" sz="2400" dirty="0" smtClean="0">
                <a:latin typeface="黑体" panose="02010609060101010101" pitchFamily="49" charset="-122"/>
                <a:ea typeface="黑体" panose="02010609060101010101" pitchFamily="49" charset="-122"/>
              </a:rPr>
              <a:t>结论</a:t>
            </a:r>
            <a:r>
              <a:rPr lang="en-US" altLang="zh-CN" sz="2400" dirty="0" smtClean="0">
                <a:latin typeface="黑体" panose="02010609060101010101" pitchFamily="49" charset="-122"/>
                <a:ea typeface="黑体" panose="02010609060101010101" pitchFamily="49" charset="-122"/>
              </a:rPr>
              <a:t>·</a:t>
            </a:r>
            <a:r>
              <a:rPr lang="zh-CN" altLang="en-US" sz="2400" dirty="0" smtClean="0">
                <a:latin typeface="黑体" panose="02010609060101010101" pitchFamily="49" charset="-122"/>
                <a:ea typeface="黑体" panose="02010609060101010101" pitchFamily="49" charset="-122"/>
              </a:rPr>
              <a:t>拓展</a:t>
            </a:r>
            <a:endParaRPr lang="en-US" altLang="zh-CN" sz="2400" dirty="0">
              <a:latin typeface="黑体" panose="02010609060101010101" pitchFamily="49" charset="-122"/>
              <a:ea typeface="黑体" panose="02010609060101010101" pitchFamily="49" charset="-122"/>
            </a:endParaRPr>
          </a:p>
        </p:txBody>
      </p:sp>
      <p:sp>
        <p:nvSpPr>
          <p:cNvPr id="9" name="TextBox 8"/>
          <p:cNvSpPr txBox="1"/>
          <p:nvPr/>
        </p:nvSpPr>
        <p:spPr>
          <a:xfrm>
            <a:off x="357952" y="1785136"/>
            <a:ext cx="8501122" cy="435697"/>
          </a:xfrm>
          <a:prstGeom prst="rect">
            <a:avLst/>
          </a:prstGeom>
          <a:noFill/>
        </p:spPr>
        <p:txBody>
          <a:bodyPr wrap="square" rtlCol="0">
            <a:spAutoFit/>
          </a:bodyPr>
          <a:lstStyle/>
          <a:p>
            <a:pPr algn="ctr"/>
            <a:r>
              <a:rPr lang="zh-CN" altLang="en-US" dirty="0" smtClean="0">
                <a:latin typeface="黑体" panose="02010609060101010101" pitchFamily="49" charset="-122"/>
                <a:ea typeface="黑体" panose="02010609060101010101" pitchFamily="49" charset="-122"/>
              </a:rPr>
              <a:t>绳子的“死结”与“活结”模型</a:t>
            </a:r>
            <a:endParaRPr lang="zh-CN" altLang="en-US" dirty="0" smtClean="0">
              <a:latin typeface="黑体" panose="02010609060101010101" pitchFamily="49" charset="-122"/>
              <a:ea typeface="黑体" panose="02010609060101010101" pitchFamily="49" charset="-122"/>
            </a:endParaRPr>
          </a:p>
        </p:txBody>
      </p:sp>
      <p:graphicFrame>
        <p:nvGraphicFramePr>
          <p:cNvPr id="172033" name="Object 2"/>
          <p:cNvGraphicFramePr>
            <a:graphicFrameLocks noChangeAspect="1"/>
          </p:cNvGraphicFramePr>
          <p:nvPr/>
        </p:nvGraphicFramePr>
        <p:xfrm>
          <a:off x="588197" y="2240771"/>
          <a:ext cx="7985125" cy="2830513"/>
        </p:xfrm>
        <a:graphic>
          <a:graphicData uri="http://schemas.openxmlformats.org/presentationml/2006/ole">
            <mc:AlternateContent xmlns:mc="http://schemas.openxmlformats.org/markup-compatibility/2006">
              <mc:Choice xmlns:v="urn:schemas-microsoft-com:vml" Requires="v">
                <p:oleObj spid="_x0000_s13313" name="文档" r:id="rId1" imgW="5596255" imgH="1926590" progId="Word.Document.12">
                  <p:embed/>
                </p:oleObj>
              </mc:Choice>
              <mc:Fallback>
                <p:oleObj name="文档" r:id="rId1" imgW="5596255" imgH="1926590" progId="Word.Document.12">
                  <p:embed/>
                  <p:pic>
                    <p:nvPicPr>
                      <p:cNvPr id="0" name="Object 2"/>
                      <p:cNvPicPr>
                        <a:picLocks noChangeAspect="1"/>
                      </p:cNvPicPr>
                      <p:nvPr/>
                    </p:nvPicPr>
                    <p:blipFill>
                      <a:blip r:embed="rId2"/>
                      <a:stretch>
                        <a:fillRect/>
                      </a:stretch>
                    </p:blipFill>
                    <p:spPr>
                      <a:xfrm>
                        <a:off x="588197" y="2240771"/>
                        <a:ext cx="7985125" cy="2830513"/>
                      </a:xfrm>
                      <a:prstGeom prst="rect">
                        <a:avLst/>
                      </a:prstGeom>
                      <a:noFill/>
                      <a:ln w="9525">
                        <a:noFill/>
                      </a:ln>
                    </p:spPr>
                  </p:pic>
                </p:oleObj>
              </mc:Fallback>
            </mc:AlternateContent>
          </a:graphicData>
        </a:graphic>
      </p:graphicFrame>
    </p:spTree>
  </p:cSld>
  <p:clrMapOvr>
    <a:masterClrMapping/>
  </p:clrMapOvr>
  <p:transition>
    <p:blinds/>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442942" y="713566"/>
            <a:ext cx="8273256" cy="3929090"/>
          </a:xfrm>
          <a:prstGeom prst="rect">
            <a:avLst/>
          </a:prstGeom>
          <a:solidFill>
            <a:srgbClr val="CCFFCC">
              <a:alpha val="47058"/>
            </a:srgbClr>
          </a:solidFill>
          <a:ln w="76200" cmpd="tri">
            <a:solidFill>
              <a:srgbClr val="FFCC66"/>
            </a:solidFill>
            <a:miter lim="800000"/>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6" name="TextBox 5"/>
          <p:cNvSpPr txBox="1"/>
          <p:nvPr/>
        </p:nvSpPr>
        <p:spPr>
          <a:xfrm>
            <a:off x="514380" y="849373"/>
            <a:ext cx="8143932" cy="3693319"/>
          </a:xfrm>
          <a:prstGeom prst="rect">
            <a:avLst/>
          </a:prstGeom>
          <a:noFill/>
        </p:spPr>
        <p:txBody>
          <a:bodyPr wrap="square" rtlCol="0">
            <a:spAutoFit/>
          </a:bodyPr>
          <a:lstStyle/>
          <a:p>
            <a:r>
              <a:rPr lang="zh-CN" altLang="en-US" dirty="0" smtClean="0">
                <a:solidFill>
                  <a:srgbClr val="FF0000"/>
                </a:solidFill>
                <a:latin typeface="黑体" panose="02010609060101010101" pitchFamily="49" charset="-122"/>
                <a:ea typeface="黑体" panose="02010609060101010101" pitchFamily="49" charset="-122"/>
              </a:rPr>
              <a:t>解析</a:t>
            </a:r>
            <a:r>
              <a:rPr lang="en-US" dirty="0" smtClean="0">
                <a:solidFill>
                  <a:srgbClr val="FF0000"/>
                </a:solidFill>
                <a:latin typeface="黑体" panose="02010609060101010101" pitchFamily="49" charset="-122"/>
                <a:ea typeface="黑体" panose="02010609060101010101" pitchFamily="49" charset="-122"/>
              </a:rPr>
              <a:t>:</a:t>
            </a:r>
            <a:r>
              <a:rPr lang="zh-CN" altLang="en-US" dirty="0" smtClean="0">
                <a:latin typeface="楷体" panose="02010609060101010101" charset="-122"/>
                <a:ea typeface="楷体" panose="02010609060101010101" charset="-122"/>
              </a:rPr>
              <a:t>轻绳跨过滑轮</a:t>
            </a:r>
            <a:r>
              <a:rPr lang="en-US" dirty="0" smtClean="0">
                <a:latin typeface="楷体" panose="02010609060101010101" charset="-122"/>
                <a:ea typeface="楷体" panose="02010609060101010101" charset="-122"/>
              </a:rPr>
              <a:t>,BC</a:t>
            </a:r>
            <a:r>
              <a:rPr lang="zh-CN" altLang="en-US" dirty="0" smtClean="0">
                <a:latin typeface="楷体" panose="02010609060101010101" charset="-122"/>
                <a:ea typeface="楷体" panose="02010609060101010101" charset="-122"/>
              </a:rPr>
              <a:t>段、</a:t>
            </a:r>
            <a:r>
              <a:rPr lang="en-US" dirty="0" smtClean="0">
                <a:latin typeface="楷体" panose="02010609060101010101" charset="-122"/>
                <a:ea typeface="楷体" panose="02010609060101010101" charset="-122"/>
              </a:rPr>
              <a:t>BD</a:t>
            </a:r>
            <a:r>
              <a:rPr lang="zh-CN" altLang="en-US" dirty="0" smtClean="0">
                <a:latin typeface="楷体" panose="02010609060101010101" charset="-122"/>
                <a:ea typeface="楷体" panose="02010609060101010101" charset="-122"/>
              </a:rPr>
              <a:t>段拉力</a:t>
            </a:r>
            <a:r>
              <a:rPr lang="en-US" dirty="0" smtClean="0">
                <a:latin typeface="楷体" panose="02010609060101010101" charset="-122"/>
                <a:ea typeface="楷体" panose="02010609060101010101" charset="-122"/>
              </a:rPr>
              <a:t>F</a:t>
            </a:r>
            <a:r>
              <a:rPr lang="en-US" baseline="-25000" dirty="0" smtClean="0">
                <a:latin typeface="楷体" panose="02010609060101010101" charset="-122"/>
                <a:ea typeface="楷体" panose="02010609060101010101" charset="-122"/>
              </a:rPr>
              <a:t>1</a:t>
            </a:r>
            <a:r>
              <a:rPr lang="en-US" dirty="0" smtClean="0">
                <a:latin typeface="楷体" panose="02010609060101010101" charset="-122"/>
                <a:ea typeface="楷体" panose="02010609060101010101" charset="-122"/>
              </a:rPr>
              <a:t>=F</a:t>
            </a:r>
            <a:r>
              <a:rPr lang="en-US" baseline="-25000" dirty="0" smtClean="0">
                <a:latin typeface="楷体" panose="02010609060101010101" charset="-122"/>
                <a:ea typeface="楷体" panose="02010609060101010101" charset="-122"/>
              </a:rPr>
              <a:t>2</a:t>
            </a:r>
            <a:r>
              <a:rPr lang="en-US" dirty="0" smtClean="0">
                <a:latin typeface="楷体" panose="02010609060101010101" charset="-122"/>
                <a:ea typeface="楷体" panose="02010609060101010101" charset="-122"/>
              </a:rPr>
              <a:t>=mg=100 N,</a:t>
            </a:r>
            <a:r>
              <a:rPr lang="zh-CN" altLang="en-US" dirty="0" smtClean="0">
                <a:latin typeface="楷体" panose="02010609060101010101" charset="-122"/>
                <a:ea typeface="楷体" panose="02010609060101010101" charset="-122"/>
              </a:rPr>
              <a:t>夹角为</a:t>
            </a:r>
            <a:r>
              <a:rPr lang="en-US" dirty="0" smtClean="0">
                <a:latin typeface="楷体" panose="02010609060101010101" charset="-122"/>
                <a:ea typeface="楷体" panose="02010609060101010101" charset="-122"/>
              </a:rPr>
              <a:t>120°,</a:t>
            </a:r>
            <a:r>
              <a:rPr lang="zh-CN" altLang="en-US" dirty="0" smtClean="0">
                <a:latin typeface="楷体" panose="02010609060101010101" charset="-122"/>
                <a:ea typeface="楷体" panose="02010609060101010101" charset="-122"/>
              </a:rPr>
              <a:t>根据平行四边形定则</a:t>
            </a:r>
            <a:r>
              <a:rPr lang="en-US"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二力合成如图所示</a:t>
            </a:r>
            <a:r>
              <a:rPr lang="en-US" dirty="0" smtClean="0">
                <a:latin typeface="楷体" panose="02010609060101010101" charset="-122"/>
                <a:ea typeface="楷体" panose="02010609060101010101" charset="-122"/>
              </a:rPr>
              <a:t>.</a:t>
            </a:r>
            <a:endParaRPr lang="zh-CN" altLang="en-US" dirty="0" smtClean="0">
              <a:latin typeface="楷体" panose="02010609060101010101" charset="-122"/>
              <a:ea typeface="楷体" panose="02010609060101010101" charset="-122"/>
            </a:endParaRPr>
          </a:p>
          <a:p>
            <a:endParaRPr lang="en-US" altLang="zh-CN" dirty="0" smtClean="0">
              <a:latin typeface="楷体" panose="02010609060101010101" charset="-122"/>
              <a:ea typeface="楷体" panose="02010609060101010101" charset="-122"/>
            </a:endParaRPr>
          </a:p>
          <a:p>
            <a:endParaRPr lang="en-US" altLang="zh-CN" dirty="0" smtClean="0">
              <a:latin typeface="楷体" panose="02010609060101010101" charset="-122"/>
              <a:ea typeface="楷体" panose="02010609060101010101" charset="-122"/>
            </a:endParaRPr>
          </a:p>
          <a:p>
            <a:endParaRPr lang="en-US" altLang="zh-CN" dirty="0" smtClean="0">
              <a:latin typeface="楷体" panose="02010609060101010101" charset="-122"/>
              <a:ea typeface="楷体" panose="02010609060101010101" charset="-122"/>
            </a:endParaRPr>
          </a:p>
          <a:p>
            <a:endParaRPr lang="en-US" altLang="zh-CN" dirty="0" smtClean="0">
              <a:latin typeface="楷体" panose="02010609060101010101" charset="-122"/>
              <a:ea typeface="楷体" panose="02010609060101010101" charset="-122"/>
            </a:endParaRPr>
          </a:p>
          <a:p>
            <a:endParaRPr lang="en-US" altLang="zh-CN" dirty="0" smtClean="0">
              <a:latin typeface="楷体" panose="02010609060101010101" charset="-122"/>
              <a:ea typeface="楷体" panose="02010609060101010101" charset="-122"/>
            </a:endParaRPr>
          </a:p>
          <a:p>
            <a:pPr algn="dist"/>
            <a:r>
              <a:rPr lang="zh-CN" altLang="en-US" dirty="0" smtClean="0">
                <a:latin typeface="楷体" panose="02010609060101010101" charset="-122"/>
                <a:ea typeface="楷体" panose="02010609060101010101" charset="-122"/>
              </a:rPr>
              <a:t>由于</a:t>
            </a:r>
            <a:r>
              <a:rPr lang="en-US" dirty="0" smtClean="0">
                <a:latin typeface="楷体" panose="02010609060101010101" charset="-122"/>
                <a:ea typeface="楷体" panose="02010609060101010101" charset="-122"/>
              </a:rPr>
              <a:t>F</a:t>
            </a:r>
            <a:r>
              <a:rPr lang="en-US" baseline="-25000" dirty="0" smtClean="0">
                <a:latin typeface="楷体" panose="02010609060101010101" charset="-122"/>
                <a:ea typeface="楷体" panose="02010609060101010101" charset="-122"/>
              </a:rPr>
              <a:t>1</a:t>
            </a:r>
            <a:r>
              <a:rPr lang="en-US" dirty="0" smtClean="0">
                <a:latin typeface="楷体" panose="02010609060101010101" charset="-122"/>
                <a:ea typeface="楷体" panose="02010609060101010101" charset="-122"/>
              </a:rPr>
              <a:t>=F</a:t>
            </a:r>
            <a:r>
              <a:rPr lang="en-US" baseline="-25000" dirty="0" smtClean="0">
                <a:latin typeface="楷体" panose="02010609060101010101" charset="-122"/>
                <a:ea typeface="楷体" panose="02010609060101010101" charset="-122"/>
              </a:rPr>
              <a:t>2</a:t>
            </a:r>
            <a:r>
              <a:rPr lang="en-US" dirty="0" smtClean="0">
                <a:latin typeface="楷体" panose="02010609060101010101" charset="-122"/>
                <a:ea typeface="楷体" panose="02010609060101010101" charset="-122"/>
              </a:rPr>
              <a:t>,</a:t>
            </a:r>
            <a:r>
              <a:rPr lang="zh-CN" altLang="en-US" dirty="0" smtClean="0">
                <a:latin typeface="楷体" panose="02010609060101010101" charset="-122"/>
                <a:ea typeface="楷体" panose="02010609060101010101" charset="-122"/>
              </a:rPr>
              <a:t>二者夹角为</a:t>
            </a:r>
            <a:r>
              <a:rPr lang="en-US" dirty="0" smtClean="0">
                <a:latin typeface="楷体" panose="02010609060101010101" charset="-122"/>
                <a:ea typeface="楷体" panose="02010609060101010101" charset="-122"/>
              </a:rPr>
              <a:t>120°,</a:t>
            </a:r>
            <a:r>
              <a:rPr lang="zh-CN" altLang="en-US" dirty="0" smtClean="0">
                <a:latin typeface="楷体" panose="02010609060101010101" charset="-122"/>
                <a:ea typeface="楷体" panose="02010609060101010101" charset="-122"/>
              </a:rPr>
              <a:t>所以∠</a:t>
            </a:r>
            <a:r>
              <a:rPr lang="en-US" dirty="0" smtClean="0">
                <a:latin typeface="楷体" panose="02010609060101010101" charset="-122"/>
                <a:ea typeface="楷体" panose="02010609060101010101" charset="-122"/>
              </a:rPr>
              <a:t>EBC=60°,</a:t>
            </a:r>
            <a:r>
              <a:rPr lang="zh-CN" altLang="en-US" dirty="0" smtClean="0">
                <a:latin typeface="楷体" panose="02010609060101010101" charset="-122"/>
                <a:ea typeface="楷体" panose="02010609060101010101" charset="-122"/>
              </a:rPr>
              <a:t>故</a:t>
            </a:r>
            <a:r>
              <a:rPr lang="en-US" dirty="0" smtClean="0">
                <a:latin typeface="楷体" panose="02010609060101010101" charset="-122"/>
                <a:ea typeface="楷体" panose="02010609060101010101" charset="-122"/>
              </a:rPr>
              <a:t>F</a:t>
            </a:r>
            <a:r>
              <a:rPr lang="en-US" baseline="-25000" dirty="0" smtClean="0">
                <a:latin typeface="楷体" panose="02010609060101010101" charset="-122"/>
                <a:ea typeface="楷体" panose="02010609060101010101" charset="-122"/>
              </a:rPr>
              <a:t>1</a:t>
            </a:r>
            <a:r>
              <a:rPr lang="en-US" dirty="0" smtClean="0">
                <a:latin typeface="楷体" panose="02010609060101010101" charset="-122"/>
                <a:ea typeface="楷体" panose="02010609060101010101" charset="-122"/>
              </a:rPr>
              <a:t>,F</a:t>
            </a:r>
            <a:r>
              <a:rPr lang="en-US" baseline="-25000" dirty="0" smtClean="0">
                <a:latin typeface="楷体" panose="02010609060101010101" charset="-122"/>
                <a:ea typeface="楷体" panose="02010609060101010101" charset="-122"/>
              </a:rPr>
              <a:t>2</a:t>
            </a:r>
            <a:r>
              <a:rPr lang="zh-CN" altLang="en-US" dirty="0" smtClean="0">
                <a:latin typeface="楷体" panose="02010609060101010101" charset="-122"/>
                <a:ea typeface="楷体" panose="02010609060101010101" charset="-122"/>
              </a:rPr>
              <a:t>的合力</a:t>
            </a:r>
            <a:r>
              <a:rPr lang="en-US" dirty="0" smtClean="0">
                <a:latin typeface="楷体" panose="02010609060101010101" charset="-122"/>
                <a:ea typeface="楷体" panose="02010609060101010101" charset="-122"/>
              </a:rPr>
              <a:t>F=</a:t>
            </a:r>
            <a:endParaRPr lang="en-US" dirty="0" smtClean="0">
              <a:latin typeface="楷体" panose="02010609060101010101" charset="-122"/>
              <a:ea typeface="楷体" panose="02010609060101010101" charset="-122"/>
            </a:endParaRPr>
          </a:p>
          <a:p>
            <a:r>
              <a:rPr lang="en-US" dirty="0" smtClean="0">
                <a:latin typeface="楷体" panose="02010609060101010101" charset="-122"/>
                <a:ea typeface="楷体" panose="02010609060101010101" charset="-122"/>
              </a:rPr>
              <a:t>2F</a:t>
            </a:r>
            <a:r>
              <a:rPr lang="en-US" baseline="-25000" dirty="0" smtClean="0">
                <a:latin typeface="楷体" panose="02010609060101010101" charset="-122"/>
                <a:ea typeface="楷体" panose="02010609060101010101" charset="-122"/>
              </a:rPr>
              <a:t>1</a:t>
            </a:r>
            <a:r>
              <a:rPr lang="en-US" dirty="0" smtClean="0">
                <a:latin typeface="楷体" panose="02010609060101010101" charset="-122"/>
                <a:ea typeface="楷体" panose="02010609060101010101" charset="-122"/>
              </a:rPr>
              <a:t>cos 60°=100 N,</a:t>
            </a:r>
            <a:r>
              <a:rPr lang="zh-CN" altLang="en-US" dirty="0" smtClean="0">
                <a:latin typeface="楷体" panose="02010609060101010101" charset="-122"/>
                <a:ea typeface="楷体" panose="02010609060101010101" charset="-122"/>
              </a:rPr>
              <a:t>即绳子对滑轮的作用力大小为</a:t>
            </a:r>
            <a:r>
              <a:rPr lang="en-US" dirty="0" smtClean="0">
                <a:latin typeface="楷体" panose="02010609060101010101" charset="-122"/>
                <a:ea typeface="楷体" panose="02010609060101010101" charset="-122"/>
              </a:rPr>
              <a:t>100 N,</a:t>
            </a:r>
            <a:r>
              <a:rPr lang="zh-CN" altLang="en-US" dirty="0" smtClean="0">
                <a:latin typeface="楷体" panose="02010609060101010101" charset="-122"/>
                <a:ea typeface="楷体" panose="02010609060101010101" charset="-122"/>
              </a:rPr>
              <a:t>选项</a:t>
            </a:r>
            <a:r>
              <a:rPr lang="en-US" dirty="0" smtClean="0">
                <a:latin typeface="楷体" panose="02010609060101010101" charset="-122"/>
                <a:ea typeface="楷体" panose="02010609060101010101" charset="-122"/>
              </a:rPr>
              <a:t>D</a:t>
            </a:r>
            <a:r>
              <a:rPr lang="zh-CN" altLang="en-US" dirty="0" smtClean="0">
                <a:latin typeface="楷体" panose="02010609060101010101" charset="-122"/>
                <a:ea typeface="楷体" panose="02010609060101010101" charset="-122"/>
              </a:rPr>
              <a:t>正确</a:t>
            </a:r>
            <a:r>
              <a:rPr lang="en-US" dirty="0" smtClean="0">
                <a:latin typeface="楷体" panose="02010609060101010101" charset="-122"/>
                <a:ea typeface="楷体" panose="02010609060101010101" charset="-122"/>
              </a:rPr>
              <a:t>.</a:t>
            </a:r>
            <a:endParaRPr lang="zh-CN" altLang="en-US" dirty="0">
              <a:latin typeface="楷体" panose="02010609060101010101" charset="-122"/>
              <a:ea typeface="楷体" panose="02010609060101010101" charset="-122"/>
            </a:endParaRPr>
          </a:p>
        </p:txBody>
      </p:sp>
      <p:pic>
        <p:nvPicPr>
          <p:cNvPr id="8" name="Q20STBBX1RJXJCWL92.eps"/>
          <p:cNvPicPr/>
          <p:nvPr/>
        </p:nvPicPr>
        <p:blipFill>
          <a:blip r:embed="rId1"/>
          <a:stretch>
            <a:fillRect/>
          </a:stretch>
        </p:blipFill>
        <p:spPr>
          <a:xfrm>
            <a:off x="4215603" y="1856574"/>
            <a:ext cx="1182931" cy="1643074"/>
          </a:xfrm>
          <a:prstGeom prst="rect">
            <a:avLst/>
          </a:prstGeom>
        </p:spPr>
      </p:pic>
    </p:spTree>
  </p:cSld>
  <p:clrMapOvr>
    <a:masterClrMapping/>
  </p:clrMapOvr>
  <p:transition>
    <p:checker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44"/>
          <p:cNvSpPr txBox="1">
            <a:spLocks noChangeArrowheads="1"/>
          </p:cNvSpPr>
          <p:nvPr/>
        </p:nvSpPr>
        <p:spPr bwMode="auto">
          <a:xfrm>
            <a:off x="326261" y="637825"/>
            <a:ext cx="8532813" cy="504369"/>
          </a:xfrm>
          <a:prstGeom prst="rect">
            <a:avLst/>
          </a:prstGeom>
          <a:noFill/>
          <a:ln w="9525" algn="ctr">
            <a:noFill/>
            <a:miter lim="800000"/>
          </a:ln>
        </p:spPr>
        <p:txBody>
          <a:bodyPr>
            <a:spAutoFit/>
          </a:bodyPr>
          <a:lstStyle/>
          <a:p>
            <a:pPr defTabSz="685800"/>
            <a:r>
              <a:rPr lang="zh-CN" altLang="en-US" sz="2400" dirty="0" smtClean="0">
                <a:latin typeface="黑体" panose="02010609060101010101" pitchFamily="49" charset="-122"/>
                <a:ea typeface="黑体" panose="02010609060101010101" pitchFamily="49" charset="-122"/>
              </a:rPr>
              <a:t>科学</a:t>
            </a:r>
            <a:r>
              <a:rPr lang="en-US" altLang="zh-CN" sz="2400" dirty="0" smtClean="0">
                <a:latin typeface="黑体" panose="02010609060101010101" pitchFamily="49" charset="-122"/>
                <a:ea typeface="黑体" panose="02010609060101010101" pitchFamily="49" charset="-122"/>
              </a:rPr>
              <a:t>·</a:t>
            </a:r>
            <a:r>
              <a:rPr lang="zh-CN" altLang="en-US" sz="2400" dirty="0" smtClean="0">
                <a:latin typeface="黑体" panose="02010609060101010101" pitchFamily="49" charset="-122"/>
                <a:ea typeface="黑体" panose="02010609060101010101" pitchFamily="49" charset="-122"/>
              </a:rPr>
              <a:t>技术</a:t>
            </a:r>
            <a:r>
              <a:rPr lang="en-US" altLang="zh-CN" sz="2400" dirty="0" smtClean="0">
                <a:latin typeface="黑体" panose="02010609060101010101" pitchFamily="49" charset="-122"/>
                <a:ea typeface="黑体" panose="02010609060101010101" pitchFamily="49" charset="-122"/>
              </a:rPr>
              <a:t>·</a:t>
            </a:r>
            <a:r>
              <a:rPr lang="zh-CN" altLang="en-US" sz="2400" dirty="0" smtClean="0">
                <a:latin typeface="黑体" panose="02010609060101010101" pitchFamily="49" charset="-122"/>
                <a:ea typeface="黑体" panose="02010609060101010101" pitchFamily="49" charset="-122"/>
              </a:rPr>
              <a:t>社会</a:t>
            </a:r>
            <a:r>
              <a:rPr lang="en-US" altLang="zh-CN" sz="2400" dirty="0" smtClean="0">
                <a:latin typeface="黑体" panose="02010609060101010101" pitchFamily="49" charset="-122"/>
                <a:ea typeface="黑体" panose="02010609060101010101" pitchFamily="49" charset="-122"/>
              </a:rPr>
              <a:t>·</a:t>
            </a:r>
            <a:r>
              <a:rPr lang="zh-CN" altLang="en-US" sz="2400" dirty="0" smtClean="0">
                <a:latin typeface="黑体" panose="02010609060101010101" pitchFamily="49" charset="-122"/>
                <a:ea typeface="黑体" panose="02010609060101010101" pitchFamily="49" charset="-122"/>
              </a:rPr>
              <a:t>环境</a:t>
            </a:r>
            <a:endParaRPr lang="en-US" altLang="zh-CN" sz="2400" dirty="0">
              <a:latin typeface="黑体" panose="02010609060101010101" pitchFamily="49" charset="-122"/>
              <a:ea typeface="黑体" panose="02010609060101010101" pitchFamily="49" charset="-122"/>
            </a:endParaRPr>
          </a:p>
        </p:txBody>
      </p:sp>
      <p:sp>
        <p:nvSpPr>
          <p:cNvPr id="8" name="TextBox 7"/>
          <p:cNvSpPr txBox="1"/>
          <p:nvPr/>
        </p:nvSpPr>
        <p:spPr>
          <a:xfrm>
            <a:off x="286514" y="1285070"/>
            <a:ext cx="8501122" cy="435697"/>
          </a:xfrm>
          <a:prstGeom prst="rect">
            <a:avLst/>
          </a:prstGeom>
          <a:noFill/>
        </p:spPr>
        <p:txBody>
          <a:bodyPr wrap="square" rtlCol="0">
            <a:spAutoFit/>
          </a:bodyPr>
          <a:lstStyle/>
          <a:p>
            <a:pPr algn="ctr"/>
            <a:r>
              <a:rPr lang="zh-CN" altLang="en-US" dirty="0" smtClean="0">
                <a:latin typeface="黑体" panose="02010609060101010101" pitchFamily="49" charset="-122"/>
                <a:ea typeface="黑体" panose="02010609060101010101" pitchFamily="49" charset="-122"/>
              </a:rPr>
              <a:t>神奇的劈和楔</a:t>
            </a:r>
            <a:endParaRPr lang="zh-CN" altLang="en-US" dirty="0" smtClean="0">
              <a:latin typeface="黑体" panose="02010609060101010101" pitchFamily="49" charset="-122"/>
              <a:ea typeface="黑体" panose="02010609060101010101" pitchFamily="49" charset="-122"/>
            </a:endParaRPr>
          </a:p>
        </p:txBody>
      </p:sp>
      <p:sp>
        <p:nvSpPr>
          <p:cNvPr id="10" name="TextBox 9"/>
          <p:cNvSpPr txBox="1"/>
          <p:nvPr/>
        </p:nvSpPr>
        <p:spPr>
          <a:xfrm>
            <a:off x="429390" y="1785136"/>
            <a:ext cx="8358246" cy="3236463"/>
          </a:xfrm>
          <a:prstGeom prst="rect">
            <a:avLst/>
          </a:prstGeom>
          <a:noFill/>
        </p:spPr>
        <p:txBody>
          <a:bodyPr wrap="square" rtlCol="0">
            <a:spAutoFit/>
          </a:bodyPr>
          <a:lstStyle/>
          <a:p>
            <a:r>
              <a:rPr lang="zh-CN" altLang="en-US" dirty="0" smtClean="0"/>
              <a:t>人们把刀、斧等切割工具的刃部叫做劈</a:t>
            </a:r>
            <a:r>
              <a:rPr lang="en-US" dirty="0" smtClean="0"/>
              <a:t>,</a:t>
            </a:r>
            <a:r>
              <a:rPr lang="zh-CN" altLang="en-US" dirty="0" smtClean="0"/>
              <a:t>而一头厚一头薄的斜面木料叫作楔</a:t>
            </a:r>
            <a:r>
              <a:rPr lang="en-US" dirty="0" smtClean="0"/>
              <a:t>,</a:t>
            </a:r>
            <a:r>
              <a:rPr lang="zh-CN" altLang="en-US" dirty="0" smtClean="0"/>
              <a:t>劈能轻而易举地劈开坚硬的物体</a:t>
            </a:r>
            <a:r>
              <a:rPr lang="en-US" dirty="0" smtClean="0"/>
              <a:t>,</a:t>
            </a:r>
            <a:r>
              <a:rPr lang="zh-CN" altLang="en-US" dirty="0" smtClean="0"/>
              <a:t>楔可使物体间接触更加紧密</a:t>
            </a:r>
            <a:r>
              <a:rPr lang="en-US" dirty="0" smtClean="0"/>
              <a:t>.</a:t>
            </a:r>
            <a:r>
              <a:rPr lang="zh-CN" altLang="en-US" dirty="0" smtClean="0"/>
              <a:t>古代有这样一个传说</a:t>
            </a:r>
            <a:r>
              <a:rPr lang="en-US" dirty="0" smtClean="0"/>
              <a:t>,</a:t>
            </a:r>
            <a:r>
              <a:rPr lang="zh-CN" altLang="en-US" dirty="0" smtClean="0"/>
              <a:t>明朝年间</a:t>
            </a:r>
            <a:r>
              <a:rPr lang="en-US" dirty="0" smtClean="0"/>
              <a:t>,</a:t>
            </a:r>
            <a:r>
              <a:rPr lang="zh-CN" altLang="en-US" dirty="0" smtClean="0"/>
              <a:t>苏州的虎丘寺塔因年久失修</a:t>
            </a:r>
            <a:r>
              <a:rPr lang="en-US" dirty="0" smtClean="0"/>
              <a:t>,</a:t>
            </a:r>
            <a:r>
              <a:rPr lang="zh-CN" altLang="en-US" dirty="0" smtClean="0"/>
              <a:t>塔身倾斜</a:t>
            </a:r>
            <a:r>
              <a:rPr lang="en-US" dirty="0" smtClean="0"/>
              <a:t>,</a:t>
            </a:r>
            <a:r>
              <a:rPr lang="zh-CN" altLang="en-US" dirty="0" smtClean="0"/>
              <a:t>有倒塌的危险</a:t>
            </a:r>
            <a:r>
              <a:rPr lang="en-US" dirty="0" smtClean="0"/>
              <a:t>.</a:t>
            </a:r>
            <a:r>
              <a:rPr lang="zh-CN" altLang="en-US" dirty="0" smtClean="0"/>
              <a:t>当时</a:t>
            </a:r>
            <a:r>
              <a:rPr lang="en-US" dirty="0" smtClean="0"/>
              <a:t>,</a:t>
            </a:r>
            <a:r>
              <a:rPr lang="zh-CN" altLang="en-US" dirty="0" smtClean="0"/>
              <a:t>有人建议用大木柱将其撑住</a:t>
            </a:r>
            <a:r>
              <a:rPr lang="en-US" dirty="0" smtClean="0"/>
              <a:t>,</a:t>
            </a:r>
            <a:r>
              <a:rPr lang="zh-CN" altLang="en-US" dirty="0" smtClean="0"/>
              <a:t>可这样又大煞风景</a:t>
            </a:r>
            <a:r>
              <a:rPr lang="en-US" dirty="0" smtClean="0"/>
              <a:t>;</a:t>
            </a:r>
            <a:r>
              <a:rPr lang="zh-CN" altLang="en-US" dirty="0" smtClean="0"/>
              <a:t>不久</a:t>
            </a:r>
            <a:r>
              <a:rPr lang="en-US" dirty="0" smtClean="0"/>
              <a:t>,</a:t>
            </a:r>
            <a:r>
              <a:rPr lang="zh-CN" altLang="en-US" dirty="0" smtClean="0"/>
              <a:t>有一位和尚把木楔一个一个地从塔身倾斜的一侧的砖缝中敲进去</a:t>
            </a:r>
            <a:r>
              <a:rPr lang="en-US" dirty="0" smtClean="0"/>
              <a:t>,</a:t>
            </a:r>
            <a:r>
              <a:rPr lang="zh-CN" altLang="en-US" dirty="0" smtClean="0"/>
              <a:t>结果扶正了塔身</a:t>
            </a:r>
            <a:r>
              <a:rPr lang="en-US" dirty="0" smtClean="0"/>
              <a:t>.</a:t>
            </a:r>
            <a:endParaRPr lang="zh-CN" altLang="en-US" dirty="0" smtClean="0"/>
          </a:p>
          <a:p>
            <a:r>
              <a:rPr lang="zh-CN" altLang="en-US" dirty="0" smtClean="0"/>
              <a:t>随着科技的发展</a:t>
            </a:r>
            <a:r>
              <a:rPr lang="en-US" dirty="0" smtClean="0"/>
              <a:t>,</a:t>
            </a:r>
            <a:r>
              <a:rPr lang="zh-CN" altLang="en-US" dirty="0" smtClean="0"/>
              <a:t>现在针对岩石太硬而导致的挖掘机破碎锤打不动等工程领域的问题</a:t>
            </a:r>
            <a:r>
              <a:rPr lang="en-US" dirty="0" smtClean="0"/>
              <a:t>,</a:t>
            </a:r>
            <a:r>
              <a:rPr lang="zh-CN" altLang="en-US" dirty="0" smtClean="0"/>
              <a:t>应用最多的是一种液压开石机器</a:t>
            </a:r>
            <a:r>
              <a:rPr lang="en-US" altLang="zh-CN" dirty="0" smtClean="0"/>
              <a:t>——</a:t>
            </a:r>
            <a:r>
              <a:rPr lang="zh-CN" altLang="en-US" dirty="0" smtClean="0"/>
              <a:t>愚公斧劈裂机</a:t>
            </a:r>
            <a:r>
              <a:rPr lang="en-US" dirty="0" smtClean="0"/>
              <a:t>.</a:t>
            </a:r>
            <a:endParaRPr lang="zh-CN" altLang="en-US" dirty="0"/>
          </a:p>
        </p:txBody>
      </p:sp>
    </p:spTree>
  </p:cSld>
  <p:clrMapOvr>
    <a:masterClrMapping/>
  </p:clrMapOvr>
  <p:transition>
    <p:wheel spokes="8"/>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ChangeArrowheads="1"/>
          </p:cNvSpPr>
          <p:nvPr/>
        </p:nvSpPr>
        <p:spPr bwMode="auto">
          <a:xfrm>
            <a:off x="442942" y="713566"/>
            <a:ext cx="8273256" cy="4143404"/>
          </a:xfrm>
          <a:prstGeom prst="rect">
            <a:avLst/>
          </a:prstGeom>
          <a:solidFill>
            <a:srgbClr val="CCFFCC">
              <a:alpha val="47058"/>
            </a:srgbClr>
          </a:solidFill>
          <a:ln w="76200" cmpd="tri">
            <a:solidFill>
              <a:srgbClr val="FFCC66"/>
            </a:solidFill>
            <a:miter lim="800000"/>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graphicFrame>
        <p:nvGraphicFramePr>
          <p:cNvPr id="178178" name="Object 2"/>
          <p:cNvGraphicFramePr>
            <a:graphicFrameLocks noChangeAspect="1"/>
          </p:cNvGraphicFramePr>
          <p:nvPr/>
        </p:nvGraphicFramePr>
        <p:xfrm>
          <a:off x="596900" y="922338"/>
          <a:ext cx="7986713" cy="1820862"/>
        </p:xfrm>
        <a:graphic>
          <a:graphicData uri="http://schemas.openxmlformats.org/presentationml/2006/ole">
            <mc:AlternateContent xmlns:mc="http://schemas.openxmlformats.org/markup-compatibility/2006">
              <mc:Choice xmlns:v="urn:schemas-microsoft-com:vml" Requires="v">
                <p:oleObj spid="_x0000_s14337" name="文档" r:id="rId1" imgW="3686810" imgH="844550" progId="Word.Document.12">
                  <p:embed/>
                </p:oleObj>
              </mc:Choice>
              <mc:Fallback>
                <p:oleObj name="文档" r:id="rId1" imgW="3686810" imgH="844550" progId="Word.Document.12">
                  <p:embed/>
                  <p:pic>
                    <p:nvPicPr>
                      <p:cNvPr id="0" name="Object 2"/>
                      <p:cNvPicPr>
                        <a:picLocks noChangeAspect="1"/>
                      </p:cNvPicPr>
                      <p:nvPr/>
                    </p:nvPicPr>
                    <p:blipFill>
                      <a:blip r:embed="rId2"/>
                      <a:stretch>
                        <a:fillRect/>
                      </a:stretch>
                    </p:blipFill>
                    <p:spPr>
                      <a:xfrm>
                        <a:off x="596900" y="922338"/>
                        <a:ext cx="7986713" cy="1820862"/>
                      </a:xfrm>
                      <a:prstGeom prst="rect">
                        <a:avLst/>
                      </a:prstGeom>
                      <a:noFill/>
                      <a:ln w="9525">
                        <a:noFill/>
                      </a:ln>
                    </p:spPr>
                  </p:pic>
                </p:oleObj>
              </mc:Fallback>
            </mc:AlternateContent>
          </a:graphicData>
        </a:graphic>
      </p:graphicFrame>
      <p:pic>
        <p:nvPicPr>
          <p:cNvPr id="8" name="F20STBBX1RJXJCWL209.eps"/>
          <p:cNvPicPr/>
          <p:nvPr/>
        </p:nvPicPr>
        <p:blipFill>
          <a:blip r:embed="rId3"/>
          <a:stretch>
            <a:fillRect/>
          </a:stretch>
        </p:blipFill>
        <p:spPr>
          <a:xfrm>
            <a:off x="4001290" y="2999581"/>
            <a:ext cx="1071570" cy="1659159"/>
          </a:xfrm>
          <a:prstGeom prst="rect">
            <a:avLst/>
          </a:prstGeom>
        </p:spPr>
      </p:pic>
    </p:spTree>
  </p:cSld>
  <p:clrMapOvr>
    <a:masterClrMapping/>
  </p:clrMapOvr>
  <p:transition>
    <p:checker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8602" name="Picture 10" descr="56"/>
          <p:cNvPicPr>
            <a:picLocks noChangeAspect="1" noChangeArrowheads="1" noCrop="1"/>
          </p:cNvPicPr>
          <p:nvPr/>
        </p:nvPicPr>
        <p:blipFill>
          <a:blip r:embed="rId1"/>
          <a:srcRect/>
          <a:stretch>
            <a:fillRect/>
          </a:stretch>
        </p:blipFill>
        <p:spPr bwMode="auto">
          <a:xfrm>
            <a:off x="5868988" y="912813"/>
            <a:ext cx="2641600" cy="3598862"/>
          </a:xfrm>
          <a:prstGeom prst="rect">
            <a:avLst/>
          </a:prstGeom>
          <a:noFill/>
          <a:ln w="9525">
            <a:noFill/>
            <a:miter lim="800000"/>
            <a:headEnd/>
            <a:tailEnd/>
          </a:ln>
        </p:spPr>
      </p:pic>
      <p:sp>
        <p:nvSpPr>
          <p:cNvPr id="3" name="矩形 2">
            <a:hlinkClick r:id="rId2" action="ppaction://hlinkfile"/>
          </p:cNvPr>
          <p:cNvSpPr>
            <a:spLocks noChangeArrowheads="1"/>
          </p:cNvSpPr>
          <p:nvPr/>
        </p:nvSpPr>
        <p:spPr bwMode="auto">
          <a:xfrm>
            <a:off x="755650" y="2244725"/>
            <a:ext cx="5040313" cy="828675"/>
          </a:xfrm>
          <a:prstGeom prst="rect">
            <a:avLst/>
          </a:prstGeom>
          <a:noFill/>
          <a:ln w="25400" algn="ctr">
            <a:noFill/>
            <a:miter lim="800000"/>
          </a:ln>
          <a:effectLst>
            <a:outerShdw blurRad="50800" dist="50800" dir="5400000" algn="ctr" rotWithShape="0">
              <a:srgbClr val="000000">
                <a:alpha val="0"/>
              </a:srgbClr>
            </a:outerShdw>
          </a:effectLst>
        </p:spPr>
        <p:txBody>
          <a:bodyPr lIns="91422" tIns="45712" rIns="91422" bIns="45712" anchor="ctr"/>
          <a:lstStyle/>
          <a:p>
            <a:pPr algn="ctr">
              <a:lnSpc>
                <a:spcPct val="100000"/>
              </a:lnSpc>
              <a:defRPr/>
            </a:pPr>
            <a:r>
              <a:rPr lang="zh-CN" altLang="en-US" sz="3600" dirty="0">
                <a:solidFill>
                  <a:srgbClr val="0000FF"/>
                </a:solidFill>
                <a:latin typeface="Zurich BlkEx BT" pitchFamily="34" charset="0"/>
                <a:ea typeface="黑体" panose="02010609060101010101" pitchFamily="49" charset="-122"/>
              </a:rPr>
              <a:t>点击进入   课时作业</a:t>
            </a:r>
            <a:endParaRPr lang="en-US" altLang="zh-CN" sz="3600" dirty="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500"/>
                                  </p:stCondLst>
                                  <p:childTnLst>
                                    <p:set>
                                      <p:cBhvr>
                                        <p:cTn id="6" dur="1" fill="hold">
                                          <p:stCondLst>
                                            <p:cond delay="0"/>
                                          </p:stCondLst>
                                        </p:cTn>
                                        <p:tgtEl>
                                          <p:spTgt spid="238602"/>
                                        </p:tgtEl>
                                        <p:attrNameLst>
                                          <p:attrName>style.visibility</p:attrName>
                                        </p:attrNameLst>
                                      </p:cBhvr>
                                      <p:to>
                                        <p:strVal val="visible"/>
                                      </p:to>
                                    </p:set>
                                    <p:anim calcmode="lin" valueType="num">
                                      <p:cBhvr>
                                        <p:cTn id="7" dur="500" fill="hold"/>
                                        <p:tgtEl>
                                          <p:spTgt spid="238602"/>
                                        </p:tgtEl>
                                        <p:attrNameLst>
                                          <p:attrName>ppt_w</p:attrName>
                                        </p:attrNameLst>
                                      </p:cBhvr>
                                      <p:tavLst>
                                        <p:tav tm="0">
                                          <p:val>
                                            <p:fltVal val="0"/>
                                          </p:val>
                                        </p:tav>
                                        <p:tav tm="100000">
                                          <p:val>
                                            <p:strVal val="#ppt_w"/>
                                          </p:val>
                                        </p:tav>
                                      </p:tavLst>
                                    </p:anim>
                                    <p:anim calcmode="lin" valueType="num">
                                      <p:cBhvr>
                                        <p:cTn id="8" dur="500" fill="hold"/>
                                        <p:tgtEl>
                                          <p:spTgt spid="238602"/>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27" presetClass="entr" presetSubtype="0" fill="hold" grpId="0" nodeType="afterEffect">
                                  <p:stCondLst>
                                    <p:cond delay="0"/>
                                  </p:stCondLst>
                                  <p:iterate type="lt">
                                    <p:tmPct val="50000"/>
                                  </p:iterate>
                                  <p:childTnLst>
                                    <p:set>
                                      <p:cBhvr>
                                        <p:cTn id="11" dur="1" fill="hold">
                                          <p:stCondLst>
                                            <p:cond delay="0"/>
                                          </p:stCondLst>
                                        </p:cTn>
                                        <p:tgtEl>
                                          <p:spTgt spid="3"/>
                                        </p:tgtEl>
                                        <p:attrNameLst>
                                          <p:attrName>style.visibility</p:attrName>
                                        </p:attrNameLst>
                                      </p:cBhvr>
                                      <p:to>
                                        <p:strVal val="visible"/>
                                      </p:to>
                                    </p:set>
                                    <p:anim calcmode="discrete" valueType="clr">
                                      <p:cBhvr override="childStyle">
                                        <p:cTn id="12"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
                                        </p:tgtEl>
                                        <p:attrNameLst>
                                          <p:attrName>fillcolor</p:attrName>
                                        </p:attrNameLst>
                                      </p:cBhvr>
                                      <p:tavLst>
                                        <p:tav tm="0">
                                          <p:val>
                                            <p:clrVal>
                                              <a:schemeClr val="accent2"/>
                                            </p:clrVal>
                                          </p:val>
                                        </p:tav>
                                        <p:tav tm="50000">
                                          <p:val>
                                            <p:clrVal>
                                              <a:schemeClr val="hlink"/>
                                            </p:clrVal>
                                          </p:val>
                                        </p:tav>
                                      </p:tavLst>
                                    </p:anim>
                                    <p:set>
                                      <p:cBhvr>
                                        <p:cTn id="14" dur="80"/>
                                        <p:tgtEl>
                                          <p:spTgt spid="3"/>
                                        </p:tgtEl>
                                        <p:attrNameLst>
                                          <p:attrName>fill.type</p:attrName>
                                        </p:attrNameLst>
                                      </p:cBhvr>
                                      <p:to>
                                        <p:strVal val="solid"/>
                                      </p:to>
                                    </p:set>
                                  </p:childTnLst>
                                </p:cTn>
                              </p:par>
                            </p:childTnLst>
                          </p:cTn>
                        </p:par>
                        <p:par>
                          <p:cTn id="15" fill="hold">
                            <p:stCondLst>
                              <p:cond delay="479"/>
                            </p:stCondLst>
                            <p:childTnLst>
                              <p:par>
                                <p:cTn id="16" presetID="21" presetClass="emph" presetSubtype="0" fill="hold" grpId="1" nodeType="afterEffect">
                                  <p:stCondLst>
                                    <p:cond delay="0"/>
                                  </p:stCondLst>
                                  <p:iterate type="lt">
                                    <p:tmPct val="0"/>
                                  </p:iterate>
                                  <p:childTnLst>
                                    <p:animClr clrSpc="hsl" dir="cw">
                                      <p:cBhvr override="childStyle">
                                        <p:cTn id="17" dur="500" fill="hold"/>
                                        <p:tgtEl>
                                          <p:spTgt spid="3"/>
                                        </p:tgtEl>
                                        <p:attrNameLst>
                                          <p:attrName>style.color</p:attrName>
                                        </p:attrNameLst>
                                      </p:cBhvr>
                                      <p:by>
                                        <p:hsl h="7200000" s="0" l="0"/>
                                      </p:by>
                                    </p:animClr>
                                    <p:animClr clrSpc="hsl" dir="cw">
                                      <p:cBhvr>
                                        <p:cTn id="18" dur="500" fill="hold"/>
                                        <p:tgtEl>
                                          <p:spTgt spid="3"/>
                                        </p:tgtEl>
                                        <p:attrNameLst>
                                          <p:attrName>fillcolor</p:attrName>
                                        </p:attrNameLst>
                                      </p:cBhvr>
                                      <p:by>
                                        <p:hsl h="7200000" s="0" l="0"/>
                                      </p:by>
                                    </p:animClr>
                                    <p:animClr clrSpc="hsl" dir="cw">
                                      <p:cBhvr>
                                        <p:cTn id="19" dur="500" fill="hold"/>
                                        <p:tgtEl>
                                          <p:spTgt spid="3"/>
                                        </p:tgtEl>
                                        <p:attrNameLst>
                                          <p:attrName>stroke.color</p:attrName>
                                        </p:attrNameLst>
                                      </p:cBhvr>
                                      <p:by>
                                        <p:hsl h="7200000" s="0" l="0"/>
                                      </p:by>
                                    </p:animClr>
                                    <p:set>
                                      <p:cBhvr>
                                        <p:cTn id="20" dur="500" fill="hold"/>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pull dir="ld"/>
  </p:transition>
  <p:timing>
    <p:tnLst>
      <p:par>
        <p:cTn id="1" dur="indefinite" restart="never" nodeType="tmRoot"/>
      </p:par>
    </p:tnLst>
  </p:timing>
</p:sld>
</file>

<file path=ppt/theme/theme1.xml><?xml version="1.0" encoding="utf-8"?>
<a:theme xmlns:a="http://schemas.openxmlformats.org/drawingml/2006/main" name="5_自定义设计方案">
  <a:themeElements>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lnDef>
  </a:objectDefaults>
  <a:extraClrSchemeLst>
    <a:extraClrScheme>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8_自定义设计方案">
  <a:themeElements>
    <a:clrScheme name="8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8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lnDef>
  </a:objectDefaults>
  <a:extraClrSchemeLst>
    <a:extraClrScheme>
      <a:clrScheme name="8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8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8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8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8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8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8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8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8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8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8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8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7_自定义设计方案">
  <a:themeElements>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7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lnDef>
  </a:objectDefaults>
  <a:extraClrSchemeLst>
    <a:extraClrScheme>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4518</Words>
  <Application>WPS 演示</Application>
  <PresentationFormat>自定义</PresentationFormat>
  <Paragraphs>272</Paragraphs>
  <Slides>46</Slides>
  <Notes>0</Notes>
  <HiddenSlides>0</HiddenSlides>
  <MMClips>0</MMClips>
  <ScaleCrop>false</ScaleCrop>
  <HeadingPairs>
    <vt:vector size="8" baseType="variant">
      <vt:variant>
        <vt:lpstr>已用的字体</vt:lpstr>
      </vt:variant>
      <vt:variant>
        <vt:i4>14</vt:i4>
      </vt:variant>
      <vt:variant>
        <vt:lpstr>主题</vt:lpstr>
      </vt:variant>
      <vt:variant>
        <vt:i4>3</vt:i4>
      </vt:variant>
      <vt:variant>
        <vt:lpstr>嵌入 OLE 服务器</vt:lpstr>
      </vt:variant>
      <vt:variant>
        <vt:i4>12</vt:i4>
      </vt:variant>
      <vt:variant>
        <vt:lpstr>幻灯片标题</vt:lpstr>
      </vt:variant>
      <vt:variant>
        <vt:i4>46</vt:i4>
      </vt:variant>
    </vt:vector>
  </HeadingPairs>
  <TitlesOfParts>
    <vt:vector size="75" baseType="lpstr">
      <vt:lpstr>Arial</vt:lpstr>
      <vt:lpstr>宋体</vt:lpstr>
      <vt:lpstr>Wingdings</vt:lpstr>
      <vt:lpstr>黑体</vt:lpstr>
      <vt:lpstr>微软雅黑</vt:lpstr>
      <vt:lpstr>Arial Unicode MS</vt:lpstr>
      <vt:lpstr>Calibri</vt:lpstr>
      <vt:lpstr>Times New Roman</vt:lpstr>
      <vt:lpstr>Calibri</vt:lpstr>
      <vt:lpstr>楷体</vt:lpstr>
      <vt:lpstr>Times New Roman</vt:lpstr>
      <vt:lpstr>Zurich BlkEx BT</vt:lpstr>
      <vt:lpstr>Segoe Print</vt:lpstr>
      <vt:lpstr>Yu Gothic UI Light</vt:lpstr>
      <vt:lpstr>5_自定义设计方案</vt:lpstr>
      <vt:lpstr>8_自定义设计方案</vt:lpstr>
      <vt:lpstr>7_自定义设计方案</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微软用户</dc:creator>
  <cp:lastModifiedBy>曲</cp:lastModifiedBy>
  <cp:revision>2494</cp:revision>
  <dcterms:created xsi:type="dcterms:W3CDTF">2013-07-26T02:41:00Z</dcterms:created>
  <dcterms:modified xsi:type="dcterms:W3CDTF">2021-01-14T03:16:05Z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ies>
</file>