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73BFB54-37B5-41F7-9EF0-7C10E47A9F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ECCA638-733D-43AD-9276-C0C296529C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A081477-4E35-40DA-B541-673756E42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33618B9-A060-4E02-BF95-6C3FFAD75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27768A-8276-4D2D-AA9D-AF4F471C7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3629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8412F5-5E98-40F5-BCFC-D1419EF53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5F21FEF-4F2A-40BA-9BA2-17427F3994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62AD6E5-78F1-4AF5-B844-2AE5A355C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F73AA04-166E-46C0-9E93-635204ADD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71C665-A5C0-4E3E-A3DB-ADDD3D70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1991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C621FA-FFAB-44BA-A833-F7806F4E8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CC25F26-EDC1-4BCC-9053-996CDECB9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417CC27-6FAA-414B-85CD-B11D2B80D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F841462-CFFD-4734-9CF1-B46FBBF13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24465A3-EF37-43B8-9521-FD1BF0B5E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35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920F6B4-7CFB-4AE8-8FFC-F70F5550A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AB41E4-4D33-447C-9E54-FD916281F6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FB1B7F1-152C-43AD-8D31-3562B9B126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100DC47-BA5B-4EAD-83AE-839D64741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9C25CDF-A3F3-4DBD-BAB0-BD34E5036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B82B612-DCBE-4CF0-915B-DD4526B37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216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320F71-7E79-41C0-8B2D-74BA0DBDC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805A9E1-204D-4742-9C21-1C7002D73D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F5441A4-7183-467D-8B8B-7622C28F0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AD6BC73-DEFD-4BF2-B256-884F4EF9BD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5502F1D-8690-44EF-8A4A-AE4107F1F8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71851E0-8F5C-464C-A470-44889A46A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52CA138-52CA-4D05-85BE-492C13A1A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A20E601-63E0-4A54-A8F5-049590749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476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695CC3-5659-4938-88B5-11064A242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CAD0F0D-31D5-43F2-A864-268B73680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71D37DE-3BB2-4399-860B-BEAA53EC3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B00DE6E-E685-41C8-8092-610D6E6AB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601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A0B1119-AFAC-4A41-A0D4-7D65DE75A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B372B27-A48A-4A20-BF6A-FD3811022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ED1068D-A6EA-48CC-B60D-119AE8D7B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680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E50EBD5-1597-41D3-BF08-761C547E5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CEBC5CE-FA61-4B14-B269-232077DBC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0E5C175-4735-4875-B5A0-062BC464ED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0BBA17A-92DC-4E82-B101-5C36DD35C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7A146FF-6E72-4FCE-96A7-8C77EA8E7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449D84D-5DFD-4872-8927-0C10CFB02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38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280AEEE-C863-4627-A119-7BA58A6EA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860D837-9D32-42D7-9688-A22EEA0889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2BEF22D-0A64-4BD0-B6F1-E7A1F511C5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0C7A2D4-38F9-40DE-98D4-4FD31462A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76F4B3D-ADC3-45ED-A065-B39C99EE1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49093C7-006E-427C-A6B6-D985B4660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650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8610B9-5448-407C-91CF-A10315DAC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721FA3F-D95A-49A8-9C21-56C27CEC08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75C4CF-D94D-4C08-B77A-F626B6F69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591C4F5-076B-440C-95C5-C6C9FF377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DE485D-DDFF-4AC4-B439-A6BC3435A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8025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7095565-5470-481E-A6E6-59B82EDC3F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40C729F-ECA7-4BFD-90FB-D3E38BC2A6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9C56ECB-3389-4A35-9390-EE2C147ED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A069A66-9957-45F5-B1AB-70F1C6680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76FCD9C-788E-4E6B-9D5D-509A1915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301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3301931-E6EC-4EA5-AA51-7FA1ACF48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07AB742-E042-4410-8549-C00F9C0DEE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2618087-3F4E-440E-8C0B-9656372EB6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584F6-8FF2-4449-A3A8-54ED3A9E977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39212D0-D9C5-4AD9-8D97-62C986AF64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3683248-42D4-4114-BE11-87B2743B3A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4869E-28F6-4A6D-A792-E14C213FE4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797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F64306-77A7-42F4-8753-52C849ABB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1828800"/>
          </a:xfrm>
        </p:spPr>
        <p:txBody>
          <a:bodyPr/>
          <a:lstStyle/>
          <a:p>
            <a:r>
              <a:rPr lang="en-US" altLang="zh-CN" sz="2000" dirty="0"/>
              <a:t>1.</a:t>
            </a:r>
            <a:r>
              <a:rPr lang="zh-CN" altLang="zh-CN" sz="2000" dirty="0"/>
              <a:t>如图所示，空间存在</a:t>
            </a:r>
            <a:r>
              <a:rPr lang="en-US" altLang="zh-CN" sz="2000" i="1" dirty="0"/>
              <a:t>B</a:t>
            </a:r>
            <a:r>
              <a:rPr lang="zh-CN" altLang="zh-CN" sz="2000" dirty="0"/>
              <a:t>＝</a:t>
            </a:r>
            <a:r>
              <a:rPr lang="en-US" altLang="zh-CN" sz="2000" dirty="0"/>
              <a:t>0.5 T</a:t>
            </a:r>
            <a:r>
              <a:rPr lang="zh-CN" altLang="zh-CN" sz="2000" dirty="0"/>
              <a:t>、方向竖直向下的匀强磁场，</a:t>
            </a:r>
            <a:r>
              <a:rPr lang="en-US" altLang="zh-CN" sz="2000" i="1" dirty="0"/>
              <a:t>MN</a:t>
            </a:r>
            <a:r>
              <a:rPr lang="zh-CN" altLang="zh-CN" sz="2000" dirty="0"/>
              <a:t>、</a:t>
            </a:r>
            <a:r>
              <a:rPr lang="en-US" altLang="zh-CN" sz="2000" i="1" dirty="0"/>
              <a:t>PQ</a:t>
            </a:r>
            <a:r>
              <a:rPr lang="zh-CN" altLang="zh-CN" sz="2000" dirty="0"/>
              <a:t>是水平放置的平行长直导轨，其间距</a:t>
            </a:r>
            <a:r>
              <a:rPr lang="en-US" altLang="zh-CN" sz="2000" i="1" dirty="0"/>
              <a:t>L</a:t>
            </a:r>
            <a:r>
              <a:rPr lang="zh-CN" altLang="zh-CN" sz="2000" dirty="0"/>
              <a:t>＝</a:t>
            </a:r>
            <a:r>
              <a:rPr lang="en-US" altLang="zh-CN" sz="2000" dirty="0"/>
              <a:t>0.2 m</a:t>
            </a:r>
            <a:r>
              <a:rPr lang="zh-CN" altLang="zh-CN" sz="2000" dirty="0"/>
              <a:t>，电阻</a:t>
            </a:r>
            <a:r>
              <a:rPr lang="en-US" altLang="zh-CN" sz="2000" i="1" dirty="0"/>
              <a:t>R</a:t>
            </a:r>
            <a:r>
              <a:rPr lang="zh-CN" altLang="zh-CN" sz="2000" dirty="0"/>
              <a:t>＝</a:t>
            </a:r>
            <a:r>
              <a:rPr lang="en-US" altLang="zh-CN" sz="2000" dirty="0"/>
              <a:t>0.3 Ω</a:t>
            </a:r>
            <a:r>
              <a:rPr lang="zh-CN" altLang="zh-CN" sz="2000" dirty="0"/>
              <a:t>接在导轨一端，</a:t>
            </a:r>
            <a:r>
              <a:rPr lang="en-US" altLang="zh-CN" sz="2000" i="1" dirty="0"/>
              <a:t>ab</a:t>
            </a:r>
            <a:r>
              <a:rPr lang="zh-CN" altLang="zh-CN" sz="2000" dirty="0"/>
              <a:t>是跨接在导轨上质量</a:t>
            </a:r>
            <a:r>
              <a:rPr lang="en-US" altLang="zh-CN" sz="2000" i="1" dirty="0"/>
              <a:t>m</a:t>
            </a:r>
            <a:r>
              <a:rPr lang="zh-CN" altLang="zh-CN" sz="2000" dirty="0"/>
              <a:t>＝</a:t>
            </a:r>
            <a:r>
              <a:rPr lang="en-US" altLang="zh-CN" sz="2000" dirty="0"/>
              <a:t>0.1 kg</a:t>
            </a:r>
            <a:r>
              <a:rPr lang="zh-CN" altLang="zh-CN" sz="2000" dirty="0"/>
              <a:t>、接入电路的电阻</a:t>
            </a:r>
            <a:r>
              <a:rPr lang="en-US" altLang="zh-CN" sz="2000" i="1" dirty="0"/>
              <a:t>r</a:t>
            </a:r>
            <a:r>
              <a:rPr lang="zh-CN" altLang="zh-CN" sz="2000" dirty="0"/>
              <a:t>＝</a:t>
            </a:r>
            <a:r>
              <a:rPr lang="en-US" altLang="zh-CN" sz="2000" dirty="0"/>
              <a:t>0.1 Ω</a:t>
            </a:r>
            <a:r>
              <a:rPr lang="zh-CN" altLang="zh-CN" sz="2000" dirty="0"/>
              <a:t>的导体棒，已知导体棒和导轨间的动摩擦因数为</a:t>
            </a:r>
            <a:r>
              <a:rPr lang="en-US" altLang="zh-CN" sz="2000" dirty="0"/>
              <a:t>0.2.</a:t>
            </a:r>
            <a:r>
              <a:rPr lang="zh-CN" altLang="zh-CN" sz="2000" dirty="0"/>
              <a:t>从零时刻开始，对</a:t>
            </a:r>
            <a:r>
              <a:rPr lang="en-US" altLang="zh-CN" sz="2000" i="1" dirty="0"/>
              <a:t>ab</a:t>
            </a:r>
            <a:r>
              <a:rPr lang="zh-CN" altLang="zh-CN" sz="2000" dirty="0"/>
              <a:t>棒施加一个大小为</a:t>
            </a:r>
            <a:r>
              <a:rPr lang="en-US" altLang="zh-CN" sz="2000" i="1" dirty="0"/>
              <a:t>F</a:t>
            </a:r>
            <a:r>
              <a:rPr lang="zh-CN" altLang="zh-CN" sz="2000" dirty="0"/>
              <a:t>＝</a:t>
            </a:r>
            <a:r>
              <a:rPr lang="en-US" altLang="zh-CN" sz="2000" dirty="0"/>
              <a:t>0.45 N</a:t>
            </a:r>
            <a:r>
              <a:rPr lang="zh-CN" altLang="zh-CN" sz="2000" dirty="0"/>
              <a:t>、方向水平向左的恒定拉力，使其从静止开始沿导轨滑动，过程中</a:t>
            </a:r>
            <a:r>
              <a:rPr lang="en-US" altLang="zh-CN" sz="2000" i="1" dirty="0"/>
              <a:t>ab</a:t>
            </a:r>
            <a:r>
              <a:rPr lang="zh-CN" altLang="zh-CN" sz="2000" dirty="0"/>
              <a:t>棒始终保持与导轨垂直且接触良好．</a:t>
            </a:r>
            <a:r>
              <a:rPr lang="en-US" altLang="zh-CN" sz="2000" dirty="0"/>
              <a:t>(</a:t>
            </a:r>
            <a:r>
              <a:rPr lang="en-US" altLang="zh-CN" sz="2000" i="1" dirty="0"/>
              <a:t>g</a:t>
            </a:r>
            <a:r>
              <a:rPr lang="zh-CN" altLang="zh-CN" sz="2000" dirty="0"/>
              <a:t>＝</a:t>
            </a:r>
            <a:r>
              <a:rPr lang="en-US" altLang="zh-CN" sz="2000" dirty="0"/>
              <a:t>10 m/s</a:t>
            </a:r>
            <a:r>
              <a:rPr lang="en-US" altLang="zh-CN" sz="2000" baseline="30000" dirty="0"/>
              <a:t>2</a:t>
            </a:r>
            <a:r>
              <a:rPr lang="en-US" altLang="zh-CN" sz="2000" dirty="0"/>
              <a:t>)(1)</a:t>
            </a:r>
            <a:r>
              <a:rPr lang="zh-CN" altLang="zh-CN" sz="2000" dirty="0"/>
              <a:t>分析导体棒的运动性质；</a:t>
            </a:r>
            <a:r>
              <a:rPr lang="en-US" altLang="zh-CN" sz="2000" dirty="0"/>
              <a:t>(2)</a:t>
            </a:r>
            <a:r>
              <a:rPr lang="zh-CN" altLang="zh-CN" sz="2000" dirty="0"/>
              <a:t>求导体棒所能达到的最大速度；</a:t>
            </a:r>
            <a:r>
              <a:rPr lang="en-US" altLang="zh-CN" sz="2000" dirty="0"/>
              <a:t>(3)</a:t>
            </a:r>
            <a:r>
              <a:rPr lang="zh-CN" altLang="zh-CN" sz="2000" dirty="0"/>
              <a:t>试定性画出导体棒运动的速度－时间图象．</a:t>
            </a:r>
          </a:p>
          <a:p>
            <a:endParaRPr lang="zh-CN" alt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66860B4-539A-4709-9455-0606DB8C1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8367" y="1551963"/>
            <a:ext cx="3513633" cy="146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3EF43023-BBA3-4A77-8F25-9190502EA3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61" y="1888480"/>
            <a:ext cx="7222011" cy="4969520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B645A32E-E37A-405C-A31F-F25DEFD829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137" y="3758877"/>
            <a:ext cx="3513633" cy="243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2740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65DD6C7-0E44-4CE4-95E9-54E7CEC5E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700" y="0"/>
            <a:ext cx="12192699" cy="2508308"/>
          </a:xfrm>
        </p:spPr>
        <p:txBody>
          <a:bodyPr>
            <a:normAutofit/>
          </a:bodyPr>
          <a:lstStyle/>
          <a:p>
            <a:r>
              <a:rPr lang="en-US" altLang="zh-CN" sz="2000" dirty="0"/>
              <a:t>2.</a:t>
            </a:r>
            <a:r>
              <a:rPr lang="zh-CN" altLang="zh-CN" sz="2000" dirty="0"/>
              <a:t>如图甲所示，两根足够长的直金属导轨</a:t>
            </a:r>
            <a:r>
              <a:rPr lang="en-US" altLang="zh-CN" sz="2000" i="1" dirty="0"/>
              <a:t>MN</a:t>
            </a:r>
            <a:r>
              <a:rPr lang="zh-CN" altLang="zh-CN" sz="2000" dirty="0"/>
              <a:t>、</a:t>
            </a:r>
            <a:r>
              <a:rPr lang="en-US" altLang="zh-CN" sz="2000" i="1" dirty="0"/>
              <a:t>PQ</a:t>
            </a:r>
            <a:r>
              <a:rPr lang="zh-CN" altLang="zh-CN" sz="2000" dirty="0"/>
              <a:t>平行放置在倾角为</a:t>
            </a:r>
            <a:r>
              <a:rPr lang="en-US" altLang="zh-CN" sz="2000" i="1" dirty="0"/>
              <a:t>θ</a:t>
            </a:r>
            <a:r>
              <a:rPr lang="zh-CN" altLang="zh-CN" sz="2000" dirty="0"/>
              <a:t>的绝缘斜面上，两导轨间距为</a:t>
            </a:r>
            <a:r>
              <a:rPr lang="en-US" altLang="zh-CN" sz="2000" i="1" dirty="0"/>
              <a:t>L</a:t>
            </a:r>
            <a:r>
              <a:rPr lang="zh-CN" altLang="zh-CN" sz="2000" dirty="0"/>
              <a:t>，</a:t>
            </a:r>
            <a:r>
              <a:rPr lang="en-US" altLang="zh-CN" sz="2000" i="1" dirty="0"/>
              <a:t>M</a:t>
            </a:r>
            <a:r>
              <a:rPr lang="zh-CN" altLang="zh-CN" sz="2000" dirty="0"/>
              <a:t>、</a:t>
            </a:r>
            <a:r>
              <a:rPr lang="en-US" altLang="zh-CN" sz="2000" i="1" dirty="0"/>
              <a:t>P</a:t>
            </a:r>
            <a:r>
              <a:rPr lang="zh-CN" altLang="zh-CN" sz="2000" dirty="0"/>
              <a:t>两点间接有阻值为</a:t>
            </a:r>
            <a:r>
              <a:rPr lang="en-US" altLang="zh-CN" sz="2000" i="1" dirty="0"/>
              <a:t>R</a:t>
            </a:r>
            <a:r>
              <a:rPr lang="zh-CN" altLang="zh-CN" sz="2000" dirty="0"/>
              <a:t>的电阻，一根质量为</a:t>
            </a:r>
            <a:r>
              <a:rPr lang="en-US" altLang="zh-CN" sz="2000" i="1" dirty="0"/>
              <a:t>m</a:t>
            </a:r>
            <a:r>
              <a:rPr lang="zh-CN" altLang="zh-CN" sz="2000" dirty="0"/>
              <a:t>的均匀直金属杆</a:t>
            </a:r>
            <a:r>
              <a:rPr lang="en-US" altLang="zh-CN" sz="2000" i="1" dirty="0"/>
              <a:t>ab</a:t>
            </a:r>
            <a:r>
              <a:rPr lang="zh-CN" altLang="zh-CN" sz="2000" dirty="0"/>
              <a:t>放在两导轨上，并与导轨垂直，整套装置处于磁感应强度为</a:t>
            </a:r>
            <a:r>
              <a:rPr lang="en-US" altLang="zh-CN" sz="2000" i="1" dirty="0"/>
              <a:t>B</a:t>
            </a:r>
            <a:r>
              <a:rPr lang="zh-CN" altLang="zh-CN" sz="2000" dirty="0"/>
              <a:t>的匀强磁场中，磁场方向垂直于斜面向下，导轨和金属杆的电阻可忽略，让</a:t>
            </a:r>
            <a:r>
              <a:rPr lang="en-US" altLang="zh-CN" sz="2000" i="1" dirty="0"/>
              <a:t>ab</a:t>
            </a:r>
            <a:r>
              <a:rPr lang="zh-CN" altLang="zh-CN" sz="2000" dirty="0"/>
              <a:t>杆沿导轨由静止开始下滑，导轨和金属杆接触良好，不计它们之间的摩擦．</a:t>
            </a:r>
            <a:r>
              <a:rPr lang="en-US" altLang="zh-CN" sz="2000" dirty="0"/>
              <a:t>(</a:t>
            </a:r>
            <a:r>
              <a:rPr lang="zh-CN" altLang="zh-CN" sz="2000" dirty="0"/>
              <a:t>重力加速度为</a:t>
            </a:r>
            <a:r>
              <a:rPr lang="en-US" altLang="zh-CN" sz="2000" i="1" dirty="0"/>
              <a:t>g</a:t>
            </a:r>
            <a:r>
              <a:rPr lang="en-US" altLang="zh-CN" sz="2000" dirty="0"/>
              <a:t>)</a:t>
            </a:r>
            <a:endParaRPr lang="zh-CN" altLang="zh-CN" sz="2000" dirty="0"/>
          </a:p>
          <a:p>
            <a:r>
              <a:rPr lang="en-US" altLang="zh-CN" sz="2000" dirty="0"/>
              <a:t>(1)</a:t>
            </a:r>
            <a:r>
              <a:rPr lang="zh-CN" altLang="zh-CN" sz="2000" dirty="0"/>
              <a:t>由</a:t>
            </a:r>
            <a:r>
              <a:rPr lang="en-US" altLang="zh-CN" sz="2000" i="1" dirty="0"/>
              <a:t>b</a:t>
            </a:r>
            <a:r>
              <a:rPr lang="zh-CN" altLang="zh-CN" sz="2000" dirty="0"/>
              <a:t>向</a:t>
            </a:r>
            <a:r>
              <a:rPr lang="en-US" altLang="zh-CN" sz="2000" i="1" dirty="0"/>
              <a:t>a</a:t>
            </a:r>
            <a:r>
              <a:rPr lang="zh-CN" altLang="zh-CN" sz="2000" dirty="0"/>
              <a:t>方向看到的装置如图乙所示，请在此图中画出</a:t>
            </a:r>
            <a:r>
              <a:rPr lang="en-US" altLang="zh-CN" sz="2000" i="1" dirty="0"/>
              <a:t>ab</a:t>
            </a:r>
            <a:r>
              <a:rPr lang="zh-CN" altLang="zh-CN" sz="2000" dirty="0"/>
              <a:t>杆下滑过程中某时刻的受力示意图；</a:t>
            </a:r>
          </a:p>
          <a:p>
            <a:r>
              <a:rPr lang="en-US" altLang="zh-CN" sz="2000" dirty="0"/>
              <a:t>(2)</a:t>
            </a:r>
            <a:r>
              <a:rPr lang="zh-CN" altLang="zh-CN" sz="2000" dirty="0"/>
              <a:t>在加速下滑过程中，当</a:t>
            </a:r>
            <a:r>
              <a:rPr lang="en-US" altLang="zh-CN" sz="2000" i="1" dirty="0"/>
              <a:t>ab</a:t>
            </a:r>
            <a:r>
              <a:rPr lang="zh-CN" altLang="zh-CN" sz="2000" dirty="0"/>
              <a:t>杆的速度大小为</a:t>
            </a:r>
            <a:r>
              <a:rPr lang="en-US" altLang="zh-CN" sz="2000" i="1" dirty="0"/>
              <a:t>v</a:t>
            </a:r>
            <a:r>
              <a:rPr lang="zh-CN" altLang="zh-CN" sz="2000" dirty="0"/>
              <a:t>时，求此时</a:t>
            </a:r>
            <a:r>
              <a:rPr lang="en-US" altLang="zh-CN" sz="2000" i="1" dirty="0"/>
              <a:t>ab</a:t>
            </a:r>
            <a:r>
              <a:rPr lang="zh-CN" altLang="zh-CN" sz="2000" dirty="0"/>
              <a:t>杆中的电流及其加速度的大小；</a:t>
            </a:r>
          </a:p>
          <a:p>
            <a:r>
              <a:rPr lang="en-US" altLang="zh-CN" sz="2000" dirty="0"/>
              <a:t>(3)</a:t>
            </a:r>
            <a:r>
              <a:rPr lang="zh-CN" altLang="zh-CN" sz="2000" dirty="0"/>
              <a:t>求在下滑过程中，</a:t>
            </a:r>
            <a:r>
              <a:rPr lang="en-US" altLang="zh-CN" sz="2000" i="1" dirty="0"/>
              <a:t>ab</a:t>
            </a:r>
            <a:r>
              <a:rPr lang="zh-CN" altLang="zh-CN" sz="2000" dirty="0"/>
              <a:t>杆可以达到的速度最大值．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0130129-4EDC-49B2-B267-45B1940DFA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3606" y="2125596"/>
            <a:ext cx="3026913" cy="1303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C66C53DA-FEDE-44A7-82A9-01D9C394D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089" y="2539767"/>
            <a:ext cx="9239662" cy="4255316"/>
          </a:xfrm>
          <a:prstGeom prst="rect">
            <a:avLst/>
          </a:prstGeom>
        </p:spPr>
      </p:pic>
      <p:pic>
        <p:nvPicPr>
          <p:cNvPr id="2051" name="Picture 3">
            <a:extLst>
              <a:ext uri="{FF2B5EF4-FFF2-40B4-BE49-F238E27FC236}">
                <a16:creationId xmlns:a16="http://schemas.microsoft.com/office/drawing/2014/main" id="{A71DED78-C099-41D3-8BB9-3FD15F10D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391" y="3930811"/>
            <a:ext cx="2384337" cy="2033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203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155968C-4595-42DA-81C4-B039218BD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2374084"/>
          </a:xfrm>
        </p:spPr>
        <p:txBody>
          <a:bodyPr>
            <a:normAutofit/>
          </a:bodyPr>
          <a:lstStyle/>
          <a:p>
            <a:r>
              <a:rPr lang="en-US" altLang="zh-CN" sz="2000" dirty="0"/>
              <a:t>3.</a:t>
            </a:r>
            <a:r>
              <a:rPr lang="zh-CN" altLang="zh-CN" sz="2000" dirty="0"/>
              <a:t>如图所示，足够长的平行光滑</a:t>
            </a:r>
            <a:r>
              <a:rPr lang="en-US" altLang="zh-CN" sz="2000" dirty="0"/>
              <a:t>U</a:t>
            </a:r>
            <a:r>
              <a:rPr lang="zh-CN" altLang="zh-CN" sz="2000" dirty="0"/>
              <a:t>形导轨倾斜放置，所在平面的倾角</a:t>
            </a:r>
            <a:r>
              <a:rPr lang="en-US" altLang="zh-CN" sz="2000" i="1" dirty="0"/>
              <a:t>θ</a:t>
            </a:r>
            <a:r>
              <a:rPr lang="zh-CN" altLang="zh-CN" sz="2000" dirty="0"/>
              <a:t>＝</a:t>
            </a:r>
            <a:r>
              <a:rPr lang="en-US" altLang="zh-CN" sz="2000" dirty="0"/>
              <a:t>37°</a:t>
            </a:r>
            <a:r>
              <a:rPr lang="zh-CN" altLang="zh-CN" sz="2000" dirty="0"/>
              <a:t>，导轨间的距离</a:t>
            </a:r>
            <a:r>
              <a:rPr lang="en-US" altLang="zh-CN" sz="2000" i="1" dirty="0"/>
              <a:t>L</a:t>
            </a:r>
            <a:r>
              <a:rPr lang="zh-CN" altLang="zh-CN" sz="2000" dirty="0"/>
              <a:t>＝</a:t>
            </a:r>
            <a:r>
              <a:rPr lang="en-US" altLang="zh-CN" sz="2000" dirty="0"/>
              <a:t>1.0 m</a:t>
            </a:r>
            <a:r>
              <a:rPr lang="zh-CN" altLang="zh-CN" sz="2000" dirty="0"/>
              <a:t>，下端连接</a:t>
            </a:r>
            <a:r>
              <a:rPr lang="en-US" altLang="zh-CN" sz="2000" i="1" dirty="0"/>
              <a:t>R</a:t>
            </a:r>
            <a:r>
              <a:rPr lang="zh-CN" altLang="zh-CN" sz="2000" dirty="0"/>
              <a:t>＝</a:t>
            </a:r>
            <a:r>
              <a:rPr lang="en-US" altLang="zh-CN" sz="2000" dirty="0"/>
              <a:t>1.6 Ω</a:t>
            </a:r>
            <a:r>
              <a:rPr lang="zh-CN" altLang="zh-CN" sz="2000" dirty="0"/>
              <a:t>的电阻，导轨电阻不计，所在空间存在垂直于导轨平面向上的匀强磁场，磁感应强度</a:t>
            </a:r>
            <a:r>
              <a:rPr lang="en-US" altLang="zh-CN" sz="2000" i="1" dirty="0"/>
              <a:t>B</a:t>
            </a:r>
            <a:r>
              <a:rPr lang="zh-CN" altLang="zh-CN" sz="2000" dirty="0"/>
              <a:t>＝</a:t>
            </a:r>
            <a:r>
              <a:rPr lang="en-US" altLang="zh-CN" sz="2000" dirty="0"/>
              <a:t>1.0 T</a:t>
            </a:r>
            <a:r>
              <a:rPr lang="zh-CN" altLang="zh-CN" sz="2000" dirty="0"/>
              <a:t>．质量</a:t>
            </a:r>
            <a:r>
              <a:rPr lang="en-US" altLang="zh-CN" sz="2000" i="1" dirty="0"/>
              <a:t>m</a:t>
            </a:r>
            <a:r>
              <a:rPr lang="zh-CN" altLang="zh-CN" sz="2000" dirty="0"/>
              <a:t>＝</a:t>
            </a:r>
            <a:r>
              <a:rPr lang="en-US" altLang="zh-CN" sz="2000" dirty="0"/>
              <a:t>0.5 kg</a:t>
            </a:r>
            <a:r>
              <a:rPr lang="zh-CN" altLang="zh-CN" sz="2000" dirty="0"/>
              <a:t>、电阻</a:t>
            </a:r>
            <a:r>
              <a:rPr lang="en-US" altLang="zh-CN" sz="2000" i="1" dirty="0"/>
              <a:t>r</a:t>
            </a:r>
            <a:r>
              <a:rPr lang="zh-CN" altLang="zh-CN" sz="2000" dirty="0"/>
              <a:t>＝</a:t>
            </a:r>
            <a:r>
              <a:rPr lang="en-US" altLang="zh-CN" sz="2000" dirty="0"/>
              <a:t>0.4 Ω</a:t>
            </a:r>
            <a:r>
              <a:rPr lang="zh-CN" altLang="zh-CN" sz="2000" dirty="0"/>
              <a:t>的金属棒</a:t>
            </a:r>
            <a:r>
              <a:rPr lang="en-US" altLang="zh-CN" sz="2000" i="1" dirty="0"/>
              <a:t>ab</a:t>
            </a:r>
            <a:r>
              <a:rPr lang="zh-CN" altLang="zh-CN" sz="2000" dirty="0"/>
              <a:t>垂直放置于导轨上，现用沿导轨平面且垂直于金属棒、大小为</a:t>
            </a:r>
            <a:r>
              <a:rPr lang="en-US" altLang="zh-CN" sz="2000" i="1" dirty="0"/>
              <a:t>F</a:t>
            </a:r>
            <a:r>
              <a:rPr lang="zh-CN" altLang="zh-CN" sz="2000" dirty="0"/>
              <a:t>＝</a:t>
            </a:r>
            <a:r>
              <a:rPr lang="en-US" altLang="zh-CN" sz="2000" dirty="0"/>
              <a:t>5.0 N</a:t>
            </a:r>
            <a:r>
              <a:rPr lang="zh-CN" altLang="zh-CN" sz="2000" dirty="0"/>
              <a:t>的恒力使金属棒</a:t>
            </a:r>
            <a:r>
              <a:rPr lang="en-US" altLang="zh-CN" sz="2000" i="1" dirty="0"/>
              <a:t>ab</a:t>
            </a:r>
            <a:r>
              <a:rPr lang="zh-CN" altLang="zh-CN" sz="2000" dirty="0"/>
              <a:t>从静止开始沿导轨向上滑行且始终与导轨接触良好，当金属棒滑行</a:t>
            </a:r>
            <a:r>
              <a:rPr lang="en-US" altLang="zh-CN" sz="2000" i="1" dirty="0"/>
              <a:t>s</a:t>
            </a:r>
            <a:r>
              <a:rPr lang="zh-CN" altLang="zh-CN" sz="2000" dirty="0"/>
              <a:t>＝</a:t>
            </a:r>
            <a:r>
              <a:rPr lang="en-US" altLang="zh-CN" sz="2000" dirty="0"/>
              <a:t>2.8 m</a:t>
            </a:r>
            <a:r>
              <a:rPr lang="zh-CN" altLang="zh-CN" sz="2000" dirty="0"/>
              <a:t>后速度保持不变．求：</a:t>
            </a:r>
            <a:r>
              <a:rPr lang="en-US" altLang="zh-CN" sz="2000" dirty="0"/>
              <a:t>(sin 37°</a:t>
            </a:r>
            <a:r>
              <a:rPr lang="zh-CN" altLang="zh-CN" sz="2000" dirty="0"/>
              <a:t>＝</a:t>
            </a:r>
            <a:r>
              <a:rPr lang="en-US" altLang="zh-CN" sz="2000" dirty="0"/>
              <a:t>0.6</a:t>
            </a:r>
            <a:r>
              <a:rPr lang="zh-CN" altLang="zh-CN" sz="2000" dirty="0"/>
              <a:t>，</a:t>
            </a:r>
            <a:r>
              <a:rPr lang="en-US" altLang="zh-CN" sz="2000" dirty="0"/>
              <a:t>cos 37°</a:t>
            </a:r>
            <a:r>
              <a:rPr lang="zh-CN" altLang="zh-CN" sz="2000" dirty="0"/>
              <a:t>＝</a:t>
            </a:r>
            <a:r>
              <a:rPr lang="en-US" altLang="zh-CN" sz="2000" dirty="0"/>
              <a:t>0.8</a:t>
            </a:r>
            <a:r>
              <a:rPr lang="zh-CN" altLang="zh-CN" sz="2000" dirty="0"/>
              <a:t>，</a:t>
            </a:r>
            <a:r>
              <a:rPr lang="en-US" altLang="zh-CN" sz="2000" i="1" dirty="0"/>
              <a:t>g</a:t>
            </a:r>
            <a:r>
              <a:rPr lang="zh-CN" altLang="zh-CN" sz="2000" dirty="0"/>
              <a:t>＝</a:t>
            </a:r>
            <a:r>
              <a:rPr lang="en-US" altLang="zh-CN" sz="2000" dirty="0"/>
              <a:t>10 m/s</a:t>
            </a:r>
            <a:r>
              <a:rPr lang="en-US" altLang="zh-CN" sz="2000" baseline="30000" dirty="0"/>
              <a:t>2</a:t>
            </a:r>
            <a:r>
              <a:rPr lang="en-US" altLang="zh-CN" sz="2000" dirty="0"/>
              <a:t>)</a:t>
            </a:r>
            <a:endParaRPr lang="zh-CN" altLang="zh-CN" sz="2000" dirty="0"/>
          </a:p>
          <a:p>
            <a:r>
              <a:rPr lang="en-US" altLang="zh-CN" sz="2000" dirty="0"/>
              <a:t>(1)</a:t>
            </a:r>
            <a:r>
              <a:rPr lang="zh-CN" altLang="zh-CN" sz="2000" dirty="0"/>
              <a:t>金属棒匀速运动时的速度大小</a:t>
            </a:r>
            <a:r>
              <a:rPr lang="en-US" altLang="zh-CN" sz="2000" i="1" dirty="0"/>
              <a:t>v</a:t>
            </a:r>
            <a:r>
              <a:rPr lang="zh-CN" altLang="zh-CN" sz="2000" dirty="0"/>
              <a:t>；</a:t>
            </a:r>
          </a:p>
          <a:p>
            <a:r>
              <a:rPr lang="en-US" altLang="zh-CN" sz="2000" dirty="0"/>
              <a:t>(2)</a:t>
            </a:r>
            <a:r>
              <a:rPr lang="zh-CN" altLang="zh-CN" sz="2000" dirty="0"/>
              <a:t>金属棒从静止到开始匀速运动的过程中，电阻</a:t>
            </a:r>
            <a:r>
              <a:rPr lang="en-US" altLang="zh-CN" sz="2000" i="1" dirty="0"/>
              <a:t>R</a:t>
            </a:r>
            <a:r>
              <a:rPr lang="zh-CN" altLang="zh-CN" sz="2000" dirty="0"/>
              <a:t>上产生的热量</a:t>
            </a:r>
            <a:r>
              <a:rPr lang="en-US" altLang="zh-CN" sz="2000" i="1" dirty="0"/>
              <a:t>Q</a:t>
            </a:r>
            <a:r>
              <a:rPr lang="en-US" altLang="zh-CN" sz="2000" i="1" baseline="-25000" dirty="0"/>
              <a:t>R</a:t>
            </a:r>
            <a:r>
              <a:rPr lang="en-US" altLang="zh-CN" sz="2000" dirty="0"/>
              <a:t>.</a:t>
            </a:r>
            <a:endParaRPr lang="zh-CN" altLang="zh-CN" sz="20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6CBCB09-7811-4065-8F1A-85E3BFA39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8764" y="1351589"/>
            <a:ext cx="2378291" cy="1483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2DACEFBD-3F91-4EAB-A953-D60EB5FAC9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041" y="2374084"/>
            <a:ext cx="10496612" cy="4228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057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BE136F6-ADD5-4598-A78D-54DF9876E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-11566"/>
            <a:ext cx="12192000" cy="3031603"/>
          </a:xfrm>
        </p:spPr>
        <p:txBody>
          <a:bodyPr>
            <a:normAutofit/>
          </a:bodyPr>
          <a:lstStyle/>
          <a:p>
            <a:r>
              <a:rPr lang="en-US" altLang="zh-CN" sz="2000" dirty="0"/>
              <a:t>(</a:t>
            </a:r>
            <a:r>
              <a:rPr lang="zh-CN" altLang="zh-CN" sz="2000" dirty="0"/>
              <a:t>多选</a:t>
            </a:r>
            <a:r>
              <a:rPr lang="en-US" altLang="zh-CN" sz="2000" dirty="0"/>
              <a:t>)</a:t>
            </a:r>
            <a:r>
              <a:rPr lang="zh-CN" altLang="zh-CN" sz="2000" dirty="0"/>
              <a:t>如图所示，两根电阻不计的光滑平行金属导轨倾角为</a:t>
            </a:r>
            <a:r>
              <a:rPr lang="en-US" altLang="zh-CN" sz="2000" i="1" dirty="0"/>
              <a:t>θ</a:t>
            </a:r>
            <a:r>
              <a:rPr lang="zh-CN" altLang="zh-CN" sz="2000" dirty="0"/>
              <a:t>，导轨下端接有电阻</a:t>
            </a:r>
            <a:r>
              <a:rPr lang="en-US" altLang="zh-CN" sz="2000" i="1" dirty="0"/>
              <a:t>R</a:t>
            </a:r>
            <a:r>
              <a:rPr lang="zh-CN" altLang="zh-CN" sz="2000" dirty="0"/>
              <a:t>，匀强磁场垂直斜面向上．质量为</a:t>
            </a:r>
            <a:r>
              <a:rPr lang="en-US" altLang="zh-CN" sz="2000" i="1" dirty="0"/>
              <a:t>m</a:t>
            </a:r>
            <a:r>
              <a:rPr lang="zh-CN" altLang="zh-CN" sz="2000" dirty="0"/>
              <a:t>、电阻不计的金属棒</a:t>
            </a:r>
            <a:r>
              <a:rPr lang="en-US" altLang="zh-CN" sz="2000" i="1" dirty="0"/>
              <a:t>ab</a:t>
            </a:r>
            <a:r>
              <a:rPr lang="zh-CN" altLang="zh-CN" sz="2000" dirty="0"/>
              <a:t>在沿斜面向上且与棒垂直的恒力</a:t>
            </a:r>
            <a:r>
              <a:rPr lang="en-US" altLang="zh-CN" sz="2000" i="1" dirty="0"/>
              <a:t>F</a:t>
            </a:r>
            <a:r>
              <a:rPr lang="zh-CN" altLang="zh-CN" sz="2000" dirty="0"/>
              <a:t>作用下沿导轨匀速上滑且始终与导轨接触良好，上升高度为</a:t>
            </a:r>
            <a:r>
              <a:rPr lang="en-US" altLang="zh-CN" sz="2000" i="1" dirty="0"/>
              <a:t>h</a:t>
            </a:r>
            <a:r>
              <a:rPr lang="zh-CN" altLang="zh-CN" sz="2000" dirty="0"/>
              <a:t>，重力加速度为</a:t>
            </a:r>
            <a:r>
              <a:rPr lang="en-US" altLang="zh-CN" sz="2000" i="1" dirty="0"/>
              <a:t>g</a:t>
            </a:r>
            <a:r>
              <a:rPr lang="zh-CN" altLang="zh-CN" sz="2000" dirty="0"/>
              <a:t>，在这个过程中</a:t>
            </a:r>
            <a:r>
              <a:rPr lang="en-US" altLang="zh-CN" sz="2000" dirty="0"/>
              <a:t>(</a:t>
            </a:r>
            <a:r>
              <a:rPr lang="zh-CN" altLang="zh-CN" sz="2000" dirty="0"/>
              <a:t>　　</a:t>
            </a:r>
            <a:r>
              <a:rPr lang="en-US" altLang="zh-CN" sz="2000" dirty="0"/>
              <a:t>)</a:t>
            </a:r>
            <a:endParaRPr lang="zh-CN" altLang="zh-CN" sz="2000" dirty="0"/>
          </a:p>
          <a:p>
            <a:r>
              <a:rPr lang="en-US" altLang="zh-CN" sz="2000" dirty="0"/>
              <a:t>A</a:t>
            </a:r>
            <a:r>
              <a:rPr lang="zh-CN" altLang="zh-CN" sz="2000" dirty="0"/>
              <a:t>．金属棒所受各力的合力所做的功等于零</a:t>
            </a:r>
          </a:p>
          <a:p>
            <a:r>
              <a:rPr lang="en-US" altLang="zh-CN" sz="2000" dirty="0"/>
              <a:t>B</a:t>
            </a:r>
            <a:r>
              <a:rPr lang="zh-CN" altLang="zh-CN" sz="2000" dirty="0"/>
              <a:t>．金属棒所受各力的合力所做的功等于</a:t>
            </a:r>
            <a:r>
              <a:rPr lang="en-US" altLang="zh-CN" sz="2000" i="1" dirty="0" err="1"/>
              <a:t>mgh</a:t>
            </a:r>
            <a:r>
              <a:rPr lang="zh-CN" altLang="zh-CN" sz="2000" dirty="0"/>
              <a:t>和电阻</a:t>
            </a:r>
            <a:r>
              <a:rPr lang="en-US" altLang="zh-CN" sz="2000" i="1" dirty="0"/>
              <a:t>R</a:t>
            </a:r>
            <a:r>
              <a:rPr lang="zh-CN" altLang="zh-CN" sz="2000" dirty="0"/>
              <a:t>上产生的焦耳热之和</a:t>
            </a:r>
          </a:p>
          <a:p>
            <a:r>
              <a:rPr lang="en-US" altLang="zh-CN" sz="2000" dirty="0"/>
              <a:t>C</a:t>
            </a:r>
            <a:r>
              <a:rPr lang="zh-CN" altLang="zh-CN" sz="2000" dirty="0"/>
              <a:t>．恒力</a:t>
            </a:r>
            <a:r>
              <a:rPr lang="en-US" altLang="zh-CN" sz="2000" i="1" dirty="0"/>
              <a:t>F</a:t>
            </a:r>
            <a:r>
              <a:rPr lang="zh-CN" altLang="zh-CN" sz="2000" dirty="0"/>
              <a:t>与重力的合力所做的功等于棒克服安培力所做的功与电阻</a:t>
            </a:r>
            <a:r>
              <a:rPr lang="en-US" altLang="zh-CN" sz="2000" i="1" dirty="0"/>
              <a:t>R</a:t>
            </a:r>
            <a:r>
              <a:rPr lang="zh-CN" altLang="zh-CN" sz="2000" dirty="0"/>
              <a:t>上产生的焦耳热之和</a:t>
            </a:r>
          </a:p>
          <a:p>
            <a:r>
              <a:rPr lang="en-US" altLang="zh-CN" sz="2000" dirty="0"/>
              <a:t>D</a:t>
            </a:r>
            <a:r>
              <a:rPr lang="zh-CN" altLang="zh-CN" sz="2000" dirty="0"/>
              <a:t>．恒力</a:t>
            </a:r>
            <a:r>
              <a:rPr lang="en-US" altLang="zh-CN" sz="2000" i="1" dirty="0"/>
              <a:t>F</a:t>
            </a:r>
            <a:r>
              <a:rPr lang="zh-CN" altLang="zh-CN" sz="2000" dirty="0"/>
              <a:t>与重力的合力所做的功等于电阻</a:t>
            </a:r>
            <a:r>
              <a:rPr lang="en-US" altLang="zh-CN" sz="2000" i="1" dirty="0"/>
              <a:t>R</a:t>
            </a:r>
            <a:r>
              <a:rPr lang="zh-CN" altLang="zh-CN" sz="2000" dirty="0"/>
              <a:t>上产生的焦耳热</a:t>
            </a:r>
          </a:p>
          <a:p>
            <a:r>
              <a:rPr lang="zh-CN" altLang="zh-CN" sz="2000" dirty="0"/>
              <a:t>答案　</a:t>
            </a:r>
            <a:r>
              <a:rPr lang="en-US" altLang="zh-CN" sz="2000" dirty="0"/>
              <a:t>AD</a:t>
            </a:r>
            <a:endParaRPr lang="zh-CN" altLang="zh-CN" sz="20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2375B06B-C09B-41FE-8115-F3545F0D4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5049" y="2118788"/>
            <a:ext cx="1894603" cy="1719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43841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761</Words>
  <Application>Microsoft Office PowerPoint</Application>
  <PresentationFormat>宽屏</PresentationFormat>
  <Paragraphs>14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8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</cp:revision>
  <dcterms:created xsi:type="dcterms:W3CDTF">2020-06-11T23:23:39Z</dcterms:created>
  <dcterms:modified xsi:type="dcterms:W3CDTF">2020-06-11T23:42:32Z</dcterms:modified>
</cp:coreProperties>
</file>