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5" r:id="rId3"/>
    <p:sldId id="289" r:id="rId4"/>
    <p:sldId id="290" r:id="rId5"/>
    <p:sldId id="288" r:id="rId6"/>
    <p:sldId id="291" r:id="rId7"/>
    <p:sldId id="292" r:id="rId8"/>
    <p:sldId id="293" r:id="rId9"/>
    <p:sldId id="294" r:id="rId10"/>
    <p:sldId id="296" r:id="rId11"/>
    <p:sldId id="295" r:id="rId12"/>
    <p:sldId id="297" r:id="rId13"/>
    <p:sldId id="298" r:id="rId14"/>
    <p:sldId id="263" r:id="rId15"/>
    <p:sldId id="299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98" autoAdjust="0"/>
  </p:normalViewPr>
  <p:slideViewPr>
    <p:cSldViewPr snapToGrid="0" showGuides="1">
      <p:cViewPr varScale="1">
        <p:scale>
          <a:sx n="68" d="100"/>
          <a:sy n="68" d="100"/>
        </p:scale>
        <p:origin x="88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E02DC-4537-4D34-BE5A-9A1DBC628F12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D4528-DDA9-4674-A918-094582C896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590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D4528-DDA9-4674-A918-094582C8969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401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比如脸谱化的生旦净末丑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DDBEF-F181-4D42-B28E-0BEACFE07A9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828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DDBEF-F181-4D42-B28E-0BEACFE07A9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273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DDBEF-F181-4D42-B28E-0BEACFE07A9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878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DDBEF-F181-4D42-B28E-0BEACFE07A9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376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74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938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632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884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906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82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76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156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089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411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9097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5254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552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422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8746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4161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2190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zh-CN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111856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00094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8882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097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E2F42-0250-4BC1-8142-1CF84DB61297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EF241-60F1-4E57-A7B0-69BC9D8333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840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0A99E3B-F0D5-4A54-85CB-690F136A9AA6}" type="datetimeFigureOut">
              <a:rPr lang="zh-CN" altLang="en-US" smtClean="0"/>
              <a:t>2021/3/24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AB49DCD-8A96-45A8-9850-0687851FB0A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1895357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9E1F37-C272-4B46-A4DA-3246E89967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窦娥冤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7B96624-CD22-4304-BFFE-1CB9335B0B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 smtClean="0"/>
              <a:t>关汉卿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42223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1">
            <a:extLst>
              <a:ext uri="{FF2B5EF4-FFF2-40B4-BE49-F238E27FC236}">
                <a16:creationId xmlns:a16="http://schemas.microsoft.com/office/drawing/2014/main" id="{AA3EE2C1-1F36-49C6-9213-7DB9998DF46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8100"/>
            <a:ext cx="12192000" cy="6096000"/>
          </a:xfrm>
          <a:prstGeom prst="rect">
            <a:avLst/>
          </a:prstGeom>
        </p:spPr>
      </p:pic>
      <p:pic>
        <p:nvPicPr>
          <p:cNvPr id="7" name="图片 25">
            <a:extLst>
              <a:ext uri="{FF2B5EF4-FFF2-40B4-BE49-F238E27FC236}">
                <a16:creationId xmlns:a16="http://schemas.microsoft.com/office/drawing/2014/main" id="{4139AC04-AE7E-43FE-A318-D708EAE752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9319" t="37419" r="9319" b="44444"/>
          <a:stretch>
            <a:fillRect/>
          </a:stretch>
        </p:blipFill>
        <p:spPr>
          <a:xfrm>
            <a:off x="9711266" y="905649"/>
            <a:ext cx="2112852" cy="408232"/>
          </a:xfrm>
          <a:prstGeom prst="rect">
            <a:avLst/>
          </a:prstGeom>
        </p:spPr>
      </p:pic>
      <p:pic>
        <p:nvPicPr>
          <p:cNvPr id="8" name="图片 40">
            <a:extLst>
              <a:ext uri="{FF2B5EF4-FFF2-40B4-BE49-F238E27FC236}">
                <a16:creationId xmlns:a16="http://schemas.microsoft.com/office/drawing/2014/main" id="{E8D22AD6-1393-4B7F-99E1-499124D0E25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2935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77427" y="1886086"/>
            <a:ext cx="3781844" cy="3749040"/>
          </a:xfrm>
          <a:prstGeom prst="rect">
            <a:avLst/>
          </a:prstGeom>
        </p:spPr>
      </p:pic>
      <p:sp>
        <p:nvSpPr>
          <p:cNvPr id="9" name="椭圆 10">
            <a:extLst>
              <a:ext uri="{FF2B5EF4-FFF2-40B4-BE49-F238E27FC236}">
                <a16:creationId xmlns:a16="http://schemas.microsoft.com/office/drawing/2014/main" id="{102C66DC-5B8F-4179-A00C-9B10D9AC9A79}"/>
              </a:ext>
            </a:extLst>
          </p:cNvPr>
          <p:cNvSpPr/>
          <p:nvPr/>
        </p:nvSpPr>
        <p:spPr>
          <a:xfrm>
            <a:off x="1025565" y="2317822"/>
            <a:ext cx="2885568" cy="28855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弧形 3">
            <a:extLst>
              <a:ext uri="{FF2B5EF4-FFF2-40B4-BE49-F238E27FC236}">
                <a16:creationId xmlns:a16="http://schemas.microsoft.com/office/drawing/2014/main" id="{378F5A49-0B60-4699-A5A1-99D3FDDC6236}"/>
              </a:ext>
            </a:extLst>
          </p:cNvPr>
          <p:cNvSpPr/>
          <p:nvPr/>
        </p:nvSpPr>
        <p:spPr>
          <a:xfrm>
            <a:off x="309285" y="1524180"/>
            <a:ext cx="4472852" cy="4472852"/>
          </a:xfrm>
          <a:prstGeom prst="arc">
            <a:avLst>
              <a:gd name="adj1" fmla="val 16200000"/>
              <a:gd name="adj2" fmla="val 5386193"/>
            </a:avLst>
          </a:prstGeom>
          <a:noFill/>
          <a:ln w="57150">
            <a:solidFill>
              <a:srgbClr val="EDCEA5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3" name="图片 9">
            <a:extLst>
              <a:ext uri="{FF2B5EF4-FFF2-40B4-BE49-F238E27FC236}">
                <a16:creationId xmlns:a16="http://schemas.microsoft.com/office/drawing/2014/main" id="{C94E29FC-FE51-4E45-8D60-BD1A3ACE33A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b="9005"/>
          <a:stretch>
            <a:fillRect/>
          </a:stretch>
        </p:blipFill>
        <p:spPr>
          <a:xfrm>
            <a:off x="1503213" y="2563245"/>
            <a:ext cx="1930272" cy="2394722"/>
          </a:xfrm>
          <a:prstGeom prst="rect">
            <a:avLst/>
          </a:prstGeom>
        </p:spPr>
      </p:pic>
      <p:sp>
        <p:nvSpPr>
          <p:cNvPr id="14" name="椭圆 11">
            <a:extLst>
              <a:ext uri="{FF2B5EF4-FFF2-40B4-BE49-F238E27FC236}">
                <a16:creationId xmlns:a16="http://schemas.microsoft.com/office/drawing/2014/main" id="{54927F04-CF48-4A84-BC9F-D735A22D4F71}"/>
              </a:ext>
            </a:extLst>
          </p:cNvPr>
          <p:cNvSpPr/>
          <p:nvPr/>
        </p:nvSpPr>
        <p:spPr>
          <a:xfrm>
            <a:off x="3616365" y="1754505"/>
            <a:ext cx="243840" cy="243840"/>
          </a:xfrm>
          <a:prstGeom prst="ellipse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5" name="椭圆 53">
            <a:extLst>
              <a:ext uri="{FF2B5EF4-FFF2-40B4-BE49-F238E27FC236}">
                <a16:creationId xmlns:a16="http://schemas.microsoft.com/office/drawing/2014/main" id="{CC771573-05D2-4E0D-A42C-C34AFD13AB09}"/>
              </a:ext>
            </a:extLst>
          </p:cNvPr>
          <p:cNvSpPr/>
          <p:nvPr/>
        </p:nvSpPr>
        <p:spPr>
          <a:xfrm>
            <a:off x="4454565" y="2696596"/>
            <a:ext cx="243840" cy="243840"/>
          </a:xfrm>
          <a:prstGeom prst="ellipse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6" name="椭圆 54">
            <a:extLst>
              <a:ext uri="{FF2B5EF4-FFF2-40B4-BE49-F238E27FC236}">
                <a16:creationId xmlns:a16="http://schemas.microsoft.com/office/drawing/2014/main" id="{9E8D28B5-1659-4254-8545-F13C2BF3A528}"/>
              </a:ext>
            </a:extLst>
          </p:cNvPr>
          <p:cNvSpPr/>
          <p:nvPr/>
        </p:nvSpPr>
        <p:spPr>
          <a:xfrm>
            <a:off x="4683165" y="3638687"/>
            <a:ext cx="243840" cy="243840"/>
          </a:xfrm>
          <a:prstGeom prst="ellipse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椭圆 59">
            <a:extLst>
              <a:ext uri="{FF2B5EF4-FFF2-40B4-BE49-F238E27FC236}">
                <a16:creationId xmlns:a16="http://schemas.microsoft.com/office/drawing/2014/main" id="{EE80716D-5D76-43EB-BFC9-AC6267D9D7AC}"/>
              </a:ext>
            </a:extLst>
          </p:cNvPr>
          <p:cNvSpPr/>
          <p:nvPr/>
        </p:nvSpPr>
        <p:spPr>
          <a:xfrm>
            <a:off x="4454565" y="4580778"/>
            <a:ext cx="243840" cy="243840"/>
          </a:xfrm>
          <a:prstGeom prst="ellipse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矩形 61">
            <a:extLst>
              <a:ext uri="{FF2B5EF4-FFF2-40B4-BE49-F238E27FC236}">
                <a16:creationId xmlns:a16="http://schemas.microsoft.com/office/drawing/2014/main" id="{959C40F8-DE8C-4CEF-82E7-A8A88FF782F2}"/>
              </a:ext>
            </a:extLst>
          </p:cNvPr>
          <p:cNvSpPr/>
          <p:nvPr/>
        </p:nvSpPr>
        <p:spPr>
          <a:xfrm>
            <a:off x="3911132" y="1684087"/>
            <a:ext cx="6370103" cy="47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学会欣赏元杂剧语言</a:t>
            </a:r>
            <a:endParaRPr lang="zh-CN" altLang="en-US" sz="2400" spc="3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矩形 62">
            <a:extLst>
              <a:ext uri="{FF2B5EF4-FFF2-40B4-BE49-F238E27FC236}">
                <a16:creationId xmlns:a16="http://schemas.microsoft.com/office/drawing/2014/main" id="{AE3D72A6-F3B1-4079-908C-260D9251605F}"/>
              </a:ext>
            </a:extLst>
          </p:cNvPr>
          <p:cNvSpPr/>
          <p:nvPr/>
        </p:nvSpPr>
        <p:spPr>
          <a:xfrm>
            <a:off x="4836919" y="2358582"/>
            <a:ext cx="6370103" cy="919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分析窦娥人物形象，学会鉴赏传统文学作品创作主题，培养思维能力</a:t>
            </a:r>
            <a:endParaRPr lang="zh-CN" altLang="en-US" sz="2400" spc="3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矩形 63">
            <a:extLst>
              <a:ext uri="{FF2B5EF4-FFF2-40B4-BE49-F238E27FC236}">
                <a16:creationId xmlns:a16="http://schemas.microsoft.com/office/drawing/2014/main" id="{0C139685-3133-4A44-9B6F-D130AF3A7763}"/>
              </a:ext>
            </a:extLst>
          </p:cNvPr>
          <p:cNvSpPr/>
          <p:nvPr/>
        </p:nvSpPr>
        <p:spPr>
          <a:xfrm>
            <a:off x="4934113" y="3580145"/>
            <a:ext cx="6370103" cy="47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思考</a:t>
            </a:r>
            <a:r>
              <a:rPr lang="en-US" altLang="zh-CN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窦娥冤</a:t>
            </a:r>
            <a:r>
              <a:rPr lang="en-US" altLang="zh-CN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文本中冤在何处？</a:t>
            </a:r>
            <a:endParaRPr lang="zh-CN" altLang="en-US" sz="2400" spc="3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3" name="矩形 64">
            <a:extLst>
              <a:ext uri="{FF2B5EF4-FFF2-40B4-BE49-F238E27FC236}">
                <a16:creationId xmlns:a16="http://schemas.microsoft.com/office/drawing/2014/main" id="{35D79747-198A-47F8-AA94-73E4982423BE}"/>
              </a:ext>
            </a:extLst>
          </p:cNvPr>
          <p:cNvSpPr/>
          <p:nvPr/>
        </p:nvSpPr>
        <p:spPr>
          <a:xfrm>
            <a:off x="4805084" y="4501984"/>
            <a:ext cx="6370103" cy="47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spc="300" dirty="0">
                <a:latin typeface="幼圆" panose="02010509060101010101" pitchFamily="49" charset="-122"/>
                <a:ea typeface="幼圆" panose="02010509060101010101" pitchFamily="49" charset="-122"/>
              </a:rPr>
              <a:t>理解传统儒家传统文化的道统思想</a:t>
            </a:r>
            <a:endParaRPr lang="zh-CN" altLang="en-US" sz="2400" spc="3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9CCF87E-F3B4-491C-B723-A7C4176260AF}"/>
              </a:ext>
            </a:extLst>
          </p:cNvPr>
          <p:cNvSpPr txBox="1"/>
          <p:nvPr/>
        </p:nvSpPr>
        <p:spPr>
          <a:xfrm>
            <a:off x="1918819" y="723097"/>
            <a:ext cx="8114131" cy="605480"/>
          </a:xfrm>
          <a:prstGeom prst="rect">
            <a:avLst/>
          </a:prstGeom>
          <a:noFill/>
          <a:ln w="12700">
            <a:noFill/>
          </a:ln>
          <a:effectLst>
            <a:outerShdw blurRad="190500" dist="38100" dir="2700000" algn="tl" rotWithShape="0">
              <a:prstClr val="black">
                <a:alpha val="20000"/>
              </a:prstClr>
            </a:outerShdw>
          </a:effectLst>
        </p:spPr>
        <p:txBody>
          <a:bodyPr wrap="square" lIns="0" tIns="0" rIns="0" bIns="0" rtlCol="0" anchor="ctr" anchorCtr="1">
            <a:noAutofit/>
          </a:bodyPr>
          <a:lstStyle>
            <a:defPPr>
              <a:defRPr lang="zh-CN"/>
            </a:defPPr>
            <a:lvl1pPr indent="0">
              <a:lnSpc>
                <a:spcPct val="120000"/>
              </a:lnSpc>
              <a:buFont typeface="Wingdings" panose="05000000000000000000" pitchFamily="2" charset="2"/>
              <a:buNone/>
              <a:defRPr sz="30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defRPr>
            </a:lvl1pPr>
          </a:lstStyle>
          <a:p>
            <a:r>
              <a:rPr lang="en-US" altLang="zh-CN" sz="2800" dirty="0">
                <a:solidFill>
                  <a:srgbClr val="C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800" dirty="0">
                <a:solidFill>
                  <a:srgbClr val="C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窦娥冤</a:t>
            </a:r>
            <a:r>
              <a:rPr lang="en-US" altLang="zh-CN" sz="2800" dirty="0" smtClean="0">
                <a:solidFill>
                  <a:srgbClr val="C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800" dirty="0" smtClean="0">
                <a:solidFill>
                  <a:srgbClr val="C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学习目标</a:t>
            </a:r>
            <a:endParaRPr lang="en-US" altLang="zh-CN" sz="2800" dirty="0">
              <a:solidFill>
                <a:srgbClr val="C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031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5EAC3D6-E1EB-48B5-AF3B-CAC917D2EE73}"/>
              </a:ext>
            </a:extLst>
          </p:cNvPr>
          <p:cNvSpPr/>
          <p:nvPr/>
        </p:nvSpPr>
        <p:spPr>
          <a:xfrm>
            <a:off x="4120610" y="1005206"/>
            <a:ext cx="7128415" cy="4838110"/>
          </a:xfrm>
          <a:prstGeom prst="rect">
            <a:avLst/>
          </a:prstGeom>
          <a:solidFill>
            <a:schemeClr val="bg1"/>
          </a:solidFill>
          <a:ln>
            <a:solidFill>
              <a:srgbClr val="9135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lnSpc>
                <a:spcPct val="120000"/>
              </a:lnSpc>
            </a:pPr>
            <a:endParaRPr lang="zh-CN" altLang="en-US" sz="1867">
              <a:solidFill>
                <a:srgbClr val="FFFFFF"/>
              </a:solidFill>
              <a:latin typeface="Arial"/>
              <a:ea typeface="黑体" panose="02010609060101010101" pitchFamily="49" charset="-122"/>
              <a:cs typeface="Arial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3E36936-D990-4D49-B6E9-0273340DE8EF}"/>
              </a:ext>
            </a:extLst>
          </p:cNvPr>
          <p:cNvSpPr/>
          <p:nvPr/>
        </p:nvSpPr>
        <p:spPr>
          <a:xfrm>
            <a:off x="4154266" y="1145602"/>
            <a:ext cx="6990777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6000" defTabSz="914377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关汉卿（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1219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－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1301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年），原名不详，古人已去矣，对于其到底是什么名字，什么字，以及号为何，只能是通过存世著作的点滴记载去考究，但是史书记载是否准确又是一个值得商榷的</a:t>
            </a:r>
            <a:r>
              <a:rPr lang="zh-CN" altLang="en-US" sz="2400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问题。</a:t>
            </a:r>
            <a:r>
              <a:rPr lang="zh-CN" altLang="en-US" sz="2400" u="sng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元代</a:t>
            </a:r>
            <a:r>
              <a:rPr lang="zh-CN" altLang="en-US" sz="2400" u="sng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杂剧奠基人，元代戏剧作家，“元曲四大家”之首</a:t>
            </a:r>
            <a:r>
              <a:rPr lang="zh-CN" altLang="en-US" sz="2400" dirty="0" smtClean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，与</a:t>
            </a:r>
            <a:r>
              <a:rPr lang="zh-CN" altLang="en-US" sz="2400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白朴、马致远、郑光祖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并称为“元曲四大家”。</a:t>
            </a:r>
          </a:p>
          <a:p>
            <a:pPr indent="576000" defTabSz="914377">
              <a:lnSpc>
                <a:spcPct val="120000"/>
              </a:lnSpc>
            </a:pP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以杂剧的成就最大，最著名的是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窦娥冤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》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。关汉卿也写了不少历史剧，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单刀会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》《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单鞭夺槊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》《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西蜀梦</a:t>
            </a:r>
            <a:r>
              <a:rPr lang="en-US" altLang="zh-CN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》</a:t>
            </a:r>
            <a:r>
              <a:rPr lang="zh-CN" altLang="en-US" sz="24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等，被誉“曲圣”。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3473C20-ACA2-47C3-9649-2BA8A79DF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77902" y="5412390"/>
            <a:ext cx="1808337" cy="861853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A354F7B7-CFE3-4736-967C-06E6A6AAAC01}"/>
              </a:ext>
            </a:extLst>
          </p:cNvPr>
          <p:cNvGrpSpPr/>
          <p:nvPr/>
        </p:nvGrpSpPr>
        <p:grpSpPr>
          <a:xfrm>
            <a:off x="553144" y="1151577"/>
            <a:ext cx="3390900" cy="780848"/>
            <a:chOff x="1460500" y="2273300"/>
            <a:chExt cx="3390900" cy="774700"/>
          </a:xfrm>
        </p:grpSpPr>
        <p:sp>
          <p:nvSpPr>
            <p:cNvPr id="9" name="矩形: 圆角 1">
              <a:extLst>
                <a:ext uri="{FF2B5EF4-FFF2-40B4-BE49-F238E27FC236}">
                  <a16:creationId xmlns:a16="http://schemas.microsoft.com/office/drawing/2014/main" id="{681DE247-07F1-4BA9-B481-397CF72FF393}"/>
                </a:ext>
              </a:extLst>
            </p:cNvPr>
            <p:cNvSpPr/>
            <p:nvPr/>
          </p:nvSpPr>
          <p:spPr>
            <a:xfrm>
              <a:off x="1460500" y="2273300"/>
              <a:ext cx="3390900" cy="774700"/>
            </a:xfrm>
            <a:prstGeom prst="roundRect">
              <a:avLst>
                <a:gd name="adj" fmla="val 50000"/>
              </a:avLst>
            </a:prstGeom>
            <a:solidFill>
              <a:srgbClr val="9135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lnSpc>
                  <a:spcPct val="120000"/>
                </a:lnSpc>
              </a:pPr>
              <a:endParaRPr lang="zh-CN" altLang="en-US" sz="1867">
                <a:solidFill>
                  <a:srgbClr val="FFFFFF"/>
                </a:solidFill>
                <a:latin typeface="Arial"/>
                <a:ea typeface="黑体" panose="02010609060101010101" pitchFamily="49" charset="-122"/>
                <a:cs typeface="Arial"/>
              </a:endParaRPr>
            </a:p>
          </p:txBody>
        </p:sp>
        <p:sp>
          <p:nvSpPr>
            <p:cNvPr id="10" name="文本框 7">
              <a:extLst>
                <a:ext uri="{FF2B5EF4-FFF2-40B4-BE49-F238E27FC236}">
                  <a16:creationId xmlns:a16="http://schemas.microsoft.com/office/drawing/2014/main" id="{F0E34595-D76B-4714-9C98-46FD5921863C}"/>
                </a:ext>
              </a:extLst>
            </p:cNvPr>
            <p:cNvSpPr txBox="1"/>
            <p:nvPr/>
          </p:nvSpPr>
          <p:spPr>
            <a:xfrm>
              <a:off x="2075180" y="2399030"/>
              <a:ext cx="2201545" cy="561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defTabSz="914377">
                <a:lnSpc>
                  <a:spcPct val="120000"/>
                </a:lnSpc>
              </a:pPr>
              <a:r>
                <a:rPr lang="zh-CN" altLang="en-US" sz="28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/>
                </a:rPr>
                <a:t>知人论世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C50EB76-F13F-40DF-86C1-8AC6BFACC04D}"/>
              </a:ext>
            </a:extLst>
          </p:cNvPr>
          <p:cNvGrpSpPr/>
          <p:nvPr/>
        </p:nvGrpSpPr>
        <p:grpSpPr>
          <a:xfrm>
            <a:off x="480560" y="2423207"/>
            <a:ext cx="3536068" cy="3420109"/>
            <a:chOff x="249089" y="1203163"/>
            <a:chExt cx="2919647" cy="2758439"/>
          </a:xfrm>
        </p:grpSpPr>
        <p:pic>
          <p:nvPicPr>
            <p:cNvPr id="12" name="Picture 2" descr="http://dingyue.ws.126.net/pEMcTFMPbvzFnpjz=754JopDlFQiy43LR4mgHrqvd9JzL1535518837332compressflag.jpeg">
              <a:extLst>
                <a:ext uri="{FF2B5EF4-FFF2-40B4-BE49-F238E27FC236}">
                  <a16:creationId xmlns:a16="http://schemas.microsoft.com/office/drawing/2014/main" id="{52947252-C912-460C-B971-D86A7A0796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49089" y="1203163"/>
              <a:ext cx="2919647" cy="2758439"/>
            </a:xfrm>
            <a:prstGeom prst="rect">
              <a:avLst/>
            </a:prstGeom>
            <a:noFill/>
            <a:ln>
              <a:solidFill>
                <a:srgbClr val="96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1D631907-8E28-4E81-BD55-2EBEBEF36A1D}"/>
                </a:ext>
              </a:extLst>
            </p:cNvPr>
            <p:cNvGrpSpPr/>
            <p:nvPr/>
          </p:nvGrpSpPr>
          <p:grpSpPr>
            <a:xfrm>
              <a:off x="447595" y="1203163"/>
              <a:ext cx="1243159" cy="1219997"/>
              <a:chOff x="5175525" y="166206"/>
              <a:chExt cx="1243159" cy="1219997"/>
            </a:xfrm>
          </p:grpSpPr>
          <p:sp>
            <p:nvSpPr>
              <p:cNvPr id="14" name="TextBox 1">
                <a:extLst>
                  <a:ext uri="{FF2B5EF4-FFF2-40B4-BE49-F238E27FC236}">
                    <a16:creationId xmlns:a16="http://schemas.microsoft.com/office/drawing/2014/main" id="{1F695FA1-8A14-460C-A0B2-C64E3D4DC32D}"/>
                  </a:ext>
                </a:extLst>
              </p:cNvPr>
              <p:cNvSpPr txBox="1"/>
              <p:nvPr/>
            </p:nvSpPr>
            <p:spPr>
              <a:xfrm>
                <a:off x="5266832" y="418342"/>
                <a:ext cx="1151852" cy="8851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377">
                  <a:lnSpc>
                    <a:spcPct val="120000"/>
                  </a:lnSpc>
                </a:pPr>
                <a:r>
                  <a:rPr lang="zh-CN" altLang="en-US" sz="1867" dirty="0">
                    <a:solidFill>
                      <a:schemeClr val="accent5">
                        <a:lumMod val="1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/>
                  </a:rPr>
                  <a:t>在下关</a:t>
                </a:r>
                <a:r>
                  <a:rPr lang="en-US" altLang="zh-CN" sz="1867" dirty="0">
                    <a:solidFill>
                      <a:schemeClr val="accent5">
                        <a:lumMod val="1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/>
                  </a:rPr>
                  <a:t>·</a:t>
                </a:r>
                <a:r>
                  <a:rPr lang="zh-CN" altLang="en-US" sz="1867" dirty="0">
                    <a:solidFill>
                      <a:schemeClr val="accent5">
                        <a:lumMod val="1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/>
                  </a:rPr>
                  <a:t>铜豌豆</a:t>
                </a:r>
                <a:r>
                  <a:rPr lang="en-US" altLang="zh-CN" sz="1867" dirty="0">
                    <a:solidFill>
                      <a:schemeClr val="accent5">
                        <a:lumMod val="1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/>
                  </a:rPr>
                  <a:t>·</a:t>
                </a:r>
                <a:r>
                  <a:rPr lang="zh-CN" altLang="en-US" sz="1867" dirty="0">
                    <a:solidFill>
                      <a:schemeClr val="accent5">
                        <a:lumMod val="1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/>
                  </a:rPr>
                  <a:t>汉卿，请多指教。</a:t>
                </a:r>
              </a:p>
            </p:txBody>
          </p:sp>
          <p:sp>
            <p:nvSpPr>
              <p:cNvPr id="15" name="椭圆形标注 2">
                <a:extLst>
                  <a:ext uri="{FF2B5EF4-FFF2-40B4-BE49-F238E27FC236}">
                    <a16:creationId xmlns:a16="http://schemas.microsoft.com/office/drawing/2014/main" id="{005DC79B-08B1-40D2-BB22-3337B4889751}"/>
                  </a:ext>
                </a:extLst>
              </p:cNvPr>
              <p:cNvSpPr/>
              <p:nvPr/>
            </p:nvSpPr>
            <p:spPr>
              <a:xfrm>
                <a:off x="5175525" y="166206"/>
                <a:ext cx="1205945" cy="1219997"/>
              </a:xfrm>
              <a:prstGeom prst="wedgeEllipseCallout">
                <a:avLst>
                  <a:gd name="adj1" fmla="val 66228"/>
                  <a:gd name="adj2" fmla="val 58334"/>
                </a:avLst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>
                  <a:lnSpc>
                    <a:spcPct val="120000"/>
                  </a:lnSpc>
                </a:pPr>
                <a:endParaRPr lang="zh-CN" altLang="en-US" sz="1867">
                  <a:solidFill>
                    <a:srgbClr val="FFFFFF"/>
                  </a:solidFill>
                  <a:latin typeface="Arial"/>
                  <a:ea typeface="黑体" panose="02010609060101010101" pitchFamily="49" charset="-122"/>
                  <a:cs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4043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88" y="5808663"/>
            <a:ext cx="20351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35125"/>
            <a:ext cx="2058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图片 9" descr="4009686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6"/>
          <a:stretch>
            <a:fillRect/>
          </a:stretch>
        </p:blipFill>
        <p:spPr bwMode="auto">
          <a:xfrm>
            <a:off x="15875" y="3043238"/>
            <a:ext cx="3989388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文本框 12"/>
          <p:cNvSpPr txBox="1">
            <a:spLocks noChangeArrowheads="1"/>
          </p:cNvSpPr>
          <p:nvPr/>
        </p:nvSpPr>
        <p:spPr bwMode="auto">
          <a:xfrm>
            <a:off x="2114550" y="2339975"/>
            <a:ext cx="8772525" cy="58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57467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学生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活动一：窦娥人物形象分析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714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5EAC3D6-E1EB-48B5-AF3B-CAC917D2EE73}"/>
              </a:ext>
            </a:extLst>
          </p:cNvPr>
          <p:cNvSpPr/>
          <p:nvPr/>
        </p:nvSpPr>
        <p:spPr>
          <a:xfrm>
            <a:off x="230909" y="203200"/>
            <a:ext cx="11755330" cy="6446981"/>
          </a:xfrm>
          <a:prstGeom prst="rect">
            <a:avLst/>
          </a:prstGeom>
          <a:solidFill>
            <a:schemeClr val="bg1"/>
          </a:solidFill>
          <a:ln>
            <a:solidFill>
              <a:srgbClr val="9135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lnSpc>
                <a:spcPct val="120000"/>
              </a:lnSpc>
            </a:pPr>
            <a:endParaRPr lang="zh-CN" altLang="en-US" sz="1867">
              <a:solidFill>
                <a:srgbClr val="FFFFFF"/>
              </a:solidFill>
              <a:latin typeface="Arial"/>
              <a:ea typeface="黑体" panose="02010609060101010101" pitchFamily="49" charset="-122"/>
              <a:cs typeface="Arial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3E36936-D990-4D49-B6E9-0273340DE8EF}"/>
              </a:ext>
            </a:extLst>
          </p:cNvPr>
          <p:cNvSpPr/>
          <p:nvPr/>
        </p:nvSpPr>
        <p:spPr>
          <a:xfrm>
            <a:off x="350983" y="-73944"/>
            <a:ext cx="11216986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6000" defTabSz="914377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/>
            </a:r>
            <a:b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</a:br>
            <a:r>
              <a:rPr lang="zh-CN" altLang="en-US" sz="28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窦娥人物</a:t>
            </a:r>
            <a:r>
              <a:rPr lang="zh-CN" altLang="en-US" sz="2800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形象</a:t>
            </a:r>
            <a:endParaRPr lang="en-US" altLang="zh-CN" sz="2800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indent="576000" defTabSz="914377">
              <a:lnSpc>
                <a:spcPct val="120000"/>
              </a:lnSpc>
            </a:pPr>
            <a:endParaRPr lang="en-US" altLang="zh-CN" sz="2800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indent="576000" defTabSz="914377">
              <a:lnSpc>
                <a:spcPct val="12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•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	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善良孝顺</a:t>
            </a:r>
          </a:p>
          <a:p>
            <a:pPr indent="576000" defTabSz="914377">
              <a:lnSpc>
                <a:spcPct val="12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•	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具有反抗性：不肯改嫁，三桩誓言，鬼魂伸冤。</a:t>
            </a:r>
          </a:p>
          <a:p>
            <a:pPr indent="576000" defTabSz="914377">
              <a:lnSpc>
                <a:spcPct val="12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•	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具有服从性：对夫守寡，对婆尽孝，对父不恨。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3473C20-ACA2-47C3-9649-2BA8A79DF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77902" y="5412390"/>
            <a:ext cx="1808337" cy="86185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7088" y="4000500"/>
            <a:ext cx="52292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5EAC3D6-E1EB-48B5-AF3B-CAC917D2EE73}"/>
              </a:ext>
            </a:extLst>
          </p:cNvPr>
          <p:cNvSpPr/>
          <p:nvPr/>
        </p:nvSpPr>
        <p:spPr>
          <a:xfrm>
            <a:off x="230909" y="203200"/>
            <a:ext cx="11755330" cy="6446981"/>
          </a:xfrm>
          <a:prstGeom prst="rect">
            <a:avLst/>
          </a:prstGeom>
          <a:solidFill>
            <a:schemeClr val="bg1"/>
          </a:solidFill>
          <a:ln>
            <a:solidFill>
              <a:srgbClr val="9135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lnSpc>
                <a:spcPct val="120000"/>
              </a:lnSpc>
            </a:pPr>
            <a:endParaRPr lang="zh-CN" altLang="en-US" sz="1867">
              <a:solidFill>
                <a:srgbClr val="FFFFFF"/>
              </a:solidFill>
              <a:latin typeface="Arial"/>
              <a:ea typeface="黑体" panose="02010609060101010101" pitchFamily="49" charset="-122"/>
              <a:cs typeface="Arial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3E36936-D990-4D49-B6E9-0273340DE8EF}"/>
              </a:ext>
            </a:extLst>
          </p:cNvPr>
          <p:cNvSpPr/>
          <p:nvPr/>
        </p:nvSpPr>
        <p:spPr>
          <a:xfrm>
            <a:off x="350983" y="-73944"/>
            <a:ext cx="11216986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6000" defTabSz="914377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/>
            </a:r>
            <a:b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</a:br>
            <a:r>
              <a:rPr lang="zh-CN" altLang="en-US" sz="2800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窦娥人物</a:t>
            </a:r>
            <a:r>
              <a:rPr lang="zh-CN" altLang="en-US" sz="2800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形象</a:t>
            </a:r>
            <a:endParaRPr lang="en-US" altLang="zh-CN" sz="2800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indent="576000" defTabSz="914377">
              <a:lnSpc>
                <a:spcPct val="120000"/>
              </a:lnSpc>
            </a:pPr>
            <a:endParaRPr lang="en-US" altLang="zh-CN" sz="2800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indent="576000" defTabSz="914377">
              <a:lnSpc>
                <a:spcPct val="12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人</a:t>
            </a:r>
            <a:r>
              <a:rPr lang="en-US" altLang="zh-CN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-------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一类人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----------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一批人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---------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一个文化群体的符号</a:t>
            </a:r>
          </a:p>
          <a:p>
            <a:pPr indent="576000" defTabSz="914377"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剧本是由这个女性（窦娥）作为一面镜子反射出去，这个镜子照耀出整个封建时代，特别是异族统治之下的群体女性的形象，这也是群体儒士的形象，是儒家道统思想的典范。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3473C20-ACA2-47C3-9649-2BA8A79DF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77902" y="5412390"/>
            <a:ext cx="1808337" cy="86185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77088" y="4000500"/>
            <a:ext cx="52292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2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88" y="5808663"/>
            <a:ext cx="20351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35125"/>
            <a:ext cx="2058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图片 9" descr="4009686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6"/>
          <a:stretch>
            <a:fillRect/>
          </a:stretch>
        </p:blipFill>
        <p:spPr bwMode="auto">
          <a:xfrm>
            <a:off x="15875" y="3043238"/>
            <a:ext cx="3989388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文本框 12"/>
          <p:cNvSpPr txBox="1">
            <a:spLocks noChangeArrowheads="1"/>
          </p:cNvSpPr>
          <p:nvPr/>
        </p:nvSpPr>
        <p:spPr bwMode="auto">
          <a:xfrm>
            <a:off x="2114550" y="2339975"/>
            <a:ext cx="8772525" cy="58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57467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学生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活动二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</a:t>
            </a: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窦娥冤</a:t>
            </a: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冤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在哪？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569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E5EAC3D6-E1EB-48B5-AF3B-CAC917D2EE73}"/>
              </a:ext>
            </a:extLst>
          </p:cNvPr>
          <p:cNvSpPr/>
          <p:nvPr/>
        </p:nvSpPr>
        <p:spPr>
          <a:xfrm>
            <a:off x="230909" y="203200"/>
            <a:ext cx="11755330" cy="6446981"/>
          </a:xfrm>
          <a:prstGeom prst="rect">
            <a:avLst/>
          </a:prstGeom>
          <a:solidFill>
            <a:schemeClr val="bg1"/>
          </a:solidFill>
          <a:ln>
            <a:solidFill>
              <a:srgbClr val="9135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lnSpc>
                <a:spcPct val="120000"/>
              </a:lnSpc>
            </a:pPr>
            <a:endParaRPr lang="zh-CN" altLang="en-US" sz="1867">
              <a:solidFill>
                <a:srgbClr val="FFFFFF"/>
              </a:solidFill>
              <a:latin typeface="Arial"/>
              <a:ea typeface="黑体" panose="02010609060101010101" pitchFamily="49" charset="-122"/>
              <a:cs typeface="Arial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3E36936-D990-4D49-B6E9-0273340DE8EF}"/>
              </a:ext>
            </a:extLst>
          </p:cNvPr>
          <p:cNvSpPr/>
          <p:nvPr/>
        </p:nvSpPr>
        <p:spPr>
          <a:xfrm>
            <a:off x="769253" y="403989"/>
            <a:ext cx="11216986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6000" defTabSz="914377">
              <a:lnSpc>
                <a:spcPct val="120000"/>
              </a:lnSpc>
            </a:pPr>
            <a:r>
              <a:rPr lang="en-US" altLang="zh-CN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窦娥冤</a:t>
            </a:r>
            <a:r>
              <a:rPr lang="en-US" altLang="zh-CN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28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冤在哪？</a:t>
            </a:r>
          </a:p>
          <a:p>
            <a:pPr indent="576000" defTabSz="914377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/>
            </a:r>
            <a:br>
              <a:rPr lang="zh-CN" altLang="en-US" sz="28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</a:br>
            <a:endParaRPr lang="en-US" altLang="zh-CN" sz="2800" dirty="0" smtClean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为了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婆婆</a:t>
            </a:r>
            <a:r>
              <a:rPr lang="zh-CN" altLang="en-US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无罪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招认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背上药死公公的骂名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无力抗争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含冤而死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世人明知有冤却作为旁观者冷眼相看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3473C20-ACA2-47C3-9649-2BA8A79DF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77902" y="5412390"/>
            <a:ext cx="1808337" cy="86185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0465" y="4000500"/>
            <a:ext cx="52292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6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88" y="5808663"/>
            <a:ext cx="20351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35125"/>
            <a:ext cx="2058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图片 9" descr="4009686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6"/>
          <a:stretch>
            <a:fillRect/>
          </a:stretch>
        </p:blipFill>
        <p:spPr bwMode="auto">
          <a:xfrm>
            <a:off x="15875" y="3043238"/>
            <a:ext cx="3989388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文本框 12"/>
          <p:cNvSpPr txBox="1">
            <a:spLocks noChangeArrowheads="1"/>
          </p:cNvSpPr>
          <p:nvPr/>
        </p:nvSpPr>
        <p:spPr bwMode="auto">
          <a:xfrm>
            <a:off x="2114550" y="2339975"/>
            <a:ext cx="8772525" cy="58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57467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学生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活动二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</a:t>
            </a: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窦娥冤</a:t>
            </a: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冤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在哪？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pic>
        <p:nvPicPr>
          <p:cNvPr id="7" name="图片 6" descr="C:\Users\sqy\AppData\Local\Temp\WeChat Files\aa1499a7a4a04f2d2fc01158fbc101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84602" y="-2394409"/>
            <a:ext cx="6363093" cy="117175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61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88" y="5808663"/>
            <a:ext cx="20351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35125"/>
            <a:ext cx="2058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图片 9" descr="4009686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6"/>
          <a:stretch>
            <a:fillRect/>
          </a:stretch>
        </p:blipFill>
        <p:spPr bwMode="auto">
          <a:xfrm>
            <a:off x="15875" y="3043238"/>
            <a:ext cx="3989388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文本框 12"/>
          <p:cNvSpPr txBox="1">
            <a:spLocks noChangeArrowheads="1"/>
          </p:cNvSpPr>
          <p:nvPr/>
        </p:nvSpPr>
        <p:spPr bwMode="auto">
          <a:xfrm>
            <a:off x="2114550" y="2339975"/>
            <a:ext cx="8772525" cy="58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57467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学生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活动二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</a:t>
            </a: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窦娥冤</a:t>
            </a: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冤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在哪？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pic>
        <p:nvPicPr>
          <p:cNvPr id="8" name="图片 7" descr="C:\Users\sqy\AppData\Local\Temp\WeChat Files\8a0e6db1e0a98cae896f8913503fb9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34325" y="-2547595"/>
            <a:ext cx="6523349" cy="119531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117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88" y="5808663"/>
            <a:ext cx="20351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35125"/>
            <a:ext cx="2058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图片 9" descr="4009686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6"/>
          <a:stretch>
            <a:fillRect/>
          </a:stretch>
        </p:blipFill>
        <p:spPr bwMode="auto">
          <a:xfrm>
            <a:off x="15875" y="3043238"/>
            <a:ext cx="3989388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文本框 12"/>
          <p:cNvSpPr txBox="1">
            <a:spLocks noChangeArrowheads="1"/>
          </p:cNvSpPr>
          <p:nvPr/>
        </p:nvSpPr>
        <p:spPr bwMode="auto">
          <a:xfrm>
            <a:off x="2114550" y="2339975"/>
            <a:ext cx="8772525" cy="109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57467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学生活动三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：你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觉得关汉卿创作动机是为了批判封建制度么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？（讨论）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81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E3E36936-D990-4D49-B6E9-0273340DE8EF}"/>
              </a:ext>
            </a:extLst>
          </p:cNvPr>
          <p:cNvSpPr/>
          <p:nvPr/>
        </p:nvSpPr>
        <p:spPr>
          <a:xfrm>
            <a:off x="131974" y="141402"/>
            <a:ext cx="11774079" cy="526297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defTabSz="914377">
              <a:lnSpc>
                <a:spcPct val="120000"/>
              </a:lnSpc>
            </a:pP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平反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冤情者及其人物设定？ 直接仇人复仇？找其他清官平反？而是要等待三年后窦天章“恰巧”被皇帝派到楚州来“刷卷”时才向父亲伸冤？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-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举及第，加封两淮提刑肃政廉访使；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“审囚刷卷，体察滥官污吏”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皇帝赐予“势剑金牌”，具有先斩后奏的权力，“威权万里”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 皇帝派出钦差</a:t>
            </a:r>
            <a:r>
              <a:rPr lang="en-US" altLang="zh-CN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——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皇帝英明！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钦差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代表皇帝平反冤案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——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皇帝英明！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 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“要你三从四德”</a:t>
            </a:r>
          </a:p>
          <a:p>
            <a:pPr marL="45720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“与天子分忧，万民除害”“方显王家法不使民冤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”</a:t>
            </a:r>
            <a:endParaRPr lang="en-US" altLang="zh-CN" sz="2800" dirty="0" smtClean="0"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3473C20-ACA2-47C3-9649-2BA8A79DF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77902" y="5412390"/>
            <a:ext cx="1808337" cy="86185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83909" y="5619115"/>
            <a:ext cx="1122418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defTabSz="914377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钦差</a:t>
            </a:r>
            <a:r>
              <a:rPr lang="zh-CN" altLang="en-US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平反代表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着官民的和解</a:t>
            </a:r>
            <a:r>
              <a:rPr lang="zh-CN" altLang="en-US" sz="28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>，是封建礼治的维护者。</a:t>
            </a:r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038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DAF766-0C79-493C-A378-8FD2F560C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6209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/>
              </a:rPr>
              <a:t>鬼魂情节的反向思考</a:t>
            </a:r>
            <a:r>
              <a:rPr lang="en-US" altLang="zh-CN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  <a:t/>
            </a:r>
            <a:br>
              <a:rPr lang="en-US" altLang="zh-CN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/>
              </a:rPr>
            </a:b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EC67B6-D32B-4CDC-9F05-348AB2981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6812" y="2127393"/>
            <a:ext cx="9858375" cy="2137508"/>
          </a:xfrm>
          <a:prstGeom prst="rect">
            <a:avLst/>
          </a:prstGeom>
          <a:noFill/>
          <a:ln w="9525">
            <a:solidFill>
              <a:schemeClr val="accent5">
                <a:lumMod val="50000"/>
              </a:schemeClr>
            </a:solidFill>
            <a:miter lim="800000"/>
          </a:ln>
          <a:effectLst/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dirty="0" smtClean="0">
                <a:latin typeface="Arial" panose="020B0604020202020204" pitchFamily="34" charset="0"/>
                <a:ea typeface="楷体" panose="02010609060101010101" charset="-122"/>
              </a:rPr>
              <a:t>窦娥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charset="-122"/>
              </a:rPr>
              <a:t>的冤屈被她的高官父亲平反，可不是每个鬼魂都有这样的一个高官父亲，或者说根本人死后就没有鬼魂！无论如何去想这个问题，结果都是很无奈的。平民百姓的冤屈苦难永远不会得到慰藉，女性</a:t>
            </a:r>
            <a:r>
              <a:rPr lang="zh-CN" altLang="en-US" sz="2800" dirty="0" smtClean="0">
                <a:latin typeface="Arial" panose="020B0604020202020204" pitchFamily="34" charset="0"/>
                <a:ea typeface="楷体" panose="02010609060101010101" charset="-122"/>
              </a:rPr>
              <a:t>被无端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charset="-122"/>
              </a:rPr>
              <a:t>扭曲，人民卑微到了尘埃</a:t>
            </a:r>
            <a:r>
              <a:rPr lang="zh-CN" altLang="en-US" sz="2800" dirty="0" smtClean="0">
                <a:latin typeface="Arial" panose="020B0604020202020204" pitchFamily="34" charset="0"/>
                <a:ea typeface="楷体" panose="02010609060101010101" charset="-122"/>
              </a:rPr>
              <a:t>里。</a:t>
            </a:r>
            <a:endParaRPr lang="zh-CN" altLang="en-US" sz="2800" dirty="0">
              <a:latin typeface="Arial" panose="020B0604020202020204" pitchFamily="34" charset="0"/>
              <a:ea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455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1219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4988" y="5808663"/>
            <a:ext cx="203517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635125"/>
            <a:ext cx="205898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文本框 12"/>
          <p:cNvSpPr txBox="1">
            <a:spLocks noChangeArrowheads="1"/>
          </p:cNvSpPr>
          <p:nvPr/>
        </p:nvSpPr>
        <p:spPr bwMode="auto">
          <a:xfrm>
            <a:off x="870211" y="746845"/>
            <a:ext cx="8772525" cy="580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57467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lv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4</a:t>
            </a:r>
            <a:r>
              <a:rPr lang="zh-CN" altLang="en-US" sz="2800" dirty="0" smtClean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、高中</a:t>
            </a:r>
            <a:r>
              <a:rPr lang="zh-CN" altLang="en-US" sz="2800" dirty="0">
                <a:solidFill>
                  <a:srgbClr val="C0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语文学科生涯渗透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仿宋" panose="02010600040101010101" pitchFamily="2" charset="-122"/>
              <a:ea typeface="华文仿宋" panose="0201060004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7072" y="1508289"/>
            <a:ext cx="11465130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愿中国青年都摆脱冷气，只是向上走，不必听自暴自弃者流的话。能做事的做事，能发声的发声，有一分热，发一分光，就令萤火虫一般，也可以在黑暗里发一点光，不必等候炬火。此后如竟没有炬火，我便是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唯一的光。                   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热风 鲁迅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" name="图片 8" descr="https://dss1.bdstatic.com/70cFuXSh_Q1YnxGkpoWK1HF6hhy/it/u=2698013950,15553405&amp;fm=26&amp;gp=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19" y="3429000"/>
            <a:ext cx="3685881" cy="312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 descr="https://dss2.bdstatic.com/70cFvnSh_Q1YnxGkpoWK1HF6hhy/it/u=2154901359,3477486375&amp;fm=26&amp;gp=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594" y="3429000"/>
            <a:ext cx="3450213" cy="3127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图片 10" descr="https://ss2.bdstatic.com/70cFvnSh_Q1YnxGkpoWK1HF6hhy/it/u=1460205929,1793016009&amp;fm=26&amp;gp=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01" y="3429000"/>
            <a:ext cx="3619368" cy="3118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21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肥皂">
  <a:themeElements>
    <a:clrScheme name="肥皂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肥皂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肥皂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670</Words>
  <Application>Microsoft Office PowerPoint</Application>
  <PresentationFormat>宽屏</PresentationFormat>
  <Paragraphs>52</Paragraphs>
  <Slides>14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0" baseType="lpstr">
      <vt:lpstr>等线</vt:lpstr>
      <vt:lpstr>等线 Light</vt:lpstr>
      <vt:lpstr>黑体</vt:lpstr>
      <vt:lpstr>华文仿宋</vt:lpstr>
      <vt:lpstr>华文楷体</vt:lpstr>
      <vt:lpstr>华文隶书</vt:lpstr>
      <vt:lpstr>楷体</vt:lpstr>
      <vt:lpstr>隶书</vt:lpstr>
      <vt:lpstr>宋体</vt:lpstr>
      <vt:lpstr>微软雅黑</vt:lpstr>
      <vt:lpstr>幼圆</vt:lpstr>
      <vt:lpstr>Arial</vt:lpstr>
      <vt:lpstr>Garamond</vt:lpstr>
      <vt:lpstr>Wingdings</vt:lpstr>
      <vt:lpstr>Office 主题​​</vt:lpstr>
      <vt:lpstr>肥皂</vt:lpstr>
      <vt:lpstr>窦娥冤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鬼魂情节的反向思考 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sqy</dc:creator>
  <cp:lastModifiedBy>sqy</cp:lastModifiedBy>
  <cp:revision>15</cp:revision>
  <dcterms:created xsi:type="dcterms:W3CDTF">2021-03-23T22:14:15Z</dcterms:created>
  <dcterms:modified xsi:type="dcterms:W3CDTF">2021-03-24T03:07:47Z</dcterms:modified>
</cp:coreProperties>
</file>