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>
      <p:cViewPr varScale="1">
        <p:scale>
          <a:sx n="65" d="100"/>
          <a:sy n="65" d="100"/>
        </p:scale>
        <p:origin x="208" y="10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03363A-04D7-7502-2712-8AA458880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C7AFEDC-F6B0-6FFB-D302-FAF73A8FC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F37230-61B9-ECFD-2DCA-F70AA06E4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95E61E-2C28-CF22-B586-EAF154838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D53291-66FE-36DF-2DF7-5A456AB2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15278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31FD4D-0EBC-A297-DEEE-601772E1D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368CB8-38B2-CA79-D824-4E53F3278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249FA4-451A-78EA-1256-B68A5E54E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A5ACAB-5149-8D63-8679-791BD4326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E88CF77-CB23-3DB9-C325-2EBDA0960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7086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18870E-2E80-0DFC-A48C-C9E906622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464F5C4-E1D9-4596-F053-EE0513551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9B0B75-D071-ED94-018A-C76843CBB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45B6DE-D50F-F067-1C3F-CE8F7260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BFD3DC-9936-23A8-D2A1-1DAD548F5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53811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9AC584-1951-611A-8A72-3274C551D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62A9946-1146-4AC9-DA88-E30F7BA642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1D60B1-F8C8-6D9E-0404-09E159EC9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8BC6815-3E93-C9DE-9AAA-19083F65E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5104B73-FA1A-F6EA-487E-4A0605531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1124CB9-525D-C000-2AB6-27927B965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2117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26244C-5AB7-6085-1CF4-E9342B353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364D415-BDD8-DEC3-DC61-87A90CB46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0B9E843-2F75-1CC5-1924-D2991EB00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BFAACE7-C090-03DA-6CC0-0B5C40EC8C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577066F-F05D-67AC-02AC-8CF0C7D2DC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FEA23A5-5B23-8DAA-5B5B-5936D3B0B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37E90A1-7E24-39FC-B88A-EDA555FF9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860EEA3-BA9B-80FE-511A-FAD0BAB16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8082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6FBF9C-81A5-48D1-8410-298B0C9DA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332487D-3317-0BA8-30E4-BFC4A13A4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C00301D-DC23-0950-7394-A735F0157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1214422-F7B1-5AA1-C3EF-F2FA70E9C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58632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593C2E7-3F5C-9DC9-AD6F-C4C7DBBB8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7539D0C-6923-AA29-A59D-2AE17EBFE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45F0892-4AAA-ED23-2A3C-3B2F8C6A3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12579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BA7DBC-3143-1B9C-E0A8-93D7BBCCD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763B166-DC73-ADB8-9902-D3241D90E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B19CF5F-83D5-CD77-B403-70885961A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60C4DCF-80F3-55FB-EE06-CCED1211A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D14B017-8009-9936-4F83-204CFCCA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63ED352-D098-7F60-AF14-6D58D70D0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55301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027F1A-2AF0-7F41-0F82-72A793AA5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4C1FEFC-8A2C-F43A-DEBC-B970EA0F5F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408BFAD-A01C-41C4-BA47-6CB36510B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0E0CA26-54B3-44F3-B09D-1FD8D85E8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2BDDE4D-42CE-366F-59F9-BE1E3C2A1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426A3CA-5FBB-1CCC-26C0-2301AEA7F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9357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175CE2-6D2D-DA70-0686-F982687AA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456BA76-2025-341C-EDEA-3B36A7D760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BFCBB3-EBF2-5C18-6A07-57A9A122D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CA2D9DA-7717-41D9-10DA-ACECDF5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087670-74E0-322D-EF63-127912C51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76953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581A2B1-3284-767E-1AD3-BEBD9D0D1B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57DC20A-684E-26CB-DD9F-472A17F4BB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CC48585-5D3D-09EE-B161-054EC0840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17BA7DA-48BA-1454-7D19-DA15EB777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D662E5-F2D4-A7A6-292F-EBBBB2F6E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6045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F9EB047-F31E-8767-9818-5AD2314FF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DDEDB59-3CDB-3E18-DC17-E65A98DDFC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A45B336-DF1B-A123-8A60-3D713EA6FF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83810-6FA0-DC44-B7EE-0E42B4A8F5A4}" type="datetimeFigureOut">
              <a:rPr kumimoji="1" lang="zh-CN" altLang="en-US" smtClean="0"/>
              <a:t>2022/12/29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CB4C77-6ADD-7AC4-A98D-A33D28066A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FB9082-DF06-AB3D-9609-68C5CF05EE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B1ECC-88F6-E546-9CF1-012F4DAEB69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43456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343EED-99DF-6834-F87F-EA9931C8E0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kumimoji="1" lang="zh-CN" altLang="en-US" dirty="0"/>
              <a:t>提升班</a:t>
            </a:r>
            <a:r>
              <a:rPr kumimoji="1" lang="en-US" altLang="zh-CN" dirty="0"/>
              <a:t>1229  </a:t>
            </a:r>
            <a:br>
              <a:rPr kumimoji="1" lang="en-US" altLang="zh-CN" dirty="0"/>
            </a:br>
            <a:r>
              <a:rPr kumimoji="1" lang="en-US" altLang="zh-CN" dirty="0"/>
              <a:t>“</a:t>
            </a:r>
            <a:r>
              <a:rPr kumimoji="1" lang="zh-CN" altLang="en-US" dirty="0"/>
              <a:t>原句与改句”专练</a:t>
            </a:r>
            <a:br>
              <a:rPr kumimoji="1" lang="zh-CN" altLang="en-US" dirty="0"/>
            </a:b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3EC55AE-E5FE-2E3C-5920-DE3D263EB2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i="0" u="none" strike="noStrike" dirty="0">
                <a:solidFill>
                  <a:srgbClr val="7B0C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表达效果对比分析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3113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9D0DBDF-ACDD-482B-15E6-F30C3A7AECC3}"/>
              </a:ext>
            </a:extLst>
          </p:cNvPr>
          <p:cNvSpPr txBox="1"/>
          <p:nvPr/>
        </p:nvSpPr>
        <p:spPr>
          <a:xfrm>
            <a:off x="318052" y="357809"/>
            <a:ext cx="1187394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400" kern="100" spc="75" dirty="0">
                <a:solidFill>
                  <a:srgbClr val="00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CN" altLang="zh-CN" sz="2400" kern="100" spc="75" dirty="0">
                <a:solidFill>
                  <a:srgbClr val="00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年新高考全国Ⅰ卷（山东卷）真题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spc="75" dirty="0">
                <a:solidFill>
                  <a:srgbClr val="0080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原句：往小碟子里倒了醋和辣椒油，然后在酸和辣的合奏里，</a:t>
            </a:r>
            <a:r>
              <a:rPr lang="zh-CN" altLang="zh-CN" sz="2400" u="sng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我把饼和粥都一扫而光，又心满，又意足</a:t>
            </a:r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</a:p>
          <a:p>
            <a:pPr algn="just"/>
            <a:r>
              <a:rPr lang="en-US" altLang="zh-CN" sz="2400" kern="100" spc="75" dirty="0">
                <a:solidFill>
                  <a:srgbClr val="00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20.</a:t>
            </a:r>
            <a:r>
              <a:rPr lang="zh-CN" altLang="zh-CN" sz="2400" kern="100" spc="75" dirty="0">
                <a:solidFill>
                  <a:srgbClr val="00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文中画线的句子可以改写成：“我心满意足地把饼和粥都一扫而光。” 从语义上看二者基本相同，为什么说原文表达效果更好</a:t>
            </a:r>
            <a:r>
              <a:rPr lang="en-US" altLang="zh-CN" sz="2400" kern="100" spc="75" dirty="0">
                <a:solidFill>
                  <a:srgbClr val="00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zh-CN" sz="2400" b="1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强调的重点不同</a:t>
            </a:r>
            <a:r>
              <a:rPr lang="zh-CN" altLang="zh-CN" sz="2400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：改句的重点落在“一扫而光”上，强调全部吃完；原句的重点落在“又心满，意足”上，</a:t>
            </a:r>
            <a:r>
              <a:rPr lang="zh-CN" altLang="zh-CN" sz="2400" kern="100" spc="75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强调吃过肉饼之后的满足感，更符合原文的逻辑。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zh-CN" sz="2400" b="1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适用的位置不同</a:t>
            </a:r>
            <a:r>
              <a:rPr lang="zh-CN" altLang="zh-CN" sz="2400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：改句用来结束文段，似乎话还没说完；原句把“心满意足”拆开放在句子最后，语气舒缓，</a:t>
            </a:r>
            <a:r>
              <a:rPr lang="zh-CN" altLang="zh-CN" sz="2400" kern="100" spc="75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适合做段落的结尾。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lang="zh-CN" altLang="zh-CN" sz="2400" b="1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语体风格不同</a:t>
            </a:r>
            <a:r>
              <a:rPr lang="zh-CN" altLang="zh-CN" sz="2400" kern="100" spc="75" dirty="0"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：改句表达比较普通；原句更口语化，活泼俏皮，</a:t>
            </a:r>
            <a:r>
              <a:rPr lang="zh-CN" altLang="zh-CN" sz="2400" kern="100" spc="75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和整个文段的文风更和谐。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b="1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分析角度归纳</a:t>
            </a:r>
            <a:r>
              <a:rPr lang="en-US" altLang="zh-CN" sz="2400" b="1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内容上的侧重点（突出了、强调了什么）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在文段中的位置（适合开头或结尾；承上启下等）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文段的语言风格（活泼俏皮、典雅精致、委婉含蓄、深沉蕴藉····）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60ACAD7-EBA6-0959-3825-6C0C84E26CD1}"/>
              </a:ext>
            </a:extLst>
          </p:cNvPr>
          <p:cNvSpPr txBox="1"/>
          <p:nvPr/>
        </p:nvSpPr>
        <p:spPr>
          <a:xfrm>
            <a:off x="815008" y="596348"/>
            <a:ext cx="1095523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1.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原句：北京的雨会与槐花下了一街，一街的槐花雨把整个日子都流淌得芬芬芳芳。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改句：此时北京下的雨会把槐花打落，满街雨水流淌，槐花芬芳。</a:t>
            </a:r>
            <a:endParaRPr lang="en-US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思考</a:t>
            </a:r>
            <a:r>
              <a:rPr lang="en-US" altLang="zh-CN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🤔</a:t>
            </a:r>
          </a:p>
          <a:p>
            <a:pPr algn="ctr"/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几处不同？</a:t>
            </a:r>
            <a:endParaRPr lang="en-US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分析角度？</a:t>
            </a:r>
            <a:endParaRPr lang="en-US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2400" b="1" kern="100" dirty="0">
                <a:solidFill>
                  <a:srgbClr val="FF0000"/>
                </a:solidFill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有何效果？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70F2EC8-4F98-E5C5-D8D0-2EF6917AED4A}"/>
              </a:ext>
            </a:extLst>
          </p:cNvPr>
          <p:cNvSpPr txBox="1"/>
          <p:nvPr/>
        </p:nvSpPr>
        <p:spPr>
          <a:xfrm>
            <a:off x="683951" y="3583997"/>
            <a:ext cx="1121734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①原文把槐花比作雨，“下槐花雨”更有形象的美感。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②原文用了通感的修辞手法，“流淌得芬芬芳芳”兼有视觉的美感和气味的愉悦感。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③原文运用了叠音词“芬芬芳芳”，更有音韵美给人以强烈的美的感受。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④“日子都流淌”，化抽象为具体，表述更为生动形象。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06442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4B545AD-C1F9-62EC-B4A3-8E7DF54259E2}"/>
              </a:ext>
            </a:extLst>
          </p:cNvPr>
          <p:cNvSpPr txBox="1"/>
          <p:nvPr/>
        </p:nvSpPr>
        <p:spPr>
          <a:xfrm>
            <a:off x="563526" y="444138"/>
            <a:ext cx="1106849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2.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天地静穆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远山微茫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江阔波渺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林峦浑秀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草木华滋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i="0" kern="100" dirty="0">
                <a:solidFill>
                  <a:srgbClr val="F7313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村舍茅亭之间</a:t>
            </a:r>
            <a:r>
              <a:rPr lang="en-US" altLang="zh-CN" sz="2400" i="0" kern="100" dirty="0">
                <a:solidFill>
                  <a:srgbClr val="F7313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i="0" kern="100" dirty="0">
                <a:solidFill>
                  <a:srgbClr val="F7313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樵夫钓客的身影参差隐现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sz="2400" kern="100" dirty="0" err="1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弥漫着萧散淡泊的诗意。凭借艺术的非凡力量</a:t>
            </a:r>
            <a:r>
              <a:rPr lang="en-US" altLang="zh-CN" sz="2400" kern="100" dirty="0" err="1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sz="2400" kern="100" dirty="0" err="1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大自然获得了永恒的生命</a:t>
            </a:r>
            <a:r>
              <a:rPr lang="en-US" altLang="zh-CN" sz="24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。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原句：村舍茅亭之间，樵夫钓客的身影参差隐现，弥漫着萧散淡泊的诗意。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改句：村舍茅亭之间的樵夫钓客的身影弥漫着萧散淡泊的诗意。</a:t>
            </a:r>
            <a:endParaRPr lang="en-US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endParaRPr lang="en-US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思考</a:t>
            </a:r>
            <a:r>
              <a:rPr lang="en-US" altLang="zh-CN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🤔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：几处不同？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分析角度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（句式有无变化</a:t>
            </a:r>
            <a:r>
              <a:rPr lang="en-US" altLang="zh-CN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词语有无不同） 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？</a:t>
            </a:r>
            <a:r>
              <a:rPr lang="zh-CN" altLang="en-US" sz="2400" b="1" kern="100" dirty="0">
                <a:solidFill>
                  <a:srgbClr val="FF0000"/>
                </a:solidFill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有何效果？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CF20B8A-88A6-253A-4A96-6738687CAACA}"/>
              </a:ext>
            </a:extLst>
          </p:cNvPr>
          <p:cNvSpPr txBox="1"/>
          <p:nvPr/>
        </p:nvSpPr>
        <p:spPr>
          <a:xfrm>
            <a:off x="755374" y="3514061"/>
            <a:ext cx="100584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①原文使用了三个短句，节奏明快、有力，并和前文句式保持一致。改成长句后，就没有这个效果了。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②原文使用“参差隐现”很好地表现出樵夫钓客的身影状态和那种当地特有的朦胧感觉，且这里的“参差隐现”是与“萧散淡泊的诗意”紧密相连的，删掉“参差隐现”后就缺失了这层诗意。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6863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5C201C8D-D735-261B-C2D0-1EA231EB0332}"/>
              </a:ext>
            </a:extLst>
          </p:cNvPr>
          <p:cNvSpPr txBox="1"/>
          <p:nvPr/>
        </p:nvSpPr>
        <p:spPr>
          <a:xfrm>
            <a:off x="637953" y="903604"/>
            <a:ext cx="1000523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3.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原句：它的根扎在白色的盐碱土上，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枝却那样红，叶却那样绿。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改句：它把根扎在白色的盐碱土上，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却长出了红色的枝条与绿色的叶子。</a:t>
            </a:r>
            <a:endParaRPr lang="en-US" altLang="zh-CN" sz="2400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en-US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思考</a:t>
            </a:r>
            <a:r>
              <a:rPr lang="en-US" altLang="zh-CN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🤔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：分析角度（句式有何特点？</a:t>
            </a:r>
            <a:r>
              <a:rPr lang="en-US" altLang="zh-CN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400" b="1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词语有无不同）？</a:t>
            </a:r>
            <a:r>
              <a:rPr lang="zh-CN" altLang="en-US" sz="2400" b="1" kern="100" dirty="0">
                <a:solidFill>
                  <a:srgbClr val="FF0000"/>
                </a:solidFill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有何效果？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endParaRPr lang="zh-CN" altLang="zh-CN" sz="2400" kern="100" dirty="0">
              <a:solidFill>
                <a:srgbClr val="FF0000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523461D-BACD-67D9-45D5-95C256FA8CA2}"/>
              </a:ext>
            </a:extLst>
          </p:cNvPr>
          <p:cNvSpPr txBox="1"/>
          <p:nvPr/>
        </p:nvSpPr>
        <p:spPr>
          <a:xfrm>
            <a:off x="1063256" y="3184408"/>
            <a:ext cx="103880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①“枝”“叶”两个短句句式工整，节奏分明，读起来朗朗上口；</a:t>
            </a:r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（句式</a:t>
            </a:r>
            <a:r>
              <a:rPr lang="en-US" altLang="zh-CN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②三个分句，一长两短，错落有致，句式灵活；</a:t>
            </a:r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（句式</a:t>
            </a:r>
            <a:r>
              <a:rPr lang="en-US" altLang="zh-CN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4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③连用两个“那样”，突出沙枣的勃勃生机，富有抒情意味。</a:t>
            </a:r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（副词）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1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AE63603-50C9-C4A9-92A6-E69DD873B0C6}"/>
              </a:ext>
            </a:extLst>
          </p:cNvPr>
          <p:cNvSpPr txBox="1"/>
          <p:nvPr/>
        </p:nvSpPr>
        <p:spPr>
          <a:xfrm>
            <a:off x="1451113" y="634255"/>
            <a:ext cx="94259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4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或许</a:t>
            </a:r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紫禁城的空间太过浩大，雨点是以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慢动作</a:t>
            </a:r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降落的，似从天而降的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伞兵</a:t>
            </a:r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改句：在紫禁城空旷浩大的空间中，雨点慢慢地降落，从天而降。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34FEFFE-C5E4-36E2-44A9-062DED9C1B39}"/>
              </a:ext>
            </a:extLst>
          </p:cNvPr>
          <p:cNvSpPr txBox="1"/>
          <p:nvPr/>
        </p:nvSpPr>
        <p:spPr>
          <a:xfrm>
            <a:off x="2430200" y="3419219"/>
            <a:ext cx="74678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①原文中“或许”是一种主观感受，增添了可能性。②原文中的“慢动作”凸显了雨点降落的姿态，与空间的宏大有关。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③原文运用比喻，将雨点比喻成伞兵，生动形像。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082010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ECBA6DC-D719-B855-69F6-A50F50085569}"/>
              </a:ext>
            </a:extLst>
          </p:cNvPr>
          <p:cNvSpPr txBox="1"/>
          <p:nvPr/>
        </p:nvSpPr>
        <p:spPr>
          <a:xfrm>
            <a:off x="797442" y="584791"/>
            <a:ext cx="106963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5.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原句：艾草的植株有奇香，这香气纯正、浓烈、持久，能提神醒脑、祛病强身。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改句：艾草的植株有纯正、浓烈、持久的奇香，能提神醒脑、祛病强身。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E59581D-E3C7-7515-D31D-B91F0A861365}"/>
              </a:ext>
            </a:extLst>
          </p:cNvPr>
          <p:cNvSpPr txBox="1"/>
          <p:nvPr/>
        </p:nvSpPr>
        <p:spPr>
          <a:xfrm>
            <a:off x="1347408" y="3503221"/>
            <a:ext cx="1069635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0" i="0" u="none" strike="noStrike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①原文将“奇香”的修饰语独立开来，能起到强调作用，有助于突出“奇香”之“奇”；</a:t>
            </a:r>
            <a:endParaRPr lang="en-US" altLang="zh-CN" sz="2400" b="0" i="0" u="none" strike="noStrike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0" i="0" u="none" strike="noStrike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②“能提神醒脑、祛病强身”的是艾草的“香气”而非“植株”，原文的表达更加准确。（每点</a:t>
            </a:r>
            <a:r>
              <a:rPr lang="en-US" altLang="zh-CN" sz="2400" b="0" i="0" u="none" strike="noStrike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0" i="0" u="none" strike="noStrike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514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A7BA78A2-0471-69DB-521E-1238D59B22BD}"/>
              </a:ext>
            </a:extLst>
          </p:cNvPr>
          <p:cNvSpPr txBox="1"/>
          <p:nvPr/>
        </p:nvSpPr>
        <p:spPr>
          <a:xfrm>
            <a:off x="574157" y="297712"/>
            <a:ext cx="108345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6.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原句：你不渐渐感觉到了南方戏剧的秀而无骨吗？不深深地懂得秦腔为什么形成和存在而占却时间、空间的位置吗？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改句：人们渐渐感觉到了南方戏剧的秀而无骨，也深深地懂得秦腔为什么形成和存在而占却时间、空间的位置。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A2C77C2-9E99-32CB-3816-0274FCFB7388}"/>
              </a:ext>
            </a:extLst>
          </p:cNvPr>
          <p:cNvSpPr txBox="1"/>
          <p:nvPr/>
        </p:nvSpPr>
        <p:spPr>
          <a:xfrm>
            <a:off x="1230141" y="3842411"/>
            <a:ext cx="1083457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①原文使用反问语气，能够增强语言气势和文章感染力，表明结论确定无疑。②原文运用第二人称，既与上文中的“你”相呼应，又能够拉近与读者的距离，增强文章的抒情性和亲切感。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2765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7F80ACA-B393-EE3C-211D-EA4437E924F3}"/>
              </a:ext>
            </a:extLst>
          </p:cNvPr>
          <p:cNvSpPr txBox="1"/>
          <p:nvPr/>
        </p:nvSpPr>
        <p:spPr>
          <a:xfrm>
            <a:off x="1449804" y="658682"/>
            <a:ext cx="79600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7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原句：屋檐水从瓦背上淌下来，哗啦啦，哗啦啦。</a:t>
            </a:r>
          </a:p>
          <a:p>
            <a:pPr algn="just"/>
            <a:r>
              <a:rPr lang="zh-CN" altLang="zh-CN" sz="2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改句：屋檐水哗啦啦地从瓦背上淌下来。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656614A-5095-7A8F-8880-4B77A4CA0C4E}"/>
              </a:ext>
            </a:extLst>
          </p:cNvPr>
          <p:cNvSpPr txBox="1"/>
          <p:nvPr/>
        </p:nvSpPr>
        <p:spPr>
          <a:xfrm>
            <a:off x="1362122" y="2514599"/>
            <a:ext cx="866437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①强调的重点不同：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改句的重点落在“淌下来”上，强调雨下得大；原句的重点落在“哗啦啦”上，强调雨声，更符合原文的逻辑。（内容）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②语体风格不同：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改句平铺直叙；原句连用两个“哗啦啦”描摹雨声，口语化，通俗活泼，生动形象。（语言风格）</a:t>
            </a:r>
            <a:endParaRPr lang="en-US" altLang="zh-CN" sz="24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③情感不同：</a:t>
            </a:r>
            <a:r>
              <a:rPr lang="zh-CN" altLang="en-US" sz="24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改句感情平淡，原句感情饱满，凸显了“我”对乡村生活的喜爱之情。（情感）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9341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1249</Words>
  <Application>Microsoft Macintosh PowerPoint</Application>
  <PresentationFormat>宽屏</PresentationFormat>
  <Paragraphs>60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等线</vt:lpstr>
      <vt:lpstr>等线</vt:lpstr>
      <vt:lpstr>等线 Light</vt:lpstr>
      <vt:lpstr>黑体</vt:lpstr>
      <vt:lpstr>宋体</vt:lpstr>
      <vt:lpstr>Arial</vt:lpstr>
      <vt:lpstr>Office 主题 2013 - 2022</vt:lpstr>
      <vt:lpstr>提升班1229   “原句与改句”专练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提升班1229   “原句与改句”专练 </dc:title>
  <dc:creator>Microsoft Office User</dc:creator>
  <cp:lastModifiedBy>Microsoft Office User</cp:lastModifiedBy>
  <cp:revision>1</cp:revision>
  <dcterms:created xsi:type="dcterms:W3CDTF">2022-12-29T12:33:25Z</dcterms:created>
  <dcterms:modified xsi:type="dcterms:W3CDTF">2022-12-29T12:50:17Z</dcterms:modified>
</cp:coreProperties>
</file>