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7"/>
  </p:notesMasterIdLst>
  <p:sldIdLst>
    <p:sldId id="385" r:id="rId2"/>
    <p:sldId id="435" r:id="rId3"/>
    <p:sldId id="441" r:id="rId4"/>
    <p:sldId id="442" r:id="rId5"/>
    <p:sldId id="433" r:id="rId6"/>
    <p:sldId id="418" r:id="rId7"/>
    <p:sldId id="420" r:id="rId8"/>
    <p:sldId id="421" r:id="rId9"/>
    <p:sldId id="422" r:id="rId10"/>
    <p:sldId id="453" r:id="rId11"/>
    <p:sldId id="444" r:id="rId12"/>
    <p:sldId id="436" r:id="rId13"/>
    <p:sldId id="445" r:id="rId14"/>
    <p:sldId id="446" r:id="rId15"/>
    <p:sldId id="447" r:id="rId16"/>
    <p:sldId id="455" r:id="rId17"/>
    <p:sldId id="454" r:id="rId18"/>
    <p:sldId id="448" r:id="rId19"/>
    <p:sldId id="423" r:id="rId20"/>
    <p:sldId id="424" r:id="rId21"/>
    <p:sldId id="425" r:id="rId22"/>
    <p:sldId id="426" r:id="rId23"/>
    <p:sldId id="439" r:id="rId24"/>
    <p:sldId id="419" r:id="rId25"/>
    <p:sldId id="427" r:id="rId26"/>
    <p:sldId id="432" r:id="rId27"/>
    <p:sldId id="438" r:id="rId28"/>
    <p:sldId id="456" r:id="rId29"/>
    <p:sldId id="443" r:id="rId30"/>
    <p:sldId id="457" r:id="rId31"/>
    <p:sldId id="449" r:id="rId32"/>
    <p:sldId id="450" r:id="rId33"/>
    <p:sldId id="451" r:id="rId34"/>
    <p:sldId id="440" r:id="rId35"/>
    <p:sldId id="452" r:id="rId36"/>
  </p:sldIdLst>
  <p:sldSz cx="9144000" cy="5143500" type="screen16x9"/>
  <p:notesSz cx="6858000" cy="9144000"/>
  <p:defaultTextStyle>
    <a:defPPr>
      <a:defRPr lang="zh-CN"/>
    </a:defPPr>
    <a:lvl1pPr marL="0" lvl="0" indent="0" algn="l" defTabSz="6858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342900" lvl="1" indent="0" algn="l" defTabSz="6858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400" b="0" i="0" u="none" kern="1200" baseline="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685800" lvl="2" indent="0" algn="l" defTabSz="6858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1400" b="0" i="0" u="none" kern="1200" baseline="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028700" lvl="3" indent="0" algn="l" defTabSz="6858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400" b="0" i="0" u="none" kern="1200" baseline="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371600" lvl="4" indent="0" algn="l" defTabSz="6858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1400" b="0" i="0" u="none" kern="1200" baseline="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1714500" lvl="5" indent="0" algn="l" defTabSz="6858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1400" b="0" i="0" u="none" kern="1200" baseline="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057400" lvl="6" indent="0" algn="l" defTabSz="6858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1400" b="0" i="0" u="none" kern="1200" baseline="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2400300" lvl="7" indent="0" algn="l" defTabSz="6858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1400" b="0" i="0" u="none" kern="1200" baseline="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2743200" lvl="8" indent="0" algn="l" defTabSz="6858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1400" b="0" i="0" u="none" kern="1200" baseline="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73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CC"/>
    <a:srgbClr val="FFFFCC"/>
    <a:srgbClr val="FFFFFF"/>
    <a:srgbClr val="FFFF99"/>
    <a:srgbClr val="0033CC"/>
    <a:srgbClr val="6600FF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92" d="100"/>
          <a:sy n="92" d="100"/>
        </p:scale>
        <p:origin x="278" y="46"/>
      </p:cViewPr>
      <p:guideLst>
        <p:guide orient="horz" pos="1620"/>
        <p:guide pos="287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364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575" cy="512763"/>
          </a:xfrm>
          <a:prstGeom prst="rect">
            <a:avLst/>
          </a:prstGeom>
          <a:noFill/>
          <a:ln w="9525">
            <a:noFill/>
          </a:ln>
        </p:spPr>
        <p:txBody>
          <a:bodyPr vert="horz" lIns="91492" tIns="45745" rIns="91492" bIns="45745" anchor="t" anchorCtr="0"/>
          <a:lstStyle/>
          <a:p>
            <a:pPr lvl="0" algn="l" fontAlgn="base"/>
            <a:endParaRPr lang="en-US" altLang="en-US" sz="1100" strike="noStrike" noProof="1"/>
          </a:p>
        </p:txBody>
      </p:sp>
      <p:sp>
        <p:nvSpPr>
          <p:cNvPr id="1049365" name="Rectangle 3"/>
          <p:cNvSpPr>
            <a:spLocks noGrp="1"/>
          </p:cNvSpPr>
          <p:nvPr>
            <p:ph type="dt" idx="1"/>
          </p:nvPr>
        </p:nvSpPr>
        <p:spPr>
          <a:xfrm>
            <a:off x="4021138" y="0"/>
            <a:ext cx="3076575" cy="512763"/>
          </a:xfrm>
          <a:prstGeom prst="rect">
            <a:avLst/>
          </a:prstGeom>
          <a:noFill/>
          <a:ln w="9525">
            <a:noFill/>
          </a:ln>
        </p:spPr>
        <p:txBody>
          <a:bodyPr vert="horz" lIns="91492" tIns="45745" rIns="91492" bIns="45745" anchor="t" anchorCtr="0"/>
          <a:lstStyle/>
          <a:p>
            <a:pPr lvl="0" algn="r" fontAlgn="base"/>
            <a:endParaRPr lang="en-US" altLang="en-US" sz="1100" strike="noStrike" noProof="1"/>
          </a:p>
        </p:txBody>
      </p:sp>
      <p:sp>
        <p:nvSpPr>
          <p:cNvPr id="30724" name="Rectangle 4"/>
          <p:cNvSpPr>
            <a:spLocks noGrp="1" noRot="1" noChangeAspect="1"/>
          </p:cNvSpPr>
          <p:nvPr>
            <p:ph type="sldImg"/>
          </p:nvPr>
        </p:nvSpPr>
        <p:spPr>
          <a:xfrm>
            <a:off x="138113" y="766763"/>
            <a:ext cx="6823075" cy="3838575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sm" len="sm"/>
            <a:tailEnd type="none" w="sm" len="sm"/>
          </a:ln>
        </p:spPr>
      </p:sp>
      <p:sp>
        <p:nvSpPr>
          <p:cNvPr id="30725" name="Rectangle 5"/>
          <p:cNvSpPr>
            <a:spLocks noGrp="1"/>
          </p:cNvSpPr>
          <p:nvPr>
            <p:ph type="body" sz="quarter"/>
          </p:nvPr>
        </p:nvSpPr>
        <p:spPr>
          <a:xfrm>
            <a:off x="709613" y="4862513"/>
            <a:ext cx="5680075" cy="4605337"/>
          </a:xfrm>
          <a:prstGeom prst="rect">
            <a:avLst/>
          </a:prstGeom>
          <a:noFill/>
          <a:ln w="9525">
            <a:noFill/>
          </a:ln>
        </p:spPr>
        <p:txBody>
          <a:bodyPr vert="horz" lIns="91492" tIns="45745" rIns="91492" bIns="45745" anchor="t" anchorCtr="0"/>
          <a:lstStyle/>
          <a:p>
            <a:pPr lvl="0"/>
            <a:r>
              <a:rPr lang="en-US" altLang="en-US" dirty="0"/>
              <a:t>Click to edit Master text styles</a:t>
            </a:r>
          </a:p>
          <a:p>
            <a:pPr lvl="1"/>
            <a:r>
              <a:rPr lang="en-US" altLang="en-US" dirty="0"/>
              <a:t>Second level</a:t>
            </a:r>
          </a:p>
          <a:p>
            <a:pPr lvl="2"/>
            <a:r>
              <a:rPr lang="en-US" altLang="en-US" dirty="0"/>
              <a:t>Third level</a:t>
            </a:r>
          </a:p>
          <a:p>
            <a:pPr lvl="3"/>
            <a:r>
              <a:rPr lang="en-US" altLang="en-US" dirty="0"/>
              <a:t>Fourth level</a:t>
            </a:r>
          </a:p>
          <a:p>
            <a:pPr lvl="4"/>
            <a:r>
              <a:rPr lang="en-US" altLang="en-US" dirty="0"/>
              <a:t>Fifth level</a:t>
            </a:r>
          </a:p>
        </p:txBody>
      </p:sp>
      <p:sp>
        <p:nvSpPr>
          <p:cNvPr id="1049368" name="Rectangle 6"/>
          <p:cNvSpPr>
            <a:spLocks noGrp="1"/>
          </p:cNvSpPr>
          <p:nvPr>
            <p:ph type="ftr" sz="quarter" idx="4"/>
          </p:nvPr>
        </p:nvSpPr>
        <p:spPr>
          <a:xfrm>
            <a:off x="0" y="9720263"/>
            <a:ext cx="3076575" cy="512763"/>
          </a:xfrm>
          <a:prstGeom prst="rect">
            <a:avLst/>
          </a:prstGeom>
          <a:noFill/>
          <a:ln w="9525">
            <a:noFill/>
          </a:ln>
        </p:spPr>
        <p:txBody>
          <a:bodyPr vert="horz" lIns="91492" tIns="45745" rIns="91492" bIns="45745" anchor="b" anchorCtr="0"/>
          <a:lstStyle/>
          <a:p>
            <a:pPr lvl="0" algn="l" fontAlgn="base"/>
            <a:endParaRPr lang="en-US" altLang="en-US" sz="1100" strike="noStrike" noProof="1"/>
          </a:p>
        </p:txBody>
      </p:sp>
      <p:sp>
        <p:nvSpPr>
          <p:cNvPr id="1049369" name="Rectangle 7"/>
          <p:cNvSpPr>
            <a:spLocks noGrp="1"/>
          </p:cNvSpPr>
          <p:nvPr>
            <p:ph type="sldNum" sz="quarter" idx="5"/>
          </p:nvPr>
        </p:nvSpPr>
        <p:spPr>
          <a:xfrm>
            <a:off x="4021138" y="9720263"/>
            <a:ext cx="3076575" cy="512763"/>
          </a:xfrm>
          <a:prstGeom prst="rect">
            <a:avLst/>
          </a:prstGeom>
          <a:noFill/>
          <a:ln w="9525">
            <a:noFill/>
          </a:ln>
        </p:spPr>
        <p:txBody>
          <a:bodyPr vert="horz" lIns="91492" tIns="45745" rIns="91492" bIns="45745" anchor="b" anchorCtr="0"/>
          <a:lstStyle/>
          <a:p>
            <a:pPr lvl="0" algn="r" fontAlgn="base"/>
            <a:fld id="{9A0DB2DC-4C9A-4742-B13C-FB6460FD3503}" type="slidenum">
              <a:rPr lang="en-US" altLang="en-US" sz="11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en-US" sz="1100" strike="noStrike" noProof="1"/>
          </a:p>
        </p:txBody>
      </p:sp>
    </p:spTree>
    <p:extLst>
      <p:ext uri="{BB962C8B-B14F-4D97-AF65-F5344CB8AC3E}">
        <p14:creationId xmlns:p14="http://schemas.microsoft.com/office/powerpoint/2010/main" val="397469226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lvl="0" indent="0" algn="l" defTabSz="685800" fontAlgn="base">
      <a:spcBef>
        <a:spcPct val="30000"/>
      </a:spcBef>
      <a:spcAft>
        <a:spcPct val="0"/>
      </a:spcAft>
      <a:buNone/>
      <a:defRPr sz="900" b="0" kern="120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</a:defRPr>
    </a:lvl1pPr>
    <a:lvl2pPr marL="342900" lvl="1" indent="-342900" algn="l" defTabSz="685800" fontAlgn="base">
      <a:spcBef>
        <a:spcPct val="30000"/>
      </a:spcBef>
      <a:spcAft>
        <a:spcPct val="0"/>
      </a:spcAft>
      <a:buNone/>
      <a:defRPr sz="900" b="0" kern="120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</a:defRPr>
    </a:lvl2pPr>
    <a:lvl3pPr marL="685800" lvl="2" indent="-685800" algn="l" defTabSz="685800" fontAlgn="base">
      <a:spcBef>
        <a:spcPct val="30000"/>
      </a:spcBef>
      <a:spcAft>
        <a:spcPct val="0"/>
      </a:spcAft>
      <a:buNone/>
      <a:defRPr sz="900" b="0" kern="120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</a:defRPr>
    </a:lvl3pPr>
    <a:lvl4pPr marL="1028700" lvl="3" indent="-1028700" algn="l" defTabSz="685800" fontAlgn="base">
      <a:spcBef>
        <a:spcPct val="30000"/>
      </a:spcBef>
      <a:spcAft>
        <a:spcPct val="0"/>
      </a:spcAft>
      <a:buNone/>
      <a:defRPr sz="900" b="0" kern="120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</a:defRPr>
    </a:lvl4pPr>
    <a:lvl5pPr marL="1371600" lvl="4" indent="-1371600" algn="l" defTabSz="685800" fontAlgn="base">
      <a:spcBef>
        <a:spcPct val="30000"/>
      </a:spcBef>
      <a:spcAft>
        <a:spcPct val="0"/>
      </a:spcAft>
      <a:buNone/>
      <a:defRPr sz="900" b="0" kern="120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</a:defRPr>
    </a:lvl5pPr>
    <a:lvl6pPr marL="1714500" lvl="5" indent="-1371600" algn="l" defTabSz="685800" fontAlgn="base">
      <a:spcBef>
        <a:spcPct val="30000"/>
      </a:spcBef>
      <a:spcAft>
        <a:spcPct val="0"/>
      </a:spcAft>
      <a:buNone/>
      <a:defRPr sz="900" b="0" kern="120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</a:defRPr>
    </a:lvl6pPr>
    <a:lvl7pPr marL="2057400" lvl="6" indent="-1371600" algn="l" defTabSz="685800" fontAlgn="base">
      <a:spcBef>
        <a:spcPct val="30000"/>
      </a:spcBef>
      <a:spcAft>
        <a:spcPct val="0"/>
      </a:spcAft>
      <a:buNone/>
      <a:defRPr sz="900" b="0" kern="120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</a:defRPr>
    </a:lvl7pPr>
    <a:lvl8pPr marL="2400300" lvl="7" indent="-1371600" algn="l" defTabSz="685800" fontAlgn="base">
      <a:spcBef>
        <a:spcPct val="30000"/>
      </a:spcBef>
      <a:spcAft>
        <a:spcPct val="0"/>
      </a:spcAft>
      <a:buNone/>
      <a:defRPr sz="900" b="0" kern="120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</a:defRPr>
    </a:lvl8pPr>
    <a:lvl9pPr marL="2743200" lvl="8" indent="-1371600" algn="l" defTabSz="685800" fontAlgn="base">
      <a:spcBef>
        <a:spcPct val="30000"/>
      </a:spcBef>
      <a:spcAft>
        <a:spcPct val="0"/>
      </a:spcAft>
      <a:buNone/>
      <a:defRPr sz="900" b="0" kern="120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38113" y="766763"/>
            <a:ext cx="6823075" cy="383857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417237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38113" y="766763"/>
            <a:ext cx="6823075" cy="383857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417237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4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zh-CN" altLang="en-US" strike="noStrike" baseline="0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altLang="zh-CN" strike="noStrike" baseline="0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fld id="{9A0DB2DC-4C9A-4742-B13C-FB6460FD3503}" type="slidenum">
              <a:rPr lang="zh-CN" altLang="en-US" strike="noStrike" baseline="0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baseline="0" noProof="1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zh-CN" altLang="en-US" strike="noStrike" baseline="0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altLang="zh-CN" strike="noStrike" baseline="0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fld id="{9A0DB2DC-4C9A-4742-B13C-FB6460FD3503}" type="slidenum">
              <a:rPr lang="zh-CN" altLang="en-US" strike="noStrike" baseline="0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baseline="0" noProof="1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zh-CN" altLang="en-US" strike="noStrike" baseline="0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altLang="zh-CN" strike="noStrike" baseline="0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fld id="{9A0DB2DC-4C9A-4742-B13C-FB6460FD3503}" type="slidenum">
              <a:rPr lang="zh-CN" altLang="en-US" strike="noStrike" baseline="0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baseline="0" noProof="1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2504" cy="3394472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200151"/>
            <a:ext cx="4032504" cy="3394472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zh-CN" altLang="en-US" strike="noStrike" baseline="0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altLang="zh-CN" strike="noStrike" baseline="0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fld id="{9A0DB2DC-4C9A-4742-B13C-FB6460FD3503}" type="slidenum">
              <a:rPr lang="zh-CN" altLang="en-US" strike="noStrike" baseline="0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baseline="0" noProof="1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0" y="1333829"/>
            <a:ext cx="3655181" cy="617934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400"/>
            </a:lvl4pPr>
            <a:lvl5pPr marL="1371600" indent="0">
              <a:buNone/>
              <a:defRPr sz="1400"/>
            </a:lvl5pPr>
            <a:lvl6pPr marL="1714500" indent="0">
              <a:buNone/>
              <a:defRPr sz="1400"/>
            </a:lvl6pPr>
            <a:lvl7pPr marL="2057400" indent="0">
              <a:buNone/>
              <a:defRPr sz="1400"/>
            </a:lvl7pPr>
            <a:lvl8pPr marL="2400300" indent="0">
              <a:buNone/>
              <a:defRPr sz="1400"/>
            </a:lvl8pPr>
            <a:lvl9pPr marL="27432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0" y="1999034"/>
            <a:ext cx="3655181" cy="2643213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333829"/>
            <a:ext cx="3673182" cy="617934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400"/>
            </a:lvl4pPr>
            <a:lvl5pPr marL="1371600" indent="0">
              <a:buNone/>
              <a:defRPr sz="1400"/>
            </a:lvl5pPr>
            <a:lvl6pPr marL="1714500" indent="0">
              <a:buNone/>
              <a:defRPr sz="1400"/>
            </a:lvl6pPr>
            <a:lvl7pPr marL="2057400" indent="0">
              <a:buNone/>
              <a:defRPr sz="1400"/>
            </a:lvl7pPr>
            <a:lvl8pPr marL="2400300" indent="0">
              <a:buNone/>
              <a:defRPr sz="1400"/>
            </a:lvl8pPr>
            <a:lvl9pPr marL="27432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1999034"/>
            <a:ext cx="3673182" cy="2643213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zh-CN" altLang="en-US" strike="noStrike" baseline="0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altLang="zh-CN" strike="noStrike" baseline="0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fld id="{9A0DB2DC-4C9A-4742-B13C-FB6460FD3503}" type="slidenum">
              <a:rPr lang="zh-CN" altLang="en-US" strike="noStrike" baseline="0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baseline="0" noProof="1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zh-CN" altLang="en-US" strike="noStrike" baseline="0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altLang="zh-CN" strike="noStrike" baseline="0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fld id="{9A0DB2DC-4C9A-4742-B13C-FB6460FD3503}" type="slidenum">
              <a:rPr lang="zh-CN" altLang="en-US" strike="noStrike" baseline="0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baseline="0" noProof="1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zh-CN" altLang="en-US" strike="noStrike" baseline="0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altLang="zh-CN" strike="noStrike" baseline="0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fld id="{9A0DB2DC-4C9A-4742-B13C-FB6460FD3503}" type="slidenum">
              <a:rPr lang="zh-CN" altLang="en-US" strike="noStrike" baseline="0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baseline="0" noProof="1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zh-CN" altLang="en-US" strike="noStrike" baseline="0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altLang="zh-CN" strike="noStrike" baseline="0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fld id="{9A0DB2DC-4C9A-4742-B13C-FB6460FD3503}" type="slidenum">
              <a:rPr lang="zh-CN" altLang="en-US" strike="noStrike" baseline="0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baseline="0" noProof="1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3124012" cy="120015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342901"/>
            <a:ext cx="4629150" cy="4052888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3124012" cy="2858691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400"/>
            </a:lvl2pPr>
            <a:lvl3pPr marL="685800" indent="0">
              <a:buNone/>
              <a:defRPr sz="1200"/>
            </a:lvl3pPr>
            <a:lvl4pPr marL="1028700" indent="0">
              <a:buNone/>
              <a:defRPr sz="1100"/>
            </a:lvl4pPr>
            <a:lvl5pPr marL="1371600" indent="0">
              <a:buNone/>
              <a:defRPr sz="1100"/>
            </a:lvl5pPr>
            <a:lvl6pPr marL="1714500" indent="0">
              <a:buNone/>
              <a:defRPr sz="1100"/>
            </a:lvl6pPr>
            <a:lvl7pPr marL="2057400" indent="0">
              <a:buNone/>
              <a:defRPr sz="1100"/>
            </a:lvl7pPr>
            <a:lvl8pPr marL="2400300" indent="0">
              <a:buNone/>
              <a:defRPr sz="1100"/>
            </a:lvl8pPr>
            <a:lvl9pPr marL="2743200" indent="0">
              <a:buNone/>
              <a:defRPr sz="11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zh-CN" altLang="en-US" strike="noStrike" baseline="0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altLang="zh-CN" strike="noStrike" baseline="0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fld id="{9A0DB2DC-4C9A-4742-B13C-FB6460FD3503}" type="slidenum">
              <a:rPr lang="zh-CN" altLang="en-US" strike="noStrike" baseline="0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baseline="0" noProof="1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zh-CN" altLang="en-US" strike="noStrike" baseline="0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altLang="zh-CN" strike="noStrike" baseline="0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fld id="{9A0DB2DC-4C9A-4742-B13C-FB6460FD3503}" type="slidenum">
              <a:rPr lang="zh-CN" altLang="en-US" strike="noStrike" baseline="0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baseline="0" noProof="1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52931" cy="4388644"/>
          </a:xfrm>
        </p:spPr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zh-CN" altLang="en-US" strike="noStrike" baseline="0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altLang="zh-CN" strike="noStrike" baseline="0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fld id="{9A0DB2DC-4C9A-4742-B13C-FB6460FD3503}" type="slidenum">
              <a:rPr lang="zh-CN" altLang="en-US" strike="noStrike" baseline="0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baseline="0" noProof="1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标题 1025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  <a:noFill/>
          <a:ln w="9525">
            <a:noFill/>
          </a:ln>
        </p:spPr>
        <p:txBody>
          <a:bodyPr vert="horz" lIns="68580" tIns="34290" rIns="68580" bIns="34290" anchor="ctr" anchorCtr="0"/>
          <a:lstStyle/>
          <a:p>
            <a:pPr lvl="0"/>
            <a:r>
              <a:rPr lang="zh-CN" altLang="en-US" dirty="0"/>
              <a:t>单击此处编辑母版标题样式</a:t>
            </a:r>
            <a:endParaRPr lang="en-US" altLang="en-US" dirty="0"/>
          </a:p>
        </p:txBody>
      </p:sp>
      <p:sp>
        <p:nvSpPr>
          <p:cNvPr id="4099" name="文本占位符 1026"/>
          <p:cNvSpPr>
            <a:spLocks noGrp="1"/>
          </p:cNvSpPr>
          <p:nvPr>
            <p:ph type="body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  <a:noFill/>
          <a:ln w="9525">
            <a:noFill/>
          </a:ln>
        </p:spPr>
        <p:txBody>
          <a:bodyPr vert="horz" lIns="68580" tIns="34290" rIns="68580" bIns="34290" anchor="t" anchorCtr="0"/>
          <a:lstStyle/>
          <a:p>
            <a:pPr lvl="0"/>
            <a:r>
              <a:rPr lang="zh-CN" altLang="en-US" dirty="0"/>
              <a:t>单击此处编辑母版文本样式</a:t>
            </a:r>
            <a:endParaRPr lang="en-US" altLang="en-US" dirty="0"/>
          </a:p>
          <a:p>
            <a:pPr lvl="1"/>
            <a:r>
              <a:rPr lang="zh-CN" altLang="en-US" dirty="0"/>
              <a:t>第二级</a:t>
            </a:r>
            <a:endParaRPr lang="en-US" altLang="en-US" dirty="0"/>
          </a:p>
          <a:p>
            <a:pPr lvl="2"/>
            <a:r>
              <a:rPr lang="zh-CN" altLang="en-US" dirty="0"/>
              <a:t>第三级</a:t>
            </a:r>
            <a:endParaRPr lang="en-US" altLang="en-US" dirty="0"/>
          </a:p>
          <a:p>
            <a:pPr lvl="3"/>
            <a:r>
              <a:rPr lang="zh-CN" altLang="en-US" dirty="0"/>
              <a:t>第四级</a:t>
            </a:r>
            <a:endParaRPr lang="en-US" altLang="en-US" dirty="0"/>
          </a:p>
          <a:p>
            <a:pPr lvl="4"/>
            <a:r>
              <a:rPr lang="zh-CN" altLang="en-US" dirty="0"/>
              <a:t>第五级</a:t>
            </a:r>
            <a:endParaRPr lang="en-US" altLang="en-US" dirty="0"/>
          </a:p>
        </p:txBody>
      </p:sp>
      <p:sp>
        <p:nvSpPr>
          <p:cNvPr id="1048578" name="日期占位符 3"/>
          <p:cNvSpPr>
            <a:spLocks noGrp="1"/>
          </p:cNvSpPr>
          <p:nvPr>
            <p:ph type="dt" sz="half"/>
          </p:nvPr>
        </p:nvSpPr>
        <p:spPr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</a:ln>
        </p:spPr>
        <p:txBody>
          <a:bodyPr vert="horz" lIns="68580" tIns="34290" rIns="68580" bIns="34290" anchor="t" anchorCtr="0"/>
          <a:lstStyle>
            <a:lvl1pPr marL="0" indent="0" algn="l" fontAlgn="base">
              <a:buFontTx/>
              <a:defRPr sz="1100" b="1" i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zh-CN" altLang="en-US" strike="noStrike" baseline="0" noProof="1"/>
          </a:p>
        </p:txBody>
      </p:sp>
      <p:sp>
        <p:nvSpPr>
          <p:cNvPr id="1048579" name="页脚占位符 4"/>
          <p:cNvSpPr>
            <a:spLocks noGrp="1"/>
          </p:cNvSpPr>
          <p:nvPr>
            <p:ph type="ftr" sz="quarter"/>
          </p:nvPr>
        </p:nvSpPr>
        <p:spPr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</a:ln>
        </p:spPr>
        <p:txBody>
          <a:bodyPr vert="horz" lIns="68580" tIns="34290" rIns="68580" bIns="34290" anchor="t" anchorCtr="0"/>
          <a:lstStyle>
            <a:lvl1pPr marL="0" indent="0" algn="ctr" fontAlgn="base">
              <a:buFontTx/>
              <a:defRPr sz="1100" b="1" i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altLang="zh-CN" strike="noStrike" baseline="0" noProof="1"/>
          </a:p>
        </p:txBody>
      </p:sp>
      <p:sp>
        <p:nvSpPr>
          <p:cNvPr id="1048580" name="灯片编号占位符 5"/>
          <p:cNvSpPr>
            <a:spLocks noGrp="1"/>
          </p:cNvSpPr>
          <p:nvPr>
            <p:ph type="sldNum" sz="quarter"/>
          </p:nvPr>
        </p:nvSpPr>
        <p:spPr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</a:ln>
        </p:spPr>
        <p:txBody>
          <a:bodyPr vert="horz" lIns="68580" tIns="34290" rIns="68580" bIns="34290" anchor="t" anchorCtr="0"/>
          <a:lstStyle>
            <a:lvl1pPr marL="0" indent="0" algn="r" fontAlgn="base">
              <a:buFontTx/>
              <a:defRPr sz="1100" b="1" i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fld id="{9A0DB2DC-4C9A-4742-B13C-FB6460FD3503}" type="slidenum">
              <a:rPr lang="zh-CN" altLang="en-US" strike="noStrike" baseline="0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baseline="0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300" b="0" i="0" u="none" kern="1200" baseline="0">
          <a:solidFill>
            <a:srgbClr val="000000"/>
          </a:solidFill>
          <a:latin typeface="+mj-lt"/>
          <a:ea typeface="+mj-ea"/>
          <a:cs typeface="+mj-cs"/>
        </a:defRPr>
      </a:lvl1pPr>
    </p:titleStyle>
    <p:bodyStyle>
      <a:lvl1pPr marL="257175" lvl="0" indent="-257175" algn="l" defTabSz="6858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SzPct val="100000"/>
        <a:buChar char="•"/>
        <a:defRPr sz="2400" b="0" i="0" u="none" kern="1200" baseline="0">
          <a:solidFill>
            <a:srgbClr val="000000"/>
          </a:solidFill>
          <a:latin typeface="+mn-lt"/>
          <a:ea typeface="+mn-ea"/>
          <a:cs typeface="+mn-cs"/>
        </a:defRPr>
      </a:lvl1pPr>
      <a:lvl2pPr marL="557213" lvl="1" indent="-214313" algn="l" defTabSz="6858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SzPct val="100000"/>
        <a:buFontTx/>
        <a:buChar char="–"/>
        <a:defRPr sz="21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857250" lvl="2" indent="-171450" algn="l" defTabSz="6858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SzPct val="100000"/>
        <a:buFontTx/>
        <a:buChar char="•"/>
        <a:defRPr sz="18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200150" lvl="3" indent="-171450" algn="l" defTabSz="6858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SzPct val="100000"/>
        <a:buFontTx/>
        <a:buChar char="–"/>
        <a:defRPr sz="15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543050" lvl="4" indent="-171450" algn="l" defTabSz="6858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SzPct val="100000"/>
        <a:buFontTx/>
        <a:buChar char="»"/>
        <a:defRPr sz="15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1885950" lvl="5" indent="-171450" algn="l" defTabSz="6858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SzPct val="100000"/>
        <a:buFontTx/>
        <a:buChar char="»"/>
        <a:defRPr sz="15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228850" lvl="6" indent="-171450" algn="l" defTabSz="6858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SzPct val="100000"/>
        <a:buFontTx/>
        <a:buChar char="»"/>
        <a:defRPr sz="15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2571750" lvl="7" indent="-171450" algn="l" defTabSz="6858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SzPct val="100000"/>
        <a:buFontTx/>
        <a:buChar char="»"/>
        <a:defRPr sz="15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2914650" lvl="8" indent="-171450" algn="l" defTabSz="6858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SzPct val="100000"/>
        <a:buFontTx/>
        <a:buChar char="»"/>
        <a:defRPr sz="15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bodyStyle>
    <p:otherStyle>
      <a:lvl1pPr marL="0" lvl="0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400" b="0" i="0" u="none" kern="1200" baseline="0">
          <a:solidFill>
            <a:srgbClr val="000000"/>
          </a:solidFill>
          <a:latin typeface="+mn-lt"/>
          <a:ea typeface="+mn-ea"/>
          <a:cs typeface="+mn-cs"/>
        </a:defRPr>
      </a:lvl1pPr>
      <a:lvl2pPr marL="342900" lvl="1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Tx/>
        <a:buNone/>
        <a:defRPr sz="14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685800" lvl="2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Tx/>
        <a:buNone/>
        <a:defRPr sz="14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028700" lvl="3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Tx/>
        <a:buNone/>
        <a:defRPr sz="14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371600" lvl="4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Tx/>
        <a:buNone/>
        <a:defRPr sz="14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1714500" lvl="5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Tx/>
        <a:buNone/>
        <a:defRPr sz="14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057400" lvl="6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Tx/>
        <a:buNone/>
        <a:defRPr sz="14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2400300" lvl="7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Tx/>
        <a:buNone/>
        <a:defRPr sz="14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2743200" lvl="8" indent="0" algn="l" defTabSz="6858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Tx/>
        <a:buNone/>
        <a:defRPr sz="14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标题 1"/>
          <p:cNvSpPr>
            <a:spLocks noGrp="1"/>
          </p:cNvSpPr>
          <p:nvPr>
            <p:ph type="title"/>
          </p:nvPr>
        </p:nvSpPr>
        <p:spPr/>
        <p:txBody>
          <a:bodyPr vert="horz" lIns="68580" tIns="34290" rIns="68580" bIns="34290" anchor="ctr" anchorCtr="0"/>
          <a:lstStyle/>
          <a:p>
            <a:pPr algn="r"/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</a:rPr>
              <a:t>八年级</a:t>
            </a:r>
            <a:r>
              <a:rPr lang="en-US" altLang="zh-CN" sz="2100" dirty="0">
                <a:latin typeface="黑体" panose="02010609060101010101" charset="-122"/>
                <a:ea typeface="黑体" panose="02010609060101010101" charset="-122"/>
              </a:rPr>
              <a:t>—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</a:rPr>
              <a:t>统编版</a:t>
            </a:r>
            <a:r>
              <a:rPr lang="en-US" altLang="zh-CN" sz="2100" dirty="0">
                <a:latin typeface="黑体" panose="02010609060101010101" charset="-122"/>
                <a:ea typeface="黑体" panose="02010609060101010101" charset="-122"/>
              </a:rPr>
              <a:t>—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</a:rPr>
              <a:t>语文</a:t>
            </a:r>
            <a:r>
              <a:rPr lang="en-US" altLang="zh-CN" sz="2100" dirty="0">
                <a:latin typeface="黑体" panose="02010609060101010101" charset="-122"/>
                <a:ea typeface="黑体" panose="02010609060101010101" charset="-122"/>
              </a:rPr>
              <a:t>—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</a:rPr>
              <a:t>第二单元</a:t>
            </a:r>
            <a:r>
              <a:rPr lang="zh-CN" altLang="zh-CN" b="1" dirty="0"/>
              <a:t/>
            </a:r>
            <a:br>
              <a:rPr lang="zh-CN" altLang="zh-CN" b="1" dirty="0"/>
            </a:br>
            <a:endParaRPr lang="zh-CN" altLang="en-US" b="1" dirty="0"/>
          </a:p>
        </p:txBody>
      </p:sp>
      <p:sp>
        <p:nvSpPr>
          <p:cNvPr id="2" name="内容占位符 2"/>
          <p:cNvSpPr>
            <a:spLocks noGrp="1"/>
          </p:cNvSpPr>
          <p:nvPr/>
        </p:nvSpPr>
        <p:spPr>
          <a:xfrm>
            <a:off x="457200" y="1599724"/>
            <a:ext cx="8229600" cy="701993"/>
          </a:xfrm>
          <a:prstGeom prst="rect">
            <a:avLst/>
          </a:prstGeom>
          <a:noFill/>
          <a:ln w="9525">
            <a:noFill/>
          </a:ln>
        </p:spPr>
        <p:txBody>
          <a:bodyPr vert="horz" lIns="68580" tIns="34290" rIns="68580" bIns="34290" anchor="t" anchorCtr="0"/>
          <a:lstStyle>
            <a:lvl1pPr marL="342900" lvl="0" indent="-3429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3200" b="0" i="0" u="non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–"/>
              <a:defRPr sz="28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1143000" lvl="2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•"/>
              <a:defRPr sz="24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600200" lvl="3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–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2057400" lvl="4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4100" dirty="0">
                <a:latin typeface="黑体" panose="02010609060101010101" charset="-122"/>
                <a:ea typeface="黑体" panose="02010609060101010101" charset="-122"/>
              </a:rPr>
              <a:t>8 </a:t>
            </a:r>
            <a:r>
              <a:rPr lang="zh-CN" altLang="en-US" sz="4100" dirty="0">
                <a:latin typeface="黑体" panose="02010609060101010101" charset="-122"/>
                <a:ea typeface="黑体" panose="02010609060101010101" charset="-122"/>
              </a:rPr>
              <a:t>列夫</a:t>
            </a:r>
            <a:r>
              <a:rPr lang="en-US" altLang="zh-CN" sz="4100" dirty="0">
                <a:latin typeface="黑体" panose="02010609060101010101" charset="-122"/>
                <a:ea typeface="黑体" panose="02010609060101010101" charset="-122"/>
              </a:rPr>
              <a:t>·</a:t>
            </a:r>
            <a:r>
              <a:rPr lang="zh-CN" altLang="en-US" sz="4100" dirty="0">
                <a:latin typeface="黑体" panose="02010609060101010101" charset="-122"/>
                <a:ea typeface="黑体" panose="02010609060101010101" charset="-122"/>
              </a:rPr>
              <a:t>托尔斯泰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3600" b="1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学习目标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altLang="zh-CN" sz="2700" dirty="0">
                <a:latin typeface="黑体" pitchFamily="49" charset="-122"/>
                <a:ea typeface="黑体" pitchFamily="49" charset="-122"/>
              </a:rPr>
              <a:t>1.</a:t>
            </a:r>
            <a:r>
              <a:rPr lang="zh-CN" altLang="zh-CN" sz="2700" dirty="0">
                <a:latin typeface="黑体" pitchFamily="49" charset="-122"/>
                <a:ea typeface="黑体" pitchFamily="49" charset="-122"/>
              </a:rPr>
              <a:t>理清写作思路，体会先抑后扬的写作手法。</a:t>
            </a:r>
            <a:endParaRPr lang="en-US" altLang="zh-CN" sz="2700" dirty="0">
              <a:latin typeface="黑体" pitchFamily="49" charset="-122"/>
              <a:ea typeface="黑体" pitchFamily="49" charset="-122"/>
            </a:endParaRPr>
          </a:p>
          <a:p>
            <a:pPr marL="0" indent="0" algn="ctr">
              <a:buNone/>
            </a:pPr>
            <a:r>
              <a:rPr lang="en-US" altLang="zh-CN" sz="2700" dirty="0">
                <a:latin typeface="黑体" pitchFamily="49" charset="-122"/>
                <a:ea typeface="黑体" pitchFamily="49" charset="-122"/>
              </a:rPr>
              <a:t>2.</a:t>
            </a:r>
            <a:r>
              <a:rPr lang="zh-CN" altLang="zh-CN" sz="2700" dirty="0">
                <a:latin typeface="黑体" pitchFamily="49" charset="-122"/>
                <a:ea typeface="黑体" pitchFamily="49" charset="-122"/>
              </a:rPr>
              <a:t>品味精彩语句，赏析修辞手法的表达效果。</a:t>
            </a:r>
            <a:endParaRPr lang="en-US" altLang="zh-CN" sz="2700" dirty="0">
              <a:latin typeface="黑体" pitchFamily="49" charset="-122"/>
              <a:ea typeface="黑体" pitchFamily="49" charset="-122"/>
            </a:endParaRPr>
          </a:p>
          <a:p>
            <a:pPr marL="0" indent="0" algn="ctr">
              <a:buNone/>
            </a:pPr>
            <a:r>
              <a:rPr lang="en-US" altLang="zh-CN" sz="2700" dirty="0">
                <a:latin typeface="黑体" pitchFamily="49" charset="-122"/>
                <a:ea typeface="黑体" pitchFamily="49" charset="-122"/>
              </a:rPr>
              <a:t>3.</a:t>
            </a:r>
            <a:r>
              <a:rPr lang="zh-CN" altLang="zh-CN" sz="2700" dirty="0">
                <a:latin typeface="黑体" pitchFamily="49" charset="-122"/>
                <a:ea typeface="黑体" pitchFamily="49" charset="-122"/>
              </a:rPr>
              <a:t>把握外貌特征，进而探索人物的精神世界。</a:t>
            </a:r>
            <a:endParaRPr lang="zh-CN" altLang="en-US" sz="2700" dirty="0"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05264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矩形 5"/>
          <p:cNvSpPr>
            <a:spLocks noChangeArrowheads="1"/>
          </p:cNvSpPr>
          <p:nvPr/>
        </p:nvSpPr>
        <p:spPr bwMode="auto">
          <a:xfrm>
            <a:off x="1169622" y="540543"/>
            <a:ext cx="6417209" cy="90024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68580" tIns="34290" rIns="68580" bIns="3429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6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华文中宋" panose="02010600040101010101" charset="-122"/>
              </a:rPr>
              <a:t>一、对比异同，把握文章特色</a:t>
            </a: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0685346"/>
              </p:ext>
            </p:extLst>
          </p:nvPr>
        </p:nvGraphicFramePr>
        <p:xfrm>
          <a:off x="348556" y="1683627"/>
          <a:ext cx="8327899" cy="24302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392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882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0039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1009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>
                          <a:latin typeface="黑体" pitchFamily="49" charset="-122"/>
                          <a:ea typeface="黑体" pitchFamily="49" charset="-122"/>
                        </a:rPr>
                        <a:t>篇目</a:t>
                      </a:r>
                      <a:endParaRPr lang="zh-CN" altLang="en-US" sz="2400" dirty="0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marL="68580" marR="68580" marT="34290" marB="34290" anchor="ctr">
                    <a:solidFill>
                      <a:srgbClr val="6600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>
                          <a:latin typeface="黑体" pitchFamily="49" charset="-122"/>
                          <a:ea typeface="黑体" pitchFamily="49" charset="-122"/>
                        </a:rPr>
                        <a:t>文体</a:t>
                      </a:r>
                      <a:endParaRPr lang="zh-CN" altLang="en-US" sz="2400" dirty="0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marL="68580" marR="68580" marT="34290" marB="34290" anchor="ctr">
                    <a:solidFill>
                      <a:srgbClr val="6600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>
                          <a:latin typeface="黑体" pitchFamily="49" charset="-122"/>
                          <a:ea typeface="黑体" pitchFamily="49" charset="-122"/>
                        </a:rPr>
                        <a:t>刻画人物的方法</a:t>
                      </a:r>
                      <a:endParaRPr lang="zh-CN" altLang="en-US" sz="2400" dirty="0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marL="68580" marR="68580" marT="34290" marB="34290" anchor="ctr">
                    <a:solidFill>
                      <a:srgbClr val="66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10090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400" dirty="0" smtClean="0">
                          <a:latin typeface="黑体" pitchFamily="49" charset="-122"/>
                          <a:ea typeface="黑体" pitchFamily="49" charset="-122"/>
                        </a:rPr>
                        <a:t>《</a:t>
                      </a:r>
                      <a:r>
                        <a:rPr lang="zh-CN" altLang="en-US" sz="2400" dirty="0" smtClean="0">
                          <a:latin typeface="黑体" pitchFamily="49" charset="-122"/>
                          <a:ea typeface="黑体" pitchFamily="49" charset="-122"/>
                        </a:rPr>
                        <a:t>藤野先生</a:t>
                      </a:r>
                      <a:r>
                        <a:rPr lang="en-US" altLang="zh-CN" sz="2400" dirty="0" smtClean="0">
                          <a:latin typeface="黑体" pitchFamily="49" charset="-122"/>
                          <a:ea typeface="黑体" pitchFamily="49" charset="-122"/>
                        </a:rPr>
                        <a:t>》</a:t>
                      </a:r>
                    </a:p>
                    <a:p>
                      <a:pPr algn="ctr"/>
                      <a:r>
                        <a:rPr lang="en-US" altLang="zh-CN" sz="2400" dirty="0" smtClean="0">
                          <a:latin typeface="黑体" pitchFamily="49" charset="-122"/>
                          <a:ea typeface="黑体" pitchFamily="49" charset="-122"/>
                        </a:rPr>
                        <a:t>《</a:t>
                      </a:r>
                      <a:r>
                        <a:rPr lang="zh-CN" altLang="en-US" sz="2400" dirty="0" smtClean="0">
                          <a:latin typeface="黑体" pitchFamily="49" charset="-122"/>
                          <a:ea typeface="黑体" pitchFamily="49" charset="-122"/>
                        </a:rPr>
                        <a:t>回忆我的母亲</a:t>
                      </a:r>
                      <a:r>
                        <a:rPr lang="en-US" altLang="zh-CN" sz="2400" dirty="0" smtClean="0">
                          <a:latin typeface="黑体" pitchFamily="49" charset="-122"/>
                          <a:ea typeface="黑体" pitchFamily="49" charset="-122"/>
                        </a:rPr>
                        <a:t>》</a:t>
                      </a:r>
                      <a:endParaRPr lang="zh-CN" altLang="en-US" sz="2400" dirty="0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endParaRPr lang="zh-CN" altLang="en-US" sz="2100" dirty="0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endParaRPr lang="zh-CN" altLang="en-US" sz="2100" dirty="0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10090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400" dirty="0" smtClean="0">
                          <a:latin typeface="黑体" pitchFamily="49" charset="-122"/>
                          <a:ea typeface="黑体" pitchFamily="49" charset="-122"/>
                        </a:rPr>
                        <a:t>《</a:t>
                      </a:r>
                      <a:r>
                        <a:rPr lang="zh-CN" altLang="en-US" sz="2400" dirty="0" smtClean="0">
                          <a:latin typeface="黑体" pitchFamily="49" charset="-122"/>
                          <a:ea typeface="黑体" pitchFamily="49" charset="-122"/>
                        </a:rPr>
                        <a:t>列夫</a:t>
                      </a:r>
                      <a:r>
                        <a:rPr lang="en-US" altLang="zh-CN" sz="2400" dirty="0" smtClean="0">
                          <a:latin typeface="黑体" pitchFamily="49" charset="-122"/>
                          <a:ea typeface="黑体" pitchFamily="49" charset="-122"/>
                        </a:rPr>
                        <a:t>·</a:t>
                      </a:r>
                      <a:r>
                        <a:rPr lang="zh-CN" altLang="en-US" sz="2400" dirty="0" smtClean="0">
                          <a:latin typeface="黑体" pitchFamily="49" charset="-122"/>
                          <a:ea typeface="黑体" pitchFamily="49" charset="-122"/>
                        </a:rPr>
                        <a:t>托尔斯泰</a:t>
                      </a:r>
                      <a:r>
                        <a:rPr lang="en-US" altLang="zh-CN" sz="2400" dirty="0" smtClean="0">
                          <a:latin typeface="黑体" pitchFamily="49" charset="-122"/>
                          <a:ea typeface="黑体" pitchFamily="49" charset="-122"/>
                        </a:rPr>
                        <a:t>》</a:t>
                      </a:r>
                      <a:endParaRPr lang="zh-CN" altLang="en-US" sz="2400" dirty="0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endParaRPr lang="zh-CN" altLang="en-US" sz="2100" dirty="0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endParaRPr lang="zh-CN" altLang="en-US" sz="2100" dirty="0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005826" y="2681639"/>
            <a:ext cx="1798054" cy="43858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24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回忆性散文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59832" y="3529216"/>
            <a:ext cx="1690042" cy="43858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24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传记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148064" y="2496973"/>
            <a:ext cx="3456029" cy="80791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zh-CN" sz="24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通过具体事例来表现人物的精神品质</a:t>
            </a:r>
            <a:endParaRPr lang="zh-CN" altLang="en-US" sz="2400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148064" y="3367634"/>
            <a:ext cx="3541356" cy="80791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zh-CN" sz="24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主要抓住人物的外貌来</a:t>
            </a:r>
            <a:r>
              <a:rPr lang="zh-CN" altLang="zh-CN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展现</a:t>
            </a:r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人物</a:t>
            </a:r>
            <a:r>
              <a:rPr lang="zh-CN" altLang="zh-CN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的</a:t>
            </a:r>
            <a:r>
              <a:rPr lang="zh-CN" altLang="zh-CN" sz="24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精神世界</a:t>
            </a:r>
          </a:p>
        </p:txBody>
      </p:sp>
    </p:spTree>
    <p:extLst>
      <p:ext uri="{BB962C8B-B14F-4D97-AF65-F5344CB8AC3E}">
        <p14:creationId xmlns:p14="http://schemas.microsoft.com/office/powerpoint/2010/main" val="3477585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矩形 5"/>
          <p:cNvSpPr>
            <a:spLocks noChangeArrowheads="1"/>
          </p:cNvSpPr>
          <p:nvPr/>
        </p:nvSpPr>
        <p:spPr bwMode="auto">
          <a:xfrm>
            <a:off x="1632112" y="87154"/>
            <a:ext cx="6169280" cy="90024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68580" tIns="34290" rIns="68580" bIns="3429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6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华文中宋" panose="02010600040101010101" charset="-122"/>
              </a:rPr>
              <a:t>二、通读全文，理清文章思路</a:t>
            </a: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7916697"/>
              </p:ext>
            </p:extLst>
          </p:nvPr>
        </p:nvGraphicFramePr>
        <p:xfrm>
          <a:off x="681650" y="1059582"/>
          <a:ext cx="7538130" cy="34975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75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284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8759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845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88620">
                <a:tc rowSpan="9">
                  <a:txBody>
                    <a:bodyPr/>
                    <a:lstStyle/>
                    <a:p>
                      <a:pPr algn="ctr"/>
                      <a:r>
                        <a:rPr lang="en-US" altLang="zh-CN" sz="2100" b="0" dirty="0" smtClean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rPr>
                        <a:t>《</a:t>
                      </a:r>
                      <a:r>
                        <a:rPr lang="zh-CN" altLang="en-US" sz="2100" b="0" dirty="0" smtClean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rPr>
                        <a:t>列夫</a:t>
                      </a:r>
                      <a:r>
                        <a:rPr lang="en-US" altLang="zh-CN" sz="2100" b="0" dirty="0" smtClean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rPr>
                        <a:t>·</a:t>
                      </a:r>
                      <a:r>
                        <a:rPr lang="zh-CN" altLang="en-US" sz="2100" b="0" dirty="0" smtClean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rPr>
                        <a:t>托尔斯泰</a:t>
                      </a:r>
                      <a:r>
                        <a:rPr lang="en-US" altLang="zh-CN" sz="2100" b="0" dirty="0" smtClean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rPr>
                        <a:t>》</a:t>
                      </a:r>
                      <a:endParaRPr lang="zh-CN" altLang="en-US" sz="2100" b="0" dirty="0">
                        <a:solidFill>
                          <a:schemeClr val="tx1"/>
                        </a:solidFill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marL="68580" marR="68580" marT="34290" marB="34290" vert="eaVert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100" b="0" dirty="0" smtClean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rPr>
                        <a:t>第</a:t>
                      </a:r>
                      <a:r>
                        <a:rPr lang="en-US" altLang="zh-CN" sz="2100" b="0" dirty="0" smtClean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rPr>
                        <a:t>1</a:t>
                      </a:r>
                      <a:r>
                        <a:rPr lang="zh-CN" altLang="en-US" sz="2100" b="0" dirty="0" smtClean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rPr>
                        <a:t>段</a:t>
                      </a:r>
                      <a:endParaRPr lang="zh-CN" altLang="en-US" sz="2100" b="0" dirty="0">
                        <a:solidFill>
                          <a:schemeClr val="tx1"/>
                        </a:solidFill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marL="68580" marR="68580" marT="34290" marB="34290"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400" dirty="0"/>
                    </a:p>
                  </a:txBody>
                  <a:tcPr marL="68580" marR="68580" marT="34290" marB="34290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 rowSpan="5">
                  <a:txBody>
                    <a:bodyPr/>
                    <a:lstStyle/>
                    <a:p>
                      <a:endParaRPr lang="zh-CN" altLang="en-US" sz="1400" dirty="0"/>
                    </a:p>
                  </a:txBody>
                  <a:tcPr marL="68580" marR="68580" marT="34290" marB="34290"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8620"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100" b="0" dirty="0" smtClean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rPr>
                        <a:t>第</a:t>
                      </a:r>
                      <a:r>
                        <a:rPr lang="en-US" altLang="zh-CN" sz="2100" b="0" dirty="0" smtClean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rPr>
                        <a:t>2</a:t>
                      </a:r>
                      <a:r>
                        <a:rPr lang="zh-CN" altLang="en-US" sz="2100" b="0" dirty="0" smtClean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rPr>
                        <a:t>段</a:t>
                      </a:r>
                      <a:endParaRPr lang="zh-CN" altLang="en-US" sz="2100" b="0" dirty="0">
                        <a:solidFill>
                          <a:schemeClr val="tx1"/>
                        </a:solidFill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marL="68580" marR="68580" marT="34290" marB="34290"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400" dirty="0"/>
                    </a:p>
                  </a:txBody>
                  <a:tcPr marL="68580" marR="68580" marT="34290" marB="34290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8620"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100" b="0" dirty="0" smtClean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rPr>
                        <a:t>第</a:t>
                      </a:r>
                      <a:r>
                        <a:rPr lang="en-US" altLang="zh-CN" sz="2100" b="0" dirty="0" smtClean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rPr>
                        <a:t>3</a:t>
                      </a:r>
                      <a:r>
                        <a:rPr lang="zh-CN" altLang="en-US" sz="2100" b="0" dirty="0" smtClean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rPr>
                        <a:t>段</a:t>
                      </a:r>
                      <a:endParaRPr lang="zh-CN" altLang="en-US" sz="2100" b="0" dirty="0">
                        <a:solidFill>
                          <a:schemeClr val="tx1"/>
                        </a:solidFill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marL="68580" marR="68580" marT="34290" marB="34290"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400" dirty="0"/>
                    </a:p>
                  </a:txBody>
                  <a:tcPr marL="68580" marR="68580" marT="34290" marB="34290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8620"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100" b="0" dirty="0" smtClean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rPr>
                        <a:t>第</a:t>
                      </a:r>
                      <a:r>
                        <a:rPr lang="en-US" altLang="zh-CN" sz="2100" b="0" dirty="0" smtClean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rPr>
                        <a:t>4</a:t>
                      </a:r>
                      <a:r>
                        <a:rPr lang="zh-CN" altLang="en-US" sz="2100" b="0" dirty="0" smtClean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rPr>
                        <a:t>段</a:t>
                      </a:r>
                      <a:endParaRPr lang="zh-CN" altLang="en-US" sz="2100" b="0" dirty="0">
                        <a:solidFill>
                          <a:schemeClr val="tx1"/>
                        </a:solidFill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marL="68580" marR="68580" marT="34290" marB="34290"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400" dirty="0"/>
                    </a:p>
                  </a:txBody>
                  <a:tcPr marL="68580" marR="68580" marT="34290" marB="34290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8620"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100" b="0" dirty="0" smtClean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rPr>
                        <a:t>第</a:t>
                      </a:r>
                      <a:r>
                        <a:rPr lang="en-US" altLang="zh-CN" sz="2100" b="0" dirty="0" smtClean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rPr>
                        <a:t>5</a:t>
                      </a:r>
                      <a:r>
                        <a:rPr lang="zh-CN" altLang="en-US" sz="2100" b="0" dirty="0" smtClean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rPr>
                        <a:t>段</a:t>
                      </a:r>
                      <a:endParaRPr lang="zh-CN" altLang="en-US" sz="2100" b="0" dirty="0">
                        <a:solidFill>
                          <a:schemeClr val="tx1"/>
                        </a:solidFill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marL="68580" marR="68580" marT="34290" marB="34290"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400" dirty="0"/>
                    </a:p>
                  </a:txBody>
                  <a:tcPr marL="68580" marR="68580" marT="34290" marB="34290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8620"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100" b="0" dirty="0" smtClean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rPr>
                        <a:t>第</a:t>
                      </a:r>
                      <a:r>
                        <a:rPr lang="en-US" altLang="zh-CN" sz="2100" b="0" dirty="0" smtClean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rPr>
                        <a:t>6</a:t>
                      </a:r>
                      <a:r>
                        <a:rPr lang="zh-CN" altLang="en-US" sz="2100" b="0" dirty="0" smtClean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rPr>
                        <a:t>段</a:t>
                      </a:r>
                      <a:endParaRPr lang="zh-CN" altLang="en-US" sz="2100" b="0" dirty="0">
                        <a:solidFill>
                          <a:schemeClr val="tx1"/>
                        </a:solidFill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marL="68580" marR="68580" marT="34290" marB="34290"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400" dirty="0"/>
                    </a:p>
                  </a:txBody>
                  <a:tcPr marL="68580" marR="68580" marT="34290" marB="34290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 rowSpan="4">
                  <a:txBody>
                    <a:bodyPr/>
                    <a:lstStyle/>
                    <a:p>
                      <a:endParaRPr lang="zh-CN" altLang="en-US" sz="1400" dirty="0"/>
                    </a:p>
                  </a:txBody>
                  <a:tcPr marL="68580" marR="68580" marT="34290" marB="34290"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8620"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100" b="0" dirty="0" smtClean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rPr>
                        <a:t>第</a:t>
                      </a:r>
                      <a:r>
                        <a:rPr lang="en-US" altLang="zh-CN" sz="2100" b="0" dirty="0" smtClean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rPr>
                        <a:t>7</a:t>
                      </a:r>
                      <a:r>
                        <a:rPr lang="zh-CN" altLang="en-US" sz="2100" b="0" dirty="0" smtClean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rPr>
                        <a:t>段</a:t>
                      </a:r>
                      <a:endParaRPr lang="zh-CN" altLang="en-US" sz="2100" b="0" dirty="0">
                        <a:solidFill>
                          <a:schemeClr val="tx1"/>
                        </a:solidFill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marL="68580" marR="68580" marT="34290" marB="34290"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400" dirty="0"/>
                    </a:p>
                  </a:txBody>
                  <a:tcPr marL="68580" marR="68580" marT="34290" marB="34290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8620"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100" b="0" dirty="0" smtClean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rPr>
                        <a:t>第</a:t>
                      </a:r>
                      <a:r>
                        <a:rPr lang="en-US" altLang="zh-CN" sz="2100" b="0" dirty="0" smtClean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rPr>
                        <a:t>8</a:t>
                      </a:r>
                      <a:r>
                        <a:rPr lang="zh-CN" altLang="en-US" sz="2100" b="0" dirty="0" smtClean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rPr>
                        <a:t>段</a:t>
                      </a:r>
                      <a:endParaRPr lang="zh-CN" altLang="en-US" sz="2100" b="0" dirty="0">
                        <a:solidFill>
                          <a:schemeClr val="tx1"/>
                        </a:solidFill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marL="68580" marR="68580" marT="34290" marB="34290"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400" dirty="0"/>
                    </a:p>
                  </a:txBody>
                  <a:tcPr marL="68580" marR="68580" marT="34290" marB="34290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8620"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100" b="0" dirty="0" smtClean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rPr>
                        <a:t>第</a:t>
                      </a:r>
                      <a:r>
                        <a:rPr lang="en-US" altLang="zh-CN" sz="2100" b="0" dirty="0" smtClean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rPr>
                        <a:t>9</a:t>
                      </a:r>
                      <a:r>
                        <a:rPr lang="zh-CN" altLang="en-US" sz="2100" b="0" dirty="0" smtClean="0">
                          <a:solidFill>
                            <a:schemeClr val="tx1"/>
                          </a:solidFill>
                          <a:latin typeface="黑体" pitchFamily="49" charset="-122"/>
                          <a:ea typeface="黑体" pitchFamily="49" charset="-122"/>
                        </a:rPr>
                        <a:t>段</a:t>
                      </a:r>
                      <a:endParaRPr lang="zh-CN" altLang="en-US" sz="2100" b="0" dirty="0">
                        <a:solidFill>
                          <a:schemeClr val="tx1"/>
                        </a:solidFill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marL="68580" marR="68580" marT="34290" marB="34290"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sz="1400" dirty="0"/>
                    </a:p>
                  </a:txBody>
                  <a:tcPr marL="68580" marR="68580" marT="34290" marB="34290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847290" y="1059582"/>
            <a:ext cx="3240360" cy="3924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100" dirty="0">
                <a:solidFill>
                  <a:srgbClr val="3333CC"/>
                </a:solidFill>
                <a:latin typeface="黑体" pitchFamily="49" charset="-122"/>
                <a:ea typeface="黑体" pitchFamily="49" charset="-122"/>
              </a:rPr>
              <a:t>须发的特点。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839986" y="1484269"/>
            <a:ext cx="3240360" cy="3924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100" dirty="0">
                <a:solidFill>
                  <a:srgbClr val="3333CC"/>
                </a:solidFill>
                <a:latin typeface="黑体" pitchFamily="49" charset="-122"/>
                <a:ea typeface="黑体" pitchFamily="49" charset="-122"/>
              </a:rPr>
              <a:t>面部的各个部位。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839986" y="1876685"/>
            <a:ext cx="3240360" cy="3924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100" dirty="0">
                <a:solidFill>
                  <a:srgbClr val="3333CC"/>
                </a:solidFill>
                <a:latin typeface="黑体" pitchFamily="49" charset="-122"/>
                <a:ea typeface="黑体" pitchFamily="49" charset="-122"/>
              </a:rPr>
              <a:t>面容表情。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839986" y="2258503"/>
            <a:ext cx="3240360" cy="3924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100" dirty="0">
                <a:solidFill>
                  <a:srgbClr val="3333CC"/>
                </a:solidFill>
                <a:latin typeface="黑体" pitchFamily="49" charset="-122"/>
                <a:ea typeface="黑体" pitchFamily="49" charset="-122"/>
              </a:rPr>
              <a:t>长相平平，气质普通。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839986" y="2616361"/>
            <a:ext cx="3240360" cy="3924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100" dirty="0">
                <a:solidFill>
                  <a:srgbClr val="3333CC"/>
                </a:solidFill>
                <a:latin typeface="黑体" pitchFamily="49" charset="-122"/>
                <a:ea typeface="黑体" pitchFamily="49" charset="-122"/>
              </a:rPr>
              <a:t>外貌令拜访者失望。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839986" y="3002269"/>
            <a:ext cx="3240360" cy="3924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100" dirty="0">
                <a:solidFill>
                  <a:srgbClr val="3333CC"/>
                </a:solidFill>
                <a:latin typeface="黑体" pitchFamily="49" charset="-122"/>
                <a:ea typeface="黑体" pitchFamily="49" charset="-122"/>
              </a:rPr>
              <a:t>目光犀利。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847290" y="3393025"/>
            <a:ext cx="3240360" cy="3924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100" dirty="0">
                <a:solidFill>
                  <a:srgbClr val="3333CC"/>
                </a:solidFill>
                <a:latin typeface="黑体" pitchFamily="49" charset="-122"/>
                <a:ea typeface="黑体" pitchFamily="49" charset="-122"/>
              </a:rPr>
              <a:t>眼睛蕴藏着丰富的感情。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835017" y="3792829"/>
            <a:ext cx="3240360" cy="3924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100" dirty="0">
                <a:solidFill>
                  <a:srgbClr val="3333CC"/>
                </a:solidFill>
                <a:latin typeface="黑体" pitchFamily="49" charset="-122"/>
                <a:ea typeface="黑体" pitchFamily="49" charset="-122"/>
              </a:rPr>
              <a:t>眼睛具有威力。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847290" y="4179514"/>
            <a:ext cx="3240360" cy="3924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100" dirty="0">
                <a:solidFill>
                  <a:srgbClr val="3333CC"/>
                </a:solidFill>
                <a:latin typeface="黑体" pitchFamily="49" charset="-122"/>
                <a:ea typeface="黑体" pitchFamily="49" charset="-122"/>
              </a:rPr>
              <a:t>眼光的犀利与人生的不幸。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01342" y="1269205"/>
            <a:ext cx="1782198" cy="150964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第</a:t>
            </a:r>
            <a:r>
              <a:rPr lang="en-US" altLang="zh-CN" sz="24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1—5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段，</a:t>
            </a:r>
            <a:endParaRPr lang="en-US" altLang="zh-CN" sz="2400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sym typeface="+mn-ea"/>
            </a:endParaRPr>
          </a:p>
          <a:p>
            <a:pPr>
              <a:lnSpc>
                <a:spcPct val="130000"/>
              </a:lnSpc>
            </a:pPr>
            <a:r>
              <a:rPr lang="zh-CN" altLang="en-US" sz="24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刻画托尔斯泰的外貌。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8204" y="3204206"/>
            <a:ext cx="1782198" cy="117724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defRPr/>
            </a:pPr>
            <a:r>
              <a:rPr lang="zh-CN" altLang="en-US" sz="24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第</a:t>
            </a:r>
            <a:r>
              <a:rPr lang="en-US" altLang="zh-CN" sz="24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6—9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段，</a:t>
            </a:r>
            <a:endParaRPr lang="en-US" altLang="zh-CN" sz="2400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sym typeface="+mn-ea"/>
            </a:endParaRPr>
          </a:p>
          <a:p>
            <a:pPr>
              <a:defRPr/>
            </a:pPr>
            <a:r>
              <a:rPr lang="zh-CN" altLang="en-US" sz="24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描写托尔斯泰的眼睛。</a:t>
            </a:r>
          </a:p>
        </p:txBody>
      </p:sp>
    </p:spTree>
    <p:extLst>
      <p:ext uri="{BB962C8B-B14F-4D97-AF65-F5344CB8AC3E}">
        <p14:creationId xmlns:p14="http://schemas.microsoft.com/office/powerpoint/2010/main" val="3113069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矩形 5"/>
          <p:cNvSpPr>
            <a:spLocks noChangeArrowheads="1"/>
          </p:cNvSpPr>
          <p:nvPr/>
        </p:nvSpPr>
        <p:spPr bwMode="auto">
          <a:xfrm>
            <a:off x="1763564" y="915566"/>
            <a:ext cx="6266892" cy="90024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华文中宋" panose="02010600040101010101" charset="-122"/>
              </a:rPr>
              <a:t>三、赏析语言，把握外貌特征</a:t>
            </a: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1692592" y="2283718"/>
            <a:ext cx="6408836" cy="64171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200" dirty="0">
                <a:solidFill>
                  <a:srgbClr val="3333CC"/>
                </a:solidFill>
                <a:latin typeface="黑体" pitchFamily="49" charset="-122"/>
                <a:ea typeface="黑体" pitchFamily="49" charset="-122"/>
                <a:sym typeface="+mn-ea"/>
              </a:rPr>
              <a:t>文章中的哪些比喻句令你印象深刻？</a:t>
            </a:r>
          </a:p>
        </p:txBody>
      </p:sp>
    </p:spTree>
    <p:extLst>
      <p:ext uri="{BB962C8B-B14F-4D97-AF65-F5344CB8AC3E}">
        <p14:creationId xmlns:p14="http://schemas.microsoft.com/office/powerpoint/2010/main" val="2996406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标题 1"/>
          <p:cNvSpPr>
            <a:spLocks noGrp="1"/>
          </p:cNvSpPr>
          <p:nvPr>
            <p:ph type="title"/>
          </p:nvPr>
        </p:nvSpPr>
        <p:spPr>
          <a:xfrm>
            <a:off x="240507" y="119062"/>
            <a:ext cx="8274844" cy="823913"/>
          </a:xfrm>
        </p:spPr>
        <p:txBody>
          <a:bodyPr/>
          <a:lstStyle/>
          <a:p>
            <a:r>
              <a:rPr lang="zh-CN" altLang="en-US" sz="3000" b="1" dirty="0">
                <a:solidFill>
                  <a:srgbClr val="3333CC"/>
                </a:solidFill>
                <a:latin typeface="黑体" panose="02010609060101010101" charset="-122"/>
                <a:ea typeface="黑体" panose="02010609060101010101" charset="-122"/>
                <a:cs typeface="等线 Light"/>
              </a:rPr>
              <a:t>我们读出了一个</a:t>
            </a:r>
            <a:r>
              <a:rPr lang="en-US" altLang="zh-CN" sz="3000" b="1" dirty="0">
                <a:solidFill>
                  <a:srgbClr val="3333CC"/>
                </a:solidFill>
                <a:latin typeface="黑体" panose="02010609060101010101" charset="-122"/>
                <a:ea typeface="黑体" panose="02010609060101010101" charset="-122"/>
                <a:cs typeface="等线 Light"/>
              </a:rPr>
              <a:t>________________</a:t>
            </a:r>
            <a:r>
              <a:rPr lang="zh-CN" altLang="en-US" sz="3000" b="1" dirty="0">
                <a:solidFill>
                  <a:srgbClr val="3333CC"/>
                </a:solidFill>
                <a:latin typeface="黑体" panose="02010609060101010101" charset="-122"/>
                <a:ea typeface="黑体" panose="02010609060101010101" charset="-122"/>
                <a:cs typeface="等线 Light"/>
              </a:rPr>
              <a:t>的托尔斯泰。</a:t>
            </a:r>
          </a:p>
        </p:txBody>
      </p:sp>
      <p:sp>
        <p:nvSpPr>
          <p:cNvPr id="17410" name="内容占位符 2"/>
          <p:cNvSpPr>
            <a:spLocks noGrp="1"/>
          </p:cNvSpPr>
          <p:nvPr>
            <p:ph idx="1"/>
          </p:nvPr>
        </p:nvSpPr>
        <p:spPr>
          <a:xfrm>
            <a:off x="-5060" y="872798"/>
            <a:ext cx="9144000" cy="4200525"/>
          </a:xfrm>
        </p:spPr>
        <p:txBody>
          <a:bodyPr/>
          <a:lstStyle/>
          <a:p>
            <a:pPr marL="0" indent="0">
              <a:buNone/>
            </a:pPr>
            <a:r>
              <a:rPr lang="zh-CN" altLang="en-US" sz="20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等线"/>
              </a:rPr>
              <a:t>脸庞：</a:t>
            </a:r>
            <a:r>
              <a:rPr lang="zh-CN" altLang="en-US" sz="2000" dirty="0">
                <a:latin typeface="黑体" panose="02010609060101010101" charset="-122"/>
                <a:ea typeface="黑体" panose="02010609060101010101" charset="-122"/>
                <a:cs typeface="等线"/>
              </a:rPr>
              <a:t>他生就一副多毛的脸庞，植被多于空地。</a:t>
            </a:r>
            <a:endParaRPr lang="en-US" altLang="zh-CN" sz="2000" dirty="0">
              <a:latin typeface="黑体" panose="02010609060101010101" charset="-122"/>
              <a:ea typeface="黑体" panose="02010609060101010101" charset="-122"/>
              <a:cs typeface="等线"/>
            </a:endParaRPr>
          </a:p>
          <a:p>
            <a:pPr marL="0" indent="0">
              <a:buNone/>
            </a:pPr>
            <a:r>
              <a:rPr lang="en-US" altLang="zh-CN" sz="2000" dirty="0">
                <a:latin typeface="黑体" panose="02010609060101010101" charset="-122"/>
                <a:ea typeface="黑体" panose="02010609060101010101" charset="-122"/>
                <a:cs typeface="等线"/>
              </a:rPr>
              <a:t>      </a:t>
            </a:r>
            <a:r>
              <a:rPr lang="zh-CN" altLang="en-US" sz="2000" dirty="0">
                <a:latin typeface="黑体" panose="02010609060101010101" charset="-122"/>
                <a:ea typeface="黑体" panose="02010609060101010101" charset="-122"/>
                <a:cs typeface="等线"/>
              </a:rPr>
              <a:t>长髯覆盖了两颊，遮住了嘴唇，遮住了皱似树皮的黝黑脸膛。</a:t>
            </a:r>
          </a:p>
          <a:p>
            <a:pPr marL="0" indent="0">
              <a:buNone/>
            </a:pPr>
            <a:r>
              <a:rPr lang="zh-CN" altLang="en-US" sz="20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等线"/>
              </a:rPr>
              <a:t>眉毛：</a:t>
            </a:r>
            <a:r>
              <a:rPr lang="zh-CN" altLang="en-US" sz="2000" dirty="0">
                <a:latin typeface="黑体" panose="02010609060101010101" charset="-122"/>
                <a:ea typeface="黑体" panose="02010609060101010101" charset="-122"/>
                <a:cs typeface="等线"/>
              </a:rPr>
              <a:t>宽约一指的眉毛像纠缠不清的树根，朝上倒竖。</a:t>
            </a:r>
          </a:p>
          <a:p>
            <a:pPr marL="0" indent="0">
              <a:buNone/>
            </a:pPr>
            <a:r>
              <a:rPr lang="zh-CN" altLang="en-US" sz="20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等线"/>
              </a:rPr>
              <a:t>头发：</a:t>
            </a:r>
            <a:r>
              <a:rPr lang="zh-CN" altLang="en-US" sz="2000" dirty="0">
                <a:latin typeface="黑体" panose="02010609060101010101" charset="-122"/>
                <a:ea typeface="黑体" panose="02010609060101010101" charset="-122"/>
                <a:cs typeface="等线"/>
              </a:rPr>
              <a:t>一绺绺灰白的鬈发像泡沫一样堆在额头上。不管从哪个角度看，你都能见到热带森林般茂密的须发。 </a:t>
            </a:r>
          </a:p>
          <a:p>
            <a:pPr marL="0" indent="0">
              <a:buNone/>
            </a:pPr>
            <a:r>
              <a:rPr lang="zh-CN" altLang="en-US" sz="20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等线"/>
              </a:rPr>
              <a:t>胡须：</a:t>
            </a:r>
            <a:r>
              <a:rPr lang="zh-CN" altLang="en-US" sz="2000" dirty="0">
                <a:latin typeface="黑体" panose="02010609060101010101" charset="-122"/>
                <a:ea typeface="黑体" panose="02010609060101010101" charset="-122"/>
                <a:cs typeface="等线"/>
              </a:rPr>
              <a:t>托尔斯泰给人留下的难忘印象，来源于他那犹如卷起的滔滔白浪的大胡子。</a:t>
            </a:r>
          </a:p>
          <a:p>
            <a:pPr marL="0" indent="0">
              <a:buNone/>
            </a:pPr>
            <a:r>
              <a:rPr lang="zh-CN" altLang="en-US" sz="20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等线"/>
              </a:rPr>
              <a:t>面孔：</a:t>
            </a:r>
            <a:r>
              <a:rPr lang="zh-CN" altLang="en-US" sz="2000" dirty="0">
                <a:latin typeface="黑体" panose="02010609060101010101" charset="-122"/>
                <a:ea typeface="黑体" panose="02010609060101010101" charset="-122"/>
                <a:cs typeface="等线"/>
              </a:rPr>
              <a:t>天才的灵魂自甘寓居低矮的陋屋，比起吉尔吉斯人搭建的皮帐篷来好不了多少。小屋粗制滥造。</a:t>
            </a:r>
          </a:p>
          <a:p>
            <a:pPr marL="0" indent="0">
              <a:buNone/>
            </a:pPr>
            <a:r>
              <a:rPr lang="zh-CN" altLang="en-US" sz="20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等线"/>
              </a:rPr>
              <a:t>额头：</a:t>
            </a:r>
            <a:r>
              <a:rPr lang="zh-CN" altLang="en-US" sz="2000" dirty="0">
                <a:latin typeface="黑体" panose="02010609060101010101" charset="-122"/>
                <a:ea typeface="黑体" panose="02010609060101010101" charset="-122"/>
                <a:cs typeface="等线"/>
              </a:rPr>
              <a:t>小眼睛上方的额头，像是用刀胡乱劈成的木柴。</a:t>
            </a:r>
          </a:p>
          <a:p>
            <a:pPr marL="0" indent="0">
              <a:buNone/>
            </a:pPr>
            <a:r>
              <a:rPr lang="zh-CN" altLang="en-US" sz="20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等线"/>
              </a:rPr>
              <a:t>皮肤：</a:t>
            </a:r>
            <a:r>
              <a:rPr lang="zh-CN" altLang="en-US" sz="2000" dirty="0">
                <a:latin typeface="黑体" panose="02010609060101010101" charset="-122"/>
                <a:ea typeface="黑体" panose="02010609060101010101" charset="-122"/>
                <a:cs typeface="等线"/>
              </a:rPr>
              <a:t>皮肤藏污纳垢，缺少光泽，就像用枝条扎成的村舍外墙那样粗糙。</a:t>
            </a:r>
          </a:p>
          <a:p>
            <a:pPr marL="0" indent="0">
              <a:buNone/>
            </a:pPr>
            <a:r>
              <a:rPr lang="zh-CN" altLang="en-US" sz="20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等线"/>
              </a:rPr>
              <a:t>鼻子：</a:t>
            </a:r>
            <a:r>
              <a:rPr lang="zh-CN" altLang="en-US" sz="2000" dirty="0">
                <a:latin typeface="黑体" panose="02010609060101010101" charset="-122"/>
                <a:ea typeface="黑体" panose="02010609060101010101" charset="-122"/>
                <a:cs typeface="等线"/>
              </a:rPr>
              <a:t>在四方脸中间，一个宽宽的、两孔朝天的狮子鼻，仿佛被人一拳打塌了的样子。</a:t>
            </a:r>
          </a:p>
        </p:txBody>
      </p:sp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3275856" y="219552"/>
            <a:ext cx="2627861" cy="5309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68580" tIns="34290" rIns="68580" bIns="3429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0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等线 Light"/>
              </a:rPr>
              <a:t>外貌</a:t>
            </a:r>
            <a:r>
              <a:rPr lang="zh-CN" altLang="en-US" sz="30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粗鄙平庸</a:t>
            </a:r>
            <a:endParaRPr lang="zh-CN" altLang="en-US" sz="3000" b="1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09" grpId="0"/>
      <p:bldP spid="17410" grpId="0" build="p"/>
      <p:bldP spid="174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385762" y="87154"/>
            <a:ext cx="8758238" cy="994172"/>
          </a:xfrm>
        </p:spPr>
        <p:txBody>
          <a:bodyPr/>
          <a:lstStyle/>
          <a:p>
            <a:pPr algn="ctr"/>
            <a:r>
              <a:rPr lang="zh-CN" altLang="en-US" b="1" dirty="0" smtClean="0">
                <a:solidFill>
                  <a:srgbClr val="3333CC"/>
                </a:solidFill>
                <a:latin typeface="黑体" panose="02010609060101010101" charset="-122"/>
                <a:ea typeface="黑体" panose="02010609060101010101" charset="-122"/>
                <a:cs typeface="华文中宋" panose="02010600040101010101" charset="-122"/>
              </a:rPr>
              <a:t>我们读出了一个</a:t>
            </a:r>
            <a:r>
              <a:rPr lang="en-US" altLang="zh-CN" b="1" dirty="0" smtClean="0">
                <a:solidFill>
                  <a:srgbClr val="3333CC"/>
                </a:solidFill>
                <a:latin typeface="黑体" panose="02010609060101010101" charset="-122"/>
                <a:ea typeface="黑体" panose="02010609060101010101" charset="-122"/>
                <a:cs typeface="华文中宋" panose="02010600040101010101" charset="-122"/>
              </a:rPr>
              <a:t>______________</a:t>
            </a:r>
            <a:r>
              <a:rPr lang="zh-CN" altLang="en-US" b="1" dirty="0" smtClean="0">
                <a:solidFill>
                  <a:srgbClr val="3333CC"/>
                </a:solidFill>
                <a:latin typeface="黑体" panose="02010609060101010101" charset="-122"/>
                <a:ea typeface="黑体" panose="02010609060101010101" charset="-122"/>
                <a:cs typeface="华文中宋" panose="02010600040101010101" charset="-122"/>
              </a:rPr>
              <a:t>的托尔斯泰。</a:t>
            </a:r>
          </a:p>
        </p:txBody>
      </p:sp>
      <p:sp>
        <p:nvSpPr>
          <p:cNvPr id="5" name="内容占位符 4"/>
          <p:cNvSpPr>
            <a:spLocks noGrp="1"/>
          </p:cNvSpPr>
          <p:nvPr>
            <p:ph idx="1"/>
          </p:nvPr>
        </p:nvSpPr>
        <p:spPr>
          <a:xfrm>
            <a:off x="273919" y="884396"/>
            <a:ext cx="8732936" cy="3994547"/>
          </a:xfrm>
        </p:spPr>
        <p:txBody>
          <a:bodyPr/>
          <a:lstStyle/>
          <a:p>
            <a:pPr marL="0" indent="0">
              <a:buNone/>
            </a:pPr>
            <a:r>
              <a:rPr lang="zh-CN" altLang="zh-CN" sz="2000" dirty="0">
                <a:latin typeface="黑体" panose="02010609060101010101" charset="-122"/>
                <a:ea typeface="黑体" panose="02010609060101010101" charset="-122"/>
                <a:cs typeface="等线"/>
              </a:rPr>
              <a:t>一对灰色的眼睛射出一道黑豹似的目光。</a:t>
            </a:r>
          </a:p>
          <a:p>
            <a:pPr marL="0" indent="0">
              <a:buNone/>
            </a:pPr>
            <a:r>
              <a:rPr lang="zh-CN" altLang="zh-CN" sz="2000" dirty="0">
                <a:latin typeface="黑体" panose="02010609060101010101" charset="-122"/>
                <a:ea typeface="黑体" panose="02010609060101010101" charset="-122"/>
                <a:cs typeface="等线"/>
              </a:rPr>
              <a:t>这道目光就像一把锃亮的钢刀刺了过来，又稳又准，击中要害。</a:t>
            </a:r>
          </a:p>
          <a:p>
            <a:pPr marL="0" indent="0">
              <a:buNone/>
            </a:pPr>
            <a:r>
              <a:rPr lang="zh-CN" altLang="zh-CN" sz="2000" dirty="0">
                <a:latin typeface="黑体" panose="02010609060101010101" charset="-122"/>
                <a:ea typeface="黑体" panose="02010609060101010101" charset="-122"/>
                <a:cs typeface="等线"/>
              </a:rPr>
              <a:t>它像枪弹穿透了伪装的甲胄，它像金刚刀切开了玻璃。</a:t>
            </a:r>
          </a:p>
          <a:p>
            <a:pPr marL="0" indent="0">
              <a:buNone/>
            </a:pPr>
            <a:r>
              <a:rPr lang="zh-CN" altLang="zh-CN" sz="2000" dirty="0">
                <a:latin typeface="黑体" panose="02010609060101010101" charset="-122"/>
                <a:ea typeface="黑体" panose="02010609060101010101" charset="-122"/>
                <a:cs typeface="等线"/>
              </a:rPr>
              <a:t>它们可以变得冷酷锐利，可以像手术刀、像</a:t>
            </a:r>
            <a:r>
              <a:rPr lang="en-US" altLang="zh-CN" sz="2000" dirty="0">
                <a:latin typeface="黑体" panose="02010609060101010101" charset="-122"/>
                <a:ea typeface="黑体" panose="02010609060101010101" charset="-122"/>
                <a:cs typeface="等线"/>
              </a:rPr>
              <a:t>X</a:t>
            </a:r>
            <a:r>
              <a:rPr lang="zh-CN" altLang="en-US" sz="2000" dirty="0">
                <a:latin typeface="黑体" panose="02010609060101010101" charset="-122"/>
                <a:ea typeface="黑体" panose="02010609060101010101" charset="-122"/>
                <a:cs typeface="等线"/>
              </a:rPr>
              <a:t>射线那样揭开隐藏的秘密。</a:t>
            </a:r>
          </a:p>
          <a:p>
            <a:pPr marL="0" indent="0">
              <a:buNone/>
            </a:pPr>
            <a:r>
              <a:rPr lang="zh-CN" altLang="en-US" sz="2000" dirty="0">
                <a:latin typeface="黑体" panose="02010609060101010101" charset="-122"/>
                <a:ea typeface="黑体" panose="02010609060101010101" charset="-122"/>
                <a:cs typeface="等线"/>
              </a:rPr>
              <a:t>这对珠宝有魔力，有磁性，可以把人世间的物质吸进去，然后向我们这个时代放射出精确无误的频波。</a:t>
            </a:r>
          </a:p>
          <a:p>
            <a:pPr marL="0" indent="0">
              <a:buNone/>
            </a:pPr>
            <a:r>
              <a:rPr lang="zh-CN" altLang="en-US" sz="2000" dirty="0">
                <a:latin typeface="黑体" panose="02010609060101010101" charset="-122"/>
                <a:ea typeface="黑体" panose="02010609060101010101" charset="-122"/>
                <a:cs typeface="等线"/>
              </a:rPr>
              <a:t>像一只猎鹰从高空朝一只胆怯的耗子俯冲下来，这对眼睛不会放过微不足道的细节，同样也能全面揭示广袤无垠的宇宙。</a:t>
            </a:r>
          </a:p>
          <a:p>
            <a:pPr marL="0" indent="0">
              <a:buNone/>
            </a:pPr>
            <a:r>
              <a:rPr lang="zh-CN" altLang="en-US" sz="2000" dirty="0">
                <a:latin typeface="黑体" panose="02010609060101010101" charset="-122"/>
                <a:ea typeface="黑体" panose="02010609060101010101" charset="-122"/>
                <a:cs typeface="等线"/>
              </a:rPr>
              <a:t>他们可以照耀在精神世界的最高处，同样也可以成功地把探照灯光射进最阴暗的灵魂深处。</a:t>
            </a:r>
          </a:p>
          <a:p>
            <a:pPr marL="0" indent="0">
              <a:buNone/>
            </a:pPr>
            <a:r>
              <a:rPr lang="zh-CN" altLang="en-US" sz="2000" dirty="0">
                <a:latin typeface="黑体" panose="02010609060101010101" charset="-122"/>
                <a:ea typeface="黑体" panose="02010609060101010101" charset="-122"/>
                <a:cs typeface="等线"/>
              </a:rPr>
              <a:t>当这一副寒光四射的匕首转而</a:t>
            </a:r>
            <a:r>
              <a:rPr lang="zh-CN" altLang="en-US" sz="2000" dirty="0" smtClean="0">
                <a:latin typeface="黑体" panose="02010609060101010101" charset="-122"/>
                <a:ea typeface="黑体" panose="02010609060101010101" charset="-122"/>
                <a:cs typeface="等线"/>
              </a:rPr>
              <a:t>对准它们</a:t>
            </a:r>
            <a:r>
              <a:rPr lang="zh-CN" altLang="en-US" sz="2000" dirty="0">
                <a:latin typeface="黑体" panose="02010609060101010101" charset="-122"/>
                <a:ea typeface="黑体" panose="02010609060101010101" charset="-122"/>
                <a:cs typeface="等线"/>
              </a:rPr>
              <a:t>的主人时是十分可怕的，因为锋刃无情，直戳要害，正好刺中了他的心窝。</a:t>
            </a:r>
          </a:p>
        </p:txBody>
      </p:sp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3869922" y="217512"/>
            <a:ext cx="2176463" cy="52625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68580" tIns="34290" rIns="68580" bIns="3429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0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目光犀利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/>
      <p:bldP spid="4" grpId="2"/>
      <p:bldP spid="5" grpId="0" build="p"/>
      <p:bldP spid="1843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6" name="Picture 10" descr="C40484466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11142" y="927498"/>
            <a:ext cx="2421731" cy="3430190"/>
          </a:xfrm>
          <a:prstGeom prst="rect">
            <a:avLst/>
          </a:prstGeom>
          <a:noFill/>
        </p:spPr>
      </p:pic>
      <p:pic>
        <p:nvPicPr>
          <p:cNvPr id="19470" name="Picture 14" descr="F10485039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7428" y="853679"/>
            <a:ext cx="2643188" cy="3559969"/>
          </a:xfrm>
          <a:prstGeom prst="rect">
            <a:avLst/>
          </a:prstGeom>
          <a:noFill/>
        </p:spPr>
      </p:pic>
      <p:pic>
        <p:nvPicPr>
          <p:cNvPr id="19472" name="Picture 16" descr="EB0485663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00788" y="933450"/>
            <a:ext cx="2399110" cy="3412331"/>
          </a:xfrm>
          <a:prstGeom prst="rect">
            <a:avLst/>
          </a:prstGeom>
          <a:noFill/>
        </p:spPr>
      </p:pic>
      <p:sp>
        <p:nvSpPr>
          <p:cNvPr id="2" name="矩形 1"/>
          <p:cNvSpPr/>
          <p:nvPr/>
        </p:nvSpPr>
        <p:spPr>
          <a:xfrm>
            <a:off x="1580456" y="117069"/>
            <a:ext cx="2880320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3200" dirty="0">
                <a:solidFill>
                  <a:srgbClr val="3333CC"/>
                </a:solidFill>
                <a:latin typeface="黑体" pitchFamily="49" charset="-122"/>
                <a:ea typeface="黑体" pitchFamily="49" charset="-122"/>
              </a:rPr>
              <a:t>外貌</a:t>
            </a:r>
            <a:r>
              <a:rPr lang="zh-CN" altLang="en-US" sz="3200" dirty="0">
                <a:solidFill>
                  <a:srgbClr val="3333CC"/>
                </a:solidFill>
                <a:latin typeface="黑体" pitchFamily="49" charset="-122"/>
                <a:ea typeface="黑体" pitchFamily="49" charset="-122"/>
              </a:rPr>
              <a:t>粗鄙</a:t>
            </a:r>
            <a:r>
              <a:rPr lang="zh-CN" altLang="zh-CN" sz="3200" dirty="0">
                <a:solidFill>
                  <a:srgbClr val="3333CC"/>
                </a:solidFill>
                <a:latin typeface="黑体" pitchFamily="49" charset="-122"/>
                <a:ea typeface="黑体" pitchFamily="49" charset="-122"/>
              </a:rPr>
              <a:t>平庸</a:t>
            </a:r>
            <a:r>
              <a:rPr lang="en-US" altLang="zh-CN" sz="3200" dirty="0">
                <a:solidFill>
                  <a:srgbClr val="3333CC"/>
                </a:solidFill>
                <a:latin typeface="黑体" pitchFamily="49" charset="-122"/>
                <a:ea typeface="黑体" pitchFamily="49" charset="-122"/>
              </a:rPr>
              <a:t>    </a:t>
            </a:r>
            <a:endParaRPr lang="zh-CN" altLang="zh-CN" sz="3200" dirty="0">
              <a:solidFill>
                <a:srgbClr val="3333CC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5124400" y="131371"/>
            <a:ext cx="2880320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dirty="0" smtClean="0">
                <a:solidFill>
                  <a:srgbClr val="3333CC"/>
                </a:solidFill>
                <a:latin typeface="黑体" pitchFamily="49" charset="-122"/>
                <a:ea typeface="黑体" pitchFamily="49" charset="-122"/>
              </a:rPr>
              <a:t>眼睛目光犀利</a:t>
            </a:r>
            <a:endParaRPr lang="zh-CN" altLang="zh-CN" sz="3200" dirty="0">
              <a:solidFill>
                <a:srgbClr val="3333CC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标题 6"/>
          <p:cNvSpPr>
            <a:spLocks noGrp="1"/>
          </p:cNvSpPr>
          <p:nvPr>
            <p:ph type="title" idx="4294967295"/>
          </p:nvPr>
        </p:nvSpPr>
        <p:spPr>
          <a:xfrm>
            <a:off x="507658" y="555526"/>
            <a:ext cx="8193825" cy="627534"/>
          </a:xfrm>
        </p:spPr>
        <p:txBody>
          <a:bodyPr anchor="b"/>
          <a:lstStyle/>
          <a:p>
            <a:pPr algn="ctr" eaLnBrk="1" hangingPunct="1"/>
            <a:r>
              <a:rPr lang="zh-CN" altLang="en-US" sz="3600" b="1" dirty="0" smtClean="0">
                <a:latin typeface="黑体" pitchFamily="49" charset="-122"/>
                <a:ea typeface="黑体" pitchFamily="49" charset="-122"/>
                <a:cs typeface="等线 Light"/>
              </a:rPr>
              <a:t>赏析写作手法</a:t>
            </a: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7846243"/>
              </p:ext>
            </p:extLst>
          </p:nvPr>
        </p:nvGraphicFramePr>
        <p:xfrm>
          <a:off x="731306" y="1497093"/>
          <a:ext cx="7776864" cy="29399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257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5107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995018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/>
                        <a:t>写作手法</a:t>
                      </a:r>
                      <a:endParaRPr lang="zh-CN" altLang="en-US" sz="2400" dirty="0"/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dirty="0" smtClean="0"/>
                        <a:t>表达效果</a:t>
                      </a:r>
                      <a:endParaRPr lang="zh-CN" altLang="en-US" sz="2400" dirty="0"/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7888">
                <a:tc>
                  <a:txBody>
                    <a:bodyPr/>
                    <a:lstStyle/>
                    <a:p>
                      <a:pPr algn="ctr"/>
                      <a:endParaRPr lang="zh-CN" altLang="en-US" dirty="0"/>
                    </a:p>
                  </a:txBody>
                  <a:tcPr anchor="ctr">
                    <a:solidFill>
                      <a:schemeClr val="accent1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dirty="0"/>
                    </a:p>
                  </a:txBody>
                  <a:tcPr anchor="ctr">
                    <a:solidFill>
                      <a:schemeClr val="accent1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07070">
                <a:tc>
                  <a:txBody>
                    <a:bodyPr/>
                    <a:lstStyle/>
                    <a:p>
                      <a:pPr algn="ctr"/>
                      <a:endParaRPr lang="zh-CN" altLang="en-US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1043608" y="2787774"/>
            <a:ext cx="1798054" cy="43858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比喻</a:t>
            </a:r>
            <a:endParaRPr lang="zh-CN" altLang="en-US" sz="2400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43608" y="3792244"/>
            <a:ext cx="1798054" cy="43858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欲扬先抑</a:t>
            </a:r>
            <a:endParaRPr lang="zh-CN" altLang="en-US" sz="2400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131840" y="3664212"/>
            <a:ext cx="5278259" cy="80791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zh-CN" sz="24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可以</a:t>
            </a:r>
            <a:r>
              <a:rPr lang="zh-CN" altLang="zh-CN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使</a:t>
            </a:r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全文</a:t>
            </a:r>
            <a:r>
              <a:rPr lang="zh-CN" altLang="zh-CN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形成</a:t>
            </a:r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一种</a:t>
            </a:r>
            <a:r>
              <a:rPr lang="zh-CN" altLang="zh-CN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巨大</a:t>
            </a:r>
            <a:r>
              <a:rPr lang="zh-CN" altLang="zh-CN" sz="24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的</a:t>
            </a:r>
            <a:r>
              <a:rPr lang="zh-CN" altLang="zh-CN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反差</a:t>
            </a:r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，</a:t>
            </a:r>
            <a:endParaRPr lang="zh-CN" altLang="zh-CN" sz="2400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zh-CN" altLang="zh-CN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带给</a:t>
            </a:r>
            <a:r>
              <a:rPr lang="zh-CN" altLang="en-US" sz="24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读者</a:t>
            </a:r>
            <a:r>
              <a:rPr lang="zh-CN" altLang="zh-CN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强烈</a:t>
            </a:r>
            <a:r>
              <a:rPr lang="zh-CN" altLang="zh-CN" sz="24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的</a:t>
            </a:r>
            <a:r>
              <a:rPr lang="zh-CN" altLang="zh-CN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震撼</a:t>
            </a:r>
            <a:r>
              <a:rPr lang="zh-CN" altLang="en-US" sz="24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。</a:t>
            </a:r>
            <a:endParaRPr lang="zh-CN" altLang="zh-CN" sz="2400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131840" y="2643758"/>
            <a:ext cx="52782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24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它能鲜明</a:t>
            </a:r>
            <a:r>
              <a:rPr lang="zh-CN" altLang="en-US" sz="24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、</a:t>
            </a:r>
            <a:r>
              <a:rPr lang="zh-CN" altLang="zh-CN" sz="24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形象地凸显人物的特征</a:t>
            </a:r>
            <a:r>
              <a:rPr lang="zh-CN" altLang="en-US" sz="24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，</a:t>
            </a:r>
            <a:endParaRPr lang="zh-CN" altLang="zh-CN" sz="2400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24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能引起读者</a:t>
            </a:r>
            <a:r>
              <a:rPr lang="zh-CN" altLang="zh-CN" sz="24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丰富的联想和想象</a:t>
            </a:r>
            <a:r>
              <a:rPr lang="zh-CN" altLang="en-US" sz="24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。</a:t>
            </a:r>
            <a:endParaRPr lang="zh-CN" altLang="zh-CN" sz="2400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3599892" y="1437624"/>
            <a:ext cx="5004556" cy="154657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68580" tIns="34290" rIns="68580" bIns="34290">
            <a:spAutoFit/>
          </a:bodyPr>
          <a:lstStyle/>
          <a:p>
            <a:r>
              <a:rPr lang="en-US" altLang="zh-CN" sz="3200" dirty="0" smtClean="0">
                <a:latin typeface="黑体" pitchFamily="49" charset="-122"/>
                <a:ea typeface="黑体" pitchFamily="49" charset="-122"/>
              </a:rPr>
              <a:t>    </a:t>
            </a:r>
            <a:r>
              <a:rPr lang="zh-CN" altLang="zh-CN" sz="3200" dirty="0" smtClean="0">
                <a:latin typeface="黑体" pitchFamily="49" charset="-122"/>
                <a:ea typeface="黑体" pitchFamily="49" charset="-122"/>
              </a:rPr>
              <a:t>茨</a:t>
            </a:r>
            <a:r>
              <a:rPr lang="zh-CN" altLang="zh-CN" sz="3200" dirty="0">
                <a:latin typeface="黑体" pitchFamily="49" charset="-122"/>
                <a:ea typeface="黑体" pitchFamily="49" charset="-122"/>
              </a:rPr>
              <a:t>威格写这篇</a:t>
            </a:r>
            <a:r>
              <a:rPr lang="zh-CN" altLang="zh-CN" sz="3200" dirty="0" smtClean="0">
                <a:latin typeface="黑体" pitchFamily="49" charset="-122"/>
                <a:ea typeface="黑体" pitchFamily="49" charset="-122"/>
              </a:rPr>
              <a:t>传记只是</a:t>
            </a:r>
            <a:r>
              <a:rPr lang="zh-CN" altLang="zh-CN" sz="3200" dirty="0">
                <a:latin typeface="黑体" pitchFamily="49" charset="-122"/>
                <a:ea typeface="黑体" pitchFamily="49" charset="-122"/>
              </a:rPr>
              <a:t>想让我们</a:t>
            </a:r>
            <a:r>
              <a:rPr lang="zh-CN" altLang="zh-CN" sz="3200" dirty="0" smtClean="0">
                <a:latin typeface="黑体" pitchFamily="49" charset="-122"/>
                <a:ea typeface="黑体" pitchFamily="49" charset="-122"/>
              </a:rPr>
              <a:t>了解托尔斯泰</a:t>
            </a:r>
            <a:r>
              <a:rPr lang="zh-CN" altLang="zh-CN" sz="3200" dirty="0">
                <a:latin typeface="黑体" pitchFamily="49" charset="-122"/>
                <a:ea typeface="黑体" pitchFamily="49" charset="-122"/>
              </a:rPr>
              <a:t>其貌不扬的</a:t>
            </a:r>
            <a:r>
              <a:rPr lang="zh-CN" altLang="zh-CN" sz="3200" dirty="0" smtClean="0">
                <a:latin typeface="黑体" pitchFamily="49" charset="-122"/>
                <a:ea typeface="黑体" pitchFamily="49" charset="-122"/>
              </a:rPr>
              <a:t>长相吗</a:t>
            </a:r>
            <a:r>
              <a:rPr lang="zh-CN" altLang="en-US" sz="3200" dirty="0" smtClean="0">
                <a:latin typeface="黑体" pitchFamily="49" charset="-122"/>
                <a:ea typeface="黑体" pitchFamily="49" charset="-122"/>
              </a:rPr>
              <a:t>？</a:t>
            </a:r>
            <a:endParaRPr lang="zh-CN" altLang="zh-CN" sz="3200" dirty="0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1026" name="Picture 2" descr="https://gimg2.baidu.com/image_search/src=http%3A%2F%2Fb-ssl.duitang.com%2Fuploads%2Fitem%2F201712%2F23%2F20171223185531_Ttsxn.thumb.700_0.jpeg&amp;refer=http%3A%2F%2Fb-ssl.duitang.com&amp;app=2002&amp;size=f9999,10000&amp;q=a80&amp;n=0&amp;g=0n&amp;fmt=jpeg?sec=1630512942&amp;t=b267e89530be0efa8278dcb955bba94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829" y="793462"/>
            <a:ext cx="2581708" cy="3758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1454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矩形 5"/>
          <p:cNvSpPr>
            <a:spLocks noChangeArrowheads="1"/>
          </p:cNvSpPr>
          <p:nvPr/>
        </p:nvSpPr>
        <p:spPr bwMode="auto">
          <a:xfrm>
            <a:off x="1547663" y="246997"/>
            <a:ext cx="6561652" cy="90024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华文中宋" panose="02010600040101010101" charset="-122"/>
              </a:rPr>
              <a:t>茨威格及其传记作品的特点</a:t>
            </a:r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3599892" y="1437624"/>
            <a:ext cx="4625150" cy="246990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dirty="0">
                <a:latin typeface="黑体" panose="02010609060101010101" charset="-122"/>
                <a:ea typeface="黑体" panose="02010609060101010101" charset="-122"/>
                <a:sym typeface="+mn-ea"/>
              </a:rPr>
              <a:t>    茨威格被称为</a:t>
            </a:r>
            <a:r>
              <a:rPr lang="en-US" altLang="zh-CN" sz="2400" dirty="0">
                <a:latin typeface="黑体" panose="02010609060101010101" charset="-122"/>
                <a:ea typeface="黑体" panose="02010609060101010101" charset="-122"/>
                <a:sym typeface="+mn-ea"/>
              </a:rPr>
              <a:t>20</a:t>
            </a:r>
            <a:r>
              <a:rPr lang="zh-CN" altLang="en-US" sz="2400" dirty="0">
                <a:latin typeface="黑体" panose="02010609060101010101" charset="-122"/>
                <a:ea typeface="黑体" panose="02010609060101010101" charset="-122"/>
                <a:sym typeface="+mn-ea"/>
              </a:rPr>
              <a:t>世纪最杰出的传记作家之一。他的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传记作品</a:t>
            </a:r>
            <a:r>
              <a:rPr lang="zh-CN" altLang="en-US" sz="2400" dirty="0">
                <a:latin typeface="黑体" panose="02010609060101010101" charset="-122"/>
                <a:ea typeface="黑体" panose="02010609060101010101" charset="-122"/>
                <a:sym typeface="+mn-ea"/>
              </a:rPr>
              <a:t>一反传统，不在于记录人物的生平事迹，而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重在剖析人物的内心世界，揭示人物的精神历程。</a:t>
            </a:r>
          </a:p>
        </p:txBody>
      </p:sp>
      <p:pic>
        <p:nvPicPr>
          <p:cNvPr id="1026" name="Picture 2" descr="https://gimg2.baidu.com/image_search/src=http%3A%2F%2Fb-ssl.duitang.com%2Fuploads%2Fitem%2F201712%2F23%2F20171223185531_Ttsxn.thumb.700_0.jpeg&amp;refer=http%3A%2F%2Fb-ssl.duitang.com&amp;app=2002&amp;size=f9999,10000&amp;q=a80&amp;n=0&amp;g=0n&amp;fmt=jpeg?sec=1630512942&amp;t=b267e89530be0efa8278dcb955bba94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829" y="1172471"/>
            <a:ext cx="2581708" cy="3758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1728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矩形 5"/>
          <p:cNvSpPr>
            <a:spLocks noChangeArrowheads="1"/>
          </p:cNvSpPr>
          <p:nvPr/>
        </p:nvSpPr>
        <p:spPr bwMode="auto">
          <a:xfrm>
            <a:off x="1547664" y="735546"/>
            <a:ext cx="6561652" cy="90024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华文中宋" panose="02010600040101010101" charset="-122"/>
              </a:rPr>
              <a:t>四、透过外貌，探索精神世界</a:t>
            </a:r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1269207" y="1869672"/>
            <a:ext cx="7063847" cy="198977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400" dirty="0">
                <a:latin typeface="黑体" panose="02010609060101010101" charset="-122"/>
                <a:ea typeface="黑体" panose="02010609060101010101" charset="-122"/>
                <a:sym typeface="+mn-ea"/>
              </a:rPr>
              <a:t>    人们无不试图用自己的想象除去他那盖着面孔的头发，修剪疯长的胡须，以他年轻时刮去胡须的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肖像</a:t>
            </a:r>
            <a:r>
              <a:rPr lang="zh-CN" altLang="en-US" sz="2400" dirty="0">
                <a:latin typeface="黑体" panose="02010609060101010101" charset="-122"/>
                <a:ea typeface="黑体" panose="02010609060101010101" charset="-122"/>
                <a:sym typeface="+mn-ea"/>
              </a:rPr>
              <a:t>作为参照，希望用魔法变出一张光洁的脸</a:t>
            </a:r>
            <a:r>
              <a:rPr lang="en-US" altLang="zh-CN" sz="2400" dirty="0">
                <a:latin typeface="黑体" panose="02010609060101010101" charset="-122"/>
                <a:ea typeface="黑体" panose="02010609060101010101" charset="-122"/>
                <a:sym typeface="+mn-ea"/>
              </a:rPr>
              <a:t>——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这是引向内心世界的路标。</a:t>
            </a:r>
          </a:p>
        </p:txBody>
      </p:sp>
    </p:spTree>
    <p:extLst>
      <p:ext uri="{BB962C8B-B14F-4D97-AF65-F5344CB8AC3E}">
        <p14:creationId xmlns:p14="http://schemas.microsoft.com/office/powerpoint/2010/main" val="2248477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06279" y="87154"/>
            <a:ext cx="7886700" cy="994172"/>
          </a:xfrm>
        </p:spPr>
        <p:txBody>
          <a:bodyPr/>
          <a:lstStyle/>
          <a:p>
            <a:r>
              <a:rPr lang="zh-CN" altLang="en-US" b="1" dirty="0" smtClean="0">
                <a:latin typeface="黑体" panose="02010609060101010101" charset="-122"/>
                <a:ea typeface="黑体" panose="02010609060101010101" charset="-122"/>
                <a:cs typeface="华文中宋" panose="02010600040101010101" charset="-122"/>
                <a:sym typeface="+mn-ea"/>
              </a:rPr>
              <a:t>描写外貌的喻体有什么共同特点？</a:t>
            </a:r>
            <a:endParaRPr lang="zh-CN" altLang="en-US" dirty="0" smtClean="0">
              <a:latin typeface="黑体" panose="02010609060101010101" charset="-122"/>
              <a:ea typeface="黑体" panose="02010609060101010101" charset="-122"/>
              <a:cs typeface="等线 Light"/>
            </a:endParaRPr>
          </a:p>
        </p:txBody>
      </p:sp>
      <p:sp>
        <p:nvSpPr>
          <p:cNvPr id="26626" name="内容占位符 2"/>
          <p:cNvSpPr>
            <a:spLocks noGrp="1"/>
          </p:cNvSpPr>
          <p:nvPr>
            <p:ph idx="1"/>
          </p:nvPr>
        </p:nvSpPr>
        <p:spPr>
          <a:xfrm>
            <a:off x="251521" y="1072267"/>
            <a:ext cx="8631806" cy="3443699"/>
          </a:xfrm>
        </p:spPr>
        <p:txBody>
          <a:bodyPr/>
          <a:lstStyle/>
          <a:p>
            <a:pPr marL="0" indent="0">
              <a:buNone/>
            </a:pPr>
            <a:r>
              <a:rPr lang="zh-CN" altLang="en-US" sz="2100" dirty="0">
                <a:solidFill>
                  <a:srgbClr val="3333CC"/>
                </a:solidFill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脸庞：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他生就一副多毛的脸庞，</a:t>
            </a:r>
            <a:r>
              <a:rPr lang="zh-CN" altLang="en-US" sz="21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植被多于空地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。长髯覆盖了两颊，遮住了嘴唇，遮住了</a:t>
            </a:r>
            <a:r>
              <a:rPr lang="zh-CN" altLang="en-US" sz="21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皱似树皮的黝黑脸膛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。</a:t>
            </a:r>
            <a:endParaRPr lang="zh-CN" altLang="en-US" sz="2100" dirty="0">
              <a:latin typeface="黑体" panose="02010609060101010101" charset="-122"/>
              <a:ea typeface="黑体" panose="02010609060101010101" charset="-122"/>
              <a:cs typeface="等线"/>
            </a:endParaRPr>
          </a:p>
          <a:p>
            <a:pPr marL="0" indent="0">
              <a:buNone/>
            </a:pPr>
            <a:r>
              <a:rPr lang="zh-CN" altLang="en-US" sz="2100" dirty="0">
                <a:solidFill>
                  <a:srgbClr val="3333CC"/>
                </a:solidFill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眉毛：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宽约一指的</a:t>
            </a:r>
            <a:r>
              <a:rPr lang="zh-CN" altLang="en-US" sz="21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眉毛像纠缠不清的树根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，朝上倒竖。</a:t>
            </a:r>
            <a:endParaRPr lang="zh-CN" altLang="en-US" sz="2100" dirty="0">
              <a:latin typeface="黑体" panose="02010609060101010101" charset="-122"/>
              <a:ea typeface="黑体" panose="02010609060101010101" charset="-122"/>
              <a:cs typeface="等线"/>
            </a:endParaRPr>
          </a:p>
          <a:p>
            <a:pPr marL="0" indent="0">
              <a:buNone/>
            </a:pPr>
            <a:r>
              <a:rPr lang="zh-CN" altLang="en-US" sz="2100" dirty="0">
                <a:solidFill>
                  <a:srgbClr val="3333CC"/>
                </a:solidFill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头发：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一绺绺灰白的鬈发像泡沫一样堆在额头上。不管从哪个角度看，你都能见到</a:t>
            </a:r>
            <a:r>
              <a:rPr lang="zh-CN" altLang="en-US" sz="21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热带森林般茂密的须发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。 </a:t>
            </a:r>
            <a:endParaRPr lang="zh-CN" altLang="en-US" sz="2100" dirty="0">
              <a:latin typeface="黑体" panose="02010609060101010101" charset="-122"/>
              <a:ea typeface="黑体" panose="02010609060101010101" charset="-122"/>
              <a:cs typeface="等线"/>
            </a:endParaRPr>
          </a:p>
          <a:p>
            <a:pPr marL="0" indent="0">
              <a:buNone/>
            </a:pPr>
            <a:r>
              <a:rPr lang="zh-CN" altLang="en-US" sz="2100" dirty="0">
                <a:solidFill>
                  <a:srgbClr val="3333CC"/>
                </a:solidFill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面孔：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天才的灵魂自甘寓居</a:t>
            </a:r>
            <a:r>
              <a:rPr lang="zh-CN" altLang="en-US" sz="21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低矮的陋屋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，比起吉尔吉斯人搭建的皮帐篷来好不了多少。</a:t>
            </a:r>
            <a:r>
              <a:rPr lang="zh-CN" altLang="en-US" sz="21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小屋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粗制滥造。</a:t>
            </a:r>
            <a:endParaRPr lang="zh-CN" altLang="en-US" sz="2100" dirty="0">
              <a:latin typeface="黑体" panose="02010609060101010101" charset="-122"/>
              <a:ea typeface="黑体" panose="02010609060101010101" charset="-122"/>
              <a:cs typeface="等线"/>
            </a:endParaRPr>
          </a:p>
          <a:p>
            <a:pPr marL="0" indent="0">
              <a:buNone/>
            </a:pPr>
            <a:r>
              <a:rPr lang="zh-CN" altLang="en-US" sz="2100" dirty="0">
                <a:solidFill>
                  <a:srgbClr val="3333CC"/>
                </a:solidFill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额头：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小眼睛上方的额头，</a:t>
            </a:r>
            <a:r>
              <a:rPr lang="zh-CN" altLang="en-US" sz="21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像是用刀胡乱劈成的木柴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。</a:t>
            </a:r>
            <a:endParaRPr lang="zh-CN" altLang="en-US" sz="2100" dirty="0">
              <a:latin typeface="黑体" panose="02010609060101010101" charset="-122"/>
              <a:ea typeface="黑体" panose="02010609060101010101" charset="-122"/>
              <a:cs typeface="等线"/>
            </a:endParaRPr>
          </a:p>
          <a:p>
            <a:pPr marL="0" indent="0">
              <a:buNone/>
            </a:pPr>
            <a:r>
              <a:rPr lang="zh-CN" altLang="en-US" sz="2100" dirty="0">
                <a:solidFill>
                  <a:srgbClr val="3333CC"/>
                </a:solidFill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皮肤：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皮肤藏污纳垢，缺少光泽，</a:t>
            </a:r>
            <a:r>
              <a:rPr lang="zh-CN" altLang="en-US" sz="21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就像用枝条扎成的村舍外墙那样粗糙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。</a:t>
            </a:r>
            <a:endParaRPr lang="zh-CN" altLang="en-US" sz="2100" dirty="0">
              <a:latin typeface="黑体" panose="02010609060101010101" charset="-122"/>
              <a:ea typeface="黑体" panose="02010609060101010101" charset="-122"/>
              <a:cs typeface="等线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97507" y="4440362"/>
            <a:ext cx="7217360" cy="438581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zh-CN" altLang="zh-CN" sz="24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乡野村夫的脸孔、劳动者的面孔、俄国普通大众的脸</a:t>
            </a:r>
          </a:p>
        </p:txBody>
      </p:sp>
    </p:spTree>
    <p:extLst>
      <p:ext uri="{BB962C8B-B14F-4D97-AF65-F5344CB8AC3E}">
        <p14:creationId xmlns:p14="http://schemas.microsoft.com/office/powerpoint/2010/main" val="204211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3"/>
          <p:cNvSpPr>
            <a:spLocks noGrp="1"/>
          </p:cNvSpPr>
          <p:nvPr>
            <p:ph type="body" idx="1"/>
          </p:nvPr>
        </p:nvSpPr>
        <p:spPr>
          <a:xfrm>
            <a:off x="539552" y="521495"/>
            <a:ext cx="4588470" cy="3922464"/>
          </a:xfrm>
        </p:spPr>
        <p:txBody>
          <a:bodyPr/>
          <a:lstStyle/>
          <a:p>
            <a:pPr marL="0" indent="0" algn="ctr">
              <a:lnSpc>
                <a:spcPct val="150000"/>
              </a:lnSpc>
              <a:buNone/>
              <a:defRPr/>
            </a:pPr>
            <a:r>
              <a:rPr lang="zh-CN" altLang="en-US" sz="3200" dirty="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楷体" panose="02010609060101010101" charset="-122"/>
              </a:rPr>
              <a:t>身为伯爵的托尔斯泰</a:t>
            </a:r>
            <a:endParaRPr lang="en-US" altLang="zh-CN" sz="3200" dirty="0" smtClean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楷体" panose="02010609060101010101" charset="-122"/>
            </a:endParaRPr>
          </a:p>
          <a:p>
            <a:pPr marL="0" indent="0">
              <a:buNone/>
              <a:defRPr/>
            </a:pPr>
            <a:r>
              <a:rPr lang="zh-CN" altLang="en-US" sz="2800" dirty="0" smtClean="0">
                <a:latin typeface="黑体" panose="02010609060101010101" charset="-122"/>
                <a:ea typeface="黑体" panose="02010609060101010101" charset="-122"/>
                <a:cs typeface="楷体" panose="02010609060101010101" charset="-122"/>
              </a:rPr>
              <a:t>创办了多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楷体" panose="02010609060101010101" charset="-122"/>
              </a:rPr>
              <a:t>所贫民</a:t>
            </a:r>
            <a:r>
              <a:rPr lang="zh-CN" altLang="en-US" sz="2800" dirty="0" smtClean="0">
                <a:latin typeface="黑体" panose="02010609060101010101" charset="-122"/>
                <a:ea typeface="黑体" panose="02010609060101010101" charset="-122"/>
                <a:cs typeface="楷体" panose="02010609060101010101" charset="-122"/>
              </a:rPr>
              <a:t>学校</a:t>
            </a:r>
            <a:endParaRPr lang="en-US" altLang="zh-CN" sz="2800" dirty="0" smtClean="0">
              <a:latin typeface="黑体" panose="02010609060101010101" charset="-122"/>
              <a:ea typeface="黑体" panose="02010609060101010101" charset="-122"/>
              <a:cs typeface="楷体" panose="02010609060101010101" charset="-122"/>
            </a:endParaRPr>
          </a:p>
          <a:p>
            <a:pPr marL="0" indent="0">
              <a:buNone/>
              <a:defRPr/>
            </a:pPr>
            <a:r>
              <a:rPr lang="zh-CN" altLang="en-US" sz="2800" dirty="0" smtClean="0">
                <a:latin typeface="黑体" panose="02010609060101010101" charset="-122"/>
                <a:ea typeface="黑体" panose="02010609060101010101" charset="-122"/>
                <a:cs typeface="楷体" panose="02010609060101010101" charset="-122"/>
                <a:sym typeface="+mn-ea"/>
              </a:rPr>
              <a:t>为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楷体" panose="02010609060101010101" charset="-122"/>
                <a:sym typeface="+mn-ea"/>
              </a:rPr>
              <a:t>农民编写俄语</a:t>
            </a:r>
            <a:r>
              <a:rPr lang="zh-CN" altLang="en-US" sz="2800" dirty="0" smtClean="0">
                <a:latin typeface="黑体" panose="02010609060101010101" charset="-122"/>
                <a:ea typeface="黑体" panose="02010609060101010101" charset="-122"/>
                <a:cs typeface="楷体" panose="02010609060101010101" charset="-122"/>
                <a:sym typeface="+mn-ea"/>
              </a:rPr>
              <a:t>读本</a:t>
            </a:r>
            <a:endParaRPr lang="en-US" altLang="zh-CN" sz="2800" dirty="0" smtClean="0">
              <a:latin typeface="黑体" panose="02010609060101010101" charset="-122"/>
              <a:ea typeface="黑体" panose="02010609060101010101" charset="-122"/>
              <a:cs typeface="楷体" panose="02010609060101010101" charset="-122"/>
              <a:sym typeface="+mn-ea"/>
            </a:endParaRPr>
          </a:p>
          <a:p>
            <a:pPr marL="0" indent="0">
              <a:buNone/>
              <a:defRPr/>
            </a:pPr>
            <a:r>
              <a:rPr lang="zh-CN" altLang="en-US" sz="2800" dirty="0" smtClean="0">
                <a:latin typeface="黑体" panose="02010609060101010101" charset="-122"/>
                <a:ea typeface="黑体" panose="02010609060101010101" charset="-122"/>
                <a:cs typeface="楷体" panose="02010609060101010101" charset="-122"/>
              </a:rPr>
              <a:t>强烈反对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楷体" panose="02010609060101010101" charset="-122"/>
              </a:rPr>
              <a:t>农奴</a:t>
            </a:r>
            <a:r>
              <a:rPr lang="zh-CN" altLang="en-US" sz="2800" dirty="0" smtClean="0">
                <a:latin typeface="黑体" panose="02010609060101010101" charset="-122"/>
                <a:ea typeface="黑体" panose="02010609060101010101" charset="-122"/>
                <a:cs typeface="楷体" panose="02010609060101010101" charset="-122"/>
              </a:rPr>
              <a:t>制度</a:t>
            </a:r>
            <a:endParaRPr lang="en-US" altLang="zh-CN" sz="2800" dirty="0" smtClean="0">
              <a:latin typeface="黑体" panose="02010609060101010101" charset="-122"/>
              <a:ea typeface="黑体" panose="02010609060101010101" charset="-122"/>
              <a:cs typeface="楷体" panose="02010609060101010101" charset="-122"/>
            </a:endParaRPr>
          </a:p>
          <a:p>
            <a:pPr marL="0" indent="0">
              <a:buNone/>
              <a:defRPr/>
            </a:pPr>
            <a:r>
              <a:rPr lang="zh-CN" altLang="en-US" sz="2800" dirty="0" smtClean="0">
                <a:latin typeface="黑体" pitchFamily="49" charset="-122"/>
                <a:ea typeface="黑体" pitchFamily="49" charset="-122"/>
              </a:rPr>
              <a:t>主张博爱</a:t>
            </a:r>
            <a:endParaRPr lang="en-US" altLang="zh-CN" sz="2800" dirty="0" smtClean="0">
              <a:latin typeface="黑体" pitchFamily="49" charset="-122"/>
              <a:ea typeface="黑体" pitchFamily="49" charset="-122"/>
            </a:endParaRPr>
          </a:p>
          <a:p>
            <a:pPr marL="0" indent="0">
              <a:buNone/>
              <a:defRPr/>
            </a:pPr>
            <a:r>
              <a:rPr lang="zh-CN" altLang="zh-CN" sz="2800" dirty="0" smtClean="0">
                <a:latin typeface="黑体" pitchFamily="49" charset="-122"/>
                <a:ea typeface="黑体" pitchFamily="49" charset="-122"/>
              </a:rPr>
              <a:t>把</a:t>
            </a:r>
            <a:r>
              <a:rPr lang="zh-CN" altLang="zh-CN" sz="2800" dirty="0">
                <a:latin typeface="黑体" pitchFamily="49" charset="-122"/>
                <a:ea typeface="黑体" pitchFamily="49" charset="-122"/>
              </a:rPr>
              <a:t>私人财产分给农民</a:t>
            </a:r>
            <a:endParaRPr lang="zh-CN" altLang="en-US" sz="2800" dirty="0">
              <a:latin typeface="黑体" pitchFamily="49" charset="-122"/>
              <a:ea typeface="黑体" pitchFamily="49" charset="-122"/>
              <a:cs typeface="楷体" panose="02010609060101010101" charset="-122"/>
            </a:endParaRPr>
          </a:p>
        </p:txBody>
      </p:sp>
      <p:pic>
        <p:nvPicPr>
          <p:cNvPr id="27650" name="图片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93233" y="521494"/>
            <a:ext cx="4015978" cy="376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17803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5" descr="timg?image&amp;quality=80&amp;size=b9999_10000&amp;sec=1602531800585&amp;di=414c77ef9e281028d36ea85a9402e4fd&amp;imgtype=0&amp;src=http%3A%2F%2Fimag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47665" y="411333"/>
            <a:ext cx="6372708" cy="4284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图片 2" descr="abf26f314e9817d4f19fa34975c452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00022" y="4719638"/>
            <a:ext cx="1220153" cy="318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7532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内容占位符 2"/>
          <p:cNvSpPr>
            <a:spLocks noGrp="1"/>
          </p:cNvSpPr>
          <p:nvPr>
            <p:ph idx="1"/>
          </p:nvPr>
        </p:nvSpPr>
        <p:spPr>
          <a:xfrm>
            <a:off x="197515" y="1302544"/>
            <a:ext cx="8752415" cy="3670697"/>
          </a:xfrm>
        </p:spPr>
        <p:txBody>
          <a:bodyPr/>
          <a:lstStyle/>
          <a:p>
            <a:pPr marL="0" indent="0">
              <a:buNone/>
            </a:pPr>
            <a:r>
              <a:rPr lang="zh-CN" altLang="en-US" sz="2100" dirty="0">
                <a:solidFill>
                  <a:srgbClr val="3333CC"/>
                </a:solidFill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脸庞：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他生就一副多毛的脸庞，</a:t>
            </a:r>
            <a:r>
              <a:rPr lang="zh-CN" altLang="en-US" sz="2100" dirty="0">
                <a:solidFill>
                  <a:srgbClr val="3333CC"/>
                </a:solidFill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植被多于空地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。长髯覆盖了两颊，遮住了嘴唇，遮住了</a:t>
            </a:r>
            <a:r>
              <a:rPr lang="zh-CN" altLang="en-US" sz="2100" dirty="0">
                <a:solidFill>
                  <a:srgbClr val="3333CC"/>
                </a:solidFill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皱似树皮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的黝黑脸膛。</a:t>
            </a:r>
            <a:endParaRPr lang="zh-CN" altLang="en-US" sz="2100" dirty="0">
              <a:latin typeface="黑体" panose="02010609060101010101" charset="-122"/>
              <a:ea typeface="黑体" panose="02010609060101010101" charset="-122"/>
              <a:cs typeface="等线"/>
            </a:endParaRPr>
          </a:p>
          <a:p>
            <a:pPr marL="0" indent="0">
              <a:buNone/>
            </a:pPr>
            <a:r>
              <a:rPr lang="zh-CN" altLang="en-US" sz="2100" dirty="0">
                <a:solidFill>
                  <a:srgbClr val="3333CC"/>
                </a:solidFill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眉毛：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宽约一指的眉毛像</a:t>
            </a:r>
            <a:r>
              <a:rPr lang="zh-CN" altLang="en-US" sz="2100" dirty="0">
                <a:solidFill>
                  <a:srgbClr val="3333CC"/>
                </a:solidFill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纠缠不清的树根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，朝上倒竖。</a:t>
            </a:r>
            <a:endParaRPr lang="zh-CN" altLang="en-US" sz="2100" dirty="0">
              <a:latin typeface="黑体" panose="02010609060101010101" charset="-122"/>
              <a:ea typeface="黑体" panose="02010609060101010101" charset="-122"/>
              <a:cs typeface="等线"/>
            </a:endParaRPr>
          </a:p>
          <a:p>
            <a:pPr marL="0" indent="0">
              <a:buNone/>
            </a:pPr>
            <a:r>
              <a:rPr lang="zh-CN" altLang="en-US" sz="2100" dirty="0">
                <a:solidFill>
                  <a:srgbClr val="3333CC"/>
                </a:solidFill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头发：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一绺绺灰白的鬈发像泡沫一样堆在额头上。不管从哪个角度看，你都能见到</a:t>
            </a:r>
            <a:r>
              <a:rPr lang="zh-CN" altLang="en-US" sz="2100" dirty="0">
                <a:solidFill>
                  <a:srgbClr val="3333CC"/>
                </a:solidFill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热带森林般茂密的须发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。 </a:t>
            </a:r>
            <a:endParaRPr lang="zh-CN" altLang="en-US" sz="2100" dirty="0">
              <a:latin typeface="黑体" panose="02010609060101010101" charset="-122"/>
              <a:ea typeface="黑体" panose="02010609060101010101" charset="-122"/>
              <a:cs typeface="等线"/>
            </a:endParaRPr>
          </a:p>
          <a:p>
            <a:pPr marL="0" indent="0">
              <a:buNone/>
            </a:pPr>
            <a:r>
              <a:rPr lang="zh-CN" altLang="en-US" sz="2100" dirty="0">
                <a:solidFill>
                  <a:srgbClr val="3333CC"/>
                </a:solidFill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面孔：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天才的灵魂自甘寓居</a:t>
            </a:r>
            <a:r>
              <a:rPr lang="zh-CN" altLang="en-US" sz="2100" dirty="0">
                <a:solidFill>
                  <a:srgbClr val="3333CC"/>
                </a:solidFill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低矮的陋屋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，比起吉尔吉斯人搭建的皮帐篷来好不了多少。</a:t>
            </a:r>
            <a:r>
              <a:rPr lang="zh-CN" altLang="en-US" sz="2100" dirty="0">
                <a:solidFill>
                  <a:srgbClr val="3333CC"/>
                </a:solidFill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小屋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粗制滥造。</a:t>
            </a:r>
            <a:endParaRPr lang="zh-CN" altLang="en-US" sz="2100" dirty="0">
              <a:latin typeface="黑体" panose="02010609060101010101" charset="-122"/>
              <a:ea typeface="黑体" panose="02010609060101010101" charset="-122"/>
              <a:cs typeface="等线"/>
            </a:endParaRPr>
          </a:p>
          <a:p>
            <a:pPr marL="0" indent="0">
              <a:buNone/>
            </a:pPr>
            <a:r>
              <a:rPr lang="zh-CN" altLang="en-US" sz="2100" dirty="0">
                <a:solidFill>
                  <a:srgbClr val="3333CC"/>
                </a:solidFill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额头：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小眼睛上方的额头，</a:t>
            </a:r>
            <a:r>
              <a:rPr lang="zh-CN" altLang="en-US" sz="2100" dirty="0">
                <a:solidFill>
                  <a:srgbClr val="3333CC"/>
                </a:solidFill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像是用刀胡乱劈成的木柴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。</a:t>
            </a:r>
            <a:endParaRPr lang="zh-CN" altLang="en-US" sz="2100" dirty="0">
              <a:latin typeface="黑体" panose="02010609060101010101" charset="-122"/>
              <a:ea typeface="黑体" panose="02010609060101010101" charset="-122"/>
              <a:cs typeface="等线"/>
            </a:endParaRPr>
          </a:p>
          <a:p>
            <a:pPr marL="0" indent="0">
              <a:buNone/>
            </a:pPr>
            <a:r>
              <a:rPr lang="zh-CN" altLang="en-US" sz="2100" dirty="0">
                <a:solidFill>
                  <a:srgbClr val="3333CC"/>
                </a:solidFill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皮肤：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皮肤藏污纳垢，缺少光泽，就</a:t>
            </a:r>
            <a:r>
              <a:rPr lang="zh-CN" altLang="en-US" sz="2100" dirty="0">
                <a:solidFill>
                  <a:srgbClr val="3333CC"/>
                </a:solidFill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像用枝条扎成的村舍外墙那样粗糙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。</a:t>
            </a:r>
            <a:endParaRPr lang="zh-CN" altLang="en-US" sz="2100" dirty="0">
              <a:latin typeface="黑体" panose="02010609060101010101" charset="-122"/>
              <a:ea typeface="黑体" panose="02010609060101010101" charset="-122"/>
              <a:cs typeface="等线"/>
            </a:endParaRPr>
          </a:p>
        </p:txBody>
      </p:sp>
      <p:sp>
        <p:nvSpPr>
          <p:cNvPr id="5" name="标题 4"/>
          <p:cNvSpPr>
            <a:spLocks noGrp="1"/>
          </p:cNvSpPr>
          <p:nvPr>
            <p:ph type="title"/>
          </p:nvPr>
        </p:nvSpPr>
        <p:spPr>
          <a:xfrm>
            <a:off x="0" y="176213"/>
            <a:ext cx="9144000" cy="994410"/>
          </a:xfrm>
        </p:spPr>
        <p:txBody>
          <a:bodyPr/>
          <a:lstStyle/>
          <a:p>
            <a:pPr algn="ctr"/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  <a:cs typeface="华文中宋" panose="02010600040101010101" charset="-122"/>
              </a:rPr>
              <a:t>从</a:t>
            </a:r>
            <a:r>
              <a:rPr lang="zh-CN" altLang="en-US" sz="3200" b="1" dirty="0" smtClean="0">
                <a:latin typeface="黑体" panose="02010609060101010101" charset="-122"/>
                <a:ea typeface="黑体" panose="02010609060101010101" charset="-122"/>
                <a:cs typeface="华文中宋" panose="02010600040101010101" charset="-122"/>
              </a:rPr>
              <a:t>他粗鄙平庸的外貌</a:t>
            </a: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  <a:cs typeface="华文中宋" panose="02010600040101010101" charset="-122"/>
              </a:rPr>
              <a:t>中，我们又读出了一个</a:t>
            </a:r>
            <a:r>
              <a:rPr lang="en-US" altLang="zh-CN" sz="3200" b="1" dirty="0">
                <a:latin typeface="黑体" panose="02010609060101010101" charset="-122"/>
                <a:ea typeface="黑体" panose="02010609060101010101" charset="-122"/>
                <a:cs typeface="华文中宋" panose="02010600040101010101" charset="-122"/>
              </a:rPr>
              <a:t>________________________________</a:t>
            </a: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  <a:cs typeface="华文中宋" panose="02010600040101010101" charset="-122"/>
              </a:rPr>
              <a:t>的托尔斯泰</a:t>
            </a:r>
            <a:r>
              <a:rPr lang="zh-CN" altLang="en-US" b="1" dirty="0" smtClean="0">
                <a:latin typeface="黑体" panose="02010609060101010101" charset="-122"/>
                <a:ea typeface="黑体" panose="02010609060101010101" charset="-122"/>
                <a:cs typeface="华文中宋" panose="02010600040101010101" charset="-122"/>
              </a:rPr>
              <a:t>。</a:t>
            </a:r>
          </a:p>
        </p:txBody>
      </p:sp>
      <p:pic>
        <p:nvPicPr>
          <p:cNvPr id="7" name="图片 6" descr="abf26f314e9817d4f19fa34975c452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00022" y="4719638"/>
            <a:ext cx="1220153" cy="318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3042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矩形 5"/>
          <p:cNvSpPr>
            <a:spLocks noChangeArrowheads="1"/>
          </p:cNvSpPr>
          <p:nvPr/>
        </p:nvSpPr>
        <p:spPr bwMode="auto">
          <a:xfrm>
            <a:off x="1547664" y="735546"/>
            <a:ext cx="6561652" cy="90024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华文中宋" panose="02010600040101010101" charset="-122"/>
              </a:rPr>
              <a:t>四、透过外貌，探索精神世界</a:t>
            </a:r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1269207" y="1869672"/>
            <a:ext cx="7063847" cy="16702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sym typeface="+mn-ea"/>
              </a:rPr>
              <a:t>    </a:t>
            </a:r>
            <a:r>
              <a:rPr lang="zh-CN" altLang="en-US" sz="2800" dirty="0" smtClean="0">
                <a:solidFill>
                  <a:srgbClr val="3333CC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所以说，托尔斯泰并没有自己独特的面相，他拥有一张俄国普通大众的脸，因为他与全体俄国人民同呼吸共命运。</a:t>
            </a:r>
            <a:endParaRPr lang="zh-CN" altLang="en-US" sz="2800" dirty="0">
              <a:solidFill>
                <a:srgbClr val="3333CC"/>
              </a:solidFill>
              <a:latin typeface="黑体" panose="02010609060101010101" charset="-122"/>
              <a:ea typeface="黑体" panose="02010609060101010101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59216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内容占位符 2"/>
          <p:cNvSpPr>
            <a:spLocks noGrp="1"/>
          </p:cNvSpPr>
          <p:nvPr>
            <p:ph idx="1"/>
          </p:nvPr>
        </p:nvSpPr>
        <p:spPr>
          <a:xfrm>
            <a:off x="197515" y="1302544"/>
            <a:ext cx="8752415" cy="3670697"/>
          </a:xfrm>
        </p:spPr>
        <p:txBody>
          <a:bodyPr/>
          <a:lstStyle/>
          <a:p>
            <a:pPr marL="0" indent="0">
              <a:buNone/>
            </a:pPr>
            <a:r>
              <a:rPr lang="zh-CN" altLang="en-US" sz="2100" dirty="0">
                <a:solidFill>
                  <a:srgbClr val="3333CC"/>
                </a:solidFill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脸庞：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他生就一副多毛的脸庞，</a:t>
            </a:r>
            <a:r>
              <a:rPr lang="zh-CN" altLang="en-US" sz="2100" dirty="0">
                <a:solidFill>
                  <a:srgbClr val="3333CC"/>
                </a:solidFill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植被多于空地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。长髯覆盖了两颊，遮住了嘴唇，遮住了</a:t>
            </a:r>
            <a:r>
              <a:rPr lang="zh-CN" altLang="en-US" sz="2100" dirty="0">
                <a:solidFill>
                  <a:srgbClr val="3333CC"/>
                </a:solidFill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皱似树皮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的黝黑脸膛。</a:t>
            </a:r>
            <a:endParaRPr lang="zh-CN" altLang="en-US" sz="2100" dirty="0">
              <a:latin typeface="黑体" panose="02010609060101010101" charset="-122"/>
              <a:ea typeface="黑体" panose="02010609060101010101" charset="-122"/>
              <a:cs typeface="等线"/>
            </a:endParaRPr>
          </a:p>
          <a:p>
            <a:pPr marL="0" indent="0">
              <a:buNone/>
            </a:pPr>
            <a:r>
              <a:rPr lang="zh-CN" altLang="en-US" sz="2100" dirty="0">
                <a:solidFill>
                  <a:srgbClr val="3333CC"/>
                </a:solidFill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眉毛：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宽约一指的眉毛像</a:t>
            </a:r>
            <a:r>
              <a:rPr lang="zh-CN" altLang="en-US" sz="2100" dirty="0">
                <a:solidFill>
                  <a:srgbClr val="3333CC"/>
                </a:solidFill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纠缠不清的树根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，朝上倒竖。</a:t>
            </a:r>
            <a:endParaRPr lang="zh-CN" altLang="en-US" sz="2100" dirty="0">
              <a:latin typeface="黑体" panose="02010609060101010101" charset="-122"/>
              <a:ea typeface="黑体" panose="02010609060101010101" charset="-122"/>
              <a:cs typeface="等线"/>
            </a:endParaRPr>
          </a:p>
          <a:p>
            <a:pPr marL="0" indent="0">
              <a:buNone/>
            </a:pPr>
            <a:r>
              <a:rPr lang="zh-CN" altLang="en-US" sz="2100" dirty="0">
                <a:solidFill>
                  <a:srgbClr val="3333CC"/>
                </a:solidFill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头发：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一绺绺灰白的鬈发像泡沫一样堆在额头上。不管从哪个角度看，你都能见到</a:t>
            </a:r>
            <a:r>
              <a:rPr lang="zh-CN" altLang="en-US" sz="2100" dirty="0">
                <a:solidFill>
                  <a:srgbClr val="3333CC"/>
                </a:solidFill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热带森林般茂密的须发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。 </a:t>
            </a:r>
            <a:endParaRPr lang="zh-CN" altLang="en-US" sz="2100" dirty="0">
              <a:latin typeface="黑体" panose="02010609060101010101" charset="-122"/>
              <a:ea typeface="黑体" panose="02010609060101010101" charset="-122"/>
              <a:cs typeface="等线"/>
            </a:endParaRPr>
          </a:p>
          <a:p>
            <a:pPr marL="0" indent="0">
              <a:buNone/>
            </a:pPr>
            <a:r>
              <a:rPr lang="zh-CN" altLang="en-US" sz="2100" dirty="0">
                <a:solidFill>
                  <a:srgbClr val="3333CC"/>
                </a:solidFill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面孔：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天才的灵魂自甘寓居</a:t>
            </a:r>
            <a:r>
              <a:rPr lang="zh-CN" altLang="en-US" sz="2100" dirty="0">
                <a:solidFill>
                  <a:srgbClr val="3333CC"/>
                </a:solidFill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低矮的陋屋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，比起吉尔吉斯人搭建的皮帐篷来好不了多少。</a:t>
            </a:r>
            <a:r>
              <a:rPr lang="zh-CN" altLang="en-US" sz="2100" dirty="0">
                <a:solidFill>
                  <a:srgbClr val="3333CC"/>
                </a:solidFill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小屋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粗制滥造。</a:t>
            </a:r>
            <a:endParaRPr lang="zh-CN" altLang="en-US" sz="2100" dirty="0">
              <a:latin typeface="黑体" panose="02010609060101010101" charset="-122"/>
              <a:ea typeface="黑体" panose="02010609060101010101" charset="-122"/>
              <a:cs typeface="等线"/>
            </a:endParaRPr>
          </a:p>
          <a:p>
            <a:pPr marL="0" indent="0">
              <a:buNone/>
            </a:pPr>
            <a:r>
              <a:rPr lang="zh-CN" altLang="en-US" sz="2100" dirty="0">
                <a:solidFill>
                  <a:srgbClr val="3333CC"/>
                </a:solidFill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额头：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小眼睛上方的额头，</a:t>
            </a:r>
            <a:r>
              <a:rPr lang="zh-CN" altLang="en-US" sz="2100" dirty="0">
                <a:solidFill>
                  <a:srgbClr val="3333CC"/>
                </a:solidFill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像是用刀胡乱劈成的木柴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。</a:t>
            </a:r>
            <a:endParaRPr lang="zh-CN" altLang="en-US" sz="2100" dirty="0">
              <a:latin typeface="黑体" panose="02010609060101010101" charset="-122"/>
              <a:ea typeface="黑体" panose="02010609060101010101" charset="-122"/>
              <a:cs typeface="等线"/>
            </a:endParaRPr>
          </a:p>
          <a:p>
            <a:pPr marL="0" indent="0">
              <a:buNone/>
            </a:pPr>
            <a:r>
              <a:rPr lang="zh-CN" altLang="en-US" sz="2100" dirty="0">
                <a:solidFill>
                  <a:srgbClr val="3333CC"/>
                </a:solidFill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皮肤：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皮肤藏污纳垢，缺少光泽，就</a:t>
            </a:r>
            <a:r>
              <a:rPr lang="zh-CN" altLang="en-US" sz="2100" dirty="0">
                <a:solidFill>
                  <a:srgbClr val="3333CC"/>
                </a:solidFill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像用枝条扎成的村舍外墙那样粗糙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。</a:t>
            </a:r>
            <a:endParaRPr lang="zh-CN" altLang="en-US" sz="2100" dirty="0">
              <a:latin typeface="黑体" panose="02010609060101010101" charset="-122"/>
              <a:ea typeface="黑体" panose="02010609060101010101" charset="-122"/>
              <a:cs typeface="等线"/>
            </a:endParaRPr>
          </a:p>
        </p:txBody>
      </p:sp>
      <p:sp>
        <p:nvSpPr>
          <p:cNvPr id="5" name="标题 4"/>
          <p:cNvSpPr>
            <a:spLocks noGrp="1"/>
          </p:cNvSpPr>
          <p:nvPr>
            <p:ph type="title"/>
          </p:nvPr>
        </p:nvSpPr>
        <p:spPr>
          <a:xfrm>
            <a:off x="0" y="176213"/>
            <a:ext cx="9144000" cy="994410"/>
          </a:xfrm>
        </p:spPr>
        <p:txBody>
          <a:bodyPr/>
          <a:lstStyle/>
          <a:p>
            <a:pPr algn="ctr"/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  <a:cs typeface="华文中宋" panose="02010600040101010101" charset="-122"/>
              </a:rPr>
              <a:t>从</a:t>
            </a:r>
            <a:r>
              <a:rPr lang="zh-CN" altLang="en-US" sz="3200" b="1" dirty="0" smtClean="0">
                <a:latin typeface="黑体" panose="02010609060101010101" charset="-122"/>
                <a:ea typeface="黑体" panose="02010609060101010101" charset="-122"/>
                <a:cs typeface="华文中宋" panose="02010600040101010101" charset="-122"/>
              </a:rPr>
              <a:t>他粗鄙平庸的</a:t>
            </a: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  <a:cs typeface="华文中宋" panose="02010600040101010101" charset="-122"/>
              </a:rPr>
              <a:t>外貌中，我们又读出了一个</a:t>
            </a:r>
            <a:r>
              <a:rPr lang="en-US" altLang="zh-CN" sz="3200" b="1" dirty="0">
                <a:latin typeface="黑体" panose="02010609060101010101" charset="-122"/>
                <a:ea typeface="黑体" panose="02010609060101010101" charset="-122"/>
                <a:cs typeface="华文中宋" panose="02010600040101010101" charset="-122"/>
              </a:rPr>
              <a:t>________________________________</a:t>
            </a: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  <a:cs typeface="华文中宋" panose="02010600040101010101" charset="-122"/>
              </a:rPr>
              <a:t>的托尔斯泰</a:t>
            </a:r>
            <a:r>
              <a:rPr lang="zh-CN" altLang="en-US" b="1" dirty="0" smtClean="0">
                <a:latin typeface="黑体" panose="02010609060101010101" charset="-122"/>
                <a:ea typeface="黑体" panose="02010609060101010101" charset="-122"/>
                <a:cs typeface="华文中宋" panose="02010600040101010101" charset="-122"/>
              </a:rPr>
              <a:t>。</a:t>
            </a:r>
          </a:p>
        </p:txBody>
      </p:sp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197514" y="640557"/>
            <a:ext cx="6318702" cy="43858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68580" tIns="34290" rIns="68580" bIns="34290">
            <a:spAutoFit/>
          </a:bodyPr>
          <a:lstStyle/>
          <a:p>
            <a:r>
              <a:rPr lang="zh-CN" altLang="en-US" sz="24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拥有博爱之心，与全体俄国人民同呼吸共命运</a:t>
            </a:r>
          </a:p>
        </p:txBody>
      </p:sp>
    </p:spTree>
    <p:extLst>
      <p:ext uri="{BB962C8B-B14F-4D97-AF65-F5344CB8AC3E}">
        <p14:creationId xmlns:p14="http://schemas.microsoft.com/office/powerpoint/2010/main" val="1402251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/>
      <p:bldP spid="6" grpId="0"/>
      <p:bldP spid="6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151363" y="87154"/>
            <a:ext cx="6220837" cy="994172"/>
          </a:xfrm>
        </p:spPr>
        <p:txBody>
          <a:bodyPr/>
          <a:lstStyle/>
          <a:p>
            <a:pPr algn="l"/>
            <a:r>
              <a:rPr lang="zh-CN" altLang="en-US" sz="3200" b="1" dirty="0" smtClean="0">
                <a:latin typeface="黑体" panose="02010609060101010101" charset="-122"/>
                <a:ea typeface="黑体" panose="02010609060101010101" charset="-122"/>
                <a:cs typeface="华文中宋" panose="02010600040101010101" charset="-122"/>
              </a:rPr>
              <a:t>描写眼睛的喻体有什么共同特点？</a:t>
            </a:r>
          </a:p>
        </p:txBody>
      </p:sp>
      <p:sp>
        <p:nvSpPr>
          <p:cNvPr id="5" name="内容占位符 4"/>
          <p:cNvSpPr>
            <a:spLocks noGrp="1"/>
          </p:cNvSpPr>
          <p:nvPr>
            <p:ph idx="1"/>
          </p:nvPr>
        </p:nvSpPr>
        <p:spPr>
          <a:xfrm>
            <a:off x="143508" y="1005576"/>
            <a:ext cx="8532948" cy="3996444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  <a:defRPr/>
            </a:pP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sym typeface="+mn-ea"/>
              </a:rPr>
              <a:t>一对灰色的眼睛射出一道</a:t>
            </a:r>
            <a:r>
              <a:rPr lang="zh-CN" altLang="en-US" sz="21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黑豹</a:t>
            </a:r>
            <a:r>
              <a:rPr lang="zh-CN" altLang="en-US" sz="21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似的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sym typeface="+mn-ea"/>
              </a:rPr>
              <a:t>目光。</a:t>
            </a:r>
            <a:endParaRPr lang="en-US" altLang="zh-CN" sz="2100" dirty="0">
              <a:latin typeface="黑体" panose="02010609060101010101" charset="-122"/>
              <a:ea typeface="黑体" panose="02010609060101010101" charset="-122"/>
            </a:endParaRP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sym typeface="+mn-ea"/>
              </a:rPr>
              <a:t>这道目光就像一把</a:t>
            </a:r>
            <a:r>
              <a:rPr lang="zh-CN" altLang="en-US" sz="21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锃亮的钢刀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sym typeface="+mn-ea"/>
              </a:rPr>
              <a:t>刺了过来，</a:t>
            </a:r>
            <a:r>
              <a:rPr lang="zh-CN" altLang="en-US" sz="2100" dirty="0">
                <a:solidFill>
                  <a:srgbClr val="3333CC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又稳又准，击中要害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sym typeface="+mn-ea"/>
              </a:rPr>
              <a:t>。</a:t>
            </a:r>
            <a:endParaRPr lang="en-US" altLang="zh-CN" sz="2100" dirty="0">
              <a:latin typeface="黑体" panose="02010609060101010101" charset="-122"/>
              <a:ea typeface="黑体" panose="02010609060101010101" charset="-122"/>
            </a:endParaRP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sym typeface="+mn-ea"/>
              </a:rPr>
              <a:t>它像</a:t>
            </a:r>
            <a:r>
              <a:rPr lang="zh-CN" altLang="en-US" sz="21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枪弹</a:t>
            </a:r>
            <a:r>
              <a:rPr lang="zh-CN" altLang="en-US" sz="2100" dirty="0">
                <a:solidFill>
                  <a:srgbClr val="3333CC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穿透了伪装的甲胄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sym typeface="+mn-ea"/>
              </a:rPr>
              <a:t>，它像</a:t>
            </a:r>
            <a:r>
              <a:rPr lang="zh-CN" altLang="en-US" sz="21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金刚刀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sym typeface="+mn-ea"/>
              </a:rPr>
              <a:t>切开了玻璃。</a:t>
            </a:r>
            <a:endParaRPr lang="en-US" altLang="zh-CN" sz="2100" dirty="0">
              <a:latin typeface="黑体" panose="02010609060101010101" charset="-122"/>
              <a:ea typeface="黑体" panose="02010609060101010101" charset="-122"/>
            </a:endParaRP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sym typeface="+mn-ea"/>
              </a:rPr>
              <a:t>它们可以变得</a:t>
            </a:r>
            <a:r>
              <a:rPr lang="zh-CN" altLang="en-US" sz="2100" dirty="0">
                <a:solidFill>
                  <a:srgbClr val="3333CC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冷酷锐利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sym typeface="+mn-ea"/>
              </a:rPr>
              <a:t>，可以像</a:t>
            </a:r>
            <a:r>
              <a:rPr lang="zh-CN" altLang="en-US" sz="21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手术刀、</a:t>
            </a:r>
            <a:r>
              <a:rPr lang="zh-CN" altLang="en-US" sz="21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像</a:t>
            </a:r>
            <a:r>
              <a:rPr lang="en-US" altLang="zh-CN" sz="21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X</a:t>
            </a:r>
            <a:r>
              <a:rPr lang="zh-CN" altLang="en-US" sz="21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射线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sym typeface="+mn-ea"/>
              </a:rPr>
              <a:t>那样</a:t>
            </a:r>
            <a:r>
              <a:rPr lang="zh-CN" altLang="en-US" sz="2100" dirty="0">
                <a:solidFill>
                  <a:srgbClr val="3333CC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揭开隐藏的秘密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sym typeface="+mn-ea"/>
              </a:rPr>
              <a:t>，不一会儿意趣盎然地涌出好奇的神色。</a:t>
            </a:r>
            <a:endParaRPr lang="en-US" altLang="zh-CN" sz="2100" dirty="0">
              <a:latin typeface="黑体" panose="02010609060101010101" charset="-122"/>
              <a:ea typeface="黑体" panose="02010609060101010101" charset="-122"/>
            </a:endParaRP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sym typeface="+mn-ea"/>
              </a:rPr>
              <a:t>这对</a:t>
            </a:r>
            <a:r>
              <a:rPr lang="zh-CN" altLang="en-US" sz="21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珠宝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sym typeface="+mn-ea"/>
              </a:rPr>
              <a:t>有魔力，有磁性，可以</a:t>
            </a:r>
            <a:r>
              <a:rPr lang="zh-CN" altLang="en-US" sz="2100" dirty="0">
                <a:solidFill>
                  <a:srgbClr val="3333CC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把人世间的物质吸进去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sym typeface="+mn-ea"/>
              </a:rPr>
              <a:t>，然后</a:t>
            </a:r>
            <a:r>
              <a:rPr lang="zh-CN" altLang="en-US" sz="2100" dirty="0">
                <a:solidFill>
                  <a:srgbClr val="3333CC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向我们这个时代放射出精确无误的频波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sym typeface="+mn-ea"/>
              </a:rPr>
              <a:t>。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sym typeface="+mn-ea"/>
              </a:rPr>
              <a:t>像一只</a:t>
            </a:r>
            <a:r>
              <a:rPr lang="zh-CN" altLang="en-US" sz="21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猎鹰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sym typeface="+mn-ea"/>
              </a:rPr>
              <a:t>从高空朝一只胆怯的耗子俯冲下来，</a:t>
            </a:r>
            <a:r>
              <a:rPr lang="zh-CN" altLang="en-US" sz="2100" dirty="0">
                <a:solidFill>
                  <a:srgbClr val="3333CC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这对眼睛不会放过微不足道的细节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sym typeface="+mn-ea"/>
              </a:rPr>
              <a:t>，同样也能全面揭示广袤无垠的宇宙。</a:t>
            </a:r>
            <a:endParaRPr lang="en-US" altLang="zh-CN" sz="2100" dirty="0">
              <a:latin typeface="黑体" panose="02010609060101010101" charset="-122"/>
              <a:ea typeface="黑体" panose="02010609060101010101" charset="-122"/>
            </a:endParaRP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sym typeface="+mn-ea"/>
              </a:rPr>
              <a:t>当这一副</a:t>
            </a:r>
            <a:r>
              <a:rPr lang="zh-CN" altLang="en-US" sz="21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寒光四射的匕首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sym typeface="+mn-ea"/>
              </a:rPr>
              <a:t>转而</a:t>
            </a:r>
            <a:r>
              <a:rPr lang="zh-CN" altLang="en-US" sz="2100" dirty="0" smtClean="0">
                <a:latin typeface="黑体" panose="02010609060101010101" charset="-122"/>
                <a:ea typeface="黑体" panose="02010609060101010101" charset="-122"/>
                <a:sym typeface="+mn-ea"/>
              </a:rPr>
              <a:t>对准它们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sym typeface="+mn-ea"/>
              </a:rPr>
              <a:t>的主人时是十分可怕的，因为</a:t>
            </a:r>
            <a:r>
              <a:rPr lang="zh-CN" altLang="en-US" sz="2100" dirty="0">
                <a:solidFill>
                  <a:srgbClr val="3333CC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锋刃无情，直戳要害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sym typeface="+mn-ea"/>
              </a:rPr>
              <a:t>，正好</a:t>
            </a:r>
            <a:r>
              <a:rPr lang="zh-CN" altLang="en-US" sz="2100" dirty="0">
                <a:solidFill>
                  <a:srgbClr val="3333CC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刺中了他的心窝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sym typeface="+mn-ea"/>
              </a:rPr>
              <a:t>。</a:t>
            </a:r>
            <a:endParaRPr lang="zh-CN" altLang="en-US" sz="2100" dirty="0">
              <a:latin typeface="黑体" panose="02010609060101010101" charset="-122"/>
              <a:ea typeface="黑体" panose="02010609060101010101" charset="-122"/>
            </a:endParaRPr>
          </a:p>
          <a:p>
            <a:pPr>
              <a:buFont typeface="Arial" panose="020B0604020202020204" pitchFamily="34" charset="0"/>
              <a:buChar char="•"/>
              <a:defRPr/>
            </a:pPr>
            <a:endParaRPr lang="zh-CN" altLang="en-US" sz="2100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300192" y="248127"/>
            <a:ext cx="24482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很有杀伤力</a:t>
            </a:r>
            <a:endParaRPr lang="zh-CN" altLang="en-US" sz="3200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/>
      <p:bldP spid="4" grpId="2"/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文本框 5"/>
          <p:cNvSpPr txBox="1">
            <a:spLocks noChangeArrowheads="1"/>
          </p:cNvSpPr>
          <p:nvPr/>
        </p:nvSpPr>
        <p:spPr bwMode="auto">
          <a:xfrm>
            <a:off x="3383868" y="2679762"/>
            <a:ext cx="5422106" cy="145375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68580" tIns="34290" rIns="68580" bIns="34290">
            <a:spAutoFit/>
          </a:bodyPr>
          <a:lstStyle/>
          <a:p>
            <a:r>
              <a:rPr lang="zh-CN" altLang="en-US" sz="3000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  <a:sym typeface="+mn-ea"/>
              </a:rPr>
              <a:t>    真沙皇对</a:t>
            </a:r>
            <a:r>
              <a:rPr lang="zh-CN" altLang="en-US" sz="3000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  <a:sym typeface="+mn-ea"/>
              </a:rPr>
              <a:t>托尔斯泰无可奈何</a:t>
            </a:r>
            <a:r>
              <a:rPr lang="zh-CN" altLang="en-US" sz="3000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  <a:sym typeface="+mn-ea"/>
              </a:rPr>
              <a:t>，而托尔斯泰却在动摇着沙皇的统治。</a:t>
            </a:r>
          </a:p>
        </p:txBody>
      </p:sp>
      <p:sp>
        <p:nvSpPr>
          <p:cNvPr id="7" name="文本框 5"/>
          <p:cNvSpPr txBox="1">
            <a:spLocks noChangeArrowheads="1"/>
          </p:cNvSpPr>
          <p:nvPr/>
        </p:nvSpPr>
        <p:spPr bwMode="auto">
          <a:xfrm>
            <a:off x="3383869" y="1059582"/>
            <a:ext cx="5422106" cy="145424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68580" tIns="34290" rIns="68580" bIns="34290">
            <a:spAutoFit/>
          </a:bodyPr>
          <a:lstStyle/>
          <a:p>
            <a:r>
              <a:rPr lang="en-US" altLang="zh-CN" sz="3000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  <a:sym typeface="+mn-ea"/>
              </a:rPr>
              <a:t>    19</a:t>
            </a:r>
            <a:r>
              <a:rPr lang="zh-CN" altLang="en-US" sz="3000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  <a:sym typeface="+mn-ea"/>
              </a:rPr>
              <a:t>世纪的俄国有两个沙皇，一个是俄国当政统治者，另一个就是列夫</a:t>
            </a:r>
            <a:r>
              <a:rPr lang="en-US" altLang="zh-CN" sz="3000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  <a:sym typeface="+mn-ea"/>
              </a:rPr>
              <a:t>·</a:t>
            </a:r>
            <a:r>
              <a:rPr lang="zh-CN" altLang="en-US" sz="3000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  <a:sym typeface="+mn-ea"/>
              </a:rPr>
              <a:t>托尔斯泰。</a:t>
            </a:r>
          </a:p>
        </p:txBody>
      </p:sp>
      <p:pic>
        <p:nvPicPr>
          <p:cNvPr id="1030" name="Picture 6" descr="åå¤«æå°æ¯æ³°çæäº ä»ä¸ºä»ä¹è¦ä¸ä¸å¦»å­å³è£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1437624"/>
            <a:ext cx="3113690" cy="2268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内容占位符 2"/>
          <p:cNvSpPr>
            <a:spLocks noGrp="1"/>
          </p:cNvSpPr>
          <p:nvPr>
            <p:ph idx="1"/>
          </p:nvPr>
        </p:nvSpPr>
        <p:spPr>
          <a:xfrm>
            <a:off x="395537" y="608025"/>
            <a:ext cx="5188954" cy="3700094"/>
          </a:xfrm>
        </p:spPr>
        <p:txBody>
          <a:bodyPr/>
          <a:lstStyle/>
          <a:p>
            <a:pPr marL="0" indent="0" algn="ctr">
              <a:lnSpc>
                <a:spcPct val="150000"/>
              </a:lnSpc>
              <a:buNone/>
            </a:pPr>
            <a:r>
              <a:rPr lang="zh-CN" altLang="en-US" sz="32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等线"/>
              </a:rPr>
              <a:t>文坛泰斗</a:t>
            </a:r>
            <a:r>
              <a:rPr lang="zh-CN" altLang="en-US" sz="3200" b="1" dirty="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等线"/>
              </a:rPr>
              <a:t>托尔斯泰</a:t>
            </a:r>
            <a:endParaRPr lang="en-US" altLang="zh-CN" sz="3200" b="1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等线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2800" dirty="0" smtClean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等线"/>
              </a:rPr>
              <a:t>俄国</a:t>
            </a:r>
            <a:r>
              <a:rPr lang="zh-CN" altLang="en-US" sz="28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等线"/>
              </a:rPr>
              <a:t>最伟大的作家</a:t>
            </a:r>
            <a:r>
              <a:rPr lang="zh-CN" altLang="en-US" sz="2800" dirty="0" smtClean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等线"/>
              </a:rPr>
              <a:t>之一</a:t>
            </a:r>
            <a:endParaRPr lang="en-US" altLang="zh-CN" sz="2800" dirty="0" smtClean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等线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2800" dirty="0" smtClean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最</a:t>
            </a:r>
            <a:r>
              <a:rPr lang="zh-CN" altLang="en-US" sz="28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清醒的现实主义的天才</a:t>
            </a:r>
            <a:r>
              <a:rPr lang="zh-CN" altLang="en-US" sz="2800" dirty="0" smtClean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艺术家</a:t>
            </a:r>
            <a:endParaRPr lang="en-US" altLang="zh-CN" sz="2800" dirty="0" smtClean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等线"/>
              <a:sym typeface="+mn-ea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2800" dirty="0" smtClean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等线"/>
              </a:rPr>
              <a:t>俄国</a:t>
            </a:r>
            <a:r>
              <a:rPr lang="zh-CN" altLang="en-US" sz="28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等线"/>
              </a:rPr>
              <a:t>革命的</a:t>
            </a:r>
            <a:r>
              <a:rPr lang="zh-CN" altLang="en-US" sz="2800" dirty="0" smtClean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等线"/>
              </a:rPr>
              <a:t>镜子 </a:t>
            </a:r>
            <a:endParaRPr lang="en-US" altLang="zh-CN" sz="2800" dirty="0" smtClean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等线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2800" dirty="0" smtClean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等线"/>
              </a:rPr>
              <a:t>自我忏悔自我批判的大文豪</a:t>
            </a:r>
            <a:endParaRPr lang="en-US" altLang="zh-CN" sz="2800" dirty="0" smtClean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等线"/>
            </a:endParaRPr>
          </a:p>
        </p:txBody>
      </p:sp>
      <p:pic>
        <p:nvPicPr>
          <p:cNvPr id="6" name="Picture 4" descr="http://5b0988e595225.cdn.sohucs.com/images/20190823/ff226369c077471eb250777b1b4e52d4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4491" y="300485"/>
            <a:ext cx="3283999" cy="4315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476" y="-477"/>
            <a:ext cx="9048750" cy="1227773"/>
          </a:xfrm>
        </p:spPr>
        <p:txBody>
          <a:bodyPr/>
          <a:lstStyle/>
          <a:p>
            <a:pPr algn="ctr"/>
            <a:r>
              <a:rPr lang="zh-CN" altLang="en-US" b="1" dirty="0" smtClean="0">
                <a:latin typeface="黑体" panose="02010609060101010101" charset="-122"/>
                <a:ea typeface="黑体" panose="02010609060101010101" charset="-122"/>
                <a:cs typeface="华文中宋" panose="02010600040101010101" charset="-122"/>
              </a:rPr>
              <a:t>   从他犀利的目光中，我们又读出了一个</a:t>
            </a:r>
            <a:r>
              <a:rPr lang="en-US" altLang="zh-CN" b="1" dirty="0" smtClean="0">
                <a:latin typeface="黑体" panose="02010609060101010101" charset="-122"/>
                <a:ea typeface="黑体" panose="02010609060101010101" charset="-122"/>
                <a:cs typeface="华文中宋" panose="02010600040101010101" charset="-122"/>
              </a:rPr>
              <a:t>______________________________</a:t>
            </a:r>
            <a:r>
              <a:rPr lang="zh-CN" altLang="en-US" b="1" dirty="0" smtClean="0">
                <a:latin typeface="黑体" panose="02010609060101010101" charset="-122"/>
                <a:ea typeface="黑体" panose="02010609060101010101" charset="-122"/>
                <a:cs typeface="华文中宋" panose="02010600040101010101" charset="-122"/>
              </a:rPr>
              <a:t>的托尔斯泰。</a:t>
            </a:r>
          </a:p>
        </p:txBody>
      </p:sp>
      <p:sp>
        <p:nvSpPr>
          <p:cNvPr id="5" name="内容占位符 4"/>
          <p:cNvSpPr>
            <a:spLocks noGrp="1"/>
          </p:cNvSpPr>
          <p:nvPr>
            <p:ph idx="1"/>
          </p:nvPr>
        </p:nvSpPr>
        <p:spPr>
          <a:xfrm>
            <a:off x="197515" y="1170385"/>
            <a:ext cx="8698836" cy="3820715"/>
          </a:xfrm>
        </p:spPr>
        <p:txBody>
          <a:bodyPr/>
          <a:lstStyle/>
          <a:p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一对灰色的眼睛射出一道</a:t>
            </a:r>
            <a:r>
              <a:rPr lang="zh-CN" altLang="en-US" sz="21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黑豹</a:t>
            </a:r>
            <a:r>
              <a:rPr lang="zh-CN" altLang="en-US" sz="21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似的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目光。</a:t>
            </a:r>
            <a:endParaRPr lang="en-US" altLang="zh-CN" sz="2100" dirty="0">
              <a:latin typeface="黑体" panose="02010609060101010101" charset="-122"/>
              <a:ea typeface="黑体" panose="02010609060101010101" charset="-122"/>
              <a:cs typeface="等线"/>
            </a:endParaRPr>
          </a:p>
          <a:p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这道目光就像一把锃亮的</a:t>
            </a:r>
            <a:r>
              <a:rPr lang="zh-CN" altLang="en-US" sz="21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钢刀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刺了过来，</a:t>
            </a:r>
            <a:r>
              <a:rPr lang="zh-CN" altLang="en-US" sz="2100" dirty="0">
                <a:solidFill>
                  <a:srgbClr val="3333CC"/>
                </a:solidFill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又稳又准，击中要害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。</a:t>
            </a:r>
            <a:endParaRPr lang="en-US" altLang="zh-CN" sz="2100" dirty="0">
              <a:latin typeface="黑体" panose="02010609060101010101" charset="-122"/>
              <a:ea typeface="黑体" panose="02010609060101010101" charset="-122"/>
              <a:cs typeface="等线"/>
            </a:endParaRPr>
          </a:p>
          <a:p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它像</a:t>
            </a:r>
            <a:r>
              <a:rPr lang="zh-CN" altLang="en-US" sz="21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枪弹</a:t>
            </a:r>
            <a:r>
              <a:rPr lang="zh-CN" altLang="en-US" sz="2100" dirty="0">
                <a:solidFill>
                  <a:srgbClr val="3333CC"/>
                </a:solidFill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穿透了伪装的甲胄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，它像</a:t>
            </a:r>
            <a:r>
              <a:rPr lang="zh-CN" altLang="en-US" sz="21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金刚刀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切开了玻璃。</a:t>
            </a:r>
            <a:endParaRPr lang="en-US" altLang="zh-CN" sz="2100" dirty="0">
              <a:latin typeface="黑体" panose="02010609060101010101" charset="-122"/>
              <a:ea typeface="黑体" panose="02010609060101010101" charset="-122"/>
              <a:cs typeface="等线"/>
            </a:endParaRPr>
          </a:p>
          <a:p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它们可以变得</a:t>
            </a:r>
            <a:r>
              <a:rPr lang="zh-CN" altLang="en-US" sz="2100" dirty="0">
                <a:solidFill>
                  <a:srgbClr val="3333CC"/>
                </a:solidFill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冷酷锐利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，可以像</a:t>
            </a:r>
            <a:r>
              <a:rPr lang="zh-CN" altLang="en-US" sz="21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手术刀、</a:t>
            </a:r>
            <a:r>
              <a:rPr lang="zh-CN" altLang="en-US" sz="21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像</a:t>
            </a:r>
            <a:r>
              <a:rPr lang="en-US" altLang="zh-CN" sz="21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X</a:t>
            </a:r>
            <a:r>
              <a:rPr lang="zh-CN" altLang="en-US" sz="21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射线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那样</a:t>
            </a:r>
            <a:r>
              <a:rPr lang="zh-CN" altLang="en-US" sz="2100" dirty="0">
                <a:solidFill>
                  <a:srgbClr val="3333CC"/>
                </a:solidFill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揭开隐藏的秘密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。</a:t>
            </a:r>
            <a:endParaRPr lang="en-US" altLang="zh-CN" sz="2100" dirty="0">
              <a:latin typeface="黑体" panose="02010609060101010101" charset="-122"/>
              <a:ea typeface="黑体" panose="02010609060101010101" charset="-122"/>
              <a:cs typeface="等线"/>
            </a:endParaRPr>
          </a:p>
          <a:p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这对</a:t>
            </a:r>
            <a:r>
              <a:rPr lang="zh-CN" altLang="en-US" sz="21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珠宝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有魔力，有磁性，可以</a:t>
            </a:r>
            <a:r>
              <a:rPr lang="zh-CN" altLang="en-US" sz="2100" dirty="0">
                <a:solidFill>
                  <a:srgbClr val="3333CC"/>
                </a:solidFill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把人世间的物质吸进去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，然后</a:t>
            </a:r>
            <a:r>
              <a:rPr lang="zh-CN" altLang="en-US" sz="2100" dirty="0">
                <a:solidFill>
                  <a:srgbClr val="3333CC"/>
                </a:solidFill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向我们这个时代放射出精确无误的频波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。</a:t>
            </a:r>
          </a:p>
          <a:p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像一只</a:t>
            </a:r>
            <a:r>
              <a:rPr lang="zh-CN" altLang="en-US" sz="21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猎鹰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从高空朝一只胆怯的耗子俯冲下来，</a:t>
            </a:r>
            <a:r>
              <a:rPr lang="zh-CN" altLang="en-US" sz="2100" dirty="0">
                <a:solidFill>
                  <a:srgbClr val="3333CC"/>
                </a:solidFill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这对眼睛不会放过微不足道的细节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，同样也能全面揭示广袤无垠的宇宙。</a:t>
            </a:r>
            <a:endParaRPr lang="en-US" altLang="zh-CN" sz="2100" dirty="0">
              <a:latin typeface="黑体" panose="02010609060101010101" charset="-122"/>
              <a:ea typeface="黑体" panose="02010609060101010101" charset="-122"/>
              <a:cs typeface="等线"/>
            </a:endParaRPr>
          </a:p>
          <a:p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当这一副</a:t>
            </a:r>
            <a:r>
              <a:rPr lang="zh-CN" altLang="en-US" sz="21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寒光四射的匕首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转而</a:t>
            </a:r>
            <a:r>
              <a:rPr lang="zh-CN" altLang="en-US" sz="2100" dirty="0" smtClean="0"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对准它们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的主人时是十分可怕的，因为</a:t>
            </a:r>
            <a:r>
              <a:rPr lang="zh-CN" altLang="en-US" sz="2100" dirty="0">
                <a:solidFill>
                  <a:srgbClr val="3333CC"/>
                </a:solidFill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锋刃无情，直戳要害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，正好</a:t>
            </a:r>
            <a:r>
              <a:rPr lang="zh-CN" altLang="en-US" sz="2100" dirty="0">
                <a:solidFill>
                  <a:srgbClr val="3333CC"/>
                </a:solidFill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刺中了他的心窝</a:t>
            </a:r>
            <a:r>
              <a:rPr lang="zh-CN" altLang="en-US" sz="2100" dirty="0">
                <a:latin typeface="黑体" panose="02010609060101010101" charset="-122"/>
                <a:ea typeface="黑体" panose="02010609060101010101" charset="-122"/>
                <a:cs typeface="等线"/>
                <a:sym typeface="+mn-ea"/>
              </a:rPr>
              <a:t>。</a:t>
            </a:r>
            <a:endParaRPr lang="zh-CN" altLang="en-US" sz="2100" dirty="0">
              <a:latin typeface="黑体" panose="02010609060101010101" charset="-122"/>
              <a:ea typeface="黑体" panose="02010609060101010101" charset="-122"/>
              <a:cs typeface="等线"/>
            </a:endParaRPr>
          </a:p>
        </p:txBody>
      </p:sp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359533" y="627534"/>
            <a:ext cx="5994665" cy="42319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68580" tIns="34290" rIns="68580" bIns="34290">
            <a:spAutoFit/>
          </a:bodyPr>
          <a:lstStyle/>
          <a:p>
            <a:r>
              <a:rPr lang="zh-CN" altLang="en-US" sz="23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具有敏锐的洞察力，并敢于批判现实批判自我</a:t>
            </a:r>
            <a:endParaRPr lang="en-US" altLang="zh-CN" sz="2300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/>
      <p:bldP spid="2" grpId="1"/>
      <p:bldP spid="2" grpId="2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矩形 5"/>
          <p:cNvSpPr>
            <a:spLocks noChangeArrowheads="1"/>
          </p:cNvSpPr>
          <p:nvPr/>
        </p:nvSpPr>
        <p:spPr bwMode="auto">
          <a:xfrm>
            <a:off x="1709682" y="771550"/>
            <a:ext cx="6399634" cy="90024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华文中宋" panose="02010600040101010101" charset="-122"/>
              </a:rPr>
              <a:t>四、透过外貌，探索精神世界</a:t>
            </a:r>
          </a:p>
        </p:txBody>
      </p:sp>
      <p:sp>
        <p:nvSpPr>
          <p:cNvPr id="2" name="矩形 1"/>
          <p:cNvSpPr/>
          <p:nvPr/>
        </p:nvSpPr>
        <p:spPr>
          <a:xfrm>
            <a:off x="359375" y="1945579"/>
            <a:ext cx="2455157" cy="2439129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2800" dirty="0" smtClean="0">
                <a:latin typeface="黑体" pitchFamily="49" charset="-122"/>
                <a:ea typeface="黑体" pitchFamily="49" charset="-122"/>
              </a:rPr>
              <a:t>外貌</a:t>
            </a:r>
            <a:r>
              <a:rPr lang="zh-CN" altLang="en-US" sz="2800" dirty="0" smtClean="0">
                <a:latin typeface="黑体" pitchFamily="49" charset="-122"/>
                <a:ea typeface="黑体" pitchFamily="49" charset="-122"/>
              </a:rPr>
              <a:t>粗鄙</a:t>
            </a:r>
            <a:r>
              <a:rPr lang="zh-CN" altLang="zh-CN" sz="2800" dirty="0" smtClean="0">
                <a:latin typeface="黑体" pitchFamily="49" charset="-122"/>
                <a:ea typeface="黑体" pitchFamily="49" charset="-122"/>
              </a:rPr>
              <a:t>平庸</a:t>
            </a:r>
            <a:r>
              <a:rPr lang="en-US" altLang="zh-CN" sz="2800" dirty="0" smtClean="0">
                <a:latin typeface="黑体" pitchFamily="49" charset="-122"/>
                <a:ea typeface="黑体" pitchFamily="49" charset="-122"/>
              </a:rPr>
              <a:t>    </a:t>
            </a:r>
            <a:endParaRPr lang="zh-CN" altLang="zh-CN" sz="2800" dirty="0"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150000"/>
              </a:lnSpc>
            </a:pPr>
            <a:endParaRPr lang="en-US" altLang="zh-CN" sz="2800" dirty="0" smtClean="0"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zh-CN" sz="2800" dirty="0" smtClean="0">
                <a:latin typeface="黑体" pitchFamily="49" charset="-122"/>
                <a:ea typeface="黑体" pitchFamily="49" charset="-122"/>
              </a:rPr>
              <a:t>眼睛</a:t>
            </a:r>
            <a:r>
              <a:rPr lang="zh-CN" altLang="zh-CN" sz="2800" dirty="0">
                <a:latin typeface="黑体" pitchFamily="49" charset="-122"/>
                <a:ea typeface="黑体" pitchFamily="49" charset="-122"/>
              </a:rPr>
              <a:t>目光犀利</a:t>
            </a:r>
          </a:p>
          <a:p>
            <a:r>
              <a:rPr lang="en-US" altLang="zh-CN" sz="2800" dirty="0">
                <a:latin typeface="黑体" pitchFamily="49" charset="-122"/>
                <a:ea typeface="黑体" pitchFamily="49" charset="-122"/>
              </a:rPr>
              <a:t> </a:t>
            </a:r>
            <a:endParaRPr lang="zh-CN" altLang="zh-CN" sz="2800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3220925" y="1837567"/>
            <a:ext cx="5321553" cy="931024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r>
              <a:rPr lang="zh-CN" altLang="zh-CN" sz="2800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拥有博爱之心</a:t>
            </a:r>
            <a:r>
              <a:rPr lang="zh-CN" altLang="zh-CN" sz="2800" dirty="0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，</a:t>
            </a:r>
            <a:endParaRPr lang="en-US" altLang="zh-CN" sz="2800" dirty="0" smtClean="0">
              <a:solidFill>
                <a:srgbClr val="0000FF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zh-CN" altLang="zh-CN" sz="2800" dirty="0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与</a:t>
            </a:r>
            <a:r>
              <a:rPr lang="zh-CN" altLang="zh-CN" sz="2800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全体俄国人民同呼吸共</a:t>
            </a:r>
            <a:r>
              <a:rPr lang="zh-CN" altLang="zh-CN" sz="2800" dirty="0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命运</a:t>
            </a:r>
            <a:endParaRPr lang="zh-CN" altLang="zh-CN" sz="2800" dirty="0">
              <a:solidFill>
                <a:srgbClr val="0000FF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" name="右箭头 2"/>
          <p:cNvSpPr/>
          <p:nvPr/>
        </p:nvSpPr>
        <p:spPr>
          <a:xfrm>
            <a:off x="2607072" y="2249073"/>
            <a:ext cx="432048" cy="108012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0" name="右箭头 9"/>
          <p:cNvSpPr/>
          <p:nvPr/>
        </p:nvSpPr>
        <p:spPr>
          <a:xfrm>
            <a:off x="2607072" y="3576649"/>
            <a:ext cx="432048" cy="108012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3220925" y="3111137"/>
            <a:ext cx="5455531" cy="931024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r>
              <a:rPr lang="zh-CN" altLang="zh-CN" sz="2800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具有敏锐的洞察力</a:t>
            </a:r>
            <a:r>
              <a:rPr lang="zh-CN" altLang="zh-CN" sz="2800" dirty="0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，</a:t>
            </a:r>
            <a:endParaRPr lang="en-US" altLang="zh-CN" sz="2800" dirty="0" smtClean="0">
              <a:solidFill>
                <a:srgbClr val="0000FF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zh-CN" altLang="zh-CN" sz="2800" dirty="0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并</a:t>
            </a:r>
            <a:r>
              <a:rPr lang="zh-CN" altLang="zh-CN" sz="2800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勇于批判现实批判</a:t>
            </a:r>
            <a:r>
              <a:rPr lang="zh-CN" altLang="zh-CN" sz="2800" dirty="0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自我</a:t>
            </a:r>
            <a:endParaRPr lang="zh-CN" altLang="zh-CN" sz="2800" dirty="0">
              <a:solidFill>
                <a:srgbClr val="0000FF"/>
              </a:solidFill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09799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3" grpId="0" animBg="1"/>
      <p:bldP spid="10" grpId="0" animBg="1"/>
      <p:bldP spid="1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Rectangle 3"/>
          <p:cNvSpPr>
            <a:spLocks noGrp="1"/>
          </p:cNvSpPr>
          <p:nvPr>
            <p:ph type="body" idx="1"/>
          </p:nvPr>
        </p:nvSpPr>
        <p:spPr>
          <a:xfrm>
            <a:off x="183357" y="520303"/>
            <a:ext cx="8757047" cy="803672"/>
          </a:xfrm>
        </p:spPr>
        <p:txBody>
          <a:bodyPr/>
          <a:lstStyle/>
          <a:p>
            <a:pPr marL="0" indent="0" algn="ctr">
              <a:buNone/>
            </a:pPr>
            <a:r>
              <a:rPr lang="zh-CN" altLang="en-US" sz="30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等线"/>
              </a:rPr>
              <a:t>欣赏一个人，始于颜值，敬于才华，终于人品。</a:t>
            </a:r>
          </a:p>
        </p:txBody>
      </p:sp>
      <p:pic>
        <p:nvPicPr>
          <p:cNvPr id="32774" name="Picture 6" descr="E9048516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19300" y="1253729"/>
            <a:ext cx="4681538" cy="3464719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/>
          </p:cNvSpPr>
          <p:nvPr>
            <p:ph type="title"/>
          </p:nvPr>
        </p:nvSpPr>
        <p:spPr>
          <a:xfrm>
            <a:off x="523399" y="236221"/>
            <a:ext cx="7886700" cy="994172"/>
          </a:xfrm>
        </p:spPr>
        <p:txBody>
          <a:bodyPr>
            <a:scene3d>
              <a:camera prst="orthographicFront"/>
              <a:lightRig rig="threePt" dir="t"/>
            </a:scene3d>
          </a:bodyPr>
          <a:lstStyle/>
          <a:p>
            <a:pPr algn="ctr">
              <a:defRPr/>
            </a:pPr>
            <a:r>
              <a:rPr lang="zh-CN" altLang="en-US" b="1" dirty="0" smtClean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charset="-122"/>
                <a:ea typeface="黑体" panose="02010609060101010101" charset="-122"/>
                <a:cs typeface="等线 Light"/>
              </a:rPr>
              <a:t>托尔斯泰的眼睛</a:t>
            </a:r>
          </a:p>
        </p:txBody>
      </p:sp>
      <p:sp>
        <p:nvSpPr>
          <p:cNvPr id="23554" name="Rectangle 3"/>
          <p:cNvSpPr>
            <a:spLocks noGrp="1"/>
          </p:cNvSpPr>
          <p:nvPr>
            <p:ph type="body" sz="half" idx="1"/>
          </p:nvPr>
        </p:nvSpPr>
        <p:spPr>
          <a:xfrm>
            <a:off x="467545" y="1237060"/>
            <a:ext cx="4590509" cy="3482578"/>
          </a:xfrm>
        </p:spPr>
        <p:txBody>
          <a:bodyPr/>
          <a:lstStyle/>
          <a:p>
            <a:pPr marL="0" indent="0">
              <a:buNone/>
            </a:pPr>
            <a:r>
              <a:rPr lang="zh-CN" altLang="en-US" sz="2100" dirty="0">
                <a:solidFill>
                  <a:srgbClr val="3333CC"/>
                </a:solidFill>
                <a:latin typeface="黑体" panose="02010609060101010101" charset="-122"/>
                <a:ea typeface="黑体" panose="02010609060101010101" charset="-122"/>
                <a:cs typeface="华文中宋" panose="02010600040101010101" charset="-122"/>
              </a:rPr>
              <a:t>这就是托尔斯泰的眼睛</a:t>
            </a:r>
            <a:r>
              <a:rPr lang="en-US" altLang="zh-CN" sz="2100" dirty="0">
                <a:solidFill>
                  <a:srgbClr val="3333CC"/>
                </a:solidFill>
                <a:latin typeface="黑体" panose="02010609060101010101" charset="-122"/>
                <a:ea typeface="黑体" panose="02010609060101010101" charset="-122"/>
                <a:cs typeface="华文中宋" panose="02010600040101010101" charset="-122"/>
              </a:rPr>
              <a:t>——</a:t>
            </a:r>
          </a:p>
          <a:p>
            <a:pPr marL="0" indent="0">
              <a:buNone/>
            </a:pPr>
            <a:r>
              <a:rPr lang="zh-CN" altLang="en-US" sz="2100" dirty="0">
                <a:solidFill>
                  <a:srgbClr val="3333CC"/>
                </a:solidFill>
                <a:latin typeface="黑体" panose="02010609060101010101" charset="-122"/>
                <a:ea typeface="黑体" panose="02010609060101010101" charset="-122"/>
                <a:cs typeface="华文中宋" panose="02010600040101010101" charset="-122"/>
              </a:rPr>
              <a:t>这是人类面部最富感情的一对眼睛</a:t>
            </a:r>
          </a:p>
          <a:p>
            <a:pPr marL="0" indent="0">
              <a:buNone/>
            </a:pPr>
            <a:r>
              <a:rPr lang="zh-CN" altLang="en-US" sz="2100" dirty="0">
                <a:solidFill>
                  <a:srgbClr val="3333CC"/>
                </a:solidFill>
                <a:latin typeface="黑体" panose="02010609060101010101" charset="-122"/>
                <a:ea typeface="黑体" panose="02010609060101010101" charset="-122"/>
                <a:cs typeface="华文中宋" panose="02010600040101010101" charset="-122"/>
              </a:rPr>
              <a:t>这对眼睛里有一百只眼珠</a:t>
            </a:r>
          </a:p>
          <a:p>
            <a:pPr marL="0" indent="0">
              <a:buNone/>
            </a:pPr>
            <a:r>
              <a:rPr lang="zh-CN" altLang="en-US" sz="2100" dirty="0">
                <a:solidFill>
                  <a:srgbClr val="3333CC"/>
                </a:solidFill>
                <a:latin typeface="黑体" panose="02010609060101010101" charset="-122"/>
                <a:ea typeface="黑体" panose="02010609060101010101" charset="-122"/>
                <a:cs typeface="华文中宋" panose="02010600040101010101" charset="-122"/>
              </a:rPr>
              <a:t>它把人世间的物质吸进去</a:t>
            </a:r>
          </a:p>
          <a:p>
            <a:pPr marL="0" indent="0">
              <a:buNone/>
            </a:pPr>
            <a:r>
              <a:rPr lang="zh-CN" altLang="en-US" sz="2100" dirty="0">
                <a:solidFill>
                  <a:srgbClr val="3333CC"/>
                </a:solidFill>
                <a:latin typeface="黑体" panose="02010609060101010101" charset="-122"/>
                <a:ea typeface="黑体" panose="02010609060101010101" charset="-122"/>
                <a:cs typeface="华文中宋" panose="02010600040101010101" charset="-122"/>
              </a:rPr>
              <a:t>然后发射出准确无误的频波</a:t>
            </a:r>
          </a:p>
          <a:p>
            <a:pPr marL="0" indent="0">
              <a:buNone/>
            </a:pPr>
            <a:r>
              <a:rPr lang="zh-CN" altLang="en-US" sz="2100" dirty="0">
                <a:solidFill>
                  <a:srgbClr val="3333CC"/>
                </a:solidFill>
                <a:latin typeface="黑体" panose="02010609060101010101" charset="-122"/>
                <a:ea typeface="黑体" panose="02010609060101010101" charset="-122"/>
                <a:cs typeface="华文中宋" panose="02010600040101010101" charset="-122"/>
              </a:rPr>
              <a:t>它不会放过微不足道的细节</a:t>
            </a:r>
          </a:p>
          <a:p>
            <a:pPr marL="0" indent="0">
              <a:buNone/>
            </a:pPr>
            <a:r>
              <a:rPr lang="zh-CN" altLang="en-US" sz="2100" dirty="0">
                <a:solidFill>
                  <a:srgbClr val="3333CC"/>
                </a:solidFill>
                <a:latin typeface="黑体" panose="02010609060101010101" charset="-122"/>
                <a:ea typeface="黑体" panose="02010609060101010101" charset="-122"/>
                <a:cs typeface="华文中宋" panose="02010600040101010101" charset="-122"/>
              </a:rPr>
              <a:t>它全面揭示出广袤无垠的宇宙</a:t>
            </a:r>
          </a:p>
          <a:p>
            <a:pPr marL="0" indent="0">
              <a:buNone/>
            </a:pPr>
            <a:r>
              <a:rPr lang="zh-CN" altLang="en-US" sz="2100" dirty="0">
                <a:solidFill>
                  <a:srgbClr val="3333CC"/>
                </a:solidFill>
                <a:latin typeface="黑体" panose="02010609060101010101" charset="-122"/>
                <a:ea typeface="黑体" panose="02010609060101010101" charset="-122"/>
                <a:cs typeface="华文中宋" panose="02010600040101010101" charset="-122"/>
              </a:rPr>
              <a:t>它照耀在精神世界的最高处</a:t>
            </a:r>
          </a:p>
          <a:p>
            <a:pPr marL="0" indent="0">
              <a:buNone/>
            </a:pPr>
            <a:r>
              <a:rPr lang="zh-CN" altLang="en-US" sz="2100" dirty="0">
                <a:solidFill>
                  <a:srgbClr val="3333CC"/>
                </a:solidFill>
                <a:latin typeface="黑体" panose="02010609060101010101" charset="-122"/>
                <a:ea typeface="黑体" panose="02010609060101010101" charset="-122"/>
                <a:cs typeface="华文中宋" panose="02010600040101010101" charset="-122"/>
              </a:rPr>
              <a:t>它把探照灯射进最阴暗的灵魂深处</a:t>
            </a:r>
          </a:p>
        </p:txBody>
      </p:sp>
      <p:sp>
        <p:nvSpPr>
          <p:cNvPr id="23555" name="Rectangle 4"/>
          <p:cNvSpPr>
            <a:spLocks noGrp="1"/>
          </p:cNvSpPr>
          <p:nvPr>
            <p:ph type="body" sz="half" idx="2"/>
          </p:nvPr>
        </p:nvSpPr>
        <p:spPr>
          <a:xfrm>
            <a:off x="5074444" y="1237060"/>
            <a:ext cx="3062288" cy="3263503"/>
          </a:xfrm>
        </p:spPr>
        <p:txBody>
          <a:bodyPr/>
          <a:lstStyle/>
          <a:p>
            <a:pPr marL="0" indent="0">
              <a:buNone/>
            </a:pPr>
            <a:r>
              <a:rPr lang="zh-CN" altLang="en-US" sz="2100" dirty="0">
                <a:solidFill>
                  <a:srgbClr val="3333CC"/>
                </a:solidFill>
                <a:latin typeface="黑体" panose="02010609060101010101" charset="-122"/>
                <a:ea typeface="黑体" panose="02010609060101010101" charset="-122"/>
                <a:cs typeface="华文中宋" panose="02010600040101010101" charset="-122"/>
              </a:rPr>
              <a:t>它摧毁着一切的虚无</a:t>
            </a:r>
          </a:p>
          <a:p>
            <a:pPr marL="0" indent="0">
              <a:buNone/>
            </a:pPr>
            <a:r>
              <a:rPr lang="zh-CN" altLang="en-US" sz="2100" dirty="0">
                <a:solidFill>
                  <a:srgbClr val="3333CC"/>
                </a:solidFill>
                <a:latin typeface="黑体" panose="02010609060101010101" charset="-122"/>
                <a:ea typeface="黑体" panose="02010609060101010101" charset="-122"/>
                <a:cs typeface="华文中宋" panose="02010600040101010101" charset="-122"/>
              </a:rPr>
              <a:t>它把虚假的伪装扯掉</a:t>
            </a:r>
          </a:p>
          <a:p>
            <a:pPr marL="0" indent="0">
              <a:buNone/>
            </a:pPr>
            <a:r>
              <a:rPr lang="zh-CN" altLang="en-US" sz="2100" dirty="0">
                <a:solidFill>
                  <a:srgbClr val="3333CC"/>
                </a:solidFill>
                <a:latin typeface="黑体" panose="02010609060101010101" charset="-122"/>
                <a:ea typeface="黑体" panose="02010609060101010101" charset="-122"/>
                <a:cs typeface="华文中宋" panose="02010600040101010101" charset="-122"/>
              </a:rPr>
              <a:t>它把浅薄的信条撕烂</a:t>
            </a:r>
          </a:p>
          <a:p>
            <a:pPr marL="0" indent="0">
              <a:buNone/>
            </a:pPr>
            <a:r>
              <a:rPr lang="zh-CN" altLang="en-US" sz="2100" dirty="0">
                <a:solidFill>
                  <a:srgbClr val="3333CC"/>
                </a:solidFill>
                <a:latin typeface="黑体" panose="02010609060101010101" charset="-122"/>
                <a:ea typeface="黑体" panose="02010609060101010101" charset="-122"/>
                <a:cs typeface="华文中宋" panose="02010600040101010101" charset="-122"/>
              </a:rPr>
              <a:t>它甚至锋刃无情</a:t>
            </a:r>
          </a:p>
          <a:p>
            <a:pPr marL="0" indent="0">
              <a:buNone/>
            </a:pPr>
            <a:r>
              <a:rPr lang="zh-CN" altLang="en-US" sz="2100" dirty="0">
                <a:solidFill>
                  <a:srgbClr val="3333CC"/>
                </a:solidFill>
                <a:latin typeface="黑体" panose="02010609060101010101" charset="-122"/>
                <a:ea typeface="黑体" panose="02010609060101010101" charset="-122"/>
                <a:cs typeface="华文中宋" panose="02010600040101010101" charset="-122"/>
              </a:rPr>
              <a:t>直戳要害</a:t>
            </a:r>
          </a:p>
          <a:p>
            <a:pPr marL="0" indent="0">
              <a:buNone/>
            </a:pPr>
            <a:r>
              <a:rPr lang="zh-CN" altLang="en-US" sz="2100" dirty="0">
                <a:solidFill>
                  <a:srgbClr val="3333CC"/>
                </a:solidFill>
                <a:latin typeface="黑体" panose="02010609060101010101" charset="-122"/>
                <a:ea typeface="黑体" panose="02010609060101010101" charset="-122"/>
                <a:cs typeface="华文中宋" panose="02010600040101010101" charset="-122"/>
              </a:rPr>
              <a:t>刺中了自己主人的心窝</a:t>
            </a:r>
          </a:p>
          <a:p>
            <a:endParaRPr lang="zh-CN" altLang="en-US" sz="2100" dirty="0">
              <a:solidFill>
                <a:srgbClr val="3333CC"/>
              </a:solidFill>
              <a:latin typeface="黑体" panose="02010609060101010101" charset="-122"/>
              <a:ea typeface="黑体" panose="02010609060101010101" charset="-122"/>
              <a:cs typeface="华文中宋" panose="0201060004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35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3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35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35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35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35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35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355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3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矩形 5"/>
          <p:cNvSpPr>
            <a:spLocks noChangeArrowheads="1"/>
          </p:cNvSpPr>
          <p:nvPr/>
        </p:nvSpPr>
        <p:spPr bwMode="auto">
          <a:xfrm>
            <a:off x="3752850" y="1"/>
            <a:ext cx="2295525" cy="83099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68580" tIns="34290" rIns="68580" bIns="3429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300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  <a:cs typeface="华文中宋" panose="02010600040101010101" charset="-122"/>
              </a:rPr>
              <a:t>推荐阅读</a:t>
            </a:r>
          </a:p>
        </p:txBody>
      </p:sp>
      <p:pic>
        <p:nvPicPr>
          <p:cNvPr id="23559" name="Picture 7" descr="watermark,image_d2F0ZXIvYmFpa2UyNzI=,g_7,xp_5,yp_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82090" y="843558"/>
            <a:ext cx="2638425" cy="3608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1" name="Picture 9" descr="watermark,image_d2F0ZXIvYmFpa2UyMjA=,g_7,xp_5,yp_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69623" y="843558"/>
            <a:ext cx="2793206" cy="37504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图片 6" descr="abf26f314e9817d4f19fa34975c452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00022" y="4719638"/>
            <a:ext cx="1220153" cy="31861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3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546965"/>
            <a:ext cx="8229600" cy="857250"/>
          </a:xfrm>
        </p:spPr>
        <p:txBody>
          <a:bodyPr/>
          <a:lstStyle/>
          <a:p>
            <a:r>
              <a:rPr lang="zh-CN" altLang="en-US" sz="3600" b="1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五、</a:t>
            </a:r>
            <a:r>
              <a:rPr lang="zh-CN" altLang="zh-CN" sz="3600" b="1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总结迁移，学习写作手法</a:t>
            </a:r>
            <a:endParaRPr lang="zh-CN" altLang="en-US" sz="3600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331640" y="1815666"/>
            <a:ext cx="6653082" cy="1728192"/>
          </a:xfrm>
        </p:spPr>
        <p:txBody>
          <a:bodyPr/>
          <a:lstStyle/>
          <a:p>
            <a:pPr marL="0" indent="0" algn="ctr">
              <a:buNone/>
            </a:pPr>
            <a:r>
              <a:rPr lang="en-US" altLang="zh-CN" sz="2700" dirty="0">
                <a:latin typeface="黑体" pitchFamily="49" charset="-122"/>
                <a:ea typeface="黑体" pitchFamily="49" charset="-122"/>
              </a:rPr>
              <a:t>1.</a:t>
            </a:r>
            <a:r>
              <a:rPr lang="zh-CN" altLang="en-US" sz="2700" dirty="0">
                <a:latin typeface="黑体" pitchFamily="49" charset="-122"/>
                <a:ea typeface="黑体" pitchFamily="49" charset="-122"/>
              </a:rPr>
              <a:t>欲扬先抑的手法</a:t>
            </a:r>
            <a:endParaRPr lang="en-US" altLang="zh-CN" sz="2700" dirty="0">
              <a:latin typeface="黑体" pitchFamily="49" charset="-122"/>
              <a:ea typeface="黑体" pitchFamily="49" charset="-122"/>
            </a:endParaRPr>
          </a:p>
          <a:p>
            <a:pPr marL="0" indent="0" algn="ctr">
              <a:buNone/>
            </a:pPr>
            <a:r>
              <a:rPr lang="en-US" altLang="zh-CN" sz="2700" dirty="0">
                <a:latin typeface="黑体" pitchFamily="49" charset="-122"/>
                <a:ea typeface="黑体" pitchFamily="49" charset="-122"/>
              </a:rPr>
              <a:t>2.</a:t>
            </a:r>
            <a:r>
              <a:rPr lang="zh-CN" altLang="en-US" sz="2700" dirty="0">
                <a:latin typeface="黑体" pitchFamily="49" charset="-122"/>
                <a:ea typeface="黑体" pitchFamily="49" charset="-122"/>
              </a:rPr>
              <a:t>大量地运用比喻</a:t>
            </a:r>
            <a:endParaRPr lang="en-US" altLang="zh-CN" sz="2700" dirty="0">
              <a:latin typeface="黑体" pitchFamily="49" charset="-122"/>
              <a:ea typeface="黑体" pitchFamily="49" charset="-122"/>
            </a:endParaRPr>
          </a:p>
          <a:p>
            <a:pPr marL="0" indent="0" algn="ctr">
              <a:buNone/>
            </a:pPr>
            <a:r>
              <a:rPr lang="en-US" altLang="zh-CN" sz="2700" dirty="0">
                <a:latin typeface="黑体" pitchFamily="49" charset="-122"/>
                <a:ea typeface="黑体" pitchFamily="49" charset="-122"/>
              </a:rPr>
              <a:t>3.</a:t>
            </a:r>
            <a:r>
              <a:rPr lang="zh-CN" altLang="en-US" sz="2700" dirty="0">
                <a:latin typeface="黑体" pitchFamily="49" charset="-122"/>
                <a:ea typeface="黑体" pitchFamily="49" charset="-122"/>
              </a:rPr>
              <a:t>传神的肖像描写</a:t>
            </a:r>
            <a:endParaRPr lang="en-US" altLang="zh-CN" sz="2700" dirty="0">
              <a:latin typeface="黑体" pitchFamily="49" charset="-122"/>
              <a:ea typeface="黑体" pitchFamily="49" charset="-122"/>
            </a:endParaRPr>
          </a:p>
          <a:p>
            <a:pPr algn="ctr"/>
            <a:endParaRPr lang="zh-CN" altLang="en-US" sz="2700" dirty="0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5" name="图片 4" descr="abf26f314e9817d4f19fa34975c452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00022" y="4719638"/>
            <a:ext cx="1220153" cy="318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9828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3441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546965"/>
            <a:ext cx="8229600" cy="857250"/>
          </a:xfrm>
        </p:spPr>
        <p:txBody>
          <a:bodyPr/>
          <a:lstStyle/>
          <a:p>
            <a:r>
              <a:rPr lang="zh-CN" altLang="en-US" sz="3600" b="1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六、作业</a:t>
            </a:r>
            <a:endParaRPr lang="zh-CN" altLang="en-US" sz="3600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269207" y="1815666"/>
            <a:ext cx="6813184" cy="1728192"/>
          </a:xfrm>
        </p:spPr>
        <p:txBody>
          <a:bodyPr/>
          <a:lstStyle/>
          <a:p>
            <a:pPr marL="0" indent="0">
              <a:buNone/>
            </a:pPr>
            <a:r>
              <a:rPr lang="en-US" altLang="zh-CN" sz="2700" dirty="0" smtClean="0">
                <a:latin typeface="黑体" pitchFamily="49" charset="-122"/>
                <a:ea typeface="黑体" pitchFamily="49" charset="-122"/>
              </a:rPr>
              <a:t>    </a:t>
            </a:r>
            <a:r>
              <a:rPr lang="zh-CN" altLang="zh-CN" sz="2700" dirty="0" smtClean="0">
                <a:latin typeface="黑体" pitchFamily="49" charset="-122"/>
                <a:ea typeface="黑体" pitchFamily="49" charset="-122"/>
              </a:rPr>
              <a:t>请</a:t>
            </a:r>
            <a:r>
              <a:rPr lang="zh-CN" altLang="zh-CN" sz="2700" dirty="0">
                <a:latin typeface="黑体" pitchFamily="49" charset="-122"/>
                <a:ea typeface="黑体" pitchFamily="49" charset="-122"/>
              </a:rPr>
              <a:t>用文字为一位老师“画”一幅肖像</a:t>
            </a:r>
            <a:r>
              <a:rPr lang="zh-CN" altLang="en-US" sz="2700" dirty="0">
                <a:latin typeface="黑体" pitchFamily="49" charset="-122"/>
                <a:ea typeface="黑体" pitchFamily="49" charset="-122"/>
              </a:rPr>
              <a:t>画</a:t>
            </a:r>
            <a:r>
              <a:rPr lang="zh-CN" altLang="zh-CN" sz="2700" dirty="0" smtClean="0">
                <a:latin typeface="黑体" pitchFamily="49" charset="-122"/>
                <a:ea typeface="黑体" pitchFamily="49" charset="-122"/>
              </a:rPr>
              <a:t>，</a:t>
            </a:r>
            <a:r>
              <a:rPr lang="zh-CN" altLang="en-US" sz="2700" dirty="0">
                <a:latin typeface="黑体" pitchFamily="49" charset="-122"/>
                <a:ea typeface="黑体" pitchFamily="49" charset="-122"/>
              </a:rPr>
              <a:t>要</a:t>
            </a:r>
            <a:r>
              <a:rPr lang="zh-CN" altLang="zh-CN" sz="2700" dirty="0" smtClean="0">
                <a:latin typeface="黑体" pitchFamily="49" charset="-122"/>
                <a:ea typeface="黑体" pitchFamily="49" charset="-122"/>
              </a:rPr>
              <a:t>抓住</a:t>
            </a:r>
            <a:r>
              <a:rPr lang="zh-CN" altLang="zh-CN" sz="2700" dirty="0">
                <a:latin typeface="黑体" pitchFamily="49" charset="-122"/>
                <a:ea typeface="黑体" pitchFamily="49" charset="-122"/>
              </a:rPr>
              <a:t>老师外貌中最突出的特点作重点刻画，要求</a:t>
            </a:r>
            <a:r>
              <a:rPr lang="zh-CN" altLang="zh-CN" sz="2700" dirty="0" smtClean="0">
                <a:latin typeface="黑体" pitchFamily="49" charset="-122"/>
                <a:ea typeface="黑体" pitchFamily="49" charset="-122"/>
              </a:rPr>
              <a:t>能</a:t>
            </a:r>
            <a:r>
              <a:rPr lang="zh-CN" altLang="en-US" sz="2700" dirty="0" smtClean="0">
                <a:latin typeface="黑体" pitchFamily="49" charset="-122"/>
                <a:ea typeface="黑体" pitchFamily="49" charset="-122"/>
              </a:rPr>
              <a:t>通</a:t>
            </a:r>
            <a:r>
              <a:rPr lang="zh-CN" altLang="zh-CN" sz="2700" dirty="0" smtClean="0">
                <a:latin typeface="黑体" pitchFamily="49" charset="-122"/>
                <a:ea typeface="黑体" pitchFamily="49" charset="-122"/>
              </a:rPr>
              <a:t>过</a:t>
            </a:r>
            <a:r>
              <a:rPr lang="zh-CN" altLang="zh-CN" sz="2700" dirty="0">
                <a:latin typeface="黑体" pitchFamily="49" charset="-122"/>
                <a:ea typeface="黑体" pitchFamily="49" charset="-122"/>
              </a:rPr>
              <a:t>肖像描写传达老师的内在</a:t>
            </a:r>
            <a:r>
              <a:rPr lang="zh-CN" altLang="zh-CN" sz="2700" dirty="0" smtClean="0">
                <a:latin typeface="黑体" pitchFamily="49" charset="-122"/>
                <a:ea typeface="黑体" pitchFamily="49" charset="-122"/>
              </a:rPr>
              <a:t>性格</a:t>
            </a:r>
            <a:r>
              <a:rPr lang="zh-CN" altLang="en-US" sz="2700" dirty="0" smtClean="0">
                <a:latin typeface="黑体" pitchFamily="49" charset="-122"/>
                <a:ea typeface="黑体" pitchFamily="49" charset="-122"/>
              </a:rPr>
              <a:t>和</a:t>
            </a:r>
            <a:r>
              <a:rPr lang="zh-CN" altLang="zh-CN" sz="2700" dirty="0" smtClean="0">
                <a:latin typeface="黑体" pitchFamily="49" charset="-122"/>
                <a:ea typeface="黑体" pitchFamily="49" charset="-122"/>
              </a:rPr>
              <a:t>精神</a:t>
            </a:r>
            <a:r>
              <a:rPr lang="zh-CN" altLang="zh-CN" sz="2700" dirty="0">
                <a:latin typeface="黑体" pitchFamily="49" charset="-122"/>
                <a:ea typeface="黑体" pitchFamily="49" charset="-122"/>
              </a:rPr>
              <a:t>品质。</a:t>
            </a:r>
          </a:p>
        </p:txBody>
      </p:sp>
    </p:spTree>
    <p:extLst>
      <p:ext uri="{BB962C8B-B14F-4D97-AF65-F5344CB8AC3E}">
        <p14:creationId xmlns:p14="http://schemas.microsoft.com/office/powerpoint/2010/main" val="235410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6177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51520" y="789552"/>
            <a:ext cx="8586954" cy="3726414"/>
          </a:xfrm>
        </p:spPr>
        <p:txBody>
          <a:bodyPr/>
          <a:lstStyle/>
          <a:p>
            <a:pPr marL="0" indent="0">
              <a:buNone/>
            </a:pPr>
            <a:r>
              <a:rPr lang="zh-CN" altLang="en-US" dirty="0">
                <a:latin typeface="黑体" pitchFamily="49" charset="-122"/>
                <a:ea typeface="黑体" pitchFamily="49" charset="-122"/>
              </a:rPr>
              <a:t>问题</a:t>
            </a:r>
            <a:r>
              <a:rPr lang="en-US" altLang="zh-CN" dirty="0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：“</a:t>
            </a:r>
            <a:r>
              <a:rPr lang="zh-CN" altLang="en-US" dirty="0">
                <a:latin typeface="黑体" pitchFamily="49" charset="-122"/>
                <a:ea typeface="黑体" pitchFamily="49" charset="-122"/>
              </a:rPr>
              <a:t>这副劳动者的忧郁面孔上笼罩着消沉的阴影</a:t>
            </a:r>
            <a:r>
              <a:rPr lang="en-US" altLang="zh-CN" dirty="0">
                <a:latin typeface="黑体" pitchFamily="49" charset="-122"/>
                <a:ea typeface="黑体" pitchFamily="49" charset="-122"/>
              </a:rPr>
              <a:t>，</a:t>
            </a:r>
            <a:r>
              <a:rPr lang="zh-CN" altLang="en-US" dirty="0">
                <a:latin typeface="黑体" pitchFamily="49" charset="-122"/>
                <a:ea typeface="黑体" pitchFamily="49" charset="-122"/>
              </a:rPr>
              <a:t>滞留着愚钝和压抑：在他脸上找不到一点奋发向上的灵气，找不到精神光彩，找不到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陀思妥</a:t>
            </a:r>
            <a:r>
              <a:rPr lang="zh-CN" altLang="en-US" dirty="0">
                <a:latin typeface="黑体" pitchFamily="49" charset="-122"/>
                <a:ea typeface="黑体" pitchFamily="49" charset="-122"/>
              </a:rPr>
              <a:t>耶夫斯基眉宇之间那种像大理石穹顶一样缓缓隆起的非凡器宇。他的面容没有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一点儿光彩</a:t>
            </a:r>
            <a:r>
              <a:rPr lang="zh-CN" altLang="en-US" dirty="0">
                <a:latin typeface="黑体" pitchFamily="49" charset="-122"/>
                <a:ea typeface="黑体" pitchFamily="49" charset="-122"/>
              </a:rPr>
              <a:t>可言。谁不承认这一点谁就没有讲真话。”这里为什么提到陀思妥耶夫斯基？</a:t>
            </a:r>
            <a:endParaRPr lang="en-US" altLang="zh-CN" dirty="0">
              <a:latin typeface="黑体" pitchFamily="49" charset="-122"/>
              <a:ea typeface="黑体" pitchFamily="49" charset="-122"/>
            </a:endParaRPr>
          </a:p>
          <a:p>
            <a:pPr marL="0" indent="0">
              <a:buNone/>
            </a:pPr>
            <a:r>
              <a:rPr lang="zh-CN" altLang="en-US" sz="2800" dirty="0" smtClean="0">
                <a:solidFill>
                  <a:srgbClr val="3333CC"/>
                </a:solidFill>
                <a:latin typeface="黑体" pitchFamily="49" charset="-122"/>
                <a:ea typeface="黑体" pitchFamily="49" charset="-122"/>
              </a:rPr>
              <a:t>    作者</a:t>
            </a:r>
            <a:r>
              <a:rPr lang="zh-CN" altLang="en-US" sz="2800" dirty="0">
                <a:solidFill>
                  <a:srgbClr val="3333CC"/>
                </a:solidFill>
                <a:latin typeface="黑体" pitchFamily="49" charset="-122"/>
                <a:ea typeface="黑体" pitchFamily="49" charset="-122"/>
              </a:rPr>
              <a:t>把托尔斯泰和陀思妥耶夫斯基的外貌进行对比，是为了突出托尔斯泰的平民化、劳动者的形象。</a:t>
            </a:r>
          </a:p>
        </p:txBody>
      </p:sp>
      <p:pic>
        <p:nvPicPr>
          <p:cNvPr id="4" name="图片 3" descr="logo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351" y="87154"/>
            <a:ext cx="1125855" cy="298133"/>
          </a:xfrm>
          <a:prstGeom prst="rect">
            <a:avLst/>
          </a:prstGeom>
        </p:spPr>
      </p:pic>
      <p:pic>
        <p:nvPicPr>
          <p:cNvPr id="5" name="图片 4" descr="abf26f314e9817d4f19fa34975c452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00022" y="4719638"/>
            <a:ext cx="1220153" cy="318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9584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21550" y="789552"/>
            <a:ext cx="8100900" cy="3510390"/>
          </a:xfrm>
        </p:spPr>
        <p:txBody>
          <a:bodyPr/>
          <a:lstStyle/>
          <a:p>
            <a:pPr marL="0" indent="0">
              <a:buNone/>
            </a:pPr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问题</a:t>
            </a:r>
            <a:r>
              <a:rPr lang="en-US" altLang="zh-CN" sz="2800" dirty="0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800" dirty="0" smtClean="0">
                <a:latin typeface="黑体" pitchFamily="49" charset="-122"/>
                <a:ea typeface="黑体" pitchFamily="49" charset="-122"/>
              </a:rPr>
              <a:t>：文</a:t>
            </a:r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中多次出现“天才灵魂”，作者为什么要再三强调这一点？</a:t>
            </a:r>
            <a:endParaRPr lang="en-US" altLang="zh-CN" sz="2800" dirty="0">
              <a:latin typeface="黑体" pitchFamily="49" charset="-122"/>
              <a:ea typeface="黑体" pitchFamily="49" charset="-122"/>
            </a:endParaRPr>
          </a:p>
          <a:p>
            <a:pPr marL="0" indent="0">
              <a:buNone/>
            </a:pPr>
            <a:r>
              <a:rPr lang="zh-CN" altLang="en-US" sz="2800" dirty="0" smtClean="0">
                <a:solidFill>
                  <a:srgbClr val="3333CC"/>
                </a:solidFill>
                <a:latin typeface="黑体" pitchFamily="49" charset="-122"/>
                <a:ea typeface="黑体" pitchFamily="49" charset="-122"/>
              </a:rPr>
              <a:t>    “天才灵魂”</a:t>
            </a:r>
            <a:r>
              <a:rPr lang="zh-CN" altLang="en-US" sz="2800" dirty="0">
                <a:solidFill>
                  <a:srgbClr val="3333CC"/>
                </a:solidFill>
                <a:latin typeface="黑体" pitchFamily="49" charset="-122"/>
                <a:ea typeface="黑体" pitchFamily="49" charset="-122"/>
              </a:rPr>
              <a:t>这是茨威格对托尔斯泰的歌颂和赞美，蕴含着他对托尔斯泰的仰慕和崇敬之情。这种情感贯穿了整篇文章，所以在全文中多次出现。</a:t>
            </a:r>
          </a:p>
        </p:txBody>
      </p:sp>
      <p:pic>
        <p:nvPicPr>
          <p:cNvPr id="4" name="图片 3" descr="logo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351" y="87154"/>
            <a:ext cx="1125855" cy="298133"/>
          </a:xfrm>
          <a:prstGeom prst="rect">
            <a:avLst/>
          </a:prstGeom>
        </p:spPr>
      </p:pic>
      <p:pic>
        <p:nvPicPr>
          <p:cNvPr id="5" name="图片 4" descr="abf26f314e9817d4f19fa34975c452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00022" y="4719638"/>
            <a:ext cx="1220153" cy="318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3608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39551" y="601573"/>
            <a:ext cx="8280921" cy="3770377"/>
          </a:xfrm>
        </p:spPr>
        <p:txBody>
          <a:bodyPr/>
          <a:lstStyle/>
          <a:p>
            <a:pPr marL="0" indent="0">
              <a:buNone/>
            </a:pPr>
            <a:r>
              <a:rPr lang="zh-CN" altLang="en-US" sz="3200" dirty="0">
                <a:latin typeface="黑体" pitchFamily="49" charset="-122"/>
                <a:ea typeface="黑体" pitchFamily="49" charset="-122"/>
              </a:rPr>
              <a:t>问题</a:t>
            </a:r>
            <a:r>
              <a:rPr lang="en-US" altLang="zh-CN" sz="3200" dirty="0"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3200" dirty="0" smtClean="0">
                <a:latin typeface="黑体" pitchFamily="49" charset="-122"/>
                <a:ea typeface="黑体" pitchFamily="49" charset="-122"/>
              </a:rPr>
              <a:t>：“</a:t>
            </a:r>
            <a:r>
              <a:rPr lang="zh-CN" altLang="en-US" sz="3200" dirty="0">
                <a:latin typeface="黑体" pitchFamily="49" charset="-122"/>
                <a:ea typeface="黑体" pitchFamily="49" charset="-122"/>
              </a:rPr>
              <a:t>托尔斯泰这对眼睛里有一百只眼珠”，这句话是什么意思？</a:t>
            </a:r>
            <a:endParaRPr lang="en-US" altLang="zh-CN" sz="3200" dirty="0">
              <a:latin typeface="黑体" pitchFamily="49" charset="-122"/>
              <a:ea typeface="黑体" pitchFamily="49" charset="-122"/>
            </a:endParaRPr>
          </a:p>
          <a:p>
            <a:pPr marL="0" indent="0">
              <a:buNone/>
            </a:pPr>
            <a:r>
              <a:rPr lang="zh-CN" altLang="en-US" sz="3200" dirty="0" smtClean="0">
                <a:solidFill>
                  <a:srgbClr val="3333CC"/>
                </a:solidFill>
                <a:latin typeface="黑体" pitchFamily="49" charset="-122"/>
                <a:ea typeface="黑体" pitchFamily="49" charset="-122"/>
              </a:rPr>
              <a:t>    这</a:t>
            </a:r>
            <a:r>
              <a:rPr lang="zh-CN" altLang="en-US" sz="3200" dirty="0">
                <a:solidFill>
                  <a:srgbClr val="3333CC"/>
                </a:solidFill>
                <a:latin typeface="黑体" pitchFamily="49" charset="-122"/>
                <a:ea typeface="黑体" pitchFamily="49" charset="-122"/>
              </a:rPr>
              <a:t>句</a:t>
            </a:r>
            <a:r>
              <a:rPr lang="zh-CN" altLang="en-US" sz="3200" dirty="0" smtClean="0">
                <a:solidFill>
                  <a:srgbClr val="3333CC"/>
                </a:solidFill>
                <a:latin typeface="黑体" pitchFamily="49" charset="-122"/>
                <a:ea typeface="黑体" pitchFamily="49" charset="-122"/>
              </a:rPr>
              <a:t>话运用</a:t>
            </a:r>
            <a:r>
              <a:rPr lang="zh-CN" altLang="en-US" sz="3200" dirty="0">
                <a:solidFill>
                  <a:srgbClr val="3333CC"/>
                </a:solidFill>
                <a:latin typeface="黑体" pitchFamily="49" charset="-122"/>
                <a:ea typeface="黑体" pitchFamily="49" charset="-122"/>
              </a:rPr>
              <a:t>了夸张的修辞手法</a:t>
            </a:r>
            <a:r>
              <a:rPr lang="zh-CN" altLang="en-US" sz="3200" dirty="0" smtClean="0">
                <a:solidFill>
                  <a:srgbClr val="3333CC"/>
                </a:solidFill>
                <a:latin typeface="黑体" pitchFamily="49" charset="-122"/>
                <a:ea typeface="黑体" pitchFamily="49" charset="-122"/>
              </a:rPr>
              <a:t>。</a:t>
            </a:r>
            <a:endParaRPr lang="en-US" altLang="zh-CN" sz="3200" dirty="0" smtClean="0">
              <a:solidFill>
                <a:srgbClr val="3333CC"/>
              </a:solidFill>
              <a:latin typeface="黑体" pitchFamily="49" charset="-122"/>
              <a:ea typeface="黑体" pitchFamily="49" charset="-122"/>
            </a:endParaRPr>
          </a:p>
          <a:p>
            <a:pPr marL="0" indent="0">
              <a:buNone/>
            </a:pPr>
            <a:r>
              <a:rPr lang="zh-CN" altLang="en-US" sz="3200" dirty="0" smtClean="0">
                <a:solidFill>
                  <a:srgbClr val="3333CC"/>
                </a:solidFill>
                <a:latin typeface="黑体" pitchFamily="49" charset="-122"/>
                <a:ea typeface="黑体" pitchFamily="49" charset="-122"/>
              </a:rPr>
              <a:t>    它一方面指</a:t>
            </a:r>
            <a:r>
              <a:rPr lang="zh-CN" altLang="en-US" sz="3200" dirty="0">
                <a:solidFill>
                  <a:srgbClr val="3333CC"/>
                </a:solidFill>
                <a:latin typeface="黑体" pitchFamily="49" charset="-122"/>
                <a:ea typeface="黑体" pitchFamily="49" charset="-122"/>
              </a:rPr>
              <a:t>托尔斯泰拥有把万事万物尽收眼底的全方位的</a:t>
            </a:r>
            <a:r>
              <a:rPr lang="zh-CN" altLang="en-US" sz="3200" dirty="0" smtClean="0">
                <a:solidFill>
                  <a:srgbClr val="3333CC"/>
                </a:solidFill>
                <a:latin typeface="黑体" pitchFamily="49" charset="-122"/>
                <a:ea typeface="黑体" pitchFamily="49" charset="-122"/>
              </a:rPr>
              <a:t>观察力。</a:t>
            </a:r>
            <a:endParaRPr lang="en-US" altLang="zh-CN" sz="3200" dirty="0" smtClean="0">
              <a:solidFill>
                <a:srgbClr val="3333CC"/>
              </a:solidFill>
              <a:latin typeface="黑体" pitchFamily="49" charset="-122"/>
              <a:ea typeface="黑体" pitchFamily="49" charset="-122"/>
            </a:endParaRPr>
          </a:p>
          <a:p>
            <a:pPr marL="0" indent="0">
              <a:buNone/>
            </a:pPr>
            <a:r>
              <a:rPr lang="zh-CN" altLang="en-US" sz="3200" dirty="0" smtClean="0">
                <a:solidFill>
                  <a:srgbClr val="3333CC"/>
                </a:solidFill>
                <a:latin typeface="黑体" pitchFamily="49" charset="-122"/>
                <a:ea typeface="黑体" pitchFamily="49" charset="-122"/>
              </a:rPr>
              <a:t>    同时还</a:t>
            </a:r>
            <a:r>
              <a:rPr lang="zh-CN" altLang="en-US" sz="3200" dirty="0">
                <a:solidFill>
                  <a:srgbClr val="3333CC"/>
                </a:solidFill>
                <a:latin typeface="黑体" pitchFamily="49" charset="-122"/>
                <a:ea typeface="黑体" pitchFamily="49" charset="-122"/>
              </a:rPr>
              <a:t>表明了托尔斯泰内心世界的丰富和充沛。</a:t>
            </a:r>
          </a:p>
        </p:txBody>
      </p:sp>
      <p:pic>
        <p:nvPicPr>
          <p:cNvPr id="4" name="图片 3" descr="logo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351" y="87154"/>
            <a:ext cx="1125855" cy="298133"/>
          </a:xfrm>
          <a:prstGeom prst="rect">
            <a:avLst/>
          </a:prstGeom>
        </p:spPr>
      </p:pic>
      <p:pic>
        <p:nvPicPr>
          <p:cNvPr id="5" name="图片 4" descr="abf26f314e9817d4f19fa34975c452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00022" y="4719638"/>
            <a:ext cx="1220153" cy="318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782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51520" y="519522"/>
            <a:ext cx="8586954" cy="4518727"/>
          </a:xfrm>
        </p:spPr>
        <p:txBody>
          <a:bodyPr/>
          <a:lstStyle/>
          <a:p>
            <a:pPr marL="0" indent="0">
              <a:buNone/>
            </a:pPr>
            <a:r>
              <a:rPr lang="zh-CN" altLang="en-US" dirty="0">
                <a:latin typeface="黑体" pitchFamily="49" charset="-122"/>
                <a:ea typeface="黑体" pitchFamily="49" charset="-122"/>
              </a:rPr>
              <a:t>问题</a:t>
            </a:r>
            <a:r>
              <a:rPr lang="en-US" altLang="zh-CN" dirty="0" smtClean="0">
                <a:latin typeface="黑体" pitchFamily="49" charset="-122"/>
                <a:ea typeface="黑体" pitchFamily="49" charset="-122"/>
              </a:rPr>
              <a:t>4</a:t>
            </a:r>
            <a:r>
              <a:rPr lang="zh-CN" altLang="en-US" dirty="0">
                <a:latin typeface="黑体" pitchFamily="49" charset="-122"/>
                <a:ea typeface="黑体" pitchFamily="49" charset="-122"/>
              </a:rPr>
              <a:t>：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“</a:t>
            </a:r>
            <a:r>
              <a:rPr lang="zh-CN" altLang="en-US" dirty="0">
                <a:latin typeface="黑体" pitchFamily="49" charset="-122"/>
                <a:ea typeface="黑体" pitchFamily="49" charset="-122"/>
              </a:rPr>
              <a:t>具有这种犀利眼光，能够看清真相的人，可以任意支配整个世界</a:t>
            </a:r>
            <a:r>
              <a:rPr lang="zh-CN" altLang="en-US" dirty="0" smtClean="0">
                <a:latin typeface="黑体" pitchFamily="49" charset="-122"/>
                <a:ea typeface="黑体" pitchFamily="49" charset="-122"/>
              </a:rPr>
              <a:t>及其知识</a:t>
            </a:r>
            <a:r>
              <a:rPr lang="zh-CN" altLang="en-US" dirty="0">
                <a:latin typeface="黑体" pitchFamily="49" charset="-122"/>
                <a:ea typeface="黑体" pitchFamily="49" charset="-122"/>
              </a:rPr>
              <a:t>财富。作为一个始终具有善于观察并能看透事物本质的眼光的人，他肯定缺少一样东西，那就是属于自己的那一份幸福。”如何理解这句话？</a:t>
            </a:r>
            <a:endParaRPr lang="en-US" altLang="zh-CN" dirty="0">
              <a:latin typeface="黑体" pitchFamily="49" charset="-122"/>
              <a:ea typeface="黑体" pitchFamily="49" charset="-122"/>
            </a:endParaRPr>
          </a:p>
          <a:p>
            <a:pPr marL="0" indent="0">
              <a:buNone/>
            </a:pPr>
            <a:r>
              <a:rPr lang="zh-CN" altLang="en-US" dirty="0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    “具有这种犀利眼光，能够看清真相的人”，可以成为整个世界及其知识财富的主宰和主人。但是“能够看清真相的人”常常是痛苦的。</a:t>
            </a:r>
            <a:endParaRPr lang="en-US" altLang="zh-CN" dirty="0" smtClean="0">
              <a:solidFill>
                <a:srgbClr val="0000FF"/>
              </a:solidFill>
              <a:latin typeface="黑体" pitchFamily="49" charset="-122"/>
              <a:ea typeface="黑体" pitchFamily="49" charset="-122"/>
            </a:endParaRPr>
          </a:p>
          <a:p>
            <a:pPr marL="0" indent="0">
              <a:buNone/>
            </a:pPr>
            <a:r>
              <a:rPr lang="zh-CN" altLang="en-US" dirty="0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    因为托尔斯泰看透</a:t>
            </a:r>
            <a:r>
              <a:rPr lang="zh-CN" altLang="en-US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了暴政、丑恶、虚伪和苦难，也看清了造成人间种种罪恶的原因，并尽其</a:t>
            </a:r>
            <a:r>
              <a:rPr lang="zh-CN" altLang="en-US" dirty="0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毕生的努力</a:t>
            </a:r>
            <a:r>
              <a:rPr lang="zh-CN" altLang="en-US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去改变它，但总是事与愿违，</a:t>
            </a:r>
            <a:r>
              <a:rPr lang="zh-CN" altLang="en-US" dirty="0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这是他最大</a:t>
            </a:r>
            <a:r>
              <a:rPr lang="zh-CN" altLang="en-US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的</a:t>
            </a:r>
            <a:r>
              <a:rPr lang="zh-CN" altLang="en-US" dirty="0" smtClean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痛苦，所以他肯定缺少一份属于自己的幸福。</a:t>
            </a:r>
            <a:endParaRPr lang="zh-CN" altLang="en-US" dirty="0">
              <a:solidFill>
                <a:srgbClr val="0000FF"/>
              </a:solidFill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4" name="图片 3" descr="logo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351" y="87154"/>
            <a:ext cx="1125855" cy="298133"/>
          </a:xfrm>
          <a:prstGeom prst="rect">
            <a:avLst/>
          </a:prstGeom>
        </p:spPr>
      </p:pic>
      <p:pic>
        <p:nvPicPr>
          <p:cNvPr id="5" name="图片 4" descr="abf26f314e9817d4f19fa34975c452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00022" y="4719638"/>
            <a:ext cx="1220153" cy="318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04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logo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351" y="87154"/>
            <a:ext cx="1125855" cy="298133"/>
          </a:xfrm>
          <a:prstGeom prst="rect">
            <a:avLst/>
          </a:prstGeom>
        </p:spPr>
      </p:pic>
      <p:pic>
        <p:nvPicPr>
          <p:cNvPr id="5" name="图片 4" descr="abf26f314e9817d4f19fa34975c452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00022" y="4719638"/>
            <a:ext cx="1220153" cy="318611"/>
          </a:xfrm>
          <a:prstGeom prst="rect">
            <a:avLst/>
          </a:prstGeom>
        </p:spPr>
      </p:pic>
      <p:sp>
        <p:nvSpPr>
          <p:cNvPr id="6" name="内容占位符 4"/>
          <p:cNvSpPr>
            <a:spLocks noGrp="1"/>
          </p:cNvSpPr>
          <p:nvPr>
            <p:ph idx="4294967295"/>
          </p:nvPr>
        </p:nvSpPr>
        <p:spPr>
          <a:xfrm>
            <a:off x="521494" y="1113473"/>
            <a:ext cx="8229600" cy="1373029"/>
          </a:xfrm>
        </p:spPr>
        <p:txBody>
          <a:bodyPr lIns="68580" tIns="34290" rIns="68580" bIns="34290" anchor="t" anchorCtr="0"/>
          <a:lstStyle/>
          <a:p>
            <a:pPr marL="0" indent="0" algn="r">
              <a:buNone/>
            </a:pPr>
            <a:endParaRPr lang="zh-CN" altLang="zh-CN" sz="4100" dirty="0"/>
          </a:p>
          <a:p>
            <a:pPr marL="0" indent="0" algn="ctr">
              <a:buNone/>
            </a:pPr>
            <a:r>
              <a:rPr lang="zh-CN" altLang="en-US" sz="4100" dirty="0">
                <a:latin typeface="黑体" panose="02010609060101010101" charset="-122"/>
                <a:ea typeface="黑体" panose="02010609060101010101" charset="-122"/>
                <a:sym typeface="Arial" panose="020B0604020202020204" pitchFamily="34" charset="0"/>
              </a:rPr>
              <a:t>谢谢观看</a:t>
            </a:r>
          </a:p>
          <a:p>
            <a:pPr marL="0" indent="0">
              <a:buNone/>
            </a:pPr>
            <a:endParaRPr lang="zh-CN" altLang="zh-CN" sz="4100" dirty="0">
              <a:latin typeface="黑体" panose="02010609060101010101" charset="-122"/>
              <a:ea typeface="黑体" panose="02010609060101010101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05231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E7E6E6"/>
      </a:dk2>
      <a:lt2>
        <a:srgbClr val="44546A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6CBE6"/>
      </a:accent5>
      <a:accent6>
        <a:srgbClr val="D4702B"/>
      </a:accent6>
      <a:hlink>
        <a:srgbClr val="0563C1"/>
      </a:hlink>
      <a:folHlink>
        <a:srgbClr val="954F72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2181</TotalTime>
  <Words>2505</Words>
  <Application>Microsoft Office PowerPoint</Application>
  <PresentationFormat>全屏显示(16:9)</PresentationFormat>
  <Paragraphs>182</Paragraphs>
  <Slides>35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35</vt:i4>
      </vt:variant>
    </vt:vector>
  </HeadingPairs>
  <TitlesOfParts>
    <vt:vector size="43" baseType="lpstr">
      <vt:lpstr>等线</vt:lpstr>
      <vt:lpstr>等线 Light</vt:lpstr>
      <vt:lpstr>黑体</vt:lpstr>
      <vt:lpstr>华文中宋</vt:lpstr>
      <vt:lpstr>楷体</vt:lpstr>
      <vt:lpstr>宋体</vt:lpstr>
      <vt:lpstr>Arial</vt:lpstr>
      <vt:lpstr>默认设计模板</vt:lpstr>
      <vt:lpstr>八年级—统编版—语文—第二单元 </vt:lpstr>
      <vt:lpstr>学习目标</vt:lpstr>
      <vt:lpstr>PowerPoint 演示文稿</vt:lpstr>
      <vt:lpstr>PowerPoint 演示文稿</vt:lpstr>
      <vt:lpstr>PowerPoint 演示文稿</vt:lpstr>
      <vt:lpstr>我们读出了一个________________的托尔斯泰。</vt:lpstr>
      <vt:lpstr>我们读出了一个______________的托尔斯泰。</vt:lpstr>
      <vt:lpstr>PowerPoint 演示文稿</vt:lpstr>
      <vt:lpstr>赏析写作手法</vt:lpstr>
      <vt:lpstr>PowerPoint 演示文稿</vt:lpstr>
      <vt:lpstr>PowerPoint 演示文稿</vt:lpstr>
      <vt:lpstr>PowerPoint 演示文稿</vt:lpstr>
      <vt:lpstr>描写外貌的喻体有什么共同特点？</vt:lpstr>
      <vt:lpstr>PowerPoint 演示文稿</vt:lpstr>
      <vt:lpstr>PowerPoint 演示文稿</vt:lpstr>
      <vt:lpstr>从他粗鄙平庸的外貌中，我们又读出了一个________________________________的托尔斯泰。</vt:lpstr>
      <vt:lpstr>PowerPoint 演示文稿</vt:lpstr>
      <vt:lpstr>从他粗鄙平庸的外貌中，我们又读出了一个________________________________的托尔斯泰。</vt:lpstr>
      <vt:lpstr>描写眼睛的喻体有什么共同特点？</vt:lpstr>
      <vt:lpstr>PowerPoint 演示文稿</vt:lpstr>
      <vt:lpstr>PowerPoint 演示文稿</vt:lpstr>
      <vt:lpstr>   从他犀利的目光中，我们又读出了一个______________________________的托尔斯泰。</vt:lpstr>
      <vt:lpstr>PowerPoint 演示文稿</vt:lpstr>
      <vt:lpstr>PowerPoint 演示文稿</vt:lpstr>
      <vt:lpstr>托尔斯泰的眼睛</vt:lpstr>
      <vt:lpstr>PowerPoint 演示文稿</vt:lpstr>
      <vt:lpstr>五、总结迁移，学习写作手法</vt:lpstr>
      <vt:lpstr>PowerPoint 演示文稿</vt:lpstr>
      <vt:lpstr>六、作业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PPT制作规范（请在此模板按如下格式制作教案）</dc:title>
  <dc:creator>Lenovo</dc:creator>
  <cp:lastModifiedBy>lyq</cp:lastModifiedBy>
  <cp:revision>278</cp:revision>
  <dcterms:created xsi:type="dcterms:W3CDTF">2021-05-24T02:27:00Z</dcterms:created>
  <dcterms:modified xsi:type="dcterms:W3CDTF">2022-10-21T10:47:17Z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2052-11.1.0.10495</vt:lpwstr>
  </property>
  <property fmtid="{D5CDD505-2E9C-101B-9397-08002B2CF9AE}" pid="3" name="ICV">
    <vt:lpwstr>F1F87CF7C6C34B45B99789180DB19C73</vt:lpwstr>
  </property>
</Properties>
</file>