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3"/>
  </p:notesMasterIdLst>
  <p:sldIdLst>
    <p:sldId id="463" r:id="rId3"/>
    <p:sldId id="464" r:id="rId4"/>
    <p:sldId id="465" r:id="rId5"/>
    <p:sldId id="466" r:id="rId6"/>
    <p:sldId id="467" r:id="rId7"/>
    <p:sldId id="474" r:id="rId8"/>
    <p:sldId id="475" r:id="rId9"/>
    <p:sldId id="476" r:id="rId10"/>
    <p:sldId id="477" r:id="rId11"/>
    <p:sldId id="480" r:id="rId12"/>
    <p:sldId id="481" r:id="rId13"/>
    <p:sldId id="482" r:id="rId14"/>
    <p:sldId id="483" r:id="rId15"/>
    <p:sldId id="484" r:id="rId16"/>
    <p:sldId id="486" r:id="rId17"/>
    <p:sldId id="502" r:id="rId18"/>
    <p:sldId id="487" r:id="rId19"/>
    <p:sldId id="488" r:id="rId20"/>
    <p:sldId id="503" r:id="rId21"/>
    <p:sldId id="501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B3CA0B-16C5-4ECA-A3D3-2A933F4D5B4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DB64A2-E22A-4ED8-B3C2-6AF402B053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119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勤王：君主有难，臣下起兵救援君王</a:t>
            </a:r>
            <a:endParaRPr lang="en-US" altLang="zh-CN" dirty="0"/>
          </a:p>
          <a:p>
            <a:r>
              <a:rPr lang="zh-CN" altLang="en-US" dirty="0"/>
              <a:t>一面是思念家乡的真切，一面是为国赴边的忠贞</a:t>
            </a:r>
            <a:endParaRPr lang="en-US" altLang="zh-CN" dirty="0"/>
          </a:p>
          <a:p>
            <a:r>
              <a:rPr lang="en-US" altLang="zh-CN" dirty="0"/>
              <a:t>2017 </a:t>
            </a:r>
            <a:r>
              <a:rPr lang="zh-CN" altLang="en-US" dirty="0"/>
              <a:t>年全国</a:t>
            </a:r>
            <a:r>
              <a:rPr lang="en-US" altLang="zh-CN" dirty="0"/>
              <a:t>Ⅱ</a:t>
            </a:r>
            <a:r>
              <a:rPr lang="zh-CN" altLang="en-US" dirty="0"/>
              <a:t>卷</a:t>
            </a:r>
          </a:p>
          <a:p>
            <a:r>
              <a:rPr lang="zh-CN" altLang="en-US" dirty="0"/>
              <a:t>苏轼</a:t>
            </a:r>
            <a:r>
              <a:rPr lang="en-US" altLang="zh-CN" dirty="0"/>
              <a:t>《</a:t>
            </a:r>
            <a:r>
              <a:rPr lang="zh-CN" altLang="en-US" dirty="0"/>
              <a:t>送子由使契丹</a:t>
            </a:r>
            <a:r>
              <a:rPr lang="en-US" altLang="zh-CN" dirty="0"/>
              <a:t>》</a:t>
            </a:r>
            <a:r>
              <a:rPr lang="zh-CN" altLang="en-US" dirty="0"/>
              <a:t>中“云海相望寄此身，那因远适更沾巾”，一面是手足深情的缱绻告白，一面是以国事为重的殷殷嘱托</a:t>
            </a:r>
            <a:endParaRPr lang="en-US" altLang="zh-CN" dirty="0"/>
          </a:p>
          <a:p>
            <a:r>
              <a:rPr lang="en-US" altLang="zh-CN" dirty="0"/>
              <a:t>2020 </a:t>
            </a:r>
            <a:r>
              <a:rPr lang="zh-CN" altLang="en-US" dirty="0"/>
              <a:t>年全国</a:t>
            </a:r>
            <a:r>
              <a:rPr lang="en-US" altLang="zh-CN" dirty="0"/>
              <a:t>Ⅰ</a:t>
            </a:r>
            <a:r>
              <a:rPr lang="zh-CN" altLang="en-US" dirty="0"/>
              <a:t>卷陆龟蒙</a:t>
            </a:r>
            <a:r>
              <a:rPr lang="en-US" altLang="zh-CN" dirty="0"/>
              <a:t>《</a:t>
            </a:r>
            <a:r>
              <a:rPr lang="zh-CN" altLang="en-US" dirty="0"/>
              <a:t>奉和袭美抱疾杜门见寄次韵</a:t>
            </a:r>
            <a:r>
              <a:rPr lang="en-US" altLang="zh-CN" dirty="0"/>
              <a:t>》</a:t>
            </a:r>
            <a:r>
              <a:rPr lang="zh-CN" altLang="en-US" dirty="0"/>
              <a:t>中“但医沈约重瞳健，不怕江花不满枝”，一面是今日难聚的遗憾，一面是未来可期的告慰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DB64A2-E22A-4ED8-B3C2-6AF402B0532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223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fontAlgn="auto"/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fontAlgn="auto"/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84163" y="6407150"/>
            <a:ext cx="2068513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noProof="1">
                <a:latin typeface="仿宋" panose="02010609060101010101" charset="-122"/>
                <a:ea typeface="+mn-ea"/>
                <a:cs typeface="仿宋" panose="02010609060101010101" charset="-122"/>
              </a:rPr>
              <a:t>决胜新高考·名校交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流</a:t>
            </a:r>
            <a:endParaRPr strike="noStrike" spc="-15" noProof="1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84750" y="6407150"/>
            <a:ext cx="2681288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spc="-5" noProof="1">
                <a:latin typeface="仿宋" panose="02010609060101010101" charset="-122"/>
                <a:ea typeface="+mn-ea"/>
                <a:cs typeface="仿宋" panose="02010609060101010101" charset="-122"/>
              </a:rPr>
              <a:t>北京布局未来教育科技研究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院</a:t>
            </a:r>
            <a:endParaRPr strike="noStrike" spc="-15" noProof="1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B6F15528-21DE-4FAA-801E-634DDDAF4B2B}" type="slidenum">
              <a:rPr strike="noStrike" noProof="1">
                <a:latin typeface="+mn-lt"/>
                <a:ea typeface="+mn-ea"/>
                <a:cs typeface="+mn-cs"/>
              </a:rPr>
              <a:t>‹#›</a:t>
            </a:fld>
            <a:endParaRPr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华文细黑" panose="02010600040101010101" charset="-122"/>
                <a:cs typeface="华文细黑" panose="02010600040101010101" charset="-122"/>
              </a:defRPr>
            </a:lvl1pPr>
          </a:lstStyle>
          <a:p>
            <a:pPr fontAlgn="auto"/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华文细黑" panose="02010600040101010101" charset="-122"/>
                <a:cs typeface="华文细黑" panose="02010600040101010101" charset="-122"/>
              </a:defRPr>
            </a:lvl1pPr>
          </a:lstStyle>
          <a:p>
            <a:pPr fontAlgn="auto"/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84163" y="6407150"/>
            <a:ext cx="2068513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noProof="1">
                <a:latin typeface="仿宋" panose="02010609060101010101" charset="-122"/>
                <a:ea typeface="+mn-ea"/>
                <a:cs typeface="仿宋" panose="02010609060101010101" charset="-122"/>
              </a:rPr>
              <a:t>决胜新高考·名校交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流</a:t>
            </a:r>
            <a:endParaRPr strike="noStrike" spc="-15" noProof="1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84750" y="6407150"/>
            <a:ext cx="2681288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spc="-5" noProof="1">
                <a:latin typeface="仿宋" panose="02010609060101010101" charset="-122"/>
                <a:ea typeface="+mn-ea"/>
                <a:cs typeface="仿宋" panose="02010609060101010101" charset="-122"/>
              </a:rPr>
              <a:t>北京布局未来教育科技研究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院</a:t>
            </a:r>
            <a:endParaRPr strike="noStrike" spc="-15" noProof="1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B6F15528-21DE-4FAA-801E-634DDDAF4B2B}" type="slidenum">
              <a:rPr strike="noStrike" noProof="1">
                <a:latin typeface="+mn-lt"/>
                <a:ea typeface="+mn-ea"/>
                <a:cs typeface="+mn-cs"/>
              </a:rPr>
              <a:t>‹#›</a:t>
            </a:fld>
            <a:endParaRPr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华文细黑" panose="02010600040101010101" charset="-122"/>
                <a:cs typeface="华文细黑" panose="02010600040101010101" charset="-122"/>
              </a:defRPr>
            </a:lvl1pPr>
          </a:lstStyle>
          <a:p>
            <a:pPr fontAlgn="auto"/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5459" y="1218634"/>
            <a:ext cx="4999990" cy="3925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defRPr>
            </a:lvl1pPr>
          </a:lstStyle>
          <a:p>
            <a:pPr fontAlgn="auto"/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09080" y="1242060"/>
            <a:ext cx="5130165" cy="42957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defRPr>
            </a:lvl1pPr>
          </a:lstStyle>
          <a:p>
            <a:pPr fontAlgn="auto"/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284163" y="6407150"/>
            <a:ext cx="2068513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noProof="1">
                <a:latin typeface="仿宋" panose="02010609060101010101" charset="-122"/>
                <a:ea typeface="+mn-ea"/>
                <a:cs typeface="仿宋" panose="02010609060101010101" charset="-122"/>
              </a:rPr>
              <a:t>决胜新高考·名校交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流</a:t>
            </a:r>
            <a:endParaRPr strike="noStrike" spc="-15" noProof="1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4984750" y="6407150"/>
            <a:ext cx="2681288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spc="-5" noProof="1">
                <a:latin typeface="仿宋" panose="02010609060101010101" charset="-122"/>
                <a:ea typeface="+mn-ea"/>
                <a:cs typeface="仿宋" panose="02010609060101010101" charset="-122"/>
              </a:rPr>
              <a:t>北京布局未来教育科技研究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院</a:t>
            </a:r>
            <a:endParaRPr strike="noStrike" spc="-15" noProof="1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B6F15528-21DE-4FAA-801E-634DDDAF4B2B}" type="slidenum">
              <a:rPr strike="noStrike" noProof="1">
                <a:latin typeface="+mn-lt"/>
                <a:ea typeface="+mn-ea"/>
                <a:cs typeface="+mn-cs"/>
              </a:rPr>
              <a:t>‹#›</a:t>
            </a:fld>
            <a:endParaRPr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华文细黑" panose="02010600040101010101" charset="-122"/>
                <a:cs typeface="华文细黑" panose="02010600040101010101" charset="-122"/>
              </a:defRPr>
            </a:lvl1pPr>
          </a:lstStyle>
          <a:p>
            <a:pPr fontAlgn="auto"/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284163" y="6407150"/>
            <a:ext cx="2068513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noProof="1">
                <a:latin typeface="仿宋" panose="02010609060101010101" charset="-122"/>
                <a:ea typeface="+mn-ea"/>
                <a:cs typeface="仿宋" panose="02010609060101010101" charset="-122"/>
              </a:rPr>
              <a:t>决胜新高考·名校交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流</a:t>
            </a:r>
            <a:endParaRPr strike="noStrike" spc="-15" noProof="1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4984750" y="6407150"/>
            <a:ext cx="2681288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spc="-5" noProof="1">
                <a:latin typeface="仿宋" panose="02010609060101010101" charset="-122"/>
                <a:ea typeface="+mn-ea"/>
                <a:cs typeface="仿宋" panose="02010609060101010101" charset="-122"/>
              </a:rPr>
              <a:t>北京布局未来教育科技研究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院</a:t>
            </a:r>
            <a:endParaRPr strike="noStrike" spc="-15" noProof="1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B6F15528-21DE-4FAA-801E-634DDDAF4B2B}" type="slidenum">
              <a:rPr strike="noStrike" noProof="1">
                <a:latin typeface="+mn-lt"/>
                <a:ea typeface="+mn-ea"/>
                <a:cs typeface="+mn-cs"/>
              </a:rPr>
              <a:t>‹#›</a:t>
            </a:fld>
            <a:endParaRPr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284163" y="6407150"/>
            <a:ext cx="2068513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noProof="1">
                <a:latin typeface="仿宋" panose="02010609060101010101" charset="-122"/>
                <a:ea typeface="+mn-ea"/>
                <a:cs typeface="仿宋" panose="02010609060101010101" charset="-122"/>
              </a:rPr>
              <a:t>决胜新高考·名校交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流</a:t>
            </a:r>
            <a:endParaRPr strike="noStrike" spc="-15" noProof="1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4984750" y="6407150"/>
            <a:ext cx="2681288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spc="-5" noProof="1">
                <a:latin typeface="仿宋" panose="02010609060101010101" charset="-122"/>
                <a:ea typeface="+mn-ea"/>
                <a:cs typeface="仿宋" panose="02010609060101010101" charset="-122"/>
              </a:rPr>
              <a:t>北京布局未来教育科技研究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院</a:t>
            </a:r>
            <a:endParaRPr strike="noStrike" spc="-15" noProof="1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B6F15528-21DE-4FAA-801E-634DDDAF4B2B}" type="slidenum">
              <a:rPr strike="noStrike" noProof="1">
                <a:latin typeface="+mn-lt"/>
                <a:ea typeface="+mn-ea"/>
                <a:cs typeface="+mn-cs"/>
              </a:rPr>
              <a:t>‹#›</a:t>
            </a:fld>
            <a:endParaRPr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bk object 16"/>
          <p:cNvSpPr/>
          <p:nvPr/>
        </p:nvSpPr>
        <p:spPr>
          <a:xfrm>
            <a:off x="7826375" y="130175"/>
            <a:ext cx="4365625" cy="493713"/>
          </a:xfrm>
          <a:custGeom>
            <a:avLst/>
            <a:gdLst/>
            <a:ahLst/>
            <a:cxnLst/>
            <a:rect l="0" t="0" r="0" b="0"/>
            <a:pathLst>
              <a:path w="4366895" h="493395">
                <a:moveTo>
                  <a:pt x="4366310" y="492861"/>
                </a:moveTo>
                <a:lnTo>
                  <a:pt x="0" y="492861"/>
                </a:lnTo>
                <a:lnTo>
                  <a:pt x="0" y="0"/>
                </a:lnTo>
                <a:lnTo>
                  <a:pt x="4366310" y="0"/>
                </a:lnTo>
                <a:lnTo>
                  <a:pt x="4366310" y="6349"/>
                </a:lnTo>
                <a:lnTo>
                  <a:pt x="12700" y="6349"/>
                </a:lnTo>
                <a:lnTo>
                  <a:pt x="6350" y="12699"/>
                </a:lnTo>
                <a:lnTo>
                  <a:pt x="12700" y="12699"/>
                </a:lnTo>
                <a:lnTo>
                  <a:pt x="12700" y="480161"/>
                </a:lnTo>
                <a:lnTo>
                  <a:pt x="6350" y="480161"/>
                </a:lnTo>
                <a:lnTo>
                  <a:pt x="12700" y="486511"/>
                </a:lnTo>
                <a:lnTo>
                  <a:pt x="4366310" y="486511"/>
                </a:lnTo>
                <a:lnTo>
                  <a:pt x="4366310" y="492861"/>
                </a:lnTo>
                <a:close/>
              </a:path>
              <a:path w="4366895" h="493395">
                <a:moveTo>
                  <a:pt x="12700" y="12699"/>
                </a:moveTo>
                <a:lnTo>
                  <a:pt x="6350" y="12699"/>
                </a:lnTo>
                <a:lnTo>
                  <a:pt x="12700" y="6349"/>
                </a:lnTo>
                <a:lnTo>
                  <a:pt x="12700" y="12699"/>
                </a:lnTo>
                <a:close/>
              </a:path>
              <a:path w="4366895" h="493395">
                <a:moveTo>
                  <a:pt x="4359960" y="12699"/>
                </a:moveTo>
                <a:lnTo>
                  <a:pt x="12700" y="12699"/>
                </a:lnTo>
                <a:lnTo>
                  <a:pt x="12700" y="6349"/>
                </a:lnTo>
                <a:lnTo>
                  <a:pt x="4359960" y="6349"/>
                </a:lnTo>
                <a:lnTo>
                  <a:pt x="4359960" y="12699"/>
                </a:lnTo>
                <a:close/>
              </a:path>
              <a:path w="4366895" h="493395">
                <a:moveTo>
                  <a:pt x="4359960" y="486511"/>
                </a:moveTo>
                <a:lnTo>
                  <a:pt x="4359960" y="6349"/>
                </a:lnTo>
                <a:lnTo>
                  <a:pt x="4366310" y="12699"/>
                </a:lnTo>
                <a:lnTo>
                  <a:pt x="4366310" y="480161"/>
                </a:lnTo>
                <a:lnTo>
                  <a:pt x="4359960" y="486511"/>
                </a:lnTo>
                <a:close/>
              </a:path>
              <a:path w="4366895" h="493395">
                <a:moveTo>
                  <a:pt x="4366310" y="12699"/>
                </a:moveTo>
                <a:lnTo>
                  <a:pt x="4359960" y="6349"/>
                </a:lnTo>
                <a:lnTo>
                  <a:pt x="4366310" y="6349"/>
                </a:lnTo>
                <a:lnTo>
                  <a:pt x="4366310" y="12699"/>
                </a:lnTo>
                <a:close/>
              </a:path>
              <a:path w="4366895" h="493395">
                <a:moveTo>
                  <a:pt x="12700" y="486511"/>
                </a:moveTo>
                <a:lnTo>
                  <a:pt x="6350" y="480161"/>
                </a:lnTo>
                <a:lnTo>
                  <a:pt x="12700" y="480161"/>
                </a:lnTo>
                <a:lnTo>
                  <a:pt x="12700" y="486511"/>
                </a:lnTo>
                <a:close/>
              </a:path>
              <a:path w="4366895" h="493395">
                <a:moveTo>
                  <a:pt x="4359960" y="486511"/>
                </a:moveTo>
                <a:lnTo>
                  <a:pt x="12700" y="486511"/>
                </a:lnTo>
                <a:lnTo>
                  <a:pt x="12700" y="480161"/>
                </a:lnTo>
                <a:lnTo>
                  <a:pt x="4359960" y="480161"/>
                </a:lnTo>
                <a:lnTo>
                  <a:pt x="4359960" y="486511"/>
                </a:lnTo>
                <a:close/>
              </a:path>
              <a:path w="4366895" h="493395">
                <a:moveTo>
                  <a:pt x="4366310" y="486511"/>
                </a:moveTo>
                <a:lnTo>
                  <a:pt x="4359960" y="486511"/>
                </a:lnTo>
                <a:lnTo>
                  <a:pt x="4366310" y="480161"/>
                </a:lnTo>
                <a:lnTo>
                  <a:pt x="4366310" y="486511"/>
                </a:lnTo>
                <a:close/>
              </a:path>
            </a:pathLst>
          </a:custGeom>
          <a:solidFill>
            <a:srgbClr val="305AD6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7" name="Holder 2"/>
          <p:cNvSpPr>
            <a:spLocks noGrp="1"/>
          </p:cNvSpPr>
          <p:nvPr>
            <p:ph type="title"/>
          </p:nvPr>
        </p:nvSpPr>
        <p:spPr>
          <a:xfrm>
            <a:off x="1112838" y="1258888"/>
            <a:ext cx="9215437" cy="3357562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pPr lvl="0"/>
            <a:endParaRPr lang="zh-CN" altLang="zh-CN"/>
          </a:p>
        </p:txBody>
      </p:sp>
      <p:sp>
        <p:nvSpPr>
          <p:cNvPr id="1028" name="Holder 3"/>
          <p:cNvSpPr>
            <a:spLocks noGrp="1"/>
          </p:cNvSpPr>
          <p:nvPr>
            <p:ph type="body"/>
          </p:nvPr>
        </p:nvSpPr>
        <p:spPr>
          <a:xfrm>
            <a:off x="1112838" y="1614488"/>
            <a:ext cx="9186862" cy="448945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pPr lvl="0"/>
            <a:endParaRPr lang="zh-CN" altLang="zh-CN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84163" y="6407150"/>
            <a:ext cx="2068513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noProof="1">
                <a:latin typeface="仿宋" panose="02010609060101010101" charset="-122"/>
                <a:ea typeface="+mn-ea"/>
                <a:cs typeface="仿宋" panose="02010609060101010101" charset="-122"/>
              </a:rPr>
              <a:t>决胜新高考·名校交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流</a:t>
            </a:r>
            <a:endParaRPr strike="noStrike" spc="-15" noProof="1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84750" y="6407150"/>
            <a:ext cx="2681288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5DCE4"/>
                </a:solidFill>
                <a:latin typeface="仿宋" panose="02010609060101010101" charset="-122"/>
                <a:cs typeface="仿宋" panose="02010609060101010101" charset="-122"/>
              </a:defRPr>
            </a:lvl1pPr>
          </a:lstStyle>
          <a:p>
            <a:pPr marL="12700" fontAlgn="auto">
              <a:lnSpc>
                <a:spcPts val="1790"/>
              </a:lnSpc>
            </a:pPr>
            <a:r>
              <a:rPr strike="noStrike" spc="-5" noProof="1">
                <a:latin typeface="仿宋" panose="02010609060101010101" charset="-122"/>
                <a:ea typeface="+mn-ea"/>
                <a:cs typeface="仿宋" panose="02010609060101010101" charset="-122"/>
              </a:rPr>
              <a:t>北京布局未来教育科技研究</a:t>
            </a:r>
            <a:r>
              <a:rPr strike="noStrike" spc="-15" noProof="1">
                <a:latin typeface="仿宋" panose="02010609060101010101" charset="-122"/>
                <a:ea typeface="+mn-ea"/>
                <a:cs typeface="仿宋" panose="02010609060101010101" charset="-122"/>
              </a:rPr>
              <a:t>院</a:t>
            </a:r>
            <a:endParaRPr strike="noStrike" spc="-15" noProof="1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B6F15528-21DE-4FAA-801E-634DDDAF4B2B}" type="slidenum">
              <a:rPr strike="noStrike" noProof="1">
                <a:latin typeface="+mn-lt"/>
                <a:ea typeface="+mn-ea"/>
                <a:cs typeface="+mn-cs"/>
              </a:rPr>
              <a:t>‹#›</a:t>
            </a:fld>
            <a:endParaRPr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sldNum="0"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14400" y="590803"/>
            <a:ext cx="10144125" cy="505908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32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1</a:t>
            </a:r>
            <a:r>
              <a:rPr kumimoji="0" sz="3200" b="1" i="0" u="none" strike="noStrike" kern="0" cap="none" spc="-5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.</a:t>
            </a:r>
            <a:r>
              <a:rPr kumimoji="0" sz="32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下列对材料相关内容的理解和分析，不正确的一项是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81000" y="1479550"/>
            <a:ext cx="11563350" cy="435760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28320" indent="256540" fontAlgn="auto">
              <a:lnSpc>
                <a:spcPct val="150000"/>
              </a:lnSpc>
              <a:spcBef>
                <a:spcPts val="95"/>
              </a:spcBef>
            </a:pPr>
            <a:r>
              <a:rPr sz="2400" b="1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A.对“人机大战”这样的事件所引发的关于人工智能的争论，必须拓宽视域，  厘清思路，善用底线思维，才能真正抓住问题的要害。</a:t>
            </a:r>
            <a:endParaRPr sz="2400" noProof="1">
              <a:latin typeface="宋体" panose="02010600030101010101" pitchFamily="2" charset="-122"/>
              <a:ea typeface="宋体" panose="02010600030101010101" pitchFamily="2" charset="-122"/>
              <a:cs typeface="华文细黑" panose="02010600040101010101" charset="-122"/>
            </a:endParaRPr>
          </a:p>
          <a:p>
            <a:pPr marL="12700" marR="5080" indent="312420" fontAlgn="auto">
              <a:lnSpc>
                <a:spcPct val="150000"/>
              </a:lnSpc>
            </a:pPr>
            <a:r>
              <a:rPr sz="2400" b="1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B.如果盲目研发军用人工智能，比原子弹更可怕的武器有可能在不远的将来出现，  即使处于人类控制之中，对人类也是一种威胁。</a:t>
            </a:r>
            <a:endParaRPr sz="2400" noProof="1">
              <a:latin typeface="宋体" panose="02010600030101010101" pitchFamily="2" charset="-122"/>
              <a:ea typeface="宋体" panose="02010600030101010101" pitchFamily="2" charset="-122"/>
              <a:cs typeface="华文细黑" panose="02010600040101010101" charset="-122"/>
            </a:endParaRPr>
          </a:p>
          <a:p>
            <a:pPr marL="12700" marR="509905" indent="256540" fontAlgn="auto">
              <a:lnSpc>
                <a:spcPct val="150000"/>
              </a:lnSpc>
            </a:pPr>
            <a:r>
              <a:rPr sz="2400" b="1" spc="-5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C.</a:t>
            </a:r>
            <a:r>
              <a:rPr sz="2400" b="1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阿西莫夫等人所谓人工智能的终极威胁，不是机器人的失控和反叛，而是人 工智能可能导致人类文明的最终灭亡。</a:t>
            </a:r>
            <a:endParaRPr sz="2400" noProof="1">
              <a:latin typeface="宋体" panose="02010600030101010101" pitchFamily="2" charset="-122"/>
              <a:ea typeface="宋体" panose="02010600030101010101" pitchFamily="2" charset="-122"/>
              <a:cs typeface="华文细黑" panose="02010600040101010101" charset="-122"/>
            </a:endParaRPr>
          </a:p>
          <a:p>
            <a:pPr marL="12700" marR="527050" indent="256540" fontAlgn="auto">
              <a:lnSpc>
                <a:spcPct val="150000"/>
              </a:lnSpc>
            </a:pPr>
            <a:r>
              <a:rPr sz="2400" b="1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D.同步利用“错误”和兼容“悖谬”的能力，以及同时处理各种矛盾信息的能 力，都属于人类智能特有的形式逻辑。</a:t>
            </a:r>
            <a:endParaRPr sz="2400" noProof="1">
              <a:latin typeface="宋体" panose="02010600030101010101" pitchFamily="2" charset="-122"/>
              <a:ea typeface="宋体" panose="02010600030101010101" pitchFamily="2" charset="-122"/>
              <a:cs typeface="华文细黑" panose="02010600040101010101" charset="-122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89613" y="5378450"/>
            <a:ext cx="2030412" cy="521297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89535" rIns="0" bIns="0" rtlCol="0">
            <a:spAutoFit/>
          </a:bodyPr>
          <a:lstStyle/>
          <a:p>
            <a:pPr marL="128905" fontAlgn="auto">
              <a:spcBef>
                <a:spcPts val="705"/>
              </a:spcBef>
            </a:pPr>
            <a:r>
              <a:rPr sz="2800" b="1" noProof="1">
                <a:solidFill>
                  <a:srgbClr val="FF0000"/>
                </a:solidFill>
                <a:latin typeface="楷体" panose="02010609060101010101" charset="-122"/>
                <a:cs typeface="楷体" panose="02010609060101010101" charset="-122"/>
              </a:rPr>
              <a:t>（答案）</a:t>
            </a:r>
            <a:r>
              <a:rPr sz="2800" b="1" spc="-10" noProof="1">
                <a:solidFill>
                  <a:srgbClr val="FF0000"/>
                </a:solidFill>
                <a:latin typeface="楷体" panose="02010609060101010101" charset="-122"/>
                <a:cs typeface="楷体" panose="02010609060101010101" charset="-122"/>
              </a:rPr>
              <a:t>D</a:t>
            </a:r>
            <a:endParaRPr sz="28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8356600" y="233363"/>
            <a:ext cx="3479800" cy="269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fontAlgn="auto">
              <a:spcBef>
                <a:spcPts val="95"/>
              </a:spcBef>
            </a:pPr>
            <a:r>
              <a:rPr sz="1600" spc="-5" noProof="1">
                <a:solidFill>
                  <a:srgbClr val="FFFFFF"/>
                </a:solidFill>
                <a:latin typeface="仿宋" panose="02010609060101010101" charset="-122"/>
                <a:ea typeface="+mn-ea"/>
                <a:cs typeface="仿宋" panose="02010609060101010101" charset="-122"/>
              </a:rPr>
              <a:t>2021</a:t>
            </a:r>
            <a:r>
              <a:rPr sz="1600" spc="-10" noProof="1">
                <a:solidFill>
                  <a:srgbClr val="FFFFFF"/>
                </a:solidFill>
                <a:latin typeface="仿宋" panose="02010609060101010101" charset="-122"/>
                <a:ea typeface="+mn-ea"/>
                <a:cs typeface="仿宋" panose="02010609060101010101" charset="-122"/>
              </a:rPr>
              <a:t>年八省市新高考适应性联考分析会</a:t>
            </a:r>
            <a:endParaRPr sz="1600" noProof="1">
              <a:latin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92981" y="680318"/>
            <a:ext cx="9186863" cy="444352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8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2</a:t>
            </a:r>
            <a:r>
              <a:rPr kumimoji="0" sz="2800" b="1" i="0" u="none" strike="noStrike" kern="0" cap="none" spc="-5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.</a:t>
            </a:r>
            <a:r>
              <a:rPr kumimoji="0" sz="28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根据材料一和材料二，下列说法不正确的一项是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xfrm>
            <a:off x="588963" y="1301750"/>
            <a:ext cx="11107737" cy="4461606"/>
          </a:xfrm>
        </p:spPr>
        <p:txBody>
          <a:bodyPr vert="horz" wrap="square" lIns="0" tIns="115062" rIns="0" bIns="0" rtlCol="0">
            <a:spAutoFit/>
          </a:bodyPr>
          <a:lstStyle/>
          <a:p>
            <a:pPr marL="12700" marR="218440" indent="256540" algn="l" defTabSz="914400" rtl="0" eaLnBrk="1" fontAlgn="auto" latinLnBrk="0" hangingPunct="1">
              <a:lnSpc>
                <a:spcPct val="150000"/>
              </a:lnSpc>
              <a:spcBef>
                <a:spcPts val="9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4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A.从局部看，工业人工智能取代工人有利于一些工厂提高经济效益；但如果成 为一种普遍现象，有可能会危及社会的稳定。</a:t>
            </a:r>
          </a:p>
          <a:p>
            <a:pPr marL="12700" marR="5080" indent="25654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4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B.《黑客帝国》《未来战士》等科幻影片，设想了人工智能反叛人类的情节，文 章以此为例，说明人工智能的远期威胁。</a:t>
            </a:r>
          </a:p>
          <a:p>
            <a:pPr marL="12700" marR="200025" indent="25654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400" b="1" i="0" u="none" strike="noStrike" kern="0" cap="none" spc="-5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C.</a:t>
            </a:r>
            <a:r>
              <a:rPr kumimoji="0" sz="24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如果加强机器人的遗传算法、人工神经网络等仿生大招，就可以让机器像人 一样非逻辑、非程式、非确定性地工作，最终超越人类。</a:t>
            </a:r>
          </a:p>
          <a:p>
            <a:pPr marL="12700" marR="217170" indent="25654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4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D.文学中保存了人类的情感和价值观，这是与其他领域相比，人工智能在文学 领域更难取得突破的重要原因。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8465344" y="4154488"/>
            <a:ext cx="1714500" cy="658813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128905" rIns="0" bIns="0" rtlCol="0">
            <a:spAutoFit/>
          </a:bodyPr>
          <a:lstStyle/>
          <a:p>
            <a:pPr marL="168275" fontAlgn="auto">
              <a:spcBef>
                <a:spcPts val="1015"/>
              </a:spcBef>
            </a:pPr>
            <a:r>
              <a:rPr sz="2400" b="1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</a:t>
            </a:r>
            <a:r>
              <a:rPr sz="24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C</a:t>
            </a:r>
            <a:endParaRPr sz="24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770731" y="364583"/>
            <a:ext cx="10650537" cy="505908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32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3</a:t>
            </a:r>
            <a:r>
              <a:rPr kumimoji="0" sz="3200" b="1" i="0" u="none" strike="noStrike" kern="0" cap="none" spc="-5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.</a:t>
            </a:r>
            <a:r>
              <a:rPr kumimoji="0" sz="32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下列各项中，最适合作为论据来支撑材料二观点的一项是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xfrm>
            <a:off x="394493" y="1117095"/>
            <a:ext cx="11630024" cy="5185843"/>
          </a:xfrm>
        </p:spPr>
        <p:txBody>
          <a:bodyPr vert="horz" wrap="square" lIns="0" tIns="115062" rIns="0" bIns="0" rtlCol="0">
            <a:spAutoFit/>
          </a:bodyPr>
          <a:lstStyle/>
          <a:p>
            <a:pPr marL="12700" marR="247015" indent="256540" algn="l" defTabSz="914400" rtl="0" eaLnBrk="1" fontAlgn="auto" latinLnBrk="0" hangingPunct="1">
              <a:lnSpc>
                <a:spcPct val="150000"/>
              </a:lnSpc>
              <a:spcBef>
                <a:spcPts val="9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A.一群文学专业的研究生竟然难以分辨两首写景诗歌中，哪一首是由诗歌游戏 软件所生成的，哪一首是宋代秦观的作品。</a:t>
            </a:r>
          </a:p>
          <a:p>
            <a:pPr marL="12700" marR="5080" indent="25654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B.某网站售价15元的“写作软件”，简直是最廉价的抄袭助手，已成为时下一些 网络作家的“另一半”甚至“另一大半”。</a:t>
            </a:r>
          </a:p>
          <a:p>
            <a:pPr marL="12700" marR="228600" indent="25654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b="1" i="0" u="none" strike="noStrike" kern="0" cap="none" spc="-5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C.</a:t>
            </a:r>
            <a:r>
              <a:rPr kumimoji="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文学中的那些“恍惚而来，不思而至”（汤显祖语），字里行间非常微妙，  其复杂性非任何一套代码和逻辑可以穷尽。</a:t>
            </a:r>
          </a:p>
          <a:p>
            <a:pPr marL="12700" marR="245745" indent="25654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D.“宫斗”神剧总是王痴、妃狠、暗下药，“武侠”神剧总是秘籍、红颜、先 败后胜，人机合作能有效支持这些类型化写作。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8907463" y="4469917"/>
            <a:ext cx="2003425" cy="63182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115570" rIns="0" bIns="0" rtlCol="0">
            <a:spAutoFit/>
          </a:bodyPr>
          <a:lstStyle/>
          <a:p>
            <a:pPr marL="312420" fontAlgn="auto">
              <a:spcBef>
                <a:spcPts val="910"/>
              </a:spcBef>
            </a:pPr>
            <a:r>
              <a:rPr sz="2400" b="1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</a:t>
            </a:r>
            <a:r>
              <a:rPr sz="24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C</a:t>
            </a:r>
            <a:endParaRPr sz="24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789781" y="508000"/>
            <a:ext cx="10612437" cy="4490085"/>
          </a:xfrm>
        </p:spPr>
        <p:txBody>
          <a:bodyPr vert="horz" wrap="square" lIns="0" tIns="173355" rIns="0" bIns="0" rtlCol="0">
            <a:spAutoFit/>
          </a:bodyPr>
          <a:lstStyle/>
          <a:p>
            <a:pPr marL="12700" marR="0" indent="0" algn="just" defTabSz="914400" rtl="0" eaLnBrk="1" fontAlgn="auto" latinLnBrk="0" hangingPunct="1">
              <a:lnSpc>
                <a:spcPct val="100000"/>
              </a:lnSpc>
              <a:spcBef>
                <a:spcPts val="136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800" b="1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4．材料二使用了哪些论证手法？请简要说明。</a:t>
            </a:r>
          </a:p>
          <a:p>
            <a:pPr marL="12700" marR="5080" indent="0" algn="l" defTabSz="914400" rtl="0" eaLnBrk="1" fontAlgn="auto" latinLnBrk="0" hangingPunct="1">
              <a:lnSpc>
                <a:spcPct val="150000"/>
              </a:lnSpc>
              <a:spcBef>
                <a:spcPts val="6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800" b="1" i="0" u="none" strike="noStrike" kern="0" cap="none" spc="-5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（答案）①对比论证，将文学与一般娱乐、好作家与“文匠”、人与电脑或机器人进行对比；②举例论证，以生活中很多日常现象为例，论证人类具有的特殊能力；③比喻论证，把人类的心领神会</a:t>
            </a:r>
            <a:r>
              <a:rPr kumimoji="0" lang="zh-CN" altLang="en-US" sz="2800" b="1" i="0" u="none" strike="noStrike" kern="0" cap="none" spc="-5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比</a:t>
            </a:r>
            <a:r>
              <a:rPr kumimoji="0" sz="2800" b="1" i="0" u="none" strike="noStrike" kern="0" cap="none" spc="-5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喻为“像对付一个趔趄或一个喷嚏那样自</a:t>
            </a:r>
            <a:r>
              <a:rPr kumimoji="0" sz="2800" b="1" i="0" u="none" strike="noStrike" kern="0" cap="none" spc="0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然”</a:t>
            </a:r>
            <a:r>
              <a:rPr kumimoji="0" sz="2800" b="1" i="0" u="none" strike="noStrike" kern="0" cap="none" spc="-5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。</a:t>
            </a:r>
            <a:br>
              <a:rPr kumimoji="0" sz="2800" b="1" i="0" u="none" strike="noStrike" kern="0" cap="none" spc="-5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</a:br>
            <a:r>
              <a:rPr kumimoji="0" sz="2800" i="0" u="none" strike="noStrike" kern="0" cap="none" spc="-5" normalizeH="0" baseline="0" noProof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</a:rPr>
              <a:t>常见的论证方法一般有举例论证，道理论证，对比论证，比喻论证，归纳论证，演绎论证，类比论证，因果论证和引用论证等。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31863" y="4890042"/>
            <a:ext cx="10612437" cy="1203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50000"/>
              </a:lnSpc>
              <a:spcBef>
                <a:spcPts val="95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2800" b="1" i="0" u="none" strike="noStrike" kern="1200" cap="none" spc="-1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[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评分参考</a:t>
            </a:r>
            <a:r>
              <a:rPr kumimoji="0" sz="2800" b="1" i="0" u="none" strike="noStrike" kern="1200" cap="none" spc="-1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]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答出一点给</a:t>
            </a:r>
            <a:r>
              <a:rPr kumimoji="0" sz="2800" b="1" i="0" u="none" strike="noStrike" kern="1200" cap="none" spc="-1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1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分，答出两点给</a:t>
            </a:r>
            <a:r>
              <a:rPr kumimoji="0" sz="2800" b="1" i="0" u="none" strike="noStrike" kern="1200" cap="none" spc="-1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2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分，答出三点给</a:t>
            </a:r>
            <a:r>
              <a:rPr kumimoji="0" sz="2800" b="1" i="0" u="none" strike="noStrike" kern="1200" cap="none" spc="-1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4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分。意思答对即可。如有其他答案，只要言之成理，可酌情给分。</a:t>
            </a:r>
            <a:endParaRPr kumimoji="0" sz="2800" b="0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charset="-122"/>
              <a:ea typeface="宋体" panose="02010600030101010101" pitchFamily="2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61" name="object 7"/>
          <p:cNvSpPr>
            <a:spLocks noGrp="1"/>
          </p:cNvSpPr>
          <p:nvPr>
            <p:ph type="title"/>
          </p:nvPr>
        </p:nvSpPr>
        <p:spPr>
          <a:xfrm>
            <a:off x="565944" y="598488"/>
            <a:ext cx="11231562" cy="998350"/>
          </a:xfrm>
        </p:spPr>
        <p:txBody>
          <a:bodyPr vert="horz" wrap="square" lIns="0" tIns="13335" rIns="0" bIns="0" anchor="t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0"/>
              </a:spcBef>
            </a:pPr>
            <a:r>
              <a:rPr lang="zh-CN" altLang="zh-CN" sz="3200" dirty="0">
                <a:latin typeface="华文细黑" panose="02010600040101010101" charset="-122"/>
                <a:ea typeface="+mj-ea"/>
                <a:cs typeface="+mj-cs"/>
              </a:rPr>
              <a:t>5．有人认为，在对待人工智能的态度上，材料一和材料二截然相反。你是否同意？  请结合材料谈谈你的看法。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85750" y="1596838"/>
            <a:ext cx="11511756" cy="475322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33985" lvl="0" indent="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（答案示例一）同意。①材料一是悲观的，认为人工智能将给人类带来威胁，在对待人工智能问题上，必须树立底线思维；②材料二是乐观的，认为人工智能不可能全面超越人类，人类超强的处理价值观的能力是机器人无法比拟的。</a:t>
            </a:r>
            <a:endParaRPr kumimoji="0" sz="2800" b="0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（答案示例二）不同意。①两者关注的领域不同，</a:t>
            </a:r>
            <a:r>
              <a:rPr kumimoji="0" sz="2800" b="1" i="0" u="none" strike="noStrike" kern="1200" cap="none" spc="135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 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材料一讨论的是科技发展领域 的人工智能，材料二讨论的是文学创作领域的人工智能；②因为关注领域不同，  即使两者态度有所不同，也不构成截然相反的关系。</a:t>
            </a:r>
            <a:endParaRPr kumimoji="0" sz="2800" b="0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2800" b="1" i="0" u="none" strike="noStrike" kern="1200" cap="none" spc="-1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[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评分参考</a:t>
            </a:r>
            <a:r>
              <a:rPr kumimoji="0" sz="2800" b="1" i="0" u="none" strike="noStrike" kern="1200" cap="none" spc="-1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]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不要求面面俱到，只要能就以上任何一种观点或其他观点进行探究，即可根据观点是否明确、理由是否充分、论述是否合理酌情给分。观点明确，给</a:t>
            </a:r>
            <a:r>
              <a:rPr kumimoji="0" sz="2800" b="1" i="0" u="none" strike="noStrike" kern="1200" cap="none" spc="-1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2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分；理由充分、论述合理，给</a:t>
            </a:r>
            <a:r>
              <a:rPr kumimoji="0" sz="2800" b="1" i="0" u="none" strike="noStrike" kern="1200" cap="none" spc="-1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4</a:t>
            </a:r>
            <a:r>
              <a:rPr kumimoji="0" sz="2800" b="1" i="0" u="none" strike="noStrike" kern="1200" cap="none" spc="-5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宋体" panose="02010600030101010101" pitchFamily="2" charset="-122"/>
                <a:cs typeface="楷体" panose="02010609060101010101" charset="-122"/>
              </a:rPr>
              <a:t>分。如有其他答案，只要言之成理，可酌情给分。</a:t>
            </a:r>
            <a:endParaRPr kumimoji="0" sz="2800" b="0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charset="-122"/>
              <a:ea typeface="宋体" panose="02010600030101010101" pitchFamily="2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8356600" y="233363"/>
            <a:ext cx="3479800" cy="269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fontAlgn="auto">
              <a:spcBef>
                <a:spcPts val="95"/>
              </a:spcBef>
            </a:pPr>
            <a:r>
              <a:rPr sz="1600" spc="-5" noProof="1">
                <a:solidFill>
                  <a:srgbClr val="FFFFFF"/>
                </a:solidFill>
                <a:latin typeface="仿宋" panose="02010609060101010101" charset="-122"/>
                <a:ea typeface="+mn-ea"/>
                <a:cs typeface="仿宋" panose="02010609060101010101" charset="-122"/>
              </a:rPr>
              <a:t>2021</a:t>
            </a:r>
            <a:r>
              <a:rPr sz="1600" spc="-10" noProof="1">
                <a:solidFill>
                  <a:srgbClr val="FFFFFF"/>
                </a:solidFill>
                <a:latin typeface="仿宋" panose="02010609060101010101" charset="-122"/>
                <a:ea typeface="+mn-ea"/>
                <a:cs typeface="仿宋" panose="02010609060101010101" charset="-122"/>
              </a:rPr>
              <a:t>年八省市新高考适应性联考分析会</a:t>
            </a:r>
            <a:endParaRPr sz="1600" noProof="1">
              <a:latin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112838" y="1411288"/>
            <a:ext cx="8274050" cy="331788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6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下列对文本一相关内容和艺术特色的分析鉴赏，不正确的一项是（3分）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112838" y="1717675"/>
            <a:ext cx="9155113" cy="3225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18440" fontAlgn="auto">
              <a:lnSpc>
                <a:spcPct val="150000"/>
              </a:lnSpc>
              <a:spcBef>
                <a:spcPts val="95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A.国文教员在教科书之外自编讲义，在课堂上又往往“随意谈话”，文章重在塑 造他潇洒率性的先进知识分子形象。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marR="5080" fontAlgn="auto">
              <a:lnSpc>
                <a:spcPct val="150000"/>
              </a:lnSpc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B.国文教员讲授课文时的“发挥”，不但有他本人对诗文的独到见解，而且含有指 点学生读书作文的方法。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marR="200025" fontAlgn="auto">
              <a:lnSpc>
                <a:spcPct val="150000"/>
              </a:lnSpc>
            </a:pPr>
            <a:r>
              <a:rPr sz="2000" b="1" spc="-5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C.</a:t>
            </a: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这篇“闲谈”文章回忆国文教员的课堂言行，清淡中有深意，其行文体现了国 文教员潜移默化的影响。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fontAlgn="auto">
              <a:spcBef>
                <a:spcPts val="1195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D.尽管也曾因为文字而经历波折，被文字纠缠了一辈子，作者始终对引领他走上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231433" name="object 11"/>
          <p:cNvSpPr txBox="1"/>
          <p:nvPr/>
        </p:nvSpPr>
        <p:spPr>
          <a:xfrm>
            <a:off x="1112838" y="5068888"/>
            <a:ext cx="3590925" cy="331787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13335" rIns="0" bIns="0" anchor="t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zh-CN" sz="2000" b="1" dirty="0">
                <a:latin typeface="华文细黑" panose="02010600040101010101" charset="-122"/>
                <a:ea typeface="宋体" panose="02010600030101010101" pitchFamily="2" charset="-122"/>
              </a:rPr>
              <a:t>文字生涯的国文教员心存感念。</a:t>
            </a:r>
            <a:endParaRPr lang="zh-CN" altLang="zh-CN" sz="2000">
              <a:latin typeface="华文细黑" panose="02010600040101010101" charset="-122"/>
              <a:ea typeface="宋体" panose="02010600030101010101" pitchFamily="2" charset="-122"/>
            </a:endParaRPr>
          </a:p>
        </p:txBody>
      </p:sp>
      <p:sp>
        <p:nvSpPr>
          <p:cNvPr id="231434" name="object 12"/>
          <p:cNvSpPr/>
          <p:nvPr/>
        </p:nvSpPr>
        <p:spPr>
          <a:xfrm>
            <a:off x="6367463" y="5094288"/>
            <a:ext cx="2298700" cy="774700"/>
          </a:xfrm>
          <a:custGeom>
            <a:avLst/>
            <a:gdLst/>
            <a:ahLst/>
            <a:cxnLst/>
            <a:rect l="0" t="0" r="0" b="0"/>
            <a:pathLst>
              <a:path w="2298700" h="774700">
                <a:moveTo>
                  <a:pt x="2298700" y="774700"/>
                </a:moveTo>
                <a:lnTo>
                  <a:pt x="0" y="774700"/>
                </a:lnTo>
                <a:lnTo>
                  <a:pt x="0" y="0"/>
                </a:lnTo>
                <a:lnTo>
                  <a:pt x="2298700" y="0"/>
                </a:lnTo>
                <a:lnTo>
                  <a:pt x="2298700" y="6350"/>
                </a:lnTo>
                <a:lnTo>
                  <a:pt x="12700" y="6350"/>
                </a:lnTo>
                <a:lnTo>
                  <a:pt x="6350" y="12700"/>
                </a:lnTo>
                <a:lnTo>
                  <a:pt x="12700" y="12700"/>
                </a:lnTo>
                <a:lnTo>
                  <a:pt x="12700" y="762000"/>
                </a:lnTo>
                <a:lnTo>
                  <a:pt x="6350" y="762000"/>
                </a:lnTo>
                <a:lnTo>
                  <a:pt x="12700" y="768350"/>
                </a:lnTo>
                <a:lnTo>
                  <a:pt x="2298700" y="768350"/>
                </a:lnTo>
                <a:lnTo>
                  <a:pt x="2298700" y="774700"/>
                </a:lnTo>
                <a:close/>
              </a:path>
              <a:path w="2298700" h="774700">
                <a:moveTo>
                  <a:pt x="12700" y="12700"/>
                </a:moveTo>
                <a:lnTo>
                  <a:pt x="6350" y="12700"/>
                </a:lnTo>
                <a:lnTo>
                  <a:pt x="12700" y="6350"/>
                </a:lnTo>
                <a:lnTo>
                  <a:pt x="12700" y="12700"/>
                </a:lnTo>
                <a:close/>
              </a:path>
              <a:path w="2298700" h="774700">
                <a:moveTo>
                  <a:pt x="2286000" y="12700"/>
                </a:moveTo>
                <a:lnTo>
                  <a:pt x="12700" y="12700"/>
                </a:lnTo>
                <a:lnTo>
                  <a:pt x="12700" y="6350"/>
                </a:lnTo>
                <a:lnTo>
                  <a:pt x="2286000" y="6350"/>
                </a:lnTo>
                <a:lnTo>
                  <a:pt x="2286000" y="12700"/>
                </a:lnTo>
                <a:close/>
              </a:path>
              <a:path w="2298700" h="774700">
                <a:moveTo>
                  <a:pt x="2286000" y="768350"/>
                </a:moveTo>
                <a:lnTo>
                  <a:pt x="2286000" y="6350"/>
                </a:lnTo>
                <a:lnTo>
                  <a:pt x="2292350" y="12700"/>
                </a:lnTo>
                <a:lnTo>
                  <a:pt x="2298700" y="12700"/>
                </a:lnTo>
                <a:lnTo>
                  <a:pt x="2298700" y="762000"/>
                </a:lnTo>
                <a:lnTo>
                  <a:pt x="2292350" y="762000"/>
                </a:lnTo>
                <a:lnTo>
                  <a:pt x="2286000" y="768350"/>
                </a:lnTo>
                <a:close/>
              </a:path>
              <a:path w="2298700" h="774700">
                <a:moveTo>
                  <a:pt x="2298700" y="12700"/>
                </a:moveTo>
                <a:lnTo>
                  <a:pt x="2292350" y="12700"/>
                </a:lnTo>
                <a:lnTo>
                  <a:pt x="2286000" y="6350"/>
                </a:lnTo>
                <a:lnTo>
                  <a:pt x="2298700" y="6350"/>
                </a:lnTo>
                <a:lnTo>
                  <a:pt x="2298700" y="12700"/>
                </a:lnTo>
                <a:close/>
              </a:path>
              <a:path w="2298700" h="774700">
                <a:moveTo>
                  <a:pt x="12700" y="768350"/>
                </a:moveTo>
                <a:lnTo>
                  <a:pt x="6350" y="762000"/>
                </a:lnTo>
                <a:lnTo>
                  <a:pt x="12700" y="762000"/>
                </a:lnTo>
                <a:lnTo>
                  <a:pt x="12700" y="768350"/>
                </a:lnTo>
                <a:close/>
              </a:path>
              <a:path w="2298700" h="774700">
                <a:moveTo>
                  <a:pt x="2286000" y="768350"/>
                </a:moveTo>
                <a:lnTo>
                  <a:pt x="12700" y="768350"/>
                </a:lnTo>
                <a:lnTo>
                  <a:pt x="12700" y="762000"/>
                </a:lnTo>
                <a:lnTo>
                  <a:pt x="2286000" y="762000"/>
                </a:lnTo>
                <a:lnTo>
                  <a:pt x="2286000" y="768350"/>
                </a:lnTo>
                <a:close/>
              </a:path>
              <a:path w="2298700" h="774700">
                <a:moveTo>
                  <a:pt x="2298700" y="768350"/>
                </a:moveTo>
                <a:lnTo>
                  <a:pt x="2286000" y="768350"/>
                </a:lnTo>
                <a:lnTo>
                  <a:pt x="2292350" y="762000"/>
                </a:lnTo>
                <a:lnTo>
                  <a:pt x="2298700" y="762000"/>
                </a:lnTo>
                <a:lnTo>
                  <a:pt x="2298700" y="76835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object 14"/>
          <p:cNvSpPr txBox="1"/>
          <p:nvPr/>
        </p:nvSpPr>
        <p:spPr>
          <a:xfrm>
            <a:off x="6375400" y="5100638"/>
            <a:ext cx="2286000" cy="76200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180340" rIns="0" bIns="0" rtlCol="0">
            <a:spAutoFit/>
          </a:bodyPr>
          <a:lstStyle/>
          <a:p>
            <a:pPr marL="452755" fontAlgn="auto">
              <a:spcBef>
                <a:spcPts val="1420"/>
              </a:spcBef>
            </a:pPr>
            <a:r>
              <a:rPr sz="2400" b="1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</a:t>
            </a:r>
            <a:r>
              <a:rPr sz="24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A</a:t>
            </a:r>
            <a:endParaRPr sz="24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8356600" y="233363"/>
            <a:ext cx="3479800" cy="269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fontAlgn="auto">
              <a:spcBef>
                <a:spcPts val="95"/>
              </a:spcBef>
            </a:pPr>
            <a:r>
              <a:rPr sz="1600" spc="-5" noProof="1">
                <a:solidFill>
                  <a:srgbClr val="FFFFFF"/>
                </a:solidFill>
                <a:latin typeface="仿宋" panose="02010609060101010101" charset="-122"/>
                <a:ea typeface="+mn-ea"/>
                <a:cs typeface="仿宋" panose="02010609060101010101" charset="-122"/>
              </a:rPr>
              <a:t>2021</a:t>
            </a:r>
            <a:r>
              <a:rPr sz="1600" spc="-10" noProof="1">
                <a:solidFill>
                  <a:srgbClr val="FFFFFF"/>
                </a:solidFill>
                <a:latin typeface="仿宋" panose="02010609060101010101" charset="-122"/>
                <a:ea typeface="+mn-ea"/>
                <a:cs typeface="仿宋" panose="02010609060101010101" charset="-122"/>
              </a:rPr>
              <a:t>年八省市新高考适应性联考分析会</a:t>
            </a:r>
            <a:endParaRPr sz="1600" noProof="1">
              <a:latin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112838" y="1411288"/>
            <a:ext cx="5472113" cy="331788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7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下列与文本有关的说法，正确的一项是（3分）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xfrm>
            <a:off x="1112838" y="1614488"/>
            <a:ext cx="9186863" cy="4489450"/>
          </a:xfrm>
        </p:spPr>
        <p:txBody>
          <a:bodyPr vert="horz" wrap="square" lIns="0" tIns="115062" rIns="0" bIns="0" rtlCol="0">
            <a:spAutoFit/>
          </a:bodyPr>
          <a:lstStyle/>
          <a:p>
            <a:pPr marL="12700" marR="218440" indent="0" algn="l" defTabSz="914400" rtl="0" eaLnBrk="1" fontAlgn="auto" latinLnBrk="0" hangingPunct="1">
              <a:lnSpc>
                <a:spcPct val="150000"/>
              </a:lnSpc>
              <a:spcBef>
                <a:spcPts val="9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A.蔡元培《洪水与猛兽》一文称孟子为“孟轲”，既表达了“五四”时期鲜明的 反封建精神，更符合白话文的文体需要。</a:t>
            </a:r>
          </a:p>
          <a:p>
            <a:pPr marL="12700" marR="508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B.《老残游记》中大明湖听说书一段，是精彩的白话小说片段，运用了多种修辞手 段来渲染王小玉说书时激烈紧张的气氛。</a:t>
            </a:r>
          </a:p>
          <a:p>
            <a:pPr marL="12700" marR="200025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C.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司马迁的《鸿门宴》写出了刘邦的决断与项羽的糊涂，直接影响到后世李清照 写“生当作人杰”一诗时贬项扬刘的态度。</a:t>
            </a:r>
          </a:p>
          <a:p>
            <a:pPr marL="12700" marR="21717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D.金克木的“化尘残影”，在命名上同鲁迅的“朝花夕拾”有异曲同工之处，两 者都隐含了追溯往事的独特意味。</a:t>
            </a:r>
          </a:p>
        </p:txBody>
      </p:sp>
      <p:sp>
        <p:nvSpPr>
          <p:cNvPr id="232457" name="object 11"/>
          <p:cNvSpPr/>
          <p:nvPr/>
        </p:nvSpPr>
        <p:spPr>
          <a:xfrm>
            <a:off x="6540500" y="5688013"/>
            <a:ext cx="2055813" cy="655637"/>
          </a:xfrm>
          <a:custGeom>
            <a:avLst/>
            <a:gdLst/>
            <a:ahLst/>
            <a:cxnLst/>
            <a:rect l="0" t="0" r="0" b="0"/>
            <a:pathLst>
              <a:path w="2056765" h="654685">
                <a:moveTo>
                  <a:pt x="2056764" y="654685"/>
                </a:moveTo>
                <a:lnTo>
                  <a:pt x="0" y="654685"/>
                </a:lnTo>
                <a:lnTo>
                  <a:pt x="0" y="0"/>
                </a:lnTo>
                <a:lnTo>
                  <a:pt x="2056764" y="0"/>
                </a:lnTo>
                <a:lnTo>
                  <a:pt x="2056764" y="6350"/>
                </a:lnTo>
                <a:lnTo>
                  <a:pt x="12700" y="6350"/>
                </a:lnTo>
                <a:lnTo>
                  <a:pt x="6350" y="12700"/>
                </a:lnTo>
                <a:lnTo>
                  <a:pt x="12700" y="12700"/>
                </a:lnTo>
                <a:lnTo>
                  <a:pt x="12700" y="641985"/>
                </a:lnTo>
                <a:lnTo>
                  <a:pt x="6350" y="641985"/>
                </a:lnTo>
                <a:lnTo>
                  <a:pt x="12700" y="648335"/>
                </a:lnTo>
                <a:lnTo>
                  <a:pt x="2056764" y="648335"/>
                </a:lnTo>
                <a:lnTo>
                  <a:pt x="2056764" y="654685"/>
                </a:lnTo>
                <a:close/>
              </a:path>
              <a:path w="2056765" h="654685">
                <a:moveTo>
                  <a:pt x="12700" y="12700"/>
                </a:moveTo>
                <a:lnTo>
                  <a:pt x="6350" y="12700"/>
                </a:lnTo>
                <a:lnTo>
                  <a:pt x="12700" y="6350"/>
                </a:lnTo>
                <a:lnTo>
                  <a:pt x="12700" y="12700"/>
                </a:lnTo>
                <a:close/>
              </a:path>
              <a:path w="2056765" h="654685">
                <a:moveTo>
                  <a:pt x="2044064" y="12700"/>
                </a:moveTo>
                <a:lnTo>
                  <a:pt x="12700" y="12700"/>
                </a:lnTo>
                <a:lnTo>
                  <a:pt x="12700" y="6350"/>
                </a:lnTo>
                <a:lnTo>
                  <a:pt x="2044064" y="6350"/>
                </a:lnTo>
                <a:lnTo>
                  <a:pt x="2044064" y="12700"/>
                </a:lnTo>
                <a:close/>
              </a:path>
              <a:path w="2056765" h="654685">
                <a:moveTo>
                  <a:pt x="2044064" y="648335"/>
                </a:moveTo>
                <a:lnTo>
                  <a:pt x="2044064" y="6350"/>
                </a:lnTo>
                <a:lnTo>
                  <a:pt x="2050414" y="12700"/>
                </a:lnTo>
                <a:lnTo>
                  <a:pt x="2056764" y="12700"/>
                </a:lnTo>
                <a:lnTo>
                  <a:pt x="2056764" y="641985"/>
                </a:lnTo>
                <a:lnTo>
                  <a:pt x="2050414" y="641985"/>
                </a:lnTo>
                <a:lnTo>
                  <a:pt x="2044064" y="648335"/>
                </a:lnTo>
                <a:close/>
              </a:path>
              <a:path w="2056765" h="654685">
                <a:moveTo>
                  <a:pt x="2056764" y="12700"/>
                </a:moveTo>
                <a:lnTo>
                  <a:pt x="2050414" y="12700"/>
                </a:lnTo>
                <a:lnTo>
                  <a:pt x="2044064" y="6350"/>
                </a:lnTo>
                <a:lnTo>
                  <a:pt x="2056764" y="6350"/>
                </a:lnTo>
                <a:lnTo>
                  <a:pt x="2056764" y="12700"/>
                </a:lnTo>
                <a:close/>
              </a:path>
              <a:path w="2056765" h="654685">
                <a:moveTo>
                  <a:pt x="12700" y="648335"/>
                </a:moveTo>
                <a:lnTo>
                  <a:pt x="6350" y="641985"/>
                </a:lnTo>
                <a:lnTo>
                  <a:pt x="12700" y="641985"/>
                </a:lnTo>
                <a:lnTo>
                  <a:pt x="12700" y="648335"/>
                </a:lnTo>
                <a:close/>
              </a:path>
              <a:path w="2056765" h="654685">
                <a:moveTo>
                  <a:pt x="2044064" y="648335"/>
                </a:moveTo>
                <a:lnTo>
                  <a:pt x="12700" y="648335"/>
                </a:lnTo>
                <a:lnTo>
                  <a:pt x="12700" y="641985"/>
                </a:lnTo>
                <a:lnTo>
                  <a:pt x="2044064" y="641985"/>
                </a:lnTo>
                <a:lnTo>
                  <a:pt x="2044064" y="648335"/>
                </a:lnTo>
                <a:close/>
              </a:path>
              <a:path w="2056765" h="654685">
                <a:moveTo>
                  <a:pt x="2056764" y="648335"/>
                </a:moveTo>
                <a:lnTo>
                  <a:pt x="2044064" y="648335"/>
                </a:lnTo>
                <a:lnTo>
                  <a:pt x="2050414" y="641985"/>
                </a:lnTo>
                <a:lnTo>
                  <a:pt x="2056764" y="641985"/>
                </a:lnTo>
                <a:lnTo>
                  <a:pt x="2056764" y="648335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object 13"/>
          <p:cNvSpPr txBox="1"/>
          <p:nvPr/>
        </p:nvSpPr>
        <p:spPr>
          <a:xfrm>
            <a:off x="6545263" y="5695950"/>
            <a:ext cx="2046288" cy="64135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120014" rIns="0" bIns="0" rtlCol="0">
            <a:spAutoFit/>
          </a:bodyPr>
          <a:lstStyle/>
          <a:p>
            <a:pPr marL="333375" fontAlgn="auto">
              <a:spcBef>
                <a:spcPts val="945"/>
              </a:spcBef>
            </a:pPr>
            <a:r>
              <a:rPr sz="2400" b="1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</a:t>
            </a:r>
            <a:r>
              <a:rPr sz="24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D</a:t>
            </a:r>
            <a:endParaRPr sz="24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7" name="object 7"/>
          <p:cNvSpPr>
            <a:spLocks noGrp="1"/>
          </p:cNvSpPr>
          <p:nvPr>
            <p:ph type="title"/>
          </p:nvPr>
        </p:nvSpPr>
        <p:spPr>
          <a:xfrm>
            <a:off x="609600" y="650875"/>
            <a:ext cx="10953750" cy="1401987"/>
          </a:xfrm>
        </p:spPr>
        <p:txBody>
          <a:bodyPr vert="horz" wrap="square" lIns="0" tIns="12065" rIns="0" bIns="0" anchor="t">
            <a:spAutoFit/>
          </a:bodyPr>
          <a:lstStyle/>
          <a:p>
            <a:pPr marL="12700" indent="0">
              <a:lnSpc>
                <a:spcPct val="150000"/>
              </a:lnSpc>
              <a:spcBef>
                <a:spcPts val="100"/>
              </a:spcBef>
            </a:pPr>
            <a:r>
              <a:rPr lang="zh-CN" altLang="zh-CN" sz="3200" dirty="0">
                <a:latin typeface="华文细黑" panose="02010600040101010101" charset="-122"/>
                <a:ea typeface="+mj-ea"/>
                <a:cs typeface="+mj-cs"/>
              </a:rPr>
              <a:t>8.作者自评“这些小小说倒像是中国的老传统”。请结合文本二，分析作者心目中 传统小说的特点。（4分）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08063" y="2730500"/>
            <a:ext cx="10355262" cy="28514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 fontAlgn="auto">
              <a:lnSpc>
                <a:spcPct val="150000"/>
              </a:lnSpc>
              <a:spcBef>
                <a:spcPts val="95"/>
              </a:spcBef>
            </a:pPr>
            <a:r>
              <a:rPr sz="32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（答案）①传统小说的作者本出于稗官，写作态度不同于正统史家；②小说内容常取自街谈满巷语，真真假假。</a:t>
            </a:r>
            <a:r>
              <a:rPr sz="3200" b="1" spc="15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 </a:t>
            </a:r>
            <a:endParaRPr lang="en-US" sz="3200" b="1" spc="150" noProof="1">
              <a:solidFill>
                <a:srgbClr val="FF0000"/>
              </a:solidFill>
              <a:latin typeface="楷体" panose="02010609060101010101" charset="-122"/>
              <a:ea typeface="+mn-ea"/>
              <a:cs typeface="楷体" panose="02010609060101010101" charset="-122"/>
            </a:endParaRPr>
          </a:p>
          <a:p>
            <a:pPr marL="12700" marR="5080" algn="just" fontAlgn="auto">
              <a:lnSpc>
                <a:spcPct val="150000"/>
              </a:lnSpc>
              <a:spcBef>
                <a:spcPts val="95"/>
              </a:spcBef>
            </a:pPr>
            <a:r>
              <a:rPr sz="3200" b="1" spc="-10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[</a:t>
            </a:r>
            <a:r>
              <a:rPr sz="3200" b="1" spc="-5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评分参考</a:t>
            </a:r>
            <a:r>
              <a:rPr sz="3200" b="1" spc="-10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]</a:t>
            </a:r>
            <a:r>
              <a:rPr sz="3200" b="1" spc="-5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每答出一点给</a:t>
            </a:r>
            <a:r>
              <a:rPr sz="3200" b="1" spc="-10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2</a:t>
            </a:r>
            <a:r>
              <a:rPr sz="3200" b="1" spc="-5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分。意思答对即可。如有其他答案，只要言之成理，可酌情给分。</a:t>
            </a:r>
            <a:endParaRPr sz="3200" noProof="1">
              <a:solidFill>
                <a:srgbClr val="0070C0"/>
              </a:solidFill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501" name="object 7"/>
          <p:cNvSpPr>
            <a:spLocks noGrp="1"/>
          </p:cNvSpPr>
          <p:nvPr>
            <p:ph type="title"/>
          </p:nvPr>
        </p:nvSpPr>
        <p:spPr>
          <a:xfrm>
            <a:off x="731837" y="603250"/>
            <a:ext cx="10783887" cy="1401987"/>
          </a:xfrm>
        </p:spPr>
        <p:txBody>
          <a:bodyPr vert="horz" wrap="square" lIns="0" tIns="12065" rIns="0" bIns="0" anchor="t">
            <a:spAutoFit/>
          </a:bodyPr>
          <a:lstStyle/>
          <a:p>
            <a:pPr marL="12700" indent="0">
              <a:lnSpc>
                <a:spcPct val="150000"/>
              </a:lnSpc>
              <a:spcBef>
                <a:spcPts val="100"/>
              </a:spcBef>
            </a:pPr>
            <a:r>
              <a:rPr lang="zh-CN" altLang="zh-CN" sz="3200" dirty="0">
                <a:latin typeface="华文细黑" panose="02010600040101010101" charset="-122"/>
                <a:ea typeface="+mj-ea"/>
                <a:cs typeface="+mj-cs"/>
              </a:rPr>
              <a:t>9.如欲以“一则‘新世说’”为题写一则《国文教员》的小评论，请结合文本，列 出评论要点。（6分）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65162" y="2635250"/>
            <a:ext cx="11136313" cy="27834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34620" fontAlgn="auto">
              <a:spcBef>
                <a:spcPts val="105"/>
              </a:spcBef>
            </a:pPr>
            <a:r>
              <a:rPr sz="36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（答案）①记录人物言行，品评人物风格，具有“世说”类小说的特点；②以新的方式反映新的时代内容；③体现了学者金克木独特的小说观念。</a:t>
            </a:r>
            <a:endParaRPr sz="3600" noProof="1">
              <a:latin typeface="楷体" panose="02010609060101010101" charset="-122"/>
              <a:cs typeface="楷体" panose="02010609060101010101" charset="-122"/>
            </a:endParaRPr>
          </a:p>
          <a:p>
            <a:pPr marL="12700" marR="5080" fontAlgn="auto"/>
            <a:r>
              <a:rPr sz="3600" b="1" spc="-10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[</a:t>
            </a:r>
            <a:r>
              <a:rPr sz="3600" b="1" spc="-5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评分参考</a:t>
            </a:r>
            <a:r>
              <a:rPr sz="3600" b="1" spc="-10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]</a:t>
            </a:r>
            <a:r>
              <a:rPr sz="3600" b="1" spc="-5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每答出一点给</a:t>
            </a:r>
            <a:r>
              <a:rPr sz="3600" b="1" spc="-10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2</a:t>
            </a:r>
            <a:r>
              <a:rPr sz="3600" b="1" spc="-5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分。意思答对即可。如有其他答案，只要言之成理，可</a:t>
            </a:r>
            <a:r>
              <a:rPr sz="3600" b="1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酌情给分</a:t>
            </a:r>
            <a:r>
              <a:rPr sz="3600" b="1" spc="-5" noProof="1">
                <a:solidFill>
                  <a:srgbClr val="0070C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。</a:t>
            </a:r>
            <a:endParaRPr sz="3600" noProof="1">
              <a:solidFill>
                <a:srgbClr val="0070C0"/>
              </a:solidFill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112838" y="1411288"/>
            <a:ext cx="6632575" cy="331788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10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下列对文中画波浪线部分的断句，正确的一项是（3分）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xfrm>
            <a:off x="1112838" y="1614488"/>
            <a:ext cx="9186863" cy="4489450"/>
          </a:xfrm>
        </p:spPr>
        <p:txBody>
          <a:bodyPr vert="horz" wrap="square" lIns="0" tIns="115062" rIns="0" bIns="0" rtlCol="0">
            <a:spAutoFit/>
          </a:bodyPr>
          <a:lstStyle/>
          <a:p>
            <a:pPr marL="12700" marR="5080" indent="0" algn="l" defTabSz="914400" rtl="0" eaLnBrk="1" fontAlgn="auto" latinLnBrk="0" hangingPunct="1">
              <a:lnSpc>
                <a:spcPct val="150000"/>
              </a:lnSpc>
              <a:spcBef>
                <a:spcPts val="9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A.出入禁闼二十余年/小心谨慎/未尝有过/甚见亲信/上年老察群臣/唯光任大重/可 属社稷/乃使黄门画者画周公负成王朝诸侯以赐光/</a:t>
            </a:r>
          </a:p>
          <a:p>
            <a:pPr marL="12700" marR="4699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B.出入禁闼二十余年/小心谨慎/未尝有过/甚见亲信/上年老察群臣/唯光任大重/可 属社稷/乃使黄门画者/画周公负成王朝诸侯以赐光/</a:t>
            </a:r>
          </a:p>
          <a:p>
            <a:pPr marL="12700" marR="12954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C.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出入禁闼二十余年/小心谨慎/未尝有过/甚见亲信/上年老/察群臣/唯光任大重/  可属社稷/乃使黄门画者画周公负成王朝诸侯以赐光/</a:t>
            </a:r>
          </a:p>
          <a:p>
            <a:pPr marL="12700" marR="146685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D.出入禁闼二十余年/小心谨慎/未尝有过/甚见亲信/上年老/察群臣/唯光任大重/  可属社稷/乃使黄门画者/画周公负成王朝诸侯以赐光/</a:t>
            </a:r>
          </a:p>
        </p:txBody>
      </p:sp>
      <p:sp>
        <p:nvSpPr>
          <p:cNvPr id="237577" name="object 11"/>
          <p:cNvSpPr/>
          <p:nvPr/>
        </p:nvSpPr>
        <p:spPr>
          <a:xfrm>
            <a:off x="5978525" y="5683250"/>
            <a:ext cx="2074863" cy="646113"/>
          </a:xfrm>
          <a:custGeom>
            <a:avLst/>
            <a:gdLst/>
            <a:ahLst/>
            <a:cxnLst/>
            <a:rect l="0" t="0" r="0" b="0"/>
            <a:pathLst>
              <a:path w="2073909" h="645160">
                <a:moveTo>
                  <a:pt x="2073910" y="645160"/>
                </a:moveTo>
                <a:lnTo>
                  <a:pt x="0" y="645160"/>
                </a:lnTo>
                <a:lnTo>
                  <a:pt x="0" y="0"/>
                </a:lnTo>
                <a:lnTo>
                  <a:pt x="2073910" y="0"/>
                </a:lnTo>
                <a:lnTo>
                  <a:pt x="2073910" y="6350"/>
                </a:lnTo>
                <a:lnTo>
                  <a:pt x="12700" y="6350"/>
                </a:lnTo>
                <a:lnTo>
                  <a:pt x="6350" y="12700"/>
                </a:lnTo>
                <a:lnTo>
                  <a:pt x="12700" y="12700"/>
                </a:lnTo>
                <a:lnTo>
                  <a:pt x="12700" y="632460"/>
                </a:lnTo>
                <a:lnTo>
                  <a:pt x="6350" y="632460"/>
                </a:lnTo>
                <a:lnTo>
                  <a:pt x="12700" y="638810"/>
                </a:lnTo>
                <a:lnTo>
                  <a:pt x="2073910" y="638810"/>
                </a:lnTo>
                <a:lnTo>
                  <a:pt x="2073910" y="645160"/>
                </a:lnTo>
                <a:close/>
              </a:path>
              <a:path w="2073909" h="645160">
                <a:moveTo>
                  <a:pt x="12700" y="12700"/>
                </a:moveTo>
                <a:lnTo>
                  <a:pt x="6350" y="12700"/>
                </a:lnTo>
                <a:lnTo>
                  <a:pt x="12700" y="6350"/>
                </a:lnTo>
                <a:lnTo>
                  <a:pt x="12700" y="12700"/>
                </a:lnTo>
                <a:close/>
              </a:path>
              <a:path w="2073909" h="645160">
                <a:moveTo>
                  <a:pt x="2061210" y="12700"/>
                </a:moveTo>
                <a:lnTo>
                  <a:pt x="12700" y="12700"/>
                </a:lnTo>
                <a:lnTo>
                  <a:pt x="12700" y="6350"/>
                </a:lnTo>
                <a:lnTo>
                  <a:pt x="2061210" y="6350"/>
                </a:lnTo>
                <a:lnTo>
                  <a:pt x="2061210" y="12700"/>
                </a:lnTo>
                <a:close/>
              </a:path>
              <a:path w="2073909" h="645160">
                <a:moveTo>
                  <a:pt x="2061210" y="638810"/>
                </a:moveTo>
                <a:lnTo>
                  <a:pt x="2061210" y="6350"/>
                </a:lnTo>
                <a:lnTo>
                  <a:pt x="2067560" y="12700"/>
                </a:lnTo>
                <a:lnTo>
                  <a:pt x="2073910" y="12700"/>
                </a:lnTo>
                <a:lnTo>
                  <a:pt x="2073910" y="632460"/>
                </a:lnTo>
                <a:lnTo>
                  <a:pt x="2067560" y="632460"/>
                </a:lnTo>
                <a:lnTo>
                  <a:pt x="2061210" y="638810"/>
                </a:lnTo>
                <a:close/>
              </a:path>
              <a:path w="2073909" h="645160">
                <a:moveTo>
                  <a:pt x="2073910" y="12700"/>
                </a:moveTo>
                <a:lnTo>
                  <a:pt x="2067560" y="12700"/>
                </a:lnTo>
                <a:lnTo>
                  <a:pt x="2061210" y="6350"/>
                </a:lnTo>
                <a:lnTo>
                  <a:pt x="2073910" y="6350"/>
                </a:lnTo>
                <a:lnTo>
                  <a:pt x="2073910" y="12700"/>
                </a:lnTo>
                <a:close/>
              </a:path>
              <a:path w="2073909" h="645160">
                <a:moveTo>
                  <a:pt x="12700" y="638810"/>
                </a:moveTo>
                <a:lnTo>
                  <a:pt x="6350" y="632460"/>
                </a:lnTo>
                <a:lnTo>
                  <a:pt x="12700" y="632460"/>
                </a:lnTo>
                <a:lnTo>
                  <a:pt x="12700" y="638810"/>
                </a:lnTo>
                <a:close/>
              </a:path>
              <a:path w="2073909" h="645160">
                <a:moveTo>
                  <a:pt x="2061210" y="638810"/>
                </a:moveTo>
                <a:lnTo>
                  <a:pt x="12700" y="638810"/>
                </a:lnTo>
                <a:lnTo>
                  <a:pt x="12700" y="632460"/>
                </a:lnTo>
                <a:lnTo>
                  <a:pt x="2061210" y="632460"/>
                </a:lnTo>
                <a:lnTo>
                  <a:pt x="2061210" y="638810"/>
                </a:lnTo>
                <a:close/>
              </a:path>
              <a:path w="2073909" h="645160">
                <a:moveTo>
                  <a:pt x="2073910" y="638810"/>
                </a:moveTo>
                <a:lnTo>
                  <a:pt x="2061210" y="638810"/>
                </a:lnTo>
                <a:lnTo>
                  <a:pt x="2067560" y="632460"/>
                </a:lnTo>
                <a:lnTo>
                  <a:pt x="2073910" y="632460"/>
                </a:lnTo>
                <a:lnTo>
                  <a:pt x="2073910" y="63881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object 13"/>
          <p:cNvSpPr txBox="1"/>
          <p:nvPr/>
        </p:nvSpPr>
        <p:spPr>
          <a:xfrm>
            <a:off x="5986463" y="5691188"/>
            <a:ext cx="2060575" cy="63182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115570" rIns="0" bIns="0" rtlCol="0">
            <a:spAutoFit/>
          </a:bodyPr>
          <a:lstStyle/>
          <a:p>
            <a:pPr marL="340360" fontAlgn="auto">
              <a:spcBef>
                <a:spcPts val="910"/>
              </a:spcBef>
            </a:pPr>
            <a:r>
              <a:rPr sz="2400" b="1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</a:t>
            </a:r>
            <a:r>
              <a:rPr sz="24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C</a:t>
            </a:r>
            <a:endParaRPr sz="24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112838" y="1411288"/>
            <a:ext cx="7651750" cy="331788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11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下列对文中加点词语的相关内容的解说，不正确的一项是（3分）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112838" y="1717675"/>
            <a:ext cx="8961438" cy="1854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4130" fontAlgn="auto">
              <a:lnSpc>
                <a:spcPct val="150000"/>
              </a:lnSpc>
              <a:spcBef>
                <a:spcPts val="95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A.不讳，字面意义是指不可隐讳，又常常用作对尊长者死亡的一种委婉的代称。 B.结婚，文中指男方女方两家之间结成婚姻关系，现代指男性与女性结为夫妇。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fontAlgn="auto">
              <a:spcBef>
                <a:spcPts val="1195"/>
              </a:spcBef>
            </a:pPr>
            <a:r>
              <a:rPr sz="2000" b="1" spc="-5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C.</a:t>
            </a: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休沐，字面意义是休息沐浴，古代官员每隔一段时间休沐，也就是请假休息。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fontAlgn="auto">
              <a:spcBef>
                <a:spcPts val="1195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D.发觉，文中指败露，现代指发现、觉察，败露也可以理解为被发现、被觉察。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238601" name="object 11"/>
          <p:cNvSpPr/>
          <p:nvPr/>
        </p:nvSpPr>
        <p:spPr>
          <a:xfrm>
            <a:off x="7208838" y="4989513"/>
            <a:ext cx="2298700" cy="774700"/>
          </a:xfrm>
          <a:custGeom>
            <a:avLst/>
            <a:gdLst/>
            <a:ahLst/>
            <a:cxnLst/>
            <a:rect l="0" t="0" r="0" b="0"/>
            <a:pathLst>
              <a:path w="2298700" h="774700">
                <a:moveTo>
                  <a:pt x="2298700" y="774700"/>
                </a:moveTo>
                <a:lnTo>
                  <a:pt x="0" y="774700"/>
                </a:lnTo>
                <a:lnTo>
                  <a:pt x="0" y="0"/>
                </a:lnTo>
                <a:lnTo>
                  <a:pt x="2298700" y="0"/>
                </a:lnTo>
                <a:lnTo>
                  <a:pt x="2298700" y="6350"/>
                </a:lnTo>
                <a:lnTo>
                  <a:pt x="12700" y="6350"/>
                </a:lnTo>
                <a:lnTo>
                  <a:pt x="6350" y="12700"/>
                </a:lnTo>
                <a:lnTo>
                  <a:pt x="12700" y="12700"/>
                </a:lnTo>
                <a:lnTo>
                  <a:pt x="12700" y="762000"/>
                </a:lnTo>
                <a:lnTo>
                  <a:pt x="6350" y="762000"/>
                </a:lnTo>
                <a:lnTo>
                  <a:pt x="12700" y="768350"/>
                </a:lnTo>
                <a:lnTo>
                  <a:pt x="2298700" y="768350"/>
                </a:lnTo>
                <a:lnTo>
                  <a:pt x="2298700" y="774700"/>
                </a:lnTo>
                <a:close/>
              </a:path>
              <a:path w="2298700" h="774700">
                <a:moveTo>
                  <a:pt x="12700" y="12700"/>
                </a:moveTo>
                <a:lnTo>
                  <a:pt x="6350" y="12700"/>
                </a:lnTo>
                <a:lnTo>
                  <a:pt x="12700" y="6350"/>
                </a:lnTo>
                <a:lnTo>
                  <a:pt x="12700" y="12700"/>
                </a:lnTo>
                <a:close/>
              </a:path>
              <a:path w="2298700" h="774700">
                <a:moveTo>
                  <a:pt x="2286000" y="12700"/>
                </a:moveTo>
                <a:lnTo>
                  <a:pt x="12700" y="12700"/>
                </a:lnTo>
                <a:lnTo>
                  <a:pt x="12700" y="6350"/>
                </a:lnTo>
                <a:lnTo>
                  <a:pt x="2286000" y="6350"/>
                </a:lnTo>
                <a:lnTo>
                  <a:pt x="2286000" y="12700"/>
                </a:lnTo>
                <a:close/>
              </a:path>
              <a:path w="2298700" h="774700">
                <a:moveTo>
                  <a:pt x="2286000" y="768350"/>
                </a:moveTo>
                <a:lnTo>
                  <a:pt x="2286000" y="6350"/>
                </a:lnTo>
                <a:lnTo>
                  <a:pt x="2292350" y="12700"/>
                </a:lnTo>
                <a:lnTo>
                  <a:pt x="2298700" y="12700"/>
                </a:lnTo>
                <a:lnTo>
                  <a:pt x="2298700" y="762000"/>
                </a:lnTo>
                <a:lnTo>
                  <a:pt x="2292350" y="762000"/>
                </a:lnTo>
                <a:lnTo>
                  <a:pt x="2286000" y="768350"/>
                </a:lnTo>
                <a:close/>
              </a:path>
              <a:path w="2298700" h="774700">
                <a:moveTo>
                  <a:pt x="2298700" y="12700"/>
                </a:moveTo>
                <a:lnTo>
                  <a:pt x="2292350" y="12700"/>
                </a:lnTo>
                <a:lnTo>
                  <a:pt x="2286000" y="6350"/>
                </a:lnTo>
                <a:lnTo>
                  <a:pt x="2298700" y="6350"/>
                </a:lnTo>
                <a:lnTo>
                  <a:pt x="2298700" y="12700"/>
                </a:lnTo>
                <a:close/>
              </a:path>
              <a:path w="2298700" h="774700">
                <a:moveTo>
                  <a:pt x="12700" y="768350"/>
                </a:moveTo>
                <a:lnTo>
                  <a:pt x="6350" y="762000"/>
                </a:lnTo>
                <a:lnTo>
                  <a:pt x="12700" y="762000"/>
                </a:lnTo>
                <a:lnTo>
                  <a:pt x="12700" y="768350"/>
                </a:lnTo>
                <a:close/>
              </a:path>
              <a:path w="2298700" h="774700">
                <a:moveTo>
                  <a:pt x="2286000" y="768350"/>
                </a:moveTo>
                <a:lnTo>
                  <a:pt x="12700" y="768350"/>
                </a:lnTo>
                <a:lnTo>
                  <a:pt x="12700" y="762000"/>
                </a:lnTo>
                <a:lnTo>
                  <a:pt x="2286000" y="762000"/>
                </a:lnTo>
                <a:lnTo>
                  <a:pt x="2286000" y="768350"/>
                </a:lnTo>
                <a:close/>
              </a:path>
              <a:path w="2298700" h="774700">
                <a:moveTo>
                  <a:pt x="2298700" y="768350"/>
                </a:moveTo>
                <a:lnTo>
                  <a:pt x="2286000" y="768350"/>
                </a:lnTo>
                <a:lnTo>
                  <a:pt x="2292350" y="762000"/>
                </a:lnTo>
                <a:lnTo>
                  <a:pt x="2298700" y="762000"/>
                </a:lnTo>
                <a:lnTo>
                  <a:pt x="2298700" y="76835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object 13"/>
          <p:cNvSpPr txBox="1"/>
          <p:nvPr/>
        </p:nvSpPr>
        <p:spPr>
          <a:xfrm>
            <a:off x="7216775" y="4995863"/>
            <a:ext cx="2286000" cy="76200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180340" rIns="0" bIns="0" rtlCol="0">
            <a:spAutoFit/>
          </a:bodyPr>
          <a:lstStyle/>
          <a:p>
            <a:pPr marL="452755" fontAlgn="auto">
              <a:spcBef>
                <a:spcPts val="1420"/>
              </a:spcBef>
            </a:pPr>
            <a:r>
              <a:rPr sz="2400" b="1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</a:t>
            </a:r>
            <a:r>
              <a:rPr sz="24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C</a:t>
            </a:r>
            <a:endParaRPr sz="24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112838" y="1347788"/>
            <a:ext cx="7142163" cy="331788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12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下列对原文有关内容的概括和分析，不正确的一项是（3分）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xfrm>
            <a:off x="1112838" y="1614488"/>
            <a:ext cx="9186863" cy="4489450"/>
          </a:xfrm>
        </p:spPr>
        <p:txBody>
          <a:bodyPr vert="horz" wrap="square" lIns="0" tIns="51562" rIns="0" bIns="0" rtlCol="0">
            <a:spAutoFit/>
          </a:bodyPr>
          <a:lstStyle/>
          <a:p>
            <a:pPr marL="12700" marR="218440" indent="0" algn="l" defTabSz="914400" rtl="0" eaLnBrk="1" fontAlgn="auto" latinLnBrk="0" hangingPunct="1">
              <a:lnSpc>
                <a:spcPct val="125000"/>
              </a:lnSpc>
              <a:spcBef>
                <a:spcPts val="9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A.霍光得到提携，又受武帝重托。他由兄长去病带至长安，仕途上屡获升迁，直 到侍奉皇上；武帝临终，将少子托付给他，要他行周公辅佐之事。</a:t>
            </a:r>
          </a:p>
          <a:p>
            <a:pPr marL="12700" marR="5080" indent="0" algn="l" defTabSz="914400" rtl="0" eaLnBrk="1" fontAlgn="auto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B.霍光主持大局，得罪一干权贵。他秉公处事，拒绝权臣的无理请求，因此遭到怨 恨，以致后来受到上官桀父子、桑弘羊等皇亲国戚的抱团诬告。</a:t>
            </a:r>
          </a:p>
          <a:p>
            <a:pPr marL="12700" marR="200025" indent="0" algn="l" defTabSz="914400" rtl="0" eaLnBrk="1" fontAlgn="auto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C.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霍光遭到陷害，昭帝主持公道。政敌想扳倒他，让人假托替燕王上书，说霍光 专权放纵，或将发生意外之变；昭帝却不予理会，表示霍光无罪。</a:t>
            </a:r>
          </a:p>
          <a:p>
            <a:pPr marL="12700" marR="217170" indent="0" algn="l" defTabSz="914400" rtl="0" eaLnBrk="1" fontAlgn="auto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n-ea"/>
                <a:cs typeface="华文细黑" panose="02010600040101010101" charset="-122"/>
              </a:rPr>
              <a:t>D.霍光挫败政敌，威名天下传扬。昭帝力挺霍光，政敌再也不敢发声，于是转而 暗中谋杀霍光，结果弄巧成拙，被一举铲除，霍光因而威震海内。</a:t>
            </a:r>
          </a:p>
        </p:txBody>
      </p:sp>
      <p:sp>
        <p:nvSpPr>
          <p:cNvPr id="239625" name="object 11"/>
          <p:cNvSpPr/>
          <p:nvPr/>
        </p:nvSpPr>
        <p:spPr>
          <a:xfrm>
            <a:off x="6854825" y="5602288"/>
            <a:ext cx="2143125" cy="687387"/>
          </a:xfrm>
          <a:custGeom>
            <a:avLst/>
            <a:gdLst/>
            <a:ahLst/>
            <a:cxnLst/>
            <a:rect l="0" t="0" r="0" b="0"/>
            <a:pathLst>
              <a:path w="2143759" h="688339">
                <a:moveTo>
                  <a:pt x="2143759" y="688339"/>
                </a:moveTo>
                <a:lnTo>
                  <a:pt x="0" y="688339"/>
                </a:lnTo>
                <a:lnTo>
                  <a:pt x="0" y="0"/>
                </a:lnTo>
                <a:lnTo>
                  <a:pt x="2143759" y="0"/>
                </a:lnTo>
                <a:lnTo>
                  <a:pt x="2143759" y="6350"/>
                </a:lnTo>
                <a:lnTo>
                  <a:pt x="12700" y="6350"/>
                </a:lnTo>
                <a:lnTo>
                  <a:pt x="6350" y="12700"/>
                </a:lnTo>
                <a:lnTo>
                  <a:pt x="12700" y="12700"/>
                </a:lnTo>
                <a:lnTo>
                  <a:pt x="12700" y="675639"/>
                </a:lnTo>
                <a:lnTo>
                  <a:pt x="6350" y="675639"/>
                </a:lnTo>
                <a:lnTo>
                  <a:pt x="12700" y="681989"/>
                </a:lnTo>
                <a:lnTo>
                  <a:pt x="2143759" y="681989"/>
                </a:lnTo>
                <a:lnTo>
                  <a:pt x="2143759" y="688339"/>
                </a:lnTo>
                <a:close/>
              </a:path>
              <a:path w="2143759" h="688339">
                <a:moveTo>
                  <a:pt x="12700" y="12700"/>
                </a:moveTo>
                <a:lnTo>
                  <a:pt x="6350" y="12700"/>
                </a:lnTo>
                <a:lnTo>
                  <a:pt x="12700" y="6350"/>
                </a:lnTo>
                <a:lnTo>
                  <a:pt x="12700" y="12700"/>
                </a:lnTo>
                <a:close/>
              </a:path>
              <a:path w="2143759" h="688339">
                <a:moveTo>
                  <a:pt x="2131059" y="12700"/>
                </a:moveTo>
                <a:lnTo>
                  <a:pt x="12700" y="12700"/>
                </a:lnTo>
                <a:lnTo>
                  <a:pt x="12700" y="6350"/>
                </a:lnTo>
                <a:lnTo>
                  <a:pt x="2131059" y="6350"/>
                </a:lnTo>
                <a:lnTo>
                  <a:pt x="2131059" y="12700"/>
                </a:lnTo>
                <a:close/>
              </a:path>
              <a:path w="2143759" h="688339">
                <a:moveTo>
                  <a:pt x="2131059" y="681989"/>
                </a:moveTo>
                <a:lnTo>
                  <a:pt x="2131059" y="6350"/>
                </a:lnTo>
                <a:lnTo>
                  <a:pt x="2137409" y="12700"/>
                </a:lnTo>
                <a:lnTo>
                  <a:pt x="2143759" y="12700"/>
                </a:lnTo>
                <a:lnTo>
                  <a:pt x="2143759" y="675639"/>
                </a:lnTo>
                <a:lnTo>
                  <a:pt x="2137409" y="675639"/>
                </a:lnTo>
                <a:lnTo>
                  <a:pt x="2131059" y="681989"/>
                </a:lnTo>
                <a:close/>
              </a:path>
              <a:path w="2143759" h="688339">
                <a:moveTo>
                  <a:pt x="2143759" y="12700"/>
                </a:moveTo>
                <a:lnTo>
                  <a:pt x="2137409" y="12700"/>
                </a:lnTo>
                <a:lnTo>
                  <a:pt x="2131059" y="6350"/>
                </a:lnTo>
                <a:lnTo>
                  <a:pt x="2143759" y="6350"/>
                </a:lnTo>
                <a:lnTo>
                  <a:pt x="2143759" y="12700"/>
                </a:lnTo>
                <a:close/>
              </a:path>
              <a:path w="2143759" h="688339">
                <a:moveTo>
                  <a:pt x="12700" y="681989"/>
                </a:moveTo>
                <a:lnTo>
                  <a:pt x="6350" y="675639"/>
                </a:lnTo>
                <a:lnTo>
                  <a:pt x="12700" y="675639"/>
                </a:lnTo>
                <a:lnTo>
                  <a:pt x="12700" y="681989"/>
                </a:lnTo>
                <a:close/>
              </a:path>
              <a:path w="2143759" h="688339">
                <a:moveTo>
                  <a:pt x="2131059" y="681989"/>
                </a:moveTo>
                <a:lnTo>
                  <a:pt x="12700" y="681989"/>
                </a:lnTo>
                <a:lnTo>
                  <a:pt x="12700" y="675639"/>
                </a:lnTo>
                <a:lnTo>
                  <a:pt x="2131059" y="675639"/>
                </a:lnTo>
                <a:lnTo>
                  <a:pt x="2131059" y="681989"/>
                </a:lnTo>
                <a:close/>
              </a:path>
              <a:path w="2143759" h="688339">
                <a:moveTo>
                  <a:pt x="2143759" y="681989"/>
                </a:moveTo>
                <a:lnTo>
                  <a:pt x="2131059" y="681989"/>
                </a:lnTo>
                <a:lnTo>
                  <a:pt x="2137409" y="675639"/>
                </a:lnTo>
                <a:lnTo>
                  <a:pt x="2143759" y="675639"/>
                </a:lnTo>
                <a:lnTo>
                  <a:pt x="2143759" y="681989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object 13"/>
          <p:cNvSpPr txBox="1"/>
          <p:nvPr/>
        </p:nvSpPr>
        <p:spPr>
          <a:xfrm>
            <a:off x="6861175" y="5608638"/>
            <a:ext cx="2130425" cy="674688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137795" rIns="0" bIns="0" rtlCol="0">
            <a:spAutoFit/>
          </a:bodyPr>
          <a:lstStyle/>
          <a:p>
            <a:pPr marL="376555" fontAlgn="auto">
              <a:spcBef>
                <a:spcPts val="1085"/>
              </a:spcBef>
            </a:pPr>
            <a:r>
              <a:rPr sz="2400" b="1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</a:t>
            </a:r>
            <a:r>
              <a:rPr sz="24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B</a:t>
            </a:r>
            <a:endParaRPr sz="24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12838" y="1411288"/>
            <a:ext cx="5614988" cy="331788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13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把文中画横线的句子翻译成现代汉语。（8分）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12838" y="1717675"/>
            <a:ext cx="9090025" cy="2954338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12700" fontAlgn="auto">
              <a:spcBef>
                <a:spcPts val="1295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（1）桀因帝姊盖主内安女后宫为倢伃，数月，立为皇后。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fontAlgn="auto">
              <a:spcBef>
                <a:spcPts val="1195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（2）上辄怒曰：“大将军忠臣，先帝所属以辅朕身，敢有毁者坐之。”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fontAlgn="auto">
              <a:spcBef>
                <a:spcPts val="10"/>
              </a:spcBef>
            </a:pPr>
            <a:endParaRPr sz="3350" noProof="1">
              <a:latin typeface="Times New Roman" panose="02020603050405020304"/>
              <a:cs typeface="Times New Roman" panose="02020603050405020304"/>
            </a:endParaRPr>
          </a:p>
          <a:p>
            <a:pPr marL="12700" fontAlgn="auto"/>
            <a:r>
              <a:rPr sz="2000" b="1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）</a:t>
            </a:r>
            <a:endParaRPr sz="2000" noProof="1">
              <a:latin typeface="楷体" panose="02010609060101010101" charset="-122"/>
              <a:cs typeface="楷体" panose="02010609060101010101" charset="-122"/>
            </a:endParaRPr>
          </a:p>
          <a:p>
            <a:pPr marL="12700" marR="8255" fontAlgn="auto"/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①（4分）上官桀通过昭帝姐姐盖主把上官安女儿送进后宫当倢伃，数月后，立为 皇后。</a:t>
            </a: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[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评分参考</a:t>
            </a: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]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译出大意给</a:t>
            </a: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2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分；“因”“内”两处，每译对一处给</a:t>
            </a: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1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分。</a:t>
            </a:r>
            <a:endParaRPr sz="2000" noProof="1">
              <a:latin typeface="楷体" panose="02010609060101010101" charset="-122"/>
              <a:cs typeface="楷体" panose="02010609060101010101" charset="-122"/>
            </a:endParaRPr>
          </a:p>
          <a:p>
            <a:pPr marL="12700" marR="5080" fontAlgn="auto"/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②（4分）昭帝就发怒说：“大将军是忠臣，先帝嘱托他辅佐我，有谁敢诽谤就治 谁的罪。”</a:t>
            </a:r>
            <a:r>
              <a:rPr sz="2000" b="1" spc="16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 </a:t>
            </a: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[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评分参考</a:t>
            </a: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]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译出大意给</a:t>
            </a: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2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分；“属”“坐”两处，每译对一处给</a:t>
            </a: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1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分。</a:t>
            </a:r>
            <a:endParaRPr sz="20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12838" y="1411288"/>
            <a:ext cx="8669338" cy="331788"/>
          </a:xfrm>
        </p:spPr>
        <p:txBody>
          <a:bodyPr vert="horz" wrap="square" lIns="0" tIns="13335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14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.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华文细黑" panose="02010600040101010101" charset="-122"/>
                <a:ea typeface="+mj-ea"/>
                <a:cs typeface="华文细黑" panose="02010600040101010101" charset="-122"/>
              </a:rPr>
              <a:t>文末说到霍光最终一举清除政敌，其政敌最为严重的罪行是什么？（3分）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12838" y="2182813"/>
            <a:ext cx="5895975" cy="939800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12700" fontAlgn="auto">
              <a:spcBef>
                <a:spcPts val="1295"/>
              </a:spcBef>
            </a:pP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（答案）密谋废黜汉昭帝。或：迎立燕王旦为皇帝。</a:t>
            </a:r>
            <a:endParaRPr sz="2000" noProof="1">
              <a:latin typeface="楷体" panose="02010609060101010101" charset="-122"/>
              <a:cs typeface="楷体" panose="02010609060101010101" charset="-122"/>
            </a:endParaRPr>
          </a:p>
          <a:p>
            <a:pPr marL="12700" fontAlgn="auto">
              <a:spcBef>
                <a:spcPts val="1195"/>
              </a:spcBef>
            </a:pP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[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评分参考</a:t>
            </a:r>
            <a:r>
              <a:rPr sz="20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] </a:t>
            </a:r>
            <a:r>
              <a:rPr sz="20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意思答对即可。</a:t>
            </a:r>
            <a:endParaRPr sz="20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7" name="object 7"/>
          <p:cNvSpPr>
            <a:spLocks noGrp="1"/>
          </p:cNvSpPr>
          <p:nvPr>
            <p:ph type="title"/>
          </p:nvPr>
        </p:nvSpPr>
        <p:spPr>
          <a:xfrm>
            <a:off x="1112838" y="1347788"/>
            <a:ext cx="6958012" cy="321242"/>
          </a:xfrm>
        </p:spPr>
        <p:txBody>
          <a:bodyPr vert="horz" wrap="square" lIns="0" tIns="13335" rIns="0" bIns="0" anchor="t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0"/>
              </a:spcBef>
            </a:pPr>
            <a:r>
              <a:rPr lang="zh-CN" altLang="zh-CN" sz="2000" dirty="0">
                <a:solidFill>
                  <a:srgbClr val="C00000"/>
                </a:solidFill>
                <a:latin typeface="华文细黑" panose="02010600040101010101" charset="-122"/>
                <a:ea typeface="+mj-ea"/>
                <a:cs typeface="+mj-cs"/>
              </a:rPr>
              <a:t>【示例】（2021年普通高等学校招生全国统一考试模拟演练）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936874" y="1649413"/>
            <a:ext cx="5921375" cy="3666068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algn="ctr" fontAlgn="auto">
              <a:spcBef>
                <a:spcPts val="1295"/>
              </a:spcBef>
            </a:pPr>
            <a:r>
              <a:rPr sz="2800" b="1" noProof="1">
                <a:latin typeface="楷体" panose="02010609060101010101" charset="-122"/>
                <a:ea typeface="+mn-ea"/>
                <a:cs typeface="楷体" panose="02010609060101010101" charset="-122"/>
              </a:rPr>
              <a:t>幽州新岁</a:t>
            </a:r>
            <a:r>
              <a:rPr sz="2800" b="1" spc="-5" noProof="1">
                <a:latin typeface="楷体" panose="02010609060101010101" charset="-122"/>
                <a:ea typeface="+mn-ea"/>
                <a:cs typeface="楷体" panose="02010609060101010101" charset="-122"/>
              </a:rPr>
              <a:t>作</a:t>
            </a:r>
            <a:endParaRPr sz="2800" noProof="1">
              <a:latin typeface="楷体" panose="02010609060101010101" charset="-122"/>
              <a:cs typeface="楷体" panose="02010609060101010101" charset="-122"/>
            </a:endParaRPr>
          </a:p>
          <a:p>
            <a:pPr marR="765810" algn="r" fontAlgn="auto">
              <a:spcBef>
                <a:spcPts val="1195"/>
              </a:spcBef>
            </a:pPr>
            <a:r>
              <a:rPr sz="2800" b="1" noProof="1">
                <a:latin typeface="楷体" panose="02010609060101010101" charset="-122"/>
                <a:ea typeface="+mn-ea"/>
                <a:cs typeface="楷体" panose="02010609060101010101" charset="-122"/>
              </a:rPr>
              <a:t>张</a:t>
            </a:r>
            <a:r>
              <a:rPr sz="2800" b="1" spc="-5" noProof="1">
                <a:latin typeface="楷体" panose="02010609060101010101" charset="-122"/>
                <a:ea typeface="+mn-ea"/>
                <a:cs typeface="楷体" panose="02010609060101010101" charset="-122"/>
              </a:rPr>
              <a:t>说</a:t>
            </a:r>
            <a:endParaRPr sz="2800" noProof="1">
              <a:latin typeface="楷体" panose="02010609060101010101" charset="-122"/>
              <a:cs typeface="楷体" panose="02010609060101010101" charset="-122"/>
            </a:endParaRPr>
          </a:p>
          <a:p>
            <a:pPr marL="12700" marR="5080" algn="just" fontAlgn="auto">
              <a:lnSpc>
                <a:spcPct val="150000"/>
              </a:lnSpc>
            </a:pPr>
            <a:r>
              <a:rPr sz="2800" b="1" spc="-5" noProof="1">
                <a:latin typeface="楷体" panose="02010609060101010101" charset="-122"/>
                <a:ea typeface="+mn-ea"/>
                <a:cs typeface="楷体" panose="02010609060101010101" charset="-122"/>
              </a:rPr>
              <a:t>去岁荆南梅似雪，今年蓟北雪如梅。 共知人事何常定，且喜年华去复来。 边镇戍歌连夜动，京城燎火彻明开。 遥遥西向长安日，愿上南山寿一杯。</a:t>
            </a:r>
            <a:endParaRPr sz="28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D0085A8-7B2D-42AB-9EE5-9678CB7047A4}"/>
              </a:ext>
            </a:extLst>
          </p:cNvPr>
          <p:cNvSpPr txBox="1"/>
          <p:nvPr/>
        </p:nvSpPr>
        <p:spPr>
          <a:xfrm>
            <a:off x="371475" y="733425"/>
            <a:ext cx="1096327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2015</a:t>
            </a:r>
            <a:r>
              <a:rPr lang="zh-CN" altLang="en-US" sz="2800" dirty="0">
                <a:solidFill>
                  <a:srgbClr val="FF0000"/>
                </a:solidFill>
              </a:rPr>
              <a:t>全国</a:t>
            </a:r>
            <a:r>
              <a:rPr lang="en-US" altLang="zh-CN" sz="28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Ⅰ</a:t>
            </a:r>
            <a:r>
              <a:rPr lang="zh-CN" altLang="en-US" sz="2800" dirty="0">
                <a:solidFill>
                  <a:srgbClr val="FF0000"/>
                </a:solidFill>
              </a:rPr>
              <a:t>卷                    </a:t>
            </a:r>
            <a:r>
              <a:rPr lang="zh-CN" altLang="en-US" sz="2800" dirty="0"/>
              <a:t>发临洮将赴北庭留别</a:t>
            </a:r>
          </a:p>
          <a:p>
            <a:pPr algn="ctr"/>
            <a:r>
              <a:rPr lang="zh-CN" altLang="en-US" sz="2800" dirty="0"/>
              <a:t>岑参 </a:t>
            </a:r>
            <a:endParaRPr lang="en-US" altLang="zh-CN" sz="2800" dirty="0"/>
          </a:p>
          <a:p>
            <a:pPr algn="ctr"/>
            <a:r>
              <a:rPr lang="zh-CN" altLang="en-US" sz="2800" dirty="0"/>
              <a:t>闻说轮台路，连年见雪飞。</a:t>
            </a:r>
          </a:p>
          <a:p>
            <a:pPr algn="ctr"/>
            <a:r>
              <a:rPr lang="zh-CN" altLang="en-US" sz="2800" dirty="0"/>
              <a:t>春风曾不到，汉使亦应稀。</a:t>
            </a:r>
          </a:p>
          <a:p>
            <a:pPr algn="ctr"/>
            <a:r>
              <a:rPr lang="zh-CN" altLang="en-US" sz="2800" dirty="0"/>
              <a:t>白草通疏勒，青山过武威。</a:t>
            </a:r>
          </a:p>
          <a:p>
            <a:pPr algn="ctr"/>
            <a:r>
              <a:rPr lang="zh-CN" altLang="en-US" sz="2800" dirty="0">
                <a:solidFill>
                  <a:srgbClr val="FF0000"/>
                </a:solidFill>
              </a:rPr>
              <a:t>勤王敢道远，私向梦中归。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algn="ctr"/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2017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年全国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Ⅱ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卷苏轼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送子由使契丹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2020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年全国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Ⅰ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卷陆龟蒙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奉和袭美抱疾杜门见寄次韵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2018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年全国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Ⅰ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卷试题李贺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野歌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1D41D5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“男儿屈穷心不穷，枯荣不等嗔天公。</a:t>
            </a:r>
            <a:endParaRPr lang="en-US" altLang="zh-CN" sz="2800" b="1" dirty="0">
              <a:solidFill>
                <a:srgbClr val="1D41D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1D41D5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寒风又变为春柳，条条看即烟濛濛”</a:t>
            </a:r>
            <a:endParaRPr lang="en-US" altLang="zh-CN" sz="2800" b="1" dirty="0">
              <a:solidFill>
                <a:srgbClr val="1D41D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4058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609725" y="1292225"/>
            <a:ext cx="8193088" cy="941388"/>
          </a:xfrm>
        </p:spPr>
        <p:txBody>
          <a:bodyPr vert="horz" wrap="square" lIns="0" tIns="13335" rIns="0" bIns="0" rtlCol="0">
            <a:spAutoFit/>
          </a:bodyPr>
          <a:lstStyle/>
          <a:p>
            <a:pPr marL="0" marR="0" indent="0" algn="ctr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  <a:tabLst>
                <a:tab pos="1788795" algn="l"/>
              </a:tabLst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幽州新岁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作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	张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说</a:t>
            </a:r>
          </a:p>
          <a:p>
            <a:pPr marL="12700" marR="508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去岁荆南梅似雪，今年蓟北雪如梅。共知人事何常定，且喜年华去复来。 边镇戍歌连夜动，京城燎火彻明开。遥遥西向长安日，愿上南山寿一杯。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112838" y="2492375"/>
            <a:ext cx="8197850" cy="1930400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 fontAlgn="auto">
              <a:spcBef>
                <a:spcPts val="695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15</a:t>
            </a:r>
            <a:r>
              <a:rPr sz="2000" b="1" spc="-5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.</a:t>
            </a: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下列对这首诗的理解和赏析，不正确的一项是（3分）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fontAlgn="auto">
              <a:spcBef>
                <a:spcPts val="595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A</a:t>
            </a:r>
            <a:r>
              <a:rPr sz="2000" b="1" spc="-5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.</a:t>
            </a: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首联分别写两地物候，以雪喻梅，又以梅喻雪，循环往复，颇有意趣。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fontAlgn="auto">
              <a:spcBef>
                <a:spcPts val="595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B</a:t>
            </a:r>
            <a:r>
              <a:rPr sz="2000" b="1" spc="-5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.</a:t>
            </a: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诗人慨叹人事无常，不能自主，但面对新春去而复来，还是感到欣慰。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fontAlgn="auto">
              <a:spcBef>
                <a:spcPts val="595"/>
              </a:spcBef>
            </a:pPr>
            <a:r>
              <a:rPr sz="2000" b="1" spc="-5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C.</a:t>
            </a: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颈联写新年伊始，普天同庆，不论京都边塞，全都洋溢着欢乐的气氛。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fontAlgn="auto">
              <a:spcBef>
                <a:spcPts val="600"/>
              </a:spcBef>
            </a:pP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D</a:t>
            </a:r>
            <a:r>
              <a:rPr sz="2000" b="1" spc="-5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.</a:t>
            </a:r>
            <a:r>
              <a:rPr sz="20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诗人暗自祝祷，待到重返长安的那一天，必将把酒尽欢，为自己上寿。</a:t>
            </a:r>
            <a:endParaRPr sz="2000" noProof="1">
              <a:latin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244745" name="object 11"/>
          <p:cNvSpPr/>
          <p:nvPr/>
        </p:nvSpPr>
        <p:spPr>
          <a:xfrm>
            <a:off x="7000875" y="5172075"/>
            <a:ext cx="2298700" cy="774700"/>
          </a:xfrm>
          <a:custGeom>
            <a:avLst/>
            <a:gdLst/>
            <a:ahLst/>
            <a:cxnLst/>
            <a:rect l="0" t="0" r="0" b="0"/>
            <a:pathLst>
              <a:path w="2298700" h="774700">
                <a:moveTo>
                  <a:pt x="2298700" y="774700"/>
                </a:moveTo>
                <a:lnTo>
                  <a:pt x="0" y="774700"/>
                </a:lnTo>
                <a:lnTo>
                  <a:pt x="0" y="0"/>
                </a:lnTo>
                <a:lnTo>
                  <a:pt x="2298700" y="0"/>
                </a:lnTo>
                <a:lnTo>
                  <a:pt x="2298700" y="6350"/>
                </a:lnTo>
                <a:lnTo>
                  <a:pt x="12700" y="6350"/>
                </a:lnTo>
                <a:lnTo>
                  <a:pt x="6350" y="12700"/>
                </a:lnTo>
                <a:lnTo>
                  <a:pt x="12700" y="12700"/>
                </a:lnTo>
                <a:lnTo>
                  <a:pt x="12700" y="762000"/>
                </a:lnTo>
                <a:lnTo>
                  <a:pt x="6350" y="762000"/>
                </a:lnTo>
                <a:lnTo>
                  <a:pt x="12700" y="768350"/>
                </a:lnTo>
                <a:lnTo>
                  <a:pt x="2298700" y="768350"/>
                </a:lnTo>
                <a:lnTo>
                  <a:pt x="2298700" y="774700"/>
                </a:lnTo>
                <a:close/>
              </a:path>
              <a:path w="2298700" h="774700">
                <a:moveTo>
                  <a:pt x="12700" y="12700"/>
                </a:moveTo>
                <a:lnTo>
                  <a:pt x="6350" y="12700"/>
                </a:lnTo>
                <a:lnTo>
                  <a:pt x="12700" y="6350"/>
                </a:lnTo>
                <a:lnTo>
                  <a:pt x="12700" y="12700"/>
                </a:lnTo>
                <a:close/>
              </a:path>
              <a:path w="2298700" h="774700">
                <a:moveTo>
                  <a:pt x="2286000" y="12700"/>
                </a:moveTo>
                <a:lnTo>
                  <a:pt x="12700" y="12700"/>
                </a:lnTo>
                <a:lnTo>
                  <a:pt x="12700" y="6350"/>
                </a:lnTo>
                <a:lnTo>
                  <a:pt x="2286000" y="6350"/>
                </a:lnTo>
                <a:lnTo>
                  <a:pt x="2286000" y="12700"/>
                </a:lnTo>
                <a:close/>
              </a:path>
              <a:path w="2298700" h="774700">
                <a:moveTo>
                  <a:pt x="2286000" y="768350"/>
                </a:moveTo>
                <a:lnTo>
                  <a:pt x="2286000" y="6350"/>
                </a:lnTo>
                <a:lnTo>
                  <a:pt x="2292350" y="12700"/>
                </a:lnTo>
                <a:lnTo>
                  <a:pt x="2298700" y="12700"/>
                </a:lnTo>
                <a:lnTo>
                  <a:pt x="2298700" y="762000"/>
                </a:lnTo>
                <a:lnTo>
                  <a:pt x="2292350" y="762000"/>
                </a:lnTo>
                <a:lnTo>
                  <a:pt x="2286000" y="768350"/>
                </a:lnTo>
                <a:close/>
              </a:path>
              <a:path w="2298700" h="774700">
                <a:moveTo>
                  <a:pt x="2298700" y="12700"/>
                </a:moveTo>
                <a:lnTo>
                  <a:pt x="2292350" y="12700"/>
                </a:lnTo>
                <a:lnTo>
                  <a:pt x="2286000" y="6350"/>
                </a:lnTo>
                <a:lnTo>
                  <a:pt x="2298700" y="6350"/>
                </a:lnTo>
                <a:lnTo>
                  <a:pt x="2298700" y="12700"/>
                </a:lnTo>
                <a:close/>
              </a:path>
              <a:path w="2298700" h="774700">
                <a:moveTo>
                  <a:pt x="12700" y="768350"/>
                </a:moveTo>
                <a:lnTo>
                  <a:pt x="6350" y="762000"/>
                </a:lnTo>
                <a:lnTo>
                  <a:pt x="12700" y="762000"/>
                </a:lnTo>
                <a:lnTo>
                  <a:pt x="12700" y="768350"/>
                </a:lnTo>
                <a:close/>
              </a:path>
              <a:path w="2298700" h="774700">
                <a:moveTo>
                  <a:pt x="2286000" y="768350"/>
                </a:moveTo>
                <a:lnTo>
                  <a:pt x="12700" y="768350"/>
                </a:lnTo>
                <a:lnTo>
                  <a:pt x="12700" y="762000"/>
                </a:lnTo>
                <a:lnTo>
                  <a:pt x="2286000" y="762000"/>
                </a:lnTo>
                <a:lnTo>
                  <a:pt x="2286000" y="768350"/>
                </a:lnTo>
                <a:close/>
              </a:path>
              <a:path w="2298700" h="774700">
                <a:moveTo>
                  <a:pt x="2298700" y="768350"/>
                </a:moveTo>
                <a:lnTo>
                  <a:pt x="2286000" y="768350"/>
                </a:lnTo>
                <a:lnTo>
                  <a:pt x="2292350" y="762000"/>
                </a:lnTo>
                <a:lnTo>
                  <a:pt x="2298700" y="762000"/>
                </a:lnTo>
                <a:lnTo>
                  <a:pt x="2298700" y="76835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4746" name="object 12"/>
          <p:cNvSpPr/>
          <p:nvPr/>
        </p:nvSpPr>
        <p:spPr>
          <a:xfrm>
            <a:off x="1289050" y="4284663"/>
            <a:ext cx="5527675" cy="1042987"/>
          </a:xfrm>
          <a:custGeom>
            <a:avLst/>
            <a:gdLst/>
            <a:ahLst/>
            <a:cxnLst/>
            <a:rect l="0" t="0" r="0" b="0"/>
            <a:pathLst>
              <a:path w="5528945" h="1043304">
                <a:moveTo>
                  <a:pt x="5528462" y="1042936"/>
                </a:moveTo>
                <a:lnTo>
                  <a:pt x="5337340" y="1042936"/>
                </a:lnTo>
                <a:lnTo>
                  <a:pt x="0" y="12471"/>
                </a:lnTo>
                <a:lnTo>
                  <a:pt x="2413" y="0"/>
                </a:lnTo>
                <a:lnTo>
                  <a:pt x="5338551" y="1030236"/>
                </a:lnTo>
                <a:lnTo>
                  <a:pt x="5337937" y="1030236"/>
                </a:lnTo>
                <a:lnTo>
                  <a:pt x="5339143" y="1030351"/>
                </a:lnTo>
                <a:lnTo>
                  <a:pt x="5528462" y="1030351"/>
                </a:lnTo>
                <a:lnTo>
                  <a:pt x="5528462" y="1042936"/>
                </a:lnTo>
                <a:close/>
              </a:path>
              <a:path w="5528945" h="1043304">
                <a:moveTo>
                  <a:pt x="5339143" y="1030351"/>
                </a:moveTo>
                <a:lnTo>
                  <a:pt x="5337937" y="1030236"/>
                </a:lnTo>
                <a:lnTo>
                  <a:pt x="5338551" y="1030236"/>
                </a:lnTo>
                <a:lnTo>
                  <a:pt x="5339143" y="1030351"/>
                </a:lnTo>
                <a:close/>
              </a:path>
              <a:path w="5528945" h="1043304">
                <a:moveTo>
                  <a:pt x="5528462" y="1030351"/>
                </a:moveTo>
                <a:lnTo>
                  <a:pt x="5339143" y="1030351"/>
                </a:lnTo>
                <a:lnTo>
                  <a:pt x="5338551" y="1030236"/>
                </a:lnTo>
                <a:lnTo>
                  <a:pt x="5528462" y="1030236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object 13"/>
          <p:cNvSpPr txBox="1"/>
          <p:nvPr/>
        </p:nvSpPr>
        <p:spPr>
          <a:xfrm>
            <a:off x="7007225" y="5178425"/>
            <a:ext cx="2286000" cy="76200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179705" rIns="0" bIns="0" rtlCol="0">
            <a:spAutoFit/>
          </a:bodyPr>
          <a:lstStyle/>
          <a:p>
            <a:pPr marL="453390" fontAlgn="auto">
              <a:spcBef>
                <a:spcPts val="1415"/>
              </a:spcBef>
            </a:pPr>
            <a:r>
              <a:rPr sz="2400" b="1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</a:t>
            </a:r>
            <a:r>
              <a:rPr sz="2400" b="1" spc="-10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D</a:t>
            </a:r>
            <a:endParaRPr sz="2400" noProof="1"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650365" y="347345"/>
            <a:ext cx="8193088" cy="941388"/>
          </a:xfrm>
        </p:spPr>
        <p:txBody>
          <a:bodyPr vert="horz" wrap="square" lIns="0" tIns="13335" rIns="0" bIns="0" rtlCol="0">
            <a:spAutoFit/>
          </a:bodyPr>
          <a:lstStyle/>
          <a:p>
            <a:pPr marL="0" marR="0" indent="0" algn="ctr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ct val="0"/>
              </a:spcAft>
              <a:buClrTx/>
              <a:buSzTx/>
              <a:buFontTx/>
              <a:buNone/>
              <a:tabLst>
                <a:tab pos="1788795" algn="l"/>
              </a:tabLst>
            </a:pP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幽州新岁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作</a:t>
            </a:r>
            <a:r>
              <a:rPr kumimoji="0" sz="2000" b="1" i="0" u="none" strike="noStrike" kern="0" cap="none" spc="0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	张</a:t>
            </a: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说</a:t>
            </a:r>
          </a:p>
          <a:p>
            <a:pPr marL="12700" marR="508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0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charset="-122"/>
                <a:ea typeface="+mj-ea"/>
                <a:cs typeface="楷体" panose="02010609060101010101" charset="-122"/>
              </a:rPr>
              <a:t>去岁荆南梅似雪，今年蓟北雪如梅。共知人事何常定，且喜年华去复来。 边镇戍歌连夜动，京城燎火彻明开。遥遥西向长安日，愿上南山寿一杯。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97840" y="1538288"/>
            <a:ext cx="11470640" cy="504048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fontAlgn="auto">
              <a:spcBef>
                <a:spcPts val="105"/>
              </a:spcBef>
            </a:pPr>
            <a:r>
              <a:rPr sz="24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16</a:t>
            </a:r>
            <a:r>
              <a:rPr sz="2400" b="1" spc="-5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.</a:t>
            </a:r>
            <a:r>
              <a:rPr sz="2400" b="1" noProof="1">
                <a:latin typeface="华文细黑" panose="02010600040101010101" charset="-122"/>
                <a:ea typeface="+mn-ea"/>
                <a:cs typeface="华文细黑" panose="02010600040101010101" charset="-122"/>
              </a:rPr>
              <a:t>请简要概括这首诗所表达的思想感情。（6分）</a:t>
            </a:r>
            <a:endParaRPr sz="2400" noProof="1">
              <a:latin typeface="华文细黑" panose="02010600040101010101" charset="-122"/>
              <a:cs typeface="华文细黑" panose="02010600040101010101" charset="-122"/>
            </a:endParaRPr>
          </a:p>
          <a:p>
            <a:pPr marL="12700" marR="135255" fontAlgn="auto">
              <a:lnSpc>
                <a:spcPct val="150000"/>
              </a:lnSpc>
              <a:spcBef>
                <a:spcPts val="2265"/>
              </a:spcBef>
            </a:pPr>
            <a:r>
              <a:rPr sz="2400" b="1" spc="-5" noProof="1">
                <a:solidFill>
                  <a:srgbClr val="FF0000"/>
                </a:solidFill>
                <a:latin typeface="楷体" panose="02010609060101010101" charset="-122"/>
                <a:ea typeface="+mn-ea"/>
                <a:cs typeface="楷体" panose="02010609060101010101" charset="-122"/>
              </a:rPr>
              <a:t>（答案）①通过描写景物、气候的变易，抒发对南北流徙、时光荏苒的感慨，喜中寓悲；②诗人身在边关，心系朝廷，渴望能早日回到长安。</a:t>
            </a:r>
            <a:endParaRPr sz="2400" noProof="1">
              <a:latin typeface="楷体" panose="02010609060101010101" charset="-122"/>
              <a:cs typeface="楷体" panose="02010609060101010101" charset="-122"/>
            </a:endParaRPr>
          </a:p>
          <a:p>
            <a:pPr marL="12700" marR="5080" fontAlgn="auto">
              <a:lnSpc>
                <a:spcPct val="150000"/>
              </a:lnSpc>
            </a:pPr>
            <a:r>
              <a:rPr sz="2400" b="1" spc="-10" noProof="1">
                <a:latin typeface="楷体" panose="02010609060101010101" charset="-122"/>
                <a:ea typeface="+mn-ea"/>
                <a:cs typeface="楷体" panose="02010609060101010101" charset="-122"/>
              </a:rPr>
              <a:t>[</a:t>
            </a:r>
            <a:r>
              <a:rPr sz="2400" b="1" spc="-5" noProof="1">
                <a:latin typeface="楷体" panose="02010609060101010101" charset="-122"/>
                <a:ea typeface="+mn-ea"/>
                <a:cs typeface="楷体" panose="02010609060101010101" charset="-122"/>
              </a:rPr>
              <a:t>评分参考</a:t>
            </a:r>
            <a:r>
              <a:rPr sz="2400" b="1" spc="-10" noProof="1">
                <a:latin typeface="楷体" panose="02010609060101010101" charset="-122"/>
                <a:ea typeface="+mn-ea"/>
                <a:cs typeface="楷体" panose="02010609060101010101" charset="-122"/>
              </a:rPr>
              <a:t>]</a:t>
            </a:r>
            <a:r>
              <a:rPr sz="2400" b="1" spc="-5" noProof="1">
                <a:latin typeface="楷体" panose="02010609060101010101" charset="-122"/>
                <a:ea typeface="+mn-ea"/>
                <a:cs typeface="楷体" panose="02010609060101010101" charset="-122"/>
              </a:rPr>
              <a:t>每答出一点给</a:t>
            </a:r>
            <a:r>
              <a:rPr sz="2400" b="1" spc="-10" noProof="1">
                <a:latin typeface="楷体" panose="02010609060101010101" charset="-122"/>
                <a:ea typeface="+mn-ea"/>
                <a:cs typeface="楷体" panose="02010609060101010101" charset="-122"/>
              </a:rPr>
              <a:t>3</a:t>
            </a:r>
            <a:r>
              <a:rPr sz="2400" b="1" spc="-5" noProof="1">
                <a:latin typeface="楷体" panose="02010609060101010101" charset="-122"/>
                <a:ea typeface="+mn-ea"/>
                <a:cs typeface="楷体" panose="02010609060101010101" charset="-122"/>
              </a:rPr>
              <a:t>分。意思答对即可。如有其他答案，只要言之成理，可 </a:t>
            </a:r>
            <a:r>
              <a:rPr sz="2400" b="1" noProof="1">
                <a:latin typeface="楷体" panose="02010609060101010101" charset="-122"/>
                <a:ea typeface="+mn-ea"/>
                <a:cs typeface="楷体" panose="02010609060101010101" charset="-122"/>
              </a:rPr>
              <a:t>酌情给分</a:t>
            </a:r>
            <a:r>
              <a:rPr sz="2400" b="1" spc="-5" noProof="1">
                <a:latin typeface="楷体" panose="02010609060101010101" charset="-122"/>
                <a:ea typeface="+mn-ea"/>
                <a:cs typeface="楷体" panose="02010609060101010101" charset="-122"/>
              </a:rPr>
              <a:t>。</a:t>
            </a:r>
            <a:endParaRPr lang="en-US" sz="2400" b="1" spc="-5" noProof="1">
              <a:latin typeface="楷体" panose="02010609060101010101" charset="-122"/>
              <a:ea typeface="+mn-ea"/>
              <a:cs typeface="楷体" panose="02010609060101010101" charset="-122"/>
            </a:endParaRPr>
          </a:p>
          <a:p>
            <a:pPr marL="12700" marR="5080" fontAlgn="auto">
              <a:lnSpc>
                <a:spcPct val="150000"/>
              </a:lnSpc>
            </a:pPr>
            <a:r>
              <a:rPr lang="zh-CN" altLang="en-US" sz="2400" noProof="1">
                <a:solidFill>
                  <a:srgbClr val="1D41D5"/>
                </a:solidFill>
                <a:latin typeface="楷体" panose="02010609060101010101" charset="-122"/>
                <a:cs typeface="楷体" panose="02010609060101010101" charset="-122"/>
              </a:rPr>
              <a:t>从以下几个方面回答均可得分：①对南北流徙、辗转戍边的感慨；②对人生无常、世事难料，不能自主的无奈之感；③对年华往复，周而复始，不失常度的欣慰；④对新岁普天同庆的欢喜与失落之情共存；⑤离开边境、重返京城，服务朝廷的愿望；⑥面对人生失落始终保持积极入世，保持家国情怀。</a:t>
            </a:r>
            <a:endParaRPr sz="2400" noProof="1">
              <a:solidFill>
                <a:srgbClr val="1D41D5"/>
              </a:solidFill>
              <a:latin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14FB52B-5C3F-42C6-9C08-3FF5DE4C8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6320"/>
            <a:ext cx="10515600" cy="51406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dirty="0"/>
              <a:t>20.</a:t>
            </a:r>
            <a:r>
              <a:rPr lang="zh-CN" altLang="en-US" sz="3600" dirty="0"/>
              <a:t>第一个小分句中“距离今天”和“四千年的历史”语义重复，可以删去“距离今天”；其次，“超过”这个谓语和“历史”这个宾语搭配不当，“超过”后面一般加一个时间段，故可以改为</a:t>
            </a:r>
            <a:r>
              <a:rPr lang="en-US" altLang="zh-CN" sz="3600" dirty="0"/>
              <a:t>:</a:t>
            </a:r>
          </a:p>
          <a:p>
            <a:pPr marL="0" indent="0">
              <a:buNone/>
            </a:pPr>
            <a:r>
              <a:rPr lang="zh-CN" altLang="en-US" sz="3600" dirty="0"/>
              <a:t>“</a:t>
            </a:r>
            <a:r>
              <a:rPr lang="zh-CN" altLang="en-US" sz="3600" dirty="0">
                <a:solidFill>
                  <a:srgbClr val="FF0000"/>
                </a:solidFill>
              </a:rPr>
              <a:t>距离今天已经超过四千年</a:t>
            </a:r>
            <a:r>
              <a:rPr lang="zh-CN" altLang="en-US" sz="3600" dirty="0"/>
              <a:t>”</a:t>
            </a:r>
            <a:endParaRPr lang="en-US" altLang="zh-CN" sz="3600" dirty="0"/>
          </a:p>
          <a:p>
            <a:pPr marL="0" indent="0">
              <a:buNone/>
            </a:pPr>
            <a:r>
              <a:rPr lang="zh-CN" altLang="en-US" sz="3600" dirty="0"/>
              <a:t>或“</a:t>
            </a:r>
            <a:r>
              <a:rPr lang="zh-CN" altLang="en-US" sz="3600" dirty="0">
                <a:solidFill>
                  <a:srgbClr val="FF0000"/>
                </a:solidFill>
              </a:rPr>
              <a:t>已有超过四千年的历史</a:t>
            </a:r>
            <a:r>
              <a:rPr lang="zh-CN" altLang="en-US" sz="3600" dirty="0"/>
              <a:t>”。</a:t>
            </a:r>
            <a:endParaRPr lang="en-US" altLang="zh-CN" sz="3600" dirty="0"/>
          </a:p>
          <a:p>
            <a:pPr marL="0" indent="0">
              <a:buNone/>
            </a:pPr>
            <a:r>
              <a:rPr lang="zh-CN" altLang="en-US" sz="3600" dirty="0"/>
              <a:t>第二个小分句的“被称之为”是句式杂糅，可以改为“围棋被（我们）称为</a:t>
            </a:r>
            <a:r>
              <a:rPr lang="en-US" altLang="zh-CN" sz="3600" dirty="0"/>
              <a:t>……”</a:t>
            </a:r>
            <a:r>
              <a:rPr lang="zh-CN" altLang="en-US" sz="3600" dirty="0"/>
              <a:t>或“我们称之（围棋）为</a:t>
            </a:r>
            <a:r>
              <a:rPr lang="en-US" altLang="zh-CN" sz="3600" dirty="0"/>
              <a:t>……”</a:t>
            </a:r>
            <a:r>
              <a:rPr lang="zh-CN" altLang="en-US" sz="3600" dirty="0"/>
              <a:t>。第三个小分句没有语病，不需要修改。</a:t>
            </a:r>
          </a:p>
        </p:txBody>
      </p:sp>
    </p:spTree>
    <p:extLst>
      <p:ext uri="{BB962C8B-B14F-4D97-AF65-F5344CB8AC3E}">
        <p14:creationId xmlns:p14="http://schemas.microsoft.com/office/powerpoint/2010/main" val="14578114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7000" y="291700"/>
            <a:ext cx="11938000" cy="6477799"/>
          </a:xfrm>
        </p:spPr>
        <p:txBody>
          <a:bodyPr vert="horz" wrap="square" lIns="0" tIns="50800" rIns="0" bIns="0" rtlCol="0">
            <a:spAutoFit/>
          </a:bodyPr>
          <a:lstStyle/>
          <a:p>
            <a:pPr marL="12700" marR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400" b="1" i="0" u="none" strike="noStrike" kern="0" cap="none" spc="0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23</a:t>
            </a:r>
            <a:r>
              <a:rPr kumimoji="0" sz="2400" b="1" i="0" u="none" strike="noStrike" kern="0" cap="none" spc="-5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.</a:t>
            </a:r>
            <a:r>
              <a:rPr kumimoji="0" sz="2400" b="1" i="0" u="none" strike="noStrike" kern="0" cap="none" spc="0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阅读下面的材料，根据要求写作。（60分）</a:t>
            </a:r>
          </a:p>
          <a:p>
            <a:pPr marL="12700" marR="5080" indent="513080" fontAlgn="auto">
              <a:lnSpc>
                <a:spcPct val="110000"/>
              </a:lnSpc>
              <a:spcBef>
                <a:spcPts val="100"/>
              </a:spcBef>
            </a:pPr>
            <a:r>
              <a:rPr kumimoji="0" lang="en-US" altLang="zh-CN" sz="2800" b="1" i="0" u="none" strike="noStrike" kern="0" cap="none" spc="-1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</a:t>
            </a:r>
            <a:r>
              <a:rPr kumimoji="0" lang="en-US" altLang="zh-CN" sz="2800" b="1" i="0" u="none" strike="noStrike" kern="0" cap="none" spc="-10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1950</a:t>
            </a:r>
            <a: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年，新中国刚刚成立，百废待兴。朝鲜战争的战火烧到鸭绿江边，国家安全面临严重威胁。危急关头，在极不对称、极为艰难的条件下，中国人民奋起抗美援朝，保家卫国。先后有</a:t>
            </a:r>
            <a:r>
              <a:rPr kumimoji="0" lang="en-US" altLang="zh-CN" sz="2800" b="1" i="0" u="none" strike="noStrike" kern="0" cap="none" spc="-10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290</a:t>
            </a:r>
            <a: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余万志愿军将士赴朝参战，</a:t>
            </a:r>
            <a:r>
              <a:rPr kumimoji="0" lang="en-US" altLang="zh-CN" sz="28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19</a:t>
            </a:r>
            <a: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万</a:t>
            </a:r>
            <a:r>
              <a:rPr kumimoji="0" lang="en-US" altLang="zh-CN" sz="2800" b="1" i="0" u="none" strike="noStrike" kern="0" cap="none" spc="-10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7</a:t>
            </a:r>
            <a: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千多名英雄儿女献出宝贵生命，涌现出杨根思、黄继光、邱少云等</a:t>
            </a:r>
            <a:r>
              <a:rPr kumimoji="0" lang="en-US" altLang="zh-CN" sz="2800" b="1" i="0" u="none" strike="noStrike" kern="0" cap="none" spc="-10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30</a:t>
            </a:r>
            <a: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多万名英雄功臣。中华大地，万众一心，支援前线。历时一年的捐献武器运动，募得的捐款可购买</a:t>
            </a:r>
            <a:r>
              <a:rPr kumimoji="0" lang="en-US" altLang="zh-CN" sz="2800" b="1" i="0" u="none" strike="noStrike" kern="0" cap="none" spc="-10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3700</a:t>
            </a:r>
            <a: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多架战斗机。两年零</a:t>
            </a:r>
            <a:r>
              <a:rPr kumimoji="0" lang="en-US" altLang="zh-CN" sz="2800" b="1" i="0" u="none" strike="noStrike" kern="0" cap="none" spc="-10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9</a:t>
            </a:r>
            <a: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个月艰苦卓绝的浴血奋战，拼来了山河无恙、家国安宁，稳定了朝鲜半岛局势，维护了亚洲与世界和平。伟大的抗美援朝精神一直激励着中国</a:t>
            </a:r>
            <a:r>
              <a:rPr kumimoji="0" lang="zh-CN" altLang="en-US" sz="2800" b="1" i="0" u="none" strike="noStrike" kern="0" cap="none" spc="0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人民</a:t>
            </a:r>
            <a: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charset="-122"/>
              </a:rPr>
              <a:t>。</a:t>
            </a:r>
            <a:b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</a:br>
            <a:r>
              <a:rPr kumimoji="0" lang="zh-CN" altLang="en-US" sz="2800" b="1" i="0" u="none" strike="noStrike" kern="0" cap="none" spc="-5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  </a:t>
            </a:r>
            <a:r>
              <a:rPr lang="zh-CN" altLang="en-US" sz="2800" b="1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校团委举行“铭记历史，迎接挑战”的主题征文活动。请结合上述材料写一篇文章，说说你的感受与思考。</a:t>
            </a:r>
            <a:br>
              <a:rPr lang="zh-CN" altLang="en-US" sz="2800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</a:br>
            <a:r>
              <a:rPr lang="zh-CN" altLang="en-US" sz="2800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    </a:t>
            </a:r>
            <a:r>
              <a:rPr lang="zh-CN" altLang="en-US" sz="2800" b="1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要求：选好角度，确定立意，自拟标题；不要套作，不得抄袭；不得泄露个人信息；不少于</a:t>
            </a:r>
            <a:r>
              <a:rPr lang="en-US" altLang="zh-CN" sz="2800" b="1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800</a:t>
            </a:r>
            <a:r>
              <a:rPr lang="zh-CN" altLang="en-US" sz="2800" b="1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  <a:t>字。</a:t>
            </a:r>
            <a:br>
              <a:rPr lang="zh-CN" altLang="en-US" sz="2400" noProof="1">
                <a:latin typeface="宋体" panose="02010600030101010101" pitchFamily="2" charset="-122"/>
                <a:ea typeface="宋体" panose="02010600030101010101" pitchFamily="2" charset="-122"/>
                <a:cs typeface="华文细黑" panose="02010600040101010101" charset="-122"/>
              </a:rPr>
            </a:br>
            <a:endParaRPr kumimoji="0" lang="zh-CN" altLang="en-US" sz="2400" b="1" i="0" u="none" strike="noStrike" kern="0" cap="none" spc="-5" normalizeH="0" baseline="0" noProof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12838" y="4297363"/>
            <a:ext cx="8942388" cy="3260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13080" fontAlgn="auto">
              <a:lnSpc>
                <a:spcPct val="110000"/>
              </a:lnSpc>
              <a:spcBef>
                <a:spcPts val="100"/>
              </a:spcBef>
            </a:pPr>
            <a:endParaRPr lang="zh-CN" altLang="en-US" sz="2000" noProof="1">
              <a:latin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259080" name="文本框 2"/>
          <p:cNvSpPr txBox="1"/>
          <p:nvPr/>
        </p:nvSpPr>
        <p:spPr>
          <a:xfrm>
            <a:off x="10579100" y="5664200"/>
            <a:ext cx="1201738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Calibri" panose="020F0502020204030204" charset="0"/>
                <a:ea typeface="宋体" panose="02010600030101010101" pitchFamily="2" charset="-122"/>
              </a:rPr>
              <a:t>jt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1832</Words>
  <Application>Microsoft Office PowerPoint</Application>
  <PresentationFormat>宽屏</PresentationFormat>
  <Paragraphs>117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等线</vt:lpstr>
      <vt:lpstr>仿宋</vt:lpstr>
      <vt:lpstr>黑体</vt:lpstr>
      <vt:lpstr>华文细黑</vt:lpstr>
      <vt:lpstr>华文中宋</vt:lpstr>
      <vt:lpstr>楷体</vt:lpstr>
      <vt:lpstr>宋体</vt:lpstr>
      <vt:lpstr>Arial</vt:lpstr>
      <vt:lpstr>Calibri</vt:lpstr>
      <vt:lpstr>Times New Roman</vt:lpstr>
      <vt:lpstr>Office 主题</vt:lpstr>
      <vt:lpstr>Office Theme</vt:lpstr>
      <vt:lpstr>1.下列对材料相关内容的理解和分析，不正确的一项是</vt:lpstr>
      <vt:lpstr>2.根据材料一和材料二，下列说法不正确的一项是</vt:lpstr>
      <vt:lpstr>3.下列各项中，最适合作为论据来支撑材料二观点的一项是</vt:lpstr>
      <vt:lpstr>4．材料二使用了哪些论证手法？请简要说明。 （答案）①对比论证，将文学与一般娱乐、好作家与“文匠”、人与电脑或机器人进行对比；②举例论证，以生活中很多日常现象为例，论证人类具有的特殊能力；③比喻论证，把人类的心领神会比喻为“像对付一个趔趄或一个喷嚏那样自然”。 常见的论证方法一般有举例论证，道理论证，对比论证，比喻论证，归纳论证，演绎论证，类比论证，因果论证和引用论证等。</vt:lpstr>
      <vt:lpstr>5．有人认为，在对待人工智能的态度上，材料一和材料二截然相反。你是否同意？  请结合材料谈谈你的看法。</vt:lpstr>
      <vt:lpstr>6.下列对文本一相关内容和艺术特色的分析鉴赏，不正确的一项是（3分）</vt:lpstr>
      <vt:lpstr>7.下列与文本有关的说法，正确的一项是（3分）</vt:lpstr>
      <vt:lpstr>8.作者自评“这些小小说倒像是中国的老传统”。请结合文本二，分析作者心目中 传统小说的特点。（4分）</vt:lpstr>
      <vt:lpstr>9.如欲以“一则‘新世说’”为题写一则《国文教员》的小评论，请结合文本，列 出评论要点。（6分）</vt:lpstr>
      <vt:lpstr>10.下列对文中画波浪线部分的断句，正确的一项是（3分）</vt:lpstr>
      <vt:lpstr>11.下列对文中加点词语的相关内容的解说，不正确的一项是（3分）</vt:lpstr>
      <vt:lpstr>12.下列对原文有关内容的概括和分析，不正确的一项是（3分）</vt:lpstr>
      <vt:lpstr>13.把文中画横线的句子翻译成现代汉语。（8分）</vt:lpstr>
      <vt:lpstr>14.文末说到霍光最终一举清除政敌，其政敌最为严重的罪行是什么？（3分）</vt:lpstr>
      <vt:lpstr>【示例】（2021年普通高等学校招生全国统一考试模拟演练）</vt:lpstr>
      <vt:lpstr>PowerPoint 演示文稿</vt:lpstr>
      <vt:lpstr>幽州新岁作 张说 去岁荆南梅似雪，今年蓟北雪如梅。共知人事何常定，且喜年华去复来。 边镇戍歌连夜动，京城燎火彻明开。遥遥西向长安日，愿上南山寿一杯。</vt:lpstr>
      <vt:lpstr>幽州新岁作 张说 去岁荆南梅似雪，今年蓟北雪如梅。共知人事何常定，且喜年华去复来。 边镇戍歌连夜动，京城燎火彻明开。遥遥西向长安日，愿上南山寿一杯。</vt:lpstr>
      <vt:lpstr>PowerPoint 演示文稿</vt:lpstr>
      <vt:lpstr>23.阅读下面的材料，根据要求写作。（60分）  1950年，新中国刚刚成立，百废待兴。朝鲜战争的战火烧到鸭绿江边，国家安全面临严重威胁。危急关头，在极不对称、极为艰难的条件下，中国人民奋起抗美援朝，保家卫国。先后有290余万志愿军将士赴朝参战，19万7千多名英雄儿女献出宝贵生命，涌现出杨根思、黄继光、邱少云等30多万名英雄功臣。中华大地，万众一心，支援前线。历时一年的捐献武器运动，募得的捐款可购买3700多架战斗机。两年零9个月艰苦卓绝的浴血奋战，拼来了山河无恙、家国安宁，稳定了朝鲜半岛局势，维护了亚洲与世界和平。伟大的抗美援朝精神一直激励着中国人民。     校团委举行“铭记历史，迎接挑战”的主题征文活动。请结合上述材料写一篇文章，说说你的感受与思考。     要求：选好角度，确定立意，自拟标题；不要套作，不得抄袭；不得泄露个人信息；不少于800字。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梁浩蕾</dc:creator>
  <cp:lastModifiedBy>梁 浩蕾</cp:lastModifiedBy>
  <cp:revision>37</cp:revision>
  <dcterms:created xsi:type="dcterms:W3CDTF">2021-11-01T07:59:00Z</dcterms:created>
  <dcterms:modified xsi:type="dcterms:W3CDTF">2021-11-05T02:08:16Z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C09908B6056B452CB366E8884B3252A0</vt:lpwstr>
  </property>
  <property fmtid="{D5CDD505-2E9C-101B-9397-08002B2CF9AE}" pid="3" name="KSOProductBuildVer">
    <vt:lpwstr>2052-11.1.0.10938</vt:lpwstr>
  </property>
</Properties>
</file>