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63" r:id="rId4"/>
  </p:sldMasterIdLst>
  <p:sldIdLst>
    <p:sldId id="333" r:id="rId5"/>
    <p:sldId id="364" r:id="rId6"/>
    <p:sldId id="334" r:id="rId7"/>
    <p:sldId id="335" r:id="rId8"/>
    <p:sldId id="336" r:id="rId9"/>
    <p:sldId id="337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  <p:sldId id="347" r:id="rId19"/>
    <p:sldId id="348" r:id="rId20"/>
    <p:sldId id="349" r:id="rId21"/>
    <p:sldId id="350" r:id="rId22"/>
    <p:sldId id="351" r:id="rId23"/>
    <p:sldId id="352" r:id="rId24"/>
    <p:sldId id="353" r:id="rId25"/>
    <p:sldId id="354" r:id="rId26"/>
    <p:sldId id="356" r:id="rId27"/>
    <p:sldId id="357" r:id="rId28"/>
    <p:sldId id="359" r:id="rId29"/>
    <p:sldId id="360" r:id="rId30"/>
    <p:sldId id="365" r:id="rId31"/>
    <p:sldId id="361" r:id="rId32"/>
    <p:sldId id="366" r:id="rId33"/>
    <p:sldId id="362" r:id="rId34"/>
    <p:sldId id="363" r:id="rId35"/>
  </p:sldIdLst>
  <p:sldSz cx="12192000" cy="6858000"/>
  <p:notesSz cx="6858000" cy="9144000"/>
  <p:custDataLst>
    <p:tags r:id="rId4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FS" initials="G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CC00"/>
    <a:srgbClr val="FF3300"/>
    <a:srgbClr val="CC3300"/>
    <a:srgbClr val="FF9900"/>
    <a:srgbClr val="FFFF00"/>
    <a:srgbClr val="FF0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08" d="100"/>
          <a:sy n="108" d="100"/>
        </p:scale>
        <p:origin x="1704" y="102"/>
      </p:cViewPr>
      <p:guideLst>
        <p:guide orient="horz" pos="2193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0" Type="http://schemas.openxmlformats.org/officeDocument/2006/relationships/tags" Target="tags/tag60.xml"/><Relationship Id="rId4" Type="http://schemas.openxmlformats.org/officeDocument/2006/relationships/slideMaster" Target="slideMasters/slideMaster3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3ECEF-7FFD-4DE3-B7AD-107FE0212BF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9363D-8D60-4BC5-B972-37CAE870FC8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F1094-CF0C-4500-96CA-2F78FDF7A73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85641-6FAA-4E45-AE20-96DAE5EC2CF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D13EF-E233-43D2-9727-A3F601AB76D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6E0E0-9BDC-4176-A62A-5D9DAFB4422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F576B-12BC-4B30-A223-605CC3A6130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B91AC-95CC-47BE-A510-9EDB217A51B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098B5-E6F5-4488-9FA2-49AFBFFFEE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FA081-B039-4ABC-AAEB-7E090A2A926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9DBAB-817F-4AF5-AE43-24A8AD2A5FB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AA860-0C9B-4123-8676-D3F45E0408E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ECECEC">
                <a:alpha val="100000"/>
              </a:srgbClr>
            </a:gs>
            <a:gs pos="10000">
              <a:srgbClr val="EBF0F4">
                <a:alpha val="53000"/>
                <a:lumMod val="14000"/>
                <a:lumOff val="86000"/>
              </a:srgbClr>
            </a:gs>
            <a:gs pos="0">
              <a:srgbClr val="CBE5F6">
                <a:lumMod val="42000"/>
                <a:lumOff val="58000"/>
              </a:srgbClr>
            </a:gs>
            <a:gs pos="100000">
              <a:srgbClr val="CBE5F6">
                <a:lumMod val="93000"/>
              </a:srgbClr>
            </a:gs>
          </a:gsLst>
          <a:lin ang="18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3.png"/><Relationship Id="rId2" Type="http://schemas.openxmlformats.org/officeDocument/2006/relationships/tags" Target="../tags/tag1.xml"/><Relationship Id="rId15" Type="http://schemas.openxmlformats.org/officeDocument/2006/relationships/theme" Target="../theme/theme2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image" Target="../media/image3.png"/><Relationship Id="rId2" Type="http://schemas.openxmlformats.org/officeDocument/2006/relationships/tags" Target="../tags/tag13.xml"/><Relationship Id="rId16" Type="http://schemas.openxmlformats.org/officeDocument/2006/relationships/theme" Target="../theme/theme3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2052" name="组合 1"/>
          <p:cNvGrpSpPr/>
          <p:nvPr/>
        </p:nvGrpSpPr>
        <p:grpSpPr bwMode="auto">
          <a:xfrm>
            <a:off x="-25400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2053" name="Picture 10" descr="英语周报标志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8688917" y="76200"/>
            <a:ext cx="3359149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1 Vocabulary</a:t>
            </a:r>
            <a:endParaRPr lang="en-US" altLang="zh-CN" sz="1800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2055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2056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buFont typeface="Arial" panose="020B0604020202020204" pitchFamily="34" charset="0"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80AA8FD-BE6E-46E9-B9A6-8019AA8C8DC9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12000"/>
                <a:lumOff val="88000"/>
              </a:srgbClr>
            </a:gs>
            <a:gs pos="89000">
              <a:srgbClr val="007BD3">
                <a:lumMod val="34000"/>
                <a:lumOff val="66000"/>
                <a:alpha val="0"/>
              </a:srgbClr>
            </a:gs>
          </a:gsLst>
          <a:lin ang="16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1" name="椭圆 10"/>
          <p:cNvSpPr/>
          <p:nvPr userDrawn="1">
            <p:custDataLst>
              <p:tags r:id="rId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549525" y="953770"/>
            <a:ext cx="7096125" cy="4251960"/>
            <a:chOff x="3454" y="1502"/>
            <a:chExt cx="11175" cy="6696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3454" y="1502"/>
              <a:ext cx="11175" cy="6696"/>
            </a:xfrm>
            <a:prstGeom prst="rect">
              <a:avLst/>
            </a:prstGeom>
            <a:solidFill>
              <a:srgbClr val="97CDF4"/>
            </a:solidFill>
            <a:ln w="28575" cmpd="sng">
              <a:noFill/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4181" y="2252"/>
              <a:ext cx="9741" cy="5086"/>
            </a:xfrm>
            <a:prstGeom prst="rect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</p:grpSp>
      <p:sp>
        <p:nvSpPr>
          <p:cNvPr id="24" name="椭圆 23"/>
          <p:cNvSpPr/>
          <p:nvPr userDrawn="1">
            <p:custDataLst>
              <p:tags r:id="rId7"/>
            </p:custDataLst>
          </p:nvPr>
        </p:nvSpPr>
        <p:spPr>
          <a:xfrm>
            <a:off x="10651490" y="583565"/>
            <a:ext cx="393065" cy="39306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7" name="椭圆 16"/>
          <p:cNvSpPr/>
          <p:nvPr userDrawn="1">
            <p:custDataLst>
              <p:tags r:id="rId8"/>
            </p:custDataLst>
          </p:nvPr>
        </p:nvSpPr>
        <p:spPr>
          <a:xfrm>
            <a:off x="1935480" y="5427345"/>
            <a:ext cx="323215" cy="3232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2" name="十字形 21"/>
          <p:cNvSpPr/>
          <p:nvPr userDrawn="1">
            <p:custDataLst>
              <p:tags r:id="rId9"/>
            </p:custDataLst>
          </p:nvPr>
        </p:nvSpPr>
        <p:spPr>
          <a:xfrm rot="19620000">
            <a:off x="10343515" y="4957445"/>
            <a:ext cx="588010" cy="58801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3" name="十字形 22"/>
          <p:cNvSpPr/>
          <p:nvPr userDrawn="1">
            <p:custDataLst>
              <p:tags r:id="rId10"/>
            </p:custDataLst>
          </p:nvPr>
        </p:nvSpPr>
        <p:spPr>
          <a:xfrm rot="2340000">
            <a:off x="1350645" y="3134995"/>
            <a:ext cx="588010" cy="588010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5" name="椭圆 24"/>
          <p:cNvSpPr/>
          <p:nvPr userDrawn="1">
            <p:custDataLst>
              <p:tags r:id="rId11"/>
            </p:custDataLst>
          </p:nvPr>
        </p:nvSpPr>
        <p:spPr>
          <a:xfrm>
            <a:off x="400050" y="4291330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8" name="椭圆 27"/>
          <p:cNvSpPr/>
          <p:nvPr userDrawn="1">
            <p:custDataLst>
              <p:tags r:id="rId12"/>
            </p:custDataLst>
          </p:nvPr>
        </p:nvSpPr>
        <p:spPr>
          <a:xfrm>
            <a:off x="10553065" y="565785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9" name="椭圆 28"/>
          <p:cNvSpPr/>
          <p:nvPr userDrawn="1">
            <p:custDataLst>
              <p:tags r:id="rId13"/>
            </p:custDataLst>
          </p:nvPr>
        </p:nvSpPr>
        <p:spPr>
          <a:xfrm>
            <a:off x="9343390" y="509270"/>
            <a:ext cx="319405" cy="31940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5915" algn="l"/>
          <a:tab pos="1605915" algn="l"/>
          <a:tab pos="1605915" algn="l"/>
          <a:tab pos="160591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96000"/>
                <a:lumOff val="4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>
            <p:custDataLst>
              <p:tags r:id="rId4"/>
            </p:custDataLst>
          </p:nvPr>
        </p:nvSpPr>
        <p:spPr>
          <a:xfrm>
            <a:off x="-19050" y="-20320"/>
            <a:ext cx="12247245" cy="560705"/>
          </a:xfrm>
          <a:custGeom>
            <a:avLst/>
            <a:gdLst>
              <a:gd name="connisteX0" fmla="*/ 35560 w 12247245"/>
              <a:gd name="connsiteY0" fmla="*/ 560705 h 560705"/>
              <a:gd name="connisteX1" fmla="*/ 12247245 w 12247245"/>
              <a:gd name="connsiteY1" fmla="*/ 23495 h 560705"/>
              <a:gd name="connisteX2" fmla="*/ 0 w 12247245"/>
              <a:gd name="connsiteY2" fmla="*/ 0 h 560705"/>
              <a:gd name="connisteX3" fmla="*/ 35560 w 12247245"/>
              <a:gd name="connsiteY3" fmla="*/ 560705 h 5607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2247245" h="560705">
                <a:moveTo>
                  <a:pt x="35560" y="560705"/>
                </a:moveTo>
                <a:lnTo>
                  <a:pt x="12247245" y="23495"/>
                </a:lnTo>
                <a:lnTo>
                  <a:pt x="0" y="0"/>
                </a:lnTo>
                <a:lnTo>
                  <a:pt x="35560" y="56070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>
            <a:off x="-10160" y="-20320"/>
            <a:ext cx="695960" cy="6871335"/>
          </a:xfrm>
          <a:custGeom>
            <a:avLst/>
            <a:gdLst>
              <a:gd name="connisteX0" fmla="*/ 10160 w 605155"/>
              <a:gd name="connsiteY0" fmla="*/ 0 h 6834505"/>
              <a:gd name="connisteX1" fmla="*/ 605155 w 605155"/>
              <a:gd name="connsiteY1" fmla="*/ 6834505 h 6834505"/>
              <a:gd name="connisteX2" fmla="*/ 0 w 605155"/>
              <a:gd name="connsiteY2" fmla="*/ 6834505 h 6834505"/>
              <a:gd name="connisteX3" fmla="*/ 10160 w 605155"/>
              <a:gd name="connsiteY3" fmla="*/ 0 h 68345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605155" h="6834505">
                <a:moveTo>
                  <a:pt x="10160" y="0"/>
                </a:moveTo>
                <a:lnTo>
                  <a:pt x="605155" y="6834505"/>
                </a:lnTo>
                <a:lnTo>
                  <a:pt x="0" y="6834505"/>
                </a:lnTo>
                <a:lnTo>
                  <a:pt x="10160" y="0"/>
                </a:lnTo>
                <a:close/>
              </a:path>
            </a:pathLst>
          </a:custGeom>
          <a:solidFill>
            <a:srgbClr val="97CDF4"/>
          </a:solidFill>
          <a:ln w="12700" cmpd="sng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19" name="直接连接符 18"/>
          <p:cNvCxnSpPr/>
          <p:nvPr userDrawn="1">
            <p:custDataLst>
              <p:tags r:id="rId6"/>
            </p:custDataLst>
          </p:nvPr>
        </p:nvCxnSpPr>
        <p:spPr>
          <a:xfrm>
            <a:off x="551180" y="495935"/>
            <a:ext cx="466725" cy="440690"/>
          </a:xfrm>
          <a:prstGeom prst="line">
            <a:avLst/>
          </a:prstGeom>
          <a:ln w="12700" cmpd="sng">
            <a:solidFill>
              <a:schemeClr val="bg1">
                <a:lumMod val="65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 userDrawn="1">
            <p:custDataLst>
              <p:tags r:id="rId7"/>
            </p:custDataLst>
          </p:nvPr>
        </p:nvSpPr>
        <p:spPr>
          <a:xfrm>
            <a:off x="398780" y="325755"/>
            <a:ext cx="214630" cy="214630"/>
          </a:xfrm>
          <a:prstGeom prst="ellipse">
            <a:avLst/>
          </a:prstGeom>
          <a:solidFill>
            <a:schemeClr val="bg1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 userDrawn="1">
            <p:custDataLst>
              <p:tags r:id="rId8"/>
            </p:custDataLst>
          </p:nvPr>
        </p:nvCxnSpPr>
        <p:spPr>
          <a:xfrm flipH="1">
            <a:off x="499110" y="936625"/>
            <a:ext cx="466725" cy="42735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 userDrawn="1">
            <p:custDataLst>
              <p:tags r:id="rId9"/>
            </p:custDataLst>
          </p:nvPr>
        </p:nvSpPr>
        <p:spPr>
          <a:xfrm>
            <a:off x="864870" y="74422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3" name="直接连接符 22"/>
          <p:cNvCxnSpPr/>
          <p:nvPr userDrawn="1">
            <p:custDataLst>
              <p:tags r:id="rId10"/>
            </p:custDataLst>
          </p:nvPr>
        </p:nvCxnSpPr>
        <p:spPr>
          <a:xfrm flipV="1">
            <a:off x="538480" y="1169670"/>
            <a:ext cx="777240" cy="246380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 userDrawn="1">
            <p:custDataLst>
              <p:tags r:id="rId11"/>
            </p:custDataLst>
          </p:nvPr>
        </p:nvSpPr>
        <p:spPr>
          <a:xfrm>
            <a:off x="398780" y="1322705"/>
            <a:ext cx="233680" cy="233680"/>
          </a:xfrm>
          <a:prstGeom prst="ellipse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5" name="直接连接符 24"/>
          <p:cNvCxnSpPr/>
          <p:nvPr userDrawn="1">
            <p:custDataLst>
              <p:tags r:id="rId12"/>
            </p:custDataLst>
          </p:nvPr>
        </p:nvCxnSpPr>
        <p:spPr>
          <a:xfrm flipV="1">
            <a:off x="1038860" y="1169670"/>
            <a:ext cx="276860" cy="84899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 userDrawn="1">
            <p:custDataLst>
              <p:tags r:id="rId13"/>
            </p:custDataLst>
          </p:nvPr>
        </p:nvSpPr>
        <p:spPr>
          <a:xfrm>
            <a:off x="1196975" y="1112520"/>
            <a:ext cx="252095" cy="252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6" name="椭圆 25"/>
          <p:cNvSpPr/>
          <p:nvPr userDrawn="1">
            <p:custDataLst>
              <p:tags r:id="rId1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6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2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5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6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7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38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0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tags" Target="../tags/tag42.xml"/><Relationship Id="rId2" Type="http://schemas.openxmlformats.org/officeDocument/2006/relationships/image" Target="../media/image11.jpeg"/><Relationship Id="rId1" Type="http://schemas.openxmlformats.org/officeDocument/2006/relationships/tags" Target="../tags/tag4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48.xml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97000"/>
                <a:lumOff val="3000"/>
              </a:srgbClr>
            </a:gs>
            <a:gs pos="0">
              <a:srgbClr val="CBE5F6"/>
            </a:gs>
            <a:gs pos="100000">
              <a:srgbClr val="FFFFFF"/>
            </a:gs>
          </a:gsLst>
          <a:lin ang="32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/>
          <p:cNvSpPr txBox="1"/>
          <p:nvPr/>
        </p:nvSpPr>
        <p:spPr>
          <a:xfrm>
            <a:off x="1902460" y="188595"/>
            <a:ext cx="8386763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8ADFFF">
                    <a:alpha val="50000"/>
                  </a:srgbClr>
                </a:solidFill>
              </a14:hiddenFill>
            </a:ext>
          </a:extLst>
        </p:spPr>
        <p:txBody>
          <a:bodyPr wrap="square" anchor="t">
            <a:spAutoFit/>
          </a:bodyPr>
          <a:p>
            <a:pPr algn="ctr" defTabSz="914400"/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Unit 1  Making friends 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07562" y="5455920"/>
            <a:ext cx="2976880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V</a:t>
            </a: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ocabulary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31181"/>
          <a:stretch>
            <a:fillRect/>
          </a:stretch>
        </p:blipFill>
        <p:spPr>
          <a:xfrm>
            <a:off x="2999740" y="1414780"/>
            <a:ext cx="6252210" cy="33121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/>
        </p:nvSpPr>
        <p:spPr>
          <a:xfrm>
            <a:off x="3619500" y="989965"/>
            <a:ext cx="3070225" cy="563880"/>
          </a:xfr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隶书" panose="02010509060101010101" pitchFamily="49" charset="-122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0070C0"/>
                </a:solidFill>
                <a:latin typeface="Times New Roman" panose="02020603050405020304" pitchFamily="18" charset="0"/>
                <a:cs typeface="Consolas" panose="020B0609020204030204" pitchFamily="49" charset="0"/>
              </a:rPr>
              <a:t>Reading</a:t>
            </a:r>
            <a:endParaRPr lang="en-US" altLang="zh-CN" sz="4000" dirty="0">
              <a:solidFill>
                <a:srgbClr val="0070C0"/>
              </a:solidFill>
              <a:latin typeface="Times New Roman" panose="02020603050405020304" pitchFamily="18" charset="0"/>
              <a:cs typeface="Consolas" panose="020B0609020204030204" pitchFamily="49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/>
        </p:nvSpPr>
        <p:spPr>
          <a:xfrm>
            <a:off x="1594485" y="1905000"/>
            <a:ext cx="9236075" cy="5069205"/>
          </a:xfrm>
        </p:spPr>
        <p:txBody>
          <a:bodyPr rtlCol="0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German 		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德国的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1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*blog 	        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博客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1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grammar 		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语法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1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sound 		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声音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1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complete 		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完成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1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hobby 		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爱好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2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5499100" y="153670"/>
            <a:ext cx="656907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Part I Words and expressions</a:t>
            </a:r>
            <a:endParaRPr lang="en-US" altLang="zh-CN" sz="4000" b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/>
        </p:nvSpPr>
        <p:spPr>
          <a:xfrm>
            <a:off x="2971800" y="917575"/>
            <a:ext cx="3070225" cy="563880"/>
          </a:xfr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隶书" panose="02010509060101010101" pitchFamily="49" charset="-122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0070C0"/>
                </a:solidFill>
                <a:latin typeface="Times New Roman" panose="02020603050405020304" pitchFamily="18" charset="0"/>
                <a:cs typeface="Consolas" panose="020B0609020204030204" pitchFamily="49" charset="0"/>
              </a:rPr>
              <a:t>Reading</a:t>
            </a:r>
            <a:endParaRPr lang="en-US" altLang="zh-CN" sz="4000" dirty="0">
              <a:solidFill>
                <a:srgbClr val="0070C0"/>
              </a:solidFill>
              <a:latin typeface="Times New Roman" panose="02020603050405020304" pitchFamily="18" charset="0"/>
              <a:cs typeface="Consolas" panose="020B0609020204030204" pitchFamily="49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/>
        </p:nvSpPr>
        <p:spPr>
          <a:xfrm>
            <a:off x="1518920" y="1978660"/>
            <a:ext cx="9236075" cy="5069205"/>
          </a:xfrm>
        </p:spPr>
        <p:txBody>
          <a:bodyPr rtlCol="0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country 		  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国家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2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age 			  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年龄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2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dream 		        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梦想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2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everyone 		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pron.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人人；所有人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indent="-274320" eaLnBrk="1" fontAlgn="auto" hangingPunct="1">
              <a:lnSpc>
                <a:spcPct val="95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Germany 		  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德国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5574665" y="229235"/>
            <a:ext cx="656907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Part I Words and expressions</a:t>
            </a:r>
            <a:endParaRPr lang="en-US" altLang="zh-CN" sz="4000" b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220470" y="160655"/>
            <a:ext cx="10691495" cy="5259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mountain 		  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山；山脉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elder 		   	  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adj.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年长的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friendly 		          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adj.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友爱的；友好的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engineer 		          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工程师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world 		          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世界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to		     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 在空间、时间上）接近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to school 	       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去上学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(be) good at 	       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擅长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friends with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6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交朋友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over 		       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遍及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3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/>
        </p:nvSpPr>
        <p:spPr>
          <a:xfrm>
            <a:off x="4038600" y="994410"/>
            <a:ext cx="4572000" cy="12954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Japan 	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日本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6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flat 		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公寓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p. 6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981200" y="308610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1905000" y="2442845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no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Speaking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4114800" y="3128645"/>
            <a:ext cx="6553200" cy="685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yourself 	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pron.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你自己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10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1905000" y="3968115"/>
            <a:ext cx="8229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no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Writing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3023870" y="4805045"/>
            <a:ext cx="7110730" cy="9906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 		    </a:t>
            </a:r>
            <a:r>
              <a:rPr lang="en-US" altLang="zh-CN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美国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11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'd like to = would like to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愿意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 11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Germany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057400"/>
            <a:ext cx="449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/>
        </p:nvSpPr>
        <p:spPr>
          <a:xfrm>
            <a:off x="388620" y="1146810"/>
            <a:ext cx="11082020" cy="4703445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German  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德国的 ；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</a:t>
            </a:r>
            <a:r>
              <a:rPr lang="zh-CN" altLang="en-US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德国人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德裔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德语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b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Germany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德国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我的德语老师在德国生活了十年。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German teacher lived in Germany for ten years.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我的第二外语是德语。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second foreign language is German.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她毕业后就去德国留学了。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went to study abroad in Germany after graduation.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4572000" y="604520"/>
            <a:ext cx="2819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</a:rPr>
              <a:t>Reading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8913178" y="153035"/>
            <a:ext cx="300355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Part II Notes</a:t>
            </a:r>
            <a:endParaRPr lang="en-US" altLang="zh-CN" sz="4000" b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/>
        </p:nvSpPr>
        <p:spPr>
          <a:xfrm>
            <a:off x="1518920" y="840105"/>
            <a:ext cx="8869045" cy="44958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grammar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语法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那不是一本字典，而是一本语法书。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That is not a dictionary but a grammar book.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语法虽然枯燥，但很重要。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Grammar is important, though it is boring.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6387" name="Picture 7" descr="s1115237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2438400"/>
            <a:ext cx="2136775" cy="249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/>
        </p:nvSpPr>
        <p:spPr>
          <a:xfrm>
            <a:off x="820420" y="386715"/>
            <a:ext cx="10593705" cy="515874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sound 		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声音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使发声；宣告；听起来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Sound Engineer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录音师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sound like 		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听起来像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昨晚你听到一些奇怪的声音吗？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Did you hear some strange sound last night?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你的计划听起来很棒。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Your plan sounds very great.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/>
        </p:nvSpPr>
        <p:spPr>
          <a:xfrm>
            <a:off x="1599565" y="8890"/>
            <a:ext cx="9340850" cy="54102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complete 		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完成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			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完整的；完全的；彻底的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complete works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全集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选集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你什么时候完成任务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 will you complete the task?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医生让我完全的休息。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doctor advised (me to take) a complete rest.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318765-130H5105Z43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1858645"/>
            <a:ext cx="3048000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Grp="1" noChangeArrowheads="1"/>
          </p:cNvSpPr>
          <p:nvPr/>
        </p:nvSpPr>
        <p:spPr>
          <a:xfrm>
            <a:off x="1824355" y="995045"/>
            <a:ext cx="6629400" cy="35814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hobby 		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爱好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那对夫妇的爱好是种植花草。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couple’s hobby is keeping plants.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你的爱好是什么？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What’s your hobby?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Administrator\Desktop\图图\小屋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286000"/>
            <a:ext cx="3392170" cy="261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Grp="1" noChangeArrowheads="1"/>
          </p:cNvSpPr>
          <p:nvPr/>
        </p:nvSpPr>
        <p:spPr>
          <a:xfrm>
            <a:off x="1368425" y="236220"/>
            <a:ext cx="7620000" cy="5095875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country 		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国家 ；乡村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developing country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发展中国家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country music 	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乡村音乐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中国是发展中国家。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China is a developing country.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我住在城市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他住在农村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live in the city, and he lives in the country. </a:t>
            </a:r>
            <a:r>
              <a:rPr lang="en-US" altLang="en-US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en-US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QQ截图2015032509161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1524000"/>
            <a:ext cx="31242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Grp="1" noChangeArrowheads="1"/>
          </p:cNvSpPr>
          <p:nvPr/>
        </p:nvSpPr>
        <p:spPr>
          <a:xfrm>
            <a:off x="386080" y="8255"/>
            <a:ext cx="10568305" cy="57150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age 			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年龄；时期，时代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Golden Age 	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黄金时代 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at the age of 	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岁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她九岁时学会了骑马。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learned to ride a horse at the age of nine.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世纪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年代末至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50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年代末是好莱坞的黄金时代。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late 1920s to 50s was the golden age of Hollywood.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/>
        </p:nvSpPr>
        <p:spPr>
          <a:xfrm>
            <a:off x="688975" y="311150"/>
            <a:ext cx="10666730" cy="52578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dream 		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梦想；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做梦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马丁路德金最著名的演讲是“我有一个梦想”。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most famous speech of Martin Luther King 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is “I have a dream”.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他的梦想是当一名医生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His dream is to be a doctor.  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2531" name="Picture 4" descr="C:\Users\Administrator\Desktop\9825bc315c6034a8f98978afcb134954092376b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44"/>
          <a:stretch>
            <a:fillRect/>
          </a:stretch>
        </p:blipFill>
        <p:spPr bwMode="auto">
          <a:xfrm>
            <a:off x="7848600" y="3505200"/>
            <a:ext cx="2286000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/>
        </p:nvSpPr>
        <p:spPr>
          <a:xfrm>
            <a:off x="437515" y="78105"/>
            <a:ext cx="11753850" cy="5310505"/>
          </a:xfrm>
        </p:spPr>
        <p:txBody>
          <a:bodyPr rtlCol="0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everyone 		</a:t>
            </a:r>
            <a:r>
              <a:rPr lang="en-US" altLang="zh-CN" sz="3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pron.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人人；所有人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everyone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等于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everybody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，意思是“每个人”，不指具体哪个人，而是强调整体。作主语时，一般与单数谓语动词连用。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他是个好人，和谁都处得来。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 is good-tempered and he gets along with everyone. 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每个人都有一个梦想。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Everyone has a dream.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/>
        </p:nvSpPr>
        <p:spPr>
          <a:xfrm>
            <a:off x="479425" y="7620"/>
            <a:ext cx="11099800" cy="5615305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mountain 		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山；山脉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mountain bike 	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山地车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山地自行车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mountain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是可数名词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意思是“山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高山”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通常指较陡峭的高山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mountain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的复数形式可表示“山脉”或“山区”。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你能够在一天内登上山顶吗？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Can you get to the top of the mountain in one day?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她想买一辆山地自行车。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wants to buy a mountain bike.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20120312192844_zirYW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2743200"/>
            <a:ext cx="2432685" cy="2432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3"/>
          <p:cNvSpPr>
            <a:spLocks noGrp="1" noChangeArrowheads="1"/>
          </p:cNvSpPr>
          <p:nvPr/>
        </p:nvSpPr>
        <p:spPr>
          <a:xfrm>
            <a:off x="765810" y="688340"/>
            <a:ext cx="8077200" cy="5287963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elder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年长的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老人；长辈；年长者；父辈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他是两个双胞胎较年长的那个。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is the elder twin of the two.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鲍勃是三兄弟中最年长的。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Bob is the eldest of the three brothers. 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/>
        </p:nvSpPr>
        <p:spPr>
          <a:xfrm>
            <a:off x="396875" y="6350"/>
            <a:ext cx="12248515" cy="55626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friendly 		                        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adj.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友爱的；友好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environment friendly            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环保的；对环境有利的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 friendly with      	        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和某人友好相处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 friendly to  		        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友好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我们应该与外国人友好相处。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We should be friendly with the foreigners.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骑自行是一种既健康又环保的方式。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Riding a bike is a healthy and environment friendly way.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/>
        </p:nvSpPr>
        <p:spPr>
          <a:xfrm>
            <a:off x="689610" y="-66675"/>
            <a:ext cx="10179685" cy="521208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engineer 		 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工程师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software engineer 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软件工程师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engineer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的基本意思是“工程师”，指能够独立完成某一专门技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术任务的设计、施工工作的专门人员。也可指“机械师”“技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师”或船上的“轮机手”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是可数名词。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他的梦想是将来成为一名工程师。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His dream is to become an engineer in the future.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/>
        </p:nvSpPr>
        <p:spPr>
          <a:xfrm>
            <a:off x="725170" y="-67945"/>
            <a:ext cx="10434320" cy="57150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world 			</a:t>
            </a:r>
            <a:r>
              <a:rPr lang="en-US" altLang="zh-CN" sz="3600" b="1" i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世界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world record 	         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世界纪录 </a:t>
            </a: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世界之最 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the world 		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在世界上；到底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all over the world 	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全世界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600" b="1" noProof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earth, globe, world</a:t>
            </a:r>
            <a:endParaRPr lang="en-US" altLang="zh-CN" sz="3600" b="1" noProof="1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这组词都有“地球”的意思，其区别是：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earth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指表面有陆地和水，人类所居住行星的名字。有时与“天”相对，泛指“地”。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globe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指我们生活的地球，但强调其实体和圆形。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world 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通常相当于</a:t>
            </a: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earth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globe</a:t>
            </a:r>
            <a:r>
              <a:rPr lang="zh-CN" altLang="en-US" sz="36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，现多用指地球，地球上的世界，社会和人。</a:t>
            </a:r>
            <a:endParaRPr lang="zh-CN" altLang="en-US" sz="3600" b="1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/>
        </p:nvSpPr>
        <p:spPr>
          <a:xfrm>
            <a:off x="1447800" y="765810"/>
            <a:ext cx="9460865" cy="21336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close to		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 在空间、时间上）接近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教堂在学校附近。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church is close to the school.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524000" y="3279775"/>
            <a:ext cx="9192895" cy="2693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to school 	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去上学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back to school   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回到学校 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回校 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星期天我们不用上学。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don't have to go to school on Sundays.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/>
        </p:nvSpPr>
        <p:spPr>
          <a:xfrm>
            <a:off x="1445895" y="689610"/>
            <a:ext cx="8001000" cy="2803525"/>
          </a:xfrm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(be) good at 	 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擅长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我不擅于运动，但我喜欢看体育比赛。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am not good at sports, but I like to watch the sport competitions.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1484630" y="3583940"/>
            <a:ext cx="7772400" cy="26377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friends with    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6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交朋友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我不喜欢和懒惰的人交朋友。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don't want to make friends with lazy people. 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/>
        </p:nvSpPr>
        <p:spPr>
          <a:xfrm>
            <a:off x="935990" y="1165860"/>
            <a:ext cx="10460355" cy="452628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all over 		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遍及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我有来自世界各地的邮票。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have stamps from all over the world.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计算机已在世界各地普遍使用。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Computer has been widely used all over the world.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1747" name="Picture 3" descr="C:\Users\Administrator\Desktop\图图\电脑通讯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2133283"/>
            <a:ext cx="201136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2008082014350028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883" y="2362200"/>
            <a:ext cx="2846387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Grp="1" noChangeArrowheads="1"/>
          </p:cNvSpPr>
          <p:nvPr/>
        </p:nvSpPr>
        <p:spPr>
          <a:xfrm>
            <a:off x="907415" y="1602740"/>
            <a:ext cx="8538845" cy="367792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flat 		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n.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公寓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她在她公司附近买了一套公寓。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bought a flat near her office 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很少人能在广州买得起一套公寓。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fontAlgn="t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Few people can afford a flat in Guangzhou.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2771" name="Rectangle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419600" y="688340"/>
            <a:ext cx="34290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</a:rPr>
              <a:t>Listening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/>
        </p:nvSpPr>
        <p:spPr>
          <a:xfrm>
            <a:off x="1522730" y="1375410"/>
            <a:ext cx="9887585" cy="384302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yourself 	       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pron.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你自己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lose yourself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迷失自我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迷失自己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by yourself 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独自地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你自己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我相信你自己能做出这道题的。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believe that you can work out this problem by yourself.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4114800" y="613410"/>
            <a:ext cx="3733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Speaking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/>
        </p:nvSpPr>
        <p:spPr>
          <a:xfrm>
            <a:off x="1445260" y="690880"/>
            <a:ext cx="9297670" cy="4876800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’d like to = would like to    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愿意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可与want to do ... 互换使用。该句型的否定形式是：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not / wouldn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’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 like to do...；疑问形式是：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... like to do ...?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我想邀请你参加我的生日派对。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’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 like to invite you to my birthday party.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=I want to invite you to my birthday party.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191000" y="154305"/>
            <a:ext cx="3886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070C0"/>
                </a:solidFill>
                <a:latin typeface="Times New Roman" panose="02020603050405020304" pitchFamily="18" charset="0"/>
              </a:rPr>
              <a:t>Writing</a:t>
            </a:r>
            <a:endParaRPr lang="en-US" altLang="zh-CN" sz="4000" b="1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3505835" y="608330"/>
            <a:ext cx="4419600" cy="541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0070C0"/>
                </a:solidFill>
                <a:latin typeface="Times New Roman" panose="02020603050405020304" pitchFamily="18" charset="0"/>
              </a:rPr>
              <a:t>Dictation</a:t>
            </a:r>
            <a:endParaRPr lang="en-US" altLang="zh-CN" sz="400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1" name="Rectangle 5"/>
          <p:cNvSpPr>
            <a:spLocks noGrp="1" noChangeArrowheads="1"/>
          </p:cNvSpPr>
          <p:nvPr/>
        </p:nvSpPr>
        <p:spPr>
          <a:xfrm>
            <a:off x="3118485" y="1447800"/>
            <a:ext cx="3048000" cy="7183755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德国的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博客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语法 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声音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完成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爱好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6324600" y="1374140"/>
            <a:ext cx="2819400" cy="402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German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blog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grammar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sound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complete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hobby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5"/>
          <p:cNvSpPr>
            <a:spLocks noGrp="1" noChangeArrowheads="1"/>
          </p:cNvSpPr>
          <p:nvPr/>
        </p:nvSpPr>
        <p:spPr>
          <a:xfrm>
            <a:off x="2667000" y="1518920"/>
            <a:ext cx="3048000" cy="3385185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国家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年龄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梦想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人人；所有人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德国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7010400" y="1442720"/>
            <a:ext cx="2819400" cy="3357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country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age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dream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everyone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Germany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2209800" y="990600"/>
            <a:ext cx="4572000" cy="5638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3600" dirty="0">
                <a:latin typeface="宋体" panose="02010600030101010101" pitchFamily="2" charset="-122"/>
                <a:cs typeface="宋体" panose="02010600030101010101" pitchFamily="2" charset="-122"/>
              </a:rPr>
              <a:t>山；山脉</a:t>
            </a:r>
            <a:endParaRPr lang="en-US" altLang="zh-CN" sz="36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3600" dirty="0">
                <a:latin typeface="宋体" panose="02010600030101010101" pitchFamily="2" charset="-122"/>
                <a:cs typeface="宋体" panose="02010600030101010101" pitchFamily="2" charset="-122"/>
              </a:rPr>
              <a:t>年长的 </a:t>
            </a:r>
            <a:endParaRPr lang="zh-CN" altLang="en-US" sz="36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3600" dirty="0">
                <a:latin typeface="宋体" panose="02010600030101010101" pitchFamily="2" charset="-122"/>
                <a:cs typeface="宋体" panose="02010600030101010101" pitchFamily="2" charset="-122"/>
              </a:rPr>
              <a:t>友爱的；友好的</a:t>
            </a:r>
            <a:endParaRPr lang="en-US" altLang="zh-CN" sz="36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3600" dirty="0">
                <a:latin typeface="宋体" panose="02010600030101010101" pitchFamily="2" charset="-122"/>
                <a:cs typeface="宋体" panose="02010600030101010101" pitchFamily="2" charset="-122"/>
              </a:rPr>
              <a:t>工程师</a:t>
            </a:r>
            <a:endParaRPr lang="en-US" altLang="zh-CN" sz="36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3600" dirty="0">
                <a:latin typeface="宋体" panose="02010600030101010101" pitchFamily="2" charset="-122"/>
                <a:cs typeface="宋体" panose="02010600030101010101" pitchFamily="2" charset="-122"/>
              </a:rPr>
              <a:t>世界 </a:t>
            </a:r>
            <a:endParaRPr lang="zh-CN" altLang="en-US" sz="3600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6629400" y="914400"/>
            <a:ext cx="3581400" cy="402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mountain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elder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friendly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engineer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world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831975" y="1368425"/>
            <a:ext cx="4572000" cy="327533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 （在空间、时间上）接近</a:t>
            </a:r>
            <a:endParaRPr lang="en-US" altLang="zh-CN" sz="28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去上学 </a:t>
            </a:r>
            <a:endParaRPr lang="zh-CN" altLang="en-US" sz="28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擅长</a:t>
            </a:r>
            <a:endParaRPr lang="en-US" altLang="zh-CN" sz="28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与</a:t>
            </a:r>
            <a:r>
              <a:rPr lang="en-US" altLang="zh-CN" sz="2800" dirty="0">
                <a:latin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交朋友</a:t>
            </a:r>
            <a:endParaRPr lang="en-US" altLang="zh-CN" sz="28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dirty="0">
                <a:latin typeface="宋体" panose="02010600030101010101" pitchFamily="2" charset="-122"/>
                <a:cs typeface="宋体" panose="02010600030101010101" pitchFamily="2" charset="-122"/>
              </a:rPr>
              <a:t>遍及</a:t>
            </a:r>
            <a:endParaRPr lang="zh-CN" altLang="en-US" sz="2800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6629400" y="1292225"/>
            <a:ext cx="3581400" cy="2814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close to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go to school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(be) good at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make friends with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all over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/>
        </p:nvSpPr>
        <p:spPr>
          <a:xfrm>
            <a:off x="2743200" y="1371600"/>
            <a:ext cx="2895600" cy="4525963"/>
          </a:xfrm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 panose="05020102010507070707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 panose="05020102010507070707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日本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公寓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你自己 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美国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愿意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6019800" y="1370965"/>
            <a:ext cx="4267200" cy="3966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Japan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flat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yourself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US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’d like to = would like to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Box 4"/>
          <p:cNvSpPr txBox="1">
            <a:spLocks noChangeArrowheads="1"/>
          </p:cNvSpPr>
          <p:nvPr/>
        </p:nvSpPr>
        <p:spPr bwMode="auto">
          <a:xfrm>
            <a:off x="3200083" y="2895283"/>
            <a:ext cx="5742940" cy="144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8800" b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Thank you!</a:t>
            </a:r>
            <a:endParaRPr lang="en-US" altLang="zh-CN" sz="8800" b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1.xml><?xml version="1.0" encoding="utf-8"?>
<p:tagLst xmlns:p="http://schemas.openxmlformats.org/presentationml/2006/main">
  <p:tag name="KSO_WM_UNIT_PLACING_PICTURE_USER_VIEWPORT" val="{&quot;height&quot;:3480,&quot;width&quot;:3480}"/>
</p:tagLst>
</file>

<file path=ppt/tags/tag4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0.xml><?xml version="1.0" encoding="utf-8"?>
<p:tagLst xmlns:p="http://schemas.openxmlformats.org/presentationml/2006/main">
  <p:tag name="COMMONDATA" val="eyJoZGlkIjoiZDkxNWUzNjNlZTIwNmE1MDAwZTE1NTA3OGMxZjkyMGIifQ=="/>
  <p:tag name="KSO_WPP_MARK_KEY" val="d06dfb73-dcd6-46bd-871f-9743f6d364c3"/>
</p:tagLst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4866</Words>
  <Application>WPS 演示</Application>
  <PresentationFormat>全屏显示(4:3)</PresentationFormat>
  <Paragraphs>300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31</vt:i4>
      </vt:variant>
    </vt:vector>
  </HeadingPairs>
  <TitlesOfParts>
    <vt:vector size="5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隶书</vt:lpstr>
      <vt:lpstr>Consolas</vt:lpstr>
      <vt:lpstr>Wingdings 2</vt:lpstr>
      <vt:lpstr>Constantia</vt:lpstr>
      <vt:lpstr>Arial Unicode MS</vt:lpstr>
      <vt:lpstr>MS Mincho</vt:lpstr>
      <vt:lpstr>Yu Gothic UI</vt:lpstr>
      <vt:lpstr>u7模板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Ma Jie</dc:creator>
  <cp:keywords>英语周报</cp:keywords>
  <cp:lastModifiedBy>GFS</cp:lastModifiedBy>
  <cp:revision>23</cp:revision>
  <dcterms:created xsi:type="dcterms:W3CDTF">2020-07-07T08:48:00Z</dcterms:created>
  <dcterms:modified xsi:type="dcterms:W3CDTF">2023-09-06T10:41:50Z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4C56546BF1284705B92B643D1B8E44CF</vt:lpwstr>
  </property>
</Properties>
</file>