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6" r:id="rId3"/>
    <p:sldId id="400" r:id="rId4"/>
    <p:sldId id="401" r:id="rId5"/>
    <p:sldId id="450" r:id="rId6"/>
    <p:sldId id="402" r:id="rId7"/>
    <p:sldId id="403" r:id="rId8"/>
    <p:sldId id="444" r:id="rId9"/>
    <p:sldId id="405" r:id="rId10"/>
    <p:sldId id="451" r:id="rId11"/>
    <p:sldId id="452" r:id="rId12"/>
    <p:sldId id="406" r:id="rId13"/>
    <p:sldId id="407" r:id="rId14"/>
    <p:sldId id="453" r:id="rId15"/>
    <p:sldId id="409" r:id="rId16"/>
    <p:sldId id="411" r:id="rId17"/>
    <p:sldId id="460" r:id="rId18"/>
    <p:sldId id="461" r:id="rId19"/>
    <p:sldId id="462" r:id="rId20"/>
    <p:sldId id="413" r:id="rId21"/>
    <p:sldId id="372" r:id="rId22"/>
    <p:sldId id="445" r:id="rId23"/>
    <p:sldId id="365" r:id="rId24"/>
    <p:sldId id="446" r:id="rId25"/>
    <p:sldId id="267" r:id="rId26"/>
    <p:sldId id="447" r:id="rId27"/>
    <p:sldId id="448" r:id="rId28"/>
    <p:sldId id="319" r:id="rId29"/>
    <p:sldId id="443" r:id="rId30"/>
    <p:sldId id="459" r:id="rId31"/>
    <p:sldId id="463" r:id="rId32"/>
    <p:sldId id="464" r:id="rId33"/>
    <p:sldId id="410" r:id="rId34"/>
    <p:sldId id="449" r:id="rId35"/>
    <p:sldId id="412" r:id="rId36"/>
    <p:sldId id="454" r:id="rId37"/>
    <p:sldId id="455" r:id="rId38"/>
    <p:sldId id="456" r:id="rId39"/>
    <p:sldId id="457" r:id="rId40"/>
    <p:sldId id="458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973" autoAdjust="0"/>
    <p:restoredTop sz="93850" autoAdjust="0"/>
  </p:normalViewPr>
  <p:slideViewPr>
    <p:cSldViewPr snapToGrid="0">
      <p:cViewPr varScale="1">
        <p:scale>
          <a:sx n="32" d="100"/>
          <a:sy n="32" d="100"/>
        </p:scale>
        <p:origin x="48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E9C83-CC46-4611-B4B6-B7330CE7E1E7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57A95-E37A-4900-86B1-D3A17B594B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455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阅读</a:t>
            </a:r>
            <a:r>
              <a:rPr lang="en-US" altLang="zh-CN" dirty="0"/>
              <a:t>P29</a:t>
            </a:r>
            <a:r>
              <a:rPr lang="zh-CN" altLang="en-US" dirty="0"/>
              <a:t>的理论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E57A95-E37A-4900-86B1-D3A17B594B9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5275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小说人物塑造在场景中表现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E57A95-E37A-4900-86B1-D3A17B594B9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435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小说人物塑造在场景中表现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986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dirty="0"/>
              <a:t>我们一起学习</a:t>
            </a:r>
            <a:r>
              <a:rPr lang="zh-CN" altLang="en-US" dirty="0"/>
              <a:t>法国著名浪漫主义作家雨果的</a:t>
            </a:r>
            <a:r>
              <a:rPr lang="zh-CN" altLang="zh-CN" dirty="0"/>
              <a:t>著名长篇小说《九三年》中的一个节选片段——《炮兽》，看看这部作品为我们描写了怎样的场景，表现了怎样的人物形象。</a:t>
            </a:r>
            <a:endParaRPr lang="en-US" altLang="zh-CN" dirty="0"/>
          </a:p>
          <a:p>
            <a:r>
              <a:rPr lang="zh-CN" altLang="en-US" dirty="0"/>
              <a:t>自读作品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4941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所以你可以看到为什么一门大炮的脱落，就像成精了的人一样，勇猛有思想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5095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所以，你可以看到作品中的人物面对灾难时超凡的勇气和果决的毅力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4863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所以，你可以看到作品中的人物面对灾难时超凡的勇气和果决的毅力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5905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所以，你可以看到作品中的人物面对灾难时超凡的勇气和果决的毅力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95548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每一个人物都没有绝对意义上的好与坏，表现出了人性的复杂性。</a:t>
            </a:r>
            <a:endParaRPr lang="en-US" altLang="zh-CN" dirty="0"/>
          </a:p>
          <a:p>
            <a:r>
              <a:rPr lang="zh-CN" altLang="en-US" dirty="0"/>
              <a:t>非常精彩的一部小说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6945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E57A95-E37A-4900-86B1-D3A17B594B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517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阅读</a:t>
            </a:r>
            <a:r>
              <a:rPr lang="en-US" altLang="zh-CN" dirty="0"/>
              <a:t>P29-31</a:t>
            </a:r>
            <a:r>
              <a:rPr lang="zh-CN" altLang="en-US" dirty="0"/>
              <a:t>，场景的意义</a:t>
            </a:r>
            <a:endParaRPr lang="en-US" altLang="zh-CN" dirty="0"/>
          </a:p>
          <a:p>
            <a:r>
              <a:rPr lang="zh-CN" altLang="en-US" dirty="0"/>
              <a:t>其实就是对比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E57A95-E37A-4900-86B1-D3A17B594B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287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E57A95-E37A-4900-86B1-D3A17B594B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15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6161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队长：</a:t>
            </a:r>
            <a:r>
              <a:rPr lang="en-US" altLang="zh-CN" dirty="0"/>
              <a:t>P14</a:t>
            </a:r>
            <a:r>
              <a:rPr lang="zh-CN" altLang="en-US" dirty="0"/>
              <a:t>，第</a:t>
            </a:r>
            <a:r>
              <a:rPr lang="en-US" altLang="zh-CN" dirty="0"/>
              <a:t>9</a:t>
            </a:r>
            <a:r>
              <a:rPr lang="zh-CN" altLang="en-US" dirty="0"/>
              <a:t>段；</a:t>
            </a:r>
            <a:r>
              <a:rPr lang="en-US" altLang="zh-CN" dirty="0"/>
              <a:t>P15</a:t>
            </a:r>
            <a:r>
              <a:rPr lang="zh-CN" altLang="en-US" dirty="0"/>
              <a:t>第</a:t>
            </a:r>
            <a:r>
              <a:rPr lang="en-US" altLang="zh-CN" dirty="0"/>
              <a:t>3</a:t>
            </a:r>
            <a:r>
              <a:rPr lang="zh-CN" altLang="en-US" dirty="0"/>
              <a:t>段、第</a:t>
            </a:r>
            <a:r>
              <a:rPr lang="en-US" altLang="zh-CN" dirty="0"/>
              <a:t>6</a:t>
            </a:r>
            <a:r>
              <a:rPr lang="zh-CN" altLang="en-US" dirty="0"/>
              <a:t>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65578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队长：</a:t>
            </a:r>
            <a:r>
              <a:rPr lang="en-US" altLang="zh-CN" dirty="0"/>
              <a:t>P14</a:t>
            </a:r>
            <a:r>
              <a:rPr lang="zh-CN" altLang="en-US" dirty="0"/>
              <a:t>，第</a:t>
            </a:r>
            <a:r>
              <a:rPr lang="en-US" altLang="zh-CN" dirty="0"/>
              <a:t>9</a:t>
            </a:r>
            <a:r>
              <a:rPr lang="zh-CN" altLang="en-US" dirty="0"/>
              <a:t>段；</a:t>
            </a:r>
            <a:r>
              <a:rPr lang="en-US" altLang="zh-CN" dirty="0"/>
              <a:t>P15</a:t>
            </a:r>
            <a:r>
              <a:rPr lang="zh-CN" altLang="en-US" dirty="0"/>
              <a:t>第</a:t>
            </a:r>
            <a:r>
              <a:rPr lang="en-US" altLang="zh-CN" dirty="0"/>
              <a:t>3</a:t>
            </a:r>
            <a:r>
              <a:rPr lang="zh-CN" altLang="en-US" dirty="0"/>
              <a:t>段、第</a:t>
            </a:r>
            <a:r>
              <a:rPr lang="en-US" altLang="zh-CN" dirty="0"/>
              <a:t>6</a:t>
            </a:r>
            <a:r>
              <a:rPr lang="zh-CN" altLang="en-US" dirty="0"/>
              <a:t>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5219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739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sz="1200" b="1" dirty="0">
                <a:solidFill>
                  <a:schemeClr val="tx2"/>
                </a:solidFill>
                <a:ea typeface="楷体_GB2312" pitchFamily="1" charset="-122"/>
              </a:rPr>
              <a:t>《炮兽》的故事发生在《九三年》的开头，《炮兽》整个场景的设计，都是为了引导全书的主角之一朗德纳克侯爵出场。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177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sz="1200" b="1" dirty="0">
                <a:solidFill>
                  <a:schemeClr val="tx2"/>
                </a:solidFill>
                <a:ea typeface="楷体_GB2312" pitchFamily="1" charset="-122"/>
              </a:rPr>
              <a:t>《炮兽》的故事发生在《九三年》的开头，《炮兽》整个场景的设计，都是为了引导全书的主角之一朗德纳克侯爵出场。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74047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12787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95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3765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2669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E57A95-E37A-4900-86B1-D3A17B594B9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616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344050-2B5B-4E45-860B-5551B3973F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056C13C-A98E-4220-A467-D61665B2BD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A53500E-4786-4CAB-A01F-716DF4C5D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5DF9A92-D3DC-402C-8F85-29E6E3C9A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91FC46-8D79-4ED6-BD04-35C39CE53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76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515199-D7EB-4A05-BD65-F3B966625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0AAEC53-06E7-4922-A949-CB12050530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4D3858-4464-4F65-8D5A-95F95D32F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58EB00-78F4-44AE-8503-46C904A2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1846E5-5082-4111-9759-4212CFCE2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08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2B2747-8403-474A-A96E-3DFD07A57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649817E-C650-434B-8F9B-CECCFD7DE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54717B-61D2-458C-9A52-36AE1912D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EF4769F-C722-49DF-9950-B8AE697E9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964CBC3-0181-404A-BCE6-A7DBE4A3D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13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A62718-D11B-4251-9D5A-C6C3FAB53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45E85B-21C6-41E9-B631-F882FD875F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1D98F40-448E-4647-99B4-320B7E2EE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9EDE415-7AEA-4A43-BB9C-3566B56DB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B7A381E-9CFD-4F4B-A54F-805EAC3D6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46AF254-B701-40D3-8EDF-8E926C783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89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EFBE62-5D5B-46AE-87DB-399EA87F3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4B7A81D-C2F7-4688-B62E-BA4CBFB74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817EB7C-3600-485B-BC7D-41127398A2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5BF5757-B1CA-4459-8378-40C6A8209B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3DACF98-8051-4417-BD2D-96E565F6FC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2967A90-525C-4D4D-A687-830EF105B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834C47E-23EC-4CC0-8070-20FB51D48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512A611-F13A-41FB-A127-285DF22C3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08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64CDD9-92F6-47C1-B45F-EC2A242B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929693D-AABC-40B8-9B43-D186F45B4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93234CA-4C2B-4E9D-8750-AFA8DF184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A6A8CD3-E3BF-4F0C-B134-DF8B7CCF7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2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FAE8A04-8BF5-4B31-83BB-237854A33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D43BD70-BCEB-40BC-966E-41268AF79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3477348-8B57-4690-A55B-7C2827296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56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07DAB4-AFD7-4149-8863-10D58A760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AF3832-4944-4F53-B55F-1CDD96106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A801DC8-A3B2-4682-9F31-EB41C222F0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3476E70-9503-4519-BD00-BC7C10196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6FD9631-2B80-4A5E-B2ED-CDA8D05D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D70B52-4B14-4528-A90F-D27CEA3B7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4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2F2540-A5E0-49EF-A8D7-CF64ACEA8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480825D-5B15-4D00-B7AD-C3329537BD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022428D-F053-4DD5-8C63-5DAEB7CBCB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BF4ED78-1DA2-4BF5-A1F2-FC65A49EB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591FE6F-E4D9-46B2-99ED-448E1C435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332C7BB-8B6A-4A2B-9961-77E1098EB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48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F2EFA9-75D7-410C-9E5F-8D14D6E56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E12E671-748C-4920-B8D1-1B93C7D8DC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8D9E11-98E6-464F-89DB-36367B06D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C2BC80-7117-4B43-817D-E9BC153E0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C6112B-62F9-49F6-9450-400CA8B6E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5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C125D6A-20D0-4C5F-B6D0-9B7D3D2DA2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7F43B20-E1F6-4F77-9E23-3AB2E5C762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F02CD9-AE63-40E1-91AA-64A5FCCC2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684964C-35AB-45D2-B917-0A86CCDB8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913C3CC-F538-432F-82BB-A4068F298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29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E62B75-9702-4826-BF6F-CC82213A2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6A831C1-1AA4-4956-A39C-A06AA1948D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93A550-2FCD-49CB-89A0-D6342E657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15784C-24A1-41AE-8E68-E1EF388FF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14E70D-D05C-416A-9B3D-6B9B25C95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FE6CA-BFD0-4111-A31A-D45A6536897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7400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28FE9B-FEEC-47D6-826F-A8C8727A0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60717E6-19A7-4B23-A04C-D35DC1672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E4391D9-F45D-4EDD-BCCE-879A65D2D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FED1DC-5FBB-47D5-8275-9E52538ED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9B7A97-5729-45A8-9334-741C028D4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BDE00-EADB-4931-9EF8-2524A14D234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5496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F8D437-4221-481C-8A6C-CD2D29542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1DDE671-5C25-4260-A1A1-D97F25B6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2326D8-380D-4244-8B5E-C8565BE14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569FD5-D064-495E-8CB0-12739C149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E8413F-EDC4-42C3-8B4C-D2B452483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B9C68-33B4-455C-8C7C-C3E8854721D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6484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887943-D245-4EED-92C4-7832A8138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D2EB9A-95A5-444B-93B4-3BF88164C1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929DF44-D184-427F-9C6D-67858C6D1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B8F7759-795D-49B9-BA99-1D9FF5C98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3EE7556-5513-4B75-ADE3-DAFC8486B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8693CCE-94C2-48F7-AF33-F9FE6C7D9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F319D1-6272-4166-A627-929E8AAD098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6096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E04BB34-4527-4641-80A1-D0F54B494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0BBD807-3ECC-48B3-AF47-E8DBA8E0E9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E6B2F53-A604-4F07-A3B8-58313ACC5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B9209D1-91FB-4080-95FE-50E822B2F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B0E65D4-46F9-40D9-B785-F46A5CC27F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EFF50A0-2B3A-4D51-A125-50E1C148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14725C3-A629-49DF-8AFC-5F285C69D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64C341E-F365-4E52-907F-33960B4FC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C07EB-E4ED-4AD3-ACC7-D4DFD8365B6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6641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E6D560-44CB-4245-A800-F543D94E5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ECE4DFD-4A94-456E-BEFB-05F44B22A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8818E5C-71B8-4BFB-BB17-AFD2BEE81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F28B920-2701-463B-8DB6-D7528E401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0B046-E937-4461-A8D5-C607AEA9963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5716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D2C84C9-0B4F-4D02-B649-2E12347A1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D8B9841-33EC-49FA-B0E4-47148592A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4150711-E5CC-4784-B1C0-B8975ECAE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C5123-E613-4597-8C4B-5B5E0490252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8904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EA1C2E-6813-4F01-A634-E7D878D1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B40D15-D67F-49DA-B8BF-48E81D56A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99BDC0B-1737-4292-B834-B5144AA40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E55C654-5B6D-4929-9DF0-E6FF0B79A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CF774A5-6ECB-4653-A6FD-2A7F7EAFA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77E6A73-5C52-49D3-AB45-9E8C6C383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0D5A0-EB5C-4F78-93E1-2365BA450DC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5380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CE0082-F0EF-4531-836A-088BF260A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590B17C-5946-414F-B651-813F069EF5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B134050-4543-44AB-80D1-2309A280A1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BA8634E-7FFB-4E30-9F24-879F9AC98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0572424-8EA7-49F2-B91B-BABF3B67D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2D189AF-74B5-4AD4-B2A6-06E048CD5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10082-EE97-4E57-9567-2B7FB41E687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8438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090A47-BA7F-475F-9F42-50F89B8CD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E410F88-9CEF-4447-91DE-12A39D8AF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EA45C5-8045-4CE4-8B8E-8963A8CC5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DE7F17-B5B9-49C8-AD2B-C26906330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779874-B58C-4428-A171-FA526153C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1E477-CBBE-48C7-8D6E-64EB59620B6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8700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39326E8-AEA9-487B-9D45-5338F11AEB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ADEDDFC-DC96-47B5-B50B-795945E38E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528908-4DB5-4820-9AEB-0AD94EB85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1304CC-1ED8-4857-AD3A-D1C46CDFA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C02404-835C-4C7E-861F-CF065DEEE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22DE5-6FC8-4741-80D4-099A2CE37A1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2560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6571FF9-521E-4A78-B759-A587D1D3B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BA3747-3E2D-4EF2-8DA1-C050C5FA6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725788-3ED8-4D56-85EF-858D1D593A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FA9B1-EA23-4B7A-908F-77685DF2ACE3}" type="datetimeFigureOut">
              <a:rPr lang="zh-CN" altLang="en-US" smtClean="0"/>
              <a:t>2021/7/13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0F507A-DB69-47F9-9C89-FDAAC1AC6B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C18EA93-CF12-409F-BA99-EBC2EDF3F6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9E493-A792-45F8-AF55-498FB62FC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88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3F73949-D045-4A54-8F94-2B3892C1A8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DDD470D-702F-412C-896B-B3F40F0DB0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E7D5B80-DC01-48A9-A1C3-0D2D388B8D2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BBA9822-22D1-4E4D-B673-12021E55B5D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DEC2984-2449-444C-A761-F846A7B4512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B5F14F-C9B6-460A-973F-59C47F19F64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0848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BF5863F-A0A6-48AE-AD20-D12F40989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2696104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小说的“场景”</a:t>
            </a:r>
          </a:p>
        </p:txBody>
      </p:sp>
    </p:spTree>
    <p:extLst>
      <p:ext uri="{BB962C8B-B14F-4D97-AF65-F5344CB8AC3E}">
        <p14:creationId xmlns:p14="http://schemas.microsoft.com/office/powerpoint/2010/main" val="389426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7" y="1830088"/>
            <a:ext cx="11933766" cy="3886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概念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小说的最小构成因素。即“场面描写”，是以</a:t>
            </a:r>
            <a:r>
              <a:rPr lang="zh-CN" altLang="zh-CN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人物为中心的环境描写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，而不是单纯的环境描写，它由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  <a:r>
              <a:rPr lang="zh-CN" altLang="zh-CN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人物、 事件、环境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组成。它是某一段时间内社会生活的横截面。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场景=场合（社会环境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：人物、事件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）+风景（自然环境）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小说就是</a:t>
            </a:r>
            <a:r>
              <a:rPr lang="zh-CN" altLang="zh-CN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由一个接一个的场景连续构成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的。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867" y="429420"/>
            <a:ext cx="406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小说的“场景”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00" y="1869549"/>
            <a:ext cx="8762999" cy="3244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/>
              <a:t>2.</a:t>
            </a:r>
            <a:r>
              <a:rPr lang="zh-CN" altLang="en-US" sz="2800" b="1" dirty="0"/>
              <a:t>分类：按场面大小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      </a:t>
            </a:r>
            <a:r>
              <a:rPr lang="en-US" altLang="zh-CN" sz="2800" b="1" u="sng" dirty="0">
                <a:solidFill>
                  <a:srgbClr val="FF0000"/>
                </a:solidFill>
              </a:rPr>
              <a:t> </a:t>
            </a:r>
            <a:r>
              <a:rPr lang="zh-CN" altLang="zh-CN" sz="2800" b="1" u="sng" dirty="0">
                <a:solidFill>
                  <a:srgbClr val="FF0000"/>
                </a:solidFill>
              </a:rPr>
              <a:t>大场景</a:t>
            </a:r>
            <a:r>
              <a:rPr lang="zh-CN" altLang="zh-CN" sz="2800" b="1" dirty="0"/>
              <a:t>：《战争与和平》中宏大的战争场景。</a:t>
            </a:r>
          </a:p>
          <a:p>
            <a:pPr>
              <a:lnSpc>
                <a:spcPct val="150000"/>
              </a:lnSpc>
            </a:pPr>
            <a:r>
              <a:rPr lang="zh-CN" altLang="zh-CN" sz="2800" b="1" dirty="0"/>
              <a:t>       </a:t>
            </a:r>
            <a:r>
              <a:rPr lang="zh-CN" altLang="zh-CN" sz="2800" b="1" u="sng" dirty="0">
                <a:solidFill>
                  <a:srgbClr val="FF0000"/>
                </a:solidFill>
              </a:rPr>
              <a:t>小场景</a:t>
            </a:r>
            <a:r>
              <a:rPr lang="zh-CN" altLang="zh-CN" sz="2800" b="1" dirty="0"/>
              <a:t>：</a:t>
            </a:r>
            <a:r>
              <a:rPr lang="zh-CN" altLang="zh-CN" sz="2800" b="1" dirty="0">
                <a:solidFill>
                  <a:schemeClr val="tx2"/>
                </a:solidFill>
              </a:rPr>
              <a:t>《炮兽》中人与大炮搏斗的</a:t>
            </a:r>
            <a:r>
              <a:rPr lang="zh-CN" altLang="en-US" sz="2800" b="1" dirty="0">
                <a:solidFill>
                  <a:schemeClr val="tx2"/>
                </a:solidFill>
              </a:rPr>
              <a:t>场景；</a:t>
            </a:r>
            <a:endParaRPr lang="en-US" altLang="zh-CN" sz="2800" b="1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tx2"/>
                </a:solidFill>
              </a:rPr>
              <a:t>                     《</a:t>
            </a:r>
            <a:r>
              <a:rPr lang="zh-CN" altLang="en-US" sz="2800" b="1" dirty="0">
                <a:solidFill>
                  <a:schemeClr val="tx2"/>
                </a:solidFill>
              </a:rPr>
              <a:t>桥边的老人</a:t>
            </a:r>
            <a:r>
              <a:rPr lang="en-US" altLang="zh-CN" sz="2800" b="1" dirty="0">
                <a:solidFill>
                  <a:schemeClr val="tx2"/>
                </a:solidFill>
              </a:rPr>
              <a:t>》</a:t>
            </a:r>
            <a:r>
              <a:rPr lang="zh-CN" altLang="en-US" sz="2800" b="1" dirty="0">
                <a:solidFill>
                  <a:schemeClr val="tx2"/>
                </a:solidFill>
              </a:rPr>
              <a:t>中桥边人们逃亡的场景。</a:t>
            </a:r>
            <a:endParaRPr lang="en-US" altLang="zh-CN" sz="2800" b="1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endParaRPr kumimoji="0" lang="en-US" altLang="zh-CN" sz="2800" b="1" i="0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267" y="67470"/>
            <a:ext cx="406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小说的“场景”</a:t>
            </a:r>
          </a:p>
        </p:txBody>
      </p:sp>
    </p:spTree>
    <p:extLst>
      <p:ext uri="{BB962C8B-B14F-4D97-AF65-F5344CB8AC3E}">
        <p14:creationId xmlns:p14="http://schemas.microsoft.com/office/powerpoint/2010/main" val="73493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7" y="1745724"/>
            <a:ext cx="11933766" cy="4536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分类：按公私场合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公共场景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娜塔莎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中娜塔莎参加舞会时的场景；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作用：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人物受到社会道德、行为规范的约束，言行必须符合身份，表现人物须有分寸，通过他人的视角突显人物形象；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私人场景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素芭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中独自一人坐在河边以及与动物相处的场景；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作用：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人物个性得到充分地舒展，真性情得以表露。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267" y="67470"/>
            <a:ext cx="406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小说的“场景”</a:t>
            </a:r>
          </a:p>
        </p:txBody>
      </p:sp>
    </p:spTree>
    <p:extLst>
      <p:ext uri="{BB962C8B-B14F-4D97-AF65-F5344CB8AC3E}">
        <p14:creationId xmlns:p14="http://schemas.microsoft.com/office/powerpoint/2010/main" val="267518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BF5863F-A0A6-48AE-AD20-D12F40989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29683"/>
            <a:ext cx="8229600" cy="2873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炮兽</a:t>
            </a:r>
            <a:endParaRPr kumimoji="0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雨果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B86849D-BA70-45FD-A74B-B506DC73C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0" y="3228746"/>
            <a:ext cx="5600700" cy="36292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98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8150" y="1654607"/>
            <a:ext cx="7588522" cy="388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法国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浪漫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主义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文学运动的领袖，是法国文学史上最伟大的作家之一。他的一生几乎跨越整个19世纪，他的文学生涯达60年之久，创作力经久不衰。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他的浪漫主义小说精彩动人，雄浑有力。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被誉为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法兰西的莎士比亚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代表作有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《巴黎圣母院》《悲惨世界》《海上劳工》《笑面人》《九三年》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041" y="244907"/>
            <a:ext cx="609388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一、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维克多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雨果其人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9BB3B56-264C-4A2D-8133-B58C0C852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17501"/>
            <a:ext cx="3810000" cy="4648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72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CFFD0CB-C63F-44E5-A973-76DF3D2191B2}"/>
              </a:ext>
            </a:extLst>
          </p:cNvPr>
          <p:cNvSpPr/>
          <p:nvPr/>
        </p:nvSpPr>
        <p:spPr>
          <a:xfrm>
            <a:off x="592181" y="884410"/>
            <a:ext cx="10877008" cy="4053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二、雨果作品的特点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写作风格：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浪漫主义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：作为一种创作方法和风格，在表现现实上，侧重表现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理想世界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，重视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情感和想象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，语言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热情奔放、超越现实和夸张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的手法塑造理想中的形象，着重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抒发个人感受和体验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，使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情节戏剧化、人物超凡化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387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8321" y="1425140"/>
            <a:ext cx="9187542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作品内涵：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人道主义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：看重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人的价值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，提倡关怀人、尊重人，以人为中心的世界观，主张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人格平等、互相尊重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94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38C8B53-D131-42F4-9577-F2859224C881}"/>
              </a:ext>
            </a:extLst>
          </p:cNvPr>
          <p:cNvSpPr/>
          <p:nvPr/>
        </p:nvSpPr>
        <p:spPr>
          <a:xfrm>
            <a:off x="296906" y="335661"/>
            <a:ext cx="11609344" cy="5346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三、雨果的著作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九三年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九三年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是雨果的最后一部长篇小说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1862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年雨果还在根西岛流亡时就开始为酝酿中的这部小说搜集材料，他阅读了大量有关书籍，作了充分准备，十年后动笔写作，花了六个月的时间一气呵成，于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1874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月出版。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九三年指的是法国大革命时期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1793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年这个充满急风暴雨的年代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，也是革命力量与反革命力量展开生死搏斗的年代。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022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38C8B53-D131-42F4-9577-F2859224C881}"/>
              </a:ext>
            </a:extLst>
          </p:cNvPr>
          <p:cNvSpPr/>
          <p:nvPr/>
        </p:nvSpPr>
        <p:spPr>
          <a:xfrm>
            <a:off x="291328" y="1383411"/>
            <a:ext cx="11609344" cy="3407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三、雨果的著作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九三年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》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雨果在小说中塑造了旺代叛军首领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朗德纳克侯爵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及其侄孙、镇压叛乱的共和军司令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郭文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，以及郭文的家庭教师、公安委员会特派员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西莫尔登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这三个中心人物，围绕他们展开了错综复杂的情节，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描绘了资产阶级和封建势力在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1793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年进行殊死搏斗的历史场面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45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732" y="1485679"/>
            <a:ext cx="10665581" cy="3886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1793年是法国大革命极为关键的一年。老谋深算的王党贵族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朗德纳克侯爵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渡海来到布列塔尼，发起叛乱，向共和国进行疯狂反扑。他的对手正好是他的侄孙，勇敢善战的共和国远征军司令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郭文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。而郭文背后，有一个既富理想主义精神，又铁面无私的政治委员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西莫尔登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，他曾是郭文的老师，也是共和国派来监督“过于仁慈”的郭文的。</a:t>
            </a:r>
          </a:p>
        </p:txBody>
      </p:sp>
    </p:spTree>
    <p:extLst>
      <p:ext uri="{BB962C8B-B14F-4D97-AF65-F5344CB8AC3E}">
        <p14:creationId xmlns:p14="http://schemas.microsoft.com/office/powerpoint/2010/main" val="65553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145" y="1279797"/>
            <a:ext cx="11367709" cy="3240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他们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最后的决战中，叛军头子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朗德纳克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大败，从暗道逃跑，可是当三个小孩被困火海时，他却在刹那间良心闪现，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返身回救，放弃了逃生机会，当了俘虏，被判死刑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郭文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被他的行为所感动，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便私自放走了他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。这样，郭文就触犯了革命法律，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而送上断头台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。他人头落地时，判他死刑的公安委员代表、他的老师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西莫尔登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也在痛苦中开枪自杀了。</a:t>
            </a:r>
          </a:p>
        </p:txBody>
      </p:sp>
    </p:spTree>
    <p:extLst>
      <p:ext uri="{BB962C8B-B14F-4D97-AF65-F5344CB8AC3E}">
        <p14:creationId xmlns:p14="http://schemas.microsoft.com/office/powerpoint/2010/main" val="192457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F6B40DDB-CF26-43CC-BAA5-5E920B908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462" y="381795"/>
            <a:ext cx="758507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炮兽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是雨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九三年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的一个片段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57D67577-5CB2-48AC-B0F0-AD78450B1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737" y="1940675"/>
            <a:ext cx="5624588" cy="2976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阅读作品：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一、阅读过程中有疑问吗？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二、读完这篇文字有何感受？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三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、请概述故事情节。</a:t>
            </a:r>
            <a:endParaRPr kumimoji="0" lang="zh-CN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911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1987" y="2004787"/>
            <a:ext cx="9668026" cy="3240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在波涛汹涌的海上，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一门没有锁好的大炮如一头出笼的猛兽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给军舰本身以及武器和人员造成了极大的损失</a:t>
            </a: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炮队队长勇敢地与大炮搏斗，但失败了。</a:t>
            </a:r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最终</a:t>
            </a:r>
            <a:r>
              <a:rPr lang="zh-CN" altLang="zh-CN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一个老头遏止了炮兽的肆虐。然后，老人奖赏了立功的炮队队长，又下令以死刑来惩罚犯了疏忽之罪的</a:t>
            </a:r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</a:t>
            </a:r>
            <a:r>
              <a:rPr lang="zh-CN" altLang="zh-CN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23" y="665844"/>
            <a:ext cx="719878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1.</a:t>
            </a:r>
            <a:r>
              <a:rPr lang="zh-CN" altLang="en-US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情节概述：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3464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3A3E019-3CA9-4CA3-834A-5DA54F393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7" y="183624"/>
            <a:ext cx="11933766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作品大致可以切分为几个场景？简要概述每个场景的内容。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9794989-8820-445C-BE25-927D9F45F90A}"/>
              </a:ext>
            </a:extLst>
          </p:cNvPr>
          <p:cNvSpPr txBox="1">
            <a:spLocks noChangeArrowheads="1"/>
          </p:cNvSpPr>
          <p:nvPr/>
        </p:nvSpPr>
        <p:spPr>
          <a:xfrm>
            <a:off x="1213757" y="1556613"/>
            <a:ext cx="9764486" cy="452596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第一场景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（从开头到“仿佛两只铁锤轮流在敲打”）</a:t>
            </a:r>
          </a:p>
          <a:p>
            <a:pPr>
              <a:buFontTx/>
              <a:buNone/>
            </a:pPr>
            <a:endParaRPr lang="en-US" altLang="zh-CN" sz="28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Tx/>
              <a:buNone/>
            </a:pPr>
            <a:endParaRPr lang="zh-CN" altLang="zh-CN" sz="28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Tx/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第二场景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（从“突然间”到“……怪物的青铜脖子上”）</a:t>
            </a:r>
          </a:p>
          <a:p>
            <a:pPr>
              <a:buFontTx/>
              <a:buNone/>
            </a:pPr>
            <a:endParaRPr lang="en-US" altLang="zh-CN" sz="28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Tx/>
              <a:buNone/>
            </a:pPr>
            <a:endParaRPr lang="zh-CN" altLang="zh-CN" sz="28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Tx/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第三场景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（从“斗争结束了”到结尾）   </a:t>
            </a:r>
          </a:p>
          <a:p>
            <a:pPr>
              <a:buFontTx/>
              <a:buNone/>
            </a:pP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endParaRPr lang="zh-CN" altLang="zh-CN" sz="2800" b="1" dirty="0">
              <a:solidFill>
                <a:srgbClr val="00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3A0522-BDB6-4121-834F-FA7E6D9AE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2687" y="2334401"/>
            <a:ext cx="4816838" cy="3748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zh-CN" altLang="zh-CN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炮兽肆虐</a:t>
            </a:r>
            <a:r>
              <a:rPr lang="zh-CN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众人惊慌</a:t>
            </a:r>
            <a:r>
              <a:rPr lang="zh-CN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</a:p>
          <a:p>
            <a:pPr>
              <a:buFontTx/>
              <a:buNone/>
            </a:pPr>
            <a:endParaRPr lang="zh-CN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endParaRPr lang="zh-CN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r>
              <a:rPr lang="zh-CN" altLang="zh-CN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炮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手与老人斗炮</a:t>
            </a:r>
            <a:r>
              <a:rPr lang="zh-CN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众人退缩</a:t>
            </a:r>
            <a:r>
              <a:rPr lang="zh-CN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</a:p>
          <a:p>
            <a:pPr>
              <a:buFontTx/>
              <a:buNone/>
            </a:pPr>
            <a:endParaRPr lang="en-US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endParaRPr lang="zh-CN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老人</a:t>
            </a:r>
            <a:r>
              <a:rPr lang="zh-CN" altLang="zh-CN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赏功罚罪</a:t>
            </a:r>
            <a:r>
              <a:rPr lang="zh-CN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众人意外</a:t>
            </a:r>
            <a:r>
              <a:rPr lang="zh-CN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24079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E0282C5-D9CF-4332-8B3B-DB42B51938DB}"/>
              </a:ext>
            </a:extLst>
          </p:cNvPr>
          <p:cNvSpPr txBox="1"/>
          <p:nvPr/>
        </p:nvSpPr>
        <p:spPr>
          <a:xfrm>
            <a:off x="590550" y="885736"/>
            <a:ext cx="4924425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2021-05-31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语文本次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未提交作业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的学生名单如下：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陈杰鑫    陈  为    刘文昊  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李柄含    叶子航    牟天辉  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陈荟宜    姜泽洲    颜今昊  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黄炫豪    何崇锐    张璐欣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徐海亮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4BD2347-C9C4-4DB4-ADAF-9EBB57326D2A}"/>
              </a:ext>
            </a:extLst>
          </p:cNvPr>
          <p:cNvSpPr txBox="1"/>
          <p:nvPr/>
        </p:nvSpPr>
        <p:spPr>
          <a:xfrm>
            <a:off x="6677027" y="885736"/>
            <a:ext cx="4924425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2021-05-31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语文本次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未提交作业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的学生名单如下：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周奕森    杨旻媛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陈佳明    黎颖豪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贾冬琳</a:t>
            </a:r>
          </a:p>
        </p:txBody>
      </p:sp>
    </p:spTree>
    <p:extLst>
      <p:ext uri="{BB962C8B-B14F-4D97-AF65-F5344CB8AC3E}">
        <p14:creationId xmlns:p14="http://schemas.microsoft.com/office/powerpoint/2010/main" val="320032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E0282C5-D9CF-4332-8B3B-DB42B51938DB}"/>
              </a:ext>
            </a:extLst>
          </p:cNvPr>
          <p:cNvSpPr txBox="1"/>
          <p:nvPr/>
        </p:nvSpPr>
        <p:spPr>
          <a:xfrm>
            <a:off x="4157663" y="1161961"/>
            <a:ext cx="4424362" cy="4072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书面写了第一个作业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 algn="ctr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张可莹、温佶坤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 algn="ctr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肖子欣、陈宇骞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 algn="ctr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蔡  宁、胡诗婷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谢炜恩、郑绍辉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差距就是这样拉大的</a:t>
            </a:r>
          </a:p>
        </p:txBody>
      </p:sp>
    </p:spTree>
    <p:extLst>
      <p:ext uri="{BB962C8B-B14F-4D97-AF65-F5344CB8AC3E}">
        <p14:creationId xmlns:p14="http://schemas.microsoft.com/office/powerpoint/2010/main" val="83923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B8CD6F5-5294-43AC-85CD-FECE13315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73" y="0"/>
            <a:ext cx="512064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DBB5975-4493-49BB-A4B5-E66F66C8A8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83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27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74A9010A-D2E0-42B0-9975-A9CA3FACC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7" y="183624"/>
            <a:ext cx="11933766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这几个场景有何意义？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56ADE94E-5A59-47C9-BCD3-2CE49EA24E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0800" y="183624"/>
            <a:ext cx="3319477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揭示人物性格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E943ACB-9954-4399-83AA-EE740915E99C}"/>
              </a:ext>
            </a:extLst>
          </p:cNvPr>
          <p:cNvSpPr txBox="1">
            <a:spLocks noChangeArrowheads="1"/>
          </p:cNvSpPr>
          <p:nvPr/>
        </p:nvSpPr>
        <p:spPr>
          <a:xfrm>
            <a:off x="461057" y="1752147"/>
            <a:ext cx="11098961" cy="3889375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雨果是运用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对照手法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的大师。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（采用对照的方式</a:t>
            </a:r>
            <a:r>
              <a:rPr lang="zh-CN" altLang="en-US" sz="2800" u="sng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构建场景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sz="28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他曾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丑在美的旁边，畸形靠近着优美，丑怪藏在崇高背后，美与恶共存，光明与黑暗相伴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。”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文章的三个场景中，各有哪些方面的对照？</a:t>
            </a:r>
          </a:p>
        </p:txBody>
      </p:sp>
    </p:spTree>
    <p:extLst>
      <p:ext uri="{BB962C8B-B14F-4D97-AF65-F5344CB8AC3E}">
        <p14:creationId xmlns:p14="http://schemas.microsoft.com/office/powerpoint/2010/main" val="190536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EC57DB1-A207-4D76-A7A1-0B5EFFE69A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9919" y="298580"/>
            <a:ext cx="4370070" cy="654988"/>
          </a:xfrm>
        </p:spPr>
        <p:txBody>
          <a:bodyPr/>
          <a:lstStyle/>
          <a:p>
            <a:pPr algn="l"/>
            <a:r>
              <a:rPr lang="zh-CN" altLang="zh-CN" sz="2800" b="1" dirty="0">
                <a:solidFill>
                  <a:srgbClr val="1901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第一场景中的对照</a:t>
            </a:r>
            <a:endParaRPr lang="zh-CN" altLang="zh-CN" sz="2800" b="1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D6158E2-7864-49D0-89DD-802824122B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2566" y="1242272"/>
            <a:ext cx="8397421" cy="654988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1.  </a:t>
            </a:r>
            <a:r>
              <a:rPr lang="zh-CN" altLang="zh-CN" b="1" dirty="0">
                <a:solidFill>
                  <a:srgbClr val="FF0000"/>
                </a:solidFill>
              </a:rPr>
              <a:t>炮兽</a:t>
            </a:r>
            <a:r>
              <a:rPr lang="zh-CN" altLang="zh-CN" b="1" dirty="0">
                <a:solidFill>
                  <a:schemeClr val="tx2"/>
                </a:solidFill>
              </a:rPr>
              <a:t>的</a:t>
            </a:r>
            <a:r>
              <a:rPr lang="zh-CN" altLang="zh-CN" b="1" u="sng" dirty="0">
                <a:solidFill>
                  <a:srgbClr val="FF0000"/>
                </a:solidFill>
              </a:rPr>
              <a:t>强大、疯狂</a:t>
            </a:r>
            <a:r>
              <a:rPr lang="en-US" altLang="zh-CN" b="1" u="sng" dirty="0">
                <a:solidFill>
                  <a:srgbClr val="FF0000"/>
                </a:solidFill>
              </a:rPr>
              <a:t>  </a:t>
            </a:r>
            <a:r>
              <a:rPr lang="en-US" altLang="zh-CN" b="1" dirty="0">
                <a:solidFill>
                  <a:schemeClr val="tx2"/>
                </a:solidFill>
              </a:rPr>
              <a:t>——  </a:t>
            </a:r>
            <a:r>
              <a:rPr lang="zh-CN" altLang="zh-CN" b="1" dirty="0">
                <a:solidFill>
                  <a:srgbClr val="FF0000"/>
                </a:solidFill>
              </a:rPr>
              <a:t>人</a:t>
            </a:r>
            <a:r>
              <a:rPr lang="zh-CN" altLang="zh-CN" b="1" dirty="0">
                <a:solidFill>
                  <a:schemeClr val="tx2"/>
                </a:solidFill>
              </a:rPr>
              <a:t>的</a:t>
            </a:r>
            <a:r>
              <a:rPr lang="zh-CN" altLang="zh-CN" b="1" u="sng" dirty="0">
                <a:solidFill>
                  <a:srgbClr val="FF0000"/>
                </a:solidFill>
              </a:rPr>
              <a:t>渺小、怯懦 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12ABEA2D-A216-4E6F-AF55-61DCFDB58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7" y="183624"/>
            <a:ext cx="11933766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再读作品：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03185E7-ED6D-40FC-B49B-B96230BAEA29}"/>
              </a:ext>
            </a:extLst>
          </p:cNvPr>
          <p:cNvSpPr/>
          <p:nvPr/>
        </p:nvSpPr>
        <p:spPr>
          <a:xfrm>
            <a:off x="0" y="1897260"/>
            <a:ext cx="12192000" cy="2221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炮兽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1" charset="-122"/>
              </a:rPr>
              <a:t>：非常细致的描绘</a:t>
            </a:r>
            <a:endParaRPr lang="zh-CN" altLang="zh-CN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en-US" altLang="zh-CN" sz="24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  </a:t>
            </a: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这尊挣断了铁链的大炮，突然变成了一头形容不出的怪兽。……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（第3段）</a:t>
            </a:r>
          </a:p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这尊可怕的大炮乱滚乱动，前进，后退，撞到右边，撞到左边，逃避，冲过，使人无法捉摸，粉碎障碍物，把人当作苍蝇似的压死。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（第5段）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C8D5C69-E4B5-45B1-B314-CABD2829047A}"/>
              </a:ext>
            </a:extLst>
          </p:cNvPr>
          <p:cNvSpPr/>
          <p:nvPr/>
        </p:nvSpPr>
        <p:spPr>
          <a:xfrm>
            <a:off x="0" y="4105516"/>
            <a:ext cx="12191999" cy="2295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船身前后颠腾的时候，大炮被抛向前，一直朝人群冲过去，头一下子就压死了四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个人，然后被船身向左右倾斜的力量拉回来，再推出去，又把第五个可怜的人碾成两半，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再向左舷的船壁冲过去，撞坏了一门大炮……炮舱里一转眼间人都跑光了。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（第7段）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EC57DB1-A207-4D76-A7A1-0B5EFFE69A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3187" y="310844"/>
            <a:ext cx="4370070" cy="654988"/>
          </a:xfrm>
        </p:spPr>
        <p:txBody>
          <a:bodyPr/>
          <a:lstStyle/>
          <a:p>
            <a:pPr algn="l"/>
            <a:r>
              <a:rPr lang="zh-CN" altLang="zh-CN" sz="2800" b="1" dirty="0">
                <a:solidFill>
                  <a:srgbClr val="1901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第一场景中的对照</a:t>
            </a:r>
            <a:endParaRPr lang="zh-CN" altLang="zh-CN" sz="2800" b="1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D6158E2-7864-49D0-89DD-802824122B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2566" y="1242272"/>
            <a:ext cx="8397421" cy="654988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2.  </a:t>
            </a:r>
            <a:r>
              <a:rPr lang="zh-CN" altLang="zh-CN" b="1" dirty="0">
                <a:solidFill>
                  <a:srgbClr val="FF0000"/>
                </a:solidFill>
              </a:rPr>
              <a:t>船长</a:t>
            </a:r>
            <a:r>
              <a:rPr lang="zh-CN" altLang="zh-CN" b="1" dirty="0">
                <a:solidFill>
                  <a:schemeClr val="tx2"/>
                </a:solidFill>
              </a:rPr>
              <a:t>和</a:t>
            </a:r>
            <a:r>
              <a:rPr lang="zh-CN" altLang="zh-CN" b="1" dirty="0">
                <a:solidFill>
                  <a:srgbClr val="FF0000"/>
                </a:solidFill>
              </a:rPr>
              <a:t>大副</a:t>
            </a:r>
            <a:r>
              <a:rPr lang="zh-CN" altLang="zh-CN" b="1" u="sng" dirty="0">
                <a:solidFill>
                  <a:srgbClr val="FF0000"/>
                </a:solidFill>
              </a:rPr>
              <a:t>六神无主</a:t>
            </a:r>
            <a:r>
              <a:rPr lang="en-US" altLang="zh-CN" b="1" dirty="0">
                <a:solidFill>
                  <a:schemeClr val="tx2"/>
                </a:solidFill>
              </a:rPr>
              <a:t>——</a:t>
            </a:r>
            <a:r>
              <a:rPr lang="zh-CN" altLang="zh-CN" b="1" dirty="0">
                <a:solidFill>
                  <a:srgbClr val="FF0000"/>
                </a:solidFill>
              </a:rPr>
              <a:t>老人</a:t>
            </a:r>
            <a:r>
              <a:rPr lang="zh-CN" altLang="zh-CN" b="1" dirty="0">
                <a:solidFill>
                  <a:schemeClr val="tx2"/>
                </a:solidFill>
              </a:rPr>
              <a:t>的</a:t>
            </a:r>
            <a:r>
              <a:rPr lang="zh-CN" altLang="zh-CN" b="1" u="sng" dirty="0">
                <a:solidFill>
                  <a:srgbClr val="FF0000"/>
                </a:solidFill>
              </a:rPr>
              <a:t>沉着冷静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03185E7-ED6D-40FC-B49B-B96230BAEA29}"/>
              </a:ext>
            </a:extLst>
          </p:cNvPr>
          <p:cNvSpPr/>
          <p:nvPr/>
        </p:nvSpPr>
        <p:spPr>
          <a:xfrm>
            <a:off x="0" y="1897260"/>
            <a:ext cx="12192000" cy="224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船长和大副：</a:t>
            </a:r>
            <a:endParaRPr lang="en-US" altLang="zh-CN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 lvl="0" fontAlgn="base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    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船长布瓦斯贝特洛和大副利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维厄维勒虽然是两个勇士，也在楼梯顶上停了下来，一句话也不说，脸色发青，犹豫不决，向中甲板里面张望。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b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“的确，现在只有上帝能够救我们了。”布瓦斯贝特洛说。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P14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C8D5C69-E4B5-45B1-B314-CABD2829047A}"/>
              </a:ext>
            </a:extLst>
          </p:cNvPr>
          <p:cNvSpPr/>
          <p:nvPr/>
        </p:nvSpPr>
        <p:spPr>
          <a:xfrm>
            <a:off x="0" y="4250120"/>
            <a:ext cx="12191999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老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走到中甲板里来的那个年老的乘客在楼梯底像一尊石像一样站着。他用严峻的眼光望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着这种破坏的情况。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P13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 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787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38FD7D36-8E9C-40D3-A192-FB8AA75D58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117" y="1266353"/>
            <a:ext cx="11769634" cy="5408023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在这一场景里，炮兽越是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凶猛、强大、威力无穷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越显得人的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怯懦、渺小、无能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，人越是怯懦、渺小、无能就越能显出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炮队队长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勇敢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。困苦越大，就越能显出人的力量的强大。这样的对照，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为下文炮队队长的出场作了有力铺垫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面对“炮兽”巨大的破坏能力，大家内心似乎都充满了恐怖，连“勇士”都犹豫不决，只有老人沉着冷静。这一对照暗示了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老人作为一位领导人物所具有的临危不乱的优秀品格，把读者的注意力吸引到这个神秘的人物身上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3F54A918-8B52-45E2-9015-AC4245E4E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7" y="183624"/>
            <a:ext cx="11933766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小结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EC57DB1-A207-4D76-A7A1-0B5EFFE69A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7873" y="259790"/>
            <a:ext cx="4370070" cy="654988"/>
          </a:xfrm>
        </p:spPr>
        <p:txBody>
          <a:bodyPr/>
          <a:lstStyle/>
          <a:p>
            <a:pPr algn="l"/>
            <a:r>
              <a:rPr lang="zh-CN" altLang="en-US" sz="2800" b="1" dirty="0">
                <a:solidFill>
                  <a:srgbClr val="1901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第二场景中的对照 </a:t>
            </a:r>
            <a:endParaRPr lang="zh-CN" altLang="zh-CN" sz="2800" b="1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D6158E2-7864-49D0-89DD-802824122B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2566" y="1242272"/>
            <a:ext cx="9010863" cy="65498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炮队队长</a:t>
            </a:r>
            <a:r>
              <a:rPr lang="zh-CN" altLang="en-US" b="1" dirty="0"/>
              <a:t>的</a:t>
            </a:r>
            <a:r>
              <a:rPr lang="zh-CN" altLang="en-US" b="1" u="sng" dirty="0">
                <a:solidFill>
                  <a:srgbClr val="FF0000"/>
                </a:solidFill>
              </a:rPr>
              <a:t>勇斗大炮</a:t>
            </a:r>
            <a:r>
              <a:rPr lang="en-US" altLang="zh-CN" b="1" dirty="0">
                <a:solidFill>
                  <a:schemeClr val="tx2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神秘老人</a:t>
            </a:r>
            <a:r>
              <a:rPr lang="zh-CN" altLang="en-US" b="1" dirty="0"/>
              <a:t>的</a:t>
            </a:r>
            <a:r>
              <a:rPr lang="zh-CN" altLang="en-US" b="1" u="sng" dirty="0">
                <a:solidFill>
                  <a:srgbClr val="FF0000"/>
                </a:solidFill>
              </a:rPr>
              <a:t>智取大炮 </a:t>
            </a:r>
          </a:p>
          <a:p>
            <a:pPr marL="0" indent="0">
              <a:buNone/>
            </a:pPr>
            <a:endParaRPr lang="zh-CN" altLang="zh-CN" b="1" u="sng" dirty="0">
              <a:solidFill>
                <a:schemeClr val="tx2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03185E7-ED6D-40FC-B49B-B96230BAEA29}"/>
              </a:ext>
            </a:extLst>
          </p:cNvPr>
          <p:cNvSpPr/>
          <p:nvPr/>
        </p:nvSpPr>
        <p:spPr>
          <a:xfrm>
            <a:off x="0" y="1897260"/>
            <a:ext cx="12192000" cy="2221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炮队队长：</a:t>
            </a:r>
            <a:endParaRPr lang="en-US" altLang="zh-CN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 lvl="0" fontAlgn="base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突然间，在这个没有人能够进去，只有那尊自由的大炮在里面跳动的“竞技场” 里，出现了一个手里拿着铁棍的汉子。他一只手抓住一根起重铁棍，一只手拿着一条打着活结的舵索，从方窗眼跳进中甲板里。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P14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C8D5C69-E4B5-45B1-B314-CABD2829047A}"/>
              </a:ext>
            </a:extLst>
          </p:cNvPr>
          <p:cNvSpPr/>
          <p:nvPr/>
        </p:nvSpPr>
        <p:spPr>
          <a:xfrm>
            <a:off x="0" y="4250120"/>
            <a:ext cx="12191999" cy="2221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神秘老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可是直到现在一直站着不动的那个年老的乘客冲了出去，动作比这一切凶猛的搏斗更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加迅速。……这个具有决定性和充满危险的动作，即使是一个受过杜罗塞尔的《海上御炮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lvl="0" indent="-342900" fontAlgn="base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术》里面记载的种种技术训练的人，也不会做得更合适、更准确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P15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 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078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>
            <a:extLst>
              <a:ext uri="{FF2B5EF4-FFF2-40B4-BE49-F238E27FC236}">
                <a16:creationId xmlns:a16="http://schemas.microsoft.com/office/drawing/2014/main" id="{71F0ADEB-B924-4AAC-9DA1-DBEDC13E9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909" y="1710329"/>
            <a:ext cx="11077302" cy="257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与其他人的束手无策</a:t>
            </a:r>
            <a:r>
              <a:rPr lang="zh-CN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相比，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炮队队长的勇敢无畏</a:t>
            </a:r>
            <a:r>
              <a:rPr lang="zh-CN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就脱颖而出了。其实，突出炮队队长的勇气则是为了衬托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神秘老人的有勇有谋</a:t>
            </a:r>
            <a:r>
              <a:rPr lang="zh-CN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这个场景的重要作用就是</a:t>
            </a:r>
            <a:r>
              <a:rPr lang="zh-CN" altLang="zh-CN" sz="2800" b="1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通过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层层对照</a:t>
            </a:r>
            <a:r>
              <a:rPr lang="zh-CN" altLang="zh-CN" sz="2800" b="1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，将重要人物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朗德纳克</a:t>
            </a:r>
            <a:r>
              <a:rPr lang="zh-CN" altLang="zh-CN" sz="2800" b="1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侯爵的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坚毅果敢、智勇双全</a:t>
            </a:r>
            <a:r>
              <a:rPr lang="zh-CN" altLang="zh-CN" sz="2800" b="1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作了第一次展示</a:t>
            </a:r>
            <a:r>
              <a:rPr lang="zh-CN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55B295A6-667A-4863-8019-4D613CCEB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77" y="545574"/>
            <a:ext cx="11933766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小结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EC57DB1-A207-4D76-A7A1-0B5EFFE69A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7873" y="259790"/>
            <a:ext cx="4370070" cy="654988"/>
          </a:xfrm>
        </p:spPr>
        <p:txBody>
          <a:bodyPr/>
          <a:lstStyle/>
          <a:p>
            <a:pPr algn="l"/>
            <a:r>
              <a:rPr lang="zh-CN" altLang="en-US" sz="2800" b="1" dirty="0">
                <a:solidFill>
                  <a:srgbClr val="1901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第三场景中的对照 </a:t>
            </a:r>
            <a:endParaRPr lang="zh-CN" altLang="zh-CN" sz="2800" b="1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D6158E2-7864-49D0-89DD-802824122B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90567" y="1242272"/>
            <a:ext cx="9010863" cy="654988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老人</a:t>
            </a:r>
            <a:r>
              <a:rPr lang="zh-CN" altLang="en-US" b="1" u="sng" dirty="0">
                <a:solidFill>
                  <a:srgbClr val="FF0000"/>
                </a:solidFill>
              </a:rPr>
              <a:t>赏功、罚罪</a:t>
            </a:r>
            <a:r>
              <a:rPr lang="en-US" altLang="zh-CN" b="1" dirty="0"/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众人</a:t>
            </a:r>
            <a:r>
              <a:rPr lang="zh-CN" altLang="en-US" b="1" u="sng" dirty="0">
                <a:solidFill>
                  <a:srgbClr val="FF0000"/>
                </a:solidFill>
              </a:rPr>
              <a:t>欢呼、惊惶</a:t>
            </a:r>
          </a:p>
          <a:p>
            <a:pPr marL="0" indent="0" algn="ctr">
              <a:buNone/>
            </a:pPr>
            <a:endParaRPr lang="zh-CN" altLang="zh-CN" b="1" u="sng" dirty="0">
              <a:solidFill>
                <a:schemeClr val="tx2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03185E7-ED6D-40FC-B49B-B96230BAEA29}"/>
              </a:ext>
            </a:extLst>
          </p:cNvPr>
          <p:cNvSpPr/>
          <p:nvPr/>
        </p:nvSpPr>
        <p:spPr>
          <a:xfrm>
            <a:off x="0" y="1897260"/>
            <a:ext cx="1219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老人：</a:t>
            </a:r>
            <a:endParaRPr lang="en-US" altLang="zh-CN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老头儿转向布瓦斯贝特洛伯爵，把他身上的圣路易十字勋章取下来，系在炮手的短衫上。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P16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，最后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endParaRPr lang="zh-CN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“现在，把这个人拉出去枪毙。”</a:t>
            </a:r>
            <a:b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“……没有任何过失是可以补救的。勇敢必须奖励，疏忽必须惩罚。” </a:t>
            </a:r>
            <a:b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“执行。”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P17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C8D5C69-E4B5-45B1-B314-CABD2829047A}"/>
              </a:ext>
            </a:extLst>
          </p:cNvPr>
          <p:cNvSpPr/>
          <p:nvPr/>
        </p:nvSpPr>
        <p:spPr>
          <a:xfrm>
            <a:off x="0" y="4636238"/>
            <a:ext cx="86084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众人：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“乌拉！”水手们欢呼起来。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P17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 </a:t>
            </a:r>
            <a:endParaRPr lang="zh-CN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惊惶代替了欢呼。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一种阴郁的静寂笼罩着全船。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P17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，倒数第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 </a:t>
            </a:r>
            <a:endParaRPr lang="zh-CN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804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>
            <a:extLst>
              <a:ext uri="{FF2B5EF4-FFF2-40B4-BE49-F238E27FC236}">
                <a16:creationId xmlns:a16="http://schemas.microsoft.com/office/drawing/2014/main" id="{71F0ADEB-B924-4AAC-9DA1-DBEDC13E9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723" y="1073743"/>
            <a:ext cx="11241346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这一场景中，一赏一罚，都在一瞬间做出了决断，将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朗德纳克侯爵的坚毅果断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的一面充分展现出来。与众人一惊一乍的情绪相比，更托显出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老人沉稳果敢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的领导者风范。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55B295A6-667A-4863-8019-4D613CCEB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65" y="301189"/>
            <a:ext cx="2418140" cy="6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小结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Rectangle 16">
            <a:extLst>
              <a:ext uri="{FF2B5EF4-FFF2-40B4-BE49-F238E27FC236}">
                <a16:creationId xmlns:a16="http://schemas.microsoft.com/office/drawing/2014/main" id="{CA153F53-5507-49A3-B734-EB590E420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723" y="3716838"/>
            <a:ext cx="11032340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总结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多用</a:t>
            </a: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对照法</a:t>
            </a: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使雨果的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场景创作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十分成功，显示了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浪漫主义文学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的瑰丽特色，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凸显了人物的性格特征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，为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人物的出场</a:t>
            </a:r>
            <a:r>
              <a:rPr lang="zh-CN" altLang="zh-CN" sz="28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作了</a:t>
            </a:r>
            <a:r>
              <a:rPr lang="zh-CN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铺垫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1323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181652C1-DEAE-4F0A-8A6F-D3C3B97D47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1" y="7484"/>
            <a:ext cx="8994775" cy="1143000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zh-CN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探讨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本文中的</a:t>
            </a:r>
            <a:r>
              <a:rPr lang="zh-CN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场景描写的作用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0E4EDB9C-B582-4962-AE18-47C666CAA4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7863" y="1381919"/>
            <a:ext cx="11721736" cy="4066381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（从小说基调来说）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给全篇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定下悲剧基调，渲染紧张的气氛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小说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大炮疯狂的破坏场景的描写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就带给我们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紧张的气氛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结尾的场景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则给我们带来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不详的预兆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同时也烘托了小说中其他人物的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紧张、恐惧或震撼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的心理。</a:t>
            </a:r>
            <a:endParaRPr lang="en-US" altLang="zh-CN" sz="28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（从故事情节来说）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为人物出场做铺垫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细致的描绘突显炮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兽的力量之大，还有众人的惊慌失措，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都是为了主角之一朗德纳克侯爵出场。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uiExpand="1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FC424924-F886-4332-BD61-1AC44C8E10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992777"/>
            <a:ext cx="11430000" cy="4493623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（从人物形象塑造来说）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揭示人物性格。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比如第三部分中炮手与大炮搏击的场景，就集中表现出了炮手的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英勇无畏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、侯爵的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智勇双全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以及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坚毅果敢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的性格。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（从作品主题来说）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作为象征。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《炮兽》中，大海的风暴、船上的劫难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的场景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战斗过程坎坷的象征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，突显了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人面对战斗时的巨大勇气和伟大力量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181652C1-DEAE-4F0A-8A6F-D3C3B97D47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" y="83683"/>
            <a:ext cx="12039599" cy="1964191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探讨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同样是场景描写，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桥边的老人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中海明威用很少的笔墨就展现军民撤退的宏大场景，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炮兽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中用四个字“炮兽肆虐”就能写清楚的小场景，雨果用了很长的篇幅，为什么？</a:t>
            </a:r>
            <a:endParaRPr lang="zh-CN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0E4EDB9C-B582-4962-AE18-47C666CAA4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199" y="2047874"/>
            <a:ext cx="12039599" cy="4466431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从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场景的作用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来说：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前者是为了用宏大的战争场面反衬人物的渺小，场景勾勒出来即可；后者是为了主角出场做铺垫，需要大量的笔墨来铺垫；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从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作者创作风格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来说：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海明威喜欢用冰山理论，不加修饰，不发表议论，尽量客观呈现场面，采用“减法”，简洁表达；雨果喜欢用繁复的议论、联想、修饰，细致描绘，采用“加法”，符合浪漫主义手法。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277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uiExpand="1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E0282C5-D9CF-4332-8B3B-DB42B51938DB}"/>
              </a:ext>
            </a:extLst>
          </p:cNvPr>
          <p:cNvSpPr txBox="1"/>
          <p:nvPr/>
        </p:nvSpPr>
        <p:spPr>
          <a:xfrm>
            <a:off x="1347787" y="361861"/>
            <a:ext cx="9315450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2021-06-1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语文本次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未提交作业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的学生名单如下：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班：黎颖豪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班：陈杰鑫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姜泽洲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申  昕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4BD2347-C9C4-4DB4-ADAF-9EBB57326D2A}"/>
              </a:ext>
            </a:extLst>
          </p:cNvPr>
          <p:cNvSpPr txBox="1"/>
          <p:nvPr/>
        </p:nvSpPr>
        <p:spPr>
          <a:xfrm>
            <a:off x="1347787" y="2668869"/>
            <a:ext cx="9496425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2021-06-1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语文本次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优秀作业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的学生名单如下：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班：周  懿    高颖恩    黄  蓉    梁明洁    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黄明悦    蔡  宁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杨芷丹    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班：李雅琳    黄泳诗    阮雯希    何晓敏    宋梓馨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425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56D04B4-CD59-499D-B92F-EEF8476DBC82}"/>
              </a:ext>
            </a:extLst>
          </p:cNvPr>
          <p:cNvSpPr txBox="1"/>
          <p:nvPr/>
        </p:nvSpPr>
        <p:spPr>
          <a:xfrm>
            <a:off x="1262062" y="333286"/>
            <a:ext cx="9186863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两项作业只做一项；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做完不订正；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预习（阅读）过程的圈点勾画很敷衍。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圈划不懂之处、优美词句、关键词句等，意义在于提醒自己认真阅读文本，理应写一些旁批、感想之类。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250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33" y="747615"/>
            <a:ext cx="11933766" cy="658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1.《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炮兽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在许多细节上体现了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小说戏剧性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的特点，请举例分析。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01064"/>
            <a:ext cx="2968172" cy="80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考试链接</a:t>
            </a:r>
            <a:r>
              <a:rPr lang="en-US" altLang="zh-CN" sz="32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67733" y="1410998"/>
            <a:ext cx="1144904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军舰上大炮本来是战斗的武器，是用来保护军舰的，现在却成了毁坏军舰的野兽。</a:t>
            </a:r>
            <a:endParaRPr lang="zh-CN" altLang="zh-CN" sz="2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61E9635-A39A-43AB-A1DD-9D7342F80241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2684752"/>
            <a:ext cx="11868150" cy="2999356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大炮之所以会挣脱铁链，是因为炮队队长不应有的疏忽，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但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也正是他奋不顾身，才排除了险情。</a:t>
            </a:r>
          </a:p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被人议论的其貌不扬的乡下老人，却是镇定机智的叛军首领。</a:t>
            </a:r>
          </a:p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炮队队长因排险而受勋，却又因失职而遭枪毙。</a:t>
            </a:r>
            <a:endParaRPr lang="zh-CN" altLang="zh-CN" sz="1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B4358DDB-F481-4390-ACDB-C2665F67F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334" y="5780967"/>
            <a:ext cx="11289331" cy="658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设置悬念，使小说情节跌宕起伏，人物形象鲜明，也让读者倍感意外。</a:t>
            </a:r>
            <a:endParaRPr kumimoji="0" lang="zh-CN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327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234" y="771415"/>
            <a:ext cx="11933766" cy="657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_GB2312" pitchFamily="1" charset="-122"/>
                <a:cs typeface="+mn-cs"/>
              </a:rPr>
              <a:t> 《炮兽》为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朗德纳克侯爵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_GB2312" pitchFamily="1" charset="-122"/>
                <a:cs typeface="+mn-cs"/>
              </a:rPr>
              <a:t>的出场作了哪些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_GB2312" pitchFamily="1" charset="-122"/>
                <a:cs typeface="+mn-cs"/>
              </a:rPr>
              <a:t>设计（铺垫）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_GB2312" pitchFamily="1" charset="-122"/>
                <a:cs typeface="+mn-cs"/>
              </a:rPr>
              <a:t>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3543"/>
            <a:ext cx="3007361" cy="657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【</a:t>
            </a:r>
            <a:r>
              <a:rPr lang="zh-CN" altLang="en-US" sz="32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考试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链接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】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j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606107" y="2087159"/>
            <a:ext cx="11238019" cy="4084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恶劣的自然环境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烘托人物的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坚定意志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9015B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船在大海上航行，波涛汹涌，天气恶劣，充满不可预测的危险，这样的环境足以展现人物的坚定意志。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 对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炮兽肆虐的特定场景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做了细致的描写，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考验了</a:t>
            </a:r>
            <a:r>
              <a:rPr kumimoji="0" lang="zh-CN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人物的意志和能力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9015B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朗德纳克侯爵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施展自己才能的良好舞台。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688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1051756" y="1125884"/>
            <a:ext cx="10088488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船员、炮队队长、老人的层层对照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展现了</a:t>
            </a:r>
            <a:r>
              <a:rPr lang="zh-CN" altLang="en-US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极大勇气，沉着冷静，坚毅果敢，智勇双全。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卖足关子，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设置悬念，</a:t>
            </a:r>
            <a:r>
              <a:rPr lang="zh-CN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保持神秘</a:t>
            </a:r>
            <a:r>
              <a:rPr lang="zh-CN" altLang="zh-CN" sz="2800" b="1" dirty="0">
                <a:solidFill>
                  <a:srgbClr val="1901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28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吸引读者。身为重要人物，肩负重大使命，却以“穿着农民服装的老头”出场，关键时刻的出色表现，一步步加深了人物的神秘感，吊足了读者的胃口。</a:t>
            </a:r>
          </a:p>
        </p:txBody>
      </p:sp>
    </p:spTree>
    <p:extLst>
      <p:ext uri="{BB962C8B-B14F-4D97-AF65-F5344CB8AC3E}">
        <p14:creationId xmlns:p14="http://schemas.microsoft.com/office/powerpoint/2010/main" val="7382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33" y="747615"/>
            <a:ext cx="11933766" cy="658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请鉴赏作品中以下的片段。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01064"/>
            <a:ext cx="4275438" cy="80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【</a:t>
            </a:r>
            <a:r>
              <a:rPr lang="zh-CN" altLang="en-US" sz="32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考试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链接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】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j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67733" y="1410998"/>
            <a:ext cx="1144904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）这个疯狂的庞然大物有豹子的敏捷，大象的重量，老鼠的灵巧，斧子的坚硬，波浪的突然，闪电的迅速，坟墓的痴聋。（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段）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B4358DDB-F481-4390-ACDB-C2665F67F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20" y="2695004"/>
            <a:ext cx="11722191" cy="3886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博喻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事物的特征或事物的内涵从不同侧面、不同角度表现出来。</a:t>
            </a:r>
            <a:endParaRPr lang="en-US" altLang="zh-CN" sz="2800" b="1" u="sng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表达效果：</a:t>
            </a:r>
            <a:endParaRPr lang="en-US" altLang="zh-CN" sz="2800" b="1" u="sng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描写细腻，加强语意，增添气势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。充分体现出雨果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浪漫主义的文风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en-US" altLang="zh-CN" sz="2800" b="1" u="sng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此处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全方位写出了大炮的特征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写活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了大炮，充分展现出逃脱的大炮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像野兽一样可怕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，自然地引出后文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众人对其产生恐惧以及束手无策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的情节。</a:t>
            </a:r>
            <a:endParaRPr kumimoji="0" lang="zh-CN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356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2014" y="66321"/>
            <a:ext cx="4751402" cy="658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请鉴赏作品中以下的片段。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52D7758-D51F-4F38-94EA-334D466EA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01064"/>
            <a:ext cx="4275438" cy="80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高考链接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】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j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234904" y="759899"/>
            <a:ext cx="11449049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）你可以驯服一只恶狗，吓唬一头牡牛，诱骗一条蟒蛇，威胁一只老虎，软化一只狮子；可是对这样一只怪物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一尊脱了链的大炮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却没有办法。你不能够杀死它，它是死的。同时它也活着。（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段）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B4358DDB-F481-4390-ACDB-C2665F67F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04" y="2724979"/>
            <a:ext cx="11722191" cy="3240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对比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、排比、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衬托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表达效果：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描写细腻，颇有气势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。充分体现出雨果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浪漫主义的文风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此处用各种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猛兽来与大炮对比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，大炮像它们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一样狂野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，但不同的是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它还是死物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，没法杀死，更加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衬托出它的凶猛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，充分体现出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众人对它的无奈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zh-CN" sz="28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243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417" y="66321"/>
            <a:ext cx="11561678" cy="63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请鉴赏作品中以下的片段。作品中还有哪些片段与此处艺术手法一致？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234904" y="1041022"/>
            <a:ext cx="11449049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）没有系好的大炮就向后退，挣断了铁链，开始在中甲板里面向四面八方疯狂地滚动。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对于这种古怪的滚动要想得到一个概念的话，只要想象一滴水在一块玻璃上面滑走就得了。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段）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B4358DDB-F481-4390-ACDB-C2665F67F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04" y="2971359"/>
            <a:ext cx="11722191" cy="3886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类比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表达效果：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用日常生活中的景象来类比这个场景，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富有画面感，通俗易懂。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显然，水滴在玻璃上面滑动是</a:t>
            </a:r>
            <a:r>
              <a:rPr kumimoji="0" lang="zh-CN" altLang="en-US" sz="2800" b="1" i="0" u="sng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十分轻松容易的，速度快</a:t>
            </a:r>
            <a:r>
              <a:rPr kumimoji="0" lang="zh-CN" altLang="en-US" sz="28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，用此来与炮兽在甲板上滚动类比，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具体可感地写出了炮兽疯狂滚动的场景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，的确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难以控制</a:t>
            </a:r>
            <a:r>
              <a:rPr lang="zh-CN" alt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kumimoji="0" lang="zh-CN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101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417" y="66321"/>
            <a:ext cx="11561678" cy="63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请鉴赏作品中以下的片段。作品中还有哪些片段与此处艺术手法一致？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234904" y="703996"/>
            <a:ext cx="11722191" cy="5161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类似的表达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）这袋伪钞起了缓冲器的作用。一块小石头可以阻挡一块岩石的滚动，一根桠枝可以改变雪崩的方向。大炮巅踬了一下。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8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表达效果：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之前船长也扔过伪钞，企图阻止大炮，但毫无作用。此处用类比，毫不起眼的伪钞阻挡了疯狂肆虐的大炮，体现出这袋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伪钞的巨大作用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突显老人的沉稳、智慧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365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FCCB9B8E-1557-4EFA-A67C-57C072229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417" y="66321"/>
            <a:ext cx="11561678" cy="63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请鉴赏作品中以下的片段。作品中还有哪些片段与此处艺术手法一致？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61D7F90-57AE-4BF7-96FA-F454D13F6358}"/>
              </a:ext>
            </a:extLst>
          </p:cNvPr>
          <p:cNvSpPr/>
          <p:nvPr/>
        </p:nvSpPr>
        <p:spPr>
          <a:xfrm>
            <a:off x="234904" y="703996"/>
            <a:ext cx="11449049" cy="5377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类似的表达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）斗争结束了。汉子胜利了。蚂蚁战胜了巨象。侏儒俘虏了雷电。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表达效果：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此处类比，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渺小的人战胜了狂暴的炮兽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，体现出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人的果敢与勇气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，有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战胜一切的力量。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正是雨果作品要凸显出的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人道主义精神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看重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人的价值。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770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">
  <a:themeElements>
    <a:clrScheme name="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3783</Words>
  <Application>Microsoft Office PowerPoint</Application>
  <PresentationFormat>宽屏</PresentationFormat>
  <Paragraphs>234</Paragraphs>
  <Slides>39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39</vt:i4>
      </vt:variant>
    </vt:vector>
  </HeadingPairs>
  <TitlesOfParts>
    <vt:vector size="54" baseType="lpstr">
      <vt:lpstr>等线</vt:lpstr>
      <vt:lpstr>等线 Light</vt:lpstr>
      <vt:lpstr>方正姚体</vt:lpstr>
      <vt:lpstr>黑体</vt:lpstr>
      <vt:lpstr>华文琥珀</vt:lpstr>
      <vt:lpstr>华文楷体</vt:lpstr>
      <vt:lpstr>华文新魏</vt:lpstr>
      <vt:lpstr>华文行楷</vt:lpstr>
      <vt:lpstr>楷体</vt:lpstr>
      <vt:lpstr>楷体_GB2312</vt:lpstr>
      <vt:lpstr>隶书</vt:lpstr>
      <vt:lpstr>宋体</vt:lpstr>
      <vt:lpstr>Arial</vt:lpstr>
      <vt:lpstr>Office 主题​​</vt:lpstr>
      <vt:lpstr>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第一场景中的对照</vt:lpstr>
      <vt:lpstr>第一场景中的对照</vt:lpstr>
      <vt:lpstr>PowerPoint 演示文稿</vt:lpstr>
      <vt:lpstr>第二场景中的对照 </vt:lpstr>
      <vt:lpstr>PowerPoint 演示文稿</vt:lpstr>
      <vt:lpstr>第三场景中的对照 </vt:lpstr>
      <vt:lpstr>PowerPoint 演示文稿</vt:lpstr>
      <vt:lpstr>探讨1：本文中的场景描写的作用</vt:lpstr>
      <vt:lpstr>PowerPoint 演示文稿</vt:lpstr>
      <vt:lpstr>探讨2：同样是场景描写，《桥边的老人》中海明威用很少的笔墨就展现军民撤退的宏大场景，《炮兽》中用四个字“炮兽肆虐”就能写清楚的小场景，雨果用了很长的篇幅，为什么？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66</cp:revision>
  <dcterms:created xsi:type="dcterms:W3CDTF">2019-02-24T02:07:05Z</dcterms:created>
  <dcterms:modified xsi:type="dcterms:W3CDTF">2021-07-13T06:47:32Z</dcterms:modified>
</cp:coreProperties>
</file>