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2"/>
    <p:sldId id="530" r:id="rId3"/>
    <p:sldId id="532" r:id="rId4"/>
    <p:sldId id="323" r:id="rId5"/>
    <p:sldId id="537" r:id="rId6"/>
    <p:sldId id="539" r:id="rId7"/>
    <p:sldId id="543" r:id="rId8"/>
    <p:sldId id="533" r:id="rId9"/>
    <p:sldId id="550" r:id="rId10"/>
    <p:sldId id="551" r:id="rId11"/>
    <p:sldId id="556" r:id="rId12"/>
    <p:sldId id="557" r:id="rId13"/>
    <p:sldId id="545" r:id="rId14"/>
    <p:sldId id="553" r:id="rId15"/>
    <p:sldId id="555" r:id="rId16"/>
    <p:sldId id="547" r:id="rId17"/>
    <p:sldId id="566" r:id="rId18"/>
    <p:sldId id="559" r:id="rId19"/>
    <p:sldId id="561" r:id="rId20"/>
    <p:sldId id="562" r:id="rId21"/>
    <p:sldId id="564" r:id="rId22"/>
    <p:sldId id="563" r:id="rId23"/>
    <p:sldId id="565" r:id="rId24"/>
    <p:sldId id="573" r:id="rId25"/>
    <p:sldId id="572" r:id="rId26"/>
    <p:sldId id="571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颖" initials="张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FF"/>
    <a:srgbClr val="66FF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3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0D707-CE38-4529-BE25-D0FB4AEE72E2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B215D-B6C8-477D-8EBF-8A191777C5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9BFAC-3D04-4D26-9BB1-F2B318174390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E761BA-448A-4E11-9C66-66696A8E3BD0}" type="slidenum">
              <a:rPr lang="zh-CN" altLang="en-US" smtClean="0"/>
              <a:t>14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178E49-F857-4D20-90B7-8229F666F144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7A7D1-A3C9-43B2-B703-AB8E37C8F683}" type="datetimeFigureOut">
              <a:rPr lang="zh-CN" altLang="en-US" smtClean="0"/>
              <a:t>2021/12/23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Book2 Unit 2</a:t>
            </a:r>
            <a:endParaRPr lang="zh-CN" altLang="en-US" sz="8800" b="1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7200" b="1" dirty="0">
                <a:solidFill>
                  <a:srgbClr val="7030A0"/>
                </a:solidFill>
                <a:latin typeface="Trebuchet MS" panose="020B0603020202020204" pitchFamily="34" charset="0"/>
              </a:rPr>
              <a:t>Review</a:t>
            </a:r>
            <a:endParaRPr lang="zh-CN" altLang="en-US" sz="7200" b="1" dirty="0">
              <a:solidFill>
                <a:srgbClr val="7030A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  <a:t>2</a:t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6" name="矩形 28675"/>
          <p:cNvSpPr/>
          <p:nvPr/>
        </p:nvSpPr>
        <p:spPr>
          <a:xfrm>
            <a:off x="396240" y="1029970"/>
            <a:ext cx="11529695" cy="169291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Times New Roman" panose="02020603050405020304" pitchFamily="18" charset="0"/>
                <a:ea typeface="黑体" panose="02010609060101010101" pitchFamily="2" charset="-122"/>
              </a:rPr>
              <a:t>       </a:t>
            </a: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我们应该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关注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野生动物的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保护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问题，因为目前他们要么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濒临灭绝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，要么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处于危险之中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一方面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为了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获取食物或动物身上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厚厚的皮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，人们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捕猎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动物。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另一方面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，人们不能与一些很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凶猛的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动物和谐相处，常常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攻击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它们而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置死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，这就</a:t>
            </a:r>
            <a:r>
              <a:rPr lang="zh-CN" altLang="en-US" sz="2000" u="sng" dirty="0">
                <a:latin typeface="Times New Roman" panose="02020603050405020304" pitchFamily="18" charset="0"/>
                <a:ea typeface="黑体" panose="02010609060101010101" pitchFamily="2" charset="-122"/>
              </a:rPr>
              <a:t>使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野生动物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面临危险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为了保护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它们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不至于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灭绝，建立野生动物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保护区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很有必要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r>
              <a:rPr lang="zh-CN" altLang="en-US" sz="200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只要</a:t>
            </a:r>
            <a:r>
              <a:rPr lang="zh-CN" altLang="en-US" sz="2000">
                <a:latin typeface="Times New Roman" panose="02020603050405020304" pitchFamily="18" charset="0"/>
                <a:ea typeface="黑体" panose="02010609060101010101" pitchFamily="2" charset="-122"/>
              </a:rPr>
              <a:t>以上措施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有效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000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物种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2" charset="-122"/>
              </a:rPr>
              <a:t>会逐渐安全地得到发展。</a:t>
            </a:r>
          </a:p>
        </p:txBody>
      </p:sp>
      <p:sp>
        <p:nvSpPr>
          <p:cNvPr id="29701" name="矩形 29700"/>
          <p:cNvSpPr/>
          <p:nvPr/>
        </p:nvSpPr>
        <p:spPr>
          <a:xfrm>
            <a:off x="424815" y="2771775"/>
            <a:ext cx="11341735" cy="3756542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lstStyle/>
          <a:p>
            <a:pPr algn="just" fontAlgn="auto">
              <a:lnSpc>
                <a:spcPts val="356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We should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pay attention to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the problem of the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protection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of wildlife, because at present they are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dying out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or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in danger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.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On the one hand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, people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hunt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animals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for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food or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for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the thick furs.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One the other hand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, people can not be in harmony with wildlife which are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fierce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and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attack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them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to death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, which will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endanger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the wildlife.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In order to protect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the wildlife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from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extinction,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it is necessary to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set up wildlife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reserves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.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As long as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the above measures are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effective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, the </a:t>
            </a:r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species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will develop gradually and safely.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3157979" cy="648512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lIns="90000" tIns="46800" rIns="90000" bIns="46800">
            <a:spAutoFit/>
          </a:bodyPr>
          <a:lstStyle/>
          <a:p>
            <a:r>
              <a:rPr lang="en-US" altLang="zh-CN" sz="3600" b="1" dirty="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Listen- refresh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97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3" y="-20723"/>
            <a:ext cx="10515600" cy="1325563"/>
          </a:xfrm>
        </p:spPr>
        <p:txBody>
          <a:bodyPr/>
          <a:lstStyle/>
          <a:p>
            <a:r>
              <a:rPr lang="en-US" altLang="zh-CN" b="1" dirty="0">
                <a:solidFill>
                  <a:srgbClr val="7030A0"/>
                </a:solidFill>
                <a:latin typeface="Broadway" panose="04040905080002020502" pitchFamily="82" charset="0"/>
              </a:rPr>
              <a:t>Useful Expressions</a:t>
            </a:r>
            <a:endParaRPr lang="zh-CN" altLang="en-US" b="1" dirty="0">
              <a:solidFill>
                <a:srgbClr val="7030A0"/>
              </a:solidFill>
              <a:latin typeface="Broadway" panose="04040905080002020502" pitchFamily="82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72471" y="969045"/>
            <a:ext cx="7107393" cy="5054683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0" lvl="0" indent="0" algn="just" latinLnBrk="1">
              <a:lnSpc>
                <a:spcPts val="1700"/>
              </a:lnSpc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be alarmed at               at an alarming rate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be/become aware of    arouse one’s awareness    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be concerned about     as far as sb. be concerned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adapt oneself to doing      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adapt ...from...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 take some measures to do</a:t>
            </a: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6. make out  </a:t>
            </a: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7. remind sb. of sth.       remind sb. to do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8.  intend to do               with the intention of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9.  die out       die off 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10. observe sb. doing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11. be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due to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12. search ...for ...          in search of...</a:t>
            </a:r>
          </a:p>
          <a:p>
            <a:pPr marL="0" algn="just" eaLnBrk="1" latinLnBrk="1" hangingPunct="1">
              <a:lnSpc>
                <a:spcPts val="1700"/>
              </a:lnSpc>
              <a:buClrTx/>
              <a:buSzTx/>
              <a:buFontTx/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24438" y="2294609"/>
            <a:ext cx="4952365" cy="2437648"/>
          </a:xfrm>
          <a:solidFill>
            <a:srgbClr val="00FFFF"/>
          </a:solidFill>
        </p:spPr>
        <p:txBody>
          <a:bodyPr>
            <a:normAutofit/>
          </a:bodyPr>
          <a:lstStyle/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Only when…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倒装</a:t>
            </a:r>
            <a:endParaRPr lang="zh-CN" altLang="zh-CN" sz="32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When it comes to...</a:t>
            </a: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3.It is/ was ... that...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强调句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715617" y="425450"/>
            <a:ext cx="11375418" cy="6110522"/>
          </a:xfrm>
        </p:spPr>
        <p:txBody>
          <a:bodyPr>
            <a:noAutofit/>
          </a:bodyPr>
          <a:lstStyle/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alarming  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adj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惊人的；使人惊恐的</a:t>
            </a: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alarmed adj.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感到惊恐的，害怕的 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 alarmed at  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对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感到惊慌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alarm  </a:t>
            </a:r>
            <a:r>
              <a:rPr lang="en-US" altLang="zh-CN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vt.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使惊恐；使害怕；使担心  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n.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恐慌；警报；警报器 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ym typeface="+mn-ea"/>
              </a:rPr>
              <a:t>我忘记设置警报器了。</a:t>
            </a:r>
            <a:endParaRPr lang="en-US" altLang="zh-CN" b="1" dirty="0">
              <a:sym typeface="+mn-ea"/>
            </a:endParaRPr>
          </a:p>
          <a:p>
            <a:pPr marL="631825" indent="-631825">
              <a:lnSpc>
                <a:spcPct val="220000"/>
              </a:lnSpc>
              <a:spcBef>
                <a:spcPct val="0"/>
              </a:spcBef>
              <a:buNone/>
            </a:pPr>
            <a:r>
              <a:rPr lang="zh-CN" altLang="en-US" b="1" dirty="0">
                <a:sym typeface="+mn-ea"/>
              </a:rPr>
              <a:t>我不想吓你，但我找不到钥匙了。</a:t>
            </a:r>
            <a:endParaRPr lang="zh-CN" altLang="en-US" b="1" dirty="0"/>
          </a:p>
          <a:p>
            <a:pPr marL="631825" indent="-631825">
              <a:lnSpc>
                <a:spcPct val="220000"/>
              </a:lnSpc>
              <a:spcBef>
                <a:spcPct val="0"/>
              </a:spcBef>
              <a:buNone/>
            </a:pPr>
            <a:r>
              <a:rPr lang="zh-CN" altLang="en-US" b="1" dirty="0">
                <a:sym typeface="+mn-ea"/>
              </a:rPr>
              <a:t>热带雨林在以惊人的速度消失。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631825" indent="-631825">
              <a:lnSpc>
                <a:spcPct val="2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当我跌倒的时候，妈妈很惊慌。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1825" indent="-631825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b="1" dirty="0"/>
          </a:p>
          <a:p>
            <a:pPr marL="631825" indent="-63182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ym typeface="+mn-ea"/>
              </a:rPr>
              <a:t>          </a:t>
            </a:r>
            <a:endParaRPr lang="zh-CN" altLang="en-US" b="1" dirty="0"/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58087" y="2452587"/>
            <a:ext cx="5224090" cy="5947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forgot to set the alarm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0" y="0"/>
            <a:ext cx="628650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</a:t>
            </a:r>
            <a:endParaRPr lang="zh-CN" altLang="en-US" sz="5400" b="1" dirty="0">
              <a:solidFill>
                <a:srgbClr val="7030A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1763" y="3804645"/>
            <a:ext cx="8042496" cy="53194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don't want to alarm you, but I can't find the key.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91763" y="4808532"/>
            <a:ext cx="10440063" cy="53194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rainforest is disappearing at an alarming rate.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50790" y="5806429"/>
            <a:ext cx="10281036" cy="53194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mother was alarmed when I fell over.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  <p:bldP spid="3" grpId="0" bldLvl="0" animBg="1"/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1289050" y="90160"/>
            <a:ext cx="9728200" cy="2641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become aware of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知道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明白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意识到</a:t>
            </a: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awareness 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认识，意识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arouse/ raise one’s awareness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唤醒/提高某人的意识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awareness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公共意识</a:t>
            </a:r>
          </a:p>
        </p:txBody>
      </p:sp>
      <p:sp>
        <p:nvSpPr>
          <p:cNvPr id="2" name="左大括号 1"/>
          <p:cNvSpPr/>
          <p:nvPr/>
        </p:nvSpPr>
        <p:spPr bwMode="auto">
          <a:xfrm>
            <a:off x="984250" y="753800"/>
            <a:ext cx="381000" cy="1828800"/>
          </a:xfrm>
          <a:prstGeom prst="leftBrace">
            <a:avLst/>
          </a:prstGeom>
          <a:ln w="1905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235524" name="Rectangle 4"/>
          <p:cNvSpPr>
            <a:spLocks noChangeArrowheads="1"/>
          </p:cNvSpPr>
          <p:nvPr/>
        </p:nvSpPr>
        <p:spPr bwMode="auto">
          <a:xfrm>
            <a:off x="571500" y="2144171"/>
            <a:ext cx="11049000" cy="388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450850" indent="-4508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3055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</a:pP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这个小女孩儿没有意识到自己做错了事。</a:t>
            </a:r>
          </a:p>
          <a:p>
            <a:pPr fontAlgn="auto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他们突然意识到人们在看着他们。</a:t>
            </a:r>
          </a:p>
          <a:p>
            <a:pPr fontAlgn="auto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你有没有意识到已经出了问题？（翻译）</a:t>
            </a:r>
          </a:p>
        </p:txBody>
      </p:sp>
      <p:sp>
        <p:nvSpPr>
          <p:cNvPr id="235525" name="Rectangle 5"/>
          <p:cNvSpPr>
            <a:spLocks noChangeArrowheads="1"/>
          </p:cNvSpPr>
          <p:nvPr/>
        </p:nvSpPr>
        <p:spPr bwMode="auto">
          <a:xfrm>
            <a:off x="1148038" y="2900145"/>
            <a:ext cx="9610310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little girl was not aware of having done wrong</a:t>
            </a:r>
          </a:p>
        </p:txBody>
      </p:sp>
      <p:sp>
        <p:nvSpPr>
          <p:cNvPr id="235527" name="Rectangle 7"/>
          <p:cNvSpPr>
            <a:spLocks noChangeArrowheads="1"/>
          </p:cNvSpPr>
          <p:nvPr/>
        </p:nvSpPr>
        <p:spPr bwMode="auto">
          <a:xfrm>
            <a:off x="1090888" y="4232742"/>
            <a:ext cx="10010223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suddenly became aware of people looking at them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892106" y="6032671"/>
            <a:ext cx="9257361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you aware that something was wrong?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5" grpId="0" bldLvl="0" animBg="1"/>
      <p:bldP spid="235527" grpId="0" bldLvl="0" animBg="1"/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707806" y="322709"/>
            <a:ext cx="8305800" cy="2453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concerned about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担忧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担心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concerned with…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有关；涉及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concerned that   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担心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far as sb. be concerned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就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而言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来说</a:t>
            </a:r>
          </a:p>
        </p:txBody>
      </p:sp>
      <p:sp>
        <p:nvSpPr>
          <p:cNvPr id="6" name="左大括号 5"/>
          <p:cNvSpPr/>
          <p:nvPr/>
        </p:nvSpPr>
        <p:spPr bwMode="auto">
          <a:xfrm>
            <a:off x="2479206" y="459948"/>
            <a:ext cx="228600" cy="2438400"/>
          </a:xfrm>
          <a:prstGeom prst="leftBrace">
            <a:avLst/>
          </a:prstGeom>
          <a:ln w="28575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263056" y="1374139"/>
            <a:ext cx="2057400" cy="609601"/>
          </a:xfrm>
          <a:prstGeom prst="roundRect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concerned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226307" name="Rectangle 3"/>
          <p:cNvSpPr>
            <a:spLocks noGrp="1" noChangeArrowheads="1"/>
          </p:cNvSpPr>
          <p:nvPr>
            <p:ph idx="1"/>
          </p:nvPr>
        </p:nvSpPr>
        <p:spPr>
          <a:xfrm>
            <a:off x="202565" y="2976880"/>
            <a:ext cx="12078335" cy="4495800"/>
          </a:xfrm>
        </p:spPr>
        <p:txBody>
          <a:bodyPr>
            <a:normAutofit/>
          </a:bodyPr>
          <a:lstStyle/>
          <a:p>
            <a:pPr marL="446405" indent="-446405" fontAlgn="auto">
              <a:lnSpc>
                <a:spcPts val="326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Many parents _______________ (concern) that some TV programs will have a bad effect on the development of their children.</a:t>
            </a:r>
          </a:p>
          <a:p>
            <a:pPr marL="446405" indent="-446405" fontAlgn="auto">
              <a:lnSpc>
                <a:spcPts val="326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The public have shown great ___________(concern) about the food safety, because it _________ (concern) the people's health.</a:t>
            </a:r>
          </a:p>
          <a:p>
            <a:pPr marL="446405" indent="-446405" fontAlgn="auto">
              <a:lnSpc>
                <a:spcPts val="326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就我而言，只有努力学习才能最终获得成功。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 fontAlgn="auto">
              <a:lnSpc>
                <a:spcPts val="326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_______________________, only by studying hard can you succeed at last.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 fontAlgn="auto">
              <a:lnSpc>
                <a:spcPts val="326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让我担心的是，我们对事态的发展缺乏准备。 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 fontAlgn="auto">
              <a:lnSpc>
                <a:spcPts val="326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 is our lack of preparation for the change. 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128271" y="5034916"/>
            <a:ext cx="4545411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far as I am concerned</a:t>
            </a:r>
          </a:p>
        </p:txBody>
      </p:sp>
      <p:sp>
        <p:nvSpPr>
          <p:cNvPr id="878597" name="Rectangle 5"/>
          <p:cNvSpPr>
            <a:spLocks noChangeArrowheads="1"/>
          </p:cNvSpPr>
          <p:nvPr/>
        </p:nvSpPr>
        <p:spPr bwMode="auto">
          <a:xfrm>
            <a:off x="262981" y="5897881"/>
            <a:ext cx="3445174" cy="5847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What concerns me</a:t>
            </a:r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2866391" y="2776149"/>
            <a:ext cx="2652265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concerned</a:t>
            </a:r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5199250" y="3640270"/>
            <a:ext cx="1576072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concern</a:t>
            </a: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320290" y="4147978"/>
            <a:ext cx="1736373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concerns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6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7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0" grpId="0" bldLvl="0" animBg="1"/>
      <p:bldP spid="878597" grpId="0" bldLvl="0" animBg="1"/>
      <p:bldP spid="226308" grpId="0" bldLvl="0" animBg="1"/>
      <p:bldP spid="226312" grpId="0" bldLvl="0" animBg="1"/>
      <p:bldP spid="22630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899160" y="331470"/>
            <a:ext cx="101346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118618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59385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2002155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409825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8670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3242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7814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2386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adapt oneself to…   </a:t>
            </a:r>
            <a:r>
              <a:rPr lang="zh-CN" altLang="en-US" sz="2800" b="1" dirty="0"/>
              <a:t>使自己适应</a:t>
            </a:r>
            <a:r>
              <a:rPr lang="en-US" altLang="zh-CN" sz="2800" b="1" dirty="0"/>
              <a:t>……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adapt from...</a:t>
            </a:r>
            <a:r>
              <a:rPr lang="en-US" altLang="zh-CN" sz="2800" b="1" dirty="0">
                <a:solidFill>
                  <a:srgbClr val="0066FF"/>
                </a:solidFill>
              </a:rPr>
              <a:t>            </a:t>
            </a:r>
            <a:r>
              <a:rPr lang="zh-CN" altLang="en-US" sz="2800" b="1" dirty="0"/>
              <a:t>根据</a:t>
            </a:r>
            <a:r>
              <a:rPr lang="en-US" altLang="zh-CN" sz="2800" b="1" dirty="0"/>
              <a:t>……</a:t>
            </a:r>
            <a:r>
              <a:rPr lang="zh-CN" altLang="en-US" sz="2800" b="1" dirty="0"/>
              <a:t>改编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 dirty="0"/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adapt … for ...</a:t>
            </a:r>
            <a:r>
              <a:rPr lang="en-US" altLang="zh-CN" sz="2800" b="1" dirty="0">
                <a:solidFill>
                  <a:srgbClr val="0066FF"/>
                </a:solidFill>
              </a:rPr>
              <a:t>  </a:t>
            </a:r>
            <a:r>
              <a:rPr lang="zh-CN" altLang="en-US" sz="2800" b="1" dirty="0"/>
              <a:t>为</a:t>
            </a:r>
            <a:r>
              <a:rPr lang="en-US" altLang="zh-CN" sz="2800" b="1" dirty="0">
                <a:cs typeface="Times New Roman" panose="02020603050405020304" pitchFamily="18" charset="0"/>
              </a:rPr>
              <a:t>……</a:t>
            </a:r>
            <a:r>
              <a:rPr lang="zh-CN" altLang="en-US" sz="2800" b="1" dirty="0"/>
              <a:t>改编</a:t>
            </a:r>
            <a:r>
              <a:rPr lang="en-US" altLang="zh-CN" sz="2800" b="1" dirty="0"/>
              <a:t>; </a:t>
            </a:r>
            <a:r>
              <a:rPr lang="en-US" altLang="zh-CN" sz="2800" b="1" dirty="0">
                <a:solidFill>
                  <a:srgbClr val="0066FF"/>
                </a:solidFill>
              </a:rPr>
              <a:t> </a:t>
            </a:r>
            <a:r>
              <a:rPr lang="zh-CN" altLang="en-US" sz="2800" b="1" dirty="0"/>
              <a:t>改造</a:t>
            </a:r>
            <a:r>
              <a:rPr lang="en-US" altLang="zh-CN" sz="2800" b="1" dirty="0"/>
              <a:t>……</a:t>
            </a:r>
            <a:r>
              <a:rPr lang="zh-CN" altLang="en-US" sz="2800" b="1" dirty="0"/>
              <a:t>以供</a:t>
            </a:r>
            <a:r>
              <a:rPr lang="en-US" altLang="zh-CN" sz="2800" b="1" dirty="0"/>
              <a:t>……</a:t>
            </a:r>
            <a:r>
              <a:rPr lang="zh-CN" altLang="en-US" sz="2800" b="1" dirty="0"/>
              <a:t>之用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adaptable   </a:t>
            </a:r>
            <a:r>
              <a:rPr lang="en-US" altLang="zh-CN" sz="2800" b="1" i="1" dirty="0"/>
              <a:t>adj.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有适应能力的</a:t>
            </a:r>
            <a:r>
              <a:rPr lang="en-US" altLang="zh-CN" sz="2800" b="1" dirty="0"/>
              <a:t>; </a:t>
            </a:r>
            <a:r>
              <a:rPr lang="zh-CN" altLang="en-US" sz="2800" b="1" dirty="0"/>
              <a:t>能适应的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 dirty="0"/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adaptation    </a:t>
            </a:r>
            <a:r>
              <a:rPr lang="en-US" altLang="zh-CN" sz="2800" b="1" i="1" dirty="0"/>
              <a:t>n</a:t>
            </a:r>
            <a:r>
              <a:rPr lang="en-US" altLang="zh-CN" sz="2800" b="1" dirty="0"/>
              <a:t>. </a:t>
            </a:r>
            <a:r>
              <a:rPr lang="zh-CN" altLang="en-US" sz="2800" b="1" dirty="0"/>
              <a:t>改编本；适应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4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/>
        </p:nvSpPr>
        <p:spPr>
          <a:xfrm>
            <a:off x="628878" y="3135630"/>
            <a:ext cx="11060202" cy="556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indent="-45085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我们的眼睛慢慢地适应了黑暗的环境。</a:t>
            </a:r>
          </a:p>
          <a:p>
            <a:pPr marL="450850" indent="-45085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Our eyes slowly _________ ______ ______ ________.</a:t>
            </a:r>
          </a:p>
          <a:p>
            <a:pPr marL="450850" indent="-45085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这部戏剧已经改编得适合孩子们看了。</a:t>
            </a:r>
          </a:p>
          <a:p>
            <a:pPr marL="450850" indent="-45085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play ________ _______ ________ ________ ________.</a:t>
            </a:r>
          </a:p>
          <a:p>
            <a:pPr marL="450850" indent="-45085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你会很快适应这新的环境。</a:t>
            </a:r>
          </a:p>
          <a:p>
            <a:pPr marL="450850" indent="-45085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You will soon _______ ________ _____ ______ ______ _________.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27120" y="3572510"/>
            <a:ext cx="3895725" cy="5835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adapted     to      the </a:t>
            </a:r>
          </a:p>
        </p:txBody>
      </p:sp>
      <p:sp>
        <p:nvSpPr>
          <p:cNvPr id="4" name="矩形 3"/>
          <p:cNvSpPr/>
          <p:nvPr/>
        </p:nvSpPr>
        <p:spPr>
          <a:xfrm>
            <a:off x="7522845" y="3571411"/>
            <a:ext cx="1233030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dark 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0000" y="4538003"/>
            <a:ext cx="4608830" cy="5835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has       been     adapted  </a:t>
            </a:r>
          </a:p>
        </p:txBody>
      </p:sp>
      <p:sp>
        <p:nvSpPr>
          <p:cNvPr id="6" name="矩形 5"/>
          <p:cNvSpPr/>
          <p:nvPr/>
        </p:nvSpPr>
        <p:spPr>
          <a:xfrm>
            <a:off x="7148645" y="4538026"/>
            <a:ext cx="2741295" cy="5835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    children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81881" y="5427650"/>
            <a:ext cx="6075680" cy="5835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   yourself   to      this     new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257665" y="5426348"/>
            <a:ext cx="2522488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idx="1"/>
          </p:nvPr>
        </p:nvSpPr>
        <p:spPr>
          <a:xfrm>
            <a:off x="514545" y="1529773"/>
            <a:ext cx="11495405" cy="5400675"/>
          </a:xfrm>
        </p:spPr>
        <p:txBody>
          <a:bodyPr>
            <a:normAutofit/>
          </a:bodyPr>
          <a:lstStyle/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our joy, the local government has ______________________________</a:t>
            </a: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采取一些积极的措施）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prevent haze.</a:t>
            </a: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_____________________________________(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一些有效的措施正在被采取）</a:t>
            </a: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protect the wildlife.</a:t>
            </a:r>
          </a:p>
          <a:p>
            <a:pPr marL="1252855" indent="-1252855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2855" lvl="0" indent="-125285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things in our life that cannot _______________________ (被衡量）data.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5</a:t>
            </a: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6262247" y="1462666"/>
            <a:ext cx="5288280" cy="5835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taken some positive measures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2924648"/>
            <a:ext cx="7175500" cy="5835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effective measures are being taken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7772120" y="4519987"/>
            <a:ext cx="2907030" cy="5835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measured by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44432" y="461010"/>
            <a:ext cx="7861955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/>
              <a:t>measure n.</a:t>
            </a:r>
            <a:r>
              <a:rPr lang="zh-CN" altLang="en-US" sz="4000" b="1" dirty="0"/>
              <a:t>措施</a:t>
            </a:r>
            <a:r>
              <a:rPr lang="en-US" altLang="zh-CN" sz="4000" b="1" dirty="0"/>
              <a:t>  v. </a:t>
            </a:r>
            <a:r>
              <a:rPr lang="zh-CN" altLang="en-US" sz="4000" b="1" dirty="0"/>
              <a:t>测量，衡量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0" grpId="0" bldLvl="0" animBg="1"/>
      <p:bldP spid="3" grpId="0" bldLvl="0" animBg="1"/>
      <p:bldP spid="4" grpId="0" bldLvl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4"/>
          <p:cNvSpPr txBox="1">
            <a:spLocks noChangeArrowheads="1"/>
          </p:cNvSpPr>
          <p:nvPr/>
        </p:nvSpPr>
        <p:spPr bwMode="auto">
          <a:xfrm>
            <a:off x="715085" y="539908"/>
            <a:ext cx="10873208" cy="1124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out: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看清；听清；分清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明白，弄懂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〔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某事发生的原因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47161" y="1571997"/>
            <a:ext cx="10873208" cy="2232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2130" indent="-532130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could just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out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dark shape moving towards him.</a:t>
            </a:r>
          </a:p>
          <a:p>
            <a:pPr marL="532130" indent="-532130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他只能勉强看到有个黑影朝他走来。</a:t>
            </a:r>
            <a:endParaRPr lang="en-US" altLang="zh-CN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2130" indent="-532130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I couldn't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out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 had done to annoy her.</a:t>
            </a:r>
          </a:p>
          <a:p>
            <a:pPr marL="532130" indent="-532130"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我不知我做了什么惹她不高兴。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6</a:t>
            </a:r>
          </a:p>
        </p:txBody>
      </p:sp>
      <p:sp>
        <p:nvSpPr>
          <p:cNvPr id="144386" name="Text Box 2"/>
          <p:cNvSpPr txBox="1">
            <a:spLocks noChangeArrowheads="1"/>
          </p:cNvSpPr>
          <p:nvPr/>
        </p:nvSpPr>
        <p:spPr bwMode="auto">
          <a:xfrm>
            <a:off x="715010" y="3695700"/>
            <a:ext cx="10872470" cy="523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118618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59385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2002155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409825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8670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3242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7814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2386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450850" indent="-450850" fontAlgn="auto">
              <a:lnSpc>
                <a:spcPts val="3160"/>
              </a:lnSpc>
            </a:pPr>
            <a:r>
              <a:rPr lang="en-US" altLang="zh-CN" sz="2800" b="1" dirty="0">
                <a:cs typeface="Times New Roman" panose="02020603050405020304" pitchFamily="18" charset="0"/>
              </a:rPr>
              <a:t>1) </a:t>
            </a:r>
            <a:r>
              <a:rPr lang="zh-CN" altLang="en-US" sz="2800" b="1" dirty="0">
                <a:cs typeface="Times New Roman" panose="02020603050405020304" pitchFamily="18" charset="0"/>
              </a:rPr>
              <a:t>你能看清山谷另一端的物体是什么吗？</a:t>
            </a:r>
          </a:p>
          <a:p>
            <a:pPr marL="450850" indent="-450850" fontAlgn="auto">
              <a:lnSpc>
                <a:spcPts val="3160"/>
              </a:lnSpc>
            </a:pPr>
            <a:r>
              <a:rPr lang="zh-CN" altLang="en-US" sz="2800" b="1" dirty="0">
                <a:cs typeface="Times New Roman" panose="02020603050405020304" pitchFamily="18" charset="0"/>
              </a:rPr>
              <a:t>    </a:t>
            </a:r>
            <a:r>
              <a:rPr lang="en-US" altLang="zh-CN" sz="2800" b="1" dirty="0">
                <a:cs typeface="Times New Roman" panose="02020603050405020304" pitchFamily="18" charset="0"/>
              </a:rPr>
              <a:t>____ ____ ______ ______ what the object is on the other side of the valley?</a:t>
            </a:r>
          </a:p>
          <a:p>
            <a:pPr marL="450850" indent="-450850" fontAlgn="auto">
              <a:lnSpc>
                <a:spcPts val="3160"/>
              </a:lnSpc>
            </a:pPr>
            <a:r>
              <a:rPr lang="en-US" altLang="zh-CN" sz="2800" b="1" dirty="0">
                <a:cs typeface="Times New Roman" panose="02020603050405020304" pitchFamily="18" charset="0"/>
              </a:rPr>
              <a:t>2) </a:t>
            </a:r>
            <a:r>
              <a:rPr lang="zh-CN" altLang="en-US" sz="2800" b="1" dirty="0">
                <a:cs typeface="Times New Roman" panose="02020603050405020304" pitchFamily="18" charset="0"/>
              </a:rPr>
              <a:t>到今天为止，我也没弄明白为什么我会那样做。</a:t>
            </a:r>
          </a:p>
          <a:p>
            <a:pPr marL="450850" indent="-450850" fontAlgn="auto">
              <a:lnSpc>
                <a:spcPts val="3160"/>
              </a:lnSpc>
            </a:pPr>
            <a:r>
              <a:rPr lang="zh-CN" altLang="en-US" sz="2800" b="1" dirty="0">
                <a:cs typeface="Times New Roman" panose="02020603050405020304" pitchFamily="18" charset="0"/>
              </a:rPr>
              <a:t>    </a:t>
            </a:r>
            <a:r>
              <a:rPr lang="en-US" altLang="zh-CN" sz="2800" b="1" dirty="0">
                <a:cs typeface="Times New Roman" panose="02020603050405020304" pitchFamily="18" charset="0"/>
              </a:rPr>
              <a:t>To the present day, ____ _____ _____ _____ why I did so.</a:t>
            </a:r>
          </a:p>
          <a:p>
            <a:pPr marL="450850" indent="-450850" fontAlgn="auto">
              <a:lnSpc>
                <a:spcPts val="3160"/>
              </a:lnSpc>
            </a:pPr>
            <a:r>
              <a:rPr lang="en-US" altLang="zh-CN" sz="2800" b="1" dirty="0">
                <a:cs typeface="Times New Roman" panose="02020603050405020304" pitchFamily="18" charset="0"/>
                <a:sym typeface="+mn-ea"/>
              </a:rPr>
              <a:t>3) Kate heard a man’s voice in the background, but she couldn’t ______ ______ (</a:t>
            </a:r>
            <a:r>
              <a:rPr lang="zh-CN" altLang="en-US" sz="2800" b="1" dirty="0">
                <a:cs typeface="Times New Roman" panose="02020603050405020304" pitchFamily="18" charset="0"/>
                <a:sym typeface="+mn-ea"/>
              </a:rPr>
              <a:t>听清</a:t>
            </a:r>
            <a:r>
              <a:rPr lang="en-US" altLang="zh-CN" sz="2800" b="1" dirty="0">
                <a:cs typeface="Times New Roman" panose="02020603050405020304" pitchFamily="18" charset="0"/>
                <a:sym typeface="+mn-ea"/>
              </a:rPr>
              <a:t>) what he was saying. 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 fontAlgn="auto">
              <a:lnSpc>
                <a:spcPts val="2760"/>
              </a:lnSpc>
            </a:pPr>
            <a:endParaRPr lang="en-US" altLang="zh-CN" sz="2800" b="1" dirty="0">
              <a:cs typeface="Times New Roman" panose="02020603050405020304" pitchFamily="18" charset="0"/>
            </a:endParaRPr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1009015" y="4004310"/>
            <a:ext cx="3923665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Can  you  make out </a:t>
            </a:r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4261763" y="5208727"/>
            <a:ext cx="3444875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 can’t  make   out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298777" y="6033607"/>
            <a:ext cx="1898650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 out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4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4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8" grpId="0" bldLvl="0" animBg="1"/>
      <p:bldP spid="144389" grpId="0" bldLvl="0" animBg="1"/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5"/>
          <p:cNvSpPr>
            <a:spLocks noChangeArrowheads="1"/>
          </p:cNvSpPr>
          <p:nvPr/>
        </p:nvSpPr>
        <p:spPr bwMode="auto">
          <a:xfrm>
            <a:off x="632641" y="3066842"/>
            <a:ext cx="1593850" cy="1008062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</a:p>
          <a:p>
            <a:pPr algn="ctr"/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短语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auto">
          <a:xfrm>
            <a:off x="3642516" y="2106158"/>
            <a:ext cx="4404549" cy="53075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up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组成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构成</a:t>
            </a:r>
          </a:p>
        </p:txBody>
      </p:sp>
      <p:sp>
        <p:nvSpPr>
          <p:cNvPr id="7" name="AutoShape 58"/>
          <p:cNvSpPr/>
          <p:nvPr/>
        </p:nvSpPr>
        <p:spPr bwMode="auto">
          <a:xfrm>
            <a:off x="2704242" y="1402479"/>
            <a:ext cx="437753" cy="4778829"/>
          </a:xfrm>
          <a:prstGeom prst="leftBrace">
            <a:avLst>
              <a:gd name="adj1" fmla="val 54956"/>
              <a:gd name="adj2" fmla="val 50000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auto">
          <a:xfrm>
            <a:off x="3596310" y="2857930"/>
            <a:ext cx="3602038" cy="712943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fun of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取笑</a:t>
            </a:r>
          </a:p>
        </p:txBody>
      </p:sp>
      <p:sp>
        <p:nvSpPr>
          <p:cNvPr id="9" name="AutoShape 61"/>
          <p:cNvSpPr>
            <a:spLocks noChangeArrowheads="1"/>
          </p:cNvSpPr>
          <p:nvPr/>
        </p:nvSpPr>
        <p:spPr bwMode="auto">
          <a:xfrm>
            <a:off x="3531818" y="3791894"/>
            <a:ext cx="3666531" cy="733764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use of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利用</a:t>
            </a:r>
          </a:p>
        </p:txBody>
      </p:sp>
      <p:sp>
        <p:nvSpPr>
          <p:cNvPr id="10" name="AutoShape 61"/>
          <p:cNvSpPr>
            <a:spLocks noChangeArrowheads="1"/>
          </p:cNvSpPr>
          <p:nvPr/>
        </p:nvSpPr>
        <p:spPr bwMode="auto">
          <a:xfrm>
            <a:off x="3554966" y="4838310"/>
            <a:ext cx="8236818" cy="617259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a difference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sb./</a:t>
            </a:r>
            <a:r>
              <a:rPr lang="en-US" altLang="zh-CN" sz="3200" b="1" dirty="0" err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有关系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有影响</a:t>
            </a:r>
          </a:p>
        </p:txBody>
      </p:sp>
      <p:sp>
        <p:nvSpPr>
          <p:cNvPr id="11" name="AutoShape 61"/>
          <p:cNvSpPr>
            <a:spLocks noChangeArrowheads="1"/>
          </p:cNvSpPr>
          <p:nvPr/>
        </p:nvSpPr>
        <p:spPr bwMode="auto">
          <a:xfrm>
            <a:off x="3549553" y="5890635"/>
            <a:ext cx="3981847" cy="633411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it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做成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成功</a:t>
            </a:r>
          </a:p>
        </p:txBody>
      </p:sp>
      <p:sp>
        <p:nvSpPr>
          <p:cNvPr id="12" name="AutoShape 56"/>
          <p:cNvSpPr>
            <a:spLocks noChangeArrowheads="1"/>
          </p:cNvSpPr>
          <p:nvPr/>
        </p:nvSpPr>
        <p:spPr bwMode="auto">
          <a:xfrm>
            <a:off x="3596310" y="829941"/>
            <a:ext cx="4579527" cy="963565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make...out of...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把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改成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做成</a:t>
            </a:r>
          </a:p>
        </p:txBody>
      </p:sp>
      <p:sp>
        <p:nvSpPr>
          <p:cNvPr id="2" name="矩形 1"/>
          <p:cNvSpPr/>
          <p:nvPr/>
        </p:nvSpPr>
        <p:spPr>
          <a:xfrm>
            <a:off x="767408" y="476672"/>
            <a:ext cx="1832553" cy="63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695400" y="620688"/>
            <a:ext cx="10728621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remind sb. of sb./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Arial" panose="020B0604020202020204" pitchFamily="34" charset="0"/>
              </a:rPr>
              <a:t>使某人想起</a:t>
            </a:r>
            <a:r>
              <a:rPr lang="en-US" altLang="zh-CN" sz="3200" b="1" dirty="0">
                <a:latin typeface="Arial" panose="020B0604020202020204" pitchFamily="34" charset="0"/>
              </a:rPr>
              <a:t>(</a:t>
            </a:r>
            <a:r>
              <a:rPr lang="zh-CN" altLang="en-US" sz="3200" b="1" dirty="0">
                <a:latin typeface="Arial" panose="020B0604020202020204" pitchFamily="34" charset="0"/>
              </a:rPr>
              <a:t>类似的人或物</a:t>
            </a:r>
            <a:r>
              <a:rPr lang="en-US" altLang="zh-CN" sz="3200" b="1" dirty="0">
                <a:latin typeface="Arial" panose="020B0604020202020204" pitchFamily="34" charset="0"/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remind sb. to do sth. </a:t>
            </a:r>
            <a:r>
              <a:rPr lang="zh-CN" altLang="en-US" sz="3200" b="1" dirty="0">
                <a:latin typeface="Arial" panose="020B0604020202020204" pitchFamily="34" charset="0"/>
              </a:rPr>
              <a:t>提醒某人做某事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remind sb. that / how</a:t>
            </a:r>
            <a:r>
              <a:rPr lang="zh-CN" altLang="en-US" sz="3200" b="1" dirty="0">
                <a:latin typeface="Times New Roman" panose="02020603050405020304" pitchFamily="18" charset="0"/>
              </a:rPr>
              <a:t>从句</a:t>
            </a:r>
          </a:p>
        </p:txBody>
      </p:sp>
      <p:sp>
        <p:nvSpPr>
          <p:cNvPr id="4" name="左大括号 3"/>
          <p:cNvSpPr/>
          <p:nvPr/>
        </p:nvSpPr>
        <p:spPr>
          <a:xfrm>
            <a:off x="479376" y="1486173"/>
            <a:ext cx="216024" cy="1152128"/>
          </a:xfrm>
          <a:prstGeom prst="leftBrac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95400" y="2996952"/>
            <a:ext cx="11017224" cy="3634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】</a:t>
            </a:r>
            <a:r>
              <a:rPr lang="zh-CN" altLang="en-US" sz="3200" b="1" dirty="0">
                <a:latin typeface="Arial" panose="020B0604020202020204" pitchFamily="34" charset="0"/>
              </a:rPr>
              <a:t>用所学三种结构翻译下面这句话。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女孩提醒我明天去参加会议。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The girl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____________________ the meeting tomorrow.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The girl ________________________ the meeting tomorrow.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The girl ___________________ I will attend the meeting tomorrow.</a:t>
            </a:r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2638703" y="4780102"/>
            <a:ext cx="4114165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reminded me to attend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740303" y="4098112"/>
            <a:ext cx="2906395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reminded me of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638703" y="5391607"/>
            <a:ext cx="3267710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reminded me that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4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9" grpId="0" bldLvl="0" animBg="1"/>
      <p:bldP spid="6" grpId="0" bldLvl="0" animBg="1"/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4"/>
          <p:cNvSpPr txBox="1">
            <a:spLocks noChangeArrowheads="1"/>
          </p:cNvSpPr>
          <p:nvPr/>
        </p:nvSpPr>
        <p:spPr bwMode="auto">
          <a:xfrm>
            <a:off x="1063685" y="244004"/>
            <a:ext cx="7494348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归纳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】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intend to do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sth.   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打算做某事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be intended for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   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专为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……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准备的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063625" y="1885315"/>
            <a:ext cx="10704830" cy="216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just">
              <a:lnSpc>
                <a:spcPts val="2960"/>
              </a:lnSpc>
              <a:buFontTx/>
              <a:buNone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en-US" altLang="zh-CN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</a:p>
          <a:p>
            <a:pPr algn="just">
              <a:lnSpc>
                <a:spcPts val="2960"/>
              </a:lnSpc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intention  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</a:rPr>
              <a:t>n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意图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目的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;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打算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ts val="2960"/>
              </a:lnSpc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with the intention of ...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怀有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......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的目的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ts val="2960"/>
              </a:lnSpc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have no intention of doing sth. </a:t>
            </a:r>
            <a:r>
              <a:rPr lang="zh-CN" altLang="en-US" sz="2800" dirty="0">
                <a:latin typeface="Times New Roman" panose="02020603050405020304" pitchFamily="18" charset="0"/>
                <a:sym typeface="+mn-ea"/>
              </a:rPr>
              <a:t>无意做某事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; </a:t>
            </a:r>
            <a:r>
              <a:rPr lang="zh-CN" altLang="en-US" sz="2800" dirty="0">
                <a:latin typeface="Times New Roman" panose="02020603050405020304" pitchFamily="18" charset="0"/>
                <a:sym typeface="+mn-ea"/>
              </a:rPr>
              <a:t>不打算做某事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     </a:t>
            </a:r>
            <a:endParaRPr lang="en-US" altLang="zh-CN" sz="2400" dirty="0">
              <a:latin typeface="Times New Roman" panose="02020603050405020304" pitchFamily="18" charset="0"/>
              <a:sym typeface="+mn-ea"/>
            </a:endParaRPr>
          </a:p>
          <a:p>
            <a:pPr algn="just" eaLnBrk="1" hangingPunct="1">
              <a:lnSpc>
                <a:spcPct val="120000"/>
              </a:lnSpc>
              <a:buFontTx/>
              <a:buNone/>
            </a:pPr>
            <a:endParaRPr lang="en-US" altLang="zh-CN" sz="2400" dirty="0">
              <a:latin typeface="Times New Roman" panose="02020603050405020304" pitchFamily="18" charset="0"/>
              <a:sym typeface="+mn-ea"/>
            </a:endParaRP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en-US" altLang="zh-CN" sz="2400" dirty="0">
                <a:latin typeface="Times New Roman" panose="02020603050405020304" pitchFamily="18" charset="0"/>
                <a:sym typeface="+mn-ea"/>
              </a:rPr>
              <a:t>1) The university is known for its language and culture courses _________ (intend) for international students. 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pPr marL="450850" indent="-450850" eaLnBrk="1" hangingPunct="1">
              <a:lnSpc>
                <a:spcPct val="120000"/>
              </a:lnSpc>
              <a:buFontTx/>
              <a:buNone/>
            </a:pPr>
            <a:r>
              <a:rPr lang="en-US" altLang="zh-CN" sz="2400" dirty="0">
                <a:latin typeface="Times New Roman" panose="02020603050405020304" pitchFamily="18" charset="0"/>
                <a:sym typeface="+mn-ea"/>
              </a:rPr>
              <a:t>2) I have no ______________ (intend) of retiring just yet. </a:t>
            </a:r>
            <a:endParaRPr lang="en-US" altLang="zh-CN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0850" indent="-450850" eaLnBrk="1" hangingPunct="1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  <a:sym typeface="+mn-ea"/>
              </a:rPr>
              <a:t>3)</a:t>
            </a:r>
            <a:r>
              <a:rPr lang="en-US" altLang="zh-CN" sz="240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sym typeface="Arial" panose="020B0604020202020204" pitchFamily="34" charset="0"/>
              </a:rPr>
              <a:t>我打算暑假期间在一个环保组织做志愿者。</a:t>
            </a:r>
            <a:r>
              <a:rPr lang="zh-CN" altLang="en-US" sz="2400" dirty="0">
                <a:latin typeface="Times New Roman" panose="02020603050405020304" pitchFamily="18" charset="0"/>
                <a:sym typeface="+mn-ea"/>
              </a:rPr>
              <a:t>  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8</a:t>
            </a:r>
          </a:p>
        </p:txBody>
      </p:sp>
      <p:sp>
        <p:nvSpPr>
          <p:cNvPr id="279555" name="Text Box 3"/>
          <p:cNvSpPr txBox="1">
            <a:spLocks noChangeArrowheads="1"/>
          </p:cNvSpPr>
          <p:nvPr/>
        </p:nvSpPr>
        <p:spPr bwMode="auto">
          <a:xfrm>
            <a:off x="10163175" y="3793490"/>
            <a:ext cx="1781175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intended</a:t>
            </a:r>
          </a:p>
        </p:txBody>
      </p:sp>
      <p:sp>
        <p:nvSpPr>
          <p:cNvPr id="279556" name="Rectangle 4"/>
          <p:cNvSpPr>
            <a:spLocks noChangeArrowheads="1"/>
          </p:cNvSpPr>
          <p:nvPr/>
        </p:nvSpPr>
        <p:spPr bwMode="auto">
          <a:xfrm>
            <a:off x="2903141" y="4604569"/>
            <a:ext cx="1944688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intention</a:t>
            </a:r>
          </a:p>
        </p:txBody>
      </p:sp>
      <p:sp>
        <p:nvSpPr>
          <p:cNvPr id="279559" name="Rectangle 7"/>
          <p:cNvSpPr>
            <a:spLocks noChangeArrowheads="1"/>
          </p:cNvSpPr>
          <p:nvPr/>
        </p:nvSpPr>
        <p:spPr bwMode="auto">
          <a:xfrm>
            <a:off x="314325" y="5693881"/>
            <a:ext cx="11748537" cy="108132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intend to work as a volunteer in an environmental protection organization 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during the summer holidays.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9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9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9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79555" grpId="0" animBg="1"/>
      <p:bldP spid="279556" grpId="0" animBg="1"/>
      <p:bldP spid="27955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286510" y="336550"/>
            <a:ext cx="9262745" cy="3268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1089025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49733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905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313305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705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277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849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421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  【</a:t>
            </a:r>
            <a:r>
              <a:rPr lang="zh-CN" altLang="en-US" sz="3200" b="1" dirty="0">
                <a:solidFill>
                  <a:srgbClr val="0000FF"/>
                </a:solidFill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</a:rPr>
              <a:t>】die</a:t>
            </a:r>
            <a:r>
              <a:rPr lang="zh-CN" altLang="en-US" sz="3200" b="1" dirty="0">
                <a:solidFill>
                  <a:srgbClr val="0000FF"/>
                </a:solidFill>
              </a:rPr>
              <a:t>相关短语 </a:t>
            </a:r>
          </a:p>
          <a:p>
            <a:pPr fontAlgn="auto">
              <a:lnSpc>
                <a:spcPts val="2760"/>
              </a:lnSpc>
            </a:pPr>
            <a:r>
              <a:rPr lang="zh-CN" altLang="en-US" sz="3200" b="1" dirty="0">
                <a:solidFill>
                  <a:srgbClr val="FF0000"/>
                </a:solidFill>
              </a:rPr>
              <a:t>    </a:t>
            </a: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  <a:sym typeface="+mn-ea"/>
              </a:rPr>
              <a:t>die out        </a:t>
            </a:r>
            <a:r>
              <a:rPr lang="en-US" altLang="zh-CN" sz="2800" b="1" dirty="0"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 i="1" dirty="0">
                <a:cs typeface="Times New Roman" panose="02020603050405020304" pitchFamily="18" charset="0"/>
                <a:sym typeface="+mn-ea"/>
              </a:rPr>
              <a:t> </a:t>
            </a:r>
            <a:r>
              <a:rPr lang="en-US" altLang="zh-CN" sz="2800" b="1" dirty="0"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800" b="1" dirty="0">
                <a:solidFill>
                  <a:srgbClr val="002060"/>
                </a:solidFill>
                <a:cs typeface="Times New Roman" panose="02020603050405020304" pitchFamily="18" charset="0"/>
                <a:sym typeface="+mn-ea"/>
              </a:rPr>
              <a:t>灭亡；逐渐消失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ts val="276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   die away</a:t>
            </a:r>
            <a:r>
              <a:rPr lang="en-US" altLang="zh-CN" sz="2800" b="1" dirty="0">
                <a:solidFill>
                  <a:srgbClr val="0066FF"/>
                </a:solidFill>
              </a:rPr>
              <a:t>       </a:t>
            </a:r>
            <a:r>
              <a:rPr lang="zh-CN" altLang="en-US" sz="2800" b="1" dirty="0">
                <a:solidFill>
                  <a:srgbClr val="0066FF"/>
                </a:solidFill>
              </a:rPr>
              <a:t>声</a:t>
            </a:r>
            <a:r>
              <a:rPr lang="en-US" altLang="zh-CN" sz="2800" b="1" dirty="0">
                <a:solidFill>
                  <a:srgbClr val="0066FF"/>
                </a:solidFill>
              </a:rPr>
              <a:t>/</a:t>
            </a:r>
            <a:r>
              <a:rPr lang="zh-CN" altLang="en-US" sz="2800" b="1" dirty="0">
                <a:solidFill>
                  <a:srgbClr val="0066FF"/>
                </a:solidFill>
              </a:rPr>
              <a:t>风</a:t>
            </a:r>
            <a:r>
              <a:rPr lang="en-US" altLang="zh-CN" sz="2800" b="1" dirty="0">
                <a:solidFill>
                  <a:srgbClr val="0066FF"/>
                </a:solidFill>
              </a:rPr>
              <a:t>/</a:t>
            </a:r>
            <a:r>
              <a:rPr lang="zh-CN" altLang="en-US" sz="2800" b="1" dirty="0">
                <a:solidFill>
                  <a:srgbClr val="0066FF"/>
                </a:solidFill>
              </a:rPr>
              <a:t>光</a:t>
            </a:r>
            <a:r>
              <a:rPr lang="zh-CN" altLang="en-US" sz="2800" b="1" dirty="0"/>
              <a:t>变弱</a:t>
            </a:r>
            <a:r>
              <a:rPr lang="en-US" altLang="zh-CN" sz="2800" b="1" dirty="0"/>
              <a:t>; </a:t>
            </a:r>
            <a:r>
              <a:rPr lang="zh-CN" altLang="en-US" sz="2800" b="1" dirty="0"/>
              <a:t>逐渐消失或停止</a:t>
            </a:r>
          </a:p>
          <a:p>
            <a:pPr algn="just" fontAlgn="auto">
              <a:lnSpc>
                <a:spcPts val="276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    </a:t>
            </a:r>
            <a:r>
              <a:rPr lang="en-US" altLang="zh-CN" sz="2800" b="1" dirty="0">
                <a:solidFill>
                  <a:srgbClr val="FF0000"/>
                </a:solidFill>
              </a:rPr>
              <a:t>die down</a:t>
            </a:r>
            <a:r>
              <a:rPr lang="en-US" altLang="zh-CN" sz="2800" b="1" dirty="0">
                <a:solidFill>
                  <a:srgbClr val="0066FF"/>
                </a:solidFill>
              </a:rPr>
              <a:t>       </a:t>
            </a:r>
            <a:r>
              <a:rPr lang="zh-CN" altLang="en-US" sz="2800" b="1" dirty="0">
                <a:solidFill>
                  <a:srgbClr val="0066FF"/>
                </a:solidFill>
              </a:rPr>
              <a:t>火</a:t>
            </a:r>
            <a:r>
              <a:rPr lang="en-US" altLang="zh-CN" sz="2800" b="1" dirty="0">
                <a:solidFill>
                  <a:srgbClr val="0066FF"/>
                </a:solidFill>
              </a:rPr>
              <a:t>/</a:t>
            </a:r>
            <a:r>
              <a:rPr lang="zh-CN" altLang="en-US" sz="2800" b="1" dirty="0">
                <a:solidFill>
                  <a:srgbClr val="0066FF"/>
                </a:solidFill>
              </a:rPr>
              <a:t>情</a:t>
            </a:r>
            <a:r>
              <a:rPr lang="zh-CN" altLang="en-US" sz="2800" b="1" dirty="0"/>
              <a:t>变弱</a:t>
            </a:r>
            <a:r>
              <a:rPr lang="en-US" altLang="zh-CN" sz="2800" b="1" dirty="0"/>
              <a:t>; </a:t>
            </a:r>
            <a:r>
              <a:rPr lang="zh-CN" altLang="en-US" sz="2800" b="1" dirty="0"/>
              <a:t>平息</a:t>
            </a:r>
            <a:r>
              <a:rPr lang="en-US" altLang="zh-CN" sz="2800" b="1" dirty="0"/>
              <a:t>; </a:t>
            </a:r>
            <a:r>
              <a:rPr lang="zh-CN" altLang="en-US" sz="2800" b="1" dirty="0"/>
              <a:t>缓和</a:t>
            </a:r>
          </a:p>
          <a:p>
            <a:pPr algn="just" fontAlgn="auto">
              <a:lnSpc>
                <a:spcPts val="276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    </a:t>
            </a:r>
            <a:r>
              <a:rPr lang="en-US" altLang="zh-CN" sz="2800" b="1" dirty="0">
                <a:solidFill>
                  <a:srgbClr val="FF0000"/>
                </a:solidFill>
              </a:rPr>
              <a:t>die of/from</a:t>
            </a:r>
            <a:r>
              <a:rPr lang="en-US" altLang="zh-CN" sz="2800" b="1" dirty="0">
                <a:solidFill>
                  <a:srgbClr val="0066FF"/>
                </a:solidFill>
              </a:rPr>
              <a:t>    </a:t>
            </a:r>
            <a:r>
              <a:rPr lang="zh-CN" altLang="en-US" sz="2800" b="1" dirty="0"/>
              <a:t>因</a:t>
            </a:r>
            <a:r>
              <a:rPr lang="en-US" altLang="zh-CN" sz="2800" b="1" dirty="0">
                <a:cs typeface="Times New Roman" panose="02020603050405020304" pitchFamily="18" charset="0"/>
              </a:rPr>
              <a:t>……</a:t>
            </a:r>
            <a:r>
              <a:rPr lang="zh-CN" altLang="en-US" sz="2800" b="1" dirty="0"/>
              <a:t>而死</a:t>
            </a:r>
            <a:r>
              <a:rPr lang="en-US" altLang="zh-CN" sz="2800" b="1" dirty="0"/>
              <a:t>; </a:t>
            </a:r>
            <a:r>
              <a:rPr lang="zh-CN" altLang="en-US" sz="2800" b="1" dirty="0"/>
              <a:t>死于</a:t>
            </a:r>
            <a:r>
              <a:rPr lang="en-US" altLang="zh-CN" sz="2800" b="1" dirty="0">
                <a:cs typeface="Times New Roman" panose="02020603050405020304" pitchFamily="18" charset="0"/>
              </a:rPr>
              <a:t>……</a:t>
            </a:r>
          </a:p>
          <a:p>
            <a:pPr algn="just" fontAlgn="auto">
              <a:lnSpc>
                <a:spcPts val="2760"/>
              </a:lnSpc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    die off            </a:t>
            </a:r>
            <a:r>
              <a:rPr lang="zh-CN" altLang="en-US" sz="2800" b="1" dirty="0">
                <a:cs typeface="Times New Roman" panose="02020603050405020304" pitchFamily="18" charset="0"/>
              </a:rPr>
              <a:t>相继死去</a:t>
            </a:r>
            <a:endParaRPr lang="en-US" altLang="zh-CN" sz="2800" b="1" dirty="0"/>
          </a:p>
          <a:p>
            <a:pPr algn="just" fontAlgn="auto">
              <a:lnSpc>
                <a:spcPts val="276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   be dying for</a:t>
            </a:r>
            <a:r>
              <a:rPr lang="en-US" altLang="zh-CN" sz="2800" b="1" dirty="0">
                <a:solidFill>
                  <a:srgbClr val="0066FF"/>
                </a:solidFill>
              </a:rPr>
              <a:t>   </a:t>
            </a:r>
            <a:r>
              <a:rPr lang="zh-CN" altLang="en-US" sz="2800" b="1" dirty="0"/>
              <a:t>渴求</a:t>
            </a:r>
            <a:r>
              <a:rPr lang="en-US" altLang="zh-CN" sz="2800" b="1" dirty="0"/>
              <a:t>; </a:t>
            </a:r>
            <a:r>
              <a:rPr lang="zh-CN" altLang="en-US" sz="2800" b="1" dirty="0"/>
              <a:t>迫切需要</a:t>
            </a:r>
          </a:p>
          <a:p>
            <a:pPr algn="just" fontAlgn="auto">
              <a:lnSpc>
                <a:spcPts val="276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    </a:t>
            </a:r>
            <a:r>
              <a:rPr lang="en-US" altLang="zh-CN" sz="2800" b="1" dirty="0">
                <a:solidFill>
                  <a:srgbClr val="FF0000"/>
                </a:solidFill>
              </a:rPr>
              <a:t>be dying to do </a:t>
            </a:r>
            <a:r>
              <a:rPr lang="en-US" altLang="zh-CN" sz="2800" b="1" dirty="0" err="1">
                <a:solidFill>
                  <a:srgbClr val="FF0000"/>
                </a:solidFill>
              </a:rPr>
              <a:t>sth</a:t>
            </a:r>
            <a:r>
              <a:rPr lang="en-US" altLang="zh-CN" sz="2800" b="1" dirty="0">
                <a:solidFill>
                  <a:srgbClr val="FF0000"/>
                </a:solidFill>
              </a:rPr>
              <a:t>.</a:t>
            </a:r>
            <a:r>
              <a:rPr lang="en-US" altLang="zh-CN" sz="2800" b="1" dirty="0"/>
              <a:t>     </a:t>
            </a:r>
            <a:r>
              <a:rPr lang="zh-CN" altLang="en-US" sz="2800" b="1" dirty="0"/>
              <a:t>迫切想做某事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1286510" y="1068705"/>
            <a:ext cx="421640" cy="2303145"/>
          </a:xfrm>
          <a:prstGeom prst="lef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62865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9</a:t>
            </a:r>
          </a:p>
        </p:txBody>
      </p:sp>
      <p:sp>
        <p:nvSpPr>
          <p:cNvPr id="175107" name="Rectangle 3"/>
          <p:cNvSpPr>
            <a:spLocks noGrp="1" noChangeArrowheads="1"/>
          </p:cNvSpPr>
          <p:nvPr/>
        </p:nvSpPr>
        <p:spPr>
          <a:xfrm>
            <a:off x="436880" y="3463290"/>
            <a:ext cx="11518900" cy="4244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The 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sound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car _______________ in the distance.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Unfortunately, the lady _________________ a heart attack.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When the 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flames _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 we may be able to see the extent of the damage.</a:t>
            </a: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If too many of these rare animals are killed, their kind will __________.</a:t>
            </a:r>
          </a:p>
        </p:txBody>
      </p:sp>
      <p:sp>
        <p:nvSpPr>
          <p:cNvPr id="4" name="矩形 3"/>
          <p:cNvSpPr/>
          <p:nvPr/>
        </p:nvSpPr>
        <p:spPr>
          <a:xfrm>
            <a:off x="4457784" y="3463411"/>
            <a:ext cx="1951175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died away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06315" y="4048186"/>
            <a:ext cx="257953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died of</a:t>
            </a:r>
          </a:p>
        </p:txBody>
      </p:sp>
      <p:sp>
        <p:nvSpPr>
          <p:cNvPr id="6" name="矩形 5"/>
          <p:cNvSpPr/>
          <p:nvPr/>
        </p:nvSpPr>
        <p:spPr>
          <a:xfrm>
            <a:off x="3734435" y="4538345"/>
            <a:ext cx="2067560" cy="5835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died down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911715" y="5358130"/>
            <a:ext cx="1581150" cy="5835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 out 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4"/>
          <p:cNvSpPr txBox="1">
            <a:spLocks noChangeArrowheads="1"/>
          </p:cNvSpPr>
          <p:nvPr/>
        </p:nvSpPr>
        <p:spPr bwMode="auto">
          <a:xfrm>
            <a:off x="767408" y="667149"/>
            <a:ext cx="10657184" cy="6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观察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到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；注视；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遵守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31733" y="1349202"/>
            <a:ext cx="10729192" cy="2158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2130" indent="-532130">
              <a:lnSpc>
                <a:spcPct val="120000"/>
              </a:lnSpc>
            </a:pPr>
            <a:r>
              <a:rPr lang="en-US" altLang="zh-CN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Scientists have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observed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drop in ozone levels over the Antarctic.</a:t>
            </a:r>
          </a:p>
          <a:p>
            <a:pPr marL="532130" indent="-532130"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科学家已经观察到南极洲上方的臭氧浓度下降了。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2130" indent="-532130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People must 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the law. Nobody should be an exception.</a:t>
            </a:r>
          </a:p>
          <a:p>
            <a:pPr marL="532130" indent="-532130"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人们必须遵纪守法，谁都不应该例外。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953135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10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/>
        </p:nvSpPr>
        <p:spPr>
          <a:xfrm>
            <a:off x="767715" y="3507740"/>
            <a:ext cx="9831070" cy="5832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归纳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】</a:t>
            </a:r>
            <a:endParaRPr lang="zh-CN" altLang="en-US" b="1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marL="0" indent="0" fontAlgn="auto">
              <a:lnSpc>
                <a:spcPts val="296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observe sb. do sth    </a:t>
            </a:r>
            <a:r>
              <a:rPr lang="zh-CN" altLang="en-US" b="1" dirty="0">
                <a:latin typeface="Times New Roman" panose="02020603050405020304" pitchFamily="18" charset="0"/>
                <a:sym typeface="Arial" panose="020B0604020202020204" pitchFamily="34" charset="0"/>
              </a:rPr>
              <a:t>观察某人做某事（全过程）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marL="0" indent="0" fontAlgn="auto">
              <a:lnSpc>
                <a:spcPts val="296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observe sb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. doing sth.   </a:t>
            </a:r>
            <a:r>
              <a:rPr lang="zh-CN" altLang="en-US" b="1" dirty="0">
                <a:latin typeface="Times New Roman" panose="02020603050405020304" pitchFamily="18" charset="0"/>
                <a:sym typeface="Arial" panose="020B0604020202020204" pitchFamily="34" charset="0"/>
              </a:rPr>
              <a:t>观察某人正在做某事</a:t>
            </a:r>
          </a:p>
          <a:p>
            <a:pPr marL="0" indent="0" fontAlgn="auto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observe the traffic rules</a:t>
            </a:r>
            <a:r>
              <a:rPr lang="en-US" altLang="zh-CN" b="1" dirty="0">
                <a:latin typeface="Times New Roman" panose="02020603050405020304" pitchFamily="18" charset="0"/>
                <a:sym typeface="Arial" panose="020B0604020202020204" pitchFamily="34" charset="0"/>
              </a:rPr>
              <a:t>    </a:t>
            </a:r>
            <a:r>
              <a:rPr lang="zh-CN" altLang="en-US" b="1" dirty="0">
                <a:latin typeface="Times New Roman" panose="02020603050405020304" pitchFamily="18" charset="0"/>
                <a:sym typeface="Arial" panose="020B0604020202020204" pitchFamily="34" charset="0"/>
              </a:rPr>
              <a:t>遵守交通规则</a:t>
            </a:r>
          </a:p>
          <a:p>
            <a:pPr marL="0" indent="0" fontAlgn="auto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点津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】</a:t>
            </a:r>
          </a:p>
          <a:p>
            <a:pPr marL="0" indent="0" fontAlgn="auto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observe sb. do sth. </a:t>
            </a:r>
            <a:r>
              <a:rPr lang="zh-CN" altLang="en-US" b="1" dirty="0">
                <a:latin typeface="Times New Roman" panose="02020603050405020304" pitchFamily="18" charset="0"/>
              </a:rPr>
              <a:t>结构如果改成被动语态，应补上省略的</a:t>
            </a:r>
            <a:r>
              <a:rPr lang="en-US" altLang="zh-CN" b="1" dirty="0">
                <a:latin typeface="Times New Roman" panose="02020603050405020304" pitchFamily="18" charset="0"/>
              </a:rPr>
              <a:t>to</a:t>
            </a:r>
            <a:r>
              <a:rPr lang="zh-CN" altLang="en-US" b="1" dirty="0">
                <a:latin typeface="Times New Roman" panose="02020603050405020304" pitchFamily="18" charset="0"/>
              </a:rPr>
              <a:t>，即 </a:t>
            </a:r>
            <a:r>
              <a:rPr lang="en-US" altLang="zh-CN" b="1" dirty="0">
                <a:latin typeface="Times New Roman" panose="02020603050405020304" pitchFamily="18" charset="0"/>
              </a:rPr>
              <a:t>sb. be observed to do sth.</a:t>
            </a:r>
            <a:r>
              <a:rPr lang="zh-CN" altLang="en-US" b="1" dirty="0">
                <a:latin typeface="Times New Roman" panose="02020603050405020304" pitchFamily="18" charset="0"/>
              </a:rPr>
              <a:t>。</a:t>
            </a:r>
            <a:endParaRPr lang="en-US" altLang="zh-CN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ChangeArrowheads="1"/>
          </p:cNvSpPr>
          <p:nvPr/>
        </p:nvSpPr>
        <p:spPr bwMode="auto">
          <a:xfrm>
            <a:off x="449772" y="2164335"/>
            <a:ext cx="10830804" cy="388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3230" indent="-44323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单句语法填空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1) I was searching for these three western lowland gorillas I’d been __________ (observe). 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2) When I passed his house, I observed him __________ (play) in his yard.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3) Last night Bruce was observed __________ (leave) the building with two young men and take a taxi away.</a:t>
            </a:r>
          </a:p>
        </p:txBody>
      </p:sp>
      <p:sp>
        <p:nvSpPr>
          <p:cNvPr id="274435" name="Rectangle 3"/>
          <p:cNvSpPr>
            <a:spLocks noChangeArrowheads="1"/>
          </p:cNvSpPr>
          <p:nvPr/>
        </p:nvSpPr>
        <p:spPr bwMode="auto">
          <a:xfrm>
            <a:off x="2420785" y="3250628"/>
            <a:ext cx="220345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observing</a:t>
            </a:r>
          </a:p>
        </p:txBody>
      </p:sp>
      <p:sp>
        <p:nvSpPr>
          <p:cNvPr id="274436" name="Rectangle 4"/>
          <p:cNvSpPr>
            <a:spLocks noChangeArrowheads="1"/>
          </p:cNvSpPr>
          <p:nvPr/>
        </p:nvSpPr>
        <p:spPr bwMode="auto">
          <a:xfrm>
            <a:off x="8328248" y="3717032"/>
            <a:ext cx="19431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playing</a:t>
            </a:r>
          </a:p>
        </p:txBody>
      </p:sp>
      <p:sp>
        <p:nvSpPr>
          <p:cNvPr id="274437" name="Rectangle 5"/>
          <p:cNvSpPr>
            <a:spLocks noChangeArrowheads="1"/>
          </p:cNvSpPr>
          <p:nvPr/>
        </p:nvSpPr>
        <p:spPr bwMode="auto">
          <a:xfrm>
            <a:off x="6600056" y="4846807"/>
            <a:ext cx="1857375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leave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1384" y="419723"/>
            <a:ext cx="7345362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observer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观察者；旁听者；评论员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observation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观察，评论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74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4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4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74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434" grpId="0" bldLvl="0" animBg="1"/>
      <p:bldP spid="274435" grpId="0" bldLvl="0" animBg="1"/>
      <p:bldP spid="274436" grpId="0" bldLvl="0" animBg="1"/>
      <p:bldP spid="27443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98805" y="982345"/>
            <a:ext cx="11377295" cy="3305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8775" indent="-358775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1089025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49733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905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313305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705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277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849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421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indent="0" algn="just">
              <a:lnSpc>
                <a:spcPct val="120000"/>
              </a:lnSpc>
            </a:pP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due </a:t>
            </a:r>
            <a:r>
              <a:rPr lang="en-US" altLang="zh-CN" sz="24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adj</a:t>
            </a: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. 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预定的</a:t>
            </a: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; 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到期的      </a:t>
            </a: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be due to do </a:t>
            </a:r>
            <a:r>
              <a:rPr lang="en-US" altLang="zh-CN" sz="24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sth</a:t>
            </a: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. 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预期做某事</a:t>
            </a:r>
            <a:endParaRPr lang="en-US" altLang="zh-CN" sz="24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2400" b="1" dirty="0" err="1">
                <a:cs typeface="Times New Roman" panose="02020603050405020304" pitchFamily="18" charset="0"/>
              </a:rPr>
              <a:t>eg</a:t>
            </a:r>
            <a:r>
              <a:rPr lang="en-US" altLang="zh-CN" sz="2400" b="1" dirty="0">
                <a:cs typeface="Times New Roman" panose="02020603050405020304" pitchFamily="18" charset="0"/>
              </a:rPr>
              <a:t> </a:t>
            </a:r>
            <a:r>
              <a:rPr lang="en-US" altLang="zh-CN" sz="2400" b="1" dirty="0"/>
              <a:t>The team are </a:t>
            </a:r>
            <a:r>
              <a:rPr lang="en-US" altLang="zh-CN" sz="2400" b="1" dirty="0">
                <a:solidFill>
                  <a:srgbClr val="FF0000"/>
                </a:solidFill>
              </a:rPr>
              <a:t>due</a:t>
            </a:r>
            <a:r>
              <a:rPr lang="en-US" altLang="zh-CN" sz="2400" b="1" dirty="0"/>
              <a:t> to fly to Italy next month.</a:t>
            </a:r>
          </a:p>
          <a:p>
            <a:pPr marL="450850" indent="-450850">
              <a:lnSpc>
                <a:spcPct val="120000"/>
              </a:lnSpc>
            </a:pPr>
            <a:r>
              <a:rPr lang="zh-CN" altLang="en-US" sz="2400" b="1" dirty="0"/>
              <a:t>该球队预定下个月要飞往意大利。</a:t>
            </a:r>
            <a:endParaRPr lang="en-US" altLang="zh-CN" sz="2400" b="1" dirty="0"/>
          </a:p>
          <a:p>
            <a:pPr marL="450850" indent="-450850">
              <a:lnSpc>
                <a:spcPct val="120000"/>
              </a:lnSpc>
            </a:pP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due to=</a:t>
            </a:r>
            <a:r>
              <a:rPr lang="en-US" altLang="zh-CN" sz="2400" b="1" i="1" dirty="0">
                <a:cs typeface="Times New Roman" panose="02020603050405020304" pitchFamily="18" charset="0"/>
              </a:rPr>
              <a:t>because of</a:t>
            </a: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 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由于；因为</a:t>
            </a:r>
            <a:endParaRPr lang="en-US" altLang="zh-CN" sz="24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 err="1">
                <a:cs typeface="Times New Roman" panose="02020603050405020304" pitchFamily="18" charset="0"/>
              </a:rPr>
              <a:t>eg</a:t>
            </a:r>
            <a:r>
              <a:rPr lang="en-US" altLang="zh-CN" sz="2400" b="1" dirty="0">
                <a:cs typeface="Times New Roman" panose="02020603050405020304" pitchFamily="18" charset="0"/>
              </a:rPr>
              <a:t>  Many crops were damaged </a:t>
            </a:r>
            <a:r>
              <a:rPr lang="en-US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due to </a:t>
            </a:r>
            <a:r>
              <a:rPr lang="en-US" altLang="zh-CN" sz="2400" b="1" dirty="0">
                <a:cs typeface="Times New Roman" panose="02020603050405020304" pitchFamily="18" charset="0"/>
              </a:rPr>
              <a:t>the flood.</a:t>
            </a: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cs typeface="Times New Roman" panose="02020603050405020304" pitchFamily="18" charset="0"/>
              </a:rPr>
              <a:t> </a:t>
            </a:r>
            <a:r>
              <a:rPr lang="zh-CN" altLang="en-US" sz="2400" b="1" dirty="0">
                <a:cs typeface="Times New Roman" panose="02020603050405020304" pitchFamily="18" charset="0"/>
              </a:rPr>
              <a:t>洪水毁了许多庄稼。</a:t>
            </a:r>
            <a:endParaRPr lang="en-US" altLang="zh-CN" sz="2400" b="1" dirty="0"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-60960"/>
            <a:ext cx="97282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98805" y="3605343"/>
            <a:ext cx="10654665" cy="4930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2400" b="1" dirty="0">
                <a:solidFill>
                  <a:srgbClr val="FF0000"/>
                </a:solidFill>
                <a:sym typeface="+mn-ea"/>
              </a:rPr>
              <a:t>be due to </a:t>
            </a:r>
            <a:r>
              <a:rPr lang="en-US" altLang="zh-CN" sz="2400" b="1" dirty="0" err="1">
                <a:solidFill>
                  <a:srgbClr val="FF0000"/>
                </a:solidFill>
                <a:sym typeface="+mn-ea"/>
              </a:rPr>
              <a:t>sth</a:t>
            </a:r>
            <a:r>
              <a:rPr lang="en-US" altLang="zh-CN" sz="2400" b="1" dirty="0">
                <a:solidFill>
                  <a:srgbClr val="FF0000"/>
                </a:solidFill>
                <a:sym typeface="+mn-ea"/>
              </a:rPr>
              <a:t>./sb. </a:t>
            </a:r>
            <a:r>
              <a:rPr lang="zh-CN" altLang="en-US" sz="2400" b="1" dirty="0">
                <a:sym typeface="+mn-ea"/>
              </a:rPr>
              <a:t>归因于某事</a:t>
            </a:r>
            <a:r>
              <a:rPr lang="en-US" altLang="zh-CN" sz="2400" b="1" dirty="0">
                <a:sym typeface="+mn-ea"/>
              </a:rPr>
              <a:t>/</a:t>
            </a:r>
            <a:r>
              <a:rPr lang="zh-CN" altLang="en-US" sz="2400" b="1" dirty="0">
                <a:sym typeface="+mn-ea"/>
              </a:rPr>
              <a:t>某人</a:t>
            </a:r>
            <a:r>
              <a:rPr lang="en-US" altLang="zh-CN" sz="2400" b="1" dirty="0">
                <a:sym typeface="+mn-ea"/>
              </a:rPr>
              <a:t>; </a:t>
            </a:r>
            <a:r>
              <a:rPr lang="zh-CN" altLang="en-US" sz="2400" b="1" dirty="0">
                <a:sym typeface="+mn-ea"/>
              </a:rPr>
              <a:t>欠某人</a:t>
            </a:r>
            <a:r>
              <a:rPr lang="en-US" altLang="zh-CN" sz="2400" b="1" dirty="0">
                <a:sym typeface="+mn-ea"/>
              </a:rPr>
              <a:t>……</a:t>
            </a:r>
            <a:r>
              <a:rPr lang="zh-CN" altLang="en-US" sz="2400" b="1" dirty="0">
                <a:sym typeface="+mn-ea"/>
              </a:rPr>
              <a:t> </a:t>
            </a:r>
            <a:endParaRPr lang="zh-CN" altLang="en-US" sz="24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95580" y="4150995"/>
            <a:ext cx="11929745" cy="21583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1) The policeman said the accident last night  ____________ careless driving. 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警察说昨晚的事故是由于粗心驾驶造成的。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2) His new book ____________________________ next year.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他的新书预计明年出版。</a:t>
            </a:r>
            <a:endParaRPr lang="zh-CN" altLang="en-US" sz="2800"/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7162235" y="4045858"/>
            <a:ext cx="2035175" cy="60769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  <a:sym typeface="+mn-ea"/>
              </a:rPr>
              <a:t>was </a:t>
            </a: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due to </a:t>
            </a:r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061252" y="5168300"/>
            <a:ext cx="4643561" cy="57605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is due to be published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6132" grpId="0" bldLvl="0" animBg="1"/>
      <p:bldP spid="17613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-60960"/>
            <a:ext cx="97282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12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93536" y="2513603"/>
            <a:ext cx="1076134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I ____________________ the Internet _____________ some information about how and where to rent a bike.</a:t>
            </a:r>
          </a:p>
          <a:p>
            <a:endParaRPr lang="en-US" altLang="zh-CN" sz="2800" b="1" dirty="0"/>
          </a:p>
          <a:p>
            <a:r>
              <a:rPr lang="en-US" altLang="zh-CN" sz="2800" b="1" dirty="0"/>
              <a:t>The PLA soldiers worked hard ____________________ those who might survive the earthquake.</a:t>
            </a:r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1744847" y="2404315"/>
            <a:ext cx="1814830" cy="60769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searched 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60519" y="2300228"/>
            <a:ext cx="746760" cy="60769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for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161701" y="3636283"/>
            <a:ext cx="2144395" cy="60769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in search of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72821" y="782425"/>
            <a:ext cx="66344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search ...for ...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动词性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 search of...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介词性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2" grpId="0" bldLvl="0" animBg="1"/>
      <p:bldP spid="5" grpId="0" bldLvl="0" animBg="1"/>
      <p:bldP spid="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647997" y="2852672"/>
            <a:ext cx="10561206" cy="1512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10000"/>
              </a:lnSpc>
            </a:pPr>
            <a:r>
              <a:rPr lang="en-US" altLang="zh-CN" sz="28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Only in this way can we help the endangered animals.</a:t>
            </a:r>
          </a:p>
          <a:p>
            <a:pPr marL="450850" indent="-450850">
              <a:lnSpc>
                <a:spcPct val="11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Only then did we know the animals were in danger.</a:t>
            </a:r>
          </a:p>
          <a:p>
            <a:pPr marL="450850" indent="-450850">
              <a:lnSpc>
                <a:spcPct val="11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Only when we know the threat will we find out ways to help them.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75779" name="TextBox 2"/>
          <p:cNvSpPr txBox="1">
            <a:spLocks noChangeArrowheads="1"/>
          </p:cNvSpPr>
          <p:nvPr/>
        </p:nvSpPr>
        <p:spPr bwMode="auto">
          <a:xfrm>
            <a:off x="371302" y="573187"/>
            <a:ext cx="11377264" cy="117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Only when we learn to exist in harmony with nature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we stop being a threat to wildlife and our planet. 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59587" y="1676799"/>
            <a:ext cx="10873208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“Only+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状语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位于句首，主句部分使用部分倒装。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部分倒装结构使用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助动词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情态动词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/be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动词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主语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谓语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190819" y="3822561"/>
            <a:ext cx="1655762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1196340" y="4284980"/>
            <a:ext cx="4645660" cy="2032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271464" y="3373750"/>
            <a:ext cx="2736850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0" y="-60960"/>
            <a:ext cx="647700" cy="9220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2076" y="4433228"/>
            <a:ext cx="11209278" cy="1198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+mn-lt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+mn-lt"/>
              </a:rPr>
              <a:t>语境应用</a:t>
            </a:r>
            <a:r>
              <a:rPr lang="en-US" altLang="zh-CN" sz="2800" b="1" dirty="0">
                <a:solidFill>
                  <a:srgbClr val="0000FF"/>
                </a:solidFill>
                <a:latin typeface="+mn-lt"/>
              </a:rPr>
              <a:t>】</a:t>
            </a:r>
            <a:r>
              <a:rPr lang="zh-CN" altLang="en-US" sz="2800" b="1" dirty="0">
                <a:solidFill>
                  <a:srgbClr val="0000FF"/>
                </a:solidFill>
                <a:latin typeface="+mn-lt"/>
              </a:rPr>
              <a:t>改为倒装句</a:t>
            </a:r>
            <a:r>
              <a:rPr lang="en-US" altLang="zh-CN" sz="2800" b="1" dirty="0">
                <a:latin typeface="+mn-lt"/>
              </a:rPr>
              <a:t>His company began to make profits only when his father came to help him. 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2401" y="5470324"/>
            <a:ext cx="11089232" cy="112458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+mn-lt"/>
              </a:rPr>
              <a:t>Only when</a:t>
            </a:r>
            <a:r>
              <a:rPr lang="en-US" altLang="zh-CN" sz="2800" b="1" dirty="0">
                <a:solidFill>
                  <a:srgbClr val="FF0000"/>
                </a:solidFill>
                <a:latin typeface="+mn-lt"/>
              </a:rPr>
              <a:t> his father came to help him </a:t>
            </a:r>
            <a:r>
              <a:rPr lang="en-US" altLang="zh-CN" sz="2800" b="1" dirty="0">
                <a:solidFill>
                  <a:schemeClr val="tx1"/>
                </a:solidFill>
                <a:latin typeface="+mn-lt"/>
              </a:rPr>
              <a:t>did</a:t>
            </a:r>
            <a:r>
              <a:rPr lang="en-US" altLang="zh-CN" sz="2800" b="1" dirty="0">
                <a:solidFill>
                  <a:srgbClr val="FF0000"/>
                </a:solidFill>
                <a:latin typeface="+mn-lt"/>
              </a:rPr>
              <a:t> his company begin to make profits.</a:t>
            </a:r>
            <a:endParaRPr lang="zh-CN" altLang="en-US" sz="2800" b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75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9" grpId="0" bldLvl="0" animBg="1"/>
      <p:bldP spid="4" grpId="0"/>
      <p:bldP spid="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5"/>
          <p:cNvSpPr txBox="1">
            <a:spLocks noChangeArrowheads="1"/>
          </p:cNvSpPr>
          <p:nvPr/>
        </p:nvSpPr>
        <p:spPr bwMode="auto">
          <a:xfrm>
            <a:off x="817245" y="636905"/>
            <a:ext cx="10414635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6405" indent="-446405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1002030" indent="-28575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4097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818005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225675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6828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1400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5972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40544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When it comes to</a:t>
            </a:r>
            <a:r>
              <a:rPr lang="en-US" altLang="zh-CN" sz="3200" b="1" dirty="0">
                <a:latin typeface="Times New Roman" panose="02020603050405020304" pitchFamily="18" charset="0"/>
              </a:rPr>
              <a:t> wildlife protection, all species-the good, the bad, and the ugly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altLang="zh-CN" sz="3200" b="1" dirty="0">
                <a:latin typeface="Times New Roman" panose="02020603050405020304" pitchFamily="18" charset="0"/>
              </a:rPr>
              <a:t> should be treated equally.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269688" y="2800599"/>
            <a:ext cx="10441160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32130" indent="-532130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</a:rPr>
              <a:t>  He plays basketball well, but _____________________ English, he is not so good.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1776730" y="4072890"/>
            <a:ext cx="8638540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当谈到吃的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__________________________, he is an expert.</a:t>
            </a: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1269688" y="2029363"/>
            <a:ext cx="10441160" cy="607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 dirty="0">
                <a:solidFill>
                  <a:srgbClr val="0070C0"/>
                </a:solidFill>
              </a:rPr>
              <a:t>When it comes to </a:t>
            </a:r>
            <a:r>
              <a:rPr lang="en-US" altLang="zh-CN" sz="2800" b="1" dirty="0" err="1">
                <a:solidFill>
                  <a:srgbClr val="0070C0"/>
                </a:solidFill>
              </a:rPr>
              <a:t>sth</a:t>
            </a:r>
            <a:r>
              <a:rPr lang="en-US" altLang="zh-CN" sz="2800" b="1" dirty="0">
                <a:solidFill>
                  <a:srgbClr val="0070C0"/>
                </a:solidFill>
              </a:rPr>
              <a:t>. / doing </a:t>
            </a:r>
            <a:r>
              <a:rPr lang="en-US" altLang="zh-CN" sz="2800" b="1" dirty="0" err="1">
                <a:solidFill>
                  <a:srgbClr val="0070C0"/>
                </a:solidFill>
              </a:rPr>
              <a:t>sth</a:t>
            </a:r>
            <a:r>
              <a:rPr lang="en-US" altLang="zh-CN" sz="2800" b="1" dirty="0">
                <a:solidFill>
                  <a:srgbClr val="0070C0"/>
                </a:solidFill>
              </a:rPr>
              <a:t>.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当涉及到某事</a:t>
            </a:r>
            <a:r>
              <a:rPr lang="en-US" altLang="zh-CN" sz="2800" b="1" dirty="0">
                <a:solidFill>
                  <a:srgbClr val="FF0000"/>
                </a:solidFill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</a:rPr>
              <a:t>或做某事</a:t>
            </a:r>
            <a:r>
              <a:rPr lang="en-US" altLang="zh-CN" sz="2800" b="1" dirty="0">
                <a:solidFill>
                  <a:srgbClr val="FF0000"/>
                </a:solidFill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</a:rPr>
              <a:t>时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647700" cy="9220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7281115" y="2696880"/>
            <a:ext cx="3342005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when it comes to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4139770" y="4072925"/>
            <a:ext cx="4701540" cy="68199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When it comes to eating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5064" grpId="0" bldLvl="0" animBg="1"/>
      <p:bldP spid="176133" grpId="0" bldLvl="0" animBg="1"/>
      <p:bldP spid="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4"/>
          <p:cNvSpPr txBox="1">
            <a:spLocks noChangeArrowheads="1"/>
          </p:cNvSpPr>
          <p:nvPr/>
        </p:nvSpPr>
        <p:spPr bwMode="auto">
          <a:xfrm>
            <a:off x="479376" y="233036"/>
            <a:ext cx="10873208" cy="1863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4330" indent="-35433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11225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31953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727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135505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927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0499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5071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96430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It is</a:t>
            </a:r>
            <a:r>
              <a:rPr lang="en-US" altLang="zh-CN" sz="3200" b="1" dirty="0">
                <a:latin typeface="Times New Roman" panose="02020603050405020304" pitchFamily="18" charset="0"/>
              </a:rPr>
              <a:t> for this reason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b="1" dirty="0">
                <a:latin typeface="Times New Roman" panose="02020603050405020304" pitchFamily="18" charset="0"/>
              </a:rPr>
              <a:t> the WWF constantly to puts out information to stir up public interest in the welfare of the planet.</a:t>
            </a:r>
          </a:p>
        </p:txBody>
      </p:sp>
      <p:sp>
        <p:nvSpPr>
          <p:cNvPr id="66563" name="Text Box 5"/>
          <p:cNvSpPr txBox="1">
            <a:spLocks noChangeArrowheads="1"/>
          </p:cNvSpPr>
          <p:nvPr/>
        </p:nvSpPr>
        <p:spPr bwMode="auto">
          <a:xfrm>
            <a:off x="839416" y="2131885"/>
            <a:ext cx="8101013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is</a:t>
            </a:r>
            <a:r>
              <a:rPr lang="en-US" altLang="zh-CN" sz="3200" b="1" dirty="0">
                <a:latin typeface="Times New Roman" panose="02020603050405020304" pitchFamily="18" charset="0"/>
              </a:rPr>
              <a:t> … (</a:t>
            </a:r>
            <a:r>
              <a:rPr lang="zh-CN" altLang="en-US" sz="3200" b="1" dirty="0">
                <a:latin typeface="Times New Roman" panose="02020603050405020304" pitchFamily="18" charset="0"/>
              </a:rPr>
              <a:t>被强调部分</a:t>
            </a:r>
            <a:r>
              <a:rPr lang="en-US" altLang="zh-CN" sz="3200" b="1" dirty="0">
                <a:latin typeface="Times New Roman" panose="02020603050405020304" pitchFamily="18" charset="0"/>
              </a:rPr>
              <a:t>)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b="1" dirty="0">
                <a:latin typeface="Times New Roman" panose="02020603050405020304" pitchFamily="18" charset="0"/>
              </a:rPr>
              <a:t>… </a:t>
            </a:r>
            <a:r>
              <a:rPr lang="zh-CN" altLang="en-US" sz="3200" b="1" dirty="0">
                <a:latin typeface="Times New Roman" panose="02020603050405020304" pitchFamily="18" charset="0"/>
              </a:rPr>
              <a:t>强调句式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使用强调句时，应注意以下几个方面：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834112" y="3406080"/>
            <a:ext cx="11022528" cy="319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24333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70815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19075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713355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31705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6277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40849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5421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在强调句中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如果被强调的部分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指人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连词用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其余的用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      </a:t>
            </a:r>
          </a:p>
          <a:p>
            <a:pPr marL="532130" indent="-532130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my sister 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/ that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first had the idea to cycle along the entire Mekong River.</a:t>
            </a:r>
          </a:p>
          <a:p>
            <a:pPr marL="532130" indent="-53213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not how much you read but what you read 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counts.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-60960"/>
            <a:ext cx="647700" cy="9220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2" name="下弧形箭头 1"/>
          <p:cNvSpPr/>
          <p:nvPr/>
        </p:nvSpPr>
        <p:spPr>
          <a:xfrm>
            <a:off x="2524760" y="6269990"/>
            <a:ext cx="4356000" cy="5040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8" name="Rectangle 4"/>
          <p:cNvSpPr>
            <a:spLocks noChangeArrowheads="1"/>
          </p:cNvSpPr>
          <p:nvPr/>
        </p:nvSpPr>
        <p:spPr bwMode="auto">
          <a:xfrm>
            <a:off x="623392" y="692696"/>
            <a:ext cx="11017224" cy="540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单句填空。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It is I____________           invited to attend the opening ceremony of the meeting tomorrow.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是我被邀请出席明天会议的开幕式。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句型转换。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He didn’t attend the meeting because he was ill.(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强调原因状语从句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→_____________________________ he didn’t attend the meeting.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2291551" y="1298801"/>
            <a:ext cx="1835759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who/that </a:t>
            </a: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1842593" y="4728438"/>
            <a:ext cx="5793105" cy="681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                                    that </a:t>
            </a:r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4684600" y="1298610"/>
            <a:ext cx="755015" cy="681990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am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3122500" y="4728245"/>
            <a:ext cx="3475990" cy="681990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because he was ill</a:t>
            </a:r>
            <a:endParaRPr lang="zh-CN" altLang="en-US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5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5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9" grpId="0" bldLvl="0" animBg="1"/>
      <p:bldP spid="185350" grpId="0" bldLvl="0" animBg="1"/>
      <p:bldP spid="176133" grpId="0" bldLvl="0" animBg="1"/>
      <p:bldP spid="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407368" y="620688"/>
            <a:ext cx="1137726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24333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70815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19075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713355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31705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6277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40849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54215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强调句的一般疑问句形式是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Is/Was it ... that /who...?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强调句的特殊疑问句形式是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疑问词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is/was + it + that/who ...? </a:t>
            </a:r>
          </a:p>
          <a:p>
            <a:pPr marL="532130" indent="-532130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It was because he was ill  that he didn’t attend the meeting.</a:t>
            </a:r>
          </a:p>
          <a:p>
            <a:pPr marL="532130" indent="-53213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055440" y="3645024"/>
            <a:ext cx="1080120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24333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70815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200275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72288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318008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63728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409448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55168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until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引导的时间状语从句用在强调句中的结构是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/ was not until ... that ...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</a:t>
            </a:r>
            <a:r>
              <a:rPr lang="en-US" altLang="zh-CN" sz="3200" b="1" dirty="0">
                <a:solidFill>
                  <a:srgbClr val="CC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not until yesterday that</a:t>
            </a:r>
            <a:r>
              <a:rPr lang="en-US" altLang="zh-CN" sz="3200" b="1" dirty="0">
                <a:solidFill>
                  <a:srgbClr val="CC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knew Tom had resigned.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-60960"/>
            <a:ext cx="2240280" cy="76835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7030A0"/>
                </a:solidFill>
              </a:rPr>
              <a:t>3 </a:t>
            </a:r>
            <a:r>
              <a:rPr lang="zh-CN" altLang="en-US" sz="4400" b="1" dirty="0">
                <a:solidFill>
                  <a:srgbClr val="7030A0"/>
                </a:solidFill>
              </a:rPr>
              <a:t>提高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49CA409-18B4-4720-BDEA-7347C1D5CCE6}"/>
              </a:ext>
            </a:extLst>
          </p:cNvPr>
          <p:cNvSpPr txBox="1"/>
          <p:nvPr/>
        </p:nvSpPr>
        <p:spPr>
          <a:xfrm>
            <a:off x="1055440" y="2512612"/>
            <a:ext cx="10179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it because he was ill  that he didn’t attend the meeting? 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A6162F2-2351-4F5F-8D37-B9B95B51D6DC}"/>
              </a:ext>
            </a:extLst>
          </p:cNvPr>
          <p:cNvSpPr txBox="1"/>
          <p:nvPr/>
        </p:nvSpPr>
        <p:spPr>
          <a:xfrm>
            <a:off x="1072673" y="3173897"/>
            <a:ext cx="10179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was it that he didn’t attend the meeting? 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8AC50B5-DD23-4836-840A-8811A1FB9EC9}"/>
              </a:ext>
            </a:extLst>
          </p:cNvPr>
          <p:cNvSpPr txBox="1"/>
          <p:nvPr/>
        </p:nvSpPr>
        <p:spPr>
          <a:xfrm>
            <a:off x="1270124" y="5589041"/>
            <a:ext cx="10179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直到昨天我才知道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Tom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已经辞职了。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2" name="Rectangle 4"/>
          <p:cNvSpPr>
            <a:spLocks noChangeArrowheads="1"/>
          </p:cNvSpPr>
          <p:nvPr/>
        </p:nvSpPr>
        <p:spPr bwMode="auto">
          <a:xfrm>
            <a:off x="335360" y="1196752"/>
            <a:ext cx="11161240" cy="358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I didn’t realize that she was a famous film star until she took off her dark glasses. 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强调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until)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450850" indent="-450850">
              <a:lnSpc>
                <a:spcPct val="120000"/>
              </a:lnSpc>
            </a:pP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What prevented him from coming in time? 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强调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→</a:t>
            </a:r>
          </a:p>
        </p:txBody>
      </p:sp>
      <p:sp>
        <p:nvSpPr>
          <p:cNvPr id="186373" name="Rectangle 5"/>
          <p:cNvSpPr>
            <a:spLocks noChangeArrowheads="1"/>
          </p:cNvSpPr>
          <p:nvPr/>
        </p:nvSpPr>
        <p:spPr bwMode="auto">
          <a:xfrm>
            <a:off x="839965" y="2418416"/>
            <a:ext cx="10656635" cy="1222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not until  she took off her dark glasses that I realized 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was a famous film star</a:t>
            </a:r>
          </a:p>
        </p:txBody>
      </p:sp>
      <p:sp>
        <p:nvSpPr>
          <p:cNvPr id="186374" name="Rectangle 6"/>
          <p:cNvSpPr>
            <a:spLocks noChangeArrowheads="1"/>
          </p:cNvSpPr>
          <p:nvPr/>
        </p:nvSpPr>
        <p:spPr bwMode="auto">
          <a:xfrm>
            <a:off x="1509558" y="4120581"/>
            <a:ext cx="9693231" cy="63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was it that prevented him from coming in time?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6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6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3" grpId="0" bldLvl="0" animBg="1"/>
      <p:bldP spid="18637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1"/>
          <p:cNvSpPr txBox="1">
            <a:spLocks noChangeArrowheads="1"/>
          </p:cNvSpPr>
          <p:nvPr/>
        </p:nvSpPr>
        <p:spPr bwMode="auto">
          <a:xfrm>
            <a:off x="479376" y="1329209"/>
            <a:ext cx="11413742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Complete the phrases and use them to finish the passage.</a:t>
            </a:r>
            <a:endParaRPr lang="zh-CN" altLang="en-US" sz="3200" b="1" dirty="0">
              <a:solidFill>
                <a:srgbClr val="0000FF"/>
              </a:solidFill>
              <a:latin typeface="Arial Black" panose="020B0A04020102020204" pitchFamily="34" charset="0"/>
              <a:cs typeface="Arial Black" panose="020B0A04020102020204" pitchFamily="34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31505" y="2642236"/>
            <a:ext cx="8856663" cy="1865126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about        for      of      out       to    up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 _____       die _____       be concerned _____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_____      put _____      be aware _____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66368" y="3218498"/>
            <a:ext cx="1511300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71419" y="3218498"/>
            <a:ext cx="1512887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out/of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119742" y="3218498"/>
            <a:ext cx="1295400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10830" y="3794761"/>
            <a:ext cx="1512888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89079" y="3791586"/>
            <a:ext cx="1511300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up/out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256143" y="3794761"/>
            <a:ext cx="1512887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754" name="标题 74753"/>
          <p:cNvSpPr>
            <a:spLocks noGrp="1"/>
          </p:cNvSpPr>
          <p:nvPr/>
        </p:nvSpPr>
        <p:spPr>
          <a:xfrm>
            <a:off x="0" y="0"/>
            <a:ext cx="4114800" cy="1143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b="1">
                <a:solidFill>
                  <a:srgbClr val="FF000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One passage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7368" y="620688"/>
            <a:ext cx="11377264" cy="60439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World Wild Fund For Nature (WWF) ________________ the many species of plants and animals that ____________ around the world. The WWF wants more people to __________ the problem, so they will stop hurting wildlife and ________ solutions. Very few people in modern society actually _________ 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打算）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harm animals. Most people do not </a:t>
            </a:r>
            <a:r>
              <a:rPr lang="en-US" altLang="zh-CN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realise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that many animal species cannot ____________ the changes brought about by modern </a:t>
            </a:r>
            <a:r>
              <a:rPr lang="en-US" altLang="zh-CN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civilisation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It’s for this reason ________ the WWF constantly ________ information to stir up public interest in the welfare of the planet and ______________  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提醒他们）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its terrible situation 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040216" y="637523"/>
            <a:ext cx="3455987" cy="6286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concerned about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040216" y="1152584"/>
            <a:ext cx="2808287" cy="6286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dying out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407227" y="1710968"/>
            <a:ext cx="2376488" cy="6286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aware of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9120560" y="2232704"/>
            <a:ext cx="1936750" cy="6286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for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75369" y="3773418"/>
            <a:ext cx="1871663" cy="6286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 to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761809" y="4401800"/>
            <a:ext cx="1727200" cy="6286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puts out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744765" y="2861354"/>
            <a:ext cx="1936750" cy="63246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intend to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675255" y="4834890"/>
            <a:ext cx="1065530" cy="63246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4925060" y="5558790"/>
            <a:ext cx="2984500" cy="63246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remind them of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2" grpId="0" bldLvl="0" animBg="1"/>
      <p:bldP spid="6" grpId="0" bldLvl="0" animBg="1"/>
      <p:bldP spid="11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29260" y="130175"/>
            <a:ext cx="1115314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B2U2</a:t>
            </a:r>
            <a:endParaRPr lang="en-US" sz="2400" b="1" dirty="0">
              <a:latin typeface="Times New Roman" panose="02020603050405020304" pitchFamily="18" charset="0"/>
              <a:ea typeface="Microsoft YaHei UI" panose="020B0503020204020204" charset="-122"/>
            </a:endParaRPr>
          </a:p>
          <a:p>
            <a:pPr indent="0"/>
            <a:r>
              <a:rPr lang="en-US" sz="2400" b="0" dirty="0" err="1">
                <a:latin typeface="Times New Roman" panose="02020603050405020304" pitchFamily="18" charset="0"/>
                <a:ea typeface="Microsoft YaHei UI" panose="020B0503020204020204" charset="-122"/>
              </a:rPr>
              <a:t>Today,I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 made a trip to observe Tibetan antelopes. I 1.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 strike) by their beauty when I watched them moving slowly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across the green grass. I was also reminded of the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danger they are in.</a:t>
            </a:r>
          </a:p>
          <a:p>
            <a:pPr indent="0"/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My guide </a:t>
            </a:r>
            <a:r>
              <a:rPr lang="en-US" sz="2400" b="0" dirty="0" err="1">
                <a:latin typeface="Times New Roman" panose="02020603050405020304" pitchFamily="18" charset="0"/>
                <a:ea typeface="Microsoft YaHei UI" panose="020B0503020204020204" charset="-122"/>
              </a:rPr>
              <a:t>Zhaxi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 told me Tibetan antelopes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suffered a lot in 2.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1980s and 1990s. The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population 3.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(drop) sharply because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of shooting and habitat 4.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(lose). </a:t>
            </a:r>
            <a:r>
              <a:rPr lang="en-US" sz="2400" b="0" dirty="0" err="1">
                <a:latin typeface="Times New Roman" panose="02020603050405020304" pitchFamily="18" charset="0"/>
                <a:ea typeface="Microsoft YaHei UI" panose="020B0503020204020204" charset="-122"/>
              </a:rPr>
              <a:t>Luckily,the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 government took 5.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 effect )measures to save this species. </a:t>
            </a:r>
            <a:r>
              <a:rPr lang="en-US" sz="2400" b="0" dirty="0" err="1">
                <a:latin typeface="Times New Roman" panose="02020603050405020304" pitchFamily="18" charset="0"/>
                <a:ea typeface="Microsoft YaHei UI" panose="020B0503020204020204" charset="-122"/>
              </a:rPr>
              <a:t>Zhaxi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 and other volunteers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watched over the antelopes 6.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(keep) them safe from</a:t>
            </a:r>
          </a:p>
          <a:p>
            <a:pPr indent="0"/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7.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 attack).Finally, 8.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all the efforts, the antelope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population has recovered and in June 2015, the Tibetan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antelope was removed from the endangered species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list. However, the government does not intend to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stop the protection programme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s, 9.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u="sng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en-US" sz="2400" b="0" u="sng"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the threats to the Tibetan antelope have not yet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disappeared.</a:t>
            </a:r>
          </a:p>
          <a:p>
            <a:pPr indent="0"/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There is a long way to go to protect wildlife.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Only when we learn to exist in harmony with nature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can we stop 10.</a:t>
            </a:r>
            <a:r>
              <a:rPr lang="en-US" sz="2400" b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( be) a threat to</a:t>
            </a:r>
            <a:r>
              <a:rPr lang="en-US" sz="24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0" dirty="0">
                <a:latin typeface="Times New Roman" panose="02020603050405020304" pitchFamily="18" charset="0"/>
                <a:ea typeface="Microsoft YaHei UI" panose="020B0503020204020204" charset="-122"/>
              </a:rPr>
              <a:t>wildlife and to our planet.</a:t>
            </a:r>
            <a:endParaRPr lang="zh-CN" altLang="en-US" sz="2400" b="0" dirty="0">
              <a:latin typeface="Times New Roman" panose="02020603050405020304" pitchFamily="18" charset="0"/>
              <a:ea typeface="Microsoft YaHei UI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1490" y="5473700"/>
            <a:ext cx="11209020" cy="9531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Microsoft YaHei UI" panose="020B0503020204020204" charset="-122"/>
              </a:rPr>
              <a:t>1. was struck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Microsoft YaHei UI" panose="020B0503020204020204" charset="-122"/>
              </a:rPr>
              <a:t>2. the          3. dropped      4. loss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Microsoft YaHei UI" panose="020B0503020204020204" charset="-122"/>
              </a:rPr>
              <a:t>5. effective </a:t>
            </a:r>
          </a:p>
          <a:p>
            <a:pPr indent="0"/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Microsoft YaHei UI" panose="020B0503020204020204" charset="-122"/>
              </a:rPr>
              <a:t>6. to keep        7. attacks    8. with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Microsoft YaHei UI" panose="020B0503020204020204" charset="-122"/>
              </a:rPr>
              <a:t>9. since/because    10. being</a:t>
            </a:r>
            <a:endParaRPr lang="en-US" altLang="en-US" sz="2800" b="1">
              <a:solidFill>
                <a:srgbClr val="FF0000"/>
              </a:solidFill>
              <a:latin typeface="Times New Roman" panose="02020603050405020304" pitchFamily="18" charset="0"/>
              <a:ea typeface="Microsoft YaHei UI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2901</Words>
  <Application>Microsoft Office PowerPoint</Application>
  <PresentationFormat>宽屏</PresentationFormat>
  <Paragraphs>298</Paragraphs>
  <Slides>26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等线</vt:lpstr>
      <vt:lpstr>等线 Light</vt:lpstr>
      <vt:lpstr>宋体</vt:lpstr>
      <vt:lpstr>Aharoni</vt:lpstr>
      <vt:lpstr>Arial</vt:lpstr>
      <vt:lpstr>Arial Black</vt:lpstr>
      <vt:lpstr>Broadway</vt:lpstr>
      <vt:lpstr>Calibri</vt:lpstr>
      <vt:lpstr>Times New Roman</vt:lpstr>
      <vt:lpstr>Trebuchet MS</vt:lpstr>
      <vt:lpstr>Office 主题​​</vt:lpstr>
      <vt:lpstr>Book2 Unit 2</vt:lpstr>
      <vt:lpstr>PowerPoint 演示文稿</vt:lpstr>
      <vt:lpstr>Useful Expressions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Unit</dc:title>
  <dc:creator>张 颖</dc:creator>
  <cp:lastModifiedBy>kai guo</cp:lastModifiedBy>
  <cp:revision>95</cp:revision>
  <dcterms:created xsi:type="dcterms:W3CDTF">2021-09-10T02:16:00Z</dcterms:created>
  <dcterms:modified xsi:type="dcterms:W3CDTF">2021-12-23T08:56:52Z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B0959532DEB940AC9C8242EFBA4E4DD4</vt:lpwstr>
  </property>
</Properties>
</file>