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sldIdLst>
    <p:sldId id="271" r:id="rId2"/>
    <p:sldId id="291" r:id="rId3"/>
    <p:sldId id="280" r:id="rId4"/>
    <p:sldId id="281" r:id="rId5"/>
    <p:sldId id="292" r:id="rId6"/>
    <p:sldId id="293" r:id="rId7"/>
    <p:sldId id="306" r:id="rId8"/>
    <p:sldId id="304" r:id="rId9"/>
    <p:sldId id="309" r:id="rId10"/>
    <p:sldId id="308" r:id="rId11"/>
    <p:sldId id="298" r:id="rId12"/>
    <p:sldId id="288" r:id="rId13"/>
    <p:sldId id="297" r:id="rId14"/>
    <p:sldId id="310" r:id="rId15"/>
    <p:sldId id="300" r:id="rId16"/>
    <p:sldId id="301" r:id="rId17"/>
    <p:sldId id="302" r:id="rId18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CC"/>
    <a:srgbClr val="003366"/>
    <a:srgbClr val="FF0000"/>
    <a:srgbClr val="00CC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21" autoAdjust="0"/>
  </p:normalViewPr>
  <p:slideViewPr>
    <p:cSldViewPr>
      <p:cViewPr varScale="1">
        <p:scale>
          <a:sx n="88" d="100"/>
          <a:sy n="88" d="100"/>
        </p:scale>
        <p:origin x="-31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Line 2"/>
          <p:cNvSpPr>
            <a:spLocks noChangeShapeType="1"/>
          </p:cNvSpPr>
          <p:nvPr/>
        </p:nvSpPr>
        <p:spPr bwMode="auto">
          <a:xfrm>
            <a:off x="7315200" y="800100"/>
            <a:ext cx="0" cy="3371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BDFD7C0-8F3B-4DE7-8543-811EAEA83722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45064" name="Group 8"/>
          <p:cNvGrpSpPr>
            <a:grpSpLocks/>
          </p:cNvGrpSpPr>
          <p:nvPr/>
        </p:nvGrpSpPr>
        <p:grpSpPr bwMode="auto">
          <a:xfrm>
            <a:off x="7493007" y="2244329"/>
            <a:ext cx="1338263" cy="1641872"/>
            <a:chOff x="4704" y="1885"/>
            <a:chExt cx="843" cy="1379"/>
          </a:xfrm>
        </p:grpSpPr>
        <p:sp>
          <p:nvSpPr>
            <p:cNvPr id="45065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66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67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68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69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0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1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2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3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4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5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6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7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8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9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0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1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2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3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4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5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6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7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8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9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90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91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92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93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94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95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5096" name="Line 40"/>
          <p:cNvSpPr>
            <a:spLocks noChangeShapeType="1"/>
          </p:cNvSpPr>
          <p:nvPr/>
        </p:nvSpPr>
        <p:spPr bwMode="auto">
          <a:xfrm>
            <a:off x="304800" y="211455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BCC0C-5142-4639-AF83-C31B8CA6B6C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4CE4C1-E660-488A-AD8B-FDDC7F500BB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89449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89449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8692B-880E-4285-9790-DA510279144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2" y="1151336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2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1" y="1151336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7EB1E-E21B-4B10-9ACD-85F61CE14E5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AA3DE-09FB-4DC8-B2BB-738564A5E29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825E6-6E36-4430-832E-623BCA3DFB3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04788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5" y="204791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5D49E-7A69-4B23-91B4-812FFF7F21B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2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C46EBF-3340-45E2-8E9A-70B8220006F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DA8845-BB62-43C7-9198-3C773A5E6DE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682"/>
            <a:ext cx="2057400" cy="450651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682"/>
            <a:ext cx="6019800" cy="450651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E8B43-4813-40EC-AF7B-BE217B131F2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Line 2"/>
          <p:cNvSpPr>
            <a:spLocks noChangeShapeType="1"/>
          </p:cNvSpPr>
          <p:nvPr/>
        </p:nvSpPr>
        <p:spPr bwMode="auto">
          <a:xfrm>
            <a:off x="7962900" y="1143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9"/>
            <a:ext cx="8229600" cy="3308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/>
            </a:lvl1pPr>
          </a:lstStyle>
          <a:p>
            <a:endParaRPr lang="en-US" altLang="zh-CN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/>
            </a:lvl1pPr>
          </a:lstStyle>
          <a:p>
            <a:endParaRPr lang="en-US" altLang="zh-CN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/>
            </a:lvl1pPr>
          </a:lstStyle>
          <a:p>
            <a:fld id="{58A1EEBE-2298-4683-A945-1FE4DF0579AE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44040" name="Group 8"/>
          <p:cNvGrpSpPr>
            <a:grpSpLocks/>
          </p:cNvGrpSpPr>
          <p:nvPr/>
        </p:nvGrpSpPr>
        <p:grpSpPr bwMode="auto">
          <a:xfrm>
            <a:off x="8153405" y="114300"/>
            <a:ext cx="792163" cy="971550"/>
            <a:chOff x="5136" y="960"/>
            <a:chExt cx="528" cy="864"/>
          </a:xfrm>
        </p:grpSpPr>
        <p:sp>
          <p:nvSpPr>
            <p:cNvPr id="4404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4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6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7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7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36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file:///E:\dengkeping\&#21021;&#19977;&#21270;&#23398;&#35838;&#20214;\&#21021;&#19977;&#19978;&#23398;&#26399;\&#31532;&#20108;&#21333;&#20803;%20%20&#25105;&#20204;&#21608;&#22260;&#30340;&#31354;&#27668;\&#35838;&#39064;3%20%20&#21046;&#21462;&#27687;&#27668;\&#35838;&#39064;3&#12288;&#21046;&#21462;&#27687;&#27668;&#65288;&#31532;2&#35838;&#26102;&#65289;\&#36807;&#27687;&#21270;&#27682;&#65288;&#21387;&#32553;&#65289;.mp4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WordArt 4"/>
          <p:cNvSpPr>
            <a:spLocks noChangeArrowheads="1" noChangeShapeType="1" noTextEdit="1"/>
          </p:cNvSpPr>
          <p:nvPr/>
        </p:nvSpPr>
        <p:spPr bwMode="auto">
          <a:xfrm>
            <a:off x="971555" y="1168004"/>
            <a:ext cx="6000751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制取氧气</a:t>
            </a:r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3203582" y="2571753"/>
            <a:ext cx="19030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</a:rPr>
              <a:t>（</a:t>
            </a:r>
            <a:r>
              <a:rPr kumimoji="1" lang="zh-CN" altLang="en-US" dirty="0" smtClean="0">
                <a:solidFill>
                  <a:srgbClr val="0000FF"/>
                </a:solidFill>
              </a:rPr>
              <a:t>第</a:t>
            </a:r>
            <a:r>
              <a:rPr kumimoji="1" lang="en-US" altLang="zh-CN" dirty="0" smtClean="0">
                <a:solidFill>
                  <a:srgbClr val="0000FF"/>
                </a:solidFill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</a:rPr>
              <a:t>课时</a:t>
            </a:r>
            <a:r>
              <a:rPr kumimoji="1" lang="zh-CN" altLang="en-US" dirty="0">
                <a:solidFill>
                  <a:srgbClr val="0000FF"/>
                </a:solidFill>
              </a:rPr>
              <a:t>）</a:t>
            </a:r>
          </a:p>
        </p:txBody>
      </p:sp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1643049" y="3381377"/>
            <a:ext cx="49387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中山大学附属中学－－邓作逵 老师</a:t>
            </a:r>
          </a:p>
        </p:txBody>
      </p:sp>
      <p:sp>
        <p:nvSpPr>
          <p:cNvPr id="48143" name="Text Box 15"/>
          <p:cNvSpPr txBox="1">
            <a:spLocks noChangeArrowheads="1"/>
          </p:cNvSpPr>
          <p:nvPr/>
        </p:nvSpPr>
        <p:spPr bwMode="auto">
          <a:xfrm>
            <a:off x="7205663" y="4368644"/>
            <a:ext cx="15568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20190919</a:t>
            </a:r>
            <a:endParaRPr lang="en-US" altLang="zh-CN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80980" y="357190"/>
            <a:ext cx="66960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2987682" y="765748"/>
            <a:ext cx="26447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dirty="0" smtClean="0">
                <a:solidFill>
                  <a:srgbClr val="FF0000"/>
                </a:solidFill>
              </a:rPr>
              <a:t>学习目标</a:t>
            </a:r>
            <a:r>
              <a:rPr lang="en-US" altLang="zh-CN" sz="3200" dirty="0" smtClean="0">
                <a:solidFill>
                  <a:srgbClr val="FF0000"/>
                </a:solidFill>
              </a:rPr>
              <a:t>】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0035" y="1584890"/>
            <a:ext cx="75724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．了解实验室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用过氧化氢制取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2800" baseline="-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的方法和原理；</a:t>
            </a:r>
          </a:p>
        </p:txBody>
      </p:sp>
      <p:sp>
        <p:nvSpPr>
          <p:cNvPr id="7" name="矩形 6"/>
          <p:cNvSpPr/>
          <p:nvPr/>
        </p:nvSpPr>
        <p:spPr>
          <a:xfrm>
            <a:off x="500037" y="2286494"/>
            <a:ext cx="59293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n-US" altLang="zh-CN" sz="28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．通过探究活动，认识催化剂；</a:t>
            </a:r>
          </a:p>
        </p:txBody>
      </p:sp>
      <p:sp>
        <p:nvSpPr>
          <p:cNvPr id="8" name="矩形 7"/>
          <p:cNvSpPr/>
          <p:nvPr/>
        </p:nvSpPr>
        <p:spPr>
          <a:xfrm>
            <a:off x="500039" y="2924350"/>
            <a:ext cx="83582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n-US" altLang="zh-CN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．通过</a:t>
            </a:r>
            <a:r>
              <a:rPr lang="en-US" altLang="zh-CN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zh-CN" sz="2800" baseline="-30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2800" baseline="-30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在不同条件下的分解实验，体会“物</a:t>
            </a:r>
            <a:endParaRPr lang="en-US" altLang="zh-CN" sz="2800" dirty="0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en-US" altLang="zh-CN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zh-CN" altLang="en-US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质在一定条件下可以转化”的观点，不同的反</a:t>
            </a:r>
            <a:endParaRPr lang="en-US" altLang="zh-CN" sz="2800" dirty="0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en-US" altLang="zh-CN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zh-CN" altLang="en-US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应条件会对反应产生不同的影响（如：反应速</a:t>
            </a:r>
            <a:endParaRPr lang="en-US" altLang="zh-CN" sz="2800" dirty="0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en-US" altLang="zh-CN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zh-CN" altLang="en-US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率），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初步形成条件控制意识</a:t>
            </a:r>
            <a:r>
              <a:rPr lang="zh-CN" altLang="en-US" sz="28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图片 5" descr="f3d3572c11dfa9ecaf95626061d0f703918fc1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72"/>
            <a:ext cx="4375151" cy="437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 descr="过氧化氢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14296"/>
            <a:ext cx="4429156" cy="4791305"/>
          </a:xfrm>
          <a:prstGeom prst="rect">
            <a:avLst/>
          </a:prstGeom>
        </p:spPr>
      </p:pic>
      <p:pic>
        <p:nvPicPr>
          <p:cNvPr id="6" name="图片 5" descr="12.jpg"/>
          <p:cNvPicPr>
            <a:picLocks noChangeAspect="1"/>
          </p:cNvPicPr>
          <p:nvPr/>
        </p:nvPicPr>
        <p:blipFill>
          <a:blip r:embed="rId4"/>
          <a:srcRect r="6939" b="8333"/>
          <a:stretch>
            <a:fillRect/>
          </a:stretch>
        </p:blipFill>
        <p:spPr>
          <a:xfrm>
            <a:off x="4857752" y="785800"/>
            <a:ext cx="3929090" cy="3429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63" name="Text Box 47"/>
          <p:cNvSpPr txBox="1">
            <a:spLocks noChangeArrowheads="1"/>
          </p:cNvSpPr>
          <p:nvPr/>
        </p:nvSpPr>
        <p:spPr bwMode="auto">
          <a:xfrm>
            <a:off x="111128" y="510992"/>
            <a:ext cx="88185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实验探究</a:t>
            </a:r>
            <a:r>
              <a:rPr lang="en-US" altLang="zh-CN" dirty="0" smtClean="0"/>
              <a:t>】</a:t>
            </a:r>
            <a:r>
              <a:rPr lang="zh-CN" altLang="en-US" dirty="0" smtClean="0">
                <a:solidFill>
                  <a:srgbClr val="FF0000"/>
                </a:solidFill>
              </a:rPr>
              <a:t>分解</a:t>
            </a:r>
            <a:r>
              <a:rPr lang="en-US" dirty="0" smtClean="0">
                <a:solidFill>
                  <a:srgbClr val="FF0000"/>
                </a:solidFill>
              </a:rPr>
              <a:t>H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en-US" dirty="0" smtClean="0">
                <a:solidFill>
                  <a:srgbClr val="FF0000"/>
                </a:solidFill>
              </a:rPr>
              <a:t>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制</a:t>
            </a:r>
            <a:r>
              <a:rPr lang="en-US" dirty="0" smtClean="0">
                <a:solidFill>
                  <a:srgbClr val="FF0000"/>
                </a:solidFill>
              </a:rPr>
              <a:t>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的反应中</a:t>
            </a:r>
            <a:r>
              <a:rPr lang="en-US" dirty="0" smtClean="0">
                <a:solidFill>
                  <a:srgbClr val="FF0000"/>
                </a:solidFill>
              </a:rPr>
              <a:t>MnO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的作用</a:t>
            </a:r>
            <a:r>
              <a:rPr lang="zh-CN" altLang="en-US" dirty="0" smtClean="0"/>
              <a:t>（</a:t>
            </a:r>
            <a:r>
              <a:rPr lang="en-US" altLang="zh-CN" dirty="0" smtClean="0"/>
              <a:t>P</a:t>
            </a:r>
            <a:r>
              <a:rPr lang="en-US" altLang="zh-CN" baseline="-25000" dirty="0" smtClean="0"/>
              <a:t>38</a:t>
            </a:r>
            <a:r>
              <a:rPr lang="zh-CN" altLang="en-US" dirty="0" smtClean="0"/>
              <a:t>）</a:t>
            </a:r>
            <a:endParaRPr lang="en-US" altLang="zh-CN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357160" y="1393023"/>
          <a:ext cx="8358246" cy="2287439"/>
        </p:xfrm>
        <a:graphic>
          <a:graphicData uri="http://schemas.openxmlformats.org/drawingml/2006/table">
            <a:tbl>
              <a:tblPr/>
              <a:tblGrid>
                <a:gridCol w="1500196"/>
                <a:gridCol w="6858050"/>
              </a:tblGrid>
              <a:tr h="60722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Times New Roman"/>
                          <a:ea typeface="宋体"/>
                          <a:cs typeface="Times New Roman"/>
                        </a:rPr>
                        <a:t>1</a:t>
                      </a:r>
                      <a:r>
                        <a:rPr lang="zh-CN" sz="1800" b="1" kern="100" dirty="0">
                          <a:latin typeface="Times New Roman"/>
                          <a:ea typeface="宋体"/>
                          <a:cs typeface="Times New Roman"/>
                        </a:rPr>
                        <a:t>、探究准备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700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</a:tr>
              <a:tr h="8572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1800" b="1" kern="100" dirty="0">
                          <a:latin typeface="Times New Roman"/>
                          <a:ea typeface="宋体"/>
                          <a:cs typeface="Times New Roman"/>
                        </a:rPr>
                        <a:t>、提出问题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 smtClean="0">
                          <a:solidFill>
                            <a:srgbClr val="FF00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（实验</a:t>
                      </a:r>
                      <a:r>
                        <a:rPr lang="zh-CN" sz="1800" b="1" kern="100" dirty="0">
                          <a:solidFill>
                            <a:srgbClr val="FF00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目的）</a:t>
                      </a:r>
                      <a:endParaRPr lang="zh-CN" sz="1800" b="1" kern="100" dirty="0">
                        <a:solidFill>
                          <a:srgbClr val="FF0000"/>
                        </a:solidFill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700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858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Times New Roman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zh-CN" sz="1800" b="1" kern="100" dirty="0">
                          <a:latin typeface="Times New Roman"/>
                          <a:ea typeface="宋体"/>
                          <a:cs typeface="Times New Roman"/>
                        </a:rPr>
                        <a:t>、进行</a:t>
                      </a:r>
                      <a:r>
                        <a:rPr lang="zh-CN" sz="1800" b="1" kern="100" dirty="0" smtClean="0">
                          <a:solidFill>
                            <a:srgbClr val="0066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猜想</a:t>
                      </a:r>
                      <a:endParaRPr lang="en-US" altLang="zh-CN" sz="1800" b="1" kern="100" dirty="0" smtClean="0">
                        <a:solidFill>
                          <a:srgbClr val="006600"/>
                        </a:solidFill>
                        <a:latin typeface="Times New Roman"/>
                        <a:ea typeface="宋体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solidFill>
                            <a:srgbClr val="0066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      </a:t>
                      </a:r>
                      <a:r>
                        <a:rPr lang="zh-CN" sz="1800" b="1" kern="100" dirty="0" smtClean="0">
                          <a:solidFill>
                            <a:srgbClr val="0066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与</a:t>
                      </a:r>
                      <a:r>
                        <a:rPr lang="zh-CN" sz="1800" b="1" kern="100" dirty="0">
                          <a:solidFill>
                            <a:srgbClr val="0066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假设</a:t>
                      </a:r>
                      <a:endParaRPr lang="zh-CN" sz="1800" b="1" kern="100" dirty="0">
                        <a:solidFill>
                          <a:srgbClr val="006600"/>
                        </a:solidFill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700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214283" y="3747824"/>
            <a:ext cx="3749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4</a:t>
            </a:r>
            <a:r>
              <a:rPr lang="zh-CN" altLang="en-US" dirty="0" smtClean="0"/>
              <a:t>、实验设计</a:t>
            </a:r>
            <a:r>
              <a:rPr lang="zh-CN" altLang="en-US" sz="1800" dirty="0" smtClean="0">
                <a:solidFill>
                  <a:srgbClr val="0000CC"/>
                </a:solidFill>
              </a:rPr>
              <a:t>（ 见按教材</a:t>
            </a:r>
            <a:r>
              <a:rPr lang="en-US" sz="1800" dirty="0" smtClean="0">
                <a:solidFill>
                  <a:srgbClr val="0000CC"/>
                </a:solidFill>
              </a:rPr>
              <a:t>P</a:t>
            </a:r>
            <a:r>
              <a:rPr lang="en-US" sz="1800" baseline="-25000" dirty="0" smtClean="0">
                <a:solidFill>
                  <a:srgbClr val="0000CC"/>
                </a:solidFill>
              </a:rPr>
              <a:t>38</a:t>
            </a:r>
            <a:r>
              <a:rPr lang="zh-CN" altLang="en-US" sz="1800" dirty="0" smtClean="0">
                <a:solidFill>
                  <a:srgbClr val="0000CC"/>
                </a:solidFill>
              </a:rPr>
              <a:t> ）</a:t>
            </a:r>
            <a:endParaRPr lang="zh-CN" altLang="en-US" sz="1800" dirty="0">
              <a:solidFill>
                <a:srgbClr val="0000CC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00500" y="3754503"/>
            <a:ext cx="19030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5</a:t>
            </a:r>
            <a:r>
              <a:rPr lang="zh-CN" altLang="en-US" dirty="0" smtClean="0"/>
              <a:t>、实验探究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6357953" y="3725702"/>
            <a:ext cx="22145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6</a:t>
            </a:r>
            <a:r>
              <a:rPr lang="zh-CN" altLang="en-US" dirty="0" smtClean="0"/>
              <a:t>、收集证据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4004727" y="4261487"/>
            <a:ext cx="22124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8</a:t>
            </a:r>
            <a:r>
              <a:rPr lang="zh-CN" altLang="en-US" dirty="0"/>
              <a:t>、表达与</a:t>
            </a:r>
            <a:r>
              <a:rPr lang="zh-CN" altLang="en-US" dirty="0" smtClean="0"/>
              <a:t>交流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6431506" y="4258832"/>
            <a:ext cx="22124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9</a:t>
            </a:r>
            <a:r>
              <a:rPr lang="zh-CN" altLang="en-US" dirty="0"/>
              <a:t>、反思与</a:t>
            </a:r>
            <a:r>
              <a:rPr lang="zh-CN" altLang="en-US" dirty="0" smtClean="0"/>
              <a:t>评价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214283" y="4261487"/>
            <a:ext cx="28312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7</a:t>
            </a:r>
            <a:r>
              <a:rPr lang="zh-CN" altLang="en-US" dirty="0" smtClean="0"/>
              <a:t>、实验分析与结论</a:t>
            </a:r>
            <a:endParaRPr lang="zh-CN" altLang="en-US" dirty="0"/>
          </a:p>
        </p:txBody>
      </p:sp>
      <p:sp>
        <p:nvSpPr>
          <p:cNvPr id="16" name="Text Box 37"/>
          <p:cNvSpPr txBox="1">
            <a:spLocks noChangeArrowheads="1"/>
          </p:cNvSpPr>
          <p:nvPr/>
        </p:nvSpPr>
        <p:spPr bwMode="auto">
          <a:xfrm>
            <a:off x="3357558" y="1446605"/>
            <a:ext cx="33575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预习</a:t>
            </a:r>
            <a:r>
              <a:rPr kumimoji="1" lang="zh-CN" altLang="en-US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、查找资料等等</a:t>
            </a:r>
            <a:endParaRPr kumimoji="1" lang="zh-CN" altLang="en-US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857356" y="2181523"/>
            <a:ext cx="6929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00CC"/>
                </a:solidFill>
              </a:rPr>
              <a:t>探究</a:t>
            </a:r>
            <a:r>
              <a:rPr lang="zh-CN" altLang="en-US" dirty="0" smtClean="0">
                <a:solidFill>
                  <a:srgbClr val="FF0000"/>
                </a:solidFill>
              </a:rPr>
              <a:t>分解</a:t>
            </a:r>
            <a:r>
              <a:rPr lang="en-US" dirty="0" smtClean="0">
                <a:solidFill>
                  <a:srgbClr val="FF0000"/>
                </a:solidFill>
              </a:rPr>
              <a:t>H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en-US" dirty="0" smtClean="0">
                <a:solidFill>
                  <a:srgbClr val="FF0000"/>
                </a:solidFill>
              </a:rPr>
              <a:t>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制</a:t>
            </a:r>
            <a:r>
              <a:rPr lang="en-US" dirty="0" smtClean="0">
                <a:solidFill>
                  <a:srgbClr val="FF0000"/>
                </a:solidFill>
              </a:rPr>
              <a:t>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的反应中</a:t>
            </a:r>
            <a:r>
              <a:rPr lang="en-US" dirty="0" smtClean="0">
                <a:solidFill>
                  <a:srgbClr val="FF0000"/>
                </a:solidFill>
              </a:rPr>
              <a:t>MnO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的作用</a:t>
            </a:r>
            <a:r>
              <a:rPr lang="zh-CN" altLang="en-US" dirty="0" smtClean="0">
                <a:solidFill>
                  <a:srgbClr val="0000CC"/>
                </a:solidFill>
              </a:rPr>
              <a:t>是什么？</a:t>
            </a:r>
            <a:endParaRPr lang="zh-CN" altLang="en-US" dirty="0">
              <a:solidFill>
                <a:srgbClr val="0000CC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28794" y="2967341"/>
            <a:ext cx="6715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分解</a:t>
            </a:r>
            <a:r>
              <a:rPr lang="en-US" dirty="0" smtClean="0">
                <a:solidFill>
                  <a:srgbClr val="FF0000"/>
                </a:solidFill>
              </a:rPr>
              <a:t>H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en-US" dirty="0" smtClean="0">
                <a:solidFill>
                  <a:srgbClr val="FF0000"/>
                </a:solidFill>
              </a:rPr>
              <a:t>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制</a:t>
            </a:r>
            <a:r>
              <a:rPr lang="en-US" dirty="0" smtClean="0">
                <a:solidFill>
                  <a:srgbClr val="FF0000"/>
                </a:solidFill>
              </a:rPr>
              <a:t>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的反应中</a:t>
            </a:r>
            <a:r>
              <a:rPr lang="en-US" dirty="0" smtClean="0">
                <a:solidFill>
                  <a:srgbClr val="FF0000"/>
                </a:solidFill>
              </a:rPr>
              <a:t>MnO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的作用</a:t>
            </a:r>
            <a:r>
              <a:rPr lang="zh-CN" altLang="en-US" dirty="0" smtClean="0">
                <a:solidFill>
                  <a:srgbClr val="006600"/>
                </a:solidFill>
              </a:rPr>
              <a:t>是</a:t>
            </a:r>
            <a:r>
              <a:rPr lang="en-US" u="sng" dirty="0" smtClean="0">
                <a:solidFill>
                  <a:srgbClr val="006600"/>
                </a:solidFill>
              </a:rPr>
              <a:t>…………</a:t>
            </a:r>
            <a:endParaRPr lang="zh-CN" altLang="en-US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604231"/>
              </p:ext>
            </p:extLst>
          </p:nvPr>
        </p:nvGraphicFramePr>
        <p:xfrm>
          <a:off x="214282" y="111448"/>
          <a:ext cx="8715436" cy="4746318"/>
        </p:xfrm>
        <a:graphic>
          <a:graphicData uri="http://schemas.openxmlformats.org/drawingml/2006/table">
            <a:tbl>
              <a:tblPr/>
              <a:tblGrid>
                <a:gridCol w="3786216"/>
                <a:gridCol w="2947766"/>
                <a:gridCol w="1981454"/>
              </a:tblGrid>
              <a:tr h="3471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200" b="1" kern="100" dirty="0" smtClean="0">
                          <a:latin typeface="Times New Roman"/>
                          <a:ea typeface="+mn-ea"/>
                          <a:cs typeface="Times New Roman"/>
                        </a:rPr>
                        <a:t>5</a:t>
                      </a:r>
                      <a:r>
                        <a:rPr lang="zh-CN" altLang="en-US" sz="2200" b="1" kern="100" dirty="0" smtClean="0">
                          <a:latin typeface="Times New Roman"/>
                          <a:ea typeface="+mn-ea"/>
                          <a:cs typeface="Times New Roman"/>
                        </a:rPr>
                        <a:t>、实验探究</a:t>
                      </a:r>
                      <a:r>
                        <a:rPr lang="zh-CN" altLang="en-US" sz="2200" b="1" kern="100" dirty="0" smtClean="0">
                          <a:solidFill>
                            <a:srgbClr val="0066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zh-CN" altLang="zh-CN" sz="2200" b="1" kern="100" dirty="0" smtClean="0">
                          <a:solidFill>
                            <a:srgbClr val="006600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实验步骤</a:t>
                      </a:r>
                      <a:r>
                        <a:rPr lang="zh-CN" altLang="en-US" sz="2200" b="1" kern="100" dirty="0" smtClean="0">
                          <a:solidFill>
                            <a:srgbClr val="0066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）</a:t>
                      </a:r>
                      <a:endParaRPr lang="zh-CN" sz="2200" b="1" kern="100" dirty="0">
                        <a:solidFill>
                          <a:srgbClr val="006600"/>
                        </a:solidFill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6</a:t>
                      </a:r>
                      <a:r>
                        <a:rPr lang="zh-CN" altLang="en-US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、收集证据（</a:t>
                      </a:r>
                      <a:r>
                        <a:rPr lang="zh-CN" altLang="zh-CN" sz="2000" b="1" kern="100" dirty="0" smtClean="0">
                          <a:solidFill>
                            <a:srgbClr val="006600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实验现象</a:t>
                      </a:r>
                      <a:r>
                        <a:rPr lang="zh-CN" altLang="en-US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）</a:t>
                      </a: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2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7</a:t>
                      </a:r>
                      <a:r>
                        <a:rPr lang="zh-CN" altLang="en-US" sz="22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、</a:t>
                      </a:r>
                      <a:r>
                        <a:rPr lang="zh-CN" sz="22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实验</a:t>
                      </a:r>
                      <a:r>
                        <a:rPr lang="zh-CN" sz="2200" b="1" kern="100" dirty="0">
                          <a:latin typeface="Times New Roman"/>
                          <a:ea typeface="宋体"/>
                          <a:cs typeface="Times New Roman"/>
                        </a:rPr>
                        <a:t>分析</a:t>
                      </a:r>
                      <a:endParaRPr lang="zh-CN" sz="22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744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1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）在试管中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加入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5mL5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% 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H</a:t>
                      </a:r>
                      <a:r>
                        <a:rPr lang="en-US" sz="20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O</a:t>
                      </a:r>
                      <a:r>
                        <a:rPr lang="en-US" sz="20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溶液，把带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火星的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木条伸入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试管</a:t>
                      </a: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573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）向上述试管中加入</a:t>
                      </a:r>
                      <a:r>
                        <a:rPr lang="zh-CN" sz="2000" b="1" kern="1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少量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MnO</a:t>
                      </a:r>
                      <a:r>
                        <a:rPr lang="en-US" sz="20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粉末，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把带火星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的木条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伸入试管</a:t>
                      </a:r>
                      <a:r>
                        <a:rPr lang="zh-CN" sz="2000" b="1" kern="100" dirty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00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）待步骤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试管中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没有现象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发生后，重新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加入</a:t>
                      </a:r>
                      <a:r>
                        <a:rPr lang="en-US" sz="2000" b="1" kern="1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H</a:t>
                      </a:r>
                      <a:r>
                        <a:rPr lang="en-US" sz="2000" b="1" kern="100" baseline="-250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000" b="1" kern="1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O</a:t>
                      </a:r>
                      <a:r>
                        <a:rPr lang="en-US" sz="2000" b="1" kern="100" baseline="-250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溶液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，并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把带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火星的木条伸入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试管</a:t>
                      </a: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71478" y="2143122"/>
            <a:ext cx="75009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zh-CN" altLang="en-US" dirty="0" smtClean="0">
                <a:solidFill>
                  <a:srgbClr val="0000CC"/>
                </a:solidFill>
              </a:rPr>
              <a:t>实验过程中，手持试管的中上部，避免烫手</a:t>
            </a:r>
            <a:r>
              <a:rPr lang="zh-CN" altLang="en-US" dirty="0" smtClean="0"/>
              <a:t>；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6220" y="2857502"/>
            <a:ext cx="857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）将带火星木条伸入试管中时，动作缓慢，不要接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触液体；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1472" y="3824597"/>
            <a:ext cx="74295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）实验过程中，小组成员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人负责及时记录现象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。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987682" y="500048"/>
            <a:ext cx="26447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dirty="0" smtClean="0">
                <a:solidFill>
                  <a:srgbClr val="FF0000"/>
                </a:solidFill>
              </a:rPr>
              <a:t>注意事项</a:t>
            </a:r>
            <a:r>
              <a:rPr lang="en-US" altLang="zh-CN" sz="3200" dirty="0" smtClean="0">
                <a:solidFill>
                  <a:srgbClr val="FF0000"/>
                </a:solidFill>
              </a:rPr>
              <a:t>】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1476" y="1142990"/>
            <a:ext cx="76438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）实验过程中，将仪器、药品移至身体附近实验，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注意眼睛离试管口稍远些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；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14282" y="111448"/>
          <a:ext cx="8715436" cy="4746318"/>
        </p:xfrm>
        <a:graphic>
          <a:graphicData uri="http://schemas.openxmlformats.org/drawingml/2006/table">
            <a:tbl>
              <a:tblPr/>
              <a:tblGrid>
                <a:gridCol w="3786216"/>
                <a:gridCol w="2643204"/>
                <a:gridCol w="2286016"/>
              </a:tblGrid>
              <a:tr h="3471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200" b="1" kern="100" dirty="0">
                          <a:latin typeface="Times New Roman"/>
                          <a:ea typeface="宋体"/>
                          <a:cs typeface="Times New Roman"/>
                        </a:rPr>
                        <a:t>实验步骤</a:t>
                      </a:r>
                      <a:endParaRPr lang="zh-CN" sz="22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200" b="1" kern="100" dirty="0">
                          <a:latin typeface="Times New Roman"/>
                          <a:ea typeface="宋体"/>
                          <a:cs typeface="Times New Roman"/>
                        </a:rPr>
                        <a:t>实验现象</a:t>
                      </a:r>
                      <a:endParaRPr lang="zh-CN" sz="22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200" b="1" kern="100" dirty="0">
                          <a:latin typeface="Times New Roman"/>
                          <a:ea typeface="宋体"/>
                          <a:cs typeface="Times New Roman"/>
                        </a:rPr>
                        <a:t>实验分析</a:t>
                      </a:r>
                      <a:endParaRPr lang="zh-CN" sz="22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744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1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）在试管中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加入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5mL5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% 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H</a:t>
                      </a:r>
                      <a:r>
                        <a:rPr lang="en-US" sz="20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O</a:t>
                      </a:r>
                      <a:r>
                        <a:rPr lang="en-US" sz="20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溶液，把带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火星的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木条伸入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试管</a:t>
                      </a: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573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）向上述试管中加入</a:t>
                      </a:r>
                      <a:r>
                        <a:rPr lang="zh-CN" sz="2000" b="1" kern="1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少量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MnO</a:t>
                      </a:r>
                      <a:r>
                        <a:rPr lang="en-US" sz="2000" b="1" kern="100" baseline="-250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粉末，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把带火星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的木条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伸入试管</a:t>
                      </a:r>
                      <a:r>
                        <a:rPr lang="zh-CN" sz="2000" b="1" kern="100" dirty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00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）待步骤</a:t>
                      </a:r>
                      <a:r>
                        <a:rPr lang="en-US" sz="2000" b="1" kern="100" dirty="0"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试管中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没有现象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发生后，重新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加入</a:t>
                      </a:r>
                      <a:r>
                        <a:rPr lang="en-US" sz="2000" b="1" kern="1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H</a:t>
                      </a:r>
                      <a:r>
                        <a:rPr lang="en-US" sz="2000" b="1" kern="100" baseline="-250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en-US" sz="2000" b="1" kern="1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O</a:t>
                      </a:r>
                      <a:r>
                        <a:rPr lang="en-US" sz="2000" b="1" kern="100" baseline="-25000" dirty="0" smtClean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solidFill>
                            <a:srgbClr val="0000CC"/>
                          </a:solidFill>
                          <a:latin typeface="Times New Roman"/>
                          <a:ea typeface="宋体"/>
                          <a:cs typeface="Times New Roman"/>
                        </a:rPr>
                        <a:t>溶液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，并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把带</a:t>
                      </a:r>
                      <a:r>
                        <a:rPr lang="zh-CN" sz="2000" b="1" kern="100" dirty="0">
                          <a:latin typeface="Times New Roman"/>
                          <a:ea typeface="宋体"/>
                          <a:cs typeface="Times New Roman"/>
                        </a:rPr>
                        <a:t>火星的木条伸入</a:t>
                      </a:r>
                      <a:r>
                        <a:rPr lang="zh-CN" sz="2000" b="1" kern="100" dirty="0" smtClean="0">
                          <a:latin typeface="Times New Roman"/>
                          <a:ea typeface="宋体"/>
                          <a:cs typeface="Times New Roman"/>
                        </a:rPr>
                        <a:t>试管</a:t>
                      </a: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0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8057" marR="580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 Box 35"/>
          <p:cNvSpPr txBox="1">
            <a:spLocks noChangeArrowheads="1"/>
          </p:cNvSpPr>
          <p:nvPr/>
        </p:nvSpPr>
        <p:spPr bwMode="auto">
          <a:xfrm>
            <a:off x="4000496" y="642924"/>
            <a:ext cx="271464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000" dirty="0" smtClean="0">
                <a:solidFill>
                  <a:srgbClr val="0000CC"/>
                </a:solidFill>
                <a:latin typeface="Times New Roman" pitchFamily="18" charset="0"/>
              </a:rPr>
              <a:t>a</a:t>
            </a:r>
            <a:r>
              <a:rPr kumimoji="1" lang="zh-CN" altLang="en-US" sz="2000" dirty="0" smtClean="0">
                <a:solidFill>
                  <a:srgbClr val="0000CC"/>
                </a:solidFill>
                <a:latin typeface="Times New Roman" pitchFamily="18" charset="0"/>
              </a:rPr>
              <a:t>、试管中有少量气泡</a:t>
            </a:r>
            <a:endParaRPr kumimoji="1" lang="en-US" altLang="zh-CN" sz="2000" dirty="0" smtClean="0">
              <a:solidFill>
                <a:srgbClr val="0000CC"/>
              </a:solidFill>
              <a:latin typeface="Times New Roman" pitchFamily="18" charset="0"/>
            </a:endParaRPr>
          </a:p>
          <a:p>
            <a:r>
              <a:rPr kumimoji="1" lang="en-US" altLang="zh-CN" sz="2000" dirty="0" smtClean="0">
                <a:solidFill>
                  <a:srgbClr val="0000CC"/>
                </a:solidFill>
                <a:latin typeface="Times New Roman" pitchFamily="18" charset="0"/>
              </a:rPr>
              <a:t>      </a:t>
            </a:r>
            <a:r>
              <a:rPr kumimoji="1" lang="zh-CN" altLang="en-US" sz="2000" dirty="0" smtClean="0">
                <a:solidFill>
                  <a:srgbClr val="0000CC"/>
                </a:solidFill>
                <a:latin typeface="Times New Roman" pitchFamily="18" charset="0"/>
              </a:rPr>
              <a:t>冒出</a:t>
            </a:r>
            <a:endParaRPr kumimoji="1" lang="zh-CN" altLang="en-US" sz="2000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" name="Text Box 36"/>
          <p:cNvSpPr txBox="1">
            <a:spLocks noChangeArrowheads="1"/>
          </p:cNvSpPr>
          <p:nvPr/>
        </p:nvSpPr>
        <p:spPr bwMode="auto">
          <a:xfrm>
            <a:off x="4025876" y="1314384"/>
            <a:ext cx="276070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000" dirty="0" smtClean="0">
                <a:solidFill>
                  <a:srgbClr val="0000CC"/>
                </a:solidFill>
                <a:latin typeface="Times New Roman" pitchFamily="18" charset="0"/>
              </a:rPr>
              <a:t>b</a:t>
            </a:r>
            <a:r>
              <a:rPr kumimoji="1" lang="zh-CN" altLang="en-US" sz="2000" dirty="0" smtClean="0">
                <a:solidFill>
                  <a:srgbClr val="0000CC"/>
                </a:solidFill>
                <a:latin typeface="Times New Roman" pitchFamily="18" charset="0"/>
              </a:rPr>
              <a:t>、带火星的木条</a:t>
            </a:r>
            <a:r>
              <a:rPr kumimoji="1" lang="zh-CN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不复</a:t>
            </a:r>
            <a:endParaRPr kumimoji="1" lang="en-US" altLang="zh-CN" sz="20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r>
              <a:rPr kumimoji="1" lang="en-US" altLang="zh-CN" sz="2000" dirty="0" smtClean="0">
                <a:solidFill>
                  <a:srgbClr val="FF0000"/>
                </a:solidFill>
                <a:latin typeface="Times New Roman" pitchFamily="18" charset="0"/>
              </a:rPr>
              <a:t>       </a:t>
            </a:r>
            <a:r>
              <a:rPr kumimoji="1" lang="zh-CN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燃</a:t>
            </a:r>
            <a:endParaRPr kumimoji="1" lang="zh-CN" altLang="en-US" sz="20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6" name="Text Box 37"/>
          <p:cNvSpPr txBox="1">
            <a:spLocks noChangeArrowheads="1"/>
          </p:cNvSpPr>
          <p:nvPr/>
        </p:nvSpPr>
        <p:spPr bwMode="auto">
          <a:xfrm>
            <a:off x="6588157" y="714362"/>
            <a:ext cx="24844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常温</a:t>
            </a:r>
            <a:r>
              <a:rPr kumimoji="1" lang="zh-CN" alt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下，</a:t>
            </a:r>
            <a:r>
              <a:rPr kumimoji="1" lang="en-US" altLang="zh-CN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kumimoji="1" lang="en-US" altLang="zh-CN" sz="18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en-US" altLang="zh-CN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kumimoji="1" lang="en-US" altLang="zh-CN" sz="18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产生的</a:t>
            </a:r>
            <a:r>
              <a:rPr kumimoji="1" lang="en-US" altLang="zh-CN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kumimoji="1" lang="en-US" altLang="zh-CN" sz="1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速率太慢，量太少，</a:t>
            </a:r>
            <a:r>
              <a:rPr kumimoji="1" lang="zh-CN" altLang="en-US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不足以使带火星的木条复燃</a:t>
            </a:r>
          </a:p>
        </p:txBody>
      </p:sp>
      <p:sp>
        <p:nvSpPr>
          <p:cNvPr id="7" name="Text Box 35"/>
          <p:cNvSpPr txBox="1">
            <a:spLocks noChangeArrowheads="1"/>
          </p:cNvSpPr>
          <p:nvPr/>
        </p:nvSpPr>
        <p:spPr bwMode="auto">
          <a:xfrm>
            <a:off x="4000495" y="2143122"/>
            <a:ext cx="292895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000" dirty="0" smtClean="0">
                <a:solidFill>
                  <a:srgbClr val="006600"/>
                </a:solidFill>
                <a:latin typeface="Times New Roman" pitchFamily="18" charset="0"/>
              </a:rPr>
              <a:t>a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、试管中有</a:t>
            </a:r>
            <a:r>
              <a:rPr kumimoji="1" lang="zh-CN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大量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气泡</a:t>
            </a:r>
            <a:endParaRPr kumimoji="1" lang="en-US" altLang="zh-CN" sz="2000" dirty="0" smtClean="0">
              <a:solidFill>
                <a:srgbClr val="006600"/>
              </a:solidFill>
              <a:latin typeface="Times New Roman" pitchFamily="18" charset="0"/>
            </a:endParaRPr>
          </a:p>
          <a:p>
            <a:r>
              <a:rPr kumimoji="1" lang="en-US" altLang="zh-CN" sz="2000" dirty="0" smtClean="0">
                <a:solidFill>
                  <a:srgbClr val="006600"/>
                </a:solidFill>
                <a:latin typeface="Times New Roman" pitchFamily="18" charset="0"/>
              </a:rPr>
              <a:t>       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冒</a:t>
            </a:r>
            <a:r>
              <a:rPr kumimoji="1" lang="zh-CN" altLang="en-US" sz="2000" dirty="0">
                <a:solidFill>
                  <a:srgbClr val="006600"/>
                </a:solidFill>
                <a:latin typeface="Times New Roman" pitchFamily="18" charset="0"/>
              </a:rPr>
              <a:t>出</a:t>
            </a:r>
          </a:p>
        </p:txBody>
      </p:sp>
      <p:sp>
        <p:nvSpPr>
          <p:cNvPr id="8" name="Text Box 36"/>
          <p:cNvSpPr txBox="1">
            <a:spLocks noChangeArrowheads="1"/>
          </p:cNvSpPr>
          <p:nvPr/>
        </p:nvSpPr>
        <p:spPr bwMode="auto">
          <a:xfrm>
            <a:off x="4025873" y="2814582"/>
            <a:ext cx="29035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000" dirty="0" smtClean="0">
                <a:solidFill>
                  <a:srgbClr val="006600"/>
                </a:solidFill>
                <a:latin typeface="Times New Roman" pitchFamily="18" charset="0"/>
              </a:rPr>
              <a:t>b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、带火星的木条</a:t>
            </a:r>
            <a:r>
              <a:rPr kumimoji="1" lang="zh-CN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复燃</a:t>
            </a:r>
            <a:endParaRPr kumimoji="1" lang="zh-CN" altLang="en-US" sz="20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1" name="Text Box 44"/>
          <p:cNvSpPr txBox="1">
            <a:spLocks noChangeArrowheads="1"/>
          </p:cNvSpPr>
          <p:nvPr/>
        </p:nvSpPr>
        <p:spPr bwMode="auto">
          <a:xfrm>
            <a:off x="6643702" y="2219924"/>
            <a:ext cx="262731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1800" dirty="0">
                <a:solidFill>
                  <a:srgbClr val="0000CC"/>
                </a:solidFill>
                <a:latin typeface="Times New Roman" pitchFamily="18" charset="0"/>
              </a:rPr>
              <a:t>常温</a:t>
            </a:r>
            <a:r>
              <a:rPr kumimoji="1" lang="zh-CN" altLang="en-US" sz="1800" dirty="0" smtClean="0">
                <a:solidFill>
                  <a:srgbClr val="0000CC"/>
                </a:solidFill>
                <a:latin typeface="Times New Roman" pitchFamily="18" charset="0"/>
              </a:rPr>
              <a:t>下，</a:t>
            </a:r>
            <a:r>
              <a:rPr kumimoji="1" lang="en-US" altLang="zh-CN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MnO</a:t>
            </a:r>
            <a:r>
              <a:rPr kumimoji="1" lang="en-US" altLang="zh-CN" sz="18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加快</a:t>
            </a:r>
            <a:endParaRPr lang="en-US" altLang="zh-CN" sz="1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了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8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18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产生了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18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的速</a:t>
            </a:r>
            <a:endParaRPr lang="en-US" altLang="zh-CN" sz="1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率</a:t>
            </a:r>
            <a:endParaRPr kumimoji="1" lang="zh-CN" altLang="en-US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35"/>
          <p:cNvSpPr txBox="1">
            <a:spLocks noChangeArrowheads="1"/>
          </p:cNvSpPr>
          <p:nvPr/>
        </p:nvSpPr>
        <p:spPr bwMode="auto">
          <a:xfrm>
            <a:off x="4000496" y="3571882"/>
            <a:ext cx="292895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000" dirty="0" smtClean="0">
                <a:solidFill>
                  <a:srgbClr val="006600"/>
                </a:solidFill>
                <a:latin typeface="Times New Roman" pitchFamily="18" charset="0"/>
              </a:rPr>
              <a:t>a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、试管中有</a:t>
            </a:r>
            <a:r>
              <a:rPr kumimoji="1" lang="zh-CN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大量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气泡</a:t>
            </a:r>
            <a:endParaRPr kumimoji="1" lang="en-US" altLang="zh-CN" sz="2000" dirty="0" smtClean="0">
              <a:solidFill>
                <a:srgbClr val="006600"/>
              </a:solidFill>
              <a:latin typeface="Times New Roman" pitchFamily="18" charset="0"/>
            </a:endParaRPr>
          </a:p>
          <a:p>
            <a:r>
              <a:rPr kumimoji="1" lang="en-US" altLang="zh-CN" sz="2000" dirty="0" smtClean="0">
                <a:solidFill>
                  <a:srgbClr val="006600"/>
                </a:solidFill>
                <a:latin typeface="Times New Roman" pitchFamily="18" charset="0"/>
              </a:rPr>
              <a:t>       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冒</a:t>
            </a:r>
            <a:r>
              <a:rPr kumimoji="1" lang="zh-CN" altLang="en-US" sz="2000" dirty="0">
                <a:solidFill>
                  <a:srgbClr val="006600"/>
                </a:solidFill>
                <a:latin typeface="Times New Roman" pitchFamily="18" charset="0"/>
              </a:rPr>
              <a:t>出</a:t>
            </a:r>
          </a:p>
        </p:txBody>
      </p:sp>
      <p:sp>
        <p:nvSpPr>
          <p:cNvPr id="15" name="Text Box 36"/>
          <p:cNvSpPr txBox="1">
            <a:spLocks noChangeArrowheads="1"/>
          </p:cNvSpPr>
          <p:nvPr/>
        </p:nvSpPr>
        <p:spPr bwMode="auto">
          <a:xfrm>
            <a:off x="4025874" y="4243342"/>
            <a:ext cx="29035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000" dirty="0" smtClean="0">
                <a:solidFill>
                  <a:srgbClr val="006600"/>
                </a:solidFill>
                <a:latin typeface="Times New Roman" pitchFamily="18" charset="0"/>
              </a:rPr>
              <a:t>b</a:t>
            </a:r>
            <a:r>
              <a:rPr kumimoji="1" lang="zh-CN" altLang="en-US" sz="2000" dirty="0" smtClean="0">
                <a:solidFill>
                  <a:srgbClr val="006600"/>
                </a:solidFill>
                <a:latin typeface="Times New Roman" pitchFamily="18" charset="0"/>
              </a:rPr>
              <a:t>、带火星的木条</a:t>
            </a:r>
            <a:r>
              <a:rPr kumimoji="1" lang="zh-CN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复燃</a:t>
            </a:r>
            <a:endParaRPr kumimoji="1" lang="zh-CN" altLang="en-US" sz="20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" name="Text Box 47"/>
          <p:cNvSpPr txBox="1">
            <a:spLocks noChangeArrowheads="1"/>
          </p:cNvSpPr>
          <p:nvPr/>
        </p:nvSpPr>
        <p:spPr bwMode="auto">
          <a:xfrm>
            <a:off x="6643702" y="3488302"/>
            <a:ext cx="22860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1800" dirty="0" smtClean="0"/>
              <a:t>① </a:t>
            </a:r>
            <a:r>
              <a:rPr lang="en-US" sz="1800" dirty="0" smtClean="0"/>
              <a:t>O</a:t>
            </a:r>
            <a:r>
              <a:rPr lang="en-US" sz="1800" baseline="-25000" dirty="0" smtClean="0"/>
              <a:t>2</a:t>
            </a:r>
            <a:r>
              <a:rPr lang="zh-CN" altLang="en-US" sz="1800" dirty="0" smtClean="0"/>
              <a:t>是</a:t>
            </a:r>
            <a:r>
              <a:rPr lang="en-US" sz="1800" dirty="0" smtClean="0"/>
              <a:t>H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O</a:t>
            </a:r>
            <a:r>
              <a:rPr lang="en-US" sz="1800" baseline="-25000" dirty="0" smtClean="0"/>
              <a:t>2</a:t>
            </a:r>
            <a:r>
              <a:rPr lang="zh-CN" altLang="en-US" sz="1800" dirty="0" smtClean="0"/>
              <a:t>产生的，</a:t>
            </a:r>
            <a:endParaRPr kumimoji="1" lang="zh-CN" altLang="en-US" sz="1800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6643702" y="3929072"/>
            <a:ext cx="228602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</a:rPr>
              <a:t>② </a:t>
            </a:r>
            <a:r>
              <a:rPr lang="en-US" sz="1800" dirty="0" smtClean="0">
                <a:solidFill>
                  <a:srgbClr val="FF0000"/>
                </a:solidFill>
              </a:rPr>
              <a:t>MnO</a:t>
            </a:r>
            <a:r>
              <a:rPr lang="en-US" sz="1800" baseline="-25000" dirty="0" smtClean="0">
                <a:solidFill>
                  <a:srgbClr val="FF0000"/>
                </a:solidFill>
              </a:rPr>
              <a:t>2</a:t>
            </a:r>
            <a:r>
              <a:rPr lang="en-US" sz="1800" dirty="0" smtClean="0">
                <a:solidFill>
                  <a:srgbClr val="FF0000"/>
                </a:solidFill>
              </a:rPr>
              <a:t> </a:t>
            </a:r>
            <a:r>
              <a:rPr lang="zh-CN" altLang="en-US" sz="1800" dirty="0" smtClean="0">
                <a:solidFill>
                  <a:srgbClr val="0000CC"/>
                </a:solidFill>
              </a:rPr>
              <a:t>只</a:t>
            </a:r>
            <a:r>
              <a:rPr lang="zh-CN" altLang="en-US" sz="1800" dirty="0" smtClean="0">
                <a:solidFill>
                  <a:srgbClr val="FF0000"/>
                </a:solidFill>
              </a:rPr>
              <a:t>起到</a:t>
            </a:r>
            <a:r>
              <a:rPr lang="zh-CN" altLang="en-US" sz="1800" dirty="0" smtClean="0">
                <a:solidFill>
                  <a:srgbClr val="006600"/>
                </a:solidFill>
              </a:rPr>
              <a:t>加快</a:t>
            </a:r>
            <a:endParaRPr lang="en-US" altLang="zh-CN" sz="1800" dirty="0" smtClean="0">
              <a:solidFill>
                <a:srgbClr val="006600"/>
              </a:solidFill>
            </a:endParaRPr>
          </a:p>
          <a:p>
            <a:r>
              <a:rPr lang="en-US" sz="1800" dirty="0" smtClean="0">
                <a:solidFill>
                  <a:srgbClr val="006600"/>
                </a:solidFill>
              </a:rPr>
              <a:t>     H</a:t>
            </a:r>
            <a:r>
              <a:rPr lang="en-US" sz="1800" baseline="-25000" dirty="0" smtClean="0">
                <a:solidFill>
                  <a:srgbClr val="006600"/>
                </a:solidFill>
              </a:rPr>
              <a:t>2</a:t>
            </a:r>
            <a:r>
              <a:rPr lang="en-US" sz="1800" dirty="0" smtClean="0">
                <a:solidFill>
                  <a:srgbClr val="006600"/>
                </a:solidFill>
              </a:rPr>
              <a:t>O</a:t>
            </a:r>
            <a:r>
              <a:rPr lang="en-US" sz="1800" baseline="-25000" dirty="0" smtClean="0">
                <a:solidFill>
                  <a:srgbClr val="006600"/>
                </a:solidFill>
              </a:rPr>
              <a:t>2</a:t>
            </a:r>
            <a:r>
              <a:rPr lang="zh-CN" altLang="en-US" sz="1800" dirty="0" smtClean="0">
                <a:solidFill>
                  <a:srgbClr val="006600"/>
                </a:solidFill>
              </a:rPr>
              <a:t>产生</a:t>
            </a:r>
            <a:r>
              <a:rPr lang="en-US" sz="1800" dirty="0" smtClean="0">
                <a:solidFill>
                  <a:srgbClr val="006600"/>
                </a:solidFill>
              </a:rPr>
              <a:t>O</a:t>
            </a:r>
            <a:r>
              <a:rPr lang="en-US" sz="1800" baseline="-25000" dirty="0" smtClean="0">
                <a:solidFill>
                  <a:srgbClr val="006600"/>
                </a:solidFill>
              </a:rPr>
              <a:t>2</a:t>
            </a:r>
            <a:r>
              <a:rPr lang="zh-CN" altLang="en-US" sz="1800" dirty="0" smtClean="0">
                <a:solidFill>
                  <a:srgbClr val="006600"/>
                </a:solidFill>
              </a:rPr>
              <a:t>速度</a:t>
            </a:r>
            <a:endParaRPr lang="en-US" altLang="zh-CN" sz="1800" dirty="0" smtClean="0">
              <a:solidFill>
                <a:srgbClr val="006600"/>
              </a:solidFill>
            </a:endParaRPr>
          </a:p>
          <a:p>
            <a:r>
              <a:rPr lang="en-US" altLang="zh-CN" sz="1800" dirty="0" smtClean="0">
                <a:solidFill>
                  <a:srgbClr val="006600"/>
                </a:solidFill>
              </a:rPr>
              <a:t>     </a:t>
            </a:r>
            <a:r>
              <a:rPr lang="zh-CN" altLang="en-US" sz="1800" dirty="0" smtClean="0">
                <a:solidFill>
                  <a:srgbClr val="FF0000"/>
                </a:solidFill>
              </a:rPr>
              <a:t>的作用。</a:t>
            </a:r>
            <a:endParaRPr kumimoji="1" lang="zh-CN" altLang="en-US" sz="1800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11" grpId="0"/>
      <p:bldP spid="14" grpId="0"/>
      <p:bldP spid="15" grpId="0"/>
      <p:bldP spid="16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251520" y="142858"/>
            <a:ext cx="531028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/>
              <a:t>8</a:t>
            </a:r>
            <a:r>
              <a:rPr lang="zh-CN" altLang="zh-CN" sz="3200" dirty="0"/>
              <a:t>、反思与评价</a:t>
            </a:r>
            <a:r>
              <a:rPr lang="en-US" altLang="zh-CN" sz="3200" dirty="0" smtClean="0">
                <a:solidFill>
                  <a:srgbClr val="006600"/>
                </a:solidFill>
              </a:rPr>
              <a:t>【</a:t>
            </a:r>
            <a:r>
              <a:rPr lang="zh-CN" altLang="en-US" sz="3200" dirty="0" smtClean="0">
                <a:solidFill>
                  <a:srgbClr val="006600"/>
                </a:solidFill>
              </a:rPr>
              <a:t>七嘴八舌</a:t>
            </a:r>
            <a:r>
              <a:rPr lang="en-US" altLang="zh-CN" sz="3200" dirty="0" smtClean="0">
                <a:solidFill>
                  <a:srgbClr val="006600"/>
                </a:solidFill>
              </a:rPr>
              <a:t>】</a:t>
            </a:r>
            <a:endParaRPr lang="en-US" altLang="zh-CN" sz="3200" dirty="0">
              <a:solidFill>
                <a:srgbClr val="0066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5724" y="819686"/>
            <a:ext cx="79296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）对比实验（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）与实验（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）说明了什么结论？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42982" y="1265818"/>
            <a:ext cx="63579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u="sng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常温下，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能</a:t>
            </a:r>
            <a:r>
              <a:rPr lang="zh-CN" altLang="en-US" u="sng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加快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产生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的速率  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7161" y="1685339"/>
            <a:ext cx="73581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）对比实验（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）与实验（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）说明了什么结论？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42976" y="2078248"/>
            <a:ext cx="69294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u="sng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常温下，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u="sng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化学性质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分解产生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u="sng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endParaRPr lang="en-US" altLang="zh-CN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u="sng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反应前后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没有发生变化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7161" y="2846207"/>
            <a:ext cx="87868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）综合分析实验（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）～（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）中所观察到的现象，你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认为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的反应中起到了什么作用？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14415" y="3610283"/>
            <a:ext cx="7286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u="sng" dirty="0" smtClean="0">
                <a:solidFill>
                  <a:srgbClr val="FF0000"/>
                </a:solidFill>
              </a:rPr>
              <a:t>常温下，</a:t>
            </a:r>
            <a:r>
              <a:rPr lang="en-US" u="sng" dirty="0" smtClean="0">
                <a:solidFill>
                  <a:srgbClr val="006600"/>
                </a:solidFill>
              </a:rPr>
              <a:t>MnO</a:t>
            </a:r>
            <a:r>
              <a:rPr lang="en-US" u="sng" baseline="-25000" dirty="0" smtClean="0">
                <a:solidFill>
                  <a:srgbClr val="006600"/>
                </a:solidFill>
              </a:rPr>
              <a:t>2</a:t>
            </a:r>
            <a:r>
              <a:rPr lang="zh-CN" altLang="en-US" u="sng" dirty="0" smtClean="0">
                <a:solidFill>
                  <a:srgbClr val="006600"/>
                </a:solidFill>
              </a:rPr>
              <a:t>能</a:t>
            </a:r>
            <a:r>
              <a:rPr lang="zh-CN" altLang="en-US" u="sng" dirty="0" smtClean="0">
                <a:solidFill>
                  <a:srgbClr val="FF0000"/>
                </a:solidFill>
              </a:rPr>
              <a:t>加快</a:t>
            </a:r>
            <a:r>
              <a:rPr lang="en-US" u="sng" dirty="0" smtClean="0">
                <a:solidFill>
                  <a:srgbClr val="006600"/>
                </a:solidFill>
              </a:rPr>
              <a:t>H</a:t>
            </a:r>
            <a:r>
              <a:rPr lang="en-US" u="sng" baseline="-25000" dirty="0" smtClean="0">
                <a:solidFill>
                  <a:srgbClr val="006600"/>
                </a:solidFill>
              </a:rPr>
              <a:t>2</a:t>
            </a:r>
            <a:r>
              <a:rPr lang="en-US" u="sng" dirty="0" smtClean="0">
                <a:solidFill>
                  <a:srgbClr val="006600"/>
                </a:solidFill>
              </a:rPr>
              <a:t>O</a:t>
            </a:r>
            <a:r>
              <a:rPr lang="en-US" u="sng" baseline="-25000" dirty="0" smtClean="0">
                <a:solidFill>
                  <a:srgbClr val="006600"/>
                </a:solidFill>
              </a:rPr>
              <a:t>2</a:t>
            </a:r>
            <a:r>
              <a:rPr lang="zh-CN" altLang="en-US" u="sng" dirty="0" smtClean="0">
                <a:solidFill>
                  <a:srgbClr val="006600"/>
                </a:solidFill>
              </a:rPr>
              <a:t>分解产生</a:t>
            </a:r>
            <a:r>
              <a:rPr lang="en-US" u="sng" dirty="0" smtClean="0">
                <a:solidFill>
                  <a:srgbClr val="006600"/>
                </a:solidFill>
              </a:rPr>
              <a:t>O</a:t>
            </a:r>
            <a:r>
              <a:rPr lang="en-US" u="sng" baseline="-25000" dirty="0" smtClean="0">
                <a:solidFill>
                  <a:srgbClr val="006600"/>
                </a:solidFill>
              </a:rPr>
              <a:t>2</a:t>
            </a:r>
            <a:r>
              <a:rPr lang="zh-CN" altLang="en-US" u="sng" dirty="0" smtClean="0">
                <a:solidFill>
                  <a:srgbClr val="006600"/>
                </a:solidFill>
              </a:rPr>
              <a:t>的速率。</a:t>
            </a:r>
            <a:endParaRPr lang="zh-CN" altLang="en-US" dirty="0">
              <a:solidFill>
                <a:srgbClr val="0066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7158" y="4098207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）综合分析实验（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）～（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）中所观察到的现象，你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能得出的结论是什么？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" name="组合 28"/>
          <p:cNvGrpSpPr/>
          <p:nvPr/>
        </p:nvGrpSpPr>
        <p:grpSpPr>
          <a:xfrm>
            <a:off x="8167776" y="1363636"/>
            <a:ext cx="833380" cy="3136938"/>
            <a:chOff x="8001022" y="2820525"/>
            <a:chExt cx="833380" cy="3465993"/>
          </a:xfrm>
        </p:grpSpPr>
        <p:sp>
          <p:nvSpPr>
            <p:cNvPr id="12" name="右大括号 11"/>
            <p:cNvSpPr/>
            <p:nvPr/>
          </p:nvSpPr>
          <p:spPr bwMode="auto">
            <a:xfrm>
              <a:off x="8001022" y="2820525"/>
              <a:ext cx="285752" cy="1571636"/>
            </a:xfrm>
            <a:prstGeom prst="rightBrace">
              <a:avLst/>
            </a:prstGeom>
            <a:ln>
              <a:solidFill>
                <a:srgbClr val="003366"/>
              </a:solidFill>
              <a:headEnd type="none" w="med" len="med"/>
              <a:tailEnd type="none" w="med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宋体" pitchFamily="2" charset="-122"/>
              </a:endParaRPr>
            </a:p>
          </p:txBody>
        </p:sp>
        <p:grpSp>
          <p:nvGrpSpPr>
            <p:cNvPr id="14" name="组合 27"/>
            <p:cNvGrpSpPr/>
            <p:nvPr/>
          </p:nvGrpSpPr>
          <p:grpSpPr>
            <a:xfrm>
              <a:off x="8001022" y="3857628"/>
              <a:ext cx="833380" cy="2428890"/>
              <a:chOff x="7638212" y="5143513"/>
              <a:chExt cx="833380" cy="1571635"/>
            </a:xfrm>
          </p:grpSpPr>
          <p:sp>
            <p:nvSpPr>
              <p:cNvPr id="27" name="矩形 26"/>
              <p:cNvSpPr/>
              <p:nvPr/>
            </p:nvSpPr>
            <p:spPr bwMode="auto">
              <a:xfrm>
                <a:off x="7638212" y="6500834"/>
                <a:ext cx="720000" cy="21431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zh-CN" altLang="en-US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宋体" pitchFamily="2" charset="-122"/>
                </a:endParaRPr>
              </a:p>
            </p:txBody>
          </p:sp>
          <p:sp>
            <p:nvSpPr>
              <p:cNvPr id="25" name="下箭头 24"/>
              <p:cNvSpPr/>
              <p:nvPr/>
            </p:nvSpPr>
            <p:spPr bwMode="auto">
              <a:xfrm rot="10800000">
                <a:off x="8042964" y="5143513"/>
                <a:ext cx="428628" cy="1571635"/>
              </a:xfrm>
              <a:prstGeom prst="downArrow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zh-CN" altLang="en-US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宋体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1293187" y="2369130"/>
            <a:ext cx="2344738" cy="1571627"/>
            <a:chOff x="621" y="2900"/>
            <a:chExt cx="1477" cy="1320"/>
          </a:xfrm>
        </p:grpSpPr>
        <p:sp>
          <p:nvSpPr>
            <p:cNvPr id="37" name="Text Box 25"/>
            <p:cNvSpPr txBox="1">
              <a:spLocks noChangeArrowheads="1"/>
            </p:cNvSpPr>
            <p:nvPr/>
          </p:nvSpPr>
          <p:spPr bwMode="auto">
            <a:xfrm>
              <a:off x="621" y="3150"/>
              <a:ext cx="701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dirty="0">
                  <a:latin typeface="Times New Roman" pitchFamily="18" charset="0"/>
                </a:rPr>
                <a:t>特点：</a:t>
              </a:r>
            </a:p>
          </p:txBody>
        </p:sp>
        <p:sp>
          <p:nvSpPr>
            <p:cNvPr id="38" name="AutoShape 26"/>
            <p:cNvSpPr>
              <a:spLocks/>
            </p:cNvSpPr>
            <p:nvPr/>
          </p:nvSpPr>
          <p:spPr bwMode="auto">
            <a:xfrm>
              <a:off x="1156" y="3003"/>
              <a:ext cx="48" cy="720"/>
            </a:xfrm>
            <a:prstGeom prst="leftBrace">
              <a:avLst>
                <a:gd name="adj1" fmla="val 12500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9" name="Text Box 27"/>
            <p:cNvSpPr txBox="1">
              <a:spLocks noChangeArrowheads="1"/>
            </p:cNvSpPr>
            <p:nvPr/>
          </p:nvSpPr>
          <p:spPr bwMode="auto">
            <a:xfrm>
              <a:off x="1247" y="2900"/>
              <a:ext cx="798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dirty="0">
                  <a:latin typeface="Times New Roman" pitchFamily="18" charset="0"/>
                </a:rPr>
                <a:t>一  变：</a:t>
              </a:r>
            </a:p>
          </p:txBody>
        </p:sp>
        <p:sp>
          <p:nvSpPr>
            <p:cNvPr id="40" name="Text Box 28"/>
            <p:cNvSpPr txBox="1">
              <a:spLocks noChangeArrowheads="1"/>
            </p:cNvSpPr>
            <p:nvPr/>
          </p:nvSpPr>
          <p:spPr bwMode="auto">
            <a:xfrm>
              <a:off x="1202" y="3572"/>
              <a:ext cx="896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dirty="0">
                  <a:latin typeface="Times New Roman" pitchFamily="18" charset="0"/>
                </a:rPr>
                <a:t>二不变：</a:t>
              </a:r>
            </a:p>
          </p:txBody>
        </p:sp>
        <p:sp>
          <p:nvSpPr>
            <p:cNvPr id="41" name="AutoShape 29"/>
            <p:cNvSpPr>
              <a:spLocks/>
            </p:cNvSpPr>
            <p:nvPr/>
          </p:nvSpPr>
          <p:spPr bwMode="auto">
            <a:xfrm>
              <a:off x="2018" y="3517"/>
              <a:ext cx="43" cy="703"/>
            </a:xfrm>
            <a:prstGeom prst="leftBrace">
              <a:avLst>
                <a:gd name="adj1" fmla="val 833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2" name="Text Box 30"/>
          <p:cNvSpPr txBox="1">
            <a:spLocks noChangeArrowheads="1"/>
          </p:cNvSpPr>
          <p:nvPr/>
        </p:nvSpPr>
        <p:spPr bwMode="auto">
          <a:xfrm>
            <a:off x="3582890" y="2182198"/>
            <a:ext cx="38956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600" dirty="0">
                <a:solidFill>
                  <a:srgbClr val="0000CC"/>
                </a:solidFill>
                <a:latin typeface="Times New Roman" pitchFamily="18" charset="0"/>
              </a:rPr>
              <a:t>改变</a:t>
            </a:r>
            <a:r>
              <a:rPr kumimoji="1" lang="zh-CN" altLang="en-US" dirty="0">
                <a:latin typeface="Times New Roman" pitchFamily="18" charset="0"/>
              </a:rPr>
              <a:t>其它物质的反应速率</a:t>
            </a:r>
          </a:p>
        </p:txBody>
      </p:sp>
      <p:sp>
        <p:nvSpPr>
          <p:cNvPr id="43" name="Text Box 31"/>
          <p:cNvSpPr txBox="1">
            <a:spLocks noChangeArrowheads="1"/>
          </p:cNvSpPr>
          <p:nvPr/>
        </p:nvSpPr>
        <p:spPr bwMode="auto">
          <a:xfrm>
            <a:off x="3579205" y="2771562"/>
            <a:ext cx="364333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dirty="0" smtClean="0">
                <a:latin typeface="Times New Roman" pitchFamily="18" charset="0"/>
              </a:rPr>
              <a:t>反应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前后：</a:t>
            </a:r>
            <a:r>
              <a:rPr kumimoji="1"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其</a:t>
            </a:r>
            <a:r>
              <a:rPr kumimoji="1" lang="zh-CN" altLang="en-US" sz="3600" dirty="0" smtClean="0">
                <a:solidFill>
                  <a:srgbClr val="0000CC"/>
                </a:solidFill>
                <a:latin typeface="Times New Roman" pitchFamily="18" charset="0"/>
              </a:rPr>
              <a:t>质量</a:t>
            </a:r>
            <a:r>
              <a:rPr kumimoji="1" lang="zh-CN" altLang="en-US" dirty="0">
                <a:solidFill>
                  <a:srgbClr val="006600"/>
                </a:solidFill>
                <a:latin typeface="Times New Roman" pitchFamily="18" charset="0"/>
              </a:rPr>
              <a:t>不变</a:t>
            </a:r>
          </a:p>
        </p:txBody>
      </p:sp>
      <p:sp>
        <p:nvSpPr>
          <p:cNvPr id="44" name="Text Box 32"/>
          <p:cNvSpPr txBox="1">
            <a:spLocks noChangeArrowheads="1"/>
          </p:cNvSpPr>
          <p:nvPr/>
        </p:nvSpPr>
        <p:spPr bwMode="auto">
          <a:xfrm>
            <a:off x="3579203" y="3437587"/>
            <a:ext cx="45127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dirty="0" smtClean="0">
                <a:latin typeface="Times New Roman" pitchFamily="18" charset="0"/>
              </a:rPr>
              <a:t>反应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前后：</a:t>
            </a:r>
            <a:r>
              <a:rPr kumimoji="1"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其</a:t>
            </a:r>
            <a:r>
              <a:rPr kumimoji="1" lang="zh-CN" altLang="en-US" sz="3600" dirty="0" smtClean="0">
                <a:solidFill>
                  <a:srgbClr val="0000CC"/>
                </a:solidFill>
                <a:latin typeface="Times New Roman" pitchFamily="18" charset="0"/>
              </a:rPr>
              <a:t>化学性质</a:t>
            </a:r>
            <a:r>
              <a:rPr kumimoji="1" lang="zh-CN" altLang="en-US" dirty="0">
                <a:solidFill>
                  <a:srgbClr val="006600"/>
                </a:solidFill>
                <a:latin typeface="Times New Roman" pitchFamily="18" charset="0"/>
              </a:rPr>
              <a:t>不变</a:t>
            </a:r>
          </a:p>
        </p:txBody>
      </p:sp>
      <p:sp>
        <p:nvSpPr>
          <p:cNvPr id="48" name="Text Box 36"/>
          <p:cNvSpPr txBox="1">
            <a:spLocks noChangeArrowheads="1"/>
          </p:cNvSpPr>
          <p:nvPr/>
        </p:nvSpPr>
        <p:spPr bwMode="auto">
          <a:xfrm>
            <a:off x="741311" y="1791195"/>
            <a:ext cx="34290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***催化剂 </a:t>
            </a:r>
            <a:r>
              <a:rPr kumimoji="1" lang="zh-CN" altLang="en-US" dirty="0" smtClean="0">
                <a:solidFill>
                  <a:srgbClr val="002060"/>
                </a:solidFill>
                <a:latin typeface="Times New Roman" pitchFamily="18" charset="0"/>
              </a:rPr>
              <a:t>（或</a:t>
            </a:r>
            <a:r>
              <a:rPr kumimoji="1" lang="zh-CN" altLang="en-US" dirty="0" smtClean="0">
                <a:solidFill>
                  <a:srgbClr val="0000CC"/>
                </a:solidFill>
                <a:latin typeface="Times New Roman" pitchFamily="18" charset="0"/>
              </a:rPr>
              <a:t>触媒</a:t>
            </a:r>
            <a:r>
              <a:rPr kumimoji="1" lang="zh-CN" altLang="en-US" dirty="0" smtClean="0">
                <a:solidFill>
                  <a:srgbClr val="002060"/>
                </a:solidFill>
                <a:latin typeface="Times New Roman" pitchFamily="18" charset="0"/>
              </a:rPr>
              <a:t>  ）</a:t>
            </a:r>
            <a:endParaRPr kumimoji="1" lang="zh-CN" alt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49" name="Text Box 37"/>
          <p:cNvSpPr txBox="1">
            <a:spLocks noChangeArrowheads="1"/>
          </p:cNvSpPr>
          <p:nvPr/>
        </p:nvSpPr>
        <p:spPr bwMode="auto">
          <a:xfrm>
            <a:off x="8222674" y="2224624"/>
            <a:ext cx="51969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 smtClean="0">
                <a:solidFill>
                  <a:srgbClr val="FF0000"/>
                </a:solidFill>
              </a:rPr>
              <a:t>催</a:t>
            </a:r>
            <a:endParaRPr lang="en-US" altLang="zh-CN" sz="2600" dirty="0" smtClean="0">
              <a:solidFill>
                <a:srgbClr val="FF0000"/>
              </a:solidFill>
            </a:endParaRPr>
          </a:p>
          <a:p>
            <a:r>
              <a:rPr lang="zh-CN" altLang="en-US" sz="2600" dirty="0" smtClean="0">
                <a:solidFill>
                  <a:srgbClr val="FF0000"/>
                </a:solidFill>
              </a:rPr>
              <a:t>化</a:t>
            </a:r>
            <a:endParaRPr lang="en-US" altLang="zh-CN" sz="2600" dirty="0" smtClean="0">
              <a:solidFill>
                <a:srgbClr val="FF0000"/>
              </a:solidFill>
            </a:endParaRPr>
          </a:p>
          <a:p>
            <a:r>
              <a:rPr lang="zh-CN" altLang="en-US" sz="2600" dirty="0" smtClean="0">
                <a:solidFill>
                  <a:srgbClr val="FF0000"/>
                </a:solidFill>
              </a:rPr>
              <a:t>作</a:t>
            </a:r>
            <a:endParaRPr lang="en-US" altLang="zh-CN" sz="2600" dirty="0" smtClean="0">
              <a:solidFill>
                <a:srgbClr val="FF0000"/>
              </a:solidFill>
            </a:endParaRPr>
          </a:p>
          <a:p>
            <a:r>
              <a:rPr lang="zh-CN" altLang="en-US" sz="2600" dirty="0" smtClean="0">
                <a:solidFill>
                  <a:srgbClr val="FF0000"/>
                </a:solidFill>
              </a:rPr>
              <a:t>用</a:t>
            </a:r>
            <a:endParaRPr lang="zh-CN" altLang="en-US" sz="2600" dirty="0">
              <a:solidFill>
                <a:srgbClr val="FF0000"/>
              </a:solidFill>
            </a:endParaRPr>
          </a:p>
        </p:txBody>
      </p:sp>
      <p:sp>
        <p:nvSpPr>
          <p:cNvPr id="1026" name="AutoShape 2"/>
          <p:cNvSpPr>
            <a:spLocks/>
          </p:cNvSpPr>
          <p:nvPr/>
        </p:nvSpPr>
        <p:spPr bwMode="auto">
          <a:xfrm>
            <a:off x="8099427" y="2444372"/>
            <a:ext cx="142876" cy="1232306"/>
          </a:xfrm>
          <a:prstGeom prst="rightBrace">
            <a:avLst>
              <a:gd name="adj1" fmla="val 57040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Text Box 48"/>
          <p:cNvSpPr txBox="1">
            <a:spLocks noChangeArrowheads="1"/>
          </p:cNvSpPr>
          <p:nvPr/>
        </p:nvSpPr>
        <p:spPr bwMode="auto">
          <a:xfrm>
            <a:off x="428596" y="214296"/>
            <a:ext cx="5171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指导阅读</a:t>
            </a:r>
            <a:r>
              <a:rPr lang="zh-CN" altLang="zh-CN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】</a:t>
            </a:r>
            <a:r>
              <a:rPr lang="en-US" altLang="zh-CN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39 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第</a:t>
            </a:r>
            <a:r>
              <a:rPr lang="en-US" altLang="zh-CN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自然段</a:t>
            </a:r>
            <a:endParaRPr lang="en-US" altLang="zh-CN" sz="2800" dirty="0">
              <a:solidFill>
                <a:srgbClr val="0000CC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4" name="内容占位符 2"/>
          <p:cNvSpPr txBox="1">
            <a:spLocks/>
          </p:cNvSpPr>
          <p:nvPr/>
        </p:nvSpPr>
        <p:spPr bwMode="auto">
          <a:xfrm>
            <a:off x="428596" y="785800"/>
            <a:ext cx="714380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【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思考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】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在</a:t>
            </a:r>
            <a:r>
              <a:rPr lang="zh-CN" altLang="en-US" sz="2800" dirty="0" smtClean="0">
                <a:solidFill>
                  <a:srgbClr val="FF0000"/>
                </a:solidFill>
              </a:rPr>
              <a:t>分解</a:t>
            </a:r>
            <a:r>
              <a:rPr lang="en-US" sz="2800" dirty="0" smtClean="0">
                <a:solidFill>
                  <a:srgbClr val="FF0000"/>
                </a:solidFill>
              </a:rPr>
              <a:t>H</a:t>
            </a:r>
            <a:r>
              <a:rPr lang="en-US" sz="2800" baseline="-25000" dirty="0" smtClean="0">
                <a:solidFill>
                  <a:srgbClr val="FF0000"/>
                </a:solidFill>
              </a:rPr>
              <a:t>2</a:t>
            </a:r>
            <a:r>
              <a:rPr lang="en-US" sz="2800" dirty="0" smtClean="0">
                <a:solidFill>
                  <a:srgbClr val="FF0000"/>
                </a:solidFill>
              </a:rPr>
              <a:t>O</a:t>
            </a:r>
            <a:r>
              <a:rPr lang="en-US" sz="2800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</a:rPr>
              <a:t>制</a:t>
            </a:r>
            <a:r>
              <a:rPr lang="en-US" sz="2800" dirty="0" smtClean="0">
                <a:solidFill>
                  <a:srgbClr val="FF0000"/>
                </a:solidFill>
              </a:rPr>
              <a:t>O</a:t>
            </a:r>
            <a:r>
              <a:rPr lang="en-US" sz="2800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</a:rPr>
              <a:t>的反应中</a:t>
            </a:r>
            <a:r>
              <a:rPr lang="en-US" sz="2800" dirty="0" smtClean="0">
                <a:solidFill>
                  <a:srgbClr val="00B050"/>
                </a:solidFill>
              </a:rPr>
              <a:t>MnO</a:t>
            </a:r>
            <a:r>
              <a:rPr lang="en-US" sz="2800" baseline="-25000" dirty="0" smtClean="0">
                <a:solidFill>
                  <a:srgbClr val="00B050"/>
                </a:solidFill>
              </a:rPr>
              <a:t>2</a:t>
            </a:r>
            <a:r>
              <a:rPr lang="zh-CN" altLang="en-US" sz="2800" dirty="0" smtClean="0">
                <a:solidFill>
                  <a:srgbClr val="00B050"/>
                </a:solidFill>
              </a:rPr>
              <a:t>是   </a:t>
            </a:r>
            <a:endParaRPr lang="en-US" altLang="zh-CN" sz="2800" dirty="0" smtClean="0">
              <a:solidFill>
                <a:srgbClr val="00B050"/>
              </a:solidFill>
            </a:endParaRPr>
          </a:p>
          <a:p>
            <a:pPr marL="342900" lvl="0" indent="-342900"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en-US" altLang="zh-CN" sz="2800" dirty="0" smtClean="0">
                <a:solidFill>
                  <a:srgbClr val="00B050"/>
                </a:solidFill>
              </a:rPr>
              <a:t>               </a:t>
            </a:r>
            <a:r>
              <a:rPr lang="zh-CN" altLang="en-US" sz="2800" dirty="0" smtClean="0">
                <a:solidFill>
                  <a:srgbClr val="00B050"/>
                </a:solidFill>
              </a:rPr>
              <a:t>催化剂吗？</a:t>
            </a:r>
            <a:endParaRPr kumimoji="0" lang="zh-CN" altLang="en-US" sz="2800" b="1" i="0" u="none" strike="noStrike" kern="0" cap="none" spc="0" normalizeH="0" baseline="-2500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7" name="内容占位符 2"/>
          <p:cNvSpPr txBox="1">
            <a:spLocks/>
          </p:cNvSpPr>
          <p:nvPr/>
        </p:nvSpPr>
        <p:spPr bwMode="auto">
          <a:xfrm>
            <a:off x="3714744" y="1285866"/>
            <a:ext cx="1643074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为什么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？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8" name="动作按钮: 影片 27">
            <a:hlinkClick r:id="rId2" action="ppaction://hlinkfile" highlightClick="1"/>
          </p:cNvPr>
          <p:cNvSpPr/>
          <p:nvPr/>
        </p:nvSpPr>
        <p:spPr bwMode="auto">
          <a:xfrm>
            <a:off x="5429256" y="1357304"/>
            <a:ext cx="1143008" cy="321471"/>
          </a:xfrm>
          <a:prstGeom prst="actionButtonMovie">
            <a:avLst/>
          </a:prstGeom>
          <a:solidFill>
            <a:srgbClr val="00CC00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29" name="Text Box 38"/>
          <p:cNvSpPr txBox="1">
            <a:spLocks noChangeArrowheads="1"/>
          </p:cNvSpPr>
          <p:nvPr/>
        </p:nvSpPr>
        <p:spPr bwMode="auto">
          <a:xfrm>
            <a:off x="642910" y="4214824"/>
            <a:ext cx="8072494" cy="830997"/>
          </a:xfrm>
          <a:prstGeom prst="rect">
            <a:avLst/>
          </a:prstGeom>
          <a:solidFill>
            <a:schemeClr val="bg1"/>
          </a:solidFill>
          <a:ln w="1905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</a:rPr>
              <a:t>注意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r>
              <a:rPr lang="zh-CN" altLang="en-US" dirty="0" smtClean="0"/>
              <a:t>硫酸铜（</a:t>
            </a:r>
            <a:r>
              <a:rPr lang="en-US" altLang="zh-CN" dirty="0" smtClean="0">
                <a:solidFill>
                  <a:srgbClr val="FF0000"/>
                </a:solidFill>
              </a:rPr>
              <a:t>CuSO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4</a:t>
            </a:r>
            <a:r>
              <a:rPr lang="zh-CN" altLang="en-US" dirty="0" smtClean="0"/>
              <a:t>）、氧化铜（</a:t>
            </a:r>
            <a:r>
              <a:rPr lang="en-US" altLang="zh-CN" dirty="0" err="1" smtClean="0">
                <a:solidFill>
                  <a:srgbClr val="FF0000"/>
                </a:solidFill>
              </a:rPr>
              <a:t>CuO</a:t>
            </a:r>
            <a:r>
              <a:rPr lang="zh-CN" altLang="en-US" dirty="0" smtClean="0"/>
              <a:t>）等</a:t>
            </a:r>
            <a:r>
              <a:rPr lang="zh-CN" altLang="en-US" dirty="0" smtClean="0">
                <a:solidFill>
                  <a:srgbClr val="FF0000"/>
                </a:solidFill>
              </a:rPr>
              <a:t>也是</a:t>
            </a:r>
            <a:r>
              <a:rPr lang="zh-CN" altLang="en-US" dirty="0" smtClean="0">
                <a:solidFill>
                  <a:schemeClr val="tx2"/>
                </a:solidFill>
              </a:rPr>
              <a:t>分解      </a:t>
            </a:r>
            <a:endParaRPr lang="en-US" altLang="zh-CN" dirty="0" smtClean="0">
              <a:solidFill>
                <a:schemeClr val="tx2"/>
              </a:solidFill>
            </a:endParaRPr>
          </a:p>
          <a:p>
            <a:r>
              <a:rPr lang="en-US" altLang="zh-CN" dirty="0" smtClean="0">
                <a:solidFill>
                  <a:schemeClr val="tx2"/>
                </a:solidFill>
              </a:rPr>
              <a:t>               H</a:t>
            </a:r>
            <a:r>
              <a:rPr lang="en-US" altLang="zh-CN" baseline="-25000" dirty="0" smtClean="0">
                <a:solidFill>
                  <a:schemeClr val="tx2"/>
                </a:solidFill>
              </a:rPr>
              <a:t>2</a:t>
            </a:r>
            <a:r>
              <a:rPr lang="en-US" altLang="zh-CN" dirty="0" smtClean="0">
                <a:solidFill>
                  <a:schemeClr val="tx2"/>
                </a:solidFill>
              </a:rPr>
              <a:t>O</a:t>
            </a:r>
            <a:r>
              <a:rPr lang="en-US" altLang="zh-CN" baseline="-25000" dirty="0" smtClean="0">
                <a:solidFill>
                  <a:schemeClr val="tx2"/>
                </a:solidFill>
              </a:rPr>
              <a:t>2</a:t>
            </a:r>
            <a:r>
              <a:rPr lang="zh-CN" altLang="en-US" dirty="0" smtClean="0">
                <a:solidFill>
                  <a:schemeClr val="tx2"/>
                </a:solidFill>
              </a:rPr>
              <a:t>制</a:t>
            </a:r>
            <a:r>
              <a:rPr lang="zh-CN" altLang="en-US" dirty="0">
                <a:solidFill>
                  <a:schemeClr val="tx2"/>
                </a:solidFill>
              </a:rPr>
              <a:t>取</a:t>
            </a:r>
            <a:r>
              <a:rPr lang="en-US" altLang="zh-CN" dirty="0">
                <a:solidFill>
                  <a:schemeClr val="tx2"/>
                </a:solidFill>
              </a:rPr>
              <a:t>O</a:t>
            </a:r>
            <a:r>
              <a:rPr lang="en-US" altLang="zh-CN" baseline="-25000" dirty="0">
                <a:solidFill>
                  <a:schemeClr val="tx2"/>
                </a:solidFill>
              </a:rPr>
              <a:t>2</a:t>
            </a:r>
            <a:r>
              <a:rPr lang="zh-CN" altLang="en-US" dirty="0">
                <a:solidFill>
                  <a:schemeClr val="tx2"/>
                </a:solidFill>
              </a:rPr>
              <a:t>的催化剂。</a:t>
            </a:r>
          </a:p>
        </p:txBody>
      </p:sp>
      <p:sp>
        <p:nvSpPr>
          <p:cNvPr id="2" name="矩形标注 1"/>
          <p:cNvSpPr/>
          <p:nvPr/>
        </p:nvSpPr>
        <p:spPr bwMode="auto">
          <a:xfrm>
            <a:off x="5429256" y="214296"/>
            <a:ext cx="2383104" cy="413238"/>
          </a:xfrm>
          <a:prstGeom prst="wedgeRectCallout">
            <a:avLst>
              <a:gd name="adj1" fmla="val -224514"/>
              <a:gd name="adj2" fmla="val 152064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宋体" pitchFamily="2" charset="-122"/>
              </a:rPr>
              <a:t> </a:t>
            </a:r>
            <a:r>
              <a:rPr lang="en-US" altLang="zh-CN" dirty="0"/>
              <a:t>9</a:t>
            </a:r>
            <a:r>
              <a:rPr lang="zh-CN" altLang="zh-CN" dirty="0"/>
              <a:t>、表达与交流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8" grpId="0" autoUpdateAnimBg="0"/>
      <p:bldP spid="49" grpId="0"/>
      <p:bldP spid="1026" grpId="0" animBg="1"/>
      <p:bldP spid="24" grpId="0"/>
      <p:bldP spid="27" grpId="0"/>
      <p:bldP spid="28" grpId="0" animBg="1"/>
      <p:bldP spid="29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8"/>
          <p:cNvSpPr txBox="1">
            <a:spLocks noChangeArrowheads="1"/>
          </p:cNvSpPr>
          <p:nvPr/>
        </p:nvSpPr>
        <p:spPr bwMode="auto">
          <a:xfrm>
            <a:off x="428596" y="428610"/>
            <a:ext cx="77187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课题练习</a:t>
            </a:r>
            <a:r>
              <a:rPr lang="zh-CN" altLang="zh-CN" sz="2800" dirty="0" smtClean="0">
                <a:solidFill>
                  <a:srgbClr val="0000CC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】</a:t>
            </a:r>
            <a:endParaRPr lang="en-US" altLang="zh-CN" sz="2800" dirty="0">
              <a:solidFill>
                <a:srgbClr val="0000CC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eaLnBrk="0" hangingPunct="0"/>
            <a:r>
              <a:rPr lang="en-US" altLang="zh-CN" sz="2800" dirty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lang="zh-CN" altLang="en-US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常温下，过氧化氢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zh-CN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zh-CN" altLang="en-US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和二氧化锰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(MnO</a:t>
            </a:r>
            <a:r>
              <a:rPr lang="en-US" altLang="zh-CN" sz="2800" baseline="-25000" dirty="0" smtClean="0"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</a:p>
          <a:p>
            <a:pPr eaLnBrk="0" hangingPunct="0"/>
            <a:r>
              <a:rPr lang="zh-CN" altLang="en-US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混合，能生成水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zh-CN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zh-CN" altLang="en-US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和氧气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zh-CN" altLang="en-US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。请写出该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反</a:t>
            </a:r>
            <a:endParaRPr lang="en-US" altLang="zh-CN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应的</a:t>
            </a:r>
            <a:r>
              <a:rPr lang="zh-CN" altLang="en-US" sz="2800" dirty="0" smtClean="0">
                <a:latin typeface="Times New Roman" pitchFamily="18" charset="0"/>
                <a:ea typeface="+mn-ea"/>
                <a:cs typeface="Times New Roman" pitchFamily="18" charset="0"/>
              </a:rPr>
              <a:t>文字或符号表达式。</a:t>
            </a:r>
            <a:endParaRPr lang="en-US" altLang="zh-CN" sz="2800" dirty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000232" y="2538416"/>
            <a:ext cx="3784599" cy="747716"/>
            <a:chOff x="1340" y="1995"/>
            <a:chExt cx="2384" cy="628"/>
          </a:xfrm>
        </p:grpSpPr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1340" y="2235"/>
              <a:ext cx="546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latin typeface="Times New Roman" pitchFamily="18" charset="0"/>
                </a:rPr>
                <a:t>H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dirty="0">
                  <a:latin typeface="Times New Roman" pitchFamily="18" charset="0"/>
                </a:rPr>
                <a:t>O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endParaRPr kumimoji="1" lang="en-US" altLang="zh-CN" dirty="0">
                <a:latin typeface="Times New Roman" pitchFamily="18" charset="0"/>
              </a:endParaRPr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2014" y="2388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1874" y="1995"/>
              <a:ext cx="816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000"/>
                  </a:solidFill>
                  <a:latin typeface="Times New Roman" pitchFamily="18" charset="0"/>
                </a:rPr>
                <a:t>    </a:t>
              </a:r>
              <a:r>
                <a:rPr kumimoji="1" lang="en-US" altLang="zh-CN" dirty="0" smtClean="0">
                  <a:solidFill>
                    <a:srgbClr val="FF0000"/>
                  </a:solidFill>
                  <a:latin typeface="Times New Roman" pitchFamily="18" charset="0"/>
                </a:rPr>
                <a:t>MnO</a:t>
              </a:r>
              <a:r>
                <a:rPr kumimoji="1" lang="en-US" altLang="zh-CN" baseline="-25000" dirty="0" smtClean="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kumimoji="1" lang="en-US" altLang="zh-CN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auto">
            <a:xfrm>
              <a:off x="2820" y="2235"/>
              <a:ext cx="904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latin typeface="Times New Roman" pitchFamily="18" charset="0"/>
                </a:rPr>
                <a:t>H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dirty="0">
                  <a:latin typeface="Times New Roman" pitchFamily="18" charset="0"/>
                </a:rPr>
                <a:t>O+O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</a:rPr>
                <a:t>↑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714355" y="1357304"/>
            <a:ext cx="23764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 smtClean="0">
                <a:solidFill>
                  <a:srgbClr val="006600"/>
                </a:solidFill>
                <a:latin typeface="宋体" pitchFamily="2" charset="-122"/>
              </a:rPr>
              <a:t>1</a:t>
            </a:r>
            <a:r>
              <a:rPr lang="zh-CN" altLang="en-US" dirty="0" smtClean="0">
                <a:solidFill>
                  <a:srgbClr val="006600"/>
                </a:solidFill>
                <a:latin typeface="宋体" pitchFamily="2" charset="-122"/>
              </a:rPr>
              <a:t>、</a:t>
            </a:r>
            <a:r>
              <a:rPr lang="zh-CN" altLang="en-US" dirty="0">
                <a:solidFill>
                  <a:srgbClr val="006600"/>
                </a:solidFill>
                <a:latin typeface="宋体" pitchFamily="2" charset="-122"/>
              </a:rPr>
              <a:t>反应原理：</a:t>
            </a:r>
          </a:p>
        </p:txBody>
      </p: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684219" y="649583"/>
            <a:ext cx="57451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latin typeface="Times New Roman" pitchFamily="18" charset="0"/>
              </a:rPr>
              <a:t>三、         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过氧化氢</a:t>
            </a:r>
            <a:r>
              <a:rPr kumimoji="1" lang="zh-CN" altLang="en-US" sz="2800" dirty="0">
                <a:latin typeface="Times New Roman" pitchFamily="18" charset="0"/>
              </a:rPr>
              <a:t>制</a:t>
            </a:r>
            <a:r>
              <a:rPr kumimoji="1" lang="zh-CN" altLang="en-US" sz="2800" dirty="0" smtClean="0">
                <a:latin typeface="Times New Roman" pitchFamily="18" charset="0"/>
              </a:rPr>
              <a:t>氧气法</a:t>
            </a:r>
            <a:endParaRPr kumimoji="1" lang="zh-CN" altLang="en-US" sz="2800" dirty="0">
              <a:latin typeface="Times New Roman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357295" y="642924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 smtClean="0">
                <a:solidFill>
                  <a:srgbClr val="0000CC"/>
                </a:solidFill>
                <a:latin typeface="Times New Roman" pitchFamily="18" charset="0"/>
              </a:rPr>
              <a:t>分解</a:t>
            </a:r>
            <a:endParaRPr lang="zh-CN" altLang="en-US" sz="2800" dirty="0"/>
          </a:p>
        </p:txBody>
      </p:sp>
      <p:grpSp>
        <p:nvGrpSpPr>
          <p:cNvPr id="23" name="Group 8"/>
          <p:cNvGrpSpPr>
            <a:grpSpLocks/>
          </p:cNvGrpSpPr>
          <p:nvPr/>
        </p:nvGrpSpPr>
        <p:grpSpPr bwMode="auto">
          <a:xfrm>
            <a:off x="2716227" y="1071552"/>
            <a:ext cx="3784599" cy="747716"/>
            <a:chOff x="1340" y="1995"/>
            <a:chExt cx="2384" cy="628"/>
          </a:xfrm>
        </p:grpSpPr>
        <p:sp>
          <p:nvSpPr>
            <p:cNvPr id="24" name="Text Box 9"/>
            <p:cNvSpPr txBox="1">
              <a:spLocks noChangeArrowheads="1"/>
            </p:cNvSpPr>
            <p:nvPr/>
          </p:nvSpPr>
          <p:spPr bwMode="auto">
            <a:xfrm>
              <a:off x="1340" y="2235"/>
              <a:ext cx="546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latin typeface="Times New Roman" pitchFamily="18" charset="0"/>
                </a:rPr>
                <a:t>H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dirty="0">
                  <a:latin typeface="Times New Roman" pitchFamily="18" charset="0"/>
                </a:rPr>
                <a:t>O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endParaRPr kumimoji="1" lang="en-US" altLang="zh-CN" dirty="0">
                <a:latin typeface="Times New Roman" pitchFamily="18" charset="0"/>
              </a:endParaRPr>
            </a:p>
          </p:txBody>
        </p:sp>
        <p:sp>
          <p:nvSpPr>
            <p:cNvPr id="26" name="Line 10"/>
            <p:cNvSpPr>
              <a:spLocks noChangeShapeType="1"/>
            </p:cNvSpPr>
            <p:nvPr/>
          </p:nvSpPr>
          <p:spPr bwMode="auto">
            <a:xfrm>
              <a:off x="2014" y="2388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Text Box 11"/>
            <p:cNvSpPr txBox="1">
              <a:spLocks noChangeArrowheads="1"/>
            </p:cNvSpPr>
            <p:nvPr/>
          </p:nvSpPr>
          <p:spPr bwMode="auto">
            <a:xfrm>
              <a:off x="1874" y="1995"/>
              <a:ext cx="816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000"/>
                  </a:solidFill>
                  <a:latin typeface="Times New Roman" pitchFamily="18" charset="0"/>
                </a:rPr>
                <a:t>    </a:t>
              </a:r>
              <a:r>
                <a:rPr kumimoji="1" lang="en-US" altLang="zh-CN" dirty="0" smtClean="0">
                  <a:solidFill>
                    <a:srgbClr val="FF0000"/>
                  </a:solidFill>
                  <a:latin typeface="Times New Roman" pitchFamily="18" charset="0"/>
                </a:rPr>
                <a:t>MnO</a:t>
              </a:r>
              <a:r>
                <a:rPr kumimoji="1" lang="en-US" altLang="zh-CN" baseline="-25000" dirty="0" smtClean="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kumimoji="1" lang="en-US" altLang="zh-CN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>
              <a:off x="2820" y="2235"/>
              <a:ext cx="904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latin typeface="Times New Roman" pitchFamily="18" charset="0"/>
                </a:rPr>
                <a:t>H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dirty="0">
                  <a:latin typeface="Times New Roman" pitchFamily="18" charset="0"/>
                </a:rPr>
                <a:t>O+O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</a:rPr>
                <a:t>↑</a:t>
              </a:r>
            </a:p>
          </p:txBody>
        </p:sp>
      </p:grpSp>
      <p:grpSp>
        <p:nvGrpSpPr>
          <p:cNvPr id="29" name="Group 24"/>
          <p:cNvGrpSpPr>
            <a:grpSpLocks/>
          </p:cNvGrpSpPr>
          <p:nvPr/>
        </p:nvGrpSpPr>
        <p:grpSpPr bwMode="auto">
          <a:xfrm>
            <a:off x="1293187" y="2609574"/>
            <a:ext cx="2344738" cy="1584724"/>
            <a:chOff x="621" y="2872"/>
            <a:chExt cx="1477" cy="1331"/>
          </a:xfrm>
        </p:grpSpPr>
        <p:sp>
          <p:nvSpPr>
            <p:cNvPr id="45" name="Text Box 25"/>
            <p:cNvSpPr txBox="1">
              <a:spLocks noChangeArrowheads="1"/>
            </p:cNvSpPr>
            <p:nvPr/>
          </p:nvSpPr>
          <p:spPr bwMode="auto">
            <a:xfrm>
              <a:off x="621" y="3150"/>
              <a:ext cx="701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dirty="0">
                  <a:latin typeface="Times New Roman" pitchFamily="18" charset="0"/>
                </a:rPr>
                <a:t>特点：</a:t>
              </a:r>
            </a:p>
          </p:txBody>
        </p:sp>
        <p:sp>
          <p:nvSpPr>
            <p:cNvPr id="46" name="AutoShape 26"/>
            <p:cNvSpPr>
              <a:spLocks/>
            </p:cNvSpPr>
            <p:nvPr/>
          </p:nvSpPr>
          <p:spPr bwMode="auto">
            <a:xfrm>
              <a:off x="1156" y="3003"/>
              <a:ext cx="48" cy="720"/>
            </a:xfrm>
            <a:prstGeom prst="leftBrace">
              <a:avLst>
                <a:gd name="adj1" fmla="val 12500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7" name="Text Box 27"/>
            <p:cNvSpPr txBox="1">
              <a:spLocks noChangeArrowheads="1"/>
            </p:cNvSpPr>
            <p:nvPr/>
          </p:nvSpPr>
          <p:spPr bwMode="auto">
            <a:xfrm>
              <a:off x="1247" y="2872"/>
              <a:ext cx="798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dirty="0">
                  <a:latin typeface="Times New Roman" pitchFamily="18" charset="0"/>
                </a:rPr>
                <a:t>一  变：</a:t>
              </a:r>
            </a:p>
          </p:txBody>
        </p:sp>
        <p:sp>
          <p:nvSpPr>
            <p:cNvPr id="50" name="Text Box 28"/>
            <p:cNvSpPr txBox="1">
              <a:spLocks noChangeArrowheads="1"/>
            </p:cNvSpPr>
            <p:nvPr/>
          </p:nvSpPr>
          <p:spPr bwMode="auto">
            <a:xfrm>
              <a:off x="1202" y="3572"/>
              <a:ext cx="896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dirty="0">
                  <a:latin typeface="Times New Roman" pitchFamily="18" charset="0"/>
                </a:rPr>
                <a:t>二不变：</a:t>
              </a:r>
            </a:p>
          </p:txBody>
        </p:sp>
        <p:sp>
          <p:nvSpPr>
            <p:cNvPr id="52" name="AutoShape 29"/>
            <p:cNvSpPr>
              <a:spLocks/>
            </p:cNvSpPr>
            <p:nvPr/>
          </p:nvSpPr>
          <p:spPr bwMode="auto">
            <a:xfrm>
              <a:off x="2018" y="3500"/>
              <a:ext cx="43" cy="703"/>
            </a:xfrm>
            <a:prstGeom prst="leftBrace">
              <a:avLst>
                <a:gd name="adj1" fmla="val 833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6" name="Text Box 36"/>
          <p:cNvSpPr txBox="1">
            <a:spLocks noChangeArrowheads="1"/>
          </p:cNvSpPr>
          <p:nvPr/>
        </p:nvSpPr>
        <p:spPr bwMode="auto">
          <a:xfrm>
            <a:off x="741311" y="1967209"/>
            <a:ext cx="34290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、催化剂 </a:t>
            </a:r>
            <a:r>
              <a:rPr kumimoji="1" lang="zh-CN" altLang="en-US" dirty="0" smtClean="0">
                <a:solidFill>
                  <a:srgbClr val="002060"/>
                </a:solidFill>
                <a:latin typeface="Times New Roman" pitchFamily="18" charset="0"/>
              </a:rPr>
              <a:t>（或</a:t>
            </a:r>
            <a:r>
              <a:rPr kumimoji="1" lang="zh-CN" altLang="en-US" dirty="0" smtClean="0">
                <a:solidFill>
                  <a:srgbClr val="0000CC"/>
                </a:solidFill>
                <a:latin typeface="Times New Roman" pitchFamily="18" charset="0"/>
              </a:rPr>
              <a:t>触媒</a:t>
            </a:r>
            <a:r>
              <a:rPr kumimoji="1" lang="zh-CN" altLang="en-US" dirty="0" smtClean="0">
                <a:solidFill>
                  <a:srgbClr val="002060"/>
                </a:solidFill>
                <a:latin typeface="Times New Roman" pitchFamily="18" charset="0"/>
              </a:rPr>
              <a:t>  ）</a:t>
            </a:r>
            <a:endParaRPr kumimoji="1" lang="zh-CN" alt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59" name="Text Box 30"/>
          <p:cNvSpPr txBox="1">
            <a:spLocks noChangeArrowheads="1"/>
          </p:cNvSpPr>
          <p:nvPr/>
        </p:nvSpPr>
        <p:spPr bwMode="auto">
          <a:xfrm>
            <a:off x="3582890" y="2455980"/>
            <a:ext cx="38956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600" dirty="0">
                <a:solidFill>
                  <a:srgbClr val="0000CC"/>
                </a:solidFill>
                <a:latin typeface="Times New Roman" pitchFamily="18" charset="0"/>
              </a:rPr>
              <a:t>改变</a:t>
            </a:r>
            <a:r>
              <a:rPr kumimoji="1" lang="zh-CN" altLang="en-US" dirty="0">
                <a:latin typeface="Times New Roman" pitchFamily="18" charset="0"/>
              </a:rPr>
              <a:t>其它物质的反应速率</a:t>
            </a:r>
          </a:p>
        </p:txBody>
      </p:sp>
      <p:sp>
        <p:nvSpPr>
          <p:cNvPr id="60" name="Text Box 31"/>
          <p:cNvSpPr txBox="1">
            <a:spLocks noChangeArrowheads="1"/>
          </p:cNvSpPr>
          <p:nvPr/>
        </p:nvSpPr>
        <p:spPr bwMode="auto">
          <a:xfrm>
            <a:off x="3579205" y="3045344"/>
            <a:ext cx="364333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dirty="0" smtClean="0">
                <a:latin typeface="Times New Roman" pitchFamily="18" charset="0"/>
              </a:rPr>
              <a:t>反应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前后：</a:t>
            </a:r>
            <a:r>
              <a:rPr kumimoji="1"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其</a:t>
            </a:r>
            <a:r>
              <a:rPr kumimoji="1" lang="zh-CN" altLang="en-US" sz="3600" dirty="0" smtClean="0">
                <a:solidFill>
                  <a:srgbClr val="0000CC"/>
                </a:solidFill>
                <a:latin typeface="Times New Roman" pitchFamily="18" charset="0"/>
              </a:rPr>
              <a:t>质量</a:t>
            </a:r>
            <a:r>
              <a:rPr kumimoji="1" lang="zh-CN" altLang="en-US" dirty="0">
                <a:solidFill>
                  <a:srgbClr val="006600"/>
                </a:solidFill>
                <a:latin typeface="Times New Roman" pitchFamily="18" charset="0"/>
              </a:rPr>
              <a:t>不变</a:t>
            </a:r>
          </a:p>
        </p:txBody>
      </p:sp>
      <p:sp>
        <p:nvSpPr>
          <p:cNvPr id="61" name="Text Box 32"/>
          <p:cNvSpPr txBox="1">
            <a:spLocks noChangeArrowheads="1"/>
          </p:cNvSpPr>
          <p:nvPr/>
        </p:nvSpPr>
        <p:spPr bwMode="auto">
          <a:xfrm>
            <a:off x="3579203" y="3711369"/>
            <a:ext cx="45127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dirty="0" smtClean="0">
                <a:latin typeface="Times New Roman" pitchFamily="18" charset="0"/>
              </a:rPr>
              <a:t>反应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前后：</a:t>
            </a:r>
            <a:r>
              <a:rPr kumimoji="1"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其</a:t>
            </a:r>
            <a:r>
              <a:rPr kumimoji="1" lang="zh-CN" altLang="en-US" sz="3600" dirty="0" smtClean="0">
                <a:solidFill>
                  <a:srgbClr val="0000CC"/>
                </a:solidFill>
                <a:latin typeface="Times New Roman" pitchFamily="18" charset="0"/>
              </a:rPr>
              <a:t>化学性质</a:t>
            </a:r>
            <a:r>
              <a:rPr kumimoji="1" lang="zh-CN" altLang="en-US" dirty="0">
                <a:solidFill>
                  <a:srgbClr val="006600"/>
                </a:solidFill>
                <a:latin typeface="Times New Roman" pitchFamily="18" charset="0"/>
              </a:rPr>
              <a:t>不变</a:t>
            </a:r>
          </a:p>
        </p:txBody>
      </p:sp>
      <p:sp>
        <p:nvSpPr>
          <p:cNvPr id="62" name="Text Box 37"/>
          <p:cNvSpPr txBox="1">
            <a:spLocks noChangeArrowheads="1"/>
          </p:cNvSpPr>
          <p:nvPr/>
        </p:nvSpPr>
        <p:spPr bwMode="auto">
          <a:xfrm>
            <a:off x="8222674" y="2498406"/>
            <a:ext cx="51969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 smtClean="0">
                <a:solidFill>
                  <a:srgbClr val="FF0000"/>
                </a:solidFill>
              </a:rPr>
              <a:t>催</a:t>
            </a:r>
            <a:endParaRPr lang="en-US" altLang="zh-CN" sz="2600" dirty="0" smtClean="0">
              <a:solidFill>
                <a:srgbClr val="FF0000"/>
              </a:solidFill>
            </a:endParaRPr>
          </a:p>
          <a:p>
            <a:r>
              <a:rPr lang="zh-CN" altLang="en-US" sz="2600" dirty="0" smtClean="0">
                <a:solidFill>
                  <a:srgbClr val="FF0000"/>
                </a:solidFill>
              </a:rPr>
              <a:t>化</a:t>
            </a:r>
            <a:endParaRPr lang="en-US" altLang="zh-CN" sz="2600" dirty="0" smtClean="0">
              <a:solidFill>
                <a:srgbClr val="FF0000"/>
              </a:solidFill>
            </a:endParaRPr>
          </a:p>
          <a:p>
            <a:r>
              <a:rPr lang="zh-CN" altLang="en-US" sz="2600" dirty="0" smtClean="0">
                <a:solidFill>
                  <a:srgbClr val="FF0000"/>
                </a:solidFill>
              </a:rPr>
              <a:t>作</a:t>
            </a:r>
            <a:endParaRPr lang="en-US" altLang="zh-CN" sz="2600" dirty="0" smtClean="0">
              <a:solidFill>
                <a:srgbClr val="FF0000"/>
              </a:solidFill>
            </a:endParaRPr>
          </a:p>
          <a:p>
            <a:r>
              <a:rPr lang="zh-CN" altLang="en-US" sz="2600" dirty="0" smtClean="0">
                <a:solidFill>
                  <a:srgbClr val="FF0000"/>
                </a:solidFill>
              </a:rPr>
              <a:t>用</a:t>
            </a:r>
            <a:endParaRPr lang="zh-CN" altLang="en-US" sz="2600" dirty="0">
              <a:solidFill>
                <a:srgbClr val="FF0000"/>
              </a:solidFill>
            </a:endParaRPr>
          </a:p>
        </p:txBody>
      </p:sp>
      <p:sp>
        <p:nvSpPr>
          <p:cNvPr id="63" name="AutoShape 2"/>
          <p:cNvSpPr>
            <a:spLocks/>
          </p:cNvSpPr>
          <p:nvPr/>
        </p:nvSpPr>
        <p:spPr bwMode="auto">
          <a:xfrm>
            <a:off x="8099427" y="2718154"/>
            <a:ext cx="142876" cy="1232306"/>
          </a:xfrm>
          <a:prstGeom prst="rightBrace">
            <a:avLst>
              <a:gd name="adj1" fmla="val 57040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5" grpId="0"/>
      <p:bldP spid="30" grpId="0"/>
      <p:bldP spid="56" grpId="0" autoUpdateAnimBg="0"/>
      <p:bldP spid="59" grpId="0"/>
      <p:bldP spid="60" grpId="0"/>
      <p:bldP spid="61" grpId="0"/>
      <p:bldP spid="62" grpId="0"/>
      <p:bldP spid="6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图片 4" descr="g33_11500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5" y="1350243"/>
            <a:ext cx="3748079" cy="2229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矩形 5"/>
          <p:cNvSpPr>
            <a:spLocks noChangeArrowheads="1"/>
          </p:cNvSpPr>
          <p:nvPr/>
        </p:nvSpPr>
        <p:spPr bwMode="auto">
          <a:xfrm>
            <a:off x="395289" y="476894"/>
            <a:ext cx="33194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6600"/>
                </a:solidFill>
              </a:rPr>
              <a:t>3</a:t>
            </a:r>
            <a:r>
              <a:rPr lang="zh-CN" altLang="en-US" sz="2800" dirty="0" smtClean="0">
                <a:solidFill>
                  <a:srgbClr val="006600"/>
                </a:solidFill>
              </a:rPr>
              <a:t>、</a:t>
            </a:r>
            <a:r>
              <a:rPr lang="zh-CN" altLang="zh-CN" sz="2800" dirty="0" smtClean="0">
                <a:solidFill>
                  <a:srgbClr val="006600"/>
                </a:solidFill>
              </a:rPr>
              <a:t>催化剂</a:t>
            </a:r>
            <a:r>
              <a:rPr lang="zh-CN" altLang="zh-CN" sz="2800" dirty="0">
                <a:solidFill>
                  <a:srgbClr val="006600"/>
                </a:solidFill>
              </a:rPr>
              <a:t>的应用</a:t>
            </a:r>
            <a:endParaRPr lang="zh-CN" altLang="en-US" sz="2800" dirty="0">
              <a:solidFill>
                <a:srgbClr val="006600"/>
              </a:solidFill>
            </a:endParaRPr>
          </a:p>
        </p:txBody>
      </p:sp>
      <p:pic>
        <p:nvPicPr>
          <p:cNvPr id="15364" name="图片 5" descr="u=3176984612,928473660&amp;fm=21&amp;gp=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786064"/>
            <a:ext cx="3286148" cy="2198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7072362" y="859214"/>
            <a:ext cx="1857356" cy="15696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</a:rPr>
              <a:t>汽车</a:t>
            </a:r>
            <a:r>
              <a:rPr lang="zh-CN" altLang="en-US" dirty="0" smtClean="0">
                <a:solidFill>
                  <a:srgbClr val="FF0000"/>
                </a:solidFill>
              </a:rPr>
              <a:t>尾气处理</a:t>
            </a:r>
            <a:r>
              <a:rPr lang="zh-CN" altLang="en-US" dirty="0">
                <a:solidFill>
                  <a:srgbClr val="FF0000"/>
                </a:solidFill>
              </a:rPr>
              <a:t>中促进有害气体的转化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393703" y="3455265"/>
            <a:ext cx="367823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CC"/>
                </a:solidFill>
              </a:rPr>
              <a:t>石油炼制过程中，高效</a:t>
            </a:r>
            <a:r>
              <a:rPr lang="zh-CN" altLang="en-US" dirty="0" smtClean="0">
                <a:solidFill>
                  <a:srgbClr val="0000CC"/>
                </a:solidFill>
              </a:rPr>
              <a:t>催化生产</a:t>
            </a:r>
            <a:r>
              <a:rPr lang="zh-CN" altLang="en-US" dirty="0">
                <a:solidFill>
                  <a:srgbClr val="0000CC"/>
                </a:solidFill>
              </a:rPr>
              <a:t>脱硫汽油、煤油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7572396" y="3455265"/>
            <a:ext cx="17145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6600"/>
                </a:solidFill>
              </a:rPr>
              <a:t>用酶作催化剂酿酒</a:t>
            </a:r>
          </a:p>
        </p:txBody>
      </p:sp>
      <p:pic>
        <p:nvPicPr>
          <p:cNvPr id="10" name="图片 9" descr="汽车尾气.jpg"/>
          <p:cNvPicPr>
            <a:picLocks noChangeAspect="1"/>
          </p:cNvPicPr>
          <p:nvPr/>
        </p:nvPicPr>
        <p:blipFill>
          <a:blip r:embed="rId4"/>
          <a:srcRect r="27419" b="14956"/>
          <a:stretch>
            <a:fillRect/>
          </a:stretch>
        </p:blipFill>
        <p:spPr>
          <a:xfrm>
            <a:off x="4143372" y="714362"/>
            <a:ext cx="2857520" cy="1905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785786" y="3048662"/>
            <a:ext cx="55721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6600"/>
                </a:solidFill>
              </a:rPr>
              <a:t>3</a:t>
            </a:r>
            <a:r>
              <a:rPr lang="zh-CN" altLang="en-US" sz="2800" dirty="0" smtClean="0">
                <a:solidFill>
                  <a:srgbClr val="006600"/>
                </a:solidFill>
              </a:rPr>
              <a:t>、在验证催化剂时要注意对比</a:t>
            </a:r>
            <a:endParaRPr lang="zh-CN" altLang="en-US" sz="2800" dirty="0">
              <a:solidFill>
                <a:srgbClr val="0066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85786" y="2334282"/>
            <a:ext cx="46434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en-US" altLang="zh-CN" sz="2800" dirty="0" smtClean="0">
                <a:solidFill>
                  <a:srgbClr val="003366"/>
                </a:solidFill>
              </a:rPr>
              <a:t>2</a:t>
            </a:r>
            <a:r>
              <a:rPr lang="zh-CN" altLang="en-US" sz="2800" dirty="0" smtClean="0">
                <a:solidFill>
                  <a:srgbClr val="003366"/>
                </a:solidFill>
              </a:rPr>
              <a:t>、初步认识催化剂的特征</a:t>
            </a:r>
            <a:endParaRPr lang="zh-CN" altLang="en-US" sz="2800" dirty="0">
              <a:solidFill>
                <a:srgbClr val="003366"/>
              </a:solidFill>
            </a:endParaRPr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593244" y="857238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dirty="0" smtClean="0">
                <a:solidFill>
                  <a:srgbClr val="0000CC"/>
                </a:solidFill>
                <a:latin typeface="Times New Roman" pitchFamily="18" charset="0"/>
              </a:rPr>
              <a:t>【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Times New Roman" pitchFamily="18" charset="0"/>
              </a:rPr>
              <a:t>请你谈谈今天的收获</a:t>
            </a:r>
            <a:r>
              <a:rPr kumimoji="1" lang="en-US" altLang="zh-CN" sz="2800" dirty="0" smtClean="0">
                <a:solidFill>
                  <a:srgbClr val="0000CC"/>
                </a:solidFill>
                <a:latin typeface="Times New Roman" pitchFamily="18" charset="0"/>
              </a:rPr>
              <a:t>】</a:t>
            </a:r>
            <a:endParaRPr kumimoji="1" lang="en-US" altLang="zh-CN" sz="2800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85786" y="1619902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r>
              <a:rPr lang="zh-CN" altLang="en-US" sz="2800" dirty="0" smtClean="0">
                <a:solidFill>
                  <a:srgbClr val="FF0000"/>
                </a:solidFill>
              </a:rPr>
              <a:t>、知道实验室可以用</a:t>
            </a:r>
            <a:r>
              <a:rPr lang="en-US" altLang="zh-CN" sz="2800" dirty="0" smtClean="0">
                <a:solidFill>
                  <a:srgbClr val="FF0000"/>
                </a:solidFill>
              </a:rPr>
              <a:t>H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CN" sz="2800" dirty="0" smtClean="0">
                <a:solidFill>
                  <a:srgbClr val="FF0000"/>
                </a:solidFill>
              </a:rPr>
              <a:t>O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</a:rPr>
              <a:t>来制取</a:t>
            </a:r>
            <a:r>
              <a:rPr lang="en-US" altLang="zh-CN" sz="2800" dirty="0" smtClean="0">
                <a:solidFill>
                  <a:srgbClr val="FF0000"/>
                </a:solidFill>
              </a:rPr>
              <a:t>O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5786" y="3763042"/>
            <a:ext cx="6000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en-US" altLang="zh-CN" sz="2800" dirty="0" smtClean="0">
                <a:solidFill>
                  <a:srgbClr val="0000CC"/>
                </a:solidFill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</a:rPr>
              <a:t>、</a:t>
            </a:r>
            <a:r>
              <a:rPr lang="en-US" altLang="zh-CN" sz="2800" dirty="0" smtClean="0">
                <a:solidFill>
                  <a:srgbClr val="0000CC"/>
                </a:solidFill>
              </a:rPr>
              <a:t> </a:t>
            </a:r>
            <a:r>
              <a:rPr lang="zh-CN" altLang="en-US" sz="2800" dirty="0" smtClean="0">
                <a:solidFill>
                  <a:srgbClr val="0000CC"/>
                </a:solidFill>
              </a:rPr>
              <a:t>在化学反应中要有条件意识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71472" y="1571618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6600"/>
                </a:solidFill>
              </a:rPr>
              <a:t>【</a:t>
            </a:r>
            <a:r>
              <a:rPr lang="zh-CN" altLang="en-US" sz="3200" dirty="0" smtClean="0">
                <a:solidFill>
                  <a:srgbClr val="006600"/>
                </a:solidFill>
              </a:rPr>
              <a:t>家庭作业</a:t>
            </a:r>
            <a:r>
              <a:rPr lang="en-US" altLang="zh-CN" sz="3200" dirty="0" smtClean="0">
                <a:solidFill>
                  <a:srgbClr val="006600"/>
                </a:solidFill>
              </a:rPr>
              <a:t>】</a:t>
            </a:r>
            <a:endParaRPr lang="zh-CN" altLang="en-US" sz="3200" dirty="0">
              <a:solidFill>
                <a:srgbClr val="0066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85786" y="2357436"/>
            <a:ext cx="4643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r>
              <a:rPr lang="zh-CN" altLang="en-US" sz="2800" dirty="0" smtClean="0">
                <a:solidFill>
                  <a:srgbClr val="FF0000"/>
                </a:solidFill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dirty="0" smtClean="0">
                <a:solidFill>
                  <a:srgbClr val="FF0000"/>
                </a:solidFill>
              </a:rPr>
              <a:t>闯关</a:t>
            </a:r>
            <a:r>
              <a:rPr lang="en-US" altLang="zh-CN" sz="2800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dirty="0" smtClean="0">
                <a:solidFill>
                  <a:srgbClr val="FF0000"/>
                </a:solidFill>
              </a:rPr>
              <a:t>》P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21-22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85786" y="3029179"/>
            <a:ext cx="7643860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</a:rPr>
              <a:t>、</a:t>
            </a:r>
            <a:r>
              <a:rPr lang="en-US" altLang="zh-CN" sz="2800" dirty="0" smtClean="0"/>
              <a:t> </a:t>
            </a:r>
            <a:r>
              <a:rPr lang="zh-CN" altLang="en-US" sz="2800" dirty="0" smtClean="0"/>
              <a:t>设计实验证明：“</a:t>
            </a:r>
            <a:r>
              <a:rPr lang="en-US" sz="2800" dirty="0" smtClean="0">
                <a:solidFill>
                  <a:srgbClr val="0000CC"/>
                </a:solidFill>
              </a:rPr>
              <a:t>MnO</a:t>
            </a:r>
            <a:r>
              <a:rPr lang="en-US" sz="2800" baseline="-25000" dirty="0" smtClean="0">
                <a:solidFill>
                  <a:srgbClr val="0000CC"/>
                </a:solidFill>
              </a:rPr>
              <a:t>2</a:t>
            </a:r>
            <a:r>
              <a:rPr lang="zh-CN" altLang="en-US" sz="2800" dirty="0" smtClean="0">
                <a:solidFill>
                  <a:srgbClr val="0000CC"/>
                </a:solidFill>
              </a:rPr>
              <a:t>是分解</a:t>
            </a:r>
            <a:r>
              <a:rPr lang="en-US" sz="2800" dirty="0" smtClean="0">
                <a:solidFill>
                  <a:srgbClr val="0000CC"/>
                </a:solidFill>
              </a:rPr>
              <a:t>H</a:t>
            </a:r>
            <a:r>
              <a:rPr lang="en-US" sz="2800" baseline="-25000" dirty="0" smtClean="0">
                <a:solidFill>
                  <a:srgbClr val="0000CC"/>
                </a:solidFill>
              </a:rPr>
              <a:t>2</a:t>
            </a:r>
            <a:r>
              <a:rPr lang="en-US" sz="2800" dirty="0" smtClean="0">
                <a:solidFill>
                  <a:srgbClr val="0000CC"/>
                </a:solidFill>
              </a:rPr>
              <a:t>O</a:t>
            </a:r>
            <a:r>
              <a:rPr lang="en-US" sz="2800" baseline="-25000" dirty="0" smtClean="0">
                <a:solidFill>
                  <a:srgbClr val="0000CC"/>
                </a:solidFill>
              </a:rPr>
              <a:t>2</a:t>
            </a:r>
            <a:r>
              <a:rPr lang="zh-CN" altLang="en-US" sz="2800" dirty="0" smtClean="0">
                <a:solidFill>
                  <a:srgbClr val="0000CC"/>
                </a:solidFill>
              </a:rPr>
              <a:t>制</a:t>
            </a:r>
            <a:r>
              <a:rPr lang="en-US" sz="2800" dirty="0" smtClean="0">
                <a:solidFill>
                  <a:srgbClr val="0000CC"/>
                </a:solidFill>
              </a:rPr>
              <a:t>O</a:t>
            </a:r>
            <a:r>
              <a:rPr lang="en-US" sz="2800" baseline="-25000" dirty="0" smtClean="0">
                <a:solidFill>
                  <a:srgbClr val="0000CC"/>
                </a:solidFill>
              </a:rPr>
              <a:t>2</a:t>
            </a:r>
            <a:r>
              <a:rPr lang="zh-CN" altLang="en-US" sz="2800" dirty="0" smtClean="0">
                <a:solidFill>
                  <a:srgbClr val="0000CC"/>
                </a:solidFill>
              </a:rPr>
              <a:t>的  </a:t>
            </a:r>
            <a:endParaRPr lang="en-US" altLang="zh-CN" sz="2800" dirty="0" smtClean="0">
              <a:solidFill>
                <a:srgbClr val="0000CC"/>
              </a:solidFill>
            </a:endParaRPr>
          </a:p>
          <a:p>
            <a:pPr marL="342900" lvl="0" indent="-342900"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en-US" altLang="zh-CN" sz="2800" dirty="0" smtClean="0">
                <a:solidFill>
                  <a:srgbClr val="0000CC"/>
                </a:solidFill>
              </a:rPr>
              <a:t>       </a:t>
            </a:r>
            <a:r>
              <a:rPr lang="zh-CN" altLang="en-US" sz="2800" dirty="0" smtClean="0">
                <a:solidFill>
                  <a:srgbClr val="0000CC"/>
                </a:solidFill>
              </a:rPr>
              <a:t>反应中的催化剂。</a:t>
            </a:r>
            <a:r>
              <a:rPr lang="zh-CN" altLang="en-US" sz="2800" dirty="0" smtClean="0"/>
              <a:t> </a:t>
            </a:r>
            <a:r>
              <a:rPr lang="zh-CN" altLang="en-US" sz="2800" dirty="0" smtClean="0">
                <a:solidFill>
                  <a:srgbClr val="006600"/>
                </a:solidFill>
              </a:rPr>
              <a:t>（作业本上）</a:t>
            </a:r>
            <a:endParaRPr lang="zh-CN" altLang="en-US" sz="2800" dirty="0">
              <a:solidFill>
                <a:srgbClr val="006600"/>
              </a:solidFill>
            </a:endParaRPr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593244" y="857238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dirty="0" smtClean="0">
                <a:solidFill>
                  <a:srgbClr val="0000CC"/>
                </a:solidFill>
                <a:latin typeface="Times New Roman" pitchFamily="18" charset="0"/>
              </a:rPr>
              <a:t>【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Times New Roman" pitchFamily="18" charset="0"/>
              </a:rPr>
              <a:t>请你谈谈今天的收获</a:t>
            </a:r>
            <a:r>
              <a:rPr kumimoji="1" lang="en-US" altLang="zh-CN" sz="2800" dirty="0" smtClean="0">
                <a:solidFill>
                  <a:srgbClr val="0000CC"/>
                </a:solidFill>
                <a:latin typeface="Times New Roman" pitchFamily="18" charset="0"/>
              </a:rPr>
              <a:t>】</a:t>
            </a:r>
            <a:endParaRPr kumimoji="1" lang="en-US" altLang="zh-CN" sz="2800" dirty="0">
              <a:solidFill>
                <a:srgbClr val="0000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43175" y="428610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</a:rPr>
              <a:t>【</a:t>
            </a:r>
            <a:r>
              <a:rPr lang="zh-CN" altLang="en-US" sz="3200" dirty="0" smtClean="0">
                <a:solidFill>
                  <a:srgbClr val="0000CC"/>
                </a:solidFill>
              </a:rPr>
              <a:t>学以致用</a:t>
            </a:r>
            <a:r>
              <a:rPr lang="en-US" altLang="zh-CN" sz="3200" dirty="0" smtClean="0">
                <a:solidFill>
                  <a:srgbClr val="0000CC"/>
                </a:solidFill>
              </a:rPr>
              <a:t>】</a:t>
            </a:r>
            <a:endParaRPr lang="zh-CN" altLang="en-US" sz="3200" dirty="0">
              <a:solidFill>
                <a:srgbClr val="0000CC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8598" y="1071552"/>
            <a:ext cx="8143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．水有多种用途，例如铝与碘的化合反应十分缓慢，若滴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入少量水，则立即剧烈反应，反应前后水的质量和性质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不发生改变，该反应中水是（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A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．反应物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B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．生成物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C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．催化剂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D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．稀释作用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7159" y="2678910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下列关于催化剂的说法中，正确的是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　   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28665" y="3107538"/>
            <a:ext cx="6500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一种物质只可以催化一个化学反应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28667" y="3536166"/>
            <a:ext cx="5500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化学反应发生后催化剂的质量会增加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8665" y="3940016"/>
            <a:ext cx="59293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催化剂肯定能改变化学反应速率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28667" y="4368644"/>
            <a:ext cx="66437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化学反应前后催化剂的物理性质完全相同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28596" y="1142990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．在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zh-CN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制氧气的实验中，小明忘记加入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en-US" altLang="zh-CN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，其实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验结果可能是（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7224" y="1928811"/>
            <a:ext cx="7715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没有氧气生成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B.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产生氧气的质量很少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7240" y="2328638"/>
            <a:ext cx="77152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产生氧气的速率很慢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D.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没有影响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8598" y="2893224"/>
            <a:ext cx="61436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．下列对催化剂描述正确的是（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8663" y="3321852"/>
            <a:ext cx="47149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任何化学反应都需要催化剂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28665" y="3696902"/>
            <a:ext cx="6500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催化剂在反应前后本身的质量发生了变化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28669" y="4125530"/>
            <a:ext cx="41969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C.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只有分解反应才需要催化剂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28663" y="4520255"/>
            <a:ext cx="58579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D.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某些化学反应可以有多种催化剂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43175" y="428610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</a:rPr>
              <a:t>【</a:t>
            </a:r>
            <a:r>
              <a:rPr lang="zh-CN" altLang="en-US" sz="3200" dirty="0" smtClean="0">
                <a:solidFill>
                  <a:srgbClr val="0000CC"/>
                </a:solidFill>
              </a:rPr>
              <a:t>学以致用</a:t>
            </a:r>
            <a:r>
              <a:rPr lang="en-US" altLang="zh-CN" sz="3200" dirty="0" smtClean="0">
                <a:solidFill>
                  <a:srgbClr val="0000CC"/>
                </a:solidFill>
              </a:rPr>
              <a:t>】</a:t>
            </a:r>
            <a:endParaRPr lang="zh-CN" altLang="en-US" sz="32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7161" y="214296"/>
            <a:ext cx="62150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zh-CN" altLang="en-US" dirty="0" smtClean="0"/>
              <a:t> ．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以下是小明同学设计的一个实验方案：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8600" y="642924"/>
            <a:ext cx="79296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实验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：取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5mL5%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的过氧化氢溶液于试管中，把带火星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的木条伸入试管中。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57161" y="1395705"/>
            <a:ext cx="87868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实验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：向上述试管中加入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1g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二氧化锰，再伸入带火星的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木条。 </a:t>
            </a:r>
          </a:p>
        </p:txBody>
      </p:sp>
      <p:sp>
        <p:nvSpPr>
          <p:cNvPr id="8" name="矩形 7"/>
          <p:cNvSpPr/>
          <p:nvPr/>
        </p:nvSpPr>
        <p:spPr>
          <a:xfrm>
            <a:off x="428602" y="1821653"/>
            <a:ext cx="86439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实验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：待上述试管中没有现象发生时，重新加入过氧化氢溶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液，并把带火星的木条伸入试管中。待试管中又没有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现象时，再重复上述操作。请回答：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7161" y="3014000"/>
            <a:ext cx="87868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）“实验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”中的实验现象是：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_______________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，原因是：</a:t>
            </a:r>
            <a:endParaRPr lang="en-US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              ______________________________________________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；</a:t>
            </a:r>
            <a:r>
              <a:rPr lang="en-US" altLang="zh-CN" u="sng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7163" y="3929072"/>
            <a:ext cx="85011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）“实验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”说明了：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_______________________________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 ；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7158" y="4429138"/>
            <a:ext cx="85011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）通过以上三个实验，得到的结论是：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________________</a:t>
            </a:r>
            <a:r>
              <a:rPr lang="zh-CN" altLang="en-US" dirty="0" smtClean="0">
                <a:latin typeface="Times New Roman" pitchFamily="18" charset="0"/>
                <a:cs typeface="Times New Roman" pitchFamily="18" charset="0"/>
              </a:rPr>
              <a:t>。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1955</TotalTime>
  <Words>1362</Words>
  <Application>Microsoft Office PowerPoint</Application>
  <PresentationFormat>全屏显示(16:9)</PresentationFormat>
  <Paragraphs>162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Network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dzl_john</cp:lastModifiedBy>
  <cp:revision>164</cp:revision>
  <dcterms:created xsi:type="dcterms:W3CDTF">2004-12-14T06:30:37Z</dcterms:created>
  <dcterms:modified xsi:type="dcterms:W3CDTF">2019-12-10T12:06:50Z</dcterms:modified>
</cp:coreProperties>
</file>