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64" r:id="rId4"/>
    <p:sldMasterId id="2147483668" r:id="rId5"/>
    <p:sldMasterId id="2147483672" r:id="rId6"/>
    <p:sldMasterId id="2147483676" r:id="rId7"/>
    <p:sldMasterId id="2147483680" r:id="rId8"/>
    <p:sldMasterId id="2147483684" r:id="rId9"/>
    <p:sldMasterId id="2147483688" r:id="rId10"/>
    <p:sldMasterId id="2147483692" r:id="rId11"/>
  </p:sldMasterIdLst>
  <p:notesMasterIdLst>
    <p:notesMasterId r:id="rId16"/>
  </p:notesMasterIdLst>
  <p:sldIdLst>
    <p:sldId id="517" r:id="rId12"/>
    <p:sldId id="518" r:id="rId13"/>
    <p:sldId id="519" r:id="rId14"/>
    <p:sldId id="470" r:id="rId15"/>
    <p:sldId id="353" r:id="rId17"/>
    <p:sldId id="352" r:id="rId18"/>
    <p:sldId id="546" r:id="rId19"/>
    <p:sldId id="497" r:id="rId20"/>
    <p:sldId id="494" r:id="rId21"/>
    <p:sldId id="535" r:id="rId22"/>
    <p:sldId id="502" r:id="rId23"/>
    <p:sldId id="495" r:id="rId24"/>
    <p:sldId id="520" r:id="rId25"/>
    <p:sldId id="501" r:id="rId26"/>
    <p:sldId id="521" r:id="rId27"/>
    <p:sldId id="536" r:id="rId28"/>
    <p:sldId id="503" r:id="rId29"/>
    <p:sldId id="504" r:id="rId30"/>
    <p:sldId id="512" r:id="rId31"/>
    <p:sldId id="523" r:id="rId32"/>
    <p:sldId id="547" r:id="rId33"/>
  </p:sldIdLst>
  <p:sldSz cx="12190095" cy="6859270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B330"/>
    <a:srgbClr val="359757"/>
    <a:srgbClr val="438964"/>
    <a:srgbClr val="6FA094"/>
    <a:srgbClr val="FFFFFF"/>
    <a:srgbClr val="4F8764"/>
    <a:srgbClr val="746362"/>
    <a:srgbClr val="3296A8"/>
    <a:srgbClr val="6D8AAB"/>
    <a:srgbClr val="3170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286" autoAdjust="0"/>
    <p:restoredTop sz="97778" autoAdjust="0"/>
  </p:normalViewPr>
  <p:slideViewPr>
    <p:cSldViewPr showGuides="1">
      <p:cViewPr varScale="1">
        <p:scale>
          <a:sx n="62" d="100"/>
          <a:sy n="62" d="100"/>
        </p:scale>
        <p:origin x="360" y="44"/>
      </p:cViewPr>
      <p:guideLst>
        <p:guide orient="horz" pos="216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7" Type="http://schemas.openxmlformats.org/officeDocument/2006/relationships/tags" Target="tags/tag1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slide" Target="slides/slide21.xml"/><Relationship Id="rId32" Type="http://schemas.openxmlformats.org/officeDocument/2006/relationships/slide" Target="slides/slide20.xml"/><Relationship Id="rId31" Type="http://schemas.openxmlformats.org/officeDocument/2006/relationships/slide" Target="slides/slide19.xml"/><Relationship Id="rId30" Type="http://schemas.openxmlformats.org/officeDocument/2006/relationships/slide" Target="slides/slide18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17.xml"/><Relationship Id="rId28" Type="http://schemas.openxmlformats.org/officeDocument/2006/relationships/slide" Target="slides/slide16.xml"/><Relationship Id="rId27" Type="http://schemas.openxmlformats.org/officeDocument/2006/relationships/slide" Target="slides/slide15.xml"/><Relationship Id="rId26" Type="http://schemas.openxmlformats.org/officeDocument/2006/relationships/slide" Target="slides/slide14.xml"/><Relationship Id="rId25" Type="http://schemas.openxmlformats.org/officeDocument/2006/relationships/slide" Target="slides/slide13.xml"/><Relationship Id="rId24" Type="http://schemas.openxmlformats.org/officeDocument/2006/relationships/slide" Target="slides/slide12.xml"/><Relationship Id="rId23" Type="http://schemas.openxmlformats.org/officeDocument/2006/relationships/slide" Target="slides/slide11.xml"/><Relationship Id="rId22" Type="http://schemas.openxmlformats.org/officeDocument/2006/relationships/slide" Target="slides/slide10.xml"/><Relationship Id="rId21" Type="http://schemas.openxmlformats.org/officeDocument/2006/relationships/slide" Target="slides/slide9.xml"/><Relationship Id="rId20" Type="http://schemas.openxmlformats.org/officeDocument/2006/relationships/slide" Target="slides/slide8.xml"/><Relationship Id="rId2" Type="http://schemas.openxmlformats.org/officeDocument/2006/relationships/theme" Target="theme/theme1.xml"/><Relationship Id="rId19" Type="http://schemas.openxmlformats.org/officeDocument/2006/relationships/slide" Target="slides/slide7.xml"/><Relationship Id="rId18" Type="http://schemas.openxmlformats.org/officeDocument/2006/relationships/slide" Target="slides/slide6.xml"/><Relationship Id="rId17" Type="http://schemas.openxmlformats.org/officeDocument/2006/relationships/slide" Target="slides/slide5.xml"/><Relationship Id="rId16" Type="http://schemas.openxmlformats.org/officeDocument/2006/relationships/notesMaster" Target="notesMasters/notesMaster1.xml"/><Relationship Id="rId15" Type="http://schemas.openxmlformats.org/officeDocument/2006/relationships/slide" Target="slides/slide4.xml"/><Relationship Id="rId14" Type="http://schemas.openxmlformats.org/officeDocument/2006/relationships/slide" Target="slides/slide3.xml"/><Relationship Id="rId13" Type="http://schemas.openxmlformats.org/officeDocument/2006/relationships/slide" Target="slides/slide2.xml"/><Relationship Id="rId12" Type="http://schemas.openxmlformats.org/officeDocument/2006/relationships/slide" Target="slides/slide1.xml"/><Relationship Id="rId11" Type="http://schemas.openxmlformats.org/officeDocument/2006/relationships/slideMaster" Target="slideMasters/slideMaster10.xml"/><Relationship Id="rId10" Type="http://schemas.openxmlformats.org/officeDocument/2006/relationships/slideMaster" Target="slideMasters/slideMaster9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2C8C0-A3D3-487B-AECC-CB6663EAE28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4" Type="http://schemas.microsoft.com/office/2007/relationships/hdphoto" Target="../media/image5.wdp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3802" y="1122624"/>
            <a:ext cx="9142810" cy="238815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3802" y="3602873"/>
            <a:ext cx="9142810" cy="165614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743" y="1710135"/>
            <a:ext cx="10514231" cy="285339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743" y="4590527"/>
            <a:ext cx="10514231" cy="150053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091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1396" y="1826048"/>
            <a:ext cx="5180926" cy="435234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80" y="365211"/>
            <a:ext cx="10514231" cy="132587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679" y="1681553"/>
            <a:ext cx="5157116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679" y="2505656"/>
            <a:ext cx="5157116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1398" y="1681553"/>
            <a:ext cx="5182513" cy="82410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1398" y="2505656"/>
            <a:ext cx="5182513" cy="3685441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679" y="457307"/>
            <a:ext cx="3931725" cy="160057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2514" y="987654"/>
            <a:ext cx="6171397" cy="48747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679" y="2057877"/>
            <a:ext cx="3931725" cy="38124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764" y="365209"/>
            <a:ext cx="2628558" cy="581318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092" y="365209"/>
            <a:ext cx="7733293" cy="581318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ex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0435F3-CE51-FE47-901D-12AFFB0ECEA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iHei Pro" panose="020B0500000000000000" pitchFamily="34" charset="-122"/>
                <a:ea typeface="LiHei Pro" panose="020B0500000000000000" pitchFamily="34" charset="-122"/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xiaoer.yanj.cn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cxnSp>
        <p:nvCxnSpPr>
          <p:cNvPr id="7" name="直接连接符 6"/>
          <p:cNvCxnSpPr/>
          <p:nvPr userDrawn="1"/>
        </p:nvCxnSpPr>
        <p:spPr>
          <a:xfrm flipV="1">
            <a:off x="3024904" y="479935"/>
            <a:ext cx="8365514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 userDrawn="1"/>
        </p:nvGrpSpPr>
        <p:grpSpPr>
          <a:xfrm>
            <a:off x="1" y="195152"/>
            <a:ext cx="3125772" cy="569565"/>
            <a:chOff x="0" y="194743"/>
            <a:chExt cx="3126179" cy="569433"/>
          </a:xfrm>
        </p:grpSpPr>
        <p:sp>
          <p:nvSpPr>
            <p:cNvPr id="9" name="圆角矩形 8"/>
            <p:cNvSpPr/>
            <p:nvPr/>
          </p:nvSpPr>
          <p:spPr>
            <a:xfrm>
              <a:off x="173209" y="194743"/>
              <a:ext cx="2952970" cy="569433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1905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  <a:tileRect/>
              </a:gra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0" y="290669"/>
              <a:ext cx="424561" cy="355906"/>
              <a:chOff x="469900" y="728859"/>
              <a:chExt cx="424561" cy="355906"/>
            </a:xfrm>
          </p:grpSpPr>
          <p:sp>
            <p:nvSpPr>
              <p:cNvPr id="11" name="椭圆 10"/>
              <p:cNvSpPr/>
              <p:nvPr/>
            </p:nvSpPr>
            <p:spPr>
              <a:xfrm rot="16200000">
                <a:off x="738264" y="928568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 rot="16200000">
                <a:off x="752463" y="942770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 rot="16200000">
                <a:off x="738264" y="728860"/>
                <a:ext cx="156198" cy="156196"/>
              </a:xfrm>
              <a:prstGeom prst="ellipse">
                <a:avLst/>
              </a:prstGeom>
              <a:gradFill>
                <a:gsLst>
                  <a:gs pos="75000">
                    <a:schemeClr val="bg1">
                      <a:lumMod val="95000"/>
                    </a:schemeClr>
                  </a:gs>
                  <a:gs pos="55000">
                    <a:schemeClr val="bg1">
                      <a:lumMod val="65000"/>
                    </a:schemeClr>
                  </a:gs>
                  <a:gs pos="35000">
                    <a:schemeClr val="bg1">
                      <a:lumMod val="95000"/>
                    </a:schemeClr>
                  </a:gs>
                  <a:gs pos="17000">
                    <a:schemeClr val="bg1">
                      <a:lumMod val="6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65000"/>
                    </a:schemeClr>
                  </a:gs>
                </a:gsLst>
                <a:lin ang="2700000" scaled="1"/>
              </a:gradFill>
              <a:ln>
                <a:noFill/>
              </a:ln>
              <a:effectLst>
                <a:outerShdw blurRad="127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 rot="16200000">
                <a:off x="752463" y="743063"/>
                <a:ext cx="127798" cy="127797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 rot="16200000">
                <a:off x="636543" y="859458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>
              <a:xfrm rot="16200000">
                <a:off x="636543" y="809416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16200000">
                <a:off x="636543" y="655035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4000">
                      <a:schemeClr val="bg1">
                        <a:lumMod val="75000"/>
                      </a:schemeClr>
                    </a:gs>
                    <a:gs pos="78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 rot="16200000">
                <a:off x="636543" y="604992"/>
                <a:ext cx="18656" cy="35194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74000">
                    <a:schemeClr val="bg1"/>
                  </a:gs>
                  <a:gs pos="52000">
                    <a:schemeClr val="bg1">
                      <a:lumMod val="85000"/>
                    </a:schemeClr>
                  </a:gs>
                  <a:gs pos="23000">
                    <a:schemeClr val="bg1">
                      <a:lumMod val="65000"/>
                    </a:schemeClr>
                  </a:gs>
                  <a:gs pos="0">
                    <a:schemeClr val="bg1">
                      <a:lumMod val="50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5400000" scaled="1"/>
              </a:gradFill>
              <a:ln w="12700"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43000">
                      <a:schemeClr val="bg1">
                        <a:lumMod val="75000"/>
                      </a:schemeClr>
                    </a:gs>
                    <a:gs pos="79000">
                      <a:schemeClr val="bg1"/>
                    </a:gs>
                    <a:gs pos="61000">
                      <a:schemeClr val="bg1">
                        <a:lumMod val="100000"/>
                      </a:schemeClr>
                    </a:gs>
                    <a:gs pos="100000">
                      <a:schemeClr val="bg1">
                        <a:lumMod val="65000"/>
                      </a:schemeClr>
                    </a:gs>
                  </a:gsLst>
                  <a:lin ang="5400000" scaled="0"/>
                  <a:tileRect/>
                </a:gradFill>
              </a:ln>
              <a:effectLst>
                <a:outerShdw blurRad="254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19" name="组合 18"/>
          <p:cNvGrpSpPr/>
          <p:nvPr userDrawn="1"/>
        </p:nvGrpSpPr>
        <p:grpSpPr>
          <a:xfrm>
            <a:off x="11352323" y="175669"/>
            <a:ext cx="838091" cy="743984"/>
            <a:chOff x="39833" y="101457"/>
            <a:chExt cx="838200" cy="743812"/>
          </a:xfrm>
        </p:grpSpPr>
        <p:grpSp>
          <p:nvGrpSpPr>
            <p:cNvPr id="20" name="组合 19"/>
            <p:cNvGrpSpPr/>
            <p:nvPr userDrawn="1"/>
          </p:nvGrpSpPr>
          <p:grpSpPr>
            <a:xfrm>
              <a:off x="130195" y="101457"/>
              <a:ext cx="647560" cy="567974"/>
              <a:chOff x="257420" y="226345"/>
              <a:chExt cx="540747" cy="474289"/>
            </a:xfrm>
          </p:grpSpPr>
          <p:pic>
            <p:nvPicPr>
              <p:cNvPr id="22" name="图片 21"/>
              <p:cNvPicPr>
                <a:picLocks noChangeAspect="1"/>
              </p:cNvPicPr>
              <p:nvPr userDrawn="1"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20" y="226345"/>
                <a:ext cx="472830" cy="472830"/>
              </a:xfrm>
              <a:prstGeom prst="rect">
                <a:avLst/>
              </a:prstGeom>
            </p:spPr>
          </p:pic>
          <p:pic>
            <p:nvPicPr>
              <p:cNvPr id="23" name="图片 22"/>
              <p:cNvPicPr>
                <a:picLocks noChangeAspect="1"/>
              </p:cNvPicPr>
              <p:nvPr userDrawn="1"/>
            </p:nvPicPr>
            <p:blipFill rotWithShape="1"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colorTemperature colorTemp="2000"/>
                        </a14:imgEffect>
                      </a14:imgLayer>
                    </a14:imgProps>
                  </a:ext>
                </a:extLst>
              </a:blip>
              <a:srcRect b="72279"/>
              <a:stretch>
                <a:fillRect/>
              </a:stretch>
            </p:blipFill>
            <p:spPr>
              <a:xfrm flipH="1">
                <a:off x="265701" y="654915"/>
                <a:ext cx="532466" cy="45719"/>
              </a:xfrm>
              <a:prstGeom prst="rect">
                <a:avLst/>
              </a:prstGeom>
            </p:spPr>
          </p:pic>
        </p:grpSp>
        <p:sp>
          <p:nvSpPr>
            <p:cNvPr id="21" name="文本框 20"/>
            <p:cNvSpPr txBox="1"/>
            <p:nvPr userDrawn="1"/>
          </p:nvSpPr>
          <p:spPr>
            <a:xfrm>
              <a:off x="39833" y="629875"/>
              <a:ext cx="838200" cy="2153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By </a:t>
              </a: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迷你简汉真广标" panose="02010609000101010101" pitchFamily="49" charset="-122"/>
                  <a:ea typeface="迷你简汉真广标" panose="02010609000101010101" pitchFamily="49" charset="-122"/>
                  <a:cs typeface="+mn-cs"/>
                </a:rPr>
                <a:t>杜小二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迷你简汉真广标" panose="02010609000101010101" pitchFamily="49" charset="-122"/>
                <a:ea typeface="迷你简汉真广标" panose="02010609000101010101" pitchFamily="49" charset="-122"/>
                <a:cs typeface="+mn-cs"/>
              </a:endParaRPr>
            </a:p>
          </p:txBody>
        </p:sp>
      </p:grpSp>
      <p:sp>
        <p:nvSpPr>
          <p:cNvPr id="24" name="标题占位符 1"/>
          <p:cNvSpPr>
            <a:spLocks noGrp="1"/>
          </p:cNvSpPr>
          <p:nvPr>
            <p:ph type="title"/>
          </p:nvPr>
        </p:nvSpPr>
        <p:spPr>
          <a:xfrm>
            <a:off x="416259" y="206382"/>
            <a:ext cx="3050391" cy="547102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>
            <a:lvl1pPr>
              <a:defRPr sz="1800">
                <a:solidFill>
                  <a:schemeClr val="bg1"/>
                </a:solidFill>
                <a:latin typeface="迷你简汉真广标" panose="02010609000101010101" pitchFamily="49" charset="-122"/>
                <a:ea typeface="迷你简汉真广标" panose="0201060900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3"/>
          <p:cNvSpPr/>
          <p:nvPr userDrawn="1"/>
        </p:nvSpPr>
        <p:spPr>
          <a:xfrm>
            <a:off x="-8905" y="0"/>
            <a:ext cx="12202286" cy="6859588"/>
          </a:xfrm>
          <a:prstGeom prst="rect">
            <a:avLst/>
          </a:prstGeom>
          <a:gradFill flip="none" rotWithShape="1">
            <a:gsLst>
              <a:gs pos="0">
                <a:srgbClr val="77458B"/>
              </a:gs>
              <a:gs pos="100000">
                <a:srgbClr val="4F2D5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34F57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282" y="2130922"/>
            <a:ext cx="10361851" cy="147036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563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6E9206-D2D6-4057-92D4-39C87A03E66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52E9E1-D97D-4C90-BB96-FA1ED58B786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960" y="4407923"/>
            <a:ext cx="10361851" cy="1362390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960" y="2907387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4779EE-1E16-4CC5-A459-C716090F6017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22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794" y="1600572"/>
            <a:ext cx="5384099" cy="4527011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11C9F-D64E-4824-A709-CF61DE4E0BDD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2" y="1535469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22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2567" y="1535469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200" b="1"/>
            </a:lvl4pPr>
            <a:lvl5pPr marL="2438400" indent="0">
              <a:buNone/>
              <a:defRPr sz="2200" b="1"/>
            </a:lvl5pPr>
            <a:lvl6pPr marL="3048000" indent="0">
              <a:buNone/>
              <a:defRPr sz="2200" b="1"/>
            </a:lvl6pPr>
            <a:lvl7pPr marL="3657600" indent="0">
              <a:buNone/>
              <a:defRPr sz="2200" b="1"/>
            </a:lvl7pPr>
            <a:lvl8pPr marL="4267200" indent="0">
              <a:buNone/>
              <a:defRPr sz="2200" b="1"/>
            </a:lvl8pPr>
            <a:lvl9pPr marL="4876800" indent="0">
              <a:buNone/>
              <a:defRPr sz="22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2567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4318BD-B3C6-4D4B-B871-C29490A2E55A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CAFC4-799C-4CDE-B92B-8C262F06CF3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1139485" y="1031497"/>
            <a:ext cx="9911444" cy="429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5899289" y="6453393"/>
            <a:ext cx="391838" cy="2201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672992" y="6397708"/>
            <a:ext cx="2844430" cy="365210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24" y="273113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113" y="273117"/>
            <a:ext cx="6814780" cy="5854468"/>
          </a:xfrm>
        </p:spPr>
        <p:txBody>
          <a:bodyPr/>
          <a:lstStyle>
            <a:lvl1pPr>
              <a:defRPr sz="4300"/>
            </a:lvl1pPr>
            <a:lvl2pPr>
              <a:defRPr sz="38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24" y="1435437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C7FCF6-76BD-4495-B08F-4C059D2BA31F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406" y="4801714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8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406" y="5368584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4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57577C-F53D-4BB9-9408-EB84DEB3CD80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D58058-BD14-4845-947D-4A9B79A00D09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8050" y="274704"/>
            <a:ext cx="2742843" cy="585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22" y="274704"/>
            <a:ext cx="8025355" cy="585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ECB469-C949-4E3F-B0CB-0C15DA7B7F92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6" Type="http://schemas.openxmlformats.org/officeDocument/2006/relationships/theme" Target="../theme/theme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6" Type="http://schemas.openxmlformats.org/officeDocument/2006/relationships/theme" Target="../theme/theme3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6" Type="http://schemas.openxmlformats.org/officeDocument/2006/relationships/theme" Target="../theme/theme4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6" Type="http://schemas.openxmlformats.org/officeDocument/2006/relationships/theme" Target="../theme/theme5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/Relationships>
</file>

<file path=ppt/slideMasters/_rels/slideMaster6.xml.rels><?xml version="1.0" encoding="UTF-8" standalone="yes"?>
<Relationships xmlns="http://schemas.openxmlformats.org/package/2006/relationships"><Relationship Id="rId6" Type="http://schemas.openxmlformats.org/officeDocument/2006/relationships/theme" Target="../theme/theme6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_rels/slideMaster7.xml.rels><?xml version="1.0" encoding="UTF-8" standalone="yes"?>
<Relationships xmlns="http://schemas.openxmlformats.org/package/2006/relationships"><Relationship Id="rId6" Type="http://schemas.openxmlformats.org/officeDocument/2006/relationships/theme" Target="../theme/theme7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/Relationships>
</file>

<file path=ppt/slideMasters/_rels/slideMaster8.xml.rels><?xml version="1.0" encoding="UTF-8" standalone="yes"?>
<Relationships xmlns="http://schemas.openxmlformats.org/package/2006/relationships"><Relationship Id="rId6" Type="http://schemas.openxmlformats.org/officeDocument/2006/relationships/theme" Target="../theme/theme8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/Relationships>
</file>

<file path=ppt/slideMasters/_rels/slideMaster9.xml.rels><?xml version="1.0" encoding="UTF-8" standalone="yes"?>
<Relationships xmlns="http://schemas.openxmlformats.org/package/2006/relationships"><Relationship Id="rId6" Type="http://schemas.openxmlformats.org/officeDocument/2006/relationships/theme" Target="../theme/theme9.xml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/Relationships>
</file>

<file path=ppt/slideMasters/_rels/slideMaster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5" Type="http://schemas.openxmlformats.org/officeDocument/2006/relationships/theme" Target="../theme/theme10.xml"/><Relationship Id="rId14" Type="http://schemas.openxmlformats.org/officeDocument/2006/relationships/image" Target="../media/image1.jpeg"/><Relationship Id="rId13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092" y="365211"/>
            <a:ext cx="10514231" cy="1325870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092" y="1826048"/>
            <a:ext cx="10514231" cy="4352346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092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4388EF-52D1-4258-9BE5-BCD010C7D4D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075" y="6357823"/>
            <a:ext cx="4114264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480" y="6357823"/>
            <a:ext cx="2742843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EE65E-57D2-4566-898C-4F2076833F8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</p:sldLayoutIdLst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</p:sldLayoutIdLst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exa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0413" cy="68595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35568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3"/>
            <a:ext cx="10971372" cy="4166564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11" name="Freeform 5"/>
          <p:cNvSpPr/>
          <p:nvPr userDrawn="1"/>
        </p:nvSpPr>
        <p:spPr bwMode="auto">
          <a:xfrm rot="5400000">
            <a:off x="11245248" y="6045087"/>
            <a:ext cx="541705" cy="479936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7000"/>
                </a:schemeClr>
              </a:gs>
              <a:gs pos="2000">
                <a:schemeClr val="bg1">
                  <a:lumMod val="83000"/>
                </a:schemeClr>
              </a:gs>
            </a:gsLst>
            <a:lin ang="18900000" scaled="0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0000"/>
                  </a:schemeClr>
                </a:gs>
              </a:gsLst>
              <a:lin ang="18900000" scaled="0"/>
              <a:tileRect/>
            </a:gradFill>
          </a:ln>
          <a:effectLst>
            <a:outerShdw blurRad="165100" dist="76200" dir="2700000" algn="tl" rotWithShape="0">
              <a:prstClr val="black">
                <a:alpha val="30000"/>
              </a:prstClr>
            </a:outerShdw>
          </a:effectLst>
        </p:spPr>
        <p:txBody>
          <a:bodyPr vert="horz" wrap="square" lIns="91436" tIns="45718" rIns="91436" bIns="4571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39636" y="177842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6620504-D840-6A40-90BC-6F3747762FA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3400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>
                <a:solidFill>
                  <a:prstClr val="white">
                    <a:lumMod val="65000"/>
                  </a:prstClr>
                </a:solidFill>
              </a:rPr>
              <a:t>WWW.DESIGNERSPARADISE.COM</a:t>
            </a:r>
            <a:endParaRPr lang="en-US" dirty="0">
              <a:solidFill>
                <a:prstClr val="white">
                  <a:lumMod val="65000"/>
                </a:prstClr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812694" y="6275254"/>
            <a:ext cx="10463438" cy="19604"/>
          </a:xfrm>
          <a:prstGeom prst="line">
            <a:avLst/>
          </a:prstGeom>
          <a:ln w="9525" cmpd="sng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81415" y="6145720"/>
            <a:ext cx="479938" cy="304871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 b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Impact" panose="020B0806030902050204" pitchFamily="34" charset="0"/>
                <a:cs typeface="Impact" panose="020B0806030902050204" pitchFamily="34" charset="0"/>
              </a:defRPr>
            </a:lvl1pPr>
          </a:lstStyle>
          <a:p>
            <a:pPr>
              <a:defRPr/>
            </a:pPr>
            <a:fld id="{857B18ED-D931-45F4-8873-1BEDAB4DC03E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</p:sldLayoutIdLst>
  <p:hf hdr="0" ftr="0" dt="0"/>
  <p:txStyles>
    <p:titleStyle>
      <a:lvl1pPr algn="l" defTabSz="1219200" rtl="0" eaLnBrk="1" latinLnBrk="0" hangingPunct="1">
        <a:spcBef>
          <a:spcPct val="0"/>
        </a:spcBef>
        <a:buNone/>
        <a:defRPr sz="4600" kern="1200">
          <a:solidFill>
            <a:srgbClr val="17375E"/>
          </a:solidFill>
          <a:latin typeface="Signika"/>
          <a:ea typeface="Open Sans Extrabold" pitchFamily="34" charset="0"/>
          <a:cs typeface="Signika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rgbClr val="17375E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17375E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rgbClr val="17375E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900" kern="1200">
          <a:solidFill>
            <a:srgbClr val="17375E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1900" kern="1200">
          <a:solidFill>
            <a:srgbClr val="17375E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21" y="274703"/>
            <a:ext cx="10971372" cy="1143265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21" y="1600572"/>
            <a:ext cx="10971372" cy="452701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521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196EC2F-0988-4314-AD4B-24FF16D7B45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059" y="6357825"/>
            <a:ext cx="3860297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6463" y="6357825"/>
            <a:ext cx="2844430" cy="365210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</p:sldLayoutIdLst>
  <p:hf hdr="0" ftr="0" dt="0"/>
  <p:txStyles>
    <p:titleStyle>
      <a:lvl1pPr algn="ctr" defTabSz="121920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38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6.xml"/><Relationship Id="rId1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3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43.xml"/><Relationship Id="rId3" Type="http://schemas.openxmlformats.org/officeDocument/2006/relationships/hyperlink" Target="https://baike.sogou.com/lemma/ShowInnerLink.htm?lemmaId=68535117&amp;ss_c=ssc.citiao.link" TargetMode="External"/><Relationship Id="rId2" Type="http://schemas.openxmlformats.org/officeDocument/2006/relationships/hyperlink" Target="https://baike.sogou.com/lemma/ShowInnerLink.htm?lemmaId=150110&amp;ss_c=ssc.citiao.link" TargetMode="External"/><Relationship Id="rId1" Type="http://schemas.openxmlformats.org/officeDocument/2006/relationships/hyperlink" Target="https://baike.sogou.com/lemma/ShowInnerLink.htm?lemmaId=72820922&amp;ss_c=ssc.citiao.link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590" y="19050"/>
            <a:ext cx="12202795" cy="685419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745740" y="665480"/>
            <a:ext cx="293751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哈尔滨的冬天</a:t>
            </a:r>
            <a:endParaRPr lang="zh-CN" altLang="en-US" sz="36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5240" y="-8255"/>
            <a:ext cx="12144375" cy="689546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128385" y="132715"/>
            <a:ext cx="273558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广州的冬天</a:t>
            </a:r>
            <a:endParaRPr lang="zh-CN" altLang="en-US" sz="40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内容占位符 6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2225" y="11430"/>
            <a:ext cx="12158980" cy="688276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包含 雪花, 围栏&#10;&#10;已生成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0"/>
            <a:ext cx="12190413" cy="6857107"/>
          </a:xfrm>
          <a:prstGeom prst="rect">
            <a:avLst/>
          </a:prstGeom>
        </p:spPr>
      </p:pic>
      <p:sp>
        <p:nvSpPr>
          <p:cNvPr id="5" name="文本框 7"/>
          <p:cNvSpPr txBox="1">
            <a:spLocks noChangeArrowheads="1"/>
          </p:cNvSpPr>
          <p:nvPr/>
        </p:nvSpPr>
        <p:spPr bwMode="auto">
          <a:xfrm>
            <a:off x="2980163" y="1910834"/>
            <a:ext cx="6388808" cy="1354217"/>
          </a:xfrm>
          <a:prstGeom prst="rect">
            <a:avLst/>
          </a:prstGeom>
          <a:noFill/>
          <a:ln w="9525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8200" dirty="0">
                <a:ln w="25400">
                  <a:noFill/>
                </a:ln>
                <a:solidFill>
                  <a:srgbClr val="4F8764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济南的冬天</a:t>
            </a:r>
            <a:endParaRPr lang="zh-CN" altLang="en-US" sz="8200" dirty="0">
              <a:ln w="25400">
                <a:noFill/>
              </a:ln>
              <a:solidFill>
                <a:srgbClr val="4F8764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573403" y="3354584"/>
            <a:ext cx="5141957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5"/>
          <p:cNvSpPr txBox="1"/>
          <p:nvPr/>
        </p:nvSpPr>
        <p:spPr>
          <a:xfrm>
            <a:off x="5403573" y="3434706"/>
            <a:ext cx="17068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5400" spc="600" dirty="0">
                <a:solidFill>
                  <a:srgbClr val="4F8764"/>
                </a:solidFill>
                <a:latin typeface="黑体" panose="02010609060101010101" pitchFamily="49" charset="-122"/>
                <a:ea typeface="黑体" panose="02010609060101010101" pitchFamily="49" charset="-122"/>
                <a:cs typeface="Lato Black" charset="0"/>
              </a:rPr>
              <a:t>老舍</a:t>
            </a:r>
            <a:endParaRPr lang="zh-CN" altLang="en-US" sz="5400" spc="600" dirty="0">
              <a:solidFill>
                <a:srgbClr val="4F8764"/>
              </a:solidFill>
              <a:latin typeface="黑体" panose="02010609060101010101" pitchFamily="49" charset="-122"/>
              <a:ea typeface="黑体" panose="02010609060101010101" pitchFamily="49" charset="-122"/>
              <a:cs typeface="Lato Black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1" fill="hold" grpId="0" nodeType="afterEffect" p14:presetBounceEnd="33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3000">
                                          <p:cBhvr additive="base">
                                            <p:cTn id="1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3000">
                                          <p:cBhvr additive="base">
                                            <p:cTn id="1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/>
          <p:bldP spid="8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 descr="图片包含 雪花, 围栏&#10;&#10;已生成高可信度的说明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" y="605"/>
            <a:ext cx="12190413" cy="6857107"/>
          </a:xfrm>
          <a:prstGeom prst="rect">
            <a:avLst/>
          </a:prstGeom>
        </p:spPr>
      </p:pic>
      <p:sp>
        <p:nvSpPr>
          <p:cNvPr id="26626" name="文本框 26625"/>
          <p:cNvSpPr txBox="1"/>
          <p:nvPr/>
        </p:nvSpPr>
        <p:spPr>
          <a:xfrm>
            <a:off x="2195830" y="1623060"/>
            <a:ext cx="754570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学习目标：</a:t>
            </a:r>
            <a:endParaRPr lang="zh-CN" altLang="en-US" sz="36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  <a:p>
            <a:r>
              <a:rPr lang="en-US" altLang="zh-CN" sz="36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6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、有感情地朗读课文，感知内容，体味济南的冬天之美。</a:t>
            </a:r>
            <a:endParaRPr lang="zh-CN" altLang="en-US" sz="36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  <a:p>
            <a:r>
              <a:rPr lang="en-US" altLang="zh-CN" sz="36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6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、理清思路，体会比喻、拟人手法对突出景物特点的作用。</a:t>
            </a:r>
            <a:endParaRPr lang="zh-CN" altLang="en-US" sz="36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  <a:p>
            <a:r>
              <a:rPr lang="en-US" altLang="zh-CN" sz="36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6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、体会作者对景物独特的感受，以及对其寄予的深情。</a:t>
            </a:r>
            <a:endParaRPr lang="zh-CN" altLang="en-US" sz="36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72636"/>
            <a:ext cx="12190413" cy="780767"/>
            <a:chOff x="0" y="595546"/>
            <a:chExt cx="12190413" cy="780767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595546"/>
              <a:ext cx="4722812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spc="300">
                  <a:solidFill>
                    <a:srgbClr val="746362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背景知识</a:t>
              </a:r>
              <a:endParaRPr lang="zh-CN" altLang="en-US" sz="3500" spc="300" dirty="0">
                <a:solidFill>
                  <a:srgbClr val="74636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-272" y="2242235"/>
            <a:ext cx="644525" cy="162306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3000" b="1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作者简介</a:t>
            </a:r>
            <a:endParaRPr lang="zh-CN" altLang="en-US" sz="3000" b="1">
              <a:solidFill>
                <a:srgbClr val="74636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060190" y="1381125"/>
            <a:ext cx="7599680" cy="3634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500" b="1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</a:t>
            </a:r>
            <a:r>
              <a:rPr lang="zh-CN" altLang="en-US" sz="3200" b="1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，原名      庆春，字          （舍我）。北京人，老舍是他最常用的笔名，著名作家。是语言大师，被誉为“人民艺术家”。著名作品有</a:t>
            </a:r>
            <a:r>
              <a:rPr lang="en-US" altLang="zh-CN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骆驼祥子</a:t>
            </a:r>
            <a:r>
              <a:rPr lang="en-US" altLang="zh-CN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en-US" altLang="zh-CN" sz="3200" b="1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b="1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龙须沟</a:t>
            </a:r>
            <a:r>
              <a:rPr lang="en-US" altLang="zh-CN" sz="3200" b="1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 《</a:t>
            </a:r>
            <a:r>
              <a:rPr lang="zh-CN" altLang="en-US" sz="3200" b="1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茶馆</a:t>
            </a:r>
            <a:r>
              <a:rPr lang="en-US" altLang="zh-CN" sz="3200" b="1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en-US" altLang="zh-CN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四世同堂</a:t>
            </a:r>
            <a:r>
              <a:rPr lang="en-US" altLang="zh-CN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200" b="1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等。话剧</a:t>
            </a:r>
            <a:r>
              <a:rPr lang="en-US" altLang="zh-CN" sz="3200" b="1" u="sng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3200" b="1" u="sng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茶馆</a:t>
            </a:r>
            <a:r>
              <a:rPr lang="en-US" altLang="zh-CN" sz="3200" b="1" u="sng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3200" b="1" u="sng">
                <a:solidFill>
                  <a:srgbClr val="746362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被西方人誉为“东方舞台上的奇迹” </a:t>
            </a:r>
            <a:endParaRPr lang="zh-CN" altLang="en-US" sz="3200">
              <a:solidFill>
                <a:srgbClr val="746362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327" y="1221631"/>
            <a:ext cx="3003654" cy="441582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241433" y="6039783"/>
            <a:ext cx="39292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746362"/>
                </a:solidFill>
                <a:latin typeface="Arial" panose="020B0604020202020204" pitchFamily="34" charset="0"/>
              </a:rPr>
              <a:t>（</a:t>
            </a:r>
            <a:r>
              <a:rPr lang="en-US" altLang="zh-CN">
                <a:solidFill>
                  <a:srgbClr val="746362"/>
                </a:solidFill>
                <a:latin typeface="Arial" panose="020B0604020202020204" pitchFamily="34" charset="0"/>
              </a:rPr>
              <a:t>1899</a:t>
            </a:r>
            <a:r>
              <a:rPr lang="zh-CN" altLang="en-US">
                <a:solidFill>
                  <a:srgbClr val="746362"/>
                </a:solidFill>
                <a:latin typeface="Arial" panose="020B0604020202020204" pitchFamily="34" charset="0"/>
              </a:rPr>
              <a:t>年</a:t>
            </a:r>
            <a:r>
              <a:rPr lang="en-US" altLang="zh-CN">
                <a:solidFill>
                  <a:srgbClr val="746362"/>
                </a:solidFill>
                <a:latin typeface="Arial" panose="020B0604020202020204" pitchFamily="34" charset="0"/>
              </a:rPr>
              <a:t>2</a:t>
            </a:r>
            <a:r>
              <a:rPr lang="zh-CN" altLang="en-US">
                <a:solidFill>
                  <a:srgbClr val="746362"/>
                </a:solidFill>
                <a:latin typeface="Arial" panose="020B0604020202020204" pitchFamily="34" charset="0"/>
              </a:rPr>
              <a:t>月</a:t>
            </a:r>
            <a:r>
              <a:rPr lang="en-US" altLang="zh-CN">
                <a:solidFill>
                  <a:srgbClr val="746362"/>
                </a:solidFill>
                <a:latin typeface="Arial" panose="020B0604020202020204" pitchFamily="34" charset="0"/>
              </a:rPr>
              <a:t>3</a:t>
            </a:r>
            <a:r>
              <a:rPr lang="zh-CN" altLang="en-US">
                <a:solidFill>
                  <a:srgbClr val="746362"/>
                </a:solidFill>
                <a:latin typeface="Arial" panose="020B0604020202020204" pitchFamily="34" charset="0"/>
              </a:rPr>
              <a:t>日</a:t>
            </a:r>
            <a:r>
              <a:rPr lang="en-US" altLang="zh-CN">
                <a:solidFill>
                  <a:srgbClr val="746362"/>
                </a:solidFill>
                <a:latin typeface="Arial" panose="020B0604020202020204" pitchFamily="34" charset="0"/>
              </a:rPr>
              <a:t>—1966</a:t>
            </a:r>
            <a:r>
              <a:rPr lang="zh-CN" altLang="en-US">
                <a:solidFill>
                  <a:srgbClr val="746362"/>
                </a:solidFill>
                <a:latin typeface="Arial" panose="020B0604020202020204" pitchFamily="34" charset="0"/>
              </a:rPr>
              <a:t>年</a:t>
            </a:r>
            <a:r>
              <a:rPr lang="en-US" altLang="zh-CN">
                <a:solidFill>
                  <a:srgbClr val="746362"/>
                </a:solidFill>
                <a:latin typeface="Arial" panose="020B0604020202020204" pitchFamily="34" charset="0"/>
              </a:rPr>
              <a:t>8</a:t>
            </a:r>
            <a:r>
              <a:rPr lang="zh-CN" altLang="en-US">
                <a:solidFill>
                  <a:srgbClr val="746362"/>
                </a:solidFill>
                <a:latin typeface="Arial" panose="020B0604020202020204" pitchFamily="34" charset="0"/>
              </a:rPr>
              <a:t>月</a:t>
            </a:r>
            <a:r>
              <a:rPr lang="en-US" altLang="zh-CN">
                <a:solidFill>
                  <a:srgbClr val="746362"/>
                </a:solidFill>
                <a:latin typeface="Arial" panose="020B0604020202020204" pitchFamily="34" charset="0"/>
              </a:rPr>
              <a:t>24</a:t>
            </a:r>
            <a:r>
              <a:rPr lang="zh-CN" altLang="en-US">
                <a:solidFill>
                  <a:srgbClr val="746362"/>
                </a:solidFill>
                <a:latin typeface="Arial" panose="020B0604020202020204" pitchFamily="34" charset="0"/>
              </a:rPr>
              <a:t>日）</a:t>
            </a:r>
            <a:endParaRPr lang="zh-CN" altLang="en-US">
              <a:solidFill>
                <a:srgbClr val="746362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060190" y="1381125"/>
            <a:ext cx="99695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老舍</a:t>
            </a:r>
            <a:endParaRPr lang="zh-CN" altLang="en-US" sz="3200" b="1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05220" y="1421130"/>
            <a:ext cx="54483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舒</a:t>
            </a:r>
            <a:endParaRPr lang="zh-CN" altLang="en-US" sz="3200" b="1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8653780" y="1421130"/>
            <a:ext cx="101282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舍予</a:t>
            </a:r>
            <a:endParaRPr lang="zh-CN" altLang="en-US" sz="3200" b="1">
              <a:solidFill>
                <a:srgbClr val="746362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0"/>
      <p:bldP spid="6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矩形 6147"/>
          <p:cNvSpPr/>
          <p:nvPr/>
        </p:nvSpPr>
        <p:spPr>
          <a:xfrm>
            <a:off x="255270" y="2286000"/>
            <a:ext cx="11680825" cy="404685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>
              <a:lnSpc>
                <a:spcPct val="70000"/>
              </a:lnSpc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给下列红颜色字注音，注在课文中字的上面。 </a:t>
            </a: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 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奇</a:t>
            </a:r>
            <a:r>
              <a:rPr lang="zh-CN" altLang="en-US" sz="3200" b="1" dirty="0">
                <a:solidFill>
                  <a:srgbClr val="2CB3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迹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   )      </a:t>
            </a:r>
            <a:r>
              <a:rPr lang="zh-CN" altLang="en-US" sz="3200" b="1" dirty="0">
                <a:solidFill>
                  <a:srgbClr val="2CB3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济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   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南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 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伦</a:t>
            </a:r>
            <a:r>
              <a:rPr lang="zh-CN" altLang="en-US" sz="3200" b="1" dirty="0">
                <a:solidFill>
                  <a:srgbClr val="2CB3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敦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   ) </a:t>
            </a:r>
            <a:b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b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 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暖</a:t>
            </a:r>
            <a:r>
              <a:rPr lang="zh-CN" altLang="en-US" sz="3200" b="1" dirty="0">
                <a:solidFill>
                  <a:srgbClr val="2CB3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和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   )      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着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   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落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  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秀</a:t>
            </a:r>
            <a:r>
              <a:rPr lang="zh-CN" altLang="en-US" sz="3200" b="1" dirty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气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  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 </a:t>
            </a:r>
            <a:r>
              <a:rPr lang="zh-CN" altLang="en-US" sz="3200" b="1" dirty="0">
                <a:solidFill>
                  <a:srgbClr val="2CB3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髻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儿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   )      </a:t>
            </a:r>
            <a:r>
              <a:rPr lang="zh-CN" altLang="en-US" sz="3200" b="1" dirty="0">
                <a:solidFill>
                  <a:srgbClr val="2CB3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看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   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护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  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镶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    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上 </a:t>
            </a: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 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肌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肤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   )      </a:t>
            </a:r>
            <a:r>
              <a:rPr lang="zh-CN" altLang="en-US" sz="3200" b="1" dirty="0">
                <a:solidFill>
                  <a:srgbClr val="2CB3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露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    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出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 </a:t>
            </a:r>
            <a:r>
              <a:rPr lang="zh-CN" altLang="en-US" sz="3200" b="1" dirty="0">
                <a:solidFill>
                  <a:srgbClr val="2CB3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狭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   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窄 </a:t>
            </a: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 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宽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敞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     )    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水</a:t>
            </a:r>
            <a:r>
              <a:rPr lang="zh-CN" altLang="en-US" sz="3200" b="1" dirty="0">
                <a:solidFill>
                  <a:srgbClr val="2CB33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藻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   )     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贮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蓄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    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b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 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澄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      )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清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地</a:t>
            </a:r>
            <a:r>
              <a:rPr lang="zh-CN" altLang="en-US" sz="32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毯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       )</a:t>
            </a: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  </a:t>
            </a:r>
            <a:b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b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</a:b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 </a:t>
            </a:r>
            <a:endParaRPr lang="en-US" altLang="zh-CN" sz="32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eaLnBrk="0" hangingPunct="0"/>
            <a:endParaRPr lang="en-US" altLang="zh-CN" sz="32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0" y="203573"/>
            <a:ext cx="12190413" cy="749830"/>
            <a:chOff x="0" y="626483"/>
            <a:chExt cx="12190413" cy="749830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26483"/>
              <a:ext cx="4722812" cy="492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200" spc="300" dirty="0" smtClean="0">
                  <a:solidFill>
                    <a:srgbClr val="746362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字音字形</a:t>
              </a:r>
              <a:endParaRPr lang="zh-CN" altLang="en-US" sz="3200" spc="300" dirty="0" smtClean="0">
                <a:solidFill>
                  <a:srgbClr val="74636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49" name="文本框 6148"/>
          <p:cNvSpPr txBox="1"/>
          <p:nvPr/>
        </p:nvSpPr>
        <p:spPr>
          <a:xfrm>
            <a:off x="2532380" y="1984375"/>
            <a:ext cx="457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j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ì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50" name="文本框 6149"/>
          <p:cNvSpPr txBox="1"/>
          <p:nvPr/>
        </p:nvSpPr>
        <p:spPr>
          <a:xfrm>
            <a:off x="5829300" y="1874520"/>
            <a:ext cx="5334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j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ĭ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51" name="文本框 6150"/>
          <p:cNvSpPr txBox="1"/>
          <p:nvPr/>
        </p:nvSpPr>
        <p:spPr>
          <a:xfrm>
            <a:off x="9431655" y="1984375"/>
            <a:ext cx="125031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d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ū</a:t>
            </a:r>
            <a:r>
              <a:rPr lang="en-US" altLang="zh-CN" sz="3200">
                <a:latin typeface="Times New Roman" panose="02020603050405020304" pitchFamily="18" charset="0"/>
              </a:rPr>
              <a:t>n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52" name="文本框 6151"/>
          <p:cNvSpPr txBox="1"/>
          <p:nvPr/>
        </p:nvSpPr>
        <p:spPr>
          <a:xfrm>
            <a:off x="2386965" y="2676525"/>
            <a:ext cx="12045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err="1">
                <a:latin typeface="Times New Roman" panose="02020603050405020304" pitchFamily="18" charset="0"/>
              </a:rPr>
              <a:t>huo</a:t>
            </a:r>
            <a:endParaRPr lang="en-US" altLang="zh-CN" sz="3200" err="1">
              <a:latin typeface="Times New Roman" panose="02020603050405020304" pitchFamily="18" charset="0"/>
            </a:endParaRPr>
          </a:p>
        </p:txBody>
      </p:sp>
      <p:sp>
        <p:nvSpPr>
          <p:cNvPr id="6153" name="文本框 6152"/>
          <p:cNvSpPr txBox="1"/>
          <p:nvPr/>
        </p:nvSpPr>
        <p:spPr>
          <a:xfrm>
            <a:off x="5577840" y="2567940"/>
            <a:ext cx="10369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err="1">
                <a:latin typeface="Times New Roman" panose="02020603050405020304" pitchFamily="18" charset="0"/>
              </a:rPr>
              <a:t>zhuó</a:t>
            </a:r>
            <a:endParaRPr lang="en-US" altLang="zh-CN" sz="3200" err="1">
              <a:latin typeface="Times New Roman" panose="02020603050405020304" pitchFamily="18" charset="0"/>
            </a:endParaRPr>
          </a:p>
        </p:txBody>
      </p:sp>
      <p:sp>
        <p:nvSpPr>
          <p:cNvPr id="6154" name="文本框 6153"/>
          <p:cNvSpPr txBox="1"/>
          <p:nvPr/>
        </p:nvSpPr>
        <p:spPr>
          <a:xfrm>
            <a:off x="9516745" y="2567940"/>
            <a:ext cx="13119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qi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55" name="文本框 6154"/>
          <p:cNvSpPr txBox="1"/>
          <p:nvPr/>
        </p:nvSpPr>
        <p:spPr>
          <a:xfrm>
            <a:off x="2532380" y="3352483"/>
            <a:ext cx="457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j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ì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56" name="文本框 6155"/>
          <p:cNvSpPr txBox="1"/>
          <p:nvPr/>
        </p:nvSpPr>
        <p:spPr>
          <a:xfrm>
            <a:off x="5673725" y="3260090"/>
            <a:ext cx="10991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k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ā</a:t>
            </a:r>
            <a:r>
              <a:rPr lang="en-US" altLang="zh-CN" sz="3200">
                <a:latin typeface="Times New Roman" panose="02020603050405020304" pitchFamily="18" charset="0"/>
              </a:rPr>
              <a:t>n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57" name="文本框 6156"/>
          <p:cNvSpPr txBox="1"/>
          <p:nvPr/>
        </p:nvSpPr>
        <p:spPr>
          <a:xfrm>
            <a:off x="9049385" y="3260090"/>
            <a:ext cx="1219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err="1">
                <a:latin typeface="Times New Roman" panose="02020603050405020304" pitchFamily="18" charset="0"/>
              </a:rPr>
              <a:t>xi</a:t>
            </a:r>
            <a:r>
              <a:rPr lang="en-US" altLang="zh-CN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ā</a:t>
            </a:r>
            <a:r>
              <a:rPr lang="en-US" altLang="zh-CN" sz="3200" err="1">
                <a:latin typeface="Times New Roman" panose="02020603050405020304" pitchFamily="18" charset="0"/>
              </a:rPr>
              <a:t>ng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58" name="文本框 6157"/>
          <p:cNvSpPr txBox="1"/>
          <p:nvPr/>
        </p:nvSpPr>
        <p:spPr>
          <a:xfrm>
            <a:off x="2532380" y="3936365"/>
            <a:ext cx="67151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j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ī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59" name="文本框 6158"/>
          <p:cNvSpPr txBox="1"/>
          <p:nvPr/>
        </p:nvSpPr>
        <p:spPr>
          <a:xfrm>
            <a:off x="5673725" y="3936365"/>
            <a:ext cx="10433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l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ò</a:t>
            </a:r>
            <a:r>
              <a:rPr lang="en-US" altLang="zh-CN" sz="3200">
                <a:latin typeface="Times New Roman" panose="02020603050405020304" pitchFamily="18" charset="0"/>
              </a:rPr>
              <a:t>u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60" name="文本框 6159"/>
          <p:cNvSpPr txBox="1"/>
          <p:nvPr/>
        </p:nvSpPr>
        <p:spPr>
          <a:xfrm>
            <a:off x="9277985" y="4017645"/>
            <a:ext cx="762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err="1">
                <a:latin typeface="Times New Roman" panose="02020603050405020304" pitchFamily="18" charset="0"/>
              </a:rPr>
              <a:t>xi</a:t>
            </a:r>
            <a:r>
              <a:rPr lang="en-US" altLang="zh-CN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á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61" name="文本框 6160"/>
          <p:cNvSpPr txBox="1"/>
          <p:nvPr/>
        </p:nvSpPr>
        <p:spPr>
          <a:xfrm>
            <a:off x="2348230" y="4612640"/>
            <a:ext cx="124396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err="1">
                <a:latin typeface="Times New Roman" panose="02020603050405020304" pitchFamily="18" charset="0"/>
              </a:rPr>
              <a:t>chang</a:t>
            </a:r>
            <a:endParaRPr lang="en-US" altLang="zh-CN" sz="3200" err="1">
              <a:latin typeface="Times New Roman" panose="02020603050405020304" pitchFamily="18" charset="0"/>
            </a:endParaRPr>
          </a:p>
        </p:txBody>
      </p:sp>
      <p:sp>
        <p:nvSpPr>
          <p:cNvPr id="6162" name="文本框 6161"/>
          <p:cNvSpPr txBox="1"/>
          <p:nvPr/>
        </p:nvSpPr>
        <p:spPr>
          <a:xfrm>
            <a:off x="6024245" y="4612640"/>
            <a:ext cx="990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z 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altLang="zh-CN" sz="3200">
                <a:latin typeface="Times New Roman" panose="02020603050405020304" pitchFamily="18" charset="0"/>
              </a:rPr>
              <a:t> o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63" name="文本框 6162"/>
          <p:cNvSpPr txBox="1"/>
          <p:nvPr/>
        </p:nvSpPr>
        <p:spPr>
          <a:xfrm>
            <a:off x="9239885" y="4733925"/>
            <a:ext cx="15881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err="1">
                <a:latin typeface="Times New Roman" panose="02020603050405020304" pitchFamily="18" charset="0"/>
              </a:rPr>
              <a:t>zh</a:t>
            </a:r>
            <a:r>
              <a:rPr lang="en-US" altLang="zh-CN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ù   xù</a:t>
            </a:r>
            <a:endParaRPr lang="en-US" altLang="zh-CN" sz="3200" err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64" name="文本框 6163"/>
          <p:cNvSpPr txBox="1"/>
          <p:nvPr/>
        </p:nvSpPr>
        <p:spPr>
          <a:xfrm>
            <a:off x="2195830" y="5441950"/>
            <a:ext cx="12960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err="1">
                <a:latin typeface="Times New Roman" panose="02020603050405020304" pitchFamily="18" charset="0"/>
              </a:rPr>
              <a:t>ch</a:t>
            </a:r>
            <a:r>
              <a:rPr lang="en-US" altLang="zh-CN" sz="3200" err="1">
                <a:latin typeface="Times New Roman" panose="02020603050405020304" pitchFamily="18" charset="0"/>
                <a:cs typeface="Times New Roman" panose="02020603050405020304" pitchFamily="18" charset="0"/>
              </a:rPr>
              <a:t>é</a:t>
            </a:r>
            <a:r>
              <a:rPr lang="en-US" altLang="zh-CN" sz="3200" err="1">
                <a:latin typeface="Times New Roman" panose="02020603050405020304" pitchFamily="18" charset="0"/>
              </a:rPr>
              <a:t>ng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6165" name="文本框 6164"/>
          <p:cNvSpPr txBox="1"/>
          <p:nvPr/>
        </p:nvSpPr>
        <p:spPr>
          <a:xfrm>
            <a:off x="6138545" y="5317490"/>
            <a:ext cx="762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Times New Roman" panose="02020603050405020304" pitchFamily="18" charset="0"/>
              </a:rPr>
              <a:t>t</a:t>
            </a:r>
            <a:r>
              <a:rPr lang="en-US" altLang="zh-CN" sz="3200">
                <a:latin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altLang="zh-CN" sz="3200">
                <a:latin typeface="Times New Roman" panose="02020603050405020304" pitchFamily="18" charset="0"/>
              </a:rPr>
              <a:t>n</a:t>
            </a:r>
            <a:endParaRPr lang="en-US" altLang="zh-CN" sz="3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50" grpId="0"/>
      <p:bldP spid="6151" grpId="0"/>
      <p:bldP spid="6152" grpId="0"/>
      <p:bldP spid="6153" grpId="0"/>
      <p:bldP spid="6154" grpId="0"/>
      <p:bldP spid="6155" grpId="0"/>
      <p:bldP spid="6156" grpId="0"/>
      <p:bldP spid="6157" grpId="0"/>
      <p:bldP spid="6158" grpId="0"/>
      <p:bldP spid="6159" grpId="0"/>
      <p:bldP spid="6160" grpId="0"/>
      <p:bldP spid="6161" grpId="0"/>
      <p:bldP spid="6162" grpId="0"/>
      <p:bldP spid="6163" grpId="0"/>
      <p:bldP spid="6164" grpId="0"/>
      <p:bldP spid="616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6FA094"/>
                </a:solidFill>
              </a:endParaRPr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>
                  <a:solidFill>
                    <a:schemeClr val="tx1">
                      <a:lumMod val="50000"/>
                      <a:lumOff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感知文章</a:t>
              </a:r>
              <a:endParaRPr lang="zh-CN" altLang="en-US" sz="3500" b="1" spc="30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04" name="文本框 4103"/>
          <p:cNvSpPr txBox="1"/>
          <p:nvPr/>
        </p:nvSpPr>
        <p:spPr>
          <a:xfrm>
            <a:off x="762000" y="907415"/>
            <a:ext cx="5970588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隶书" panose="02010509060101010101" pitchFamily="1" charset="-122"/>
              </a:rPr>
              <a:t>听读课文，思考：</a:t>
            </a:r>
            <a:endParaRPr lang="zh-CN" altLang="en-US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ea typeface="隶书" panose="02010509060101010101" pitchFamily="1" charset="-122"/>
            </a:endParaRPr>
          </a:p>
        </p:txBody>
      </p:sp>
      <p:sp>
        <p:nvSpPr>
          <p:cNvPr id="4105" name="文本框 4104"/>
          <p:cNvSpPr txBox="1"/>
          <p:nvPr/>
        </p:nvSpPr>
        <p:spPr>
          <a:xfrm>
            <a:off x="762000" y="1731645"/>
            <a:ext cx="10458450" cy="44900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400" b="1" dirty="0">
                <a:solidFill>
                  <a:srgbClr val="359757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1</a:t>
            </a:r>
            <a:r>
              <a:rPr lang="zh-CN" altLang="en-US" sz="4400" b="1" dirty="0">
                <a:solidFill>
                  <a:srgbClr val="359757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、假设要给一个从来没到过济南的人讲讲济南的冬天，根据课文，你将分哪几个方面讲，着重讲哪个方面？</a:t>
            </a:r>
            <a:endParaRPr lang="zh-CN" altLang="en-US" sz="4400" b="1">
              <a:solidFill>
                <a:srgbClr val="359757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4400" b="1" dirty="0">
                <a:solidFill>
                  <a:srgbClr val="359757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2</a:t>
            </a:r>
            <a:r>
              <a:rPr lang="zh-CN" altLang="en-US" sz="4400" b="1" dirty="0">
                <a:solidFill>
                  <a:srgbClr val="359757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、用“找景物，抓特征”的方法阅读课文，写了济南的冬天什么特点？</a:t>
            </a:r>
            <a:endParaRPr lang="zh-CN" altLang="en-US" sz="4400" b="1" dirty="0">
              <a:solidFill>
                <a:srgbClr val="359757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203573"/>
            <a:ext cx="12190413" cy="749830"/>
            <a:chOff x="0" y="626483"/>
            <a:chExt cx="12190413" cy="749830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26483"/>
              <a:ext cx="4722812" cy="492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2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课文分析</a:t>
              </a:r>
              <a:endParaRPr lang="zh-CN" altLang="en-US" sz="32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203" name="文本框 8202"/>
          <p:cNvSpPr txBox="1"/>
          <p:nvPr/>
        </p:nvSpPr>
        <p:spPr>
          <a:xfrm>
            <a:off x="2569845" y="2411095"/>
            <a:ext cx="1029462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阳光朗照下的山</a:t>
            </a:r>
            <a:r>
              <a:rPr lang="en-US" altLang="zh-CN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暖和、安静（总）</a:t>
            </a:r>
            <a:endParaRPr lang="zh-CN" altLang="en-US" sz="32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薄雪覆盖下的山</a:t>
            </a:r>
            <a:r>
              <a:rPr lang="en-US" altLang="zh-CN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秀气（分，近）</a:t>
            </a:r>
            <a:endParaRPr lang="zh-CN" altLang="en-US" sz="32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城外的远山</a:t>
            </a:r>
            <a:r>
              <a:rPr lang="en-US" altLang="zh-CN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淡雅（分，远景）</a:t>
            </a:r>
            <a:endParaRPr lang="zh-CN" altLang="en-US" sz="32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33450" y="1906905"/>
            <a:ext cx="1636395" cy="3046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 dirty="0">
                <a:solidFill>
                  <a:srgbClr val="359757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天气</a:t>
            </a:r>
            <a:endParaRPr lang="zh-CN" altLang="en-US" sz="3200" b="1" dirty="0">
              <a:solidFill>
                <a:srgbClr val="359757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r>
              <a:rPr lang="zh-CN" altLang="en-US" sz="3200" b="1" dirty="0">
                <a:solidFill>
                  <a:srgbClr val="359757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</a:t>
            </a:r>
            <a:endParaRPr lang="zh-CN" altLang="en-US" sz="3200" b="1" dirty="0">
              <a:solidFill>
                <a:srgbClr val="359757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r>
              <a:rPr lang="zh-CN" altLang="en-US" sz="3200" b="1" dirty="0">
                <a:solidFill>
                  <a:srgbClr val="359757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山景</a:t>
            </a:r>
            <a:endParaRPr lang="zh-CN" altLang="en-US" sz="3200" b="1" dirty="0">
              <a:solidFill>
                <a:srgbClr val="359757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endParaRPr lang="zh-CN" altLang="en-US" sz="3200" b="1" dirty="0">
              <a:solidFill>
                <a:srgbClr val="359757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r>
              <a:rPr lang="zh-CN" altLang="en-US" sz="3200" b="1" dirty="0">
                <a:solidFill>
                  <a:srgbClr val="359757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  </a:t>
            </a:r>
            <a:endParaRPr lang="zh-CN" altLang="en-US" sz="3200" b="1" dirty="0">
              <a:solidFill>
                <a:srgbClr val="359757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r>
              <a:rPr lang="zh-CN" altLang="en-US" sz="3200" b="1" dirty="0">
                <a:solidFill>
                  <a:srgbClr val="359757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水色</a:t>
            </a:r>
            <a:endParaRPr lang="zh-CN" altLang="en-US" sz="3200"/>
          </a:p>
        </p:txBody>
      </p:sp>
      <p:sp>
        <p:nvSpPr>
          <p:cNvPr id="3" name="文本框 2"/>
          <p:cNvSpPr txBox="1"/>
          <p:nvPr/>
        </p:nvSpPr>
        <p:spPr>
          <a:xfrm>
            <a:off x="1896110" y="1827530"/>
            <a:ext cx="782637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200" b="1" dirty="0">
                <a:solidFill>
                  <a:srgbClr val="359757"/>
                </a:solidFill>
                <a:latin typeface="Times New Roman" panose="02020603050405020304" pitchFamily="18" charset="0"/>
                <a:sym typeface="+mn-ea"/>
              </a:rPr>
              <a:t>——响晴（对比：北平、伦敦、热带）</a:t>
            </a:r>
            <a:endParaRPr lang="zh-CN" altLang="en-US" sz="3200" b="1" dirty="0">
              <a:solidFill>
                <a:srgbClr val="359757"/>
              </a:solidFill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939870" y="4324350"/>
            <a:ext cx="49891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359757"/>
                </a:solidFill>
                <a:latin typeface="Times New Roman" panose="02020603050405020304" pitchFamily="18" charset="0"/>
                <a:sym typeface="+mn-ea"/>
              </a:rPr>
              <a:t>——</a:t>
            </a:r>
            <a:r>
              <a:rPr lang="zh-CN" altLang="en-US" sz="3200" b="1" dirty="0">
                <a:solidFill>
                  <a:srgbClr val="359757"/>
                </a:solidFill>
                <a:latin typeface="Times New Roman" panose="02020603050405020304" pitchFamily="18" charset="0"/>
                <a:sym typeface="+mn-ea"/>
              </a:rPr>
              <a:t>绿</a:t>
            </a:r>
            <a:endParaRPr lang="zh-CN" altLang="en-US" sz="32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139799" y="2707467"/>
            <a:ext cx="119380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</a:rPr>
              <a:t>温晴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  <p:sp>
        <p:nvSpPr>
          <p:cNvPr id="7" name="右大括号 6"/>
          <p:cNvSpPr/>
          <p:nvPr/>
        </p:nvSpPr>
        <p:spPr>
          <a:xfrm>
            <a:off x="9331960" y="1906905"/>
            <a:ext cx="458787" cy="3570191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6856413" y="2057400"/>
            <a:ext cx="458787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 pitchFamily="18" charset="2"/>
              <a:buChar char="ß"/>
              <a:defRPr sz="32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 pitchFamily="18" charset="2"/>
              <a:buChar char="Þ"/>
              <a:defRPr sz="28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 pitchFamily="18" charset="2"/>
              <a:buChar char=""/>
              <a:defRPr sz="24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 pitchFamily="18" charset="2"/>
              <a:buChar char="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50000"/>
              <a:buFont typeface="Wingdings 2" panose="05020102010507070707" pitchFamily="18" charset="2"/>
              <a:buChar char="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anose="05020102010507070707" pitchFamily="18" charset="2"/>
              <a:buChar char="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anose="05020102010507070707" pitchFamily="18" charset="2"/>
              <a:buChar char="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anose="05020102010507070707" pitchFamily="18" charset="2"/>
              <a:buChar char="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50000"/>
              <a:buFont typeface="Wingdings 2" panose="05020102010507070707" pitchFamily="18" charset="2"/>
              <a:buChar char=""/>
              <a:defRPr sz="2000">
                <a:solidFill>
                  <a:schemeClr val="tx1"/>
                </a:solidFill>
                <a:latin typeface="Franklin Gothic Book" panose="020B05030201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endParaRPr lang="zh-CN" altLang="zh-CN" sz="1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684004" y="3953156"/>
            <a:ext cx="6092825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zh-CN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绿萍</a:t>
            </a:r>
            <a:endParaRPr lang="zh-CN" altLang="zh-CN" sz="32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zh-CN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水藻</a:t>
            </a:r>
            <a:endParaRPr lang="zh-CN" altLang="zh-CN" sz="32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zh-CN" sz="3200" b="1" dirty="0">
                <a:solidFill>
                  <a:srgbClr val="359757"/>
                </a:solidFill>
                <a:latin typeface="Times New Roman" panose="02020603050405020304" pitchFamily="18" charset="0"/>
              </a:rPr>
              <a:t>垂柳</a:t>
            </a:r>
            <a:endParaRPr lang="zh-CN" altLang="en-US" sz="3200" b="1" dirty="0">
              <a:solidFill>
                <a:srgbClr val="359757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左大括号 8"/>
          <p:cNvSpPr/>
          <p:nvPr/>
        </p:nvSpPr>
        <p:spPr>
          <a:xfrm>
            <a:off x="2350589" y="2525760"/>
            <a:ext cx="120559" cy="1339120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左大括号 9"/>
          <p:cNvSpPr/>
          <p:nvPr/>
        </p:nvSpPr>
        <p:spPr>
          <a:xfrm>
            <a:off x="2277570" y="4116388"/>
            <a:ext cx="318180" cy="1323339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2084070" y="1129030"/>
            <a:ext cx="82569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(天气、山景、水色)分别如何体现“温晴”的？</a:t>
            </a:r>
            <a:endParaRPr lang="zh-CN" altLang="en-US" sz="28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" grpId="0"/>
      <p:bldP spid="9" grpId="0" animBg="1"/>
      <p:bldP spid="10" grpId="0" animBg="1"/>
      <p:bldP spid="4" grpId="0"/>
      <p:bldP spid="5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4752975" y="974090"/>
            <a:ext cx="758253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/>
              <a:t>赏析句子</a:t>
            </a:r>
            <a:endParaRPr lang="zh-CN" altLang="en-US" sz="4400" b="1"/>
          </a:p>
        </p:txBody>
      </p:sp>
      <p:sp>
        <p:nvSpPr>
          <p:cNvPr id="3" name="文本框 2"/>
          <p:cNvSpPr txBox="1"/>
          <p:nvPr/>
        </p:nvSpPr>
        <p:spPr>
          <a:xfrm>
            <a:off x="1682115" y="2324100"/>
            <a:ext cx="969391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/>
              <a:t>      </a:t>
            </a:r>
            <a:r>
              <a:rPr lang="zh-CN" altLang="en-US" sz="3600"/>
              <a:t>自由朗读，选择一句你最喜欢的句子，赏析这个句子好处。</a:t>
            </a:r>
            <a:endParaRPr lang="zh-CN" altLang="en-US" sz="3600"/>
          </a:p>
          <a:p>
            <a:r>
              <a:rPr lang="zh-CN" altLang="en-US" sz="3600"/>
              <a:t>    我觉得</a:t>
            </a:r>
            <a:r>
              <a:rPr lang="en-US" altLang="zh-CN" sz="3600"/>
              <a:t>___________</a:t>
            </a:r>
            <a:r>
              <a:rPr lang="zh-CN" altLang="en-US" sz="3600"/>
              <a:t>写得好，好在</a:t>
            </a:r>
            <a:r>
              <a:rPr lang="en-US" altLang="zh-CN" sz="3600"/>
              <a:t>__________</a:t>
            </a:r>
            <a:r>
              <a:rPr lang="zh-CN" altLang="en-US" sz="3600"/>
              <a:t>。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赏析句子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54305" y="953135"/>
            <a:ext cx="11882755" cy="4999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altLang="zh-CN" b="1" dirty="0">
                <a:solidFill>
                  <a:srgbClr val="35975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       </a:t>
            </a:r>
            <a:r>
              <a:rPr lang="en-US" altLang="zh-CN" sz="2800" b="1" dirty="0">
                <a:solidFill>
                  <a:srgbClr val="359757"/>
                </a:solidFill>
                <a:effectLst/>
                <a:sym typeface="+mn-ea"/>
              </a:rPr>
              <a:t> </a:t>
            </a:r>
            <a:r>
              <a:rPr lang="zh-CN" altLang="en-US" sz="3200" b="1" dirty="0">
                <a:solidFill>
                  <a:srgbClr val="359757"/>
                </a:solidFill>
                <a:effectLst/>
                <a:sym typeface="+mn-ea"/>
              </a:rPr>
              <a:t>根据你的理解，标出</a:t>
            </a:r>
            <a:r>
              <a:rPr lang="en-US" altLang="zh-CN" sz="3200" b="1" dirty="0">
                <a:solidFill>
                  <a:srgbClr val="359757"/>
                </a:solidFill>
                <a:effectLst/>
                <a:sym typeface="+mn-ea"/>
              </a:rPr>
              <a:t>3</a:t>
            </a:r>
            <a:r>
              <a:rPr lang="zh-CN" altLang="en-US" sz="3200" b="1" dirty="0">
                <a:solidFill>
                  <a:srgbClr val="359757"/>
                </a:solidFill>
                <a:effectLst/>
                <a:sym typeface="+mn-ea"/>
              </a:rPr>
              <a:t>段重音和停连，朗读这一段。</a:t>
            </a:r>
            <a:r>
              <a:rPr lang="en-US" altLang="zh-CN" sz="3200" b="1" dirty="0">
                <a:effectLst/>
                <a:sym typeface="+mn-ea"/>
              </a:rPr>
              <a:t>       </a:t>
            </a:r>
            <a:r>
              <a:rPr lang="en-US" altLang="zh-CN" sz="3200" b="1" dirty="0">
                <a:sym typeface="+mn-ea"/>
              </a:rPr>
              <a:t> </a:t>
            </a:r>
            <a:endParaRPr lang="en-US" altLang="zh-CN" sz="3200" b="1" dirty="0"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en-US" sz="2800" dirty="0"/>
              <a:t>1</a:t>
            </a:r>
            <a:r>
              <a:rPr lang="zh-CN" altLang="en-US" sz="2800" dirty="0"/>
              <a:t>、</a:t>
            </a:r>
            <a:r>
              <a:rPr lang="zh-CN" altLang="en-US" sz="2800" b="1" dirty="0">
                <a:solidFill>
                  <a:srgbClr val="FF0000"/>
                </a:solidFill>
              </a:rPr>
              <a:t>甲：</a:t>
            </a:r>
            <a:r>
              <a:rPr sz="2800" dirty="0"/>
              <a:t>这一圈小山在冬天特别可爱，好像是把济南放在一个小摇篮里，它们安静不动地低说：“你们放心吧，这儿准保暖和。”</a:t>
            </a:r>
            <a:endParaRPr sz="2800" dirty="0"/>
          </a:p>
          <a:p>
            <a:pPr>
              <a:lnSpc>
                <a:spcPct val="140000"/>
              </a:lnSpc>
            </a:pPr>
            <a:r>
              <a:rPr sz="2800" b="1" dirty="0">
                <a:solidFill>
                  <a:srgbClr val="FF0000"/>
                </a:solidFill>
              </a:rPr>
              <a:t>    乙：</a:t>
            </a:r>
            <a:r>
              <a:rPr sz="2800" dirty="0"/>
              <a:t>这一圈小山围着济南，使济南在冬天也特别暖和．</a:t>
            </a:r>
            <a:endParaRPr sz="2800" dirty="0"/>
          </a:p>
          <a:p>
            <a:pPr>
              <a:lnSpc>
                <a:spcPct val="140000"/>
              </a:lnSpc>
            </a:pPr>
            <a:r>
              <a:rPr sz="2800" dirty="0"/>
              <a:t>     用</a:t>
            </a:r>
            <a:r>
              <a:rPr sz="2800" b="1" dirty="0">
                <a:solidFill>
                  <a:srgbClr val="FF0000"/>
                </a:solidFill>
              </a:rPr>
              <a:t>比喻、拟人</a:t>
            </a:r>
            <a:r>
              <a:rPr sz="2800" dirty="0"/>
              <a:t>手法，用“小摇篮”比喻小山围城的地理环境，用“看护者”比喻四周的小山</a:t>
            </a:r>
            <a:r>
              <a:rPr lang="zh-CN" sz="2800" dirty="0"/>
              <a:t>，显得可爱</a:t>
            </a:r>
            <a:r>
              <a:rPr sz="2800" dirty="0"/>
              <a:t>。又用</a:t>
            </a:r>
            <a:r>
              <a:rPr sz="2800" b="1" dirty="0">
                <a:solidFill>
                  <a:srgbClr val="FF0000"/>
                </a:solidFill>
              </a:rPr>
              <a:t>拟人</a:t>
            </a:r>
            <a:r>
              <a:rPr lang="zh-CN" sz="2800" b="1" dirty="0">
                <a:solidFill>
                  <a:srgbClr val="FF0000"/>
                </a:solidFill>
              </a:rPr>
              <a:t>手法，山</a:t>
            </a:r>
            <a:r>
              <a:rPr sz="2800" b="1" dirty="0">
                <a:solidFill>
                  <a:srgbClr val="FF0000"/>
                </a:solidFill>
                <a:sym typeface="+mn-ea"/>
              </a:rPr>
              <a:t>温存体贴的抚慰</a:t>
            </a:r>
            <a:r>
              <a:rPr lang="zh-CN" sz="2800" b="1" dirty="0">
                <a:solidFill>
                  <a:srgbClr val="FF0000"/>
                </a:solidFill>
                <a:sym typeface="+mn-ea"/>
              </a:rPr>
              <a:t>，</a:t>
            </a:r>
            <a:r>
              <a:rPr sz="2800" b="1" dirty="0">
                <a:solidFill>
                  <a:srgbClr val="FF0000"/>
                </a:solidFill>
              </a:rPr>
              <a:t>显出</a:t>
            </a:r>
            <a:r>
              <a:rPr sz="2800" b="1" dirty="0">
                <a:solidFill>
                  <a:srgbClr val="FF0000"/>
                </a:solidFill>
              </a:rPr>
              <a:t>脉脉温情</a:t>
            </a:r>
            <a:r>
              <a:rPr sz="2800" b="1" dirty="0"/>
              <a:t>。</a:t>
            </a:r>
            <a:r>
              <a:rPr sz="2800" dirty="0"/>
              <a:t>躺在摇篮里承受母亲体贴入微的抚爱，那当然是最暖和不过的了，</a:t>
            </a:r>
            <a:r>
              <a:rPr lang="zh-CN" sz="2800" dirty="0"/>
              <a:t>体现了</a:t>
            </a:r>
            <a:r>
              <a:rPr sz="2800" dirty="0"/>
              <a:t>“理想境界”的</a:t>
            </a:r>
            <a:r>
              <a:rPr sz="2800" b="1" dirty="0">
                <a:solidFill>
                  <a:srgbClr val="FF0000"/>
                </a:solidFill>
              </a:rPr>
              <a:t>温暖、舒适</a:t>
            </a:r>
            <a:r>
              <a:rPr sz="2800" dirty="0"/>
              <a:t>的特点。</a:t>
            </a:r>
            <a:r>
              <a:rPr lang="en-US" altLang="zh-CN" sz="2800" b="1" dirty="0">
                <a:sym typeface="+mn-ea"/>
              </a:rPr>
              <a:t> </a:t>
            </a:r>
            <a:endParaRPr lang="zh-CN" altLang="en-US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句子赏析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1747" name="文本占位符 31746"/>
          <p:cNvSpPr>
            <a:spLocks noGrp="1"/>
          </p:cNvSpPr>
          <p:nvPr>
            <p:ph type="body" idx="1"/>
          </p:nvPr>
        </p:nvSpPr>
        <p:spPr>
          <a:xfrm>
            <a:off x="135890" y="1286193"/>
            <a:ext cx="11376025" cy="5573395"/>
          </a:xfrm>
        </p:spPr>
        <p:txBody>
          <a:bodyPr/>
          <a:lstStyle/>
          <a:p>
            <a:pPr marL="0" indent="0">
              <a:lnSpc>
                <a:spcPct val="140000"/>
              </a:lnSpc>
              <a:buNone/>
            </a:pPr>
            <a:r>
              <a:rPr lang="en-US" altLang="zh-CN" sz="3200" b="1" dirty="0"/>
              <a:t>       2</a:t>
            </a:r>
            <a:r>
              <a:rPr lang="zh-CN" altLang="en-US" sz="3200" b="1" dirty="0"/>
              <a:t>、最妙的是下点小雪呀。看吧，山上的矮松越发的青黑，树尖上顶着</a:t>
            </a:r>
            <a:r>
              <a:rPr lang="zh-CN" altLang="en-US" sz="3200" b="1" dirty="0">
                <a:solidFill>
                  <a:srgbClr val="FF0000"/>
                </a:solidFill>
              </a:rPr>
              <a:t>一髻儿白花</a:t>
            </a:r>
            <a:r>
              <a:rPr lang="zh-CN" altLang="en-US" sz="3200" b="1" dirty="0"/>
              <a:t>，</a:t>
            </a:r>
            <a:r>
              <a:rPr lang="zh-CN" altLang="en-US" sz="3200" b="1" dirty="0">
                <a:solidFill>
                  <a:srgbClr val="FF0000"/>
                </a:solidFill>
              </a:rPr>
              <a:t>好像日本看护妇</a:t>
            </a:r>
            <a:r>
              <a:rPr lang="zh-CN" altLang="en-US" sz="3200" b="1" dirty="0"/>
              <a:t>。</a:t>
            </a:r>
            <a:endParaRPr lang="zh-CN" altLang="en-US" sz="3200" b="1" dirty="0"/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3200" b="1" dirty="0"/>
              <a:t>  </a:t>
            </a:r>
            <a:r>
              <a:rPr lang="en-US" altLang="zh-CN" sz="3200" b="1" dirty="0"/>
              <a:t>——①</a:t>
            </a:r>
            <a:r>
              <a:rPr lang="zh-CN" altLang="en-US" sz="3200" b="1" dirty="0"/>
              <a:t>山松的“青黑色”，树尖上雪落成的白花，</a:t>
            </a:r>
            <a:r>
              <a:rPr lang="zh-CN" altLang="en-US" sz="3200" b="1" dirty="0">
                <a:solidFill>
                  <a:srgbClr val="FF0000"/>
                </a:solidFill>
              </a:rPr>
              <a:t>色彩</a:t>
            </a:r>
            <a:r>
              <a:rPr lang="zh-CN" altLang="en-US" sz="3200" b="1" dirty="0"/>
              <a:t>鲜明淡雅；</a:t>
            </a:r>
            <a:r>
              <a:rPr lang="en-US" altLang="zh-CN" sz="3200" b="1" dirty="0">
                <a:solidFill>
                  <a:srgbClr val="000000"/>
                </a:solidFill>
              </a:rPr>
              <a:t>②</a:t>
            </a:r>
            <a:r>
              <a:rPr lang="zh-CN" altLang="en-US" sz="3200" b="1" dirty="0"/>
              <a:t>又以“看护妇”</a:t>
            </a:r>
            <a:r>
              <a:rPr lang="zh-CN" altLang="en-US" sz="3200" b="1" dirty="0">
                <a:solidFill>
                  <a:srgbClr val="FF0000"/>
                </a:solidFill>
              </a:rPr>
              <a:t>比喻</a:t>
            </a:r>
            <a:r>
              <a:rPr lang="zh-CN" altLang="en-US" sz="3200" b="1" dirty="0"/>
              <a:t>树尖上白雪，生动形象。</a:t>
            </a:r>
            <a:r>
              <a:rPr lang="en-US" altLang="zh-CN" sz="3200" b="1" dirty="0">
                <a:solidFill>
                  <a:srgbClr val="000000"/>
                </a:solidFill>
              </a:rPr>
              <a:t>③ </a:t>
            </a:r>
            <a:r>
              <a:rPr lang="zh-CN" altLang="en-US" sz="3200" b="1" dirty="0"/>
              <a:t>“呀”“吧”的</a:t>
            </a:r>
            <a:r>
              <a:rPr lang="zh-CN" altLang="en-US" sz="3200" b="1" dirty="0">
                <a:solidFill>
                  <a:srgbClr val="FF0000"/>
                </a:solidFill>
              </a:rPr>
              <a:t>口语词</a:t>
            </a:r>
            <a:r>
              <a:rPr lang="zh-CN" altLang="en-US" sz="3200" b="1" dirty="0"/>
              <a:t>起到了让语言活泼起来的作用。</a:t>
            </a:r>
            <a:endParaRPr lang="zh-CN" altLang="en-US" sz="3200" b="1" dirty="0">
              <a:solidFill>
                <a:srgbClr val="FF0000"/>
              </a:solidFill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3200" b="1" dirty="0">
                <a:solidFill>
                  <a:srgbClr val="FF0000"/>
                </a:solidFill>
              </a:rPr>
              <a:t>                                               </a:t>
            </a:r>
            <a:r>
              <a:rPr lang="zh-CN" altLang="en-US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情景交融</a:t>
            </a:r>
            <a:endParaRPr lang="zh-CN" altLang="en-US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句子赏析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1747" name="文本占位符 31746"/>
          <p:cNvSpPr>
            <a:spLocks noGrp="1"/>
          </p:cNvSpPr>
          <p:nvPr>
            <p:ph type="body" idx="1"/>
          </p:nvPr>
        </p:nvSpPr>
        <p:spPr>
          <a:xfrm>
            <a:off x="157662" y="1286193"/>
            <a:ext cx="11376025" cy="5573395"/>
          </a:xfrm>
        </p:spPr>
        <p:txBody>
          <a:bodyPr/>
          <a:lstStyle/>
          <a:p>
            <a:pPr marL="0" indent="0">
              <a:lnSpc>
                <a:spcPct val="140000"/>
              </a:lnSpc>
              <a:buNone/>
            </a:pPr>
            <a:r>
              <a:rPr lang="en-US" altLang="zh-CN" sz="3200" b="1" dirty="0"/>
              <a:t>       3</a:t>
            </a:r>
            <a:r>
              <a:rPr lang="zh-CN" altLang="en-US" sz="3200" b="1" dirty="0"/>
              <a:t>、</a:t>
            </a:r>
            <a:r>
              <a:rPr lang="zh-CN" altLang="en-US" sz="3200" b="1" dirty="0">
                <a:solidFill>
                  <a:srgbClr val="333333"/>
                </a:solidFill>
                <a:latin typeface="Arial" panose="020B0604020202020204" pitchFamily="34" charset="0"/>
              </a:rPr>
              <a:t>山坡上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卧</a:t>
            </a:r>
            <a:r>
              <a:rPr lang="zh-CN" altLang="en-US" sz="3200" b="1" dirty="0">
                <a:solidFill>
                  <a:srgbClr val="333333"/>
                </a:solidFill>
                <a:latin typeface="Arial" panose="020B0604020202020204" pitchFamily="34" charset="0"/>
              </a:rPr>
              <a:t>着些小村庄，小村庄的房顶上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卧</a:t>
            </a:r>
            <a:r>
              <a:rPr lang="zh-CN" altLang="en-US" sz="3200" b="1" dirty="0">
                <a:solidFill>
                  <a:srgbClr val="333333"/>
                </a:solidFill>
                <a:latin typeface="Arial" panose="020B0604020202020204" pitchFamily="34" charset="0"/>
              </a:rPr>
              <a:t>着点雪。</a:t>
            </a:r>
            <a:endParaRPr lang="en-US" altLang="zh-CN" sz="3200" b="1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</a:rPr>
              <a:t>比拟手法，村庄“卧”在山坡上，雪“卧”在屋顶，写出了山坡的安静、闲适的氛围。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     用“卧”字比拟的手法写一个句子。</a:t>
            </a:r>
            <a:endParaRPr lang="zh-CN" altLang="en-US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句子赏析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56417" y="1570355"/>
            <a:ext cx="11231245" cy="4938395"/>
          </a:xfrm>
        </p:spPr>
        <p:txBody>
          <a:bodyPr>
            <a:normAutofit fontScale="97500"/>
          </a:bodyPr>
          <a:lstStyle/>
          <a:p>
            <a:pPr marL="0" indent="0" algn="l">
              <a:lnSpc>
                <a:spcPct val="140000"/>
              </a:lnSpc>
              <a:buNone/>
            </a:pPr>
            <a:r>
              <a:rPr lang="en-US" altLang="zh-CN" sz="3300" b="1" dirty="0">
                <a:solidFill>
                  <a:srgbClr val="333333"/>
                </a:solidFill>
                <a:latin typeface="Arial" panose="020B0604020202020204" pitchFamily="34" charset="0"/>
              </a:rPr>
              <a:t>4</a:t>
            </a:r>
            <a:r>
              <a:rPr lang="zh-CN" altLang="en-US" sz="3300" b="1" dirty="0">
                <a:solidFill>
                  <a:srgbClr val="333333"/>
                </a:solidFill>
                <a:latin typeface="Arial" panose="020B0604020202020204" pitchFamily="34" charset="0"/>
              </a:rPr>
              <a:t>、天儿越晴，水藻越绿，就凭这些绿的精神，水也不忍得冻上，况且那些长枝的垂柳还要在水里照个影儿呢！</a:t>
            </a:r>
            <a:endParaRPr lang="zh-CN" altLang="en-US" sz="3300" b="1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0" indent="0" algn="l">
              <a:lnSpc>
                <a:spcPct val="140000"/>
              </a:lnSpc>
              <a:buNone/>
            </a:pPr>
            <a:r>
              <a:rPr lang="zh-CN" altLang="en-US" sz="3600" b="1" dirty="0"/>
              <a:t>  </a:t>
            </a:r>
            <a:r>
              <a:rPr lang="en-US" altLang="zh-CN" sz="3600" b="1" dirty="0">
                <a:solidFill>
                  <a:srgbClr val="FF0000"/>
                </a:solidFill>
              </a:rPr>
              <a:t>——</a:t>
            </a:r>
            <a:r>
              <a:rPr lang="zh-CN" altLang="en-US" sz="3300" b="1" dirty="0">
                <a:solidFill>
                  <a:srgbClr val="FF0000"/>
                </a:solidFill>
              </a:rPr>
              <a:t>采用了拟人的修辞手法，“不忍得”赋予了水以人的情感，使水富有了灵气，表现了水的“绿的精神”之珍贵、可爱、美丽。</a:t>
            </a:r>
            <a:endParaRPr lang="zh-CN" altLang="en-US" sz="3300" b="1" dirty="0">
              <a:solidFill>
                <a:srgbClr val="FF0000"/>
              </a:solidFill>
            </a:endParaRPr>
          </a:p>
          <a:p>
            <a:pPr marL="0" indent="0" algn="l">
              <a:lnSpc>
                <a:spcPct val="140000"/>
              </a:lnSpc>
              <a:buNone/>
            </a:pPr>
            <a:r>
              <a:rPr lang="zh-CN" altLang="en-US" sz="3600" b="1" dirty="0">
                <a:solidFill>
                  <a:srgbClr val="FF0000"/>
                </a:solidFill>
              </a:rPr>
              <a:t>                                    </a:t>
            </a:r>
            <a:r>
              <a:rPr lang="zh-CN" altLang="en-US" sz="4000" b="1" dirty="0">
                <a:solidFill>
                  <a:srgbClr val="FF0000"/>
                </a:solidFill>
              </a:rPr>
              <a:t> </a:t>
            </a:r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情景交融</a:t>
            </a:r>
            <a:endParaRPr lang="zh-CN" altLang="en-US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284403" y="1000269"/>
            <a:ext cx="7814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朗读第</a:t>
            </a:r>
            <a:r>
              <a:rPr lang="en-US" altLang="zh-CN" sz="2800" dirty="0"/>
              <a:t>6</a:t>
            </a:r>
            <a:r>
              <a:rPr lang="zh-CN" altLang="en-US" sz="2800" dirty="0"/>
              <a:t>段</a:t>
            </a:r>
            <a:endParaRPr lang="zh-CN" altLang="en-U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句子赏析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67302" y="1570355"/>
            <a:ext cx="11231245" cy="4938395"/>
          </a:xfrm>
        </p:spPr>
        <p:txBody>
          <a:bodyPr>
            <a:normAutofit fontScale="97500"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en-US" altLang="zh-CN" sz="3300" b="1" dirty="0">
                <a:solidFill>
                  <a:srgbClr val="333333"/>
                </a:solidFill>
                <a:latin typeface="Arial" panose="020B0604020202020204" pitchFamily="34" charset="0"/>
              </a:rPr>
              <a:t>5</a:t>
            </a:r>
            <a:r>
              <a:rPr lang="zh-CN" altLang="en-US" sz="3300" b="1" dirty="0">
                <a:solidFill>
                  <a:srgbClr val="333333"/>
                </a:solidFill>
                <a:latin typeface="Arial" panose="020B0604020202020204" pitchFamily="34" charset="0"/>
              </a:rPr>
              <a:t>、看吧，由澄清的河水慢慢往上看吧，空中，</a:t>
            </a:r>
            <a:r>
              <a:rPr lang="zh-CN" altLang="en-US" sz="3300" b="1" dirty="0">
                <a:solidFill>
                  <a:srgbClr val="333333"/>
                </a:solidFill>
                <a:latin typeface="Arial" panose="020B0604020202020204" pitchFamily="34" charset="0"/>
                <a:hlinkClick r:id="rId1"/>
              </a:rPr>
              <a:t>半空中</a:t>
            </a:r>
            <a:r>
              <a:rPr lang="zh-CN" altLang="en-US" sz="3300" b="1" dirty="0">
                <a:solidFill>
                  <a:srgbClr val="333333"/>
                </a:solidFill>
                <a:latin typeface="Arial" panose="020B0604020202020204" pitchFamily="34" charset="0"/>
              </a:rPr>
              <a:t>，天上，自上而下全是那么清亮，那么蓝汪汪的，整个的是块空灵的</a:t>
            </a:r>
            <a:r>
              <a:rPr lang="zh-CN" altLang="en-US" sz="3300" b="1" dirty="0">
                <a:solidFill>
                  <a:srgbClr val="333333"/>
                </a:solidFill>
                <a:latin typeface="Arial" panose="020B0604020202020204" pitchFamily="34" charset="0"/>
                <a:hlinkClick r:id="rId2"/>
              </a:rPr>
              <a:t>蓝水晶</a:t>
            </a:r>
            <a:r>
              <a:rPr lang="zh-CN" altLang="en-US" sz="3300" b="1" dirty="0">
                <a:solidFill>
                  <a:srgbClr val="333333"/>
                </a:solidFill>
                <a:latin typeface="Arial" panose="020B0604020202020204" pitchFamily="34" charset="0"/>
              </a:rPr>
              <a:t>。这块水晶里，包着红屋顶，</a:t>
            </a:r>
            <a:r>
              <a:rPr lang="zh-CN" altLang="en-US" sz="3300" b="1" dirty="0">
                <a:solidFill>
                  <a:srgbClr val="333333"/>
                </a:solidFill>
                <a:latin typeface="Arial" panose="020B0604020202020204" pitchFamily="34" charset="0"/>
                <a:hlinkClick r:id="rId3"/>
              </a:rPr>
              <a:t>黄草山</a:t>
            </a:r>
            <a:r>
              <a:rPr lang="zh-CN" altLang="en-US" sz="3300" b="1" dirty="0">
                <a:solidFill>
                  <a:srgbClr val="333333"/>
                </a:solidFill>
                <a:latin typeface="Arial" panose="020B0604020202020204" pitchFamily="34" charset="0"/>
              </a:rPr>
              <a:t>，像地毯上的小团花的灰色树影。</a:t>
            </a:r>
            <a:r>
              <a:rPr lang="zh-CN" altLang="en-US" sz="3300" b="1" dirty="0"/>
              <a:t>  </a:t>
            </a:r>
            <a:r>
              <a:rPr lang="zh-CN" altLang="en-US" sz="3300" b="1" dirty="0">
                <a:solidFill>
                  <a:srgbClr val="FF0000"/>
                </a:solidFill>
              </a:rPr>
              <a:t>（独特的感受，摘抄）</a:t>
            </a:r>
            <a:endParaRPr lang="en-US" altLang="zh-CN" sz="3300" b="1" dirty="0">
              <a:solidFill>
                <a:srgbClr val="FF0000"/>
              </a:solidFill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en-US" altLang="zh-CN" sz="3600" b="1" dirty="0">
                <a:solidFill>
                  <a:srgbClr val="FF0000"/>
                </a:solidFill>
              </a:rPr>
              <a:t>——</a:t>
            </a:r>
            <a:r>
              <a:rPr lang="zh-CN" altLang="en-US" sz="3300" b="1" dirty="0">
                <a:solidFill>
                  <a:srgbClr val="FF0000"/>
                </a:solidFill>
              </a:rPr>
              <a:t>想象、比喻，将天光、水色融为一体，描绘出济南的色彩明丽，清澈透亮。</a:t>
            </a:r>
            <a:r>
              <a:rPr lang="zh-CN" altLang="en-US" sz="3600" b="1" dirty="0">
                <a:solidFill>
                  <a:srgbClr val="FF0000"/>
                </a:solidFill>
              </a:rPr>
              <a:t>                                    </a:t>
            </a:r>
            <a:r>
              <a:rPr lang="zh-CN" altLang="en-US" sz="4000" b="1" dirty="0">
                <a:solidFill>
                  <a:srgbClr val="FF0000"/>
                </a:solidFill>
              </a:rPr>
              <a:t> </a:t>
            </a:r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情景交融</a:t>
            </a:r>
            <a:endParaRPr lang="zh-CN" altLang="en-US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284403" y="1000269"/>
            <a:ext cx="7814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朗读第</a:t>
            </a:r>
            <a:r>
              <a:rPr lang="en-US" altLang="zh-CN" sz="2800" dirty="0"/>
              <a:t>6</a:t>
            </a:r>
            <a:r>
              <a:rPr lang="zh-CN" altLang="en-US" sz="2800" dirty="0"/>
              <a:t>段</a:t>
            </a:r>
            <a:endParaRPr lang="zh-CN" altLang="en-US" sz="28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268855" y="2362835"/>
            <a:ext cx="848487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/>
              <a:t>济南的冬天？   冬天的济南？</a:t>
            </a:r>
            <a:endParaRPr lang="zh-CN" altLang="en-US" sz="4400" b="1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165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写景抒情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866" name="标题 36865"/>
          <p:cNvSpPr>
            <a:spLocks noGrp="1"/>
          </p:cNvSpPr>
          <p:nvPr>
            <p:ph type="title"/>
          </p:nvPr>
        </p:nvSpPr>
        <p:spPr>
          <a:xfrm>
            <a:off x="-244475" y="718820"/>
            <a:ext cx="8700770" cy="1143000"/>
          </a:xfrm>
        </p:spPr>
        <p:txBody>
          <a:bodyPr anchor="ctr">
            <a:normAutofit/>
          </a:bodyPr>
          <a:lstStyle/>
          <a:p>
            <a:r>
              <a:rPr lang="en-US" altLang="zh-CN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                </a:t>
            </a:r>
            <a:r>
              <a:rPr lang="zh-CN" alt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rPr>
              <a:t>一切景语皆情语</a:t>
            </a:r>
            <a:endParaRPr lang="zh-CN" altLang="en-US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867" name="文本占位符 36866"/>
          <p:cNvSpPr>
            <a:spLocks noGrp="1"/>
          </p:cNvSpPr>
          <p:nvPr>
            <p:ph type="body" idx="1"/>
          </p:nvPr>
        </p:nvSpPr>
        <p:spPr>
          <a:xfrm>
            <a:off x="155575" y="1737360"/>
            <a:ext cx="12035155" cy="3383915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如开头写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对于一个在北平住惯的人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”“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对于一个刚由伦敦回来的人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通过对比，得出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济南真算个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宝地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的结论，既写出了自己的独特感受，又显得情真意切。  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这一圈小山在冬天特别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可爱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蕴含着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我爱济南的冬天，我爱冬天的济南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的情意。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“圈儿”“口儿”，“儿”与“小”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搭配，贴切地表现出其“小”，表达出一种由衷的“喜爱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endParaRPr lang="zh-CN" altLang="en-US" sz="36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71035" y="6038850"/>
            <a:ext cx="324612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直接抒发感情</a:t>
            </a:r>
            <a:endParaRPr lang="zh-CN" altLang="en-US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写景抒情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7891" name="文本占位符 37890"/>
          <p:cNvSpPr>
            <a:spLocks noGrp="1"/>
          </p:cNvSpPr>
          <p:nvPr>
            <p:ph type="body" idx="1"/>
          </p:nvPr>
        </p:nvSpPr>
        <p:spPr>
          <a:xfrm>
            <a:off x="410845" y="1129665"/>
            <a:ext cx="11167745" cy="3903345"/>
          </a:xfrm>
        </p:spPr>
        <p:txBody>
          <a:bodyPr>
            <a:normAutofit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lang="en-US" altLang="zh-CN" b="1" dirty="0"/>
              <a:t>        “</a:t>
            </a:r>
            <a:r>
              <a:rPr lang="zh-CN" altLang="en-US" b="1" dirty="0"/>
              <a:t>请闭上眼想：一个老城</a:t>
            </a:r>
            <a:r>
              <a:rPr lang="en-US" altLang="zh-CN" b="1" dirty="0"/>
              <a:t>……</a:t>
            </a:r>
            <a:r>
              <a:rPr lang="zh-CN" altLang="en-US" b="1" dirty="0"/>
              <a:t>这是不是个理想的境界</a:t>
            </a:r>
            <a:r>
              <a:rPr lang="en-US" altLang="zh-CN" b="1" dirty="0"/>
              <a:t>”</a:t>
            </a:r>
            <a:endParaRPr lang="en-US" altLang="zh-CN" b="1" dirty="0"/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b="1" dirty="0"/>
              <a:t>        “</a:t>
            </a:r>
            <a:r>
              <a:rPr lang="zh-CN" altLang="en-US" b="1" dirty="0"/>
              <a:t>最妙的是下点小雪呀</a:t>
            </a:r>
            <a:r>
              <a:rPr lang="en-US" altLang="zh-CN" b="1" dirty="0"/>
              <a:t>”</a:t>
            </a:r>
            <a:endParaRPr lang="en-US" altLang="zh-CN" b="1" dirty="0"/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b="1" dirty="0"/>
              <a:t>        “</a:t>
            </a:r>
            <a:r>
              <a:rPr lang="zh-CN" altLang="en-US" b="1" dirty="0"/>
              <a:t>这是张水墨画</a:t>
            </a:r>
            <a:r>
              <a:rPr lang="en-US" altLang="zh-CN" b="1" dirty="0"/>
              <a:t>”</a:t>
            </a:r>
            <a:r>
              <a:rPr lang="zh-CN" altLang="en-US" b="1" dirty="0"/>
              <a:t> </a:t>
            </a:r>
            <a:endParaRPr lang="zh-CN" altLang="en-US" b="1" dirty="0">
              <a:solidFill>
                <a:srgbClr val="359757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451225" y="5177155"/>
            <a:ext cx="528828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创造意境（流露深情）</a:t>
            </a:r>
            <a:endParaRPr lang="zh-CN" altLang="en-US" sz="40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写景抒情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7891" name="文本占位符 37890"/>
          <p:cNvSpPr>
            <a:spLocks noGrp="1"/>
          </p:cNvSpPr>
          <p:nvPr>
            <p:ph type="body" idx="1"/>
          </p:nvPr>
        </p:nvSpPr>
        <p:spPr>
          <a:xfrm>
            <a:off x="410845" y="1129665"/>
            <a:ext cx="11167745" cy="3903345"/>
          </a:xfrm>
        </p:spPr>
        <p:txBody>
          <a:bodyPr>
            <a:normAutofit/>
          </a:bodyPr>
          <a:lstStyle/>
          <a:p>
            <a:pPr marL="0" indent="0">
              <a:lnSpc>
                <a:spcPct val="130000"/>
              </a:lnSpc>
              <a:buNone/>
            </a:pPr>
            <a:r>
              <a:rPr lang="en-US" altLang="zh-CN" b="1" dirty="0"/>
              <a:t>      </a:t>
            </a:r>
            <a:r>
              <a:rPr lang="en-US" altLang="zh-CN" b="1" dirty="0">
                <a:solidFill>
                  <a:schemeClr val="tx1"/>
                </a:solidFill>
              </a:rPr>
              <a:t> “</a:t>
            </a:r>
            <a:r>
              <a:rPr lang="zh-CN" altLang="en-US" b="1" dirty="0">
                <a:solidFill>
                  <a:schemeClr val="tx1"/>
                </a:solidFill>
              </a:rPr>
              <a:t>树尖儿上顶着一髻儿白花，好像日本看护妇</a:t>
            </a:r>
            <a:r>
              <a:rPr lang="en-US" altLang="zh-CN" b="1" dirty="0">
                <a:solidFill>
                  <a:schemeClr val="tx1"/>
                </a:solidFill>
              </a:rPr>
              <a:t>.”</a:t>
            </a:r>
            <a:endParaRPr lang="en-US" altLang="zh-CN" b="1" dirty="0">
              <a:solidFill>
                <a:schemeClr val="tx1"/>
              </a:solidFill>
            </a:endParaRPr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b="1" dirty="0">
                <a:solidFill>
                  <a:schemeClr val="tx1"/>
                </a:solidFill>
              </a:rPr>
              <a:t>        “</a:t>
            </a:r>
            <a:r>
              <a:rPr lang="zh-CN" altLang="zh-CN" b="1" dirty="0">
                <a:solidFill>
                  <a:schemeClr val="tx1"/>
                </a:solidFill>
              </a:rPr>
              <a:t>山尖全白了，给蓝天镶上一道银边。</a:t>
            </a:r>
            <a:r>
              <a:rPr lang="en-US" altLang="zh-CN" b="1" dirty="0">
                <a:solidFill>
                  <a:schemeClr val="tx1"/>
                </a:solidFill>
              </a:rPr>
              <a:t>”</a:t>
            </a:r>
            <a:endParaRPr lang="en-US" altLang="zh-CN" b="1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75155" y="4678680"/>
            <a:ext cx="886206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虚实结合（展开想象，抒发热爱之情）</a:t>
            </a:r>
            <a:endParaRPr lang="zh-CN" altLang="en-US" sz="40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60710"/>
            <a:ext cx="12190413" cy="792693"/>
            <a:chOff x="0" y="583620"/>
            <a:chExt cx="12190413" cy="792693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583620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比喻与比拟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062758" y="1613912"/>
            <a:ext cx="91450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明喻</a:t>
            </a:r>
            <a:r>
              <a:rPr lang="zh-CN" altLang="en-US" sz="2800" dirty="0"/>
              <a:t>：像、仿佛、如同、似的</a:t>
            </a:r>
            <a:endParaRPr lang="en-US" altLang="zh-CN" sz="2800" dirty="0"/>
          </a:p>
          <a:p>
            <a:r>
              <a:rPr lang="zh-CN" altLang="en-US" sz="2800" dirty="0">
                <a:solidFill>
                  <a:srgbClr val="FF0000"/>
                </a:solidFill>
              </a:rPr>
              <a:t>暗喻</a:t>
            </a:r>
            <a:r>
              <a:rPr lang="zh-CN" altLang="en-US" sz="2800" dirty="0"/>
              <a:t>：是、就是、变成、等于</a:t>
            </a:r>
            <a:endParaRPr lang="en-US" altLang="zh-CN" sz="2800" dirty="0"/>
          </a:p>
          <a:p>
            <a:r>
              <a:rPr lang="zh-CN" altLang="en-US" sz="2800" dirty="0">
                <a:solidFill>
                  <a:srgbClr val="FF0000"/>
                </a:solidFill>
              </a:rPr>
              <a:t>借喻</a:t>
            </a:r>
            <a:r>
              <a:rPr lang="zh-CN" altLang="en-US" sz="2800" dirty="0"/>
              <a:t>：喻体直接代替本体：风把地上的树叶吹起来，一群黄蝴蝶飞起来了。</a:t>
            </a:r>
            <a:endParaRPr lang="zh-CN" altLang="en-US" sz="2800" dirty="0"/>
          </a:p>
        </p:txBody>
      </p:sp>
      <p:sp>
        <p:nvSpPr>
          <p:cNvPr id="3" name="文本框 2"/>
          <p:cNvSpPr txBox="1"/>
          <p:nvPr/>
        </p:nvSpPr>
        <p:spPr>
          <a:xfrm>
            <a:off x="2134766" y="3997148"/>
            <a:ext cx="92170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拟人</a:t>
            </a:r>
            <a:r>
              <a:rPr lang="zh-CN" altLang="en-US" sz="2800" dirty="0"/>
              <a:t>：物</a:t>
            </a:r>
            <a:r>
              <a:rPr lang="en-US" altLang="zh-CN" sz="2800" dirty="0"/>
              <a:t>——</a:t>
            </a:r>
            <a:r>
              <a:rPr lang="zh-CN" altLang="en-US" sz="2800" dirty="0"/>
              <a:t>人（无比喻词）</a:t>
            </a:r>
            <a:endParaRPr lang="en-US" altLang="zh-CN" sz="2800" dirty="0"/>
          </a:p>
          <a:p>
            <a:r>
              <a:rPr lang="zh-CN" altLang="en-US" sz="2800" dirty="0">
                <a:solidFill>
                  <a:srgbClr val="FF0000"/>
                </a:solidFill>
              </a:rPr>
              <a:t>拟物：</a:t>
            </a:r>
            <a:r>
              <a:rPr lang="zh-CN" altLang="en-US" sz="2800" dirty="0"/>
              <a:t>人</a:t>
            </a:r>
            <a:r>
              <a:rPr lang="en-US" altLang="zh-CN" sz="2800" dirty="0"/>
              <a:t>——</a:t>
            </a:r>
            <a:r>
              <a:rPr lang="zh-CN" altLang="en-US" sz="2800" dirty="0"/>
              <a:t>物：飞出来八岁侄儿。</a:t>
            </a:r>
            <a:endParaRPr lang="en-US" altLang="zh-CN" sz="2800" dirty="0"/>
          </a:p>
          <a:p>
            <a:r>
              <a:rPr lang="en-US" altLang="zh-CN" sz="2800" dirty="0"/>
              <a:t>             </a:t>
            </a:r>
            <a:r>
              <a:rPr lang="zh-CN" altLang="en-US" sz="2800" dirty="0"/>
              <a:t>物</a:t>
            </a:r>
            <a:r>
              <a:rPr lang="en-US" altLang="zh-CN" sz="2800" dirty="0"/>
              <a:t>——</a:t>
            </a:r>
            <a:r>
              <a:rPr lang="zh-CN" altLang="en-US" sz="2800"/>
              <a:t>物：公理几块钱一斤？</a:t>
            </a:r>
            <a:endParaRPr lang="zh-CN" altLang="en-US" sz="2800" dirty="0"/>
          </a:p>
        </p:txBody>
      </p:sp>
      <p:sp>
        <p:nvSpPr>
          <p:cNvPr id="4" name="文本框 3"/>
          <p:cNvSpPr txBox="1"/>
          <p:nvPr/>
        </p:nvSpPr>
        <p:spPr>
          <a:xfrm>
            <a:off x="622598" y="2277666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比喻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66614" y="4397257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比拟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左大括号 5"/>
          <p:cNvSpPr/>
          <p:nvPr/>
        </p:nvSpPr>
        <p:spPr>
          <a:xfrm>
            <a:off x="1774726" y="1701602"/>
            <a:ext cx="288032" cy="168247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左大括号 6"/>
          <p:cNvSpPr/>
          <p:nvPr/>
        </p:nvSpPr>
        <p:spPr>
          <a:xfrm>
            <a:off x="1774726" y="3997148"/>
            <a:ext cx="432048" cy="138499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180395"/>
            <a:ext cx="12190413" cy="773008"/>
            <a:chOff x="0" y="603305"/>
            <a:chExt cx="12190413" cy="773008"/>
          </a:xfrm>
        </p:grpSpPr>
        <p:sp>
          <p:nvSpPr>
            <p:cNvPr id="11" name="矩形 10"/>
            <p:cNvSpPr/>
            <p:nvPr/>
          </p:nvSpPr>
          <p:spPr>
            <a:xfrm flipV="1">
              <a:off x="0" y="1330594"/>
              <a:ext cx="12190413" cy="45719"/>
            </a:xfrm>
            <a:prstGeom prst="rect">
              <a:avLst/>
            </a:prstGeom>
            <a:solidFill>
              <a:srgbClr val="7463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8"/>
            <p:cNvSpPr txBox="1">
              <a:spLocks noChangeArrowheads="1"/>
            </p:cNvSpPr>
            <p:nvPr/>
          </p:nvSpPr>
          <p:spPr bwMode="auto">
            <a:xfrm>
              <a:off x="3733800" y="603305"/>
              <a:ext cx="4722812" cy="53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/>
            <a:p>
              <a:pPr algn="ctr" eaLnBrk="1" hangingPunct="1"/>
              <a:r>
                <a:rPr lang="zh-CN" altLang="en-US" sz="3500" b="1" spc="300" dirty="0">
                  <a:solidFill>
                    <a:srgbClr val="74636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sym typeface="Arial" panose="020B0604020202020204" pitchFamily="34" charset="0"/>
                </a:rPr>
                <a:t>修辞</a:t>
              </a:r>
              <a:endParaRPr lang="zh-CN" altLang="en-US" sz="3500" b="1" spc="300" dirty="0">
                <a:solidFill>
                  <a:srgbClr val="7463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183005" y="1273810"/>
            <a:ext cx="6151245" cy="70040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p>
            <a:pPr algn="l">
              <a:lnSpc>
                <a:spcPct val="110000"/>
              </a:lnSpc>
            </a:pPr>
            <a:r>
              <a:rPr lang="zh-CN" altLang="en-US" sz="3600" b="1">
                <a:solidFill>
                  <a:srgbClr val="35975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比喻、拟人的规范答题格式：</a:t>
            </a:r>
            <a:endParaRPr lang="zh-CN" altLang="en-US" sz="3600" b="1">
              <a:solidFill>
                <a:srgbClr val="35975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819" name="文本占位符 34818"/>
          <p:cNvSpPr>
            <a:spLocks noGrp="1"/>
          </p:cNvSpPr>
          <p:nvPr>
            <p:ph type="body" idx="1"/>
          </p:nvPr>
        </p:nvSpPr>
        <p:spPr>
          <a:xfrm>
            <a:off x="290830" y="2294255"/>
            <a:ext cx="11609705" cy="4618355"/>
          </a:xfrm>
        </p:spPr>
        <p:txBody>
          <a:bodyPr>
            <a:normAutofit lnSpcReduction="10000"/>
          </a:bodyPr>
          <a:p>
            <a:pPr marL="0" indent="0">
              <a:lnSpc>
                <a:spcPct val="140000"/>
              </a:lnSpc>
              <a:buNone/>
            </a:pPr>
            <a:r>
              <a:rPr lang="en-US" altLang="zh-CN" sz="3600" b="1" dirty="0"/>
              <a:t>      </a:t>
            </a:r>
            <a:r>
              <a:rPr lang="en-US" altLang="zh-CN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 </a:t>
            </a:r>
            <a:r>
              <a:rPr lang="zh-CN" alt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比喻：</a:t>
            </a:r>
            <a:r>
              <a:rPr lang="zh-CN" altLang="en-US" sz="3600" b="1" dirty="0"/>
              <a:t>采用了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比喻</a:t>
            </a:r>
            <a:r>
              <a:rPr lang="zh-CN" altLang="en-US" sz="3600" b="1" dirty="0"/>
              <a:t>的修辞手法，把</a:t>
            </a:r>
            <a:r>
              <a:rPr lang="en-US" altLang="zh-CN" sz="3600" b="1">
                <a:latin typeface="Times New Roman" panose="02020603050405020304" pitchFamily="18" charset="0"/>
              </a:rPr>
              <a:t>……</a:t>
            </a:r>
            <a:r>
              <a:rPr lang="zh-CN" altLang="en-US" sz="3600" b="1" dirty="0"/>
              <a:t>比喻为</a:t>
            </a:r>
            <a:r>
              <a:rPr lang="en-US" altLang="zh-CN" sz="3600" b="1">
                <a:latin typeface="Times New Roman" panose="02020603050405020304" pitchFamily="18" charset="0"/>
              </a:rPr>
              <a:t>……</a:t>
            </a:r>
            <a:r>
              <a:rPr lang="zh-CN" altLang="en-US" sz="3600" b="1" dirty="0"/>
              <a:t>，生动形象、具体可感地写出了事物的</a:t>
            </a:r>
            <a:r>
              <a:rPr lang="en-US" altLang="zh-CN" sz="3600" b="1" dirty="0"/>
              <a:t>……</a:t>
            </a:r>
            <a:r>
              <a:rPr lang="zh-CN" altLang="en-US" sz="3600" b="1" dirty="0"/>
              <a:t>特点，表达了</a:t>
            </a:r>
            <a:r>
              <a:rPr lang="en-US" altLang="zh-CN" sz="3600" b="1" dirty="0"/>
              <a:t>……</a:t>
            </a:r>
            <a:r>
              <a:rPr lang="zh-CN" altLang="en-US" sz="3600" b="1" dirty="0"/>
              <a:t>。</a:t>
            </a:r>
            <a:endParaRPr lang="zh-CN" altLang="en-US" sz="3600" b="1" dirty="0"/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3600" b="1" dirty="0"/>
              <a:t>        </a:t>
            </a:r>
            <a:r>
              <a:rPr lang="zh-CN" alt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拟人：</a:t>
            </a:r>
            <a:r>
              <a:rPr lang="zh-CN" altLang="en-US" sz="3600" b="1" dirty="0"/>
              <a:t>采用了</a:t>
            </a:r>
            <a:r>
              <a:rPr lang="zh-CN" altLang="en-US" sz="36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拟人</a:t>
            </a:r>
            <a:r>
              <a:rPr lang="zh-CN" altLang="en-US" sz="3600" b="1" dirty="0"/>
              <a:t>的修辞手法，赋予了</a:t>
            </a:r>
            <a:r>
              <a:rPr lang="en-US" altLang="zh-CN" sz="3600" b="1" dirty="0"/>
              <a:t>XX</a:t>
            </a:r>
            <a:r>
              <a:rPr lang="zh-CN" altLang="en-US" sz="3600" b="1" dirty="0"/>
              <a:t>以人的情感</a:t>
            </a:r>
            <a:r>
              <a:rPr lang="en-US" altLang="zh-CN" sz="3600" b="1" dirty="0"/>
              <a:t>/</a:t>
            </a:r>
            <a:r>
              <a:rPr lang="zh-CN" altLang="en-US" sz="3600" b="1" dirty="0"/>
              <a:t>形态</a:t>
            </a:r>
            <a:r>
              <a:rPr lang="en-US" altLang="zh-CN" sz="3600" b="1" dirty="0"/>
              <a:t>/</a:t>
            </a:r>
            <a:r>
              <a:rPr lang="zh-CN" altLang="en-US" sz="3600" b="1" dirty="0"/>
              <a:t>语言</a:t>
            </a:r>
            <a:r>
              <a:rPr lang="en-US" altLang="zh-CN" sz="3600" b="1" dirty="0"/>
              <a:t>/</a:t>
            </a:r>
            <a:r>
              <a:rPr lang="zh-CN" altLang="en-US" sz="3600" b="1" dirty="0"/>
              <a:t>动作等，</a:t>
            </a:r>
            <a:r>
              <a:rPr sz="3600" b="1"/>
              <a:t>把</a:t>
            </a:r>
            <a:r>
              <a:rPr lang="en-US" sz="3600" b="1"/>
              <a:t>XX</a:t>
            </a:r>
            <a:r>
              <a:rPr lang="zh-CN" altLang="en-US" sz="3600" b="1"/>
              <a:t>人格化</a:t>
            </a:r>
            <a:r>
              <a:rPr sz="3600" b="1"/>
              <a:t>,生动形象地</a:t>
            </a:r>
            <a:r>
              <a:rPr lang="zh-CN" sz="3600" b="1"/>
              <a:t>写出</a:t>
            </a:r>
            <a:r>
              <a:rPr sz="3600" b="1"/>
              <a:t>了XX</a:t>
            </a:r>
            <a:r>
              <a:rPr lang="en-US" sz="3600" b="1"/>
              <a:t>……</a:t>
            </a:r>
            <a:r>
              <a:rPr sz="3600" b="1"/>
              <a:t>的特点,表达了作者</a:t>
            </a:r>
            <a:r>
              <a:rPr lang="en-US" sz="3600" b="1"/>
              <a:t>……</a:t>
            </a:r>
            <a:r>
              <a:rPr sz="3600" b="1"/>
              <a:t>的思想感情.</a:t>
            </a:r>
            <a:endParaRPr sz="36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>
                                            <p:txEl>
                                              <p:charRg st="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charRg st="40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>
                                            <p:txEl>
                                              <p:charRg st="40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9">
                                            <p:txEl>
                                              <p:charRg st="40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ISPRING_ULTRA_SCORM_TRACKING_SLIDES" val="1"/>
  <p:tag name="GENSWF_OUTPUT_FILE_NAME" val="33"/>
  <p:tag name="ISPRING_PRESENTATION_TITLE" val="七年级语文课件范本PPT-济南的冬天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炫彩扁平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BF53"/>
      </a:accent1>
      <a:accent2>
        <a:srgbClr val="F17475"/>
      </a:accent2>
      <a:accent3>
        <a:srgbClr val="01B3C5"/>
      </a:accent3>
      <a:accent4>
        <a:srgbClr val="77448C"/>
      </a:accent4>
      <a:accent5>
        <a:srgbClr val="00AF92"/>
      </a:accent5>
      <a:accent6>
        <a:srgbClr val="C65885"/>
      </a:accent6>
      <a:hlink>
        <a:srgbClr val="FCC79F"/>
      </a:hlink>
      <a:folHlink>
        <a:srgbClr val="869FB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2441</Words>
  <Application>WPS 演示</Application>
  <PresentationFormat>自定义</PresentationFormat>
  <Paragraphs>192</Paragraphs>
  <Slides>21</Slides>
  <Notes>15</Notes>
  <HiddenSlides>0</HiddenSlides>
  <MMClips>1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10</vt:i4>
      </vt:variant>
      <vt:variant>
        <vt:lpstr>幻灯片标题</vt:lpstr>
      </vt:variant>
      <vt:variant>
        <vt:i4>21</vt:i4>
      </vt:variant>
    </vt:vector>
  </HeadingPairs>
  <TitlesOfParts>
    <vt:vector size="54" baseType="lpstr">
      <vt:lpstr>Arial</vt:lpstr>
      <vt:lpstr>宋体</vt:lpstr>
      <vt:lpstr>Wingdings</vt:lpstr>
      <vt:lpstr>Calibri</vt:lpstr>
      <vt:lpstr>Impact</vt:lpstr>
      <vt:lpstr>Signika</vt:lpstr>
      <vt:lpstr>Open Sans Extrabold</vt:lpstr>
      <vt:lpstr>LiHei Pro</vt:lpstr>
      <vt:lpstr>迷你简汉真广标</vt:lpstr>
      <vt:lpstr>ITC Avant Garde Std Bk</vt:lpstr>
      <vt:lpstr>Calibri</vt:lpstr>
      <vt:lpstr>黑体</vt:lpstr>
      <vt:lpstr>Lato Black</vt:lpstr>
      <vt:lpstr>Segoe Print</vt:lpstr>
      <vt:lpstr>Times New Roman</vt:lpstr>
      <vt:lpstr>华文楷体</vt:lpstr>
      <vt:lpstr>隶书</vt:lpstr>
      <vt:lpstr>Wingdings 2</vt:lpstr>
      <vt:lpstr>Franklin Gothic Book</vt:lpstr>
      <vt:lpstr>微软雅黑</vt:lpstr>
      <vt:lpstr>Arial Unicode MS</vt:lpstr>
      <vt:lpstr>等线</vt:lpstr>
      <vt:lpstr>Century Gothic</vt:lpstr>
      <vt:lpstr>Office 主题​​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         一切景语皆情语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七年级语文课件范本PPT-济南的冬天</dc:title>
  <dc:creator>lxl</dc:creator>
  <cp:lastModifiedBy>闲庭晓苑</cp:lastModifiedBy>
  <cp:revision>3229</cp:revision>
  <dcterms:created xsi:type="dcterms:W3CDTF">2015-12-01T09:06:00Z</dcterms:created>
  <dcterms:modified xsi:type="dcterms:W3CDTF">2019-09-09T07:13:23Z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2052-11.1.0.8986</vt:lpwstr>
  </property>
</Properties>
</file>