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image5.jp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338" r:id="rId2"/>
    <p:sldId id="337" r:id="rId3"/>
    <p:sldId id="339" r:id="rId4"/>
    <p:sldId id="342" r:id="rId5"/>
    <p:sldId id="340" r:id="rId6"/>
    <p:sldId id="341" r:id="rId7"/>
    <p:sldId id="343" r:id="rId8"/>
    <p:sldId id="350" r:id="rId9"/>
    <p:sldId id="345" r:id="rId10"/>
    <p:sldId id="347" r:id="rId11"/>
    <p:sldId id="344" r:id="rId12"/>
    <p:sldId id="349" r:id="rId13"/>
    <p:sldId id="351" r:id="rId14"/>
    <p:sldId id="346" r:id="rId15"/>
    <p:sldId id="348" r:id="rId16"/>
    <p:sldId id="352" r:id="rId17"/>
    <p:sldId id="353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过渡页" id="{076D4839-0C5A-45FE-9E16-65BF26D8CB83}">
          <p14:sldIdLst>
            <p14:sldId id="338"/>
            <p14:sldId id="337"/>
            <p14:sldId id="339"/>
            <p14:sldId id="342"/>
            <p14:sldId id="340"/>
            <p14:sldId id="341"/>
            <p14:sldId id="343"/>
            <p14:sldId id="350"/>
            <p14:sldId id="345"/>
            <p14:sldId id="347"/>
            <p14:sldId id="344"/>
            <p14:sldId id="349"/>
            <p14:sldId id="351"/>
            <p14:sldId id="346"/>
            <p14:sldId id="348"/>
            <p14:sldId id="352"/>
            <p14:sldId id="35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7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77" autoAdjust="0"/>
    <p:restoredTop sz="92782" autoAdjust="0"/>
  </p:normalViewPr>
  <p:slideViewPr>
    <p:cSldViewPr snapToGrid="0">
      <p:cViewPr varScale="1">
        <p:scale>
          <a:sx n="69" d="100"/>
          <a:sy n="69" d="100"/>
        </p:scale>
        <p:origin x="72" y="2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C5B450-DD56-4831-92D8-E34DD3C64831}" type="datetimeFigureOut">
              <a:rPr lang="zh-CN" altLang="en-US" smtClean="0"/>
              <a:pPr/>
              <a:t>2020/12/27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0CF1E3-AF04-429A-B5A0-5A7E5A86E89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CF1E3-AF04-429A-B5A0-5A7E5A86E892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0808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CF1E3-AF04-429A-B5A0-5A7E5A86E892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88832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CF1E3-AF04-429A-B5A0-5A7E5A86E892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3750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CF1E3-AF04-429A-B5A0-5A7E5A86E892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38663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CF1E3-AF04-429A-B5A0-5A7E5A86E892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401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CF1E3-AF04-429A-B5A0-5A7E5A86E892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13911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CF1E3-AF04-429A-B5A0-5A7E5A86E892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23088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CF1E3-AF04-429A-B5A0-5A7E5A86E892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70867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CF1E3-AF04-429A-B5A0-5A7E5A86E892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82369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CF1E3-AF04-429A-B5A0-5A7E5A86E892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57677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CF1E3-AF04-429A-B5A0-5A7E5A86E892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49761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CF1E3-AF04-429A-B5A0-5A7E5A86E892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74884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CF1E3-AF04-429A-B5A0-5A7E5A86E892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579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CF1E3-AF04-429A-B5A0-5A7E5A86E892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49876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CF1E3-AF04-429A-B5A0-5A7E5A86E892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32984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CF1E3-AF04-429A-B5A0-5A7E5A86E892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80087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827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8653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184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2020/12/27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825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2020/12/27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17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2020/12/27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406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2020/12/27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23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2020/12/27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758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2020/12/27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7805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717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5501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2020/12/27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09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1.jpg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>
            <a:extLst>
              <a:ext uri="{FF2B5EF4-FFF2-40B4-BE49-F238E27FC236}">
                <a16:creationId xmlns:a16="http://schemas.microsoft.com/office/drawing/2014/main" id="{0260D815-D5E8-4DAD-9E83-8C19468C5ACB}"/>
              </a:ext>
            </a:extLst>
          </p:cNvPr>
          <p:cNvSpPr/>
          <p:nvPr/>
        </p:nvSpPr>
        <p:spPr>
          <a:xfrm>
            <a:off x="0" y="0"/>
            <a:ext cx="12192000" cy="4372494"/>
          </a:xfrm>
          <a:prstGeom prst="rect">
            <a:avLst/>
          </a:prstGeom>
          <a:solidFill>
            <a:srgbClr val="377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2C9246D1-50DB-49C8-9813-7D0A2B6D131E}"/>
              </a:ext>
            </a:extLst>
          </p:cNvPr>
          <p:cNvSpPr/>
          <p:nvPr/>
        </p:nvSpPr>
        <p:spPr>
          <a:xfrm>
            <a:off x="315170" y="302869"/>
            <a:ext cx="11561660" cy="625226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B2606201-C1EC-4088-93AF-15DC5FEE837A}"/>
              </a:ext>
            </a:extLst>
          </p:cNvPr>
          <p:cNvCxnSpPr/>
          <p:nvPr/>
        </p:nvCxnSpPr>
        <p:spPr>
          <a:xfrm>
            <a:off x="3913695" y="3860800"/>
            <a:ext cx="436461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DC59717F-37F5-4FFB-A625-18E318F8F9A9}"/>
              </a:ext>
            </a:extLst>
          </p:cNvPr>
          <p:cNvCxnSpPr/>
          <p:nvPr/>
        </p:nvCxnSpPr>
        <p:spPr>
          <a:xfrm>
            <a:off x="3913695" y="2616462"/>
            <a:ext cx="436461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>
            <a:extLst>
              <a:ext uri="{FF2B5EF4-FFF2-40B4-BE49-F238E27FC236}">
                <a16:creationId xmlns:a16="http://schemas.microsoft.com/office/drawing/2014/main" id="{A07576FD-DDE3-4D2D-93EF-FC1664982B1B}"/>
              </a:ext>
            </a:extLst>
          </p:cNvPr>
          <p:cNvSpPr txBox="1"/>
          <p:nvPr/>
        </p:nvSpPr>
        <p:spPr>
          <a:xfrm>
            <a:off x="2702350" y="2884688"/>
            <a:ext cx="6787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latin typeface="+mn-ea"/>
              </a:rPr>
              <a:t>蓬勃发展的高新技术产业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73980F71-60C8-46B2-BD25-833D5C04EB22}"/>
              </a:ext>
            </a:extLst>
          </p:cNvPr>
          <p:cNvSpPr txBox="1"/>
          <p:nvPr/>
        </p:nvSpPr>
        <p:spPr>
          <a:xfrm>
            <a:off x="2702350" y="1873413"/>
            <a:ext cx="6787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377CFF"/>
                </a:solidFill>
                <a:latin typeface="+mn-ea"/>
              </a:rPr>
              <a:t>PART .</a:t>
            </a:r>
            <a:r>
              <a:rPr lang="zh-CN" altLang="en-US" sz="3200" b="1" dirty="0">
                <a:solidFill>
                  <a:srgbClr val="377CFF"/>
                </a:solidFill>
                <a:latin typeface="+mn-ea"/>
              </a:rPr>
              <a:t> </a:t>
            </a:r>
            <a:r>
              <a:rPr lang="en-US" altLang="zh-CN" sz="3200" b="1" dirty="0" err="1">
                <a:solidFill>
                  <a:srgbClr val="377CFF"/>
                </a:solidFill>
                <a:latin typeface="+mn-ea"/>
              </a:rPr>
              <a:t>ThREE</a:t>
            </a:r>
            <a:endParaRPr lang="zh-CN" altLang="en-US" sz="3200" b="1" dirty="0">
              <a:solidFill>
                <a:srgbClr val="377C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952715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3">
            <a:extLst>
              <a:ext uri="{FF2B5EF4-FFF2-40B4-BE49-F238E27FC236}">
                <a16:creationId xmlns:a16="http://schemas.microsoft.com/office/drawing/2014/main" id="{5211233B-BB03-45F3-A628-F1A34FA5CDB2}"/>
              </a:ext>
            </a:extLst>
          </p:cNvPr>
          <p:cNvSpPr txBox="1"/>
          <p:nvPr/>
        </p:nvSpPr>
        <p:spPr>
          <a:xfrm>
            <a:off x="321457" y="174943"/>
            <a:ext cx="3704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什么是高新技术产业？</a:t>
            </a:r>
          </a:p>
        </p:txBody>
      </p:sp>
      <p:sp>
        <p:nvSpPr>
          <p:cNvPr id="8" name="TextBox 3">
            <a:extLst>
              <a:ext uri="{FF2B5EF4-FFF2-40B4-BE49-F238E27FC236}">
                <a16:creationId xmlns:a16="http://schemas.microsoft.com/office/drawing/2014/main" id="{A018F131-C0AC-4E50-B404-153FE31E3515}"/>
              </a:ext>
            </a:extLst>
          </p:cNvPr>
          <p:cNvSpPr txBox="1"/>
          <p:nvPr/>
        </p:nvSpPr>
        <p:spPr>
          <a:xfrm>
            <a:off x="756216" y="844199"/>
            <a:ext cx="11186740" cy="1012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dirty="0"/>
              <a:t>          高新技术产业是建立在当代尖端技术基础上的新兴产业，以电子和信息类产业为“龙头”，产品的科技含量很高。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2FD0D1F0-652B-4FC3-AAA9-174E043FE8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9862" y="4357084"/>
            <a:ext cx="3505685" cy="2337123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EDA3E6BE-06BC-45C7-87AC-3762433419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456" y="4348270"/>
            <a:ext cx="2745129" cy="2303316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B287E175-FECF-4DD3-992F-7E3B16FB8A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6085" y="4348271"/>
            <a:ext cx="3505685" cy="2334786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A822CAA9-9155-4FCA-8FA0-DD67ED0BD7F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6086" y="1945101"/>
            <a:ext cx="3316386" cy="2215346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05D484E6-DD64-496B-93B1-716A6C2A02E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81" y="2152186"/>
            <a:ext cx="3135409" cy="1912600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A0738FD6-E765-4E08-981C-B24511EFECF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0029" y="1804848"/>
            <a:ext cx="3633203" cy="2421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025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3">
            <a:extLst>
              <a:ext uri="{FF2B5EF4-FFF2-40B4-BE49-F238E27FC236}">
                <a16:creationId xmlns:a16="http://schemas.microsoft.com/office/drawing/2014/main" id="{5211233B-BB03-45F3-A628-F1A34FA5CDB2}"/>
              </a:ext>
            </a:extLst>
          </p:cNvPr>
          <p:cNvSpPr txBox="1"/>
          <p:nvPr/>
        </p:nvSpPr>
        <p:spPr>
          <a:xfrm>
            <a:off x="343759" y="328976"/>
            <a:ext cx="72613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中国高新技术总产值的增长特点？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11C53463-9F18-49FD-9425-E642333A233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609" t="25853" r="39085" b="23577"/>
          <a:stretch/>
        </p:blipFill>
        <p:spPr>
          <a:xfrm>
            <a:off x="1103968" y="1398165"/>
            <a:ext cx="9320401" cy="5270263"/>
          </a:xfrm>
          <a:prstGeom prst="rect">
            <a:avLst/>
          </a:prstGeom>
        </p:spPr>
      </p:pic>
      <p:sp>
        <p:nvSpPr>
          <p:cNvPr id="12" name="TextBox 3">
            <a:extLst>
              <a:ext uri="{FF2B5EF4-FFF2-40B4-BE49-F238E27FC236}">
                <a16:creationId xmlns:a16="http://schemas.microsoft.com/office/drawing/2014/main" id="{6D191093-40CD-457D-8CE1-F2DA7315D85B}"/>
              </a:ext>
            </a:extLst>
          </p:cNvPr>
          <p:cNvSpPr txBox="1"/>
          <p:nvPr/>
        </p:nvSpPr>
        <p:spPr>
          <a:xfrm>
            <a:off x="9120733" y="852196"/>
            <a:ext cx="2443082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发展迅猛</a:t>
            </a:r>
          </a:p>
        </p:txBody>
      </p:sp>
    </p:spTree>
    <p:extLst>
      <p:ext uri="{BB962C8B-B14F-4D97-AF65-F5344CB8AC3E}">
        <p14:creationId xmlns:p14="http://schemas.microsoft.com/office/powerpoint/2010/main" val="2031756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3">
            <a:extLst>
              <a:ext uri="{FF2B5EF4-FFF2-40B4-BE49-F238E27FC236}">
                <a16:creationId xmlns:a16="http://schemas.microsoft.com/office/drawing/2014/main" id="{6D191093-40CD-457D-8CE1-F2DA7315D85B}"/>
              </a:ext>
            </a:extLst>
          </p:cNvPr>
          <p:cNvSpPr txBox="1"/>
          <p:nvPr/>
        </p:nvSpPr>
        <p:spPr>
          <a:xfrm>
            <a:off x="5632492" y="1762443"/>
            <a:ext cx="659980" cy="34163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电子信息技术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427C90D9-3946-4552-B63B-3050E99813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956" y="323585"/>
            <a:ext cx="4762500" cy="290512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29A0593D-E181-4CF3-A463-16D1C7EEEB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7360" y="145630"/>
            <a:ext cx="5081783" cy="3171825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5909D4AF-4180-4E90-8503-E6D4F5EDF9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88" y="3588088"/>
            <a:ext cx="4772024" cy="3181349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DB1AA868-C3CE-428B-A0D9-7B2EC769D25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7361" y="3488076"/>
            <a:ext cx="5081784" cy="3228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583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183A16A9-1F13-4EB6-B7A0-6F385C1BA4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36" y="140996"/>
            <a:ext cx="5184389" cy="3318009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BEA3D03F-7623-40C5-BFDD-701BD865B7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2537" y="101156"/>
            <a:ext cx="4390327" cy="6636712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ED282E1A-8BD6-461F-BE70-AE4F2DBFC1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36" y="3615567"/>
            <a:ext cx="5184389" cy="3179205"/>
          </a:xfrm>
          <a:prstGeom prst="rect">
            <a:avLst/>
          </a:prstGeom>
        </p:spPr>
      </p:pic>
      <p:sp>
        <p:nvSpPr>
          <p:cNvPr id="12" name="TextBox 3">
            <a:extLst>
              <a:ext uri="{FF2B5EF4-FFF2-40B4-BE49-F238E27FC236}">
                <a16:creationId xmlns:a16="http://schemas.microsoft.com/office/drawing/2014/main" id="{6D191093-40CD-457D-8CE1-F2DA7315D85B}"/>
              </a:ext>
            </a:extLst>
          </p:cNvPr>
          <p:cNvSpPr txBox="1"/>
          <p:nvPr/>
        </p:nvSpPr>
        <p:spPr>
          <a:xfrm>
            <a:off x="6156589" y="1907407"/>
            <a:ext cx="659980" cy="34163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航空航天技术</a:t>
            </a:r>
          </a:p>
        </p:txBody>
      </p:sp>
    </p:spTree>
    <p:extLst>
      <p:ext uri="{BB962C8B-B14F-4D97-AF65-F5344CB8AC3E}">
        <p14:creationId xmlns:p14="http://schemas.microsoft.com/office/powerpoint/2010/main" val="4091434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3">
            <a:extLst>
              <a:ext uri="{FF2B5EF4-FFF2-40B4-BE49-F238E27FC236}">
                <a16:creationId xmlns:a16="http://schemas.microsoft.com/office/drawing/2014/main" id="{6D191093-40CD-457D-8CE1-F2DA7315D85B}"/>
              </a:ext>
            </a:extLst>
          </p:cNvPr>
          <p:cNvSpPr txBox="1"/>
          <p:nvPr/>
        </p:nvSpPr>
        <p:spPr>
          <a:xfrm>
            <a:off x="5989320" y="1929709"/>
            <a:ext cx="659980" cy="286232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新能源技术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8C6471FA-AD42-45B6-8AF6-9B5E146BDE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438" y="112287"/>
            <a:ext cx="5129769" cy="341632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9832B138-05B6-4684-8F8D-0A6A84C4BA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4968" y="123024"/>
            <a:ext cx="4762500" cy="317182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C68C6DCC-A615-440C-8BAA-24FF033756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1173" y="3537510"/>
            <a:ext cx="4804658" cy="3171825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A8EC0160-E21B-44AF-A16E-1630E310229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744" y="3707071"/>
            <a:ext cx="5139463" cy="3002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944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3">
            <a:extLst>
              <a:ext uri="{FF2B5EF4-FFF2-40B4-BE49-F238E27FC236}">
                <a16:creationId xmlns:a16="http://schemas.microsoft.com/office/drawing/2014/main" id="{6D191093-40CD-457D-8CE1-F2DA7315D85B}"/>
              </a:ext>
            </a:extLst>
          </p:cNvPr>
          <p:cNvSpPr txBox="1"/>
          <p:nvPr/>
        </p:nvSpPr>
        <p:spPr>
          <a:xfrm>
            <a:off x="5755146" y="1907407"/>
            <a:ext cx="659980" cy="34163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生物医药技术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674E863A-017A-4D2F-9245-1052EA60ED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01" y="180014"/>
            <a:ext cx="4762500" cy="3343275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7C090F42-440A-49AB-8B4B-9AB1372284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333" y="3679902"/>
            <a:ext cx="4679655" cy="3042688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DA3A7262-28D8-4771-AF01-A26F275C5F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3395" y="3352054"/>
            <a:ext cx="4853104" cy="3426291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E958031B-A560-4925-9CB5-94AA64EECC1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3395" y="69791"/>
            <a:ext cx="4853104" cy="3169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677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DF96D07-BD50-4ACE-B35A-5968F143ABC1}"/>
              </a:ext>
            </a:extLst>
          </p:cNvPr>
          <p:cNvSpPr txBox="1"/>
          <p:nvPr/>
        </p:nvSpPr>
        <p:spPr>
          <a:xfrm>
            <a:off x="657923" y="390293"/>
            <a:ext cx="35683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高新技术产业的特点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2A3E18F8-9C9A-4414-9EAA-D2C25BEBC0C2}"/>
              </a:ext>
            </a:extLst>
          </p:cNvPr>
          <p:cNvSpPr txBox="1"/>
          <p:nvPr/>
        </p:nvSpPr>
        <p:spPr>
          <a:xfrm>
            <a:off x="0" y="2407993"/>
            <a:ext cx="6490010" cy="16953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400" i="0" dirty="0">
                <a:solidFill>
                  <a:srgbClr val="191919"/>
                </a:solidFill>
                <a:effectLst/>
                <a:latin typeface="PingFang SC"/>
              </a:rPr>
              <a:t>（</a:t>
            </a:r>
            <a:r>
              <a:rPr lang="en-US" altLang="zh-CN" sz="2400" i="0" dirty="0">
                <a:solidFill>
                  <a:srgbClr val="191919"/>
                </a:solidFill>
                <a:effectLst/>
                <a:latin typeface="PingFang SC"/>
              </a:rPr>
              <a:t>1</a:t>
            </a:r>
            <a:r>
              <a:rPr lang="zh-CN" altLang="en-US" sz="2400" i="0" dirty="0">
                <a:solidFill>
                  <a:srgbClr val="191919"/>
                </a:solidFill>
                <a:effectLst/>
                <a:latin typeface="PingFang SC"/>
              </a:rPr>
              <a:t>）从业人员中科研人员所占比例大；</a:t>
            </a:r>
            <a:endParaRPr lang="en-US" altLang="zh-CN" sz="2400" i="0" dirty="0">
              <a:solidFill>
                <a:srgbClr val="191919"/>
              </a:solidFill>
              <a:effectLst/>
              <a:latin typeface="PingFang SC"/>
            </a:endParaRPr>
          </a:p>
          <a:p>
            <a:pPr algn="l">
              <a:lnSpc>
                <a:spcPct val="150000"/>
              </a:lnSpc>
            </a:pPr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（</a:t>
            </a:r>
            <a:r>
              <a:rPr lang="en-US" altLang="zh-CN" sz="2400" dirty="0">
                <a:solidFill>
                  <a:srgbClr val="191919"/>
                </a:solidFill>
                <a:latin typeface="PingFang SC"/>
              </a:rPr>
              <a:t>2</a:t>
            </a:r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）用于研究与开发的经费支出所占的份额大；</a:t>
            </a:r>
            <a:endParaRPr lang="en-US" altLang="zh-CN" sz="2400" dirty="0">
              <a:solidFill>
                <a:srgbClr val="191919"/>
              </a:solidFill>
              <a:latin typeface="PingFang SC"/>
            </a:endParaRPr>
          </a:p>
          <a:p>
            <a:pPr algn="l">
              <a:lnSpc>
                <a:spcPct val="150000"/>
              </a:lnSpc>
            </a:pPr>
            <a:r>
              <a:rPr lang="zh-CN" altLang="en-US" sz="2400" i="0" dirty="0">
                <a:solidFill>
                  <a:srgbClr val="191919"/>
                </a:solidFill>
                <a:effectLst/>
                <a:latin typeface="PingFang SC"/>
              </a:rPr>
              <a:t>（</a:t>
            </a:r>
            <a:r>
              <a:rPr lang="en-US" altLang="zh-CN" sz="2400" i="0" dirty="0">
                <a:solidFill>
                  <a:srgbClr val="191919"/>
                </a:solidFill>
                <a:effectLst/>
                <a:latin typeface="PingFang SC"/>
              </a:rPr>
              <a:t>3</a:t>
            </a:r>
            <a:r>
              <a:rPr lang="zh-CN" altLang="en-US" sz="2400" i="0" dirty="0">
                <a:solidFill>
                  <a:srgbClr val="191919"/>
                </a:solidFill>
                <a:effectLst/>
                <a:latin typeface="PingFang SC"/>
              </a:rPr>
              <a:t>）产品的技术复杂程度高。</a:t>
            </a: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B57FD738-D2B8-4D7B-8370-FBC099E036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2916" y="1278235"/>
            <a:ext cx="5481289" cy="4110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050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3">
            <a:extLst>
              <a:ext uri="{FF2B5EF4-FFF2-40B4-BE49-F238E27FC236}">
                <a16:creationId xmlns:a16="http://schemas.microsoft.com/office/drawing/2014/main" id="{6D191093-40CD-457D-8CE1-F2DA7315D85B}"/>
              </a:ext>
            </a:extLst>
          </p:cNvPr>
          <p:cNvSpPr txBox="1"/>
          <p:nvPr/>
        </p:nvSpPr>
        <p:spPr>
          <a:xfrm>
            <a:off x="524108" y="190119"/>
            <a:ext cx="67910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我国高新技术产业开发区的分布特点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EE8C97D7-0BF6-4101-974E-D68F25630FB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798" t="22371" r="28019" b="13334"/>
          <a:stretch/>
        </p:blipFill>
        <p:spPr>
          <a:xfrm>
            <a:off x="524108" y="941392"/>
            <a:ext cx="6501161" cy="5203718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E55DAA65-6712-422E-B9BF-A40B9632CB62}"/>
              </a:ext>
            </a:extLst>
          </p:cNvPr>
          <p:cNvSpPr txBox="1"/>
          <p:nvPr/>
        </p:nvSpPr>
        <p:spPr>
          <a:xfrm>
            <a:off x="1398919" y="6250715"/>
            <a:ext cx="48184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/>
              <a:t>中国国家级高新技术产业开发区的分布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5AE4992A-2734-4AAE-B2DB-D3095570C90A}"/>
              </a:ext>
            </a:extLst>
          </p:cNvPr>
          <p:cNvSpPr txBox="1"/>
          <p:nvPr/>
        </p:nvSpPr>
        <p:spPr>
          <a:xfrm>
            <a:off x="7429312" y="2689756"/>
            <a:ext cx="4762688" cy="572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dirty="0"/>
              <a:t>1</a:t>
            </a:r>
            <a:r>
              <a:rPr lang="zh-CN" altLang="en-US" sz="2800" dirty="0"/>
              <a:t>、</a:t>
            </a:r>
            <a:r>
              <a:rPr lang="zh-CN" altLang="en-US" sz="2800" dirty="0">
                <a:solidFill>
                  <a:srgbClr val="FF0000"/>
                </a:solidFill>
              </a:rPr>
              <a:t>东部密集，中、西部稀疏</a:t>
            </a:r>
            <a:endParaRPr lang="zh-CN" altLang="en-US" sz="2800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130406BF-9581-4CC9-9ED8-41D8537D5766}"/>
              </a:ext>
            </a:extLst>
          </p:cNvPr>
          <p:cNvSpPr txBox="1"/>
          <p:nvPr/>
        </p:nvSpPr>
        <p:spPr>
          <a:xfrm>
            <a:off x="7429313" y="3929880"/>
            <a:ext cx="3989145" cy="572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dirty="0"/>
              <a:t>2</a:t>
            </a:r>
            <a:r>
              <a:rPr lang="zh-CN" altLang="en-US" sz="2800" dirty="0"/>
              <a:t>、多依附于</a:t>
            </a:r>
            <a:r>
              <a:rPr lang="zh-CN" altLang="en-US" sz="2800" dirty="0">
                <a:solidFill>
                  <a:srgbClr val="FF0000"/>
                </a:solidFill>
              </a:rPr>
              <a:t>大中城市</a:t>
            </a:r>
            <a:endParaRPr lang="zh-CN" altLang="en-US" sz="2800" dirty="0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C9EC56C9-C344-43B5-9EC0-7AEE2ACEE21A}"/>
              </a:ext>
            </a:extLst>
          </p:cNvPr>
          <p:cNvSpPr/>
          <p:nvPr/>
        </p:nvSpPr>
        <p:spPr>
          <a:xfrm>
            <a:off x="4713900" y="2684270"/>
            <a:ext cx="980006" cy="722971"/>
          </a:xfrm>
          <a:prstGeom prst="ellipse">
            <a:avLst/>
          </a:prstGeom>
          <a:noFill/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id="{1FB7484F-8132-43C6-8496-E0C2A2D403E4}"/>
              </a:ext>
            </a:extLst>
          </p:cNvPr>
          <p:cNvSpPr/>
          <p:nvPr/>
        </p:nvSpPr>
        <p:spPr>
          <a:xfrm>
            <a:off x="5203903" y="3873792"/>
            <a:ext cx="980006" cy="677397"/>
          </a:xfrm>
          <a:prstGeom prst="ellipse">
            <a:avLst/>
          </a:prstGeom>
          <a:noFill/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id="{CC2EDEC5-C8E8-41ED-81EB-557C17338E9C}"/>
              </a:ext>
            </a:extLst>
          </p:cNvPr>
          <p:cNvSpPr/>
          <p:nvPr/>
        </p:nvSpPr>
        <p:spPr>
          <a:xfrm>
            <a:off x="4461789" y="5012164"/>
            <a:ext cx="980006" cy="722971"/>
          </a:xfrm>
          <a:prstGeom prst="ellipse">
            <a:avLst/>
          </a:prstGeom>
          <a:noFill/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8E7E7D91-E713-407D-8C79-33D894D05954}"/>
              </a:ext>
            </a:extLst>
          </p:cNvPr>
          <p:cNvSpPr txBox="1"/>
          <p:nvPr/>
        </p:nvSpPr>
        <p:spPr>
          <a:xfrm>
            <a:off x="3676837" y="2272730"/>
            <a:ext cx="2821259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rgbClr val="FF0000"/>
                </a:solidFill>
              </a:rPr>
              <a:t>环渤海</a:t>
            </a:r>
            <a:r>
              <a:rPr lang="zh-CN" altLang="en-US" sz="2000" dirty="0"/>
              <a:t>高新技术产业区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F5C8498B-D357-42FB-BE4F-F6A3A4C01C71}"/>
              </a:ext>
            </a:extLst>
          </p:cNvPr>
          <p:cNvSpPr txBox="1"/>
          <p:nvPr/>
        </p:nvSpPr>
        <p:spPr>
          <a:xfrm>
            <a:off x="3333008" y="3828058"/>
            <a:ext cx="185667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rgbClr val="FF0000"/>
                </a:solidFill>
              </a:rPr>
              <a:t>长江三角洲</a:t>
            </a:r>
            <a:r>
              <a:rPr lang="zh-CN" altLang="en-US" sz="2000" dirty="0"/>
              <a:t>高新技术产业区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5968A608-25EA-4983-B7E0-0542F694C0E3}"/>
              </a:ext>
            </a:extLst>
          </p:cNvPr>
          <p:cNvSpPr txBox="1"/>
          <p:nvPr/>
        </p:nvSpPr>
        <p:spPr>
          <a:xfrm>
            <a:off x="2694412" y="4960540"/>
            <a:ext cx="1746375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rgbClr val="FF0000"/>
                </a:solidFill>
              </a:rPr>
              <a:t>珠江三角洲</a:t>
            </a:r>
            <a:r>
              <a:rPr lang="zh-CN" altLang="en-US" sz="2000" dirty="0"/>
              <a:t>高新技术产业区</a:t>
            </a:r>
          </a:p>
        </p:txBody>
      </p:sp>
    </p:spTree>
    <p:extLst>
      <p:ext uri="{BB962C8B-B14F-4D97-AF65-F5344CB8AC3E}">
        <p14:creationId xmlns:p14="http://schemas.microsoft.com/office/powerpoint/2010/main" val="3538594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7" grpId="0" animBg="1"/>
      <p:bldP spid="16" grpId="0" animBg="1"/>
      <p:bldP spid="17" grpId="0" animBg="1"/>
      <p:bldP spid="8" grpId="0" animBg="1"/>
      <p:bldP spid="18" grpId="0" animBg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3">
            <a:extLst>
              <a:ext uri="{FF2B5EF4-FFF2-40B4-BE49-F238E27FC236}">
                <a16:creationId xmlns:a16="http://schemas.microsoft.com/office/drawing/2014/main" id="{6D191093-40CD-457D-8CE1-F2DA7315D85B}"/>
              </a:ext>
            </a:extLst>
          </p:cNvPr>
          <p:cNvSpPr txBox="1"/>
          <p:nvPr/>
        </p:nvSpPr>
        <p:spPr>
          <a:xfrm>
            <a:off x="224608" y="131145"/>
            <a:ext cx="8444368" cy="743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dirty="0">
                <a:latin typeface="+mn-ea"/>
              </a:rPr>
              <a:t>我国首个高新技术产业开发区</a:t>
            </a:r>
            <a:r>
              <a:rPr lang="en-US" altLang="zh-CN" sz="3200" dirty="0">
                <a:latin typeface="+mn-ea"/>
              </a:rPr>
              <a:t>——</a:t>
            </a:r>
            <a:r>
              <a:rPr lang="zh-CN" altLang="en-US" sz="3200" dirty="0">
                <a:latin typeface="+mn-ea"/>
              </a:rPr>
              <a:t>中关村</a:t>
            </a:r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164B9F23-0A93-4B50-ADC0-927EC8D4B580}"/>
              </a:ext>
            </a:extLst>
          </p:cNvPr>
          <p:cNvGrpSpPr/>
          <p:nvPr/>
        </p:nvGrpSpPr>
        <p:grpSpPr>
          <a:xfrm flipV="1">
            <a:off x="224608" y="1076035"/>
            <a:ext cx="7793757" cy="3758279"/>
            <a:chOff x="1854200" y="977900"/>
            <a:chExt cx="8483600" cy="4902201"/>
          </a:xfrm>
          <a:effectLst>
            <a:outerShdw blurRad="254000" algn="ctr" rotWithShape="0">
              <a:schemeClr val="accent1">
                <a:alpha val="70000"/>
              </a:schemeClr>
            </a:outerShdw>
          </a:effectLst>
        </p:grpSpPr>
        <p:sp>
          <p:nvSpPr>
            <p:cNvPr id="34" name="任意多边形: 形状 33">
              <a:extLst>
                <a:ext uri="{FF2B5EF4-FFF2-40B4-BE49-F238E27FC236}">
                  <a16:creationId xmlns:a16="http://schemas.microsoft.com/office/drawing/2014/main" id="{E60C6628-ACF1-4904-AA58-1BC8C47F37F8}"/>
                </a:ext>
              </a:extLst>
            </p:cNvPr>
            <p:cNvSpPr/>
            <p:nvPr/>
          </p:nvSpPr>
          <p:spPr>
            <a:xfrm>
              <a:off x="1854200" y="977901"/>
              <a:ext cx="8483600" cy="4902200"/>
            </a:xfrm>
            <a:custGeom>
              <a:avLst/>
              <a:gdLst>
                <a:gd name="connsiteX0" fmla="*/ 240502 w 8483600"/>
                <a:gd name="connsiteY0" fmla="*/ 0 h 4902200"/>
                <a:gd name="connsiteX1" fmla="*/ 3708375 w 8483600"/>
                <a:gd name="connsiteY1" fmla="*/ 0 h 4902200"/>
                <a:gd name="connsiteX2" fmla="*/ 3759729 w 8483600"/>
                <a:gd name="connsiteY2" fmla="*/ 56516 h 4902200"/>
                <a:gd name="connsiteX3" fmla="*/ 4723873 w 8483600"/>
                <a:gd name="connsiteY3" fmla="*/ 56516 h 4902200"/>
                <a:gd name="connsiteX4" fmla="*/ 4775228 w 8483600"/>
                <a:gd name="connsiteY4" fmla="*/ 0 h 4902200"/>
                <a:gd name="connsiteX5" fmla="*/ 8243098 w 8483600"/>
                <a:gd name="connsiteY5" fmla="*/ 0 h 4902200"/>
                <a:gd name="connsiteX6" fmla="*/ 8483600 w 8483600"/>
                <a:gd name="connsiteY6" fmla="*/ 240502 h 4902200"/>
                <a:gd name="connsiteX7" fmla="*/ 8483600 w 8483600"/>
                <a:gd name="connsiteY7" fmla="*/ 2864087 h 4902200"/>
                <a:gd name="connsiteX8" fmla="*/ 8370316 w 8483600"/>
                <a:gd name="connsiteY8" fmla="*/ 2890519 h 4902200"/>
                <a:gd name="connsiteX9" fmla="*/ 8370316 w 8483600"/>
                <a:gd name="connsiteY9" fmla="*/ 3660141 h 4902200"/>
                <a:gd name="connsiteX10" fmla="*/ 8483600 w 8483600"/>
                <a:gd name="connsiteY10" fmla="*/ 3686574 h 4902200"/>
                <a:gd name="connsiteX11" fmla="*/ 8483600 w 8483600"/>
                <a:gd name="connsiteY11" fmla="*/ 4902200 h 4902200"/>
                <a:gd name="connsiteX12" fmla="*/ 5032306 w 8483600"/>
                <a:gd name="connsiteY12" fmla="*/ 4902200 h 4902200"/>
                <a:gd name="connsiteX13" fmla="*/ 4789076 w 8483600"/>
                <a:gd name="connsiteY13" fmla="*/ 4658970 h 4902200"/>
                <a:gd name="connsiteX14" fmla="*/ 3694527 w 8483600"/>
                <a:gd name="connsiteY14" fmla="*/ 4658970 h 4902200"/>
                <a:gd name="connsiteX15" fmla="*/ 3451297 w 8483600"/>
                <a:gd name="connsiteY15" fmla="*/ 4902200 h 4902200"/>
                <a:gd name="connsiteX16" fmla="*/ 0 w 8483600"/>
                <a:gd name="connsiteY16" fmla="*/ 4902200 h 4902200"/>
                <a:gd name="connsiteX17" fmla="*/ 0 w 8483600"/>
                <a:gd name="connsiteY17" fmla="*/ 2147334 h 4902200"/>
                <a:gd name="connsiteX18" fmla="*/ 113284 w 8483600"/>
                <a:gd name="connsiteY18" fmla="*/ 2120901 h 4902200"/>
                <a:gd name="connsiteX19" fmla="*/ 113284 w 8483600"/>
                <a:gd name="connsiteY19" fmla="*/ 1351279 h 4902200"/>
                <a:gd name="connsiteX20" fmla="*/ 0 w 8483600"/>
                <a:gd name="connsiteY20" fmla="*/ 1324847 h 4902200"/>
                <a:gd name="connsiteX21" fmla="*/ 0 w 8483600"/>
                <a:gd name="connsiteY21" fmla="*/ 240502 h 4902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8483600" h="4902200">
                  <a:moveTo>
                    <a:pt x="240502" y="0"/>
                  </a:moveTo>
                  <a:lnTo>
                    <a:pt x="3708375" y="0"/>
                  </a:lnTo>
                  <a:lnTo>
                    <a:pt x="3759729" y="56516"/>
                  </a:lnTo>
                  <a:lnTo>
                    <a:pt x="4723873" y="56516"/>
                  </a:lnTo>
                  <a:lnTo>
                    <a:pt x="4775228" y="0"/>
                  </a:lnTo>
                  <a:lnTo>
                    <a:pt x="8243098" y="0"/>
                  </a:lnTo>
                  <a:lnTo>
                    <a:pt x="8483600" y="240502"/>
                  </a:lnTo>
                  <a:lnTo>
                    <a:pt x="8483600" y="2864087"/>
                  </a:lnTo>
                  <a:lnTo>
                    <a:pt x="8370316" y="2890519"/>
                  </a:lnTo>
                  <a:lnTo>
                    <a:pt x="8370316" y="3660141"/>
                  </a:lnTo>
                  <a:lnTo>
                    <a:pt x="8483600" y="3686574"/>
                  </a:lnTo>
                  <a:lnTo>
                    <a:pt x="8483600" y="4902200"/>
                  </a:lnTo>
                  <a:lnTo>
                    <a:pt x="5032306" y="4902200"/>
                  </a:lnTo>
                  <a:lnTo>
                    <a:pt x="4789076" y="4658970"/>
                  </a:lnTo>
                  <a:lnTo>
                    <a:pt x="3694527" y="4658970"/>
                  </a:lnTo>
                  <a:lnTo>
                    <a:pt x="3451297" y="4902200"/>
                  </a:lnTo>
                  <a:lnTo>
                    <a:pt x="0" y="4902200"/>
                  </a:lnTo>
                  <a:lnTo>
                    <a:pt x="0" y="2147334"/>
                  </a:lnTo>
                  <a:lnTo>
                    <a:pt x="113284" y="2120901"/>
                  </a:lnTo>
                  <a:lnTo>
                    <a:pt x="113284" y="1351279"/>
                  </a:lnTo>
                  <a:lnTo>
                    <a:pt x="0" y="1324847"/>
                  </a:lnTo>
                  <a:lnTo>
                    <a:pt x="0" y="24050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alpha val="64000"/>
                  </a:schemeClr>
                </a:gs>
                <a:gs pos="48000">
                  <a:schemeClr val="accent1">
                    <a:alpha val="17000"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  <a:ln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5" name="直角三角形 34">
              <a:extLst>
                <a:ext uri="{FF2B5EF4-FFF2-40B4-BE49-F238E27FC236}">
                  <a16:creationId xmlns:a16="http://schemas.microsoft.com/office/drawing/2014/main" id="{537BF002-8EBF-413F-8710-93C8BE5E94FD}"/>
                </a:ext>
              </a:extLst>
            </p:cNvPr>
            <p:cNvSpPr/>
            <p:nvPr/>
          </p:nvSpPr>
          <p:spPr>
            <a:xfrm rot="5400000">
              <a:off x="1854200" y="977900"/>
              <a:ext cx="144780" cy="144780"/>
            </a:xfrm>
            <a:prstGeom prst="rtTriangl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直角三角形 35">
              <a:extLst>
                <a:ext uri="{FF2B5EF4-FFF2-40B4-BE49-F238E27FC236}">
                  <a16:creationId xmlns:a16="http://schemas.microsoft.com/office/drawing/2014/main" id="{C6D6A7EC-4773-49E8-A8A9-E3DBB46A7EF2}"/>
                </a:ext>
              </a:extLst>
            </p:cNvPr>
            <p:cNvSpPr/>
            <p:nvPr/>
          </p:nvSpPr>
          <p:spPr>
            <a:xfrm rot="16200000" flipH="1">
              <a:off x="10193020" y="977900"/>
              <a:ext cx="144780" cy="144780"/>
            </a:xfrm>
            <a:prstGeom prst="rtTriangl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梯形 36">
              <a:extLst>
                <a:ext uri="{FF2B5EF4-FFF2-40B4-BE49-F238E27FC236}">
                  <a16:creationId xmlns:a16="http://schemas.microsoft.com/office/drawing/2014/main" id="{88CFC853-BD98-43B9-820C-CCA23C6816B6}"/>
                </a:ext>
              </a:extLst>
            </p:cNvPr>
            <p:cNvSpPr/>
            <p:nvPr/>
          </p:nvSpPr>
          <p:spPr>
            <a:xfrm rot="5400000">
              <a:off x="1521775" y="2680020"/>
              <a:ext cx="732790" cy="67940"/>
            </a:xfrm>
            <a:prstGeom prst="trapezoid">
              <a:avLst>
                <a:gd name="adj" fmla="val 23332"/>
              </a:avLst>
            </a:prstGeom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梯形 37">
              <a:extLst>
                <a:ext uri="{FF2B5EF4-FFF2-40B4-BE49-F238E27FC236}">
                  <a16:creationId xmlns:a16="http://schemas.microsoft.com/office/drawing/2014/main" id="{6202CEC7-093B-4CA3-9F01-8980427A8506}"/>
                </a:ext>
              </a:extLst>
            </p:cNvPr>
            <p:cNvSpPr/>
            <p:nvPr/>
          </p:nvSpPr>
          <p:spPr>
            <a:xfrm rot="16200000" flipH="1">
              <a:off x="9937435" y="4217548"/>
              <a:ext cx="732790" cy="67940"/>
            </a:xfrm>
            <a:prstGeom prst="trapezoid">
              <a:avLst>
                <a:gd name="adj" fmla="val 23332"/>
              </a:avLst>
            </a:prstGeom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任意多边形: 形状 38">
              <a:extLst>
                <a:ext uri="{FF2B5EF4-FFF2-40B4-BE49-F238E27FC236}">
                  <a16:creationId xmlns:a16="http://schemas.microsoft.com/office/drawing/2014/main" id="{0EAA8AC4-07E1-4E09-870B-09BFF0C35B50}"/>
                </a:ext>
              </a:extLst>
            </p:cNvPr>
            <p:cNvSpPr/>
            <p:nvPr/>
          </p:nvSpPr>
          <p:spPr>
            <a:xfrm>
              <a:off x="5374007" y="5680711"/>
              <a:ext cx="1443988" cy="199390"/>
            </a:xfrm>
            <a:custGeom>
              <a:avLst/>
              <a:gdLst>
                <a:gd name="connsiteX0" fmla="*/ 188346 w 1443988"/>
                <a:gd name="connsiteY0" fmla="*/ 0 h 199390"/>
                <a:gd name="connsiteX1" fmla="*/ 1255642 w 1443988"/>
                <a:gd name="connsiteY1" fmla="*/ 0 h 199390"/>
                <a:gd name="connsiteX2" fmla="*/ 1443988 w 1443988"/>
                <a:gd name="connsiteY2" fmla="*/ 199390 h 199390"/>
                <a:gd name="connsiteX3" fmla="*/ 1397375 w 1443988"/>
                <a:gd name="connsiteY3" fmla="*/ 199390 h 199390"/>
                <a:gd name="connsiteX4" fmla="*/ 1232782 w 1443988"/>
                <a:gd name="connsiteY4" fmla="*/ 25146 h 199390"/>
                <a:gd name="connsiteX5" fmla="*/ 211206 w 1443988"/>
                <a:gd name="connsiteY5" fmla="*/ 25146 h 199390"/>
                <a:gd name="connsiteX6" fmla="*/ 46613 w 1443988"/>
                <a:gd name="connsiteY6" fmla="*/ 199390 h 199390"/>
                <a:gd name="connsiteX7" fmla="*/ 0 w 1443988"/>
                <a:gd name="connsiteY7" fmla="*/ 199390 h 1993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43988" h="199390">
                  <a:moveTo>
                    <a:pt x="188346" y="0"/>
                  </a:moveTo>
                  <a:lnTo>
                    <a:pt x="1255642" y="0"/>
                  </a:lnTo>
                  <a:lnTo>
                    <a:pt x="1443988" y="199390"/>
                  </a:lnTo>
                  <a:lnTo>
                    <a:pt x="1397375" y="199390"/>
                  </a:lnTo>
                  <a:lnTo>
                    <a:pt x="1232782" y="25146"/>
                  </a:lnTo>
                  <a:lnTo>
                    <a:pt x="211206" y="25146"/>
                  </a:lnTo>
                  <a:lnTo>
                    <a:pt x="46613" y="199390"/>
                  </a:lnTo>
                  <a:lnTo>
                    <a:pt x="0" y="199390"/>
                  </a:lnTo>
                  <a:close/>
                </a:path>
              </a:pathLst>
            </a:custGeom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梯形 39">
              <a:extLst>
                <a:ext uri="{FF2B5EF4-FFF2-40B4-BE49-F238E27FC236}">
                  <a16:creationId xmlns:a16="http://schemas.microsoft.com/office/drawing/2014/main" id="{431A553F-4D46-4FBA-B04A-9FE18F6C22A0}"/>
                </a:ext>
              </a:extLst>
            </p:cNvPr>
            <p:cNvSpPr/>
            <p:nvPr/>
          </p:nvSpPr>
          <p:spPr>
            <a:xfrm>
              <a:off x="5505452" y="5760720"/>
              <a:ext cx="1181098" cy="119379"/>
            </a:xfrm>
            <a:prstGeom prst="trapezoid">
              <a:avLst>
                <a:gd name="adj" fmla="val 90868"/>
              </a:avLst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半闭框 40">
              <a:extLst>
                <a:ext uri="{FF2B5EF4-FFF2-40B4-BE49-F238E27FC236}">
                  <a16:creationId xmlns:a16="http://schemas.microsoft.com/office/drawing/2014/main" id="{13BD102F-9AB3-4634-B3EE-8A4705CB49BF}"/>
                </a:ext>
              </a:extLst>
            </p:cNvPr>
            <p:cNvSpPr/>
            <p:nvPr/>
          </p:nvSpPr>
          <p:spPr>
            <a:xfrm rot="16200000">
              <a:off x="1854200" y="5509261"/>
              <a:ext cx="370840" cy="370840"/>
            </a:xfrm>
            <a:prstGeom prst="halfFrame">
              <a:avLst>
                <a:gd name="adj1" fmla="val 12801"/>
                <a:gd name="adj2" fmla="val 12134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2" name="半闭框 41">
              <a:extLst>
                <a:ext uri="{FF2B5EF4-FFF2-40B4-BE49-F238E27FC236}">
                  <a16:creationId xmlns:a16="http://schemas.microsoft.com/office/drawing/2014/main" id="{8110547A-C19C-460D-96AD-BAFB27A4E0DC}"/>
                </a:ext>
              </a:extLst>
            </p:cNvPr>
            <p:cNvSpPr/>
            <p:nvPr/>
          </p:nvSpPr>
          <p:spPr>
            <a:xfrm rot="5400000" flipH="1">
              <a:off x="9966960" y="5509261"/>
              <a:ext cx="370840" cy="370840"/>
            </a:xfrm>
            <a:prstGeom prst="halfFrame">
              <a:avLst>
                <a:gd name="adj1" fmla="val 12801"/>
                <a:gd name="adj2" fmla="val 12134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43" name="文本框 42">
            <a:extLst>
              <a:ext uri="{FF2B5EF4-FFF2-40B4-BE49-F238E27FC236}">
                <a16:creationId xmlns:a16="http://schemas.microsoft.com/office/drawing/2014/main" id="{08BDBA7E-F533-4FE2-B9A1-7841C7FAF657}"/>
              </a:ext>
            </a:extLst>
          </p:cNvPr>
          <p:cNvSpPr txBox="1"/>
          <p:nvPr/>
        </p:nvSpPr>
        <p:spPr>
          <a:xfrm>
            <a:off x="511507" y="1706415"/>
            <a:ext cx="7219958" cy="24461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latin typeface="+mn-ea"/>
              </a:rPr>
              <a:t>从中关村走出来的知名企业还很多：京东</a:t>
            </a:r>
            <a:r>
              <a:rPr lang="en-US" altLang="zh-CN" sz="2400" dirty="0">
                <a:latin typeface="+mn-ea"/>
              </a:rPr>
              <a:t>——</a:t>
            </a:r>
            <a:r>
              <a:rPr lang="zh-CN" altLang="en-US" sz="2400" dirty="0">
                <a:latin typeface="+mn-ea"/>
              </a:rPr>
              <a:t>中国电子商务巨头之一、中国IT产业领军者联想、全球最大的中文搜索引擎百度、专注于智能硬件和电子产品研发的移动互联网公司小米</a:t>
            </a:r>
            <a:r>
              <a:rPr lang="en-US" altLang="zh-CN" sz="2400" dirty="0">
                <a:latin typeface="+mn-ea"/>
              </a:rPr>
              <a:t>……</a:t>
            </a:r>
            <a:r>
              <a:rPr lang="zh-CN" altLang="en-US" sz="2400" dirty="0">
                <a:latin typeface="+mn-ea"/>
              </a:rPr>
              <a:t>中关村不愧为中国创新型企业的摇篮。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1A973C8C-B948-4766-8FE9-1D68F16151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2848" y="818526"/>
            <a:ext cx="3850772" cy="2567181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7E360FD1-332F-403B-AD75-B4CD351CB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5711" y="4391876"/>
            <a:ext cx="4152654" cy="2308876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82E1E3AC-21C4-4D83-B2DA-8E18A17BC4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16" y="4429555"/>
            <a:ext cx="3368475" cy="2297300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0CAA5520-6387-46F3-9DA5-04892C70733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997" y="3642491"/>
            <a:ext cx="3863623" cy="297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823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3">
            <a:extLst>
              <a:ext uri="{FF2B5EF4-FFF2-40B4-BE49-F238E27FC236}">
                <a16:creationId xmlns:a16="http://schemas.microsoft.com/office/drawing/2014/main" id="{6D191093-40CD-457D-8CE1-F2DA7315D85B}"/>
              </a:ext>
            </a:extLst>
          </p:cNvPr>
          <p:cNvSpPr txBox="1"/>
          <p:nvPr/>
        </p:nvSpPr>
        <p:spPr>
          <a:xfrm>
            <a:off x="234177" y="200962"/>
            <a:ext cx="117868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我国首个国家级高新技术产业开发区</a:t>
            </a:r>
            <a:r>
              <a:rPr lang="en-US" altLang="zh-CN" sz="3200" dirty="0"/>
              <a:t>——</a:t>
            </a:r>
            <a:r>
              <a:rPr lang="zh-CN" altLang="en-US" sz="3200" dirty="0"/>
              <a:t>中关村（</a:t>
            </a:r>
            <a:r>
              <a:rPr lang="zh-CN" altLang="en-US" sz="3200" dirty="0">
                <a:solidFill>
                  <a:srgbClr val="FF0000"/>
                </a:solidFill>
              </a:rPr>
              <a:t>中国“硅谷” </a:t>
            </a:r>
            <a:r>
              <a:rPr lang="zh-CN" altLang="en-US" sz="3200" dirty="0"/>
              <a:t>）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5AE4992A-2734-4AAE-B2DB-D3095570C90A}"/>
              </a:ext>
            </a:extLst>
          </p:cNvPr>
          <p:cNvSpPr txBox="1"/>
          <p:nvPr/>
        </p:nvSpPr>
        <p:spPr>
          <a:xfrm>
            <a:off x="8923576" y="1218069"/>
            <a:ext cx="1915409" cy="572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/>
              <a:t>发展条件？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130406BF-9581-4CC9-9ED8-41D8537D5766}"/>
              </a:ext>
            </a:extLst>
          </p:cNvPr>
          <p:cNvSpPr txBox="1"/>
          <p:nvPr/>
        </p:nvSpPr>
        <p:spPr>
          <a:xfrm>
            <a:off x="7741546" y="2033823"/>
            <a:ext cx="4279468" cy="947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dirty="0"/>
              <a:t>1</a:t>
            </a:r>
            <a:r>
              <a:rPr lang="zh-CN" altLang="en-US" sz="2400" dirty="0"/>
              <a:t>、高等院校和科研场所集中，</a:t>
            </a:r>
            <a:r>
              <a:rPr lang="zh-CN" altLang="en-US" sz="2400" dirty="0">
                <a:solidFill>
                  <a:srgbClr val="FF0000"/>
                </a:solidFill>
              </a:rPr>
              <a:t>科技</a:t>
            </a:r>
            <a:r>
              <a:rPr lang="zh-CN" altLang="en-US" sz="2400" dirty="0"/>
              <a:t>发达</a:t>
            </a:r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FEB7EDDF-FE8F-4D87-9B87-5456EEC6D4E3}"/>
              </a:ext>
            </a:extLst>
          </p:cNvPr>
          <p:cNvGrpSpPr/>
          <p:nvPr/>
        </p:nvGrpSpPr>
        <p:grpSpPr>
          <a:xfrm>
            <a:off x="100981" y="1375357"/>
            <a:ext cx="7213600" cy="4766442"/>
            <a:chOff x="0" y="1199515"/>
            <a:chExt cx="8609965" cy="5689101"/>
          </a:xfrm>
        </p:grpSpPr>
        <p:pic>
          <p:nvPicPr>
            <p:cNvPr id="21" name="图片 20">
              <a:extLst>
                <a:ext uri="{FF2B5EF4-FFF2-40B4-BE49-F238E27FC236}">
                  <a16:creationId xmlns:a16="http://schemas.microsoft.com/office/drawing/2014/main" id="{9DA119B6-81D1-4F86-9AC5-E4E2384AED8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1199515"/>
              <a:ext cx="8609965" cy="5629910"/>
            </a:xfrm>
            <a:prstGeom prst="rect">
              <a:avLst/>
            </a:prstGeom>
          </p:spPr>
        </p:pic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id="{40F66210-07E4-4A46-87F6-49E359D0F8A8}"/>
                </a:ext>
              </a:extLst>
            </p:cNvPr>
            <p:cNvSpPr txBox="1"/>
            <p:nvPr/>
          </p:nvSpPr>
          <p:spPr>
            <a:xfrm>
              <a:off x="806450" y="3462020"/>
              <a:ext cx="1488529" cy="440825"/>
            </a:xfrm>
            <a:prstGeom prst="rect">
              <a:avLst/>
            </a:prstGeom>
            <a:solidFill>
              <a:srgbClr val="377CFF">
                <a:alpha val="72000"/>
              </a:srgb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>
                  <a:solidFill>
                    <a:schemeClr val="bg1"/>
                  </a:solidFill>
                </a:rPr>
                <a:t>北京大学</a:t>
              </a:r>
            </a:p>
          </p:txBody>
        </p:sp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id="{8DE8C0FA-D317-48B7-A0F1-29EF2FB5BDD2}"/>
                </a:ext>
              </a:extLst>
            </p:cNvPr>
            <p:cNvSpPr txBox="1"/>
            <p:nvPr/>
          </p:nvSpPr>
          <p:spPr>
            <a:xfrm>
              <a:off x="1236979" y="5620385"/>
              <a:ext cx="2082707" cy="440825"/>
            </a:xfrm>
            <a:prstGeom prst="rect">
              <a:avLst/>
            </a:prstGeom>
            <a:solidFill>
              <a:srgbClr val="377CFF">
                <a:alpha val="72000"/>
              </a:srgb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>
                  <a:solidFill>
                    <a:schemeClr val="bg1"/>
                  </a:solidFill>
                </a:rPr>
                <a:t>中国人民大学</a:t>
              </a:r>
            </a:p>
          </p:txBody>
        </p: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id="{9E2997FB-7EB0-43BA-80C3-0A4FD1A5FB81}"/>
                </a:ext>
              </a:extLst>
            </p:cNvPr>
            <p:cNvSpPr txBox="1"/>
            <p:nvPr/>
          </p:nvSpPr>
          <p:spPr>
            <a:xfrm>
              <a:off x="1904365" y="6447791"/>
              <a:ext cx="1862238" cy="440825"/>
            </a:xfrm>
            <a:prstGeom prst="rect">
              <a:avLst/>
            </a:prstGeom>
            <a:solidFill>
              <a:srgbClr val="377CFF">
                <a:alpha val="72000"/>
              </a:srgbClr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b="1">
                  <a:solidFill>
                    <a:schemeClr val="bg1"/>
                  </a:solidFill>
                </a:rPr>
                <a:t>北京理工大学</a:t>
              </a:r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id="{56C38FA1-B1A4-43CF-A202-0D043C3EF3DC}"/>
                </a:ext>
              </a:extLst>
            </p:cNvPr>
            <p:cNvSpPr txBox="1"/>
            <p:nvPr/>
          </p:nvSpPr>
          <p:spPr>
            <a:xfrm>
              <a:off x="6222365" y="6447791"/>
              <a:ext cx="1862238" cy="440825"/>
            </a:xfrm>
            <a:prstGeom prst="rect">
              <a:avLst/>
            </a:prstGeom>
            <a:solidFill>
              <a:srgbClr val="377CFF">
                <a:alpha val="72000"/>
              </a:srgbClr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b="1">
                  <a:solidFill>
                    <a:schemeClr val="bg1"/>
                  </a:solidFill>
                </a:rPr>
                <a:t>北京师范大学</a:t>
              </a:r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id="{55A3196F-D229-4DC0-8919-D54927B53B51}"/>
                </a:ext>
              </a:extLst>
            </p:cNvPr>
            <p:cNvSpPr txBox="1"/>
            <p:nvPr/>
          </p:nvSpPr>
          <p:spPr>
            <a:xfrm>
              <a:off x="5301616" y="3830320"/>
              <a:ext cx="1862238" cy="440825"/>
            </a:xfrm>
            <a:prstGeom prst="rect">
              <a:avLst/>
            </a:prstGeom>
            <a:solidFill>
              <a:srgbClr val="377CFF">
                <a:alpha val="72000"/>
              </a:srgbClr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b="1">
                  <a:solidFill>
                    <a:schemeClr val="bg1"/>
                  </a:solidFill>
                </a:rPr>
                <a:t>北京科技大学</a:t>
              </a:r>
            </a:p>
          </p:txBody>
        </p: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id="{A357B715-E33B-42DF-A6A5-67E6D29D399D}"/>
                </a:ext>
              </a:extLst>
            </p:cNvPr>
            <p:cNvSpPr txBox="1"/>
            <p:nvPr/>
          </p:nvSpPr>
          <p:spPr>
            <a:xfrm>
              <a:off x="2739389" y="2542540"/>
              <a:ext cx="1410976" cy="440825"/>
            </a:xfrm>
            <a:prstGeom prst="rect">
              <a:avLst/>
            </a:prstGeom>
            <a:solidFill>
              <a:srgbClr val="377CFF">
                <a:alpha val="72000"/>
              </a:srgbClr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b="1">
                  <a:solidFill>
                    <a:schemeClr val="bg1"/>
                  </a:solidFill>
                </a:rPr>
                <a:t>清华大学</a:t>
              </a:r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id="{4950828D-046A-40F6-878E-A543F0604542}"/>
                </a:ext>
              </a:extLst>
            </p:cNvPr>
            <p:cNvSpPr txBox="1"/>
            <p:nvPr/>
          </p:nvSpPr>
          <p:spPr>
            <a:xfrm>
              <a:off x="5749289" y="2330450"/>
              <a:ext cx="1996646" cy="440825"/>
            </a:xfrm>
            <a:prstGeom prst="rect">
              <a:avLst/>
            </a:prstGeom>
            <a:solidFill>
              <a:srgbClr val="377CFF">
                <a:alpha val="72000"/>
              </a:srgb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>
                  <a:solidFill>
                    <a:schemeClr val="bg1"/>
                  </a:solidFill>
                </a:rPr>
                <a:t>中国农业大学</a:t>
              </a:r>
            </a:p>
          </p:txBody>
        </p:sp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id="{FF162FEC-9D30-4206-9B6A-1EDD79FA8C52}"/>
                </a:ext>
              </a:extLst>
            </p:cNvPr>
            <p:cNvSpPr txBox="1"/>
            <p:nvPr/>
          </p:nvSpPr>
          <p:spPr>
            <a:xfrm>
              <a:off x="1569720" y="4382770"/>
              <a:ext cx="1169669" cy="440825"/>
            </a:xfrm>
            <a:prstGeom prst="rect">
              <a:avLst/>
            </a:prstGeom>
            <a:solidFill>
              <a:srgbClr val="FF0000">
                <a:alpha val="55000"/>
              </a:srgbClr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b="1">
                  <a:solidFill>
                    <a:schemeClr val="bg1"/>
                  </a:solidFill>
                </a:rPr>
                <a:t>中关村</a:t>
              </a:r>
            </a:p>
          </p:txBody>
        </p:sp>
      </p:grpSp>
      <p:sp>
        <p:nvSpPr>
          <p:cNvPr id="30" name="文本框 29">
            <a:extLst>
              <a:ext uri="{FF2B5EF4-FFF2-40B4-BE49-F238E27FC236}">
                <a16:creationId xmlns:a16="http://schemas.microsoft.com/office/drawing/2014/main" id="{BFCCED0D-6F0F-46D7-B343-532DD99BCB0F}"/>
              </a:ext>
            </a:extLst>
          </p:cNvPr>
          <p:cNvSpPr txBox="1"/>
          <p:nvPr/>
        </p:nvSpPr>
        <p:spPr>
          <a:xfrm>
            <a:off x="7741546" y="3007565"/>
            <a:ext cx="4279468" cy="504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dirty="0"/>
              <a:t>2</a:t>
            </a:r>
            <a:r>
              <a:rPr lang="zh-CN" altLang="en-US" sz="2400" dirty="0"/>
              <a:t>、</a:t>
            </a:r>
            <a:r>
              <a:rPr lang="zh-CN" altLang="en-US" sz="2400" dirty="0">
                <a:solidFill>
                  <a:srgbClr val="FF0000"/>
                </a:solidFill>
              </a:rPr>
              <a:t>人才</a:t>
            </a:r>
            <a:r>
              <a:rPr lang="zh-CN" altLang="en-US" sz="2400" dirty="0"/>
              <a:t>众多、</a:t>
            </a:r>
            <a:r>
              <a:rPr lang="zh-CN" altLang="en-US" sz="2400" dirty="0">
                <a:solidFill>
                  <a:srgbClr val="FF0000"/>
                </a:solidFill>
              </a:rPr>
              <a:t>资金</a:t>
            </a:r>
            <a:r>
              <a:rPr lang="zh-CN" altLang="en-US" sz="2400" dirty="0"/>
              <a:t>丰富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D0B87089-0B56-4534-B549-9CDD14C4BAB6}"/>
              </a:ext>
            </a:extLst>
          </p:cNvPr>
          <p:cNvSpPr txBox="1"/>
          <p:nvPr/>
        </p:nvSpPr>
        <p:spPr>
          <a:xfrm>
            <a:off x="7741546" y="3587964"/>
            <a:ext cx="4279468" cy="947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dirty="0"/>
              <a:t>3</a:t>
            </a:r>
            <a:r>
              <a:rPr lang="zh-CN" altLang="en-US" sz="2400" dirty="0"/>
              <a:t>、</a:t>
            </a:r>
            <a:r>
              <a:rPr lang="zh-CN" altLang="en-US" sz="2400" dirty="0">
                <a:solidFill>
                  <a:srgbClr val="FF0000"/>
                </a:solidFill>
              </a:rPr>
              <a:t>基础设施</a:t>
            </a:r>
            <a:r>
              <a:rPr lang="zh-CN" altLang="en-US" sz="2400" dirty="0"/>
              <a:t>完善、政府</a:t>
            </a:r>
            <a:r>
              <a:rPr lang="zh-CN" altLang="en-US" sz="2400" dirty="0">
                <a:solidFill>
                  <a:srgbClr val="FF0000"/>
                </a:solidFill>
              </a:rPr>
              <a:t>政策</a:t>
            </a:r>
            <a:r>
              <a:rPr lang="zh-CN" altLang="en-US" sz="2400" dirty="0"/>
              <a:t>支持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62DB8E16-207D-4597-9CC7-8B9CFA81CE3F}"/>
              </a:ext>
            </a:extLst>
          </p:cNvPr>
          <p:cNvSpPr txBox="1"/>
          <p:nvPr/>
        </p:nvSpPr>
        <p:spPr>
          <a:xfrm>
            <a:off x="7742846" y="4549775"/>
            <a:ext cx="4279468" cy="504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dirty="0"/>
              <a:t>4</a:t>
            </a:r>
            <a:r>
              <a:rPr lang="zh-CN" altLang="en-US" sz="2400" dirty="0"/>
              <a:t>、地理位置优越、</a:t>
            </a:r>
            <a:r>
              <a:rPr lang="zh-CN" altLang="en-US" sz="2400" dirty="0">
                <a:solidFill>
                  <a:srgbClr val="FF0000"/>
                </a:solidFill>
              </a:rPr>
              <a:t>交通</a:t>
            </a:r>
            <a:r>
              <a:rPr lang="zh-CN" altLang="en-US" sz="2400" dirty="0"/>
              <a:t>便利</a:t>
            </a:r>
          </a:p>
        </p:txBody>
      </p:sp>
    </p:spTree>
    <p:extLst>
      <p:ext uri="{BB962C8B-B14F-4D97-AF65-F5344CB8AC3E}">
        <p14:creationId xmlns:p14="http://schemas.microsoft.com/office/powerpoint/2010/main" val="3136785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30" grpId="0"/>
      <p:bldP spid="31" grpId="0"/>
      <p:bldP spid="3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22DE6E1C-4019-42F2-BE47-AC2547D4A1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6" y="824224"/>
            <a:ext cx="7857440" cy="4845422"/>
          </a:xfrm>
          <a:prstGeom prst="rect">
            <a:avLst/>
          </a:prstGeom>
        </p:spPr>
      </p:pic>
      <p:sp>
        <p:nvSpPr>
          <p:cNvPr id="12" name="TextBox 3">
            <a:extLst>
              <a:ext uri="{FF2B5EF4-FFF2-40B4-BE49-F238E27FC236}">
                <a16:creationId xmlns:a16="http://schemas.microsoft.com/office/drawing/2014/main" id="{6D191093-40CD-457D-8CE1-F2DA7315D85B}"/>
              </a:ext>
            </a:extLst>
          </p:cNvPr>
          <p:cNvSpPr txBox="1"/>
          <p:nvPr/>
        </p:nvSpPr>
        <p:spPr>
          <a:xfrm>
            <a:off x="468353" y="212113"/>
            <a:ext cx="86867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美国硅谷</a:t>
            </a:r>
            <a:endParaRPr lang="zh-CN" altLang="en-US" sz="3200" i="0" dirty="0">
              <a:effectLst/>
              <a:latin typeface="PingFang SC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EB89B1E6-D430-44BC-831C-17D45ED5418B}"/>
              </a:ext>
            </a:extLst>
          </p:cNvPr>
          <p:cNvSpPr txBox="1"/>
          <p:nvPr/>
        </p:nvSpPr>
        <p:spPr>
          <a:xfrm>
            <a:off x="178420" y="5720511"/>
            <a:ext cx="8129239" cy="947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0" i="0" dirty="0">
                <a:solidFill>
                  <a:srgbClr val="191919"/>
                </a:solidFill>
                <a:effectLst/>
                <a:latin typeface="PingFang SC"/>
              </a:rPr>
              <a:t>硅谷位于美国加利福尼亚北部的大都会区旧金山湾区南面，是研究和生产以硅为基础的半导体芯片的地方，因此得名。</a:t>
            </a:r>
            <a:endParaRPr lang="zh-CN" altLang="en-US" sz="2400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B5049EE-E9A9-4D4E-90D7-144B5C25F3C7}"/>
              </a:ext>
            </a:extLst>
          </p:cNvPr>
          <p:cNvSpPr txBox="1"/>
          <p:nvPr/>
        </p:nvSpPr>
        <p:spPr>
          <a:xfrm>
            <a:off x="2241396" y="3062269"/>
            <a:ext cx="1382751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/>
              <a:t>斯坦福大学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92707D79-CE3B-4EEE-8554-F4FBAA34D7D8}"/>
              </a:ext>
            </a:extLst>
          </p:cNvPr>
          <p:cNvSpPr txBox="1"/>
          <p:nvPr/>
        </p:nvSpPr>
        <p:spPr>
          <a:xfrm>
            <a:off x="613319" y="1520860"/>
            <a:ext cx="918116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/>
              <a:t>旧金山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C6CAA5B8-747C-4383-8AEB-E1986DB357B9}"/>
              </a:ext>
            </a:extLst>
          </p:cNvPr>
          <p:cNvSpPr txBox="1"/>
          <p:nvPr/>
        </p:nvSpPr>
        <p:spPr>
          <a:xfrm>
            <a:off x="8325793" y="1553999"/>
            <a:ext cx="3650164" cy="8828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400" dirty="0"/>
              <a:t>1</a:t>
            </a:r>
            <a:r>
              <a:rPr lang="zh-CN" altLang="en-US" sz="2400" dirty="0"/>
              <a:t>、临近旧金山的</a:t>
            </a:r>
            <a:r>
              <a:rPr lang="zh-CN" altLang="en-US" sz="2400" dirty="0">
                <a:solidFill>
                  <a:srgbClr val="FF0000"/>
                </a:solidFill>
              </a:rPr>
              <a:t>航空港</a:t>
            </a:r>
            <a:r>
              <a:rPr lang="zh-CN" altLang="en-US" sz="2400" dirty="0"/>
              <a:t>，并有</a:t>
            </a:r>
            <a:r>
              <a:rPr lang="zh-CN" altLang="en-US" sz="2400" dirty="0">
                <a:solidFill>
                  <a:srgbClr val="FF0000"/>
                </a:solidFill>
              </a:rPr>
              <a:t>高速公路</a:t>
            </a:r>
            <a:r>
              <a:rPr lang="zh-CN" altLang="en-US" sz="2400" dirty="0"/>
              <a:t>贯穿全境；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433090AD-90FA-47B1-B667-D0538D749701}"/>
              </a:ext>
            </a:extLst>
          </p:cNvPr>
          <p:cNvSpPr txBox="1"/>
          <p:nvPr/>
        </p:nvSpPr>
        <p:spPr>
          <a:xfrm>
            <a:off x="9303382" y="824224"/>
            <a:ext cx="16949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发展条件？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2837CA8C-CC2E-49B0-B423-1167F7099B85}"/>
              </a:ext>
            </a:extLst>
          </p:cNvPr>
          <p:cNvSpPr txBox="1"/>
          <p:nvPr/>
        </p:nvSpPr>
        <p:spPr>
          <a:xfrm>
            <a:off x="8325793" y="2614164"/>
            <a:ext cx="3650164" cy="1289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400" dirty="0"/>
              <a:t>2</a:t>
            </a:r>
            <a:r>
              <a:rPr lang="zh-CN" altLang="en-US" sz="2400" dirty="0"/>
              <a:t>、</a:t>
            </a:r>
            <a:r>
              <a:rPr lang="zh-CN" altLang="en-US" sz="2400" dirty="0">
                <a:solidFill>
                  <a:srgbClr val="FF0000"/>
                </a:solidFill>
              </a:rPr>
              <a:t>大学和科研单位</a:t>
            </a:r>
            <a:r>
              <a:rPr lang="zh-CN" altLang="en-US" sz="2400" dirty="0"/>
              <a:t>众多。</a:t>
            </a:r>
            <a:r>
              <a:rPr lang="zh-CN" altLang="en-US" sz="2400" dirty="0">
                <a:solidFill>
                  <a:srgbClr val="FF0000"/>
                </a:solidFill>
              </a:rPr>
              <a:t>斯坦福大学</a:t>
            </a:r>
            <a:r>
              <a:rPr lang="zh-CN" altLang="en-US" sz="2400" dirty="0"/>
              <a:t>在硅谷崛起的早期起了关键性作用；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AD54162E-E3A8-4CEE-B312-E33DD3DA1901}"/>
              </a:ext>
            </a:extLst>
          </p:cNvPr>
          <p:cNvSpPr txBox="1"/>
          <p:nvPr/>
        </p:nvSpPr>
        <p:spPr>
          <a:xfrm>
            <a:off x="8325793" y="4057539"/>
            <a:ext cx="3650164" cy="2101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400" dirty="0"/>
              <a:t>3</a:t>
            </a:r>
            <a:r>
              <a:rPr lang="zh-CN" altLang="en-US" sz="2400" dirty="0"/>
              <a:t>、旧金山工厂林立，有惠普公司、因特尔公司和苹果公司等企业，为硅谷的发展奠定了强大</a:t>
            </a:r>
            <a:r>
              <a:rPr lang="zh-CN" altLang="en-US" sz="2400" dirty="0">
                <a:solidFill>
                  <a:srgbClr val="FF0000"/>
                </a:solidFill>
              </a:rPr>
              <a:t>工业基础。</a:t>
            </a:r>
          </a:p>
        </p:txBody>
      </p:sp>
    </p:spTree>
    <p:extLst>
      <p:ext uri="{BB962C8B-B14F-4D97-AF65-F5344CB8AC3E}">
        <p14:creationId xmlns:p14="http://schemas.microsoft.com/office/powerpoint/2010/main" val="802202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7" grpId="0"/>
      <p:bldP spid="13" grpId="0"/>
      <p:bldP spid="14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22DE6E1C-4019-42F2-BE47-AC2547D4A18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084"/>
          <a:stretch/>
        </p:blipFill>
        <p:spPr>
          <a:xfrm>
            <a:off x="131439" y="504113"/>
            <a:ext cx="4331176" cy="4863608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DB5049EE-E9A9-4D4E-90D7-144B5C25F3C7}"/>
              </a:ext>
            </a:extLst>
          </p:cNvPr>
          <p:cNvSpPr txBox="1"/>
          <p:nvPr/>
        </p:nvSpPr>
        <p:spPr>
          <a:xfrm>
            <a:off x="1836923" y="2597363"/>
            <a:ext cx="1226630" cy="33855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1600" dirty="0"/>
              <a:t>斯坦福大学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92707D79-CE3B-4EEE-8554-F4FBAA34D7D8}"/>
              </a:ext>
            </a:extLst>
          </p:cNvPr>
          <p:cNvSpPr txBox="1"/>
          <p:nvPr/>
        </p:nvSpPr>
        <p:spPr>
          <a:xfrm>
            <a:off x="812343" y="1263428"/>
            <a:ext cx="847489" cy="33855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1600" dirty="0"/>
              <a:t>旧金山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E2BBF13A-4D45-4093-8849-5D7A357D1058}"/>
              </a:ext>
            </a:extLst>
          </p:cNvPr>
          <p:cNvGrpSpPr/>
          <p:nvPr/>
        </p:nvGrpSpPr>
        <p:grpSpPr>
          <a:xfrm>
            <a:off x="4712527" y="604474"/>
            <a:ext cx="7348034" cy="4813570"/>
            <a:chOff x="0" y="1199515"/>
            <a:chExt cx="8609965" cy="5689101"/>
          </a:xfrm>
        </p:grpSpPr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id="{FB3554E3-C523-432C-B36E-FBADB3D7DF2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1199515"/>
              <a:ext cx="8609965" cy="5629910"/>
            </a:xfrm>
            <a:prstGeom prst="rect">
              <a:avLst/>
            </a:prstGeom>
          </p:spPr>
        </p:pic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id="{A91484EE-5E9B-4C4B-820B-E46A4FC42C76}"/>
                </a:ext>
              </a:extLst>
            </p:cNvPr>
            <p:cNvSpPr txBox="1"/>
            <p:nvPr/>
          </p:nvSpPr>
          <p:spPr>
            <a:xfrm>
              <a:off x="806450" y="3462020"/>
              <a:ext cx="1488529" cy="440825"/>
            </a:xfrm>
            <a:prstGeom prst="rect">
              <a:avLst/>
            </a:prstGeom>
            <a:solidFill>
              <a:srgbClr val="377CFF">
                <a:alpha val="72000"/>
              </a:srgb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>
                  <a:solidFill>
                    <a:schemeClr val="bg1"/>
                  </a:solidFill>
                </a:rPr>
                <a:t>北京大学</a:t>
              </a:r>
            </a:p>
          </p:txBody>
        </p:sp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id="{09F59CC0-2D58-4B14-B403-12ED9D645B34}"/>
                </a:ext>
              </a:extLst>
            </p:cNvPr>
            <p:cNvSpPr txBox="1"/>
            <p:nvPr/>
          </p:nvSpPr>
          <p:spPr>
            <a:xfrm>
              <a:off x="1236979" y="5620385"/>
              <a:ext cx="2082707" cy="440825"/>
            </a:xfrm>
            <a:prstGeom prst="rect">
              <a:avLst/>
            </a:prstGeom>
            <a:solidFill>
              <a:srgbClr val="377CFF">
                <a:alpha val="72000"/>
              </a:srgb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>
                  <a:solidFill>
                    <a:schemeClr val="bg1"/>
                  </a:solidFill>
                </a:rPr>
                <a:t>中国人民大学</a:t>
              </a:r>
            </a:p>
          </p:txBody>
        </p: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id="{2563207F-8C3E-432B-88A6-B0322314BB46}"/>
                </a:ext>
              </a:extLst>
            </p:cNvPr>
            <p:cNvSpPr txBox="1"/>
            <p:nvPr/>
          </p:nvSpPr>
          <p:spPr>
            <a:xfrm>
              <a:off x="1904365" y="6447791"/>
              <a:ext cx="1862238" cy="440825"/>
            </a:xfrm>
            <a:prstGeom prst="rect">
              <a:avLst/>
            </a:prstGeom>
            <a:solidFill>
              <a:srgbClr val="377CFF">
                <a:alpha val="72000"/>
              </a:srgbClr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b="1">
                  <a:solidFill>
                    <a:schemeClr val="bg1"/>
                  </a:solidFill>
                </a:rPr>
                <a:t>北京理工大学</a:t>
              </a:r>
            </a:p>
          </p:txBody>
        </p: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D50E33B5-013D-4006-8F81-8D23C566973C}"/>
                </a:ext>
              </a:extLst>
            </p:cNvPr>
            <p:cNvSpPr txBox="1"/>
            <p:nvPr/>
          </p:nvSpPr>
          <p:spPr>
            <a:xfrm>
              <a:off x="6222365" y="6447791"/>
              <a:ext cx="1862238" cy="440825"/>
            </a:xfrm>
            <a:prstGeom prst="rect">
              <a:avLst/>
            </a:prstGeom>
            <a:solidFill>
              <a:srgbClr val="377CFF">
                <a:alpha val="72000"/>
              </a:srgbClr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b="1">
                  <a:solidFill>
                    <a:schemeClr val="bg1"/>
                  </a:solidFill>
                </a:rPr>
                <a:t>北京师范大学</a:t>
              </a:r>
            </a:p>
          </p:txBody>
        </p: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id="{A5B9E675-F2F7-44AC-881F-47F8407DDB9D}"/>
                </a:ext>
              </a:extLst>
            </p:cNvPr>
            <p:cNvSpPr txBox="1"/>
            <p:nvPr/>
          </p:nvSpPr>
          <p:spPr>
            <a:xfrm>
              <a:off x="5301616" y="3830320"/>
              <a:ext cx="1862238" cy="440825"/>
            </a:xfrm>
            <a:prstGeom prst="rect">
              <a:avLst/>
            </a:prstGeom>
            <a:solidFill>
              <a:srgbClr val="377CFF">
                <a:alpha val="72000"/>
              </a:srgbClr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b="1">
                  <a:solidFill>
                    <a:schemeClr val="bg1"/>
                  </a:solidFill>
                </a:rPr>
                <a:t>北京科技大学</a:t>
              </a:r>
            </a:p>
          </p:txBody>
        </p:sp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id="{87917713-F6B6-40C0-BC21-0C4E0AD09ECA}"/>
                </a:ext>
              </a:extLst>
            </p:cNvPr>
            <p:cNvSpPr txBox="1"/>
            <p:nvPr/>
          </p:nvSpPr>
          <p:spPr>
            <a:xfrm>
              <a:off x="2739389" y="2542540"/>
              <a:ext cx="1410976" cy="440825"/>
            </a:xfrm>
            <a:prstGeom prst="rect">
              <a:avLst/>
            </a:prstGeom>
            <a:solidFill>
              <a:srgbClr val="377CFF">
                <a:alpha val="72000"/>
              </a:srgbClr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b="1">
                  <a:solidFill>
                    <a:schemeClr val="bg1"/>
                  </a:solidFill>
                </a:rPr>
                <a:t>清华大学</a:t>
              </a:r>
            </a:p>
          </p:txBody>
        </p:sp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id="{D44B685D-0FB2-48B4-8564-BF6325F39716}"/>
                </a:ext>
              </a:extLst>
            </p:cNvPr>
            <p:cNvSpPr txBox="1"/>
            <p:nvPr/>
          </p:nvSpPr>
          <p:spPr>
            <a:xfrm>
              <a:off x="5749289" y="2330450"/>
              <a:ext cx="1996646" cy="440825"/>
            </a:xfrm>
            <a:prstGeom prst="rect">
              <a:avLst/>
            </a:prstGeom>
            <a:solidFill>
              <a:srgbClr val="377CFF">
                <a:alpha val="72000"/>
              </a:srgb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>
                  <a:solidFill>
                    <a:schemeClr val="bg1"/>
                  </a:solidFill>
                </a:rPr>
                <a:t>中国农业大学</a:t>
              </a:r>
            </a:p>
          </p:txBody>
        </p: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id="{163A896E-A0C1-4BDE-83E2-B32220D0109B}"/>
                </a:ext>
              </a:extLst>
            </p:cNvPr>
            <p:cNvSpPr txBox="1"/>
            <p:nvPr/>
          </p:nvSpPr>
          <p:spPr>
            <a:xfrm>
              <a:off x="1569720" y="4382770"/>
              <a:ext cx="1169669" cy="440825"/>
            </a:xfrm>
            <a:prstGeom prst="rect">
              <a:avLst/>
            </a:prstGeom>
            <a:solidFill>
              <a:srgbClr val="FF0000">
                <a:alpha val="55000"/>
              </a:srgbClr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b="1">
                  <a:solidFill>
                    <a:schemeClr val="bg1"/>
                  </a:solidFill>
                </a:rPr>
                <a:t>中关村</a:t>
              </a:r>
            </a:p>
          </p:txBody>
        </p:sp>
      </p:grpSp>
      <p:sp>
        <p:nvSpPr>
          <p:cNvPr id="2" name="文本框 1">
            <a:extLst>
              <a:ext uri="{FF2B5EF4-FFF2-40B4-BE49-F238E27FC236}">
                <a16:creationId xmlns:a16="http://schemas.microsoft.com/office/drawing/2014/main" id="{1FA3846C-F949-4FB8-AED9-1E239C09D666}"/>
              </a:ext>
            </a:extLst>
          </p:cNvPr>
          <p:cNvSpPr txBox="1"/>
          <p:nvPr/>
        </p:nvSpPr>
        <p:spPr>
          <a:xfrm>
            <a:off x="1505414" y="122666"/>
            <a:ext cx="15581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美国硅谷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AA0B8FF5-064C-4F91-8B4B-E8B03573CD94}"/>
              </a:ext>
            </a:extLst>
          </p:cNvPr>
          <p:cNvSpPr txBox="1"/>
          <p:nvPr/>
        </p:nvSpPr>
        <p:spPr>
          <a:xfrm>
            <a:off x="7881035" y="103879"/>
            <a:ext cx="15194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中国硅谷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96B501ED-5202-4A7D-8CA1-F9A7E8CFC95E}"/>
              </a:ext>
            </a:extLst>
          </p:cNvPr>
          <p:cNvSpPr txBox="1"/>
          <p:nvPr/>
        </p:nvSpPr>
        <p:spPr>
          <a:xfrm>
            <a:off x="1659832" y="5514298"/>
            <a:ext cx="79593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发展高新技术产业的因素：交通、</a:t>
            </a:r>
            <a:r>
              <a:rPr lang="zh-CN" altLang="en-US" sz="2400" b="1" dirty="0">
                <a:solidFill>
                  <a:srgbClr val="FF0000"/>
                </a:solidFill>
              </a:rPr>
              <a:t>科技、人才</a:t>
            </a:r>
            <a:r>
              <a:rPr lang="zh-CN" altLang="en-US" sz="2400" dirty="0"/>
              <a:t>、工业基础</a:t>
            </a:r>
          </a:p>
        </p:txBody>
      </p:sp>
      <p:sp>
        <p:nvSpPr>
          <p:cNvPr id="6" name="箭头: 下 5">
            <a:extLst>
              <a:ext uri="{FF2B5EF4-FFF2-40B4-BE49-F238E27FC236}">
                <a16:creationId xmlns:a16="http://schemas.microsoft.com/office/drawing/2014/main" id="{0150C560-5268-44CD-A938-4AC75F07EF47}"/>
              </a:ext>
            </a:extLst>
          </p:cNvPr>
          <p:cNvSpPr/>
          <p:nvPr/>
        </p:nvSpPr>
        <p:spPr>
          <a:xfrm>
            <a:off x="7050414" y="5909558"/>
            <a:ext cx="209030" cy="37298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D7CAD09F-B227-4D3A-8913-E3A6E5F9B659}"/>
              </a:ext>
            </a:extLst>
          </p:cNvPr>
          <p:cNvSpPr txBox="1"/>
          <p:nvPr/>
        </p:nvSpPr>
        <p:spPr>
          <a:xfrm>
            <a:off x="6355164" y="6308192"/>
            <a:ext cx="1831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决定性因素</a:t>
            </a:r>
          </a:p>
        </p:txBody>
      </p:sp>
    </p:spTree>
    <p:extLst>
      <p:ext uri="{BB962C8B-B14F-4D97-AF65-F5344CB8AC3E}">
        <p14:creationId xmlns:p14="http://schemas.microsoft.com/office/powerpoint/2010/main" val="2249867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3">
            <a:extLst>
              <a:ext uri="{FF2B5EF4-FFF2-40B4-BE49-F238E27FC236}">
                <a16:creationId xmlns:a16="http://schemas.microsoft.com/office/drawing/2014/main" id="{6D191093-40CD-457D-8CE1-F2DA7315D85B}"/>
              </a:ext>
            </a:extLst>
          </p:cNvPr>
          <p:cNvSpPr txBox="1"/>
          <p:nvPr/>
        </p:nvSpPr>
        <p:spPr>
          <a:xfrm>
            <a:off x="234177" y="167509"/>
            <a:ext cx="74151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武汉东湖新技术开发区</a:t>
            </a:r>
            <a:r>
              <a:rPr lang="en-US" altLang="zh-CN" sz="3200" dirty="0"/>
              <a:t>——</a:t>
            </a:r>
            <a:r>
              <a:rPr lang="zh-CN" altLang="en-US" sz="3200" dirty="0">
                <a:solidFill>
                  <a:srgbClr val="FF0000"/>
                </a:solidFill>
              </a:rPr>
              <a:t>“中国光谷”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EB89B1E6-D430-44BC-831C-17D45ED5418B}"/>
              </a:ext>
            </a:extLst>
          </p:cNvPr>
          <p:cNvSpPr txBox="1"/>
          <p:nvPr/>
        </p:nvSpPr>
        <p:spPr>
          <a:xfrm>
            <a:off x="234178" y="5610339"/>
            <a:ext cx="11957822" cy="11737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武汉</a:t>
            </a:r>
            <a:r>
              <a:rPr lang="en-US" altLang="zh-CN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·</a:t>
            </a:r>
            <a:r>
              <a:rPr lang="zh-CN" altLang="en-US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中国光谷建成了国内最大的</a:t>
            </a:r>
            <a:r>
              <a:rPr lang="zh-CN" altLang="en-US" sz="20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光纤光缆、光电器件</a:t>
            </a:r>
            <a:r>
              <a:rPr lang="zh-CN" altLang="en-US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生产基地，最大的</a:t>
            </a:r>
            <a:r>
              <a:rPr lang="zh-CN" altLang="en-US" sz="20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光通信技术</a:t>
            </a:r>
            <a:r>
              <a:rPr lang="zh-CN" altLang="en-US" sz="2000" b="0" i="0" dirty="0">
                <a:effectLst/>
                <a:latin typeface="arial" panose="020B0604020202020204" pitchFamily="34" charset="0"/>
              </a:rPr>
              <a:t>研发基地</a:t>
            </a:r>
            <a:r>
              <a:rPr lang="zh-CN" altLang="en-US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，最大的</a:t>
            </a:r>
            <a:r>
              <a:rPr lang="zh-CN" altLang="en-US" sz="20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激光</a:t>
            </a:r>
            <a:r>
              <a:rPr lang="zh-CN" altLang="en-US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产业基地。光纤光缆的生产规模居全球第二，国内市场占有率达</a:t>
            </a:r>
            <a:r>
              <a:rPr lang="en-US" altLang="zh-CN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50%</a:t>
            </a:r>
            <a:r>
              <a:rPr lang="zh-CN" altLang="en-US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，国际市场占有率</a:t>
            </a:r>
            <a:r>
              <a:rPr lang="en-US" altLang="zh-CN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12%</a:t>
            </a:r>
            <a:r>
              <a:rPr lang="zh-CN" altLang="en-US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；光电器件、激光产品的国内市场占有率</a:t>
            </a:r>
            <a:r>
              <a:rPr lang="en-US" altLang="zh-CN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40%</a:t>
            </a:r>
            <a:r>
              <a:rPr lang="zh-CN" altLang="en-US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，在全球产业分工中占有一席之地。</a:t>
            </a:r>
            <a:endParaRPr lang="zh-CN" altLang="en-US" sz="2000" dirty="0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24044404-C6C6-4A3A-9C9A-2B2194896E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00" y="911400"/>
            <a:ext cx="6835953" cy="4550973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BFAC17EA-F7FE-49C6-8889-B146913FE1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1314" y="1483113"/>
            <a:ext cx="4899486" cy="3569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221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3">
            <a:extLst>
              <a:ext uri="{FF2B5EF4-FFF2-40B4-BE49-F238E27FC236}">
                <a16:creationId xmlns:a16="http://schemas.microsoft.com/office/drawing/2014/main" id="{6D191093-40CD-457D-8CE1-F2DA7315D85B}"/>
              </a:ext>
            </a:extLst>
          </p:cNvPr>
          <p:cNvSpPr txBox="1"/>
          <p:nvPr/>
        </p:nvSpPr>
        <p:spPr>
          <a:xfrm>
            <a:off x="468353" y="212113"/>
            <a:ext cx="86867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贵安新区</a:t>
            </a:r>
            <a:r>
              <a:rPr lang="en-US" altLang="zh-CN" sz="3200" dirty="0"/>
              <a:t>——</a:t>
            </a:r>
            <a:r>
              <a:rPr lang="zh-CN" altLang="en-US" sz="3200" i="0" dirty="0">
                <a:solidFill>
                  <a:srgbClr val="FF0000"/>
                </a:solidFill>
                <a:effectLst/>
                <a:latin typeface="PingFang SC"/>
              </a:rPr>
              <a:t>“中国大数据之都”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EB89B1E6-D430-44BC-831C-17D45ED5418B}"/>
              </a:ext>
            </a:extLst>
          </p:cNvPr>
          <p:cNvSpPr txBox="1"/>
          <p:nvPr/>
        </p:nvSpPr>
        <p:spPr>
          <a:xfrm>
            <a:off x="255061" y="5255250"/>
            <a:ext cx="11957822" cy="13906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0" i="0" dirty="0">
                <a:solidFill>
                  <a:srgbClr val="191919"/>
                </a:solidFill>
                <a:effectLst/>
                <a:latin typeface="PingFang SC"/>
              </a:rPr>
              <a:t>贵安新区地处黔中经济区核心区，是中国第八个国家级新区。贵安新区是南方数据中心核心区、全国</a:t>
            </a:r>
            <a:r>
              <a:rPr lang="zh-CN" altLang="en-US" sz="2400" b="0" i="0" dirty="0">
                <a:solidFill>
                  <a:srgbClr val="FF0000"/>
                </a:solidFill>
                <a:effectLst/>
                <a:latin typeface="PingFang SC"/>
              </a:rPr>
              <a:t>大数据</a:t>
            </a:r>
            <a:r>
              <a:rPr lang="zh-CN" altLang="en-US" sz="2400" b="0" i="0" dirty="0">
                <a:solidFill>
                  <a:srgbClr val="191919"/>
                </a:solidFill>
                <a:effectLst/>
                <a:latin typeface="PingFang SC"/>
              </a:rPr>
              <a:t>产业集聚区、大数据与服务贸易融合发展示范区、大数据人才教育培训基地等。</a:t>
            </a:r>
            <a:endParaRPr lang="zh-CN" altLang="en-US" sz="2400" dirty="0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9EBBDB5A-393A-4CDE-BFD4-3ED3A2FBC0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61" y="1123548"/>
            <a:ext cx="5939604" cy="3738136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36161754-F357-4EAC-B627-DA957CB046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8057" y="1115238"/>
            <a:ext cx="5607204" cy="3738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251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3">
            <a:extLst>
              <a:ext uri="{FF2B5EF4-FFF2-40B4-BE49-F238E27FC236}">
                <a16:creationId xmlns:a16="http://schemas.microsoft.com/office/drawing/2014/main" id="{6D191093-40CD-457D-8CE1-F2DA7315D85B}"/>
              </a:ext>
            </a:extLst>
          </p:cNvPr>
          <p:cNvSpPr txBox="1"/>
          <p:nvPr/>
        </p:nvSpPr>
        <p:spPr>
          <a:xfrm>
            <a:off x="369688" y="362065"/>
            <a:ext cx="5726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高新技术产业在生活中的应用</a:t>
            </a:r>
            <a:endParaRPr lang="zh-CN" altLang="en-US" sz="3200" i="0" dirty="0">
              <a:solidFill>
                <a:srgbClr val="FF0000"/>
              </a:solidFill>
              <a:effectLst/>
              <a:latin typeface="PingFang SC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EB89B1E6-D430-44BC-831C-17D45ED5418B}"/>
              </a:ext>
            </a:extLst>
          </p:cNvPr>
          <p:cNvSpPr txBox="1"/>
          <p:nvPr/>
        </p:nvSpPr>
        <p:spPr>
          <a:xfrm>
            <a:off x="78057" y="5223721"/>
            <a:ext cx="5283517" cy="947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“纳米技术”面料，不沾水、不沾油、不沾墨。</a:t>
            </a:r>
            <a:endParaRPr lang="zh-CN" altLang="en-US" sz="2400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06F3AD34-82BE-4ACA-B00B-6D605FE7B3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57" y="1605775"/>
            <a:ext cx="5175842" cy="3281484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2297B153-5942-4110-AAFA-C9BEE69E29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5670" y="2040675"/>
            <a:ext cx="6798274" cy="2524111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6BB6781A-48EE-49B0-BCB2-70FE2FD76572}"/>
              </a:ext>
            </a:extLst>
          </p:cNvPr>
          <p:cNvSpPr txBox="1"/>
          <p:nvPr/>
        </p:nvSpPr>
        <p:spPr>
          <a:xfrm>
            <a:off x="5622515" y="5223720"/>
            <a:ext cx="6569485" cy="947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“自清洁”玻璃利用阳光中紫外线的能量激活二氧化钛纳米微粒，分解污染物中的有机分子。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5193919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3">
            <a:extLst>
              <a:ext uri="{FF2B5EF4-FFF2-40B4-BE49-F238E27FC236}">
                <a16:creationId xmlns:a16="http://schemas.microsoft.com/office/drawing/2014/main" id="{6D191093-40CD-457D-8CE1-F2DA7315D85B}"/>
              </a:ext>
            </a:extLst>
          </p:cNvPr>
          <p:cNvSpPr txBox="1"/>
          <p:nvPr/>
        </p:nvSpPr>
        <p:spPr>
          <a:xfrm>
            <a:off x="2297151" y="2871090"/>
            <a:ext cx="70332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i="0" dirty="0">
                <a:effectLst/>
                <a:latin typeface="PingFang SC"/>
              </a:rPr>
              <a:t>未来高新技术产业的发展？</a:t>
            </a:r>
          </a:p>
        </p:txBody>
      </p:sp>
    </p:spTree>
    <p:extLst>
      <p:ext uri="{BB962C8B-B14F-4D97-AF65-F5344CB8AC3E}">
        <p14:creationId xmlns:p14="http://schemas.microsoft.com/office/powerpoint/2010/main" val="3701537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4052</TotalTime>
  <Words>587</Words>
  <Application>Microsoft Office PowerPoint</Application>
  <PresentationFormat>宽屏</PresentationFormat>
  <Paragraphs>83</Paragraphs>
  <Slides>17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3" baseType="lpstr">
      <vt:lpstr>PingFang SC</vt:lpstr>
      <vt:lpstr>微软雅黑</vt:lpstr>
      <vt:lpstr>Arial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王庆路</dc:creator>
  <cp:lastModifiedBy>1451970454@qq.com</cp:lastModifiedBy>
  <cp:revision>307</cp:revision>
  <dcterms:created xsi:type="dcterms:W3CDTF">2019-09-24T15:38:12Z</dcterms:created>
  <dcterms:modified xsi:type="dcterms:W3CDTF">2020-12-27T03:41:56Z</dcterms:modified>
</cp:coreProperties>
</file>