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3"/>
    <p:sldId id="290" r:id="rId4"/>
    <p:sldId id="257" r:id="rId5"/>
    <p:sldId id="262" r:id="rId6"/>
    <p:sldId id="277" r:id="rId7"/>
    <p:sldId id="278" r:id="rId8"/>
    <p:sldId id="261" r:id="rId9"/>
    <p:sldId id="260" r:id="rId10"/>
    <p:sldId id="259" r:id="rId11"/>
    <p:sldId id="258" r:id="rId12"/>
    <p:sldId id="269" r:id="rId13"/>
    <p:sldId id="268" r:id="rId14"/>
    <p:sldId id="267" r:id="rId15"/>
    <p:sldId id="311" r:id="rId16"/>
    <p:sldId id="273" r:id="rId17"/>
    <p:sldId id="272" r:id="rId18"/>
    <p:sldId id="270" r:id="rId19"/>
    <p:sldId id="307" r:id="rId20"/>
    <p:sldId id="308" r:id="rId21"/>
    <p:sldId id="291" r:id="rId22"/>
    <p:sldId id="271" r:id="rId2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96340" y="760730"/>
            <a:ext cx="9952355" cy="1639570"/>
          </a:xfrm>
        </p:spPr>
        <p:txBody>
          <a:bodyPr/>
          <a:p>
            <a:r>
              <a:rPr lang="zh-CN" altLang="en-US" sz="8000" b="1">
                <a:latin typeface="华文行楷" charset="0"/>
                <a:ea typeface="华文行楷" charset="0"/>
              </a:rPr>
              <a:t>分模块精讲之</a:t>
            </a:r>
            <a:r>
              <a:rPr lang="zh-CN" altLang="en-US" sz="8000" b="1">
                <a:solidFill>
                  <a:srgbClr val="FF0000"/>
                </a:solidFill>
                <a:latin typeface="华文行楷" charset="0"/>
                <a:ea typeface="华文行楷" charset="0"/>
              </a:rPr>
              <a:t>论述文</a:t>
            </a:r>
            <a:endParaRPr lang="zh-CN" altLang="en-US" sz="8000" b="1">
              <a:solidFill>
                <a:srgbClr val="FF0000"/>
              </a:solidFill>
              <a:latin typeface="华文行楷" charset="0"/>
              <a:ea typeface="华文行楷" charset="0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30860" y="3602355"/>
            <a:ext cx="10884535" cy="1655445"/>
          </a:xfrm>
        </p:spPr>
        <p:txBody>
          <a:bodyPr/>
          <a:p>
            <a:r>
              <a:rPr lang="zh-CN" altLang="en-US" sz="2800" b="1">
                <a:solidFill>
                  <a:srgbClr val="0000CC"/>
                </a:solidFill>
              </a:rPr>
              <a:t>再回首：考点、文本阅读方法、题型复习、答题要求及得分意识</a:t>
            </a:r>
            <a:endParaRPr lang="zh-CN" altLang="en-US" sz="2800" b="1">
              <a:solidFill>
                <a:srgbClr val="0000CC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1910" y="70485"/>
            <a:ext cx="12061190" cy="6606540"/>
          </a:xfrm>
        </p:spPr>
        <p:txBody>
          <a:bodyPr/>
          <a:p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一、审视试卷，思考：</a:t>
            </a:r>
            <a:endParaRPr lang="zh-CN" altLang="en-US" sz="3600" b="1">
              <a:solidFill>
                <a:srgbClr val="FF0000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1.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预料中的得分处；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2.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意外得分、丢分处；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二、回顾并总结：</a:t>
            </a:r>
            <a:endParaRPr lang="zh-CN" altLang="en-US" sz="3600" b="1">
              <a:solidFill>
                <a:srgbClr val="FF0000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试卷题型、考点、传统文化核心价值、提分意识与办法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三、温馨提示：</a:t>
            </a:r>
            <a:endParaRPr lang="zh-CN" altLang="en-US" sz="3600" b="1">
              <a:solidFill>
                <a:srgbClr val="FF0000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答题模式非万能，问啥给啥是正道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——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赢在审题！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四、今日作业：</a:t>
            </a:r>
            <a:endParaRPr lang="zh-CN" altLang="en-US" sz="3600" b="1">
              <a:solidFill>
                <a:srgbClr val="FF0000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1.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对答案；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2.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复习实用类几次大考题之</a:t>
            </a:r>
            <a:r>
              <a:rPr lang="en-US" altLang="zh-CN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12.3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 </a:t>
            </a:r>
            <a:r>
              <a:rPr lang="en-US" altLang="zh-CN" sz="44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+ </a:t>
            </a:r>
            <a:r>
              <a:rPr lang="en-US" altLang="zh-CN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12.4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探究题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  <p:sp>
        <p:nvSpPr>
          <p:cNvPr id="5" name="标题 1"/>
          <p:cNvSpPr>
            <a:spLocks noGrp="1"/>
          </p:cNvSpPr>
          <p:nvPr/>
        </p:nvSpPr>
        <p:spPr>
          <a:xfrm>
            <a:off x="4653280" y="32385"/>
            <a:ext cx="7467600" cy="647700"/>
          </a:xfrm>
          <a:prstGeom prst="rect">
            <a:avLst/>
          </a:prstGeom>
          <a:solidFill>
            <a:srgbClr val="FFFF99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 anchor="b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zh-CN" altLang="en-US" sz="3600" b="1">
              <a:latin typeface="黑体" charset="0"/>
              <a:ea typeface="黑体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1910" y="70485"/>
            <a:ext cx="12061190" cy="6606540"/>
          </a:xfrm>
        </p:spPr>
        <p:txBody>
          <a:bodyPr/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【论述类考查】考纲解读：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1．理解 B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　　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（1）理解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文中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 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重要概念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的含义</a:t>
            </a:r>
            <a:endParaRPr lang="zh-CN" altLang="en-US" sz="3600" b="1" u="sng">
              <a:solidFill>
                <a:srgbClr val="FF0000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　　（2）理解文中重要句子的含意</a:t>
            </a:r>
            <a:endParaRPr lang="zh-CN" altLang="en-US" sz="3600" b="1" u="sng">
              <a:solidFill>
                <a:srgbClr val="FF0000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2．分析综合 C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　　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（1）筛选并整合文中的信息</a:t>
            </a:r>
            <a:endParaRPr lang="zh-CN" altLang="en-US" sz="3600" b="1" u="sng">
              <a:solidFill>
                <a:srgbClr val="FF0000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　　（2）分析文章结构，把握文章思路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　　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（3）归纳内容要点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，概括中心意思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　　（4）分析概括作者在文中的观点态度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  <p:sp>
        <p:nvSpPr>
          <p:cNvPr id="5" name="标题 1"/>
          <p:cNvSpPr>
            <a:spLocks noGrp="1"/>
          </p:cNvSpPr>
          <p:nvPr/>
        </p:nvSpPr>
        <p:spPr>
          <a:xfrm>
            <a:off x="4408170" y="626110"/>
            <a:ext cx="7467600" cy="647700"/>
          </a:xfrm>
          <a:prstGeom prst="rect">
            <a:avLst/>
          </a:prstGeom>
          <a:solidFill>
            <a:srgbClr val="FFFF99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 anchor="b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3600" b="1" u="sng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VS</a:t>
            </a:r>
            <a:r>
              <a:rPr lang="en-US" altLang="zh-CN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 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理解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重要词语 在语境中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 的含义</a:t>
            </a:r>
            <a:endParaRPr lang="zh-CN" altLang="en-US" sz="3600" b="1">
              <a:latin typeface="黑体" charset="0"/>
              <a:ea typeface="黑体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575" y="43815"/>
            <a:ext cx="12023090" cy="6606540"/>
          </a:xfrm>
        </p:spPr>
        <p:txBody>
          <a:bodyPr/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考情导航：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             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题材   目的   内容</a:t>
            </a:r>
            <a:endParaRPr lang="zh-CN" altLang="en-US" sz="3600" b="1">
              <a:solidFill>
                <a:srgbClr val="FF0000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题材：政治、教育、建筑、艺术（音乐 绘画）。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目的：考查理解、分析、综合能力。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内容：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       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⑴理解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文中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 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重要概念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的含义</a:t>
            </a:r>
            <a:endParaRPr lang="zh-CN" altLang="en-US" sz="3600" b="1" u="sng">
              <a:solidFill>
                <a:srgbClr val="FF0000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　　   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⑵理解文中重要句子的含意</a:t>
            </a:r>
            <a:endParaRPr lang="zh-CN" altLang="en-US" sz="3600" b="1" u="sng">
              <a:solidFill>
                <a:srgbClr val="FF0000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  <a:p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       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⑶筛选并整合文中的信息</a:t>
            </a:r>
            <a:endParaRPr lang="zh-CN" altLang="en-US" sz="3600" b="1" u="sng">
              <a:solidFill>
                <a:srgbClr val="FF0000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  <a:p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       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⑷归纳内容要点</a:t>
            </a:r>
            <a:endParaRPr lang="zh-CN" altLang="en-US" sz="3600" b="1" u="sng">
              <a:solidFill>
                <a:srgbClr val="FF0000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  <a:p>
            <a:r>
              <a:rPr lang="zh-CN" altLang="en-US" sz="44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备考建议：学术类 </a:t>
            </a:r>
            <a:r>
              <a:rPr lang="zh-CN" altLang="en-US" sz="44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重要概念！</a:t>
            </a:r>
            <a:endParaRPr lang="zh-CN" altLang="en-US" sz="4400" b="1" u="sng">
              <a:solidFill>
                <a:srgbClr val="0000CC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  <a:p>
            <a:endParaRPr lang="zh-CN" altLang="en-US" sz="4400" b="1" u="sng">
              <a:solidFill>
                <a:srgbClr val="0000CC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645" y="95885"/>
            <a:ext cx="12023090" cy="6606540"/>
          </a:xfrm>
        </p:spPr>
        <p:txBody>
          <a:bodyPr/>
          <a:p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转换表述的方式：</a:t>
            </a:r>
            <a:endParaRPr lang="zh-CN" altLang="en-US" sz="3600" b="1">
              <a:solidFill>
                <a:srgbClr val="FF0000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1.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表述角度的变化：用的是原文观点，变换表述的角度。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2.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表述句式的变化：同一意思，采用不同句式来表述。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3.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表述语言语气语序的变化：同一观点，用不同说法。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40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建议：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重做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2013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、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2014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、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2015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全国卷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1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卷乙卷。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  <p:sp>
        <p:nvSpPr>
          <p:cNvPr id="2" name="标题 1"/>
          <p:cNvSpPr>
            <a:spLocks noGrp="1"/>
          </p:cNvSpPr>
          <p:nvPr/>
        </p:nvSpPr>
        <p:spPr>
          <a:xfrm>
            <a:off x="6985" y="3025140"/>
            <a:ext cx="12108180" cy="818515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800" b="1">
                <a:solidFill>
                  <a:srgbClr val="C00000"/>
                </a:solidFill>
                <a:latin typeface="黑体" charset="0"/>
                <a:ea typeface="黑体" charset="0"/>
              </a:rPr>
              <a:t>重要</a:t>
            </a:r>
            <a:r>
              <a:rPr lang="zh-CN" altLang="en-US" sz="4800" b="1" u="sng">
                <a:solidFill>
                  <a:schemeClr val="tx1"/>
                </a:solidFill>
                <a:latin typeface="黑体" charset="0"/>
                <a:ea typeface="黑体" charset="0"/>
              </a:rPr>
              <a:t>概念 词语</a:t>
            </a:r>
            <a:r>
              <a:rPr lang="zh-CN" altLang="en-US" sz="4800" b="1" u="sng">
                <a:solidFill>
                  <a:srgbClr val="C00000"/>
                </a:solidFill>
                <a:latin typeface="黑体" charset="0"/>
                <a:ea typeface="黑体" charset="0"/>
              </a:rPr>
              <a:t> </a:t>
            </a:r>
            <a:r>
              <a:rPr lang="zh-CN" altLang="en-US" sz="4800" b="1" u="sng">
                <a:solidFill>
                  <a:schemeClr val="tx1"/>
                </a:solidFill>
                <a:latin typeface="黑体" charset="0"/>
                <a:ea typeface="黑体" charset="0"/>
              </a:rPr>
              <a:t>在文中 特定语境中</a:t>
            </a:r>
            <a:r>
              <a:rPr lang="zh-CN" altLang="en-US" sz="4800" b="1">
                <a:solidFill>
                  <a:srgbClr val="C00000"/>
                </a:solidFill>
                <a:latin typeface="黑体" charset="0"/>
                <a:ea typeface="黑体" charset="0"/>
              </a:rPr>
              <a:t>的含义！</a:t>
            </a:r>
            <a:endParaRPr lang="zh-CN" altLang="en-US" sz="4800" b="1">
              <a:solidFill>
                <a:srgbClr val="C00000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645" y="95885"/>
            <a:ext cx="12023090" cy="6606540"/>
          </a:xfrm>
        </p:spPr>
        <p:txBody>
          <a:bodyPr/>
          <a:p>
            <a:r>
              <a:rPr lang="zh-CN" altLang="en-US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广州二模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1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B．非虚构文学的核心就是在“真实”的基础上，寻找一种叙事模式，并最终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创造出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关于事物本身的不同意义和空间。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  <p:sp>
        <p:nvSpPr>
          <p:cNvPr id="5" name="标题 1"/>
          <p:cNvSpPr>
            <a:spLocks noGrp="1"/>
          </p:cNvSpPr>
          <p:nvPr/>
        </p:nvSpPr>
        <p:spPr>
          <a:xfrm>
            <a:off x="20955" y="1772285"/>
            <a:ext cx="12098020" cy="2531745"/>
          </a:xfrm>
          <a:prstGeom prst="rect">
            <a:avLst/>
          </a:prstGeom>
          <a:solidFill>
            <a:srgbClr val="FFFF99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 anchor="b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sz="4000" b="1">
                <a:latin typeface="黑体" charset="0"/>
                <a:ea typeface="黑体" charset="0"/>
                <a:cs typeface="宋体" charset="0"/>
                <a:sym typeface="+mn-ea"/>
              </a:rPr>
              <a:t>即使是非虚构写作，也只能说：我在尽最大努力接近“真实”。在“真实”的基础上，寻找一种叙事模式，并最终</a:t>
            </a:r>
            <a:r>
              <a:rPr sz="40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结构出</a:t>
            </a:r>
            <a:r>
              <a:rPr sz="4000" b="1">
                <a:latin typeface="黑体" charset="0"/>
                <a:ea typeface="黑体" charset="0"/>
                <a:cs typeface="宋体" charset="0"/>
                <a:sym typeface="+mn-ea"/>
              </a:rPr>
              <a:t>关于事物本身的不同意义和空间，这是非虚构文学的核心。</a:t>
            </a:r>
            <a:endParaRPr sz="4000" b="1"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/>
        </p:nvSpPr>
        <p:spPr>
          <a:xfrm>
            <a:off x="341630" y="4494530"/>
            <a:ext cx="9450705" cy="780415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800" b="1">
                <a:solidFill>
                  <a:srgbClr val="C00000"/>
                </a:solidFill>
                <a:latin typeface="黑体" charset="0"/>
                <a:ea typeface="黑体" charset="0"/>
              </a:rPr>
              <a:t>词语 </a:t>
            </a:r>
            <a:r>
              <a:rPr lang="zh-CN" altLang="en-US" sz="4800" b="1">
                <a:solidFill>
                  <a:schemeClr val="tx1"/>
                </a:solidFill>
                <a:latin typeface="黑体" charset="0"/>
                <a:ea typeface="黑体" charset="0"/>
              </a:rPr>
              <a:t>在特定语境中的含义</a:t>
            </a:r>
            <a:r>
              <a:rPr lang="zh-CN" altLang="en-US" sz="4800" b="1">
                <a:solidFill>
                  <a:srgbClr val="C00000"/>
                </a:solidFill>
                <a:latin typeface="黑体" charset="0"/>
                <a:ea typeface="黑体" charset="0"/>
              </a:rPr>
              <a:t> 外延</a:t>
            </a:r>
            <a:endParaRPr lang="zh-CN" altLang="en-US" sz="4800" b="1">
              <a:solidFill>
                <a:srgbClr val="C00000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2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645" y="95885"/>
            <a:ext cx="12023090" cy="6606540"/>
          </a:xfrm>
        </p:spPr>
        <p:txBody>
          <a:bodyPr/>
          <a:p>
            <a:pPr algn="ctr"/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参考试卷：  广州市二模卷 深圳一模卷 二模卷</a:t>
            </a:r>
            <a:endParaRPr lang="zh-CN" altLang="en-US" sz="3600" b="1" u="sng">
              <a:solidFill>
                <a:srgbClr val="FF0000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广州二模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1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C．非虚构文学的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叙事性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，就是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运用小说家的直觉洞察力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，把现实材料转化为有意义的艺术结构，着力探索现实的问题。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  <p:sp>
        <p:nvSpPr>
          <p:cNvPr id="6" name="标题 1"/>
          <p:cNvSpPr>
            <a:spLocks noGrp="1"/>
          </p:cNvSpPr>
          <p:nvPr/>
        </p:nvSpPr>
        <p:spPr>
          <a:xfrm>
            <a:off x="-5715" y="2364740"/>
            <a:ext cx="12066905" cy="3020060"/>
          </a:xfrm>
          <a:prstGeom prst="rect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4000" b="1">
                <a:solidFill>
                  <a:schemeClr val="bg1"/>
                </a:solidFill>
                <a:latin typeface="黑体" charset="0"/>
                <a:ea typeface="黑体" charset="0"/>
              </a:rPr>
              <a:t>非虚构文本并不排斥</a:t>
            </a:r>
            <a:r>
              <a:rPr lang="zh-CN" altLang="en-US" sz="4000" b="1">
                <a:solidFill>
                  <a:srgbClr val="FFFF00"/>
                </a:solidFill>
                <a:latin typeface="黑体" charset="0"/>
                <a:ea typeface="黑体" charset="0"/>
              </a:rPr>
              <a:t>叙事性</a:t>
            </a:r>
            <a:r>
              <a:rPr lang="zh-CN" altLang="en-US" sz="4000" b="1">
                <a:solidFill>
                  <a:schemeClr val="bg1"/>
                </a:solidFill>
                <a:latin typeface="黑体" charset="0"/>
                <a:ea typeface="黑体" charset="0"/>
              </a:rPr>
              <a:t>，“一种</a:t>
            </a:r>
            <a:r>
              <a:rPr lang="zh-CN" altLang="en-US" sz="4000" b="1">
                <a:solidFill>
                  <a:srgbClr val="FFFF00"/>
                </a:solidFill>
                <a:latin typeface="黑体" charset="0"/>
                <a:ea typeface="黑体" charset="0"/>
              </a:rPr>
              <a:t>依靠</a:t>
            </a:r>
            <a:r>
              <a:rPr lang="zh-CN" altLang="en-US" sz="4000" b="1" u="sng">
                <a:solidFill>
                  <a:srgbClr val="FFFF00"/>
                </a:solidFill>
                <a:latin typeface="黑体" charset="0"/>
                <a:ea typeface="黑体" charset="0"/>
              </a:rPr>
              <a:t>故事的技巧</a:t>
            </a:r>
            <a:r>
              <a:rPr lang="zh-CN" altLang="en-US" sz="4000" b="1" u="sng">
                <a:solidFill>
                  <a:srgbClr val="FF0000"/>
                </a:solidFill>
                <a:latin typeface="黑体" charset="0"/>
                <a:ea typeface="黑体" charset="0"/>
              </a:rPr>
              <a:t>和</a:t>
            </a:r>
            <a:r>
              <a:rPr lang="zh-CN" altLang="en-US" sz="4000" b="1" u="sng">
                <a:solidFill>
                  <a:srgbClr val="FFFF00"/>
                </a:solidFill>
                <a:latin typeface="黑体" charset="0"/>
                <a:ea typeface="黑体" charset="0"/>
              </a:rPr>
              <a:t>小说家的直觉洞察力</a:t>
            </a:r>
            <a:r>
              <a:rPr lang="zh-CN" altLang="en-US" sz="4000" b="1">
                <a:solidFill>
                  <a:schemeClr val="bg1"/>
                </a:solidFill>
                <a:latin typeface="黑体" charset="0"/>
                <a:ea typeface="黑体" charset="0"/>
              </a:rPr>
              <a:t>去记录当代事件的非虚构文学作品的形式”。非虚构文学</a:t>
            </a:r>
            <a:r>
              <a:rPr lang="zh-CN" altLang="en-US" sz="4000" b="1">
                <a:solidFill>
                  <a:srgbClr val="FFFF00"/>
                </a:solidFill>
                <a:latin typeface="黑体" charset="0"/>
                <a:ea typeface="黑体" charset="0"/>
              </a:rPr>
              <a:t>融合了</a:t>
            </a:r>
            <a:r>
              <a:rPr lang="zh-CN" altLang="en-US" sz="4000" b="1">
                <a:solidFill>
                  <a:schemeClr val="bg1"/>
                </a:solidFill>
                <a:latin typeface="黑体" charset="0"/>
                <a:ea typeface="黑体" charset="0"/>
              </a:rPr>
              <a:t>新闻报道的现实性</a:t>
            </a:r>
            <a:r>
              <a:rPr lang="zh-CN" altLang="en-US" sz="4000" b="1">
                <a:solidFill>
                  <a:srgbClr val="FFFF00"/>
                </a:solidFill>
                <a:latin typeface="黑体" charset="0"/>
                <a:ea typeface="黑体" charset="0"/>
              </a:rPr>
              <a:t>与</a:t>
            </a:r>
            <a:r>
              <a:rPr lang="zh-CN" altLang="en-US" sz="4000" b="1">
                <a:solidFill>
                  <a:schemeClr val="bg1"/>
                </a:solidFill>
                <a:latin typeface="黑体" charset="0"/>
                <a:ea typeface="黑体" charset="0"/>
              </a:rPr>
              <a:t>细致观察</a:t>
            </a:r>
            <a:r>
              <a:rPr lang="zh-CN" altLang="en-US" sz="4000" b="1">
                <a:solidFill>
                  <a:srgbClr val="FFFF00"/>
                </a:solidFill>
                <a:latin typeface="黑体" charset="0"/>
                <a:ea typeface="黑体" charset="0"/>
              </a:rPr>
              <a:t>及</a:t>
            </a:r>
            <a:r>
              <a:rPr lang="zh-CN" altLang="en-US" sz="4000" b="1">
                <a:solidFill>
                  <a:schemeClr val="bg1"/>
                </a:solidFill>
                <a:latin typeface="黑体" charset="0"/>
                <a:ea typeface="黑体" charset="0"/>
              </a:rPr>
              <a:t>小说的技巧</a:t>
            </a:r>
            <a:r>
              <a:rPr lang="zh-CN" altLang="en-US" sz="4000" b="1">
                <a:solidFill>
                  <a:srgbClr val="FFFF00"/>
                </a:solidFill>
                <a:latin typeface="黑体" charset="0"/>
                <a:ea typeface="黑体" charset="0"/>
              </a:rPr>
              <a:t>与</a:t>
            </a:r>
            <a:r>
              <a:rPr lang="zh-CN" altLang="en-US" sz="4000" b="1">
                <a:solidFill>
                  <a:schemeClr val="bg1"/>
                </a:solidFill>
                <a:latin typeface="黑体" charset="0"/>
                <a:ea typeface="黑体" charset="0"/>
              </a:rPr>
              <a:t>道德眼光——倾向于纪实的形式，</a:t>
            </a:r>
            <a:endParaRPr lang="zh-CN" altLang="en-US" sz="4000" b="1">
              <a:solidFill>
                <a:schemeClr val="bg1"/>
              </a:solidFill>
              <a:latin typeface="黑体" charset="0"/>
              <a:ea typeface="黑体" charset="0"/>
            </a:endParaRPr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137160" y="5550535"/>
            <a:ext cx="10234930" cy="871855"/>
          </a:xfrm>
          <a:prstGeom prst="rect">
            <a:avLst/>
          </a:prstGeom>
          <a:solidFill>
            <a:srgbClr val="7030A0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800" b="1">
                <a:solidFill>
                  <a:srgbClr val="FFC000"/>
                </a:solidFill>
                <a:latin typeface="黑体" charset="0"/>
                <a:ea typeface="黑体" charset="0"/>
              </a:rPr>
              <a:t>重要概念 在文中的含义 内涵</a:t>
            </a:r>
            <a:endParaRPr lang="zh-CN" altLang="en-US" sz="4800" b="1">
              <a:solidFill>
                <a:srgbClr val="FFC000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645" y="95885"/>
            <a:ext cx="12023090" cy="6606540"/>
          </a:xfrm>
        </p:spPr>
        <p:txBody>
          <a:bodyPr/>
          <a:p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深圳一模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1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A．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体系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意味着理论的完整性和观念之间的互涉性，不管其中有多少观念，任何一个观念也不能脱离和游弋于体系的引力之外。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  <p:sp>
        <p:nvSpPr>
          <p:cNvPr id="5" name="标题 1"/>
          <p:cNvSpPr>
            <a:spLocks noGrp="1"/>
          </p:cNvSpPr>
          <p:nvPr/>
        </p:nvSpPr>
        <p:spPr>
          <a:xfrm>
            <a:off x="124460" y="1617980"/>
            <a:ext cx="11995150" cy="2157730"/>
          </a:xfrm>
          <a:prstGeom prst="rect">
            <a:avLst/>
          </a:prstGeom>
          <a:solidFill>
            <a:srgbClr val="FFFF99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 anchor="b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sz="3600" b="1">
                <a:latin typeface="黑体" charset="0"/>
                <a:ea typeface="黑体" charset="0"/>
                <a:cs typeface="宋体" charset="0"/>
                <a:sym typeface="+mn-ea"/>
              </a:rPr>
              <a:t>当</a:t>
            </a:r>
            <a:r>
              <a:rPr sz="3600" b="1" u="sng">
                <a:latin typeface="黑体" charset="0"/>
                <a:ea typeface="黑体" charset="0"/>
                <a:cs typeface="宋体" charset="0"/>
                <a:sym typeface="+mn-ea"/>
              </a:rPr>
              <a:t>限制在一定结构中</a:t>
            </a:r>
            <a:r>
              <a:rPr sz="3600" b="1">
                <a:latin typeface="黑体" charset="0"/>
                <a:ea typeface="黑体" charset="0"/>
                <a:cs typeface="宋体" charset="0"/>
                <a:sym typeface="+mn-ea"/>
              </a:rPr>
              <a:t>所进行的有条理、有层次、有主次等各种关系的理论建设完成后，我们可以说：“</a:t>
            </a:r>
            <a:r>
              <a:rPr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这</a:t>
            </a:r>
            <a:r>
              <a:rPr sz="3600" b="1" u="sng">
                <a:latin typeface="黑体" charset="0"/>
                <a:ea typeface="黑体" charset="0"/>
                <a:cs typeface="宋体" charset="0"/>
                <a:sym typeface="+mn-ea"/>
              </a:rPr>
              <a:t>，便是一个</a:t>
            </a:r>
            <a:r>
              <a:rPr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体系</a:t>
            </a:r>
            <a:r>
              <a:rPr sz="3600" b="1" u="sng">
                <a:latin typeface="黑体" charset="0"/>
                <a:ea typeface="黑体" charset="0"/>
                <a:cs typeface="宋体" charset="0"/>
                <a:sym typeface="+mn-ea"/>
              </a:rPr>
              <a:t>。”“限制在一定的结构中”这几个字</a:t>
            </a:r>
            <a:r>
              <a:rPr sz="3600" b="1">
                <a:latin typeface="黑体" charset="0"/>
                <a:ea typeface="黑体" charset="0"/>
                <a:cs typeface="宋体" charset="0"/>
                <a:sym typeface="+mn-ea"/>
              </a:rPr>
              <a:t>很重要，</a:t>
            </a:r>
            <a:r>
              <a:rPr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它意味着理论的完整性和观念之间的互涉性。</a:t>
            </a:r>
            <a:endParaRPr sz="3600" b="1" u="sng">
              <a:solidFill>
                <a:srgbClr val="FF0000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  <p:sp>
        <p:nvSpPr>
          <p:cNvPr id="7" name="标题 1"/>
          <p:cNvSpPr>
            <a:spLocks noGrp="1"/>
          </p:cNvSpPr>
          <p:nvPr/>
        </p:nvSpPr>
        <p:spPr>
          <a:xfrm>
            <a:off x="85725" y="3810000"/>
            <a:ext cx="12014200" cy="2759710"/>
          </a:xfrm>
          <a:prstGeom prst="rect">
            <a:avLst/>
          </a:prstGeom>
          <a:solidFill>
            <a:srgbClr val="00B0F0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3600" b="1">
                <a:latin typeface="黑体" charset="0"/>
                <a:ea typeface="黑体" charset="0"/>
              </a:rPr>
              <a:t>不管有多少观念，它们都是</a:t>
            </a:r>
            <a:r>
              <a:rPr lang="zh-CN" altLang="en-US" sz="3600" b="1" u="sng">
                <a:solidFill>
                  <a:srgbClr val="C00000"/>
                </a:solidFill>
                <a:latin typeface="黑体" charset="0"/>
                <a:ea typeface="黑体" charset="0"/>
              </a:rPr>
              <a:t>在一个共同体内</a:t>
            </a:r>
            <a:r>
              <a:rPr lang="zh-CN" altLang="en-US" sz="3600" b="1">
                <a:latin typeface="黑体" charset="0"/>
                <a:ea typeface="黑体" charset="0"/>
              </a:rPr>
              <a:t>。</a:t>
            </a:r>
            <a:r>
              <a:rPr lang="zh-CN" altLang="en-US" sz="3600" b="1" u="sng">
                <a:solidFill>
                  <a:srgbClr val="C00000"/>
                </a:solidFill>
                <a:latin typeface="黑体" charset="0"/>
                <a:ea typeface="黑体" charset="0"/>
              </a:rPr>
              <a:t>结构</a:t>
            </a:r>
            <a:r>
              <a:rPr lang="zh-CN" altLang="en-US" sz="3600" b="1">
                <a:latin typeface="黑体" charset="0"/>
                <a:ea typeface="黑体" charset="0"/>
              </a:rPr>
              <a:t>也可能是隐性的，即表面上看来，这些理论是松散的，随便慨叹的，但在这些理论的深处</a:t>
            </a:r>
            <a:r>
              <a:rPr lang="zh-CN" altLang="en-US" sz="3600" b="1" u="sng">
                <a:solidFill>
                  <a:srgbClr val="C00000"/>
                </a:solidFill>
                <a:latin typeface="黑体" charset="0"/>
                <a:ea typeface="黑体" charset="0"/>
              </a:rPr>
              <a:t>沉着一种将它们勾结在一起的结构</a:t>
            </a:r>
            <a:r>
              <a:rPr lang="zh-CN" altLang="en-US" sz="3600" b="1">
                <a:latin typeface="黑体" charset="0"/>
                <a:ea typeface="黑体" charset="0"/>
              </a:rPr>
              <a:t>，使它们中间的</a:t>
            </a:r>
            <a:r>
              <a:rPr lang="zh-CN" altLang="en-US" sz="3600" b="1" u="sng">
                <a:solidFill>
                  <a:srgbClr val="C00000"/>
                </a:solidFill>
                <a:latin typeface="黑体" charset="0"/>
                <a:ea typeface="黑体" charset="0"/>
              </a:rPr>
              <a:t>任何一个观念也不能脱离和游弋于它的引力之外</a:t>
            </a:r>
            <a:r>
              <a:rPr lang="zh-CN" altLang="en-US" sz="3600" b="1">
                <a:latin typeface="黑体" charset="0"/>
                <a:ea typeface="黑体" charset="0"/>
              </a:rPr>
              <a:t>。</a:t>
            </a:r>
            <a:endParaRPr lang="zh-CN" altLang="en-US" sz="3600" b="1">
              <a:latin typeface="黑体" charset="0"/>
              <a:ea typeface="黑体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7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645" y="95885"/>
            <a:ext cx="12023090" cy="6606540"/>
          </a:xfrm>
        </p:spPr>
        <p:txBody>
          <a:bodyPr/>
          <a:p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深圳二模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3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A.科举制度的废除，迫使传统的士大夫抛却了既有的知识谱系和道德体系，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并因此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而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接受了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晚清政府主导下的新式教育。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13030" y="1764030"/>
            <a:ext cx="11932920" cy="4541520"/>
          </a:xfrm>
          <a:prstGeom prst="rect">
            <a:avLst/>
          </a:prstGeom>
          <a:solidFill>
            <a:srgbClr val="66FFCC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p>
            <a:r>
              <a:rPr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在父权缺失中，促成子权张扬并最终确立的，是晚清政府主导下的</a:t>
            </a:r>
            <a:r>
              <a:rPr sz="36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新式教育的实施</a:t>
            </a:r>
            <a:r>
              <a:rPr sz="3600" b="1" u="sng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以及</a:t>
            </a:r>
            <a:r>
              <a:rPr sz="36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嗣后科举制度的废除</a:t>
            </a:r>
            <a:r>
              <a:rPr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。晚清政府大力主导下的</a:t>
            </a:r>
            <a:r>
              <a:rPr sz="36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新式教育</a:t>
            </a:r>
            <a:r>
              <a:rPr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，在推行中受到了人们头脑中既有思想的抵制，</a:t>
            </a:r>
            <a:r>
              <a:rPr sz="36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接受</a:t>
            </a:r>
            <a:r>
              <a:rPr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新式教育的学生还</a:t>
            </a:r>
            <a:r>
              <a:rPr sz="36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依然牵挂</a:t>
            </a:r>
            <a:r>
              <a:rPr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科举。随着科举制度的废除，既有的文化传承模式中断，</a:t>
            </a:r>
            <a:r>
              <a:rPr sz="3600" b="1" u="sng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这</a:t>
            </a:r>
            <a:r>
              <a:rPr sz="36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迫使</a:t>
            </a:r>
            <a:r>
              <a:rPr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人们</a:t>
            </a:r>
            <a:r>
              <a:rPr sz="36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认同并皈依</a:t>
            </a:r>
            <a:r>
              <a:rPr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国家体制所主导的新式教育，迫使传统的士大夫抛却了既有的知识谱系和道德体系，并由此开启了向现代知识分子过渡的序幕。   </a:t>
            </a:r>
            <a:r>
              <a:rPr lang="zh-CN" sz="40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重要句子及内容理解！</a:t>
            </a:r>
            <a:endParaRPr lang="zh-CN" sz="4000" b="1">
              <a:solidFill>
                <a:schemeClr val="tx1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645" y="95885"/>
            <a:ext cx="12023090" cy="6606540"/>
          </a:xfrm>
        </p:spPr>
        <p:txBody>
          <a:bodyPr>
            <a:normAutofit lnSpcReduction="20000"/>
          </a:bodyPr>
          <a:p>
            <a:pPr>
              <a:lnSpc>
                <a:spcPct val="110000"/>
              </a:lnSpc>
            </a:pP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古代诗文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考纲解读：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  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1．识记 A    默写常见的名句名篇  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2．理解 B   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（1）理解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常见文言实词 在文中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的含义   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（2）理解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常见文言虚词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 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在文中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的意义和用法    常见文言虚词：而、何、乎、乃、其、且、若、所、为、焉、也、以、因、于、与、则、者、之。  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（3）理解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与现代汉语不同的句式和用法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    不同的句式和用法：判断句、被动句、宾语前置、成分省略和词类活用。  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（4）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理解并翻译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文中的句子  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645" y="95885"/>
            <a:ext cx="12023090" cy="6606540"/>
          </a:xfrm>
        </p:spPr>
        <p:txBody>
          <a:bodyPr/>
          <a:p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3．分析综合 C 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  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（1）筛选文中的信息 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（2）归纳内容要点，概括中心意思  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（3）分析概括作者在文中的观点态度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  <a:p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4．鉴赏评价 D  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（1）鉴赏文学作品的形象、语言和表达技巧  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（2）评价文章的思想内容和作者的观点态度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645" y="95885"/>
            <a:ext cx="12023090" cy="6606540"/>
          </a:xfrm>
        </p:spPr>
        <p:txBody>
          <a:bodyPr/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（一）文学类文本阅读    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阅读鉴赏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中外文学作品。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（二）实用类文本阅读    </a:t>
            </a: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阅读评价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中外实用类文本。了解传记、新闻、报告、科普文章的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文体基本特征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和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主要表现手法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。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准确解读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文本，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筛选、整合信息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。分析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思想内容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、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构成要素和语言特色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，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评价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文本产生的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社会功用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，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探讨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文本反映的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人生价值和时代精神。</a:t>
            </a:r>
            <a:endParaRPr lang="zh-CN" altLang="en-US" sz="3600" b="1" u="sng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1．分析综合 C   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（1）筛选并整合文中的信息 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（2）分析语言特色，把握文章结构，概括中心意思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（3）分析文本的文体基本特征和主要表现手法</a:t>
            </a:r>
            <a:r>
              <a:rPr lang="zh-CN" altLang="en-US" sz="36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 </a:t>
            </a:r>
            <a:endParaRPr lang="zh-CN" altLang="en-US" sz="3600" b="1" u="sng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645" y="95885"/>
            <a:ext cx="12023090" cy="6606540"/>
          </a:xfrm>
        </p:spPr>
        <p:txBody>
          <a:bodyPr/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2．鉴赏评价 D   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（1）评价文本的主要观点和基本倾向  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（2）评价文本产生的社会价值和影响   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（3）对文本的某种特色作深度的思考和判断  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3．探究 F   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（1）从不同的角度和层面发掘文本所反映的人生价值和时代精神  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（2）探讨作者的写作背景和写作意图   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（3）探究文本中的某些问题，提出自己的见解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645" y="95885"/>
            <a:ext cx="12023090" cy="6606540"/>
          </a:xfrm>
        </p:spPr>
        <p:txBody>
          <a:bodyPr/>
          <a:p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表文、图文转换题：</a:t>
            </a:r>
            <a:endParaRPr lang="zh-CN" altLang="en-US" sz="3600" b="1">
              <a:solidFill>
                <a:srgbClr val="FF0000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细读：对象、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项目、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角度、各种数据及变化特点等，全面。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细比：横向比、纵向比、同类比，找共性或差异。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细审：明确答题的指向性和限制性。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精准表达：切中数据变化的关键点，精准措辞。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具体而言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——</a:t>
            </a:r>
            <a:endParaRPr lang="en-US" altLang="zh-CN" sz="3600" b="1">
              <a:solidFill>
                <a:srgbClr val="FF0000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图表式的要兼顾图表的各个要素，坐标曲线图要抓住曲线变化的规律，柱状饼式图要抓住各要素的比例分配及变化情况，生产流程图要抓住事理的时空、先后逻辑顺序等。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645" y="95885"/>
            <a:ext cx="12023090" cy="6606540"/>
          </a:xfrm>
        </p:spPr>
        <p:txBody>
          <a:bodyPr/>
          <a:p>
            <a:pPr>
              <a:lnSpc>
                <a:spcPct val="100000"/>
              </a:lnSpc>
            </a:pPr>
            <a:r>
              <a:rPr lang="zh-CN" altLang="en-US" sz="36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常见修辞方法：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比喻、比拟、借代、夸张、对偶、排比、反复、设问、反问。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  <a:p>
            <a:pPr>
              <a:lnSpc>
                <a:spcPct val="100000"/>
              </a:lnSpc>
            </a:pP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写作：1．基础等级  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  <a:p>
            <a:pPr>
              <a:lnSpc>
                <a:spcPct val="100000"/>
              </a:lnSpc>
            </a:pP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（1）符合题意  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  <a:p>
            <a:pPr>
              <a:lnSpc>
                <a:spcPct val="100000"/>
              </a:lnSpc>
            </a:pP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（2）符合文体要求   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  <a:p>
            <a:pPr>
              <a:lnSpc>
                <a:spcPct val="100000"/>
              </a:lnSpc>
            </a:pP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（3）感情真挚，思想健康  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  <a:p>
            <a:pPr>
              <a:lnSpc>
                <a:spcPct val="100000"/>
              </a:lnSpc>
            </a:pP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（4）内容充实，中心明确  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  <a:p>
            <a:pPr>
              <a:lnSpc>
                <a:spcPct val="100000"/>
              </a:lnSpc>
            </a:pP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（5）语言通顺，结构完整   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  <a:p>
            <a:pPr>
              <a:lnSpc>
                <a:spcPct val="100000"/>
              </a:lnSpc>
            </a:pP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（6）标点正确，不写错别字（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注：每一个错别字扣1字，重复的不计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）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  <a:p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  <a:p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645" y="95885"/>
            <a:ext cx="12023090" cy="6606540"/>
          </a:xfrm>
        </p:spPr>
        <p:txBody>
          <a:bodyPr>
            <a:normAutofit lnSpcReduction="10000"/>
          </a:bodyPr>
          <a:p>
            <a:pPr>
              <a:lnSpc>
                <a:spcPct val="100000"/>
              </a:lnSpc>
            </a:pP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2．发展等级  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>
              <a:lnSpc>
                <a:spcPct val="100000"/>
              </a:lnSpc>
            </a:pP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（1）深刻    透过现象深入本质，揭示事物内在的因果关系，观点具有启发作用。  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>
              <a:lnSpc>
                <a:spcPct val="100000"/>
              </a:lnSpc>
            </a:pP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（2）丰富    材料丰富，论据充实，形象丰满，意境深远。   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>
              <a:lnSpc>
                <a:spcPct val="100000"/>
              </a:lnSpc>
            </a:pP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（3）有文采  用词贴切，句式灵活，善于运用修辞手法，文句有表现力。  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>
              <a:lnSpc>
                <a:spcPct val="100000"/>
              </a:lnSpc>
            </a:pP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（4）有创新    见解新颖，材料新鲜，构思新巧，推理想象有独到之处，有个性色彩。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645" y="95885"/>
            <a:ext cx="12023090" cy="6606540"/>
          </a:xfrm>
        </p:spPr>
        <p:txBody>
          <a:bodyPr/>
          <a:p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提醒：</a:t>
            </a:r>
            <a:endParaRPr lang="zh-CN" altLang="en-US" sz="3600" b="1">
              <a:solidFill>
                <a:srgbClr val="FF0000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1.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立德树人，一点四面；  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2.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不排除读图作文的可能性。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核心价值观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：做文明球迷，有选择的自由；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创新能力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：转会是新的挑战；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依法治国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：人才合法流动；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中国优秀传统文化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：人情大于法？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——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辩证分析！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645" y="95885"/>
            <a:ext cx="12023090" cy="6606540"/>
          </a:xfrm>
        </p:spPr>
        <p:txBody>
          <a:bodyPr/>
          <a:p>
            <a:pPr marL="0" indent="0">
              <a:buNone/>
            </a:pP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1996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年高考作文：給六指做整形手术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 marL="0" indent="0">
              <a:buNone/>
            </a:pP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1、用说明文字介绍两幅漫画的画面内容。  注意:①两幅漫画分别说明，文字不必平均分配。 ②说明画面内容时，不要编故事。  ③要求内容完整准确，条理清楚，语言简明。 ④共200字左右。 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 marL="0" indent="0">
              <a:buNone/>
            </a:pP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2、在一次漫画欣赏会上，对这两幅漫画，有人说这幅好，有人说我喜欢那幅，那么你呢?请以“我更喜欢漫画《 》”为题，写一篇议论文，表达你的看法。 注意:①把你喜欢的那幅漫画的标题填写在作文题目的空白处。  ②议论时要有比较，要充分说出自己的感受和理由。 ③不少于600字。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7650" y="40640"/>
            <a:ext cx="11401425" cy="5756275"/>
          </a:xfrm>
          <a:prstGeom prst="rect">
            <a:avLst/>
          </a:prstGeom>
        </p:spPr>
      </p:pic>
      <p:sp>
        <p:nvSpPr>
          <p:cNvPr id="6" name="内容占位符 5"/>
          <p:cNvSpPr/>
          <p:nvPr>
            <p:ph idx="1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645" y="95885"/>
            <a:ext cx="12023090" cy="6606540"/>
          </a:xfrm>
        </p:spPr>
        <p:txBody>
          <a:bodyPr/>
          <a:p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佳构出佳酿：</a:t>
            </a:r>
            <a:endParaRPr lang="zh-CN" altLang="en-US" sz="3600" b="1">
              <a:solidFill>
                <a:srgbClr val="FF0000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1.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尊重原材料，概述核心事；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2.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明确身份与任务；明朗观点或态度；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3.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深入分析，紧贴材料；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4.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思考显理性光辉；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5.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依托材料，适当拓展；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6.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首尾呼应，回扣观点。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645" y="95885"/>
            <a:ext cx="12023090" cy="6606540"/>
          </a:xfrm>
        </p:spPr>
        <p:txBody>
          <a:bodyPr/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试题类型：   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单项选择题、多项选择题、填空题、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古文断句题、古文翻译题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、简答题、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论述题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、写作题等。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选择题分值约为30分。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3138</Words>
  <Application>WPS 演示</Application>
  <PresentationFormat>宽屏</PresentationFormat>
  <Paragraphs>164</Paragraphs>
  <Slides>21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2" baseType="lpstr">
      <vt:lpstr>Office 主题</vt:lpstr>
      <vt:lpstr>分模块精讲之论述文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39</cp:revision>
  <dcterms:created xsi:type="dcterms:W3CDTF">2016-04-28T03:11:00Z</dcterms:created>
  <dcterms:modified xsi:type="dcterms:W3CDTF">2016-05-11T02:42:19Z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2052-10.1.0.5603</vt:lpwstr>
  </property>
</Properties>
</file>