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10/24/17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10/24/17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10/24/17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10/24/17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10/24/17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10/24/17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10/24/17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10/24/17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10/24/17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10/24/17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10/24/17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10/24/17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6D2788-DCFC-704D-9191-A4F74F3B03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Deutsche Dialekte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0CCA256-1F2E-1C44-98FD-C2F6EE184B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de-DE" sz="2400" dirty="0"/>
              <a:t>Schwäbisch</a:t>
            </a:r>
          </a:p>
        </p:txBody>
      </p:sp>
    </p:spTree>
    <p:extLst>
      <p:ext uri="{BB962C8B-B14F-4D97-AF65-F5344CB8AC3E}">
        <p14:creationId xmlns:p14="http://schemas.microsoft.com/office/powerpoint/2010/main" val="2236520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A1597E-CBB0-834A-9352-58B011F65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4300" y="1096164"/>
            <a:ext cx="4406295" cy="4059430"/>
          </a:xfrm>
        </p:spPr>
        <p:txBody>
          <a:bodyPr/>
          <a:lstStyle/>
          <a:p>
            <a:r>
              <a:rPr lang="de-DE" dirty="0"/>
              <a:t>Wo wird das gesprochen?</a:t>
            </a:r>
          </a:p>
        </p:txBody>
      </p:sp>
      <p:pic>
        <p:nvPicPr>
          <p:cNvPr id="4" name="Grafik 4">
            <a:extLst>
              <a:ext uri="{FF2B5EF4-FFF2-40B4-BE49-F238E27FC236}">
                <a16:creationId xmlns:a16="http://schemas.microsoft.com/office/drawing/2014/main" id="{E4334E3A-28AB-2945-9319-282CB636BB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99626" y="313985"/>
            <a:ext cx="4676802" cy="6235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556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F7E626E-AC71-F847-A58B-B6D0DB217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spricht man „Schwäbisch“?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F95EE25-7E43-6041-BFDC-54EF011B23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de-DE" sz="3200" dirty="0"/>
              <a:t>Jedes „-</a:t>
            </a:r>
            <a:r>
              <a:rPr lang="de-DE" sz="3200" dirty="0" err="1">
                <a:solidFill>
                  <a:schemeClr val="bg1">
                    <a:lumMod val="10000"/>
                  </a:schemeClr>
                </a:solidFill>
              </a:rPr>
              <a:t>chen</a:t>
            </a:r>
            <a:r>
              <a:rPr lang="de-DE" sz="3200" dirty="0"/>
              <a:t>“ durch ein „-</a:t>
            </a:r>
            <a:r>
              <a:rPr lang="de-DE" sz="3200" dirty="0" err="1"/>
              <a:t>le</a:t>
            </a:r>
            <a:r>
              <a:rPr lang="de-DE" sz="3200" dirty="0"/>
              <a:t>“ ersetzen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Mädchen = Mädle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Brötchen = </a:t>
            </a:r>
            <a:r>
              <a:rPr lang="de-DE" sz="3200" dirty="0" err="1"/>
              <a:t>Brötle</a:t>
            </a:r>
            <a:endParaRPr lang="de-DE" sz="3200" dirty="0"/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Mäppchen = </a:t>
            </a:r>
            <a:r>
              <a:rPr lang="de-DE" sz="3200" dirty="0" err="1"/>
              <a:t>Mäpple</a:t>
            </a:r>
            <a:endParaRPr lang="de-DE" sz="3200" dirty="0"/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</a:t>
            </a:r>
            <a:r>
              <a:rPr lang="de-DE" sz="3200" dirty="0" err="1"/>
              <a:t>Schirmchen</a:t>
            </a:r>
            <a:r>
              <a:rPr lang="de-DE" sz="3200" dirty="0"/>
              <a:t> = ?</a:t>
            </a:r>
          </a:p>
        </p:txBody>
      </p:sp>
    </p:spTree>
    <p:extLst>
      <p:ext uri="{BB962C8B-B14F-4D97-AF65-F5344CB8AC3E}">
        <p14:creationId xmlns:p14="http://schemas.microsoft.com/office/powerpoint/2010/main" val="1349233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F7E626E-AC71-F847-A58B-B6D0DB217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spricht man „Schwäbisch“?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F95EE25-7E43-6041-BFDC-54EF011B23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de-DE" sz="3200" dirty="0"/>
              <a:t>Jedes „-</a:t>
            </a:r>
            <a:r>
              <a:rPr lang="de-DE" sz="3200" dirty="0" err="1">
                <a:solidFill>
                  <a:schemeClr val="bg1">
                    <a:lumMod val="10000"/>
                  </a:schemeClr>
                </a:solidFill>
              </a:rPr>
              <a:t>chen</a:t>
            </a:r>
            <a:r>
              <a:rPr lang="de-DE" sz="3200" dirty="0"/>
              <a:t>“ durch ein „-</a:t>
            </a:r>
            <a:r>
              <a:rPr lang="de-DE" sz="3200" dirty="0" err="1"/>
              <a:t>le</a:t>
            </a:r>
            <a:r>
              <a:rPr lang="de-DE" sz="3200" dirty="0"/>
              <a:t>“ ersetzen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Mädchen = Mädle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Brötchen = </a:t>
            </a:r>
            <a:r>
              <a:rPr lang="de-DE" sz="3200" dirty="0" err="1"/>
              <a:t>Brötle</a:t>
            </a:r>
            <a:endParaRPr lang="de-DE" sz="3200" dirty="0"/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Mäppchen = </a:t>
            </a:r>
            <a:r>
              <a:rPr lang="de-DE" sz="3200" dirty="0" err="1"/>
              <a:t>Mäpple</a:t>
            </a:r>
            <a:endParaRPr lang="de-DE" sz="3200" dirty="0"/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</a:t>
            </a:r>
            <a:r>
              <a:rPr lang="de-DE" sz="3200" dirty="0" err="1"/>
              <a:t>Schirmchen</a:t>
            </a:r>
            <a:r>
              <a:rPr lang="de-DE" sz="3200" dirty="0"/>
              <a:t> = </a:t>
            </a:r>
            <a:r>
              <a:rPr lang="de-DE" sz="3200" dirty="0" err="1">
                <a:solidFill>
                  <a:srgbClr val="FF0000"/>
                </a:solidFill>
              </a:rPr>
              <a:t>Schirmle</a:t>
            </a:r>
            <a:endParaRPr lang="de-DE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253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22CC35-9C4C-9447-91D4-5A805FD86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spricht man „Schwäbisch“?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27B2264-1B1F-5740-9B19-24370606C1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3200" dirty="0"/>
              <a:t>2. Jedes „-ei“ durch ein „-</a:t>
            </a:r>
            <a:r>
              <a:rPr lang="de-DE" sz="3200" dirty="0" err="1"/>
              <a:t>oi</a:t>
            </a:r>
            <a:r>
              <a:rPr lang="de-DE" sz="3200" dirty="0"/>
              <a:t>“ ersetzen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Nein = </a:t>
            </a:r>
            <a:r>
              <a:rPr lang="de-DE" sz="3200" dirty="0" err="1"/>
              <a:t>Noi</a:t>
            </a:r>
            <a:endParaRPr lang="de-DE" sz="3200" dirty="0"/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weißt = </a:t>
            </a:r>
            <a:r>
              <a:rPr lang="de-DE" sz="3200" dirty="0" err="1"/>
              <a:t>woischd</a:t>
            </a:r>
            <a:endParaRPr lang="de-DE" sz="3200" dirty="0"/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heißt = </a:t>
            </a:r>
            <a:r>
              <a:rPr lang="de-DE" sz="3200" dirty="0" err="1"/>
              <a:t>hoischd</a:t>
            </a:r>
            <a:r>
              <a:rPr lang="de-DE" sz="3200" dirty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kein = ? </a:t>
            </a:r>
          </a:p>
        </p:txBody>
      </p:sp>
    </p:spTree>
    <p:extLst>
      <p:ext uri="{BB962C8B-B14F-4D97-AF65-F5344CB8AC3E}">
        <p14:creationId xmlns:p14="http://schemas.microsoft.com/office/powerpoint/2010/main" val="3605920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22CC35-9C4C-9447-91D4-5A805FD86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spricht man „Schwäbisch“?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27B2264-1B1F-5740-9B19-24370606C1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3200" dirty="0"/>
              <a:t>2. Jedes „-ei“ durch ein „-</a:t>
            </a:r>
            <a:r>
              <a:rPr lang="de-DE" sz="3200" dirty="0" err="1"/>
              <a:t>oi</a:t>
            </a:r>
            <a:r>
              <a:rPr lang="de-DE" sz="3200" dirty="0"/>
              <a:t>“ ersetzen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Nein = </a:t>
            </a:r>
            <a:r>
              <a:rPr lang="de-DE" sz="3200" dirty="0" err="1"/>
              <a:t>Noi</a:t>
            </a:r>
            <a:endParaRPr lang="de-DE" sz="3200" dirty="0"/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weißt = </a:t>
            </a:r>
            <a:r>
              <a:rPr lang="de-DE" sz="3200" dirty="0" err="1"/>
              <a:t>woischd</a:t>
            </a:r>
            <a:endParaRPr lang="de-DE" sz="3200" dirty="0"/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heißt = </a:t>
            </a:r>
            <a:r>
              <a:rPr lang="de-DE" sz="3200" dirty="0" err="1"/>
              <a:t>hoischd</a:t>
            </a:r>
            <a:r>
              <a:rPr lang="de-DE" sz="3200" dirty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kein = </a:t>
            </a:r>
            <a:r>
              <a:rPr lang="de-DE" sz="3200" dirty="0" err="1">
                <a:solidFill>
                  <a:srgbClr val="FF0000"/>
                </a:solidFill>
              </a:rPr>
              <a:t>koi</a:t>
            </a:r>
            <a:r>
              <a:rPr lang="de-DE" sz="3200" dirty="0">
                <a:solidFill>
                  <a:srgbClr val="FF0000"/>
                </a:solidFill>
              </a:rPr>
              <a:t> </a:t>
            </a: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val="178164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A35FCD-4F9E-3F42-96F3-D8CB9E64D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spricht man „</a:t>
            </a:r>
            <a:r>
              <a:rPr lang="de-DE" dirty="0" err="1"/>
              <a:t>Schäbisch</a:t>
            </a:r>
            <a:r>
              <a:rPr lang="de-DE" dirty="0"/>
              <a:t>?“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AFD69F-95F7-E340-AB62-0334DF24A6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3200" dirty="0"/>
              <a:t>3. k, p und t durch b, d und g ersetzen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Bitte = </a:t>
            </a:r>
            <a:r>
              <a:rPr lang="de-DE" sz="3200" dirty="0" err="1"/>
              <a:t>Bidde</a:t>
            </a:r>
            <a:endParaRPr lang="de-DE" sz="3200" dirty="0"/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Tag = Dag 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Decke = </a:t>
            </a:r>
            <a:r>
              <a:rPr lang="de-DE" sz="3200" dirty="0" err="1"/>
              <a:t>Degge</a:t>
            </a:r>
            <a:endParaRPr lang="de-DE" sz="3200" dirty="0"/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Papier = ?</a:t>
            </a:r>
          </a:p>
        </p:txBody>
      </p:sp>
    </p:spTree>
    <p:extLst>
      <p:ext uri="{BB962C8B-B14F-4D97-AF65-F5344CB8AC3E}">
        <p14:creationId xmlns:p14="http://schemas.microsoft.com/office/powerpoint/2010/main" val="3908763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A35FCD-4F9E-3F42-96F3-D8CB9E64D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spricht man „</a:t>
            </a:r>
            <a:r>
              <a:rPr lang="de-DE" dirty="0" err="1"/>
              <a:t>Schäbisch</a:t>
            </a:r>
            <a:r>
              <a:rPr lang="de-DE" dirty="0"/>
              <a:t>?“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AFD69F-95F7-E340-AB62-0334DF24A6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3200" dirty="0"/>
              <a:t>3. k, p und t durch b, d und g ersetzen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Bitte = </a:t>
            </a:r>
            <a:r>
              <a:rPr lang="de-DE" sz="3200" dirty="0" err="1"/>
              <a:t>Bidde</a:t>
            </a:r>
            <a:endParaRPr lang="de-DE" sz="3200" dirty="0"/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Tag = Dag 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Decke = </a:t>
            </a:r>
            <a:r>
              <a:rPr lang="de-DE" sz="3200" dirty="0" err="1"/>
              <a:t>Degge</a:t>
            </a:r>
            <a:endParaRPr lang="de-DE" sz="3200" dirty="0"/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Papier = </a:t>
            </a:r>
            <a:r>
              <a:rPr lang="de-DE" sz="3200" dirty="0" err="1">
                <a:solidFill>
                  <a:srgbClr val="FF0000"/>
                </a:solidFill>
              </a:rPr>
              <a:t>Babier</a:t>
            </a:r>
            <a:r>
              <a:rPr lang="de-DE" sz="3200" dirty="0">
                <a:solidFill>
                  <a:srgbClr val="FF0000"/>
                </a:solidFill>
              </a:rPr>
              <a:t> </a:t>
            </a: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val="2261723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C402920-DEDD-504D-8FDD-62028110D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spricht man „Schwäbisch“?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6F4D789-3097-2C48-A629-2CFC296E77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3200" dirty="0"/>
              <a:t>4. Etwas weglassen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Ich = I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der = dr</a:t>
            </a:r>
          </a:p>
          <a:p>
            <a:pPr>
              <a:buFont typeface="Wingdings" pitchFamily="2" charset="2"/>
              <a:buChar char="Ø"/>
            </a:pPr>
            <a:r>
              <a:rPr lang="de-DE" sz="3200" dirty="0"/>
              <a:t> eine / einer = a</a:t>
            </a:r>
          </a:p>
          <a:p>
            <a:pPr>
              <a:buFont typeface="Wingdings" pitchFamily="2" charset="2"/>
              <a:buChar char="Ø"/>
            </a:pPr>
            <a:endParaRPr lang="de-DE" sz="3200" dirty="0"/>
          </a:p>
          <a:p>
            <a:pPr marL="0" indent="0">
              <a:buNone/>
            </a:pPr>
            <a:r>
              <a:rPr lang="de-DE" sz="3200" dirty="0"/>
              <a:t>5. Wo es geht, ein „gell“ hinzufügen</a:t>
            </a:r>
          </a:p>
          <a:p>
            <a:pPr marL="0" indent="0">
              <a:buNone/>
            </a:pP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val="4250654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84A53B-B95F-DF4E-9C2B-96A666BC2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Ein paar Beispiele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4D2C815-6D86-9244-9DB1-AAF6D37C55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3200" dirty="0"/>
              <a:t>Hochdeutsch: „Ich kaufe mir einen neuen Hut.“</a:t>
            </a:r>
          </a:p>
          <a:p>
            <a:r>
              <a:rPr lang="de-DE" sz="3200" dirty="0">
                <a:solidFill>
                  <a:srgbClr val="FF0000"/>
                </a:solidFill>
              </a:rPr>
              <a:t>Schwäbisch: „I </a:t>
            </a:r>
            <a:r>
              <a:rPr lang="de-DE" sz="3200" dirty="0" err="1">
                <a:solidFill>
                  <a:srgbClr val="FF0000"/>
                </a:solidFill>
              </a:rPr>
              <a:t>gauf</a:t>
            </a:r>
            <a:r>
              <a:rPr lang="de-DE" sz="3200" dirty="0">
                <a:solidFill>
                  <a:srgbClr val="FF0000"/>
                </a:solidFill>
              </a:rPr>
              <a:t>‘ mir a neues </a:t>
            </a:r>
            <a:r>
              <a:rPr lang="de-DE" sz="3200" dirty="0" err="1">
                <a:solidFill>
                  <a:srgbClr val="FF0000"/>
                </a:solidFill>
              </a:rPr>
              <a:t>Hütle</a:t>
            </a:r>
            <a:r>
              <a:rPr lang="de-DE" sz="3200" dirty="0">
                <a:solidFill>
                  <a:srgbClr val="FF0000"/>
                </a:solidFill>
              </a:rPr>
              <a:t> gell.“</a:t>
            </a:r>
          </a:p>
          <a:p>
            <a:endParaRPr lang="de-DE" sz="3200" dirty="0">
              <a:solidFill>
                <a:srgbClr val="FF0000"/>
              </a:solidFill>
            </a:endParaRPr>
          </a:p>
          <a:p>
            <a:r>
              <a:rPr lang="de-DE" sz="3200" dirty="0"/>
              <a:t>Hochdeutsch: „Bringst du mir eine Brezel mit?“</a:t>
            </a:r>
          </a:p>
          <a:p>
            <a:r>
              <a:rPr lang="de-DE" sz="3200" dirty="0">
                <a:solidFill>
                  <a:srgbClr val="FF0000"/>
                </a:solidFill>
              </a:rPr>
              <a:t>Schwäbisch: „</a:t>
            </a:r>
            <a:r>
              <a:rPr lang="de-DE" sz="3200" dirty="0" err="1">
                <a:solidFill>
                  <a:srgbClr val="FF0000"/>
                </a:solidFill>
              </a:rPr>
              <a:t>Bringsch</a:t>
            </a:r>
            <a:r>
              <a:rPr lang="de-DE" sz="3200" dirty="0">
                <a:solidFill>
                  <a:srgbClr val="FF0000"/>
                </a:solidFill>
              </a:rPr>
              <a:t> mir a </a:t>
            </a:r>
            <a:r>
              <a:rPr lang="de-DE" sz="3200" dirty="0" err="1">
                <a:solidFill>
                  <a:srgbClr val="FF0000"/>
                </a:solidFill>
              </a:rPr>
              <a:t>Brezle</a:t>
            </a:r>
            <a:r>
              <a:rPr lang="de-DE" sz="3200" dirty="0">
                <a:solidFill>
                  <a:srgbClr val="FF0000"/>
                </a:solidFill>
              </a:rPr>
              <a:t> mit gell?“</a:t>
            </a: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val="42575164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DBD371-9435-8F48-8DDC-E983C0F34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Und jetzt seid ihr an der Reihe…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ED62956-746C-364D-AF95-D4F093BC92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065391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Breitbild</PresentationFormat>
  <Slides>11</Slides>
  <Notes>0</Notes>
  <HiddenSlides>0</HiddenSlide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2" baseType="lpstr">
      <vt:lpstr>Savon</vt:lpstr>
      <vt:lpstr>Deutsche Dialekte</vt:lpstr>
      <vt:lpstr>Wo wird das gesprochen?</vt:lpstr>
      <vt:lpstr>Wie spricht man „Schwäbisch“?</vt:lpstr>
      <vt:lpstr>Wie spricht man „Schwäbisch“?</vt:lpstr>
      <vt:lpstr>Wie spricht man „Schwäbisch“?</vt:lpstr>
      <vt:lpstr>Wie spricht man „Schwäbisch“?</vt:lpstr>
      <vt:lpstr>Wie spricht man „Schäbisch?“</vt:lpstr>
      <vt:lpstr>Wie spricht man „Schäbisch?“</vt:lpstr>
      <vt:lpstr>Wie spricht man „Schwäbisch“?</vt:lpstr>
      <vt:lpstr>Ein paar Beispiele</vt:lpstr>
      <vt:lpstr>Und jetzt seid ihr an der Reihe…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Deutsche Dialekte</dc:title>
  <cp:revision>1</cp:revision>
  <dcterms:modified xsi:type="dcterms:W3CDTF">2017-10-24T12:21:58Z</dcterms:modified>
</cp:coreProperties>
</file>