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tiff" ContentType="image/tiff"/>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24"/>
  </p:handoutMasterIdLst>
  <p:sldIdLst>
    <p:sldId id="502" r:id="rId2"/>
    <p:sldId id="610" r:id="rId3"/>
    <p:sldId id="262" r:id="rId4"/>
    <p:sldId id="608" r:id="rId5"/>
    <p:sldId id="272" r:id="rId6"/>
    <p:sldId id="546" r:id="rId7"/>
    <p:sldId id="597" r:id="rId8"/>
    <p:sldId id="598" r:id="rId9"/>
    <p:sldId id="599" r:id="rId10"/>
    <p:sldId id="600" r:id="rId11"/>
    <p:sldId id="601" r:id="rId12"/>
    <p:sldId id="602" r:id="rId13"/>
    <p:sldId id="603" r:id="rId14"/>
    <p:sldId id="604" r:id="rId15"/>
    <p:sldId id="490" r:id="rId16"/>
    <p:sldId id="559" r:id="rId17"/>
    <p:sldId id="560" r:id="rId18"/>
    <p:sldId id="561" r:id="rId19"/>
    <p:sldId id="543" r:id="rId20"/>
    <p:sldId id="572" r:id="rId21"/>
    <p:sldId id="573" r:id="rId22"/>
    <p:sldId id="500"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Objects="1">
      <p:cViewPr>
        <p:scale>
          <a:sx n="80" d="100"/>
          <a:sy n="80" d="100"/>
        </p:scale>
        <p:origin x="-138" y="288"/>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180023" cy="180023"/>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image" Target="../media/image11.emf"/><Relationship Id="rId4" Type="http://schemas.openxmlformats.org/officeDocument/2006/relationships/image" Target="../media/image1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image" Target="../media/image1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image" Target="../media/image2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image" Target="../media/image27.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3.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2019/9/26</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22.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5" name="燕尾形 14">
            <a:hlinkClick r:id="rId3" action="ppaction://hlinksldjump"/>
          </p:cNvPr>
          <p:cNvSpPr/>
          <p:nvPr userDrawn="1"/>
        </p:nvSpPr>
        <p:spPr>
          <a:xfrm>
            <a:off x="7291504" y="6495790"/>
            <a:ext cx="1584000"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课堂互动探究</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6" name="燕尾形 15">
            <a:hlinkClick r:id="rId4" action="ppaction://hlinksldjump"/>
          </p:cNvPr>
          <p:cNvSpPr/>
          <p:nvPr userDrawn="1"/>
        </p:nvSpPr>
        <p:spPr>
          <a:xfrm>
            <a:off x="5403330" y="6505690"/>
            <a:ext cx="1584000"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课前自主梳理</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2" name="燕尾形 11">
            <a:hlinkClick r:id="rId5" action="ppaction://hlinksldjump"/>
          </p:cNvPr>
          <p:cNvSpPr/>
          <p:nvPr userDrawn="1"/>
        </p:nvSpPr>
        <p:spPr>
          <a:xfrm>
            <a:off x="9177605" y="6503715"/>
            <a:ext cx="1584000"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课堂小结</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本节内容结束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9DC3311-8A0F-425D-8627-3E5C8A507BA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0839BE78-24CF-4A4A-8ABC-D4F17A4CB7C8}"/>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7D118376-7331-4B26-86E0-062AEFB47747}"/>
              </a:ext>
            </a:extLst>
          </p:cNvPr>
          <p:cNvSpPr>
            <a:spLocks noGrp="1"/>
          </p:cNvSpPr>
          <p:nvPr>
            <p:ph type="dt" sz="half" idx="10"/>
          </p:nvPr>
        </p:nvSpPr>
        <p:spPr/>
        <p:txBody>
          <a:bodyPr/>
          <a:lstStyle/>
          <a:p>
            <a:fld id="{30351213-947B-4C07-847F-3E16870F9700}" type="datetimeFigureOut">
              <a:rPr lang="zh-CN" altLang="en-US" smtClean="0"/>
              <a:t>2019/9/26</a:t>
            </a:fld>
            <a:endParaRPr lang="zh-CN" altLang="en-US"/>
          </a:p>
        </p:txBody>
      </p:sp>
      <p:sp>
        <p:nvSpPr>
          <p:cNvPr id="5" name="页脚占位符 4">
            <a:extLst>
              <a:ext uri="{FF2B5EF4-FFF2-40B4-BE49-F238E27FC236}">
                <a16:creationId xmlns="" xmlns:a16="http://schemas.microsoft.com/office/drawing/2014/main" id="{EC7F6BFB-7DA3-4180-BE8B-EAC4A6865D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E30C04F-D217-4C7B-B3B9-0F4C1CE8438F}"/>
              </a:ext>
            </a:extLst>
          </p:cNvPr>
          <p:cNvSpPr>
            <a:spLocks noGrp="1"/>
          </p:cNvSpPr>
          <p:nvPr>
            <p:ph type="sldNum" sz="quarter" idx="12"/>
          </p:nvPr>
        </p:nvSpPr>
        <p:spPr/>
        <p:txBody>
          <a:bodyPr/>
          <a:lstStyle/>
          <a:p>
            <a:fld id="{9A750665-F95A-4429-8750-D8C40E71C63B}" type="slidenum">
              <a:rPr lang="zh-CN" altLang="en-US" smtClean="0"/>
              <a:t>‹#›</a:t>
            </a:fld>
            <a:endParaRPr lang="zh-CN" altLang="en-US"/>
          </a:p>
        </p:txBody>
      </p:sp>
    </p:spTree>
    <p:extLst>
      <p:ext uri="{BB962C8B-B14F-4D97-AF65-F5344CB8AC3E}">
        <p14:creationId xmlns:p14="http://schemas.microsoft.com/office/powerpoint/2010/main" val="175766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2019/9/26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9"/>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5.xml"/><Relationship Id="rId1" Type="http://schemas.openxmlformats.org/officeDocument/2006/relationships/vmlDrawing" Target="../drawings/vmlDrawing1.vml"/><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8.wmf"/></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package" Target="../embeddings/Microsoft_Word_Document2.docx"/><Relationship Id="rId7" Type="http://schemas.openxmlformats.org/officeDocument/2006/relationships/package" Target="../embeddings/Microsoft_Word_Document4.docx"/><Relationship Id="rId2" Type="http://schemas.openxmlformats.org/officeDocument/2006/relationships/slideLayout" Target="../slideLayouts/slideLayout5.xml"/><Relationship Id="rId1" Type="http://schemas.openxmlformats.org/officeDocument/2006/relationships/vmlDrawing" Target="../drawings/vmlDrawing3.vml"/><Relationship Id="rId6" Type="http://schemas.openxmlformats.org/officeDocument/2006/relationships/image" Target="../media/image12.emf"/><Relationship Id="rId5" Type="http://schemas.openxmlformats.org/officeDocument/2006/relationships/package" Target="../embeddings/Microsoft_Word_Document3.docx"/><Relationship Id="rId10" Type="http://schemas.openxmlformats.org/officeDocument/2006/relationships/image" Target="../media/image14.emf"/><Relationship Id="rId4" Type="http://schemas.openxmlformats.org/officeDocument/2006/relationships/image" Target="../media/image11.emf"/><Relationship Id="rId9" Type="http://schemas.openxmlformats.org/officeDocument/2006/relationships/package" Target="../embeddings/Microsoft_Word_Document5.docx"/></Relationships>
</file>

<file path=ppt/slides/_rels/slide5.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17.tiff"/><Relationship Id="rId7" Type="http://schemas.openxmlformats.org/officeDocument/2006/relationships/package" Target="../embeddings/Microsoft_Word_Document7.docx"/><Relationship Id="rId2" Type="http://schemas.openxmlformats.org/officeDocument/2006/relationships/slideLayout" Target="../slideLayouts/slideLayout5.xml"/><Relationship Id="rId1" Type="http://schemas.openxmlformats.org/officeDocument/2006/relationships/vmlDrawing" Target="../drawings/vmlDrawing4.vml"/><Relationship Id="rId6" Type="http://schemas.openxmlformats.org/officeDocument/2006/relationships/image" Target="../media/image15.emf"/><Relationship Id="rId5" Type="http://schemas.openxmlformats.org/officeDocument/2006/relationships/package" Target="../embeddings/Microsoft_Word_Document6.docx"/><Relationship Id="rId4" Type="http://schemas.openxmlformats.org/officeDocument/2006/relationships/image" Target="../media/image18.tiff"/></Relationships>
</file>

<file path=ppt/slides/_rels/slide6.xml.rels><?xml version="1.0" encoding="UTF-8" standalone="yes"?>
<Relationships xmlns="http://schemas.openxmlformats.org/package/2006/relationships"><Relationship Id="rId3" Type="http://schemas.openxmlformats.org/officeDocument/2006/relationships/package" Target="../embeddings/Microsoft_Word_Document8.docx"/><Relationship Id="rId2" Type="http://schemas.openxmlformats.org/officeDocument/2006/relationships/slideLayout" Target="../slideLayouts/slideLayout5.xml"/><Relationship Id="rId1" Type="http://schemas.openxmlformats.org/officeDocument/2006/relationships/vmlDrawing" Target="../drawings/vmlDrawing5.vml"/><Relationship Id="rId4" Type="http://schemas.openxmlformats.org/officeDocument/2006/relationships/image" Target="../media/image19.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package" Target="../embeddings/Microsoft_Word_Document9.docx"/><Relationship Id="rId2" Type="http://schemas.openxmlformats.org/officeDocument/2006/relationships/slideLayout" Target="../slideLayouts/slideLayout5.xml"/><Relationship Id="rId1" Type="http://schemas.openxmlformats.org/officeDocument/2006/relationships/vmlDrawing" Target="../drawings/vmlDrawing6.vml"/><Relationship Id="rId4" Type="http://schemas.openxmlformats.org/officeDocument/2006/relationships/image" Target="../media/image20.emf"/></Relationships>
</file>

<file path=ppt/slides/_rels/slide10.xml.rels><?xml version="1.0" encoding="UTF-8" standalone="yes"?>
<Relationships xmlns="http://schemas.openxmlformats.org/package/2006/relationships"><Relationship Id="rId3" Type="http://schemas.openxmlformats.org/officeDocument/2006/relationships/package" Target="../embeddings/Microsoft_Word_Document10.docx"/><Relationship Id="rId2" Type="http://schemas.openxmlformats.org/officeDocument/2006/relationships/slideLayout" Target="../slideLayouts/slideLayout5.xml"/><Relationship Id="rId1" Type="http://schemas.openxmlformats.org/officeDocument/2006/relationships/vmlDrawing" Target="../drawings/vmlDrawing7.vml"/><Relationship Id="rId6" Type="http://schemas.openxmlformats.org/officeDocument/2006/relationships/image" Target="../media/image22.emf"/><Relationship Id="rId5" Type="http://schemas.openxmlformats.org/officeDocument/2006/relationships/package" Target="../embeddings/Microsoft_Word_Document11.docx"/><Relationship Id="rId4" Type="http://schemas.openxmlformats.org/officeDocument/2006/relationships/image" Target="../media/image21.emf"/></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5.xml"/><Relationship Id="rId1" Type="http://schemas.openxmlformats.org/officeDocument/2006/relationships/vmlDrawing" Target="../drawings/vmlDrawing8.vml"/><Relationship Id="rId5" Type="http://schemas.openxmlformats.org/officeDocument/2006/relationships/image" Target="../media/image23.emf"/><Relationship Id="rId4" Type="http://schemas.openxmlformats.org/officeDocument/2006/relationships/package" Target="../embeddings/Microsoft_Word_Document12.docx"/></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Word_Document13.docx"/><Relationship Id="rId2" Type="http://schemas.openxmlformats.org/officeDocument/2006/relationships/slideLayout" Target="../slideLayouts/slideLayout5.xml"/><Relationship Id="rId1" Type="http://schemas.openxmlformats.org/officeDocument/2006/relationships/vmlDrawing" Target="../drawings/vmlDrawing9.vml"/><Relationship Id="rId4" Type="http://schemas.openxmlformats.org/officeDocument/2006/relationships/image" Target="../media/image25.emf"/></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package" Target="../embeddings/Microsoft_Word_Document14.docx"/><Relationship Id="rId2" Type="http://schemas.openxmlformats.org/officeDocument/2006/relationships/slideLayout" Target="../slideLayouts/slideLayout5.xml"/><Relationship Id="rId1" Type="http://schemas.openxmlformats.org/officeDocument/2006/relationships/vmlDrawing" Target="../drawings/vmlDrawing10.vml"/><Relationship Id="rId6" Type="http://schemas.openxmlformats.org/officeDocument/2006/relationships/image" Target="../media/image28.emf"/><Relationship Id="rId5" Type="http://schemas.openxmlformats.org/officeDocument/2006/relationships/package" Target="../embeddings/Microsoft_Word_Document15.docx"/><Relationship Id="rId4" Type="http://schemas.openxmlformats.org/officeDocument/2006/relationships/image" Target="../media/image27.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Microsoft_Word_97_-_2003_Document1.doc"/><Relationship Id="rId2" Type="http://schemas.openxmlformats.org/officeDocument/2006/relationships/slideLayout" Target="../slideLayouts/slideLayout5.xml"/><Relationship Id="rId1" Type="http://schemas.openxmlformats.org/officeDocument/2006/relationships/vmlDrawing" Target="../drawings/vmlDrawing11.vml"/><Relationship Id="rId5" Type="http://schemas.openxmlformats.org/officeDocument/2006/relationships/image" Target="../media/image30.tiff"/><Relationship Id="rId4" Type="http://schemas.openxmlformats.org/officeDocument/2006/relationships/image" Target="../media/image29.emf"/></Relationships>
</file>

<file path=ppt/slides/_rels/slide16.xml.rels><?xml version="1.0" encoding="UTF-8" standalone="yes"?>
<Relationships xmlns="http://schemas.openxmlformats.org/package/2006/relationships"><Relationship Id="rId3" Type="http://schemas.openxmlformats.org/officeDocument/2006/relationships/oleObject" Target="../embeddings/Microsoft_Word_97_-_2003_Document2.doc"/><Relationship Id="rId2" Type="http://schemas.openxmlformats.org/officeDocument/2006/relationships/slideLayout" Target="../slideLayouts/slideLayout5.xml"/><Relationship Id="rId1" Type="http://schemas.openxmlformats.org/officeDocument/2006/relationships/vmlDrawing" Target="../drawings/vmlDrawing12.vml"/><Relationship Id="rId4" Type="http://schemas.openxmlformats.org/officeDocument/2006/relationships/image" Target="../media/image31.emf"/></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Microsoft_Word_97_-_2003_Document3.doc"/><Relationship Id="rId2" Type="http://schemas.openxmlformats.org/officeDocument/2006/relationships/slideLayout" Target="../slideLayouts/slideLayout5.xml"/><Relationship Id="rId1" Type="http://schemas.openxmlformats.org/officeDocument/2006/relationships/vmlDrawing" Target="../drawings/vmlDrawing13.vml"/><Relationship Id="rId4" Type="http://schemas.openxmlformats.org/officeDocument/2006/relationships/image" Target="../media/image33.emf"/></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Microsoft_Word_97_-_2003_Document4.doc"/><Relationship Id="rId2" Type="http://schemas.openxmlformats.org/officeDocument/2006/relationships/slideLayout" Target="../slideLayouts/slideLayout5.xml"/><Relationship Id="rId1" Type="http://schemas.openxmlformats.org/officeDocument/2006/relationships/vmlDrawing" Target="../drawings/vmlDrawing14.vml"/><Relationship Id="rId4" Type="http://schemas.openxmlformats.org/officeDocument/2006/relationships/image" Target="../media/image36.emf"/></Relationships>
</file>

<file path=ppt/slides/_rels/slide21.xml.rels><?xml version="1.0" encoding="UTF-8" standalone="yes"?>
<Relationships xmlns="http://schemas.openxmlformats.org/package/2006/relationships"><Relationship Id="rId3" Type="http://schemas.openxmlformats.org/officeDocument/2006/relationships/oleObject" Target="../embeddings/Microsoft_Word_97_-_2003_Document5.doc"/><Relationship Id="rId2" Type="http://schemas.openxmlformats.org/officeDocument/2006/relationships/slideLayout" Target="../slideLayouts/slideLayout5.xml"/><Relationship Id="rId1" Type="http://schemas.openxmlformats.org/officeDocument/2006/relationships/vmlDrawing" Target="../drawings/vmlDrawing15.vml"/><Relationship Id="rId4" Type="http://schemas.openxmlformats.org/officeDocument/2006/relationships/image" Target="../media/image37.emf"/></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tiff"/><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355262" y="686426"/>
            <a:ext cx="9187131" cy="934487"/>
          </a:xfrm>
          <a:prstGeom prst="rect">
            <a:avLst/>
          </a:prstGeom>
        </p:spPr>
        <p:txBody>
          <a:bodyPr wrap="none">
            <a:spAutoFit/>
          </a:bodyPr>
          <a:lstStyle/>
          <a:p>
            <a:pPr algn="ctr">
              <a:lnSpc>
                <a:spcPct val="173000"/>
              </a:lnSpc>
              <a:spcBef>
                <a:spcPts val="1300"/>
              </a:spcBef>
              <a:spcAft>
                <a:spcPts val="1300"/>
              </a:spcAft>
            </a:pPr>
            <a:r>
              <a:rPr lang="zh-CN" altLang="zh-CN" sz="3600" b="1" kern="100" dirty="0">
                <a:latin typeface="Times New Roman"/>
                <a:ea typeface="华文新魏"/>
              </a:rPr>
              <a:t>第</a:t>
            </a:r>
            <a:r>
              <a:rPr lang="en-US" altLang="zh-CN" sz="3600" b="1" kern="100" dirty="0">
                <a:latin typeface="Times New Roman"/>
                <a:ea typeface="华文新魏"/>
              </a:rPr>
              <a:t>4</a:t>
            </a:r>
            <a:r>
              <a:rPr lang="zh-CN" altLang="zh-CN" sz="3600" b="1" kern="100" dirty="0">
                <a:latin typeface="Times New Roman"/>
                <a:ea typeface="华文新魏"/>
              </a:rPr>
              <a:t>节　匀变速直线运动的速度与位移的关系</a:t>
            </a:r>
            <a:endParaRPr lang="zh-CN" altLang="zh-CN" sz="2400" b="1" kern="100" dirty="0">
              <a:effectLst/>
              <a:latin typeface="Cambria"/>
              <a:ea typeface="华文新魏"/>
            </a:endParaRPr>
          </a:p>
        </p:txBody>
      </p:sp>
      <p:graphicFrame>
        <p:nvGraphicFramePr>
          <p:cNvPr id="4" name="对象 3"/>
          <p:cNvGraphicFramePr>
            <a:graphicFrameLocks noChangeAspect="1"/>
          </p:cNvGraphicFramePr>
          <p:nvPr>
            <p:extLst>
              <p:ext uri="{D42A27DB-BD31-4B8C-83A1-F6EECF244321}">
                <p14:modId xmlns:p14="http://schemas.microsoft.com/office/powerpoint/2010/main" val="1393828043"/>
              </p:ext>
            </p:extLst>
          </p:nvPr>
        </p:nvGraphicFramePr>
        <p:xfrm>
          <a:off x="1057275" y="1988816"/>
          <a:ext cx="10188575" cy="3884613"/>
        </p:xfrm>
        <a:graphic>
          <a:graphicData uri="http://schemas.openxmlformats.org/presentationml/2006/ole">
            <mc:AlternateContent xmlns:mc="http://schemas.openxmlformats.org/markup-compatibility/2006">
              <mc:Choice xmlns:v="urn:schemas-microsoft-com:vml" Requires="v">
                <p:oleObj spid="_x0000_s149513" name="文档" r:id="rId3" imgW="10181127" imgH="4367824" progId="Word.Document.12">
                  <p:embed/>
                </p:oleObj>
              </mc:Choice>
              <mc:Fallback>
                <p:oleObj name="文档" r:id="rId3" imgW="10181127" imgH="4367824" progId="Word.Document.12">
                  <p:embed/>
                  <p:pic>
                    <p:nvPicPr>
                      <p:cNvPr id="0" name=""/>
                      <p:cNvPicPr/>
                      <p:nvPr/>
                    </p:nvPicPr>
                    <p:blipFill>
                      <a:blip r:embed="rId4"/>
                      <a:stretch>
                        <a:fillRect/>
                      </a:stretch>
                    </p:blipFill>
                    <p:spPr>
                      <a:xfrm>
                        <a:off x="1057275" y="1988816"/>
                        <a:ext cx="10188575" cy="3884613"/>
                      </a:xfrm>
                      <a:prstGeom prst="rect">
                        <a:avLst/>
                      </a:prstGeom>
                    </p:spPr>
                  </p:pic>
                </p:oleObj>
              </mc:Fallback>
            </mc:AlternateContent>
          </a:graphicData>
        </a:graphic>
      </p:graphicFrame>
    </p:spTree>
    <p:extLst>
      <p:ext uri="{BB962C8B-B14F-4D97-AF65-F5344CB8AC3E}">
        <p14:creationId xmlns:p14="http://schemas.microsoft.com/office/powerpoint/2010/main" val="22028215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6145">
            <a:extLst>
              <a:ext uri="{FF2B5EF4-FFF2-40B4-BE49-F238E27FC236}">
                <a16:creationId xmlns="" xmlns:a16="http://schemas.microsoft.com/office/drawing/2014/main" id="{425349EE-F0DF-4103-9279-D99DD2588FC3}"/>
              </a:ext>
            </a:extLst>
          </p:cNvPr>
          <p:cNvSpPr txBox="1">
            <a:spLocks noChangeArrowheads="1"/>
          </p:cNvSpPr>
          <p:nvPr/>
        </p:nvSpPr>
        <p:spPr bwMode="auto">
          <a:xfrm>
            <a:off x="5486400" y="4421189"/>
            <a:ext cx="3129922" cy="707886"/>
          </a:xfrm>
          <a:prstGeom prst="rect">
            <a:avLst/>
          </a:prstGeom>
          <a:solidFill>
            <a:srgbClr val="CCECFF"/>
          </a:solidFill>
          <a:ln w="57150" cmpd="thinThick">
            <a:solidFill>
              <a:srgbClr val="FF0000"/>
            </a:solidFill>
            <a:miter lim="800000"/>
            <a:headEnd/>
            <a:tailEnd/>
          </a:ln>
        </p:spPr>
        <p:txBody>
          <a:bodyPr wrap="square">
            <a:spAutoFit/>
          </a:bodyPr>
          <a:lstStyle/>
          <a:p>
            <a:pPr algn="ctr">
              <a:spcBef>
                <a:spcPct val="50000"/>
              </a:spcBef>
            </a:pPr>
            <a:r>
              <a:rPr lang="en-US" altLang="zh-CN" sz="4000" dirty="0" smtClean="0">
                <a:solidFill>
                  <a:schemeClr val="hlink"/>
                </a:solidFill>
                <a:ea typeface="宋体" panose="02010600030101010101" pitchFamily="2" charset="-122"/>
              </a:rPr>
              <a:t>X=(V</a:t>
            </a:r>
            <a:r>
              <a:rPr lang="en-US" altLang="zh-CN" sz="4000" baseline="-25000" dirty="0" smtClean="0">
                <a:solidFill>
                  <a:schemeClr val="hlink"/>
                </a:solidFill>
                <a:ea typeface="宋体" panose="02010600030101010101" pitchFamily="2" charset="-122"/>
              </a:rPr>
              <a:t>0</a:t>
            </a:r>
            <a:r>
              <a:rPr lang="en-US" altLang="zh-CN" sz="4000" dirty="0" smtClean="0">
                <a:solidFill>
                  <a:schemeClr val="hlink"/>
                </a:solidFill>
                <a:ea typeface="宋体" panose="02010600030101010101" pitchFamily="2" charset="-122"/>
              </a:rPr>
              <a:t>+V</a:t>
            </a:r>
            <a:r>
              <a:rPr lang="en-US" altLang="zh-CN" sz="4000" baseline="-25000" dirty="0" smtClean="0">
                <a:solidFill>
                  <a:schemeClr val="hlink"/>
                </a:solidFill>
                <a:ea typeface="宋体" panose="02010600030101010101" pitchFamily="2" charset="-122"/>
              </a:rPr>
              <a:t>t</a:t>
            </a:r>
            <a:r>
              <a:rPr lang="en-US" altLang="zh-CN" sz="4000" dirty="0" smtClean="0">
                <a:solidFill>
                  <a:schemeClr val="hlink"/>
                </a:solidFill>
                <a:ea typeface="宋体" panose="02010600030101010101" pitchFamily="2" charset="-122"/>
              </a:rPr>
              <a:t>)t/2</a:t>
            </a:r>
            <a:endParaRPr lang="en-US" altLang="zh-CN" sz="4000" dirty="0">
              <a:solidFill>
                <a:schemeClr val="hlink"/>
              </a:solidFill>
              <a:ea typeface="宋体" panose="02010600030101010101" pitchFamily="2" charset="-122"/>
            </a:endParaRPr>
          </a:p>
        </p:txBody>
      </p:sp>
      <p:sp>
        <p:nvSpPr>
          <p:cNvPr id="6147" name="文本框 6146">
            <a:extLst>
              <a:ext uri="{FF2B5EF4-FFF2-40B4-BE49-F238E27FC236}">
                <a16:creationId xmlns="" xmlns:a16="http://schemas.microsoft.com/office/drawing/2014/main" id="{64A501DF-8C49-4ED7-89F3-EEB14773DB07}"/>
              </a:ext>
            </a:extLst>
          </p:cNvPr>
          <p:cNvSpPr txBox="1">
            <a:spLocks noChangeArrowheads="1"/>
          </p:cNvSpPr>
          <p:nvPr/>
        </p:nvSpPr>
        <p:spPr bwMode="auto">
          <a:xfrm>
            <a:off x="5562600" y="2971801"/>
            <a:ext cx="2743200" cy="1169551"/>
          </a:xfrm>
          <a:prstGeom prst="rect">
            <a:avLst/>
          </a:prstGeom>
          <a:solidFill>
            <a:srgbClr val="CCECFF"/>
          </a:solidFill>
          <a:ln w="57150" cmpd="thinThick">
            <a:solidFill>
              <a:srgbClr val="FF0000"/>
            </a:solidFill>
            <a:miter lim="800000"/>
            <a:headEnd/>
            <a:tailEnd/>
          </a:ln>
        </p:spPr>
        <p:txBody>
          <a:bodyPr>
            <a:spAutoFit/>
          </a:bodyPr>
          <a:lstStyle/>
          <a:p>
            <a:pPr algn="ctr">
              <a:spcBef>
                <a:spcPct val="50000"/>
              </a:spcBef>
            </a:pPr>
            <a:endParaRPr lang="en-US" altLang="zh-CN" sz="2800">
              <a:solidFill>
                <a:schemeClr val="hlink"/>
              </a:solidFill>
              <a:ea typeface="宋体" panose="02010600030101010101" pitchFamily="2" charset="-122"/>
            </a:endParaRPr>
          </a:p>
          <a:p>
            <a:pPr algn="ctr">
              <a:spcBef>
                <a:spcPct val="50000"/>
              </a:spcBef>
            </a:pPr>
            <a:endParaRPr lang="en-US" altLang="zh-CN" sz="2800">
              <a:solidFill>
                <a:schemeClr val="hlink"/>
              </a:solidFill>
              <a:ea typeface="宋体" panose="02010600030101010101" pitchFamily="2" charset="-122"/>
            </a:endParaRPr>
          </a:p>
        </p:txBody>
      </p:sp>
      <p:sp>
        <p:nvSpPr>
          <p:cNvPr id="6148" name="文本框 6147">
            <a:extLst>
              <a:ext uri="{FF2B5EF4-FFF2-40B4-BE49-F238E27FC236}">
                <a16:creationId xmlns="" xmlns:a16="http://schemas.microsoft.com/office/drawing/2014/main" id="{EF55DB01-451F-402F-8B88-657FEDFED3DB}"/>
              </a:ext>
            </a:extLst>
          </p:cNvPr>
          <p:cNvSpPr txBox="1">
            <a:spLocks noChangeArrowheads="1"/>
          </p:cNvSpPr>
          <p:nvPr/>
        </p:nvSpPr>
        <p:spPr bwMode="auto">
          <a:xfrm>
            <a:off x="5486400" y="1905000"/>
            <a:ext cx="3297836" cy="523220"/>
          </a:xfrm>
          <a:prstGeom prst="rect">
            <a:avLst/>
          </a:prstGeom>
          <a:solidFill>
            <a:srgbClr val="CCECFF"/>
          </a:solidFill>
          <a:ln w="57150" cmpd="thinThick">
            <a:solidFill>
              <a:srgbClr val="FF0000"/>
            </a:solidFill>
            <a:miter lim="800000"/>
            <a:headEnd/>
            <a:tailEnd/>
          </a:ln>
        </p:spPr>
        <p:txBody>
          <a:bodyPr wrap="square">
            <a:spAutoFit/>
          </a:bodyPr>
          <a:lstStyle/>
          <a:p>
            <a:pPr algn="ctr">
              <a:spcBef>
                <a:spcPct val="50000"/>
              </a:spcBef>
            </a:pPr>
            <a:endParaRPr lang="zh-CN" altLang="zh-CN" sz="2800">
              <a:solidFill>
                <a:schemeClr val="hlink"/>
              </a:solidFill>
              <a:ea typeface="宋体" panose="02010600030101010101" pitchFamily="2" charset="-122"/>
            </a:endParaRPr>
          </a:p>
        </p:txBody>
      </p:sp>
      <p:grpSp>
        <p:nvGrpSpPr>
          <p:cNvPr id="6149" name="组合 6148">
            <a:extLst>
              <a:ext uri="{FF2B5EF4-FFF2-40B4-BE49-F238E27FC236}">
                <a16:creationId xmlns="" xmlns:a16="http://schemas.microsoft.com/office/drawing/2014/main" id="{1ACEA278-E9EC-40C9-90DF-9E633FD3A0FA}"/>
              </a:ext>
            </a:extLst>
          </p:cNvPr>
          <p:cNvGrpSpPr>
            <a:grpSpLocks/>
          </p:cNvGrpSpPr>
          <p:nvPr/>
        </p:nvGrpSpPr>
        <p:grpSpPr bwMode="auto">
          <a:xfrm>
            <a:off x="3200401" y="2952750"/>
            <a:ext cx="5091113" cy="1246188"/>
            <a:chOff x="0" y="0"/>
            <a:chExt cx="3207" cy="785"/>
          </a:xfrm>
        </p:grpSpPr>
        <p:sp>
          <p:nvSpPr>
            <p:cNvPr id="2" name="文本框 6149">
              <a:extLst>
                <a:ext uri="{FF2B5EF4-FFF2-40B4-BE49-F238E27FC236}">
                  <a16:creationId xmlns="" xmlns:a16="http://schemas.microsoft.com/office/drawing/2014/main" id="{4F86E1B4-9AD3-4064-B227-50181D03DFD3}"/>
                </a:ext>
              </a:extLst>
            </p:cNvPr>
            <p:cNvSpPr txBox="1">
              <a:spLocks noChangeArrowheads="1"/>
            </p:cNvSpPr>
            <p:nvPr/>
          </p:nvSpPr>
          <p:spPr bwMode="auto">
            <a:xfrm>
              <a:off x="0" y="233"/>
              <a:ext cx="1679"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en-US" altLang="zh-CN" sz="2800">
                  <a:ea typeface="宋体" panose="02010600030101010101" pitchFamily="2" charset="-122"/>
                </a:rPr>
                <a:t>2</a:t>
              </a:r>
              <a:r>
                <a:rPr lang="zh-CN" altLang="en-US" sz="2800">
                  <a:ea typeface="宋体" panose="02010600030101010101" pitchFamily="2" charset="-122"/>
                </a:rPr>
                <a:t>、位移公式：</a:t>
              </a:r>
            </a:p>
          </p:txBody>
        </p:sp>
        <p:graphicFrame>
          <p:nvGraphicFramePr>
            <p:cNvPr id="6150" name="内容占位符 6150">
              <a:extLst>
                <a:ext uri="{FF2B5EF4-FFF2-40B4-BE49-F238E27FC236}">
                  <a16:creationId xmlns="" xmlns:a16="http://schemas.microsoft.com/office/drawing/2014/main" id="{26C54E73-527A-49A2-AC84-29583AE97FAF}"/>
                </a:ext>
              </a:extLst>
            </p:cNvPr>
            <p:cNvGraphicFramePr>
              <a:graphicFrameLocks noGrp="1" noChangeAspect="1"/>
            </p:cNvGraphicFramePr>
            <p:nvPr/>
          </p:nvGraphicFramePr>
          <p:xfrm>
            <a:off x="1492" y="0"/>
            <a:ext cx="1715" cy="785"/>
          </p:xfrm>
          <a:graphic>
            <a:graphicData uri="http://schemas.openxmlformats.org/presentationml/2006/ole">
              <mc:AlternateContent xmlns:mc="http://schemas.openxmlformats.org/markup-compatibility/2006">
                <mc:Choice xmlns:v="urn:schemas-microsoft-com:vml" Requires="v">
                  <p:oleObj spid="_x0000_s161800" r:id="rId3" imgW="876300" imgH="393700" progId="Equation.3">
                    <p:embed/>
                  </p:oleObj>
                </mc:Choice>
                <mc:Fallback>
                  <p:oleObj r:id="rId3" imgW="876300" imgH="393700" progId="Equation.3">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2" y="0"/>
                          <a:ext cx="1715" cy="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nvGrpSpPr>
          <p:cNvPr id="6152" name="组合 6151">
            <a:extLst>
              <a:ext uri="{FF2B5EF4-FFF2-40B4-BE49-F238E27FC236}">
                <a16:creationId xmlns="" xmlns:a16="http://schemas.microsoft.com/office/drawing/2014/main" id="{C4A0781B-2DE9-45D1-92D4-22F2FC25228F}"/>
              </a:ext>
            </a:extLst>
          </p:cNvPr>
          <p:cNvGrpSpPr>
            <a:grpSpLocks/>
          </p:cNvGrpSpPr>
          <p:nvPr/>
        </p:nvGrpSpPr>
        <p:grpSpPr bwMode="auto">
          <a:xfrm>
            <a:off x="3248026" y="1984969"/>
            <a:ext cx="5043488" cy="744538"/>
            <a:chOff x="-344" y="-9"/>
            <a:chExt cx="3177" cy="469"/>
          </a:xfrm>
        </p:grpSpPr>
        <p:sp>
          <p:nvSpPr>
            <p:cNvPr id="3" name="文本框 6152">
              <a:extLst>
                <a:ext uri="{FF2B5EF4-FFF2-40B4-BE49-F238E27FC236}">
                  <a16:creationId xmlns="" xmlns:a16="http://schemas.microsoft.com/office/drawing/2014/main" id="{FBFA7BB7-89B6-4B25-98EA-B04F78C1FFEF}"/>
                </a:ext>
              </a:extLst>
            </p:cNvPr>
            <p:cNvSpPr txBox="1">
              <a:spLocks noChangeArrowheads="1"/>
            </p:cNvSpPr>
            <p:nvPr/>
          </p:nvSpPr>
          <p:spPr bwMode="auto">
            <a:xfrm>
              <a:off x="-344" y="133"/>
              <a:ext cx="245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800" dirty="0">
                  <a:ea typeface="宋体" panose="02010600030101010101" pitchFamily="2" charset="-122"/>
                </a:rPr>
                <a:t>1</a:t>
              </a:r>
              <a:r>
                <a:rPr lang="zh-CN" altLang="en-US" sz="2800" dirty="0">
                  <a:ea typeface="宋体" panose="02010600030101010101" pitchFamily="2" charset="-122"/>
                </a:rPr>
                <a:t>、速度公式：</a:t>
              </a:r>
            </a:p>
          </p:txBody>
        </p:sp>
        <p:sp>
          <p:nvSpPr>
            <p:cNvPr id="6153" name="矩形 6153">
              <a:extLst>
                <a:ext uri="{FF2B5EF4-FFF2-40B4-BE49-F238E27FC236}">
                  <a16:creationId xmlns="" xmlns:a16="http://schemas.microsoft.com/office/drawing/2014/main" id="{8E67CB5E-B209-4A19-837E-0E4E44FE749E}"/>
                </a:ext>
              </a:extLst>
            </p:cNvPr>
            <p:cNvSpPr>
              <a:spLocks noChangeArrowheads="1"/>
            </p:cNvSpPr>
            <p:nvPr/>
          </p:nvSpPr>
          <p:spPr bwMode="auto">
            <a:xfrm>
              <a:off x="1215" y="-9"/>
              <a:ext cx="1618"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2800" i="1" dirty="0">
                  <a:ea typeface="宋体" panose="02010600030101010101" pitchFamily="2" charset="-122"/>
                </a:rPr>
                <a:t>v</a:t>
              </a:r>
              <a:r>
                <a:rPr lang="zh-CN" altLang="en-US" sz="2800" dirty="0">
                  <a:ea typeface="宋体" panose="02010600030101010101" pitchFamily="2" charset="-122"/>
                </a:rPr>
                <a:t>＝</a:t>
              </a:r>
              <a:r>
                <a:rPr lang="en-US" altLang="zh-CN" sz="2800" i="1" dirty="0">
                  <a:ea typeface="宋体" panose="02010600030101010101" pitchFamily="2" charset="-122"/>
                </a:rPr>
                <a:t>v</a:t>
              </a:r>
              <a:r>
                <a:rPr lang="en-US" altLang="zh-CN" sz="2800" baseline="-25000" dirty="0">
                  <a:ea typeface="宋体" panose="02010600030101010101" pitchFamily="2" charset="-122"/>
                </a:rPr>
                <a:t>0</a:t>
              </a:r>
              <a:r>
                <a:rPr lang="en-US" altLang="zh-CN" sz="2800" dirty="0">
                  <a:ea typeface="宋体" panose="02010600030101010101" pitchFamily="2" charset="-122"/>
                </a:rPr>
                <a:t>+</a:t>
              </a:r>
              <a:r>
                <a:rPr lang="en-US" altLang="zh-CN" sz="2800" i="1" dirty="0">
                  <a:ea typeface="宋体" panose="02010600030101010101" pitchFamily="2" charset="-122"/>
                </a:rPr>
                <a:t>at</a:t>
              </a:r>
            </a:p>
          </p:txBody>
        </p:sp>
      </p:grpSp>
      <p:sp>
        <p:nvSpPr>
          <p:cNvPr id="6154" name="文本框 6154">
            <a:extLst>
              <a:ext uri="{FF2B5EF4-FFF2-40B4-BE49-F238E27FC236}">
                <a16:creationId xmlns="" xmlns:a16="http://schemas.microsoft.com/office/drawing/2014/main" id="{0806E330-450D-4FE7-9417-58CCF5F3FBE1}"/>
              </a:ext>
            </a:extLst>
          </p:cNvPr>
          <p:cNvSpPr txBox="1">
            <a:spLocks noChangeArrowheads="1"/>
          </p:cNvSpPr>
          <p:nvPr/>
        </p:nvSpPr>
        <p:spPr bwMode="auto">
          <a:xfrm>
            <a:off x="3071813" y="908051"/>
            <a:ext cx="396081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a:solidFill>
                  <a:schemeClr val="hlink"/>
                </a:solidFill>
                <a:ea typeface="宋体" panose="02010600030101010101" pitchFamily="2" charset="-122"/>
              </a:rPr>
              <a:t>匀变速直线运动规律：</a:t>
            </a:r>
          </a:p>
        </p:txBody>
      </p:sp>
      <p:sp>
        <p:nvSpPr>
          <p:cNvPr id="15" name="标题 1">
            <a:extLst>
              <a:ext uri="{FF2B5EF4-FFF2-40B4-BE49-F238E27FC236}">
                <a16:creationId xmlns="" xmlns:a16="http://schemas.microsoft.com/office/drawing/2014/main" id="{90B92616-6782-4E94-8152-CDA9FA22BC09}"/>
              </a:ext>
            </a:extLst>
          </p:cNvPr>
          <p:cNvSpPr>
            <a:spLocks noGrp="1"/>
          </p:cNvSpPr>
          <p:nvPr>
            <p:ph type="title"/>
          </p:nvPr>
        </p:nvSpPr>
        <p:spPr>
          <a:xfrm>
            <a:off x="838201" y="365125"/>
            <a:ext cx="1545236" cy="1325563"/>
          </a:xfrm>
        </p:spPr>
        <p:txBody>
          <a:bodyPr/>
          <a:lstStyle/>
          <a:p>
            <a:r>
              <a:rPr lang="zh-CN" altLang="en-US" dirty="0"/>
              <a:t>复习一下</a:t>
            </a:r>
          </a:p>
        </p:txBody>
      </p:sp>
    </p:spTree>
    <p:extLst>
      <p:ext uri="{BB962C8B-B14F-4D97-AF65-F5344CB8AC3E}">
        <p14:creationId xmlns:p14="http://schemas.microsoft.com/office/powerpoint/2010/main" val="1020362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152"/>
                                        </p:tgtEl>
                                        <p:attrNameLst>
                                          <p:attrName>style.visibility</p:attrName>
                                        </p:attrNameLst>
                                      </p:cBhvr>
                                      <p:to>
                                        <p:strVal val="visible"/>
                                      </p:to>
                                    </p:set>
                                    <p:anim calcmode="lin" valueType="num">
                                      <p:cBhvr additive="base">
                                        <p:cTn id="7" dur="500" fill="hold"/>
                                        <p:tgtEl>
                                          <p:spTgt spid="6152"/>
                                        </p:tgtEl>
                                        <p:attrNameLst>
                                          <p:attrName>ppt_x</p:attrName>
                                        </p:attrNameLst>
                                      </p:cBhvr>
                                      <p:tavLst>
                                        <p:tav tm="0">
                                          <p:val>
                                            <p:strVal val="#ppt_x"/>
                                          </p:val>
                                        </p:tav>
                                        <p:tav tm="100000">
                                          <p:val>
                                            <p:strVal val="#ppt_x"/>
                                          </p:val>
                                        </p:tav>
                                      </p:tavLst>
                                    </p:anim>
                                    <p:anim calcmode="lin" valueType="num">
                                      <p:cBhvr additive="base">
                                        <p:cTn id="8"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ppt_x"/>
                                          </p:val>
                                        </p:tav>
                                        <p:tav tm="100000">
                                          <p:val>
                                            <p:strVal val="#ppt_x"/>
                                          </p:val>
                                        </p:tav>
                                      </p:tavLst>
                                    </p:anim>
                                    <p:anim calcmode="lin" valueType="num">
                                      <p:cBhvr additive="base">
                                        <p:cTn id="14"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6148"/>
                                        </p:tgtEl>
                                        <p:attrNameLst>
                                          <p:attrName>style.visibility</p:attrName>
                                        </p:attrNameLst>
                                      </p:cBhvr>
                                      <p:to>
                                        <p:strVal val="visible"/>
                                      </p:to>
                                    </p:set>
                                    <p:animEffect transition="in" filter="wipe(up)">
                                      <p:cBhvr>
                                        <p:cTn id="19" dur="500"/>
                                        <p:tgtEl>
                                          <p:spTgt spid="614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147"/>
                                        </p:tgtEl>
                                        <p:attrNameLst>
                                          <p:attrName>style.visibility</p:attrName>
                                        </p:attrNameLst>
                                      </p:cBhvr>
                                      <p:to>
                                        <p:strVal val="visible"/>
                                      </p:to>
                                    </p:set>
                                    <p:animEffect transition="in" filter="wipe(up)">
                                      <p:cBhvr>
                                        <p:cTn id="24" dur="500"/>
                                        <p:tgtEl>
                                          <p:spTgt spid="6147"/>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6146"/>
                                        </p:tgtEl>
                                        <p:attrNameLst>
                                          <p:attrName>style.visibility</p:attrName>
                                        </p:attrNameLst>
                                      </p:cBhvr>
                                      <p:to>
                                        <p:strVal val="visible"/>
                                      </p:to>
                                    </p:set>
                                    <p:animEffect transition="in" filter="wipe(up)">
                                      <p:cBhvr>
                                        <p:cTn id="29"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614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
          <p:cNvSpPr>
            <a:spLocks noChangeArrowheads="1"/>
          </p:cNvSpPr>
          <p:nvPr/>
        </p:nvSpPr>
        <p:spPr bwMode="auto">
          <a:xfrm>
            <a:off x="341597" y="1315579"/>
            <a:ext cx="11531974" cy="113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dirty="0">
                <a:latin typeface="Times New Roman"/>
                <a:ea typeface="黑体"/>
                <a:cs typeface="Times New Roman"/>
              </a:rPr>
              <a:t>速度与位移的关系式</a:t>
            </a:r>
            <a:endParaRPr lang="zh-CN" altLang="zh-CN" sz="1050" kern="100" dirty="0">
              <a:latin typeface="宋体"/>
              <a:cs typeface="Courier New"/>
            </a:endParaRPr>
          </a:p>
          <a:p>
            <a:pPr algn="just">
              <a:lnSpc>
                <a:spcPct val="150000"/>
              </a:lnSpc>
              <a:spcAft>
                <a:spcPts val="0"/>
              </a:spcAft>
              <a:tabLst>
                <a:tab pos="2610485"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观图助学</a:t>
            </a:r>
            <a:r>
              <a:rPr lang="en-US" altLang="zh-CN" sz="2400" b="1" kern="100" dirty="0">
                <a:latin typeface="Times New Roman"/>
                <a:ea typeface="黑体"/>
                <a:cs typeface="Courier New"/>
              </a:rPr>
              <a:t>]</a:t>
            </a:r>
            <a:endParaRPr lang="zh-CN" altLang="zh-CN" sz="1050" kern="100" dirty="0">
              <a:effectLst/>
              <a:latin typeface="宋体"/>
              <a:cs typeface="Courier New"/>
            </a:endParaRPr>
          </a:p>
        </p:txBody>
      </p:sp>
      <p:pic>
        <p:nvPicPr>
          <p:cNvPr id="1062" name="Picture 38" descr="课前自主梳理"/>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3736" y="606484"/>
            <a:ext cx="11635971" cy="484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2" name="Picture 58" descr="WL28"/>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5563" y="3609023"/>
            <a:ext cx="6336520" cy="278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
          <p:cNvSpPr>
            <a:spLocks noChangeArrowheads="1"/>
          </p:cNvSpPr>
          <p:nvPr/>
        </p:nvSpPr>
        <p:spPr bwMode="auto">
          <a:xfrm>
            <a:off x="293736" y="2445825"/>
            <a:ext cx="11531974" cy="114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Aft>
                <a:spcPts val="0"/>
              </a:spcAft>
              <a:tabLst>
                <a:tab pos="2610485" algn="l"/>
              </a:tabLst>
            </a:pPr>
            <a:r>
              <a:rPr lang="zh-CN" altLang="zh-CN" sz="2400" b="1" kern="100" dirty="0" smtClean="0">
                <a:latin typeface="Times New Roman"/>
                <a:ea typeface="楷体_GB2312"/>
                <a:cs typeface="Times New Roman"/>
              </a:rPr>
              <a:t>如图</a:t>
            </a:r>
            <a:r>
              <a:rPr lang="zh-CN" altLang="zh-CN" sz="2400" b="1" kern="100" dirty="0">
                <a:latin typeface="Times New Roman"/>
                <a:ea typeface="楷体_GB2312"/>
                <a:cs typeface="Times New Roman"/>
              </a:rPr>
              <a:t>所示，</a:t>
            </a:r>
            <a:r>
              <a:rPr lang="en-US" altLang="zh-CN" sz="2400" b="1" i="1" kern="100" dirty="0">
                <a:latin typeface="Times New Roman"/>
                <a:ea typeface="楷体_GB2312"/>
                <a:cs typeface="Courier New"/>
              </a:rPr>
              <a:t>A</a:t>
            </a:r>
            <a:r>
              <a:rPr lang="zh-CN" altLang="zh-CN" sz="2400" b="1" kern="100" dirty="0">
                <a:latin typeface="Times New Roman"/>
                <a:ea typeface="楷体_GB2312"/>
                <a:cs typeface="Times New Roman"/>
              </a:rPr>
              <a:t>、</a:t>
            </a:r>
            <a:r>
              <a:rPr lang="en-US" altLang="zh-CN" sz="2400" b="1" i="1" kern="100" dirty="0">
                <a:latin typeface="Times New Roman"/>
                <a:ea typeface="楷体_GB2312"/>
                <a:cs typeface="Courier New"/>
              </a:rPr>
              <a:t>B</a:t>
            </a:r>
            <a:r>
              <a:rPr lang="zh-CN" altLang="zh-CN" sz="2400" b="1" kern="100" dirty="0">
                <a:latin typeface="Times New Roman"/>
                <a:ea typeface="楷体_GB2312"/>
                <a:cs typeface="Times New Roman"/>
              </a:rPr>
              <a:t>、</a:t>
            </a:r>
            <a:r>
              <a:rPr lang="en-US" altLang="zh-CN" sz="2400" b="1" i="1" kern="100" dirty="0">
                <a:latin typeface="Times New Roman"/>
                <a:ea typeface="楷体_GB2312"/>
                <a:cs typeface="Courier New"/>
              </a:rPr>
              <a:t>C</a:t>
            </a:r>
            <a:r>
              <a:rPr lang="zh-CN" altLang="zh-CN" sz="2400" b="1" kern="100" dirty="0">
                <a:latin typeface="Times New Roman"/>
                <a:ea typeface="楷体_GB2312"/>
                <a:cs typeface="Times New Roman"/>
              </a:rPr>
              <a:t>三个标志牌间距相等为</a:t>
            </a:r>
            <a:r>
              <a:rPr lang="en-US" altLang="zh-CN" sz="2400" b="1" i="1" kern="100" dirty="0">
                <a:latin typeface="Times New Roman"/>
                <a:ea typeface="楷体_GB2312"/>
                <a:cs typeface="Courier New"/>
              </a:rPr>
              <a:t>x</a:t>
            </a:r>
            <a:r>
              <a:rPr lang="zh-CN" altLang="zh-CN" sz="2400" b="1" kern="100" dirty="0">
                <a:latin typeface="Times New Roman"/>
                <a:ea typeface="楷体_GB2312"/>
                <a:cs typeface="Times New Roman"/>
              </a:rPr>
              <a:t>，汽车匀加速运动，加速度为</a:t>
            </a:r>
            <a:r>
              <a:rPr lang="en-US" altLang="zh-CN" sz="2400" b="1" i="1" kern="100" dirty="0">
                <a:latin typeface="Times New Roman"/>
                <a:ea typeface="楷体_GB2312"/>
                <a:cs typeface="Courier New"/>
              </a:rPr>
              <a:t>a</a:t>
            </a:r>
            <a:r>
              <a:rPr lang="zh-CN" altLang="zh-CN" sz="2400" b="1" kern="100" dirty="0">
                <a:latin typeface="Times New Roman"/>
                <a:ea typeface="楷体_GB2312"/>
                <a:cs typeface="Times New Roman"/>
              </a:rPr>
              <a:t>，已知汽车经过标志牌的速度为</a:t>
            </a:r>
            <a:r>
              <a:rPr lang="en-US" altLang="zh-CN" sz="2400" b="1" i="1" kern="100" dirty="0" err="1">
                <a:latin typeface="Book Antiqua"/>
                <a:ea typeface="楷体_GB2312"/>
                <a:cs typeface="Times New Roman"/>
              </a:rPr>
              <a:t>v</a:t>
            </a:r>
            <a:r>
              <a:rPr lang="en-US" altLang="zh-CN" sz="2400" b="1" kern="100" baseline="-25000" dirty="0" err="1">
                <a:latin typeface="Times New Roman"/>
                <a:ea typeface="楷体_GB2312"/>
                <a:cs typeface="Courier New"/>
              </a:rPr>
              <a:t>A</a:t>
            </a:r>
            <a:r>
              <a:rPr lang="zh-CN" altLang="zh-CN" sz="2400" b="1" kern="100" dirty="0">
                <a:latin typeface="Times New Roman"/>
                <a:ea typeface="楷体_GB2312"/>
                <a:cs typeface="Times New Roman"/>
              </a:rPr>
              <a:t>，你能求出汽车经过标志牌</a:t>
            </a:r>
            <a:r>
              <a:rPr lang="en-US" altLang="zh-CN" sz="2400" b="1" i="1" kern="100" dirty="0">
                <a:latin typeface="Times New Roman"/>
                <a:ea typeface="楷体_GB2312"/>
                <a:cs typeface="Courier New"/>
              </a:rPr>
              <a:t>B</a:t>
            </a:r>
            <a:r>
              <a:rPr lang="zh-CN" altLang="zh-CN" sz="2400" b="1" kern="100" dirty="0">
                <a:latin typeface="Times New Roman"/>
                <a:ea typeface="楷体_GB2312"/>
                <a:cs typeface="Times New Roman"/>
              </a:rPr>
              <a:t>和</a:t>
            </a:r>
            <a:r>
              <a:rPr lang="en-US" altLang="zh-CN" sz="2400" b="1" i="1" kern="100" dirty="0">
                <a:latin typeface="Times New Roman"/>
                <a:ea typeface="楷体_GB2312"/>
                <a:cs typeface="Courier New"/>
              </a:rPr>
              <a:t>C</a:t>
            </a:r>
            <a:r>
              <a:rPr lang="zh-CN" altLang="zh-CN" sz="2400" b="1" kern="100" dirty="0">
                <a:latin typeface="Times New Roman"/>
                <a:ea typeface="楷体_GB2312"/>
                <a:cs typeface="Times New Roman"/>
              </a:rPr>
              <a:t>的速度</a:t>
            </a:r>
            <a:r>
              <a:rPr lang="en-US" altLang="zh-CN" sz="2400" b="1" i="1" kern="100" dirty="0" err="1">
                <a:latin typeface="Book Antiqua"/>
                <a:ea typeface="楷体_GB2312"/>
                <a:cs typeface="Times New Roman"/>
              </a:rPr>
              <a:t>v</a:t>
            </a:r>
            <a:r>
              <a:rPr lang="en-US" altLang="zh-CN" sz="2400" b="1" i="1" kern="100" baseline="-25000" dirty="0" err="1">
                <a:latin typeface="Times New Roman"/>
                <a:ea typeface="楷体_GB2312"/>
                <a:cs typeface="Courier New"/>
              </a:rPr>
              <a:t>B</a:t>
            </a:r>
            <a:r>
              <a:rPr lang="zh-CN" altLang="zh-CN" sz="2400" b="1" kern="100" dirty="0">
                <a:latin typeface="Times New Roman"/>
                <a:ea typeface="楷体_GB2312"/>
                <a:cs typeface="Times New Roman"/>
              </a:rPr>
              <a:t>和</a:t>
            </a:r>
            <a:r>
              <a:rPr lang="en-US" altLang="zh-CN" sz="2400" b="1" i="1" kern="100" dirty="0" err="1">
                <a:latin typeface="Book Antiqua"/>
                <a:ea typeface="楷体_GB2312"/>
                <a:cs typeface="Times New Roman"/>
              </a:rPr>
              <a:t>v</a:t>
            </a:r>
            <a:r>
              <a:rPr lang="en-US" altLang="zh-CN" sz="2400" b="1" i="1" kern="100" baseline="-25000" dirty="0" err="1">
                <a:latin typeface="Times New Roman"/>
                <a:ea typeface="楷体_GB2312"/>
                <a:cs typeface="Courier New"/>
              </a:rPr>
              <a:t>C</a:t>
            </a:r>
            <a:r>
              <a:rPr lang="zh-CN" altLang="zh-CN" sz="2400" b="1" kern="100" dirty="0">
                <a:latin typeface="Times New Roman"/>
                <a:ea typeface="楷体_GB2312"/>
                <a:cs typeface="Times New Roman"/>
              </a:rPr>
              <a:t>吗？</a:t>
            </a:r>
            <a:endParaRPr lang="zh-CN" altLang="zh-CN" sz="1050" kern="100" dirty="0">
              <a:effectLst/>
              <a:latin typeface="宋体"/>
              <a:cs typeface="Courier New"/>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3983157403"/>
              </p:ext>
            </p:extLst>
          </p:nvPr>
        </p:nvGraphicFramePr>
        <p:xfrm>
          <a:off x="511175" y="752755"/>
          <a:ext cx="10366375" cy="3100387"/>
        </p:xfrm>
        <a:graphic>
          <a:graphicData uri="http://schemas.openxmlformats.org/presentationml/2006/ole">
            <mc:AlternateContent xmlns:mc="http://schemas.openxmlformats.org/markup-compatibility/2006">
              <mc:Choice xmlns:v="urn:schemas-microsoft-com:vml" Requires="v">
                <p:oleObj spid="_x0000_s150549" name="文档" r:id="rId3" imgW="10393706" imgH="3119617" progId="Word.Document.12">
                  <p:embed/>
                </p:oleObj>
              </mc:Choice>
              <mc:Fallback>
                <p:oleObj name="文档" r:id="rId3" imgW="10393706" imgH="3119617" progId="Word.Document.12">
                  <p:embed/>
                  <p:pic>
                    <p:nvPicPr>
                      <p:cNvPr id="0" name=""/>
                      <p:cNvPicPr/>
                      <p:nvPr/>
                    </p:nvPicPr>
                    <p:blipFill>
                      <a:blip r:embed="rId4"/>
                      <a:stretch>
                        <a:fillRect/>
                      </a:stretch>
                    </p:blipFill>
                    <p:spPr>
                      <a:xfrm>
                        <a:off x="511175" y="752755"/>
                        <a:ext cx="10366375" cy="3100387"/>
                      </a:xfrm>
                      <a:prstGeom prst="rect">
                        <a:avLst/>
                      </a:prstGeom>
                    </p:spPr>
                  </p:pic>
                </p:oleObj>
              </mc:Fallback>
            </mc:AlternateContent>
          </a:graphicData>
        </a:graphic>
      </p:graphicFrame>
      <p:graphicFrame>
        <p:nvGraphicFramePr>
          <p:cNvPr id="3" name="对象 2"/>
          <p:cNvGraphicFramePr>
            <a:graphicFrameLocks noChangeAspect="1"/>
          </p:cNvGraphicFramePr>
          <p:nvPr>
            <p:extLst>
              <p:ext uri="{D42A27DB-BD31-4B8C-83A1-F6EECF244321}">
                <p14:modId xmlns:p14="http://schemas.microsoft.com/office/powerpoint/2010/main" val="3847048213"/>
              </p:ext>
            </p:extLst>
          </p:nvPr>
        </p:nvGraphicFramePr>
        <p:xfrm>
          <a:off x="2495540" y="2189892"/>
          <a:ext cx="1555750" cy="927100"/>
        </p:xfrm>
        <a:graphic>
          <a:graphicData uri="http://schemas.openxmlformats.org/presentationml/2006/ole">
            <mc:AlternateContent xmlns:mc="http://schemas.openxmlformats.org/markup-compatibility/2006">
              <mc:Choice xmlns:v="urn:schemas-microsoft-com:vml" Requires="v">
                <p:oleObj spid="_x0000_s150550" name="文档" r:id="rId5" imgW="1560483" imgH="940026" progId="Word.Document.12">
                  <p:embed/>
                </p:oleObj>
              </mc:Choice>
              <mc:Fallback>
                <p:oleObj name="文档" r:id="rId5" imgW="1560483" imgH="940026" progId="Word.Document.12">
                  <p:embed/>
                  <p:pic>
                    <p:nvPicPr>
                      <p:cNvPr id="0" name=""/>
                      <p:cNvPicPr/>
                      <p:nvPr/>
                    </p:nvPicPr>
                    <p:blipFill>
                      <a:blip r:embed="rId6"/>
                      <a:stretch>
                        <a:fillRect/>
                      </a:stretch>
                    </p:blipFill>
                    <p:spPr>
                      <a:xfrm>
                        <a:off x="2495540" y="2189892"/>
                        <a:ext cx="1555750" cy="927100"/>
                      </a:xfrm>
                      <a:prstGeom prst="rect">
                        <a:avLst/>
                      </a:prstGeom>
                    </p:spPr>
                  </p:pic>
                </p:oleObj>
              </mc:Fallback>
            </mc:AlternateContent>
          </a:graphicData>
        </a:graphic>
      </p:graphicFrame>
      <p:sp>
        <p:nvSpPr>
          <p:cNvPr id="7" name="矩形 6"/>
          <p:cNvSpPr/>
          <p:nvPr/>
        </p:nvSpPr>
        <p:spPr>
          <a:xfrm>
            <a:off x="2953097" y="699680"/>
            <a:ext cx="646331" cy="461665"/>
          </a:xfrm>
          <a:prstGeom prst="rect">
            <a:avLst/>
          </a:prstGeom>
        </p:spPr>
        <p:txBody>
          <a:bodyPr wrap="none">
            <a:spAutoFit/>
          </a:bodyPr>
          <a:lstStyle/>
          <a:p>
            <a:pPr>
              <a:defRPr/>
            </a:pPr>
            <a:r>
              <a:rPr lang="en-US" altLang="zh-CN" sz="2400" b="1" kern="100" dirty="0" smtClean="0">
                <a:solidFill>
                  <a:srgbClr val="FF0000"/>
                </a:solidFill>
                <a:latin typeface="Times New Roman"/>
                <a:ea typeface="宋体" pitchFamily="2" charset="-122"/>
                <a:cs typeface="Times New Roman"/>
              </a:rPr>
              <a:t>2</a:t>
            </a:r>
            <a:r>
              <a:rPr lang="en-US" altLang="zh-CN" sz="2400" b="1" i="1" kern="100" dirty="0" smtClean="0">
                <a:solidFill>
                  <a:srgbClr val="FF0000"/>
                </a:solidFill>
                <a:latin typeface="Times New Roman"/>
                <a:ea typeface="宋体" pitchFamily="2" charset="-122"/>
                <a:cs typeface="Times New Roman"/>
              </a:rPr>
              <a:t>ax</a:t>
            </a:r>
            <a:endParaRPr lang="zh-CN" altLang="en-US" sz="2400" b="1" i="1" dirty="0">
              <a:solidFill>
                <a:srgbClr val="FF0000"/>
              </a:solidFill>
              <a:ea typeface="宋体" pitchFamily="2" charset="-122"/>
            </a:endParaRPr>
          </a:p>
        </p:txBody>
      </p:sp>
      <p:sp>
        <p:nvSpPr>
          <p:cNvPr id="8" name="矩形 7"/>
          <p:cNvSpPr/>
          <p:nvPr/>
        </p:nvSpPr>
        <p:spPr>
          <a:xfrm>
            <a:off x="2675563" y="1840769"/>
            <a:ext cx="837089" cy="461665"/>
          </a:xfrm>
          <a:prstGeom prst="rect">
            <a:avLst/>
          </a:prstGeom>
        </p:spPr>
        <p:txBody>
          <a:bodyPr wrap="none">
            <a:spAutoFit/>
          </a:bodyPr>
          <a:lstStyle/>
          <a:p>
            <a:pPr>
              <a:defRPr/>
            </a:pPr>
            <a:r>
              <a:rPr lang="en-US" altLang="zh-CN" sz="2400" b="1" i="1" kern="100" dirty="0" smtClean="0">
                <a:solidFill>
                  <a:srgbClr val="FF0000"/>
                </a:solidFill>
                <a:latin typeface="Times New Roman"/>
                <a:ea typeface="宋体" pitchFamily="2" charset="-122"/>
                <a:cs typeface="Times New Roman"/>
              </a:rPr>
              <a:t>v</a:t>
            </a:r>
            <a:r>
              <a:rPr lang="en-US" altLang="zh-CN" sz="2400" b="1" i="1" kern="100" baseline="-25000" dirty="0" smtClean="0">
                <a:solidFill>
                  <a:srgbClr val="FF0000"/>
                </a:solidFill>
                <a:latin typeface="Times New Roman"/>
                <a:ea typeface="宋体" pitchFamily="2" charset="-122"/>
                <a:cs typeface="Times New Roman"/>
              </a:rPr>
              <a:t>0</a:t>
            </a:r>
            <a:r>
              <a:rPr lang="en-US" altLang="zh-CN" sz="2400" b="1" i="1" kern="100" dirty="0" smtClean="0">
                <a:solidFill>
                  <a:srgbClr val="FF0000"/>
                </a:solidFill>
                <a:latin typeface="Times New Roman"/>
                <a:ea typeface="宋体" pitchFamily="2" charset="-122"/>
                <a:cs typeface="Times New Roman"/>
              </a:rPr>
              <a:t>+at</a:t>
            </a:r>
            <a:endParaRPr lang="zh-CN" altLang="en-US" sz="2400" b="1" i="1" baseline="-25000" dirty="0">
              <a:solidFill>
                <a:srgbClr val="FF0000"/>
              </a:solidFill>
              <a:ea typeface="宋体" pitchFamily="2" charset="-122"/>
            </a:endParaRPr>
          </a:p>
        </p:txBody>
      </p:sp>
      <p:sp>
        <p:nvSpPr>
          <p:cNvPr id="9" name="矩形 8"/>
          <p:cNvSpPr/>
          <p:nvPr/>
        </p:nvSpPr>
        <p:spPr>
          <a:xfrm>
            <a:off x="4189508" y="3041555"/>
            <a:ext cx="646331" cy="461665"/>
          </a:xfrm>
          <a:prstGeom prst="rect">
            <a:avLst/>
          </a:prstGeom>
        </p:spPr>
        <p:txBody>
          <a:bodyPr wrap="none">
            <a:spAutoFit/>
          </a:bodyPr>
          <a:lstStyle/>
          <a:p>
            <a:pPr>
              <a:defRPr/>
            </a:pPr>
            <a:r>
              <a:rPr lang="en-US" altLang="zh-CN" sz="2400" b="1" kern="100" dirty="0" smtClean="0">
                <a:solidFill>
                  <a:srgbClr val="FF0000"/>
                </a:solidFill>
                <a:latin typeface="Times New Roman"/>
                <a:ea typeface="宋体" pitchFamily="2" charset="-122"/>
                <a:cs typeface="Times New Roman"/>
              </a:rPr>
              <a:t>2</a:t>
            </a:r>
            <a:r>
              <a:rPr lang="en-US" altLang="zh-CN" sz="2400" b="1" i="1" kern="100" dirty="0" smtClean="0">
                <a:solidFill>
                  <a:srgbClr val="FF0000"/>
                </a:solidFill>
                <a:latin typeface="Times New Roman"/>
                <a:ea typeface="宋体" pitchFamily="2" charset="-122"/>
                <a:cs typeface="Times New Roman"/>
              </a:rPr>
              <a:t>ax</a:t>
            </a:r>
            <a:endParaRPr lang="zh-CN" altLang="en-US" sz="2400" b="1" i="1" dirty="0">
              <a:solidFill>
                <a:srgbClr val="FF0000"/>
              </a:solidFill>
              <a:ea typeface="宋体" pitchFamily="2" charset="-122"/>
            </a:endParaRPr>
          </a:p>
        </p:txBody>
      </p:sp>
      <p:graphicFrame>
        <p:nvGraphicFramePr>
          <p:cNvPr id="4" name="对象 3"/>
          <p:cNvGraphicFramePr>
            <a:graphicFrameLocks noChangeAspect="1"/>
          </p:cNvGraphicFramePr>
          <p:nvPr>
            <p:extLst>
              <p:ext uri="{D42A27DB-BD31-4B8C-83A1-F6EECF244321}">
                <p14:modId xmlns:p14="http://schemas.microsoft.com/office/powerpoint/2010/main" val="1244001417"/>
              </p:ext>
            </p:extLst>
          </p:nvPr>
        </p:nvGraphicFramePr>
        <p:xfrm>
          <a:off x="335264" y="3503220"/>
          <a:ext cx="9879013" cy="1377950"/>
        </p:xfrm>
        <a:graphic>
          <a:graphicData uri="http://schemas.openxmlformats.org/presentationml/2006/ole">
            <mc:AlternateContent xmlns:mc="http://schemas.openxmlformats.org/markup-compatibility/2006">
              <mc:Choice xmlns:v="urn:schemas-microsoft-com:vml" Requires="v">
                <p:oleObj spid="_x0000_s150551" name="文档" r:id="rId7" imgW="9872150" imgH="1381056" progId="Word.Document.12">
                  <p:embed/>
                </p:oleObj>
              </mc:Choice>
              <mc:Fallback>
                <p:oleObj name="文档" r:id="rId7" imgW="9872150" imgH="1381056" progId="Word.Document.12">
                  <p:embed/>
                  <p:pic>
                    <p:nvPicPr>
                      <p:cNvPr id="0" name="对象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5264" y="3503220"/>
                        <a:ext cx="9879013" cy="137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对象 4"/>
          <p:cNvGraphicFramePr>
            <a:graphicFrameLocks noChangeAspect="1"/>
          </p:cNvGraphicFramePr>
          <p:nvPr>
            <p:extLst>
              <p:ext uri="{D42A27DB-BD31-4B8C-83A1-F6EECF244321}">
                <p14:modId xmlns:p14="http://schemas.microsoft.com/office/powerpoint/2010/main" val="981189792"/>
              </p:ext>
            </p:extLst>
          </p:nvPr>
        </p:nvGraphicFramePr>
        <p:xfrm>
          <a:off x="330502" y="5081195"/>
          <a:ext cx="9907587" cy="1779587"/>
        </p:xfrm>
        <a:graphic>
          <a:graphicData uri="http://schemas.openxmlformats.org/presentationml/2006/ole">
            <mc:AlternateContent xmlns:mc="http://schemas.openxmlformats.org/markup-compatibility/2006">
              <mc:Choice xmlns:v="urn:schemas-microsoft-com:vml" Requires="v">
                <p:oleObj spid="_x0000_s150552" name="文档" r:id="rId9" imgW="9907760" imgH="1778884" progId="Word.Document.12">
                  <p:embed/>
                </p:oleObj>
              </mc:Choice>
              <mc:Fallback>
                <p:oleObj name="文档" r:id="rId9" imgW="9907760" imgH="1778884" progId="Word.Document.12">
                  <p:embed/>
                  <p:pic>
                    <p:nvPicPr>
                      <p:cNvPr id="0" name="对象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0502" y="5081195"/>
                        <a:ext cx="9907587"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60691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18" name="Picture 34" descr="E:\梁明明\2018\创新同步\创新设计 课堂讲义 物理 选修3-2(教科版)学生用书\课堂互动探究.t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4208" y="652565"/>
            <a:ext cx="11716120" cy="47525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420" name="Picture 36" descr="E:\梁明明\2018\创新同步\创新设计 课堂讲义 物理 选修3-2(教科版)学生用书\要点一.tif"/>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5586" y="958812"/>
            <a:ext cx="1313855" cy="466669"/>
          </a:xfrm>
          <a:prstGeom prst="rect">
            <a:avLst/>
          </a:prstGeom>
          <a:noFill/>
          <a:ln>
            <a:noFill/>
          </a:ln>
          <a:extLst>
            <a:ext uri="{909E8E84-426E-40DD-AFC4-6F175D3DCCD1}">
              <a14:hiddenFill xmlns:a14="http://schemas.microsoft.com/office/drawing/2010/main">
                <a:solidFill>
                  <a:srgbClr val="FFFFFF"/>
                </a:solidFill>
              </a14:hiddenFill>
            </a:ext>
          </a:extLst>
        </p:spPr>
      </p:pic>
      <p:graphicFrame>
        <p:nvGraphicFramePr>
          <p:cNvPr id="2" name="对象 1"/>
          <p:cNvGraphicFramePr>
            <a:graphicFrameLocks noChangeAspect="1"/>
          </p:cNvGraphicFramePr>
          <p:nvPr>
            <p:extLst>
              <p:ext uri="{D42A27DB-BD31-4B8C-83A1-F6EECF244321}">
                <p14:modId xmlns:p14="http://schemas.microsoft.com/office/powerpoint/2010/main" val="354090138"/>
              </p:ext>
            </p:extLst>
          </p:nvPr>
        </p:nvGraphicFramePr>
        <p:xfrm>
          <a:off x="4408268" y="1004831"/>
          <a:ext cx="6769100" cy="522288"/>
        </p:xfrm>
        <a:graphic>
          <a:graphicData uri="http://schemas.openxmlformats.org/presentationml/2006/ole">
            <mc:AlternateContent xmlns:mc="http://schemas.openxmlformats.org/markup-compatibility/2006">
              <mc:Choice xmlns:v="urn:schemas-microsoft-com:vml" Requires="v">
                <p:oleObj spid="_x0000_s152596" name="文档" r:id="rId5" imgW="6763319" imgH="592961" progId="Word.Document.12">
                  <p:embed/>
                </p:oleObj>
              </mc:Choice>
              <mc:Fallback>
                <p:oleObj name="文档" r:id="rId5" imgW="6763319" imgH="592961" progId="Word.Document.12">
                  <p:embed/>
                  <p:pic>
                    <p:nvPicPr>
                      <p:cNvPr id="0" name=""/>
                      <p:cNvPicPr/>
                      <p:nvPr/>
                    </p:nvPicPr>
                    <p:blipFill>
                      <a:blip r:embed="rId6"/>
                      <a:stretch>
                        <a:fillRect/>
                      </a:stretch>
                    </p:blipFill>
                    <p:spPr>
                      <a:xfrm>
                        <a:off x="4408268" y="1004831"/>
                        <a:ext cx="6769100" cy="522288"/>
                      </a:xfrm>
                      <a:prstGeom prst="rect">
                        <a:avLst/>
                      </a:prstGeom>
                    </p:spPr>
                  </p:pic>
                </p:oleObj>
              </mc:Fallback>
            </mc:AlternateContent>
          </a:graphicData>
        </a:graphic>
      </p:graphicFrame>
      <p:graphicFrame>
        <p:nvGraphicFramePr>
          <p:cNvPr id="4" name="对象 3"/>
          <p:cNvGraphicFramePr>
            <a:graphicFrameLocks noChangeAspect="1"/>
          </p:cNvGraphicFramePr>
          <p:nvPr>
            <p:extLst>
              <p:ext uri="{D42A27DB-BD31-4B8C-83A1-F6EECF244321}">
                <p14:modId xmlns:p14="http://schemas.microsoft.com/office/powerpoint/2010/main" val="2554131715"/>
              </p:ext>
            </p:extLst>
          </p:nvPr>
        </p:nvGraphicFramePr>
        <p:xfrm>
          <a:off x="515287" y="1425481"/>
          <a:ext cx="10510837" cy="2922587"/>
        </p:xfrm>
        <a:graphic>
          <a:graphicData uri="http://schemas.openxmlformats.org/presentationml/2006/ole">
            <mc:AlternateContent xmlns:mc="http://schemas.openxmlformats.org/markup-compatibility/2006">
              <mc:Choice xmlns:v="urn:schemas-microsoft-com:vml" Requires="v">
                <p:oleObj spid="_x0000_s152597" name="文档" r:id="rId7" imgW="10500895" imgH="2964807" progId="Word.Document.12">
                  <p:embed/>
                </p:oleObj>
              </mc:Choice>
              <mc:Fallback>
                <p:oleObj name="文档" r:id="rId7" imgW="10500895" imgH="2964807" progId="Word.Document.12">
                  <p:embed/>
                  <p:pic>
                    <p:nvPicPr>
                      <p:cNvPr id="0" name=""/>
                      <p:cNvPicPr/>
                      <p:nvPr/>
                    </p:nvPicPr>
                    <p:blipFill>
                      <a:blip r:embed="rId8"/>
                      <a:stretch>
                        <a:fillRect/>
                      </a:stretch>
                    </p:blipFill>
                    <p:spPr>
                      <a:xfrm>
                        <a:off x="515287" y="1425481"/>
                        <a:ext cx="10510837" cy="2922587"/>
                      </a:xfrm>
                      <a:prstGeom prst="rect">
                        <a:avLst/>
                      </a:prstGeom>
                    </p:spPr>
                  </p:pic>
                </p:oleObj>
              </mc:Fallback>
            </mc:AlternateContent>
          </a:graphicData>
        </a:graphic>
      </p:graphicFrame>
      <p:sp>
        <p:nvSpPr>
          <p:cNvPr id="6" name="矩形 1"/>
          <p:cNvSpPr>
            <a:spLocks noChangeArrowheads="1"/>
          </p:cNvSpPr>
          <p:nvPr/>
        </p:nvSpPr>
        <p:spPr bwMode="auto">
          <a:xfrm>
            <a:off x="156607" y="4149092"/>
            <a:ext cx="11531974"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公式的矢量性</a:t>
            </a:r>
            <a:r>
              <a:rPr lang="zh-CN" altLang="zh-CN" sz="2400" b="1" kern="100" dirty="0">
                <a:latin typeface="Times New Roman"/>
                <a:cs typeface="Times New Roman"/>
              </a:rPr>
              <a:t>：公式中</a:t>
            </a:r>
            <a:r>
              <a:rPr lang="en-US" altLang="zh-CN" sz="2400" b="1" i="1" kern="100" dirty="0">
                <a:latin typeface="Book Antiqua"/>
                <a:cs typeface="Times New Roman"/>
              </a:rPr>
              <a:t>v</a:t>
            </a:r>
            <a:r>
              <a:rPr lang="en-US" altLang="zh-CN" sz="2400" b="1" kern="100" baseline="-25000" dirty="0">
                <a:latin typeface="Times New Roman"/>
                <a:cs typeface="Courier New"/>
              </a:rPr>
              <a:t>0</a:t>
            </a:r>
            <a:r>
              <a:rPr lang="zh-CN" altLang="zh-CN" sz="2400" b="1" kern="100" dirty="0">
                <a:latin typeface="Times New Roman"/>
                <a:cs typeface="Times New Roman"/>
              </a:rPr>
              <a:t>、</a:t>
            </a:r>
            <a:r>
              <a:rPr lang="en-US" altLang="zh-CN" sz="2400" b="1" i="1" kern="100" dirty="0">
                <a:latin typeface="Book Antiqua"/>
                <a:cs typeface="Times New Roman"/>
              </a:rPr>
              <a:t>v</a:t>
            </a:r>
            <a:r>
              <a:rPr lang="zh-CN" altLang="zh-CN" sz="2400" b="1" kern="100" dirty="0">
                <a:latin typeface="Times New Roman"/>
                <a:cs typeface="Times New Roman"/>
              </a:rPr>
              <a:t>、</a:t>
            </a:r>
            <a:r>
              <a:rPr lang="en-US" altLang="zh-CN" sz="2400" b="1" i="1" kern="100" dirty="0">
                <a:latin typeface="Times New Roman"/>
                <a:cs typeface="Courier New"/>
              </a:rPr>
              <a:t>a</a:t>
            </a:r>
            <a:r>
              <a:rPr lang="zh-CN" altLang="zh-CN" sz="2400" b="1" kern="100" dirty="0">
                <a:latin typeface="Times New Roman"/>
                <a:cs typeface="Times New Roman"/>
              </a:rPr>
              <a:t>、</a:t>
            </a:r>
            <a:r>
              <a:rPr lang="en-US" altLang="zh-CN" sz="2400" b="1" i="1" kern="100" dirty="0">
                <a:latin typeface="Times New Roman"/>
                <a:cs typeface="Courier New"/>
              </a:rPr>
              <a:t>x</a:t>
            </a:r>
            <a:r>
              <a:rPr lang="zh-CN" altLang="zh-CN" sz="2400" b="1" kern="100" dirty="0">
                <a:latin typeface="Times New Roman"/>
                <a:cs typeface="Times New Roman"/>
              </a:rPr>
              <a:t>都是矢量，应用时必须选取统一的正方向，一般选</a:t>
            </a:r>
            <a:r>
              <a:rPr lang="en-US" altLang="zh-CN" sz="2400" b="1" i="1" kern="100" dirty="0">
                <a:latin typeface="Book Antiqua"/>
                <a:cs typeface="Times New Roman"/>
              </a:rPr>
              <a:t>v</a:t>
            </a:r>
            <a:r>
              <a:rPr lang="en-US" altLang="zh-CN" sz="2400" b="1" kern="100" baseline="-25000" dirty="0">
                <a:latin typeface="Times New Roman"/>
                <a:cs typeface="Courier New"/>
              </a:rPr>
              <a:t>0</a:t>
            </a:r>
            <a:r>
              <a:rPr lang="zh-CN" altLang="zh-CN" sz="2400" b="1" kern="100" dirty="0">
                <a:latin typeface="Times New Roman"/>
                <a:cs typeface="Times New Roman"/>
              </a:rPr>
              <a:t>方向为正方向。</a:t>
            </a:r>
            <a:endParaRPr lang="zh-CN" altLang="zh-CN" sz="1050" kern="100" dirty="0">
              <a:latin typeface="宋体"/>
              <a:cs typeface="Courier New"/>
            </a:endParaRPr>
          </a:p>
          <a:p>
            <a:pPr marL="252000" indent="-457200" algn="just">
              <a:lnSpc>
                <a:spcPct val="150000"/>
              </a:lnSpc>
              <a:spcAft>
                <a:spcPts val="0"/>
              </a:spcAft>
              <a:tabLst>
                <a:tab pos="261048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物体做加速运动时，</a:t>
            </a:r>
            <a:r>
              <a:rPr lang="en-US" altLang="zh-CN" sz="2400" b="1" i="1" kern="100" dirty="0">
                <a:latin typeface="Times New Roman"/>
                <a:cs typeface="Courier New"/>
              </a:rPr>
              <a:t>a</a:t>
            </a:r>
            <a:r>
              <a:rPr lang="zh-CN" altLang="zh-CN" sz="2400" b="1" kern="100" dirty="0">
                <a:latin typeface="Times New Roman"/>
                <a:cs typeface="Times New Roman"/>
              </a:rPr>
              <a:t>取正值，做减速运动时，</a:t>
            </a:r>
            <a:r>
              <a:rPr lang="en-US" altLang="zh-CN" sz="2400" b="1" i="1" kern="100" dirty="0">
                <a:latin typeface="Times New Roman"/>
                <a:cs typeface="Courier New"/>
              </a:rPr>
              <a:t>a</a:t>
            </a:r>
            <a:r>
              <a:rPr lang="zh-CN" altLang="zh-CN" sz="2400" b="1" kern="100" dirty="0">
                <a:latin typeface="Times New Roman"/>
                <a:cs typeface="Times New Roman"/>
              </a:rPr>
              <a:t>取负值。</a:t>
            </a:r>
            <a:endParaRPr lang="zh-CN" altLang="zh-CN" sz="1050" kern="100" dirty="0">
              <a:latin typeface="宋体"/>
              <a:cs typeface="Courier New"/>
            </a:endParaRPr>
          </a:p>
          <a:p>
            <a:pPr marL="252000" indent="-457200" algn="just">
              <a:lnSpc>
                <a:spcPct val="150000"/>
              </a:lnSpc>
              <a:spcAft>
                <a:spcPts val="0"/>
              </a:spcAft>
              <a:tabLst>
                <a:tab pos="2610485" algn="l"/>
              </a:tabLst>
            </a:pPr>
            <a:r>
              <a:rPr lang="en-US" altLang="zh-CN" sz="2400" b="1" kern="100" dirty="0">
                <a:latin typeface="Times New Roman"/>
                <a:cs typeface="Courier New"/>
              </a:rPr>
              <a:t> </a:t>
            </a:r>
            <a:r>
              <a:rPr lang="en-US" altLang="zh-CN" sz="2400" b="1" kern="100" dirty="0" smtClean="0">
                <a:latin typeface="Times New Roman"/>
                <a:cs typeface="Courier New"/>
              </a:rPr>
              <a:t>	(</a:t>
            </a:r>
            <a:r>
              <a:rPr lang="en-US" altLang="zh-CN" sz="2400" b="1" kern="100" dirty="0">
                <a:latin typeface="Times New Roman"/>
                <a:cs typeface="Courier New"/>
              </a:rPr>
              <a:t>2)</a:t>
            </a:r>
            <a:r>
              <a:rPr lang="en-US" altLang="zh-CN" sz="2400" b="1" i="1" kern="100" dirty="0">
                <a:latin typeface="Times New Roman"/>
                <a:cs typeface="Courier New"/>
              </a:rPr>
              <a:t>x</a:t>
            </a:r>
            <a:r>
              <a:rPr lang="zh-CN" altLang="zh-CN" sz="2400" b="1" kern="100" dirty="0">
                <a:latin typeface="Times New Roman"/>
                <a:cs typeface="Times New Roman"/>
              </a:rPr>
              <a:t>＞</a:t>
            </a:r>
            <a:r>
              <a:rPr lang="en-US" altLang="zh-CN" sz="2400" b="1" kern="100" dirty="0">
                <a:latin typeface="Times New Roman"/>
                <a:cs typeface="Courier New"/>
              </a:rPr>
              <a:t>0</a:t>
            </a:r>
            <a:r>
              <a:rPr lang="zh-CN" altLang="zh-CN" sz="2400" b="1" kern="100" dirty="0">
                <a:latin typeface="Times New Roman"/>
                <a:cs typeface="Times New Roman"/>
              </a:rPr>
              <a:t>，说明物体通过的位移方向与初速度方向相同；</a:t>
            </a:r>
            <a:r>
              <a:rPr lang="en-US" altLang="zh-CN" sz="2400" b="1" i="1" kern="100" dirty="0">
                <a:latin typeface="Times New Roman"/>
                <a:cs typeface="Courier New"/>
              </a:rPr>
              <a:t>x</a:t>
            </a:r>
            <a:r>
              <a:rPr lang="zh-CN" altLang="zh-CN" sz="2400" b="1" kern="100" dirty="0">
                <a:latin typeface="Times New Roman"/>
                <a:cs typeface="Times New Roman"/>
              </a:rPr>
              <a:t>＜</a:t>
            </a:r>
            <a:r>
              <a:rPr lang="en-US" altLang="zh-CN" sz="2400" b="1" kern="100" dirty="0">
                <a:latin typeface="Times New Roman"/>
                <a:cs typeface="Courier New"/>
              </a:rPr>
              <a:t>0</a:t>
            </a:r>
            <a:r>
              <a:rPr lang="zh-CN" altLang="zh-CN" sz="2400" b="1" kern="100" dirty="0">
                <a:latin typeface="Times New Roman"/>
                <a:cs typeface="Times New Roman"/>
              </a:rPr>
              <a:t>，说明位移的方向与初速度的方向相反。</a:t>
            </a:r>
            <a:endParaRPr lang="zh-CN" altLang="zh-CN" sz="1050" kern="100" dirty="0">
              <a:effectLst/>
              <a:latin typeface="宋体"/>
              <a:cs typeface="Courier New"/>
            </a:endParaRPr>
          </a:p>
        </p:txBody>
      </p:sp>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82122" y="653240"/>
            <a:ext cx="11531974"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公式的矢量性</a:t>
            </a:r>
            <a:r>
              <a:rPr lang="zh-CN" altLang="zh-CN" sz="2400" b="1" kern="100" dirty="0">
                <a:latin typeface="Times New Roman"/>
                <a:cs typeface="Times New Roman"/>
              </a:rPr>
              <a:t>：公式中</a:t>
            </a:r>
            <a:r>
              <a:rPr lang="en-US" altLang="zh-CN" sz="2400" b="1" i="1" kern="100" dirty="0">
                <a:latin typeface="Book Antiqua"/>
                <a:cs typeface="Times New Roman"/>
              </a:rPr>
              <a:t>v</a:t>
            </a:r>
            <a:r>
              <a:rPr lang="en-US" altLang="zh-CN" sz="2400" b="1" kern="100" baseline="-25000" dirty="0">
                <a:latin typeface="Times New Roman"/>
                <a:cs typeface="Courier New"/>
              </a:rPr>
              <a:t>0</a:t>
            </a:r>
            <a:r>
              <a:rPr lang="zh-CN" altLang="zh-CN" sz="2400" b="1" kern="100" dirty="0">
                <a:latin typeface="Times New Roman"/>
                <a:cs typeface="Times New Roman"/>
              </a:rPr>
              <a:t>、</a:t>
            </a:r>
            <a:r>
              <a:rPr lang="en-US" altLang="zh-CN" sz="2400" b="1" i="1" kern="100" dirty="0">
                <a:latin typeface="Book Antiqua"/>
                <a:cs typeface="Times New Roman"/>
              </a:rPr>
              <a:t>v</a:t>
            </a:r>
            <a:r>
              <a:rPr lang="zh-CN" altLang="zh-CN" sz="2400" b="1" kern="100" dirty="0">
                <a:latin typeface="Times New Roman"/>
                <a:cs typeface="Times New Roman"/>
              </a:rPr>
              <a:t>、</a:t>
            </a:r>
            <a:r>
              <a:rPr lang="en-US" altLang="zh-CN" sz="2400" b="1" i="1" kern="100" dirty="0">
                <a:latin typeface="Times New Roman"/>
                <a:cs typeface="Courier New"/>
              </a:rPr>
              <a:t>a</a:t>
            </a:r>
            <a:r>
              <a:rPr lang="zh-CN" altLang="zh-CN" sz="2400" b="1" kern="100" dirty="0">
                <a:latin typeface="Times New Roman"/>
                <a:cs typeface="Times New Roman"/>
              </a:rPr>
              <a:t>、</a:t>
            </a:r>
            <a:r>
              <a:rPr lang="en-US" altLang="zh-CN" sz="2400" b="1" i="1" kern="100" dirty="0">
                <a:latin typeface="Times New Roman"/>
                <a:cs typeface="Courier New"/>
              </a:rPr>
              <a:t>x</a:t>
            </a:r>
            <a:r>
              <a:rPr lang="zh-CN" altLang="zh-CN" sz="2400" b="1" kern="100" dirty="0">
                <a:latin typeface="Times New Roman"/>
                <a:cs typeface="Times New Roman"/>
              </a:rPr>
              <a:t>都是矢量，应用时必须选取统一的正方向，一般选</a:t>
            </a:r>
            <a:r>
              <a:rPr lang="en-US" altLang="zh-CN" sz="2400" b="1" i="1" kern="100" dirty="0">
                <a:latin typeface="Book Antiqua"/>
                <a:cs typeface="Times New Roman"/>
              </a:rPr>
              <a:t>v</a:t>
            </a:r>
            <a:r>
              <a:rPr lang="en-US" altLang="zh-CN" sz="2400" b="1" kern="100" baseline="-25000" dirty="0">
                <a:latin typeface="Times New Roman"/>
                <a:cs typeface="Courier New"/>
              </a:rPr>
              <a:t>0</a:t>
            </a:r>
            <a:r>
              <a:rPr lang="zh-CN" altLang="zh-CN" sz="2400" b="1" kern="100" dirty="0">
                <a:latin typeface="Times New Roman"/>
                <a:cs typeface="Times New Roman"/>
              </a:rPr>
              <a:t>方向为正方向。</a:t>
            </a:r>
            <a:endParaRPr lang="zh-CN" altLang="zh-CN" sz="1050" kern="100" dirty="0">
              <a:latin typeface="宋体"/>
              <a:cs typeface="Courier New"/>
            </a:endParaRPr>
          </a:p>
          <a:p>
            <a:pPr marL="252000" indent="-457200" algn="just">
              <a:lnSpc>
                <a:spcPct val="150000"/>
              </a:lnSpc>
              <a:spcAft>
                <a:spcPts val="0"/>
              </a:spcAft>
              <a:tabLst>
                <a:tab pos="261048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物体做加速运动时，</a:t>
            </a:r>
            <a:r>
              <a:rPr lang="en-US" altLang="zh-CN" sz="2400" b="1" i="1" kern="100" dirty="0">
                <a:latin typeface="Times New Roman"/>
                <a:cs typeface="Courier New"/>
              </a:rPr>
              <a:t>a</a:t>
            </a:r>
            <a:r>
              <a:rPr lang="zh-CN" altLang="zh-CN" sz="2400" b="1" kern="100" dirty="0">
                <a:latin typeface="Times New Roman"/>
                <a:cs typeface="Times New Roman"/>
              </a:rPr>
              <a:t>取正值，做减速运动时，</a:t>
            </a:r>
            <a:r>
              <a:rPr lang="en-US" altLang="zh-CN" sz="2400" b="1" i="1" kern="100" dirty="0">
                <a:latin typeface="Times New Roman"/>
                <a:cs typeface="Courier New"/>
              </a:rPr>
              <a:t>a</a:t>
            </a:r>
            <a:r>
              <a:rPr lang="zh-CN" altLang="zh-CN" sz="2400" b="1" kern="100" dirty="0">
                <a:latin typeface="Times New Roman"/>
                <a:cs typeface="Times New Roman"/>
              </a:rPr>
              <a:t>取负值。</a:t>
            </a:r>
            <a:endParaRPr lang="zh-CN" altLang="zh-CN" sz="1050" kern="100" dirty="0">
              <a:latin typeface="宋体"/>
              <a:cs typeface="Courier New"/>
            </a:endParaRPr>
          </a:p>
          <a:p>
            <a:pPr marL="252000" indent="-457200" algn="just">
              <a:lnSpc>
                <a:spcPct val="150000"/>
              </a:lnSpc>
              <a:spcAft>
                <a:spcPts val="0"/>
              </a:spcAft>
              <a:tabLst>
                <a:tab pos="2610485" algn="l"/>
              </a:tabLst>
            </a:pPr>
            <a:r>
              <a:rPr lang="en-US" altLang="zh-CN" sz="2400" b="1" kern="100" dirty="0">
                <a:latin typeface="Times New Roman"/>
                <a:cs typeface="Courier New"/>
              </a:rPr>
              <a:t> </a:t>
            </a:r>
            <a:r>
              <a:rPr lang="en-US" altLang="zh-CN" sz="2400" b="1" kern="100" dirty="0" smtClean="0">
                <a:latin typeface="Times New Roman"/>
                <a:cs typeface="Courier New"/>
              </a:rPr>
              <a:t>	(</a:t>
            </a:r>
            <a:r>
              <a:rPr lang="en-US" altLang="zh-CN" sz="2400" b="1" kern="100" dirty="0">
                <a:latin typeface="Times New Roman"/>
                <a:cs typeface="Courier New"/>
              </a:rPr>
              <a:t>2)</a:t>
            </a:r>
            <a:r>
              <a:rPr lang="en-US" altLang="zh-CN" sz="2400" b="1" i="1" kern="100" dirty="0">
                <a:latin typeface="Times New Roman"/>
                <a:cs typeface="Courier New"/>
              </a:rPr>
              <a:t>x</a:t>
            </a:r>
            <a:r>
              <a:rPr lang="zh-CN" altLang="zh-CN" sz="2400" b="1" kern="100" dirty="0">
                <a:latin typeface="Times New Roman"/>
                <a:cs typeface="Times New Roman"/>
              </a:rPr>
              <a:t>＞</a:t>
            </a:r>
            <a:r>
              <a:rPr lang="en-US" altLang="zh-CN" sz="2400" b="1" kern="100" dirty="0">
                <a:latin typeface="Times New Roman"/>
                <a:cs typeface="Courier New"/>
              </a:rPr>
              <a:t>0</a:t>
            </a:r>
            <a:r>
              <a:rPr lang="zh-CN" altLang="zh-CN" sz="2400" b="1" kern="100" dirty="0">
                <a:latin typeface="Times New Roman"/>
                <a:cs typeface="Times New Roman"/>
              </a:rPr>
              <a:t>，说明物体通过的位移方向与初速度方向相同；</a:t>
            </a:r>
            <a:r>
              <a:rPr lang="en-US" altLang="zh-CN" sz="2400" b="1" i="1" kern="100" dirty="0">
                <a:latin typeface="Times New Roman"/>
                <a:cs typeface="Courier New"/>
              </a:rPr>
              <a:t>x</a:t>
            </a:r>
            <a:r>
              <a:rPr lang="zh-CN" altLang="zh-CN" sz="2400" b="1" kern="100" dirty="0">
                <a:latin typeface="Times New Roman"/>
                <a:cs typeface="Times New Roman"/>
              </a:rPr>
              <a:t>＜</a:t>
            </a:r>
            <a:r>
              <a:rPr lang="en-US" altLang="zh-CN" sz="2400" b="1" kern="100" dirty="0">
                <a:latin typeface="Times New Roman"/>
                <a:cs typeface="Courier New"/>
              </a:rPr>
              <a:t>0</a:t>
            </a:r>
            <a:r>
              <a:rPr lang="zh-CN" altLang="zh-CN" sz="2400" b="1" kern="100" dirty="0">
                <a:latin typeface="Times New Roman"/>
                <a:cs typeface="Times New Roman"/>
              </a:rPr>
              <a:t>，说明位移的方向与初速度的方向相反。</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3459310727"/>
              </p:ext>
            </p:extLst>
          </p:nvPr>
        </p:nvGraphicFramePr>
        <p:xfrm>
          <a:off x="601994" y="3527425"/>
          <a:ext cx="10534650" cy="1947863"/>
        </p:xfrm>
        <a:graphic>
          <a:graphicData uri="http://schemas.openxmlformats.org/presentationml/2006/ole">
            <mc:AlternateContent xmlns:mc="http://schemas.openxmlformats.org/markup-compatibility/2006">
              <mc:Choice xmlns:v="urn:schemas-microsoft-com:vml" Requires="v">
                <p:oleObj spid="_x0000_s154633" name="文档" r:id="rId3" imgW="10524275" imgH="1952416" progId="Word.Document.12">
                  <p:embed/>
                </p:oleObj>
              </mc:Choice>
              <mc:Fallback>
                <p:oleObj name="文档" r:id="rId3" imgW="10524275" imgH="1952416" progId="Word.Document.12">
                  <p:embed/>
                  <p:pic>
                    <p:nvPicPr>
                      <p:cNvPr id="0" name=""/>
                      <p:cNvPicPr/>
                      <p:nvPr/>
                    </p:nvPicPr>
                    <p:blipFill>
                      <a:blip r:embed="rId4"/>
                      <a:stretch>
                        <a:fillRect/>
                      </a:stretch>
                    </p:blipFill>
                    <p:spPr>
                      <a:xfrm>
                        <a:off x="601994" y="3527425"/>
                        <a:ext cx="10534650" cy="1947863"/>
                      </a:xfrm>
                      <a:prstGeom prst="rect">
                        <a:avLst/>
                      </a:prstGeom>
                    </p:spPr>
                  </p:pic>
                </p:oleObj>
              </mc:Fallback>
            </mc:AlternateContent>
          </a:graphicData>
        </a:graphic>
      </p:graphicFrame>
    </p:spTree>
    <p:extLst>
      <p:ext uri="{BB962C8B-B14F-4D97-AF65-F5344CB8AC3E}">
        <p14:creationId xmlns:p14="http://schemas.microsoft.com/office/powerpoint/2010/main" val="1363131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35264" y="368609"/>
            <a:ext cx="11192821"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精典示例</a:t>
            </a:r>
            <a:r>
              <a:rPr lang="en-US" altLang="zh-CN" sz="2400" b="1" kern="100" dirty="0">
                <a:latin typeface="Times New Roman"/>
                <a:ea typeface="黑体"/>
                <a:cs typeface="Courier New"/>
              </a:rPr>
              <a:t>]</a:t>
            </a:r>
            <a:endParaRPr lang="zh-CN" altLang="zh-CN" sz="1050" kern="100" dirty="0">
              <a:latin typeface="宋体"/>
              <a:cs typeface="Courier New"/>
            </a:endParaRPr>
          </a:p>
          <a:p>
            <a:pPr marL="252000" indent="-457200" algn="just">
              <a:lnSpc>
                <a:spcPct val="150000"/>
              </a:lnSpc>
              <a:spcAft>
                <a:spcPts val="0"/>
              </a:spcAft>
              <a:tabLst>
                <a:tab pos="2610485"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zh-CN" altLang="zh-CN" sz="2400" b="1" kern="100" dirty="0">
                <a:latin typeface="Times New Roman"/>
                <a:cs typeface="Times New Roman"/>
              </a:rPr>
              <a:t>随着机动车数量的增加，交通安全问题日益凸显。分析交通违法事例，将警示我们遵守交通法规，珍惜生命。一货车严重超载后的总质量为</a:t>
            </a:r>
            <a:r>
              <a:rPr lang="en-US" altLang="zh-CN" sz="2400" b="1" kern="100" dirty="0">
                <a:latin typeface="Times New Roman"/>
                <a:cs typeface="Courier New"/>
              </a:rPr>
              <a:t>49 t</a:t>
            </a:r>
            <a:r>
              <a:rPr lang="zh-CN" altLang="zh-CN" sz="2400" b="1" kern="100" dirty="0">
                <a:latin typeface="Times New Roman"/>
                <a:cs typeface="Times New Roman"/>
              </a:rPr>
              <a:t>，以</a:t>
            </a:r>
            <a:r>
              <a:rPr lang="en-US" altLang="zh-CN" sz="2400" b="1" kern="100" dirty="0">
                <a:latin typeface="Times New Roman"/>
                <a:cs typeface="Courier New"/>
              </a:rPr>
              <a:t>54 km/h</a:t>
            </a:r>
            <a:r>
              <a:rPr lang="zh-CN" altLang="zh-CN" sz="2400" b="1" kern="100" dirty="0">
                <a:latin typeface="Times New Roman"/>
                <a:cs typeface="Times New Roman"/>
              </a:rPr>
              <a:t>的速率匀速行驶。发现红灯时司机刹车，货车立即做匀减速直线运动，加速度的大小为</a:t>
            </a:r>
            <a:r>
              <a:rPr lang="en-US" altLang="zh-CN" sz="2400" b="1" kern="100" dirty="0">
                <a:latin typeface="Times New Roman"/>
                <a:cs typeface="Courier New"/>
              </a:rPr>
              <a:t>2.5 m/s</a:t>
            </a:r>
            <a:r>
              <a:rPr lang="en-US" altLang="zh-CN" sz="2400" b="1" kern="100" baseline="30000" dirty="0">
                <a:latin typeface="Times New Roman"/>
                <a:cs typeface="Courier New"/>
              </a:rPr>
              <a:t>2</a:t>
            </a:r>
            <a:r>
              <a:rPr lang="en-US" altLang="zh-CN" sz="2400" b="1" kern="100" dirty="0">
                <a:latin typeface="Times New Roman"/>
                <a:cs typeface="Courier New"/>
              </a:rPr>
              <a:t>(</a:t>
            </a:r>
            <a:r>
              <a:rPr lang="zh-CN" altLang="zh-CN" sz="2400" b="1" kern="100" dirty="0">
                <a:latin typeface="Times New Roman"/>
                <a:cs typeface="Times New Roman"/>
              </a:rPr>
              <a:t>不超载时则为</a:t>
            </a:r>
            <a:r>
              <a:rPr lang="en-US" altLang="zh-CN" sz="2400" b="1" kern="100" dirty="0">
                <a:latin typeface="Times New Roman"/>
                <a:cs typeface="Courier New"/>
              </a:rPr>
              <a:t>5 m/s</a:t>
            </a:r>
            <a:r>
              <a:rPr lang="en-US" altLang="zh-CN" sz="2400" b="1" kern="100" baseline="30000" dirty="0">
                <a:latin typeface="Times New Roman"/>
                <a:cs typeface="Courier New"/>
              </a:rPr>
              <a:t>2</a:t>
            </a:r>
            <a:r>
              <a:rPr lang="en-US" altLang="zh-CN" sz="2400" b="1" kern="100" dirty="0">
                <a:latin typeface="Times New Roman"/>
                <a:cs typeface="Courier New"/>
              </a:rPr>
              <a:t>)</a:t>
            </a:r>
            <a:r>
              <a:rPr lang="zh-CN" altLang="zh-CN" sz="2400" b="1" kern="100" dirty="0">
                <a:latin typeface="Times New Roman"/>
                <a:cs typeface="Times New Roman"/>
              </a:rPr>
              <a:t>。</a:t>
            </a:r>
            <a:endParaRPr lang="zh-CN" altLang="zh-CN" sz="1050" kern="100" dirty="0">
              <a:latin typeface="宋体"/>
              <a:cs typeface="Courier New"/>
            </a:endParaRPr>
          </a:p>
          <a:p>
            <a:pPr marL="252000" indent="-457200" algn="just">
              <a:lnSpc>
                <a:spcPct val="150000"/>
              </a:lnSpc>
              <a:spcAft>
                <a:spcPts val="0"/>
              </a:spcAft>
              <a:tabLst>
                <a:tab pos="261048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若前方无阻挡，问从刹车到停下来此货车在超载及不超载时分别前进多远？</a:t>
            </a:r>
            <a:endParaRPr lang="zh-CN" altLang="zh-CN" sz="1050" kern="100" dirty="0">
              <a:latin typeface="宋体"/>
              <a:cs typeface="Courier New"/>
            </a:endParaRPr>
          </a:p>
          <a:p>
            <a:pPr marL="252000" indent="-457200" algn="just">
              <a:lnSpc>
                <a:spcPct val="150000"/>
              </a:lnSpc>
              <a:spcAft>
                <a:spcPts val="0"/>
              </a:spcAft>
              <a:tabLst>
                <a:tab pos="261048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若超载货车刹车时正前方</a:t>
            </a:r>
            <a:r>
              <a:rPr lang="en-US" altLang="zh-CN" sz="2400" b="1" kern="100" dirty="0">
                <a:latin typeface="Times New Roman"/>
                <a:cs typeface="Courier New"/>
              </a:rPr>
              <a:t>25 m</a:t>
            </a:r>
            <a:r>
              <a:rPr lang="zh-CN" altLang="zh-CN" sz="2400" b="1" kern="100" dirty="0">
                <a:latin typeface="Times New Roman"/>
                <a:cs typeface="Times New Roman"/>
              </a:rPr>
              <a:t>处停着总质量为</a:t>
            </a:r>
            <a:r>
              <a:rPr lang="en-US" altLang="zh-CN" sz="2400" b="1" kern="100" dirty="0">
                <a:latin typeface="Times New Roman"/>
                <a:cs typeface="Courier New"/>
              </a:rPr>
              <a:t>1 t</a:t>
            </a:r>
            <a:r>
              <a:rPr lang="zh-CN" altLang="zh-CN" sz="2400" b="1" kern="100" dirty="0">
                <a:latin typeface="Times New Roman"/>
                <a:cs typeface="Times New Roman"/>
              </a:rPr>
              <a:t>的轿车，两车将发生碰撞，求相撞时货车的速度。</a:t>
            </a:r>
            <a:endParaRPr lang="zh-CN" altLang="zh-CN" sz="1050" kern="100" dirty="0">
              <a:effectLst/>
              <a:latin typeface="宋体"/>
              <a:cs typeface="Courier New"/>
            </a:endParaRPr>
          </a:p>
        </p:txBody>
      </p:sp>
    </p:spTree>
    <p:extLst>
      <p:ext uri="{BB962C8B-B14F-4D97-AF65-F5344CB8AC3E}">
        <p14:creationId xmlns:p14="http://schemas.microsoft.com/office/powerpoint/2010/main" val="2613269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82122" y="733657"/>
            <a:ext cx="1153197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dirty="0">
                <a:latin typeface="Times New Roman"/>
                <a:ea typeface="黑体"/>
                <a:cs typeface="Times New Roman"/>
              </a:rPr>
              <a:t>审题指导</a:t>
            </a:r>
            <a:endParaRPr lang="zh-CN" altLang="zh-CN" sz="1050"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2401424336"/>
              </p:ext>
            </p:extLst>
          </p:nvPr>
        </p:nvGraphicFramePr>
        <p:xfrm>
          <a:off x="875333" y="1628770"/>
          <a:ext cx="10081288" cy="2388515"/>
        </p:xfrm>
        <a:graphic>
          <a:graphicData uri="http://schemas.openxmlformats.org/drawingml/2006/table">
            <a:tbl>
              <a:tblPr/>
              <a:tblGrid>
                <a:gridCol w="2028753"/>
                <a:gridCol w="8052535"/>
              </a:tblGrid>
              <a:tr h="495063">
                <a:tc>
                  <a:txBody>
                    <a:bodyPr/>
                    <a:lstStyle/>
                    <a:p>
                      <a:pPr algn="ctr">
                        <a:lnSpc>
                          <a:spcPct val="150000"/>
                        </a:lnSpc>
                        <a:spcAft>
                          <a:spcPts val="0"/>
                        </a:spcAft>
                        <a:tabLst>
                          <a:tab pos="2610485" algn="l"/>
                        </a:tabLst>
                      </a:pPr>
                      <a:r>
                        <a:rPr lang="zh-CN" sz="2400" b="1" kern="100">
                          <a:effectLst/>
                          <a:latin typeface="Times New Roman"/>
                          <a:cs typeface="Times New Roman"/>
                        </a:rPr>
                        <a:t>关键词</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400" b="1" kern="100">
                          <a:effectLst/>
                          <a:latin typeface="Times New Roman"/>
                          <a:cs typeface="Times New Roman"/>
                        </a:rPr>
                        <a:t>分析</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5063">
                <a:tc>
                  <a:txBody>
                    <a:bodyPr/>
                    <a:lstStyle/>
                    <a:p>
                      <a:pPr algn="ctr">
                        <a:lnSpc>
                          <a:spcPct val="150000"/>
                        </a:lnSpc>
                        <a:spcAft>
                          <a:spcPts val="0"/>
                        </a:spcAft>
                        <a:tabLst>
                          <a:tab pos="2610485" algn="l"/>
                        </a:tabLst>
                      </a:pPr>
                      <a:r>
                        <a:rPr lang="en-US" sz="2400" b="1" kern="100">
                          <a:effectLst/>
                          <a:latin typeface="Times New Roman"/>
                          <a:cs typeface="Courier New"/>
                        </a:rPr>
                        <a:t>54 km/h</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400" b="1" kern="100">
                          <a:effectLst/>
                          <a:latin typeface="Times New Roman"/>
                          <a:cs typeface="Times New Roman"/>
                        </a:rPr>
                        <a:t>开始减速时的速度</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2595">
                <a:tc>
                  <a:txBody>
                    <a:bodyPr/>
                    <a:lstStyle/>
                    <a:p>
                      <a:pPr algn="ctr">
                        <a:lnSpc>
                          <a:spcPct val="150000"/>
                        </a:lnSpc>
                        <a:spcAft>
                          <a:spcPts val="0"/>
                        </a:spcAft>
                        <a:tabLst>
                          <a:tab pos="2610485" algn="l"/>
                        </a:tabLst>
                      </a:pPr>
                      <a:r>
                        <a:rPr lang="zh-CN" sz="2400" b="1" kern="100">
                          <a:effectLst/>
                          <a:latin typeface="Times New Roman"/>
                          <a:cs typeface="Times New Roman"/>
                        </a:rPr>
                        <a:t>分别前进多远</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400" b="1" kern="100">
                          <a:effectLst/>
                          <a:latin typeface="Times New Roman"/>
                          <a:cs typeface="Times New Roman"/>
                        </a:rPr>
                        <a:t>减速运动至停止，超载时</a:t>
                      </a:r>
                      <a:r>
                        <a:rPr lang="en-US" sz="2400" b="1" i="1" kern="100">
                          <a:effectLst/>
                          <a:latin typeface="Times New Roman"/>
                          <a:cs typeface="Courier New"/>
                        </a:rPr>
                        <a:t>a</a:t>
                      </a:r>
                      <a:r>
                        <a:rPr lang="zh-CN" sz="2400" b="1" kern="100">
                          <a:effectLst/>
                          <a:latin typeface="Times New Roman"/>
                          <a:cs typeface="Times New Roman"/>
                        </a:rPr>
                        <a:t>＝</a:t>
                      </a:r>
                      <a:r>
                        <a:rPr lang="en-US" sz="2400" b="1" kern="100">
                          <a:effectLst/>
                          <a:latin typeface="Times New Roman"/>
                          <a:cs typeface="Courier New"/>
                        </a:rPr>
                        <a:t>2.5 m/s</a:t>
                      </a:r>
                      <a:r>
                        <a:rPr lang="en-US" sz="2400" b="1" kern="100" baseline="30000">
                          <a:effectLst/>
                          <a:latin typeface="Times New Roman"/>
                          <a:cs typeface="Courier New"/>
                        </a:rPr>
                        <a:t>2</a:t>
                      </a:r>
                      <a:r>
                        <a:rPr lang="zh-CN" sz="2400" b="1" kern="100">
                          <a:effectLst/>
                          <a:latin typeface="Times New Roman"/>
                          <a:cs typeface="Times New Roman"/>
                        </a:rPr>
                        <a:t>，不超载时</a:t>
                      </a:r>
                      <a:r>
                        <a:rPr lang="en-US" sz="2400" b="1" i="1" kern="100">
                          <a:effectLst/>
                          <a:latin typeface="Times New Roman"/>
                          <a:cs typeface="Courier New"/>
                        </a:rPr>
                        <a:t>a</a:t>
                      </a:r>
                      <a:r>
                        <a:rPr lang="zh-CN" sz="2400" b="1" kern="100">
                          <a:effectLst/>
                          <a:latin typeface="Times New Roman"/>
                          <a:cs typeface="Times New Roman"/>
                        </a:rPr>
                        <a:t>＝</a:t>
                      </a:r>
                      <a:r>
                        <a:rPr lang="en-US" sz="2400" b="1" kern="100">
                          <a:effectLst/>
                          <a:latin typeface="Times New Roman"/>
                          <a:cs typeface="Courier New"/>
                        </a:rPr>
                        <a:t>5 m/s</a:t>
                      </a:r>
                      <a:r>
                        <a:rPr lang="en-US" sz="2400" b="1" kern="100" baseline="30000">
                          <a:effectLst/>
                          <a:latin typeface="Times New Roman"/>
                          <a:cs typeface="Courier New"/>
                        </a:rPr>
                        <a:t>2</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532">
                <a:tc>
                  <a:txBody>
                    <a:bodyPr/>
                    <a:lstStyle/>
                    <a:p>
                      <a:pPr algn="ctr">
                        <a:lnSpc>
                          <a:spcPct val="150000"/>
                        </a:lnSpc>
                        <a:spcAft>
                          <a:spcPts val="0"/>
                        </a:spcAft>
                        <a:tabLst>
                          <a:tab pos="2610485" algn="l"/>
                        </a:tabLst>
                      </a:pPr>
                      <a:r>
                        <a:rPr lang="en-US" sz="2400" b="1" kern="100">
                          <a:effectLst/>
                          <a:latin typeface="Times New Roman"/>
                          <a:cs typeface="Courier New"/>
                        </a:rPr>
                        <a:t>25 m</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400" b="1" kern="100" dirty="0">
                          <a:effectLst/>
                          <a:latin typeface="Times New Roman"/>
                          <a:cs typeface="Times New Roman"/>
                        </a:rPr>
                        <a:t>刹车时通过的位移</a:t>
                      </a:r>
                      <a:endParaRPr lang="zh-CN" sz="1000" kern="100" dirty="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132692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813071" y="2560860"/>
            <a:ext cx="1086364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dirty="0">
                <a:solidFill>
                  <a:srgbClr val="0000FF"/>
                </a:solidFill>
                <a:latin typeface="Times New Roman"/>
                <a:ea typeface="仿宋_GB2312"/>
                <a:cs typeface="Times New Roman"/>
              </a:rPr>
              <a:t>由题意知，</a:t>
            </a:r>
            <a:r>
              <a:rPr lang="en-US" altLang="zh-CN" sz="2400" b="1" i="1" kern="100" dirty="0">
                <a:solidFill>
                  <a:srgbClr val="0000FF"/>
                </a:solidFill>
                <a:latin typeface="Book Antiqua"/>
                <a:ea typeface="仿宋_GB2312"/>
                <a:cs typeface="Times New Roman"/>
              </a:rPr>
              <a:t>v</a:t>
            </a:r>
            <a:r>
              <a:rPr lang="en-US" altLang="zh-CN" sz="2400" b="1" kern="100" baseline="-25000" dirty="0">
                <a:solidFill>
                  <a:srgbClr val="0000FF"/>
                </a:solidFill>
                <a:latin typeface="Times New Roman"/>
                <a:ea typeface="仿宋_GB2312"/>
                <a:cs typeface="Courier New"/>
              </a:rPr>
              <a:t>0</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54 km/h</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15 m/s</a:t>
            </a:r>
            <a:r>
              <a:rPr lang="zh-CN" altLang="zh-CN" sz="2400" b="1" kern="100" dirty="0">
                <a:solidFill>
                  <a:srgbClr val="0000FF"/>
                </a:solidFill>
                <a:latin typeface="Times New Roman"/>
                <a:ea typeface="仿宋_GB2312"/>
                <a:cs typeface="Times New Roman"/>
              </a:rPr>
              <a:t>，</a:t>
            </a:r>
            <a:r>
              <a:rPr lang="en-US" altLang="zh-CN" sz="2400" b="1" i="1" kern="100" dirty="0">
                <a:solidFill>
                  <a:srgbClr val="0000FF"/>
                </a:solidFill>
                <a:latin typeface="Book Antiqua"/>
                <a:ea typeface="仿宋_GB2312"/>
                <a:cs typeface="Times New Roman"/>
              </a:rPr>
              <a:t>v</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0</a:t>
            </a:r>
            <a:r>
              <a:rPr lang="zh-CN" altLang="zh-CN" sz="2400" b="1" kern="100" dirty="0">
                <a:solidFill>
                  <a:srgbClr val="0000FF"/>
                </a:solidFill>
                <a:latin typeface="Times New Roman"/>
                <a:ea typeface="仿宋_GB2312"/>
                <a:cs typeface="Times New Roman"/>
              </a:rPr>
              <a:t>，</a:t>
            </a:r>
            <a:r>
              <a:rPr lang="en-US" altLang="zh-CN" sz="2400" b="1" i="1" kern="100" dirty="0">
                <a:solidFill>
                  <a:srgbClr val="0000FF"/>
                </a:solidFill>
                <a:latin typeface="Times New Roman"/>
                <a:ea typeface="仿宋_GB2312"/>
                <a:cs typeface="Courier New"/>
              </a:rPr>
              <a:t>a</a:t>
            </a:r>
            <a:r>
              <a:rPr lang="en-US" altLang="zh-CN" sz="2400" b="1" kern="100" baseline="-250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2.5 m/s</a:t>
            </a:r>
            <a:r>
              <a:rPr lang="en-US" altLang="zh-CN" sz="2400" b="1" kern="100" baseline="300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a:t>
            </a:r>
            <a:endParaRPr lang="zh-CN" altLang="zh-CN" sz="1050" kern="100" dirty="0">
              <a:latin typeface="宋体"/>
              <a:cs typeface="Courier New"/>
            </a:endParaRPr>
          </a:p>
          <a:p>
            <a:pPr algn="just">
              <a:lnSpc>
                <a:spcPct val="150000"/>
              </a:lnSpc>
              <a:spcAft>
                <a:spcPts val="0"/>
              </a:spcAft>
              <a:tabLst>
                <a:tab pos="2610485" algn="l"/>
              </a:tabLst>
            </a:pPr>
            <a:r>
              <a:rPr lang="en-US" altLang="zh-CN" sz="2400" b="1" i="1" kern="100" dirty="0">
                <a:solidFill>
                  <a:srgbClr val="0000FF"/>
                </a:solidFill>
                <a:latin typeface="Times New Roman"/>
                <a:ea typeface="仿宋_GB2312"/>
                <a:cs typeface="Courier New"/>
              </a:rPr>
              <a:t>a</a:t>
            </a:r>
            <a:r>
              <a:rPr lang="en-US" altLang="zh-CN" sz="2400" b="1" kern="100" baseline="-250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5 m/s</a:t>
            </a:r>
            <a:r>
              <a:rPr lang="en-US" altLang="zh-CN" sz="2400" b="1" kern="100" baseline="30000" dirty="0">
                <a:solidFill>
                  <a:srgbClr val="0000FF"/>
                </a:solidFill>
                <a:latin typeface="Times New Roman"/>
                <a:ea typeface="仿宋_GB2312"/>
                <a:cs typeface="Courier New"/>
              </a:rPr>
              <a:t>2</a:t>
            </a:r>
            <a:endParaRPr lang="zh-CN" altLang="zh-CN" sz="1050" kern="100" dirty="0">
              <a:latin typeface="宋体"/>
              <a:cs typeface="Courier New"/>
            </a:endParaRPr>
          </a:p>
          <a:p>
            <a:pPr algn="just">
              <a:lnSpc>
                <a:spcPct val="150000"/>
              </a:lnSpc>
              <a:spcAft>
                <a:spcPts val="0"/>
              </a:spcAft>
              <a:tabLst>
                <a:tab pos="2610485" algn="l"/>
              </a:tabLst>
            </a:pPr>
            <a:r>
              <a:rPr lang="zh-CN" altLang="zh-CN" sz="2400" b="1" kern="100" dirty="0">
                <a:solidFill>
                  <a:srgbClr val="0000FF"/>
                </a:solidFill>
                <a:latin typeface="Times New Roman"/>
                <a:ea typeface="仿宋_GB2312"/>
                <a:cs typeface="Times New Roman"/>
              </a:rPr>
              <a:t>代入数据得，超载时</a:t>
            </a:r>
            <a:r>
              <a:rPr lang="en-US" altLang="zh-CN" sz="2400" b="1" i="1" kern="100" dirty="0">
                <a:solidFill>
                  <a:srgbClr val="0000FF"/>
                </a:solidFill>
                <a:latin typeface="Times New Roman"/>
                <a:ea typeface="仿宋_GB2312"/>
                <a:cs typeface="Courier New"/>
              </a:rPr>
              <a:t>x</a:t>
            </a:r>
            <a:r>
              <a:rPr lang="en-US" altLang="zh-CN" sz="2400" b="1" kern="100" baseline="-250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45 m</a:t>
            </a:r>
            <a:endParaRPr lang="zh-CN" altLang="zh-CN" sz="1050" kern="100" dirty="0">
              <a:latin typeface="宋体"/>
              <a:cs typeface="Courier New"/>
            </a:endParaRPr>
          </a:p>
          <a:p>
            <a:pPr algn="just">
              <a:lnSpc>
                <a:spcPct val="150000"/>
              </a:lnSpc>
              <a:spcAft>
                <a:spcPts val="0"/>
              </a:spcAft>
              <a:tabLst>
                <a:tab pos="2610485" algn="l"/>
              </a:tabLst>
            </a:pPr>
            <a:r>
              <a:rPr lang="zh-CN" altLang="zh-CN" sz="2400" b="1" kern="100" dirty="0">
                <a:solidFill>
                  <a:srgbClr val="0000FF"/>
                </a:solidFill>
                <a:latin typeface="Times New Roman"/>
                <a:ea typeface="仿宋_GB2312"/>
                <a:cs typeface="Times New Roman"/>
              </a:rPr>
              <a:t>不超载时</a:t>
            </a:r>
            <a:r>
              <a:rPr lang="en-US" altLang="zh-CN" sz="2400" b="1" i="1" kern="100" dirty="0">
                <a:solidFill>
                  <a:srgbClr val="0000FF"/>
                </a:solidFill>
                <a:latin typeface="Times New Roman"/>
                <a:ea typeface="仿宋_GB2312"/>
                <a:cs typeface="Courier New"/>
              </a:rPr>
              <a:t>x</a:t>
            </a:r>
            <a:r>
              <a:rPr lang="en-US" altLang="zh-CN" sz="2400" b="1" kern="100" baseline="-250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22.5 m</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3677124495"/>
              </p:ext>
            </p:extLst>
          </p:nvPr>
        </p:nvGraphicFramePr>
        <p:xfrm>
          <a:off x="819150" y="1354046"/>
          <a:ext cx="10391775" cy="2160588"/>
        </p:xfrm>
        <a:graphic>
          <a:graphicData uri="http://schemas.openxmlformats.org/presentationml/2006/ole">
            <mc:AlternateContent xmlns:mc="http://schemas.openxmlformats.org/markup-compatibility/2006">
              <mc:Choice xmlns:v="urn:schemas-microsoft-com:vml" Requires="v">
                <p:oleObj spid="_x0000_s155659" name="文档" r:id="rId3" imgW="10384714" imgH="2166631" progId="Word.Document.12">
                  <p:embed/>
                </p:oleObj>
              </mc:Choice>
              <mc:Fallback>
                <p:oleObj name="文档" r:id="rId3" imgW="10384714" imgH="2166631" progId="Word.Document.12">
                  <p:embed/>
                  <p:pic>
                    <p:nvPicPr>
                      <p:cNvPr id="0" name=""/>
                      <p:cNvPicPr/>
                      <p:nvPr/>
                    </p:nvPicPr>
                    <p:blipFill>
                      <a:blip r:embed="rId4"/>
                      <a:stretch>
                        <a:fillRect/>
                      </a:stretch>
                    </p:blipFill>
                    <p:spPr>
                      <a:xfrm>
                        <a:off x="819150" y="1354046"/>
                        <a:ext cx="10391775" cy="2160588"/>
                      </a:xfrm>
                      <a:prstGeom prst="rect">
                        <a:avLst/>
                      </a:prstGeom>
                    </p:spPr>
                  </p:pic>
                </p:oleObj>
              </mc:Fallback>
            </mc:AlternateContent>
          </a:graphicData>
        </a:graphic>
      </p:graphicFrame>
    </p:spTree>
    <p:extLst>
      <p:ext uri="{BB962C8B-B14F-4D97-AF65-F5344CB8AC3E}">
        <p14:creationId xmlns:p14="http://schemas.microsoft.com/office/powerpoint/2010/main" val="261326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linds(horizontal)">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linds(horizontal)">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695310" y="3032775"/>
            <a:ext cx="9530557"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(1)45 m</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22.5 m</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(2)10 m/s</a:t>
            </a:r>
            <a:endParaRPr lang="zh-CN" altLang="zh-CN" sz="1050" kern="100" dirty="0">
              <a:solidFill>
                <a:srgbClr val="FF0000"/>
              </a:solidFill>
              <a:effectLst/>
              <a:latin typeface="宋体"/>
              <a:cs typeface="Courier New"/>
            </a:endParaRPr>
          </a:p>
        </p:txBody>
      </p:sp>
      <p:sp>
        <p:nvSpPr>
          <p:cNvPr id="4" name="矩形 1"/>
          <p:cNvSpPr>
            <a:spLocks noChangeArrowheads="1"/>
          </p:cNvSpPr>
          <p:nvPr/>
        </p:nvSpPr>
        <p:spPr bwMode="auto">
          <a:xfrm>
            <a:off x="756599" y="1890595"/>
            <a:ext cx="11192821"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dirty="0">
                <a:solidFill>
                  <a:srgbClr val="0000FF"/>
                </a:solidFill>
                <a:latin typeface="Times New Roman"/>
                <a:ea typeface="仿宋_GB2312"/>
                <a:cs typeface="Times New Roman"/>
              </a:rPr>
              <a:t>相撞时货车的速度</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2663589712"/>
              </p:ext>
            </p:extLst>
          </p:nvPr>
        </p:nvGraphicFramePr>
        <p:xfrm>
          <a:off x="879475" y="1592591"/>
          <a:ext cx="8216900" cy="998537"/>
        </p:xfrm>
        <a:graphic>
          <a:graphicData uri="http://schemas.openxmlformats.org/presentationml/2006/ole">
            <mc:AlternateContent xmlns:mc="http://schemas.openxmlformats.org/markup-compatibility/2006">
              <mc:Choice xmlns:v="urn:schemas-microsoft-com:vml" Requires="v">
                <p:oleObj spid="_x0000_s156691" name="文档" r:id="rId3" imgW="8234825" imgH="1011670" progId="Word.Document.12">
                  <p:embed/>
                </p:oleObj>
              </mc:Choice>
              <mc:Fallback>
                <p:oleObj name="文档" r:id="rId3" imgW="8234825" imgH="1011670" progId="Word.Document.12">
                  <p:embed/>
                  <p:pic>
                    <p:nvPicPr>
                      <p:cNvPr id="0" name="对象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9475" y="1592591"/>
                        <a:ext cx="8216900" cy="99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对象 2"/>
          <p:cNvGraphicFramePr>
            <a:graphicFrameLocks noChangeAspect="1"/>
          </p:cNvGraphicFramePr>
          <p:nvPr>
            <p:extLst>
              <p:ext uri="{D42A27DB-BD31-4B8C-83A1-F6EECF244321}">
                <p14:modId xmlns:p14="http://schemas.microsoft.com/office/powerpoint/2010/main" val="2496812557"/>
              </p:ext>
            </p:extLst>
          </p:nvPr>
        </p:nvGraphicFramePr>
        <p:xfrm>
          <a:off x="879475" y="2547638"/>
          <a:ext cx="8905875" cy="760413"/>
        </p:xfrm>
        <a:graphic>
          <a:graphicData uri="http://schemas.openxmlformats.org/presentationml/2006/ole">
            <mc:AlternateContent xmlns:mc="http://schemas.openxmlformats.org/markup-compatibility/2006">
              <mc:Choice xmlns:v="urn:schemas-microsoft-com:vml" Requires="v">
                <p:oleObj spid="_x0000_s156692" name="文档" r:id="rId5" imgW="8900258" imgH="761813" progId="Word.Document.12">
                  <p:embed/>
                </p:oleObj>
              </mc:Choice>
              <mc:Fallback>
                <p:oleObj name="文档" r:id="rId5" imgW="8900258" imgH="761813" progId="Word.Document.12">
                  <p:embed/>
                  <p:pic>
                    <p:nvPicPr>
                      <p:cNvPr id="0" name=""/>
                      <p:cNvPicPr/>
                      <p:nvPr/>
                    </p:nvPicPr>
                    <p:blipFill>
                      <a:blip r:embed="rId6"/>
                      <a:stretch>
                        <a:fillRect/>
                      </a:stretch>
                    </p:blipFill>
                    <p:spPr>
                      <a:xfrm>
                        <a:off x="879475" y="2547638"/>
                        <a:ext cx="8905875" cy="760413"/>
                      </a:xfrm>
                      <a:prstGeom prst="rect">
                        <a:avLst/>
                      </a:prstGeom>
                    </p:spPr>
                  </p:pic>
                </p:oleObj>
              </mc:Fallback>
            </mc:AlternateContent>
          </a:graphicData>
        </a:graphic>
      </p:graphicFrame>
    </p:spTree>
    <p:extLst>
      <p:ext uri="{BB962C8B-B14F-4D97-AF65-F5344CB8AC3E}">
        <p14:creationId xmlns:p14="http://schemas.microsoft.com/office/powerpoint/2010/main" val="261326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335264" y="548632"/>
            <a:ext cx="11531974"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Lst>
            </a:pPr>
            <a:r>
              <a:rPr lang="en-US" altLang="zh-CN" sz="2400" b="1" kern="100" dirty="0">
                <a:latin typeface="Arial"/>
                <a:ea typeface="黑体"/>
                <a:cs typeface="Courier New"/>
              </a:rPr>
              <a:t>[</a:t>
            </a:r>
            <a:r>
              <a:rPr lang="zh-CN" altLang="zh-CN" sz="2400" b="1" kern="100" dirty="0">
                <a:latin typeface="Arial"/>
                <a:ea typeface="黑体"/>
                <a:cs typeface="Arial"/>
              </a:rPr>
              <a:t>针对训练</a:t>
            </a:r>
            <a:r>
              <a:rPr lang="en-US" altLang="zh-CN" sz="2400" b="1" kern="100" dirty="0">
                <a:latin typeface="Arial"/>
                <a:ea typeface="黑体"/>
                <a:cs typeface="Courier New"/>
              </a:rPr>
              <a:t>1]</a:t>
            </a:r>
            <a:r>
              <a:rPr lang="en-US" altLang="zh-CN" sz="2400" b="1" kern="100" dirty="0">
                <a:latin typeface="Times New Roman"/>
                <a:cs typeface="Courier New"/>
              </a:rPr>
              <a:t> </a:t>
            </a:r>
            <a:r>
              <a:rPr lang="zh-CN" altLang="zh-CN" sz="2400" b="1" kern="100" dirty="0">
                <a:latin typeface="Times New Roman"/>
                <a:cs typeface="Times New Roman"/>
              </a:rPr>
              <a:t>如图</a:t>
            </a:r>
            <a:r>
              <a:rPr lang="en-US" altLang="zh-CN" sz="2400" b="1" kern="100" dirty="0">
                <a:latin typeface="Times New Roman"/>
                <a:cs typeface="Courier New"/>
              </a:rPr>
              <a:t>1</a:t>
            </a:r>
            <a:r>
              <a:rPr lang="zh-CN" altLang="zh-CN" sz="2400" b="1" kern="100" dirty="0">
                <a:latin typeface="Times New Roman"/>
                <a:cs typeface="Times New Roman"/>
              </a:rPr>
              <a:t>所示，物体</a:t>
            </a:r>
            <a:r>
              <a:rPr lang="en-US" altLang="zh-CN" sz="2400" b="1" i="1" kern="100" dirty="0">
                <a:latin typeface="Times New Roman"/>
                <a:cs typeface="Courier New"/>
              </a:rPr>
              <a:t>A</a:t>
            </a:r>
            <a:r>
              <a:rPr lang="zh-CN" altLang="zh-CN" sz="2400" b="1" kern="100" dirty="0">
                <a:latin typeface="Times New Roman"/>
                <a:cs typeface="Times New Roman"/>
              </a:rPr>
              <a:t>在斜面上匀加速由静止滑下</a:t>
            </a:r>
            <a:r>
              <a:rPr lang="en-US" altLang="zh-CN" sz="2400" b="1" i="1" kern="100" dirty="0">
                <a:latin typeface="Times New Roman"/>
                <a:cs typeface="Courier New"/>
              </a:rPr>
              <a:t>x</a:t>
            </a:r>
            <a:r>
              <a:rPr lang="en-US" altLang="zh-CN" sz="2400" b="1" kern="100" baseline="-25000" dirty="0">
                <a:latin typeface="Times New Roman"/>
                <a:cs typeface="Courier New"/>
              </a:rPr>
              <a:t>1</a:t>
            </a:r>
            <a:r>
              <a:rPr lang="zh-CN" altLang="zh-CN" sz="2400" b="1" kern="100" dirty="0">
                <a:latin typeface="Times New Roman"/>
                <a:cs typeface="Times New Roman"/>
              </a:rPr>
              <a:t>后，又匀减速地在平面上滑过</a:t>
            </a:r>
            <a:r>
              <a:rPr lang="en-US" altLang="zh-CN" sz="2400" b="1" i="1" kern="100" dirty="0">
                <a:latin typeface="Times New Roman"/>
                <a:cs typeface="Courier New"/>
              </a:rPr>
              <a:t>x</a:t>
            </a:r>
            <a:r>
              <a:rPr lang="en-US" altLang="zh-CN" sz="2400" b="1" kern="100" baseline="-25000" dirty="0">
                <a:latin typeface="Times New Roman"/>
                <a:cs typeface="Courier New"/>
              </a:rPr>
              <a:t>2</a:t>
            </a:r>
            <a:r>
              <a:rPr lang="zh-CN" altLang="zh-CN" sz="2400" b="1" kern="100" dirty="0">
                <a:latin typeface="Times New Roman"/>
                <a:cs typeface="Times New Roman"/>
              </a:rPr>
              <a:t>后停下，测得</a:t>
            </a:r>
            <a:r>
              <a:rPr lang="en-US" altLang="zh-CN" sz="2400" b="1" i="1" kern="100" dirty="0">
                <a:latin typeface="Times New Roman"/>
                <a:cs typeface="Courier New"/>
              </a:rPr>
              <a:t>x</a:t>
            </a:r>
            <a:r>
              <a:rPr lang="en-US" altLang="zh-CN" sz="2400" b="1" kern="100" baseline="-25000" dirty="0">
                <a:latin typeface="Times New Roman"/>
                <a:cs typeface="Courier New"/>
              </a:rPr>
              <a:t>2</a:t>
            </a:r>
            <a:r>
              <a:rPr lang="zh-CN" altLang="zh-CN" sz="2400" b="1" kern="100" dirty="0">
                <a:latin typeface="Times New Roman"/>
                <a:cs typeface="Times New Roman"/>
              </a:rPr>
              <a:t>＝</a:t>
            </a:r>
            <a:r>
              <a:rPr lang="en-US" altLang="zh-CN" sz="2400" b="1" kern="100" dirty="0">
                <a:latin typeface="Times New Roman"/>
                <a:cs typeface="Courier New"/>
              </a:rPr>
              <a:t>2</a:t>
            </a:r>
            <a:r>
              <a:rPr lang="en-US" altLang="zh-CN" sz="2400" b="1" i="1" kern="100" dirty="0">
                <a:latin typeface="Times New Roman"/>
                <a:cs typeface="Courier New"/>
              </a:rPr>
              <a:t>x</a:t>
            </a:r>
            <a:r>
              <a:rPr lang="en-US" altLang="zh-CN" sz="2400" b="1" kern="100" baseline="-25000" dirty="0">
                <a:latin typeface="Times New Roman"/>
                <a:cs typeface="Courier New"/>
              </a:rPr>
              <a:t>1</a:t>
            </a:r>
            <a:r>
              <a:rPr lang="zh-CN" altLang="zh-CN" sz="2400" b="1" kern="100" dirty="0">
                <a:latin typeface="Times New Roman"/>
                <a:cs typeface="Times New Roman"/>
              </a:rPr>
              <a:t>，则物体在斜面上的加速度</a:t>
            </a:r>
            <a:r>
              <a:rPr lang="en-US" altLang="zh-CN" sz="2400" b="1" i="1" kern="100" dirty="0">
                <a:latin typeface="Times New Roman"/>
                <a:cs typeface="Courier New"/>
              </a:rPr>
              <a:t>a</a:t>
            </a:r>
            <a:r>
              <a:rPr lang="en-US" altLang="zh-CN" sz="2400" b="1" kern="100" baseline="-25000" dirty="0">
                <a:latin typeface="Times New Roman"/>
                <a:cs typeface="Courier New"/>
              </a:rPr>
              <a:t>1</a:t>
            </a:r>
            <a:r>
              <a:rPr lang="zh-CN" altLang="zh-CN" sz="2400" b="1" kern="100" dirty="0">
                <a:latin typeface="Times New Roman"/>
                <a:cs typeface="Times New Roman"/>
              </a:rPr>
              <a:t>与平面上加速度</a:t>
            </a:r>
            <a:r>
              <a:rPr lang="en-US" altLang="zh-CN" sz="2400" b="1" i="1" kern="100" dirty="0">
                <a:latin typeface="Times New Roman"/>
                <a:cs typeface="Courier New"/>
              </a:rPr>
              <a:t>a</a:t>
            </a:r>
            <a:r>
              <a:rPr lang="en-US" altLang="zh-CN" sz="2400" b="1" kern="100" baseline="-25000" dirty="0">
                <a:latin typeface="Times New Roman"/>
                <a:cs typeface="Courier New"/>
              </a:rPr>
              <a:t>2</a:t>
            </a:r>
            <a:r>
              <a:rPr lang="zh-CN" altLang="zh-CN" sz="2400" b="1" kern="100" dirty="0">
                <a:latin typeface="Times New Roman"/>
                <a:cs typeface="Times New Roman"/>
              </a:rPr>
              <a:t>的大小关系为</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pic>
        <p:nvPicPr>
          <p:cNvPr id="157698" name="Picture 2" descr="W14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33423" y="2458720"/>
            <a:ext cx="4359475" cy="1046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p:cNvGraphicFramePr>
            <a:graphicFrameLocks noChangeAspect="1"/>
          </p:cNvGraphicFramePr>
          <p:nvPr>
            <p:extLst>
              <p:ext uri="{D42A27DB-BD31-4B8C-83A1-F6EECF244321}">
                <p14:modId xmlns:p14="http://schemas.microsoft.com/office/powerpoint/2010/main" val="647110114"/>
              </p:ext>
            </p:extLst>
          </p:nvPr>
        </p:nvGraphicFramePr>
        <p:xfrm>
          <a:off x="996950" y="3789046"/>
          <a:ext cx="10071100" cy="1993900"/>
        </p:xfrm>
        <a:graphic>
          <a:graphicData uri="http://schemas.openxmlformats.org/presentationml/2006/ole">
            <mc:AlternateContent xmlns:mc="http://schemas.openxmlformats.org/markup-compatibility/2006">
              <mc:Choice xmlns:v="urn:schemas-microsoft-com:vml" Requires="v">
                <p:oleObj spid="_x0000_s157708" name="文档" r:id="rId4" imgW="10062069" imgH="2000299" progId="Word.Document.12">
                  <p:embed/>
                </p:oleObj>
              </mc:Choice>
              <mc:Fallback>
                <p:oleObj name="文档" r:id="rId4" imgW="10062069" imgH="2000299" progId="Word.Document.12">
                  <p:embed/>
                  <p:pic>
                    <p:nvPicPr>
                      <p:cNvPr id="0" name=""/>
                      <p:cNvPicPr/>
                      <p:nvPr/>
                    </p:nvPicPr>
                    <p:blipFill>
                      <a:blip r:embed="rId5"/>
                      <a:stretch>
                        <a:fillRect/>
                      </a:stretch>
                    </p:blipFill>
                    <p:spPr>
                      <a:xfrm>
                        <a:off x="996950" y="3789046"/>
                        <a:ext cx="10071100" cy="1993900"/>
                      </a:xfrm>
                      <a:prstGeom prst="rect">
                        <a:avLst/>
                      </a:prstGeom>
                    </p:spPr>
                  </p:pic>
                </p:oleObj>
              </mc:Fallback>
            </mc:AlternateContent>
          </a:graphicData>
        </a:graphic>
      </p:graphicFrame>
    </p:spTree>
    <p:extLst>
      <p:ext uri="{BB962C8B-B14F-4D97-AF65-F5344CB8AC3E}">
        <p14:creationId xmlns:p14="http://schemas.microsoft.com/office/powerpoint/2010/main" val="26132692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695310" y="2976893"/>
            <a:ext cx="10483613"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a:solidFill>
                  <a:srgbClr val="FF0000"/>
                </a:solidFill>
                <a:latin typeface="Times New Roman"/>
                <a:ea typeface="黑体"/>
                <a:cs typeface="Times New Roman"/>
              </a:rPr>
              <a:t>答案</a:t>
            </a:r>
            <a:r>
              <a:rPr lang="zh-CN" altLang="zh-CN" sz="2400" b="1" kern="100">
                <a:solidFill>
                  <a:srgbClr val="FF0000"/>
                </a:solidFill>
                <a:latin typeface="Times New Roman"/>
                <a:cs typeface="Times New Roman"/>
              </a:rPr>
              <a:t>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1173129163"/>
              </p:ext>
            </p:extLst>
          </p:nvPr>
        </p:nvGraphicFramePr>
        <p:xfrm>
          <a:off x="771525" y="1934210"/>
          <a:ext cx="9963150" cy="1674813"/>
        </p:xfrm>
        <a:graphic>
          <a:graphicData uri="http://schemas.openxmlformats.org/presentationml/2006/ole">
            <mc:AlternateContent xmlns:mc="http://schemas.openxmlformats.org/markup-compatibility/2006">
              <mc:Choice xmlns:v="urn:schemas-microsoft-com:vml" Requires="v">
                <p:oleObj spid="_x0000_s159754" name="文档" r:id="rId3" imgW="9990130" imgH="1690678" progId="Word.Document.12">
                  <p:embed/>
                </p:oleObj>
              </mc:Choice>
              <mc:Fallback>
                <p:oleObj name="文档" r:id="rId3" imgW="9990130" imgH="1690678" progId="Word.Document.12">
                  <p:embed/>
                  <p:pic>
                    <p:nvPicPr>
                      <p:cNvPr id="0" name=""/>
                      <p:cNvPicPr/>
                      <p:nvPr/>
                    </p:nvPicPr>
                    <p:blipFill>
                      <a:blip r:embed="rId4"/>
                      <a:stretch>
                        <a:fillRect/>
                      </a:stretch>
                    </p:blipFill>
                    <p:spPr>
                      <a:xfrm>
                        <a:off x="771525" y="1934210"/>
                        <a:ext cx="9963150" cy="1674813"/>
                      </a:xfrm>
                      <a:prstGeom prst="rect">
                        <a:avLst/>
                      </a:prstGeom>
                    </p:spPr>
                  </p:pic>
                </p:oleObj>
              </mc:Fallback>
            </mc:AlternateContent>
          </a:graphicData>
        </a:graphic>
      </p:graphicFrame>
    </p:spTree>
    <p:extLst>
      <p:ext uri="{BB962C8B-B14F-4D97-AF65-F5344CB8AC3E}">
        <p14:creationId xmlns:p14="http://schemas.microsoft.com/office/powerpoint/2010/main" val="261326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335264" y="908678"/>
            <a:ext cx="11531974" cy="166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Lst>
            </a:pPr>
            <a:r>
              <a:rPr lang="en-US" altLang="zh-CN" sz="2400" b="1" kern="100" dirty="0">
                <a:latin typeface="Arial"/>
                <a:ea typeface="黑体"/>
                <a:cs typeface="Courier New"/>
              </a:rPr>
              <a:t>[</a:t>
            </a:r>
            <a:r>
              <a:rPr lang="zh-CN" altLang="zh-CN" sz="2400" b="1" kern="100" dirty="0">
                <a:latin typeface="Arial"/>
                <a:ea typeface="黑体"/>
                <a:cs typeface="Arial"/>
              </a:rPr>
              <a:t>针对训练</a:t>
            </a:r>
            <a:r>
              <a:rPr lang="en-US" altLang="zh-CN" sz="2400" b="1" kern="100" dirty="0">
                <a:latin typeface="Arial"/>
                <a:ea typeface="黑体"/>
                <a:cs typeface="Courier New"/>
              </a:rPr>
              <a:t>2]</a:t>
            </a:r>
            <a:r>
              <a:rPr lang="en-US" altLang="zh-CN" sz="2400" b="1" kern="100" dirty="0">
                <a:latin typeface="Times New Roman"/>
                <a:cs typeface="Courier New"/>
              </a:rPr>
              <a:t> </a:t>
            </a:r>
            <a:r>
              <a:rPr lang="zh-CN" altLang="zh-CN" sz="2400" b="1" kern="100" dirty="0">
                <a:latin typeface="Times New Roman"/>
                <a:cs typeface="Times New Roman"/>
              </a:rPr>
              <a:t>有些航空母舰上装有帮助飞机起飞的弹射系统，已知某型号的战斗机在跑道上加速时可能产生的最大加速度为</a:t>
            </a:r>
            <a:r>
              <a:rPr lang="en-US" altLang="zh-CN" sz="2400" b="1" kern="100" dirty="0">
                <a:latin typeface="Times New Roman"/>
                <a:cs typeface="Courier New"/>
              </a:rPr>
              <a:t>5.0 m/s</a:t>
            </a:r>
            <a:r>
              <a:rPr lang="en-US" altLang="zh-CN" sz="2400" b="1" kern="100" baseline="30000" dirty="0">
                <a:latin typeface="Times New Roman"/>
                <a:cs typeface="Courier New"/>
              </a:rPr>
              <a:t>2</a:t>
            </a:r>
            <a:r>
              <a:rPr lang="zh-CN" altLang="zh-CN" sz="2400" b="1" kern="100" dirty="0">
                <a:latin typeface="Times New Roman"/>
                <a:cs typeface="Times New Roman"/>
              </a:rPr>
              <a:t>，当飞机的速度达到</a:t>
            </a:r>
            <a:r>
              <a:rPr lang="en-US" altLang="zh-CN" sz="2400" b="1" kern="100" dirty="0">
                <a:latin typeface="Times New Roman"/>
                <a:cs typeface="Courier New"/>
              </a:rPr>
              <a:t>50 m/s</a:t>
            </a:r>
            <a:r>
              <a:rPr lang="zh-CN" altLang="zh-CN" sz="2400" b="1" kern="100" dirty="0">
                <a:latin typeface="Times New Roman"/>
                <a:cs typeface="Times New Roman"/>
              </a:rPr>
              <a:t>时才能离开航空母舰起飞。设航空母舰处于静止状态。问：</a:t>
            </a:r>
            <a:endParaRPr lang="zh-CN" altLang="zh-CN" sz="1050" kern="100" dirty="0">
              <a:effectLst/>
              <a:latin typeface="宋体"/>
              <a:cs typeface="Courier New"/>
            </a:endParaRPr>
          </a:p>
        </p:txBody>
      </p:sp>
      <p:sp>
        <p:nvSpPr>
          <p:cNvPr id="4" name="矩形 1"/>
          <p:cNvSpPr>
            <a:spLocks noChangeArrowheads="1"/>
          </p:cNvSpPr>
          <p:nvPr/>
        </p:nvSpPr>
        <p:spPr bwMode="auto">
          <a:xfrm>
            <a:off x="4048696" y="4652982"/>
            <a:ext cx="2947419"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Lst>
            </a:pPr>
            <a:r>
              <a:rPr lang="zh-CN" altLang="zh-CN" sz="2400" b="1" kern="100" dirty="0">
                <a:latin typeface="Times New Roman"/>
                <a:cs typeface="Times New Roman"/>
              </a:rPr>
              <a:t>图</a:t>
            </a:r>
            <a:r>
              <a:rPr lang="en-US" altLang="zh-CN" sz="2400" b="1" kern="100" dirty="0">
                <a:latin typeface="Times New Roman"/>
                <a:cs typeface="Courier New"/>
              </a:rPr>
              <a:t>2</a:t>
            </a:r>
            <a:endParaRPr lang="zh-CN" altLang="zh-CN" sz="1050" kern="100" dirty="0">
              <a:effectLst/>
              <a:latin typeface="宋体"/>
              <a:cs typeface="Courier New"/>
            </a:endParaRPr>
          </a:p>
        </p:txBody>
      </p:sp>
      <p:pic>
        <p:nvPicPr>
          <p:cNvPr id="158722" name="Picture 2" descr="WL30"/>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00858" y="2982243"/>
            <a:ext cx="2549150" cy="1706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32692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82122" y="733657"/>
            <a:ext cx="11531974" cy="166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en-US" altLang="zh-CN" sz="2400" b="1" kern="100" dirty="0" smtClean="0">
                <a:latin typeface="宋体"/>
                <a:ea typeface="Times New Roman"/>
                <a:cs typeface="Courier New"/>
              </a:rPr>
              <a:t>(</a:t>
            </a:r>
            <a:r>
              <a:rPr lang="en-US" altLang="zh-CN" sz="2400" b="1" kern="100" dirty="0">
                <a:latin typeface="宋体"/>
                <a:ea typeface="Times New Roman"/>
                <a:cs typeface="Courier New"/>
              </a:rPr>
              <a:t>1)</a:t>
            </a:r>
            <a:r>
              <a:rPr lang="zh-CN" altLang="zh-CN" sz="2400" b="1" kern="100" dirty="0">
                <a:latin typeface="Times New Roman"/>
                <a:cs typeface="Times New Roman"/>
              </a:rPr>
              <a:t>若要求该飞机滑行</a:t>
            </a:r>
            <a:r>
              <a:rPr lang="en-US" altLang="zh-CN" sz="2400" b="1" kern="100" dirty="0">
                <a:latin typeface="Times New Roman"/>
                <a:cs typeface="Courier New"/>
              </a:rPr>
              <a:t>160 m</a:t>
            </a:r>
            <a:r>
              <a:rPr lang="zh-CN" altLang="zh-CN" sz="2400" b="1" kern="100" dirty="0">
                <a:latin typeface="Times New Roman"/>
                <a:cs typeface="Times New Roman"/>
              </a:rPr>
              <a:t>后起飞，弹射系统必须使飞机具有多大的初速度？</a:t>
            </a:r>
            <a:endParaRPr lang="zh-CN" altLang="zh-CN" sz="1050" kern="100" dirty="0">
              <a:latin typeface="宋体"/>
              <a:cs typeface="Courier New"/>
            </a:endParaRPr>
          </a:p>
          <a:p>
            <a:pPr algn="just">
              <a:lnSpc>
                <a:spcPct val="150000"/>
              </a:lnSpc>
              <a:spcAft>
                <a:spcPts val="0"/>
              </a:spcAft>
              <a:tabLst>
                <a:tab pos="2610485" algn="l"/>
              </a:tabLst>
            </a:pPr>
            <a:r>
              <a:rPr lang="en-US" altLang="zh-CN" sz="2400" b="1" kern="100" dirty="0">
                <a:latin typeface="Times New Roman"/>
                <a:cs typeface="Courier New"/>
              </a:rPr>
              <a:t>(2)</a:t>
            </a:r>
            <a:r>
              <a:rPr lang="zh-CN" altLang="zh-CN" sz="2400" b="1" kern="100" dirty="0">
                <a:latin typeface="Times New Roman"/>
                <a:cs typeface="Times New Roman"/>
              </a:rPr>
              <a:t>若某舰上不装弹射系统，要求该型号飞机仍能在此舰上正常起飞，则该舰身长至少应为多少？</a:t>
            </a:r>
            <a:endParaRPr lang="zh-CN" altLang="zh-CN" sz="1050" kern="100" dirty="0">
              <a:effectLst/>
              <a:latin typeface="宋体"/>
              <a:cs typeface="Courier New"/>
            </a:endParaRPr>
          </a:p>
        </p:txBody>
      </p:sp>
      <p:sp>
        <p:nvSpPr>
          <p:cNvPr id="4" name="矩形 1"/>
          <p:cNvSpPr>
            <a:spLocks noChangeArrowheads="1"/>
          </p:cNvSpPr>
          <p:nvPr/>
        </p:nvSpPr>
        <p:spPr bwMode="auto">
          <a:xfrm>
            <a:off x="695310" y="4112913"/>
            <a:ext cx="11192821"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tabLst>
                <a:tab pos="2610485"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(1)30 m</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(2)250 m</a:t>
            </a:r>
            <a:endParaRPr lang="zh-CN" altLang="zh-CN" sz="1050" kern="100" dirty="0">
              <a:solidFill>
                <a:srgbClr val="FF0000"/>
              </a:solidFill>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3956814089"/>
              </p:ext>
            </p:extLst>
          </p:nvPr>
        </p:nvGraphicFramePr>
        <p:xfrm>
          <a:off x="582613" y="2576513"/>
          <a:ext cx="10082212" cy="974725"/>
        </p:xfrm>
        <a:graphic>
          <a:graphicData uri="http://schemas.openxmlformats.org/presentationml/2006/ole">
            <mc:AlternateContent xmlns:mc="http://schemas.openxmlformats.org/markup-compatibility/2006">
              <mc:Choice xmlns:v="urn:schemas-microsoft-com:vml" Requires="v">
                <p:oleObj spid="_x0000_s160786" name="文档" r:id="rId3" imgW="10073219" imgH="976028" progId="Word.Document.12">
                  <p:embed/>
                </p:oleObj>
              </mc:Choice>
              <mc:Fallback>
                <p:oleObj name="文档" r:id="rId3" imgW="10073219" imgH="976028" progId="Word.Document.12">
                  <p:embed/>
                  <p:pic>
                    <p:nvPicPr>
                      <p:cNvPr id="0" name=""/>
                      <p:cNvPicPr/>
                      <p:nvPr/>
                    </p:nvPicPr>
                    <p:blipFill>
                      <a:blip r:embed="rId4"/>
                      <a:stretch>
                        <a:fillRect/>
                      </a:stretch>
                    </p:blipFill>
                    <p:spPr>
                      <a:xfrm>
                        <a:off x="582613" y="2576513"/>
                        <a:ext cx="10082212" cy="974725"/>
                      </a:xfrm>
                      <a:prstGeom prst="rect">
                        <a:avLst/>
                      </a:prstGeom>
                    </p:spPr>
                  </p:pic>
                </p:oleObj>
              </mc:Fallback>
            </mc:AlternateContent>
          </a:graphicData>
        </a:graphic>
      </p:graphicFrame>
      <p:graphicFrame>
        <p:nvGraphicFramePr>
          <p:cNvPr id="3" name="对象 2"/>
          <p:cNvGraphicFramePr>
            <a:graphicFrameLocks noChangeAspect="1"/>
          </p:cNvGraphicFramePr>
          <p:nvPr>
            <p:extLst>
              <p:ext uri="{D42A27DB-BD31-4B8C-83A1-F6EECF244321}">
                <p14:modId xmlns:p14="http://schemas.microsoft.com/office/powerpoint/2010/main" val="4082321527"/>
              </p:ext>
            </p:extLst>
          </p:nvPr>
        </p:nvGraphicFramePr>
        <p:xfrm>
          <a:off x="700088" y="3254375"/>
          <a:ext cx="9869487" cy="1235075"/>
        </p:xfrm>
        <a:graphic>
          <a:graphicData uri="http://schemas.openxmlformats.org/presentationml/2006/ole">
            <mc:AlternateContent xmlns:mc="http://schemas.openxmlformats.org/markup-compatibility/2006">
              <mc:Choice xmlns:v="urn:schemas-microsoft-com:vml" Requires="v">
                <p:oleObj spid="_x0000_s160787" name="文档" r:id="rId5" imgW="9895530" imgH="1250007" progId="Word.Document.12">
                  <p:embed/>
                </p:oleObj>
              </mc:Choice>
              <mc:Fallback>
                <p:oleObj name="文档" r:id="rId5" imgW="9895530" imgH="1250007" progId="Word.Document.12">
                  <p:embed/>
                  <p:pic>
                    <p:nvPicPr>
                      <p:cNvPr id="0" name=""/>
                      <p:cNvPicPr/>
                      <p:nvPr/>
                    </p:nvPicPr>
                    <p:blipFill>
                      <a:blip r:embed="rId6"/>
                      <a:stretch>
                        <a:fillRect/>
                      </a:stretch>
                    </p:blipFill>
                    <p:spPr>
                      <a:xfrm>
                        <a:off x="700088" y="3254375"/>
                        <a:ext cx="9869487" cy="1235075"/>
                      </a:xfrm>
                      <a:prstGeom prst="rect">
                        <a:avLst/>
                      </a:prstGeom>
                    </p:spPr>
                  </p:pic>
                </p:oleObj>
              </mc:Fallback>
            </mc:AlternateContent>
          </a:graphicData>
        </a:graphic>
      </p:graphicFrame>
    </p:spTree>
    <p:extLst>
      <p:ext uri="{BB962C8B-B14F-4D97-AF65-F5344CB8AC3E}">
        <p14:creationId xmlns:p14="http://schemas.microsoft.com/office/powerpoint/2010/main" val="261326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902006" y="457682"/>
            <a:ext cx="5765819"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spcAft>
                <a:spcPts val="0"/>
              </a:spcAft>
              <a:tabLst>
                <a:tab pos="2610485" algn="l"/>
              </a:tabLst>
            </a:pPr>
            <a:r>
              <a:rPr lang="zh-CN" altLang="zh-CN" sz="2400" b="1" kern="100" dirty="0">
                <a:latin typeface="Times New Roman"/>
                <a:ea typeface="黑体"/>
                <a:cs typeface="Times New Roman"/>
              </a:rPr>
              <a:t>初速度为零的匀加速直线运动的比例式</a:t>
            </a:r>
            <a:endParaRPr lang="zh-CN" altLang="zh-CN" sz="1050" kern="100" dirty="0">
              <a:effectLst/>
              <a:latin typeface="宋体"/>
              <a:cs typeface="Courier New"/>
            </a:endParaRPr>
          </a:p>
        </p:txBody>
      </p:sp>
      <p:graphicFrame>
        <p:nvGraphicFramePr>
          <p:cNvPr id="6" name="对象 5"/>
          <p:cNvGraphicFramePr>
            <a:graphicFrameLocks noChangeAspect="1"/>
          </p:cNvGraphicFramePr>
          <p:nvPr>
            <p:extLst>
              <p:ext uri="{D42A27DB-BD31-4B8C-83A1-F6EECF244321}">
                <p14:modId xmlns:p14="http://schemas.microsoft.com/office/powerpoint/2010/main" val="4445358"/>
              </p:ext>
            </p:extLst>
          </p:nvPr>
        </p:nvGraphicFramePr>
        <p:xfrm>
          <a:off x="335264" y="1740226"/>
          <a:ext cx="11115675" cy="4929188"/>
        </p:xfrm>
        <a:graphic>
          <a:graphicData uri="http://schemas.openxmlformats.org/presentationml/2006/ole">
            <mc:AlternateContent xmlns:mc="http://schemas.openxmlformats.org/markup-compatibility/2006">
              <mc:Choice xmlns:v="urn:schemas-microsoft-com:vml" Requires="v">
                <p:oleObj spid="_x0000_s37949" name="Document" r:id="rId3" imgW="11253374" imgH="5003629" progId="Word.Document.8">
                  <p:embed/>
                </p:oleObj>
              </mc:Choice>
              <mc:Fallback>
                <p:oleObj name="Document" r:id="rId3" imgW="11253374" imgH="5003629" progId="Word.Document.8">
                  <p:embed/>
                  <p:pic>
                    <p:nvPicPr>
                      <p:cNvPr id="0" name=""/>
                      <p:cNvPicPr>
                        <a:picLocks noChangeAspect="1" noChangeArrowheads="1"/>
                      </p:cNvPicPr>
                      <p:nvPr/>
                    </p:nvPicPr>
                    <p:blipFill>
                      <a:blip r:embed="rId4"/>
                      <a:srcRect/>
                      <a:stretch>
                        <a:fillRect/>
                      </a:stretch>
                    </p:blipFill>
                    <p:spPr bwMode="auto">
                      <a:xfrm>
                        <a:off x="335264" y="1740226"/>
                        <a:ext cx="11115675" cy="492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8" name="Picture 37" descr="E:\梁明明\2018\创新同步\创新设计 课堂讲义 物理 选修3-2(教科版)学生用书\要点二.tif"/>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48973" y="598801"/>
            <a:ext cx="1326994" cy="471336"/>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1" name="矩形 10"/>
          <p:cNvSpPr/>
          <p:nvPr/>
        </p:nvSpPr>
        <p:spPr>
          <a:xfrm>
            <a:off x="259054" y="1053765"/>
            <a:ext cx="1627369" cy="576248"/>
          </a:xfrm>
          <a:prstGeom prst="rect">
            <a:avLst/>
          </a:prstGeom>
        </p:spPr>
        <p:txBody>
          <a:bodyPr wrap="none">
            <a:spAutoFit/>
          </a:bodyPr>
          <a:lstStyle/>
          <a:p>
            <a:pPr algn="just">
              <a:lnSpc>
                <a:spcPct val="150000"/>
              </a:lnSpc>
              <a:spcAft>
                <a:spcPts val="0"/>
              </a:spcAft>
              <a:tabLst>
                <a:tab pos="1260475" algn="l"/>
                <a:tab pos="2610485" algn="l"/>
                <a:tab pos="387096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要点归纳</a:t>
            </a:r>
            <a:r>
              <a:rPr lang="en-US" altLang="zh-CN" sz="2400" b="1" kern="100" dirty="0">
                <a:latin typeface="Times New Roman"/>
                <a:ea typeface="黑体"/>
                <a:cs typeface="Courier New"/>
              </a:rPr>
              <a:t>]</a:t>
            </a:r>
            <a:endParaRPr lang="zh-CN" altLang="zh-CN" sz="2400" kern="100" dirty="0">
              <a:effectLst/>
              <a:latin typeface="宋体"/>
              <a:cs typeface="Courier New"/>
            </a:endParaRPr>
          </a:p>
        </p:txBody>
      </p:sp>
    </p:spTree>
    <p:extLst>
      <p:ext uri="{BB962C8B-B14F-4D97-AF65-F5344CB8AC3E}">
        <p14:creationId xmlns:p14="http://schemas.microsoft.com/office/powerpoint/2010/main" val="7091318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对象 6"/>
          <p:cNvGraphicFramePr>
            <a:graphicFrameLocks noChangeAspect="1"/>
          </p:cNvGraphicFramePr>
          <p:nvPr>
            <p:extLst>
              <p:ext uri="{D42A27DB-BD31-4B8C-83A1-F6EECF244321}">
                <p14:modId xmlns:p14="http://schemas.microsoft.com/office/powerpoint/2010/main" val="1447075817"/>
              </p:ext>
            </p:extLst>
          </p:nvPr>
        </p:nvGraphicFramePr>
        <p:xfrm>
          <a:off x="683435" y="483562"/>
          <a:ext cx="10782300" cy="6365875"/>
        </p:xfrm>
        <a:graphic>
          <a:graphicData uri="http://schemas.openxmlformats.org/presentationml/2006/ole">
            <mc:AlternateContent xmlns:mc="http://schemas.openxmlformats.org/markup-compatibility/2006">
              <mc:Choice xmlns:v="urn:schemas-microsoft-com:vml" Requires="v">
                <p:oleObj spid="_x0000_s109593" name="Document" r:id="rId3" imgW="10917060" imgH="6475411" progId="Word.Document.8">
                  <p:embed/>
                </p:oleObj>
              </mc:Choice>
              <mc:Fallback>
                <p:oleObj name="Document" r:id="rId3" imgW="10917060" imgH="6475411" progId="Word.Document.8">
                  <p:embed/>
                  <p:pic>
                    <p:nvPicPr>
                      <p:cNvPr id="0" name=""/>
                      <p:cNvPicPr>
                        <a:picLocks noChangeAspect="1" noChangeArrowheads="1"/>
                      </p:cNvPicPr>
                      <p:nvPr/>
                    </p:nvPicPr>
                    <p:blipFill>
                      <a:blip r:embed="rId4"/>
                      <a:srcRect/>
                      <a:stretch>
                        <a:fillRect/>
                      </a:stretch>
                    </p:blipFill>
                    <p:spPr bwMode="auto">
                      <a:xfrm>
                        <a:off x="683435" y="483562"/>
                        <a:ext cx="10782300" cy="636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3631314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335264" y="456738"/>
            <a:ext cx="11531974"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精典示例</a:t>
            </a:r>
            <a:r>
              <a:rPr lang="en-US" altLang="zh-CN" sz="2400" b="1" kern="100" dirty="0">
                <a:latin typeface="Times New Roman"/>
                <a:ea typeface="黑体"/>
                <a:cs typeface="Courier New"/>
              </a:rPr>
              <a:t>]</a:t>
            </a:r>
            <a:endParaRPr lang="zh-CN" altLang="zh-CN" sz="1050" kern="100" dirty="0">
              <a:latin typeface="宋体"/>
              <a:cs typeface="Courier New"/>
            </a:endParaRPr>
          </a:p>
          <a:p>
            <a:pPr marL="252000" indent="-457200" algn="just">
              <a:lnSpc>
                <a:spcPct val="150000"/>
              </a:lnSpc>
              <a:spcAft>
                <a:spcPts val="0"/>
              </a:spcAft>
              <a:tabLst>
                <a:tab pos="2610485"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zh-CN" altLang="zh-CN" sz="2400" b="1" kern="100" dirty="0">
                <a:latin typeface="Times New Roman"/>
                <a:cs typeface="Times New Roman"/>
              </a:rPr>
              <a:t>在冰壶世锦赛上中国女子冰壶队夺得世界冠军，如图</a:t>
            </a:r>
            <a:r>
              <a:rPr lang="en-US" altLang="zh-CN" sz="2400" b="1" kern="100" dirty="0">
                <a:latin typeface="Times New Roman"/>
                <a:cs typeface="Courier New"/>
              </a:rPr>
              <a:t>3</a:t>
            </a:r>
            <a:r>
              <a:rPr lang="zh-CN" altLang="zh-CN" sz="2400" b="1" kern="100" dirty="0">
                <a:latin typeface="Times New Roman"/>
                <a:cs typeface="Times New Roman"/>
              </a:rPr>
              <a:t>所示，一冰壶以速度</a:t>
            </a:r>
            <a:r>
              <a:rPr lang="en-US" altLang="zh-CN" sz="2400" b="1" i="1" kern="100" dirty="0">
                <a:latin typeface="Book Antiqua"/>
                <a:cs typeface="Times New Roman"/>
              </a:rPr>
              <a:t>v</a:t>
            </a:r>
            <a:r>
              <a:rPr lang="zh-CN" altLang="zh-CN" sz="2400" b="1" kern="100" dirty="0">
                <a:latin typeface="Times New Roman"/>
                <a:cs typeface="Times New Roman"/>
              </a:rPr>
              <a:t>垂直进入两个相同的矩形区域做匀减速运动，且刚要离开第二个矩形区域时速度恰好为零，则冰壶依次进入每个矩形区域时的速度之比和穿过每个矩形区域所用的时间之比分别是多少？</a:t>
            </a:r>
            <a:r>
              <a:rPr lang="en-US" altLang="zh-CN" sz="2400" b="1" kern="100" dirty="0">
                <a:latin typeface="Times New Roman"/>
                <a:cs typeface="Courier New"/>
              </a:rPr>
              <a:t>(</a:t>
            </a:r>
            <a:r>
              <a:rPr lang="zh-CN" altLang="zh-CN" sz="2400" b="1" kern="100" dirty="0">
                <a:latin typeface="Times New Roman"/>
                <a:cs typeface="Times New Roman"/>
              </a:rPr>
              <a:t>冰壶可看成质点</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4295770" y="5049207"/>
            <a:ext cx="2947419"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Lst>
            </a:pPr>
            <a:r>
              <a:rPr lang="zh-CN" altLang="zh-CN" sz="2400" b="1" kern="100" dirty="0">
                <a:latin typeface="Times New Roman"/>
                <a:cs typeface="Times New Roman"/>
              </a:rPr>
              <a:t>图</a:t>
            </a:r>
            <a:r>
              <a:rPr lang="en-US" altLang="zh-CN" sz="2400" b="1" kern="100" dirty="0">
                <a:latin typeface="Times New Roman"/>
                <a:cs typeface="Courier New"/>
              </a:rPr>
              <a:t>3</a:t>
            </a:r>
            <a:endParaRPr lang="zh-CN" altLang="zh-CN" sz="1050" kern="100" dirty="0">
              <a:effectLst/>
              <a:latin typeface="宋体"/>
              <a:cs typeface="Courier New"/>
            </a:endParaRPr>
          </a:p>
        </p:txBody>
      </p:sp>
      <p:pic>
        <p:nvPicPr>
          <p:cNvPr id="110610" name="Picture 18" descr="W144"/>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95770" y="3342289"/>
            <a:ext cx="2436851" cy="1706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31314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82122" y="733657"/>
            <a:ext cx="11531974"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dirty="0">
                <a:latin typeface="Times New Roman"/>
                <a:ea typeface="黑体"/>
                <a:cs typeface="Times New Roman"/>
              </a:rPr>
              <a:t>审题指导</a:t>
            </a:r>
            <a:endParaRPr lang="zh-CN" altLang="zh-CN" sz="1050" kern="100" dirty="0">
              <a:latin typeface="宋体"/>
              <a:cs typeface="Courier New"/>
            </a:endParaRPr>
          </a:p>
          <a:p>
            <a:pPr algn="just">
              <a:lnSpc>
                <a:spcPct val="150000"/>
              </a:lnSpc>
              <a:spcAft>
                <a:spcPts val="0"/>
              </a:spcAft>
              <a:tabLst>
                <a:tab pos="2610485" algn="l"/>
              </a:tabLst>
            </a:pP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末速度为零的匀减速直线运动可看作逆向的初速度为零的匀加速直线运动。</a:t>
            </a:r>
            <a:endParaRPr lang="zh-CN" altLang="zh-CN" sz="1050" kern="100" dirty="0">
              <a:latin typeface="宋体"/>
              <a:cs typeface="Courier New"/>
            </a:endParaRPr>
          </a:p>
          <a:p>
            <a:pPr algn="just">
              <a:lnSpc>
                <a:spcPct val="150000"/>
              </a:lnSpc>
              <a:spcAft>
                <a:spcPts val="0"/>
              </a:spcAft>
              <a:tabLst>
                <a:tab pos="2610485" algn="l"/>
              </a:tabLst>
            </a:pPr>
            <a:r>
              <a:rPr lang="en-US" altLang="zh-CN" sz="2400" b="1" kern="100" dirty="0">
                <a:latin typeface="Times New Roman"/>
                <a:ea typeface="楷体_GB2312"/>
                <a:cs typeface="Courier New"/>
              </a:rPr>
              <a:t>(2)</a:t>
            </a:r>
            <a:r>
              <a:rPr lang="zh-CN" altLang="zh-CN" sz="2400" b="1" kern="100" dirty="0">
                <a:latin typeface="Times New Roman"/>
                <a:ea typeface="楷体_GB2312"/>
                <a:cs typeface="Times New Roman"/>
              </a:rPr>
              <a:t>冰壶通过两矩形区域的位移相等。</a:t>
            </a:r>
            <a:endParaRPr lang="zh-CN" altLang="zh-CN" sz="1050" kern="100" dirty="0">
              <a:effectLst/>
              <a:latin typeface="宋体"/>
              <a:cs typeface="Courier New"/>
            </a:endParaRPr>
          </a:p>
        </p:txBody>
      </p:sp>
      <p:graphicFrame>
        <p:nvGraphicFramePr>
          <p:cNvPr id="7" name="对象 6"/>
          <p:cNvGraphicFramePr>
            <a:graphicFrameLocks noChangeAspect="1"/>
          </p:cNvGraphicFramePr>
          <p:nvPr>
            <p:extLst>
              <p:ext uri="{D42A27DB-BD31-4B8C-83A1-F6EECF244321}">
                <p14:modId xmlns:p14="http://schemas.microsoft.com/office/powerpoint/2010/main" val="4123711799"/>
              </p:ext>
            </p:extLst>
          </p:nvPr>
        </p:nvGraphicFramePr>
        <p:xfrm>
          <a:off x="532779" y="2528885"/>
          <a:ext cx="10783888" cy="2339975"/>
        </p:xfrm>
        <a:graphic>
          <a:graphicData uri="http://schemas.openxmlformats.org/presentationml/2006/ole">
            <mc:AlternateContent xmlns:mc="http://schemas.openxmlformats.org/markup-compatibility/2006">
              <mc:Choice xmlns:v="urn:schemas-microsoft-com:vml" Requires="v">
                <p:oleObj spid="_x0000_s111641" name="Document" r:id="rId3" imgW="10946195" imgH="2376526" progId="Word.Document.8">
                  <p:embed/>
                </p:oleObj>
              </mc:Choice>
              <mc:Fallback>
                <p:oleObj name="Document" r:id="rId3" imgW="10946195" imgH="2376526" progId="Word.Document.8">
                  <p:embed/>
                  <p:pic>
                    <p:nvPicPr>
                      <p:cNvPr id="0" name=""/>
                      <p:cNvPicPr>
                        <a:picLocks noChangeAspect="1" noChangeArrowheads="1"/>
                      </p:cNvPicPr>
                      <p:nvPr/>
                    </p:nvPicPr>
                    <p:blipFill>
                      <a:blip r:embed="rId4"/>
                      <a:srcRect/>
                      <a:stretch>
                        <a:fillRect/>
                      </a:stretch>
                    </p:blipFill>
                    <p:spPr bwMode="auto">
                      <a:xfrm>
                        <a:off x="532779" y="2528885"/>
                        <a:ext cx="10783888"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矩形 1"/>
          <p:cNvSpPr>
            <a:spLocks noChangeArrowheads="1"/>
          </p:cNvSpPr>
          <p:nvPr/>
        </p:nvSpPr>
        <p:spPr bwMode="auto">
          <a:xfrm>
            <a:off x="515287" y="4869184"/>
            <a:ext cx="11192821"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dirty="0">
                <a:solidFill>
                  <a:srgbClr val="FF0000"/>
                </a:solidFill>
                <a:latin typeface="Times New Roman"/>
                <a:ea typeface="黑体"/>
                <a:cs typeface="Times New Roman"/>
              </a:rPr>
              <a:t>答案　</a:t>
            </a:r>
            <a:r>
              <a:rPr lang="zh-CN" altLang="zh-CN" sz="2400" b="1" kern="100" dirty="0">
                <a:solidFill>
                  <a:srgbClr val="FF0000"/>
                </a:solidFill>
                <a:latin typeface="Times New Roman"/>
                <a:cs typeface="Times New Roman"/>
              </a:rPr>
              <a:t>见解析</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36313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796175" y="1913656"/>
            <a:ext cx="10532878" cy="3135551"/>
          </a:xfrm>
          <a:prstGeom prst="rect">
            <a:avLst/>
          </a:prstGeom>
          <a:noFill/>
          <a:ln w="28575">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zh-CN" altLang="en-US"/>
          </a:p>
        </p:txBody>
      </p:sp>
      <p:sp>
        <p:nvSpPr>
          <p:cNvPr id="4" name="矩形 1"/>
          <p:cNvSpPr>
            <a:spLocks noChangeArrowheads="1"/>
          </p:cNvSpPr>
          <p:nvPr/>
        </p:nvSpPr>
        <p:spPr bwMode="auto">
          <a:xfrm>
            <a:off x="1057929" y="2595694"/>
            <a:ext cx="9933061" cy="166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以上比例式成立的条件是物体做初速度为零的匀加速直线运动。</a:t>
            </a:r>
            <a:endParaRPr lang="zh-CN" altLang="zh-CN" sz="1050" kern="100" dirty="0">
              <a:latin typeface="宋体"/>
              <a:cs typeface="Courier New"/>
            </a:endParaRPr>
          </a:p>
          <a:p>
            <a:pPr algn="just">
              <a:lnSpc>
                <a:spcPct val="150000"/>
              </a:lnSpc>
              <a:spcAft>
                <a:spcPts val="0"/>
              </a:spcAft>
              <a:tabLst>
                <a:tab pos="2610485" algn="l"/>
              </a:tabLst>
            </a:pPr>
            <a:r>
              <a:rPr lang="en-US" altLang="zh-CN" sz="2400" b="1" kern="100" dirty="0">
                <a:latin typeface="Times New Roman"/>
                <a:ea typeface="楷体_GB2312"/>
                <a:cs typeface="Courier New"/>
              </a:rPr>
              <a:t>(2)</a:t>
            </a:r>
            <a:r>
              <a:rPr lang="zh-CN" altLang="zh-CN" sz="2400" b="1" kern="100" dirty="0">
                <a:latin typeface="Times New Roman"/>
                <a:ea typeface="楷体_GB2312"/>
                <a:cs typeface="Times New Roman"/>
              </a:rPr>
              <a:t>对于末速度为零的匀减速直线运动，可把它看成逆向的初速度为零的匀加速直线运动，应用比例关系，可使问题简化。</a:t>
            </a:r>
            <a:r>
              <a:rPr lang="zh-CN" altLang="zh-CN" sz="2400" b="1" kern="100" dirty="0">
                <a:latin typeface="Times New Roman"/>
                <a:cs typeface="Times New Roman"/>
              </a:rPr>
              <a:t>　　　　　　</a:t>
            </a:r>
            <a:endParaRPr lang="zh-CN" altLang="zh-CN" sz="1050" kern="100" dirty="0">
              <a:effectLst/>
              <a:latin typeface="宋体"/>
              <a:cs typeface="Courier New"/>
            </a:endParaRPr>
          </a:p>
        </p:txBody>
      </p:sp>
      <p:pic>
        <p:nvPicPr>
          <p:cNvPr id="36886" name="Picture 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5711" y="1705030"/>
            <a:ext cx="183360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descr="方法总结"/>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00666" y="1631175"/>
            <a:ext cx="1969720" cy="55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46442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对象 6"/>
          <p:cNvGraphicFramePr>
            <a:graphicFrameLocks noChangeAspect="1"/>
          </p:cNvGraphicFramePr>
          <p:nvPr>
            <p:extLst>
              <p:ext uri="{D42A27DB-BD31-4B8C-83A1-F6EECF244321}">
                <p14:modId xmlns:p14="http://schemas.microsoft.com/office/powerpoint/2010/main" val="1575482126"/>
              </p:ext>
            </p:extLst>
          </p:nvPr>
        </p:nvGraphicFramePr>
        <p:xfrm>
          <a:off x="723900" y="1088701"/>
          <a:ext cx="10783888" cy="4275138"/>
        </p:xfrm>
        <a:graphic>
          <a:graphicData uri="http://schemas.openxmlformats.org/presentationml/2006/ole">
            <mc:AlternateContent xmlns:mc="http://schemas.openxmlformats.org/markup-compatibility/2006">
              <mc:Choice xmlns:v="urn:schemas-microsoft-com:vml" Requires="v">
                <p:oleObj spid="_x0000_s122905" name="Document" r:id="rId3" imgW="10946195" imgH="4351983" progId="Word.Document.8">
                  <p:embed/>
                </p:oleObj>
              </mc:Choice>
              <mc:Fallback>
                <p:oleObj name="Document" r:id="rId3" imgW="10946195" imgH="4351983" progId="Word.Document.8">
                  <p:embed/>
                  <p:pic>
                    <p:nvPicPr>
                      <p:cNvPr id="0" name=""/>
                      <p:cNvPicPr>
                        <a:picLocks noChangeAspect="1" noChangeArrowheads="1"/>
                      </p:cNvPicPr>
                      <p:nvPr/>
                    </p:nvPicPr>
                    <p:blipFill>
                      <a:blip r:embed="rId4"/>
                      <a:srcRect/>
                      <a:stretch>
                        <a:fillRect/>
                      </a:stretch>
                    </p:blipFill>
                    <p:spPr bwMode="auto">
                      <a:xfrm>
                        <a:off x="723900" y="1088701"/>
                        <a:ext cx="10783888" cy="427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3631314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对象 6"/>
          <p:cNvGraphicFramePr>
            <a:graphicFrameLocks noChangeAspect="1"/>
          </p:cNvGraphicFramePr>
          <p:nvPr>
            <p:extLst>
              <p:ext uri="{D42A27DB-BD31-4B8C-83A1-F6EECF244321}">
                <p14:modId xmlns:p14="http://schemas.microsoft.com/office/powerpoint/2010/main" val="2970602699"/>
              </p:ext>
            </p:extLst>
          </p:nvPr>
        </p:nvGraphicFramePr>
        <p:xfrm>
          <a:off x="723900" y="1828800"/>
          <a:ext cx="10783888" cy="2255838"/>
        </p:xfrm>
        <a:graphic>
          <a:graphicData uri="http://schemas.openxmlformats.org/presentationml/2006/ole">
            <mc:AlternateContent xmlns:mc="http://schemas.openxmlformats.org/markup-compatibility/2006">
              <mc:Choice xmlns:v="urn:schemas-microsoft-com:vml" Requires="v">
                <p:oleObj spid="_x0000_s123929" name="Document" r:id="rId3" imgW="10946195" imgH="2098946" progId="Word.Document.8">
                  <p:embed/>
                </p:oleObj>
              </mc:Choice>
              <mc:Fallback>
                <p:oleObj name="Document" r:id="rId3" imgW="10946195" imgH="2098946" progId="Word.Document.8">
                  <p:embed/>
                  <p:pic>
                    <p:nvPicPr>
                      <p:cNvPr id="0" name=""/>
                      <p:cNvPicPr>
                        <a:picLocks noChangeAspect="1" noChangeArrowheads="1"/>
                      </p:cNvPicPr>
                      <p:nvPr/>
                    </p:nvPicPr>
                    <p:blipFill>
                      <a:blip r:embed="rId4"/>
                      <a:srcRect/>
                      <a:stretch>
                        <a:fillRect/>
                      </a:stretch>
                    </p:blipFill>
                    <p:spPr bwMode="auto">
                      <a:xfrm>
                        <a:off x="723900" y="1828800"/>
                        <a:ext cx="10783888" cy="225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矩形 1"/>
          <p:cNvSpPr>
            <a:spLocks noChangeArrowheads="1"/>
          </p:cNvSpPr>
          <p:nvPr/>
        </p:nvSpPr>
        <p:spPr bwMode="auto">
          <a:xfrm>
            <a:off x="756599" y="3932890"/>
            <a:ext cx="11192821"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36313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E:\梁明明\2018\创新同步\创新设计 课堂讲义 物理 选修3-2(教科版)学生用书\课堂小结.tif"/>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93405" y="787219"/>
            <a:ext cx="8244636" cy="48631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1794" name="Picture 2" descr="JT3"/>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42840" y="1592760"/>
            <a:ext cx="5945766" cy="304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6292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311</TotalTime>
  <Words>717</Words>
  <Application>Microsoft Office PowerPoint</Application>
  <PresentationFormat>自定义</PresentationFormat>
  <Paragraphs>57</Paragraphs>
  <Slides>22</Slides>
  <Notes>0</Notes>
  <HiddenSlides>0</HiddenSlides>
  <MMClips>0</MMClips>
  <ScaleCrop>false</ScaleCrop>
  <HeadingPairs>
    <vt:vector size="6" baseType="variant">
      <vt:variant>
        <vt:lpstr>主题</vt:lpstr>
      </vt:variant>
      <vt:variant>
        <vt:i4>1</vt:i4>
      </vt:variant>
      <vt:variant>
        <vt:lpstr>嵌入 OLE 服务器</vt:lpstr>
      </vt:variant>
      <vt:variant>
        <vt:i4>3</vt:i4>
      </vt:variant>
      <vt:variant>
        <vt:lpstr>幻灯片标题</vt:lpstr>
      </vt:variant>
      <vt:variant>
        <vt:i4>22</vt:i4>
      </vt:variant>
    </vt:vector>
  </HeadingPairs>
  <TitlesOfParts>
    <vt:vector size="26" baseType="lpstr">
      <vt:lpstr>Office 主题</vt:lpstr>
      <vt:lpstr>文档</vt:lpstr>
      <vt:lpstr>Equation.3</vt:lpstr>
      <vt:lpstr>Document</vt:lpstr>
      <vt:lpstr>PowerPoint 演示文稿</vt:lpstr>
      <vt:lpstr>复习一下</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辰昊</cp:lastModifiedBy>
  <cp:revision>170</cp:revision>
  <dcterms:created xsi:type="dcterms:W3CDTF">2018-01-02T04:06:00Z</dcterms:created>
  <dcterms:modified xsi:type="dcterms:W3CDTF">2019-09-26T06:38:49Z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