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20"/>
  </p:notesMasterIdLst>
  <p:handoutMasterIdLst>
    <p:handoutMasterId r:id="rId21"/>
  </p:handoutMasterIdLst>
  <p:sldIdLst>
    <p:sldId id="261" r:id="rId2"/>
    <p:sldId id="256" r:id="rId3"/>
    <p:sldId id="262" r:id="rId4"/>
    <p:sldId id="282" r:id="rId5"/>
    <p:sldId id="267" r:id="rId6"/>
    <p:sldId id="268" r:id="rId7"/>
    <p:sldId id="269" r:id="rId8"/>
    <p:sldId id="271" r:id="rId9"/>
    <p:sldId id="272" r:id="rId10"/>
    <p:sldId id="273" r:id="rId11"/>
    <p:sldId id="281" r:id="rId12"/>
    <p:sldId id="290" r:id="rId13"/>
    <p:sldId id="291" r:id="rId14"/>
    <p:sldId id="292" r:id="rId15"/>
    <p:sldId id="287" r:id="rId16"/>
    <p:sldId id="288" r:id="rId17"/>
    <p:sldId id="289" r:id="rId18"/>
    <p:sldId id="293" r:id="rId19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F0E4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0" autoAdjust="0"/>
    <p:restoredTop sz="94660"/>
  </p:normalViewPr>
  <p:slideViewPr>
    <p:cSldViewPr>
      <p:cViewPr varScale="1">
        <p:scale>
          <a:sx n="78" d="100"/>
          <a:sy n="78" d="100"/>
        </p:scale>
        <p:origin x="-180" y="-96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BE01EE-9B06-4FC0-86BC-8F92A502E1BD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87BF9C79-86D7-4467-9DB7-1DCADA75045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4DA03-CB3C-4B1A-A658-E89DA059247D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255971E0-DC7B-4F56-BC93-7EF1646DDC3C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5F9992-53D4-4D06-8C0C-32682F466E31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1E55A-E527-4951-B019-1079E07B931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6A1D-A379-4EEE-BB36-CFE161A741B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BB794-2CD9-47B0-874C-88547163351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8BED6-32A3-4795-BE8C-AC7A873CCBA5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285D78A2-4E36-4508-9402-E763DD71FAE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C3D940-2F48-4B6C-9FC2-D239D06F4EE7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9F4C3-D947-4CF6-AA3D-A20038DEBB3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7F565C-8894-4D67-8522-A24BE7555848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30EB2-27E2-4936-9B62-8757EE80065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09701-0C0C-47C4-B82F-9E0AFBD1DF6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3B1E2-4679-4C8B-81B5-0E0AA21B75D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73E4D-5D43-4AB6-B3D6-977E809FBB0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C06E4-9644-4675-997C-C6B2B66869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1F9C94-AB82-41A4-AAD3-A8051D226D95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72DF2-D42B-4019-A12A-EA4ECA20EB4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1060-BBE0-41EC-9C16-F0DE0D1F6ECA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0F7FF-00A0-4E96-B136-E4F7C1E3C33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 smtClean="0"/>
              <a:pPr>
                <a:defRPr/>
              </a:pPr>
              <a:t>2016/5/9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6.bin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3.png"/><Relationship Id="rId4" Type="http://schemas.openxmlformats.org/officeDocument/2006/relationships/oleObject" Target="../embeddings/oleObject22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6.bin"/><Relationship Id="rId5" Type="http://schemas.openxmlformats.org/officeDocument/2006/relationships/oleObject" Target="../embeddings/oleObject25.bin"/><Relationship Id="rId4" Type="http://schemas.openxmlformats.org/officeDocument/2006/relationships/oleObject" Target="../embeddings/oleObject2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30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34.bin"/><Relationship Id="rId5" Type="http://schemas.openxmlformats.org/officeDocument/2006/relationships/oleObject" Target="../embeddings/oleObject33.bin"/><Relationship Id="rId4" Type="http://schemas.openxmlformats.org/officeDocument/2006/relationships/oleObject" Target="../embeddings/oleObject32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1.bin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9.bin"/><Relationship Id="rId5" Type="http://schemas.openxmlformats.org/officeDocument/2006/relationships/oleObject" Target="../embeddings/oleObject38.bin"/><Relationship Id="rId4" Type="http://schemas.openxmlformats.org/officeDocument/2006/relationships/oleObject" Target="../embeddings/oleObject37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4925" y="1312863"/>
            <a:ext cx="6481763" cy="2122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第五讲</a:t>
            </a:r>
            <a:endParaRPr lang="en-US" altLang="zh-CN" sz="4400" b="1" dirty="0">
              <a:latin typeface="楷体"/>
              <a:ea typeface="楷体"/>
              <a:cs typeface="楷体"/>
            </a:endParaRPr>
          </a:p>
          <a:p>
            <a:pPr algn="ctr"/>
            <a:endParaRPr lang="en-US" altLang="zh-CN" sz="4400" b="1" dirty="0">
              <a:latin typeface="Franklin Gothic Book"/>
            </a:endParaRPr>
          </a:p>
          <a:p>
            <a:pPr algn="ctr"/>
            <a:r>
              <a:rPr lang="zh-CN" altLang="en-US" sz="4400" b="1" dirty="0">
                <a:latin typeface="楷体"/>
                <a:ea typeface="楷体"/>
                <a:cs typeface="楷体"/>
              </a:rPr>
              <a:t>数</a:t>
            </a:r>
            <a:r>
              <a:rPr lang="zh-CN" altLang="en-US" sz="4400" b="1" dirty="0" smtClean="0">
                <a:latin typeface="楷体"/>
                <a:ea typeface="楷体"/>
                <a:cs typeface="楷体"/>
              </a:rPr>
              <a:t>列综合问题</a:t>
            </a:r>
            <a:endParaRPr lang="zh-CN" altLang="en-US" sz="44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505" y="700757"/>
            <a:ext cx="6119812" cy="576064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CN" altLang="en-US" sz="2400" b="1" dirty="0" smtClean="0">
                <a:solidFill>
                  <a:srgbClr val="FF0000"/>
                </a:solidFill>
                <a:cs typeface="+mj-cs"/>
              </a:rPr>
              <a:t>一、学习目标</a:t>
            </a:r>
            <a:r>
              <a:rPr lang="en-US" altLang="zh-CN" sz="2400" b="1" dirty="0" smtClean="0">
                <a:cs typeface="+mj-cs"/>
              </a:rPr>
              <a:t>	</a:t>
            </a:r>
            <a:endParaRPr lang="zh-CN" altLang="en-US" sz="2400" b="1" dirty="0">
              <a:cs typeface="+mj-cs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9512" y="1203598"/>
            <a:ext cx="8496944" cy="504056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eaLnBrk="1" hangingPunct="1"/>
            <a:r>
              <a:rPr lang="zh-CN" altLang="en-US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在知识的交汇点处理能力型问题</a:t>
            </a:r>
            <a:r>
              <a:rPr lang="en-US" altLang="zh-CN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数列综合问题</a:t>
            </a:r>
            <a:r>
              <a:rPr lang="en-US" altLang="zh-CN" b="1" dirty="0" smtClean="0">
                <a:solidFill>
                  <a:schemeClr val="tx1"/>
                </a:solidFill>
                <a:latin typeface="楷体" pitchFamily="49" charset="-122"/>
                <a:ea typeface="楷体" pitchFamily="49" charset="-122"/>
              </a:rPr>
              <a:t>.</a:t>
            </a:r>
          </a:p>
        </p:txBody>
      </p:sp>
      <p:sp>
        <p:nvSpPr>
          <p:cNvPr id="6" name="副标题 2"/>
          <p:cNvSpPr txBox="1">
            <a:spLocks/>
          </p:cNvSpPr>
          <p:nvPr/>
        </p:nvSpPr>
        <p:spPr>
          <a:xfrm>
            <a:off x="107504" y="1276895"/>
            <a:ext cx="6480175" cy="316706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zh-CN" altLang="en-US" sz="2400" b="1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副标题 2"/>
          <p:cNvSpPr txBox="1">
            <a:spLocks/>
          </p:cNvSpPr>
          <p:nvPr/>
        </p:nvSpPr>
        <p:spPr bwMode="auto">
          <a:xfrm>
            <a:off x="251520" y="2571750"/>
            <a:ext cx="6119813" cy="93610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sz="2400" b="1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  <a:cs typeface="+mn-cs"/>
              </a:rPr>
              <a:t>1</a:t>
            </a:r>
            <a:r>
              <a:rPr lang="en-US" altLang="zh-CN" sz="24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  <a:cs typeface="+mn-cs"/>
              </a:rPr>
              <a:t>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利用数列的通项与前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项和公式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等求解数列综合问题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400" b="1" kern="0" dirty="0">
              <a:effectLst>
                <a:outerShdw blurRad="38100" dist="38100" dir="2700000" algn="tl">
                  <a:srgbClr val="000000"/>
                </a:outerShdw>
              </a:effectLst>
              <a:latin typeface="楷体" pitchFamily="49" charset="-122"/>
              <a:ea typeface="楷体" pitchFamily="49" charset="-122"/>
              <a:cs typeface="+mn-cs"/>
            </a:endParaRPr>
          </a:p>
        </p:txBody>
      </p:sp>
      <p:sp>
        <p:nvSpPr>
          <p:cNvPr id="7" name="标题 1"/>
          <p:cNvSpPr txBox="1">
            <a:spLocks/>
          </p:cNvSpPr>
          <p:nvPr/>
        </p:nvSpPr>
        <p:spPr>
          <a:xfrm>
            <a:off x="107603" y="1923678"/>
            <a:ext cx="6119812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4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二、重点难点</a:t>
            </a:r>
            <a:r>
              <a:rPr lang="en-US" altLang="zh-CN" sz="24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4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51520" y="3766269"/>
            <a:ext cx="45175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tx2"/>
              </a:buClr>
              <a:defRPr/>
            </a:pPr>
            <a:r>
              <a:rPr lang="en-US" altLang="zh-CN" sz="24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4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数列与其他知识板块的综合</a:t>
            </a:r>
            <a:r>
              <a:rPr lang="en-US" altLang="zh-CN" sz="2400" b="1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400" b="1" kern="0" dirty="0">
              <a:effectLst>
                <a:outerShdw blurRad="38100" dist="38100" dir="2700000" algn="tl">
                  <a:srgbClr val="000000"/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9" grpId="1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323528" y="915566"/>
            <a:ext cx="6119812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4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三、知识构架：</a:t>
            </a:r>
            <a:r>
              <a:rPr lang="en-US" altLang="zh-CN" sz="24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4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8436" name="Object 4"/>
          <p:cNvGraphicFramePr>
            <a:graphicFrameLocks noChangeAspect="1"/>
          </p:cNvGraphicFramePr>
          <p:nvPr/>
        </p:nvGraphicFramePr>
        <p:xfrm>
          <a:off x="107504" y="1608683"/>
          <a:ext cx="7488832" cy="2979291"/>
        </p:xfrm>
        <a:graphic>
          <a:graphicData uri="http://schemas.openxmlformats.org/presentationml/2006/ole">
            <p:oleObj spid="_x0000_s18436" name="Microsoft Equation 3.0" r:id="rId3" imgW="4025880" imgH="16509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四、概念、思想方法剖析</a:t>
            </a:r>
            <a:r>
              <a:rPr lang="en-US" altLang="zh-CN" sz="20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	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1520" y="1304057"/>
            <a:ext cx="633670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  数列解答题是高考命题必考难度较大的内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容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其命题热点是与其他知识块的交汇、呈现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递推关系的综合性试题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   本讲主要以数列中自身的综合、函数迭代、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解析几何中曲线上的点列问题展开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 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展现高等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数学背景的数列解答题这一高考命题的亮点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 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6648" name="矩形 36"/>
          <p:cNvSpPr>
            <a:spLocks noChangeArrowheads="1"/>
          </p:cNvSpPr>
          <p:nvPr/>
        </p:nvSpPr>
        <p:spPr bwMode="auto">
          <a:xfrm>
            <a:off x="144462" y="1131888"/>
            <a:ext cx="637175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1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.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为等差数列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公差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d≠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０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), 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中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的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=a,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部分项组成的数列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40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48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,…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48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,…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为等比数列，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=1,k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=5,k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=17,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=k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+k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+k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+…+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40" name="矩形 39"/>
          <p:cNvSpPr>
            <a:spLocks noChangeArrowheads="1"/>
          </p:cNvSpPr>
          <p:nvPr/>
        </p:nvSpPr>
        <p:spPr bwMode="auto">
          <a:xfrm>
            <a:off x="179512" y="3003798"/>
            <a:ext cx="622776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探究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en-US" altLang="zh-CN" sz="32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32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3200" b="1" baseline="-5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的双重身份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既是等比数列的第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项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 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又是等差数列的第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项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先求出通项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再求出其前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项的和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8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179388" y="771550"/>
            <a:ext cx="7129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∵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40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32000" dirty="0" smtClean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=a,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48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 dirty="0" smtClean="0">
                <a:latin typeface="楷体"/>
                <a:ea typeface="楷体"/>
                <a:cs typeface="楷体"/>
              </a:rPr>
              <a:t>5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=a+4d,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48000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 dirty="0" smtClean="0">
                <a:latin typeface="楷体"/>
                <a:ea typeface="楷体"/>
                <a:cs typeface="楷体"/>
              </a:rPr>
              <a:t>17 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 a+16d,</a:t>
            </a:r>
            <a:endParaRPr lang="zh-CN" altLang="en-US" sz="2400" dirty="0">
              <a:latin typeface="Franklin Gothic Book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250676" y="1389707"/>
            <a:ext cx="5905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又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</a:t>
            </a:r>
            <a:r>
              <a:rPr lang="en-US" altLang="zh-CN" sz="2400" b="1" baseline="-25000" dirty="0" smtClean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,a</a:t>
            </a:r>
            <a:r>
              <a:rPr lang="en-US" altLang="zh-CN" sz="2400" b="1" baseline="-25000" dirty="0" smtClean="0">
                <a:latin typeface="楷体"/>
                <a:ea typeface="楷体"/>
                <a:cs typeface="楷体"/>
              </a:rPr>
              <a:t>5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,a</a:t>
            </a:r>
            <a:r>
              <a:rPr lang="en-US" altLang="zh-CN" sz="2400" b="1" baseline="-34000" dirty="0" smtClean="0">
                <a:latin typeface="楷体"/>
                <a:ea typeface="楷体"/>
                <a:cs typeface="楷体"/>
              </a:rPr>
              <a:t>17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成等比数列的前三项，</a:t>
            </a:r>
            <a:endParaRPr lang="zh-CN" altLang="en-US" sz="2400" dirty="0">
              <a:latin typeface="Franklin Gothic Book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79388" y="1989579"/>
            <a:ext cx="5905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∴(a+4d)</a:t>
            </a:r>
            <a:r>
              <a:rPr lang="en-US" altLang="zh-CN" sz="2400" b="1" baseline="42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=a(a+16d)，</a:t>
            </a:r>
            <a:endParaRPr lang="zh-CN" altLang="en-US" sz="2400" dirty="0">
              <a:latin typeface="Franklin Gothic Book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250676" y="2470125"/>
            <a:ext cx="5905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∴a</a:t>
            </a:r>
            <a:r>
              <a:rPr lang="en-US" altLang="zh-CN" sz="2400" b="1" baseline="-25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=a</a:t>
            </a:r>
            <a:r>
              <a:rPr lang="en-US" altLang="zh-CN" sz="2400" b="1" baseline="-25000" dirty="0" smtClean="0">
                <a:latin typeface="楷体"/>
                <a:ea typeface="楷体"/>
                <a:cs typeface="楷体"/>
              </a:rPr>
              <a:t>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+(n-1)d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3059832" y="1965771"/>
            <a:ext cx="270165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∴a =2d,</a:t>
            </a:r>
            <a:endParaRPr lang="zh-CN" altLang="en-US" sz="2400" dirty="0">
              <a:latin typeface="Franklin Gothic Book"/>
            </a:endParaRPr>
          </a:p>
        </p:txBody>
      </p:sp>
      <p:graphicFrame>
        <p:nvGraphicFramePr>
          <p:cNvPr id="2" name="Object 5"/>
          <p:cNvGraphicFramePr>
            <a:graphicFrameLocks noChangeAspect="1"/>
          </p:cNvGraphicFramePr>
          <p:nvPr/>
        </p:nvGraphicFramePr>
        <p:xfrm>
          <a:off x="2483768" y="2355726"/>
          <a:ext cx="2376264" cy="720080"/>
        </p:xfrm>
        <a:graphic>
          <a:graphicData uri="http://schemas.openxmlformats.org/presentationml/2006/ole">
            <p:oleObj spid="_x0000_s38917" name="Microsoft Equation 3.0" r:id="rId3" imgW="1434960" imgH="393480" progId="Equation.3">
              <p:embed/>
            </p:oleObj>
          </a:graphicData>
        </a:graphic>
      </p:graphicFrame>
      <p:graphicFrame>
        <p:nvGraphicFramePr>
          <p:cNvPr id="3" name="Object 6"/>
          <p:cNvGraphicFramePr>
            <a:graphicFrameLocks noChangeAspect="1"/>
          </p:cNvGraphicFramePr>
          <p:nvPr/>
        </p:nvGraphicFramePr>
        <p:xfrm>
          <a:off x="323528" y="3004443"/>
          <a:ext cx="1449387" cy="720725"/>
        </p:xfrm>
        <a:graphic>
          <a:graphicData uri="http://schemas.openxmlformats.org/presentationml/2006/ole">
            <p:oleObj spid="_x0000_s38918" name="Microsoft Equation 3.0" r:id="rId4" imgW="876240" imgH="393480" progId="Equation.3">
              <p:embed/>
            </p:oleObj>
          </a:graphicData>
        </a:graphic>
      </p:graphicFrame>
      <p:graphicFrame>
        <p:nvGraphicFramePr>
          <p:cNvPr id="4" name="Object 7"/>
          <p:cNvGraphicFramePr>
            <a:graphicFrameLocks noChangeAspect="1"/>
          </p:cNvGraphicFramePr>
          <p:nvPr/>
        </p:nvGraphicFramePr>
        <p:xfrm>
          <a:off x="1946225" y="3003798"/>
          <a:ext cx="1617663" cy="720725"/>
        </p:xfrm>
        <a:graphic>
          <a:graphicData uri="http://schemas.openxmlformats.org/presentationml/2006/ole">
            <p:oleObj spid="_x0000_s38919" name="Microsoft Equation 3.0" r:id="rId5" imgW="977760" imgH="393480" progId="Equation.3">
              <p:embed/>
            </p:oleObj>
          </a:graphicData>
        </a:graphic>
      </p:graphicFrame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78842" y="3795886"/>
            <a:ext cx="71294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baseline="-40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}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公比</a:t>
            </a:r>
            <a:endParaRPr lang="zh-CN" altLang="en-US" sz="2400" dirty="0">
              <a:latin typeface="Franklin Gothic Book"/>
            </a:endParaRPr>
          </a:p>
        </p:txBody>
      </p:sp>
      <p:graphicFrame>
        <p:nvGraphicFramePr>
          <p:cNvPr id="5" name="Object 8"/>
          <p:cNvGraphicFramePr>
            <a:graphicFrameLocks noChangeAspect="1"/>
          </p:cNvGraphicFramePr>
          <p:nvPr/>
        </p:nvGraphicFramePr>
        <p:xfrm>
          <a:off x="1938585" y="3652515"/>
          <a:ext cx="3065463" cy="790575"/>
        </p:xfrm>
        <a:graphic>
          <a:graphicData uri="http://schemas.openxmlformats.org/presentationml/2006/ole">
            <p:oleObj spid="_x0000_s38920" name="Microsoft Equation 3.0" r:id="rId6" imgW="18540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1" grpId="0"/>
      <p:bldP spid="12" grpId="0"/>
      <p:bldP spid="13" grpId="0"/>
      <p:bldP spid="1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06660" y="843558"/>
            <a:ext cx="5905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 dirty="0" smtClean="0">
                <a:latin typeface="楷体"/>
                <a:ea typeface="楷体"/>
                <a:cs typeface="楷体"/>
              </a:rPr>
              <a:t>∴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 </a:t>
            </a:r>
            <a:r>
              <a:rPr lang="en-US" altLang="zh-CN" sz="28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800" b="1" baseline="-25000" dirty="0" err="1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800" b="1" baseline="-48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800" b="1" dirty="0" smtClean="0">
                <a:latin typeface="楷体"/>
                <a:ea typeface="楷体"/>
                <a:cs typeface="楷体"/>
              </a:rPr>
              <a:t>=a˙3</a:t>
            </a:r>
            <a:r>
              <a:rPr lang="en-US" altLang="zh-CN" sz="2800" b="1" baseline="40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800" b="1" dirty="0" smtClean="0">
                <a:latin typeface="楷体"/>
                <a:ea typeface="楷体"/>
                <a:cs typeface="楷体"/>
              </a:rPr>
              <a:t>.</a:t>
            </a:r>
            <a:endParaRPr lang="zh-CN" altLang="en-US" sz="2800" dirty="0">
              <a:latin typeface="Franklin Gothic Book"/>
            </a:endParaRPr>
          </a:p>
        </p:txBody>
      </p:sp>
      <p:graphicFrame>
        <p:nvGraphicFramePr>
          <p:cNvPr id="38916" name="Object 6"/>
          <p:cNvGraphicFramePr>
            <a:graphicFrameLocks noChangeAspect="1"/>
          </p:cNvGraphicFramePr>
          <p:nvPr/>
        </p:nvGraphicFramePr>
        <p:xfrm>
          <a:off x="2604785" y="699542"/>
          <a:ext cx="1823199" cy="792088"/>
        </p:xfrm>
        <a:graphic>
          <a:graphicData uri="http://schemas.openxmlformats.org/presentationml/2006/ole">
            <p:oleObj spid="_x0000_s36870" name="Microsoft Equation 3.0" r:id="rId3" imgW="1002960" imgH="393480" progId="Equation.3">
              <p:embed/>
            </p:oleObj>
          </a:graphicData>
        </a:graphic>
      </p:graphicFrame>
      <p:graphicFrame>
        <p:nvGraphicFramePr>
          <p:cNvPr id="2" name="Object 7"/>
          <p:cNvGraphicFramePr>
            <a:graphicFrameLocks noChangeAspect="1"/>
          </p:cNvGraphicFramePr>
          <p:nvPr/>
        </p:nvGraphicFramePr>
        <p:xfrm>
          <a:off x="179462" y="1419622"/>
          <a:ext cx="3600450" cy="792163"/>
        </p:xfrm>
        <a:graphic>
          <a:graphicData uri="http://schemas.openxmlformats.org/presentationml/2006/ole">
            <p:oleObj spid="_x0000_s36871" name="Microsoft Equation 3.0" r:id="rId4" imgW="1981080" imgH="393480" progId="Equation.3">
              <p:embed/>
            </p:oleObj>
          </a:graphicData>
        </a:graphic>
      </p:graphicFrame>
      <p:graphicFrame>
        <p:nvGraphicFramePr>
          <p:cNvPr id="3" name="Object 8"/>
          <p:cNvGraphicFramePr>
            <a:graphicFrameLocks noChangeAspect="1"/>
          </p:cNvGraphicFramePr>
          <p:nvPr/>
        </p:nvGraphicFramePr>
        <p:xfrm>
          <a:off x="3923928" y="1563638"/>
          <a:ext cx="1916112" cy="485775"/>
        </p:xfrm>
        <a:graphic>
          <a:graphicData uri="http://schemas.openxmlformats.org/presentationml/2006/ole">
            <p:oleObj spid="_x0000_s36872" name="Microsoft Equation 3.0" r:id="rId5" imgW="1054080" imgH="241200" progId="Equation.3">
              <p:embed/>
            </p:oleObj>
          </a:graphicData>
        </a:graphic>
      </p:graphicFrame>
      <p:graphicFrame>
        <p:nvGraphicFramePr>
          <p:cNvPr id="4" name="Object 9"/>
          <p:cNvGraphicFramePr>
            <a:graphicFrameLocks noChangeAspect="1"/>
          </p:cNvGraphicFramePr>
          <p:nvPr/>
        </p:nvGraphicFramePr>
        <p:xfrm>
          <a:off x="179512" y="2227064"/>
          <a:ext cx="5152072" cy="920750"/>
        </p:xfrm>
        <a:graphic>
          <a:graphicData uri="http://schemas.openxmlformats.org/presentationml/2006/ole">
            <p:oleObj spid="_x0000_s36873" name="Microsoft Equation 3.0" r:id="rId6" imgW="2628720" imgH="457200" progId="Equation.3">
              <p:embed/>
            </p:oleObj>
          </a:graphicData>
        </a:graphic>
      </p:graphicFrame>
      <p:graphicFrame>
        <p:nvGraphicFramePr>
          <p:cNvPr id="5" name="Object 10"/>
          <p:cNvGraphicFramePr>
            <a:graphicFrameLocks noChangeAspect="1"/>
          </p:cNvGraphicFramePr>
          <p:nvPr/>
        </p:nvGraphicFramePr>
        <p:xfrm>
          <a:off x="155799" y="3166095"/>
          <a:ext cx="2039937" cy="485775"/>
        </p:xfrm>
        <a:graphic>
          <a:graphicData uri="http://schemas.openxmlformats.org/presentationml/2006/ole">
            <p:oleObj spid="_x0000_s36874" name="Microsoft Equation 3.0" r:id="rId7" imgW="1041120" imgH="2412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03013" y="2747704"/>
            <a:ext cx="7853363" cy="1612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由于已知条件有函数关系式和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的表达式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要证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明数列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是等比数列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关键是求出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f( 2</a:t>
            </a:r>
            <a:r>
              <a:rPr lang="en-US" altLang="zh-CN" sz="2000" b="1" baseline="44000" dirty="0" smtClean="0">
                <a:latin typeface="楷体" pitchFamily="49" charset="-122"/>
                <a:ea typeface="楷体" pitchFamily="49" charset="-122"/>
              </a:rPr>
              <a:t>n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),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可以从归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pPr algn="just">
              <a:lnSpc>
                <a:spcPct val="13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纳法、数列递推关系及构建函数等角度思考此问题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1779712" y="1349400"/>
            <a:ext cx="4572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zh-CN" altLang="zh-CN" sz="2800" b="1"/>
          </a:p>
        </p:txBody>
      </p:sp>
      <p:grpSp>
        <p:nvGrpSpPr>
          <p:cNvPr id="21" name="组合 20"/>
          <p:cNvGrpSpPr/>
          <p:nvPr/>
        </p:nvGrpSpPr>
        <p:grpSpPr>
          <a:xfrm>
            <a:off x="107504" y="522858"/>
            <a:ext cx="6336704" cy="2192908"/>
            <a:chOff x="179512" y="771550"/>
            <a:chExt cx="6336704" cy="2192908"/>
          </a:xfrm>
        </p:grpSpPr>
        <p:sp>
          <p:nvSpPr>
            <p:cNvPr id="14" name="Rectangle 15"/>
            <p:cNvSpPr>
              <a:spLocks noChangeArrowheads="1"/>
            </p:cNvSpPr>
            <p:nvPr/>
          </p:nvSpPr>
          <p:spPr bwMode="auto">
            <a:xfrm>
              <a:off x="179512" y="771550"/>
              <a:ext cx="6336704" cy="2192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2.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已</a:t>
              </a:r>
              <a:r>
                <a:rPr lang="zh-CN" altLang="en-US" sz="2000" b="1" dirty="0">
                  <a:latin typeface="楷体" pitchFamily="49" charset="-122"/>
                  <a:ea typeface="楷体" pitchFamily="49" charset="-122"/>
                </a:rPr>
                <a:t>知函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f(x)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是</a:t>
              </a:r>
              <a:r>
                <a:rPr lang="zh-CN" altLang="en-US" sz="2000" b="1" dirty="0">
                  <a:latin typeface="楷体" pitchFamily="49" charset="-122"/>
                  <a:ea typeface="楷体" pitchFamily="49" charset="-122"/>
                </a:rPr>
                <a:t>定义在</a:t>
              </a:r>
              <a:r>
                <a:rPr lang="en-US" altLang="zh-CN" sz="2000" b="1" dirty="0">
                  <a:latin typeface="楷体" pitchFamily="49" charset="-122"/>
                  <a:ea typeface="楷体" pitchFamily="49" charset="-122"/>
                </a:rPr>
                <a:t>R</a:t>
              </a:r>
              <a:r>
                <a:rPr lang="zh-CN" altLang="en-US" sz="2000" b="1" dirty="0">
                  <a:latin typeface="楷体" pitchFamily="49" charset="-122"/>
                  <a:ea typeface="楷体" pitchFamily="49" charset="-122"/>
                </a:rPr>
                <a:t>上的不恒为零的函数</a:t>
              </a:r>
              <a:r>
                <a:rPr lang="en-US" altLang="zh-CN" sz="2000" b="1" dirty="0">
                  <a:latin typeface="楷体" pitchFamily="49" charset="-122"/>
                  <a:ea typeface="楷体" pitchFamily="49" charset="-122"/>
                </a:rPr>
                <a:t>, 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且</a:t>
              </a:r>
              <a:r>
                <a:rPr lang="zh-CN" altLang="en-US" sz="2000" b="1" dirty="0">
                  <a:latin typeface="楷体" pitchFamily="49" charset="-122"/>
                  <a:ea typeface="楷体" pitchFamily="49" charset="-122"/>
                </a:rPr>
                <a:t>对于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任意的实数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a,b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，都</a:t>
              </a:r>
              <a:r>
                <a:rPr lang="zh-CN" altLang="en-US" sz="2000" b="1" dirty="0">
                  <a:latin typeface="楷体" pitchFamily="49" charset="-122"/>
                  <a:ea typeface="楷体" pitchFamily="49" charset="-122"/>
                </a:rPr>
                <a:t>满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足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ab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)=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af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(b)+bf(a),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  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9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f(2)=2,                   </a:t>
              </a: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3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求证：数列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{a</a:t>
              </a:r>
              <a:r>
                <a:rPr lang="en-US" altLang="zh-CN" sz="2000" b="1" baseline="-32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是</a:t>
              </a:r>
              <a:r>
                <a:rPr lang="zh-CN" altLang="en-US" sz="2000" b="1" dirty="0">
                  <a:latin typeface="楷体" pitchFamily="49" charset="-122"/>
                  <a:ea typeface="楷体" pitchFamily="49" charset="-122"/>
                </a:rPr>
                <a:t>等比数列</a:t>
              </a:r>
              <a:r>
                <a:rPr lang="en-US" altLang="zh-CN" sz="2000" b="1" dirty="0">
                  <a:latin typeface="楷体" pitchFamily="49" charset="-122"/>
                  <a:ea typeface="楷体" pitchFamily="49" charset="-122"/>
                </a:rPr>
                <a:t>.            </a:t>
              </a:r>
            </a:p>
          </p:txBody>
        </p:sp>
        <p:graphicFrame>
          <p:nvGraphicFramePr>
            <p:cNvPr id="38916" name="Object 6"/>
            <p:cNvGraphicFramePr>
              <a:graphicFrameLocks noChangeAspect="1"/>
            </p:cNvGraphicFramePr>
            <p:nvPr/>
          </p:nvGraphicFramePr>
          <p:xfrm>
            <a:off x="1478533" y="1707605"/>
            <a:ext cx="2471738" cy="792162"/>
          </p:xfrm>
          <a:graphic>
            <a:graphicData uri="http://schemas.openxmlformats.org/presentationml/2006/ole">
              <p:oleObj spid="_x0000_s45062" name="Microsoft Equation 3.0" r:id="rId3" imgW="1358640" imgH="41904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ChangeArrowheads="1"/>
          </p:cNvSpPr>
          <p:nvPr/>
        </p:nvSpPr>
        <p:spPr bwMode="auto">
          <a:xfrm>
            <a:off x="0" y="-1841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>
              <a:latin typeface="Franklin Gothic Book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07950" y="742677"/>
            <a:ext cx="86405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∵对任实数</a:t>
            </a:r>
            <a:r>
              <a:rPr lang="en-US" altLang="zh-CN" sz="2400" b="1" dirty="0" err="1" smtClean="0">
                <a:latin typeface="楷体"/>
                <a:ea typeface="楷体"/>
                <a:cs typeface="楷体"/>
              </a:rPr>
              <a:t>a、b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都有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f(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)=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af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(b)+bf(a),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f(2)=2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79388" y="1250454"/>
            <a:ext cx="6227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令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a=b=2，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得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f(2)= 2˙2</a:t>
            </a:r>
            <a:r>
              <a:rPr lang="en-US" altLang="zh-CN" sz="2400" b="1" baseline="40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44033" name="Object 1"/>
          <p:cNvGraphicFramePr>
            <a:graphicFrameLocks noChangeAspect="1"/>
          </p:cNvGraphicFramePr>
          <p:nvPr/>
        </p:nvGraphicFramePr>
        <p:xfrm>
          <a:off x="239290" y="3651870"/>
          <a:ext cx="2676526" cy="863600"/>
        </p:xfrm>
        <a:graphic>
          <a:graphicData uri="http://schemas.openxmlformats.org/presentationml/2006/ole">
            <p:oleObj spid="_x0000_s44033" name="Microsoft Equation 3.0" r:id="rId3" imgW="1155600" imgH="419040" progId="Equation.3">
              <p:embed/>
            </p:oleObj>
          </a:graphicData>
        </a:graphic>
      </p:graphicFrame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79512" y="1754510"/>
            <a:ext cx="6227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令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a=2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,b=2，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得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f(2)+2f(2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 3˙2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216446" y="2715766"/>
            <a:ext cx="6227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…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79512" y="3190205"/>
            <a:ext cx="85689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令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a=2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,b=2，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得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f(2)+2f(2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)=n˙2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915816" y="3867894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∴数列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是等比数列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79512" y="2330574"/>
            <a:ext cx="6227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令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a=2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,b=2，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得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4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f(2)+2f(2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3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 4˙2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4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6372200" y="1275606"/>
            <a:ext cx="1584176" cy="369332"/>
            <a:chOff x="2627784" y="4371950"/>
            <a:chExt cx="1584176" cy="369332"/>
          </a:xfrm>
        </p:grpSpPr>
        <p:sp>
          <p:nvSpPr>
            <p:cNvPr id="16" name="线形标注 2 15"/>
            <p:cNvSpPr/>
            <p:nvPr/>
          </p:nvSpPr>
          <p:spPr>
            <a:xfrm>
              <a:off x="2699792" y="4371950"/>
              <a:ext cx="1440160" cy="360040"/>
            </a:xfrm>
            <a:prstGeom prst="border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545945"/>
                <a:gd name="adj6" fmla="val -1799"/>
              </a:avLst>
            </a:prstGeom>
            <a:solidFill>
              <a:srgbClr val="9EF0E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27784" y="4371950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不完全归纳法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6" grpId="0"/>
      <p:bldP spid="9" grpId="0"/>
      <p:bldP spid="10" grpId="0"/>
      <p:bldP spid="11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7950" y="742677"/>
            <a:ext cx="86405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∵对任实数</a:t>
            </a:r>
            <a:r>
              <a:rPr lang="en-US" altLang="zh-CN" sz="2400" b="1" dirty="0" err="1" smtClean="0">
                <a:latin typeface="楷体"/>
                <a:ea typeface="楷体"/>
                <a:cs typeface="楷体"/>
              </a:rPr>
              <a:t>a、b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都有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f(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)=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af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(b)+bf(a),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f(2)=2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18" name="Object 1"/>
          <p:cNvGraphicFramePr>
            <a:graphicFrameLocks noChangeAspect="1"/>
          </p:cNvGraphicFramePr>
          <p:nvPr/>
        </p:nvGraphicFramePr>
        <p:xfrm>
          <a:off x="179512" y="2427734"/>
          <a:ext cx="6552728" cy="720080"/>
        </p:xfrm>
        <a:graphic>
          <a:graphicData uri="http://schemas.openxmlformats.org/presentationml/2006/ole">
            <p:oleObj spid="_x0000_s57350" name="Microsoft Equation 3.0" r:id="rId3" imgW="3492360" imgH="419040" progId="Equation.3">
              <p:embed/>
            </p:oleObj>
          </a:graphicData>
        </a:graphic>
      </p:graphicFrame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79512" y="1275606"/>
            <a:ext cx="85689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令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a=2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,b=2，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得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f(2)+2f(2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)=2f(2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n-1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)+2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987824" y="3939902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∴数列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是等比数列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179512" y="1894061"/>
            <a:ext cx="85689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同除以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：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57351" name="Object 7"/>
          <p:cNvGraphicFramePr>
            <a:graphicFrameLocks noChangeAspect="1"/>
          </p:cNvGraphicFramePr>
          <p:nvPr/>
        </p:nvGraphicFramePr>
        <p:xfrm>
          <a:off x="1619671" y="1707654"/>
          <a:ext cx="2464274" cy="792088"/>
        </p:xfrm>
        <a:graphic>
          <a:graphicData uri="http://schemas.openxmlformats.org/presentationml/2006/ole">
            <p:oleObj spid="_x0000_s57351" name="Microsoft Equation 3.0" r:id="rId4" imgW="1358640" imgH="419040" progId="Equation.3">
              <p:embed/>
            </p:oleObj>
          </a:graphicData>
        </a:graphic>
      </p:graphicFrame>
      <p:graphicFrame>
        <p:nvGraphicFramePr>
          <p:cNvPr id="57352" name="Object 8"/>
          <p:cNvGraphicFramePr>
            <a:graphicFrameLocks noChangeAspect="1"/>
          </p:cNvGraphicFramePr>
          <p:nvPr/>
        </p:nvGraphicFramePr>
        <p:xfrm>
          <a:off x="228949" y="3147814"/>
          <a:ext cx="2974899" cy="779140"/>
        </p:xfrm>
        <a:graphic>
          <a:graphicData uri="http://schemas.openxmlformats.org/presentationml/2006/ole">
            <p:oleObj spid="_x0000_s57352" name="Microsoft Equation 3.0" r:id="rId5" imgW="1600200" imgH="419040" progId="Equation.3">
              <p:embed/>
            </p:oleObj>
          </a:graphicData>
        </a:graphic>
      </p:graphicFrame>
      <p:graphicFrame>
        <p:nvGraphicFramePr>
          <p:cNvPr id="57353" name="Object 9"/>
          <p:cNvGraphicFramePr>
            <a:graphicFrameLocks noChangeAspect="1"/>
          </p:cNvGraphicFramePr>
          <p:nvPr/>
        </p:nvGraphicFramePr>
        <p:xfrm>
          <a:off x="3383458" y="3291830"/>
          <a:ext cx="2052638" cy="474663"/>
        </p:xfrm>
        <a:graphic>
          <a:graphicData uri="http://schemas.openxmlformats.org/presentationml/2006/ole">
            <p:oleObj spid="_x0000_s57353" name="Microsoft Equation 3.0" r:id="rId6" imgW="990360" imgH="228600" progId="Equation.3">
              <p:embed/>
            </p:oleObj>
          </a:graphicData>
        </a:graphic>
      </p:graphicFrame>
      <p:graphicFrame>
        <p:nvGraphicFramePr>
          <p:cNvPr id="44033" name="Object 10"/>
          <p:cNvGraphicFramePr>
            <a:graphicFrameLocks noChangeAspect="1"/>
          </p:cNvGraphicFramePr>
          <p:nvPr/>
        </p:nvGraphicFramePr>
        <p:xfrm>
          <a:off x="239291" y="3796382"/>
          <a:ext cx="2676525" cy="863600"/>
        </p:xfrm>
        <a:graphic>
          <a:graphicData uri="http://schemas.openxmlformats.org/presentationml/2006/ole">
            <p:oleObj spid="_x0000_s57354" name="Microsoft Equation 3.0" r:id="rId7" imgW="1155600" imgH="419040" progId="Equation.3">
              <p:embed/>
            </p:oleObj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4644008" y="1914386"/>
            <a:ext cx="2016224" cy="369332"/>
            <a:chOff x="5868144" y="1851670"/>
            <a:chExt cx="2016224" cy="369332"/>
          </a:xfrm>
        </p:grpSpPr>
        <p:sp>
          <p:nvSpPr>
            <p:cNvPr id="13" name="线形标注 2 12"/>
            <p:cNvSpPr/>
            <p:nvPr/>
          </p:nvSpPr>
          <p:spPr>
            <a:xfrm>
              <a:off x="5940152" y="1851670"/>
              <a:ext cx="1728192" cy="360040"/>
            </a:xfrm>
            <a:prstGeom prst="border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-63587"/>
                <a:gd name="adj6" fmla="val -49912"/>
              </a:avLst>
            </a:prstGeom>
            <a:solidFill>
              <a:srgbClr val="9EF0E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868144" y="1851670"/>
              <a:ext cx="20162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数列的递推关系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P spid="23" grpId="0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07950" y="555526"/>
            <a:ext cx="86405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：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∵对任实数</a:t>
            </a:r>
            <a:r>
              <a:rPr lang="en-US" altLang="zh-CN" sz="2400" b="1" dirty="0" err="1" smtClean="0">
                <a:latin typeface="楷体"/>
                <a:ea typeface="楷体"/>
                <a:cs typeface="楷体"/>
              </a:rPr>
              <a:t>a、b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都有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f(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)=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af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(b)+bf(a),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且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f(2)=2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 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07504" y="1058838"/>
            <a:ext cx="86405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当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ab≠0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时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同除以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ab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，得：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graphicFrame>
        <p:nvGraphicFramePr>
          <p:cNvPr id="58377" name="Object 9"/>
          <p:cNvGraphicFramePr>
            <a:graphicFrameLocks noChangeAspect="1"/>
          </p:cNvGraphicFramePr>
          <p:nvPr/>
        </p:nvGraphicFramePr>
        <p:xfrm>
          <a:off x="3779911" y="1016447"/>
          <a:ext cx="2320516" cy="648072"/>
        </p:xfrm>
        <a:graphic>
          <a:graphicData uri="http://schemas.openxmlformats.org/presentationml/2006/ole">
            <p:oleObj spid="_x0000_s58377" name="Microsoft Equation 3.0" r:id="rId3" imgW="1409400" imgH="393480" progId="Equation.3">
              <p:embed/>
            </p:oleObj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107504" y="1520503"/>
            <a:ext cx="8640514" cy="720080"/>
            <a:chOff x="107504" y="1707654"/>
            <a:chExt cx="8640514" cy="720080"/>
          </a:xfrm>
        </p:grpSpPr>
        <p:sp>
          <p:nvSpPr>
            <p:cNvPr id="11" name="矩形 10"/>
            <p:cNvSpPr>
              <a:spLocks noChangeArrowheads="1"/>
            </p:cNvSpPr>
            <p:nvPr/>
          </p:nvSpPr>
          <p:spPr bwMode="auto">
            <a:xfrm>
              <a:off x="107504" y="1851670"/>
              <a:ext cx="864051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令          得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g(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</a:rPr>
                <a:t>ab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)=g(a)+g(b)</a:t>
              </a:r>
              <a:endParaRPr lang="en-US" altLang="zh-CN" sz="2400" b="1" dirty="0">
                <a:latin typeface="楷体"/>
                <a:ea typeface="楷体"/>
                <a:cs typeface="楷体"/>
              </a:endParaRPr>
            </a:p>
          </p:txBody>
        </p:sp>
        <p:graphicFrame>
          <p:nvGraphicFramePr>
            <p:cNvPr id="58378" name="Object 10"/>
            <p:cNvGraphicFramePr>
              <a:graphicFrameLocks noChangeAspect="1"/>
            </p:cNvGraphicFramePr>
            <p:nvPr/>
          </p:nvGraphicFramePr>
          <p:xfrm>
            <a:off x="467544" y="1707654"/>
            <a:ext cx="1556302" cy="720080"/>
          </p:xfrm>
          <a:graphic>
            <a:graphicData uri="http://schemas.openxmlformats.org/presentationml/2006/ole">
              <p:oleObj spid="_x0000_s58378" name="Microsoft Equation 3.0" r:id="rId4" imgW="850680" imgH="393480" progId="Equation.3">
                <p:embed/>
              </p:oleObj>
            </a:graphicData>
          </a:graphic>
        </p:graphicFrame>
      </p:grp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7504" y="2211710"/>
            <a:ext cx="85689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令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a=2</a:t>
            </a:r>
            <a:r>
              <a:rPr lang="en-US" altLang="zh-CN" sz="2400" b="1" baseline="38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,b=2，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得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g(2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)=g(2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)+g(2),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auto">
          <a:xfrm>
            <a:off x="107504" y="2643758"/>
            <a:ext cx="856895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又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g(2)=1, ∴g(2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n+1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)=g(2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)+1,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07504" y="3118197"/>
            <a:ext cx="669674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∴{g(2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)}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是首项为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g(2)=1,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公差为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1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的等差数列，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07504" y="3608735"/>
            <a:ext cx="21602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∴g(2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 n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，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835696" y="3608735"/>
            <a:ext cx="25922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∴f(2</a:t>
            </a:r>
            <a:r>
              <a:rPr lang="en-US" altLang="zh-CN" sz="2400" b="1" baseline="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  <a:cs typeface="楷体"/>
              </a:rPr>
              <a:t>)= n˙2</a:t>
            </a:r>
            <a:r>
              <a:rPr lang="en-US" altLang="zh-CN" sz="2400" b="1" baseline="42000" dirty="0" smtClean="0">
                <a:latin typeface="楷体"/>
                <a:ea typeface="楷体"/>
                <a:cs typeface="楷体"/>
              </a:rPr>
              <a:t>n</a:t>
            </a:r>
            <a:r>
              <a:rPr lang="zh-CN" altLang="en-US" sz="2400" b="1" dirty="0" smtClean="0">
                <a:latin typeface="楷体"/>
                <a:ea typeface="楷体"/>
                <a:cs typeface="楷体"/>
              </a:rPr>
              <a:t>，</a:t>
            </a:r>
            <a:endParaRPr lang="en-US" altLang="zh-CN" sz="2400" b="1" dirty="0">
              <a:latin typeface="楷体"/>
              <a:ea typeface="楷体"/>
              <a:cs typeface="楷体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928045" y="4155926"/>
            <a:ext cx="33858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∴数列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是等比数列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graphicFrame>
        <p:nvGraphicFramePr>
          <p:cNvPr id="23" name="Object 10"/>
          <p:cNvGraphicFramePr>
            <a:graphicFrameLocks noChangeAspect="1"/>
          </p:cNvGraphicFramePr>
          <p:nvPr/>
        </p:nvGraphicFramePr>
        <p:xfrm>
          <a:off x="179512" y="4012406"/>
          <a:ext cx="2676525" cy="863600"/>
        </p:xfrm>
        <a:graphic>
          <a:graphicData uri="http://schemas.openxmlformats.org/presentationml/2006/ole">
            <p:oleObj spid="_x0000_s58379" name="Microsoft Equation 3.0" r:id="rId5" imgW="1155600" imgH="419040" progId="Equation.3">
              <p:embed/>
            </p:oleObj>
          </a:graphicData>
        </a:graphic>
      </p:graphicFrame>
      <p:grpSp>
        <p:nvGrpSpPr>
          <p:cNvPr id="26" name="组合 25"/>
          <p:cNvGrpSpPr/>
          <p:nvPr/>
        </p:nvGrpSpPr>
        <p:grpSpPr>
          <a:xfrm>
            <a:off x="5076056" y="1995686"/>
            <a:ext cx="1368152" cy="369332"/>
            <a:chOff x="4788024" y="1707654"/>
            <a:chExt cx="1368152" cy="369332"/>
          </a:xfrm>
        </p:grpSpPr>
        <p:sp>
          <p:nvSpPr>
            <p:cNvPr id="24" name="线形标注 2 23"/>
            <p:cNvSpPr/>
            <p:nvPr/>
          </p:nvSpPr>
          <p:spPr>
            <a:xfrm>
              <a:off x="4860032" y="1707654"/>
              <a:ext cx="1296144" cy="360040"/>
            </a:xfrm>
            <a:prstGeom prst="border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-148244"/>
                <a:gd name="adj6" fmla="val -39094"/>
              </a:avLst>
            </a:prstGeom>
            <a:solidFill>
              <a:srgbClr val="9EF0E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788024" y="1707654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构建新函数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  <p:bldP spid="17" grpId="0"/>
      <p:bldP spid="18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2"/>
          <p:cNvGrpSpPr/>
          <p:nvPr/>
        </p:nvGrpSpPr>
        <p:grpSpPr>
          <a:xfrm>
            <a:off x="179512" y="448301"/>
            <a:ext cx="8001000" cy="3591836"/>
            <a:chOff x="179512" y="448301"/>
            <a:chExt cx="8001000" cy="3591836"/>
          </a:xfrm>
        </p:grpSpPr>
        <p:sp>
          <p:nvSpPr>
            <p:cNvPr id="9" name="Rectangle 103"/>
            <p:cNvSpPr>
              <a:spLocks noChangeArrowheads="1"/>
            </p:cNvSpPr>
            <p:nvPr/>
          </p:nvSpPr>
          <p:spPr bwMode="auto">
            <a:xfrm>
              <a:off x="179512" y="771550"/>
              <a:ext cx="8001000" cy="3268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探究</a:t>
              </a:r>
              <a:r>
                <a:rPr lang="en-US" altLang="zh-CN" sz="20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3.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设不等式组           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(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n∈Z</a:t>
              </a:r>
              <a:r>
                <a:rPr lang="en-US" altLang="zh-CN" sz="2000" b="1" baseline="36000" dirty="0" smtClean="0">
                  <a:latin typeface="楷体" pitchFamily="49" charset="-122"/>
                  <a:ea typeface="楷体" pitchFamily="49" charset="-122"/>
                </a:rPr>
                <a:t>+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所表示的平面区域为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D</a:t>
              </a:r>
              <a:r>
                <a:rPr lang="en-US" altLang="zh-CN" sz="2000" b="1" baseline="-30000" dirty="0" smtClean="0">
                  <a:latin typeface="楷体" pitchFamily="49" charset="-122"/>
                  <a:ea typeface="楷体" pitchFamily="49" charset="-122"/>
                </a:rPr>
                <a:t>n 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,</a:t>
              </a: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D</a:t>
              </a:r>
              <a:r>
                <a:rPr lang="en-US" altLang="zh-CN" sz="2000" b="1" baseline="-30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内的整点个数为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en-US" altLang="zh-CN" sz="2000" b="1" baseline="-30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1）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求数列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{a</a:t>
              </a:r>
              <a:r>
                <a:rPr lang="en-US" altLang="zh-CN" sz="2000" b="1" baseline="-30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的通项公式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（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2）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{a</a:t>
              </a:r>
              <a:r>
                <a:rPr lang="en-US" altLang="zh-CN" sz="2000" b="1" baseline="-30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的前项和为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S</a:t>
              </a:r>
              <a:r>
                <a:rPr lang="en-US" altLang="zh-CN" sz="2000" b="1" baseline="-30000" dirty="0" err="1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且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          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对于一切正整数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，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总有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T</a:t>
              </a:r>
              <a:r>
                <a:rPr lang="en-US" altLang="zh-CN" sz="2000" b="1" baseline="-30000" dirty="0" err="1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000" b="1" dirty="0" err="1" smtClean="0">
                  <a:latin typeface="楷体" pitchFamily="49" charset="-122"/>
                  <a:ea typeface="楷体" pitchFamily="49" charset="-122"/>
                </a:rPr>
                <a:t>≤m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，求实数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m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的取值范围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en-US" altLang="zh-CN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59397" name="Object 5"/>
            <p:cNvGraphicFramePr>
              <a:graphicFrameLocks noChangeAspect="1"/>
            </p:cNvGraphicFramePr>
            <p:nvPr/>
          </p:nvGraphicFramePr>
          <p:xfrm>
            <a:off x="2339752" y="448301"/>
            <a:ext cx="1374254" cy="1115337"/>
          </p:xfrm>
          <a:graphic>
            <a:graphicData uri="http://schemas.openxmlformats.org/presentationml/2006/ole">
              <p:oleObj spid="_x0000_s68610" name="Microsoft Equation 3.0" r:id="rId3" imgW="876240" imgH="711000" progId="Equation.3">
                <p:embed/>
              </p:oleObj>
            </a:graphicData>
          </a:graphic>
        </p:graphicFrame>
        <p:graphicFrame>
          <p:nvGraphicFramePr>
            <p:cNvPr id="59398" name="Object 6"/>
            <p:cNvGraphicFramePr>
              <a:graphicFrameLocks noChangeAspect="1"/>
            </p:cNvGraphicFramePr>
            <p:nvPr/>
          </p:nvGraphicFramePr>
          <p:xfrm>
            <a:off x="539552" y="2931790"/>
            <a:ext cx="1417637" cy="647700"/>
          </p:xfrm>
          <a:graphic>
            <a:graphicData uri="http://schemas.openxmlformats.org/presentationml/2006/ole">
              <p:oleObj spid="_x0000_s68611" name="Microsoft Equation 3.0" r:id="rId4" imgW="774360" imgH="393480" progId="Equation.3">
                <p:embed/>
              </p:oleObj>
            </a:graphicData>
          </a:graphic>
        </p:graphicFrame>
      </p:grpSp>
      <p:pic>
        <p:nvPicPr>
          <p:cNvPr id="59399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1347614"/>
            <a:ext cx="2448272" cy="2664296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07504" y="498034"/>
            <a:ext cx="7853363" cy="149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tabLst>
                <a:tab pos="457200" algn="l"/>
              </a:tabLst>
            </a:pP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以坐标为载体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以数列为主体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将解析几何与数列相关联系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该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2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2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类问题往往以曲线上的点的运动为背景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解决问题的关键是寻求点的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2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pPr algn="just">
              <a:lnSpc>
                <a:spcPct val="12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坐标间的相互联系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,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运用数列知识进行求解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79958" y="1995686"/>
            <a:ext cx="42480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解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  <a:sym typeface="Wingdings" pitchFamily="2" charset="2"/>
              </a:rPr>
              <a:t>:(1)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由题意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,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如图，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x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0,y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＞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0,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79512" y="3259892"/>
            <a:ext cx="41764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记直线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y=-nx+3n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与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x=1,x=2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的交点的</a:t>
            </a:r>
            <a:endParaRPr lang="en-US" altLang="zh-CN" sz="2000" b="1" dirty="0" smtClean="0">
              <a:latin typeface="楷体"/>
              <a:ea typeface="楷体"/>
              <a:cs typeface="楷体"/>
            </a:endParaRPr>
          </a:p>
          <a:p>
            <a:endParaRPr lang="en-US" altLang="zh-CN" sz="800" b="1" dirty="0" smtClean="0">
              <a:latin typeface="楷体"/>
              <a:ea typeface="楷体"/>
              <a:cs typeface="楷体"/>
            </a:endParaRPr>
          </a:p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纵坐标分别为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y</a:t>
            </a:r>
            <a:r>
              <a:rPr lang="en-US" altLang="zh-CN" sz="2000" b="1" baseline="-30000" dirty="0" smtClean="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,y</a:t>
            </a:r>
            <a:r>
              <a:rPr lang="en-US" altLang="zh-CN" sz="2000" b="1" baseline="-30000" dirty="0" smtClean="0">
                <a:latin typeface="楷体"/>
                <a:ea typeface="楷体"/>
                <a:cs typeface="楷体"/>
              </a:rPr>
              <a:t>2，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179772"/>
            <a:ext cx="2448272" cy="2664296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sp>
        <p:nvSpPr>
          <p:cNvPr id="16" name="矩形 15"/>
          <p:cNvSpPr/>
          <p:nvPr/>
        </p:nvSpPr>
        <p:spPr>
          <a:xfrm>
            <a:off x="5436096" y="2899852"/>
            <a:ext cx="4187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2n</a:t>
            </a:r>
            <a:endParaRPr lang="zh-CN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5854490" y="3475916"/>
            <a:ext cx="3016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 smtClean="0">
                <a:latin typeface="楷体" pitchFamily="49" charset="-122"/>
                <a:ea typeface="楷体" pitchFamily="49" charset="-122"/>
              </a:rPr>
              <a:t>n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5148064" y="2467804"/>
            <a:ext cx="12234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y=-nx+3n</a:t>
            </a:r>
            <a:endParaRPr lang="zh-CN" altLang="en-US" sz="2000" dirty="0"/>
          </a:p>
        </p:txBody>
      </p:sp>
      <p:sp>
        <p:nvSpPr>
          <p:cNvPr id="22" name="矩形 21"/>
          <p:cNvSpPr/>
          <p:nvPr/>
        </p:nvSpPr>
        <p:spPr>
          <a:xfrm>
            <a:off x="179512" y="2427734"/>
            <a:ext cx="160813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∴ 0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＜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x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＜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3,</a:t>
            </a:r>
            <a:endParaRPr lang="zh-CN" altLang="en-US" sz="2000" dirty="0"/>
          </a:p>
        </p:txBody>
      </p:sp>
      <p:sp>
        <p:nvSpPr>
          <p:cNvPr id="23" name="矩形 22"/>
          <p:cNvSpPr/>
          <p:nvPr/>
        </p:nvSpPr>
        <p:spPr>
          <a:xfrm>
            <a:off x="179512" y="2859782"/>
            <a:ext cx="31582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∴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整点在直线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x=1、x=2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上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,</a:t>
            </a:r>
            <a:endParaRPr lang="zh-CN" altLang="en-US" sz="2000" dirty="0"/>
          </a:p>
        </p:txBody>
      </p:sp>
      <p:sp>
        <p:nvSpPr>
          <p:cNvPr id="24" name="矩形 23"/>
          <p:cNvSpPr/>
          <p:nvPr/>
        </p:nvSpPr>
        <p:spPr>
          <a:xfrm>
            <a:off x="179512" y="4123988"/>
            <a:ext cx="17844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则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y</a:t>
            </a:r>
            <a:r>
              <a:rPr lang="en-US" altLang="zh-CN" sz="2000" b="1" baseline="-30000" dirty="0" smtClean="0">
                <a:latin typeface="楷体"/>
                <a:ea typeface="楷体"/>
                <a:cs typeface="楷体"/>
              </a:rPr>
              <a:t>1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=2n,y</a:t>
            </a:r>
            <a:r>
              <a:rPr lang="en-US" altLang="zh-CN" sz="2000" b="1" baseline="-30000" dirty="0" smtClean="0">
                <a:latin typeface="楷体"/>
                <a:ea typeface="楷体"/>
                <a:cs typeface="楷体"/>
              </a:rPr>
              <a:t>2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=n.</a:t>
            </a:r>
            <a:endParaRPr lang="zh-CN" altLang="en-US" sz="2000" dirty="0"/>
          </a:p>
        </p:txBody>
      </p:sp>
      <p:sp>
        <p:nvSpPr>
          <p:cNvPr id="25" name="矩形 24"/>
          <p:cNvSpPr/>
          <p:nvPr/>
        </p:nvSpPr>
        <p:spPr>
          <a:xfrm>
            <a:off x="1809296" y="4123988"/>
            <a:ext cx="11785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∴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a</a:t>
            </a:r>
            <a:r>
              <a:rPr lang="en-US" altLang="zh-CN" sz="2000" b="1" baseline="-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=3n.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16" grpId="0"/>
      <p:bldP spid="17" grpId="0"/>
      <p:bldP spid="19" grpId="0"/>
      <p:bldP spid="22" grpId="0"/>
      <p:bldP spid="23" grpId="0"/>
      <p:bldP spid="24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Object 6"/>
          <p:cNvGraphicFramePr>
            <a:graphicFrameLocks noChangeAspect="1"/>
          </p:cNvGraphicFramePr>
          <p:nvPr/>
        </p:nvGraphicFramePr>
        <p:xfrm>
          <a:off x="611560" y="771550"/>
          <a:ext cx="1806575" cy="720725"/>
        </p:xfrm>
        <a:graphic>
          <a:graphicData uri="http://schemas.openxmlformats.org/presentationml/2006/ole">
            <p:oleObj spid="_x0000_s69634" name="Microsoft Equation 3.0" r:id="rId3" imgW="888840" imgH="393480" progId="Equation.3">
              <p:embed/>
            </p:oleObj>
          </a:graphicData>
        </a:graphic>
      </p:graphicFrame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07950" y="947504"/>
            <a:ext cx="424802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  <a:sym typeface="Wingdings" pitchFamily="2" charset="2"/>
              </a:rPr>
              <a:t>(2) </a:t>
            </a:r>
            <a:r>
              <a:rPr lang="en-US" altLang="zh-CN" sz="2000" b="1" dirty="0" smtClean="0">
                <a:latin typeface="楷体"/>
                <a:ea typeface="楷体"/>
                <a:cs typeface="楷体"/>
                <a:sym typeface="Wingdings" pitchFamily="2" charset="2"/>
              </a:rPr>
              <a:t>             </a:t>
            </a:r>
            <a:endParaRPr lang="en-US" altLang="zh-CN" sz="2000" b="1" dirty="0">
              <a:latin typeface="楷体"/>
              <a:ea typeface="楷体"/>
              <a:cs typeface="楷体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2339752" y="780842"/>
            <a:ext cx="5616624" cy="730648"/>
            <a:chOff x="107504" y="1409054"/>
            <a:chExt cx="5616624" cy="730648"/>
          </a:xfrm>
        </p:grpSpPr>
        <p:sp>
          <p:nvSpPr>
            <p:cNvPr id="11" name="矩形 10"/>
            <p:cNvSpPr/>
            <p:nvPr/>
          </p:nvSpPr>
          <p:spPr>
            <a:xfrm>
              <a:off x="107504" y="1523568"/>
              <a:ext cx="56166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/>
                  <a:ea typeface="楷体"/>
                  <a:cs typeface="楷体"/>
                </a:rPr>
                <a:t>又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S</a:t>
              </a:r>
              <a:r>
                <a:rPr lang="en-US" altLang="zh-CN" sz="2400" b="1" baseline="-30000" dirty="0" smtClean="0">
                  <a:latin typeface="楷体"/>
                  <a:ea typeface="楷体"/>
                  <a:cs typeface="楷体"/>
                </a:rPr>
                <a:t>n</a:t>
              </a:r>
              <a:r>
                <a:rPr lang="en-US" altLang="zh-CN" sz="2400" b="1" dirty="0" smtClean="0">
                  <a:latin typeface="楷体"/>
                  <a:ea typeface="楷体"/>
                  <a:cs typeface="楷体"/>
                </a:rPr>
                <a:t>=3(1+2+3+…+n)=</a:t>
              </a:r>
              <a:endParaRPr lang="zh-CN" altLang="en-US" sz="2400" dirty="0"/>
            </a:p>
          </p:txBody>
        </p:sp>
        <p:graphicFrame>
          <p:nvGraphicFramePr>
            <p:cNvPr id="51215" name="Object 15"/>
            <p:cNvGraphicFramePr>
              <a:graphicFrameLocks noChangeAspect="1"/>
            </p:cNvGraphicFramePr>
            <p:nvPr/>
          </p:nvGraphicFramePr>
          <p:xfrm>
            <a:off x="3059832" y="1409054"/>
            <a:ext cx="1084188" cy="730648"/>
          </p:xfrm>
          <a:graphic>
            <a:graphicData uri="http://schemas.openxmlformats.org/presentationml/2006/ole">
              <p:oleObj spid="_x0000_s69635" name="Microsoft Equation 3.0" r:id="rId4" imgW="583920" imgH="393480" progId="Equation.3">
                <p:embed/>
              </p:oleObj>
            </a:graphicData>
          </a:graphic>
        </p:graphicFrame>
      </p:grpSp>
      <p:graphicFrame>
        <p:nvGraphicFramePr>
          <p:cNvPr id="51216" name="Object 16"/>
          <p:cNvGraphicFramePr>
            <a:graphicFrameLocks noChangeAspect="1"/>
          </p:cNvGraphicFramePr>
          <p:nvPr/>
        </p:nvGraphicFramePr>
        <p:xfrm>
          <a:off x="116434" y="1491630"/>
          <a:ext cx="1719262" cy="701675"/>
        </p:xfrm>
        <a:graphic>
          <a:graphicData uri="http://schemas.openxmlformats.org/presentationml/2006/ole">
            <p:oleObj spid="_x0000_s69636" name="Microsoft Equation 3.0" r:id="rId5" imgW="965160" imgH="393480" progId="Equation.3">
              <p:embed/>
            </p:oleObj>
          </a:graphicData>
        </a:graphic>
      </p:graphicFrame>
      <p:sp>
        <p:nvSpPr>
          <p:cNvPr id="16" name="矩形 15"/>
          <p:cNvSpPr/>
          <p:nvPr/>
        </p:nvSpPr>
        <p:spPr>
          <a:xfrm>
            <a:off x="1835696" y="1526069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T</a:t>
            </a:r>
            <a:r>
              <a:rPr lang="en-US" altLang="zh-CN" sz="2000" b="1" baseline="-3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≤</a:t>
            </a:r>
            <a:r>
              <a:rPr lang="en-US" altLang="zh-CN" sz="2800" b="1" dirty="0" smtClean="0">
                <a:latin typeface="楷体" pitchFamily="49" charset="-122"/>
                <a:ea typeface="楷体" pitchFamily="49" charset="-122"/>
              </a:rPr>
              <a:t>m 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恒成立，∴须判断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T</a:t>
            </a:r>
            <a:r>
              <a:rPr lang="en-US" altLang="zh-CN" sz="2000" b="1" baseline="-3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的单调性，</a:t>
            </a:r>
            <a:endParaRPr lang="zh-CN" altLang="en-US" sz="2000" dirty="0"/>
          </a:p>
        </p:txBody>
      </p:sp>
      <p:graphicFrame>
        <p:nvGraphicFramePr>
          <p:cNvPr id="51217" name="Object 17"/>
          <p:cNvGraphicFramePr>
            <a:graphicFrameLocks noChangeAspect="1"/>
          </p:cNvGraphicFramePr>
          <p:nvPr/>
        </p:nvGraphicFramePr>
        <p:xfrm>
          <a:off x="179512" y="2211633"/>
          <a:ext cx="2592288" cy="648149"/>
        </p:xfrm>
        <a:graphic>
          <a:graphicData uri="http://schemas.openxmlformats.org/presentationml/2006/ole">
            <p:oleObj spid="_x0000_s69637" name="Microsoft Equation 3.0" r:id="rId6" imgW="1663560" imgH="393480" progId="Equation.3">
              <p:embed/>
            </p:oleObj>
          </a:graphicData>
        </a:graphic>
      </p:graphicFrame>
      <p:grpSp>
        <p:nvGrpSpPr>
          <p:cNvPr id="3" name="组合 18"/>
          <p:cNvGrpSpPr/>
          <p:nvPr/>
        </p:nvGrpSpPr>
        <p:grpSpPr>
          <a:xfrm>
            <a:off x="2699792" y="2067694"/>
            <a:ext cx="5616624" cy="792088"/>
            <a:chOff x="35496" y="3075806"/>
            <a:chExt cx="5616624" cy="792088"/>
          </a:xfrm>
        </p:grpSpPr>
        <p:sp>
          <p:nvSpPr>
            <p:cNvPr id="15" name="矩形 14"/>
            <p:cNvSpPr/>
            <p:nvPr/>
          </p:nvSpPr>
          <p:spPr>
            <a:xfrm>
              <a:off x="35496" y="3334221"/>
              <a:ext cx="561662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∴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T</a:t>
              </a:r>
              <a:r>
                <a:rPr lang="en-US" altLang="zh-CN" sz="2000" b="1" baseline="-30000" dirty="0" smtClean="0">
                  <a:latin typeface="楷体"/>
                  <a:ea typeface="楷体"/>
                  <a:cs typeface="楷体"/>
                </a:rPr>
                <a:t>1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=1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＜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T</a:t>
              </a:r>
              <a:r>
                <a:rPr lang="en-US" altLang="zh-CN" sz="2000" b="1" baseline="-28000" dirty="0" smtClean="0">
                  <a:latin typeface="楷体"/>
                  <a:ea typeface="楷体"/>
                  <a:cs typeface="楷体"/>
                </a:rPr>
                <a:t>2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=T</a:t>
              </a:r>
              <a:r>
                <a:rPr lang="en-US" altLang="zh-CN" sz="2000" b="1" baseline="-30000" dirty="0" smtClean="0">
                  <a:latin typeface="楷体"/>
                  <a:ea typeface="楷体"/>
                  <a:cs typeface="楷体"/>
                </a:rPr>
                <a:t>3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=   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＞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T</a:t>
              </a:r>
              <a:r>
                <a:rPr lang="en-US" altLang="zh-CN" sz="2000" b="1" baseline="-30000" dirty="0" smtClean="0">
                  <a:latin typeface="楷体"/>
                  <a:ea typeface="楷体"/>
                  <a:cs typeface="楷体"/>
                </a:rPr>
                <a:t>4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＞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T</a:t>
              </a:r>
              <a:r>
                <a:rPr lang="en-US" altLang="zh-CN" sz="2000" b="1" baseline="-30000" dirty="0" smtClean="0">
                  <a:latin typeface="楷体"/>
                  <a:ea typeface="楷体"/>
                  <a:cs typeface="楷体"/>
                </a:rPr>
                <a:t>5</a:t>
              </a:r>
              <a:r>
                <a:rPr lang="zh-CN" altLang="en-US" sz="2000" b="1" dirty="0" smtClean="0">
                  <a:latin typeface="楷体"/>
                  <a:ea typeface="楷体"/>
                  <a:cs typeface="楷体"/>
                </a:rPr>
                <a:t>＞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…</a:t>
              </a:r>
              <a:endParaRPr lang="zh-CN" altLang="en-US" sz="2000" dirty="0"/>
            </a:p>
          </p:txBody>
        </p:sp>
        <p:graphicFrame>
          <p:nvGraphicFramePr>
            <p:cNvPr id="51218" name="Object 18"/>
            <p:cNvGraphicFramePr>
              <a:graphicFrameLocks noChangeAspect="1"/>
            </p:cNvGraphicFramePr>
            <p:nvPr/>
          </p:nvGraphicFramePr>
          <p:xfrm>
            <a:off x="1835696" y="3075806"/>
            <a:ext cx="360040" cy="792088"/>
          </p:xfrm>
          <a:graphic>
            <a:graphicData uri="http://schemas.openxmlformats.org/presentationml/2006/ole">
              <p:oleObj spid="_x0000_s69638" name="Microsoft Equation 3.0" r:id="rId7" imgW="152280" imgH="393480" progId="Equation.3">
                <p:embed/>
              </p:oleObj>
            </a:graphicData>
          </a:graphic>
        </p:graphicFrame>
      </p:grpSp>
      <p:sp>
        <p:nvSpPr>
          <p:cNvPr id="20" name="矩形 19"/>
          <p:cNvSpPr/>
          <p:nvPr/>
        </p:nvSpPr>
        <p:spPr>
          <a:xfrm>
            <a:off x="35496" y="3003798"/>
            <a:ext cx="4363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∴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T</a:t>
            </a:r>
            <a:r>
              <a:rPr lang="en-US" altLang="zh-CN" sz="2000" b="1" baseline="-28000" dirty="0" smtClean="0">
                <a:latin typeface="楷体"/>
                <a:ea typeface="楷体"/>
                <a:cs typeface="楷体"/>
              </a:rPr>
              <a:t>2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、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T</a:t>
            </a:r>
            <a:r>
              <a:rPr lang="en-US" altLang="zh-CN" sz="2000" b="1" baseline="-30000" dirty="0" smtClean="0">
                <a:latin typeface="楷体"/>
                <a:ea typeface="楷体"/>
                <a:cs typeface="楷体"/>
              </a:rPr>
              <a:t>3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是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{T</a:t>
            </a:r>
            <a:r>
              <a:rPr lang="en-US" altLang="zh-CN" sz="2000" b="1" baseline="-30000" dirty="0" smtClean="0">
                <a:latin typeface="楷体"/>
                <a:ea typeface="楷体"/>
                <a:cs typeface="楷体"/>
              </a:rPr>
              <a:t>n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}</a:t>
            </a:r>
            <a:r>
              <a:rPr lang="zh-CN" altLang="en-US" sz="2000" b="1" dirty="0" smtClean="0">
                <a:latin typeface="楷体"/>
                <a:ea typeface="楷体"/>
                <a:cs typeface="楷体"/>
              </a:rPr>
              <a:t>中相等且最大的项，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 </a:t>
            </a:r>
            <a:endParaRPr lang="zh-CN" altLang="en-US" sz="2000" dirty="0"/>
          </a:p>
        </p:txBody>
      </p:sp>
      <p:graphicFrame>
        <p:nvGraphicFramePr>
          <p:cNvPr id="51219" name="Object 19"/>
          <p:cNvGraphicFramePr>
            <a:graphicFrameLocks noChangeAspect="1"/>
          </p:cNvGraphicFramePr>
          <p:nvPr/>
        </p:nvGraphicFramePr>
        <p:xfrm>
          <a:off x="4067944" y="2787774"/>
          <a:ext cx="1152128" cy="793688"/>
        </p:xfrm>
        <a:graphic>
          <a:graphicData uri="http://schemas.openxmlformats.org/presentationml/2006/ole">
            <p:oleObj spid="_x0000_s69639" name="Microsoft Equation 3.0" r:id="rId8" imgW="57132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467" name="Object 3"/>
          <p:cNvGraphicFramePr>
            <a:graphicFrameLocks noChangeAspect="1"/>
          </p:cNvGraphicFramePr>
          <p:nvPr/>
        </p:nvGraphicFramePr>
        <p:xfrm>
          <a:off x="4141337" y="1995686"/>
          <a:ext cx="2234063" cy="1872208"/>
        </p:xfrm>
        <a:graphic>
          <a:graphicData uri="http://schemas.openxmlformats.org/presentationml/2006/ole">
            <p:oleObj spid="_x0000_s65538" name="Microsoft Equation 3.0" r:id="rId3" imgW="990360" imgH="939600" progId="Equation.3">
              <p:embed/>
            </p:oleObj>
          </a:graphicData>
        </a:graphic>
      </p:graphicFrame>
      <p:sp>
        <p:nvSpPr>
          <p:cNvPr id="9" name="矩形 8"/>
          <p:cNvSpPr/>
          <p:nvPr/>
        </p:nvSpPr>
        <p:spPr>
          <a:xfrm>
            <a:off x="0" y="771550"/>
            <a:ext cx="6766596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4.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现有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64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个正整数排成如右图的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8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列的数表，这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里的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36000" dirty="0" smtClean="0">
                <a:latin typeface="楷体" pitchFamily="49" charset="-122"/>
                <a:ea typeface="楷体" pitchFamily="49" charset="-122"/>
              </a:rPr>
              <a:t>ij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表示第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i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行的第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j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个数，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1≤i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j≤8，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其中每行的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数成等差数列，每列的数成等比数列，且公比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q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都相等，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若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62468" name="Object 4"/>
          <p:cNvGraphicFramePr>
            <a:graphicFrameLocks noChangeAspect="1"/>
          </p:cNvGraphicFramePr>
          <p:nvPr/>
        </p:nvGraphicFramePr>
        <p:xfrm>
          <a:off x="468313" y="1995488"/>
          <a:ext cx="2382837" cy="647700"/>
        </p:xfrm>
        <a:graphic>
          <a:graphicData uri="http://schemas.openxmlformats.org/presentationml/2006/ole">
            <p:oleObj spid="_x0000_s65539" name="Microsoft Equation 3.0" r:id="rId4" imgW="1447560" imgH="393480" progId="Equation.3">
              <p:embed/>
            </p:oleObj>
          </a:graphicData>
        </a:graphic>
      </p:graphicFrame>
      <p:sp>
        <p:nvSpPr>
          <p:cNvPr id="10" name="矩形 9"/>
          <p:cNvSpPr/>
          <p:nvPr/>
        </p:nvSpPr>
        <p:spPr>
          <a:xfrm>
            <a:off x="35496" y="2675696"/>
            <a:ext cx="39757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36000" dirty="0" smtClean="0">
                <a:latin typeface="楷体" pitchFamily="49" charset="-122"/>
                <a:ea typeface="楷体" pitchFamily="49" charset="-122"/>
              </a:rPr>
              <a:t>ij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的表达式（用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i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、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j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表示）</a:t>
            </a:r>
            <a:endParaRPr lang="zh-CN" altLang="en-US" sz="2000" dirty="0"/>
          </a:p>
        </p:txBody>
      </p:sp>
      <p:sp>
        <p:nvSpPr>
          <p:cNvPr id="11" name="矩形 10"/>
          <p:cNvSpPr/>
          <p:nvPr/>
        </p:nvSpPr>
        <p:spPr>
          <a:xfrm>
            <a:off x="35496" y="3147814"/>
            <a:ext cx="42338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记第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行的各项和为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，求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及数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的通项公式</a:t>
            </a:r>
            <a:endParaRPr lang="zh-CN" altLang="en-US" sz="2000" dirty="0"/>
          </a:p>
        </p:txBody>
      </p:sp>
      <p:sp>
        <p:nvSpPr>
          <p:cNvPr id="12" name="矩形 11"/>
          <p:cNvSpPr/>
          <p:nvPr/>
        </p:nvSpPr>
        <p:spPr>
          <a:xfrm>
            <a:off x="35496" y="4043848"/>
            <a:ext cx="24705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若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1,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的值</a:t>
            </a:r>
            <a:endParaRPr lang="zh-CN" altLang="en-US" sz="2000" dirty="0"/>
          </a:p>
        </p:txBody>
      </p:sp>
      <p:sp>
        <p:nvSpPr>
          <p:cNvPr id="8" name="标题 1"/>
          <p:cNvSpPr txBox="1">
            <a:spLocks/>
          </p:cNvSpPr>
          <p:nvPr/>
        </p:nvSpPr>
        <p:spPr>
          <a:xfrm>
            <a:off x="179512" y="195486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</a:t>
            </a: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、思考与提升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07504" y="555526"/>
            <a:ext cx="78533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tabLst>
                <a:tab pos="457200" algn="l"/>
              </a:tabLst>
            </a:pPr>
            <a:r>
              <a:rPr lang="zh-CN" altLang="en-US" sz="2000" b="1" dirty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究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紧扣题意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“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每一行成等差，每一列成公比相等的等比数列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”，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题设是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en-US" altLang="zh-CN" sz="2000" b="1" baseline="-34000" dirty="0" smtClean="0">
                <a:latin typeface="楷体" pitchFamily="49" charset="-122"/>
                <a:ea typeface="楷体" pitchFamily="49" charset="-122"/>
                <a:cs typeface="楷体"/>
              </a:rPr>
              <a:t>11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、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en-US" altLang="zh-CN" sz="2000" b="1" baseline="-34000" dirty="0" smtClean="0">
                <a:latin typeface="楷体" pitchFamily="49" charset="-122"/>
                <a:ea typeface="楷体" pitchFamily="49" charset="-122"/>
                <a:cs typeface="楷体"/>
              </a:rPr>
              <a:t>24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、a</a:t>
            </a:r>
            <a:r>
              <a:rPr lang="en-US" altLang="zh-CN" sz="2000" b="1" baseline="-34000" dirty="0" smtClean="0">
                <a:latin typeface="楷体" pitchFamily="49" charset="-122"/>
                <a:ea typeface="楷体" pitchFamily="49" charset="-122"/>
                <a:cs typeface="楷体"/>
              </a:rPr>
              <a:t>32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，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盯准第一行，如表中箭头所示：</a:t>
            </a:r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07504" y="1409169"/>
            <a:ext cx="7853363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tabLst>
                <a:tab pos="457200" algn="l"/>
              </a:tabLst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：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（1）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设第一行公差为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d,</a:t>
            </a:r>
          </a:p>
          <a:p>
            <a:pPr algn="just">
              <a:lnSpc>
                <a:spcPct val="120000"/>
              </a:lnSpc>
              <a:tabLst>
                <a:tab pos="457200" algn="l"/>
              </a:tabLst>
            </a:pPr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pPr algn="just">
              <a:lnSpc>
                <a:spcPct val="120000"/>
              </a:lnSpc>
              <a:tabLst>
                <a:tab pos="457200" algn="l"/>
              </a:tabLst>
            </a:pP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则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24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=a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14 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q=(a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  <a:cs typeface="楷体"/>
              </a:rPr>
              <a:t>11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+3d)q=1——</a:t>
            </a:r>
            <a:r>
              <a:rPr lang="en-US" altLang="zh-CN" sz="2000" b="1" dirty="0" smtClean="0">
                <a:latin typeface="楷体"/>
                <a:ea typeface="楷体"/>
                <a:cs typeface="楷体"/>
              </a:rPr>
              <a:t>①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63495" name="Object 7"/>
          <p:cNvGraphicFramePr>
            <a:graphicFrameLocks noChangeAspect="1"/>
          </p:cNvGraphicFramePr>
          <p:nvPr/>
        </p:nvGraphicFramePr>
        <p:xfrm>
          <a:off x="4427984" y="1376070"/>
          <a:ext cx="2401170" cy="2304256"/>
        </p:xfrm>
        <a:graphic>
          <a:graphicData uri="http://schemas.openxmlformats.org/presentationml/2006/ole">
            <p:oleObj spid="_x0000_s66562" name="Microsoft Equation 3.0" r:id="rId3" imgW="1168200" imgH="1269720" progId="Equation.3">
              <p:embed/>
            </p:oleObj>
          </a:graphicData>
        </a:graphic>
      </p:graphicFrame>
      <p:cxnSp>
        <p:nvCxnSpPr>
          <p:cNvPr id="16" name="直接箭头连接符 15"/>
          <p:cNvCxnSpPr/>
          <p:nvPr/>
        </p:nvCxnSpPr>
        <p:spPr>
          <a:xfrm flipV="1">
            <a:off x="5724128" y="1664102"/>
            <a:ext cx="0" cy="403592"/>
          </a:xfrm>
          <a:prstGeom prst="straightConnector1">
            <a:avLst/>
          </a:prstGeom>
          <a:ln w="412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>
            <a:off x="4644008" y="1592094"/>
            <a:ext cx="1008112" cy="43552"/>
          </a:xfrm>
          <a:prstGeom prst="straightConnector1">
            <a:avLst/>
          </a:prstGeom>
          <a:ln w="412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V="1">
            <a:off x="5076056" y="1736110"/>
            <a:ext cx="0" cy="835640"/>
          </a:xfrm>
          <a:prstGeom prst="straightConnector1">
            <a:avLst/>
          </a:prstGeom>
          <a:ln w="412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/>
          <p:cNvCxnSpPr/>
          <p:nvPr/>
        </p:nvCxnSpPr>
        <p:spPr>
          <a:xfrm flipH="1">
            <a:off x="4716016" y="1779662"/>
            <a:ext cx="360040" cy="0"/>
          </a:xfrm>
          <a:prstGeom prst="straightConnector1">
            <a:avLst/>
          </a:prstGeom>
          <a:ln w="41275">
            <a:solidFill>
              <a:srgbClr val="FF000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3496" name="Object 8"/>
          <p:cNvGraphicFramePr>
            <a:graphicFrameLocks noChangeAspect="1"/>
          </p:cNvGraphicFramePr>
          <p:nvPr/>
        </p:nvGraphicFramePr>
        <p:xfrm>
          <a:off x="179511" y="2312174"/>
          <a:ext cx="3976839" cy="691624"/>
        </p:xfrm>
        <a:graphic>
          <a:graphicData uri="http://schemas.openxmlformats.org/presentationml/2006/ole">
            <p:oleObj spid="_x0000_s66563" name="Microsoft Equation 3.0" r:id="rId4" imgW="1879560" imgH="393480" progId="Equation.3">
              <p:embed/>
            </p:oleObj>
          </a:graphicData>
        </a:graphic>
      </p:graphicFrame>
      <p:grpSp>
        <p:nvGrpSpPr>
          <p:cNvPr id="2" name="组合 28"/>
          <p:cNvGrpSpPr/>
          <p:nvPr/>
        </p:nvGrpSpPr>
        <p:grpSpPr>
          <a:xfrm>
            <a:off x="200293" y="2931790"/>
            <a:ext cx="2810344" cy="618847"/>
            <a:chOff x="200293" y="3047350"/>
            <a:chExt cx="2810344" cy="618847"/>
          </a:xfrm>
        </p:grpSpPr>
        <p:graphicFrame>
          <p:nvGraphicFramePr>
            <p:cNvPr id="63497" name="Object 9"/>
            <p:cNvGraphicFramePr>
              <a:graphicFrameLocks noChangeAspect="1"/>
            </p:cNvGraphicFramePr>
            <p:nvPr/>
          </p:nvGraphicFramePr>
          <p:xfrm>
            <a:off x="200293" y="3047350"/>
            <a:ext cx="1923435" cy="618847"/>
          </p:xfrm>
          <a:graphic>
            <a:graphicData uri="http://schemas.openxmlformats.org/presentationml/2006/ole">
              <p:oleObj spid="_x0000_s66564" name="Microsoft Equation 3.0" r:id="rId5" imgW="1015920" imgH="393480" progId="Equation.3">
                <p:embed/>
              </p:oleObj>
            </a:graphicData>
          </a:graphic>
        </p:graphicFrame>
        <p:sp>
          <p:nvSpPr>
            <p:cNvPr id="28" name="矩形 27"/>
            <p:cNvSpPr/>
            <p:nvPr/>
          </p:nvSpPr>
          <p:spPr>
            <a:xfrm>
              <a:off x="2051720" y="3118197"/>
              <a:ext cx="95891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  <a:cs typeface="楷体"/>
                </a:rPr>
                <a:t>——</a:t>
              </a:r>
              <a:r>
                <a:rPr lang="en-US" altLang="zh-CN" sz="2000" b="1" dirty="0" smtClean="0">
                  <a:latin typeface="楷体"/>
                  <a:ea typeface="楷体"/>
                  <a:cs typeface="楷体"/>
                </a:rPr>
                <a:t>②</a:t>
              </a:r>
              <a:endParaRPr lang="en-US" altLang="zh-CN" sz="2000" b="1" dirty="0">
                <a:latin typeface="楷体" pitchFamily="49" charset="-122"/>
                <a:ea typeface="楷体" pitchFamily="49" charset="-122"/>
              </a:endParaRPr>
            </a:p>
          </p:txBody>
        </p:sp>
      </p:grpSp>
      <p:grpSp>
        <p:nvGrpSpPr>
          <p:cNvPr id="3" name="组合 30"/>
          <p:cNvGrpSpPr/>
          <p:nvPr/>
        </p:nvGrpSpPr>
        <p:grpSpPr>
          <a:xfrm>
            <a:off x="132477" y="3439376"/>
            <a:ext cx="2783339" cy="600990"/>
            <a:chOff x="132477" y="3554936"/>
            <a:chExt cx="2783339" cy="600990"/>
          </a:xfrm>
        </p:grpSpPr>
        <p:sp>
          <p:nvSpPr>
            <p:cNvPr id="27" name="矩形 26"/>
            <p:cNvSpPr/>
            <p:nvPr/>
          </p:nvSpPr>
          <p:spPr>
            <a:xfrm>
              <a:off x="132477" y="3651870"/>
              <a:ext cx="19912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由</a:t>
              </a:r>
              <a:r>
                <a:rPr lang="zh-CN" altLang="en-US" sz="2000" b="1" dirty="0" smtClean="0">
                  <a:latin typeface="楷体"/>
                  <a:ea typeface="楷体"/>
                </a:rPr>
                <a:t>①②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两式得：</a:t>
              </a:r>
              <a:endParaRPr lang="en-US" altLang="zh-CN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63498" name="Object 10"/>
            <p:cNvGraphicFramePr>
              <a:graphicFrameLocks noChangeAspect="1"/>
            </p:cNvGraphicFramePr>
            <p:nvPr/>
          </p:nvGraphicFramePr>
          <p:xfrm>
            <a:off x="1907704" y="3554936"/>
            <a:ext cx="1008112" cy="600990"/>
          </p:xfrm>
          <a:graphic>
            <a:graphicData uri="http://schemas.openxmlformats.org/presentationml/2006/ole">
              <p:oleObj spid="_x0000_s66565" name="Microsoft Equation 3.0" r:id="rId6" imgW="660240" imgH="393480" progId="Equation.3">
                <p:embed/>
              </p:oleObj>
            </a:graphicData>
          </a:graphic>
        </p:graphicFrame>
      </p:grpSp>
      <p:graphicFrame>
        <p:nvGraphicFramePr>
          <p:cNvPr id="63499" name="Object 11"/>
          <p:cNvGraphicFramePr>
            <a:graphicFrameLocks noChangeAspect="1"/>
          </p:cNvGraphicFramePr>
          <p:nvPr/>
        </p:nvGraphicFramePr>
        <p:xfrm>
          <a:off x="179513" y="3867894"/>
          <a:ext cx="5112568" cy="751018"/>
        </p:xfrm>
        <a:graphic>
          <a:graphicData uri="http://schemas.openxmlformats.org/presentationml/2006/ole">
            <p:oleObj spid="_x0000_s66566" name="Microsoft Equation 3.0" r:id="rId7" imgW="25398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1005" y="1347614"/>
            <a:ext cx="78533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  <a:tabLst>
                <a:tab pos="457200" algn="l"/>
              </a:tabLst>
            </a:pP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(2)</a:t>
            </a:r>
            <a:endParaRPr lang="en-US" altLang="zh-CN" sz="20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64514" name="Object 2"/>
          <p:cNvGraphicFramePr>
            <a:graphicFrameLocks noChangeAspect="1"/>
          </p:cNvGraphicFramePr>
          <p:nvPr/>
        </p:nvGraphicFramePr>
        <p:xfrm>
          <a:off x="950838" y="1130945"/>
          <a:ext cx="5277346" cy="864741"/>
        </p:xfrm>
        <a:graphic>
          <a:graphicData uri="http://schemas.openxmlformats.org/presentationml/2006/ole">
            <p:oleObj spid="_x0000_s67586" name="Microsoft Equation 3.0" r:id="rId3" imgW="2412720" imgH="393480" progId="Equation.3">
              <p:embed/>
            </p:oleObj>
          </a:graphicData>
        </a:graphic>
      </p:graphicFrame>
      <p:graphicFrame>
        <p:nvGraphicFramePr>
          <p:cNvPr id="64515" name="Object 3"/>
          <p:cNvGraphicFramePr>
            <a:graphicFrameLocks noChangeAspect="1"/>
          </p:cNvGraphicFramePr>
          <p:nvPr/>
        </p:nvGraphicFramePr>
        <p:xfrm>
          <a:off x="6221215" y="1131590"/>
          <a:ext cx="2599257" cy="792088"/>
        </p:xfrm>
        <a:graphic>
          <a:graphicData uri="http://schemas.openxmlformats.org/presentationml/2006/ole">
            <p:oleObj spid="_x0000_s67587" name="Microsoft Equation 3.0" r:id="rId4" imgW="1282680" imgH="393480" progId="Equation.3">
              <p:embed/>
            </p:oleObj>
          </a:graphicData>
        </a:graphic>
      </p:graphicFrame>
      <p:graphicFrame>
        <p:nvGraphicFramePr>
          <p:cNvPr id="64516" name="Object 4"/>
          <p:cNvGraphicFramePr>
            <a:graphicFrameLocks noChangeAspect="1"/>
          </p:cNvGraphicFramePr>
          <p:nvPr/>
        </p:nvGraphicFramePr>
        <p:xfrm>
          <a:off x="611560" y="1851670"/>
          <a:ext cx="3104345" cy="485897"/>
        </p:xfrm>
        <a:graphic>
          <a:graphicData uri="http://schemas.openxmlformats.org/presentationml/2006/ole">
            <p:oleObj spid="_x0000_s67588" name="Microsoft Equation 3.0" r:id="rId5" imgW="1396800" imgH="228600" progId="Equation.3">
              <p:embed/>
            </p:oleObj>
          </a:graphicData>
        </a:graphic>
      </p:graphicFrame>
      <p:graphicFrame>
        <p:nvGraphicFramePr>
          <p:cNvPr id="64517" name="Object 5"/>
          <p:cNvGraphicFramePr>
            <a:graphicFrameLocks noChangeAspect="1"/>
          </p:cNvGraphicFramePr>
          <p:nvPr/>
        </p:nvGraphicFramePr>
        <p:xfrm>
          <a:off x="971600" y="2265559"/>
          <a:ext cx="3737447" cy="788169"/>
        </p:xfrm>
        <a:graphic>
          <a:graphicData uri="http://schemas.openxmlformats.org/presentationml/2006/ole">
            <p:oleObj spid="_x0000_s67589" name="Microsoft Equation 3.0" r:id="rId6" imgW="1866600" imgH="393480" progId="Equation.3">
              <p:embed/>
            </p:oleObj>
          </a:graphicData>
        </a:graphic>
      </p:graphicFrame>
      <p:grpSp>
        <p:nvGrpSpPr>
          <p:cNvPr id="2" name="组合 7"/>
          <p:cNvGrpSpPr/>
          <p:nvPr/>
        </p:nvGrpSpPr>
        <p:grpSpPr>
          <a:xfrm>
            <a:off x="-108520" y="3507854"/>
            <a:ext cx="7853363" cy="792088"/>
            <a:chOff x="35496" y="627534"/>
            <a:chExt cx="7853363" cy="792088"/>
          </a:xfrm>
        </p:grpSpPr>
        <p:sp>
          <p:nvSpPr>
            <p:cNvPr id="9" name="矩形 8"/>
            <p:cNvSpPr>
              <a:spLocks noChangeArrowheads="1"/>
            </p:cNvSpPr>
            <p:nvPr/>
          </p:nvSpPr>
          <p:spPr bwMode="auto">
            <a:xfrm>
              <a:off x="35496" y="800933"/>
              <a:ext cx="7853363" cy="535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lnSpc>
                  <a:spcPct val="120000"/>
                </a:lnSpc>
                <a:tabLst>
                  <a:tab pos="457200" algn="l"/>
                </a:tabLst>
              </a:pP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  <a:sym typeface="Wingdings" pitchFamily="2" charset="2"/>
                </a:rPr>
                <a:t>   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  <a:sym typeface="Wingdings" pitchFamily="2" charset="2"/>
                </a:rPr>
                <a:t>(3) </a:t>
              </a:r>
              <a:endParaRPr lang="en-US" altLang="zh-CN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0" name="Object 3"/>
            <p:cNvGraphicFramePr>
              <a:graphicFrameLocks noChangeAspect="1"/>
            </p:cNvGraphicFramePr>
            <p:nvPr/>
          </p:nvGraphicFramePr>
          <p:xfrm>
            <a:off x="1108647" y="627534"/>
            <a:ext cx="4471465" cy="792088"/>
          </p:xfrm>
          <a:graphic>
            <a:graphicData uri="http://schemas.openxmlformats.org/presentationml/2006/ole">
              <p:oleObj spid="_x0000_s67590" name="Microsoft Equation 3.0" r:id="rId7" imgW="2222280" imgH="393480" progId="Equation.3">
                <p:embed/>
              </p:oleObj>
            </a:graphicData>
          </a:graphic>
        </p:graphicFrame>
      </p:grpSp>
      <p:graphicFrame>
        <p:nvGraphicFramePr>
          <p:cNvPr id="11" name="Object 4"/>
          <p:cNvGraphicFramePr>
            <a:graphicFrameLocks noChangeAspect="1"/>
          </p:cNvGraphicFramePr>
          <p:nvPr/>
        </p:nvGraphicFramePr>
        <p:xfrm>
          <a:off x="467544" y="4299942"/>
          <a:ext cx="3240360" cy="432048"/>
        </p:xfrm>
        <a:graphic>
          <a:graphicData uri="http://schemas.openxmlformats.org/presentationml/2006/ole">
            <p:oleObj spid="_x0000_s67591" name="Microsoft Equation 3.0" r:id="rId8" imgW="1536480" imgH="215640" progId="Equation.3">
              <p:embed/>
            </p:oleObj>
          </a:graphicData>
        </a:graphic>
      </p:graphicFrame>
      <p:sp>
        <p:nvSpPr>
          <p:cNvPr id="12" name="矩形 11"/>
          <p:cNvSpPr/>
          <p:nvPr/>
        </p:nvSpPr>
        <p:spPr>
          <a:xfrm>
            <a:off x="144016" y="699542"/>
            <a:ext cx="83884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问：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行的各项和为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，求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及数列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的通项公式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endParaRPr lang="zh-CN" altLang="en-US" sz="2400" dirty="0"/>
          </a:p>
        </p:txBody>
      </p:sp>
      <p:sp>
        <p:nvSpPr>
          <p:cNvPr id="13" name="矩形 12"/>
          <p:cNvSpPr/>
          <p:nvPr/>
        </p:nvSpPr>
        <p:spPr>
          <a:xfrm>
            <a:off x="107504" y="3075806"/>
            <a:ext cx="41633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问：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若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1,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的值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七、课堂回顾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1131590"/>
            <a:ext cx="48269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数列中的项与项号的变化规律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395536" y="1606029"/>
            <a:ext cx="3898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数学中的归纳发现思想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7" name="矩形 6"/>
          <p:cNvSpPr/>
          <p:nvPr/>
        </p:nvSpPr>
        <p:spPr>
          <a:xfrm>
            <a:off x="395536" y="2110085"/>
            <a:ext cx="42082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递推关系中的同除性原则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8" name="矩形 7"/>
          <p:cNvSpPr/>
          <p:nvPr/>
        </p:nvSpPr>
        <p:spPr>
          <a:xfrm>
            <a:off x="395536" y="2614141"/>
            <a:ext cx="37449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4、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发现规律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构建新函数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9" name="矩形 8"/>
          <p:cNvSpPr/>
          <p:nvPr/>
        </p:nvSpPr>
        <p:spPr>
          <a:xfrm>
            <a:off x="395536" y="3129811"/>
            <a:ext cx="467147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5、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恒成立与最值思想与数列中的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项的单调性关系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11" name="标题 1"/>
          <p:cNvSpPr txBox="1">
            <a:spLocks/>
          </p:cNvSpPr>
          <p:nvPr/>
        </p:nvSpPr>
        <p:spPr>
          <a:xfrm>
            <a:off x="251520" y="4083918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八、自主归纳反思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3406</TotalTime>
  <Words>1437</Words>
  <Application>Microsoft Office PowerPoint</Application>
  <PresentationFormat>全屏显示(16:9)</PresentationFormat>
  <Paragraphs>143</Paragraphs>
  <Slides>18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0" baseType="lpstr">
      <vt:lpstr>跋涉</vt:lpstr>
      <vt:lpstr>Microsoft Equation 3.0</vt:lpstr>
      <vt:lpstr>幻灯片 1</vt:lpstr>
      <vt:lpstr>一、学习目标 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306</cp:revision>
  <dcterms:created xsi:type="dcterms:W3CDTF">2016-03-07T00:49:06Z</dcterms:created>
  <dcterms:modified xsi:type="dcterms:W3CDTF">2016-05-09T07:33:34Z</dcterms:modified>
</cp:coreProperties>
</file>