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theme/themeOverride17.xml" ContentType="application/vnd.openxmlformats-officedocument.themeOverride+xml"/>
  <Override PartName="/ppt/theme/themeOverride18.xml" ContentType="application/vnd.openxmlformats-officedocument.themeOverride+xml"/>
  <Override PartName="/ppt/theme/themeOverride19.xml" ContentType="application/vnd.openxmlformats-officedocument.themeOverride+xml"/>
  <Override PartName="/ppt/theme/themeOverride2.xml" ContentType="application/vnd.openxmlformats-officedocument.themeOverride+xml"/>
  <Override PartName="/ppt/theme/themeOverride20.xml" ContentType="application/vnd.openxmlformats-officedocument.themeOverride+xml"/>
  <Override PartName="/ppt/theme/themeOverride21.xml" ContentType="application/vnd.openxmlformats-officedocument.themeOverride+xml"/>
  <Override PartName="/ppt/theme/themeOverride22.xml" ContentType="application/vnd.openxmlformats-officedocument.themeOverride+xml"/>
  <Override PartName="/ppt/theme/themeOverride23.xml" ContentType="application/vnd.openxmlformats-officedocument.themeOverride+xml"/>
  <Override PartName="/ppt/theme/themeOverride24.xml" ContentType="application/vnd.openxmlformats-officedocument.themeOverride+xml"/>
  <Override PartName="/ppt/theme/themeOverride25.xml" ContentType="application/vnd.openxmlformats-officedocument.themeOverride+xml"/>
  <Override PartName="/ppt/theme/themeOverride26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257" r:id="rId4"/>
    <p:sldId id="258" r:id="rId5"/>
    <p:sldId id="259" r:id="rId6"/>
    <p:sldId id="262" r:id="rId7"/>
    <p:sldId id="287" r:id="rId8"/>
    <p:sldId id="263" r:id="rId9"/>
    <p:sldId id="264" r:id="rId10"/>
    <p:sldId id="288" r:id="rId11"/>
    <p:sldId id="265" r:id="rId12"/>
    <p:sldId id="266" r:id="rId13"/>
    <p:sldId id="267" r:id="rId14"/>
    <p:sldId id="269" r:id="rId15"/>
    <p:sldId id="270" r:id="rId16"/>
    <p:sldId id="273" r:id="rId17"/>
    <p:sldId id="272" r:id="rId18"/>
    <p:sldId id="289" r:id="rId19"/>
    <p:sldId id="290" r:id="rId20"/>
    <p:sldId id="291" r:id="rId21"/>
    <p:sldId id="275" r:id="rId22"/>
    <p:sldId id="276" r:id="rId23"/>
    <p:sldId id="277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FF"/>
    <a:srgbClr val="CC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30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5D867-FABE-405F-8BC3-A3D5A75CA142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2F60A-33C7-4394-92A8-AE4F54BD452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B16B2-CD37-419E-B6D8-6606E5A211D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11493-7438-4CFE-80B4-FA62F3258CD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D7137-3AC9-410E-BAAC-266E8362EF8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7DBDA-CDA7-4A99-B8F6-8B3EE9805F0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0599B-207F-4C77-BA78-C635F962E36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7F001-45C4-4397-9761-EA01BC079BD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49F31-FF5F-471E-932B-07BB959AC1E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E68B-74A9-4DA2-B7FF-C1623E79559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3D811-18CF-4A07-A07B-599BCB57DD7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ABF86-DEBE-4AD1-A8E8-95DBE03EAC9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BA038-C874-4980-83A4-BDB2B2A4B6F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A0543-2FC8-4340-81CC-D4B5272C582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8D1D2-D39D-4430-B34A-2E8683883D5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12AF3-7999-4526-8979-6C8DCBA8EB7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B63A9-65DD-405A-AE58-A86F9EA1D37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D2DC1-72DD-4A93-84B3-49E9E233167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F2CDF-634E-4C07-A162-12B3BC8B846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06227-FFEB-4CAA-9CF8-9AD6A76DB66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C0A9E-E4DE-4459-80B3-C06768DB167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EB811-DC6C-4AF4-9879-2F90500508D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118BA0A-2E98-491A-9277-7B171AB2F6D9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50EB811-DC6C-4AF4-9879-2F90500508D9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hemeOverride" Target="../theme/themeOverride1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hemeOverride" Target="../theme/themeOverride2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hemeOverride" Target="../theme/themeOverride3.xml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hemeOverride" Target="../theme/themeOverride4.xml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hemeOverride" Target="../theme/themeOverride5.xml"/><Relationship Id="rId1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hemeOverride" Target="../theme/themeOverride6.xml"/><Relationship Id="rId1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hemeOverride" Target="../theme/themeOverride7.xml"/><Relationship Id="rId1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hemeOverride" Target="../theme/themeOverride8.xml"/><Relationship Id="rId1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hemeOverride" Target="../theme/themeOverride9.xml"/><Relationship Id="rId1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hemeOverride" Target="../theme/themeOverride10.xml"/><Relationship Id="rId1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hemeOverride" Target="../theme/themeOverride11.xml"/><Relationship Id="rId1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hemeOverride" Target="../theme/themeOverride12.xml"/><Relationship Id="rId1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hemeOverride" Target="../theme/themeOverride13.xml"/><Relationship Id="rId1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hemeOverride" Target="../theme/themeOverride14.xml"/><Relationship Id="rId1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hemeOverride" Target="../theme/themeOverride15.xml"/><Relationship Id="rId1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hemeOverride" Target="../theme/themeOverride16.xml"/><Relationship Id="rId1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hemeOverride" Target="../theme/themeOverride17.xml"/><Relationship Id="rId1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hemeOverride" Target="../theme/themeOverride18.xml"/><Relationship Id="rId1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hemeOverride" Target="../theme/themeOverride19.xml"/><Relationship Id="rId1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hemeOverride" Target="../theme/themeOverride20.xml"/><Relationship Id="rId1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hemeOverride" Target="../theme/themeOverride21.xml"/><Relationship Id="rId1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hemeOverride" Target="../theme/themeOverride22.xml"/><Relationship Id="rId1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hemeOverride" Target="../theme/themeOverride23.xml"/><Relationship Id="rId1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hemeOverride" Target="../theme/themeOverride24.xml"/><Relationship Id="rId1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hemeOverride" Target="../theme/themeOverride25.xml"/><Relationship Id="rId1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hemeOverride" Target="../theme/themeOverride26.xml"/><Relationship Id="rId1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76518" y="637614"/>
            <a:ext cx="11282082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44500" indent="-44450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1.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Going from junior high school to senior high 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school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is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a really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big </a:t>
            </a:r>
            <a:r>
              <a:rPr lang="en-US" altLang="zh-CN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challenge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    从初中过渡到高中真是一项巨大的挑战。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843522" y="2325593"/>
            <a:ext cx="10922653" cy="3637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Going from junior high school to senior high 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school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是单个的动名词短语作主语，谓语动词用单数形式。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sym typeface="宋体" panose="02010600030101010101" pitchFamily="2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e.g. Seeing is believing. (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谚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)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百闻不如一见。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sym typeface="宋体" panose="02010600030101010101" pitchFamily="2" charset="-122"/>
            </a:endParaRPr>
          </a:p>
          <a:p>
            <a:pPr marL="713105" indent="-71310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  </a:t>
            </a:r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    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Reading outside school is necessary and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important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in learning English. 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sym typeface="宋体" panose="02010600030101010101" pitchFamily="2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       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课外阅读对于英语学习既必要又重要。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2"/>
          <p:cNvSpPr txBox="1">
            <a:spLocks noChangeArrowheads="1"/>
          </p:cNvSpPr>
          <p:nvPr/>
        </p:nvSpPr>
        <p:spPr bwMode="auto">
          <a:xfrm>
            <a:off x="485495" y="865936"/>
            <a:ext cx="10944504" cy="1274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本节课使用了动词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3200" b="1" dirty="0" err="1">
                <a:solidFill>
                  <a:prstClr val="black"/>
                </a:solidFill>
                <a:latin typeface="Times New Roman" panose="02020603050405020304" pitchFamily="18" charset="0"/>
              </a:rPr>
              <a:t>ing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形式作主语的句子还有哪些？你能找出它们并理解其意义吗？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7" name="文本框 3"/>
          <p:cNvSpPr txBox="1">
            <a:spLocks noChangeArrowheads="1"/>
          </p:cNvSpPr>
          <p:nvPr/>
        </p:nvSpPr>
        <p:spPr bwMode="auto">
          <a:xfrm>
            <a:off x="485495" y="2328390"/>
            <a:ext cx="10783140" cy="2456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1)</a:t>
            </a:r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Studying hard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 isn’t always fun,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but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......(p14)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marL="444500" indent="-4445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2)</a:t>
            </a:r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 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Finding time for both studies and extra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-curricular 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activities</a:t>
            </a:r>
            <a:r>
              <a:rPr lang="zh-CN" altLang="en-US" sz="3200" b="1" dirty="0">
                <a:solidFill>
                  <a:srgbClr val="0070C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 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is a big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challenge,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 so I </a:t>
            </a:r>
            <a:r>
              <a:rPr lang="zh-CN" alt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need 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to make a workable schedule.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(p15)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sym typeface="宋体" panose="02010600030101010101" pitchFamily="2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474322" y="855439"/>
            <a:ext cx="11470341" cy="1217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151380" indent="-215138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challenge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n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something that tests strength, skill, or </a:t>
            </a:r>
            <a:r>
              <a:rPr lang="en-US" altLang="zh-CN" sz="32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ability</a:t>
            </a:r>
            <a:r>
              <a:rPr lang="en-US" altLang="zh-CN" sz="32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especially in a way that is </a:t>
            </a:r>
            <a:r>
              <a:rPr lang="en-US" altLang="zh-CN" sz="32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interesting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挑战；艰巨任务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4322" y="2200080"/>
            <a:ext cx="978877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归纳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challenge of doing sth.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做某事的挑战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face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meet a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challenge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面对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迎接挑战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accept /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take up a challenge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接受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挑战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74322" y="4635404"/>
            <a:ext cx="10985500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2300" indent="-622300">
              <a:lnSpc>
                <a:spcPct val="120000"/>
              </a:lnSpc>
            </a:pPr>
            <a:r>
              <a:rPr lang="en-US" altLang="zh-CN" sz="3200" b="1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e.g. The company is ready to meet the </a:t>
            </a:r>
            <a:r>
              <a:rPr lang="en-US" altLang="zh-CN" sz="32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challenges</a:t>
            </a:r>
            <a:r>
              <a:rPr lang="en-US" altLang="zh-CN" sz="3200" b="1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of the next few years.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23522" y="676080"/>
            <a:ext cx="11184278" cy="5354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03500" indent="-26035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challenge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</a:t>
            </a:r>
            <a:r>
              <a:rPr lang="en-US" altLang="zh-CN" sz="32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to refuse to accept that something is right, fair, or legal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怀疑，质疑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03500" indent="-26035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challenge a view / an idea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质疑一个观点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03500" indent="-26035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challenge sb.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质疑某人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92400" indent="-4445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to invite someone to compete or fight against you, or to try to win something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向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挑战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challenge sb. to do sth.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向某人挑战（做）某事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challenging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富有挑战的，困难的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368300" y="933995"/>
            <a:ext cx="11010900" cy="4819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challenge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的正确形式填空。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 indent="-4445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Solving this problem is one of the greatest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__________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faced by scientists today. 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Teaching young children is a very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____________ job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He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___________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 brother to a tennis match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yesterday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北京卷）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Nervously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 (</a:t>
            </a:r>
            <a:r>
              <a:rPr lang="zh-CN" alt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面对挑战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know I will whisper to myself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simple words “Be yourself”.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7843" name="矩形 547842"/>
          <p:cNvSpPr>
            <a:spLocks noChangeArrowheads="1"/>
          </p:cNvSpPr>
          <p:nvPr/>
        </p:nvSpPr>
        <p:spPr bwMode="auto">
          <a:xfrm>
            <a:off x="5734663" y="3894334"/>
            <a:ext cx="315983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facing challenges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47844" name="矩形 547843"/>
          <p:cNvSpPr>
            <a:spLocks noChangeArrowheads="1"/>
          </p:cNvSpPr>
          <p:nvPr/>
        </p:nvSpPr>
        <p:spPr bwMode="auto">
          <a:xfrm>
            <a:off x="8238178" y="1535781"/>
            <a:ext cx="19864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challenges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6960061" y="2722342"/>
            <a:ext cx="219002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challenging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492681" y="3288347"/>
            <a:ext cx="20537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challenged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47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47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7843" grpId="0"/>
      <p:bldP spid="54784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内容占位符 2"/>
          <p:cNvSpPr>
            <a:spLocks noGrp="1" noChangeArrowheads="1"/>
          </p:cNvSpPr>
          <p:nvPr>
            <p:ph idx="1"/>
          </p:nvPr>
        </p:nvSpPr>
        <p:spPr>
          <a:xfrm>
            <a:off x="215900" y="1653470"/>
            <a:ext cx="11595099" cy="1305630"/>
          </a:xfrm>
        </p:spPr>
        <p:txBody>
          <a:bodyPr>
            <a:normAutofit/>
          </a:bodyPr>
          <a:lstStyle/>
          <a:p>
            <a:pPr marL="444500" indent="-44450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2. I know that Chinese is a very difficult language, but I hope to be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fluent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when I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graduate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.</a:t>
            </a:r>
            <a:endParaRPr lang="zh-CN" altLang="en-US" sz="3200" b="1" dirty="0" smtClean="0">
              <a:latin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20700" y="4168070"/>
            <a:ext cx="10871200" cy="1217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</a:pP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我知道中文是一门难学的语言，但我希望毕业时能说一口流利的汉语。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635000" y="1752600"/>
            <a:ext cx="1346200" cy="553685"/>
          </a:xfrm>
          <a:prstGeom prst="ellipse">
            <a:avLst/>
          </a:prstGeom>
          <a:noFill/>
          <a:ln w="28575">
            <a:solidFill>
              <a:srgbClr val="CC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1981200" y="2306285"/>
            <a:ext cx="6896100" cy="0"/>
          </a:xfrm>
          <a:prstGeom prst="line">
            <a:avLst/>
          </a:prstGeom>
          <a:ln w="254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9677400" y="1747310"/>
            <a:ext cx="1828800" cy="558975"/>
          </a:xfrm>
          <a:prstGeom prst="ellipse">
            <a:avLst/>
          </a:prstGeom>
          <a:noFill/>
          <a:ln w="28575">
            <a:solidFill>
              <a:srgbClr val="CC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 flipV="1">
            <a:off x="2406650" y="2913328"/>
            <a:ext cx="2851150" cy="15431"/>
          </a:xfrm>
          <a:prstGeom prst="line">
            <a:avLst/>
          </a:prstGeom>
          <a:ln w="254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圆角矩形标注 13"/>
          <p:cNvSpPr/>
          <p:nvPr/>
        </p:nvSpPr>
        <p:spPr>
          <a:xfrm>
            <a:off x="965200" y="977900"/>
            <a:ext cx="1168400" cy="675570"/>
          </a:xfrm>
          <a:prstGeom prst="wedgeRoundRectCallout">
            <a:avLst/>
          </a:prstGeom>
          <a:solidFill>
            <a:srgbClr val="FFFFFF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>
                <a:solidFill>
                  <a:schemeClr val="tx1"/>
                </a:solidFill>
              </a:rPr>
              <a:t>主句</a:t>
            </a:r>
            <a:endParaRPr lang="zh-CN" altLang="en-US" sz="3200" b="1" dirty="0">
              <a:solidFill>
                <a:schemeClr val="tx1"/>
              </a:solidFill>
            </a:endParaRPr>
          </a:p>
        </p:txBody>
      </p:sp>
      <p:sp>
        <p:nvSpPr>
          <p:cNvPr id="16" name="圆角矩形标注 15"/>
          <p:cNvSpPr/>
          <p:nvPr/>
        </p:nvSpPr>
        <p:spPr>
          <a:xfrm>
            <a:off x="2882900" y="991966"/>
            <a:ext cx="3556000" cy="675570"/>
          </a:xfrm>
          <a:prstGeom prst="wedgeRoundRectCallout">
            <a:avLst/>
          </a:prstGeom>
          <a:solidFill>
            <a:srgbClr val="FFFFFF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</a:rPr>
              <a:t>宾语</a:t>
            </a:r>
            <a:r>
              <a:rPr lang="zh-CN" altLang="en-US" sz="3200" b="1" dirty="0" smtClean="0">
                <a:solidFill>
                  <a:schemeClr val="tx1"/>
                </a:solidFill>
              </a:rPr>
              <a:t>从句，分句一</a:t>
            </a:r>
            <a:endParaRPr lang="zh-CN" altLang="en-US" sz="3200" b="1" dirty="0">
              <a:solidFill>
                <a:schemeClr val="tx1"/>
              </a:solidFill>
            </a:endParaRPr>
          </a:p>
        </p:txBody>
      </p:sp>
      <p:sp>
        <p:nvSpPr>
          <p:cNvPr id="17" name="圆角矩形标注 16"/>
          <p:cNvSpPr/>
          <p:nvPr/>
        </p:nvSpPr>
        <p:spPr>
          <a:xfrm>
            <a:off x="7061199" y="928335"/>
            <a:ext cx="4749799" cy="675570"/>
          </a:xfrm>
          <a:prstGeom prst="wedgeRoundRectCallout">
            <a:avLst>
              <a:gd name="adj1" fmla="val -8534"/>
              <a:gd name="adj2" fmla="val 75659"/>
              <a:gd name="adj3" fmla="val 16667"/>
            </a:avLst>
          </a:prstGeom>
          <a:solidFill>
            <a:srgbClr val="FFFFFF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>
                <a:solidFill>
                  <a:schemeClr val="tx1"/>
                </a:solidFill>
              </a:rPr>
              <a:t>并列连词，连接两个分句</a:t>
            </a:r>
            <a:endParaRPr lang="zh-CN" altLang="en-US" sz="3200" b="1" dirty="0">
              <a:solidFill>
                <a:schemeClr val="tx1"/>
              </a:solidFill>
            </a:endParaRPr>
          </a:p>
        </p:txBody>
      </p:sp>
      <p:sp>
        <p:nvSpPr>
          <p:cNvPr id="18" name="圆角矩形标注 17"/>
          <p:cNvSpPr/>
          <p:nvPr/>
        </p:nvSpPr>
        <p:spPr>
          <a:xfrm>
            <a:off x="2406650" y="3175000"/>
            <a:ext cx="4508500" cy="675570"/>
          </a:xfrm>
          <a:prstGeom prst="wedgeRoundRectCallout">
            <a:avLst>
              <a:gd name="adj1" fmla="val -16527"/>
              <a:gd name="adj2" fmla="val -76612"/>
              <a:gd name="adj3" fmla="val 16667"/>
            </a:avLst>
          </a:prstGeom>
          <a:solidFill>
            <a:srgbClr val="FFFFFF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>
                <a:solidFill>
                  <a:schemeClr val="tx1"/>
                </a:solidFill>
              </a:rPr>
              <a:t>时间状语从句，分句二</a:t>
            </a:r>
            <a:endParaRPr lang="zh-CN" altLang="en-US" sz="3200" b="1" dirty="0">
              <a:solidFill>
                <a:schemeClr val="tx1"/>
              </a:solidFill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520700" y="2374195"/>
            <a:ext cx="1828800" cy="532165"/>
          </a:xfrm>
          <a:prstGeom prst="ellipse">
            <a:avLst/>
          </a:prstGeom>
          <a:noFill/>
          <a:ln w="28575">
            <a:solidFill>
              <a:srgbClr val="CC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圆角矩形 18"/>
          <p:cNvSpPr/>
          <p:nvPr/>
        </p:nvSpPr>
        <p:spPr>
          <a:xfrm>
            <a:off x="9017001" y="1772797"/>
            <a:ext cx="711200" cy="508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圆角矩形标注 21"/>
          <p:cNvSpPr/>
          <p:nvPr/>
        </p:nvSpPr>
        <p:spPr>
          <a:xfrm>
            <a:off x="10153651" y="2512130"/>
            <a:ext cx="1149349" cy="675570"/>
          </a:xfrm>
          <a:prstGeom prst="wedgeRoundRectCallout">
            <a:avLst>
              <a:gd name="adj1" fmla="val -16527"/>
              <a:gd name="adj2" fmla="val -76612"/>
              <a:gd name="adj3" fmla="val 16667"/>
            </a:avLst>
          </a:prstGeom>
          <a:solidFill>
            <a:srgbClr val="FFFFFF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>
                <a:solidFill>
                  <a:schemeClr val="tx1"/>
                </a:solidFill>
              </a:rPr>
              <a:t>主句</a:t>
            </a:r>
            <a:endParaRPr lang="zh-CN" altLang="en-US" sz="3200" b="1" dirty="0">
              <a:solidFill>
                <a:schemeClr val="tx1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4" grpId="0" animBg="1"/>
      <p:bldP spid="16" grpId="0" animBg="1"/>
      <p:bldP spid="17" grpId="0" animBg="1"/>
      <p:bldP spid="18" grpId="0" animBg="1"/>
      <p:bldP spid="20" grpId="0" animBg="1"/>
      <p:bldP spid="19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332210" y="901471"/>
            <a:ext cx="11135890" cy="4819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fluent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adj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i="1" dirty="0" smtClean="0">
                <a:latin typeface="Times New Roman" panose="02020603050405020304" pitchFamily="18" charset="0"/>
              </a:rPr>
              <a:t>1)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able </a:t>
            </a:r>
            <a:r>
              <a:rPr lang="en-US" altLang="zh-CN" sz="32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speak a language very well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流利的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be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fluent in…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（语言表达）熟练的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，流利的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2247900" indent="-4572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i="1" dirty="0" smtClean="0">
                <a:latin typeface="Times New Roman" panose="02020603050405020304" pitchFamily="18" charset="0"/>
              </a:rPr>
              <a:t>2) smooth and gentle, not sudden and sharp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动作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)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优美流畅的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2247900" indent="-22479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e.g. She rose with the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fluent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movement of an athlete.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 marL="2247900" indent="-15240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 smtClean="0">
                <a:latin typeface="Times New Roman" panose="02020603050405020304" pitchFamily="18" charset="0"/>
              </a:rPr>
              <a:t>她站起身来，动作犹如运动员般优美。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fluently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adv.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流利地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       fluency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n.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流利，流畅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520700" y="1298101"/>
            <a:ext cx="11264900" cy="3637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完成句子。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She was fluent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__________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English, French and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German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 indent="-4445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He speaks English well indeed, but of course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（像</a:t>
            </a:r>
            <a:r>
              <a:rPr lang="en-US" altLang="zh-CN" sz="3200" b="1" dirty="0">
                <a:solidFill>
                  <a:prstClr val="black"/>
                </a:solidFill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一样流利</a:t>
            </a:r>
            <a:r>
              <a:rPr lang="zh-CN" alt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native speaker.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Firstly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I have a good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knowledge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English and I can 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communicate with native speakers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___________ 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(fluent). 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7844" name="矩形 547843"/>
          <p:cNvSpPr>
            <a:spLocks noChangeArrowheads="1"/>
          </p:cNvSpPr>
          <p:nvPr/>
        </p:nvSpPr>
        <p:spPr bwMode="auto">
          <a:xfrm>
            <a:off x="4213785" y="1950111"/>
            <a:ext cx="52610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in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077891" y="3123216"/>
            <a:ext cx="304602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so/ as fluently as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7578855" y="4213126"/>
            <a:ext cx="152798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fluently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47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7844" grpId="0"/>
      <p:bldP spid="6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418759" y="535870"/>
            <a:ext cx="11595100" cy="2456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057400" indent="-2057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graduate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complete school, college or </a:t>
            </a:r>
            <a:r>
              <a:rPr lang="en-US" altLang="zh-CN" sz="32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university </a:t>
            </a:r>
            <a:r>
              <a:rPr lang="en-US" altLang="zh-CN" sz="32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correctly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altLang="zh-CN" sz="32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zh-CN" sz="3200" b="1" i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057400" indent="-889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毕业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于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057400" indent="-2057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en-US" altLang="zh-CN" sz="32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person who has finished their </a:t>
            </a:r>
            <a:r>
              <a:rPr lang="en-US" altLang="zh-CN" sz="32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school</a:t>
            </a:r>
            <a:r>
              <a:rPr lang="en-US" altLang="zh-CN" sz="32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college or university </a:t>
            </a:r>
            <a:r>
              <a:rPr lang="en-US" altLang="zh-CN" sz="32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education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毕业生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18759" y="2991927"/>
            <a:ext cx="8748290" cy="344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归纳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graduate from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毕业于（某学校）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graduate in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毕业于（某专业）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graduation 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毕业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on/ upon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graduation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一毕业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4" name="Text Box 4"/>
          <p:cNvSpPr txBox="1">
            <a:spLocks noChangeArrowheads="1"/>
          </p:cNvSpPr>
          <p:nvPr/>
        </p:nvSpPr>
        <p:spPr bwMode="auto">
          <a:xfrm>
            <a:off x="508000" y="762000"/>
            <a:ext cx="1073150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46405" indent="-4464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2547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单句填空。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Kate graduated ________ medical school last year.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He graduated ________ physics from Cambridge University.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3 years since he __________ (graduate) from college.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9925" name="Rectangle 5"/>
          <p:cNvSpPr>
            <a:spLocks noChangeArrowheads="1"/>
          </p:cNvSpPr>
          <p:nvPr/>
        </p:nvSpPr>
        <p:spPr bwMode="auto">
          <a:xfrm>
            <a:off x="4156856" y="1422114"/>
            <a:ext cx="10428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9926" name="Rectangle 6"/>
          <p:cNvSpPr>
            <a:spLocks noChangeArrowheads="1"/>
          </p:cNvSpPr>
          <p:nvPr/>
        </p:nvSpPr>
        <p:spPr bwMode="auto">
          <a:xfrm>
            <a:off x="4038600" y="1996184"/>
            <a:ext cx="52610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9928" name="Rectangle 8"/>
          <p:cNvSpPr>
            <a:spLocks noChangeArrowheads="1"/>
          </p:cNvSpPr>
          <p:nvPr/>
        </p:nvSpPr>
        <p:spPr bwMode="auto">
          <a:xfrm>
            <a:off x="4564706" y="3145045"/>
            <a:ext cx="198483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graduated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57200" y="3796288"/>
            <a:ext cx="10782300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3400" indent="-533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 (2019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天津高考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Upon ____________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graduate) from high school, I designed a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website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32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www.cuddlebuddies.net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to promote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944611" y="3770888"/>
            <a:ext cx="2121093" cy="6832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graduation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圆角矩形标注 2"/>
          <p:cNvSpPr/>
          <p:nvPr/>
        </p:nvSpPr>
        <p:spPr>
          <a:xfrm>
            <a:off x="1977545" y="3832182"/>
            <a:ext cx="9541355" cy="635000"/>
          </a:xfrm>
          <a:prstGeom prst="wedgeRoundRectCallout">
            <a:avLst>
              <a:gd name="adj1" fmla="val -13115"/>
              <a:gd name="adj2" fmla="val -75500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注意：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graduate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是非延续性动词，不与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时间段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连用。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9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9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9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925" grpId="0"/>
      <p:bldP spid="209926" grpId="0"/>
      <p:bldP spid="209928" grpId="0"/>
      <p:bldP spid="10" grpId="0"/>
      <p:bldP spid="3" grpId="0" animBg="1"/>
      <p:bldP spid="3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内容占位符 2"/>
          <p:cNvSpPr>
            <a:spLocks noGrp="1" noChangeArrowheads="1"/>
          </p:cNvSpPr>
          <p:nvPr>
            <p:ph idx="1"/>
          </p:nvPr>
        </p:nvSpPr>
        <p:spPr>
          <a:xfrm>
            <a:off x="205436" y="863945"/>
            <a:ext cx="11544299" cy="2463685"/>
          </a:xfrm>
        </p:spPr>
        <p:txBody>
          <a:bodyPr>
            <a:normAutofit/>
          </a:bodyPr>
          <a:lstStyle/>
          <a:p>
            <a:pPr marL="444500" indent="-44450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3. My adviser 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recommended</a:t>
            </a:r>
            <a:r>
              <a:rPr lang="en-US" altLang="zh-CN" sz="3200" b="1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I should 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sign up for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advanced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literature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because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I like English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and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I’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m good at it.</a:t>
            </a:r>
            <a:endParaRPr lang="zh-CN" altLang="en-US" sz="3200" b="1" dirty="0" smtClean="0">
              <a:latin typeface="Times New Roman" panose="02020603050405020304" pitchFamily="18" charset="0"/>
            </a:endParaRPr>
          </a:p>
          <a:p>
            <a:pPr marL="444500" indent="-44450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3200" b="1" dirty="0" smtClean="0">
                <a:latin typeface="Times New Roman" panose="02020603050405020304" pitchFamily="18" charset="0"/>
              </a:rPr>
              <a:t>    我的指导老师建议我应该选修高级文学, 因为我喜欢英语，而且成绩不错。</a:t>
            </a:r>
            <a:endParaRPr lang="zh-CN" altLang="en-US" sz="3200" b="1" dirty="0" smtClean="0"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653905" y="3327630"/>
            <a:ext cx="11095830" cy="1808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句子结构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  <a:endParaRPr lang="en-US" altLang="zh-CN" sz="3200" b="1" dirty="0" smtClean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514350" indent="-51435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AutoNum type="arabicParenR"/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that</a:t>
            </a:r>
            <a:r>
              <a:rPr lang="zh-CN" altLang="en-US" sz="3200" b="1" dirty="0">
                <a:latin typeface="Times New Roman" panose="02020603050405020304" pitchFamily="18" charset="0"/>
              </a:rPr>
              <a:t>引导的从句作</a:t>
            </a:r>
            <a:r>
              <a:rPr lang="en-US" altLang="zh-CN" sz="3200" b="1" dirty="0">
                <a:latin typeface="Times New Roman" panose="02020603050405020304" pitchFamily="18" charset="0"/>
              </a:rPr>
              <a:t>recommend</a:t>
            </a:r>
            <a:r>
              <a:rPr lang="zh-CN" altLang="en-US" sz="3200" b="1" dirty="0">
                <a:latin typeface="Times New Roman" panose="02020603050405020304" pitchFamily="18" charset="0"/>
              </a:rPr>
              <a:t>的宾语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；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 marL="514350" indent="-51435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AutoNum type="arabicParenR"/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because</a:t>
            </a:r>
            <a:r>
              <a:rPr lang="zh-CN" altLang="en-US" sz="3200" b="1" dirty="0">
                <a:latin typeface="Times New Roman" panose="02020603050405020304" pitchFamily="18" charset="0"/>
              </a:rPr>
              <a:t>引导原因状语从句，从句包含</a:t>
            </a:r>
            <a:r>
              <a:rPr lang="en-US" altLang="zh-CN" sz="3200" b="1" dirty="0">
                <a:latin typeface="Times New Roman" panose="02020603050405020304" pitchFamily="18" charset="0"/>
              </a:rPr>
              <a:t>and</a:t>
            </a:r>
            <a:r>
              <a:rPr lang="zh-CN" altLang="en-US" sz="3200" b="1" dirty="0">
                <a:latin typeface="Times New Roman" panose="02020603050405020304" pitchFamily="18" charset="0"/>
              </a:rPr>
              <a:t>连接的并列句。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323704" y="447661"/>
            <a:ext cx="11423796" cy="4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048000" indent="-30480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recommend </a:t>
            </a:r>
            <a:r>
              <a:rPr lang="zh-CN" altLang="en-US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vt.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i="1" dirty="0" smtClean="0">
                <a:latin typeface="Times New Roman" panose="02020603050405020304" pitchFamily="18" charset="0"/>
              </a:rPr>
              <a:t>1)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advise someone to do something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劝告；建议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recommend doing ...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zh-CN" altLang="en-US" sz="3200" b="1" dirty="0">
                <a:solidFill>
                  <a:prstClr val="black"/>
                </a:solidFill>
                <a:latin typeface="+mj-ea"/>
                <a:ea typeface="+mj-ea"/>
                <a:cs typeface="Times New Roman" panose="02020603050405020304" pitchFamily="18" charset="0"/>
              </a:rPr>
              <a:t>建议做</a:t>
            </a:r>
            <a:r>
              <a:rPr lang="en-US" altLang="zh-CN" sz="3200" b="1" dirty="0">
                <a:solidFill>
                  <a:prstClr val="black"/>
                </a:solidFill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endParaRPr lang="en-US" altLang="zh-CN" sz="3200" b="1" dirty="0">
              <a:solidFill>
                <a:prstClr val="black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recommend sb. to do ...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3200" b="1" dirty="0">
                <a:solidFill>
                  <a:prstClr val="black"/>
                </a:solidFill>
                <a:latin typeface="+mj-ea"/>
                <a:ea typeface="+mj-ea"/>
                <a:cs typeface="Times New Roman" panose="02020603050405020304" pitchFamily="18" charset="0"/>
              </a:rPr>
              <a:t>建议某人做</a:t>
            </a:r>
            <a:r>
              <a:rPr lang="en-US" altLang="zh-CN" sz="3200" b="1" dirty="0">
                <a:solidFill>
                  <a:prstClr val="black"/>
                </a:solidFill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r>
              <a:rPr lang="en-US" altLang="zh-CN" sz="3200" b="1" dirty="0">
                <a:solidFill>
                  <a:srgbClr val="0000FF"/>
                </a:solidFill>
                <a:latin typeface="+mj-ea"/>
                <a:ea typeface="+mj-ea"/>
                <a:cs typeface="Times New Roman" panose="02020603050405020304" pitchFamily="18" charset="0"/>
              </a:rPr>
              <a:t>   </a:t>
            </a:r>
            <a:endParaRPr lang="en-US" altLang="zh-CN" sz="3200" b="1" dirty="0">
              <a:solidFill>
                <a:srgbClr val="0000FF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recommend + that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从句 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从句的谓语用</a:t>
            </a:r>
            <a:r>
              <a:rPr lang="zh-CN" alt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(should)+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动词原形</a:t>
            </a:r>
            <a:r>
              <a:rPr lang="zh-CN" alt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n-US" altLang="zh-CN" sz="32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136900" lvl="0" indent="-4445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to </a:t>
            </a:r>
            <a:r>
              <a:rPr lang="en-US" altLang="zh-CN" sz="32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 that something or someone is good, or suggest them for a particular purpose or </a:t>
            </a:r>
            <a:r>
              <a:rPr lang="en-US" altLang="zh-CN" sz="32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job</a:t>
            </a:r>
            <a:endParaRPr lang="en-US" altLang="zh-CN" sz="3200" b="1" i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9591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推荐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；介绍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23704" y="4619957"/>
            <a:ext cx="11423796" cy="1717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recommend sb.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recommend </a:t>
            </a:r>
            <a:r>
              <a:rPr lang="en-US" altLang="zh-C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to sb.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给某人介绍某物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recommend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sb. as ...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zh-CN" altLang="en-US" sz="3200" b="1" dirty="0">
                <a:solidFill>
                  <a:prstClr val="black"/>
                </a:solidFill>
                <a:latin typeface="+mj-ea"/>
                <a:ea typeface="+mj-ea"/>
                <a:cs typeface="Times New Roman" panose="02020603050405020304" pitchFamily="18" charset="0"/>
              </a:rPr>
              <a:t>推荐某人为</a:t>
            </a:r>
            <a:r>
              <a:rPr lang="en-US" altLang="zh-CN" sz="3200" b="1" dirty="0">
                <a:solidFill>
                  <a:prstClr val="black"/>
                </a:solidFill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endParaRPr lang="en-US" altLang="zh-CN" sz="3200" b="1" dirty="0">
              <a:solidFill>
                <a:prstClr val="black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lvl="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recommend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sb.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...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推荐某人做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某职位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528550" y="579135"/>
            <a:ext cx="10998200" cy="4425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完成句子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1) I should recommend it ______ a useful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reference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book.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2) Please recommend him a good physician.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indent="44450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= Please recommend a good physician ______ him.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3) I recommend you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__________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(buy) this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dictionary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4) I recommend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_________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(buy) a dictionary for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your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brother.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5) It is strongly recommended that the machine 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    ___________________ (check) every year.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</p:txBody>
      </p:sp>
      <p:sp>
        <p:nvSpPr>
          <p:cNvPr id="551939" name="矩形 551938"/>
          <p:cNvSpPr>
            <a:spLocks noChangeArrowheads="1"/>
          </p:cNvSpPr>
          <p:nvPr/>
        </p:nvSpPr>
        <p:spPr bwMode="auto">
          <a:xfrm>
            <a:off x="5329944" y="1166538"/>
            <a:ext cx="1395412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as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51940" name="矩形 551939"/>
          <p:cNvSpPr>
            <a:spLocks noChangeArrowheads="1"/>
          </p:cNvSpPr>
          <p:nvPr/>
        </p:nvSpPr>
        <p:spPr bwMode="auto">
          <a:xfrm>
            <a:off x="7989681" y="2208828"/>
            <a:ext cx="866775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to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51941" name="矩形 551940"/>
          <p:cNvSpPr>
            <a:spLocks noChangeArrowheads="1"/>
          </p:cNvSpPr>
          <p:nvPr/>
        </p:nvSpPr>
        <p:spPr bwMode="auto">
          <a:xfrm>
            <a:off x="4544722" y="2705240"/>
            <a:ext cx="1391728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to buy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51942" name="矩形 551941"/>
          <p:cNvSpPr>
            <a:spLocks noChangeArrowheads="1"/>
          </p:cNvSpPr>
          <p:nvPr/>
        </p:nvSpPr>
        <p:spPr bwMode="auto">
          <a:xfrm>
            <a:off x="3746266" y="3221081"/>
            <a:ext cx="1494320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buying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51943" name="矩形 551942"/>
          <p:cNvSpPr>
            <a:spLocks noChangeArrowheads="1"/>
          </p:cNvSpPr>
          <p:nvPr/>
        </p:nvSpPr>
        <p:spPr bwMode="auto">
          <a:xfrm>
            <a:off x="929110" y="4293474"/>
            <a:ext cx="3853940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(should) be checked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28550" y="5073479"/>
            <a:ext cx="88849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 smtClean="0">
                <a:latin typeface="Times New Roman" panose="02020603050405020304" pitchFamily="18" charset="0"/>
                <a:sym typeface="宋体" panose="02010600030101010101" pitchFamily="2" charset="-122"/>
              </a:rPr>
              <a:t>思考：你</a:t>
            </a: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还知道哪些表达</a:t>
            </a:r>
            <a:r>
              <a:rPr lang="en-US" altLang="zh-CN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“</a:t>
            </a:r>
            <a:r>
              <a:rPr lang="zh-CN" altLang="en-US" sz="3200" b="1" dirty="0">
                <a:latin typeface="Times New Roman" panose="02020603050405020304" pitchFamily="18" charset="0"/>
                <a:sym typeface="宋体" panose="02010600030101010101" pitchFamily="2" charset="-122"/>
              </a:rPr>
              <a:t>建议；推荐</a:t>
            </a:r>
            <a:r>
              <a:rPr lang="en-US" altLang="zh-CN" sz="3200" b="1" dirty="0" smtClean="0">
                <a:latin typeface="Times New Roman" panose="02020603050405020304" pitchFamily="18" charset="0"/>
                <a:sym typeface="宋体" panose="02010600030101010101" pitchFamily="2" charset="-122"/>
              </a:rPr>
              <a:t>”</a:t>
            </a:r>
            <a:r>
              <a:rPr lang="zh-CN" altLang="en-US" sz="3200" b="1" dirty="0" smtClean="0">
                <a:latin typeface="Times New Roman" panose="02020603050405020304" pitchFamily="18" charset="0"/>
                <a:sym typeface="宋体" panose="02010600030101010101" pitchFamily="2" charset="-122"/>
              </a:rPr>
              <a:t>的词？</a:t>
            </a:r>
            <a:endParaRPr lang="en-US" altLang="zh-CN" sz="3200" b="1" dirty="0" smtClean="0">
              <a:latin typeface="Times New Roman" panose="02020603050405020304" pitchFamily="18" charset="0"/>
              <a:sym typeface="宋体" panose="02010600030101010101" pitchFamily="2" charset="-122"/>
            </a:endParaRPr>
          </a:p>
          <a:p>
            <a:pPr lvl="0" indent="12573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latin typeface="Times New Roman" panose="02020603050405020304" pitchFamily="18" charset="0"/>
                <a:sym typeface="宋体" panose="02010600030101010101" pitchFamily="2" charset="-122"/>
              </a:rPr>
              <a:t>e.g. advise, suggest …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51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51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51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51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51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1939" grpId="0"/>
      <p:bldP spid="551940" grpId="0"/>
      <p:bldP spid="551941" grpId="0"/>
      <p:bldP spid="551942" grpId="0"/>
      <p:bldP spid="55194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8" name="Rectangle 4"/>
          <p:cNvSpPr>
            <a:spLocks noChangeArrowheads="1"/>
          </p:cNvSpPr>
          <p:nvPr/>
        </p:nvSpPr>
        <p:spPr bwMode="auto">
          <a:xfrm>
            <a:off x="481013" y="737237"/>
            <a:ext cx="7848600" cy="1274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recommendation 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推荐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提议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正式建议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431" name="Rectangle 7"/>
          <p:cNvSpPr>
            <a:spLocks noChangeArrowheads="1"/>
          </p:cNvSpPr>
          <p:nvPr/>
        </p:nvSpPr>
        <p:spPr bwMode="auto">
          <a:xfrm>
            <a:off x="633412" y="2777742"/>
            <a:ext cx="10733087" cy="2456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如果你去北京，我建议参观长城。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 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我建议你看一下这部电影。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432" name="Rectangle 8"/>
          <p:cNvSpPr>
            <a:spLocks noChangeArrowheads="1"/>
          </p:cNvSpPr>
          <p:nvPr/>
        </p:nvSpPr>
        <p:spPr bwMode="auto">
          <a:xfrm>
            <a:off x="1071563" y="3330511"/>
            <a:ext cx="10352086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 you go to Beijing, I recommend visiting the Great Wall.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433" name="Rectangle 9"/>
          <p:cNvSpPr>
            <a:spLocks noChangeArrowheads="1"/>
          </p:cNvSpPr>
          <p:nvPr/>
        </p:nvSpPr>
        <p:spPr bwMode="auto">
          <a:xfrm>
            <a:off x="1071563" y="4592320"/>
            <a:ext cx="10167937" cy="1222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recommend you to see this film.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recommend you (should) see this film.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434" name="Text Box 10"/>
          <p:cNvSpPr txBox="1">
            <a:spLocks noChangeArrowheads="1"/>
          </p:cNvSpPr>
          <p:nvPr/>
        </p:nvSpPr>
        <p:spPr bwMode="auto">
          <a:xfrm>
            <a:off x="481013" y="2039114"/>
            <a:ext cx="3892412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汉译英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3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3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3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3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31" grpId="0"/>
      <p:bldP spid="103432" grpId="0"/>
      <p:bldP spid="103433" grpId="0"/>
      <p:bldP spid="1034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31470" y="400050"/>
            <a:ext cx="114300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961005" indent="-2961005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advanced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adj.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studying or dealing with a school subject at a difficult </a:t>
            </a:r>
            <a:r>
              <a:rPr lang="en-US" altLang="zh-CN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level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课程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高深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的，高级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514600">
              <a:lnSpc>
                <a:spcPct val="120000"/>
              </a:lnSpc>
            </a:pP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very </a:t>
            </a:r>
            <a:r>
              <a:rPr lang="en-US" altLang="zh-CN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modern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高级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的，先进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advanced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weapon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systems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先进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的武器系统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advanced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technology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先进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技术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422525" indent="-2422525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 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v. </a:t>
            </a:r>
            <a:r>
              <a:rPr lang="en-US" altLang="zh-CN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to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move towards someone or </a:t>
            </a:r>
            <a:r>
              <a:rPr lang="en-US" altLang="zh-CN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something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前进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常与介词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on, though, across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连用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e.g. The army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across the plain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057400">
              <a:lnSpc>
                <a:spcPct val="12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to develops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improves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（使）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进展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e.g.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Our understanding of human genetics has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greatly.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17500" y="833735"/>
            <a:ext cx="11226800" cy="5410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done before an event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预先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的，事先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planning / warning / booking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预先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计划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警告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订购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057400" indent="-205740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（尤指武装部队的）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前进；预先，提前；进步，发展，常与介词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连用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057400" indent="-205740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e.g. We feared that an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on the capital would soon follow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2390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spite of the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medical science, there is no effective cure for cancer.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2390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express train reached Beijing ten minutes in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its scheduled time.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57200" y="940542"/>
            <a:ext cx="11252200" cy="4468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32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语境应用</a:t>
            </a:r>
            <a:r>
              <a:rPr kumimoji="0" lang="zh-CN" altLang="zh-CN" sz="32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r>
              <a:rPr kumimoji="0" lang="zh-CN" sz="32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用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advance</a:t>
            </a: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的适当形式填空。</a:t>
            </a:r>
            <a:endParaRPr kumimoji="0" lang="zh-CN" altLang="en-US" sz="32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 marR="0" lvl="0" indent="-44450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1) We can’t ___________ the time of the performance for it has been planned.</a:t>
            </a:r>
            <a:endParaRPr kumimoji="0" lang="en-US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 marR="0" lvl="0" indent="-44450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2) The restaurant is very popular. If you want to have dinner there, you’d better book a table in ___________.</a:t>
            </a:r>
            <a:endParaRPr kumimoji="0" lang="en-US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3) The __________ technology makes life for people much easier.</a:t>
            </a:r>
            <a:endParaRPr kumimoji="0" lang="en-US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4) We got no __________ notice of the changes.</a:t>
            </a:r>
            <a:br>
              <a:rPr kumimoji="0" lang="en-US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972633" y="1618734"/>
            <a:ext cx="16209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276884" y="3333234"/>
            <a:ext cx="17235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 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756019" y="3917434"/>
            <a:ext cx="18485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advanced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972633" y="4488934"/>
            <a:ext cx="16209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467678" y="550545"/>
            <a:ext cx="11145202" cy="3637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sign up (for sth.)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i="1" dirty="0" smtClean="0">
                <a:latin typeface="Times New Roman" panose="02020603050405020304" pitchFamily="18" charset="0"/>
              </a:rPr>
              <a:t>to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add </a:t>
            </a:r>
            <a:r>
              <a:rPr lang="en-US" altLang="zh-CN" sz="3200" b="1" i="1" dirty="0">
                <a:solidFill>
                  <a:prstClr val="black"/>
                </a:solidFill>
                <a:latin typeface="Times New Roman" panose="02020603050405020304" pitchFamily="18" charset="0"/>
              </a:rPr>
              <a:t>your name to a list for something because you want to take part in </a:t>
            </a:r>
            <a:r>
              <a:rPr lang="en-US" altLang="zh-CN" sz="3200" b="1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it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报名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（参加课程）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e.g. I have decided to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sign up for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 evening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classes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this term. 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       我决定这学期报名上夜校。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       My sister is thinking of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signing up for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 a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yoga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club.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       我姐姐正考虑报名加入瑜伽俱乐部。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67678" y="4188464"/>
            <a:ext cx="10732770" cy="1865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endParaRPr lang="en-US" altLang="zh-CN" sz="32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 up to do </a:t>
            </a:r>
            <a:r>
              <a:rPr lang="en-US" altLang="zh-C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报名做某事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e.g. I’ve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signed up to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make tea for the party.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553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553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"/>
                                        <p:tgtEl>
                                          <p:spTgt spid="553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553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内容占位符 2"/>
          <p:cNvSpPr>
            <a:spLocks noGrp="1" noChangeArrowheads="1"/>
          </p:cNvSpPr>
          <p:nvPr>
            <p:ph idx="1"/>
          </p:nvPr>
        </p:nvSpPr>
        <p:spPr>
          <a:xfrm>
            <a:off x="251460" y="562540"/>
            <a:ext cx="11544300" cy="2218415"/>
          </a:xfrm>
        </p:spPr>
        <p:txBody>
          <a:bodyPr>
            <a:noAutofit/>
          </a:bodyPr>
          <a:lstStyle/>
          <a:p>
            <a:pPr marL="446405" indent="-44640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4. I’ll find a way to improve on my own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so that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I can make the team next year.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 marL="446405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3200" b="1" dirty="0" smtClean="0">
                <a:latin typeface="Times New Roman" panose="02020603050405020304" pitchFamily="18" charset="0"/>
              </a:rPr>
              <a:t>我会找到一个让自己提高球技的方法，这样明年我就能加入球队了。</a:t>
            </a:r>
            <a:endParaRPr lang="zh-CN" altLang="en-US" sz="3200" b="1" dirty="0" smtClean="0"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650980" y="2975265"/>
            <a:ext cx="11053340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so that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以至于；结果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628650" indent="-62865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latin typeface="Times New Roman" panose="02020603050405020304" pitchFamily="18" charset="0"/>
              </a:rPr>
              <a:t>(1) </a:t>
            </a:r>
            <a:r>
              <a:rPr lang="zh-CN" altLang="en-US" sz="3200" b="1" dirty="0">
                <a:latin typeface="Times New Roman" panose="02020603050405020304" pitchFamily="18" charset="0"/>
              </a:rPr>
              <a:t>此处</a:t>
            </a:r>
            <a:r>
              <a:rPr lang="en-US" altLang="zh-CN" sz="3200" b="1" dirty="0">
                <a:latin typeface="Times New Roman" panose="02020603050405020304" pitchFamily="18" charset="0"/>
              </a:rPr>
              <a:t>so that</a:t>
            </a:r>
            <a:r>
              <a:rPr lang="zh-CN" altLang="en-US" sz="3200" b="1" dirty="0">
                <a:latin typeface="Times New Roman" panose="02020603050405020304" pitchFamily="18" charset="0"/>
              </a:rPr>
              <a:t>引导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目的状语从句</a:t>
            </a:r>
            <a:r>
              <a:rPr lang="zh-CN" altLang="en-US" sz="3200" b="1" dirty="0">
                <a:latin typeface="Times New Roman" panose="02020603050405020304" pitchFamily="18" charset="0"/>
              </a:rPr>
              <a:t>，可与</a:t>
            </a:r>
            <a:r>
              <a:rPr lang="en-US" altLang="zh-CN" sz="3200" b="1" dirty="0">
                <a:latin typeface="Times New Roman" panose="02020603050405020304" pitchFamily="18" charset="0"/>
              </a:rPr>
              <a:t>in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order that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进行</a:t>
            </a:r>
            <a:r>
              <a:rPr lang="zh-CN" altLang="en-US" sz="3200" b="1" dirty="0">
                <a:latin typeface="Times New Roman" panose="02020603050405020304" pitchFamily="18" charset="0"/>
              </a:rPr>
              <a:t>互换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，从句中常有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can, could, may, might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等情态</a:t>
            </a:r>
            <a:r>
              <a:rPr lang="zh-CN" altLang="en-US" sz="3200" b="1" dirty="0">
                <a:latin typeface="Times New Roman" panose="02020603050405020304" pitchFamily="18" charset="0"/>
              </a:rPr>
              <a:t>动词。</a:t>
            </a: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 marL="1349375" indent="-72072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e.g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. (2018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天津卷单选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) Let’s not pick these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peaches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until this weekend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so that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they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get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sweet enough to be eaten.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89800" y="735181"/>
            <a:ext cx="10900170" cy="2456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536575" indent="-5365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latin typeface="Times New Roman" panose="02020603050405020304" pitchFamily="18" charset="0"/>
              </a:rPr>
              <a:t>(2) so that</a:t>
            </a:r>
            <a:r>
              <a:rPr lang="zh-CN" altLang="en-US" sz="3200" b="1" dirty="0">
                <a:latin typeface="Times New Roman" panose="02020603050405020304" pitchFamily="18" charset="0"/>
              </a:rPr>
              <a:t>还可引导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结果状语从句</a:t>
            </a:r>
            <a:r>
              <a:rPr lang="zh-CN" altLang="en-US" sz="3200" b="1" dirty="0">
                <a:latin typeface="Times New Roman" panose="02020603050405020304" pitchFamily="18" charset="0"/>
              </a:rPr>
              <a:t>，表示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“因此，所以”</a:t>
            </a:r>
            <a:r>
              <a:rPr lang="zh-CN" altLang="en-US" sz="3200" b="1" dirty="0">
                <a:latin typeface="Times New Roman" panose="02020603050405020304" pitchFamily="18" charset="0"/>
              </a:rPr>
              <a:t>，常用逗号与主句隔开。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 marL="1257300" indent="-12573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e.g. Stephen was excellent in many ways,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so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that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he got the job. 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289800" y="3402954"/>
            <a:ext cx="11203700" cy="2456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天津卷）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often found myself telling my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mom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drive more slowly, _______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以便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I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could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of the road signs we passed.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2880944" y="4630982"/>
            <a:ext cx="139147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so that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内容占位符 2"/>
          <p:cNvSpPr>
            <a:spLocks noGrp="1" noChangeArrowheads="1"/>
          </p:cNvSpPr>
          <p:nvPr>
            <p:ph idx="1"/>
          </p:nvPr>
        </p:nvSpPr>
        <p:spPr>
          <a:xfrm>
            <a:off x="177800" y="502196"/>
            <a:ext cx="11303000" cy="2799803"/>
          </a:xfrm>
        </p:spPr>
        <p:txBody>
          <a:bodyPr>
            <a:normAutofit/>
          </a:bodyPr>
          <a:lstStyle/>
          <a:p>
            <a:pPr marL="444500" indent="-44450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5. I know I’ll have to study harder as a senior high school student and get used to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being responsible for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a lot more.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 marL="444500" indent="-44450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3200" b="1" dirty="0" smtClean="0">
                <a:latin typeface="Times New Roman" panose="02020603050405020304" pitchFamily="18" charset="0"/>
              </a:rPr>
              <a:t>    我知道作为一名高中生，我必须更加努力地学习，习惯承担更多的责任。 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</p:txBody>
      </p:sp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711994" y="2987149"/>
            <a:ext cx="10958512" cy="1274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2781300" indent="-27813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responsible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adj. </a:t>
            </a:r>
            <a:r>
              <a:rPr lang="en-US" altLang="zh-CN" sz="32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having a duty to be in charge </a:t>
            </a:r>
            <a:r>
              <a:rPr lang="en-US" altLang="zh-CN" sz="32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altLang="zh-CN" sz="32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to look after someone or </a:t>
            </a:r>
            <a:r>
              <a:rPr lang="en-US" altLang="zh-CN" sz="32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something</a:t>
            </a:r>
            <a:r>
              <a:rPr lang="en-US" altLang="zh-CN" sz="3200" dirty="0" smtClean="0">
                <a:solidFill>
                  <a:prstClr val="black"/>
                </a:solidFill>
                <a:latin typeface="Arial" panose="020B0604020202020204" pitchFamily="34" charset="0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负责的，有责任的</a:t>
            </a:r>
            <a:endParaRPr lang="en-US" altLang="zh-CN" sz="3200" b="1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11994" y="4512757"/>
            <a:ext cx="10234612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be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responsible for (doing)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. </a:t>
            </a:r>
            <a:r>
              <a:rPr lang="zh-CN" altLang="en-US" sz="3200" b="1" dirty="0">
                <a:latin typeface="Times New Roman" panose="02020603050405020304" pitchFamily="18" charset="0"/>
              </a:rPr>
              <a:t>对（做）某事负责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be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responsible for sb. </a:t>
            </a:r>
            <a:r>
              <a:rPr lang="zh-CN" altLang="en-US" sz="3200" b="1" dirty="0">
                <a:latin typeface="Times New Roman" panose="02020603050405020304" pitchFamily="18" charset="0"/>
              </a:rPr>
              <a:t>对某人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负责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4" grpId="0"/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381000" y="2906713"/>
            <a:ext cx="10794999" cy="2456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responsibility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n.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</a:rPr>
              <a:t>责任，职责，义务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 sense of responsibility </a:t>
            </a:r>
            <a:r>
              <a:rPr lang="zh-CN" altLang="en-US" sz="3200" b="1" dirty="0">
                <a:latin typeface="Times New Roman" panose="02020603050405020304" pitchFamily="18" charset="0"/>
              </a:rPr>
              <a:t>责任感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have/ take responsibility for…</a:t>
            </a:r>
            <a:r>
              <a:rPr lang="zh-CN" altLang="en-US" sz="3200" b="1" dirty="0">
                <a:latin typeface="+mj-ea"/>
                <a:ea typeface="+mj-ea"/>
              </a:rPr>
              <a:t>对</a:t>
            </a:r>
            <a:r>
              <a:rPr lang="en-US" altLang="zh-CN" sz="3200" b="1" dirty="0">
                <a:latin typeface="+mj-ea"/>
                <a:ea typeface="+mj-ea"/>
              </a:rPr>
              <a:t>……</a:t>
            </a:r>
            <a:r>
              <a:rPr lang="zh-CN" altLang="en-US" sz="3200" b="1" dirty="0">
                <a:latin typeface="+mj-ea"/>
                <a:ea typeface="+mj-ea"/>
              </a:rPr>
              <a:t>有</a:t>
            </a:r>
            <a:r>
              <a:rPr lang="zh-CN" altLang="en-US" sz="3200" b="1" dirty="0" smtClean="0">
                <a:latin typeface="+mj-ea"/>
                <a:ea typeface="+mj-ea"/>
              </a:rPr>
              <a:t>责任</a:t>
            </a:r>
            <a:r>
              <a:rPr lang="en-US" altLang="zh-CN" sz="3200" b="1" dirty="0">
                <a:latin typeface="+mj-ea"/>
                <a:ea typeface="+mj-ea"/>
              </a:rPr>
              <a:t>/ </a:t>
            </a:r>
            <a:r>
              <a:rPr lang="zh-CN" altLang="en-US" sz="3200" b="1" dirty="0">
                <a:latin typeface="+mj-ea"/>
                <a:ea typeface="+mj-ea"/>
              </a:rPr>
              <a:t>负责</a:t>
            </a:r>
            <a:endParaRPr lang="en-US" altLang="zh-CN" sz="3200" b="1" dirty="0">
              <a:latin typeface="+mj-ea"/>
              <a:ea typeface="+mj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58800" y="1186934"/>
            <a:ext cx="10147300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e.g. 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responsible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training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staff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72390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Parents should be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responsible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for their children.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9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89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89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89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4" name="Text Box 4"/>
          <p:cNvSpPr txBox="1">
            <a:spLocks noChangeArrowheads="1"/>
          </p:cNvSpPr>
          <p:nvPr/>
        </p:nvSpPr>
        <p:spPr bwMode="auto">
          <a:xfrm>
            <a:off x="482600" y="1231900"/>
            <a:ext cx="1062990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46405" indent="-4464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2547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完成句子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The chief editor of the newspaper is responsible ________ editing the whole newspaper.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Children get the opportunity to take on full ____________ (responsible) for another creature’s life.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9925" name="Rectangle 5"/>
          <p:cNvSpPr>
            <a:spLocks noChangeArrowheads="1"/>
          </p:cNvSpPr>
          <p:nvPr/>
        </p:nvSpPr>
        <p:spPr bwMode="auto">
          <a:xfrm>
            <a:off x="9738429" y="1891726"/>
            <a:ext cx="70884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9927" name="Rectangle 7"/>
          <p:cNvSpPr>
            <a:spLocks noChangeArrowheads="1"/>
          </p:cNvSpPr>
          <p:nvPr/>
        </p:nvSpPr>
        <p:spPr bwMode="auto">
          <a:xfrm>
            <a:off x="980059" y="3547841"/>
            <a:ext cx="254807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responsibility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9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9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925" grpId="0"/>
      <p:bldP spid="20992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内容占位符 2"/>
          <p:cNvSpPr>
            <a:spLocks noGrp="1" noChangeArrowheads="1"/>
          </p:cNvSpPr>
          <p:nvPr>
            <p:ph idx="1"/>
          </p:nvPr>
        </p:nvSpPr>
        <p:spPr>
          <a:xfrm>
            <a:off x="260204" y="570007"/>
            <a:ext cx="11182495" cy="2376394"/>
          </a:xfrm>
        </p:spPr>
        <p:txBody>
          <a:bodyPr>
            <a:normAutofit fontScale="92500" lnSpcReduction="10000"/>
          </a:bodyPr>
          <a:lstStyle/>
          <a:p>
            <a:pPr marL="444500" indent="-444500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6. Studying hard isn’t always fun, but I’ll be well prepared for university or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whatever else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comes in the future.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 marL="355600" indent="-355600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3200" b="1" dirty="0" smtClean="0">
                <a:latin typeface="Times New Roman" panose="02020603050405020304" pitchFamily="18" charset="0"/>
              </a:rPr>
              <a:t>    努力学习并不是一直都有趣的，但是我会为大学或将来任何其他的事情做好准备。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</p:txBody>
      </p:sp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704936" y="2946401"/>
            <a:ext cx="10737763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句子结构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  <a:endParaRPr lang="en-US" altLang="zh-CN" sz="3200" b="1" dirty="0" smtClean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514350" indent="-51435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AutoNum type="arabicParenR"/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Studying hard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是动名词短语作主语；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 marL="514350" indent="-51435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AutoNum type="arabicParenR"/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but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并列连词，连接两个分句；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 marL="514350" indent="-51435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AutoNum type="arabicParenR"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whatever else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无论别的什么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，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else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跟在不定代词或疑问代词后作定语，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whatever</a:t>
            </a:r>
            <a:r>
              <a:rPr lang="zh-CN" alt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引导宾语从句，作介词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for</a:t>
            </a:r>
            <a:r>
              <a:rPr lang="zh-CN" alt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的宾语。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336406" y="671721"/>
            <a:ext cx="11271394" cy="541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444500" indent="-4445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latin typeface="Times New Roman" panose="02020603050405020304" pitchFamily="18" charset="0"/>
              </a:rPr>
              <a:t>1) whatever</a:t>
            </a:r>
            <a:r>
              <a:rPr lang="zh-CN" altLang="en-US" sz="3200" b="1" dirty="0">
                <a:latin typeface="Times New Roman" panose="02020603050405020304" pitchFamily="18" charset="0"/>
              </a:rPr>
              <a:t>也可引导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让步状语从句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，相当于</a:t>
            </a:r>
            <a:r>
              <a:rPr lang="en-US" altLang="zh-CN" sz="3200" b="1" dirty="0">
                <a:latin typeface="Times New Roman" panose="02020603050405020304" pitchFamily="18" charset="0"/>
              </a:rPr>
              <a:t>no matter what, “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不论什么</a:t>
            </a:r>
            <a:r>
              <a:rPr lang="zh-CN" altLang="en-US" sz="3200" b="1" dirty="0">
                <a:latin typeface="Times New Roman" panose="02020603050405020304" pitchFamily="18" charset="0"/>
              </a:rPr>
              <a:t>，不管什么”。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 indent="4445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e.g.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Whatever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 you do, you must do it well.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marL="444500" indent="-4445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latin typeface="Times New Roman" panose="02020603050405020304" pitchFamily="18" charset="0"/>
              </a:rPr>
              <a:t>2) </a:t>
            </a:r>
            <a:r>
              <a:rPr lang="zh-CN" altLang="en-US" sz="3200" b="1" dirty="0">
                <a:latin typeface="Times New Roman" panose="02020603050405020304" pitchFamily="18" charset="0"/>
              </a:rPr>
              <a:t>疑问词</a:t>
            </a:r>
            <a:r>
              <a:rPr lang="en-US" altLang="zh-CN" sz="3200" b="1" dirty="0">
                <a:latin typeface="Times New Roman" panose="02020603050405020304" pitchFamily="18" charset="0"/>
              </a:rPr>
              <a:t>when, where, how, who, which</a:t>
            </a:r>
            <a:r>
              <a:rPr lang="zh-CN" altLang="en-US" sz="3200" b="1" dirty="0">
                <a:latin typeface="Times New Roman" panose="02020603050405020304" pitchFamily="18" charset="0"/>
              </a:rPr>
              <a:t>都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可加</a:t>
            </a:r>
            <a:r>
              <a:rPr lang="en-US" altLang="zh-CN" sz="3200" b="1" dirty="0">
                <a:latin typeface="Times New Roman" panose="02020603050405020304" pitchFamily="18" charset="0"/>
              </a:rPr>
              <a:t>ever, </a:t>
            </a:r>
            <a:r>
              <a:rPr lang="zh-CN" altLang="en-US" sz="3200" b="1" dirty="0">
                <a:latin typeface="Times New Roman" panose="02020603050405020304" pitchFamily="18" charset="0"/>
              </a:rPr>
              <a:t>用来引导让步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状语从句，</a:t>
            </a:r>
            <a:r>
              <a:rPr lang="zh-CN" altLang="en-US" sz="3200" b="1" dirty="0">
                <a:latin typeface="Times New Roman" panose="02020603050405020304" pitchFamily="18" charset="0"/>
              </a:rPr>
              <a:t>相当于“</a:t>
            </a:r>
            <a:r>
              <a:rPr lang="en-US" altLang="zh-CN" sz="3200" b="1" dirty="0">
                <a:latin typeface="Times New Roman" panose="02020603050405020304" pitchFamily="18" charset="0"/>
              </a:rPr>
              <a:t>no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matter</a:t>
            </a:r>
            <a:r>
              <a:rPr lang="en-US" altLang="zh-CN" sz="3200" b="1" dirty="0">
                <a:latin typeface="Times New Roman" panose="02020603050405020304" pitchFamily="18" charset="0"/>
              </a:rPr>
              <a:t>+</a:t>
            </a:r>
            <a:r>
              <a:rPr lang="zh-CN" altLang="en-US" sz="3200" b="1" dirty="0">
                <a:latin typeface="Times New Roman" panose="02020603050405020304" pitchFamily="18" charset="0"/>
              </a:rPr>
              <a:t>疑问词”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。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 indent="4445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latin typeface="Times New Roman" panose="02020603050405020304" pitchFamily="18" charset="0"/>
              </a:rPr>
              <a:t>e.g.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Whenever</a:t>
            </a:r>
            <a:r>
              <a:rPr lang="en-US" altLang="zh-CN" sz="3200" b="1" dirty="0">
                <a:latin typeface="Times New Roman" panose="02020603050405020304" pitchFamily="18" charset="0"/>
              </a:rPr>
              <a:t> I hear that tune, it makes me think of you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.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 marL="10795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Whoever</a:t>
            </a:r>
            <a:r>
              <a:rPr lang="en-US" altLang="zh-CN" sz="3200" b="1" dirty="0">
                <a:latin typeface="Times New Roman" panose="02020603050405020304" pitchFamily="18" charset="0"/>
              </a:rPr>
              <a:t> wants to speak to me on the phone, tell them I'm busy. 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78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78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78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内容占位符 2"/>
          <p:cNvSpPr>
            <a:spLocks noGrp="1" noChangeArrowheads="1"/>
          </p:cNvSpPr>
          <p:nvPr>
            <p:ph idx="4294967295"/>
          </p:nvPr>
        </p:nvSpPr>
        <p:spPr>
          <a:xfrm>
            <a:off x="551260" y="2332038"/>
            <a:ext cx="11094640" cy="3890962"/>
          </a:xfrm>
        </p:spPr>
        <p:txBody>
          <a:bodyPr>
            <a:normAutofit/>
          </a:bodyPr>
          <a:lstStyle/>
          <a:p>
            <a:pPr marL="444500" indent="-44450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3200" b="1" dirty="0" smtClean="0">
                <a:latin typeface="Times New Roman" panose="02020603050405020304" pitchFamily="18" charset="0"/>
              </a:rPr>
              <a:t>1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.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 I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’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m good at maths, so my teache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r _____________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 that I should choose advanced maths in my first year. </a:t>
            </a:r>
            <a:endParaRPr lang="zh-CN" altLang="en-US" sz="3200" b="1" dirty="0" smtClean="0">
              <a:latin typeface="Times New Roman" panose="02020603050405020304" pitchFamily="18" charset="0"/>
            </a:endParaRPr>
          </a:p>
          <a:p>
            <a:pPr marL="444500" indent="-44450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3200" b="1" dirty="0" smtClean="0">
                <a:latin typeface="Times New Roman" panose="02020603050405020304" pitchFamily="18" charset="0"/>
              </a:rPr>
              <a:t>2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.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 Finding time for both studies and extra-curricular activities is a big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__________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 so I need to make a workable schedule.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 marL="444500" indent="-44450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3. It’s a little __________ to choose suitable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courses</a:t>
            </a:r>
            <a:r>
              <a:rPr lang="en-US" altLang="zh-CN" sz="3200" b="1" dirty="0">
                <a:latin typeface="Times New Roman" panose="02020603050405020304" pitchFamily="18" charset="0"/>
              </a:rPr>
              <a:t>. I hope that my adviser can help me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make </a:t>
            </a:r>
            <a:r>
              <a:rPr lang="en-US" altLang="zh-CN" sz="3200" b="1" dirty="0">
                <a:latin typeface="Times New Roman" panose="02020603050405020304" pitchFamily="18" charset="0"/>
              </a:rPr>
              <a:t>a good decision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.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sp>
        <p:nvSpPr>
          <p:cNvPr id="56323" name="文本框 1"/>
          <p:cNvSpPr txBox="1">
            <a:spLocks noChangeArrowheads="1"/>
          </p:cNvSpPr>
          <p:nvPr/>
        </p:nvSpPr>
        <p:spPr bwMode="auto">
          <a:xfrm>
            <a:off x="551260" y="1279048"/>
            <a:ext cx="10856118" cy="117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Complete the sentences with the correct forms of the new words from the text. 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6971706" y="2382750"/>
            <a:ext cx="319563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recommended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2368550" y="4119564"/>
            <a:ext cx="20875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challenge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6327" name="Picture 7" descr="Exercises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8" t="15402" r="11806" b="12570"/>
          <a:stretch>
            <a:fillRect/>
          </a:stretch>
        </p:blipFill>
        <p:spPr bwMode="auto">
          <a:xfrm>
            <a:off x="4456112" y="372113"/>
            <a:ext cx="3046413" cy="871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3066256" y="4692889"/>
            <a:ext cx="319563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confusing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内容占位符 2"/>
          <p:cNvSpPr>
            <a:spLocks noGrp="1" noChangeArrowheads="1"/>
          </p:cNvSpPr>
          <p:nvPr>
            <p:ph idx="4294967295"/>
          </p:nvPr>
        </p:nvSpPr>
        <p:spPr>
          <a:xfrm>
            <a:off x="304800" y="456408"/>
            <a:ext cx="11366500" cy="2618581"/>
          </a:xfrm>
        </p:spPr>
        <p:txBody>
          <a:bodyPr>
            <a:normAutofit/>
          </a:bodyPr>
          <a:lstStyle/>
          <a:p>
            <a:pPr marL="444500" indent="-44450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3200" b="1" dirty="0" smtClean="0">
                <a:latin typeface="Times New Roman" panose="02020603050405020304" pitchFamily="18" charset="0"/>
              </a:rPr>
              <a:t>4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.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 We can try a course for two weeks after we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__________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 up for it. After that, we cannot change it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.</a:t>
            </a:r>
            <a:endParaRPr lang="zh-CN" altLang="en-US" sz="3200" b="1" dirty="0" smtClean="0">
              <a:latin typeface="Times New Roman" panose="02020603050405020304" pitchFamily="18" charset="0"/>
            </a:endParaRPr>
          </a:p>
          <a:p>
            <a:pPr marL="355600" indent="-35560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3200" b="1" dirty="0" smtClean="0">
                <a:latin typeface="Times New Roman" panose="02020603050405020304" pitchFamily="18" charset="0"/>
              </a:rPr>
              <a:t>5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.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The main purpose of the course is to help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__________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 each student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’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s reading ab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il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ity.</a:t>
            </a:r>
            <a:endParaRPr lang="zh-CN" altLang="en-US" sz="3200" b="1" dirty="0" smtClean="0">
              <a:latin typeface="Times New Roman" panose="02020603050405020304" pitchFamily="18" charset="0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8959851" y="456408"/>
            <a:ext cx="117951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sign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8286750" y="1647611"/>
            <a:ext cx="1852614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improve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内容占位符 2"/>
          <p:cNvSpPr txBox="1">
            <a:spLocks noChangeArrowheads="1"/>
          </p:cNvSpPr>
          <p:nvPr/>
        </p:nvSpPr>
        <p:spPr>
          <a:xfrm>
            <a:off x="304801" y="2762111"/>
            <a:ext cx="11366499" cy="36894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4500" indent="-444500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 smtClean="0">
                <a:latin typeface="Times New Roman" panose="02020603050405020304" pitchFamily="18" charset="0"/>
              </a:rPr>
              <a:t>6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.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Some of the students want to become writers or editors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(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编辑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)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after they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__________,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 so the teacher advised them to start a writing club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. 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 smtClean="0">
                <a:latin typeface="Times New Roman" panose="02020603050405020304" pitchFamily="18" charset="0"/>
              </a:rPr>
              <a:t>7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.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 The school is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__________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 for the safety of all the students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.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 marL="355600" indent="-355600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 smtClean="0">
                <a:latin typeface="Times New Roman" panose="02020603050405020304" pitchFamily="18" charset="0"/>
              </a:rPr>
              <a:t>8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.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Whenever I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’m facing a difficulty, I always tell myself, “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Don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’t let anything stop you. Don’t ever  __________.”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772569" y="3345733"/>
            <a:ext cx="1812131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graduate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3151983" y="4571868"/>
            <a:ext cx="225821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responsible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7028657" y="5651599"/>
            <a:ext cx="98504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quit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  <p:bldP spid="8" grpId="0"/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默认设计模板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lnSpc>
            <a:spcPct val="120000"/>
          </a:lnSpc>
          <a:defRPr sz="3200" b="1" dirty="0" smtClean="0"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2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3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4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5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6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8352</Words>
  <Application>WPS 演示</Application>
  <PresentationFormat>宽屏</PresentationFormat>
  <Paragraphs>284</Paragraphs>
  <Slides>29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29</vt:i4>
      </vt:variant>
    </vt:vector>
  </HeadingPairs>
  <TitlesOfParts>
    <vt:vector size="39" baseType="lpstr">
      <vt:lpstr>Arial</vt:lpstr>
      <vt:lpstr>宋体</vt:lpstr>
      <vt:lpstr>Wingdings</vt:lpstr>
      <vt:lpstr>Times New Roman</vt:lpstr>
      <vt:lpstr>微软雅黑</vt:lpstr>
      <vt:lpstr>Arial Unicode MS</vt:lpstr>
      <vt:lpstr>Calibri Light</vt:lpstr>
      <vt:lpstr>Calibri</vt:lpstr>
      <vt:lpstr>3_默认设计模板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Micorosoft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Micorosoft</dc:creator>
  <cp:lastModifiedBy>痞子</cp:lastModifiedBy>
  <cp:revision>22</cp:revision>
  <dcterms:created xsi:type="dcterms:W3CDTF">2021-08-12T08:16:00Z</dcterms:created>
  <dcterms:modified xsi:type="dcterms:W3CDTF">2021-09-16T08:48:43Z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2052-11.1.0.10228</vt:lpwstr>
  </property>
</Properties>
</file>