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7"/>
  </p:handoutMasterIdLst>
  <p:sldIdLst>
    <p:sldId id="256" r:id="rId3"/>
    <p:sldId id="377" r:id="rId5"/>
    <p:sldId id="379" r:id="rId6"/>
    <p:sldId id="396" r:id="rId7"/>
    <p:sldId id="385" r:id="rId8"/>
    <p:sldId id="394" r:id="rId9"/>
    <p:sldId id="424" r:id="rId10"/>
    <p:sldId id="395" r:id="rId11"/>
    <p:sldId id="399" r:id="rId12"/>
    <p:sldId id="381" r:id="rId13"/>
    <p:sldId id="400" r:id="rId14"/>
    <p:sldId id="425" r:id="rId15"/>
    <p:sldId id="380" r:id="rId16"/>
    <p:sldId id="401" r:id="rId17"/>
    <p:sldId id="378" r:id="rId18"/>
    <p:sldId id="413" r:id="rId19"/>
    <p:sldId id="414" r:id="rId20"/>
    <p:sldId id="402" r:id="rId21"/>
    <p:sldId id="382" r:id="rId22"/>
    <p:sldId id="383" r:id="rId23"/>
    <p:sldId id="384" r:id="rId24"/>
    <p:sldId id="421" r:id="rId25"/>
    <p:sldId id="423" r:id="rId26"/>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3778" autoAdjust="0"/>
    <p:restoredTop sz="94660"/>
  </p:normalViewPr>
  <p:slideViewPr>
    <p:cSldViewPr snapToGrid="0">
      <p:cViewPr varScale="1">
        <p:scale>
          <a:sx n="113" d="100"/>
          <a:sy n="113" d="100"/>
        </p:scale>
        <p:origin x="-582" y="-108"/>
      </p:cViewPr>
      <p:guideLst>
        <p:guide orient="horz" pos="2170"/>
        <p:guide pos="3840"/>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gs" Target="tags/tag64.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handoutMaster" Target="handoutMasters/handoutMaster1.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63.xml"/><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lstStyle/>
          <a:p>
            <a:r>
              <a:rPr lang="zh-CN" altLang="en-US"/>
              <a:t>分支结构</a:t>
            </a:r>
            <a:endParaRPr lang="zh-CN" altLang="en-US"/>
          </a:p>
        </p:txBody>
      </p:sp>
      <p:sp>
        <p:nvSpPr>
          <p:cNvPr id="3" name="副标题 2"/>
          <p:cNvSpPr>
            <a:spLocks noGrp="1"/>
          </p:cNvSpPr>
          <p:nvPr>
            <p:ph type="subTitle" idx="1"/>
          </p:nvPr>
        </p:nvSpPr>
        <p:spPr/>
        <p:txBody>
          <a:bodyPr/>
          <a:p>
            <a:r>
              <a:rPr lang="zh-CN" altLang="zh-CN"/>
              <a:t>让机器学会做选择</a:t>
            </a:r>
            <a:endParaRPr lang="zh-CN" altLang="zh-CN"/>
          </a:p>
        </p:txBody>
      </p:sp>
    </p:spTree>
    <p:custDataLst>
      <p:tags r:id="rId2"/>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35480" y="1814195"/>
            <a:ext cx="9396413" cy="1223963"/>
          </a:xfrm>
        </p:spPr>
        <p:txBody>
          <a:bodyPr vert="horz" wrap="square" lIns="91440" tIns="45720" rIns="91440" bIns="45720" anchor="ctr"/>
          <a:lstStyle/>
          <a:p>
            <a:r>
              <a:rPr lang="zh-CN" altLang="en-US" sz="2600" dirty="0">
                <a:solidFill>
                  <a:srgbClr val="FF0000"/>
                </a:solidFill>
              </a:rPr>
              <a:t>假如</a:t>
            </a:r>
            <a:r>
              <a:rPr lang="zh-CN" altLang="en-US" sz="2600" dirty="0"/>
              <a:t>不下雨，我将去公园，</a:t>
            </a:r>
            <a:r>
              <a:rPr lang="zh-CN" altLang="en-US" sz="2600" dirty="0">
                <a:solidFill>
                  <a:srgbClr val="FF0000"/>
                </a:solidFill>
              </a:rPr>
              <a:t>否则</a:t>
            </a:r>
            <a:r>
              <a:rPr lang="zh-CN" altLang="en-US" sz="2600" dirty="0"/>
              <a:t>我将呆在家里。</a:t>
            </a:r>
            <a:endParaRPr lang="zh-CN" altLang="en-US" sz="2600" dirty="0"/>
          </a:p>
        </p:txBody>
      </p:sp>
      <p:sp>
        <p:nvSpPr>
          <p:cNvPr id="3075" name="TextBox 3"/>
          <p:cNvSpPr txBox="1"/>
          <p:nvPr/>
        </p:nvSpPr>
        <p:spPr>
          <a:xfrm>
            <a:off x="1992313" y="1341438"/>
            <a:ext cx="8280400" cy="460375"/>
          </a:xfrm>
          <a:prstGeom prst="rect">
            <a:avLst/>
          </a:prstGeom>
          <a:noFill/>
          <a:ln w="9525">
            <a:noFill/>
          </a:ln>
        </p:spPr>
        <p:txBody>
          <a:bodyPr>
            <a:spAutoFit/>
          </a:bodyPr>
          <a:lstStyle/>
          <a:p>
            <a:r>
              <a:rPr lang="en-US" altLang="zh-CN" sz="2400" b="1" dirty="0">
                <a:solidFill>
                  <a:srgbClr val="FF0000"/>
                </a:solidFill>
                <a:latin typeface="Arial" panose="020B0604020202020204" pitchFamily="34" charset="0"/>
              </a:rPr>
              <a:t>If</a:t>
            </a:r>
            <a:r>
              <a:rPr lang="en-US" altLang="zh-CN" sz="2400" dirty="0">
                <a:solidFill>
                  <a:srgbClr val="FF0000"/>
                </a:solidFill>
                <a:latin typeface="Arial" panose="020B0604020202020204" pitchFamily="34" charset="0"/>
              </a:rPr>
              <a:t> </a:t>
            </a:r>
            <a:r>
              <a:rPr lang="en-US" altLang="zh-CN" sz="2400" b="1" dirty="0">
                <a:latin typeface="Arial" panose="020B0604020202020204" pitchFamily="34" charset="0"/>
              </a:rPr>
              <a:t>it</a:t>
            </a:r>
            <a:r>
              <a:rPr lang="en-US" altLang="zh-CN" sz="2400" dirty="0">
                <a:latin typeface="Arial" panose="020B0604020202020204" pitchFamily="34" charset="0"/>
              </a:rPr>
              <a:t> does not </a:t>
            </a:r>
            <a:r>
              <a:rPr lang="en-US" altLang="zh-CN" sz="2400" b="1" dirty="0">
                <a:latin typeface="Arial" panose="020B0604020202020204" pitchFamily="34" charset="0"/>
              </a:rPr>
              <a:t>rain</a:t>
            </a:r>
            <a:r>
              <a:rPr lang="en-US" altLang="zh-CN" sz="2400" dirty="0">
                <a:latin typeface="Arial" panose="020B0604020202020204" pitchFamily="34" charset="0"/>
              </a:rPr>
              <a:t> </a:t>
            </a:r>
            <a:r>
              <a:rPr lang="en-US" altLang="zh-CN" sz="2400" dirty="0">
                <a:solidFill>
                  <a:schemeClr val="tx1"/>
                </a:solidFill>
                <a:latin typeface="Arial" panose="020B0604020202020204" pitchFamily="34" charset="0"/>
              </a:rPr>
              <a:t>then I</a:t>
            </a:r>
            <a:r>
              <a:rPr lang="en-US" altLang="zh-CN" sz="2400" dirty="0">
                <a:latin typeface="Arial" panose="020B0604020202020204" pitchFamily="34" charset="0"/>
              </a:rPr>
              <a:t>‘ll go to park</a:t>
            </a:r>
            <a:r>
              <a:rPr lang="zh-CN" altLang="en-US" sz="2400" dirty="0">
                <a:latin typeface="Arial" panose="020B0604020202020204" pitchFamily="34" charset="0"/>
              </a:rPr>
              <a:t>，</a:t>
            </a:r>
            <a:r>
              <a:rPr lang="en-US" altLang="zh-CN" sz="2400" dirty="0">
                <a:latin typeface="Arial" panose="020B0604020202020204" pitchFamily="34" charset="0"/>
              </a:rPr>
              <a:t> </a:t>
            </a:r>
            <a:r>
              <a:rPr lang="en-US" altLang="zh-CN" sz="2400" dirty="0">
                <a:solidFill>
                  <a:srgbClr val="FF0000"/>
                </a:solidFill>
                <a:latin typeface="Arial" panose="020B0604020202020204" pitchFamily="34" charset="0"/>
              </a:rPr>
              <a:t>else</a:t>
            </a:r>
            <a:r>
              <a:rPr lang="en-US" altLang="zh-CN" sz="2400" dirty="0">
                <a:latin typeface="Arial" panose="020B0604020202020204" pitchFamily="34" charset="0"/>
              </a:rPr>
              <a:t> I'll stay at home</a:t>
            </a:r>
            <a:endParaRPr lang="zh-CN" altLang="en-US" sz="2400" dirty="0">
              <a:latin typeface="Arial" panose="020B0604020202020204" pitchFamily="34" charset="0"/>
            </a:endParaRPr>
          </a:p>
        </p:txBody>
      </p:sp>
      <p:sp>
        <p:nvSpPr>
          <p:cNvPr id="5" name="AutoShape 6"/>
          <p:cNvSpPr/>
          <p:nvPr/>
        </p:nvSpPr>
        <p:spPr>
          <a:xfrm>
            <a:off x="4084320" y="3140076"/>
            <a:ext cx="3108960" cy="736600"/>
          </a:xfrm>
          <a:prstGeom prst="diamond">
            <a:avLst/>
          </a:prstGeom>
          <a:solidFill>
            <a:schemeClr val="accent1"/>
          </a:solidFill>
          <a:ln w="9525" cap="flat" cmpd="sng">
            <a:solidFill>
              <a:schemeClr val="tx1"/>
            </a:solidFill>
            <a:prstDash val="solid"/>
            <a:miter/>
            <a:headEnd type="none" w="med" len="med"/>
            <a:tailEnd type="none" w="med" len="med"/>
          </a:ln>
        </p:spPr>
        <p:txBody>
          <a:bodyPr wrap="none" anchor="ctr">
            <a:spAutoFit/>
          </a:bodyPr>
          <a:lstStyle/>
          <a:p>
            <a:pPr algn="ctr"/>
            <a:r>
              <a:rPr lang="zh-CN" altLang="en-US" dirty="0">
                <a:latin typeface="Arial" panose="020B0604020202020204" pitchFamily="34" charset="0"/>
              </a:rPr>
              <a:t>判断是否下雨</a:t>
            </a:r>
            <a:endParaRPr lang="en-US" altLang="zh-CN" dirty="0">
              <a:latin typeface="Arial" panose="020B0604020202020204" pitchFamily="34" charset="0"/>
            </a:endParaRPr>
          </a:p>
        </p:txBody>
      </p:sp>
      <p:sp>
        <p:nvSpPr>
          <p:cNvPr id="6" name="Line 7"/>
          <p:cNvSpPr/>
          <p:nvPr/>
        </p:nvSpPr>
        <p:spPr>
          <a:xfrm>
            <a:off x="3983038" y="3616325"/>
            <a:ext cx="0" cy="574675"/>
          </a:xfrm>
          <a:prstGeom prst="line">
            <a:avLst/>
          </a:prstGeom>
          <a:ln w="38100" cap="flat" cmpd="sng">
            <a:solidFill>
              <a:srgbClr val="FF0000"/>
            </a:solidFill>
            <a:prstDash val="solid"/>
            <a:headEnd type="none" w="med" len="med"/>
            <a:tailEnd type="triangle" w="med" len="med"/>
          </a:ln>
        </p:spPr>
      </p:sp>
      <p:sp>
        <p:nvSpPr>
          <p:cNvPr id="7" name="Line 8"/>
          <p:cNvSpPr/>
          <p:nvPr/>
        </p:nvSpPr>
        <p:spPr>
          <a:xfrm>
            <a:off x="7151688" y="3616325"/>
            <a:ext cx="0" cy="574675"/>
          </a:xfrm>
          <a:prstGeom prst="line">
            <a:avLst/>
          </a:prstGeom>
          <a:ln w="38100" cap="flat" cmpd="sng">
            <a:solidFill>
              <a:srgbClr val="FF0000"/>
            </a:solidFill>
            <a:prstDash val="solid"/>
            <a:headEnd type="none" w="med" len="med"/>
            <a:tailEnd type="triangle" w="med" len="med"/>
          </a:ln>
        </p:spPr>
      </p:sp>
      <p:sp>
        <p:nvSpPr>
          <p:cNvPr id="8" name="Rectangle 9"/>
          <p:cNvSpPr/>
          <p:nvPr/>
        </p:nvSpPr>
        <p:spPr>
          <a:xfrm>
            <a:off x="3551238" y="4191000"/>
            <a:ext cx="1223962" cy="433388"/>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r>
              <a:rPr lang="zh-CN" altLang="en-US" dirty="0">
                <a:latin typeface="Arial" panose="020B0604020202020204" pitchFamily="34" charset="0"/>
              </a:rPr>
              <a:t>在家里</a:t>
            </a:r>
            <a:endParaRPr lang="zh-CN" altLang="en-US" dirty="0">
              <a:latin typeface="Arial" panose="020B0604020202020204" pitchFamily="34" charset="0"/>
            </a:endParaRPr>
          </a:p>
        </p:txBody>
      </p:sp>
      <p:sp>
        <p:nvSpPr>
          <p:cNvPr id="9" name="Rectangle 11"/>
          <p:cNvSpPr/>
          <p:nvPr/>
        </p:nvSpPr>
        <p:spPr>
          <a:xfrm>
            <a:off x="6359525" y="4191000"/>
            <a:ext cx="1223963" cy="433388"/>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r>
              <a:rPr lang="zh-CN" altLang="en-US" dirty="0">
                <a:latin typeface="Arial" panose="020B0604020202020204" pitchFamily="34" charset="0"/>
              </a:rPr>
              <a:t>去公园</a:t>
            </a:r>
            <a:endParaRPr lang="zh-CN" altLang="en-US" dirty="0">
              <a:latin typeface="Arial" panose="020B0604020202020204" pitchFamily="34" charset="0"/>
            </a:endParaRPr>
          </a:p>
        </p:txBody>
      </p:sp>
      <p:sp>
        <p:nvSpPr>
          <p:cNvPr id="10" name="Line 12"/>
          <p:cNvSpPr/>
          <p:nvPr/>
        </p:nvSpPr>
        <p:spPr>
          <a:xfrm>
            <a:off x="4127500" y="5199063"/>
            <a:ext cx="3024188" cy="0"/>
          </a:xfrm>
          <a:prstGeom prst="line">
            <a:avLst/>
          </a:prstGeom>
          <a:ln w="38100" cap="flat" cmpd="sng">
            <a:solidFill>
              <a:srgbClr val="FF0000"/>
            </a:solidFill>
            <a:prstDash val="solid"/>
            <a:headEnd type="none" w="med" len="med"/>
            <a:tailEnd type="none" w="med" len="med"/>
          </a:ln>
        </p:spPr>
      </p:sp>
      <p:sp>
        <p:nvSpPr>
          <p:cNvPr id="11" name="Line 14"/>
          <p:cNvSpPr/>
          <p:nvPr/>
        </p:nvSpPr>
        <p:spPr>
          <a:xfrm>
            <a:off x="4127500" y="4624388"/>
            <a:ext cx="0" cy="574675"/>
          </a:xfrm>
          <a:prstGeom prst="line">
            <a:avLst/>
          </a:prstGeom>
          <a:ln w="38100" cap="flat" cmpd="sng">
            <a:solidFill>
              <a:srgbClr val="FF0000"/>
            </a:solidFill>
            <a:prstDash val="solid"/>
            <a:headEnd type="none" w="med" len="med"/>
            <a:tailEnd type="triangle" w="med" len="med"/>
          </a:ln>
        </p:spPr>
      </p:sp>
      <p:sp>
        <p:nvSpPr>
          <p:cNvPr id="12" name="Line 15"/>
          <p:cNvSpPr/>
          <p:nvPr/>
        </p:nvSpPr>
        <p:spPr>
          <a:xfrm>
            <a:off x="7151688" y="4624388"/>
            <a:ext cx="0" cy="574675"/>
          </a:xfrm>
          <a:prstGeom prst="line">
            <a:avLst/>
          </a:prstGeom>
          <a:ln w="38100" cap="flat" cmpd="sng">
            <a:solidFill>
              <a:srgbClr val="FF0000"/>
            </a:solidFill>
            <a:prstDash val="solid"/>
            <a:headEnd type="none" w="med" len="med"/>
            <a:tailEnd type="triangle" w="med" len="med"/>
          </a:ln>
        </p:spPr>
      </p:sp>
      <p:sp>
        <p:nvSpPr>
          <p:cNvPr id="13" name="Line 16"/>
          <p:cNvSpPr/>
          <p:nvPr/>
        </p:nvSpPr>
        <p:spPr>
          <a:xfrm>
            <a:off x="5711825" y="5272088"/>
            <a:ext cx="0" cy="574675"/>
          </a:xfrm>
          <a:prstGeom prst="line">
            <a:avLst/>
          </a:prstGeom>
          <a:ln w="38100" cap="flat" cmpd="sng">
            <a:solidFill>
              <a:srgbClr val="FF0000"/>
            </a:solidFill>
            <a:prstDash val="solid"/>
            <a:headEnd type="none" w="med" len="med"/>
            <a:tailEnd type="triangle" w="med" len="med"/>
          </a:ln>
        </p:spPr>
      </p:sp>
      <p:sp>
        <p:nvSpPr>
          <p:cNvPr id="3085" name="WordArt 18"/>
          <p:cNvSpPr>
            <a:spLocks noTextEdit="1"/>
          </p:cNvSpPr>
          <p:nvPr/>
        </p:nvSpPr>
        <p:spPr>
          <a:xfrm>
            <a:off x="4127500" y="3543300"/>
            <a:ext cx="282575" cy="433388"/>
          </a:xfrm>
          <a:prstGeom prst="rect">
            <a:avLst/>
          </a:prstGeom>
        </p:spPr>
        <p:txBody>
          <a:bodyPr wrap="none" fromWordArt="1">
            <a:prstTxWarp prst="textPlain">
              <a:avLst>
                <a:gd name="adj" fmla="val 50000"/>
              </a:avLst>
            </a:prstTxWarp>
            <a:normAutofit fontScale="67500" lnSpcReduction="10000"/>
          </a:bodyPr>
          <a:lstStyle/>
          <a:p>
            <a:pPr algn="ctr" eaLnBrk="0" hangingPunct="0"/>
            <a:r>
              <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华文行楷" panose="02010800040101010101" charset="-122"/>
                <a:ea typeface="华文行楷" panose="02010800040101010101" charset="-122"/>
              </a:rPr>
              <a:t>是</a:t>
            </a:r>
            <a:endPar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华文行楷" panose="02010800040101010101" charset="-122"/>
              <a:ea typeface="华文行楷" panose="02010800040101010101" charset="-122"/>
            </a:endParaRPr>
          </a:p>
        </p:txBody>
      </p:sp>
      <p:sp>
        <p:nvSpPr>
          <p:cNvPr id="3086" name="WordArt 19"/>
          <p:cNvSpPr>
            <a:spLocks noTextEdit="1"/>
          </p:cNvSpPr>
          <p:nvPr/>
        </p:nvSpPr>
        <p:spPr>
          <a:xfrm>
            <a:off x="6791325" y="3543300"/>
            <a:ext cx="282575" cy="433388"/>
          </a:xfrm>
          <a:prstGeom prst="rect">
            <a:avLst/>
          </a:prstGeom>
        </p:spPr>
        <p:txBody>
          <a:bodyPr wrap="none" fromWordArt="1">
            <a:prstTxWarp prst="textPlain">
              <a:avLst>
                <a:gd name="adj" fmla="val 50000"/>
              </a:avLst>
            </a:prstTxWarp>
            <a:normAutofit fontScale="67500" lnSpcReduction="10000"/>
          </a:bodyPr>
          <a:lstStyle/>
          <a:p>
            <a:pPr algn="ctr" eaLnBrk="0" hangingPunct="0"/>
            <a:r>
              <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华文行楷" panose="02010800040101010101" charset="-122"/>
                <a:ea typeface="华文行楷" panose="02010800040101010101" charset="-122"/>
              </a:rPr>
              <a:t>否</a:t>
            </a:r>
            <a:endPar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华文行楷" panose="02010800040101010101" charset="-122"/>
              <a:ea typeface="华文行楷" panose="02010800040101010101" charset="-122"/>
            </a:endParaRP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3085"/>
                                        </p:tgtEl>
                                        <p:attrNameLst>
                                          <p:attrName>style.visibility</p:attrName>
                                        </p:attrNameLst>
                                      </p:cBhvr>
                                      <p:to>
                                        <p:strVal val="visible"/>
                                      </p:to>
                                    </p:set>
                                    <p:animEffect transition="in" filter="wipe(down)">
                                      <p:cBhvr>
                                        <p:cTn id="17" dur="580">
                                          <p:stCondLst>
                                            <p:cond delay="0"/>
                                          </p:stCondLst>
                                        </p:cTn>
                                        <p:tgtEl>
                                          <p:spTgt spid="3085"/>
                                        </p:tgtEl>
                                      </p:cBhvr>
                                    </p:animEffect>
                                    <p:anim calcmode="lin" valueType="num">
                                      <p:cBhvr>
                                        <p:cTn id="18" dur="1822" tmFilter="0,0; 0.14,0.36; 0.43,0.73; 0.71,0.91; 1.0,1.0">
                                          <p:stCondLst>
                                            <p:cond delay="0"/>
                                          </p:stCondLst>
                                        </p:cTn>
                                        <p:tgtEl>
                                          <p:spTgt spid="3085"/>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3085"/>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3085"/>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3085"/>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3085"/>
                                        </p:tgtEl>
                                        <p:attrNameLst>
                                          <p:attrName>ppt_y</p:attrName>
                                        </p:attrNameLst>
                                      </p:cBhvr>
                                      <p:tavLst>
                                        <p:tav tm="0" fmla="#ppt_y-sin(pi*$)/81">
                                          <p:val>
                                            <p:fltVal val="0"/>
                                          </p:val>
                                        </p:tav>
                                        <p:tav tm="100000">
                                          <p:val>
                                            <p:fltVal val="1"/>
                                          </p:val>
                                        </p:tav>
                                      </p:tavLst>
                                    </p:anim>
                                    <p:animScale>
                                      <p:cBhvr>
                                        <p:cTn id="23" dur="26">
                                          <p:stCondLst>
                                            <p:cond delay="650"/>
                                          </p:stCondLst>
                                        </p:cTn>
                                        <p:tgtEl>
                                          <p:spTgt spid="3085"/>
                                        </p:tgtEl>
                                      </p:cBhvr>
                                      <p:to x="100000" y="60000"/>
                                    </p:animScale>
                                    <p:animScale>
                                      <p:cBhvr>
                                        <p:cTn id="24" dur="166" decel="50000">
                                          <p:stCondLst>
                                            <p:cond delay="676"/>
                                          </p:stCondLst>
                                        </p:cTn>
                                        <p:tgtEl>
                                          <p:spTgt spid="3085"/>
                                        </p:tgtEl>
                                      </p:cBhvr>
                                      <p:to x="100000" y="100000"/>
                                    </p:animScale>
                                    <p:animScale>
                                      <p:cBhvr>
                                        <p:cTn id="25" dur="26">
                                          <p:stCondLst>
                                            <p:cond delay="1312"/>
                                          </p:stCondLst>
                                        </p:cTn>
                                        <p:tgtEl>
                                          <p:spTgt spid="3085"/>
                                        </p:tgtEl>
                                      </p:cBhvr>
                                      <p:to x="100000" y="80000"/>
                                    </p:animScale>
                                    <p:animScale>
                                      <p:cBhvr>
                                        <p:cTn id="26" dur="166" decel="50000">
                                          <p:stCondLst>
                                            <p:cond delay="1338"/>
                                          </p:stCondLst>
                                        </p:cTn>
                                        <p:tgtEl>
                                          <p:spTgt spid="3085"/>
                                        </p:tgtEl>
                                      </p:cBhvr>
                                      <p:to x="100000" y="100000"/>
                                    </p:animScale>
                                    <p:animScale>
                                      <p:cBhvr>
                                        <p:cTn id="27" dur="26">
                                          <p:stCondLst>
                                            <p:cond delay="1642"/>
                                          </p:stCondLst>
                                        </p:cTn>
                                        <p:tgtEl>
                                          <p:spTgt spid="3085"/>
                                        </p:tgtEl>
                                      </p:cBhvr>
                                      <p:to x="100000" y="90000"/>
                                    </p:animScale>
                                    <p:animScale>
                                      <p:cBhvr>
                                        <p:cTn id="28" dur="166" decel="50000">
                                          <p:stCondLst>
                                            <p:cond delay="1668"/>
                                          </p:stCondLst>
                                        </p:cTn>
                                        <p:tgtEl>
                                          <p:spTgt spid="3085"/>
                                        </p:tgtEl>
                                      </p:cBhvr>
                                      <p:to x="100000" y="100000"/>
                                    </p:animScale>
                                    <p:animScale>
                                      <p:cBhvr>
                                        <p:cTn id="29" dur="26">
                                          <p:stCondLst>
                                            <p:cond delay="1808"/>
                                          </p:stCondLst>
                                        </p:cTn>
                                        <p:tgtEl>
                                          <p:spTgt spid="3085"/>
                                        </p:tgtEl>
                                      </p:cBhvr>
                                      <p:to x="100000" y="95000"/>
                                    </p:animScale>
                                    <p:animScale>
                                      <p:cBhvr>
                                        <p:cTn id="30" dur="166" decel="50000">
                                          <p:stCondLst>
                                            <p:cond delay="1834"/>
                                          </p:stCondLst>
                                        </p:cTn>
                                        <p:tgtEl>
                                          <p:spTgt spid="3085"/>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8" presetClass="entr" presetSubtype="16"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diamond(in)">
                                      <p:cBhvr>
                                        <p:cTn id="35" dur="20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checkerboard(across)">
                                      <p:cBhvr>
                                        <p:cTn id="40" dur="500"/>
                                        <p:tgtEl>
                                          <p:spTgt spid="8"/>
                                        </p:tgtEl>
                                      </p:cBhvr>
                                    </p:animEffec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nodeType="click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ox(in)">
                                      <p:cBhvr>
                                        <p:cTn id="45" dur="500"/>
                                        <p:tgtEl>
                                          <p:spTgt spid="11"/>
                                        </p:tgtEl>
                                      </p:cBhvr>
                                    </p:animEffect>
                                  </p:childTnLst>
                                </p:cTn>
                              </p:par>
                            </p:childTnLst>
                          </p:cTn>
                        </p:par>
                      </p:childTnLst>
                    </p:cTn>
                  </p:par>
                  <p:par>
                    <p:cTn id="46" fill="hold">
                      <p:stCondLst>
                        <p:cond delay="indefinite"/>
                      </p:stCondLst>
                      <p:childTnLst>
                        <p:par>
                          <p:cTn id="47" fill="hold">
                            <p:stCondLst>
                              <p:cond delay="0"/>
                            </p:stCondLst>
                            <p:childTnLst>
                              <p:par>
                                <p:cTn id="48" presetID="4" presetClass="entr" presetSubtype="16" fill="hold"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box(in)">
                                      <p:cBhvr>
                                        <p:cTn id="50" dur="500"/>
                                        <p:tgtEl>
                                          <p:spTgt spid="10"/>
                                        </p:tgtEl>
                                      </p:cBhvr>
                                    </p:animEffect>
                                  </p:childTnLst>
                                </p:cTn>
                              </p:par>
                            </p:childTnLst>
                          </p:cTn>
                        </p:par>
                      </p:childTnLst>
                    </p:cTn>
                  </p:par>
                  <p:par>
                    <p:cTn id="51" fill="hold">
                      <p:stCondLst>
                        <p:cond delay="indefinite"/>
                      </p:stCondLst>
                      <p:childTnLst>
                        <p:par>
                          <p:cTn id="52" fill="hold">
                            <p:stCondLst>
                              <p:cond delay="0"/>
                            </p:stCondLst>
                            <p:childTnLst>
                              <p:par>
                                <p:cTn id="53" presetID="8" presetClass="entr" presetSubtype="16"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diamond(in)">
                                      <p:cBhvr>
                                        <p:cTn id="55" dur="20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26" presetClass="entr" presetSubtype="0" fill="hold" nodeType="clickEffect">
                                  <p:stCondLst>
                                    <p:cond delay="0"/>
                                  </p:stCondLst>
                                  <p:childTnLst>
                                    <p:set>
                                      <p:cBhvr>
                                        <p:cTn id="59" dur="1" fill="hold">
                                          <p:stCondLst>
                                            <p:cond delay="0"/>
                                          </p:stCondLst>
                                        </p:cTn>
                                        <p:tgtEl>
                                          <p:spTgt spid="3086"/>
                                        </p:tgtEl>
                                        <p:attrNameLst>
                                          <p:attrName>style.visibility</p:attrName>
                                        </p:attrNameLst>
                                      </p:cBhvr>
                                      <p:to>
                                        <p:strVal val="visible"/>
                                      </p:to>
                                    </p:set>
                                    <p:animEffect transition="in" filter="wipe(down)">
                                      <p:cBhvr>
                                        <p:cTn id="60" dur="580">
                                          <p:stCondLst>
                                            <p:cond delay="0"/>
                                          </p:stCondLst>
                                        </p:cTn>
                                        <p:tgtEl>
                                          <p:spTgt spid="3086"/>
                                        </p:tgtEl>
                                      </p:cBhvr>
                                    </p:animEffect>
                                    <p:anim calcmode="lin" valueType="num">
                                      <p:cBhvr>
                                        <p:cTn id="61" dur="1822" tmFilter="0,0; 0.14,0.36; 0.43,0.73; 0.71,0.91; 1.0,1.0">
                                          <p:stCondLst>
                                            <p:cond delay="0"/>
                                          </p:stCondLst>
                                        </p:cTn>
                                        <p:tgtEl>
                                          <p:spTgt spid="3086"/>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3086"/>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3086"/>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3086"/>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3086"/>
                                        </p:tgtEl>
                                        <p:attrNameLst>
                                          <p:attrName>ppt_y</p:attrName>
                                        </p:attrNameLst>
                                      </p:cBhvr>
                                      <p:tavLst>
                                        <p:tav tm="0" fmla="#ppt_y-sin(pi*$)/81">
                                          <p:val>
                                            <p:fltVal val="0"/>
                                          </p:val>
                                        </p:tav>
                                        <p:tav tm="100000">
                                          <p:val>
                                            <p:fltVal val="1"/>
                                          </p:val>
                                        </p:tav>
                                      </p:tavLst>
                                    </p:anim>
                                    <p:animScale>
                                      <p:cBhvr>
                                        <p:cTn id="66" dur="26">
                                          <p:stCondLst>
                                            <p:cond delay="650"/>
                                          </p:stCondLst>
                                        </p:cTn>
                                        <p:tgtEl>
                                          <p:spTgt spid="3086"/>
                                        </p:tgtEl>
                                      </p:cBhvr>
                                      <p:to x="100000" y="60000"/>
                                    </p:animScale>
                                    <p:animScale>
                                      <p:cBhvr>
                                        <p:cTn id="67" dur="166" decel="50000">
                                          <p:stCondLst>
                                            <p:cond delay="676"/>
                                          </p:stCondLst>
                                        </p:cTn>
                                        <p:tgtEl>
                                          <p:spTgt spid="3086"/>
                                        </p:tgtEl>
                                      </p:cBhvr>
                                      <p:to x="100000" y="100000"/>
                                    </p:animScale>
                                    <p:animScale>
                                      <p:cBhvr>
                                        <p:cTn id="68" dur="26">
                                          <p:stCondLst>
                                            <p:cond delay="1312"/>
                                          </p:stCondLst>
                                        </p:cTn>
                                        <p:tgtEl>
                                          <p:spTgt spid="3086"/>
                                        </p:tgtEl>
                                      </p:cBhvr>
                                      <p:to x="100000" y="80000"/>
                                    </p:animScale>
                                    <p:animScale>
                                      <p:cBhvr>
                                        <p:cTn id="69" dur="166" decel="50000">
                                          <p:stCondLst>
                                            <p:cond delay="1338"/>
                                          </p:stCondLst>
                                        </p:cTn>
                                        <p:tgtEl>
                                          <p:spTgt spid="3086"/>
                                        </p:tgtEl>
                                      </p:cBhvr>
                                      <p:to x="100000" y="100000"/>
                                    </p:animScale>
                                    <p:animScale>
                                      <p:cBhvr>
                                        <p:cTn id="70" dur="26">
                                          <p:stCondLst>
                                            <p:cond delay="1642"/>
                                          </p:stCondLst>
                                        </p:cTn>
                                        <p:tgtEl>
                                          <p:spTgt spid="3086"/>
                                        </p:tgtEl>
                                      </p:cBhvr>
                                      <p:to x="100000" y="90000"/>
                                    </p:animScale>
                                    <p:animScale>
                                      <p:cBhvr>
                                        <p:cTn id="71" dur="166" decel="50000">
                                          <p:stCondLst>
                                            <p:cond delay="1668"/>
                                          </p:stCondLst>
                                        </p:cTn>
                                        <p:tgtEl>
                                          <p:spTgt spid="3086"/>
                                        </p:tgtEl>
                                      </p:cBhvr>
                                      <p:to x="100000" y="100000"/>
                                    </p:animScale>
                                    <p:animScale>
                                      <p:cBhvr>
                                        <p:cTn id="72" dur="26">
                                          <p:stCondLst>
                                            <p:cond delay="1808"/>
                                          </p:stCondLst>
                                        </p:cTn>
                                        <p:tgtEl>
                                          <p:spTgt spid="3086"/>
                                        </p:tgtEl>
                                      </p:cBhvr>
                                      <p:to x="100000" y="95000"/>
                                    </p:animScale>
                                    <p:animScale>
                                      <p:cBhvr>
                                        <p:cTn id="73" dur="166" decel="50000">
                                          <p:stCondLst>
                                            <p:cond delay="1834"/>
                                          </p:stCondLst>
                                        </p:cTn>
                                        <p:tgtEl>
                                          <p:spTgt spid="3086"/>
                                        </p:tgtEl>
                                      </p:cBhvr>
                                      <p:to x="100000" y="100000"/>
                                    </p:animScale>
                                  </p:childTnLst>
                                </p:cTn>
                              </p:par>
                            </p:childTnLst>
                          </p:cTn>
                        </p:par>
                      </p:childTnLst>
                    </p:cTn>
                  </p:par>
                  <p:par>
                    <p:cTn id="74" fill="hold">
                      <p:stCondLst>
                        <p:cond delay="indefinite"/>
                      </p:stCondLst>
                      <p:childTnLst>
                        <p:par>
                          <p:cTn id="75" fill="hold">
                            <p:stCondLst>
                              <p:cond delay="0"/>
                            </p:stCondLst>
                            <p:childTnLst>
                              <p:par>
                                <p:cTn id="76" presetID="8" presetClass="entr" presetSubtype="16" fill="hold" nodeType="click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diamond(in)">
                                      <p:cBhvr>
                                        <p:cTn id="78" dur="2000"/>
                                        <p:tgtEl>
                                          <p:spTgt spid="7"/>
                                        </p:tgtEl>
                                      </p:cBhvr>
                                    </p:animEffect>
                                  </p:childTnLst>
                                </p:cTn>
                              </p:par>
                            </p:childTnLst>
                          </p:cTn>
                        </p:par>
                      </p:childTnLst>
                    </p:cTn>
                  </p:par>
                  <p:par>
                    <p:cTn id="79" fill="hold">
                      <p:stCondLst>
                        <p:cond delay="indefinite"/>
                      </p:stCondLst>
                      <p:childTnLst>
                        <p:par>
                          <p:cTn id="80" fill="hold">
                            <p:stCondLst>
                              <p:cond delay="0"/>
                            </p:stCondLst>
                            <p:childTnLst>
                              <p:par>
                                <p:cTn id="81" presetID="8" presetClass="entr" presetSubtype="16" fill="hold" grpId="0" nodeType="click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diamond(in)">
                                      <p:cBhvr>
                                        <p:cTn id="83" dur="2000"/>
                                        <p:tgtEl>
                                          <p:spTgt spid="9"/>
                                        </p:tgtEl>
                                      </p:cBhvr>
                                    </p:animEffect>
                                  </p:childTnLst>
                                </p:cTn>
                              </p:par>
                            </p:childTnLst>
                          </p:cTn>
                        </p:par>
                      </p:childTnLst>
                    </p:cTn>
                  </p:par>
                  <p:par>
                    <p:cTn id="84" fill="hold">
                      <p:stCondLst>
                        <p:cond delay="indefinite"/>
                      </p:stCondLst>
                      <p:childTnLst>
                        <p:par>
                          <p:cTn id="85" fill="hold">
                            <p:stCondLst>
                              <p:cond delay="0"/>
                            </p:stCondLst>
                            <p:childTnLst>
                              <p:par>
                                <p:cTn id="86" presetID="8" presetClass="entr" presetSubtype="16" fill="hold" nodeType="click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diamond(in)">
                                      <p:cBhvr>
                                        <p:cTn id="8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ldLvl="0" animBg="1"/>
      <p:bldP spid="8" grpId="0" bldLvl="0" animBg="1"/>
      <p:bldP spid="9"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6"/>
          <p:cNvSpPr txBox="1"/>
          <p:nvPr/>
        </p:nvSpPr>
        <p:spPr>
          <a:xfrm>
            <a:off x="2238375" y="1700213"/>
            <a:ext cx="2145665" cy="3784600"/>
          </a:xfrm>
          <a:prstGeom prst="rect">
            <a:avLst/>
          </a:prstGeom>
          <a:noFill/>
          <a:ln w="9525">
            <a:noFill/>
          </a:ln>
        </p:spPr>
        <p:txBody>
          <a:bodyPr wrap="none">
            <a:spAutoFit/>
          </a:bodyPr>
          <a:lstStyle/>
          <a:p>
            <a:endParaRPr lang="en-US" altLang="zh-CN" sz="2400" dirty="0">
              <a:latin typeface="Arial" panose="020B0604020202020204" pitchFamily="34" charset="0"/>
            </a:endParaRPr>
          </a:p>
          <a:p>
            <a:pPr lvl="1" eaLnBrk="1" hangingPunct="1"/>
            <a:r>
              <a:rPr lang="en-US" altLang="zh-CN" sz="2400" dirty="0">
                <a:solidFill>
                  <a:srgbClr val="FF0000"/>
                </a:solidFill>
                <a:latin typeface="Arial" panose="020B0604020202020204" pitchFamily="34" charset="0"/>
              </a:rPr>
              <a:t>if   </a:t>
            </a:r>
            <a:r>
              <a:rPr lang="zh-CN" altLang="en-US" sz="2400" dirty="0">
                <a:solidFill>
                  <a:srgbClr val="FF0000"/>
                </a:solidFill>
                <a:latin typeface="Arial" panose="020B0604020202020204" pitchFamily="34" charset="0"/>
              </a:rPr>
              <a:t>下雨  ：</a:t>
            </a:r>
            <a:endParaRPr lang="en-US" altLang="zh-CN" sz="2400" dirty="0">
              <a:solidFill>
                <a:srgbClr val="FF0000"/>
              </a:solidFill>
              <a:latin typeface="Arial" panose="020B0604020202020204" pitchFamily="34" charset="0"/>
            </a:endParaRPr>
          </a:p>
          <a:p>
            <a:pPr lvl="1" eaLnBrk="1" hangingPunct="1"/>
            <a:endParaRPr lang="en-US" altLang="zh-CN" sz="2400" dirty="0">
              <a:solidFill>
                <a:srgbClr val="FF0000"/>
              </a:solidFill>
              <a:latin typeface="Arial" panose="020B0604020202020204" pitchFamily="34" charset="0"/>
            </a:endParaRPr>
          </a:p>
          <a:p>
            <a:pPr lvl="1" eaLnBrk="1" hangingPunct="1"/>
            <a:r>
              <a:rPr lang="en-US" altLang="zh-CN" sz="2400" dirty="0">
                <a:solidFill>
                  <a:srgbClr val="FF0000"/>
                </a:solidFill>
                <a:latin typeface="Arial" panose="020B0604020202020204" pitchFamily="34" charset="0"/>
              </a:rPr>
              <a:t>       </a:t>
            </a:r>
            <a:r>
              <a:rPr lang="zh-CN" altLang="en-US" sz="2400" dirty="0">
                <a:solidFill>
                  <a:srgbClr val="FF0000"/>
                </a:solidFill>
                <a:latin typeface="Arial" panose="020B0604020202020204" pitchFamily="34" charset="0"/>
              </a:rPr>
              <a:t>在家</a:t>
            </a:r>
            <a:endParaRPr lang="en-US" altLang="zh-CN" sz="2400" dirty="0">
              <a:solidFill>
                <a:srgbClr val="FF0000"/>
              </a:solidFill>
              <a:latin typeface="Arial" panose="020B0604020202020204" pitchFamily="34" charset="0"/>
            </a:endParaRPr>
          </a:p>
          <a:p>
            <a:pPr lvl="1" eaLnBrk="1" hangingPunct="1"/>
            <a:endParaRPr lang="en-US" altLang="zh-CN" sz="2400" dirty="0">
              <a:solidFill>
                <a:srgbClr val="FF0000"/>
              </a:solidFill>
              <a:latin typeface="Arial" panose="020B0604020202020204" pitchFamily="34" charset="0"/>
            </a:endParaRPr>
          </a:p>
          <a:p>
            <a:pPr lvl="1" eaLnBrk="1" hangingPunct="1"/>
            <a:r>
              <a:rPr lang="en-US" altLang="zh-CN" sz="2400" dirty="0">
                <a:solidFill>
                  <a:srgbClr val="FF0000"/>
                </a:solidFill>
                <a:latin typeface="Arial" panose="020B0604020202020204" pitchFamily="34" charset="0"/>
              </a:rPr>
              <a:t>else :</a:t>
            </a:r>
            <a:endParaRPr lang="en-US" altLang="zh-CN" sz="2400" dirty="0">
              <a:solidFill>
                <a:srgbClr val="FF0000"/>
              </a:solidFill>
              <a:latin typeface="Arial" panose="020B0604020202020204" pitchFamily="34" charset="0"/>
            </a:endParaRPr>
          </a:p>
          <a:p>
            <a:pPr lvl="1" eaLnBrk="1" hangingPunct="1"/>
            <a:endParaRPr lang="en-US" altLang="zh-CN" sz="2400" dirty="0">
              <a:solidFill>
                <a:srgbClr val="FF0000"/>
              </a:solidFill>
              <a:latin typeface="Arial" panose="020B0604020202020204" pitchFamily="34" charset="0"/>
            </a:endParaRPr>
          </a:p>
          <a:p>
            <a:pPr lvl="1" eaLnBrk="1" hangingPunct="1"/>
            <a:r>
              <a:rPr lang="en-US" altLang="zh-CN" sz="2400" dirty="0">
                <a:solidFill>
                  <a:srgbClr val="FF0000"/>
                </a:solidFill>
                <a:latin typeface="Arial" panose="020B0604020202020204" pitchFamily="34" charset="0"/>
              </a:rPr>
              <a:t>       </a:t>
            </a:r>
            <a:r>
              <a:rPr lang="zh-CN" altLang="en-US" sz="2400" dirty="0">
                <a:solidFill>
                  <a:srgbClr val="FF0000"/>
                </a:solidFill>
                <a:latin typeface="Arial" panose="020B0604020202020204" pitchFamily="34" charset="0"/>
              </a:rPr>
              <a:t>去公园</a:t>
            </a:r>
            <a:endParaRPr lang="en-US" altLang="zh-CN" sz="2400" dirty="0">
              <a:solidFill>
                <a:srgbClr val="FF0000"/>
              </a:solidFill>
              <a:latin typeface="Arial" panose="020B0604020202020204" pitchFamily="34" charset="0"/>
            </a:endParaRPr>
          </a:p>
          <a:p>
            <a:pPr lvl="1" eaLnBrk="1" hangingPunct="1"/>
            <a:endParaRPr lang="en-US" altLang="zh-CN" sz="2400" dirty="0">
              <a:solidFill>
                <a:srgbClr val="FF0000"/>
              </a:solidFill>
              <a:latin typeface="Arial" panose="020B0604020202020204" pitchFamily="34" charset="0"/>
            </a:endParaRPr>
          </a:p>
          <a:p>
            <a:pPr lvl="1" eaLnBrk="1" hangingPunct="1"/>
            <a:endParaRPr lang="en-US" altLang="zh-CN" sz="2400" dirty="0">
              <a:latin typeface="Arial" panose="020B0604020202020204" pitchFamily="34" charset="0"/>
            </a:endParaRPr>
          </a:p>
        </p:txBody>
      </p:sp>
      <p:sp>
        <p:nvSpPr>
          <p:cNvPr id="8" name="Rectangle 17"/>
          <p:cNvSpPr/>
          <p:nvPr/>
        </p:nvSpPr>
        <p:spPr>
          <a:xfrm>
            <a:off x="3030538" y="2133600"/>
            <a:ext cx="935037" cy="431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r>
              <a:rPr lang="en-US" altLang="zh-CN" dirty="0">
                <a:latin typeface="Arial" panose="020B0604020202020204" pitchFamily="34" charset="0"/>
              </a:rPr>
              <a:t>&lt;</a:t>
            </a:r>
            <a:r>
              <a:rPr lang="zh-CN" altLang="en-US" dirty="0">
                <a:latin typeface="Arial" panose="020B0604020202020204" pitchFamily="34" charset="0"/>
              </a:rPr>
              <a:t>条件</a:t>
            </a:r>
            <a:r>
              <a:rPr lang="en-US" altLang="zh-CN" dirty="0">
                <a:latin typeface="Arial" panose="020B0604020202020204" pitchFamily="34" charset="0"/>
              </a:rPr>
              <a:t>&gt;</a:t>
            </a:r>
            <a:endParaRPr lang="en-US" altLang="zh-CN" dirty="0">
              <a:latin typeface="Arial" panose="020B0604020202020204" pitchFamily="34" charset="0"/>
            </a:endParaRPr>
          </a:p>
        </p:txBody>
      </p:sp>
      <p:sp>
        <p:nvSpPr>
          <p:cNvPr id="12" name="Rectangle 8"/>
          <p:cNvSpPr/>
          <p:nvPr/>
        </p:nvSpPr>
        <p:spPr>
          <a:xfrm>
            <a:off x="8975725" y="3222625"/>
            <a:ext cx="1223963" cy="433388"/>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r>
              <a:rPr lang="zh-CN" altLang="en-US" dirty="0">
                <a:latin typeface="Arial" panose="020B0604020202020204" pitchFamily="34" charset="0"/>
              </a:rPr>
              <a:t>语句块 </a:t>
            </a:r>
            <a:r>
              <a:rPr lang="en-US" altLang="zh-CN" dirty="0">
                <a:latin typeface="Arial" panose="020B0604020202020204" pitchFamily="34" charset="0"/>
              </a:rPr>
              <a:t>2</a:t>
            </a:r>
            <a:endParaRPr lang="en-US" altLang="zh-CN" dirty="0">
              <a:latin typeface="Arial" panose="020B0604020202020204" pitchFamily="34" charset="0"/>
            </a:endParaRPr>
          </a:p>
        </p:txBody>
      </p:sp>
      <p:sp>
        <p:nvSpPr>
          <p:cNvPr id="13" name="Rectangle 7"/>
          <p:cNvSpPr/>
          <p:nvPr/>
        </p:nvSpPr>
        <p:spPr>
          <a:xfrm>
            <a:off x="6167438" y="3222625"/>
            <a:ext cx="1223962" cy="433388"/>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r>
              <a:rPr lang="zh-CN" altLang="en-US" dirty="0">
                <a:latin typeface="Arial" panose="020B0604020202020204" pitchFamily="34" charset="0"/>
              </a:rPr>
              <a:t>语句块 </a:t>
            </a:r>
            <a:r>
              <a:rPr lang="en-US" altLang="zh-CN" dirty="0">
                <a:latin typeface="Arial" panose="020B0604020202020204" pitchFamily="34" charset="0"/>
              </a:rPr>
              <a:t>1</a:t>
            </a:r>
            <a:endParaRPr lang="en-US" altLang="zh-CN" dirty="0">
              <a:latin typeface="Arial" panose="020B0604020202020204" pitchFamily="34" charset="0"/>
            </a:endParaRPr>
          </a:p>
        </p:txBody>
      </p:sp>
      <p:sp>
        <p:nvSpPr>
          <p:cNvPr id="14" name="AutoShape 4"/>
          <p:cNvSpPr/>
          <p:nvPr/>
        </p:nvSpPr>
        <p:spPr>
          <a:xfrm>
            <a:off x="6773546" y="2171701"/>
            <a:ext cx="3108960" cy="736600"/>
          </a:xfrm>
          <a:prstGeom prst="diamond">
            <a:avLst/>
          </a:prstGeom>
          <a:solidFill>
            <a:schemeClr val="accent1"/>
          </a:solidFill>
          <a:ln w="9525" cap="flat" cmpd="sng">
            <a:solidFill>
              <a:schemeClr val="tx1"/>
            </a:solidFill>
            <a:prstDash val="solid"/>
            <a:miter/>
            <a:headEnd type="none" w="med" len="med"/>
            <a:tailEnd type="none" w="med" len="med"/>
          </a:ln>
        </p:spPr>
        <p:txBody>
          <a:bodyPr wrap="none" anchor="ctr">
            <a:spAutoFit/>
          </a:bodyPr>
          <a:lstStyle/>
          <a:p>
            <a:pPr algn="ctr"/>
            <a:r>
              <a:rPr lang="zh-CN" altLang="en-US" dirty="0">
                <a:latin typeface="Arial" panose="020B0604020202020204" pitchFamily="34" charset="0"/>
              </a:rPr>
              <a:t>条件是否成立</a:t>
            </a:r>
            <a:endParaRPr lang="zh-CN" altLang="en-US" dirty="0">
              <a:latin typeface="Arial" panose="020B0604020202020204" pitchFamily="34" charset="0"/>
            </a:endParaRPr>
          </a:p>
        </p:txBody>
      </p:sp>
      <p:sp>
        <p:nvSpPr>
          <p:cNvPr id="4103" name="Line 5"/>
          <p:cNvSpPr/>
          <p:nvPr/>
        </p:nvSpPr>
        <p:spPr>
          <a:xfrm>
            <a:off x="6672263" y="2647950"/>
            <a:ext cx="0" cy="574675"/>
          </a:xfrm>
          <a:prstGeom prst="line">
            <a:avLst/>
          </a:prstGeom>
          <a:ln w="38100" cap="flat" cmpd="sng">
            <a:solidFill>
              <a:srgbClr val="FF0000"/>
            </a:solidFill>
            <a:prstDash val="solid"/>
            <a:headEnd type="none" w="med" len="med"/>
            <a:tailEnd type="triangle" w="med" len="med"/>
          </a:ln>
        </p:spPr>
      </p:sp>
      <p:sp>
        <p:nvSpPr>
          <p:cNvPr id="4104" name="Line 6"/>
          <p:cNvSpPr/>
          <p:nvPr/>
        </p:nvSpPr>
        <p:spPr>
          <a:xfrm>
            <a:off x="9840913" y="2647950"/>
            <a:ext cx="0" cy="574675"/>
          </a:xfrm>
          <a:prstGeom prst="line">
            <a:avLst/>
          </a:prstGeom>
          <a:ln w="38100" cap="flat" cmpd="sng">
            <a:solidFill>
              <a:srgbClr val="FF0000"/>
            </a:solidFill>
            <a:prstDash val="solid"/>
            <a:headEnd type="none" w="med" len="med"/>
            <a:tailEnd type="triangle" w="med" len="med"/>
          </a:ln>
        </p:spPr>
      </p:sp>
      <p:sp>
        <p:nvSpPr>
          <p:cNvPr id="4105" name="Line 9"/>
          <p:cNvSpPr/>
          <p:nvPr/>
        </p:nvSpPr>
        <p:spPr>
          <a:xfrm>
            <a:off x="6816725" y="4230688"/>
            <a:ext cx="3024188" cy="0"/>
          </a:xfrm>
          <a:prstGeom prst="line">
            <a:avLst/>
          </a:prstGeom>
          <a:ln w="38100" cap="flat" cmpd="sng">
            <a:solidFill>
              <a:srgbClr val="FF0000"/>
            </a:solidFill>
            <a:prstDash val="solid"/>
            <a:headEnd type="none" w="med" len="med"/>
            <a:tailEnd type="none" w="med" len="med"/>
          </a:ln>
        </p:spPr>
      </p:sp>
      <p:sp>
        <p:nvSpPr>
          <p:cNvPr id="4106" name="Line 10"/>
          <p:cNvSpPr/>
          <p:nvPr/>
        </p:nvSpPr>
        <p:spPr>
          <a:xfrm>
            <a:off x="6816725" y="3656013"/>
            <a:ext cx="0" cy="574675"/>
          </a:xfrm>
          <a:prstGeom prst="line">
            <a:avLst/>
          </a:prstGeom>
          <a:ln w="38100" cap="flat" cmpd="sng">
            <a:solidFill>
              <a:srgbClr val="FF0000"/>
            </a:solidFill>
            <a:prstDash val="solid"/>
            <a:headEnd type="none" w="med" len="med"/>
            <a:tailEnd type="triangle" w="med" len="med"/>
          </a:ln>
        </p:spPr>
      </p:sp>
      <p:sp>
        <p:nvSpPr>
          <p:cNvPr id="4107" name="Line 11"/>
          <p:cNvSpPr/>
          <p:nvPr/>
        </p:nvSpPr>
        <p:spPr>
          <a:xfrm>
            <a:off x="9840913" y="3656013"/>
            <a:ext cx="0" cy="574675"/>
          </a:xfrm>
          <a:prstGeom prst="line">
            <a:avLst/>
          </a:prstGeom>
          <a:ln w="38100" cap="flat" cmpd="sng">
            <a:solidFill>
              <a:srgbClr val="FF0000"/>
            </a:solidFill>
            <a:prstDash val="solid"/>
            <a:headEnd type="none" w="med" len="med"/>
            <a:tailEnd type="triangle" w="med" len="med"/>
          </a:ln>
        </p:spPr>
      </p:sp>
      <p:sp>
        <p:nvSpPr>
          <p:cNvPr id="4108" name="Line 12"/>
          <p:cNvSpPr/>
          <p:nvPr/>
        </p:nvSpPr>
        <p:spPr>
          <a:xfrm>
            <a:off x="8401050" y="4303713"/>
            <a:ext cx="0" cy="574675"/>
          </a:xfrm>
          <a:prstGeom prst="line">
            <a:avLst/>
          </a:prstGeom>
          <a:ln w="38100" cap="flat" cmpd="sng">
            <a:solidFill>
              <a:srgbClr val="FF0000"/>
            </a:solidFill>
            <a:prstDash val="solid"/>
            <a:headEnd type="none" w="med" len="med"/>
            <a:tailEnd type="triangle" w="med" len="med"/>
          </a:ln>
        </p:spPr>
      </p:sp>
      <p:sp>
        <p:nvSpPr>
          <p:cNvPr id="4109" name="Rectangle 13"/>
          <p:cNvSpPr/>
          <p:nvPr/>
        </p:nvSpPr>
        <p:spPr>
          <a:xfrm>
            <a:off x="7325361" y="4737894"/>
            <a:ext cx="2240280" cy="3683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spAutoFit/>
          </a:bodyPr>
          <a:lstStyle/>
          <a:p>
            <a:pPr algn="ctr"/>
            <a:r>
              <a:rPr lang="zh-CN" altLang="en-US" dirty="0">
                <a:latin typeface="Arial" panose="020B0604020202020204" pitchFamily="34" charset="0"/>
              </a:rPr>
              <a:t>条件语句的下一语句</a:t>
            </a:r>
            <a:endParaRPr lang="zh-CN" altLang="en-US" dirty="0">
              <a:latin typeface="Arial" panose="020B0604020202020204" pitchFamily="34" charset="0"/>
            </a:endParaRPr>
          </a:p>
        </p:txBody>
      </p:sp>
      <p:sp>
        <p:nvSpPr>
          <p:cNvPr id="4110" name="WordArt 14"/>
          <p:cNvSpPr>
            <a:spLocks noTextEdit="1"/>
          </p:cNvSpPr>
          <p:nvPr/>
        </p:nvSpPr>
        <p:spPr>
          <a:xfrm>
            <a:off x="6816725" y="2574925"/>
            <a:ext cx="282575" cy="433388"/>
          </a:xfrm>
          <a:prstGeom prst="rect">
            <a:avLst/>
          </a:prstGeom>
        </p:spPr>
        <p:txBody>
          <a:bodyPr wrap="none" fromWordArt="1">
            <a:prstTxWarp prst="textPlain">
              <a:avLst>
                <a:gd name="adj" fmla="val 50000"/>
              </a:avLst>
            </a:prstTxWarp>
            <a:normAutofit fontScale="67500" lnSpcReduction="10000"/>
          </a:bodyPr>
          <a:lstStyle/>
          <a:p>
            <a:pPr algn="ctr" eaLnBrk="0" hangingPunct="0"/>
            <a:r>
              <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华文行楷" panose="02010800040101010101" charset="-122"/>
                <a:ea typeface="华文行楷" panose="02010800040101010101" charset="-122"/>
              </a:rPr>
              <a:t>是</a:t>
            </a:r>
            <a:endPar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华文行楷" panose="02010800040101010101" charset="-122"/>
              <a:ea typeface="华文行楷" panose="02010800040101010101" charset="-122"/>
            </a:endParaRPr>
          </a:p>
        </p:txBody>
      </p:sp>
      <p:sp>
        <p:nvSpPr>
          <p:cNvPr id="4111" name="WordArt 15"/>
          <p:cNvSpPr>
            <a:spLocks noTextEdit="1"/>
          </p:cNvSpPr>
          <p:nvPr/>
        </p:nvSpPr>
        <p:spPr>
          <a:xfrm>
            <a:off x="9480550" y="2574925"/>
            <a:ext cx="282575" cy="433388"/>
          </a:xfrm>
          <a:prstGeom prst="rect">
            <a:avLst/>
          </a:prstGeom>
        </p:spPr>
        <p:txBody>
          <a:bodyPr wrap="none" fromWordArt="1">
            <a:prstTxWarp prst="textPlain">
              <a:avLst>
                <a:gd name="adj" fmla="val 50000"/>
              </a:avLst>
            </a:prstTxWarp>
            <a:normAutofit fontScale="67500" lnSpcReduction="10000"/>
          </a:bodyPr>
          <a:lstStyle/>
          <a:p>
            <a:pPr algn="ctr" eaLnBrk="0" hangingPunct="0"/>
            <a:r>
              <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华文行楷" panose="02010800040101010101" charset="-122"/>
                <a:ea typeface="华文行楷" panose="02010800040101010101" charset="-122"/>
              </a:rPr>
              <a:t>否</a:t>
            </a:r>
            <a:endPar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华文行楷" panose="02010800040101010101" charset="-122"/>
              <a:ea typeface="华文行楷" panose="02010800040101010101" charset="-122"/>
            </a:endParaRPr>
          </a:p>
        </p:txBody>
      </p:sp>
      <p:sp>
        <p:nvSpPr>
          <p:cNvPr id="24" name="Rectangle 18"/>
          <p:cNvSpPr/>
          <p:nvPr/>
        </p:nvSpPr>
        <p:spPr>
          <a:xfrm>
            <a:off x="3175000" y="2924175"/>
            <a:ext cx="1798955" cy="431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r>
              <a:rPr lang="en-US" altLang="zh-CN" dirty="0">
                <a:latin typeface="Arial" panose="020B0604020202020204" pitchFamily="34" charset="0"/>
              </a:rPr>
              <a:t>&lt;</a:t>
            </a:r>
            <a:r>
              <a:rPr lang="zh-CN" altLang="en-US" dirty="0">
                <a:latin typeface="Arial" panose="020B0604020202020204" pitchFamily="34" charset="0"/>
              </a:rPr>
              <a:t>语句块 </a:t>
            </a:r>
            <a:r>
              <a:rPr lang="en-US" altLang="zh-CN" dirty="0">
                <a:latin typeface="Arial" panose="020B0604020202020204" pitchFamily="34" charset="0"/>
              </a:rPr>
              <a:t>1 &gt;</a:t>
            </a:r>
            <a:endParaRPr lang="en-US" altLang="zh-CN" dirty="0">
              <a:latin typeface="Arial" panose="020B0604020202020204" pitchFamily="34" charset="0"/>
            </a:endParaRPr>
          </a:p>
        </p:txBody>
      </p:sp>
      <p:sp>
        <p:nvSpPr>
          <p:cNvPr id="25" name="Rectangle 19"/>
          <p:cNvSpPr/>
          <p:nvPr/>
        </p:nvSpPr>
        <p:spPr>
          <a:xfrm>
            <a:off x="3127375" y="4365625"/>
            <a:ext cx="1846580" cy="431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r>
              <a:rPr lang="en-US" altLang="zh-CN" dirty="0">
                <a:latin typeface="Arial" panose="020B0604020202020204" pitchFamily="34" charset="0"/>
              </a:rPr>
              <a:t>&lt;</a:t>
            </a:r>
            <a:r>
              <a:rPr lang="zh-CN" altLang="en-US" dirty="0">
                <a:latin typeface="Arial" panose="020B0604020202020204" pitchFamily="34" charset="0"/>
              </a:rPr>
              <a:t>语句块 </a:t>
            </a:r>
            <a:r>
              <a:rPr lang="en-US" altLang="zh-CN" dirty="0">
                <a:latin typeface="Arial" panose="020B0604020202020204" pitchFamily="34" charset="0"/>
              </a:rPr>
              <a:t>2 &gt;</a:t>
            </a:r>
            <a:endParaRPr lang="en-US" altLang="zh-CN" dirty="0">
              <a:latin typeface="Arial" panose="020B0604020202020204" pitchFamily="34" charset="0"/>
            </a:endParaRPr>
          </a:p>
        </p:txBody>
      </p:sp>
      <p:sp>
        <p:nvSpPr>
          <p:cNvPr id="27" name="Text Box 21"/>
          <p:cNvSpPr txBox="1"/>
          <p:nvPr/>
        </p:nvSpPr>
        <p:spPr>
          <a:xfrm>
            <a:off x="1703388" y="620713"/>
            <a:ext cx="1944687" cy="583565"/>
          </a:xfrm>
          <a:prstGeom prst="rect">
            <a:avLst/>
          </a:prstGeom>
          <a:solidFill>
            <a:schemeClr val="hlink"/>
          </a:solidFill>
          <a:ln w="9525" cap="flat" cmpd="sng">
            <a:solidFill>
              <a:srgbClr val="008000"/>
            </a:solidFill>
            <a:prstDash val="solid"/>
            <a:miter/>
            <a:headEnd type="none" w="med" len="med"/>
            <a:tailEnd type="none" w="med" len="med"/>
          </a:ln>
        </p:spPr>
        <p:txBody>
          <a:bodyPr>
            <a:spAutoFit/>
          </a:bodyPr>
          <a:lstStyle/>
          <a:p>
            <a:r>
              <a:rPr lang="zh-CN" altLang="en-US" sz="3200" dirty="0">
                <a:solidFill>
                  <a:srgbClr val="FF0000"/>
                </a:solidFill>
                <a:latin typeface="黑体" panose="02010609060101010101" pitchFamily="2" charset="-122"/>
                <a:ea typeface="黑体" panose="02010609060101010101" pitchFamily="2" charset="-122"/>
              </a:rPr>
              <a:t>分支结构</a:t>
            </a:r>
            <a:endParaRPr lang="zh-CN" altLang="en-US" sz="3200" dirty="0">
              <a:solidFill>
                <a:srgbClr val="FF0000"/>
              </a:solidFill>
              <a:latin typeface="黑体" panose="02010609060101010101" pitchFamily="2" charset="-122"/>
              <a:ea typeface="黑体" panose="02010609060101010101" pitchFamily="2" charset="-122"/>
            </a:endParaRPr>
          </a:p>
        </p:txBody>
      </p:sp>
      <p:sp>
        <p:nvSpPr>
          <p:cNvPr id="28" name="Text Box 31"/>
          <p:cNvSpPr txBox="1"/>
          <p:nvPr/>
        </p:nvSpPr>
        <p:spPr>
          <a:xfrm>
            <a:off x="3792538" y="620713"/>
            <a:ext cx="6696075" cy="1076325"/>
          </a:xfrm>
          <a:prstGeom prst="rect">
            <a:avLst/>
          </a:prstGeom>
          <a:solidFill>
            <a:schemeClr val="hlink"/>
          </a:solidFill>
          <a:ln w="9525" cap="flat" cmpd="sng">
            <a:solidFill>
              <a:srgbClr val="008000"/>
            </a:solidFill>
            <a:prstDash val="solid"/>
            <a:miter/>
            <a:headEnd type="none" w="med" len="med"/>
            <a:tailEnd type="none" w="med" len="med"/>
          </a:ln>
        </p:spPr>
        <p:txBody>
          <a:bodyPr>
            <a:spAutoFit/>
          </a:bodyPr>
          <a:lstStyle/>
          <a:p>
            <a:r>
              <a:rPr lang="zh-CN" altLang="en-US" sz="3200" dirty="0">
                <a:solidFill>
                  <a:srgbClr val="FF0000"/>
                </a:solidFill>
                <a:latin typeface="宋体" panose="02010600030101010101" pitchFamily="2" charset="-122"/>
              </a:rPr>
              <a:t>根据条件判断的结果来控制程序应如何继续执行的程序结构称为分支结构</a:t>
            </a:r>
            <a:endParaRPr lang="zh-CN" altLang="en-US" sz="3200" dirty="0">
              <a:solidFill>
                <a:srgbClr val="FF0000"/>
              </a:solidFill>
              <a:latin typeface="宋体" panose="02010600030101010101" pitchFamily="2" charset="-122"/>
            </a:endParaRP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box(in)">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ox(in)">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diamond(in)">
                                      <p:cBhvr>
                                        <p:cTn id="27" dur="20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ox(in)">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ppt_x"/>
                                          </p:val>
                                        </p:tav>
                                        <p:tav tm="100000">
                                          <p:val>
                                            <p:strVal val="#ppt_x"/>
                                          </p:val>
                                        </p:tav>
                                      </p:tavLst>
                                    </p:anim>
                                    <p:anim calcmode="lin" valueType="num">
                                      <p:cBhvr additive="base">
                                        <p:cTn id="3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checkerboard(across)">
                                      <p:cBhvr>
                                        <p:cTn id="4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12" grpId="0" bldLvl="0" animBg="1"/>
      <p:bldP spid="13" grpId="0" bldLvl="0" animBg="1"/>
      <p:bldP spid="14" grpId="0" bldLvl="0" animBg="1"/>
      <p:bldP spid="24" grpId="0" bldLvl="0" animBg="1"/>
      <p:bldP spid="25" grpId="0" bldLvl="0" animBg="1"/>
      <p:bldP spid="27" grpId="0" bldLvl="0" animBg="1"/>
      <p:bldP spid="28"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t>条件</a:t>
            </a:r>
          </a:p>
        </p:txBody>
      </p:sp>
      <p:sp>
        <p:nvSpPr>
          <p:cNvPr id="3" name="内容占位符 2"/>
          <p:cNvSpPr>
            <a:spLocks noGrp="1"/>
          </p:cNvSpPr>
          <p:nvPr>
            <p:ph idx="1"/>
          </p:nvPr>
        </p:nvSpPr>
        <p:spPr>
          <a:xfrm>
            <a:off x="669925" y="1296035"/>
            <a:ext cx="4417060" cy="5041265"/>
          </a:xfrm>
        </p:spPr>
        <p:txBody>
          <a:bodyPr/>
          <a:p>
            <a:r>
              <a:rPr lang="en-US" altLang="zh-CN" sz="4000"/>
              <a:t>a</a:t>
            </a:r>
            <a:r>
              <a:rPr sz="4000"/>
              <a:t>等于</a:t>
            </a:r>
            <a:r>
              <a:rPr lang="en-US" altLang="zh-CN" sz="4000"/>
              <a:t>b</a:t>
            </a:r>
            <a:endParaRPr lang="en-US" altLang="zh-CN" sz="4000"/>
          </a:p>
          <a:p>
            <a:r>
              <a:rPr lang="en-US" altLang="zh-CN" sz="4000"/>
              <a:t>a</a:t>
            </a:r>
            <a:r>
              <a:rPr altLang="zh-CN" sz="4000"/>
              <a:t>大于</a:t>
            </a:r>
            <a:r>
              <a:rPr lang="en-US" altLang="zh-CN" sz="4000"/>
              <a:t>b</a:t>
            </a:r>
            <a:endParaRPr lang="en-US" altLang="zh-CN" sz="4000"/>
          </a:p>
          <a:p>
            <a:r>
              <a:rPr lang="en-US" altLang="zh-CN" sz="4000"/>
              <a:t>a</a:t>
            </a:r>
            <a:r>
              <a:rPr sz="4000"/>
              <a:t>大于等于</a:t>
            </a:r>
            <a:r>
              <a:rPr lang="en-US" altLang="zh-CN" sz="4000"/>
              <a:t>b</a:t>
            </a:r>
            <a:endParaRPr lang="en-US" altLang="zh-CN" sz="4000"/>
          </a:p>
          <a:p>
            <a:endParaRPr lang="en-US" altLang="zh-CN" sz="4000"/>
          </a:p>
          <a:p>
            <a:endParaRPr lang="en-US" altLang="zh-CN" sz="4000"/>
          </a:p>
        </p:txBody>
      </p:sp>
      <p:sp>
        <p:nvSpPr>
          <p:cNvPr id="4" name="内容占位符 2"/>
          <p:cNvSpPr>
            <a:spLocks noGrp="1"/>
          </p:cNvSpPr>
          <p:nvPr/>
        </p:nvSpPr>
        <p:spPr>
          <a:xfrm>
            <a:off x="5967052" y="1270600"/>
            <a:ext cx="10852237" cy="5041355"/>
          </a:xfrm>
          <a:prstGeom prst="rect">
            <a:avLst/>
          </a:prstGeo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4000">
                <a:solidFill>
                  <a:srgbClr val="FF0000"/>
                </a:solidFill>
              </a:rPr>
              <a:t>a==b</a:t>
            </a:r>
            <a:endParaRPr lang="en-US" altLang="zh-CN" sz="4000">
              <a:solidFill>
                <a:srgbClr val="FF0000"/>
              </a:solidFill>
            </a:endParaRPr>
          </a:p>
          <a:p>
            <a:pPr marL="0" indent="0">
              <a:buNone/>
            </a:pPr>
            <a:r>
              <a:rPr lang="en-US" altLang="zh-CN" sz="4000">
                <a:solidFill>
                  <a:srgbClr val="FF0000"/>
                </a:solidFill>
              </a:rPr>
              <a:t>a&gt;b</a:t>
            </a:r>
            <a:endParaRPr lang="en-US" altLang="zh-CN" sz="4000">
              <a:solidFill>
                <a:srgbClr val="FF0000"/>
              </a:solidFill>
            </a:endParaRPr>
          </a:p>
          <a:p>
            <a:pPr marL="0" indent="0">
              <a:buNone/>
            </a:pPr>
            <a:r>
              <a:rPr lang="en-US" altLang="zh-CN" sz="4000">
                <a:solidFill>
                  <a:srgbClr val="FF0000"/>
                </a:solidFill>
              </a:rPr>
              <a:t>a&gt;=b</a:t>
            </a:r>
            <a:endParaRPr lang="en-US" altLang="zh-CN" sz="4000">
              <a:solidFill>
                <a:srgbClr val="FF0000"/>
              </a:solidFill>
            </a:endParaRPr>
          </a:p>
          <a:p>
            <a:pPr marL="0" indent="0">
              <a:buNone/>
            </a:pPr>
            <a:endParaRPr lang="en-US" altLang="zh-CN" sz="4000">
              <a:solidFill>
                <a:srgbClr val="FF0000"/>
              </a:solidFill>
            </a:endParaRPr>
          </a:p>
          <a:p>
            <a:pPr marL="0" indent="0">
              <a:buNone/>
            </a:pPr>
            <a:endParaRPr lang="en-US" altLang="zh-CN" sz="40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altLang="en-US" dirty="0" smtClean="0"/>
              <a:t>条件表达式</a:t>
            </a:r>
            <a:endParaRPr lang="zh-CN" altLang="en-US" dirty="0"/>
          </a:p>
        </p:txBody>
      </p:sp>
      <p:pic>
        <p:nvPicPr>
          <p:cNvPr id="4" name="图片 3"/>
          <p:cNvPicPr>
            <a:picLocks noChangeAspect="1"/>
          </p:cNvPicPr>
          <p:nvPr/>
        </p:nvPicPr>
        <p:blipFill>
          <a:blip r:embed="rId1"/>
          <a:stretch>
            <a:fillRect/>
          </a:stretch>
        </p:blipFill>
        <p:spPr>
          <a:xfrm>
            <a:off x="1325880" y="1504950"/>
            <a:ext cx="9076690" cy="474408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逻辑运算符</a:t>
            </a:r>
            <a:endParaRPr lang="zh-CN" altLang="en-US"/>
          </a:p>
        </p:txBody>
      </p:sp>
      <p:pic>
        <p:nvPicPr>
          <p:cNvPr id="4" name="图片 3"/>
          <p:cNvPicPr>
            <a:picLocks noChangeAspect="1"/>
          </p:cNvPicPr>
          <p:nvPr/>
        </p:nvPicPr>
        <p:blipFill>
          <a:blip r:embed="rId1"/>
          <a:stretch>
            <a:fillRect/>
          </a:stretch>
        </p:blipFill>
        <p:spPr>
          <a:xfrm>
            <a:off x="1495425" y="1766570"/>
            <a:ext cx="9201150" cy="332422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dirty="0"/>
              <a:t>条件</a:t>
            </a:r>
            <a:endParaRPr dirty="0"/>
          </a:p>
        </p:txBody>
      </p:sp>
      <p:sp>
        <p:nvSpPr>
          <p:cNvPr id="3" name="内容占位符 2"/>
          <p:cNvSpPr>
            <a:spLocks noGrp="1"/>
          </p:cNvSpPr>
          <p:nvPr>
            <p:ph idx="1"/>
          </p:nvPr>
        </p:nvSpPr>
        <p:spPr>
          <a:xfrm>
            <a:off x="669925" y="1296035"/>
            <a:ext cx="4864100" cy="5041265"/>
          </a:xfrm>
        </p:spPr>
        <p:txBody>
          <a:bodyPr/>
          <a:lstStyle/>
          <a:p>
            <a:r>
              <a:rPr lang="en-US" altLang="zh-CN" sz="3200"/>
              <a:t>a</a:t>
            </a:r>
            <a:r>
              <a:rPr altLang="zh-CN" sz="3200"/>
              <a:t>大于</a:t>
            </a:r>
            <a:r>
              <a:rPr lang="en-US" altLang="zh-CN" sz="3200"/>
              <a:t>60 </a:t>
            </a:r>
            <a:r>
              <a:rPr sz="3200"/>
              <a:t>小于</a:t>
            </a:r>
            <a:r>
              <a:rPr lang="en-US" altLang="zh-CN" sz="3200"/>
              <a:t>80</a:t>
            </a:r>
            <a:endParaRPr lang="en-US" altLang="zh-CN" sz="3200"/>
          </a:p>
          <a:p>
            <a:r>
              <a:rPr lang="en-US" altLang="zh-CN" sz="3200">
                <a:sym typeface="+mn-ea"/>
              </a:rPr>
              <a:t>a</a:t>
            </a:r>
            <a:r>
              <a:rPr sz="3200">
                <a:sym typeface="+mn-ea"/>
              </a:rPr>
              <a:t>小于</a:t>
            </a:r>
            <a:r>
              <a:rPr lang="en-US" altLang="zh-CN" sz="3200">
                <a:sym typeface="+mn-ea"/>
              </a:rPr>
              <a:t>60 </a:t>
            </a:r>
            <a:r>
              <a:rPr sz="3200">
                <a:sym typeface="+mn-ea"/>
              </a:rPr>
              <a:t>或者大于</a:t>
            </a:r>
            <a:r>
              <a:rPr lang="en-US" altLang="zh-CN" sz="3200">
                <a:sym typeface="+mn-ea"/>
              </a:rPr>
              <a:t>80</a:t>
            </a:r>
            <a:endParaRPr lang="en-US" altLang="zh-CN" sz="3200"/>
          </a:p>
          <a:p>
            <a:endParaRPr lang="en-US" altLang="zh-CN" sz="3200"/>
          </a:p>
        </p:txBody>
      </p:sp>
      <p:sp>
        <p:nvSpPr>
          <p:cNvPr id="4" name="内容占位符 2"/>
          <p:cNvSpPr>
            <a:spLocks noGrp="1"/>
          </p:cNvSpPr>
          <p:nvPr/>
        </p:nvSpPr>
        <p:spPr>
          <a:xfrm>
            <a:off x="5967052" y="1270600"/>
            <a:ext cx="10852237" cy="5041355"/>
          </a:xfrm>
          <a:prstGeom prst="rect">
            <a:avLst/>
          </a:prstGeo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3200">
                <a:solidFill>
                  <a:srgbClr val="FF0000"/>
                </a:solidFill>
              </a:rPr>
              <a:t>a&gt;60 </a:t>
            </a:r>
            <a:r>
              <a:rPr lang="en-US" altLang="zh-CN" sz="3200">
                <a:solidFill>
                  <a:schemeClr val="tx1"/>
                </a:solidFill>
              </a:rPr>
              <a:t>and</a:t>
            </a:r>
            <a:r>
              <a:rPr lang="en-US" altLang="zh-CN" sz="3200">
                <a:solidFill>
                  <a:srgbClr val="FF0000"/>
                </a:solidFill>
              </a:rPr>
              <a:t> a&lt;80</a:t>
            </a:r>
            <a:endParaRPr lang="en-US" altLang="zh-CN" sz="3200">
              <a:solidFill>
                <a:srgbClr val="FF0000"/>
              </a:solidFill>
            </a:endParaRPr>
          </a:p>
          <a:p>
            <a:r>
              <a:rPr lang="en-US" altLang="zh-CN" sz="3200">
                <a:solidFill>
                  <a:srgbClr val="FF0000"/>
                </a:solidFill>
              </a:rPr>
              <a:t>a</a:t>
            </a:r>
            <a:r>
              <a:rPr lang="en-US" altLang="zh-CN" sz="3200">
                <a:solidFill>
                  <a:srgbClr val="FF0000"/>
                </a:solidFill>
                <a:sym typeface="+mn-ea"/>
              </a:rPr>
              <a:t>&lt;60 </a:t>
            </a:r>
            <a:r>
              <a:rPr lang="en-US" altLang="zh-CN" sz="3200">
                <a:solidFill>
                  <a:schemeClr val="tx1"/>
                </a:solidFill>
                <a:sym typeface="+mn-ea"/>
              </a:rPr>
              <a:t>or</a:t>
            </a:r>
            <a:r>
              <a:rPr lang="en-US" altLang="zh-CN" sz="3200">
                <a:solidFill>
                  <a:srgbClr val="FF0000"/>
                </a:solidFill>
                <a:sym typeface="+mn-ea"/>
              </a:rPr>
              <a:t> a&gt;80</a:t>
            </a:r>
            <a:endParaRPr lang="en-US" altLang="zh-CN" sz="3200">
              <a:solidFill>
                <a:srgbClr val="FF0000"/>
              </a:solidFill>
            </a:endParaRPr>
          </a:p>
          <a:p>
            <a:endParaRPr lang="en-US" altLang="zh-CN" sz="3200">
              <a:solidFill>
                <a:srgbClr val="FF0000"/>
              </a:solidFill>
            </a:endParaRPr>
          </a:p>
        </p:txBody>
      </p:sp>
      <p:pic>
        <p:nvPicPr>
          <p:cNvPr id="5" name="图片 4"/>
          <p:cNvPicPr>
            <a:picLocks noChangeAspect="1"/>
          </p:cNvPicPr>
          <p:nvPr/>
        </p:nvPicPr>
        <p:blipFill>
          <a:blip r:embed="rId1"/>
          <a:stretch>
            <a:fillRect/>
          </a:stretch>
        </p:blipFill>
        <p:spPr>
          <a:xfrm>
            <a:off x="1078230" y="2858770"/>
            <a:ext cx="9201150" cy="3324225"/>
          </a:xfrm>
          <a:prstGeom prst="rect">
            <a:avLst/>
          </a:prstGeom>
        </p:spPr>
      </p:pic>
      <p:sp>
        <p:nvSpPr>
          <p:cNvPr id="6" name="矩形 5"/>
          <p:cNvSpPr/>
          <p:nvPr/>
        </p:nvSpPr>
        <p:spPr>
          <a:xfrm>
            <a:off x="9752689" y="1357660"/>
            <a:ext cx="1705916" cy="52322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none">
            <a:spAutoFit/>
          </a:bodyPr>
          <a:lstStyle/>
          <a:p>
            <a:r>
              <a:rPr lang="en-US" altLang="zh-CN" sz="2800" dirty="0" smtClean="0">
                <a:solidFill>
                  <a:srgbClr val="FF0000"/>
                </a:solidFill>
              </a:rPr>
              <a:t>60&lt; a&lt;80</a:t>
            </a:r>
            <a:endParaRPr lang="en-US" altLang="zh-CN" sz="28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t>单选：</a:t>
            </a:r>
            <a:r>
              <a:rPr lang="en-US" altLang="zh-CN"/>
              <a:t>if </a:t>
            </a:r>
            <a:r>
              <a:t>语句（判断语句）</a:t>
            </a:r>
          </a:p>
        </p:txBody>
      </p:sp>
      <p:sp>
        <p:nvSpPr>
          <p:cNvPr id="3" name="内容占位符 2"/>
          <p:cNvSpPr>
            <a:spLocks noGrp="1"/>
          </p:cNvSpPr>
          <p:nvPr>
            <p:ph idx="1"/>
          </p:nvPr>
        </p:nvSpPr>
        <p:spPr/>
        <p:txBody>
          <a:bodyPr/>
          <a:p>
            <a:pPr marL="0" indent="0">
              <a:buNone/>
            </a:pPr>
            <a:r>
              <a:rPr lang="zh-CN" altLang="en-US" sz="6000"/>
              <a:t> </a:t>
            </a:r>
            <a:endParaRPr lang="zh-CN" altLang="en-US" sz="6000"/>
          </a:p>
          <a:p>
            <a:pPr marL="0" indent="0">
              <a:buNone/>
            </a:pPr>
            <a:r>
              <a:rPr lang="en-US" altLang="zh-CN" sz="6000"/>
              <a:t>     </a:t>
            </a:r>
            <a:r>
              <a:rPr lang="en-US" altLang="zh-CN" sz="6000">
                <a:solidFill>
                  <a:srgbClr val="FF0000"/>
                </a:solidFill>
              </a:rPr>
              <a:t>if</a:t>
            </a:r>
            <a:r>
              <a:rPr lang="en-US" altLang="zh-CN" sz="6000"/>
              <a:t> &lt;</a:t>
            </a:r>
            <a:r>
              <a:rPr altLang="zh-CN" sz="6000"/>
              <a:t>条件</a:t>
            </a:r>
            <a:r>
              <a:rPr lang="en-US" altLang="zh-CN" sz="6000"/>
              <a:t>&gt; </a:t>
            </a:r>
            <a:r>
              <a:rPr sz="6000">
                <a:solidFill>
                  <a:srgbClr val="FF0000"/>
                </a:solidFill>
              </a:rPr>
              <a:t>：</a:t>
            </a:r>
            <a:endParaRPr sz="6000"/>
          </a:p>
          <a:p>
            <a:pPr marL="0" indent="0">
              <a:buNone/>
            </a:pPr>
            <a:r>
              <a:rPr sz="6000"/>
              <a:t>          </a:t>
            </a:r>
            <a:r>
              <a:rPr lang="en-US" altLang="zh-CN" sz="6000"/>
              <a:t>&lt;</a:t>
            </a:r>
            <a:r>
              <a:rPr sz="6000"/>
              <a:t>语句块</a:t>
            </a:r>
            <a:r>
              <a:rPr lang="en-US" altLang="zh-CN" sz="6000"/>
              <a:t>&gt;</a:t>
            </a:r>
            <a:endParaRPr lang="zh-CN" altLang="en-US" sz="6000"/>
          </a:p>
          <a:p>
            <a:pPr marL="0" indent="0">
              <a:buNone/>
            </a:pPr>
            <a:endParaRPr lang="zh-CN" altLang="en-US" sz="6000"/>
          </a:p>
        </p:txBody>
      </p:sp>
      <p:cxnSp>
        <p:nvCxnSpPr>
          <p:cNvPr id="4" name="直接箭头连接符 3"/>
          <p:cNvCxnSpPr/>
          <p:nvPr/>
        </p:nvCxnSpPr>
        <p:spPr>
          <a:xfrm flipH="1">
            <a:off x="5817870" y="2008505"/>
            <a:ext cx="725170" cy="89535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6882765" y="1838960"/>
            <a:ext cx="3942080" cy="706755"/>
          </a:xfrm>
          <a:prstGeom prst="rect">
            <a:avLst/>
          </a:prstGeom>
          <a:noFill/>
        </p:spPr>
        <p:txBody>
          <a:bodyPr wrap="none" rtlCol="0">
            <a:spAutoFit/>
          </a:bodyPr>
          <a:p>
            <a:r>
              <a:rPr lang="zh-CN" altLang="en-US" sz="4000">
                <a:solidFill>
                  <a:schemeClr val="accent1"/>
                </a:solidFill>
              </a:rPr>
              <a:t>冒号</a:t>
            </a:r>
            <a:r>
              <a:rPr lang="zh-CN" altLang="en-US"/>
              <a:t>，冒号后面的代码需要</a:t>
            </a:r>
            <a:r>
              <a:rPr lang="zh-CN" altLang="en-US">
                <a:solidFill>
                  <a:srgbClr val="FF0000"/>
                </a:solidFill>
              </a:rPr>
              <a:t>缩进</a:t>
            </a:r>
            <a:endParaRPr lang="zh-CN" altLang="en-US">
              <a:solidFill>
                <a:srgbClr val="FF0000"/>
              </a:solidFill>
            </a:endParaRPr>
          </a:p>
        </p:txBody>
      </p:sp>
      <p:sp>
        <p:nvSpPr>
          <p:cNvPr id="6" name="文本框 5"/>
          <p:cNvSpPr txBox="1"/>
          <p:nvPr/>
        </p:nvSpPr>
        <p:spPr>
          <a:xfrm>
            <a:off x="5544185" y="5623560"/>
            <a:ext cx="5440680" cy="368300"/>
          </a:xfrm>
          <a:prstGeom prst="rect">
            <a:avLst/>
          </a:prstGeom>
          <a:noFill/>
        </p:spPr>
        <p:txBody>
          <a:bodyPr wrap="none" rtlCol="0">
            <a:spAutoFit/>
          </a:bodyPr>
          <a:p>
            <a:r>
              <a:rPr lang="zh-CN" altLang="en-US"/>
              <a:t>放在一起</a:t>
            </a:r>
            <a:r>
              <a:rPr lang="zh-CN" altLang="en-US">
                <a:solidFill>
                  <a:srgbClr val="FF0000"/>
                </a:solidFill>
              </a:rPr>
              <a:t>缩进</a:t>
            </a:r>
            <a:r>
              <a:rPr lang="zh-CN" altLang="en-US">
                <a:solidFill>
                  <a:schemeClr val="tx1"/>
                </a:solidFill>
              </a:rPr>
              <a:t>的代码是一个代码块，从上到下执行。</a:t>
            </a:r>
            <a:endParaRPr lang="zh-CN" altLang="en-US">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p:cNvSpPr>
          <p:nvPr>
            <p:ph type="title"/>
          </p:nvPr>
        </p:nvSpPr>
        <p:spPr/>
        <p:txBody>
          <a:bodyPr vert="horz" wrap="square" lIns="91440" tIns="45720" rIns="91440" bIns="45720" anchor="ctr"/>
          <a:lstStyle/>
          <a:p>
            <a:r>
              <a:rPr lang="zh-CN" altLang="en-US" dirty="0"/>
              <a:t>第</a:t>
            </a:r>
            <a:r>
              <a:rPr lang="en-US" altLang="zh-CN" dirty="0"/>
              <a:t>1</a:t>
            </a:r>
            <a:r>
              <a:rPr lang="zh-CN" altLang="en-US" dirty="0"/>
              <a:t>题</a:t>
            </a:r>
            <a:endParaRPr lang="zh-CN" altLang="en-US" dirty="0"/>
          </a:p>
        </p:txBody>
      </p:sp>
      <p:sp>
        <p:nvSpPr>
          <p:cNvPr id="6147" name="Text Box 3"/>
          <p:cNvSpPr txBox="1"/>
          <p:nvPr/>
        </p:nvSpPr>
        <p:spPr>
          <a:xfrm>
            <a:off x="3575050" y="938213"/>
            <a:ext cx="5400675" cy="4399915"/>
          </a:xfrm>
          <a:prstGeom prst="rect">
            <a:avLst/>
          </a:prstGeom>
          <a:noFill/>
          <a:ln w="9525">
            <a:noFill/>
          </a:ln>
        </p:spPr>
        <p:txBody>
          <a:bodyPr>
            <a:spAutoFit/>
          </a:bodyPr>
          <a:lstStyle/>
          <a:p>
            <a:r>
              <a:rPr lang="en-US" altLang="zh-CN" sz="4000" dirty="0">
                <a:latin typeface="Arial" panose="020B0604020202020204" pitchFamily="34" charset="0"/>
              </a:rPr>
              <a:t>x = 10</a:t>
            </a:r>
            <a:endParaRPr lang="en-US" altLang="zh-CN" sz="4000" dirty="0">
              <a:latin typeface="Arial" panose="020B0604020202020204" pitchFamily="34" charset="0"/>
            </a:endParaRPr>
          </a:p>
          <a:p>
            <a:r>
              <a:rPr lang="en-US" altLang="zh-CN" sz="4000" dirty="0">
                <a:latin typeface="Arial" panose="020B0604020202020204" pitchFamily="34" charset="0"/>
              </a:rPr>
              <a:t>y = 6</a:t>
            </a:r>
            <a:endParaRPr lang="en-US" altLang="zh-CN" sz="4000" dirty="0">
              <a:latin typeface="Arial" panose="020B0604020202020204" pitchFamily="34" charset="0"/>
            </a:endParaRPr>
          </a:p>
          <a:p>
            <a:endParaRPr lang="en-US" altLang="zh-CN" sz="4000" dirty="0">
              <a:latin typeface="Arial" panose="020B0604020202020204" pitchFamily="34" charset="0"/>
            </a:endParaRPr>
          </a:p>
          <a:p>
            <a:r>
              <a:rPr lang="en-US" altLang="zh-CN" sz="4000" dirty="0">
                <a:latin typeface="Arial" panose="020B0604020202020204" pitchFamily="34" charset="0"/>
              </a:rPr>
              <a:t>If x &lt; y :</a:t>
            </a:r>
            <a:endParaRPr lang="en-US" altLang="zh-CN" sz="4000" dirty="0">
              <a:latin typeface="Arial" panose="020B0604020202020204" pitchFamily="34" charset="0"/>
            </a:endParaRPr>
          </a:p>
          <a:p>
            <a:r>
              <a:rPr lang="en-US" altLang="zh-CN" sz="4000" dirty="0">
                <a:latin typeface="Arial" panose="020B0604020202020204" pitchFamily="34" charset="0"/>
              </a:rPr>
              <a:t>   x = x * y</a:t>
            </a:r>
            <a:endParaRPr lang="en-US" altLang="zh-CN" sz="4000" dirty="0">
              <a:latin typeface="Arial" panose="020B0604020202020204" pitchFamily="34" charset="0"/>
            </a:endParaRPr>
          </a:p>
          <a:p>
            <a:r>
              <a:rPr lang="en-US" altLang="zh-CN" sz="4000" dirty="0">
                <a:latin typeface="Arial" panose="020B0604020202020204" pitchFamily="34" charset="0"/>
              </a:rPr>
              <a:t> </a:t>
            </a:r>
            <a:endParaRPr lang="en-US" altLang="zh-CN" sz="4000" dirty="0">
              <a:latin typeface="Arial" panose="020B0604020202020204" pitchFamily="34" charset="0"/>
            </a:endParaRPr>
          </a:p>
          <a:p>
            <a:r>
              <a:rPr lang="en-US" altLang="zh-CN" sz="4000" dirty="0">
                <a:latin typeface="Arial" panose="020B0604020202020204" pitchFamily="34" charset="0"/>
              </a:rPr>
              <a:t>print (x, y)</a:t>
            </a:r>
            <a:endParaRPr lang="en-US" altLang="zh-CN" sz="4000" dirty="0">
              <a:latin typeface="Arial" panose="020B0604020202020204" pitchFamily="34" charset="0"/>
            </a:endParaRPr>
          </a:p>
        </p:txBody>
      </p:sp>
      <p:sp>
        <p:nvSpPr>
          <p:cNvPr id="6148" name="WordArt 4"/>
          <p:cNvSpPr>
            <a:spLocks noTextEdit="1"/>
          </p:cNvSpPr>
          <p:nvPr/>
        </p:nvSpPr>
        <p:spPr>
          <a:xfrm>
            <a:off x="6888163" y="5257800"/>
            <a:ext cx="1143000" cy="457200"/>
          </a:xfrm>
          <a:prstGeom prst="rect">
            <a:avLst/>
          </a:prstGeom>
        </p:spPr>
        <p:txBody>
          <a:bodyPr wrap="none" fromWordArt="1">
            <a:prstTxWarp prst="textPlain">
              <a:avLst>
                <a:gd name="adj" fmla="val 50000"/>
              </a:avLst>
            </a:prstTxWarp>
            <a:normAutofit fontScale="65000" lnSpcReduction="10000"/>
          </a:bodyPr>
          <a:lstStyle/>
          <a:p>
            <a:pPr algn="ctr" eaLnBrk="0" hangingPunct="0"/>
            <a:r>
              <a:rPr lang="en-US" altLang="zh-CN"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1</a:t>
            </a:r>
            <a:r>
              <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0   6</a:t>
            </a:r>
            <a:endPar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grpSp>
        <p:nvGrpSpPr>
          <p:cNvPr id="2" name="组合 4"/>
          <p:cNvGrpSpPr/>
          <p:nvPr/>
        </p:nvGrpSpPr>
        <p:grpSpPr>
          <a:xfrm>
            <a:off x="4656138" y="2305050"/>
            <a:ext cx="5040312" cy="576263"/>
            <a:chOff x="3132187" y="2924944"/>
            <a:chExt cx="5040213" cy="576262"/>
          </a:xfrm>
        </p:grpSpPr>
        <p:sp>
          <p:nvSpPr>
            <p:cNvPr id="6154" name="Text Box 4"/>
            <p:cNvSpPr txBox="1"/>
            <p:nvPr/>
          </p:nvSpPr>
          <p:spPr>
            <a:xfrm>
              <a:off x="5580112" y="2924944"/>
              <a:ext cx="2592288" cy="460374"/>
            </a:xfrm>
            <a:prstGeom prst="rect">
              <a:avLst/>
            </a:prstGeom>
            <a:solidFill>
              <a:schemeClr val="accent1">
                <a:alpha val="63136"/>
              </a:schemeClr>
            </a:solidFill>
            <a:ln w="9525" cap="flat" cmpd="sng">
              <a:solidFill>
                <a:schemeClr val="tx2"/>
              </a:solidFill>
              <a:prstDash val="solid"/>
              <a:miter/>
              <a:headEnd type="none" w="med" len="med"/>
              <a:tailEnd type="none" w="med" len="med"/>
            </a:ln>
          </p:spPr>
          <p:txBody>
            <a:bodyPr>
              <a:spAutoFit/>
            </a:bodyPr>
            <a:lstStyle/>
            <a:p>
              <a:pPr>
                <a:spcBef>
                  <a:spcPct val="50000"/>
                </a:spcBef>
              </a:pPr>
              <a:r>
                <a:rPr lang="zh-CN" altLang="en-US" sz="2400" b="1" dirty="0">
                  <a:solidFill>
                    <a:schemeClr val="accent2"/>
                  </a:solidFill>
                  <a:latin typeface="Arial" panose="020B0604020202020204" pitchFamily="34" charset="0"/>
                </a:rPr>
                <a:t>条件是否成立</a:t>
              </a:r>
              <a:endParaRPr lang="en-US" altLang="zh-CN" sz="2400" b="1" dirty="0">
                <a:solidFill>
                  <a:schemeClr val="accent2"/>
                </a:solidFill>
                <a:latin typeface="Arial" panose="020B0604020202020204" pitchFamily="34" charset="0"/>
              </a:endParaRPr>
            </a:p>
          </p:txBody>
        </p:sp>
        <p:sp>
          <p:nvSpPr>
            <p:cNvPr id="6155" name="Line 8"/>
            <p:cNvSpPr/>
            <p:nvPr/>
          </p:nvSpPr>
          <p:spPr>
            <a:xfrm flipH="1">
              <a:off x="3132187" y="3140844"/>
              <a:ext cx="2447925" cy="0"/>
            </a:xfrm>
            <a:prstGeom prst="line">
              <a:avLst/>
            </a:prstGeom>
            <a:ln w="38100" cap="flat" cmpd="sng">
              <a:solidFill>
                <a:schemeClr val="tx2"/>
              </a:solidFill>
              <a:prstDash val="solid"/>
              <a:headEnd type="none" w="med" len="med"/>
              <a:tailEnd type="none" w="med" len="med"/>
            </a:ln>
          </p:spPr>
        </p:sp>
        <p:sp>
          <p:nvSpPr>
            <p:cNvPr id="6156" name="Line 11"/>
            <p:cNvSpPr/>
            <p:nvPr/>
          </p:nvSpPr>
          <p:spPr>
            <a:xfrm>
              <a:off x="3132187" y="3140844"/>
              <a:ext cx="0" cy="360362"/>
            </a:xfrm>
            <a:prstGeom prst="line">
              <a:avLst/>
            </a:prstGeom>
            <a:ln w="38100" cap="flat" cmpd="sng">
              <a:solidFill>
                <a:schemeClr val="tx2"/>
              </a:solidFill>
              <a:prstDash val="solid"/>
              <a:headEnd type="none" w="med" len="med"/>
              <a:tailEnd type="triangle" w="med" len="med"/>
            </a:ln>
          </p:spPr>
        </p:sp>
      </p:grpSp>
      <p:sp>
        <p:nvSpPr>
          <p:cNvPr id="13" name="下箭头 12"/>
          <p:cNvSpPr/>
          <p:nvPr/>
        </p:nvSpPr>
        <p:spPr>
          <a:xfrm>
            <a:off x="4231640" y="4151313"/>
            <a:ext cx="576263" cy="576262"/>
          </a:xfrm>
          <a:prstGeom prst="downArrow">
            <a:avLst>
              <a:gd name="adj1" fmla="val 50000"/>
              <a:gd name="adj2" fmla="val 50000"/>
            </a:avLst>
          </a:prstGeom>
          <a:solidFill>
            <a:srgbClr val="FF0000"/>
          </a:solidFill>
          <a:ln w="34925" cap="flat" cmpd="sng">
            <a:solidFill>
              <a:srgbClr val="FF0000"/>
            </a:solidFill>
            <a:prstDash val="solid"/>
            <a:round/>
            <a:headEnd type="none" w="med" len="med"/>
            <a:tailEnd type="none" w="med" len="med"/>
          </a:ln>
        </p:spPr>
        <p:txBody>
          <a:bodyPr anchor="ctr"/>
          <a:lstStyle/>
          <a:p>
            <a:endParaRPr lang="zh-CN" altLang="en-US" dirty="0">
              <a:latin typeface="Arial" panose="020B0604020202020204" pitchFamily="34" charset="0"/>
            </a:endParaRP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additive="base">
                                        <p:cTn id="17" dur="500" fill="hold"/>
                                        <p:tgtEl>
                                          <p:spTgt spid="6148"/>
                                        </p:tgtEl>
                                        <p:attrNameLst>
                                          <p:attrName>ppt_x</p:attrName>
                                        </p:attrNameLst>
                                      </p:cBhvr>
                                      <p:tavLst>
                                        <p:tav tm="0">
                                          <p:val>
                                            <p:strVal val="#ppt_x"/>
                                          </p:val>
                                        </p:tav>
                                        <p:tav tm="100000">
                                          <p:val>
                                            <p:strVal val="#ppt_x"/>
                                          </p:val>
                                        </p:tav>
                                      </p:tavLst>
                                    </p:anim>
                                    <p:anim calcmode="lin" valueType="num">
                                      <p:cBhvr additive="base">
                                        <p:cTn id="18"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p:cNvSpPr>
          <p:nvPr>
            <p:ph type="title"/>
          </p:nvPr>
        </p:nvSpPr>
        <p:spPr/>
        <p:txBody>
          <a:bodyPr vert="horz" wrap="square" lIns="91440" tIns="45720" rIns="91440" bIns="45720" anchor="ctr"/>
          <a:lstStyle/>
          <a:p>
            <a:r>
              <a:rPr lang="zh-CN" altLang="en-US" dirty="0"/>
              <a:t>第</a:t>
            </a:r>
            <a:r>
              <a:rPr lang="en-US" altLang="zh-CN" dirty="0"/>
              <a:t>2</a:t>
            </a:r>
            <a:r>
              <a:rPr lang="zh-CN" altLang="en-US" dirty="0"/>
              <a:t>题</a:t>
            </a:r>
            <a:endParaRPr lang="zh-CN" altLang="en-US" dirty="0"/>
          </a:p>
        </p:txBody>
      </p:sp>
      <p:sp>
        <p:nvSpPr>
          <p:cNvPr id="6147" name="Text Box 3"/>
          <p:cNvSpPr txBox="1"/>
          <p:nvPr/>
        </p:nvSpPr>
        <p:spPr>
          <a:xfrm>
            <a:off x="3575050" y="938213"/>
            <a:ext cx="5400675" cy="4399915"/>
          </a:xfrm>
          <a:prstGeom prst="rect">
            <a:avLst/>
          </a:prstGeom>
          <a:noFill/>
          <a:ln w="9525">
            <a:noFill/>
          </a:ln>
        </p:spPr>
        <p:txBody>
          <a:bodyPr>
            <a:spAutoFit/>
          </a:bodyPr>
          <a:lstStyle/>
          <a:p>
            <a:r>
              <a:rPr lang="en-US" altLang="zh-CN" sz="4000" dirty="0">
                <a:latin typeface="Arial" panose="020B0604020202020204" pitchFamily="34" charset="0"/>
              </a:rPr>
              <a:t>x = 5</a:t>
            </a:r>
            <a:endParaRPr lang="en-US" altLang="zh-CN" sz="4000" dirty="0">
              <a:latin typeface="Arial" panose="020B0604020202020204" pitchFamily="34" charset="0"/>
            </a:endParaRPr>
          </a:p>
          <a:p>
            <a:r>
              <a:rPr lang="en-US" altLang="zh-CN" sz="4000" dirty="0">
                <a:latin typeface="Arial" panose="020B0604020202020204" pitchFamily="34" charset="0"/>
              </a:rPr>
              <a:t>y = 6</a:t>
            </a:r>
            <a:endParaRPr lang="en-US" altLang="zh-CN" sz="4000" dirty="0">
              <a:latin typeface="Arial" panose="020B0604020202020204" pitchFamily="34" charset="0"/>
            </a:endParaRPr>
          </a:p>
          <a:p>
            <a:endParaRPr lang="en-US" altLang="zh-CN" sz="4000" dirty="0">
              <a:latin typeface="Arial" panose="020B0604020202020204" pitchFamily="34" charset="0"/>
            </a:endParaRPr>
          </a:p>
          <a:p>
            <a:r>
              <a:rPr lang="en-US" altLang="zh-CN" sz="4000" dirty="0">
                <a:latin typeface="Arial" panose="020B0604020202020204" pitchFamily="34" charset="0"/>
              </a:rPr>
              <a:t>If x &lt; y :</a:t>
            </a:r>
            <a:endParaRPr lang="en-US" altLang="zh-CN" sz="4000" dirty="0">
              <a:latin typeface="Arial" panose="020B0604020202020204" pitchFamily="34" charset="0"/>
            </a:endParaRPr>
          </a:p>
          <a:p>
            <a:r>
              <a:rPr lang="en-US" altLang="zh-CN" sz="4000" dirty="0">
                <a:latin typeface="Arial" panose="020B0604020202020204" pitchFamily="34" charset="0"/>
              </a:rPr>
              <a:t>   x = x * y</a:t>
            </a:r>
            <a:endParaRPr lang="en-US" altLang="zh-CN" sz="4000" dirty="0">
              <a:latin typeface="Arial" panose="020B0604020202020204" pitchFamily="34" charset="0"/>
            </a:endParaRPr>
          </a:p>
          <a:p>
            <a:r>
              <a:rPr lang="en-US" altLang="zh-CN" sz="4000" dirty="0">
                <a:latin typeface="Arial" panose="020B0604020202020204" pitchFamily="34" charset="0"/>
              </a:rPr>
              <a:t> </a:t>
            </a:r>
            <a:endParaRPr lang="en-US" altLang="zh-CN" sz="4000" dirty="0">
              <a:latin typeface="Arial" panose="020B0604020202020204" pitchFamily="34" charset="0"/>
            </a:endParaRPr>
          </a:p>
          <a:p>
            <a:r>
              <a:rPr lang="en-US" altLang="zh-CN" sz="4000" dirty="0">
                <a:latin typeface="Arial" panose="020B0604020202020204" pitchFamily="34" charset="0"/>
              </a:rPr>
              <a:t>print (x, y)</a:t>
            </a:r>
            <a:endParaRPr lang="en-US" altLang="zh-CN" sz="4000" dirty="0">
              <a:latin typeface="Arial" panose="020B0604020202020204" pitchFamily="34" charset="0"/>
            </a:endParaRPr>
          </a:p>
        </p:txBody>
      </p:sp>
      <p:sp>
        <p:nvSpPr>
          <p:cNvPr id="6148" name="WordArt 4"/>
          <p:cNvSpPr>
            <a:spLocks noTextEdit="1"/>
          </p:cNvSpPr>
          <p:nvPr/>
        </p:nvSpPr>
        <p:spPr>
          <a:xfrm>
            <a:off x="6888163" y="5257800"/>
            <a:ext cx="1143000" cy="457200"/>
          </a:xfrm>
          <a:prstGeom prst="rect">
            <a:avLst/>
          </a:prstGeom>
        </p:spPr>
        <p:txBody>
          <a:bodyPr wrap="none" fromWordArt="1">
            <a:prstTxWarp prst="textPlain">
              <a:avLst>
                <a:gd name="adj" fmla="val 50000"/>
              </a:avLst>
            </a:prstTxWarp>
            <a:normAutofit fontScale="75000" lnSpcReduction="10000"/>
          </a:bodyPr>
          <a:lstStyle/>
          <a:p>
            <a:pPr algn="ctr" eaLnBrk="0" hangingPunct="0"/>
            <a:r>
              <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30   6</a:t>
            </a:r>
            <a:endPar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grpSp>
        <p:nvGrpSpPr>
          <p:cNvPr id="2" name="组合 4"/>
          <p:cNvGrpSpPr/>
          <p:nvPr/>
        </p:nvGrpSpPr>
        <p:grpSpPr>
          <a:xfrm>
            <a:off x="4656138" y="2305050"/>
            <a:ext cx="5040312" cy="576263"/>
            <a:chOff x="3132187" y="2924944"/>
            <a:chExt cx="5040213" cy="576262"/>
          </a:xfrm>
        </p:grpSpPr>
        <p:sp>
          <p:nvSpPr>
            <p:cNvPr id="6154" name="Text Box 4"/>
            <p:cNvSpPr txBox="1"/>
            <p:nvPr/>
          </p:nvSpPr>
          <p:spPr>
            <a:xfrm>
              <a:off x="5580112" y="2924944"/>
              <a:ext cx="2592288" cy="460374"/>
            </a:xfrm>
            <a:prstGeom prst="rect">
              <a:avLst/>
            </a:prstGeom>
            <a:solidFill>
              <a:schemeClr val="accent1">
                <a:alpha val="63136"/>
              </a:schemeClr>
            </a:solidFill>
            <a:ln w="9525" cap="flat" cmpd="sng">
              <a:solidFill>
                <a:schemeClr val="tx2"/>
              </a:solidFill>
              <a:prstDash val="solid"/>
              <a:miter/>
              <a:headEnd type="none" w="med" len="med"/>
              <a:tailEnd type="none" w="med" len="med"/>
            </a:ln>
          </p:spPr>
          <p:txBody>
            <a:bodyPr>
              <a:spAutoFit/>
            </a:bodyPr>
            <a:lstStyle/>
            <a:p>
              <a:pPr>
                <a:spcBef>
                  <a:spcPct val="50000"/>
                </a:spcBef>
              </a:pPr>
              <a:r>
                <a:rPr lang="zh-CN" altLang="en-US" sz="2400" b="1" dirty="0">
                  <a:solidFill>
                    <a:schemeClr val="accent2"/>
                  </a:solidFill>
                  <a:latin typeface="Arial" panose="020B0604020202020204" pitchFamily="34" charset="0"/>
                </a:rPr>
                <a:t>条件是否成立</a:t>
              </a:r>
              <a:endParaRPr lang="en-US" altLang="zh-CN" sz="2400" b="1" dirty="0">
                <a:solidFill>
                  <a:schemeClr val="accent2"/>
                </a:solidFill>
                <a:latin typeface="Arial" panose="020B0604020202020204" pitchFamily="34" charset="0"/>
              </a:endParaRPr>
            </a:p>
          </p:txBody>
        </p:sp>
        <p:sp>
          <p:nvSpPr>
            <p:cNvPr id="6155" name="Line 8"/>
            <p:cNvSpPr/>
            <p:nvPr/>
          </p:nvSpPr>
          <p:spPr>
            <a:xfrm flipH="1">
              <a:off x="3132187" y="3140844"/>
              <a:ext cx="2447925" cy="0"/>
            </a:xfrm>
            <a:prstGeom prst="line">
              <a:avLst/>
            </a:prstGeom>
            <a:ln w="38100" cap="flat" cmpd="sng">
              <a:solidFill>
                <a:schemeClr val="tx2"/>
              </a:solidFill>
              <a:prstDash val="solid"/>
              <a:headEnd type="none" w="med" len="med"/>
              <a:tailEnd type="none" w="med" len="med"/>
            </a:ln>
          </p:spPr>
        </p:sp>
        <p:sp>
          <p:nvSpPr>
            <p:cNvPr id="6156" name="Line 11"/>
            <p:cNvSpPr/>
            <p:nvPr/>
          </p:nvSpPr>
          <p:spPr>
            <a:xfrm>
              <a:off x="3132187" y="3140844"/>
              <a:ext cx="0" cy="360362"/>
            </a:xfrm>
            <a:prstGeom prst="line">
              <a:avLst/>
            </a:prstGeom>
            <a:ln w="38100" cap="flat" cmpd="sng">
              <a:solidFill>
                <a:schemeClr val="tx2"/>
              </a:solidFill>
              <a:prstDash val="solid"/>
              <a:headEnd type="none" w="med" len="med"/>
              <a:tailEnd type="triangle" w="med" len="med"/>
            </a:ln>
          </p:spPr>
        </p:sp>
      </p:grpSp>
      <p:sp>
        <p:nvSpPr>
          <p:cNvPr id="13" name="下箭头 12"/>
          <p:cNvSpPr/>
          <p:nvPr/>
        </p:nvSpPr>
        <p:spPr>
          <a:xfrm>
            <a:off x="4231640" y="4151313"/>
            <a:ext cx="576263" cy="576262"/>
          </a:xfrm>
          <a:prstGeom prst="downArrow">
            <a:avLst>
              <a:gd name="adj1" fmla="val 50000"/>
              <a:gd name="adj2" fmla="val 50000"/>
            </a:avLst>
          </a:prstGeom>
          <a:solidFill>
            <a:srgbClr val="FF0000"/>
          </a:solidFill>
          <a:ln w="34925" cap="flat" cmpd="sng">
            <a:solidFill>
              <a:srgbClr val="FF0000"/>
            </a:solidFill>
            <a:prstDash val="solid"/>
            <a:round/>
            <a:headEnd type="none" w="med" len="med"/>
            <a:tailEnd type="none" w="med" len="med"/>
          </a:ln>
        </p:spPr>
        <p:txBody>
          <a:bodyPr anchor="ctr"/>
          <a:lstStyle/>
          <a:p>
            <a:endParaRPr lang="zh-CN" altLang="en-US" dirty="0">
              <a:latin typeface="Arial" panose="020B0604020202020204" pitchFamily="34" charset="0"/>
            </a:endParaRP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additive="base">
                                        <p:cTn id="17" dur="500" fill="hold"/>
                                        <p:tgtEl>
                                          <p:spTgt spid="6148"/>
                                        </p:tgtEl>
                                        <p:attrNameLst>
                                          <p:attrName>ppt_x</p:attrName>
                                        </p:attrNameLst>
                                      </p:cBhvr>
                                      <p:tavLst>
                                        <p:tav tm="0">
                                          <p:val>
                                            <p:strVal val="#ppt_x"/>
                                          </p:val>
                                        </p:tav>
                                        <p:tav tm="100000">
                                          <p:val>
                                            <p:strVal val="#ppt_x"/>
                                          </p:val>
                                        </p:tav>
                                      </p:tavLst>
                                    </p:anim>
                                    <p:anim calcmode="lin" valueType="num">
                                      <p:cBhvr additive="base">
                                        <p:cTn id="18"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t>二选一：</a:t>
            </a:r>
            <a:r>
              <a:rPr lang="en-US" altLang="zh-CN"/>
              <a:t>if </a:t>
            </a:r>
            <a:r>
              <a:t>语句（判断语句）</a:t>
            </a:r>
          </a:p>
        </p:txBody>
      </p:sp>
      <p:sp>
        <p:nvSpPr>
          <p:cNvPr id="3" name="内容占位符 2"/>
          <p:cNvSpPr>
            <a:spLocks noGrp="1"/>
          </p:cNvSpPr>
          <p:nvPr>
            <p:ph idx="1"/>
          </p:nvPr>
        </p:nvSpPr>
        <p:spPr/>
        <p:txBody>
          <a:bodyPr/>
          <a:p>
            <a:pPr marL="0" indent="0">
              <a:buNone/>
            </a:pPr>
            <a:r>
              <a:rPr lang="zh-CN" altLang="en-US" sz="6000"/>
              <a:t> </a:t>
            </a:r>
            <a:r>
              <a:rPr lang="en-US" altLang="zh-CN" sz="6000"/>
              <a:t>     </a:t>
            </a:r>
            <a:r>
              <a:rPr lang="en-US" altLang="zh-CN" sz="6000">
                <a:solidFill>
                  <a:srgbClr val="FF0000"/>
                </a:solidFill>
              </a:rPr>
              <a:t>if</a:t>
            </a:r>
            <a:r>
              <a:rPr lang="en-US" altLang="zh-CN" sz="6000"/>
              <a:t> &lt;</a:t>
            </a:r>
            <a:r>
              <a:rPr altLang="zh-CN" sz="6000"/>
              <a:t>条件</a:t>
            </a:r>
            <a:r>
              <a:rPr lang="en-US" altLang="zh-CN" sz="6000"/>
              <a:t>&gt; </a:t>
            </a:r>
            <a:r>
              <a:rPr sz="6000">
                <a:solidFill>
                  <a:srgbClr val="FF0000"/>
                </a:solidFill>
              </a:rPr>
              <a:t>：</a:t>
            </a:r>
            <a:endParaRPr sz="6000"/>
          </a:p>
          <a:p>
            <a:pPr marL="0" indent="0">
              <a:buNone/>
            </a:pPr>
            <a:r>
              <a:rPr sz="6000"/>
              <a:t>          </a:t>
            </a:r>
            <a:r>
              <a:rPr lang="en-US" altLang="zh-CN" sz="6000"/>
              <a:t>&lt;</a:t>
            </a:r>
            <a:r>
              <a:rPr sz="6000"/>
              <a:t>语句块</a:t>
            </a:r>
            <a:r>
              <a:rPr lang="en-US" altLang="zh-CN" sz="6000"/>
              <a:t>1</a:t>
            </a:r>
            <a:r>
              <a:rPr lang="en-US" altLang="zh-CN" sz="6000"/>
              <a:t>&gt;</a:t>
            </a:r>
            <a:endParaRPr lang="en-US" altLang="zh-CN" sz="6000"/>
          </a:p>
          <a:p>
            <a:pPr marL="0" indent="0">
              <a:buNone/>
            </a:pPr>
            <a:r>
              <a:rPr lang="en-US" altLang="zh-CN" sz="6000"/>
              <a:t>      </a:t>
            </a:r>
            <a:r>
              <a:rPr lang="en-US" altLang="zh-CN" sz="6000">
                <a:solidFill>
                  <a:srgbClr val="FF0000"/>
                </a:solidFill>
              </a:rPr>
              <a:t>else</a:t>
            </a:r>
            <a:r>
              <a:rPr lang="en-US" altLang="zh-CN" sz="6000"/>
              <a:t> </a:t>
            </a:r>
            <a:r>
              <a:rPr sz="6000">
                <a:solidFill>
                  <a:srgbClr val="FF0000"/>
                </a:solidFill>
                <a:sym typeface="+mn-ea"/>
              </a:rPr>
              <a:t>：</a:t>
            </a:r>
            <a:endParaRPr lang="en-US" altLang="zh-CN" sz="6000">
              <a:solidFill>
                <a:srgbClr val="FF0000"/>
              </a:solidFill>
            </a:endParaRPr>
          </a:p>
          <a:p>
            <a:pPr marL="0" indent="0">
              <a:buNone/>
            </a:pPr>
            <a:r>
              <a:rPr lang="en-US" altLang="zh-CN" sz="6000">
                <a:solidFill>
                  <a:srgbClr val="FF0000"/>
                </a:solidFill>
              </a:rPr>
              <a:t>          </a:t>
            </a:r>
            <a:r>
              <a:rPr lang="en-US" altLang="zh-CN" sz="6000">
                <a:sym typeface="+mn-ea"/>
              </a:rPr>
              <a:t>&lt;</a:t>
            </a:r>
            <a:r>
              <a:rPr sz="6000">
                <a:sym typeface="+mn-ea"/>
              </a:rPr>
              <a:t>语句块</a:t>
            </a:r>
            <a:r>
              <a:rPr lang="en-US" altLang="zh-CN" sz="6000">
                <a:sym typeface="+mn-ea"/>
              </a:rPr>
              <a:t>2</a:t>
            </a:r>
            <a:r>
              <a:rPr lang="en-US" altLang="zh-CN" sz="6000">
                <a:sym typeface="+mn-ea"/>
              </a:rPr>
              <a:t>&gt;</a:t>
            </a:r>
            <a:endParaRPr lang="zh-CN" altLang="en-US" sz="6000"/>
          </a:p>
          <a:p>
            <a:pPr marL="0" indent="0">
              <a:buNone/>
            </a:pPr>
            <a:endParaRPr lang="zh-CN" altLang="en-US" sz="6000"/>
          </a:p>
        </p:txBody>
      </p:sp>
      <p:cxnSp>
        <p:nvCxnSpPr>
          <p:cNvPr id="4" name="直接箭头连接符 3"/>
          <p:cNvCxnSpPr/>
          <p:nvPr/>
        </p:nvCxnSpPr>
        <p:spPr>
          <a:xfrm flipH="1">
            <a:off x="6141720" y="1188085"/>
            <a:ext cx="880110" cy="786765"/>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7021830" y="820420"/>
            <a:ext cx="3942080" cy="706755"/>
          </a:xfrm>
          <a:prstGeom prst="rect">
            <a:avLst/>
          </a:prstGeom>
          <a:noFill/>
        </p:spPr>
        <p:txBody>
          <a:bodyPr wrap="none" rtlCol="0">
            <a:spAutoFit/>
          </a:bodyPr>
          <a:p>
            <a:r>
              <a:rPr lang="zh-CN" altLang="en-US" sz="4000">
                <a:solidFill>
                  <a:schemeClr val="accent1"/>
                </a:solidFill>
              </a:rPr>
              <a:t>冒号</a:t>
            </a:r>
            <a:r>
              <a:rPr lang="zh-CN" altLang="en-US"/>
              <a:t>，冒号后面的代码需要</a:t>
            </a:r>
            <a:r>
              <a:rPr lang="zh-CN" altLang="en-US">
                <a:solidFill>
                  <a:srgbClr val="FF0000"/>
                </a:solidFill>
              </a:rPr>
              <a:t>缩进</a:t>
            </a:r>
            <a:endParaRPr lang="zh-CN" altLang="en-US">
              <a:solidFill>
                <a:srgbClr val="FF0000"/>
              </a:solidFill>
            </a:endParaRPr>
          </a:p>
        </p:txBody>
      </p:sp>
      <p:sp>
        <p:nvSpPr>
          <p:cNvPr id="6" name="文本框 5"/>
          <p:cNvSpPr txBox="1"/>
          <p:nvPr/>
        </p:nvSpPr>
        <p:spPr>
          <a:xfrm>
            <a:off x="6133465" y="3632835"/>
            <a:ext cx="5440680" cy="368300"/>
          </a:xfrm>
          <a:prstGeom prst="rect">
            <a:avLst/>
          </a:prstGeom>
          <a:noFill/>
        </p:spPr>
        <p:txBody>
          <a:bodyPr wrap="none" rtlCol="0">
            <a:spAutoFit/>
          </a:bodyPr>
          <a:p>
            <a:r>
              <a:rPr lang="zh-CN" altLang="en-US"/>
              <a:t>放在一起</a:t>
            </a:r>
            <a:r>
              <a:rPr lang="zh-CN" altLang="en-US">
                <a:solidFill>
                  <a:srgbClr val="FF0000"/>
                </a:solidFill>
              </a:rPr>
              <a:t>缩进</a:t>
            </a:r>
            <a:r>
              <a:rPr lang="zh-CN" altLang="en-US">
                <a:solidFill>
                  <a:schemeClr val="tx1"/>
                </a:solidFill>
              </a:rPr>
              <a:t>的代码是一个代码块，从上到下执行。</a:t>
            </a:r>
            <a:endParaRPr lang="zh-CN" altLang="en-US">
              <a:solidFill>
                <a:schemeClr val="tx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625209" y="597096"/>
            <a:ext cx="8251825" cy="4399915"/>
          </a:xfrm>
          <a:prstGeom prst="rect">
            <a:avLst/>
          </a:prstGeom>
          <a:noFill/>
        </p:spPr>
        <p:txBody>
          <a:bodyPr wrap="none" rtlCol="0">
            <a:spAutoFit/>
          </a:bodyPr>
          <a:lstStyle/>
          <a:p>
            <a:pPr algn="l"/>
            <a:r>
              <a:rPr lang="en-US" altLang="zh-CN" sz="4000" dirty="0" smtClean="0"/>
              <a:t>a</a:t>
            </a:r>
            <a:r>
              <a:rPr lang="zh-CN" altLang="en-US" sz="4000" dirty="0" smtClean="0"/>
              <a:t>=</a:t>
            </a:r>
            <a:r>
              <a:rPr lang="zh-CN" altLang="en-US" sz="4000" dirty="0"/>
              <a:t>float(input</a:t>
            </a:r>
            <a:r>
              <a:rPr lang="zh-CN" altLang="en-US" sz="4000" dirty="0" smtClean="0"/>
              <a:t>(“请输入</a:t>
            </a:r>
            <a:r>
              <a:rPr lang="zh-CN" altLang="en-US" sz="4000" dirty="0" smtClean="0"/>
              <a:t>第一</a:t>
            </a:r>
            <a:r>
              <a:rPr lang="zh-CN" altLang="en-US" sz="4000" dirty="0" smtClean="0"/>
              <a:t>个数：</a:t>
            </a:r>
            <a:r>
              <a:rPr lang="zh-CN" altLang="en-US" sz="4000" dirty="0"/>
              <a:t>"))</a:t>
            </a:r>
            <a:endParaRPr lang="zh-CN" altLang="en-US" sz="4000" dirty="0"/>
          </a:p>
          <a:p>
            <a:r>
              <a:rPr lang="en-US" altLang="zh-CN" sz="4000" dirty="0" smtClean="0"/>
              <a:t>b</a:t>
            </a:r>
            <a:r>
              <a:rPr lang="zh-CN" altLang="en-US" sz="4000" dirty="0" smtClean="0"/>
              <a:t>=</a:t>
            </a:r>
            <a:r>
              <a:rPr lang="zh-CN" altLang="en-US" sz="4000" dirty="0" smtClean="0"/>
              <a:t>float(input(“请输入第二个数："))</a:t>
            </a:r>
            <a:endParaRPr lang="zh-CN" altLang="en-US" sz="4000" dirty="0" smtClean="0"/>
          </a:p>
          <a:p>
            <a:pPr algn="l"/>
            <a:endParaRPr lang="zh-CN" altLang="en-US" sz="4000" dirty="0"/>
          </a:p>
          <a:p>
            <a:pPr algn="l"/>
            <a:r>
              <a:rPr lang="zh-CN" altLang="en-US" sz="4000" dirty="0">
                <a:solidFill>
                  <a:schemeClr val="accent2">
                    <a:lumMod val="75000"/>
                  </a:schemeClr>
                </a:solidFill>
              </a:rPr>
              <a:t>if</a:t>
            </a:r>
            <a:r>
              <a:rPr lang="zh-CN" altLang="en-US" sz="4000" dirty="0">
                <a:solidFill>
                  <a:srgbClr val="FFC000"/>
                </a:solidFill>
              </a:rPr>
              <a:t> </a:t>
            </a:r>
            <a:r>
              <a:rPr lang="zh-CN" altLang="en-US" sz="4000" dirty="0"/>
              <a:t>  </a:t>
            </a:r>
            <a:r>
              <a:rPr lang="en-US" altLang="zh-CN" sz="4000" dirty="0" smtClean="0"/>
              <a:t>a</a:t>
            </a:r>
            <a:r>
              <a:rPr lang="zh-CN" altLang="en-US" sz="4000" dirty="0" smtClean="0"/>
              <a:t>&gt;</a:t>
            </a:r>
            <a:r>
              <a:rPr lang="en-US" altLang="zh-CN" sz="4000" dirty="0" smtClean="0"/>
              <a:t>b</a:t>
            </a:r>
            <a:r>
              <a:rPr lang="zh-CN" altLang="en-US" sz="4000" dirty="0" smtClean="0"/>
              <a:t> </a:t>
            </a:r>
            <a:r>
              <a:rPr lang="zh-CN" altLang="en-US" sz="4000" dirty="0"/>
              <a:t>:</a:t>
            </a:r>
            <a:endParaRPr lang="zh-CN" altLang="en-US" sz="4000" dirty="0"/>
          </a:p>
          <a:p>
            <a:pPr algn="l"/>
            <a:r>
              <a:rPr lang="zh-CN" altLang="en-US" sz="4000" dirty="0">
                <a:solidFill>
                  <a:schemeClr val="accent1">
                    <a:lumMod val="60000"/>
                    <a:lumOff val="40000"/>
                  </a:schemeClr>
                </a:solidFill>
              </a:rPr>
              <a:t>     </a:t>
            </a:r>
            <a:r>
              <a:rPr lang="zh-CN" altLang="en-US" sz="4000" dirty="0"/>
              <a:t> print</a:t>
            </a:r>
            <a:r>
              <a:rPr lang="zh-CN" altLang="en-US" sz="4000" dirty="0" smtClean="0"/>
              <a:t>(</a:t>
            </a:r>
            <a:r>
              <a:rPr lang="en-US" altLang="zh-CN" sz="4000" dirty="0" err="1" smtClean="0"/>
              <a:t>a,b</a:t>
            </a:r>
            <a:r>
              <a:rPr lang="zh-CN" altLang="en-US" sz="4000" dirty="0" smtClean="0"/>
              <a:t>)</a:t>
            </a:r>
            <a:endParaRPr lang="en-US" altLang="zh-CN" sz="4000" dirty="0" smtClean="0"/>
          </a:p>
          <a:p>
            <a:pPr algn="l"/>
            <a:r>
              <a:rPr lang="en-US" altLang="zh-CN" sz="4000" dirty="0" smtClean="0">
                <a:solidFill>
                  <a:schemeClr val="accent2">
                    <a:lumMod val="75000"/>
                  </a:schemeClr>
                </a:solidFill>
              </a:rPr>
              <a:t>else</a:t>
            </a:r>
            <a:r>
              <a:rPr lang="en-US" altLang="zh-CN" sz="4000" dirty="0" smtClean="0"/>
              <a:t> :</a:t>
            </a:r>
            <a:endParaRPr lang="en-US" altLang="zh-CN" sz="4000" dirty="0" smtClean="0"/>
          </a:p>
          <a:p>
            <a:pPr algn="l"/>
            <a:r>
              <a:rPr lang="zh-CN" altLang="en-US" sz="4000" dirty="0" smtClean="0"/>
              <a:t> </a:t>
            </a:r>
            <a:r>
              <a:rPr lang="zh-CN" altLang="en-US" sz="4000" dirty="0" smtClean="0"/>
              <a:t>     </a:t>
            </a:r>
            <a:r>
              <a:rPr lang="en-US" altLang="zh-CN" sz="4000" dirty="0" smtClean="0"/>
              <a:t>print(</a:t>
            </a:r>
            <a:r>
              <a:rPr lang="en-US" altLang="zh-CN" sz="4000" dirty="0" err="1" smtClean="0"/>
              <a:t>b,a</a:t>
            </a:r>
            <a:r>
              <a:rPr lang="en-US" altLang="zh-CN" sz="4000" dirty="0" smtClean="0"/>
              <a:t>)</a:t>
            </a:r>
            <a:endParaRPr lang="zh-CN" altLang="en-US" sz="4000" dirty="0"/>
          </a:p>
        </p:txBody>
      </p:sp>
      <p:sp>
        <p:nvSpPr>
          <p:cNvPr id="13" name="TextBox 12"/>
          <p:cNvSpPr txBox="1"/>
          <p:nvPr/>
        </p:nvSpPr>
        <p:spPr>
          <a:xfrm>
            <a:off x="6999019" y="2967111"/>
            <a:ext cx="2835910" cy="706755"/>
          </a:xfrm>
          <a:prstGeom prst="rect">
            <a:avLst/>
          </a:prstGeom>
          <a:noFill/>
        </p:spPr>
        <p:txBody>
          <a:bodyPr wrap="none" rtlCol="0">
            <a:spAutoFit/>
          </a:bodyPr>
          <a:lstStyle/>
          <a:p>
            <a:r>
              <a:rPr lang="zh-CN" altLang="en-US" sz="4000" b="1" dirty="0" smtClean="0"/>
              <a:t>输入：</a:t>
            </a:r>
            <a:r>
              <a:rPr lang="en-US" altLang="zh-CN" sz="4000" b="1" dirty="0" smtClean="0"/>
              <a:t>5    8</a:t>
            </a:r>
            <a:endParaRPr lang="zh-CN" altLang="en-US" sz="4000" b="1" dirty="0"/>
          </a:p>
        </p:txBody>
      </p:sp>
      <p:sp>
        <p:nvSpPr>
          <p:cNvPr id="14" name="TextBox 13"/>
          <p:cNvSpPr txBox="1"/>
          <p:nvPr/>
        </p:nvSpPr>
        <p:spPr>
          <a:xfrm>
            <a:off x="6998677" y="4772953"/>
            <a:ext cx="2835910" cy="706755"/>
          </a:xfrm>
          <a:prstGeom prst="rect">
            <a:avLst/>
          </a:prstGeom>
          <a:noFill/>
        </p:spPr>
        <p:txBody>
          <a:bodyPr wrap="none" rtlCol="0">
            <a:spAutoFit/>
          </a:bodyPr>
          <a:lstStyle/>
          <a:p>
            <a:r>
              <a:rPr lang="zh-CN" altLang="en-US" sz="4000" b="1" dirty="0" smtClean="0"/>
              <a:t>输入：</a:t>
            </a:r>
            <a:r>
              <a:rPr lang="en-US" altLang="zh-CN" sz="4000" b="1" dirty="0" smtClean="0"/>
              <a:t>8    5</a:t>
            </a:r>
            <a:endParaRPr lang="zh-CN" altLang="en-US" sz="4000" b="1" dirty="0"/>
          </a:p>
        </p:txBody>
      </p:sp>
      <p:grpSp>
        <p:nvGrpSpPr>
          <p:cNvPr id="3" name="组合 4"/>
          <p:cNvGrpSpPr/>
          <p:nvPr/>
        </p:nvGrpSpPr>
        <p:grpSpPr>
          <a:xfrm>
            <a:off x="2897188" y="2035175"/>
            <a:ext cx="5040312" cy="576263"/>
            <a:chOff x="3132187" y="2924944"/>
            <a:chExt cx="5040213" cy="576262"/>
          </a:xfrm>
        </p:grpSpPr>
        <p:sp>
          <p:nvSpPr>
            <p:cNvPr id="6154" name="Text Box 4"/>
            <p:cNvSpPr txBox="1"/>
            <p:nvPr/>
          </p:nvSpPr>
          <p:spPr>
            <a:xfrm>
              <a:off x="5580112" y="2924944"/>
              <a:ext cx="2592288" cy="460374"/>
            </a:xfrm>
            <a:prstGeom prst="rect">
              <a:avLst/>
            </a:prstGeom>
            <a:solidFill>
              <a:schemeClr val="accent1">
                <a:alpha val="63136"/>
              </a:schemeClr>
            </a:solidFill>
            <a:ln w="9525" cap="flat" cmpd="sng">
              <a:solidFill>
                <a:schemeClr val="tx2"/>
              </a:solidFill>
              <a:prstDash val="solid"/>
              <a:miter/>
              <a:headEnd type="none" w="med" len="med"/>
              <a:tailEnd type="none" w="med" len="med"/>
            </a:ln>
          </p:spPr>
          <p:txBody>
            <a:bodyPr>
              <a:spAutoFit/>
            </a:bodyPr>
            <a:p>
              <a:pPr>
                <a:spcBef>
                  <a:spcPct val="50000"/>
                </a:spcBef>
              </a:pPr>
              <a:r>
                <a:rPr lang="zh-CN" altLang="en-US" sz="2400" b="1" dirty="0">
                  <a:solidFill>
                    <a:schemeClr val="accent2"/>
                  </a:solidFill>
                  <a:latin typeface="Arial" panose="020B0604020202020204" pitchFamily="34" charset="0"/>
                </a:rPr>
                <a:t>条件是否成立</a:t>
              </a:r>
              <a:endParaRPr lang="en-US" altLang="zh-CN" sz="2400" b="1" dirty="0">
                <a:solidFill>
                  <a:schemeClr val="accent2"/>
                </a:solidFill>
                <a:latin typeface="Arial" panose="020B0604020202020204" pitchFamily="34" charset="0"/>
              </a:endParaRPr>
            </a:p>
          </p:txBody>
        </p:sp>
        <p:sp>
          <p:nvSpPr>
            <p:cNvPr id="6155" name="Line 8"/>
            <p:cNvSpPr/>
            <p:nvPr/>
          </p:nvSpPr>
          <p:spPr>
            <a:xfrm flipH="1">
              <a:off x="3132187" y="3140844"/>
              <a:ext cx="2447925" cy="0"/>
            </a:xfrm>
            <a:prstGeom prst="line">
              <a:avLst/>
            </a:prstGeom>
            <a:ln w="38100" cap="flat" cmpd="sng">
              <a:solidFill>
                <a:schemeClr val="tx2"/>
              </a:solidFill>
              <a:prstDash val="solid"/>
              <a:headEnd type="none" w="med" len="med"/>
              <a:tailEnd type="none" w="med" len="med"/>
            </a:ln>
          </p:spPr>
        </p:sp>
        <p:sp>
          <p:nvSpPr>
            <p:cNvPr id="6156" name="Line 11"/>
            <p:cNvSpPr/>
            <p:nvPr/>
          </p:nvSpPr>
          <p:spPr>
            <a:xfrm>
              <a:off x="3132187" y="3140844"/>
              <a:ext cx="0" cy="360362"/>
            </a:xfrm>
            <a:prstGeom prst="line">
              <a:avLst/>
            </a:prstGeom>
            <a:ln w="38100" cap="flat" cmpd="sng">
              <a:solidFill>
                <a:schemeClr val="tx2"/>
              </a:solidFill>
              <a:prstDash val="solid"/>
              <a:headEnd type="none" w="med" len="med"/>
              <a:tailEnd type="triangle" w="med" len="med"/>
            </a:ln>
          </p:spPr>
        </p:sp>
      </p:grpSp>
      <p:sp>
        <p:nvSpPr>
          <p:cNvPr id="4" name="TextBox 12"/>
          <p:cNvSpPr txBox="1"/>
          <p:nvPr/>
        </p:nvSpPr>
        <p:spPr>
          <a:xfrm>
            <a:off x="6999019" y="3869446"/>
            <a:ext cx="2835910" cy="706755"/>
          </a:xfrm>
          <a:prstGeom prst="rect">
            <a:avLst/>
          </a:prstGeom>
          <a:noFill/>
        </p:spPr>
        <p:txBody>
          <a:bodyPr wrap="none" rtlCol="0">
            <a:spAutoFit/>
          </a:bodyPr>
          <a:p>
            <a:r>
              <a:rPr lang="zh-CN" altLang="en-US" sz="4000" b="1" dirty="0" smtClean="0">
                <a:solidFill>
                  <a:srgbClr val="FF0000"/>
                </a:solidFill>
              </a:rPr>
              <a:t>输出：</a:t>
            </a:r>
            <a:r>
              <a:rPr lang="en-US" altLang="zh-CN" sz="4000" b="1" dirty="0" smtClean="0">
                <a:solidFill>
                  <a:srgbClr val="FF0000"/>
                </a:solidFill>
              </a:rPr>
              <a:t>8    </a:t>
            </a:r>
            <a:r>
              <a:rPr lang="en-US" sz="4000" b="1" dirty="0" smtClean="0">
                <a:solidFill>
                  <a:srgbClr val="FF0000"/>
                </a:solidFill>
              </a:rPr>
              <a:t>5</a:t>
            </a:r>
            <a:endParaRPr lang="en-US" sz="4000" b="1" dirty="0" smtClean="0">
              <a:solidFill>
                <a:srgbClr val="FF0000"/>
              </a:solidFill>
            </a:endParaRPr>
          </a:p>
        </p:txBody>
      </p:sp>
      <p:sp>
        <p:nvSpPr>
          <p:cNvPr id="5" name="TextBox 12"/>
          <p:cNvSpPr txBox="1"/>
          <p:nvPr/>
        </p:nvSpPr>
        <p:spPr>
          <a:xfrm>
            <a:off x="6999019" y="5632206"/>
            <a:ext cx="2835910" cy="706755"/>
          </a:xfrm>
          <a:prstGeom prst="rect">
            <a:avLst/>
          </a:prstGeom>
          <a:noFill/>
        </p:spPr>
        <p:txBody>
          <a:bodyPr wrap="none" rtlCol="0">
            <a:spAutoFit/>
          </a:bodyPr>
          <a:p>
            <a:r>
              <a:rPr lang="zh-CN" altLang="en-US" sz="4000" b="1" dirty="0" smtClean="0">
                <a:solidFill>
                  <a:srgbClr val="FF0000"/>
                </a:solidFill>
              </a:rPr>
              <a:t>输出：</a:t>
            </a:r>
            <a:r>
              <a:rPr lang="en-US" altLang="zh-CN" sz="4000" b="1" dirty="0" smtClean="0">
                <a:solidFill>
                  <a:srgbClr val="FF0000"/>
                </a:solidFill>
              </a:rPr>
              <a:t>8    </a:t>
            </a:r>
            <a:r>
              <a:rPr lang="en-US" sz="4000" b="1" dirty="0" smtClean="0">
                <a:solidFill>
                  <a:srgbClr val="FF0000"/>
                </a:solidFill>
              </a:rPr>
              <a:t>5</a:t>
            </a:r>
            <a:endParaRPr lang="en-US" sz="4000" b="1" dirty="0" smtClean="0">
              <a:solidFill>
                <a:srgbClr val="FF0000"/>
              </a:solidFill>
            </a:endParaRPr>
          </a:p>
        </p:txBody>
      </p:sp>
      <p:sp>
        <p:nvSpPr>
          <p:cNvPr id="8" name="矩形 7"/>
          <p:cNvSpPr/>
          <p:nvPr/>
        </p:nvSpPr>
        <p:spPr bwMode="auto">
          <a:xfrm>
            <a:off x="1575435" y="3793490"/>
            <a:ext cx="3769995" cy="1384300"/>
          </a:xfrm>
          <a:prstGeom prst="rect">
            <a:avLst/>
          </a:prstGeom>
          <a:noFill/>
          <a:ln w="47625">
            <a:solidFill>
              <a:srgbClr val="FF0000"/>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anchor="ct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cxnSp>
        <p:nvCxnSpPr>
          <p:cNvPr id="6" name="直接连接符 5"/>
          <p:cNvCxnSpPr/>
          <p:nvPr/>
        </p:nvCxnSpPr>
        <p:spPr>
          <a:xfrm>
            <a:off x="6061710" y="4645660"/>
            <a:ext cx="4935220" cy="0"/>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sp>
        <p:nvSpPr>
          <p:cNvPr id="7" name="矩形 6"/>
          <p:cNvSpPr/>
          <p:nvPr/>
        </p:nvSpPr>
        <p:spPr bwMode="auto">
          <a:xfrm>
            <a:off x="1536065" y="2289810"/>
            <a:ext cx="3769995" cy="1384300"/>
          </a:xfrm>
          <a:prstGeom prst="rect">
            <a:avLst/>
          </a:prstGeom>
          <a:noFill/>
          <a:ln w="47625">
            <a:solidFill>
              <a:srgbClr val="FF0000"/>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anchor="ct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 presetClass="exit" presetSubtype="10" fill="hold" grpId="1" nodeType="clickEffect">
                                  <p:stCondLst>
                                    <p:cond delay="0"/>
                                  </p:stCondLst>
                                  <p:childTnLst>
                                    <p:animEffect transition="out" filter="blinds(horizontal)">
                                      <p:cBhvr>
                                        <p:cTn id="27" dur="500"/>
                                        <p:tgtEl>
                                          <p:spTgt spid="8"/>
                                        </p:tgtEl>
                                      </p:cBhvr>
                                    </p:animEffect>
                                    <p:set>
                                      <p:cBhvr>
                                        <p:cTn id="28" dur="1" fill="hold">
                                          <p:stCondLst>
                                            <p:cond delay="499"/>
                                          </p:stCondLst>
                                        </p:cTn>
                                        <p:tgtEl>
                                          <p:spTgt spid="8"/>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ppt_x"/>
                                          </p:val>
                                        </p:tav>
                                        <p:tav tm="100000">
                                          <p:val>
                                            <p:strVal val="#ppt_x"/>
                                          </p:val>
                                        </p:tav>
                                      </p:tavLst>
                                    </p:anim>
                                    <p:anim calcmode="lin" valueType="num">
                                      <p:cBhvr additive="base">
                                        <p:cTn id="3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blinds(horizontal)">
                                      <p:cBhvr>
                                        <p:cTn id="39" dur="5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blinds(horizontal)">
                                      <p:cBhvr>
                                        <p:cTn id="44" dur="500"/>
                                        <p:tgtEl>
                                          <p:spTgt spid="7"/>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ppt_x"/>
                                          </p:val>
                                        </p:tav>
                                        <p:tav tm="100000">
                                          <p:val>
                                            <p:strVal val="#ppt_x"/>
                                          </p:val>
                                        </p:tav>
                                      </p:tavLst>
                                    </p:anim>
                                    <p:anim calcmode="lin" valueType="num">
                                      <p:cBhvr additive="base">
                                        <p:cTn id="5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13" grpId="0"/>
      <p:bldP spid="13" grpId="1"/>
      <p:bldP spid="4" grpId="0"/>
      <p:bldP spid="14" grpId="0"/>
      <p:bldP spid="5" grpId="0"/>
      <p:bldP spid="7" grpId="0" bldLvl="0" animBg="1"/>
      <p:bldP spid="8" grpId="1"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p:cNvSpPr>
          <p:nvPr>
            <p:ph type="title"/>
          </p:nvPr>
        </p:nvSpPr>
        <p:spPr/>
        <p:txBody>
          <a:bodyPr vert="horz" wrap="square" lIns="91440" tIns="45720" rIns="91440" bIns="45720" anchor="ctr"/>
          <a:lstStyle/>
          <a:p>
            <a:r>
              <a:rPr lang="zh-CN" altLang="en-US" dirty="0"/>
              <a:t>第</a:t>
            </a:r>
            <a:r>
              <a:rPr lang="en-US" altLang="zh-CN" dirty="0"/>
              <a:t>3</a:t>
            </a:r>
            <a:r>
              <a:rPr lang="zh-CN" altLang="en-US" dirty="0"/>
              <a:t>题</a:t>
            </a:r>
            <a:endParaRPr lang="zh-CN" altLang="en-US" dirty="0"/>
          </a:p>
        </p:txBody>
      </p:sp>
      <p:sp>
        <p:nvSpPr>
          <p:cNvPr id="5123" name="Text Box 4"/>
          <p:cNvSpPr txBox="1"/>
          <p:nvPr/>
        </p:nvSpPr>
        <p:spPr>
          <a:xfrm>
            <a:off x="3575050" y="1239838"/>
            <a:ext cx="5400675" cy="5015865"/>
          </a:xfrm>
          <a:prstGeom prst="rect">
            <a:avLst/>
          </a:prstGeom>
          <a:noFill/>
          <a:ln w="9525">
            <a:noFill/>
          </a:ln>
        </p:spPr>
        <p:txBody>
          <a:bodyPr>
            <a:spAutoFit/>
          </a:bodyPr>
          <a:lstStyle/>
          <a:p>
            <a:r>
              <a:rPr lang="en-US" altLang="zh-CN" sz="4000" dirty="0">
                <a:latin typeface="Arial" panose="020B0604020202020204" pitchFamily="34" charset="0"/>
              </a:rPr>
              <a:t>a = 30</a:t>
            </a:r>
            <a:endParaRPr lang="en-US" altLang="zh-CN" sz="4000" dirty="0">
              <a:latin typeface="Arial" panose="020B0604020202020204" pitchFamily="34" charset="0"/>
            </a:endParaRPr>
          </a:p>
          <a:p>
            <a:r>
              <a:rPr lang="en-US" altLang="zh-CN" sz="4000" dirty="0">
                <a:latin typeface="Arial" panose="020B0604020202020204" pitchFamily="34" charset="0"/>
              </a:rPr>
              <a:t>b = 20</a:t>
            </a:r>
            <a:endParaRPr lang="en-US" altLang="zh-CN" sz="4000" dirty="0">
              <a:latin typeface="Arial" panose="020B0604020202020204" pitchFamily="34" charset="0"/>
            </a:endParaRPr>
          </a:p>
          <a:p>
            <a:endParaRPr lang="en-US" altLang="zh-CN" sz="4000" dirty="0">
              <a:latin typeface="Arial" panose="020B0604020202020204" pitchFamily="34" charset="0"/>
            </a:endParaRPr>
          </a:p>
          <a:p>
            <a:r>
              <a:rPr lang="en-US" altLang="zh-CN" sz="4000" dirty="0">
                <a:latin typeface="Arial" panose="020B0604020202020204" pitchFamily="34" charset="0"/>
              </a:rPr>
              <a:t>if a &gt; b :</a:t>
            </a:r>
            <a:endParaRPr lang="en-US" altLang="zh-CN" sz="4000" dirty="0">
              <a:latin typeface="Arial" panose="020B0604020202020204" pitchFamily="34" charset="0"/>
            </a:endParaRPr>
          </a:p>
          <a:p>
            <a:r>
              <a:rPr lang="en-US" altLang="zh-CN" sz="4000" dirty="0">
                <a:latin typeface="Arial" panose="020B0604020202020204" pitchFamily="34" charset="0"/>
              </a:rPr>
              <a:t>   print ( a , b )</a:t>
            </a:r>
            <a:endParaRPr lang="en-US" altLang="zh-CN" sz="4000" dirty="0">
              <a:latin typeface="Arial" panose="020B0604020202020204" pitchFamily="34" charset="0"/>
            </a:endParaRPr>
          </a:p>
          <a:p>
            <a:r>
              <a:rPr lang="en-US" altLang="zh-CN" sz="4000" dirty="0">
                <a:latin typeface="Arial" panose="020B0604020202020204" pitchFamily="34" charset="0"/>
              </a:rPr>
              <a:t>else :</a:t>
            </a:r>
            <a:endParaRPr lang="en-US" altLang="zh-CN" sz="4000" dirty="0">
              <a:latin typeface="Arial" panose="020B0604020202020204" pitchFamily="34" charset="0"/>
            </a:endParaRPr>
          </a:p>
          <a:p>
            <a:r>
              <a:rPr lang="en-US" altLang="zh-CN" sz="4000" dirty="0">
                <a:latin typeface="Arial" panose="020B0604020202020204" pitchFamily="34" charset="0"/>
              </a:rPr>
              <a:t>   print ( b , a )</a:t>
            </a:r>
            <a:endParaRPr lang="en-US" altLang="zh-CN" sz="4000" dirty="0">
              <a:latin typeface="Arial" panose="020B0604020202020204" pitchFamily="34" charset="0"/>
            </a:endParaRPr>
          </a:p>
          <a:p>
            <a:endParaRPr lang="en-US" altLang="zh-CN" sz="4000" dirty="0">
              <a:latin typeface="Arial" panose="020B0604020202020204" pitchFamily="34" charset="0"/>
            </a:endParaRPr>
          </a:p>
        </p:txBody>
      </p:sp>
      <p:sp>
        <p:nvSpPr>
          <p:cNvPr id="5124" name="WordArt 5"/>
          <p:cNvSpPr>
            <a:spLocks noTextEdit="1"/>
          </p:cNvSpPr>
          <p:nvPr/>
        </p:nvSpPr>
        <p:spPr>
          <a:xfrm>
            <a:off x="7967980" y="3873818"/>
            <a:ext cx="1143000" cy="457200"/>
          </a:xfrm>
          <a:prstGeom prst="rect">
            <a:avLst/>
          </a:prstGeom>
        </p:spPr>
        <p:txBody>
          <a:bodyPr wrap="none" fromWordArt="1">
            <a:prstTxWarp prst="textPlain">
              <a:avLst>
                <a:gd name="adj" fmla="val 50000"/>
              </a:avLst>
            </a:prstTxWarp>
            <a:normAutofit fontScale="65000" lnSpcReduction="10000"/>
          </a:bodyPr>
          <a:lstStyle/>
          <a:p>
            <a:pPr algn="ctr" eaLnBrk="0" hangingPunct="0"/>
            <a:r>
              <a:rPr lang="en-US" altLang="zh-CN"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3</a:t>
            </a:r>
            <a:r>
              <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0   </a:t>
            </a:r>
            <a:r>
              <a:rPr lang="en-US" altLang="zh-CN"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2</a:t>
            </a:r>
            <a:r>
              <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0</a:t>
            </a:r>
            <a:endPar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grpSp>
        <p:nvGrpSpPr>
          <p:cNvPr id="2" name="组合 8"/>
          <p:cNvGrpSpPr/>
          <p:nvPr/>
        </p:nvGrpSpPr>
        <p:grpSpPr>
          <a:xfrm>
            <a:off x="4656138" y="2606675"/>
            <a:ext cx="5543550" cy="576263"/>
            <a:chOff x="3132187" y="2924944"/>
            <a:chExt cx="5040213" cy="576262"/>
          </a:xfrm>
        </p:grpSpPr>
        <p:sp>
          <p:nvSpPr>
            <p:cNvPr id="5127" name="Text Box 4"/>
            <p:cNvSpPr txBox="1"/>
            <p:nvPr/>
          </p:nvSpPr>
          <p:spPr>
            <a:xfrm>
              <a:off x="5580112" y="2924944"/>
              <a:ext cx="2592288" cy="460374"/>
            </a:xfrm>
            <a:prstGeom prst="rect">
              <a:avLst/>
            </a:prstGeom>
            <a:solidFill>
              <a:schemeClr val="accent1">
                <a:alpha val="63136"/>
              </a:schemeClr>
            </a:solidFill>
            <a:ln w="9525" cap="flat" cmpd="sng">
              <a:solidFill>
                <a:schemeClr val="tx2"/>
              </a:solidFill>
              <a:prstDash val="solid"/>
              <a:miter/>
              <a:headEnd type="none" w="med" len="med"/>
              <a:tailEnd type="none" w="med" len="med"/>
            </a:ln>
          </p:spPr>
          <p:txBody>
            <a:bodyPr>
              <a:spAutoFit/>
            </a:bodyPr>
            <a:lstStyle/>
            <a:p>
              <a:pPr>
                <a:spcBef>
                  <a:spcPct val="50000"/>
                </a:spcBef>
              </a:pPr>
              <a:r>
                <a:rPr lang="zh-CN" altLang="en-US" sz="2400" b="1" dirty="0">
                  <a:solidFill>
                    <a:schemeClr val="accent2"/>
                  </a:solidFill>
                  <a:latin typeface="Arial" panose="020B0604020202020204" pitchFamily="34" charset="0"/>
                </a:rPr>
                <a:t>条件是否成立</a:t>
              </a:r>
              <a:endParaRPr lang="en-US" altLang="zh-CN" sz="2400" b="1" dirty="0">
                <a:solidFill>
                  <a:schemeClr val="accent2"/>
                </a:solidFill>
                <a:latin typeface="Arial" panose="020B0604020202020204" pitchFamily="34" charset="0"/>
              </a:endParaRPr>
            </a:p>
          </p:txBody>
        </p:sp>
        <p:sp>
          <p:nvSpPr>
            <p:cNvPr id="5128" name="Line 8"/>
            <p:cNvSpPr/>
            <p:nvPr/>
          </p:nvSpPr>
          <p:spPr>
            <a:xfrm flipH="1">
              <a:off x="3132187" y="3140844"/>
              <a:ext cx="2447925" cy="0"/>
            </a:xfrm>
            <a:prstGeom prst="line">
              <a:avLst/>
            </a:prstGeom>
            <a:ln w="38100" cap="flat" cmpd="sng">
              <a:solidFill>
                <a:schemeClr val="tx2"/>
              </a:solidFill>
              <a:prstDash val="solid"/>
              <a:headEnd type="none" w="med" len="med"/>
              <a:tailEnd type="none" w="med" len="med"/>
            </a:ln>
          </p:spPr>
        </p:sp>
        <p:sp>
          <p:nvSpPr>
            <p:cNvPr id="5129" name="Line 11"/>
            <p:cNvSpPr/>
            <p:nvPr/>
          </p:nvSpPr>
          <p:spPr>
            <a:xfrm>
              <a:off x="3132187" y="3140844"/>
              <a:ext cx="0" cy="360362"/>
            </a:xfrm>
            <a:prstGeom prst="line">
              <a:avLst/>
            </a:prstGeom>
            <a:ln w="38100" cap="flat" cmpd="sng">
              <a:solidFill>
                <a:schemeClr val="tx2"/>
              </a:solidFill>
              <a:prstDash val="solid"/>
              <a:headEnd type="none" w="med" len="med"/>
              <a:tailEnd type="triangle" w="med" len="med"/>
            </a:ln>
          </p:spPr>
        </p:sp>
      </p:grpSp>
      <p:sp>
        <p:nvSpPr>
          <p:cNvPr id="8" name="矩形 7"/>
          <p:cNvSpPr/>
          <p:nvPr/>
        </p:nvSpPr>
        <p:spPr bwMode="auto">
          <a:xfrm>
            <a:off x="3303270" y="2947035"/>
            <a:ext cx="3769995" cy="1384300"/>
          </a:xfrm>
          <a:prstGeom prst="rect">
            <a:avLst/>
          </a:prstGeom>
          <a:noFill/>
          <a:ln w="47625">
            <a:solidFill>
              <a:srgbClr val="FF0000"/>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124"/>
                                        </p:tgtEl>
                                        <p:attrNameLst>
                                          <p:attrName>style.visibility</p:attrName>
                                        </p:attrNameLst>
                                      </p:cBhvr>
                                      <p:to>
                                        <p:strVal val="visible"/>
                                      </p:to>
                                    </p:set>
                                    <p:anim calcmode="lin" valueType="num">
                                      <p:cBhvr additive="base">
                                        <p:cTn id="17" dur="500" fill="hold"/>
                                        <p:tgtEl>
                                          <p:spTgt spid="5124"/>
                                        </p:tgtEl>
                                        <p:attrNameLst>
                                          <p:attrName>ppt_x</p:attrName>
                                        </p:attrNameLst>
                                      </p:cBhvr>
                                      <p:tavLst>
                                        <p:tav tm="0">
                                          <p:val>
                                            <p:strVal val="#ppt_x"/>
                                          </p:val>
                                        </p:tav>
                                        <p:tav tm="100000">
                                          <p:val>
                                            <p:strVal val="#ppt_x"/>
                                          </p:val>
                                        </p:tav>
                                      </p:tavLst>
                                    </p:anim>
                                    <p:anim calcmode="lin" valueType="num">
                                      <p:cBhvr additive="base">
                                        <p:cTn id="18" dur="500" fill="hold"/>
                                        <p:tgtEl>
                                          <p:spTgt spid="5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p:cNvSpPr>
          <p:nvPr>
            <p:ph type="title"/>
          </p:nvPr>
        </p:nvSpPr>
        <p:spPr/>
        <p:txBody>
          <a:bodyPr vert="horz" wrap="square" lIns="91440" tIns="45720" rIns="91440" bIns="45720" anchor="ctr"/>
          <a:lstStyle/>
          <a:p>
            <a:r>
              <a:rPr lang="zh-CN" altLang="en-US" dirty="0"/>
              <a:t>第</a:t>
            </a:r>
            <a:r>
              <a:rPr lang="en-US" altLang="zh-CN" dirty="0"/>
              <a:t>1</a:t>
            </a:r>
            <a:r>
              <a:rPr lang="zh-CN" altLang="en-US" dirty="0"/>
              <a:t>题</a:t>
            </a:r>
            <a:endParaRPr lang="zh-CN" altLang="en-US" dirty="0"/>
          </a:p>
        </p:txBody>
      </p:sp>
      <p:sp>
        <p:nvSpPr>
          <p:cNvPr id="5123" name="Text Box 4"/>
          <p:cNvSpPr txBox="1"/>
          <p:nvPr/>
        </p:nvSpPr>
        <p:spPr>
          <a:xfrm>
            <a:off x="3575050" y="1239838"/>
            <a:ext cx="5400675" cy="5015865"/>
          </a:xfrm>
          <a:prstGeom prst="rect">
            <a:avLst/>
          </a:prstGeom>
          <a:noFill/>
          <a:ln w="9525">
            <a:noFill/>
          </a:ln>
        </p:spPr>
        <p:txBody>
          <a:bodyPr>
            <a:spAutoFit/>
          </a:bodyPr>
          <a:lstStyle/>
          <a:p>
            <a:r>
              <a:rPr lang="en-US" altLang="zh-CN" sz="4000" dirty="0">
                <a:solidFill>
                  <a:srgbClr val="FF0000"/>
                </a:solidFill>
                <a:latin typeface="Arial" panose="020B0604020202020204" pitchFamily="34" charset="0"/>
              </a:rPr>
              <a:t>a = 10</a:t>
            </a:r>
            <a:endParaRPr lang="en-US" altLang="zh-CN" sz="4000" dirty="0">
              <a:latin typeface="Arial" panose="020B0604020202020204" pitchFamily="34" charset="0"/>
            </a:endParaRPr>
          </a:p>
          <a:p>
            <a:r>
              <a:rPr lang="en-US" altLang="zh-CN" sz="4000" dirty="0">
                <a:latin typeface="Arial" panose="020B0604020202020204" pitchFamily="34" charset="0"/>
              </a:rPr>
              <a:t>b = 20</a:t>
            </a:r>
            <a:endParaRPr lang="en-US" altLang="zh-CN" sz="4000" dirty="0">
              <a:latin typeface="Arial" panose="020B0604020202020204" pitchFamily="34" charset="0"/>
            </a:endParaRPr>
          </a:p>
          <a:p>
            <a:endParaRPr lang="en-US" altLang="zh-CN" sz="4000" dirty="0">
              <a:latin typeface="Arial" panose="020B0604020202020204" pitchFamily="34" charset="0"/>
            </a:endParaRPr>
          </a:p>
          <a:p>
            <a:r>
              <a:rPr lang="en-US" altLang="zh-CN" sz="4000" dirty="0">
                <a:latin typeface="Arial" panose="020B0604020202020204" pitchFamily="34" charset="0"/>
              </a:rPr>
              <a:t>if a &gt; b :</a:t>
            </a:r>
            <a:endParaRPr lang="en-US" altLang="zh-CN" sz="4000" dirty="0">
              <a:latin typeface="Arial" panose="020B0604020202020204" pitchFamily="34" charset="0"/>
            </a:endParaRPr>
          </a:p>
          <a:p>
            <a:r>
              <a:rPr lang="en-US" altLang="zh-CN" sz="4000" dirty="0">
                <a:latin typeface="Arial" panose="020B0604020202020204" pitchFamily="34" charset="0"/>
              </a:rPr>
              <a:t>   print ( a , b )</a:t>
            </a:r>
            <a:endParaRPr lang="en-US" altLang="zh-CN" sz="4000" dirty="0">
              <a:latin typeface="Arial" panose="020B0604020202020204" pitchFamily="34" charset="0"/>
            </a:endParaRPr>
          </a:p>
          <a:p>
            <a:r>
              <a:rPr lang="en-US" altLang="zh-CN" sz="4000" dirty="0">
                <a:latin typeface="Arial" panose="020B0604020202020204" pitchFamily="34" charset="0"/>
              </a:rPr>
              <a:t>else :</a:t>
            </a:r>
            <a:endParaRPr lang="en-US" altLang="zh-CN" sz="4000" dirty="0">
              <a:latin typeface="Arial" panose="020B0604020202020204" pitchFamily="34" charset="0"/>
            </a:endParaRPr>
          </a:p>
          <a:p>
            <a:r>
              <a:rPr lang="en-US" altLang="zh-CN" sz="4000" dirty="0">
                <a:latin typeface="Arial" panose="020B0604020202020204" pitchFamily="34" charset="0"/>
              </a:rPr>
              <a:t>   print ( b , a )</a:t>
            </a:r>
            <a:endParaRPr lang="en-US" altLang="zh-CN" sz="4000" dirty="0">
              <a:latin typeface="Arial" panose="020B0604020202020204" pitchFamily="34" charset="0"/>
            </a:endParaRPr>
          </a:p>
          <a:p>
            <a:endParaRPr lang="en-US" altLang="zh-CN" sz="4000" dirty="0">
              <a:latin typeface="Arial" panose="020B0604020202020204" pitchFamily="34" charset="0"/>
            </a:endParaRPr>
          </a:p>
        </p:txBody>
      </p:sp>
      <p:sp>
        <p:nvSpPr>
          <p:cNvPr id="5124" name="WordArt 5"/>
          <p:cNvSpPr>
            <a:spLocks noTextEdit="1"/>
          </p:cNvSpPr>
          <p:nvPr/>
        </p:nvSpPr>
        <p:spPr>
          <a:xfrm>
            <a:off x="7921625" y="5056188"/>
            <a:ext cx="1143000" cy="457200"/>
          </a:xfrm>
          <a:prstGeom prst="rect">
            <a:avLst/>
          </a:prstGeom>
        </p:spPr>
        <p:txBody>
          <a:bodyPr wrap="none" fromWordArt="1">
            <a:prstTxWarp prst="textPlain">
              <a:avLst>
                <a:gd name="adj" fmla="val 50000"/>
              </a:avLst>
            </a:prstTxWarp>
            <a:normAutofit fontScale="75000" lnSpcReduction="10000"/>
          </a:bodyPr>
          <a:lstStyle/>
          <a:p>
            <a:pPr algn="ctr" eaLnBrk="0" hangingPunct="0"/>
            <a:r>
              <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20   10</a:t>
            </a:r>
            <a:endPar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grpSp>
        <p:nvGrpSpPr>
          <p:cNvPr id="2" name="组合 8"/>
          <p:cNvGrpSpPr/>
          <p:nvPr/>
        </p:nvGrpSpPr>
        <p:grpSpPr>
          <a:xfrm>
            <a:off x="4656138" y="2606675"/>
            <a:ext cx="5543550" cy="576263"/>
            <a:chOff x="3132187" y="2924944"/>
            <a:chExt cx="5040213" cy="576262"/>
          </a:xfrm>
        </p:grpSpPr>
        <p:sp>
          <p:nvSpPr>
            <p:cNvPr id="5127" name="Text Box 4"/>
            <p:cNvSpPr txBox="1"/>
            <p:nvPr/>
          </p:nvSpPr>
          <p:spPr>
            <a:xfrm>
              <a:off x="5580112" y="2924944"/>
              <a:ext cx="2592288" cy="460374"/>
            </a:xfrm>
            <a:prstGeom prst="rect">
              <a:avLst/>
            </a:prstGeom>
            <a:solidFill>
              <a:schemeClr val="accent1">
                <a:alpha val="63136"/>
              </a:schemeClr>
            </a:solidFill>
            <a:ln w="9525" cap="flat" cmpd="sng">
              <a:solidFill>
                <a:schemeClr val="tx2"/>
              </a:solidFill>
              <a:prstDash val="solid"/>
              <a:miter/>
              <a:headEnd type="none" w="med" len="med"/>
              <a:tailEnd type="none" w="med" len="med"/>
            </a:ln>
          </p:spPr>
          <p:txBody>
            <a:bodyPr>
              <a:spAutoFit/>
            </a:bodyPr>
            <a:lstStyle/>
            <a:p>
              <a:pPr>
                <a:spcBef>
                  <a:spcPct val="50000"/>
                </a:spcBef>
              </a:pPr>
              <a:r>
                <a:rPr lang="zh-CN" altLang="en-US" sz="2400" b="1" dirty="0">
                  <a:solidFill>
                    <a:schemeClr val="accent2"/>
                  </a:solidFill>
                  <a:latin typeface="Arial" panose="020B0604020202020204" pitchFamily="34" charset="0"/>
                </a:rPr>
                <a:t>条件是否成立</a:t>
              </a:r>
              <a:endParaRPr lang="en-US" altLang="zh-CN" sz="2400" b="1" dirty="0">
                <a:solidFill>
                  <a:schemeClr val="accent2"/>
                </a:solidFill>
                <a:latin typeface="Arial" panose="020B0604020202020204" pitchFamily="34" charset="0"/>
              </a:endParaRPr>
            </a:p>
          </p:txBody>
        </p:sp>
        <p:sp>
          <p:nvSpPr>
            <p:cNvPr id="5128" name="Line 8"/>
            <p:cNvSpPr/>
            <p:nvPr/>
          </p:nvSpPr>
          <p:spPr>
            <a:xfrm flipH="1">
              <a:off x="3132187" y="3140844"/>
              <a:ext cx="2447925" cy="0"/>
            </a:xfrm>
            <a:prstGeom prst="line">
              <a:avLst/>
            </a:prstGeom>
            <a:ln w="38100" cap="flat" cmpd="sng">
              <a:solidFill>
                <a:schemeClr val="tx2"/>
              </a:solidFill>
              <a:prstDash val="solid"/>
              <a:headEnd type="none" w="med" len="med"/>
              <a:tailEnd type="none" w="med" len="med"/>
            </a:ln>
          </p:spPr>
        </p:sp>
        <p:sp>
          <p:nvSpPr>
            <p:cNvPr id="5129" name="Line 11"/>
            <p:cNvSpPr/>
            <p:nvPr/>
          </p:nvSpPr>
          <p:spPr>
            <a:xfrm>
              <a:off x="3132187" y="3140844"/>
              <a:ext cx="0" cy="360362"/>
            </a:xfrm>
            <a:prstGeom prst="line">
              <a:avLst/>
            </a:prstGeom>
            <a:ln w="38100" cap="flat" cmpd="sng">
              <a:solidFill>
                <a:schemeClr val="tx2"/>
              </a:solidFill>
              <a:prstDash val="solid"/>
              <a:headEnd type="none" w="med" len="med"/>
              <a:tailEnd type="triangle" w="med" len="med"/>
            </a:ln>
          </p:spPr>
        </p:sp>
      </p:grpSp>
      <p:sp>
        <p:nvSpPr>
          <p:cNvPr id="8" name="矩形 7"/>
          <p:cNvSpPr/>
          <p:nvPr/>
        </p:nvSpPr>
        <p:spPr bwMode="auto">
          <a:xfrm>
            <a:off x="3288030" y="4335780"/>
            <a:ext cx="3769995" cy="1384300"/>
          </a:xfrm>
          <a:prstGeom prst="rect">
            <a:avLst/>
          </a:prstGeom>
          <a:noFill/>
          <a:ln w="47625">
            <a:solidFill>
              <a:srgbClr val="FF0000"/>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124"/>
                                        </p:tgtEl>
                                        <p:attrNameLst>
                                          <p:attrName>style.visibility</p:attrName>
                                        </p:attrNameLst>
                                      </p:cBhvr>
                                      <p:to>
                                        <p:strVal val="visible"/>
                                      </p:to>
                                    </p:set>
                                    <p:anim calcmode="lin" valueType="num">
                                      <p:cBhvr additive="base">
                                        <p:cTn id="17" dur="500" fill="hold"/>
                                        <p:tgtEl>
                                          <p:spTgt spid="5124"/>
                                        </p:tgtEl>
                                        <p:attrNameLst>
                                          <p:attrName>ppt_x</p:attrName>
                                        </p:attrNameLst>
                                      </p:cBhvr>
                                      <p:tavLst>
                                        <p:tav tm="0">
                                          <p:val>
                                            <p:strVal val="#ppt_x"/>
                                          </p:val>
                                        </p:tav>
                                        <p:tav tm="100000">
                                          <p:val>
                                            <p:strVal val="#ppt_x"/>
                                          </p:val>
                                        </p:tav>
                                      </p:tavLst>
                                    </p:anim>
                                    <p:anim calcmode="lin" valueType="num">
                                      <p:cBhvr additive="base">
                                        <p:cTn id="18" dur="500" fill="hold"/>
                                        <p:tgtEl>
                                          <p:spTgt spid="5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894840" y="1452880"/>
            <a:ext cx="6879590" cy="5015865"/>
          </a:xfrm>
          <a:prstGeom prst="rect">
            <a:avLst/>
          </a:prstGeom>
          <a:noFill/>
        </p:spPr>
        <p:txBody>
          <a:bodyPr wrap="none" rtlCol="0">
            <a:spAutoFit/>
          </a:bodyPr>
          <a:lstStyle/>
          <a:p>
            <a:pPr algn="l"/>
            <a:r>
              <a:rPr lang="zh-CN" altLang="en-US" sz="4000"/>
              <a:t>s=float(input("请输入成绩："))</a:t>
            </a:r>
            <a:endParaRPr lang="zh-CN" altLang="en-US" sz="4000"/>
          </a:p>
          <a:p>
            <a:pPr algn="l"/>
            <a:endParaRPr lang="zh-CN" altLang="en-US" sz="4000"/>
          </a:p>
          <a:p>
            <a:pPr algn="l"/>
            <a:r>
              <a:rPr lang="zh-CN" altLang="en-US" sz="4000">
                <a:solidFill>
                  <a:srgbClr val="FFC000"/>
                </a:solidFill>
              </a:rPr>
              <a:t>if </a:t>
            </a:r>
            <a:r>
              <a:rPr lang="zh-CN" altLang="en-US" sz="4000"/>
              <a:t>  s&gt;=60 </a:t>
            </a:r>
            <a:r>
              <a:rPr lang="zh-CN" altLang="en-US" sz="4000">
                <a:solidFill>
                  <a:srgbClr val="FF0000"/>
                </a:solidFill>
              </a:rPr>
              <a:t>:</a:t>
            </a:r>
            <a:endParaRPr lang="zh-CN" altLang="en-US" sz="4000"/>
          </a:p>
          <a:p>
            <a:pPr algn="l"/>
            <a:r>
              <a:rPr lang="zh-CN" altLang="en-US" sz="4000">
                <a:solidFill>
                  <a:schemeClr val="accent1">
                    <a:lumMod val="60000"/>
                    <a:lumOff val="40000"/>
                  </a:schemeClr>
                </a:solidFill>
              </a:rPr>
              <a:t>     </a:t>
            </a:r>
            <a:r>
              <a:rPr lang="zh-CN" altLang="en-US" sz="4000"/>
              <a:t> print("成绩合格了")</a:t>
            </a:r>
            <a:endParaRPr lang="zh-CN" altLang="en-US" sz="4000"/>
          </a:p>
          <a:p>
            <a:pPr algn="l"/>
            <a:endParaRPr lang="zh-CN" altLang="en-US" sz="4000"/>
          </a:p>
          <a:p>
            <a:pPr algn="l"/>
            <a:r>
              <a:rPr lang="en-US" altLang="zh-CN" sz="4000"/>
              <a:t>else </a:t>
            </a:r>
            <a:r>
              <a:rPr lang="en-US" altLang="zh-CN" sz="4000">
                <a:solidFill>
                  <a:srgbClr val="FF0000"/>
                </a:solidFill>
              </a:rPr>
              <a:t>:</a:t>
            </a:r>
            <a:endParaRPr lang="en-US" altLang="zh-CN" sz="4000"/>
          </a:p>
          <a:p>
            <a:pPr algn="l"/>
            <a:r>
              <a:rPr lang="en-US" altLang="zh-CN" sz="4000"/>
              <a:t>      </a:t>
            </a:r>
            <a:r>
              <a:rPr lang="zh-CN" altLang="en-US" sz="4000">
                <a:sym typeface="+mn-ea"/>
              </a:rPr>
              <a:t>print("成绩不合格")</a:t>
            </a:r>
            <a:endParaRPr lang="zh-CN" altLang="en-US" sz="4000"/>
          </a:p>
          <a:p>
            <a:pPr algn="l"/>
            <a:endParaRPr lang="en-US" altLang="zh-CN" sz="4000"/>
          </a:p>
        </p:txBody>
      </p:sp>
      <p:sp>
        <p:nvSpPr>
          <p:cNvPr id="3" name="文本框 2"/>
          <p:cNvSpPr txBox="1"/>
          <p:nvPr/>
        </p:nvSpPr>
        <p:spPr>
          <a:xfrm>
            <a:off x="6911975" y="2468245"/>
            <a:ext cx="3738880" cy="521970"/>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r>
              <a:rPr lang="zh-CN" altLang="en-US" sz="2800"/>
              <a:t>冒号后的代码需要缩进</a:t>
            </a:r>
            <a:endParaRPr lang="zh-CN" altLang="en-US" sz="2800"/>
          </a:p>
        </p:txBody>
      </p:sp>
      <p:cxnSp>
        <p:nvCxnSpPr>
          <p:cNvPr id="4" name="直接箭头连接符 3"/>
          <p:cNvCxnSpPr>
            <a:stCxn id="3" idx="1"/>
          </p:cNvCxnSpPr>
          <p:nvPr/>
        </p:nvCxnSpPr>
        <p:spPr>
          <a:xfrm flipH="1">
            <a:off x="4502150" y="2729230"/>
            <a:ext cx="2409825" cy="207645"/>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278130" y="4309745"/>
            <a:ext cx="894080" cy="521970"/>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r>
              <a:rPr lang="zh-CN" altLang="en-US" sz="2800"/>
              <a:t>缩进</a:t>
            </a:r>
            <a:endParaRPr lang="zh-CN" altLang="en-US" sz="2800"/>
          </a:p>
        </p:txBody>
      </p:sp>
      <p:sp>
        <p:nvSpPr>
          <p:cNvPr id="6" name="矩形 5"/>
          <p:cNvSpPr/>
          <p:nvPr/>
        </p:nvSpPr>
        <p:spPr>
          <a:xfrm>
            <a:off x="2028825" y="3435350"/>
            <a:ext cx="253365" cy="570865"/>
          </a:xfrm>
          <a:prstGeom prst="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93950" y="3435350"/>
            <a:ext cx="253365" cy="570865"/>
          </a:xfrm>
          <a:prstGeom prst="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箭头连接符 7"/>
          <p:cNvCxnSpPr/>
          <p:nvPr/>
        </p:nvCxnSpPr>
        <p:spPr>
          <a:xfrm flipV="1">
            <a:off x="1172210" y="4189095"/>
            <a:ext cx="1189355" cy="273685"/>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2028825" y="5229225"/>
            <a:ext cx="253365" cy="570865"/>
          </a:xfrm>
          <a:prstGeom prst="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矩形 9"/>
          <p:cNvSpPr/>
          <p:nvPr/>
        </p:nvSpPr>
        <p:spPr>
          <a:xfrm>
            <a:off x="2393950" y="5229225"/>
            <a:ext cx="253365" cy="570865"/>
          </a:xfrm>
          <a:prstGeom prst="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11" name="直接箭头连接符 10"/>
          <p:cNvCxnSpPr/>
          <p:nvPr/>
        </p:nvCxnSpPr>
        <p:spPr>
          <a:xfrm>
            <a:off x="1218565" y="4786630"/>
            <a:ext cx="663575" cy="663575"/>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nvCxnSpPr>
        <p:spPr>
          <a:xfrm flipH="1">
            <a:off x="3394710" y="3212465"/>
            <a:ext cx="7145655" cy="162052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par>
                                <p:cTn id="11" presetID="3" presetClass="entr" presetSubtype="1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linds(horizont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
                                        <p:tgtEl>
                                          <p:spTgt spid="5"/>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horizontal)">
                                      <p:cBhvr>
                                        <p:cTn id="21" dur="500"/>
                                        <p:tgtEl>
                                          <p:spTgt spid="6"/>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linds(horizontal)">
                                      <p:cBhvr>
                                        <p:cTn id="24" dur="500"/>
                                        <p:tgtEl>
                                          <p:spTgt spid="7"/>
                                        </p:tgtEl>
                                      </p:cBhvr>
                                    </p:animEffect>
                                  </p:childTnLst>
                                </p:cTn>
                              </p:par>
                              <p:par>
                                <p:cTn id="25" presetID="3" presetClass="entr" presetSubtype="1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linds(horizontal)">
                                      <p:cBhvr>
                                        <p:cTn id="30" dur="500"/>
                                        <p:tgtEl>
                                          <p:spTgt spid="9"/>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linds(horizontal)">
                                      <p:cBhvr>
                                        <p:cTn id="33" dur="500"/>
                                        <p:tgtEl>
                                          <p:spTgt spid="10"/>
                                        </p:tgtEl>
                                      </p:cBhvr>
                                    </p:animEffect>
                                  </p:childTnLst>
                                </p:cTn>
                              </p:par>
                              <p:par>
                                <p:cTn id="34" presetID="3" presetClass="entr" presetSubtype="1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linds(horizontal)">
                                      <p:cBhvr>
                                        <p:cTn id="3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6" grpId="0" animBg="1"/>
      <p:bldP spid="7" grpId="0" animBg="1"/>
      <p:bldP spid="9" grpId="0" animBg="1"/>
      <p:bldP spid="10" grpId="0" animBg="1"/>
      <p:bldP spid="5" grpId="1" animBg="1"/>
      <p:bldP spid="6" grpId="1" animBg="1"/>
      <p:bldP spid="7" grpId="1" animBg="1"/>
      <p:bldP spid="9" grpId="1" animBg="1"/>
      <p:bldP spid="10"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172845" y="1036320"/>
            <a:ext cx="9444355" cy="4523105"/>
          </a:xfrm>
          <a:prstGeom prst="rect">
            <a:avLst/>
          </a:prstGeom>
          <a:noFill/>
        </p:spPr>
        <p:txBody>
          <a:bodyPr wrap="square" rtlCol="0">
            <a:spAutoFit/>
          </a:bodyPr>
          <a:p>
            <a:r>
              <a:rPr lang="zh-CN" altLang="en-US" sz="3200"/>
              <a:t>下列说法错误的是：</a:t>
            </a:r>
            <a:endParaRPr lang="zh-CN" altLang="en-US" sz="3200"/>
          </a:p>
          <a:p>
            <a:endParaRPr lang="zh-CN" altLang="en-US" sz="3200"/>
          </a:p>
          <a:p>
            <a:r>
              <a:rPr lang="zh-CN" altLang="en-US" sz="3200"/>
              <a:t>A. a等于b 的关系表达式是：a=b</a:t>
            </a:r>
            <a:endParaRPr lang="zh-CN" altLang="en-US" sz="3200"/>
          </a:p>
          <a:p>
            <a:endParaRPr lang="zh-CN" altLang="en-US" sz="3200"/>
          </a:p>
          <a:p>
            <a:r>
              <a:rPr lang="zh-CN" altLang="en-US" sz="3200"/>
              <a:t>B. a不等于b 的关系表达式是：a!=b</a:t>
            </a:r>
            <a:endParaRPr lang="zh-CN" altLang="en-US" sz="3200"/>
          </a:p>
          <a:p>
            <a:endParaRPr lang="zh-CN" altLang="en-US" sz="3200"/>
          </a:p>
          <a:p>
            <a:r>
              <a:rPr lang="zh-CN" altLang="en-US" sz="3200"/>
              <a:t>C.if语句后面要有冒号，冒号后面的代码要缩进</a:t>
            </a:r>
            <a:endParaRPr lang="zh-CN" altLang="en-US" sz="3200"/>
          </a:p>
          <a:p>
            <a:endParaRPr lang="zh-CN" altLang="en-US" sz="3200"/>
          </a:p>
          <a:p>
            <a:r>
              <a:rPr lang="zh-CN" altLang="en-US" sz="3200"/>
              <a:t>D.else语句后面要有冒号，冒号后面的代码要缩进</a:t>
            </a:r>
            <a:endParaRPr lang="zh-CN" altLang="en-US" sz="32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172845" y="1036320"/>
            <a:ext cx="9444355" cy="4523105"/>
          </a:xfrm>
          <a:prstGeom prst="rect">
            <a:avLst/>
          </a:prstGeom>
          <a:noFill/>
        </p:spPr>
        <p:txBody>
          <a:bodyPr wrap="square" rtlCol="0">
            <a:spAutoFit/>
          </a:bodyPr>
          <a:p>
            <a:r>
              <a:rPr lang="zh-CN" altLang="en-US" sz="3200"/>
              <a:t>下面表达式的运行结果是True的是？</a:t>
            </a:r>
            <a:endParaRPr lang="zh-CN" altLang="en-US" sz="3200"/>
          </a:p>
          <a:p>
            <a:endParaRPr lang="zh-CN" altLang="en-US" sz="3200"/>
          </a:p>
          <a:p>
            <a:r>
              <a:rPr lang="zh-CN" altLang="en-US" sz="3200"/>
              <a:t>A.  5&gt;4 and 4&lt;3   </a:t>
            </a:r>
            <a:endParaRPr lang="zh-CN" altLang="en-US" sz="3200"/>
          </a:p>
          <a:p>
            <a:endParaRPr lang="zh-CN" altLang="en-US" sz="3200"/>
          </a:p>
          <a:p>
            <a:r>
              <a:rPr lang="zh-CN" altLang="en-US" sz="3200"/>
              <a:t>B. 5&gt;=4     </a:t>
            </a:r>
            <a:endParaRPr lang="zh-CN" altLang="en-US" sz="3200"/>
          </a:p>
          <a:p>
            <a:endParaRPr lang="zh-CN" altLang="en-US" sz="3200"/>
          </a:p>
          <a:p>
            <a:r>
              <a:rPr lang="zh-CN" altLang="en-US" sz="3200"/>
              <a:t>C. not 5&gt;4    </a:t>
            </a:r>
            <a:endParaRPr lang="zh-CN" altLang="en-US" sz="3200"/>
          </a:p>
          <a:p>
            <a:endParaRPr lang="zh-CN" altLang="en-US" sz="3200"/>
          </a:p>
          <a:p>
            <a:r>
              <a:rPr lang="zh-CN" altLang="en-US" sz="3200"/>
              <a:t>D.5==4 or 4&lt;3</a:t>
            </a:r>
            <a:endParaRPr lang="zh-CN" altLang="en-US" sz="32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820545" y="843915"/>
            <a:ext cx="8117840" cy="4246245"/>
          </a:xfrm>
          <a:prstGeom prst="rect">
            <a:avLst/>
          </a:prstGeom>
          <a:noFill/>
        </p:spPr>
        <p:txBody>
          <a:bodyPr wrap="square" rtlCol="0">
            <a:spAutoFit/>
          </a:bodyPr>
          <a:p>
            <a:r>
              <a:rPr lang="zh-CN" altLang="en-US" sz="5400"/>
              <a:t>课堂任务，补充程序：</a:t>
            </a:r>
            <a:endParaRPr lang="zh-CN" altLang="en-US" sz="5400"/>
          </a:p>
          <a:p>
            <a:r>
              <a:rPr lang="zh-CN" altLang="en-US" sz="5400"/>
              <a:t>①成绩是否合格。 ②PM2.5指数。</a:t>
            </a:r>
            <a:endParaRPr lang="zh-CN" altLang="en-US" sz="5400"/>
          </a:p>
          <a:p>
            <a:r>
              <a:rPr lang="zh-CN" altLang="en-US" sz="5400"/>
              <a:t>③判断奇偶数。 </a:t>
            </a:r>
            <a:endParaRPr lang="zh-CN" altLang="en-US" sz="5400"/>
          </a:p>
          <a:p>
            <a:r>
              <a:rPr lang="zh-CN" altLang="en-US" sz="5400"/>
              <a:t>④苹果打折。</a:t>
            </a:r>
            <a:endParaRPr lang="zh-CN" altLang="en-US" sz="5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WordArt 4"/>
          <p:cNvSpPr>
            <a:spLocks noTextEdit="1"/>
          </p:cNvSpPr>
          <p:nvPr/>
        </p:nvSpPr>
        <p:spPr>
          <a:xfrm>
            <a:off x="2566988" y="1052513"/>
            <a:ext cx="2233612" cy="457200"/>
          </a:xfrm>
          <a:prstGeom prst="rect">
            <a:avLst/>
          </a:prstGeom>
        </p:spPr>
        <p:txBody>
          <a:bodyPr wrap="none" fromWordArt="1">
            <a:prstTxWarp prst="textPlain">
              <a:avLst>
                <a:gd name="adj" fmla="val 50000"/>
              </a:avLst>
            </a:prstTxWarp>
            <a:normAutofit fontScale="75000" lnSpcReduction="10000"/>
          </a:bodyPr>
          <a:lstStyle/>
          <a:p>
            <a:pPr algn="ctr"/>
            <a:r>
              <a:rPr lang="zh-CN" altLang="en-US" sz="3600">
                <a:ln w="12700" cap="flat" cmpd="sng">
                  <a:solidFill>
                    <a:srgbClr val="3333CC"/>
                  </a:solidFill>
                  <a:prstDash val="solid"/>
                  <a:headEnd type="none" w="med" len="med"/>
                  <a:tailEnd type="none" w="med" len="med"/>
                </a:ln>
                <a:solidFill>
                  <a:srgbClr val="B2B2B2">
                    <a:alpha val="50195"/>
                  </a:srgbClr>
                </a:solidFill>
                <a:effectLst>
                  <a:outerShdw dist="45791" dir="2021404" algn="ctr" rotWithShape="0">
                    <a:srgbClr val="9999FF"/>
                  </a:outerShdw>
                </a:effectLst>
                <a:latin typeface="宋体" panose="02010600030101010101" pitchFamily="2" charset="-122"/>
                <a:ea typeface="宋体" panose="02010600030101010101" pitchFamily="2" charset="-122"/>
              </a:rPr>
              <a:t>探究题</a:t>
            </a:r>
            <a:endParaRPr lang="zh-CN" altLang="en-US" sz="3600">
              <a:ln w="12700" cap="flat" cmpd="sng">
                <a:solidFill>
                  <a:srgbClr val="3333CC"/>
                </a:solidFill>
                <a:prstDash val="solid"/>
                <a:headEnd type="none" w="med" len="med"/>
                <a:tailEnd type="none" w="med" len="med"/>
              </a:ln>
              <a:solidFill>
                <a:srgbClr val="B2B2B2">
                  <a:alpha val="50195"/>
                </a:srgbClr>
              </a:solidFill>
              <a:effectLst>
                <a:outerShdw dist="45791" dir="2021404" algn="ctr" rotWithShape="0">
                  <a:srgbClr val="9999FF"/>
                </a:outerShdw>
              </a:effectLst>
              <a:latin typeface="宋体" panose="02010600030101010101" pitchFamily="2" charset="-122"/>
              <a:ea typeface="宋体" panose="02010600030101010101" pitchFamily="2" charset="-122"/>
            </a:endParaRPr>
          </a:p>
        </p:txBody>
      </p:sp>
      <p:sp>
        <p:nvSpPr>
          <p:cNvPr id="4" name="矩形 3"/>
          <p:cNvSpPr/>
          <p:nvPr/>
        </p:nvSpPr>
        <p:spPr>
          <a:xfrm>
            <a:off x="900430" y="1916430"/>
            <a:ext cx="9762490" cy="2799715"/>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zh-CN" altLang="en-US" sz="4000" b="0" i="0" u="none" strike="noStrike" kern="0" cap="none" spc="0" normalizeH="0" baseline="0" noProof="0" dirty="0">
                <a:ln>
                  <a:noFill/>
                </a:ln>
                <a:solidFill>
                  <a:schemeClr val="bg1"/>
                </a:solidFill>
                <a:effectLst/>
                <a:uLnTx/>
                <a:uFillTx/>
                <a:latin typeface="+mn-lt"/>
                <a:ea typeface="+mn-ea"/>
                <a:cs typeface="+mn-cs"/>
              </a:rPr>
              <a:t>请同学们思考一下，自己编写一个程序：</a:t>
            </a:r>
            <a:endParaRPr kumimoji="0" lang="en-US" altLang="zh-CN" sz="4000" b="0" i="0" u="none" strike="noStrike" kern="0" cap="none" spc="0" normalizeH="0" baseline="0" noProof="0" dirty="0">
              <a:ln>
                <a:noFill/>
              </a:ln>
              <a:solidFill>
                <a:schemeClr val="bg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zh-CN" altLang="en-US" sz="4000" b="0" i="0" u="none" strike="noStrike" kern="1200" cap="none" spc="0" normalizeH="0" baseline="0" noProof="0" dirty="0">
                <a:ln>
                  <a:noFill/>
                </a:ln>
                <a:solidFill>
                  <a:schemeClr val="bg1"/>
                </a:solidFill>
                <a:effectLst/>
                <a:uLnTx/>
                <a:uFillTx/>
                <a:latin typeface="+mn-lt"/>
                <a:ea typeface="+mn-ea"/>
                <a:cs typeface="+mn-cs"/>
              </a:rPr>
              <a:t>如果输入的密码与你预设的密码一致时，</a:t>
            </a:r>
            <a:r>
              <a:rPr lang="zh-CN" altLang="en-US" sz="4000" noProof="0" dirty="0">
                <a:ln>
                  <a:noFill/>
                </a:ln>
                <a:solidFill>
                  <a:schemeClr val="bg1"/>
                </a:solidFill>
                <a:effectLst/>
                <a:uLnTx/>
                <a:uFillTx/>
                <a:sym typeface="+mn-ea"/>
              </a:rPr>
              <a:t>提示</a:t>
            </a:r>
            <a:r>
              <a:rPr kumimoji="0" lang="zh-CN" altLang="en-US" sz="4000" b="0" i="0" u="none" strike="noStrike" kern="1200" cap="none" spc="0" normalizeH="0" baseline="0" noProof="0" dirty="0">
                <a:ln>
                  <a:noFill/>
                </a:ln>
                <a:solidFill>
                  <a:schemeClr val="bg1"/>
                </a:solidFill>
                <a:effectLst/>
                <a:uLnTx/>
                <a:uFillTx/>
                <a:latin typeface="+mn-lt"/>
                <a:ea typeface="+mn-ea"/>
                <a:cs typeface="+mn-cs"/>
              </a:rPr>
              <a:t>恭喜。</a:t>
            </a:r>
            <a:endParaRPr kumimoji="0" lang="en-US" altLang="zh-CN" sz="4000" b="0" i="0" u="none" strike="noStrike" kern="1200" cap="none" spc="0" normalizeH="0" baseline="0" noProof="0" dirty="0">
              <a:ln>
                <a:noFill/>
              </a:ln>
              <a:solidFill>
                <a:schemeClr val="bg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zh-CN" altLang="en-US" sz="4000" b="0" i="0" u="none" strike="noStrike" kern="1200" cap="none" spc="0" normalizeH="0" baseline="0" noProof="0" dirty="0">
                <a:ln>
                  <a:noFill/>
                </a:ln>
                <a:solidFill>
                  <a:schemeClr val="bg1"/>
                </a:solidFill>
                <a:effectLst/>
                <a:uLnTx/>
                <a:uFillTx/>
                <a:latin typeface="+mn-lt"/>
                <a:ea typeface="+mn-ea"/>
                <a:cs typeface="+mn-cs"/>
              </a:rPr>
              <a:t>如果密码没有一致时，提示密码错误。</a:t>
            </a:r>
            <a:endParaRPr kumimoji="0" lang="en-US" altLang="zh-CN" sz="4000" b="0" i="0" u="none" strike="noStrike" kern="0" cap="none" spc="0" normalizeH="0" baseline="0" noProof="0" dirty="0">
              <a:ln>
                <a:noFill/>
              </a:ln>
              <a:solidFill>
                <a:schemeClr val="bg1"/>
              </a:solidFill>
              <a:effectLst/>
              <a:uLnTx/>
              <a:uFillTx/>
              <a:latin typeface="+mn-lt"/>
              <a:ea typeface="+mn-ea"/>
              <a:cs typeface="+mn-cs"/>
            </a:endParaRPr>
          </a:p>
        </p:txBody>
      </p:sp>
    </p:spTree>
  </p:cSld>
  <p:clrMapOvr>
    <a:masterClrMapping/>
  </p:clrMapOvr>
  <p:transition>
    <p:blinds/>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idx="1"/>
          </p:nvPr>
        </p:nvSpPr>
        <p:spPr>
          <a:xfrm>
            <a:off x="1981200" y="1412875"/>
            <a:ext cx="8686800" cy="4525963"/>
          </a:xfrm>
        </p:spPr>
        <p:txBody>
          <a:bodyPr vert="horz" wrap="square" lIns="91440" tIns="45720" rIns="91440" bIns="45720" anchor="t"/>
          <a:lstStyle/>
          <a:p>
            <a:pPr>
              <a:buNone/>
            </a:pPr>
            <a:endParaRPr lang="en-US" altLang="zh-CN" sz="3000" dirty="0"/>
          </a:p>
          <a:p>
            <a:pPr>
              <a:buNone/>
            </a:pPr>
            <a:r>
              <a:rPr lang="zh-CN" altLang="en-US" sz="3000" dirty="0">
                <a:solidFill>
                  <a:srgbClr val="FF0000"/>
                </a:solidFill>
              </a:rPr>
              <a:t>如果    </a:t>
            </a:r>
            <a:r>
              <a:rPr lang="zh-CN" altLang="en-US" sz="3000" dirty="0"/>
              <a:t>输入密码与初始密码一致时 ：</a:t>
            </a:r>
            <a:endParaRPr lang="en-US" altLang="zh-CN" sz="3000" dirty="0"/>
          </a:p>
          <a:p>
            <a:pPr>
              <a:buNone/>
            </a:pPr>
            <a:r>
              <a:rPr lang="zh-CN" altLang="en-US" sz="3000" dirty="0"/>
              <a:t>      输出提示“恭喜你”。</a:t>
            </a:r>
            <a:endParaRPr lang="en-US" altLang="zh-CN" sz="3000" dirty="0"/>
          </a:p>
          <a:p>
            <a:pPr>
              <a:buNone/>
            </a:pPr>
            <a:endParaRPr lang="en-US" altLang="zh-CN" sz="3000" dirty="0"/>
          </a:p>
          <a:p>
            <a:pPr>
              <a:buNone/>
            </a:pPr>
            <a:r>
              <a:rPr lang="zh-CN" altLang="en-US" sz="3000" dirty="0">
                <a:solidFill>
                  <a:srgbClr val="FF0000"/>
                </a:solidFill>
              </a:rPr>
              <a:t>否则</a:t>
            </a:r>
            <a:r>
              <a:rPr lang="zh-CN" altLang="en-US" sz="3000" dirty="0"/>
              <a:t>（密码没有一致时）：</a:t>
            </a:r>
            <a:endParaRPr lang="en-US" altLang="zh-CN" sz="3000" dirty="0"/>
          </a:p>
          <a:p>
            <a:pPr>
              <a:buNone/>
            </a:pPr>
            <a:r>
              <a:rPr lang="zh-CN" altLang="en-US" sz="3000" dirty="0"/>
              <a:t>      输出提示“密码错误”。</a:t>
            </a:r>
            <a:endParaRPr lang="zh-CN" altLang="en-US" sz="3000" dirty="0"/>
          </a:p>
        </p:txBody>
      </p:sp>
      <p:sp>
        <p:nvSpPr>
          <p:cNvPr id="18435" name="WordArt 4"/>
          <p:cNvSpPr>
            <a:spLocks noTextEdit="1"/>
          </p:cNvSpPr>
          <p:nvPr/>
        </p:nvSpPr>
        <p:spPr>
          <a:xfrm>
            <a:off x="2640013" y="836613"/>
            <a:ext cx="2232025" cy="457200"/>
          </a:xfrm>
          <a:prstGeom prst="rect">
            <a:avLst/>
          </a:prstGeom>
        </p:spPr>
        <p:txBody>
          <a:bodyPr wrap="none" fromWordArt="1">
            <a:prstTxWarp prst="textPlain">
              <a:avLst>
                <a:gd name="adj" fmla="val 50000"/>
              </a:avLst>
            </a:prstTxWarp>
            <a:normAutofit fontScale="75000" lnSpcReduction="10000"/>
          </a:bodyPr>
          <a:lstStyle/>
          <a:p>
            <a:pPr algn="ctr" eaLnBrk="0" hangingPunct="0"/>
            <a:r>
              <a:rPr lang="zh-CN" altLang="en-US" sz="3600">
                <a:ln w="12700" cap="flat" cmpd="sng">
                  <a:solidFill>
                    <a:srgbClr val="3333CC"/>
                  </a:solidFill>
                  <a:prstDash val="solid"/>
                  <a:headEnd type="none" w="med" len="med"/>
                  <a:tailEnd type="none" w="med" len="med"/>
                </a:ln>
                <a:solidFill>
                  <a:srgbClr val="B2B2B2">
                    <a:alpha val="50195"/>
                  </a:srgbClr>
                </a:solidFill>
                <a:effectLst>
                  <a:outerShdw dist="45791" dir="2021404" algn="ctr" rotWithShape="0">
                    <a:srgbClr val="9999FF"/>
                  </a:outerShdw>
                </a:effectLst>
                <a:latin typeface="宋体" panose="02010600030101010101" pitchFamily="2" charset="-122"/>
                <a:ea typeface="宋体" panose="02010600030101010101" pitchFamily="2" charset="-122"/>
              </a:rPr>
              <a:t>探究题</a:t>
            </a:r>
            <a:endParaRPr lang="zh-CN" altLang="en-US" sz="3600">
              <a:ln w="12700" cap="flat" cmpd="sng">
                <a:solidFill>
                  <a:srgbClr val="3333CC"/>
                </a:solidFill>
                <a:prstDash val="solid"/>
                <a:headEnd type="none" w="med" len="med"/>
                <a:tailEnd type="none" w="med" len="med"/>
              </a:ln>
              <a:solidFill>
                <a:srgbClr val="B2B2B2">
                  <a:alpha val="50195"/>
                </a:srgbClr>
              </a:solidFill>
              <a:effectLst>
                <a:outerShdw dist="45791" dir="2021404" algn="ctr" rotWithShape="0">
                  <a:srgbClr val="9999FF"/>
                </a:outerShdw>
              </a:effectLst>
              <a:latin typeface="宋体" panose="02010600030101010101" pitchFamily="2" charset="-122"/>
              <a:ea typeface="宋体" panose="02010600030101010101" pitchFamily="2" charset="-122"/>
            </a:endParaRPr>
          </a:p>
        </p:txBody>
      </p:sp>
      <p:sp>
        <p:nvSpPr>
          <p:cNvPr id="4" name="矩形 3"/>
          <p:cNvSpPr/>
          <p:nvPr/>
        </p:nvSpPr>
        <p:spPr>
          <a:xfrm>
            <a:off x="5232400" y="908050"/>
            <a:ext cx="4824413" cy="398780"/>
          </a:xfrm>
          <a:prstGeom prst="rect">
            <a:avLst/>
          </a:prstGeom>
        </p:spPr>
        <p:txBody>
          <a:bodyPr>
            <a:spAutoFit/>
          </a:bodyPr>
          <a:lstStyle/>
          <a:p>
            <a:pPr marL="342900" marR="0" lvl="0" indent="-342900" algn="l" defTabSz="914400" rtl="0" eaLnBrk="0" fontAlgn="base" latinLnBrk="0" hangingPunct="0">
              <a:lnSpc>
                <a:spcPct val="100000"/>
              </a:lnSpc>
              <a:spcBef>
                <a:spcPct val="20000"/>
              </a:spcBef>
              <a:spcAft>
                <a:spcPct val="0"/>
              </a:spcAft>
              <a:buClrTx/>
              <a:buSzTx/>
              <a:buFontTx/>
              <a:buNone/>
              <a:defRPr/>
            </a:pPr>
            <a:r>
              <a:rPr kumimoji="0" lang="zh-CN" altLang="en-US" sz="2000" b="0" i="0" u="none" strike="noStrike" kern="0" cap="none" spc="0" normalizeH="0" baseline="0" noProof="0" dirty="0">
                <a:ln>
                  <a:noFill/>
                </a:ln>
                <a:solidFill>
                  <a:srgbClr val="7030A0"/>
                </a:solidFill>
                <a:effectLst/>
                <a:uLnTx/>
                <a:uFillTx/>
                <a:latin typeface="Arial" panose="020B0604020202020204"/>
                <a:ea typeface="黑体" panose="02010609060101010101" pitchFamily="2" charset="-122"/>
                <a:cs typeface="+mn-cs"/>
              </a:rPr>
              <a:t>请同学们思考一下，自己编写一个程序：</a:t>
            </a:r>
            <a:endParaRPr kumimoji="0" lang="en-US" altLang="zh-CN" sz="2000" b="0" i="0" u="none" strike="noStrike" kern="0" cap="none" spc="0" normalizeH="0" baseline="0" noProof="0" dirty="0">
              <a:ln>
                <a:noFill/>
              </a:ln>
              <a:solidFill>
                <a:srgbClr val="7030A0"/>
              </a:solidFill>
              <a:effectLst/>
              <a:uLnTx/>
              <a:uFillTx/>
              <a:latin typeface="Arial" panose="020B0604020202020204"/>
              <a:ea typeface="黑体" panose="02010609060101010101" pitchFamily="2" charset="-122"/>
              <a:cs typeface="+mn-cs"/>
            </a:endParaRP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0">
                                            <p:txEl>
                                              <p:pRg st="1" end="1"/>
                                            </p:txEl>
                                          </p:spTgt>
                                        </p:tgtEl>
                                        <p:attrNameLst>
                                          <p:attrName>style.visibility</p:attrName>
                                        </p:attrNameLst>
                                      </p:cBhvr>
                                      <p:to>
                                        <p:strVal val="visible"/>
                                      </p:to>
                                    </p:set>
                                    <p:animEffect transition="in" filter="blinds(horizontal)">
                                      <p:cBhvr>
                                        <p:cTn id="7" dur="500"/>
                                        <p:tgtEl>
                                          <p:spTgt spid="174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10">
                                            <p:txEl>
                                              <p:pRg st="2" end="2"/>
                                            </p:txEl>
                                          </p:spTgt>
                                        </p:tgtEl>
                                        <p:attrNameLst>
                                          <p:attrName>style.visibility</p:attrName>
                                        </p:attrNameLst>
                                      </p:cBhvr>
                                      <p:to>
                                        <p:strVal val="visible"/>
                                      </p:to>
                                    </p:set>
                                    <p:animEffect transition="in" filter="blinds(horizontal)">
                                      <p:cBhvr>
                                        <p:cTn id="12" dur="500"/>
                                        <p:tgtEl>
                                          <p:spTgt spid="174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410">
                                            <p:txEl>
                                              <p:pRg st="4" end="4"/>
                                            </p:txEl>
                                          </p:spTgt>
                                        </p:tgtEl>
                                        <p:attrNameLst>
                                          <p:attrName>style.visibility</p:attrName>
                                        </p:attrNameLst>
                                      </p:cBhvr>
                                      <p:to>
                                        <p:strVal val="visible"/>
                                      </p:to>
                                    </p:set>
                                    <p:animEffect transition="in" filter="blinds(horizontal)">
                                      <p:cBhvr>
                                        <p:cTn id="17" dur="500"/>
                                        <p:tgtEl>
                                          <p:spTgt spid="17410">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410">
                                            <p:txEl>
                                              <p:pRg st="5" end="5"/>
                                            </p:txEl>
                                          </p:spTgt>
                                        </p:tgtEl>
                                        <p:attrNameLst>
                                          <p:attrName>style.visibility</p:attrName>
                                        </p:attrNameLst>
                                      </p:cBhvr>
                                      <p:to>
                                        <p:strVal val="visible"/>
                                      </p:to>
                                    </p:set>
                                    <p:animEffect transition="in" filter="blinds(horizontal)">
                                      <p:cBhvr>
                                        <p:cTn id="22" dur="500"/>
                                        <p:tgtEl>
                                          <p:spTgt spid="174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p:cNvSpPr>
          <p:nvPr>
            <p:ph type="title"/>
          </p:nvPr>
        </p:nvSpPr>
        <p:spPr/>
        <p:txBody>
          <a:bodyPr vert="horz" wrap="square" lIns="91440" tIns="45720" rIns="91440" bIns="45720" anchor="ctr"/>
          <a:lstStyle/>
          <a:p>
            <a:endParaRPr lang="zh-CN" altLang="zh-CN" dirty="0"/>
          </a:p>
        </p:txBody>
      </p:sp>
      <p:sp>
        <p:nvSpPr>
          <p:cNvPr id="20483" name="Rectangle 3"/>
          <p:cNvSpPr>
            <a:spLocks noGrp="1"/>
          </p:cNvSpPr>
          <p:nvPr>
            <p:ph idx="1"/>
          </p:nvPr>
        </p:nvSpPr>
        <p:spPr/>
        <p:txBody>
          <a:bodyPr vert="horz" wrap="square" lIns="91440" tIns="45720" rIns="91440" bIns="45720" anchor="t"/>
          <a:lstStyle/>
          <a:p>
            <a:pPr>
              <a:lnSpc>
                <a:spcPct val="90000"/>
              </a:lnSpc>
              <a:buNone/>
            </a:pPr>
            <a:endParaRPr lang="en-US" altLang="zh-CN" sz="2800" dirty="0"/>
          </a:p>
          <a:p>
            <a:pPr>
              <a:lnSpc>
                <a:spcPct val="90000"/>
              </a:lnSpc>
              <a:buNone/>
            </a:pPr>
            <a:r>
              <a:rPr lang="zh-CN" altLang="en-US" sz="2800" dirty="0"/>
              <a:t>初始密码</a:t>
            </a:r>
            <a:r>
              <a:rPr lang="en-US" altLang="zh-CN" sz="2800" dirty="0"/>
              <a:t> = </a:t>
            </a:r>
            <a:r>
              <a:rPr lang="en-US" altLang="zh-CN" sz="2800">
                <a:sym typeface="+mn-ea"/>
              </a:rPr>
              <a:t>"</a:t>
            </a:r>
            <a:r>
              <a:rPr lang="en-US" altLang="zh-CN" sz="2800" dirty="0"/>
              <a:t>zdfz"</a:t>
            </a:r>
            <a:endParaRPr lang="en-US" altLang="zh-CN" sz="2800" dirty="0"/>
          </a:p>
          <a:p>
            <a:pPr>
              <a:lnSpc>
                <a:spcPct val="90000"/>
              </a:lnSpc>
              <a:buNone/>
            </a:pPr>
            <a:r>
              <a:rPr lang="zh-CN" altLang="en-US" sz="2800" dirty="0"/>
              <a:t>输入密码</a:t>
            </a:r>
            <a:r>
              <a:rPr lang="en-US" altLang="zh-CN" sz="2800" dirty="0"/>
              <a:t> = input(</a:t>
            </a:r>
            <a:r>
              <a:rPr lang="en-US" altLang="zh-CN" sz="2800">
                <a:sym typeface="+mn-ea"/>
              </a:rPr>
              <a:t>"</a:t>
            </a:r>
            <a:r>
              <a:rPr lang="zh-CN" altLang="en-US" sz="2800" dirty="0"/>
              <a:t>请输入</a:t>
            </a:r>
            <a:r>
              <a:rPr lang="en-US" altLang="zh-CN" sz="2800" dirty="0"/>
              <a:t>")</a:t>
            </a:r>
            <a:endParaRPr lang="en-US" altLang="zh-CN" sz="2800" dirty="0"/>
          </a:p>
          <a:p>
            <a:pPr>
              <a:lnSpc>
                <a:spcPct val="90000"/>
              </a:lnSpc>
              <a:buNone/>
            </a:pPr>
            <a:endParaRPr lang="en-US" altLang="zh-CN" sz="2800" dirty="0"/>
          </a:p>
          <a:p>
            <a:pPr>
              <a:lnSpc>
                <a:spcPct val="90000"/>
              </a:lnSpc>
              <a:buNone/>
            </a:pPr>
            <a:r>
              <a:rPr lang="en-US" altLang="zh-CN" sz="2800" dirty="0">
                <a:solidFill>
                  <a:srgbClr val="FF0000"/>
                </a:solidFill>
              </a:rPr>
              <a:t>if </a:t>
            </a:r>
            <a:r>
              <a:rPr lang="en-US" altLang="zh-CN" sz="2800" dirty="0"/>
              <a:t> </a:t>
            </a:r>
            <a:r>
              <a:rPr lang="zh-CN" altLang="en-US" sz="2800" dirty="0"/>
              <a:t>初始密码</a:t>
            </a:r>
            <a:r>
              <a:rPr lang="en-US" altLang="zh-CN" sz="2800" dirty="0"/>
              <a:t>==</a:t>
            </a:r>
            <a:r>
              <a:rPr lang="zh-CN" altLang="en-US" sz="2800" dirty="0"/>
              <a:t>输入密码 </a:t>
            </a:r>
            <a:r>
              <a:rPr lang="en-US" altLang="zh-CN" sz="2800" dirty="0"/>
              <a:t> </a:t>
            </a:r>
            <a:r>
              <a:rPr lang="en-US" altLang="zh-CN" sz="2800" dirty="0">
                <a:solidFill>
                  <a:srgbClr val="FF0000"/>
                </a:solidFill>
              </a:rPr>
              <a:t>:</a:t>
            </a:r>
            <a:endParaRPr lang="en-US" altLang="zh-CN" sz="2800" dirty="0">
              <a:solidFill>
                <a:srgbClr val="FF0000"/>
              </a:solidFill>
            </a:endParaRPr>
          </a:p>
          <a:p>
            <a:pPr>
              <a:lnSpc>
                <a:spcPct val="90000"/>
              </a:lnSpc>
              <a:buNone/>
            </a:pPr>
            <a:r>
              <a:rPr lang="en-US" altLang="zh-CN" sz="2800" dirty="0"/>
              <a:t>   print( "</a:t>
            </a:r>
            <a:r>
              <a:rPr lang="zh-CN" altLang="en-US" sz="2800" dirty="0"/>
              <a:t>恭喜你！</a:t>
            </a:r>
            <a:r>
              <a:rPr lang="en-US" altLang="zh-CN" sz="2800" dirty="0"/>
              <a:t>")</a:t>
            </a:r>
            <a:endParaRPr lang="en-US" altLang="zh-CN" sz="2800" dirty="0"/>
          </a:p>
          <a:p>
            <a:pPr>
              <a:lnSpc>
                <a:spcPct val="90000"/>
              </a:lnSpc>
              <a:buNone/>
            </a:pPr>
            <a:r>
              <a:rPr lang="en-US" altLang="zh-CN" sz="2800" dirty="0">
                <a:solidFill>
                  <a:srgbClr val="FF0000"/>
                </a:solidFill>
              </a:rPr>
              <a:t>else :</a:t>
            </a:r>
            <a:endParaRPr lang="en-US" altLang="zh-CN" sz="2800" dirty="0">
              <a:solidFill>
                <a:srgbClr val="FF0000"/>
              </a:solidFill>
            </a:endParaRPr>
          </a:p>
          <a:p>
            <a:pPr>
              <a:lnSpc>
                <a:spcPct val="90000"/>
              </a:lnSpc>
              <a:buNone/>
            </a:pPr>
            <a:r>
              <a:rPr lang="en-US" altLang="zh-CN" sz="2800" dirty="0"/>
              <a:t>   print ("</a:t>
            </a:r>
            <a:r>
              <a:rPr lang="zh-CN" altLang="en-US" sz="2800" dirty="0"/>
              <a:t>喔喔</a:t>
            </a:r>
            <a:r>
              <a:rPr lang="en-US" altLang="zh-CN" sz="2800" dirty="0"/>
              <a:t>~~~")</a:t>
            </a:r>
            <a:endParaRPr lang="en-US" altLang="zh-CN" sz="2800" dirty="0"/>
          </a:p>
          <a:p>
            <a:pPr>
              <a:lnSpc>
                <a:spcPct val="90000"/>
              </a:lnSpc>
              <a:buNone/>
            </a:pPr>
            <a:endParaRPr lang="en-US" altLang="zh-CN" sz="2800" dirty="0">
              <a:solidFill>
                <a:srgbClr val="FF0000"/>
              </a:solidFill>
            </a:endParaRP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483">
                                            <p:txEl>
                                              <p:charRg st="45" end="65"/>
                                            </p:txEl>
                                          </p:spTgt>
                                        </p:tgtEl>
                                        <p:attrNameLst>
                                          <p:attrName>style.visibility</p:attrName>
                                        </p:attrNameLst>
                                      </p:cBhvr>
                                      <p:to>
                                        <p:strVal val="visible"/>
                                      </p:to>
                                    </p:set>
                                    <p:animEffect transition="in" filter="blinds(horizontal)">
                                      <p:cBhvr>
                                        <p:cTn id="7" dur="500"/>
                                        <p:tgtEl>
                                          <p:spTgt spid="20483">
                                            <p:txEl>
                                              <p:charRg st="45" end="65"/>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0483">
                                            <p:txEl>
                                              <p:charRg st="65" end="81"/>
                                            </p:txEl>
                                          </p:spTgt>
                                        </p:tgtEl>
                                        <p:attrNameLst>
                                          <p:attrName>style.visibility</p:attrName>
                                        </p:attrNameLst>
                                      </p:cBhvr>
                                      <p:to>
                                        <p:strVal val="visible"/>
                                      </p:to>
                                    </p:set>
                                    <p:animEffect transition="in" filter="blinds(horizontal)">
                                      <p:cBhvr>
                                        <p:cTn id="10" dur="500"/>
                                        <p:tgtEl>
                                          <p:spTgt spid="20483">
                                            <p:txEl>
                                              <p:charRg st="65" end="8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0483">
                                            <p:txEl>
                                              <p:charRg st="81" end="86"/>
                                            </p:txEl>
                                          </p:spTgt>
                                        </p:tgtEl>
                                        <p:attrNameLst>
                                          <p:attrName>style.visibility</p:attrName>
                                        </p:attrNameLst>
                                      </p:cBhvr>
                                      <p:to>
                                        <p:strVal val="visible"/>
                                      </p:to>
                                    </p:set>
                                    <p:animEffect transition="in" filter="blinds(horizontal)">
                                      <p:cBhvr>
                                        <p:cTn id="13" dur="500"/>
                                        <p:tgtEl>
                                          <p:spTgt spid="20483">
                                            <p:txEl>
                                              <p:charRg st="81" end="86"/>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0483">
                                            <p:txEl>
                                              <p:charRg st="86" end="103"/>
                                            </p:txEl>
                                          </p:spTgt>
                                        </p:tgtEl>
                                        <p:attrNameLst>
                                          <p:attrName>style.visibility</p:attrName>
                                        </p:attrNameLst>
                                      </p:cBhvr>
                                      <p:to>
                                        <p:strVal val="visible"/>
                                      </p:to>
                                    </p:set>
                                    <p:animEffect transition="in" filter="blinds(horizontal)">
                                      <p:cBhvr>
                                        <p:cTn id="16" dur="500"/>
                                        <p:tgtEl>
                                          <p:spTgt spid="20483">
                                            <p:txEl>
                                              <p:charRg st="86" end="10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t>仿写成绩等级评定程序</a:t>
            </a:r>
          </a:p>
        </p:txBody>
      </p:sp>
      <p:cxnSp>
        <p:nvCxnSpPr>
          <p:cNvPr id="3" name="直接箭头连接符 2"/>
          <p:cNvCxnSpPr/>
          <p:nvPr/>
        </p:nvCxnSpPr>
        <p:spPr>
          <a:xfrm>
            <a:off x="1171331" y="6360648"/>
            <a:ext cx="10093569" cy="1588"/>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4113834" y="6208248"/>
            <a:ext cx="211004" cy="316505"/>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ln w="57150">
                <a:solidFill>
                  <a:schemeClr val="tx1"/>
                </a:solidFill>
              </a:ln>
            </a:endParaRPr>
          </a:p>
        </p:txBody>
      </p:sp>
      <p:pic>
        <p:nvPicPr>
          <p:cNvPr id="5" name="图片 4"/>
          <p:cNvPicPr>
            <a:picLocks noChangeAspect="1"/>
          </p:cNvPicPr>
          <p:nvPr/>
        </p:nvPicPr>
        <p:blipFill>
          <a:blip r:embed="rId1"/>
          <a:stretch>
            <a:fillRect/>
          </a:stretch>
        </p:blipFill>
        <p:spPr>
          <a:xfrm>
            <a:off x="2475865" y="1304290"/>
            <a:ext cx="6372225" cy="4491990"/>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820545" y="843915"/>
            <a:ext cx="8117840" cy="5077460"/>
          </a:xfrm>
          <a:prstGeom prst="rect">
            <a:avLst/>
          </a:prstGeom>
          <a:noFill/>
        </p:spPr>
        <p:txBody>
          <a:bodyPr wrap="square" rtlCol="0">
            <a:spAutoFit/>
          </a:bodyPr>
          <a:lstStyle/>
          <a:p>
            <a:r>
              <a:rPr lang="zh-CN" altLang="en-US" sz="5400" dirty="0"/>
              <a:t>课堂任务，补充程序：</a:t>
            </a:r>
            <a:endParaRPr lang="zh-CN" altLang="en-US" sz="5400" dirty="0"/>
          </a:p>
          <a:p>
            <a:r>
              <a:rPr lang="zh-CN" altLang="en-US" sz="5400" dirty="0" smtClean="0"/>
              <a:t>①选择题</a:t>
            </a:r>
            <a:r>
              <a:rPr lang="zh-CN" altLang="en-US" sz="5400" dirty="0"/>
              <a:t>：条件</a:t>
            </a:r>
            <a:endParaRPr lang="zh-CN" altLang="en-US" sz="5400" dirty="0"/>
          </a:p>
          <a:p>
            <a:r>
              <a:rPr lang="zh-CN" altLang="en-US" sz="5400" dirty="0" smtClean="0"/>
              <a:t>②判断最大数。</a:t>
            </a:r>
            <a:endParaRPr lang="en-US" altLang="zh-CN" sz="5400" dirty="0" smtClean="0"/>
          </a:p>
          <a:p>
            <a:r>
              <a:rPr lang="zh-CN" altLang="en-US" sz="5400" dirty="0" smtClean="0"/>
              <a:t>③成绩</a:t>
            </a:r>
            <a:r>
              <a:rPr lang="zh-CN" altLang="en-US" sz="5400" dirty="0" smtClean="0"/>
              <a:t>等级</a:t>
            </a:r>
            <a:endParaRPr lang="zh-CN" altLang="en-US" sz="5400" dirty="0"/>
          </a:p>
          <a:p>
            <a:r>
              <a:rPr lang="zh-CN" altLang="en-US" sz="5400" dirty="0" smtClean="0"/>
              <a:t>④</a:t>
            </a:r>
            <a:r>
              <a:rPr lang="zh-CN" altLang="en-US" sz="5400" dirty="0">
                <a:solidFill>
                  <a:schemeClr val="tx1"/>
                </a:solidFill>
                <a:sym typeface="+mn-ea"/>
              </a:rPr>
              <a:t>电价计算</a:t>
            </a:r>
            <a:r>
              <a:rPr lang="zh-CN" altLang="en-US" sz="5400" dirty="0"/>
              <a:t>。</a:t>
            </a:r>
            <a:endParaRPr lang="zh-CN" altLang="en-US" sz="5400" dirty="0"/>
          </a:p>
          <a:p>
            <a:r>
              <a:rPr lang="zh-CN" altLang="en-US" sz="5400" dirty="0" smtClean="0">
                <a:solidFill>
                  <a:srgbClr val="FF0000"/>
                </a:solidFill>
              </a:rPr>
              <a:t>**润</a:t>
            </a:r>
            <a:r>
              <a:rPr lang="zh-CN" altLang="en-US" sz="5400" dirty="0" smtClean="0">
                <a:solidFill>
                  <a:srgbClr val="FF0000"/>
                </a:solidFill>
              </a:rPr>
              <a:t>年</a:t>
            </a:r>
            <a:endParaRPr lang="zh-CN" altLang="en-US" sz="5400" dirty="0">
              <a:solidFill>
                <a:srgbClr val="FF0000"/>
              </a:solidFill>
            </a:endParaRPr>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2、3、6、8、10、11、12、15"/>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4.xml><?xml version="1.0" encoding="utf-8"?>
<p:tagLst xmlns:p="http://schemas.openxmlformats.org/presentationml/2006/main">
  <p:tag name="KSO_WPP_MARK_KEY" val="ffe2c735-9104-4560-8a6f-cd5b06c7e8af"/>
  <p:tag name="COMMONDATA" val="eyJoZGlkIjoiM2MxYTUzYzVmZDkyYzk3YTVkZDdjYjY2MGY2MDk4ZmE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1535</Words>
  <Application>WPS 演示</Application>
  <PresentationFormat>自定义</PresentationFormat>
  <Paragraphs>251</Paragraphs>
  <Slides>23</Slides>
  <Notes>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Arial</vt:lpstr>
      <vt:lpstr>宋体</vt:lpstr>
      <vt:lpstr>Wingdings</vt:lpstr>
      <vt:lpstr>微软雅黑</vt:lpstr>
      <vt:lpstr>华文行楷</vt:lpstr>
      <vt:lpstr>黑体</vt:lpstr>
      <vt:lpstr>Arial Unicode MS</vt:lpstr>
      <vt:lpstr>Arial</vt:lpstr>
      <vt:lpstr>Office 主题​​</vt:lpstr>
      <vt:lpstr>分支结构</vt:lpstr>
      <vt:lpstr>假如不下雨，我将去公园，否则我将呆在家里。</vt:lpstr>
      <vt:lpstr>PowerPoint 演示文稿</vt:lpstr>
      <vt:lpstr>条件</vt:lpstr>
      <vt:lpstr>条件表达式</vt:lpstr>
      <vt:lpstr>逻辑运算符</vt:lpstr>
      <vt:lpstr>条件</vt:lpstr>
      <vt:lpstr>单选：if 语句（判断语句）</vt:lpstr>
      <vt:lpstr>第1题</vt:lpstr>
      <vt:lpstr>第2题</vt:lpstr>
      <vt:lpstr>二选一：if 语句（判断语句）</vt:lpstr>
      <vt:lpstr>PowerPoint 演示文稿</vt:lpstr>
      <vt:lpstr>第3题</vt:lpstr>
      <vt:lpstr>第1题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仿写成绩等级评定程序</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输出语句和数据类型</dc:title>
  <dc:creator/>
  <cp:lastModifiedBy>Administrator</cp:lastModifiedBy>
  <cp:revision>53</cp:revision>
  <dcterms:created xsi:type="dcterms:W3CDTF">2022-02-28T08:38:00Z</dcterms:created>
  <dcterms:modified xsi:type="dcterms:W3CDTF">2022-06-27T03:16:59Z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2052-11.1.0.11744</vt:lpwstr>
  </property>
  <property fmtid="{D5CDD505-2E9C-101B-9397-08002B2CF9AE}" pid="3" name="ICV">
    <vt:lpwstr>C3A5B23FCB214ED18B4BD6527724D4B0</vt:lpwstr>
  </property>
</Properties>
</file>