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4" r:id="rId1"/>
    <p:sldMasterId id="2147483900" r:id="rId2"/>
  </p:sldMasterIdLst>
  <p:notesMasterIdLst>
    <p:notesMasterId r:id="rId12"/>
  </p:notesMasterIdLst>
  <p:sldIdLst>
    <p:sldId id="625" r:id="rId3"/>
    <p:sldId id="619" r:id="rId4"/>
    <p:sldId id="617" r:id="rId5"/>
    <p:sldId id="618" r:id="rId6"/>
    <p:sldId id="573" r:id="rId7"/>
    <p:sldId id="620" r:id="rId8"/>
    <p:sldId id="624" r:id="rId9"/>
    <p:sldId id="621" r:id="rId10"/>
    <p:sldId id="623" r:id="rId11"/>
  </p:sldIdLst>
  <p:sldSz cx="9144000" cy="6858000" type="screen4x3"/>
  <p:notesSz cx="6858000" cy="9144000"/>
  <p:custDataLst>
    <p:tags r:id="rId13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12700" cmpd="sng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FE1D8AE8-7FE2-4506-969B-50F6634ABDAB}" type="slidenum">
              <a:rPr lang="zh-CN" altLang="en-US" sz="1200"/>
              <a:pPr lvl="0" algn="r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 algn="r"/>
            <a:fld id="{FE1D8AE8-7FE2-4506-969B-50F6634ABDAB}" type="slidenum">
              <a:rPr lang="zh-CN" altLang="en-US" sz="1200" smtClean="0"/>
              <a:pPr lvl="0" algn="r"/>
              <a:t>8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449388"/>
            <a:ext cx="3867150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9388"/>
            <a:ext cx="3867150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8B8E2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490538"/>
            <a:ext cx="1971675" cy="59594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490538"/>
            <a:ext cx="5762625" cy="59594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449388"/>
            <a:ext cx="3867150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49388"/>
            <a:ext cx="3867150" cy="5000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8B8E2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490538"/>
            <a:ext cx="1971675" cy="59594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490538"/>
            <a:ext cx="5762625" cy="59594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4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7" name="Picture 4" descr="xpic39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62475" y="0"/>
              <a:ext cx="4581525" cy="68580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028" name="矩形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1029" name="矩形 44"/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0" y="0"/>
                <a:ext cx="9144000" cy="68580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030" name="Text Box 6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9144000" cy="68580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1031" name="组合 45"/>
          <p:cNvGrpSpPr/>
          <p:nvPr/>
        </p:nvGrpSpPr>
        <p:grpSpPr>
          <a:xfrm flipH="1">
            <a:off x="0" y="0"/>
            <a:ext cx="3498850" cy="4405312"/>
            <a:chOff x="0" y="0"/>
            <a:chExt cx="5446229" cy="6857999"/>
          </a:xfrm>
        </p:grpSpPr>
        <p:pic>
          <p:nvPicPr>
            <p:cNvPr id="1032" name="Picture 4" descr="xpic3933"/>
            <p:cNvPicPr/>
            <p:nvPr/>
          </p:nvPicPr>
          <p:blipFill>
            <a:blip r:embed="rId13" cstate="print"/>
            <a:srcRect t="2" b="46087"/>
            <a:stretch>
              <a:fillRect/>
            </a:stretch>
          </p:blipFill>
          <p:spPr>
            <a:xfrm flipV="1">
              <a:off x="864704" y="1"/>
              <a:ext cx="4581525" cy="369735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1033" name="矩形 40"/>
            <p:cNvGrpSpPr/>
            <p:nvPr/>
          </p:nvGrpSpPr>
          <p:grpSpPr>
            <a:xfrm flipH="1">
              <a:off x="-827" y="0"/>
              <a:ext cx="3852943" cy="5295423"/>
              <a:chOff x="0" y="0"/>
              <a:chExt cx="2474976" cy="3401568"/>
            </a:xfrm>
          </p:grpSpPr>
          <p:pic>
            <p:nvPicPr>
              <p:cNvPr id="1034" name="矩形 40"/>
              <p:cNvPicPr/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0" y="0"/>
                <a:ext cx="2474976" cy="340156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035" name="Text Box 11"/>
              <p:cNvSpPr txBox="1">
                <a:spLocks noChangeArrowheads="1"/>
              </p:cNvSpPr>
              <p:nvPr/>
            </p:nvSpPr>
            <p:spPr bwMode="auto">
              <a:xfrm>
                <a:off x="-3352" y="0"/>
                <a:ext cx="2477796" cy="340359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036" name="矩形 41"/>
            <p:cNvGrpSpPr/>
            <p:nvPr/>
          </p:nvGrpSpPr>
          <p:grpSpPr>
            <a:xfrm flipH="1">
              <a:off x="1479615" y="0"/>
              <a:ext cx="3966823" cy="6861274"/>
              <a:chOff x="0" y="0"/>
              <a:chExt cx="2548128" cy="4407408"/>
            </a:xfrm>
          </p:grpSpPr>
          <p:pic>
            <p:nvPicPr>
              <p:cNvPr id="1037" name="矩形 41"/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0" y="0"/>
                <a:ext cx="2548128" cy="440740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1038" name="Text Box 14"/>
              <p:cNvSpPr txBox="1">
                <a:spLocks noChangeArrowheads="1"/>
              </p:cNvSpPr>
              <p:nvPr/>
            </p:nvSpPr>
            <p:spPr bwMode="auto">
              <a:xfrm rot="16200000">
                <a:off x="-929493" y="929626"/>
                <a:ext cx="4405304" cy="254605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1039" name="Text Placeholder 2"/>
          <p:cNvSpPr>
            <a:spLocks noGrp="1"/>
          </p:cNvSpPr>
          <p:nvPr>
            <p:ph type="body" idx="4294967295"/>
          </p:nvPr>
        </p:nvSpPr>
        <p:spPr>
          <a:xfrm>
            <a:off x="628650" y="1449388"/>
            <a:ext cx="7886700" cy="5000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57505" indent="-357505" algn="l" defTabSz="914400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"/>
              <a:defRPr lang="zh-CN" altLang="en-US" sz="2000">
                <a:solidFill>
                  <a:srgbClr val="8B8E2E"/>
                </a:solidFill>
                <a:latin typeface="+mn-lt"/>
                <a:ea typeface="+mn-ea"/>
                <a:cs typeface="+mn-cs"/>
              </a:defRPr>
            </a:lvl1pPr>
            <a:lvl2pPr marL="357505" indent="-357505" algn="l" defTabSz="914400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 "/>
              <a:defRPr lang="zh-CN" altLang="en-US" sz="1600">
                <a:solidFill>
                  <a:srgbClr val="7F7F7F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</p:txBody>
      </p:sp>
      <p:sp>
        <p:nvSpPr>
          <p:cNvPr id="1040" name="Title Placeholder 1"/>
          <p:cNvSpPr>
            <a:spLocks noGrp="1"/>
          </p:cNvSpPr>
          <p:nvPr>
            <p:ph type="title" idx="4294967295"/>
          </p:nvPr>
        </p:nvSpPr>
        <p:spPr>
          <a:xfrm>
            <a:off x="1685925" y="490538"/>
            <a:ext cx="6829425" cy="696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>
                <a:solidFill>
                  <a:srgbClr val="8B8E2E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41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</a:endParaRPr>
          </a:p>
        </p:txBody>
      </p:sp>
      <p:sp>
        <p:nvSpPr>
          <p:cNvPr id="1042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</a:endParaRPr>
          </a:p>
        </p:txBody>
      </p:sp>
      <p:sp>
        <p:nvSpPr>
          <p:cNvPr id="1043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F8BD5F2-2590-498D-967D-912AB8CAD490}" type="slidenum">
              <a:rPr lang="zh-CN" altLang="en-US" sz="1200">
                <a:solidFill>
                  <a:srgbClr val="919293"/>
                </a:solidFill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2800" b="1">
          <a:solidFill>
            <a:srgbClr val="8B8E2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9pPr>
    </p:titleStyle>
    <p:bodyStyle>
      <a:lvl1pPr marL="357505" indent="-357505" algn="l" defTabSz="914400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"/>
        <a:defRPr sz="2000">
          <a:solidFill>
            <a:srgbClr val="8B8E2E"/>
          </a:solidFill>
          <a:latin typeface="+mn-lt"/>
          <a:ea typeface="+mn-ea"/>
          <a:cs typeface="+mn-cs"/>
        </a:defRPr>
      </a:lvl1pPr>
      <a:lvl2pPr marL="357505" indent="-357505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 "/>
        <a:defRPr sz="1600">
          <a:solidFill>
            <a:srgbClr val="7F7F7F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1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51" name="Picture 4" descr="xpic39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62475" y="0"/>
              <a:ext cx="4581525" cy="685800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052" name="矩形 15"/>
            <p:cNvGrpSpPr/>
            <p:nvPr/>
          </p:nvGrpSpPr>
          <p:grpSpPr>
            <a:xfrm>
              <a:off x="0" y="0"/>
              <a:ext cx="7565136" cy="6858000"/>
              <a:chOff x="0" y="0"/>
              <a:chExt cx="7565136" cy="6858000"/>
            </a:xfrm>
          </p:grpSpPr>
          <p:pic>
            <p:nvPicPr>
              <p:cNvPr id="2053" name="矩形 15"/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0" y="0"/>
                <a:ext cx="7565136" cy="6858000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2054" name="Text Box 6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7562850" cy="68580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endParaRPr lang="zh-CN" altLang="en-US" sz="1800">
                  <a:solidFill>
                    <a:srgbClr val="FFFFFF"/>
                  </a:solidFill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2055" name="Text Placeholder 2"/>
          <p:cNvSpPr>
            <a:spLocks noGrp="1"/>
          </p:cNvSpPr>
          <p:nvPr>
            <p:ph type="body" idx="4294967295"/>
          </p:nvPr>
        </p:nvSpPr>
        <p:spPr>
          <a:xfrm>
            <a:off x="628650" y="1449388"/>
            <a:ext cx="7886700" cy="5000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57505" indent="-357505" algn="l" defTabSz="914400" rtl="0" eaLnBrk="0" fontAlgn="base" hangingPunct="0">
              <a:lnSpc>
                <a:spcPct val="110000"/>
              </a:lnSpc>
              <a:spcBef>
                <a:spcPts val="18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Char char=""/>
              <a:defRPr lang="zh-CN" altLang="en-US" sz="2000">
                <a:solidFill>
                  <a:srgbClr val="8B8E2E"/>
                </a:solidFill>
                <a:latin typeface="+mn-lt"/>
                <a:ea typeface="+mn-ea"/>
                <a:cs typeface="+mn-cs"/>
              </a:defRPr>
            </a:lvl1pPr>
            <a:lvl2pPr marL="357505" indent="-357505" algn="l" defTabSz="914400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 "/>
              <a:defRPr lang="zh-CN" altLang="en-US" sz="1600">
                <a:solidFill>
                  <a:srgbClr val="7F7F7F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Pct val="80000"/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Calibri" pitchFamily="34" charset="0"/>
              <a:buChar char="•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</p:txBody>
      </p:sp>
      <p:sp>
        <p:nvSpPr>
          <p:cNvPr id="2056" name="Title Placeholder 1"/>
          <p:cNvSpPr>
            <a:spLocks noGrp="1"/>
          </p:cNvSpPr>
          <p:nvPr>
            <p:ph type="title" idx="4294967295"/>
          </p:nvPr>
        </p:nvSpPr>
        <p:spPr>
          <a:xfrm>
            <a:off x="1685925" y="490538"/>
            <a:ext cx="6829425" cy="696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800" b="1">
                <a:solidFill>
                  <a:srgbClr val="8B8E2E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5pPr>
            <a:lvl6pPr marL="4572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6pPr>
            <a:lvl7pPr marL="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7pPr>
            <a:lvl8pPr marL="1371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8pPr>
            <a:lvl9pPr marL="18288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zh-CN" altLang="en-US" sz="2800" b="1">
                <a:solidFill>
                  <a:srgbClr val="8B8E2E"/>
                </a:solidFill>
                <a:latin typeface="Baskerville Old Face" pitchFamily="2" charset="0"/>
                <a:ea typeface="黑体" pitchFamily="49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7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en-US" altLang="zh-CN" sz="1200">
              <a:solidFill>
                <a:srgbClr val="919293"/>
              </a:solidFill>
              <a:latin typeface="Arial" pitchFamily="34" charset="0"/>
            </a:endParaRPr>
          </a:p>
        </p:txBody>
      </p:sp>
      <p:sp>
        <p:nvSpPr>
          <p:cNvPr id="2058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59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9335E2D-665B-4B0F-A620-9D4DE5047BBC}" type="slidenum">
              <a:rPr lang="zh-CN" altLang="en-US" sz="1200">
                <a:solidFill>
                  <a:srgbClr val="919293"/>
                </a:solidFill>
                <a:latin typeface="Arial" pitchFamily="34" charset="0"/>
                <a:ea typeface="宋体" pitchFamily="2" charset="-122"/>
              </a:rPr>
              <a:pPr lvl="0" algn="r"/>
              <a:t>‹#›</a:t>
            </a:fld>
            <a:endParaRPr lang="zh-CN" altLang="en-US" sz="1200">
              <a:solidFill>
                <a:srgbClr val="919293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</p:sldLayoutIdLst>
  <p:transition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2800" b="1">
          <a:solidFill>
            <a:srgbClr val="8B8E2E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5pPr>
      <a:lvl6pPr marL="4572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6pPr>
      <a:lvl7pPr marL="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7pPr>
      <a:lvl8pPr marL="13716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8pPr>
      <a:lvl9pPr marL="1828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8B8E2E"/>
          </a:solidFill>
          <a:latin typeface="Baskerville Old Face" pitchFamily="2" charset="0"/>
          <a:ea typeface="黑体" pitchFamily="49" charset="-122"/>
        </a:defRPr>
      </a:lvl9pPr>
    </p:titleStyle>
    <p:bodyStyle>
      <a:lvl1pPr marL="357505" indent="-357505" algn="l" defTabSz="914400" rtl="0" eaLnBrk="0" fontAlgn="base" hangingPunct="0">
        <a:lnSpc>
          <a:spcPct val="110000"/>
        </a:lnSpc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itchFamily="2" charset="2"/>
        <a:buChar char=""/>
        <a:defRPr sz="2000">
          <a:solidFill>
            <a:srgbClr val="8B8E2E"/>
          </a:solidFill>
          <a:latin typeface="+mn-lt"/>
          <a:ea typeface="+mn-ea"/>
          <a:cs typeface="+mn-cs"/>
        </a:defRPr>
      </a:lvl1pPr>
      <a:lvl2pPr marL="357505" indent="-357505" algn="l" defTabSz="914400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 "/>
        <a:defRPr sz="1600">
          <a:solidFill>
            <a:srgbClr val="7F7F7F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Pct val="80000"/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Calibri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35696" y="2780928"/>
            <a:ext cx="60163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 </a:t>
            </a:r>
            <a:r>
              <a:rPr lang="zh-CN" altLang="en-US" sz="3200" b="1" dirty="0" smtClean="0"/>
              <a:t>历史材料解析题解题思路与方法</a:t>
            </a:r>
            <a:endParaRPr lang="zh-CN" altLang="en-US" sz="3200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67544" y="177281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dirty="0" smtClean="0">
                <a:latin typeface="+mj-lt"/>
                <a:ea typeface="+mj-ea"/>
                <a:cs typeface="+mj-cs"/>
              </a:rPr>
              <a:t>一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、历史材料解析题的类型</a:t>
            </a:r>
            <a:r>
              <a:rPr kumimoji="0" lang="en-US" altLang="zh-CN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常见类型）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27584" y="3356992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 文字型</a:t>
            </a:r>
            <a:r>
              <a:rPr lang="zh-CN" altLang="en-US" sz="2800" dirty="0" smtClean="0"/>
              <a:t>：文言文 现代文 外文翻译</a:t>
            </a:r>
            <a:r>
              <a:rPr lang="en-US" altLang="zh-CN" sz="2800" dirty="0" smtClean="0"/>
              <a:t>         </a:t>
            </a:r>
            <a:endParaRPr lang="zh-CN" altLang="en-US" sz="2800" dirty="0" smtClean="0"/>
          </a:p>
          <a:p>
            <a:r>
              <a:rPr lang="zh-CN" altLang="en-US" sz="2800" dirty="0" smtClean="0"/>
              <a:t>  </a:t>
            </a:r>
          </a:p>
          <a:p>
            <a:r>
              <a:rPr lang="zh-CN" altLang="en-US" sz="2800" dirty="0" smtClean="0"/>
              <a:t>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图片型</a:t>
            </a:r>
            <a:r>
              <a:rPr lang="zh-CN" altLang="en-US" sz="2800" dirty="0" smtClean="0"/>
              <a:t>：文物图 漫画 地图                       </a:t>
            </a:r>
            <a:endParaRPr lang="zh-CN" altLang="en-US" sz="2800" dirty="0"/>
          </a:p>
        </p:txBody>
      </p:sp>
    </p:spTree>
    <p:custDataLst>
      <p:tags r:id="rId1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1188" y="908050"/>
            <a:ext cx="7127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 dirty="0" smtClean="0"/>
              <a:t>二、</a:t>
            </a:r>
            <a:r>
              <a:rPr lang="zh-CN" altLang="en-US" sz="3600" b="1" dirty="0"/>
              <a:t>历史材料解析题的解题步骤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39552" y="2492896"/>
            <a:ext cx="82105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、看清问题</a:t>
            </a:r>
            <a:r>
              <a:rPr lang="zh-CN" altLang="en-US" sz="3200" b="1" dirty="0">
                <a:solidFill>
                  <a:srgbClr val="FF0000"/>
                </a:solidFill>
              </a:rPr>
              <a:t>要求</a:t>
            </a:r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带着问题</a:t>
            </a:r>
            <a:r>
              <a:rPr lang="zh-CN" altLang="en-US" sz="3200" dirty="0">
                <a:ea typeface="楷体_GB2312" pitchFamily="49" charset="-122"/>
              </a:rPr>
              <a:t>要求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阅读理解材料</a:t>
            </a:r>
          </a:p>
          <a:p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dirty="0" smtClean="0">
                <a:latin typeface="楷体_GB2312" pitchFamily="49" charset="-122"/>
                <a:ea typeface="楷体_GB2312" pitchFamily="49" charset="-122"/>
              </a:rPr>
              <a:t>、能够准确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提取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有效信息</a:t>
            </a:r>
          </a:p>
          <a:p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联系课本</a:t>
            </a:r>
            <a:r>
              <a:rPr lang="zh-CN" altLang="en-US" sz="3200" dirty="0">
                <a:latin typeface="楷体_GB2312" pitchFamily="49" charset="-122"/>
                <a:ea typeface="楷体_GB2312" pitchFamily="49" charset="-122"/>
              </a:rPr>
              <a:t>知识迁移与运用</a:t>
            </a:r>
          </a:p>
          <a:p>
            <a:r>
              <a:rPr lang="en-US" altLang="zh-CN" sz="3200" dirty="0"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200" dirty="0" smtClean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200" b="1" dirty="0" smtClean="0">
                <a:solidFill>
                  <a:srgbClr val="FF0000"/>
                </a:solidFill>
                <a:cs typeface="Arial" pitchFamily="34" charset="0"/>
              </a:rPr>
              <a:t>规范做答</a:t>
            </a:r>
            <a:endParaRPr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39552" y="908720"/>
            <a:ext cx="81359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chemeClr val="hlink"/>
                </a:solidFill>
              </a:rPr>
              <a:t>       </a:t>
            </a:r>
            <a:r>
              <a:rPr lang="zh-CN" altLang="en-US" sz="3600" b="1" dirty="0" smtClean="0"/>
              <a:t>三、认真分析</a:t>
            </a:r>
            <a:r>
              <a:rPr lang="zh-CN" altLang="en-US" sz="3600" b="1" dirty="0"/>
              <a:t>设</a:t>
            </a:r>
            <a:r>
              <a:rPr lang="zh-CN" altLang="en-US" sz="3600" b="1" dirty="0" smtClean="0"/>
              <a:t>问 提高准确率</a:t>
            </a:r>
            <a:endParaRPr lang="zh-CN" altLang="en-US" sz="3600" b="1" dirty="0"/>
          </a:p>
        </p:txBody>
      </p:sp>
      <p:sp>
        <p:nvSpPr>
          <p:cNvPr id="5" name="矩形 4"/>
          <p:cNvSpPr/>
          <p:nvPr/>
        </p:nvSpPr>
        <p:spPr>
          <a:xfrm>
            <a:off x="611560" y="2276872"/>
            <a:ext cx="691276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 smtClean="0"/>
              <a:t>   </a:t>
            </a:r>
            <a:r>
              <a:rPr lang="zh-CN" altLang="en-US" sz="3200" b="1" dirty="0" smtClean="0"/>
              <a:t>设问的一般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构成：</a:t>
            </a:r>
          </a:p>
          <a:p>
            <a:pPr lvl="0">
              <a:lnSpc>
                <a:spcPct val="150000"/>
              </a:lnSpc>
            </a:pPr>
            <a:r>
              <a:rPr lang="zh-CN" altLang="en-US" sz="2800" dirty="0" smtClean="0"/>
              <a:t>             </a:t>
            </a:r>
            <a:endParaRPr lang="en-US" altLang="zh-CN" sz="2800" dirty="0" smtClean="0"/>
          </a:p>
          <a:p>
            <a:pPr lvl="0">
              <a:lnSpc>
                <a:spcPct val="150000"/>
              </a:lnSpc>
            </a:pPr>
            <a:r>
              <a:rPr lang="zh-CN" altLang="en-US" sz="2800" dirty="0" smtClean="0"/>
              <a:t> </a:t>
            </a:r>
            <a:r>
              <a:rPr lang="zh-CN" altLang="en-US" sz="2800" dirty="0" smtClean="0"/>
              <a:t>    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提示词+限定词+中心词+求答词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2"/>
          <p:cNvSpPr/>
          <p:nvPr/>
        </p:nvSpPr>
        <p:spPr>
          <a:xfrm>
            <a:off x="899592" y="620688"/>
            <a:ext cx="1008609" cy="584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 dirty="0" smtClean="0">
                <a:solidFill>
                  <a:srgbClr val="0066CC"/>
                </a:solidFill>
              </a:rPr>
              <a:t>例：</a:t>
            </a:r>
            <a:endParaRPr lang="zh-CN" altLang="en-US" sz="3200" b="1" dirty="0">
              <a:solidFill>
                <a:srgbClr val="0066CC"/>
              </a:solidFill>
            </a:endParaRPr>
          </a:p>
        </p:txBody>
      </p:sp>
      <p:cxnSp>
        <p:nvCxnSpPr>
          <p:cNvPr id="8194" name="Line 3"/>
          <p:cNvCxnSpPr/>
          <p:nvPr/>
        </p:nvCxnSpPr>
        <p:spPr>
          <a:xfrm>
            <a:off x="899592" y="5373216"/>
            <a:ext cx="1152128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</p:spPr>
      </p:cxnSp>
      <p:sp>
        <p:nvSpPr>
          <p:cNvPr id="8195" name="Text Box 4"/>
          <p:cNvSpPr/>
          <p:nvPr/>
        </p:nvSpPr>
        <p:spPr>
          <a:xfrm>
            <a:off x="2627784" y="5517232"/>
            <a:ext cx="1512888" cy="557212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 dirty="0">
                <a:solidFill>
                  <a:srgbClr val="FF0000"/>
                </a:solidFill>
                <a:ea typeface="楷体_GB2312" pitchFamily="1" charset="-122"/>
              </a:rPr>
              <a:t>限定词</a:t>
            </a:r>
          </a:p>
        </p:txBody>
      </p:sp>
      <p:sp>
        <p:nvSpPr>
          <p:cNvPr id="8196" name="Rectangle 5"/>
          <p:cNvSpPr/>
          <p:nvPr/>
        </p:nvSpPr>
        <p:spPr>
          <a:xfrm>
            <a:off x="1115616" y="4077072"/>
            <a:ext cx="1293812" cy="555625"/>
          </a:xfrm>
          <a:prstGeom prst="rect">
            <a:avLst/>
          </a:prstGeom>
          <a:solidFill>
            <a:srgbClr val="0000CC"/>
          </a:solidFill>
          <a:ln w="38100">
            <a:solidFill>
              <a:schemeClr val="tx1"/>
            </a:solidFill>
            <a:round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 dirty="0">
                <a:solidFill>
                  <a:schemeClr val="bg1"/>
                </a:solidFill>
                <a:ea typeface="楷体_GB2312" pitchFamily="1" charset="-122"/>
              </a:rPr>
              <a:t>提示词</a:t>
            </a:r>
          </a:p>
        </p:txBody>
      </p:sp>
      <p:sp>
        <p:nvSpPr>
          <p:cNvPr id="8197" name="Rectangle 6"/>
          <p:cNvSpPr/>
          <p:nvPr/>
        </p:nvSpPr>
        <p:spPr>
          <a:xfrm>
            <a:off x="4139952" y="4221088"/>
            <a:ext cx="1511300" cy="555625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 dirty="0">
                <a:solidFill>
                  <a:schemeClr val="bg1"/>
                </a:solidFill>
                <a:ea typeface="楷体_GB2312" pitchFamily="1" charset="-122"/>
              </a:rPr>
              <a:t>中心词</a:t>
            </a:r>
          </a:p>
        </p:txBody>
      </p:sp>
      <p:cxnSp>
        <p:nvCxnSpPr>
          <p:cNvPr id="8198" name="Line 7"/>
          <p:cNvCxnSpPr/>
          <p:nvPr/>
        </p:nvCxnSpPr>
        <p:spPr>
          <a:xfrm flipV="1">
            <a:off x="4139952" y="5301208"/>
            <a:ext cx="1584325" cy="1588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</p:spPr>
      </p:cxnSp>
      <p:cxnSp>
        <p:nvCxnSpPr>
          <p:cNvPr id="8199" name="Line 8"/>
          <p:cNvCxnSpPr/>
          <p:nvPr/>
        </p:nvCxnSpPr>
        <p:spPr>
          <a:xfrm>
            <a:off x="6012160" y="5301208"/>
            <a:ext cx="1152525" cy="1588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</a:ln>
        </p:spPr>
      </p:cxnSp>
      <p:sp>
        <p:nvSpPr>
          <p:cNvPr id="8200" name="Text Box 9"/>
          <p:cNvSpPr/>
          <p:nvPr/>
        </p:nvSpPr>
        <p:spPr>
          <a:xfrm>
            <a:off x="6012160" y="5445224"/>
            <a:ext cx="1368425" cy="557212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 dirty="0">
                <a:solidFill>
                  <a:srgbClr val="0000CC"/>
                </a:solidFill>
                <a:ea typeface="楷体_GB2312" pitchFamily="1" charset="-122"/>
              </a:rPr>
              <a:t>求答词</a:t>
            </a:r>
          </a:p>
        </p:txBody>
      </p:sp>
      <p:cxnSp>
        <p:nvCxnSpPr>
          <p:cNvPr id="8201" name="Line 10"/>
          <p:cNvCxnSpPr/>
          <p:nvPr/>
        </p:nvCxnSpPr>
        <p:spPr>
          <a:xfrm>
            <a:off x="2915816" y="5301208"/>
            <a:ext cx="865188" cy="0"/>
          </a:xfrm>
          <a:prstGeom prst="line">
            <a:avLst/>
          </a:prstGeom>
          <a:noFill/>
          <a:ln w="28575">
            <a:solidFill>
              <a:srgbClr val="FF00FF"/>
            </a:solidFill>
            <a:bevel/>
          </a:ln>
        </p:spPr>
      </p:cxnSp>
      <p:sp>
        <p:nvSpPr>
          <p:cNvPr id="8202" name="Text Box 11"/>
          <p:cNvSpPr/>
          <p:nvPr/>
        </p:nvSpPr>
        <p:spPr>
          <a:xfrm>
            <a:off x="862012" y="1124744"/>
            <a:ext cx="8281988" cy="230832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 dirty="0" smtClean="0">
                <a:latin typeface="Times New Roman" pitchFamily="18" charset="0"/>
                <a:sym typeface="Times New Roman" pitchFamily="18" charset="0"/>
              </a:rPr>
              <a:t>材料一  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冷战进程中，美国先后发动了朝鲜战争和越南战争，消耗了经济实力。</a:t>
            </a:r>
            <a:r>
              <a:rPr lang="zh-CN" altLang="en-US" sz="2400" b="1" dirty="0">
                <a:ea typeface="Times New Roman" pitchFamily="18" charset="0"/>
                <a:sym typeface="Times New Roman" pitchFamily="18" charset="0"/>
              </a:rPr>
              <a:t>……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正是美国在朝鲜战争中的</a:t>
            </a:r>
            <a:r>
              <a:rPr lang="zh-CN" altLang="en-US" sz="2400" b="1" dirty="0">
                <a:sym typeface="Times New Roman" pitchFamily="18" charset="0"/>
              </a:rPr>
              <a:t>“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特需</a:t>
            </a:r>
            <a:r>
              <a:rPr lang="zh-CN" altLang="en-US" sz="2400" b="1" dirty="0">
                <a:sym typeface="Times New Roman" pitchFamily="18" charset="0"/>
              </a:rPr>
              <a:t>”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将日本从萧条中拯救出来。</a:t>
            </a:r>
            <a:endParaRPr lang="zh-CN" altLang="en-US" sz="2400" b="1" dirty="0">
              <a:latin typeface="Times New Roman" pitchFamily="18" charset="0"/>
              <a:sym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400" b="1" dirty="0">
                <a:latin typeface="Times New Roman" pitchFamily="18" charset="0"/>
                <a:sym typeface="Times New Roman" pitchFamily="18" charset="0"/>
              </a:rPr>
              <a:t>                                        </a:t>
            </a:r>
            <a:r>
              <a:rPr lang="zh-CN" altLang="en-US" sz="2400" b="1" dirty="0">
                <a:ea typeface="Times New Roman" pitchFamily="18" charset="0"/>
                <a:sym typeface="Times New Roman" pitchFamily="18" charset="0"/>
              </a:rPr>
              <a:t>——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《战争与世界</a:t>
            </a:r>
            <a:r>
              <a:rPr lang="zh-CN" altLang="en-US" sz="2400" b="1" dirty="0">
                <a:latin typeface="Times New Roman" pitchFamily="18" charset="0"/>
                <a:sym typeface="Times New Roman" pitchFamily="18" charset="0"/>
              </a:rPr>
              <a:t>经济重心的转移》</a:t>
            </a:r>
            <a:endParaRPr lang="zh-CN" altLang="en-US" sz="2400" dirty="0"/>
          </a:p>
        </p:txBody>
      </p:sp>
      <p:sp>
        <p:nvSpPr>
          <p:cNvPr id="8203" name="Text Box 12"/>
          <p:cNvSpPr/>
          <p:nvPr/>
        </p:nvSpPr>
        <p:spPr>
          <a:xfrm>
            <a:off x="683568" y="4869160"/>
            <a:ext cx="7921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 dirty="0">
                <a:latin typeface="Times New Roman" pitchFamily="18" charset="0"/>
                <a:sym typeface="Times New Roman" pitchFamily="18" charset="0"/>
              </a:rPr>
              <a:t>据</a:t>
            </a:r>
            <a:r>
              <a:rPr lang="zh-CN" altLang="en-US" sz="2400" b="1" dirty="0" smtClean="0">
                <a:latin typeface="Times New Roman" pitchFamily="18" charset="0"/>
                <a:sym typeface="Times New Roman" pitchFamily="18" charset="0"/>
              </a:rPr>
              <a:t>材料一，</a:t>
            </a:r>
            <a:r>
              <a:rPr lang="zh-CN" altLang="en-US" sz="2400" b="1" dirty="0">
                <a:latin typeface="Times New Roman" pitchFamily="18" charset="0"/>
                <a:sym typeface="Times New Roman" pitchFamily="18" charset="0"/>
              </a:rPr>
              <a:t>归纳二战后日本经济崛起的外部原因。（</a:t>
            </a:r>
            <a:r>
              <a:rPr lang="en-US" altLang="zh-CN" sz="2400" b="1" dirty="0">
                <a:latin typeface="Times New Roman" pitchFamily="18" charset="0"/>
                <a:sym typeface="Times New Roman" pitchFamily="18" charset="0"/>
              </a:rPr>
              <a:t>1</a:t>
            </a:r>
            <a:r>
              <a:rPr lang="zh-CN" altLang="en-US" sz="2400" b="1" dirty="0">
                <a:latin typeface="宋体" pitchFamily="2" charset="-122"/>
                <a:sym typeface="宋体" pitchFamily="2" charset="-122"/>
              </a:rPr>
              <a:t>分）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9" dur="5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2" dur="5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1" dur="500" fill="hold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4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3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6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9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2" dur="500" fill="hold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  <p:bldP spid="8196" grpId="1" animBg="1"/>
      <p:bldP spid="8197" grpId="2" animBg="1"/>
      <p:bldP spid="8200" grpId="3" animBg="1"/>
      <p:bldP spid="8202" grpId="4"/>
      <p:bldP spid="8203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-1404938" y="908050"/>
            <a:ext cx="964934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chemeClr val="hlink"/>
                </a:solidFill>
              </a:rPr>
              <a:t>              </a:t>
            </a:r>
            <a:r>
              <a:rPr lang="zh-CN" altLang="en-US" sz="3600" b="1" dirty="0" smtClean="0"/>
              <a:t>四、</a:t>
            </a:r>
            <a:r>
              <a:rPr lang="zh-CN" altLang="en-US" sz="3600" dirty="0" smtClean="0">
                <a:solidFill>
                  <a:srgbClr val="FF0000"/>
                </a:solidFill>
              </a:rPr>
              <a:t>文字型</a:t>
            </a:r>
            <a:r>
              <a:rPr lang="en-US" altLang="zh-CN" sz="3600" dirty="0" smtClean="0"/>
              <a:t>(</a:t>
            </a:r>
            <a:r>
              <a:rPr lang="zh-CN" altLang="en-US" sz="3600" dirty="0" smtClean="0"/>
              <a:t>文言文 现代文 外文翻译</a:t>
            </a:r>
            <a:r>
              <a:rPr lang="zh-CN" altLang="en-US" sz="3600" b="1" dirty="0" smtClean="0"/>
              <a:t>）</a:t>
            </a:r>
            <a:endParaRPr lang="zh-CN" altLang="en-US" sz="3600" b="1" dirty="0"/>
          </a:p>
        </p:txBody>
      </p:sp>
      <p:sp>
        <p:nvSpPr>
          <p:cNvPr id="3" name="矩形 2"/>
          <p:cNvSpPr/>
          <p:nvPr/>
        </p:nvSpPr>
        <p:spPr>
          <a:xfrm>
            <a:off x="467544" y="1844824"/>
            <a:ext cx="61206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 smtClean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）阅读正文、注解、标点符号、出处等</a:t>
            </a:r>
          </a:p>
          <a:p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）注意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提示性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文字（在材料的开头和在材料末尾）</a:t>
            </a:r>
          </a:p>
          <a:p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 smtClean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）抓住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关键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句、词、字。关注总结性的词句，归纳出材料反映的核心内容。借助标点符号及关键词划分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层次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。</a:t>
            </a:r>
          </a:p>
          <a:p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 smtClean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）材料中体现出来的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时间</a:t>
            </a:r>
            <a:r>
              <a:rPr lang="zh-CN" altLang="en-US" sz="2800" b="1" dirty="0" smtClean="0">
                <a:latin typeface="楷体_GB2312" pitchFamily="49" charset="-122"/>
                <a:ea typeface="楷体_GB2312" pitchFamily="49" charset="-122"/>
              </a:rPr>
              <a:t>（各种方式的时间信息）</a:t>
            </a:r>
          </a:p>
          <a:p>
            <a:endParaRPr lang="zh-CN" altLang="en-US" b="1" dirty="0" smtClean="0">
              <a:latin typeface="楷体_GB2312" pitchFamily="49" charset="-122"/>
              <a:ea typeface="楷体_GB2312" pitchFamily="49" charset="-122"/>
            </a:endParaRPr>
          </a:p>
          <a:p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文本框 16387"/>
          <p:cNvSpPr txBox="1"/>
          <p:nvPr/>
        </p:nvSpPr>
        <p:spPr>
          <a:xfrm>
            <a:off x="323528" y="1196752"/>
            <a:ext cx="8424936" cy="48298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 dirty="0" smtClean="0">
                <a:solidFill>
                  <a:srgbClr val="0066CC"/>
                </a:solidFill>
                <a:latin typeface="Arial" panose="020B0604020202020204" pitchFamily="34" charset="0"/>
              </a:rPr>
              <a:t>例：</a:t>
            </a:r>
            <a:r>
              <a:rPr lang="zh-CN" altLang="en-US" sz="2800" b="1" dirty="0">
                <a:latin typeface="Arial" panose="020B0604020202020204" pitchFamily="34" charset="0"/>
              </a:rPr>
              <a:t>材料二  1804年，拿破仑颁布《拿破仑法典》，把法国大革命时期有利于资产阶级的成果，用法律条文确定下来。在拿破仑帝国时期，曾经强迫在法国占领下的欧洲一些国家和地区实行此法典，打击了欧洲封建势力，推动了欧洲资本主义的发展。《拿破仑法典》后来成为欧洲各国资产阶级法典的范本。                                                       </a:t>
            </a: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latin typeface="Arial" panose="020B0604020202020204" pitchFamily="34" charset="0"/>
              </a:rPr>
              <a:t>                             </a:t>
            </a:r>
            <a:r>
              <a:rPr lang="zh-CN" altLang="en-US" sz="2800" b="1" dirty="0" smtClean="0">
                <a:latin typeface="Arial" panose="020B0604020202020204" pitchFamily="34" charset="0"/>
              </a:rPr>
              <a:t>——</a:t>
            </a:r>
            <a:r>
              <a:rPr lang="zh-CN" altLang="en-US" sz="2800" b="1" dirty="0">
                <a:latin typeface="Arial" panose="020B0604020202020204" pitchFamily="34" charset="0"/>
              </a:rPr>
              <a:t>摘自人教版九上历史教科书</a:t>
            </a:r>
          </a:p>
          <a:p>
            <a:pPr>
              <a:lnSpc>
                <a:spcPct val="110000"/>
              </a:lnSpc>
            </a:pPr>
            <a:endParaRPr lang="en-US" altLang="zh-CN" sz="2800" b="1" dirty="0" smtClean="0"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 smtClean="0">
                <a:latin typeface="Arial" panose="020B0604020202020204" pitchFamily="34" charset="0"/>
              </a:rPr>
              <a:t>问</a:t>
            </a:r>
            <a:r>
              <a:rPr lang="zh-CN" altLang="en-US" sz="2800" b="1" dirty="0">
                <a:latin typeface="Arial" panose="020B0604020202020204" pitchFamily="34" charset="0"/>
              </a:rPr>
              <a:t>题：根据材料二，分析《拿破仑法典》颁布的作用。（</a:t>
            </a:r>
            <a:r>
              <a:rPr lang="en-US" altLang="zh-CN" sz="2800" b="1" dirty="0"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latin typeface="Arial" panose="020B0604020202020204" pitchFamily="34" charset="0"/>
              </a:rPr>
              <a:t>分）</a:t>
            </a:r>
          </a:p>
        </p:txBody>
      </p:sp>
      <p:grpSp>
        <p:nvGrpSpPr>
          <p:cNvPr id="2" name="组合 16388"/>
          <p:cNvGrpSpPr/>
          <p:nvPr/>
        </p:nvGrpSpPr>
        <p:grpSpPr>
          <a:xfrm>
            <a:off x="6623983" y="3236972"/>
            <a:ext cx="144463" cy="215900"/>
            <a:chOff x="0" y="0"/>
            <a:chExt cx="226" cy="340"/>
          </a:xfrm>
        </p:grpSpPr>
        <p:sp>
          <p:nvSpPr>
            <p:cNvPr id="16390" name="直接连接符 16389"/>
            <p:cNvSpPr/>
            <p:nvPr/>
          </p:nvSpPr>
          <p:spPr>
            <a:xfrm flipH="1">
              <a:off x="0" y="0"/>
              <a:ext cx="113" cy="341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1" name="直接连接符 16390"/>
            <p:cNvSpPr/>
            <p:nvPr/>
          </p:nvSpPr>
          <p:spPr>
            <a:xfrm flipH="1">
              <a:off x="114" y="0"/>
              <a:ext cx="113" cy="341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grpSp>
        <p:nvGrpSpPr>
          <p:cNvPr id="3" name="组合 16391"/>
          <p:cNvGrpSpPr/>
          <p:nvPr/>
        </p:nvGrpSpPr>
        <p:grpSpPr>
          <a:xfrm>
            <a:off x="2389495" y="2338085"/>
            <a:ext cx="144462" cy="215900"/>
            <a:chOff x="0" y="0"/>
            <a:chExt cx="226" cy="340"/>
          </a:xfrm>
        </p:grpSpPr>
        <p:sp>
          <p:nvSpPr>
            <p:cNvPr id="16393" name="直接连接符 16392"/>
            <p:cNvSpPr/>
            <p:nvPr/>
          </p:nvSpPr>
          <p:spPr>
            <a:xfrm flipH="1">
              <a:off x="0" y="0"/>
              <a:ext cx="113" cy="341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394" name="直接连接符 16393"/>
            <p:cNvSpPr/>
            <p:nvPr/>
          </p:nvSpPr>
          <p:spPr>
            <a:xfrm flipH="1">
              <a:off x="114" y="0"/>
              <a:ext cx="113" cy="341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bevel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sp>
        <p:nvSpPr>
          <p:cNvPr id="16395" name="直接连接符 16394"/>
          <p:cNvSpPr/>
          <p:nvPr/>
        </p:nvSpPr>
        <p:spPr>
          <a:xfrm flipV="1">
            <a:off x="417195" y="2649855"/>
            <a:ext cx="2045335" cy="2159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6399" name="直接连接符 16398"/>
          <p:cNvSpPr/>
          <p:nvPr/>
        </p:nvSpPr>
        <p:spPr>
          <a:xfrm>
            <a:off x="471170" y="2132965"/>
            <a:ext cx="7988935" cy="63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6400" name="直接连接符 16399"/>
          <p:cNvSpPr/>
          <p:nvPr/>
        </p:nvSpPr>
        <p:spPr>
          <a:xfrm>
            <a:off x="1873250" y="4093210"/>
            <a:ext cx="5328920" cy="698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7" name="直接连接符 16"/>
          <p:cNvSpPr/>
          <p:nvPr/>
        </p:nvSpPr>
        <p:spPr>
          <a:xfrm>
            <a:off x="471170" y="3568065"/>
            <a:ext cx="6236970" cy="44450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8" name="直接连接符 17"/>
          <p:cNvSpPr/>
          <p:nvPr/>
        </p:nvSpPr>
        <p:spPr>
          <a:xfrm>
            <a:off x="6875780" y="3107690"/>
            <a:ext cx="1728470" cy="12065"/>
          </a:xfrm>
          <a:prstGeom prst="line">
            <a:avLst/>
          </a:prstGeom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7544" y="2348880"/>
            <a:ext cx="64807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）地图类：根据地图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名称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，地图图示和地图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隐含信息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判断地图是什么时期或者朝代的、什么国家或者地区，寻找地图关键地点，强调地图上地点的分布特点，根据所学知识解答</a:t>
            </a:r>
          </a:p>
          <a:p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）漫画类：漫画只是一个表象，仔细寻找漫画的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名称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、画中的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隐含信息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，关键看透漫画背后的讽喻信息，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结合课本相关知识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解答</a:t>
            </a:r>
            <a:endParaRPr lang="zh-CN" altLang="en-US" sz="2400" i="1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）图片类：人物图、文物图等等，关键图上方或者下方的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注释文字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、判断图中涉及的朝代、时期特征，联系相关课本知识根据设问要求解答</a:t>
            </a:r>
            <a:endParaRPr lang="zh-CN" altLang="en-US" sz="24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1124744"/>
            <a:ext cx="496728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b="1" noProof="0" dirty="0" smtClean="0">
                <a:latin typeface="+mj-lt"/>
                <a:ea typeface="+mj-ea"/>
                <a:cs typeface="+mj-cs"/>
              </a:rPr>
              <a:t>五、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图片型</a:t>
            </a: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材料解析题</a:t>
            </a:r>
            <a:endParaRPr kumimoji="0" lang="zh-CN" altLang="en-US" sz="3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908720"/>
            <a:ext cx="597666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六、组织答案注意事项</a:t>
            </a:r>
          </a:p>
          <a:p>
            <a:r>
              <a:rPr lang="zh-CN" altLang="en-US" sz="2400" dirty="0" smtClean="0">
                <a:latin typeface="宋体" pitchFamily="2" charset="-122"/>
              </a:rPr>
              <a:t>（答案</a:t>
            </a:r>
            <a:r>
              <a:rPr lang="zh-CN" altLang="en-US" sz="2400" dirty="0" smtClean="0">
                <a:solidFill>
                  <a:srgbClr val="FF0000"/>
                </a:solidFill>
                <a:latin typeface="宋体" pitchFamily="2" charset="-122"/>
              </a:rPr>
              <a:t>序号化</a:t>
            </a:r>
            <a:r>
              <a:rPr lang="zh-CN" altLang="en-US" sz="2400" dirty="0" smtClean="0">
                <a:latin typeface="宋体" pitchFamily="2" charset="-122"/>
              </a:rPr>
              <a:t>、内容</a:t>
            </a:r>
            <a:r>
              <a:rPr lang="zh-CN" altLang="en-US" sz="2400" dirty="0" smtClean="0">
                <a:solidFill>
                  <a:srgbClr val="FF0000"/>
                </a:solidFill>
                <a:latin typeface="宋体" pitchFamily="2" charset="-122"/>
              </a:rPr>
              <a:t>条理化</a:t>
            </a:r>
            <a:r>
              <a:rPr lang="zh-CN" altLang="en-US" sz="2400" dirty="0" smtClean="0">
                <a:latin typeface="宋体" pitchFamily="2" charset="-122"/>
              </a:rPr>
              <a:t>、书写</a:t>
            </a:r>
            <a:r>
              <a:rPr lang="zh-CN" altLang="en-US" sz="2400" dirty="0" smtClean="0">
                <a:solidFill>
                  <a:srgbClr val="FF0000"/>
                </a:solidFill>
                <a:latin typeface="宋体" pitchFamily="2" charset="-122"/>
              </a:rPr>
              <a:t>规范化</a:t>
            </a:r>
            <a:r>
              <a:rPr lang="zh-CN" altLang="en-US" sz="2400" dirty="0" smtClean="0">
                <a:latin typeface="宋体" pitchFamily="2" charset="-122"/>
              </a:rPr>
              <a:t>）</a:t>
            </a:r>
          </a:p>
          <a:p>
            <a:endParaRPr lang="en-US" altLang="zh-CN" sz="2400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、注意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简洁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。条理清楚，用①、②、③等序号标明</a:t>
            </a:r>
          </a:p>
          <a:p>
            <a:endParaRPr lang="en-US" altLang="zh-CN" sz="2400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、注意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全面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。答案要求完整和层次分明</a:t>
            </a:r>
          </a:p>
          <a:p>
            <a:endParaRPr lang="en-US" altLang="zh-CN" sz="2400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、注意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用语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。尽量使用课本语言，尤其要注意课本中结论性语言，不要用口头语也不能滥用文学性的修饰语。</a:t>
            </a:r>
          </a:p>
          <a:p>
            <a:endParaRPr lang="en-US" altLang="zh-CN" sz="2400" dirty="0" smtClean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2400" dirty="0" smtClean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、注意</a:t>
            </a:r>
            <a:r>
              <a:rPr lang="zh-CN" altLang="en-US" sz="2400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书写</a:t>
            </a:r>
            <a:r>
              <a:rPr lang="zh-CN" altLang="en-US" sz="2400" dirty="0" smtClean="0">
                <a:latin typeface="楷体_GB2312" pitchFamily="49" charset="-122"/>
                <a:ea typeface="楷体_GB2312" pitchFamily="49" charset="-122"/>
              </a:rPr>
              <a:t>。字迹清晰、工整，卷面整洁</a:t>
            </a:r>
            <a:r>
              <a:rPr lang="zh-CN" altLang="en-US" dirty="0" smtClean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JOB_ID" val="2"/>
  <p:tag name="KSO_WM_TEMPLATE_OUTLINE_ID" val="15"/>
  <p:tag name="KSO_WM_TEMPLATE_SCENE_ID" val="1"/>
  <p:tag name="KSO_WM_TEMPLATE_TOPIC_DEFAULT" val="1"/>
  <p:tag name="KSO_WM_TEMPLATE_TOPIC_ID" val="2869567"/>
</p:tagLst>
</file>

<file path=ppt/theme/theme1.xml><?xml version="1.0" encoding="utf-8"?>
<a:theme xmlns:a="http://schemas.openxmlformats.org/drawingml/2006/main" name="A000120141119A27PWBG">
  <a:themeElements>
    <a:clrScheme name="A000120141119A27PWBG 1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90C413"/>
      </a:accent2>
      <a:accent3>
        <a:srgbClr val="FFFFFF"/>
      </a:accent3>
      <a:accent4>
        <a:srgbClr val="333436"/>
      </a:accent4>
      <a:accent5>
        <a:srgbClr val="D9DBAF"/>
      </a:accent5>
      <a:accent6>
        <a:srgbClr val="82B110"/>
      </a:accent6>
      <a:hlink>
        <a:srgbClr val="00B0F0"/>
      </a:hlink>
      <a:folHlink>
        <a:srgbClr val="AFB2B4"/>
      </a:folHlink>
    </a:clrScheme>
    <a:fontScheme name="A000120141119A27PWBG">
      <a:majorFont>
        <a:latin typeface="Baskerville Old Face"/>
        <a:ea typeface="黑体"/>
        <a:cs typeface="Arial"/>
      </a:majorFont>
      <a:minorFont>
        <a:latin typeface="Calibri"/>
        <a:ea typeface="幼圆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kx="3284103" algn="bl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kx="3284103" algn="bl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000120141119A27PWBG 1">
        <a:dk1>
          <a:srgbClr val="3D3F41"/>
        </a:dk1>
        <a:lt1>
          <a:srgbClr val="FFFFFF"/>
        </a:lt1>
        <a:dk2>
          <a:srgbClr val="3D3F41"/>
        </a:dk2>
        <a:lt2>
          <a:srgbClr val="FFFFFF"/>
        </a:lt2>
        <a:accent1>
          <a:srgbClr val="BABD3D"/>
        </a:accent1>
        <a:accent2>
          <a:srgbClr val="90C413"/>
        </a:accent2>
        <a:accent3>
          <a:srgbClr val="FFFFFF"/>
        </a:accent3>
        <a:accent4>
          <a:srgbClr val="333436"/>
        </a:accent4>
        <a:accent5>
          <a:srgbClr val="D9DBAF"/>
        </a:accent5>
        <a:accent6>
          <a:srgbClr val="82B110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A000120141119A27PWBG">
  <a:themeElements>
    <a:clrScheme name="1_A000120141119A27PWBG 1">
      <a:dk1>
        <a:srgbClr val="3D3F41"/>
      </a:dk1>
      <a:lt1>
        <a:srgbClr val="FFFFFF"/>
      </a:lt1>
      <a:dk2>
        <a:srgbClr val="3D3F41"/>
      </a:dk2>
      <a:lt2>
        <a:srgbClr val="FFFFFF"/>
      </a:lt2>
      <a:accent1>
        <a:srgbClr val="BABD3D"/>
      </a:accent1>
      <a:accent2>
        <a:srgbClr val="90C413"/>
      </a:accent2>
      <a:accent3>
        <a:srgbClr val="FFFFFF"/>
      </a:accent3>
      <a:accent4>
        <a:srgbClr val="333436"/>
      </a:accent4>
      <a:accent5>
        <a:srgbClr val="D9DBAF"/>
      </a:accent5>
      <a:accent6>
        <a:srgbClr val="82B110"/>
      </a:accent6>
      <a:hlink>
        <a:srgbClr val="00B0F0"/>
      </a:hlink>
      <a:folHlink>
        <a:srgbClr val="AFB2B4"/>
      </a:folHlink>
    </a:clrScheme>
    <a:fontScheme name="1_A000120141119A27PWBG">
      <a:majorFont>
        <a:latin typeface="Baskerville Old Face"/>
        <a:ea typeface="黑体"/>
        <a:cs typeface="Arial"/>
      </a:majorFont>
      <a:minorFont>
        <a:latin typeface="Calibri"/>
        <a:ea typeface="幼圆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kx="3284103" algn="bl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kx="3284103" algn="bl" rotWithShape="0">
            <a:schemeClr val="bg2">
              <a:alpha val="50000"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A000120141119A27PWBG 1">
        <a:dk1>
          <a:srgbClr val="3D3F41"/>
        </a:dk1>
        <a:lt1>
          <a:srgbClr val="FFFFFF"/>
        </a:lt1>
        <a:dk2>
          <a:srgbClr val="3D3F41"/>
        </a:dk2>
        <a:lt2>
          <a:srgbClr val="FFFFFF"/>
        </a:lt2>
        <a:accent1>
          <a:srgbClr val="BABD3D"/>
        </a:accent1>
        <a:accent2>
          <a:srgbClr val="90C413"/>
        </a:accent2>
        <a:accent3>
          <a:srgbClr val="FFFFFF"/>
        </a:accent3>
        <a:accent4>
          <a:srgbClr val="333436"/>
        </a:accent4>
        <a:accent5>
          <a:srgbClr val="D9DBAF"/>
        </a:accent5>
        <a:accent6>
          <a:srgbClr val="82B110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r="http://schemas.openxmlformats.org/officeDocument/2006/relationships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581</Words>
  <Application>Microsoft Office PowerPoint</Application>
  <PresentationFormat>全屏显示(4:3)</PresentationFormat>
  <Paragraphs>47</Paragraphs>
  <Slides>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A000120141119A27PWBG</vt:lpstr>
      <vt:lpstr>1_A000120141119A27PWBG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Company>学科网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rbm.xkw.com</dc:creator>
  <cp:lastModifiedBy>微软用户</cp:lastModifiedBy>
  <cp:revision>27</cp:revision>
  <cp:lastPrinted>2020-10-17T07:57:43Z</cp:lastPrinted>
  <dcterms:created xsi:type="dcterms:W3CDTF">2020-10-17T07:57:43Z</dcterms:created>
  <dcterms:modified xsi:type="dcterms:W3CDTF">2021-04-22T06:33:09Z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