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0"/>
  </p:handoutMasterIdLst>
  <p:sldIdLst>
    <p:sldId id="256" r:id="rId3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44" y="61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gs" Target="tags/tag64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4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40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40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40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40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40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40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40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40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40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40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40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理论基础知识复习</a:t>
            </a:r>
            <a:br>
              <a:rPr lang="zh-CN" alt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/>
          </p:cNvSpPr>
          <p:nvPr>
            <p:ph idx="1"/>
          </p:nvPr>
        </p:nvSpPr>
        <p:spPr>
          <a:xfrm>
            <a:off x="2097723" y="801688"/>
            <a:ext cx="8229600" cy="4525962"/>
          </a:xfrm>
        </p:spPr>
        <p:txBody>
          <a:bodyPr vert="horz" wrap="square" lIns="91440" tIns="45720" rIns="91440" bIns="45720" anchor="t" anchorCtr="0"/>
          <a:p>
            <a:pPr eaLnBrk="1" hangingPunct="1">
              <a:buNone/>
            </a:pPr>
            <a:r>
              <a:rPr lang="zh-CN" altLang="en-US" dirty="0">
                <a:ea typeface="宋体" panose="02010600030101010101" pitchFamily="2" charset="-122"/>
              </a:rPr>
              <a:t>信息处理的过程主要包括信息的采集、</a:t>
            </a:r>
            <a:r>
              <a:rPr lang="en-US" altLang="zh-CN" dirty="0">
                <a:ea typeface="宋体" panose="02010600030101010101" pitchFamily="2" charset="-122"/>
              </a:rPr>
              <a:t>_________</a:t>
            </a:r>
            <a:r>
              <a:rPr lang="zh-CN" altLang="en-US" dirty="0">
                <a:ea typeface="宋体" panose="02010600030101010101" pitchFamily="2" charset="-122"/>
              </a:rPr>
              <a:t>、</a:t>
            </a:r>
            <a:r>
              <a:rPr lang="en-US" altLang="zh-CN" dirty="0">
                <a:ea typeface="宋体" panose="02010600030101010101" pitchFamily="2" charset="-122"/>
              </a:rPr>
              <a:t>_________</a:t>
            </a:r>
            <a:r>
              <a:rPr lang="zh-CN" altLang="en-US" dirty="0">
                <a:ea typeface="宋体" panose="02010600030101010101" pitchFamily="2" charset="-122"/>
              </a:rPr>
              <a:t>、传输和应用等基本环节。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93187" name="Text Box 3"/>
          <p:cNvSpPr txBox="1"/>
          <p:nvPr/>
        </p:nvSpPr>
        <p:spPr>
          <a:xfrm>
            <a:off x="2243455" y="4398328"/>
            <a:ext cx="1171575" cy="583565"/>
          </a:xfrm>
          <a:prstGeom prst="rect">
            <a:avLst/>
          </a:prstGeom>
          <a:solidFill>
            <a:srgbClr val="99CCFF"/>
          </a:solidFill>
          <a:ln w="34925" cap="flat" cmpd="sng">
            <a:solidFill>
              <a:srgbClr val="FF6600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2"/>
                </a:solidFill>
                <a:latin typeface="Comic Sans MS" panose="030F0702030302020204" pitchFamily="66" charset="0"/>
                <a:ea typeface="楷体_GB2312" pitchFamily="49" charset="-122"/>
              </a:rPr>
              <a:t>采集</a:t>
            </a:r>
            <a:endParaRPr lang="zh-CN" altLang="en-US" sz="3200" dirty="0">
              <a:solidFill>
                <a:schemeClr val="tx2"/>
              </a:solidFill>
              <a:latin typeface="Comic Sans MS" panose="030F0702030302020204" pitchFamily="66" charset="0"/>
              <a:ea typeface="楷体_GB2312" pitchFamily="49" charset="-122"/>
            </a:endParaRPr>
          </a:p>
        </p:txBody>
      </p:sp>
      <p:sp>
        <p:nvSpPr>
          <p:cNvPr id="93188" name="Text Box 4"/>
          <p:cNvSpPr txBox="1"/>
          <p:nvPr/>
        </p:nvSpPr>
        <p:spPr>
          <a:xfrm>
            <a:off x="3903980" y="4398328"/>
            <a:ext cx="1171575" cy="583565"/>
          </a:xfrm>
          <a:prstGeom prst="rect">
            <a:avLst/>
          </a:prstGeom>
          <a:solidFill>
            <a:srgbClr val="99CCFF"/>
          </a:solidFill>
          <a:ln w="34925" cap="flat" cmpd="sng">
            <a:solidFill>
              <a:srgbClr val="FF6600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2"/>
                </a:solidFill>
                <a:latin typeface="Comic Sans MS" panose="030F0702030302020204" pitchFamily="66" charset="0"/>
                <a:ea typeface="楷体_GB2312" pitchFamily="49" charset="-122"/>
              </a:rPr>
              <a:t>存储</a:t>
            </a:r>
            <a:endParaRPr lang="zh-CN" altLang="en-US" sz="3200" dirty="0">
              <a:solidFill>
                <a:schemeClr val="tx2"/>
              </a:solidFill>
              <a:latin typeface="Comic Sans MS" panose="030F0702030302020204" pitchFamily="66" charset="0"/>
              <a:ea typeface="楷体_GB2312" pitchFamily="49" charset="-122"/>
            </a:endParaRPr>
          </a:p>
        </p:txBody>
      </p:sp>
      <p:sp>
        <p:nvSpPr>
          <p:cNvPr id="93189" name="Text Box 5"/>
          <p:cNvSpPr txBox="1"/>
          <p:nvPr/>
        </p:nvSpPr>
        <p:spPr>
          <a:xfrm>
            <a:off x="5566093" y="4398328"/>
            <a:ext cx="1171575" cy="583565"/>
          </a:xfrm>
          <a:prstGeom prst="rect">
            <a:avLst/>
          </a:prstGeom>
          <a:solidFill>
            <a:srgbClr val="99CCFF"/>
          </a:solidFill>
          <a:ln w="34925" cap="flat" cmpd="sng">
            <a:solidFill>
              <a:srgbClr val="FF6600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2"/>
                </a:solidFill>
                <a:latin typeface="Comic Sans MS" panose="030F0702030302020204" pitchFamily="66" charset="0"/>
                <a:ea typeface="楷体_GB2312" pitchFamily="49" charset="-122"/>
              </a:rPr>
              <a:t>加工</a:t>
            </a:r>
            <a:endParaRPr lang="zh-CN" altLang="en-US" sz="3200" dirty="0">
              <a:solidFill>
                <a:schemeClr val="tx2"/>
              </a:solidFill>
              <a:latin typeface="Comic Sans MS" panose="030F0702030302020204" pitchFamily="66" charset="0"/>
              <a:ea typeface="楷体_GB2312" pitchFamily="49" charset="-122"/>
            </a:endParaRPr>
          </a:p>
        </p:txBody>
      </p:sp>
      <p:sp>
        <p:nvSpPr>
          <p:cNvPr id="93190" name="Text Box 6"/>
          <p:cNvSpPr txBox="1"/>
          <p:nvPr/>
        </p:nvSpPr>
        <p:spPr>
          <a:xfrm>
            <a:off x="7226618" y="4398328"/>
            <a:ext cx="1171575" cy="583565"/>
          </a:xfrm>
          <a:prstGeom prst="rect">
            <a:avLst/>
          </a:prstGeom>
          <a:solidFill>
            <a:srgbClr val="99CCFF"/>
          </a:solidFill>
          <a:ln w="34925" cap="flat" cmpd="sng">
            <a:solidFill>
              <a:srgbClr val="FF6600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2"/>
                </a:solidFill>
                <a:latin typeface="Comic Sans MS" panose="030F0702030302020204" pitchFamily="66" charset="0"/>
                <a:ea typeface="楷体_GB2312" pitchFamily="49" charset="-122"/>
              </a:rPr>
              <a:t>传输</a:t>
            </a:r>
            <a:endParaRPr lang="zh-CN" altLang="en-US" sz="3200" dirty="0">
              <a:solidFill>
                <a:schemeClr val="tx2"/>
              </a:solidFill>
              <a:latin typeface="Comic Sans MS" panose="030F0702030302020204" pitchFamily="66" charset="0"/>
              <a:ea typeface="楷体_GB2312" pitchFamily="49" charset="-122"/>
            </a:endParaRPr>
          </a:p>
        </p:txBody>
      </p:sp>
      <p:sp>
        <p:nvSpPr>
          <p:cNvPr id="93191" name="Text Box 7"/>
          <p:cNvSpPr txBox="1"/>
          <p:nvPr/>
        </p:nvSpPr>
        <p:spPr>
          <a:xfrm>
            <a:off x="8888730" y="4398328"/>
            <a:ext cx="1171575" cy="583565"/>
          </a:xfrm>
          <a:prstGeom prst="rect">
            <a:avLst/>
          </a:prstGeom>
          <a:solidFill>
            <a:srgbClr val="99CCFF"/>
          </a:solidFill>
          <a:ln w="34925" cap="flat" cmpd="sng">
            <a:solidFill>
              <a:srgbClr val="FF6600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2"/>
                </a:solidFill>
                <a:latin typeface="Comic Sans MS" panose="030F0702030302020204" pitchFamily="66" charset="0"/>
                <a:ea typeface="楷体_GB2312" pitchFamily="49" charset="-122"/>
              </a:rPr>
              <a:t>应用</a:t>
            </a:r>
            <a:endParaRPr lang="zh-CN" altLang="en-US" sz="3200" dirty="0">
              <a:solidFill>
                <a:schemeClr val="tx2"/>
              </a:solidFill>
              <a:latin typeface="Comic Sans MS" panose="030F0702030302020204" pitchFamily="66" charset="0"/>
              <a:ea typeface="楷体_GB2312" pitchFamily="49" charset="-122"/>
            </a:endParaRPr>
          </a:p>
        </p:txBody>
      </p:sp>
      <p:sp>
        <p:nvSpPr>
          <p:cNvPr id="93192" name="Line 8"/>
          <p:cNvSpPr/>
          <p:nvPr/>
        </p:nvSpPr>
        <p:spPr>
          <a:xfrm>
            <a:off x="3488055" y="4758690"/>
            <a:ext cx="360363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3193" name="Line 9"/>
          <p:cNvSpPr/>
          <p:nvPr/>
        </p:nvSpPr>
        <p:spPr>
          <a:xfrm>
            <a:off x="5143818" y="4758690"/>
            <a:ext cx="360362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3194" name="Line 10"/>
          <p:cNvSpPr/>
          <p:nvPr/>
        </p:nvSpPr>
        <p:spPr>
          <a:xfrm>
            <a:off x="6799580" y="4758690"/>
            <a:ext cx="360363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3195" name="Line 11"/>
          <p:cNvSpPr/>
          <p:nvPr/>
        </p:nvSpPr>
        <p:spPr>
          <a:xfrm>
            <a:off x="8455343" y="4758690"/>
            <a:ext cx="360362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3196" name="Text Box 12"/>
          <p:cNvSpPr txBox="1"/>
          <p:nvPr/>
        </p:nvSpPr>
        <p:spPr>
          <a:xfrm>
            <a:off x="3631883" y="5327333"/>
            <a:ext cx="4916487" cy="583565"/>
          </a:xfrm>
          <a:prstGeom prst="rect">
            <a:avLst/>
          </a:prstGeom>
          <a:noFill/>
          <a:ln w="349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dirty="0">
                <a:solidFill>
                  <a:schemeClr val="tx2"/>
                </a:solidFill>
                <a:latin typeface="Comic Sans MS" panose="030F0702030302020204" pitchFamily="66" charset="0"/>
                <a:ea typeface="楷体_GB2312" pitchFamily="49" charset="-122"/>
              </a:rPr>
              <a:t>信息处理的一般过程</a:t>
            </a:r>
            <a:endParaRPr lang="zh-CN" altLang="en-US" sz="3200" dirty="0">
              <a:solidFill>
                <a:schemeClr val="tx2"/>
              </a:solidFill>
              <a:latin typeface="Comic Sans MS" panose="030F0702030302020204" pitchFamily="66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bldLvl="0" animBg="1"/>
      <p:bldP spid="93188" grpId="0" bldLvl="0" animBg="1"/>
      <p:bldP spid="93189" grpId="0" bldLvl="0" animBg="1"/>
      <p:bldP spid="93190" grpId="0" bldLvl="0" animBg="1"/>
      <p:bldP spid="93191" grpId="0" bldLvl="0" animBg="1"/>
      <p:bldP spid="9319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/>
          </p:cNvSpPr>
          <p:nvPr>
            <p:ph type="title"/>
          </p:nvPr>
        </p:nvSpPr>
        <p:spPr>
          <a:xfrm>
            <a:off x="518795" y="405130"/>
            <a:ext cx="10981055" cy="952500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3600" dirty="0">
                <a:latin typeface="微软雅黑" panose="020B0503020204020204" charset="-122"/>
                <a:ea typeface="宋体" panose="02010600030101010101" pitchFamily="2" charset="-122"/>
                <a:cs typeface="+mj-cs"/>
              </a:rPr>
              <a:t>计算机的发展（从计算机使用的主要元件来划分）</a:t>
            </a:r>
            <a:endParaRPr lang="zh-CN" altLang="en-US" sz="3600" dirty="0">
              <a:latin typeface="微软雅黑" panose="020B0503020204020204" charset="-122"/>
              <a:ea typeface="宋体" panose="02010600030101010101" pitchFamily="2" charset="-122"/>
              <a:cs typeface="+mj-cs"/>
            </a:endParaRPr>
          </a:p>
        </p:txBody>
      </p:sp>
      <p:sp>
        <p:nvSpPr>
          <p:cNvPr id="8195" name="Rectangle 3"/>
          <p:cNvSpPr>
            <a:spLocks noGrp="1"/>
          </p:cNvSpPr>
          <p:nvPr>
            <p:ph idx="1"/>
          </p:nvPr>
        </p:nvSpPr>
        <p:spPr>
          <a:xfrm>
            <a:off x="2209800" y="1843088"/>
            <a:ext cx="7696200" cy="3657600"/>
          </a:xfrm>
        </p:spPr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dirty="0">
                <a:ea typeface="宋体" panose="02010600030101010101" pitchFamily="2" charset="-122"/>
              </a:rPr>
              <a:t>电子管（第一代）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 dirty="0">
                <a:ea typeface="宋体" panose="02010600030101010101" pitchFamily="2" charset="-122"/>
              </a:rPr>
              <a:t>晶体管（第二代）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 dirty="0">
                <a:ea typeface="宋体" panose="02010600030101010101" pitchFamily="2" charset="-122"/>
              </a:rPr>
              <a:t>中小规模集成电路（第三代）</a:t>
            </a:r>
            <a:endParaRPr lang="zh-CN" altLang="en-US" dirty="0"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 dirty="0">
                <a:ea typeface="宋体" panose="02010600030101010101" pitchFamily="2" charset="-122"/>
              </a:rPr>
              <a:t>大规模集成电路（第四代）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95237" name="Rectangle 5"/>
          <p:cNvSpPr/>
          <p:nvPr/>
        </p:nvSpPr>
        <p:spPr>
          <a:xfrm>
            <a:off x="2063750" y="5681663"/>
            <a:ext cx="8353425" cy="55562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en-US" altLang="zh-CN" sz="2400" b="1" dirty="0">
                <a:solidFill>
                  <a:schemeClr val="tx2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</a:rPr>
              <a:t>世界上第一台计算机</a:t>
            </a:r>
            <a:r>
              <a:rPr lang="en-US" altLang="zh-CN" sz="2400" b="1" dirty="0">
                <a:solidFill>
                  <a:schemeClr val="tx2"/>
                </a:solidFill>
                <a:latin typeface="Arial" panose="020B0604020202020204" pitchFamily="34" charset="0"/>
              </a:rPr>
              <a:t>ENIAC</a:t>
            </a:r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</a:rPr>
              <a:t>是在（          ）年诞生的。</a:t>
            </a:r>
            <a:endParaRPr lang="zh-CN" altLang="en-US" sz="24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8197" name="WordArt 6"/>
          <p:cNvSpPr>
            <a:spLocks noTextEdit="1"/>
          </p:cNvSpPr>
          <p:nvPr/>
        </p:nvSpPr>
        <p:spPr>
          <a:xfrm>
            <a:off x="7248525" y="5661025"/>
            <a:ext cx="792163" cy="384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50000"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1946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7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AutoShape 2"/>
          <p:cNvSpPr/>
          <p:nvPr/>
        </p:nvSpPr>
        <p:spPr>
          <a:xfrm>
            <a:off x="1524000" y="0"/>
            <a:ext cx="3059113" cy="1052513"/>
          </a:xfrm>
          <a:prstGeom prst="rightArrow">
            <a:avLst>
              <a:gd name="adj1" fmla="val 50000"/>
              <a:gd name="adj2" fmla="val 72662"/>
            </a:avLst>
          </a:prstGeom>
          <a:solidFill>
            <a:schemeClr val="accent1"/>
          </a:solidFill>
          <a:ln w="28575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19" name="Rectangle 3"/>
          <p:cNvSpPr>
            <a:spLocks noGrp="1"/>
          </p:cNvSpPr>
          <p:nvPr>
            <p:ph type="title"/>
          </p:nvPr>
        </p:nvSpPr>
        <p:spPr>
          <a:xfrm>
            <a:off x="1558925" y="333375"/>
            <a:ext cx="3311525" cy="333375"/>
          </a:xfrm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1600" dirty="0">
                <a:latin typeface="微软雅黑" panose="020B0503020204020204" charset="-122"/>
                <a:ea typeface="宋体" panose="02010600030101010101" pitchFamily="2" charset="-122"/>
                <a:cs typeface="+mj-cs"/>
              </a:rPr>
              <a:t>计算机组成</a:t>
            </a:r>
            <a:r>
              <a:rPr lang="en-US" altLang="zh-CN" sz="1600" dirty="0">
                <a:latin typeface="微软雅黑" panose="020B0503020204020204" charset="-122"/>
                <a:ea typeface="宋体" panose="02010600030101010101" pitchFamily="2" charset="-122"/>
                <a:cs typeface="+mj-cs"/>
              </a:rPr>
              <a:t>—</a:t>
            </a:r>
            <a:r>
              <a:rPr lang="zh-CN" altLang="en-US" sz="1600" dirty="0">
                <a:latin typeface="微软雅黑" panose="020B0503020204020204" charset="-122"/>
                <a:ea typeface="宋体" panose="02010600030101010101" pitchFamily="2" charset="-122"/>
                <a:cs typeface="+mj-cs"/>
              </a:rPr>
              <a:t>计算机系统图</a:t>
            </a:r>
            <a:endParaRPr lang="zh-CN" altLang="en-US" sz="1600" dirty="0">
              <a:latin typeface="微软雅黑" panose="020B0503020204020204" charset="-122"/>
              <a:ea typeface="宋体" panose="02010600030101010101" pitchFamily="2" charset="-122"/>
              <a:cs typeface="+mj-cs"/>
            </a:endParaRPr>
          </a:p>
        </p:txBody>
      </p:sp>
      <p:sp>
        <p:nvSpPr>
          <p:cNvPr id="97284" name="Text Box 4"/>
          <p:cNvSpPr txBox="1"/>
          <p:nvPr/>
        </p:nvSpPr>
        <p:spPr>
          <a:xfrm>
            <a:off x="1549400" y="3443288"/>
            <a:ext cx="1325880" cy="368300"/>
          </a:xfrm>
          <a:prstGeom prst="rect">
            <a:avLst/>
          </a:prstGeom>
          <a:solidFill>
            <a:srgbClr val="99CCFF"/>
          </a:solidFill>
          <a:ln w="50800" cap="flat" cmpd="sng">
            <a:solidFill>
              <a:srgbClr val="FF99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dirty="0">
                <a:latin typeface="Arial" panose="020B0604020202020204" pitchFamily="34" charset="0"/>
              </a:rPr>
              <a:t>计算机系统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285" name="AutoShape 5"/>
          <p:cNvSpPr/>
          <p:nvPr/>
        </p:nvSpPr>
        <p:spPr>
          <a:xfrm>
            <a:off x="3000375" y="2349500"/>
            <a:ext cx="287338" cy="2447925"/>
          </a:xfrm>
          <a:prstGeom prst="leftBrace">
            <a:avLst>
              <a:gd name="adj1" fmla="val 70994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286" name="Text Box 6"/>
          <p:cNvSpPr txBox="1"/>
          <p:nvPr/>
        </p:nvSpPr>
        <p:spPr>
          <a:xfrm>
            <a:off x="3359150" y="2133600"/>
            <a:ext cx="612775" cy="566738"/>
          </a:xfrm>
          <a:prstGeom prst="rect">
            <a:avLst/>
          </a:prstGeom>
          <a:solidFill>
            <a:srgbClr val="CC99FF"/>
          </a:solidFill>
          <a:ln w="508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zh-CN" altLang="en-US" sz="1400" dirty="0">
                <a:latin typeface="Times New Roman" panose="02020603050405020304" pitchFamily="18" charset="0"/>
              </a:rPr>
              <a:t>硬件系统</a:t>
            </a:r>
            <a:endParaRPr lang="zh-CN" altLang="en-US" sz="1400" dirty="0">
              <a:latin typeface="Arial" panose="020B0604020202020204" pitchFamily="34" charset="0"/>
            </a:endParaRPr>
          </a:p>
        </p:txBody>
      </p:sp>
      <p:sp>
        <p:nvSpPr>
          <p:cNvPr id="97287" name="Text Box 7"/>
          <p:cNvSpPr txBox="1"/>
          <p:nvPr/>
        </p:nvSpPr>
        <p:spPr>
          <a:xfrm>
            <a:off x="3359150" y="4868863"/>
            <a:ext cx="612775" cy="592137"/>
          </a:xfrm>
          <a:prstGeom prst="rect">
            <a:avLst/>
          </a:prstGeom>
          <a:solidFill>
            <a:srgbClr val="FFCC00"/>
          </a:solidFill>
          <a:ln w="41275" cap="flat" cmpd="sng">
            <a:solidFill>
              <a:srgbClr val="3366FF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zh-CN" altLang="en-US" sz="1400" dirty="0">
                <a:latin typeface="Times New Roman" panose="02020603050405020304" pitchFamily="18" charset="0"/>
              </a:rPr>
              <a:t>软件系统</a:t>
            </a:r>
            <a:endParaRPr lang="zh-CN" altLang="en-US" sz="1400" dirty="0">
              <a:latin typeface="Arial" panose="020B0604020202020204" pitchFamily="34" charset="0"/>
            </a:endParaRPr>
          </a:p>
        </p:txBody>
      </p:sp>
      <p:sp>
        <p:nvSpPr>
          <p:cNvPr id="97288" name="AutoShape 8"/>
          <p:cNvSpPr/>
          <p:nvPr/>
        </p:nvSpPr>
        <p:spPr>
          <a:xfrm>
            <a:off x="4008438" y="1557338"/>
            <a:ext cx="287337" cy="2016125"/>
          </a:xfrm>
          <a:prstGeom prst="leftBrace">
            <a:avLst>
              <a:gd name="adj1" fmla="val 77734"/>
              <a:gd name="adj2" fmla="val 54352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289" name="Text Box 9"/>
          <p:cNvSpPr txBox="1"/>
          <p:nvPr/>
        </p:nvSpPr>
        <p:spPr>
          <a:xfrm>
            <a:off x="4367213" y="1341438"/>
            <a:ext cx="936625" cy="288925"/>
          </a:xfrm>
          <a:prstGeom prst="rect">
            <a:avLst/>
          </a:prstGeom>
          <a:solidFill>
            <a:srgbClr val="CC99FF"/>
          </a:solidFill>
          <a:ln w="381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400" dirty="0">
                <a:latin typeface="Times New Roman" panose="02020603050405020304" pitchFamily="18" charset="0"/>
              </a:rPr>
              <a:t>主机</a:t>
            </a:r>
            <a:endParaRPr lang="zh-CN" altLang="en-US" sz="1400" dirty="0">
              <a:latin typeface="Arial" panose="020B0604020202020204" pitchFamily="34" charset="0"/>
            </a:endParaRPr>
          </a:p>
        </p:txBody>
      </p:sp>
      <p:sp>
        <p:nvSpPr>
          <p:cNvPr id="97290" name="Text Box 10"/>
          <p:cNvSpPr txBox="1"/>
          <p:nvPr/>
        </p:nvSpPr>
        <p:spPr>
          <a:xfrm>
            <a:off x="4295775" y="3500438"/>
            <a:ext cx="936625" cy="287337"/>
          </a:xfrm>
          <a:prstGeom prst="rect">
            <a:avLst/>
          </a:prstGeom>
          <a:solidFill>
            <a:srgbClr val="FF66FF"/>
          </a:solidFill>
          <a:ln w="381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zh-CN" altLang="en-US" sz="1400" dirty="0">
                <a:latin typeface="Times New Roman" panose="02020603050405020304" pitchFamily="18" charset="0"/>
              </a:rPr>
              <a:t>外部设备</a:t>
            </a:r>
            <a:endParaRPr lang="zh-CN" altLang="en-US" sz="1400" dirty="0">
              <a:latin typeface="Arial" panose="020B0604020202020204" pitchFamily="34" charset="0"/>
            </a:endParaRPr>
          </a:p>
        </p:txBody>
      </p:sp>
      <p:sp>
        <p:nvSpPr>
          <p:cNvPr id="97291" name="AutoShape 11"/>
          <p:cNvSpPr/>
          <p:nvPr/>
        </p:nvSpPr>
        <p:spPr>
          <a:xfrm>
            <a:off x="4032250" y="4652963"/>
            <a:ext cx="371475" cy="1366837"/>
          </a:xfrm>
          <a:prstGeom prst="leftBrace">
            <a:avLst>
              <a:gd name="adj1" fmla="val 30662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292" name="Text Box 12"/>
          <p:cNvSpPr txBox="1"/>
          <p:nvPr/>
        </p:nvSpPr>
        <p:spPr>
          <a:xfrm>
            <a:off x="4511675" y="4579938"/>
            <a:ext cx="936625" cy="360362"/>
          </a:xfrm>
          <a:prstGeom prst="rect">
            <a:avLst/>
          </a:prstGeom>
          <a:solidFill>
            <a:srgbClr val="FFFF00"/>
          </a:solidFill>
          <a:ln w="41275" cap="flat" cmpd="sng">
            <a:solidFill>
              <a:srgbClr val="008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zh-CN" altLang="en-US" sz="1400" dirty="0">
                <a:latin typeface="Times New Roman" panose="02020603050405020304" pitchFamily="18" charset="0"/>
              </a:rPr>
              <a:t>系统软件</a:t>
            </a:r>
            <a:endParaRPr lang="zh-CN" altLang="en-US" sz="1400" dirty="0">
              <a:latin typeface="Arial" panose="020B0604020202020204" pitchFamily="34" charset="0"/>
            </a:endParaRPr>
          </a:p>
        </p:txBody>
      </p:sp>
      <p:sp>
        <p:nvSpPr>
          <p:cNvPr id="97293" name="Text Box 13"/>
          <p:cNvSpPr txBox="1"/>
          <p:nvPr/>
        </p:nvSpPr>
        <p:spPr>
          <a:xfrm>
            <a:off x="4367213" y="5875338"/>
            <a:ext cx="1114425" cy="288925"/>
          </a:xfrm>
          <a:prstGeom prst="rect">
            <a:avLst/>
          </a:prstGeom>
          <a:solidFill>
            <a:srgbClr val="FFCC00"/>
          </a:solidFill>
          <a:ln w="41275" cap="flat" cmpd="sng">
            <a:solidFill>
              <a:srgbClr val="008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400" dirty="0">
                <a:latin typeface="Times New Roman" panose="02020603050405020304" pitchFamily="18" charset="0"/>
              </a:rPr>
              <a:t>应用软件</a:t>
            </a:r>
            <a:endParaRPr lang="zh-CN" altLang="en-US" sz="1400" dirty="0">
              <a:latin typeface="Arial" panose="020B0604020202020204" pitchFamily="34" charset="0"/>
            </a:endParaRPr>
          </a:p>
        </p:txBody>
      </p:sp>
      <p:sp>
        <p:nvSpPr>
          <p:cNvPr id="97294" name="AutoShape 14"/>
          <p:cNvSpPr/>
          <p:nvPr/>
        </p:nvSpPr>
        <p:spPr>
          <a:xfrm>
            <a:off x="5448300" y="1052513"/>
            <a:ext cx="228600" cy="828675"/>
          </a:xfrm>
          <a:prstGeom prst="leftBrace">
            <a:avLst>
              <a:gd name="adj1" fmla="val 30208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295" name="Text Box 15"/>
          <p:cNvSpPr txBox="1"/>
          <p:nvPr/>
        </p:nvSpPr>
        <p:spPr>
          <a:xfrm>
            <a:off x="5819775" y="765175"/>
            <a:ext cx="1500188" cy="523875"/>
          </a:xfrm>
          <a:prstGeom prst="rect">
            <a:avLst/>
          </a:prstGeom>
          <a:solidFill>
            <a:srgbClr val="CC99FF"/>
          </a:solidFill>
          <a:ln w="381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400" dirty="0">
                <a:latin typeface="Times New Roman" panose="02020603050405020304" pitchFamily="18" charset="0"/>
              </a:rPr>
              <a:t>中央处理器</a:t>
            </a:r>
            <a:r>
              <a:rPr lang="en-US" altLang="zh-CN" sz="1400" dirty="0">
                <a:latin typeface="Times New Roman" panose="02020603050405020304" pitchFamily="18" charset="0"/>
              </a:rPr>
              <a:t>(CPU)</a:t>
            </a:r>
            <a:endParaRPr lang="en-US" altLang="zh-CN" sz="1400" dirty="0">
              <a:latin typeface="Times New Roman" panose="02020603050405020304" pitchFamily="18" charset="0"/>
            </a:endParaRPr>
          </a:p>
        </p:txBody>
      </p:sp>
      <p:sp>
        <p:nvSpPr>
          <p:cNvPr id="97296" name="Text Box 16"/>
          <p:cNvSpPr txBox="1"/>
          <p:nvPr/>
        </p:nvSpPr>
        <p:spPr>
          <a:xfrm>
            <a:off x="5748338" y="1763713"/>
            <a:ext cx="995362" cy="296862"/>
          </a:xfrm>
          <a:prstGeom prst="rect">
            <a:avLst/>
          </a:prstGeom>
          <a:solidFill>
            <a:srgbClr val="CC99FF"/>
          </a:solidFill>
          <a:ln w="381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400" dirty="0">
                <a:latin typeface="Times New Roman" panose="02020603050405020304" pitchFamily="18" charset="0"/>
              </a:rPr>
              <a:t>内存储器</a:t>
            </a:r>
            <a:endParaRPr lang="zh-CN" altLang="en-US" sz="1400" dirty="0">
              <a:latin typeface="Times New Roman" panose="02020603050405020304" pitchFamily="18" charset="0"/>
            </a:endParaRPr>
          </a:p>
        </p:txBody>
      </p:sp>
      <p:sp>
        <p:nvSpPr>
          <p:cNvPr id="97297" name="AutoShape 17"/>
          <p:cNvSpPr/>
          <p:nvPr/>
        </p:nvSpPr>
        <p:spPr>
          <a:xfrm>
            <a:off x="7307263" y="836613"/>
            <a:ext cx="228600" cy="396875"/>
          </a:xfrm>
          <a:prstGeom prst="leftBrace">
            <a:avLst>
              <a:gd name="adj1" fmla="val 14467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298" name="Text Box 18"/>
          <p:cNvSpPr txBox="1"/>
          <p:nvPr/>
        </p:nvSpPr>
        <p:spPr>
          <a:xfrm>
            <a:off x="7608888" y="620713"/>
            <a:ext cx="1177925" cy="296862"/>
          </a:xfrm>
          <a:prstGeom prst="rect">
            <a:avLst/>
          </a:prstGeom>
          <a:solidFill>
            <a:srgbClr val="CC99FF"/>
          </a:solidFill>
          <a:ln w="381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400" dirty="0">
                <a:latin typeface="Times New Roman" panose="02020603050405020304" pitchFamily="18" charset="0"/>
              </a:rPr>
              <a:t>运算器</a:t>
            </a:r>
            <a:endParaRPr lang="zh-CN" altLang="en-US" sz="1400" dirty="0">
              <a:latin typeface="Times New Roman" panose="02020603050405020304" pitchFamily="18" charset="0"/>
            </a:endParaRPr>
          </a:p>
        </p:txBody>
      </p:sp>
      <p:sp>
        <p:nvSpPr>
          <p:cNvPr id="97299" name="Text Box 19"/>
          <p:cNvSpPr txBox="1"/>
          <p:nvPr/>
        </p:nvSpPr>
        <p:spPr>
          <a:xfrm>
            <a:off x="7608888" y="1062038"/>
            <a:ext cx="1106487" cy="296862"/>
          </a:xfrm>
          <a:prstGeom prst="rect">
            <a:avLst/>
          </a:prstGeom>
          <a:solidFill>
            <a:srgbClr val="CC99FF"/>
          </a:solidFill>
          <a:ln w="381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400" dirty="0">
                <a:latin typeface="Times New Roman" panose="02020603050405020304" pitchFamily="18" charset="0"/>
              </a:rPr>
              <a:t>控制器</a:t>
            </a:r>
            <a:endParaRPr lang="zh-CN" altLang="en-US" sz="1400" dirty="0">
              <a:latin typeface="Times New Roman" panose="02020603050405020304" pitchFamily="18" charset="0"/>
            </a:endParaRPr>
          </a:p>
        </p:txBody>
      </p:sp>
      <p:sp>
        <p:nvSpPr>
          <p:cNvPr id="97300" name="AutoShape 20"/>
          <p:cNvSpPr/>
          <p:nvPr/>
        </p:nvSpPr>
        <p:spPr>
          <a:xfrm>
            <a:off x="6731000" y="1628775"/>
            <a:ext cx="228600" cy="495300"/>
          </a:xfrm>
          <a:prstGeom prst="leftBrace">
            <a:avLst>
              <a:gd name="adj1" fmla="val 18055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301" name="Text Box 21"/>
          <p:cNvSpPr txBox="1"/>
          <p:nvPr/>
        </p:nvSpPr>
        <p:spPr>
          <a:xfrm>
            <a:off x="6950075" y="1511300"/>
            <a:ext cx="3717925" cy="368300"/>
          </a:xfrm>
          <a:prstGeom prst="rect">
            <a:avLst/>
          </a:prstGeom>
          <a:solidFill>
            <a:srgbClr val="CC99FF"/>
          </a:solidFill>
          <a:ln w="381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400" dirty="0">
                <a:latin typeface="Times New Roman" panose="02020603050405020304" pitchFamily="18" charset="0"/>
              </a:rPr>
              <a:t>只读存储器（</a:t>
            </a:r>
            <a:r>
              <a:rPr lang="en-US" altLang="zh-CN" sz="1400" dirty="0">
                <a:latin typeface="Times New Roman" panose="02020603050405020304" pitchFamily="18" charset="0"/>
              </a:rPr>
              <a:t>ROM</a:t>
            </a:r>
            <a:r>
              <a:rPr lang="zh-CN" altLang="en-US" sz="1400" dirty="0">
                <a:latin typeface="Times New Roman" panose="02020603050405020304" pitchFamily="18" charset="0"/>
              </a:rPr>
              <a:t>）（关机信息不丢失。）</a:t>
            </a:r>
            <a:endParaRPr lang="zh-CN" altLang="en-US" sz="1400" dirty="0">
              <a:latin typeface="Times New Roman" panose="02020603050405020304" pitchFamily="18" charset="0"/>
            </a:endParaRPr>
          </a:p>
        </p:txBody>
      </p:sp>
      <p:sp>
        <p:nvSpPr>
          <p:cNvPr id="97302" name="Text Box 22"/>
          <p:cNvSpPr txBox="1"/>
          <p:nvPr/>
        </p:nvSpPr>
        <p:spPr>
          <a:xfrm>
            <a:off x="6951663" y="1979613"/>
            <a:ext cx="3536950" cy="296862"/>
          </a:xfrm>
          <a:prstGeom prst="rect">
            <a:avLst/>
          </a:prstGeom>
          <a:solidFill>
            <a:srgbClr val="CC99FF"/>
          </a:solidFill>
          <a:ln w="381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sz="1400" dirty="0">
                <a:latin typeface="Times New Roman" panose="02020603050405020304" pitchFamily="18" charset="0"/>
              </a:rPr>
              <a:t>随机存储器（</a:t>
            </a:r>
            <a:r>
              <a:rPr lang="en-US" altLang="zh-CN" sz="1400" dirty="0">
                <a:latin typeface="Times New Roman" panose="02020603050405020304" pitchFamily="18" charset="0"/>
              </a:rPr>
              <a:t>RAM</a:t>
            </a:r>
            <a:r>
              <a:rPr lang="zh-CN" altLang="en-US" sz="1400" dirty="0">
                <a:latin typeface="Times New Roman" panose="02020603050405020304" pitchFamily="18" charset="0"/>
              </a:rPr>
              <a:t>）</a:t>
            </a:r>
            <a:r>
              <a:rPr lang="en-US" altLang="zh-CN" sz="1400" dirty="0">
                <a:latin typeface="Times New Roman" panose="02020603050405020304" pitchFamily="18" charset="0"/>
              </a:rPr>
              <a:t>(</a:t>
            </a:r>
            <a:r>
              <a:rPr lang="zh-CN" altLang="en-US" sz="1400" dirty="0">
                <a:latin typeface="Times New Roman" panose="02020603050405020304" pitchFamily="18" charset="0"/>
              </a:rPr>
              <a:t>关机信息丢失。</a:t>
            </a:r>
            <a:r>
              <a:rPr lang="en-US" altLang="zh-CN" sz="1400" dirty="0">
                <a:latin typeface="Times New Roman" panose="02020603050405020304" pitchFamily="18" charset="0"/>
              </a:rPr>
              <a:t>)</a:t>
            </a:r>
            <a:endParaRPr lang="en-US" altLang="zh-CN" sz="1400" dirty="0">
              <a:latin typeface="Times New Roman" panose="02020603050405020304" pitchFamily="18" charset="0"/>
            </a:endParaRPr>
          </a:p>
        </p:txBody>
      </p:sp>
      <p:sp>
        <p:nvSpPr>
          <p:cNvPr id="97303" name="AutoShape 23"/>
          <p:cNvSpPr/>
          <p:nvPr/>
        </p:nvSpPr>
        <p:spPr>
          <a:xfrm>
            <a:off x="5291138" y="3309938"/>
            <a:ext cx="300037" cy="766762"/>
          </a:xfrm>
          <a:prstGeom prst="leftBrace">
            <a:avLst>
              <a:gd name="adj1" fmla="val 21296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7304" name="Text Box 24"/>
          <p:cNvSpPr txBox="1"/>
          <p:nvPr/>
        </p:nvSpPr>
        <p:spPr>
          <a:xfrm>
            <a:off x="5591175" y="3140075"/>
            <a:ext cx="3529013" cy="296863"/>
          </a:xfrm>
          <a:prstGeom prst="rect">
            <a:avLst/>
          </a:prstGeom>
          <a:solidFill>
            <a:srgbClr val="FF66FF"/>
          </a:solidFill>
          <a:ln w="381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zh-CN" altLang="en-US" sz="1400" dirty="0">
                <a:latin typeface="Times New Roman" panose="02020603050405020304" pitchFamily="18" charset="0"/>
              </a:rPr>
              <a:t>外存储器</a:t>
            </a:r>
            <a:r>
              <a:rPr lang="en-US" altLang="zh-CN" sz="1400" dirty="0">
                <a:latin typeface="Times New Roman" panose="02020603050405020304" pitchFamily="18" charset="0"/>
              </a:rPr>
              <a:t>(</a:t>
            </a:r>
            <a:r>
              <a:rPr lang="zh-CN" altLang="en-US" sz="1400" dirty="0">
                <a:latin typeface="Times New Roman" panose="02020603050405020304" pitchFamily="18" charset="0"/>
              </a:rPr>
              <a:t>软盘、硬盘、光盘、</a:t>
            </a:r>
            <a:r>
              <a:rPr lang="en-US" altLang="zh-CN" sz="1400" dirty="0">
                <a:latin typeface="Times New Roman" panose="02020603050405020304" pitchFamily="18" charset="0"/>
              </a:rPr>
              <a:t>U</a:t>
            </a:r>
            <a:r>
              <a:rPr lang="zh-CN" altLang="en-US" sz="1400" dirty="0">
                <a:latin typeface="Times New Roman" panose="02020603050405020304" pitchFamily="18" charset="0"/>
              </a:rPr>
              <a:t>盘</a:t>
            </a:r>
            <a:r>
              <a:rPr lang="en-US" altLang="zh-CN" sz="1400" dirty="0">
                <a:latin typeface="Times New Roman" panose="02020603050405020304" pitchFamily="18" charset="0"/>
              </a:rPr>
              <a:t>)</a:t>
            </a:r>
            <a:endParaRPr lang="en-US" altLang="zh-CN" sz="1400" dirty="0">
              <a:latin typeface="Times New Roman" panose="02020603050405020304" pitchFamily="18" charset="0"/>
            </a:endParaRPr>
          </a:p>
        </p:txBody>
      </p:sp>
      <p:sp>
        <p:nvSpPr>
          <p:cNvPr id="97305" name="Text Box 25"/>
          <p:cNvSpPr txBox="1"/>
          <p:nvPr/>
        </p:nvSpPr>
        <p:spPr>
          <a:xfrm>
            <a:off x="5591175" y="3500438"/>
            <a:ext cx="4681538" cy="360362"/>
          </a:xfrm>
          <a:prstGeom prst="rect">
            <a:avLst/>
          </a:prstGeom>
          <a:solidFill>
            <a:srgbClr val="FF66FF"/>
          </a:solidFill>
          <a:ln w="381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zh-CN" altLang="en-US" sz="1400" dirty="0">
                <a:latin typeface="Times New Roman" panose="02020603050405020304" pitchFamily="18" charset="0"/>
              </a:rPr>
              <a:t>输入设备（键盘、鼠标、扫描仪、数码摄像头、手写板）</a:t>
            </a:r>
            <a:endParaRPr lang="zh-CN" altLang="en-US" sz="1400" dirty="0">
              <a:latin typeface="Times New Roman" panose="02020603050405020304" pitchFamily="18" charset="0"/>
            </a:endParaRPr>
          </a:p>
        </p:txBody>
      </p:sp>
      <p:sp>
        <p:nvSpPr>
          <p:cNvPr id="97306" name="Rectangle 26"/>
          <p:cNvSpPr/>
          <p:nvPr/>
        </p:nvSpPr>
        <p:spPr>
          <a:xfrm>
            <a:off x="5664200" y="4508500"/>
            <a:ext cx="3671888" cy="730250"/>
          </a:xfrm>
          <a:prstGeom prst="rect">
            <a:avLst/>
          </a:prstGeom>
          <a:solidFill>
            <a:srgbClr val="FFFF00"/>
          </a:solidFill>
          <a:ln w="41275" cap="flat" cmpd="sng">
            <a:solidFill>
              <a:srgbClr val="008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zh-CN" altLang="en-US" sz="1400" dirty="0">
                <a:latin typeface="Times New Roman" panose="02020603050405020304" pitchFamily="18" charset="0"/>
              </a:rPr>
              <a:t>操作系统：</a:t>
            </a:r>
            <a:r>
              <a:rPr lang="en-US" altLang="zh-CN" sz="1400" dirty="0">
                <a:latin typeface="Times New Roman" panose="02020603050405020304" pitchFamily="18" charset="0"/>
              </a:rPr>
              <a:t>Windows   DOS   Unix  Macintosh</a:t>
            </a:r>
            <a:endParaRPr lang="en-US" altLang="zh-CN" sz="1400" dirty="0">
              <a:latin typeface="Times New Roman" panose="02020603050405020304" pitchFamily="18" charset="0"/>
            </a:endParaRPr>
          </a:p>
          <a:p>
            <a:pPr algn="just"/>
            <a:endParaRPr lang="en-US" altLang="zh-CN" sz="1400" dirty="0">
              <a:latin typeface="Times New Roman" panose="02020603050405020304" pitchFamily="18" charset="0"/>
            </a:endParaRPr>
          </a:p>
          <a:p>
            <a:pPr algn="just"/>
            <a:r>
              <a:rPr lang="zh-CN" altLang="en-US" sz="1400" dirty="0">
                <a:latin typeface="Times New Roman" panose="02020603050405020304" pitchFamily="18" charset="0"/>
              </a:rPr>
              <a:t>程序设计语言处理程序</a:t>
            </a:r>
            <a:endParaRPr lang="zh-CN" altLang="en-US" sz="1400" dirty="0">
              <a:latin typeface="Times New Roman" panose="02020603050405020304" pitchFamily="18" charset="0"/>
            </a:endParaRPr>
          </a:p>
        </p:txBody>
      </p:sp>
      <p:sp>
        <p:nvSpPr>
          <p:cNvPr id="97307" name="Rectangle 27"/>
          <p:cNvSpPr/>
          <p:nvPr/>
        </p:nvSpPr>
        <p:spPr>
          <a:xfrm>
            <a:off x="5735638" y="5484496"/>
            <a:ext cx="2702560" cy="953135"/>
          </a:xfrm>
          <a:prstGeom prst="rect">
            <a:avLst/>
          </a:prstGeom>
          <a:solidFill>
            <a:srgbClr val="FFCC00"/>
          </a:solidFill>
          <a:ln w="41275" cap="flat" cmpd="sng">
            <a:solidFill>
              <a:srgbClr val="008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none" anchor="ctr" anchorCtr="0">
            <a:spAutoFit/>
          </a:bodyPr>
          <a:p>
            <a:r>
              <a:rPr lang="zh-CN" altLang="en-US" sz="1400" dirty="0">
                <a:latin typeface="Arial" panose="020B0604020202020204" pitchFamily="34" charset="0"/>
              </a:rPr>
              <a:t>字处理软件：</a:t>
            </a:r>
            <a:r>
              <a:rPr lang="en-US" altLang="zh-CN" sz="1400" dirty="0">
                <a:latin typeface="Arial" panose="020B0604020202020204" pitchFamily="34" charset="0"/>
              </a:rPr>
              <a:t>WPS  Word</a:t>
            </a:r>
            <a:endParaRPr lang="en-US" altLang="zh-CN" sz="1400" dirty="0">
              <a:latin typeface="Arial" panose="020B0604020202020204" pitchFamily="34" charset="0"/>
            </a:endParaRPr>
          </a:p>
          <a:p>
            <a:r>
              <a:rPr lang="zh-CN" altLang="en-US" sz="1400" dirty="0">
                <a:latin typeface="Arial" panose="020B0604020202020204" pitchFamily="34" charset="0"/>
              </a:rPr>
              <a:t>幻灯片制作软件：</a:t>
            </a:r>
            <a:r>
              <a:rPr lang="en-US" altLang="zh-CN" sz="1400" dirty="0">
                <a:latin typeface="Arial" panose="020B0604020202020204" pitchFamily="34" charset="0"/>
              </a:rPr>
              <a:t>PowerPoint</a:t>
            </a:r>
            <a:endParaRPr lang="en-US" altLang="zh-CN" sz="1400" dirty="0">
              <a:latin typeface="Arial" panose="020B0604020202020204" pitchFamily="34" charset="0"/>
            </a:endParaRPr>
          </a:p>
          <a:p>
            <a:r>
              <a:rPr lang="zh-CN" altLang="en-US" sz="1400" dirty="0">
                <a:latin typeface="Arial" panose="020B0604020202020204" pitchFamily="34" charset="0"/>
              </a:rPr>
              <a:t>网页设计工具软件：</a:t>
            </a:r>
            <a:r>
              <a:rPr lang="en-US" altLang="zh-CN" sz="1400" dirty="0">
                <a:latin typeface="Arial" panose="020B0604020202020204" pitchFamily="34" charset="0"/>
              </a:rPr>
              <a:t>Frontpage</a:t>
            </a:r>
            <a:endParaRPr lang="en-US" altLang="zh-CN" sz="1400" dirty="0">
              <a:latin typeface="Arial" panose="020B0604020202020204" pitchFamily="34" charset="0"/>
            </a:endParaRPr>
          </a:p>
          <a:p>
            <a:r>
              <a:rPr lang="zh-CN" altLang="en-US" sz="1400" dirty="0">
                <a:latin typeface="Arial" panose="020B0604020202020204" pitchFamily="34" charset="0"/>
              </a:rPr>
              <a:t>计算机辅助设计软件：</a:t>
            </a:r>
            <a:r>
              <a:rPr lang="en-US" altLang="zh-CN" sz="1400" dirty="0">
                <a:latin typeface="Arial" panose="020B0604020202020204" pitchFamily="34" charset="0"/>
              </a:rPr>
              <a:t>AutoCAD</a:t>
            </a:r>
            <a:endParaRPr lang="en-US" altLang="zh-CN" sz="1400" dirty="0">
              <a:latin typeface="Arial" panose="020B0604020202020204" pitchFamily="34" charset="0"/>
            </a:endParaRPr>
          </a:p>
        </p:txBody>
      </p:sp>
      <p:sp>
        <p:nvSpPr>
          <p:cNvPr id="97308" name="Rectangle 28"/>
          <p:cNvSpPr/>
          <p:nvPr/>
        </p:nvSpPr>
        <p:spPr>
          <a:xfrm>
            <a:off x="5591175" y="3932238"/>
            <a:ext cx="4608513" cy="366712"/>
          </a:xfrm>
          <a:prstGeom prst="rect">
            <a:avLst/>
          </a:prstGeom>
          <a:solidFill>
            <a:srgbClr val="FF66FF"/>
          </a:solidFill>
          <a:ln w="38100" cap="flat" cmpd="sng">
            <a:solidFill>
              <a:srgbClr val="99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zh-CN" altLang="en-US" sz="1400" dirty="0">
                <a:latin typeface="Times New Roman" panose="02020603050405020304" pitchFamily="18" charset="0"/>
              </a:rPr>
              <a:t>输出设备（显示器、打印机、绘图仪、触摸屏）</a:t>
            </a:r>
            <a:endParaRPr lang="zh-CN" altLang="en-US" sz="1400" dirty="0">
              <a:latin typeface="Times New Roman" panose="02020603050405020304" pitchFamily="18" charset="0"/>
            </a:endParaRPr>
          </a:p>
        </p:txBody>
      </p:sp>
      <p:sp>
        <p:nvSpPr>
          <p:cNvPr id="97309" name="Text Box 29"/>
          <p:cNvSpPr txBox="1"/>
          <p:nvPr/>
        </p:nvSpPr>
        <p:spPr>
          <a:xfrm>
            <a:off x="6024563" y="2420938"/>
            <a:ext cx="3765550" cy="479425"/>
          </a:xfrm>
          <a:prstGeom prst="rect">
            <a:avLst/>
          </a:prstGeom>
          <a:solidFill>
            <a:srgbClr val="00FFFF"/>
          </a:solidFill>
          <a:ln w="28575" cap="flat" cmpd="sng">
            <a:solidFill>
              <a:srgbClr val="993366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en-US" altLang="zh-CN" sz="1400" dirty="0">
                <a:latin typeface="Times New Roman" panose="02020603050405020304" pitchFamily="18" charset="0"/>
              </a:rPr>
              <a:t>ROM - Read Only Memory </a:t>
            </a:r>
            <a:r>
              <a:rPr lang="zh-CN" altLang="en-US" sz="1400" dirty="0">
                <a:latin typeface="Times New Roman" panose="02020603050405020304" pitchFamily="18" charset="0"/>
              </a:rPr>
              <a:t>只读存储器 </a:t>
            </a:r>
            <a:endParaRPr lang="zh-CN" altLang="en-US" sz="1400" dirty="0">
              <a:latin typeface="Times New Roman" panose="02020603050405020304" pitchFamily="18" charset="0"/>
            </a:endParaRPr>
          </a:p>
          <a:p>
            <a:r>
              <a:rPr lang="en-US" altLang="zh-CN" sz="1400" dirty="0">
                <a:latin typeface="Times New Roman" panose="02020603050405020304" pitchFamily="18" charset="0"/>
              </a:rPr>
              <a:t>RAM - Random Access Memory </a:t>
            </a:r>
            <a:r>
              <a:rPr lang="zh-CN" altLang="en-US" sz="1400" dirty="0">
                <a:latin typeface="Times New Roman" panose="02020603050405020304" pitchFamily="18" charset="0"/>
              </a:rPr>
              <a:t>随机存储器 </a:t>
            </a:r>
            <a:endParaRPr lang="zh-CN" altLang="en-US" sz="1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7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7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7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97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97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97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97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97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97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97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97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97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97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97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97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9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4" grpId="0" bldLvl="0" animBg="1"/>
      <p:bldP spid="97285" grpId="0" bldLvl="0" animBg="1"/>
      <p:bldP spid="97286" grpId="0" bldLvl="0" animBg="1"/>
      <p:bldP spid="97287" grpId="0" bldLvl="0" animBg="1"/>
      <p:bldP spid="97288" grpId="0" bldLvl="0" animBg="1"/>
      <p:bldP spid="97289" grpId="0" bldLvl="0" animBg="1"/>
      <p:bldP spid="97290" grpId="0" bldLvl="0" animBg="1"/>
      <p:bldP spid="97291" grpId="0" bldLvl="0" animBg="1"/>
      <p:bldP spid="97292" grpId="0" bldLvl="0" animBg="1"/>
      <p:bldP spid="97293" grpId="0" bldLvl="0" animBg="1"/>
      <p:bldP spid="97294" grpId="0" bldLvl="0" animBg="1"/>
      <p:bldP spid="97295" grpId="0" bldLvl="0" animBg="1"/>
      <p:bldP spid="97296" grpId="0" bldLvl="0" animBg="1"/>
      <p:bldP spid="97297" grpId="0" bldLvl="0" animBg="1"/>
      <p:bldP spid="97298" grpId="0" bldLvl="0" animBg="1"/>
      <p:bldP spid="97299" grpId="0" bldLvl="0" animBg="1"/>
      <p:bldP spid="97300" grpId="0" bldLvl="0" animBg="1"/>
      <p:bldP spid="97301" grpId="0" bldLvl="0" animBg="1"/>
      <p:bldP spid="97302" grpId="0" bldLvl="0" animBg="1"/>
      <p:bldP spid="97303" grpId="0" bldLvl="0" animBg="1"/>
      <p:bldP spid="97304" grpId="0" bldLvl="0" animBg="1"/>
      <p:bldP spid="97305" grpId="0" bldLvl="0" animBg="1"/>
      <p:bldP spid="97306" grpId="0" bldLvl="0" animBg="1"/>
      <p:bldP spid="97307" grpId="0" bldLvl="0" animBg="1"/>
      <p:bldP spid="97308" grpId="0" bldLvl="0" animBg="1"/>
      <p:bldP spid="9730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6" name="Text Box 2"/>
          <p:cNvSpPr txBox="1"/>
          <p:nvPr/>
        </p:nvSpPr>
        <p:spPr>
          <a:xfrm>
            <a:off x="2495550" y="1341438"/>
            <a:ext cx="5868988" cy="58356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计算机采用二进制：用  </a:t>
            </a:r>
            <a:r>
              <a:rPr lang="en-US" altLang="zh-CN" sz="3200" b="1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和 </a:t>
            </a:r>
            <a:r>
              <a:rPr lang="zh-CN" altLang="en-US" b="1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3200" b="1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存储信息。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243" name="Rectangle 3"/>
          <p:cNvSpPr/>
          <p:nvPr/>
        </p:nvSpPr>
        <p:spPr>
          <a:xfrm>
            <a:off x="1608138" y="349408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8308" name="Text Box 4"/>
          <p:cNvSpPr txBox="1"/>
          <p:nvPr/>
        </p:nvSpPr>
        <p:spPr>
          <a:xfrm>
            <a:off x="2566988" y="2276475"/>
            <a:ext cx="5761037" cy="99885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计算机</a:t>
            </a:r>
            <a:r>
              <a:rPr lang="zh-CN" altLang="en-US" sz="2800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最小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的存储单位为</a:t>
            </a:r>
            <a:r>
              <a:rPr lang="zh-CN" altLang="en-US" sz="3200" b="1" dirty="0">
                <a:solidFill>
                  <a:schemeClr val="folHlink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“</a:t>
            </a:r>
            <a:r>
              <a:rPr lang="zh-CN" altLang="en-US" sz="3200" b="1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位</a:t>
            </a:r>
            <a:r>
              <a:rPr lang="zh-CN" altLang="en-US" sz="3200" b="1" dirty="0">
                <a:solidFill>
                  <a:schemeClr val="folHlink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”</a:t>
            </a:r>
            <a:r>
              <a:rPr lang="zh-CN" altLang="en-US" sz="3200" b="1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3200" b="1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bit</a:t>
            </a:r>
            <a:r>
              <a:rPr lang="zh-CN" altLang="en-US" sz="3200" b="1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bit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可以有两种状态，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或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8309" name="Text Box 5"/>
          <p:cNvSpPr txBox="1"/>
          <p:nvPr/>
        </p:nvSpPr>
        <p:spPr>
          <a:xfrm>
            <a:off x="2640013" y="3716338"/>
            <a:ext cx="5616575" cy="122999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8 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个 </a:t>
            </a:r>
            <a:r>
              <a:rPr lang="en-US" altLang="zh-CN" sz="3200" b="1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bit</a:t>
            </a:r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组成 </a:t>
            </a:r>
            <a:r>
              <a:rPr lang="en-US" altLang="zh-CN" sz="3200" b="1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个字节（</a:t>
            </a:r>
            <a:r>
              <a:rPr lang="en-US" altLang="zh-CN" sz="3200" b="1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Byte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），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字节是存储器的</a:t>
            </a:r>
            <a:r>
              <a:rPr lang="zh-CN" altLang="en-US" sz="2800" dirty="0">
                <a:solidFill>
                  <a:schemeClr val="folHlin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基本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计算单位。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246" name="Rectangle 6"/>
          <p:cNvSpPr/>
          <p:nvPr/>
        </p:nvSpPr>
        <p:spPr>
          <a:xfrm>
            <a:off x="1752600" y="152400"/>
            <a:ext cx="6781800" cy="762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lang="zh-CN" altLang="en-US" sz="40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计算机中的信息表示方法</a:t>
            </a:r>
            <a:endParaRPr lang="zh-CN" altLang="en-US" sz="4000" b="1" dirty="0">
              <a:solidFill>
                <a:schemeClr val="tx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 bldLvl="0" animBg="1"/>
      <p:bldP spid="98308" grpId="0" bldLvl="0" animBg="1"/>
      <p:bldP spid="9830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30" name="Rectangle 2"/>
          <p:cNvSpPr/>
          <p:nvPr/>
        </p:nvSpPr>
        <p:spPr>
          <a:xfrm>
            <a:off x="3071813" y="2349500"/>
            <a:ext cx="5545137" cy="1655763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267" name="Text Box 3"/>
          <p:cNvSpPr txBox="1"/>
          <p:nvPr/>
        </p:nvSpPr>
        <p:spPr>
          <a:xfrm>
            <a:off x="2208213" y="1196975"/>
            <a:ext cx="48958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Verdana" panose="020B0604030504040204" pitchFamily="34" charset="0"/>
              </a:rPr>
              <a:t>衡量存储器容量的大小用字节表示 ：</a:t>
            </a:r>
            <a:r>
              <a:rPr lang="en-US" altLang="zh-CN" dirty="0">
                <a:latin typeface="Verdana" panose="020B0604030504040204" pitchFamily="34" charset="0"/>
              </a:rPr>
              <a:t>B(byte)</a:t>
            </a:r>
            <a:endParaRPr lang="en-US" altLang="zh-CN" dirty="0">
              <a:latin typeface="Verdana" panose="020B0604030504040204" pitchFamily="34" charset="0"/>
            </a:endParaRPr>
          </a:p>
        </p:txBody>
      </p:sp>
      <p:sp>
        <p:nvSpPr>
          <p:cNvPr id="11268" name="Rectangle 4"/>
          <p:cNvSpPr/>
          <p:nvPr/>
        </p:nvSpPr>
        <p:spPr>
          <a:xfrm>
            <a:off x="1752600" y="152400"/>
            <a:ext cx="6781800" cy="762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lang="zh-CN" altLang="en-US" sz="40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存储容量单位</a:t>
            </a:r>
            <a:endParaRPr lang="zh-CN" altLang="en-US" sz="4000" b="1" dirty="0">
              <a:solidFill>
                <a:schemeClr val="tx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9333" name="Rectangle 5"/>
          <p:cNvSpPr/>
          <p:nvPr/>
        </p:nvSpPr>
        <p:spPr>
          <a:xfrm>
            <a:off x="2063750" y="4186238"/>
            <a:ext cx="7812088" cy="119888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lIns="92075" tIns="46038" rIns="92075" bIns="46038">
            <a:spAutoFit/>
          </a:bodyPr>
          <a:p>
            <a:r>
              <a:rPr lang="en-US" altLang="zh-CN" sz="2400" b="1" dirty="0">
                <a:latin typeface="Times New Roman" panose="02020603050405020304" pitchFamily="18" charset="0"/>
              </a:rPr>
              <a:t>KB</a:t>
            </a:r>
            <a:r>
              <a:rPr lang="zh-CN" altLang="en-US" sz="2400" b="1" dirty="0">
                <a:latin typeface="Times New Roman" panose="02020603050405020304" pitchFamily="18" charset="0"/>
              </a:rPr>
              <a:t>、</a:t>
            </a:r>
            <a:r>
              <a:rPr lang="en-US" altLang="zh-CN" sz="2400" b="1" dirty="0">
                <a:latin typeface="Times New Roman" panose="02020603050405020304" pitchFamily="18" charset="0"/>
              </a:rPr>
              <a:t>MB(</a:t>
            </a:r>
            <a:r>
              <a:rPr lang="zh-CN" altLang="en-US" sz="2400" b="1" dirty="0">
                <a:latin typeface="Times New Roman" panose="02020603050405020304" pitchFamily="18" charset="0"/>
              </a:rPr>
              <a:t>兆</a:t>
            </a:r>
            <a:r>
              <a:rPr lang="en-US" altLang="zh-CN" sz="2400" b="1" dirty="0">
                <a:latin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</a:rPr>
              <a:t>、</a:t>
            </a:r>
            <a:r>
              <a:rPr lang="en-US" altLang="zh-CN" sz="2400" b="1" dirty="0">
                <a:latin typeface="Times New Roman" panose="02020603050405020304" pitchFamily="18" charset="0"/>
              </a:rPr>
              <a:t>GB(</a:t>
            </a:r>
            <a:r>
              <a:rPr lang="zh-CN" altLang="en-US" sz="2400" b="1" dirty="0">
                <a:latin typeface="Times New Roman" panose="02020603050405020304" pitchFamily="18" charset="0"/>
              </a:rPr>
              <a:t>千兆</a:t>
            </a:r>
            <a:r>
              <a:rPr lang="en-US" altLang="zh-CN" sz="2400" b="1" dirty="0">
                <a:latin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</a:rPr>
              <a:t>、</a:t>
            </a:r>
            <a:r>
              <a:rPr lang="en-US" altLang="zh-CN" sz="2400" b="1" dirty="0">
                <a:latin typeface="Times New Roman" panose="02020603050405020304" pitchFamily="18" charset="0"/>
              </a:rPr>
              <a:t>TB(</a:t>
            </a:r>
            <a:r>
              <a:rPr lang="zh-CN" altLang="en-US" sz="2400" b="1" dirty="0">
                <a:latin typeface="Times New Roman" panose="02020603050405020304" pitchFamily="18" charset="0"/>
              </a:rPr>
              <a:t>兆兆</a:t>
            </a:r>
            <a:r>
              <a:rPr lang="en-US" altLang="zh-CN" sz="2400" b="1" dirty="0">
                <a:latin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</a:rPr>
              <a:t>等：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endParaRPr lang="zh-CN" altLang="en-US" sz="2400" b="1" dirty="0">
              <a:solidFill>
                <a:schemeClr val="hlink"/>
              </a:solidFill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即</a:t>
            </a:r>
            <a:r>
              <a:rPr lang="zh-CN" altLang="en-US" sz="2400" b="1" dirty="0">
                <a:latin typeface="Times New Roman" panose="02020603050405020304" pitchFamily="18" charset="0"/>
              </a:rPr>
              <a:t>：</a:t>
            </a:r>
            <a:r>
              <a:rPr lang="en-US" altLang="zh-CN" sz="2400" b="1" dirty="0">
                <a:latin typeface="Times New Roman" panose="02020603050405020304" pitchFamily="18" charset="0"/>
              </a:rPr>
              <a:t>1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</a:t>
            </a:r>
            <a:r>
              <a:rPr lang="en-US" altLang="zh-CN" sz="2400" b="1" dirty="0">
                <a:latin typeface="Times New Roman" panose="02020603050405020304" pitchFamily="18" charset="0"/>
              </a:rPr>
              <a:t>B=1024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G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</a:rPr>
              <a:t>1024</a:t>
            </a:r>
            <a:r>
              <a:rPr lang="en-US" altLang="zh-CN" sz="2400" b="1" baseline="30000" dirty="0">
                <a:latin typeface="Times New Roman" panose="02020603050405020304" pitchFamily="18" charset="0"/>
              </a:rPr>
              <a:t>2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</a:rPr>
              <a:t>1024</a:t>
            </a:r>
            <a:r>
              <a:rPr lang="en-US" altLang="zh-CN" sz="2400" b="1" baseline="30000" dirty="0">
                <a:latin typeface="Times New Roman" panose="02020603050405020304" pitchFamily="18" charset="0"/>
              </a:rPr>
              <a:t>3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K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</a:rPr>
              <a:t>1024</a:t>
            </a:r>
            <a:r>
              <a:rPr lang="en-US" altLang="zh-CN" sz="2400" b="1" baseline="30000" dirty="0">
                <a:latin typeface="Times New Roman" panose="02020603050405020304" pitchFamily="18" charset="0"/>
              </a:rPr>
              <a:t>4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99334" name="Rectangle 6"/>
          <p:cNvSpPr/>
          <p:nvPr/>
        </p:nvSpPr>
        <p:spPr>
          <a:xfrm>
            <a:off x="3143250" y="2420938"/>
            <a:ext cx="660717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Comic Sans MS" panose="030F0702030302020204" pitchFamily="66" charset="0"/>
              </a:rPr>
              <a:t>1 </a:t>
            </a:r>
            <a:r>
              <a:rPr lang="en-US" altLang="zh-CN" sz="3200" dirty="0">
                <a:solidFill>
                  <a:schemeClr val="hlink"/>
                </a:solidFill>
                <a:latin typeface="Comic Sans MS" panose="030F0702030302020204" pitchFamily="66" charset="0"/>
              </a:rPr>
              <a:t>KB</a:t>
            </a:r>
            <a:r>
              <a:rPr lang="en-US" altLang="zh-CN" sz="3200" dirty="0">
                <a:latin typeface="Comic Sans MS" panose="030F0702030302020204" pitchFamily="66" charset="0"/>
              </a:rPr>
              <a:t>(</a:t>
            </a:r>
            <a:r>
              <a:rPr lang="zh-CN" altLang="en-US" sz="3200" dirty="0">
                <a:latin typeface="Comic Sans MS" panose="030F0702030302020204" pitchFamily="66" charset="0"/>
              </a:rPr>
              <a:t>千字节</a:t>
            </a:r>
            <a:r>
              <a:rPr lang="en-US" altLang="zh-CN" sz="3200" dirty="0">
                <a:latin typeface="Comic Sans MS" panose="030F0702030302020204" pitchFamily="66" charset="0"/>
              </a:rPr>
              <a:t>)      =  1024 </a:t>
            </a:r>
            <a:r>
              <a:rPr lang="en-US" altLang="zh-CN" sz="3200" dirty="0">
                <a:solidFill>
                  <a:schemeClr val="tx2"/>
                </a:solidFill>
                <a:latin typeface="Comic Sans MS" panose="030F0702030302020204" pitchFamily="66" charset="0"/>
              </a:rPr>
              <a:t>B</a:t>
            </a:r>
            <a:endParaRPr lang="en-US" altLang="zh-CN" sz="3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US" altLang="zh-CN" sz="3200" dirty="0">
                <a:latin typeface="Comic Sans MS" panose="030F0702030302020204" pitchFamily="66" charset="0"/>
              </a:rPr>
              <a:t>1 </a:t>
            </a:r>
            <a:r>
              <a:rPr lang="en-US" altLang="zh-CN" sz="3200" dirty="0">
                <a:solidFill>
                  <a:schemeClr val="hlink"/>
                </a:solidFill>
                <a:latin typeface="Comic Sans MS" panose="030F0702030302020204" pitchFamily="66" charset="0"/>
              </a:rPr>
              <a:t>MB</a:t>
            </a:r>
            <a:r>
              <a:rPr lang="en-US" altLang="zh-CN" sz="3200" dirty="0">
                <a:latin typeface="Comic Sans MS" panose="030F0702030302020204" pitchFamily="66" charset="0"/>
              </a:rPr>
              <a:t>(</a:t>
            </a:r>
            <a:r>
              <a:rPr lang="zh-CN" altLang="en-US" sz="3200" dirty="0">
                <a:latin typeface="Comic Sans MS" panose="030F0702030302020204" pitchFamily="66" charset="0"/>
              </a:rPr>
              <a:t>兆字节</a:t>
            </a:r>
            <a:r>
              <a:rPr lang="en-US" altLang="zh-CN" sz="3200" dirty="0">
                <a:latin typeface="Comic Sans MS" panose="030F0702030302020204" pitchFamily="66" charset="0"/>
              </a:rPr>
              <a:t>)     =  1024 </a:t>
            </a:r>
            <a:r>
              <a:rPr lang="en-US" altLang="zh-CN" sz="3200" dirty="0">
                <a:solidFill>
                  <a:schemeClr val="tx2"/>
                </a:solidFill>
                <a:latin typeface="Comic Sans MS" panose="030F0702030302020204" pitchFamily="66" charset="0"/>
              </a:rPr>
              <a:t>KB</a:t>
            </a:r>
            <a:endParaRPr lang="en-US" altLang="zh-CN" sz="3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US" altLang="zh-CN" sz="3200" dirty="0">
                <a:latin typeface="Comic Sans MS" panose="030F0702030302020204" pitchFamily="66" charset="0"/>
              </a:rPr>
              <a:t>1 </a:t>
            </a:r>
            <a:r>
              <a:rPr lang="en-US" altLang="zh-CN" sz="3200" dirty="0">
                <a:solidFill>
                  <a:schemeClr val="hlink"/>
                </a:solidFill>
                <a:latin typeface="Comic Sans MS" panose="030F0702030302020204" pitchFamily="66" charset="0"/>
              </a:rPr>
              <a:t>GB</a:t>
            </a:r>
            <a:r>
              <a:rPr lang="en-US" altLang="zh-CN" sz="3200" dirty="0">
                <a:latin typeface="Comic Sans MS" panose="030F0702030302020204" pitchFamily="66" charset="0"/>
              </a:rPr>
              <a:t>(</a:t>
            </a:r>
            <a:r>
              <a:rPr lang="zh-CN" altLang="en-US" sz="3200" dirty="0">
                <a:latin typeface="Comic Sans MS" panose="030F0702030302020204" pitchFamily="66" charset="0"/>
              </a:rPr>
              <a:t>千兆字节</a:t>
            </a:r>
            <a:r>
              <a:rPr lang="en-US" altLang="zh-CN" sz="3200" dirty="0">
                <a:latin typeface="Comic Sans MS" panose="030F0702030302020204" pitchFamily="66" charset="0"/>
              </a:rPr>
              <a:t>)   =  1024 </a:t>
            </a:r>
            <a:r>
              <a:rPr lang="en-US" altLang="zh-CN" sz="3200" dirty="0">
                <a:solidFill>
                  <a:schemeClr val="tx2"/>
                </a:solidFill>
                <a:latin typeface="Comic Sans MS" panose="030F0702030302020204" pitchFamily="66" charset="0"/>
              </a:rPr>
              <a:t>MB</a:t>
            </a:r>
            <a:endParaRPr lang="en-US" altLang="zh-CN" sz="3200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99335" name="Rectangle 7"/>
          <p:cNvSpPr/>
          <p:nvPr/>
        </p:nvSpPr>
        <p:spPr>
          <a:xfrm>
            <a:off x="4079875" y="5661025"/>
            <a:ext cx="5059680" cy="829945"/>
          </a:xfrm>
          <a:prstGeom prst="rect">
            <a:avLst/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sz="2400" dirty="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一个英文字符占用一个字节（</a:t>
            </a:r>
            <a:r>
              <a:rPr lang="en-US" altLang="zh-CN" sz="2400" dirty="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400" dirty="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）。</a:t>
            </a:r>
            <a:endParaRPr lang="zh-CN" altLang="en-US" sz="2400" dirty="0">
              <a:solidFill>
                <a:srgbClr val="CC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2400" dirty="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一个汉文字符占用两个字节（</a:t>
            </a:r>
            <a:r>
              <a:rPr lang="en-US" altLang="zh-CN" sz="2400" dirty="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2B</a:t>
            </a:r>
            <a:r>
              <a:rPr lang="zh-CN" altLang="en-US" sz="2400" dirty="0">
                <a:solidFill>
                  <a:srgbClr val="CC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）。</a:t>
            </a:r>
            <a:endParaRPr lang="zh-CN" altLang="en-US" sz="2400" dirty="0">
              <a:solidFill>
                <a:srgbClr val="CC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9336" name="Text Box 8"/>
          <p:cNvSpPr txBox="1"/>
          <p:nvPr/>
        </p:nvSpPr>
        <p:spPr>
          <a:xfrm>
            <a:off x="1774825" y="1989138"/>
            <a:ext cx="16573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Comic Sans MS" panose="030F0702030302020204" pitchFamily="66" charset="0"/>
              </a:rPr>
              <a:t>最基本单位</a:t>
            </a:r>
            <a:endParaRPr lang="zh-CN" altLang="en-US" b="1" dirty="0">
              <a:latin typeface="Comic Sans MS" panose="030F0702030302020204" pitchFamily="66" charset="0"/>
            </a:endParaRPr>
          </a:p>
        </p:txBody>
      </p:sp>
      <p:sp>
        <p:nvSpPr>
          <p:cNvPr id="99337" name="Text Box 9"/>
          <p:cNvSpPr txBox="1"/>
          <p:nvPr/>
        </p:nvSpPr>
        <p:spPr>
          <a:xfrm>
            <a:off x="8543925" y="1909763"/>
            <a:ext cx="13684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Comic Sans MS" panose="030F0702030302020204" pitchFamily="66" charset="0"/>
              </a:rPr>
              <a:t>最小单位</a:t>
            </a:r>
            <a:endParaRPr lang="zh-CN" altLang="en-US" b="1" dirty="0">
              <a:latin typeface="Comic Sans MS" panose="030F0702030302020204" pitchFamily="66" charset="0"/>
            </a:endParaRPr>
          </a:p>
        </p:txBody>
      </p:sp>
      <p:sp>
        <p:nvSpPr>
          <p:cNvPr id="11274" name="Rectangle 10"/>
          <p:cNvSpPr/>
          <p:nvPr/>
        </p:nvSpPr>
        <p:spPr>
          <a:xfrm>
            <a:off x="3214688" y="1773238"/>
            <a:ext cx="576103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Comic Sans MS" panose="030F0702030302020204" pitchFamily="66" charset="0"/>
              </a:rPr>
              <a:t>1B(</a:t>
            </a:r>
            <a:r>
              <a:rPr lang="zh-CN" altLang="en-US" sz="3200" dirty="0">
                <a:latin typeface="Comic Sans MS" panose="030F0702030302020204" pitchFamily="66" charset="0"/>
              </a:rPr>
              <a:t>字节</a:t>
            </a:r>
            <a:r>
              <a:rPr lang="en-US" altLang="zh-CN" sz="3200" dirty="0">
                <a:latin typeface="Comic Sans MS" panose="030F0702030302020204" pitchFamily="66" charset="0"/>
              </a:rPr>
              <a:t>)            =8 bit</a:t>
            </a:r>
            <a:r>
              <a:rPr lang="zh-CN" altLang="en-US" sz="3200" dirty="0">
                <a:latin typeface="Comic Sans MS" panose="030F0702030302020204" pitchFamily="66" charset="0"/>
              </a:rPr>
              <a:t>（位）</a:t>
            </a:r>
            <a:endParaRPr lang="zh-CN" altLang="en-US" sz="32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 bldLvl="0" animBg="1"/>
      <p:bldP spid="99330" grpId="1" bldLvl="0" animBg="1"/>
      <p:bldP spid="99333" grpId="0" bldLvl="0" animBg="1"/>
      <p:bldP spid="99334" grpId="0"/>
      <p:bldP spid="99335" grpId="0" bldLvl="0" animBg="1"/>
      <p:bldP spid="99336" grpId="0"/>
      <p:bldP spid="993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内容占位符 1"/>
          <p:cNvSpPr>
            <a:spLocks noGrp="1"/>
          </p:cNvSpPr>
          <p:nvPr>
            <p:ph/>
          </p:nvPr>
        </p:nvSpPr>
        <p:spPr/>
        <p:txBody>
          <a:bodyPr vert="horz" wrap="square" lIns="91440" tIns="45720" rIns="91440" bIns="45720" anchor="t" anchorCtr="0">
            <a:normAutofit lnSpcReduction="20000"/>
          </a:bodyPr>
          <a:p>
            <a:pPr eaLnBrk="1" hangingPunct="1"/>
            <a:r>
              <a:rPr lang="zh-CN" altLang="en-US" dirty="0"/>
              <a:t>关于信息，下列说法不正确的是（    ）。 </a:t>
            </a:r>
            <a:endParaRPr lang="en-US" altLang="zh-CN" dirty="0"/>
          </a:p>
          <a:p>
            <a:pPr eaLnBrk="1" hangingPunct="1"/>
            <a:br>
              <a:rPr lang="zh-CN" altLang="en-US" dirty="0"/>
            </a:br>
            <a:r>
              <a:rPr lang="en-US" altLang="zh-CN" sz="2400" dirty="0"/>
              <a:t>A.</a:t>
            </a:r>
            <a:r>
              <a:rPr lang="zh-CN" altLang="en-US" sz="2400" dirty="0"/>
              <a:t>信息可以包含文字、数字、符号、图像、声音等内容。</a:t>
            </a:r>
            <a:br>
              <a:rPr lang="zh-CN" altLang="en-US" sz="2400" dirty="0"/>
            </a:br>
            <a:r>
              <a:rPr lang="en-US" altLang="zh-CN" sz="2400" dirty="0"/>
              <a:t>B.</a:t>
            </a:r>
            <a:r>
              <a:rPr lang="zh-CN" altLang="en-US" sz="2400" dirty="0"/>
              <a:t>信息与数据两者没有区别，信息就是数据，数据就是信息。</a:t>
            </a:r>
            <a:br>
              <a:rPr lang="zh-CN" altLang="en-US" sz="2400" dirty="0"/>
            </a:br>
            <a:r>
              <a:rPr lang="en-US" altLang="zh-CN" sz="2400" dirty="0"/>
              <a:t>C.</a:t>
            </a:r>
            <a:r>
              <a:rPr lang="zh-CN" altLang="en-US" sz="2400" dirty="0"/>
              <a:t>信息处理的过程包括信息的采集、存储、加工、传输和应用等基本环节。</a:t>
            </a:r>
            <a:br>
              <a:rPr lang="zh-CN" altLang="en-US" sz="2400" dirty="0"/>
            </a:br>
            <a:r>
              <a:rPr lang="en-US" altLang="zh-CN" sz="2400" dirty="0"/>
              <a:t>D.</a:t>
            </a:r>
            <a:r>
              <a:rPr lang="zh-CN" altLang="en-US" sz="2400" dirty="0"/>
              <a:t>计算机是现代信息处理的最基本、最重要的工具。</a:t>
            </a:r>
            <a:endParaRPr lang="en-US" altLang="zh-CN" sz="2400" dirty="0"/>
          </a:p>
          <a:p>
            <a:pPr eaLnBrk="1" hangingPunct="1"/>
            <a:endParaRPr lang="en-US" altLang="zh-CN" dirty="0"/>
          </a:p>
          <a:p>
            <a:pPr eaLnBrk="1" hangingPunct="1"/>
            <a:r>
              <a:rPr lang="zh-CN" altLang="en-US" b="1" dirty="0"/>
              <a:t>标准答案：</a:t>
            </a:r>
            <a:r>
              <a:rPr lang="zh-CN" altLang="en-US" dirty="0"/>
              <a:t> </a:t>
            </a:r>
            <a:r>
              <a:rPr lang="en-US" altLang="zh-CN" b="1" dirty="0"/>
              <a:t>D</a:t>
            </a:r>
            <a:endParaRPr lang="zh-CN" altLang="en-US" dirty="0"/>
          </a:p>
          <a:p>
            <a:pPr eaLnBrk="1" hangingPunct="1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141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charRg st="141" end="1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内容占位符 1"/>
          <p:cNvSpPr>
            <a:spLocks noGrp="1"/>
          </p:cNvSpPr>
          <p:nvPr>
            <p:ph/>
          </p:nvPr>
        </p:nvSpPr>
        <p:spPr>
          <a:xfrm>
            <a:off x="519387" y="149190"/>
            <a:ext cx="10852237" cy="5040000"/>
          </a:xfrm>
        </p:spPr>
        <p:txBody>
          <a:bodyPr vert="horz" wrap="square" lIns="91440" tIns="45720" rIns="91440" bIns="45720" anchor="t" anchorCtr="0">
            <a:noAutofit/>
          </a:bodyPr>
          <a:p>
            <a:pPr eaLnBrk="1" hangingPunct="1"/>
            <a:r>
              <a:rPr lang="zh-CN" altLang="en-US" sz="3500" dirty="0"/>
              <a:t>目前大家使用的计算机主要的电子元件是（    ）。 </a:t>
            </a:r>
            <a:br>
              <a:rPr lang="zh-CN" altLang="en-US" sz="3500" dirty="0"/>
            </a:br>
            <a:endParaRPr lang="en-US" altLang="zh-CN" sz="3500" dirty="0"/>
          </a:p>
          <a:p>
            <a:pPr eaLnBrk="1" hangingPunct="1"/>
            <a:r>
              <a:rPr lang="en-US" altLang="zh-CN" sz="3500" dirty="0"/>
              <a:t>A.</a:t>
            </a:r>
            <a:r>
              <a:rPr lang="zh-CN" altLang="en-US" sz="3500" dirty="0"/>
              <a:t>晶体管      </a:t>
            </a:r>
            <a:endParaRPr lang="en-US" altLang="zh-CN" sz="3500" dirty="0"/>
          </a:p>
          <a:p>
            <a:pPr eaLnBrk="1" hangingPunct="1"/>
            <a:r>
              <a:rPr lang="en-US" altLang="zh-CN" sz="3500" dirty="0"/>
              <a:t>B.</a:t>
            </a:r>
            <a:r>
              <a:rPr lang="zh-CN" altLang="en-US" sz="3500" dirty="0"/>
              <a:t>中小规模集成电路      </a:t>
            </a:r>
            <a:endParaRPr lang="en-US" altLang="zh-CN" sz="3500" dirty="0"/>
          </a:p>
          <a:p>
            <a:pPr eaLnBrk="1" hangingPunct="1"/>
            <a:r>
              <a:rPr lang="en-US" altLang="zh-CN" sz="3500" dirty="0"/>
              <a:t>C.</a:t>
            </a:r>
            <a:r>
              <a:rPr lang="zh-CN" altLang="en-US" sz="3500" dirty="0"/>
              <a:t>电子管      </a:t>
            </a:r>
            <a:endParaRPr lang="en-US" altLang="zh-CN" sz="3500" dirty="0"/>
          </a:p>
          <a:p>
            <a:pPr eaLnBrk="1" hangingPunct="1"/>
            <a:r>
              <a:rPr lang="en-US" altLang="zh-CN" sz="3500" dirty="0"/>
              <a:t>D.</a:t>
            </a:r>
            <a:r>
              <a:rPr lang="zh-CN" altLang="en-US" sz="3500" dirty="0"/>
              <a:t>大规模集成电路 </a:t>
            </a:r>
            <a:endParaRPr lang="en-US" altLang="zh-CN" sz="3500" b="1" dirty="0"/>
          </a:p>
          <a:p>
            <a:pPr eaLnBrk="1" hangingPunct="1"/>
            <a:r>
              <a:rPr lang="zh-CN" altLang="en-US" sz="3500" b="1" dirty="0"/>
              <a:t>标准答案：</a:t>
            </a:r>
            <a:r>
              <a:rPr lang="zh-CN" altLang="en-US" sz="3500" dirty="0"/>
              <a:t> </a:t>
            </a:r>
            <a:r>
              <a:rPr lang="en-US" altLang="zh-CN" sz="3500" b="1" dirty="0"/>
              <a:t>D</a:t>
            </a:r>
            <a:endParaRPr lang="en-US" altLang="zh-CN" sz="35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82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charRg st="82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内容占位符 1"/>
          <p:cNvSpPr>
            <a:spLocks noGrp="1"/>
          </p:cNvSpPr>
          <p:nvPr>
            <p:ph/>
          </p:nvPr>
        </p:nvSpPr>
        <p:spPr>
          <a:xfrm>
            <a:off x="504147" y="571465"/>
            <a:ext cx="10852237" cy="5040000"/>
          </a:xfrm>
        </p:spPr>
        <p:txBody>
          <a:bodyPr vert="horz" wrap="square" lIns="91440" tIns="45720" rIns="91440" bIns="45720" anchor="t" anchorCtr="0">
            <a:noAutofit/>
          </a:bodyPr>
          <a:p>
            <a:pPr eaLnBrk="1" hangingPunct="1"/>
            <a:r>
              <a:rPr lang="en-US" altLang="zh-CN" sz="2700" dirty="0"/>
              <a:t>________ </a:t>
            </a:r>
            <a:r>
              <a:rPr lang="zh-CN" altLang="en-US" sz="2700" dirty="0"/>
              <a:t>是计算机系统的指挥中心，向计算机的各部件发出协调工作的“指令”，负责指挥、控制计算机工作的部件。</a:t>
            </a:r>
            <a:endParaRPr lang="en-US" altLang="zh-CN" sz="2700" dirty="0"/>
          </a:p>
          <a:p>
            <a:pPr eaLnBrk="1" hangingPunct="1"/>
            <a:endParaRPr lang="en-US" altLang="zh-CN" sz="2700" dirty="0"/>
          </a:p>
          <a:p>
            <a:pPr eaLnBrk="1" hangingPunct="1"/>
            <a:r>
              <a:rPr lang="en-US" altLang="zh-CN" sz="2700" dirty="0"/>
              <a:t>A.</a:t>
            </a:r>
            <a:r>
              <a:rPr lang="zh-CN" altLang="en-US" sz="2700" dirty="0"/>
              <a:t>运算器    </a:t>
            </a:r>
            <a:endParaRPr lang="en-US" altLang="zh-CN" sz="2700" dirty="0"/>
          </a:p>
          <a:p>
            <a:pPr eaLnBrk="1" hangingPunct="1"/>
            <a:r>
              <a:rPr lang="en-US" altLang="zh-CN" sz="2700" dirty="0"/>
              <a:t>B.</a:t>
            </a:r>
            <a:r>
              <a:rPr lang="zh-CN" altLang="en-US" sz="2700" dirty="0"/>
              <a:t>控制器      </a:t>
            </a:r>
            <a:endParaRPr lang="en-US" altLang="zh-CN" sz="2700" dirty="0"/>
          </a:p>
          <a:p>
            <a:pPr eaLnBrk="1" hangingPunct="1"/>
            <a:r>
              <a:rPr lang="en-US" altLang="zh-CN" sz="2700" dirty="0"/>
              <a:t>C.</a:t>
            </a:r>
            <a:r>
              <a:rPr lang="zh-CN" altLang="en-US" sz="2700" dirty="0"/>
              <a:t>存储器       </a:t>
            </a:r>
            <a:endParaRPr lang="en-US" altLang="zh-CN" sz="2700" dirty="0"/>
          </a:p>
          <a:p>
            <a:pPr eaLnBrk="1" hangingPunct="1"/>
            <a:r>
              <a:rPr lang="en-US" altLang="zh-CN" sz="2700" dirty="0"/>
              <a:t>D.</a:t>
            </a:r>
            <a:r>
              <a:rPr lang="zh-CN" altLang="en-US" sz="2700" dirty="0"/>
              <a:t>键盘和鼠标 </a:t>
            </a:r>
            <a:endParaRPr lang="en-US" altLang="zh-CN" sz="2700" dirty="0"/>
          </a:p>
          <a:p>
            <a:pPr eaLnBrk="1" hangingPunct="1"/>
            <a:endParaRPr lang="en-US" altLang="zh-CN" sz="2700" dirty="0"/>
          </a:p>
          <a:p>
            <a:pPr eaLnBrk="1" hangingPunct="1"/>
            <a:r>
              <a:rPr lang="zh-CN" altLang="en-US" sz="2700" b="1" dirty="0"/>
              <a:t>标准答案：</a:t>
            </a:r>
            <a:r>
              <a:rPr lang="zh-CN" altLang="en-US" sz="2700" dirty="0"/>
              <a:t> </a:t>
            </a:r>
            <a:r>
              <a:rPr lang="en-US" altLang="zh-CN" sz="2700" b="1" dirty="0"/>
              <a:t>B</a:t>
            </a:r>
            <a:endParaRPr lang="en-US" altLang="zh-CN" sz="27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104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>
                                            <p:txEl>
                                              <p:charRg st="104" end="1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内容占位符 1"/>
          <p:cNvSpPr>
            <a:spLocks noGrp="1"/>
          </p:cNvSpPr>
          <p:nvPr>
            <p:ph/>
          </p:nvPr>
        </p:nvSpPr>
        <p:spPr>
          <a:xfrm>
            <a:off x="548597" y="330165"/>
            <a:ext cx="10852237" cy="5040000"/>
          </a:xfrm>
        </p:spPr>
        <p:txBody>
          <a:bodyPr vert="horz" wrap="square" lIns="91440" tIns="45720" rIns="91440" bIns="45720" anchor="t" anchorCtr="0">
            <a:noAutofit/>
          </a:bodyPr>
          <a:p>
            <a:pPr eaLnBrk="1" hangingPunct="1"/>
            <a:r>
              <a:rPr lang="zh-CN" altLang="en-US" sz="3100" dirty="0"/>
              <a:t>一个完整的计算机系统是由（    ）组成。</a:t>
            </a:r>
            <a:endParaRPr lang="en-US" altLang="zh-CN" sz="3100" dirty="0"/>
          </a:p>
          <a:p>
            <a:pPr eaLnBrk="1" hangingPunct="1"/>
            <a:endParaRPr lang="en-US" altLang="zh-CN" sz="3100" dirty="0"/>
          </a:p>
          <a:p>
            <a:pPr eaLnBrk="1" hangingPunct="1"/>
            <a:r>
              <a:rPr lang="en-US" altLang="zh-CN" sz="3100" dirty="0"/>
              <a:t>A.</a:t>
            </a:r>
            <a:r>
              <a:rPr lang="zh-CN" altLang="en-US" sz="3100" dirty="0"/>
              <a:t>主机、显示器、键盘和鼠标      </a:t>
            </a:r>
            <a:endParaRPr lang="en-US" altLang="zh-CN" sz="3100" dirty="0"/>
          </a:p>
          <a:p>
            <a:pPr eaLnBrk="1" hangingPunct="1"/>
            <a:r>
              <a:rPr lang="en-US" altLang="zh-CN" sz="3100" dirty="0"/>
              <a:t>B.</a:t>
            </a:r>
            <a:r>
              <a:rPr lang="zh-CN" altLang="en-US" sz="3100" dirty="0"/>
              <a:t>主机和输入、输出设备</a:t>
            </a:r>
            <a:endParaRPr lang="en-US" altLang="zh-CN" sz="3100" dirty="0"/>
          </a:p>
          <a:p>
            <a:pPr eaLnBrk="1" hangingPunct="1"/>
            <a:r>
              <a:rPr lang="en-US" altLang="zh-CN" sz="3100" dirty="0"/>
              <a:t>C.</a:t>
            </a:r>
            <a:r>
              <a:rPr lang="zh-CN" altLang="en-US" sz="3100" dirty="0"/>
              <a:t>系统软件和应用软件       </a:t>
            </a:r>
            <a:endParaRPr lang="en-US" altLang="zh-CN" sz="3100" dirty="0"/>
          </a:p>
          <a:p>
            <a:pPr eaLnBrk="1" hangingPunct="1"/>
            <a:r>
              <a:rPr lang="en-US" altLang="zh-CN" sz="3100" dirty="0"/>
              <a:t>D.</a:t>
            </a:r>
            <a:r>
              <a:rPr lang="zh-CN" altLang="en-US" sz="3100" dirty="0"/>
              <a:t>硬件系统和软件系统 </a:t>
            </a:r>
            <a:endParaRPr lang="en-US" altLang="zh-CN" sz="3100" dirty="0"/>
          </a:p>
          <a:p>
            <a:pPr eaLnBrk="1" hangingPunct="1"/>
            <a:endParaRPr lang="en-US" altLang="zh-CN" sz="3100" dirty="0"/>
          </a:p>
          <a:p>
            <a:pPr eaLnBrk="1" hangingPunct="1"/>
            <a:r>
              <a:rPr lang="zh-CN" altLang="en-US" sz="3100" b="1" dirty="0"/>
              <a:t>标准答案：</a:t>
            </a:r>
            <a:r>
              <a:rPr lang="zh-CN" altLang="en-US" sz="3100" dirty="0"/>
              <a:t> </a:t>
            </a:r>
            <a:r>
              <a:rPr lang="en-US" altLang="zh-CN" sz="3100" b="1" dirty="0"/>
              <a:t>D</a:t>
            </a:r>
            <a:endParaRPr lang="en-US" altLang="zh-CN" sz="31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91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2">
                                            <p:txEl>
                                              <p:charRg st="91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内容占位符 1"/>
          <p:cNvSpPr>
            <a:spLocks noGrp="1"/>
          </p:cNvSpPr>
          <p:nvPr>
            <p:ph/>
          </p:nvPr>
        </p:nvSpPr>
        <p:spPr>
          <a:xfrm>
            <a:off x="669882" y="375250"/>
            <a:ext cx="10852237" cy="5040000"/>
          </a:xfrm>
        </p:spPr>
        <p:txBody>
          <a:bodyPr vert="horz" wrap="square" lIns="91440" tIns="45720" rIns="91440" bIns="45720" anchor="t" anchorCtr="0">
            <a:noAutofit/>
          </a:bodyPr>
          <a:p>
            <a:pPr eaLnBrk="1" hangingPunct="1"/>
            <a:r>
              <a:rPr lang="zh-CN" altLang="en-US" sz="3200" dirty="0"/>
              <a:t>下列设备中属于输出设备的是 </a:t>
            </a:r>
            <a:r>
              <a:rPr lang="en-US" altLang="zh-CN" sz="3200" dirty="0"/>
              <a:t>________</a:t>
            </a:r>
            <a:r>
              <a:rPr lang="zh-CN" altLang="en-US" sz="3200" dirty="0"/>
              <a:t>。</a:t>
            </a:r>
            <a:endParaRPr lang="en-US" altLang="zh-CN" sz="3200" dirty="0"/>
          </a:p>
          <a:p>
            <a:pPr eaLnBrk="1" hangingPunct="1"/>
            <a:endParaRPr lang="en-US" altLang="zh-CN" sz="3200" dirty="0"/>
          </a:p>
          <a:p>
            <a:pPr eaLnBrk="1" hangingPunct="1"/>
            <a:r>
              <a:rPr lang="en-US" altLang="zh-CN" sz="3200" dirty="0"/>
              <a:t>A. </a:t>
            </a:r>
            <a:r>
              <a:rPr lang="zh-CN" altLang="en-US" sz="3200" dirty="0"/>
              <a:t>绘图仪     </a:t>
            </a:r>
            <a:endParaRPr lang="en-US" altLang="zh-CN" sz="3200" dirty="0"/>
          </a:p>
          <a:p>
            <a:pPr eaLnBrk="1" hangingPunct="1"/>
            <a:r>
              <a:rPr lang="en-US" altLang="zh-CN" sz="3200" dirty="0"/>
              <a:t>B.</a:t>
            </a:r>
            <a:r>
              <a:rPr lang="zh-CN" altLang="en-US" sz="3200" dirty="0"/>
              <a:t>扫描仪      </a:t>
            </a:r>
            <a:endParaRPr lang="en-US" altLang="zh-CN" sz="3200" dirty="0"/>
          </a:p>
          <a:p>
            <a:pPr eaLnBrk="1" hangingPunct="1"/>
            <a:r>
              <a:rPr lang="en-US" altLang="zh-CN" sz="3200" dirty="0"/>
              <a:t>C.</a:t>
            </a:r>
            <a:r>
              <a:rPr lang="zh-CN" altLang="en-US" sz="3200" dirty="0"/>
              <a:t>数码相机     </a:t>
            </a:r>
            <a:endParaRPr lang="en-US" altLang="zh-CN" sz="3200" dirty="0"/>
          </a:p>
          <a:p>
            <a:pPr eaLnBrk="1" hangingPunct="1"/>
            <a:r>
              <a:rPr lang="en-US" altLang="zh-CN" sz="3200" dirty="0"/>
              <a:t>D.</a:t>
            </a:r>
            <a:r>
              <a:rPr lang="zh-CN" altLang="en-US" sz="3200" dirty="0"/>
              <a:t>手写板 </a:t>
            </a:r>
            <a:endParaRPr lang="en-US" altLang="zh-CN" sz="3200" dirty="0"/>
          </a:p>
          <a:p>
            <a:pPr eaLnBrk="1" hangingPunct="1"/>
            <a:endParaRPr lang="en-US" altLang="zh-CN" sz="3200" dirty="0"/>
          </a:p>
          <a:p>
            <a:pPr eaLnBrk="1" hangingPunct="1"/>
            <a:r>
              <a:rPr lang="zh-CN" altLang="en-US" sz="3200" b="1" dirty="0"/>
              <a:t>标准答案：</a:t>
            </a:r>
            <a:r>
              <a:rPr lang="zh-CN" altLang="en-US" sz="3200" dirty="0"/>
              <a:t> </a:t>
            </a:r>
            <a:r>
              <a:rPr lang="en-US" altLang="zh-CN" sz="3200" b="1" dirty="0"/>
              <a:t>A</a:t>
            </a:r>
            <a:endParaRPr lang="en-US" altLang="zh-CN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69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charRg st="69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内容占位符 1"/>
          <p:cNvSpPr>
            <a:spLocks noGrp="1"/>
          </p:cNvSpPr>
          <p:nvPr>
            <p:ph/>
          </p:nvPr>
        </p:nvSpPr>
        <p:spPr>
          <a:xfrm>
            <a:off x="564472" y="481295"/>
            <a:ext cx="10852237" cy="5040000"/>
          </a:xfrm>
        </p:spPr>
        <p:txBody>
          <a:bodyPr vert="horz" wrap="square" lIns="91440" tIns="45720" rIns="91440" bIns="45720" anchor="t" anchorCtr="0">
            <a:noAutofit/>
          </a:bodyPr>
          <a:p>
            <a:pPr eaLnBrk="1" hangingPunct="1"/>
            <a:r>
              <a:rPr lang="zh-CN" altLang="en-US" sz="3200" dirty="0"/>
              <a:t>下列设备中，既是输出设备又是输入设备的是（     ）。</a:t>
            </a:r>
            <a:endParaRPr lang="en-US" altLang="zh-CN" sz="3200" dirty="0"/>
          </a:p>
          <a:p>
            <a:pPr eaLnBrk="1" hangingPunct="1"/>
            <a:endParaRPr lang="en-US" altLang="zh-CN" sz="3200" dirty="0"/>
          </a:p>
          <a:p>
            <a:pPr eaLnBrk="1" hangingPunct="1"/>
            <a:r>
              <a:rPr lang="en-US" altLang="zh-CN" sz="3200" dirty="0"/>
              <a:t>A</a:t>
            </a:r>
            <a:r>
              <a:rPr lang="zh-CN" altLang="en-US" sz="3200" dirty="0"/>
              <a:t>、打印机       </a:t>
            </a:r>
            <a:endParaRPr lang="en-US" altLang="zh-CN" sz="3200" dirty="0"/>
          </a:p>
          <a:p>
            <a:pPr eaLnBrk="1" hangingPunct="1"/>
            <a:r>
              <a:rPr lang="en-US" altLang="zh-CN" sz="3200" dirty="0"/>
              <a:t>B</a:t>
            </a:r>
            <a:r>
              <a:rPr lang="zh-CN" altLang="en-US" sz="3200" dirty="0"/>
              <a:t>、数码相机        </a:t>
            </a:r>
            <a:endParaRPr lang="en-US" altLang="zh-CN" sz="3200" dirty="0"/>
          </a:p>
          <a:p>
            <a:pPr eaLnBrk="1" hangingPunct="1"/>
            <a:r>
              <a:rPr lang="en-US" altLang="zh-CN" sz="3200" dirty="0"/>
              <a:t>C</a:t>
            </a:r>
            <a:r>
              <a:rPr lang="zh-CN" altLang="en-US" sz="3200" dirty="0"/>
              <a:t>、触摸屏        </a:t>
            </a:r>
            <a:endParaRPr lang="en-US" altLang="zh-CN" sz="3200" dirty="0"/>
          </a:p>
          <a:p>
            <a:pPr eaLnBrk="1" hangingPunct="1"/>
            <a:r>
              <a:rPr lang="en-US" altLang="zh-CN" sz="3200" dirty="0"/>
              <a:t>D</a:t>
            </a:r>
            <a:r>
              <a:rPr lang="zh-CN" altLang="en-US" sz="3200" dirty="0"/>
              <a:t>、键盘 </a:t>
            </a:r>
            <a:endParaRPr lang="en-US" altLang="zh-CN" sz="3200" dirty="0"/>
          </a:p>
          <a:p>
            <a:pPr eaLnBrk="1" hangingPunct="1"/>
            <a:endParaRPr lang="en-US" altLang="zh-CN" sz="3200" b="1" dirty="0"/>
          </a:p>
          <a:p>
            <a:pPr eaLnBrk="1" hangingPunct="1"/>
            <a:r>
              <a:rPr lang="zh-CN" altLang="en-US" sz="3200" b="1" dirty="0"/>
              <a:t>标准答案：</a:t>
            </a:r>
            <a:r>
              <a:rPr lang="zh-CN" altLang="en-US" sz="3200" dirty="0"/>
              <a:t> </a:t>
            </a:r>
            <a:r>
              <a:rPr lang="en-US" altLang="zh-CN" sz="3200" b="1" dirty="0"/>
              <a:t>C</a:t>
            </a:r>
            <a:endParaRPr lang="en-US" altLang="zh-CN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79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charRg st="79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内容占位符 1"/>
          <p:cNvSpPr>
            <a:spLocks noGrp="1"/>
          </p:cNvSpPr>
          <p:nvPr>
            <p:ph/>
          </p:nvPr>
        </p:nvSpPr>
        <p:spPr>
          <a:xfrm>
            <a:off x="669882" y="224755"/>
            <a:ext cx="10852237" cy="5040000"/>
          </a:xfrm>
        </p:spPr>
        <p:txBody>
          <a:bodyPr vert="horz" wrap="square" lIns="91440" tIns="45720" rIns="91440" bIns="45720" anchor="t" anchorCtr="0">
            <a:noAutofit/>
          </a:bodyPr>
          <a:p>
            <a:pPr eaLnBrk="1" hangingPunct="1"/>
            <a:r>
              <a:rPr lang="zh-CN" altLang="en-US" sz="3500" dirty="0"/>
              <a:t>随机存储器（</a:t>
            </a:r>
            <a:r>
              <a:rPr lang="en-US" altLang="zh-CN" sz="3500" dirty="0"/>
              <a:t>RAM</a:t>
            </a:r>
            <a:r>
              <a:rPr lang="zh-CN" altLang="en-US" sz="3500" dirty="0"/>
              <a:t>）的特点是（     ）</a:t>
            </a:r>
            <a:endParaRPr lang="en-US" altLang="zh-CN" sz="3500" dirty="0"/>
          </a:p>
          <a:p>
            <a:pPr eaLnBrk="1" hangingPunct="1"/>
            <a:endParaRPr lang="en-US" altLang="zh-CN" sz="3500" dirty="0"/>
          </a:p>
          <a:p>
            <a:pPr eaLnBrk="1" hangingPunct="1"/>
            <a:r>
              <a:rPr lang="en-US" altLang="zh-CN" sz="3500" dirty="0"/>
              <a:t>A</a:t>
            </a:r>
            <a:r>
              <a:rPr lang="zh-CN" altLang="en-US" sz="3500" dirty="0"/>
              <a:t>、只能写信息                         </a:t>
            </a:r>
            <a:endParaRPr lang="en-US" altLang="zh-CN" sz="3500" dirty="0"/>
          </a:p>
          <a:p>
            <a:pPr eaLnBrk="1" hangingPunct="1"/>
            <a:r>
              <a:rPr lang="en-US" altLang="zh-CN" sz="3500" dirty="0"/>
              <a:t>B</a:t>
            </a:r>
            <a:r>
              <a:rPr lang="zh-CN" altLang="en-US" sz="3500" dirty="0"/>
              <a:t>、只能读信息</a:t>
            </a:r>
            <a:endParaRPr lang="en-US" altLang="zh-CN" sz="3500" dirty="0"/>
          </a:p>
          <a:p>
            <a:pPr eaLnBrk="1" hangingPunct="1"/>
            <a:r>
              <a:rPr lang="en-US" altLang="zh-CN" sz="3500" dirty="0"/>
              <a:t>C</a:t>
            </a:r>
            <a:r>
              <a:rPr lang="zh-CN" altLang="en-US" sz="3500" dirty="0"/>
              <a:t>、既可以存储信息又可以读取信息       </a:t>
            </a:r>
            <a:endParaRPr lang="en-US" altLang="zh-CN" sz="3500" dirty="0"/>
          </a:p>
          <a:p>
            <a:pPr eaLnBrk="1" hangingPunct="1"/>
            <a:r>
              <a:rPr lang="en-US" altLang="zh-CN" sz="3500" dirty="0"/>
              <a:t>D</a:t>
            </a:r>
            <a:r>
              <a:rPr lang="zh-CN" altLang="en-US" sz="3500" dirty="0"/>
              <a:t>、断电后信息仍存在 </a:t>
            </a:r>
            <a:endParaRPr lang="en-US" altLang="zh-CN" sz="3500" b="1" dirty="0"/>
          </a:p>
          <a:p>
            <a:pPr eaLnBrk="1" hangingPunct="1"/>
            <a:r>
              <a:rPr lang="zh-CN" altLang="en-US" sz="3500" b="1" dirty="0"/>
              <a:t>标准答案：</a:t>
            </a:r>
            <a:r>
              <a:rPr lang="zh-CN" altLang="en-US" sz="3500" dirty="0"/>
              <a:t> </a:t>
            </a:r>
            <a:r>
              <a:rPr lang="en-US" altLang="zh-CN" sz="3500" b="1" dirty="0"/>
              <a:t>C</a:t>
            </a:r>
            <a:endParaRPr lang="en-US" altLang="zh-CN" sz="35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charRg st="102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>
                                            <p:txEl>
                                              <p:charRg st="102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内容占位符 1"/>
          <p:cNvSpPr>
            <a:spLocks noGrp="1"/>
          </p:cNvSpPr>
          <p:nvPr>
            <p:ph/>
          </p:nvPr>
        </p:nvSpPr>
        <p:spPr>
          <a:xfrm>
            <a:off x="669882" y="526380"/>
            <a:ext cx="10852237" cy="5040000"/>
          </a:xfrm>
        </p:spPr>
        <p:txBody>
          <a:bodyPr vert="horz" wrap="square" lIns="91440" tIns="45720" rIns="91440" bIns="45720" anchor="t" anchorCtr="0">
            <a:noAutofit/>
          </a:bodyPr>
          <a:p>
            <a:pPr eaLnBrk="1" hangingPunct="1"/>
            <a:r>
              <a:rPr lang="zh-CN" altLang="en-US" sz="3100" dirty="0"/>
              <a:t>计算机存储容量的大小以（       ）为基本单位</a:t>
            </a:r>
            <a:endParaRPr lang="en-US" altLang="zh-CN" sz="3100" dirty="0"/>
          </a:p>
          <a:p>
            <a:pPr eaLnBrk="1" hangingPunct="1"/>
            <a:endParaRPr lang="en-US" altLang="zh-CN" sz="3100" dirty="0"/>
          </a:p>
          <a:p>
            <a:pPr eaLnBrk="1" hangingPunct="1"/>
            <a:r>
              <a:rPr lang="en-US" altLang="zh-CN" sz="3100" dirty="0"/>
              <a:t>A</a:t>
            </a:r>
            <a:r>
              <a:rPr lang="zh-CN" altLang="en-US" sz="3100" dirty="0"/>
              <a:t>、</a:t>
            </a:r>
            <a:r>
              <a:rPr lang="en-US" altLang="zh-CN" sz="3100" dirty="0"/>
              <a:t>page             </a:t>
            </a:r>
            <a:endParaRPr lang="en-US" altLang="zh-CN" sz="3100" dirty="0"/>
          </a:p>
          <a:p>
            <a:pPr eaLnBrk="1" hangingPunct="1"/>
            <a:r>
              <a:rPr lang="en-US" altLang="zh-CN" sz="3100" dirty="0"/>
              <a:t>B</a:t>
            </a:r>
            <a:r>
              <a:rPr lang="zh-CN" altLang="en-US" sz="3100" dirty="0"/>
              <a:t>、</a:t>
            </a:r>
            <a:r>
              <a:rPr lang="en-US" altLang="zh-CN" sz="3100" dirty="0"/>
              <a:t>kg            </a:t>
            </a:r>
            <a:endParaRPr lang="en-US" altLang="zh-CN" sz="3100" dirty="0"/>
          </a:p>
          <a:p>
            <a:pPr eaLnBrk="1" hangingPunct="1"/>
            <a:r>
              <a:rPr lang="en-US" altLang="zh-CN" sz="3100" dirty="0"/>
              <a:t>C</a:t>
            </a:r>
            <a:r>
              <a:rPr lang="zh-CN" altLang="en-US" sz="3100" dirty="0"/>
              <a:t>、</a:t>
            </a:r>
            <a:r>
              <a:rPr lang="en-US" altLang="zh-CN" sz="3100" dirty="0"/>
              <a:t>byte          </a:t>
            </a:r>
            <a:endParaRPr lang="en-US" altLang="zh-CN" sz="3100" dirty="0"/>
          </a:p>
          <a:p>
            <a:pPr eaLnBrk="1" hangingPunct="1"/>
            <a:r>
              <a:rPr lang="en-US" altLang="zh-CN" sz="3100" dirty="0"/>
              <a:t>D</a:t>
            </a:r>
            <a:r>
              <a:rPr lang="zh-CN" altLang="en-US" sz="3100" dirty="0"/>
              <a:t>、</a:t>
            </a:r>
            <a:r>
              <a:rPr lang="en-US" altLang="zh-CN" sz="3100" dirty="0"/>
              <a:t>mm </a:t>
            </a:r>
            <a:endParaRPr lang="en-US" altLang="zh-CN" sz="3100" b="1" dirty="0"/>
          </a:p>
          <a:p>
            <a:pPr eaLnBrk="1" hangingPunct="1"/>
            <a:r>
              <a:rPr lang="zh-CN" altLang="en-US" sz="3100" b="1" dirty="0"/>
              <a:t>标准答案：</a:t>
            </a:r>
            <a:r>
              <a:rPr lang="zh-CN" altLang="en-US" sz="3100" dirty="0"/>
              <a:t> </a:t>
            </a:r>
            <a:r>
              <a:rPr lang="en-US" altLang="zh-CN" sz="3100" b="1" dirty="0"/>
              <a:t>C</a:t>
            </a:r>
            <a:endParaRPr lang="en-US" altLang="zh-CN" sz="31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89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>
                                            <p:txEl>
                                              <p:charRg st="89" end="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内容占位符 1"/>
          <p:cNvSpPr>
            <a:spLocks noGrp="1"/>
          </p:cNvSpPr>
          <p:nvPr>
            <p:ph/>
          </p:nvPr>
        </p:nvSpPr>
        <p:spPr>
          <a:xfrm>
            <a:off x="669882" y="285080"/>
            <a:ext cx="10852237" cy="5040000"/>
          </a:xfrm>
        </p:spPr>
        <p:txBody>
          <a:bodyPr vert="horz" wrap="square" lIns="91440" tIns="45720" rIns="91440" bIns="45720" anchor="t" anchorCtr="0">
            <a:noAutofit/>
          </a:bodyPr>
          <a:p>
            <a:pPr eaLnBrk="1" hangingPunct="1"/>
            <a:r>
              <a:rPr lang="zh-CN" altLang="en-US" sz="3100" dirty="0"/>
              <a:t>小明查看自己制作的电子报刊的容量显示为</a:t>
            </a:r>
            <a:r>
              <a:rPr lang="en-US" altLang="zh-CN" sz="6400" dirty="0"/>
              <a:t>7832710</a:t>
            </a:r>
            <a:r>
              <a:rPr lang="zh-CN" altLang="en-US" sz="3100" dirty="0"/>
              <a:t>字节，约有（   ）</a:t>
            </a:r>
            <a:r>
              <a:rPr lang="en-US" altLang="zh-CN" sz="3100" dirty="0"/>
              <a:t>MB</a:t>
            </a:r>
            <a:r>
              <a:rPr lang="zh-CN" altLang="en-US" sz="3100" dirty="0"/>
              <a:t>信息。</a:t>
            </a:r>
            <a:endParaRPr lang="en-US" altLang="zh-CN" sz="3100" dirty="0"/>
          </a:p>
          <a:p>
            <a:pPr eaLnBrk="1" hangingPunct="1"/>
            <a:r>
              <a:rPr lang="en-US" altLang="zh-CN" sz="3100" dirty="0"/>
              <a:t>A.7832710         </a:t>
            </a:r>
            <a:endParaRPr lang="en-US" altLang="zh-CN" sz="3100" dirty="0"/>
          </a:p>
          <a:p>
            <a:pPr eaLnBrk="1" hangingPunct="1"/>
            <a:r>
              <a:rPr lang="en-US" altLang="zh-CN" sz="3100" dirty="0"/>
              <a:t>B.7832710÷1024</a:t>
            </a:r>
            <a:endParaRPr lang="en-US" altLang="zh-CN" sz="3100" dirty="0"/>
          </a:p>
          <a:p>
            <a:pPr eaLnBrk="1" hangingPunct="1"/>
            <a:r>
              <a:rPr lang="en-US" altLang="zh-CN" sz="3100" dirty="0"/>
              <a:t>C.7832710÷1024÷1024   </a:t>
            </a:r>
            <a:endParaRPr lang="en-US" altLang="zh-CN" sz="3100" dirty="0"/>
          </a:p>
          <a:p>
            <a:pPr eaLnBrk="1" hangingPunct="1"/>
            <a:r>
              <a:rPr lang="en-US" altLang="zh-CN" sz="3100" dirty="0"/>
              <a:t>D.7832710÷1024÷1024÷1024 </a:t>
            </a:r>
            <a:endParaRPr lang="en-US" altLang="zh-CN" sz="3100" b="1" dirty="0"/>
          </a:p>
          <a:p>
            <a:pPr eaLnBrk="1" hangingPunct="1"/>
            <a:r>
              <a:rPr lang="zh-CN" altLang="en-US" sz="3100" b="1" dirty="0"/>
              <a:t>标准答案：</a:t>
            </a:r>
            <a:r>
              <a:rPr lang="zh-CN" altLang="en-US" sz="3100" dirty="0"/>
              <a:t> </a:t>
            </a:r>
            <a:r>
              <a:rPr lang="en-US" altLang="zh-CN" sz="3100" b="1" dirty="0"/>
              <a:t>C</a:t>
            </a:r>
            <a:endParaRPr lang="en-US" altLang="zh-CN" sz="31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127" end="1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2">
                                            <p:txEl>
                                              <p:charRg st="127" end="1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内容占位符 1"/>
          <p:cNvSpPr>
            <a:spLocks noGrp="1"/>
          </p:cNvSpPr>
          <p:nvPr>
            <p:ph/>
          </p:nvPr>
        </p:nvSpPr>
        <p:spPr>
          <a:xfrm>
            <a:off x="669882" y="391125"/>
            <a:ext cx="10852237" cy="5040000"/>
          </a:xfrm>
        </p:spPr>
        <p:txBody>
          <a:bodyPr vert="horz" wrap="square" lIns="91440" tIns="45720" rIns="91440" bIns="45720" anchor="t" anchorCtr="0">
            <a:noAutofit/>
          </a:bodyPr>
          <a:p>
            <a:pPr eaLnBrk="1" hangingPunct="1"/>
            <a:r>
              <a:rPr lang="zh-CN" altLang="en-US" sz="3200" dirty="0"/>
              <a:t>下列软件系统中，不属于操作系统的是（    ）。</a:t>
            </a:r>
            <a:br>
              <a:rPr lang="zh-CN" altLang="en-US" sz="3200" dirty="0"/>
            </a:br>
            <a:endParaRPr lang="en-US" altLang="zh-CN" sz="3200" dirty="0"/>
          </a:p>
          <a:p>
            <a:pPr eaLnBrk="1" hangingPunct="1"/>
            <a:r>
              <a:rPr lang="en-US" altLang="zh-CN" sz="3200" dirty="0"/>
              <a:t>A.Windows XP     </a:t>
            </a:r>
            <a:endParaRPr lang="en-US" altLang="zh-CN" sz="3200" dirty="0"/>
          </a:p>
          <a:p>
            <a:pPr eaLnBrk="1" hangingPunct="1"/>
            <a:r>
              <a:rPr lang="en-US" altLang="zh-CN" sz="3200" dirty="0"/>
              <a:t>B.Internet Explore</a:t>
            </a:r>
            <a:endParaRPr lang="en-US" altLang="zh-CN" sz="3200" dirty="0"/>
          </a:p>
          <a:p>
            <a:pPr eaLnBrk="1" hangingPunct="1"/>
            <a:r>
              <a:rPr lang="en-US" altLang="zh-CN" sz="3200" dirty="0"/>
              <a:t>C.Unix       </a:t>
            </a:r>
            <a:endParaRPr lang="en-US" altLang="zh-CN" sz="3200" dirty="0"/>
          </a:p>
          <a:p>
            <a:pPr eaLnBrk="1" hangingPunct="1"/>
            <a:r>
              <a:rPr lang="en-US" altLang="zh-CN" sz="3200" dirty="0"/>
              <a:t>D.Macintosh </a:t>
            </a:r>
            <a:endParaRPr lang="en-US" altLang="zh-CN" sz="3200" dirty="0"/>
          </a:p>
          <a:p>
            <a:pPr eaLnBrk="1" hangingPunct="1"/>
            <a:endParaRPr lang="en-US" altLang="zh-CN" sz="3200" b="1" dirty="0"/>
          </a:p>
          <a:p>
            <a:pPr eaLnBrk="1" hangingPunct="1"/>
            <a:r>
              <a:rPr lang="zh-CN" altLang="en-US" sz="3200" b="1" dirty="0"/>
              <a:t>标准答案：</a:t>
            </a:r>
            <a:r>
              <a:rPr lang="zh-CN" altLang="en-US" sz="3200" dirty="0"/>
              <a:t> </a:t>
            </a:r>
            <a:r>
              <a:rPr lang="en-US" altLang="zh-CN" sz="3200" b="1" dirty="0"/>
              <a:t>B</a:t>
            </a:r>
            <a:endParaRPr lang="en-US" altLang="zh-CN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91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6">
                                            <p:txEl>
                                              <p:charRg st="91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PP_MARK_KEY" val="422f3e67-a4f6-4f47-9135-42e861094e12"/>
  <p:tag name="COMMONDATA" val="eyJoZGlkIjoiM2MxYTUzYzVmZDkyYzk3YTVkZDdjYjY2MGY2MDk4Zm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1837</Words>
  <Application>WPS 演示</Application>
  <PresentationFormat>宽屏</PresentationFormat>
  <Paragraphs>184</Paragraphs>
  <Slides>16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9" baseType="lpstr">
      <vt:lpstr>Arial</vt:lpstr>
      <vt:lpstr>宋体</vt:lpstr>
      <vt:lpstr>Wingdings</vt:lpstr>
      <vt:lpstr>微软雅黑</vt:lpstr>
      <vt:lpstr>黑体</vt:lpstr>
      <vt:lpstr>Comic Sans MS</vt:lpstr>
      <vt:lpstr>Arial Unicode MS</vt:lpstr>
      <vt:lpstr>楷体_GB2312</vt:lpstr>
      <vt:lpstr>新宋体</vt:lpstr>
      <vt:lpstr>Times New Roman</vt:lpstr>
      <vt:lpstr>隶书</vt:lpstr>
      <vt:lpstr>Verdana</vt:lpstr>
      <vt:lpstr>Office 主题​​</vt:lpstr>
      <vt:lpstr>网络基础复习 </vt:lpstr>
      <vt:lpstr>PowerPoint 演示文稿</vt:lpstr>
      <vt:lpstr>计算机的发展 （从计算机使用的主要元件来划分）</vt:lpstr>
      <vt:lpstr>计算机组成—计算机系统图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初三信息技术结业考试安排 </dc:title>
  <dc:creator/>
  <cp:lastModifiedBy>郭慧明</cp:lastModifiedBy>
  <cp:revision>10</cp:revision>
  <dcterms:created xsi:type="dcterms:W3CDTF">2022-09-05T03:22:00Z</dcterms:created>
  <dcterms:modified xsi:type="dcterms:W3CDTF">2023-01-11T03:04:19Z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2052-11.1.0.12980</vt:lpwstr>
  </property>
  <property fmtid="{D5CDD505-2E9C-101B-9397-08002B2CF9AE}" pid="3" name="ICV">
    <vt:lpwstr>27B6166E6A32431596D28AD2D7F2ED10</vt:lpwstr>
  </property>
</Properties>
</file>