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25"/>
  </p:notesMasterIdLst>
  <p:sldIdLst>
    <p:sldId id="378" r:id="rId2"/>
    <p:sldId id="385" r:id="rId3"/>
    <p:sldId id="336" r:id="rId4"/>
    <p:sldId id="388" r:id="rId5"/>
    <p:sldId id="380" r:id="rId6"/>
    <p:sldId id="389" r:id="rId7"/>
    <p:sldId id="390" r:id="rId8"/>
    <p:sldId id="398" r:id="rId9"/>
    <p:sldId id="381" r:id="rId10"/>
    <p:sldId id="323" r:id="rId11"/>
    <p:sldId id="339" r:id="rId12"/>
    <p:sldId id="324" r:id="rId13"/>
    <p:sldId id="367" r:id="rId14"/>
    <p:sldId id="308" r:id="rId15"/>
    <p:sldId id="309" r:id="rId16"/>
    <p:sldId id="393" r:id="rId17"/>
    <p:sldId id="396" r:id="rId18"/>
    <p:sldId id="402" r:id="rId19"/>
    <p:sldId id="405" r:id="rId20"/>
    <p:sldId id="406" r:id="rId21"/>
    <p:sldId id="408" r:id="rId22"/>
    <p:sldId id="409" r:id="rId23"/>
    <p:sldId id="410" r:id="rId2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36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36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36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36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36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kumimoji="1" sz="36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6pPr>
    <a:lvl7pPr marL="2743200" algn="l" defTabSz="914400" rtl="0" eaLnBrk="1" latinLnBrk="0" hangingPunct="1">
      <a:defRPr kumimoji="1" sz="36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7pPr>
    <a:lvl8pPr marL="3200400" algn="l" defTabSz="914400" rtl="0" eaLnBrk="1" latinLnBrk="0" hangingPunct="1">
      <a:defRPr kumimoji="1" sz="36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8pPr>
    <a:lvl9pPr marL="3657600" algn="l" defTabSz="914400" rtl="0" eaLnBrk="1" latinLnBrk="0" hangingPunct="1">
      <a:defRPr kumimoji="1" sz="36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99FF"/>
    <a:srgbClr val="FF00FF"/>
    <a:srgbClr val="FF9900"/>
    <a:srgbClr val="FF3300"/>
    <a:srgbClr val="0000FF"/>
    <a:srgbClr val="CC3300"/>
    <a:srgbClr val="80008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 b="0">
                <a:ea typeface="宋体" panose="02010600030101010101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 b="0">
                <a:ea typeface="宋体" panose="02010600030101010101" pitchFamily="2" charset="-122"/>
              </a:defRPr>
            </a:lvl1pPr>
          </a:lstStyle>
          <a:p>
            <a:endParaRPr lang="en-US" altLang="zh-CN"/>
          </a:p>
        </p:txBody>
      </p:sp>
      <p:sp>
        <p:nvSpPr>
          <p:cNvPr id="839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39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 b="0">
                <a:ea typeface="宋体" panose="02010600030101010101" pitchFamily="2" charset="-122"/>
              </a:defRPr>
            </a:lvl1pPr>
          </a:lstStyle>
          <a:p>
            <a:endParaRPr lang="en-US" altLang="zh-CN"/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 b="0">
                <a:ea typeface="宋体" panose="02010600030101010101" pitchFamily="2" charset="-122"/>
              </a:defRPr>
            </a:lvl1pPr>
          </a:lstStyle>
          <a:p>
            <a:fld id="{BFAD4C57-2E32-4E80-98E6-7F29D408A903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734674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9968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912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4084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2953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7623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844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7018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79248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179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682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5829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9956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4759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19&#38109;&#21644;&#30416;&#37240;&#30340;&#21453;&#24212;.mpg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file:///F:\&#24352;&#20255;&#25152;&#26377;&#30340;&#24494;&#35838;\&#23454;&#39564;&#24494;&#35838;\&#39640;&#20013;&#21270;&#23398;&#23454;&#39564;&#39640;&#28165;MP4\24&#27682;&#27687;&#21270;&#38049;&#26230;&#20307;&#21644;&#27695;&#21270;&#38133;&#26230;&#20307;&#30340;&#21453;&#24212;.mp4" TargetMode="External"/><Relationship Id="rId2" Type="http://schemas.openxmlformats.org/officeDocument/2006/relationships/hyperlink" Target="19&#38109;&#21644;&#30416;&#37240;&#30340;&#21453;&#24212;.mp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25&#20013;&#21644;&#21453;&#24212;&#28909;&#30340;&#27979;&#23450;.mpg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5" name="Rectangle 3"/>
          <p:cNvSpPr>
            <a:spLocks noChangeArrowheads="1"/>
          </p:cNvSpPr>
          <p:nvPr/>
        </p:nvSpPr>
        <p:spPr bwMode="auto">
          <a:xfrm>
            <a:off x="1331640" y="159135"/>
            <a:ext cx="669560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zh-CN" altLang="en-US" sz="3200" dirty="0" smtClean="0">
                <a:solidFill>
                  <a:srgbClr val="0000CC"/>
                </a:solidFill>
                <a:latin typeface="+mn-ea"/>
                <a:ea typeface="+mn-ea"/>
              </a:rPr>
              <a:t>必修二 第二章 化学反应与能量</a:t>
            </a:r>
            <a:endParaRPr lang="en-US" altLang="zh-CN" sz="3200" dirty="0">
              <a:solidFill>
                <a:srgbClr val="0000CC"/>
              </a:solidFill>
              <a:latin typeface="+mn-ea"/>
              <a:ea typeface="+mn-ea"/>
            </a:endParaRPr>
          </a:p>
        </p:txBody>
      </p:sp>
      <p:sp>
        <p:nvSpPr>
          <p:cNvPr id="156676" name="Rectangle 4"/>
          <p:cNvSpPr>
            <a:spLocks noRot="1" noChangeArrowheads="1"/>
          </p:cNvSpPr>
          <p:nvPr/>
        </p:nvSpPr>
        <p:spPr bwMode="auto">
          <a:xfrm>
            <a:off x="1749290" y="781381"/>
            <a:ext cx="5019449" cy="1008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CCFF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3200" dirty="0" smtClean="0">
                <a:solidFill>
                  <a:srgbClr val="FF0000"/>
                </a:solidFill>
                <a:latin typeface="+mn-ea"/>
                <a:ea typeface="+mn-ea"/>
              </a:rPr>
              <a:t>第一</a:t>
            </a:r>
            <a:r>
              <a:rPr kumimoji="0" lang="zh-CN" altLang="en-US" sz="3200" dirty="0">
                <a:solidFill>
                  <a:srgbClr val="FF0000"/>
                </a:solidFill>
                <a:latin typeface="+mn-ea"/>
                <a:ea typeface="+mn-ea"/>
              </a:rPr>
              <a:t>节 化学能与</a:t>
            </a:r>
            <a:r>
              <a:rPr kumimoji="0" lang="zh-CN" altLang="en-US" sz="3200" dirty="0" smtClean="0">
                <a:solidFill>
                  <a:srgbClr val="FF0000"/>
                </a:solidFill>
                <a:latin typeface="+mn-ea"/>
                <a:ea typeface="+mn-ea"/>
              </a:rPr>
              <a:t>热能</a:t>
            </a:r>
            <a:endParaRPr kumimoji="0" lang="zh-CN" altLang="en-US" sz="32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1028" name="Picture 4" descr="https://timgsa.baidu.com/timg?image&amp;quality=80&amp;size=b9999_10000&amp;sec=1552239889450&amp;di=a768ed333f3610fca31bbe491ffffd57&amp;imgtype=0&amp;src=http%3A%2F%2Finews.gtimg.com%2Fnewsapp_bt%2F0%2F7837848395%2F10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0676"/>
            <a:ext cx="3923928" cy="3625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239"/>
          <a:stretch>
            <a:fillRect/>
          </a:stretch>
        </p:blipFill>
        <p:spPr>
          <a:xfrm>
            <a:off x="3923928" y="1780676"/>
            <a:ext cx="5066722" cy="365578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682909" y="5661248"/>
            <a:ext cx="7993063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哪些事实说明了在化学反应中伴随着能量的变化？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title"/>
          </p:nvPr>
        </p:nvSpPr>
        <p:spPr>
          <a:xfrm>
            <a:off x="1" y="0"/>
            <a:ext cx="4716015" cy="620688"/>
          </a:xfrm>
          <a:solidFill>
            <a:srgbClr val="FF9900"/>
          </a:solidFill>
        </p:spPr>
        <p:txBody>
          <a:bodyPr>
            <a:noAutofit/>
          </a:bodyPr>
          <a:lstStyle/>
          <a:p>
            <a:r>
              <a:rPr lang="en-US" altLang="zh-CN" sz="3200" dirty="0" smtClean="0">
                <a:latin typeface="+mn-ea"/>
                <a:ea typeface="+mn-ea"/>
              </a:rPr>
              <a:t>1</a:t>
            </a:r>
            <a:r>
              <a:rPr lang="zh-CN" altLang="en-US" sz="3200" dirty="0" smtClean="0">
                <a:latin typeface="+mn-ea"/>
                <a:ea typeface="+mn-ea"/>
              </a:rPr>
              <a:t>生活中的能量转化方式</a:t>
            </a:r>
            <a:endParaRPr lang="zh-CN" altLang="en-US" sz="3200" dirty="0">
              <a:latin typeface="+mn-ea"/>
              <a:ea typeface="+mn-ea"/>
            </a:endParaRPr>
          </a:p>
        </p:txBody>
      </p:sp>
      <p:pic>
        <p:nvPicPr>
          <p:cNvPr id="163843" name="Picture 3" descr="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76" r="4779"/>
          <a:stretch/>
        </p:blipFill>
        <p:spPr bwMode="auto">
          <a:xfrm>
            <a:off x="4272456" y="908720"/>
            <a:ext cx="4871544" cy="4000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956"/>
          <a:stretch/>
        </p:blipFill>
        <p:spPr bwMode="auto">
          <a:xfrm>
            <a:off x="1" y="908720"/>
            <a:ext cx="4150308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6300192" y="1412776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电机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454" name="Group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0711458"/>
              </p:ext>
            </p:extLst>
          </p:nvPr>
        </p:nvGraphicFramePr>
        <p:xfrm>
          <a:off x="34925" y="1340768"/>
          <a:ext cx="9109075" cy="3160713"/>
        </p:xfrm>
        <a:graphic>
          <a:graphicData uri="http://schemas.openxmlformats.org/drawingml/2006/table">
            <a:tbl>
              <a:tblPr/>
              <a:tblGrid>
                <a:gridCol w="6193259"/>
                <a:gridCol w="2915816"/>
              </a:tblGrid>
              <a:tr h="879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实验现象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实验结论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12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3438" name="Rectangle 14"/>
          <p:cNvSpPr>
            <a:spLocks noChangeArrowheads="1"/>
          </p:cNvSpPr>
          <p:nvPr/>
        </p:nvSpPr>
        <p:spPr bwMode="auto">
          <a:xfrm>
            <a:off x="34925" y="2196431"/>
            <a:ext cx="6553200" cy="223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rgbClr val="0000FF"/>
                </a:solidFill>
              </a:rPr>
              <a:t>①</a:t>
            </a:r>
            <a:r>
              <a:rPr lang="zh-CN" altLang="en-US" dirty="0" smtClean="0">
                <a:solidFill>
                  <a:srgbClr val="0000FF"/>
                </a:solidFill>
              </a:rPr>
              <a:t>镁条</a:t>
            </a:r>
            <a:r>
              <a:rPr lang="zh-CN" altLang="en-US" dirty="0">
                <a:solidFill>
                  <a:srgbClr val="0000FF"/>
                </a:solidFill>
              </a:rPr>
              <a:t>逐渐溶解并有气泡产生  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rgbClr val="0000FF"/>
                </a:solidFill>
              </a:rPr>
              <a:t>②</a:t>
            </a:r>
            <a:r>
              <a:rPr lang="zh-CN" altLang="en-US" dirty="0">
                <a:solidFill>
                  <a:srgbClr val="0000FF"/>
                </a:solidFill>
              </a:rPr>
              <a:t>用手触摸试管，试管发热；                                        </a:t>
            </a:r>
            <a:r>
              <a:rPr lang="en-US" altLang="zh-CN" dirty="0">
                <a:solidFill>
                  <a:srgbClr val="0000FF"/>
                </a:solidFill>
              </a:rPr>
              <a:t>③</a:t>
            </a:r>
            <a:r>
              <a:rPr lang="zh-CN" altLang="en-US" dirty="0">
                <a:solidFill>
                  <a:srgbClr val="0000FF"/>
                </a:solidFill>
              </a:rPr>
              <a:t>温度计显示温度升高。</a:t>
            </a:r>
          </a:p>
        </p:txBody>
      </p:sp>
      <p:sp>
        <p:nvSpPr>
          <p:cNvPr id="103439" name="Rectangle 15"/>
          <p:cNvSpPr>
            <a:spLocks noChangeArrowheads="1"/>
          </p:cNvSpPr>
          <p:nvPr/>
        </p:nvSpPr>
        <p:spPr bwMode="auto">
          <a:xfrm>
            <a:off x="6132513" y="2701256"/>
            <a:ext cx="3048000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50000"/>
              </a:lnSpc>
              <a:spcBef>
                <a:spcPct val="50000"/>
              </a:spcBef>
            </a:pPr>
            <a:r>
              <a:rPr kumimoji="0" lang="zh-CN" altLang="en-US" dirty="0">
                <a:solidFill>
                  <a:srgbClr val="FF0000"/>
                </a:solidFill>
              </a:rPr>
              <a:t>是放热反应</a:t>
            </a:r>
          </a:p>
        </p:txBody>
      </p:sp>
      <p:sp>
        <p:nvSpPr>
          <p:cNvPr id="103449" name="Rectangle 25">
            <a:hlinkClick r:id="rId2" action="ppaction://hlinkfile"/>
          </p:cNvPr>
          <p:cNvSpPr>
            <a:spLocks noChangeArrowheads="1"/>
          </p:cNvSpPr>
          <p:nvPr/>
        </p:nvSpPr>
        <p:spPr bwMode="auto">
          <a:xfrm>
            <a:off x="5105988" y="565245"/>
            <a:ext cx="2964273" cy="64633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r>
              <a:rPr kumimoji="0" lang="zh-CN" altLang="en-US" dirty="0" smtClean="0"/>
              <a:t>镁与</a:t>
            </a:r>
            <a:r>
              <a:rPr kumimoji="0" lang="zh-CN" altLang="en-US" dirty="0"/>
              <a:t>盐酸反应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-29030" y="548680"/>
            <a:ext cx="4601030" cy="64633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 smtClean="0">
                <a:solidFill>
                  <a:srgbClr val="FF0000"/>
                </a:solidFill>
              </a:rPr>
              <a:t>分组实验</a:t>
            </a:r>
            <a:r>
              <a:rPr lang="en-US" altLang="zh-CN" dirty="0" smtClean="0">
                <a:solidFill>
                  <a:srgbClr val="FF0000"/>
                </a:solidFill>
              </a:rPr>
              <a:t>【</a:t>
            </a:r>
            <a:r>
              <a:rPr lang="zh-CN" altLang="en-US" dirty="0">
                <a:solidFill>
                  <a:srgbClr val="FF0000"/>
                </a:solidFill>
              </a:rPr>
              <a:t>实验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</a:rPr>
              <a:t>-</a:t>
            </a:r>
            <a:r>
              <a:rPr lang="en-US" altLang="zh-CN" dirty="0">
                <a:solidFill>
                  <a:srgbClr val="FF0000"/>
                </a:solidFill>
              </a:rPr>
              <a:t>1】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0" y="28419"/>
            <a:ext cx="4572000" cy="520261"/>
          </a:xfrm>
          <a:prstGeom prst="rect">
            <a:avLst/>
          </a:prstGeom>
          <a:solidFill>
            <a:srgbClr val="FF9900"/>
          </a:solidFill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kumimoji="0" lang="en-US" altLang="zh-CN" sz="3200" b="0" dirty="0" smtClean="0">
                <a:latin typeface="+mn-ea"/>
                <a:ea typeface="+mn-ea"/>
              </a:rPr>
              <a:t>2</a:t>
            </a:r>
            <a:r>
              <a:rPr kumimoji="0" lang="zh-CN" altLang="en-US" sz="3200" b="0" dirty="0" smtClean="0">
                <a:latin typeface="+mn-ea"/>
                <a:ea typeface="+mn-ea"/>
              </a:rPr>
              <a:t>化学反应中的能量转化</a:t>
            </a:r>
            <a:endParaRPr kumimoji="0" lang="zh-CN" altLang="en-US" sz="3200" b="0" dirty="0">
              <a:latin typeface="+mn-e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3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3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38" grpId="0" autoUpdateAnimBg="0"/>
      <p:bldP spid="10343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49" name="Rectangle 25">
            <a:hlinkClick r:id="rId2" action="ppaction://hlinkfile"/>
          </p:cNvPr>
          <p:cNvSpPr>
            <a:spLocks noChangeArrowheads="1"/>
          </p:cNvSpPr>
          <p:nvPr/>
        </p:nvSpPr>
        <p:spPr bwMode="auto">
          <a:xfrm>
            <a:off x="1771855" y="570413"/>
            <a:ext cx="7287572" cy="64633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r>
              <a:rPr kumimoji="0" lang="zh-CN" altLang="en-US" dirty="0" smtClean="0">
                <a:solidFill>
                  <a:srgbClr val="FF0000"/>
                </a:solidFill>
              </a:rPr>
              <a:t>冷宝宝</a:t>
            </a:r>
            <a:r>
              <a:rPr kumimoji="0" lang="en-US" altLang="zh-CN" dirty="0" smtClean="0"/>
              <a:t>-</a:t>
            </a:r>
            <a:r>
              <a:rPr kumimoji="0" lang="zh-CN" altLang="en-US" dirty="0" smtClean="0"/>
              <a:t>氢氧化钡晶体与氯化铵固体</a:t>
            </a:r>
            <a:endParaRPr kumimoji="0" lang="zh-CN" altLang="en-US" dirty="0"/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-31576" y="624592"/>
            <a:ext cx="1807480" cy="95410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 smtClean="0">
                <a:solidFill>
                  <a:srgbClr val="FF0000"/>
                </a:solidFill>
                <a:hlinkClick r:id="rId3" action="ppaction://hlinkfile"/>
              </a:rPr>
              <a:t>分组实验实验</a:t>
            </a:r>
            <a:r>
              <a:rPr lang="en-US" altLang="zh-CN" sz="2800" dirty="0" smtClean="0">
                <a:solidFill>
                  <a:srgbClr val="FF0000"/>
                </a:solidFill>
                <a:hlinkClick r:id="rId3" action="ppaction://hlinkfile"/>
              </a:rPr>
              <a:t>2</a:t>
            </a:r>
            <a:r>
              <a:rPr lang="en-US" altLang="zh-CN" sz="2800" dirty="0" smtClean="0">
                <a:solidFill>
                  <a:srgbClr val="FF0000"/>
                </a:solidFill>
                <a:latin typeface="黑体" panose="02010609060101010101" pitchFamily="49" charset="-122"/>
                <a:hlinkClick r:id="rId3" action="ppaction://hlinkfile"/>
              </a:rPr>
              <a:t>-</a:t>
            </a:r>
            <a:r>
              <a:rPr lang="en-US" altLang="zh-CN" sz="2800" dirty="0" smtClean="0">
                <a:solidFill>
                  <a:srgbClr val="FF0000"/>
                </a:solidFill>
                <a:hlinkClick r:id="rId3" action="ppaction://hlinkfile"/>
              </a:rPr>
              <a:t>2</a:t>
            </a:r>
            <a:endParaRPr lang="en-US" altLang="zh-CN" sz="2800" dirty="0">
              <a:solidFill>
                <a:srgbClr val="FF0000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0" y="28419"/>
            <a:ext cx="4572000" cy="520261"/>
          </a:xfrm>
          <a:prstGeom prst="rect">
            <a:avLst/>
          </a:prstGeom>
          <a:solidFill>
            <a:srgbClr val="FF9900"/>
          </a:solidFill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kumimoji="0" lang="en-US" altLang="zh-CN" sz="3200" b="0" dirty="0" smtClean="0">
                <a:latin typeface="+mn-ea"/>
                <a:ea typeface="+mn-ea"/>
              </a:rPr>
              <a:t>2</a:t>
            </a:r>
            <a:r>
              <a:rPr kumimoji="0" lang="zh-CN" altLang="en-US" sz="3200" b="0" dirty="0" smtClean="0">
                <a:latin typeface="+mn-ea"/>
                <a:ea typeface="+mn-ea"/>
              </a:rPr>
              <a:t>化学反应中的能量转化</a:t>
            </a:r>
            <a:endParaRPr kumimoji="0" lang="zh-CN" altLang="en-US" sz="3200" b="0" dirty="0">
              <a:latin typeface="+mn-ea"/>
              <a:ea typeface="+mn-ea"/>
            </a:endParaRPr>
          </a:p>
        </p:txBody>
      </p:sp>
      <p:graphicFrame>
        <p:nvGraphicFramePr>
          <p:cNvPr id="10" name="Group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4697251"/>
              </p:ext>
            </p:extLst>
          </p:nvPr>
        </p:nvGraphicFramePr>
        <p:xfrm>
          <a:off x="114300" y="1843547"/>
          <a:ext cx="8915400" cy="4429723"/>
        </p:xfrm>
        <a:graphic>
          <a:graphicData uri="http://schemas.openxmlformats.org/drawingml/2006/table">
            <a:tbl>
              <a:tblPr/>
              <a:tblGrid>
                <a:gridCol w="6143600"/>
                <a:gridCol w="2771800"/>
              </a:tblGrid>
              <a:tr h="50583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实验现象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实验结论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060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" name="Rectangle 14"/>
          <p:cNvSpPr>
            <a:spLocks noChangeArrowheads="1"/>
          </p:cNvSpPr>
          <p:nvPr/>
        </p:nvSpPr>
        <p:spPr bwMode="auto">
          <a:xfrm>
            <a:off x="114300" y="2708920"/>
            <a:ext cx="5681836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rgbClr val="FF00FF"/>
                </a:solidFill>
              </a:rPr>
              <a:t>1</a:t>
            </a:r>
            <a:r>
              <a:rPr lang="zh-CN" altLang="en-US" dirty="0" smtClean="0">
                <a:solidFill>
                  <a:srgbClr val="FF00FF"/>
                </a:solidFill>
              </a:rPr>
              <a:t>反应</a:t>
            </a:r>
            <a:r>
              <a:rPr lang="zh-CN" altLang="en-US" dirty="0">
                <a:solidFill>
                  <a:srgbClr val="FF00FF"/>
                </a:solidFill>
              </a:rPr>
              <a:t>混合物逐渐成糊状</a:t>
            </a:r>
            <a:r>
              <a:rPr lang="zh-CN" altLang="en-US" dirty="0" smtClean="0">
                <a:solidFill>
                  <a:srgbClr val="0000FF"/>
                </a:solidFill>
              </a:rPr>
              <a:t>；</a:t>
            </a:r>
            <a:r>
              <a:rPr lang="en-US" altLang="zh-CN" dirty="0" smtClean="0">
                <a:solidFill>
                  <a:srgbClr val="FF00FF"/>
                </a:solidFill>
              </a:rPr>
              <a:t>2</a:t>
            </a:r>
            <a:r>
              <a:rPr lang="zh-CN" altLang="en-US" dirty="0">
                <a:solidFill>
                  <a:srgbClr val="FF00FF"/>
                </a:solidFill>
              </a:rPr>
              <a:t>用手</a:t>
            </a:r>
            <a:r>
              <a:rPr lang="zh-CN" altLang="en-US" dirty="0" smtClean="0">
                <a:solidFill>
                  <a:srgbClr val="FF00FF"/>
                </a:solidFill>
              </a:rPr>
              <a:t>触摸有冰凉感</a:t>
            </a:r>
            <a:r>
              <a:rPr lang="zh-CN" altLang="en-US" dirty="0" smtClean="0">
                <a:solidFill>
                  <a:srgbClr val="0000FF"/>
                </a:solidFill>
              </a:rPr>
              <a:t>；</a:t>
            </a:r>
            <a:endParaRPr lang="en-US" altLang="zh-CN" dirty="0" smtClean="0">
              <a:solidFill>
                <a:srgbClr val="0000FF"/>
              </a:solidFill>
            </a:endParaRPr>
          </a:p>
          <a:p>
            <a:r>
              <a:rPr lang="en-US" altLang="zh-CN" dirty="0" smtClean="0">
                <a:solidFill>
                  <a:srgbClr val="FF00FF"/>
                </a:solidFill>
              </a:rPr>
              <a:t>3</a:t>
            </a:r>
            <a:r>
              <a:rPr lang="zh-CN" altLang="en-US" dirty="0" smtClean="0">
                <a:solidFill>
                  <a:srgbClr val="FF00FF"/>
                </a:solidFill>
              </a:rPr>
              <a:t>有</a:t>
            </a:r>
            <a:r>
              <a:rPr lang="zh-CN" altLang="en-US" dirty="0">
                <a:solidFill>
                  <a:srgbClr val="FF00FF"/>
                </a:solidFill>
              </a:rPr>
              <a:t>刺激性气味气体产生</a:t>
            </a:r>
            <a:r>
              <a:rPr lang="zh-CN" altLang="en-US" dirty="0">
                <a:solidFill>
                  <a:srgbClr val="0000FF"/>
                </a:solidFill>
              </a:rPr>
              <a:t>；</a:t>
            </a:r>
            <a:endParaRPr lang="en-US" altLang="zh-CN" dirty="0">
              <a:solidFill>
                <a:srgbClr val="0000FF"/>
              </a:solidFill>
            </a:endParaRPr>
          </a:p>
          <a:p>
            <a:r>
              <a:rPr lang="en-US" altLang="zh-CN" dirty="0" smtClean="0">
                <a:solidFill>
                  <a:srgbClr val="FF00FF"/>
                </a:solidFill>
              </a:rPr>
              <a:t>4</a:t>
            </a:r>
            <a:r>
              <a:rPr lang="zh-CN" altLang="en-US" dirty="0" smtClean="0">
                <a:solidFill>
                  <a:srgbClr val="0000FF"/>
                </a:solidFill>
              </a:rPr>
              <a:t>湿润的红色</a:t>
            </a:r>
            <a:r>
              <a:rPr lang="zh-CN" altLang="en-US" dirty="0">
                <a:solidFill>
                  <a:srgbClr val="0000FF"/>
                </a:solidFill>
              </a:rPr>
              <a:t>石蕊试纸变</a:t>
            </a:r>
            <a:r>
              <a:rPr lang="zh-CN" altLang="en-US" dirty="0" smtClean="0">
                <a:solidFill>
                  <a:srgbClr val="0000FF"/>
                </a:solidFill>
              </a:rPr>
              <a:t>蓝。</a:t>
            </a:r>
            <a:endParaRPr lang="en-US" altLang="zh-CN" dirty="0">
              <a:solidFill>
                <a:srgbClr val="0000FF"/>
              </a:solidFill>
            </a:endParaRPr>
          </a:p>
        </p:txBody>
      </p:sp>
      <p:sp>
        <p:nvSpPr>
          <p:cNvPr id="12" name="Rectangle 15"/>
          <p:cNvSpPr>
            <a:spLocks noChangeArrowheads="1"/>
          </p:cNvSpPr>
          <p:nvPr/>
        </p:nvSpPr>
        <p:spPr bwMode="auto">
          <a:xfrm>
            <a:off x="6228184" y="3356992"/>
            <a:ext cx="2664296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0" lang="zh-CN" altLang="en-US" dirty="0">
                <a:solidFill>
                  <a:srgbClr val="FF0000"/>
                </a:solidFill>
              </a:rPr>
              <a:t>是吸热反应</a:t>
            </a:r>
          </a:p>
        </p:txBody>
      </p:sp>
      <p:sp>
        <p:nvSpPr>
          <p:cNvPr id="14" name="Rectangle 18"/>
          <p:cNvSpPr>
            <a:spLocks noChangeArrowheads="1"/>
          </p:cNvSpPr>
          <p:nvPr/>
        </p:nvSpPr>
        <p:spPr bwMode="auto">
          <a:xfrm>
            <a:off x="114300" y="5082645"/>
            <a:ext cx="8893175" cy="1190625"/>
          </a:xfrm>
          <a:prstGeom prst="rect">
            <a:avLst/>
          </a:prstGeom>
          <a:solidFill>
            <a:srgbClr val="FF99FF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r>
              <a:rPr kumimoji="0" lang="zh-CN" altLang="en-US" dirty="0" smtClean="0">
                <a:latin typeface="黑体" panose="02010609060101010101" pitchFamily="49" charset="-122"/>
              </a:rPr>
              <a:t>化学方程式</a:t>
            </a:r>
            <a:r>
              <a:rPr kumimoji="0" lang="zh-CN" altLang="en-US" dirty="0">
                <a:latin typeface="黑体" panose="02010609060101010101" pitchFamily="49" charset="-122"/>
              </a:rPr>
              <a:t>：</a:t>
            </a:r>
          </a:p>
          <a:p>
            <a:r>
              <a:rPr kumimoji="0" lang="en-US" altLang="zh-CN" dirty="0">
                <a:solidFill>
                  <a:srgbClr val="BF2107"/>
                </a:solidFill>
                <a:latin typeface="黑体" panose="02010609060101010101" pitchFamily="49" charset="-122"/>
              </a:rPr>
              <a:t>Ba(OH)</a:t>
            </a:r>
            <a:r>
              <a:rPr kumimoji="0" lang="en-US" altLang="zh-CN" baseline="-25000" dirty="0">
                <a:solidFill>
                  <a:srgbClr val="BF2107"/>
                </a:solidFill>
                <a:latin typeface="黑体" panose="02010609060101010101" pitchFamily="49" charset="-122"/>
              </a:rPr>
              <a:t>2</a:t>
            </a:r>
            <a:r>
              <a:rPr kumimoji="0" lang="en-US" altLang="zh-CN" dirty="0">
                <a:solidFill>
                  <a:srgbClr val="BF2107"/>
                </a:solidFill>
              </a:rPr>
              <a:t>·</a:t>
            </a:r>
            <a:r>
              <a:rPr kumimoji="0" lang="en-US" altLang="zh-CN" dirty="0">
                <a:solidFill>
                  <a:srgbClr val="BF2107"/>
                </a:solidFill>
                <a:latin typeface="黑体" panose="02010609060101010101" pitchFamily="49" charset="-122"/>
              </a:rPr>
              <a:t>8H</a:t>
            </a:r>
            <a:r>
              <a:rPr kumimoji="0" lang="en-US" altLang="zh-CN" baseline="-25000" dirty="0">
                <a:solidFill>
                  <a:srgbClr val="BF2107"/>
                </a:solidFill>
                <a:latin typeface="黑体" panose="02010609060101010101" pitchFamily="49" charset="-122"/>
              </a:rPr>
              <a:t>2</a:t>
            </a:r>
            <a:r>
              <a:rPr kumimoji="0" lang="en-US" altLang="zh-CN" dirty="0">
                <a:solidFill>
                  <a:srgbClr val="BF2107"/>
                </a:solidFill>
                <a:latin typeface="黑体" panose="02010609060101010101" pitchFamily="49" charset="-122"/>
              </a:rPr>
              <a:t>O+2NH</a:t>
            </a:r>
            <a:r>
              <a:rPr kumimoji="0" lang="en-US" altLang="zh-CN" baseline="-25000" dirty="0">
                <a:solidFill>
                  <a:srgbClr val="BF2107"/>
                </a:solidFill>
                <a:latin typeface="黑体" panose="02010609060101010101" pitchFamily="49" charset="-122"/>
              </a:rPr>
              <a:t>4</a:t>
            </a:r>
            <a:r>
              <a:rPr kumimoji="0" lang="en-US" altLang="zh-CN" dirty="0">
                <a:solidFill>
                  <a:srgbClr val="BF2107"/>
                </a:solidFill>
                <a:latin typeface="黑体" panose="02010609060101010101" pitchFamily="49" charset="-122"/>
              </a:rPr>
              <a:t>Cl==BaCl</a:t>
            </a:r>
            <a:r>
              <a:rPr kumimoji="0" lang="en-US" altLang="zh-CN" baseline="-25000" dirty="0">
                <a:solidFill>
                  <a:srgbClr val="BF2107"/>
                </a:solidFill>
                <a:latin typeface="黑体" panose="02010609060101010101" pitchFamily="49" charset="-122"/>
              </a:rPr>
              <a:t>2</a:t>
            </a:r>
            <a:r>
              <a:rPr kumimoji="0" lang="en-US" altLang="zh-CN" dirty="0">
                <a:solidFill>
                  <a:srgbClr val="BF2107"/>
                </a:solidFill>
                <a:latin typeface="黑体" panose="02010609060101010101" pitchFamily="49" charset="-122"/>
              </a:rPr>
              <a:t>+2NH</a:t>
            </a:r>
            <a:r>
              <a:rPr kumimoji="0" lang="en-US" altLang="zh-CN" baseline="-25000" dirty="0">
                <a:solidFill>
                  <a:srgbClr val="BF2107"/>
                </a:solidFill>
                <a:latin typeface="黑体" panose="02010609060101010101" pitchFamily="49" charset="-122"/>
              </a:rPr>
              <a:t>3</a:t>
            </a:r>
            <a:r>
              <a:rPr kumimoji="0" lang="en-US" altLang="zh-CN" dirty="0">
                <a:solidFill>
                  <a:srgbClr val="BF2107"/>
                </a:solidFill>
                <a:latin typeface="黑体" panose="02010609060101010101" pitchFamily="49" charset="-122"/>
              </a:rPr>
              <a:t>↑+10H</a:t>
            </a:r>
            <a:r>
              <a:rPr kumimoji="0" lang="en-US" altLang="zh-CN" baseline="-25000" dirty="0">
                <a:solidFill>
                  <a:srgbClr val="BF2107"/>
                </a:solidFill>
                <a:latin typeface="黑体" panose="02010609060101010101" pitchFamily="49" charset="-122"/>
              </a:rPr>
              <a:t>2</a:t>
            </a:r>
            <a:r>
              <a:rPr kumimoji="0" lang="en-US" altLang="zh-CN" dirty="0">
                <a:solidFill>
                  <a:srgbClr val="BF2107"/>
                </a:solidFill>
                <a:latin typeface="黑体" panose="02010609060101010101" pitchFamily="49" charset="-122"/>
              </a:rPr>
              <a:t>O</a:t>
            </a:r>
            <a:endParaRPr kumimoji="0" lang="zh-CN" altLang="en-US" dirty="0">
              <a:latin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572000" y="12727"/>
            <a:ext cx="2709396" cy="523220"/>
          </a:xfrm>
          <a:prstGeom prst="rect">
            <a:avLst/>
          </a:prstGeom>
          <a:solidFill>
            <a:srgbClr val="FF99FF"/>
          </a:solidFill>
        </p:spPr>
        <p:txBody>
          <a:bodyPr wrap="none">
            <a:spAutoFit/>
          </a:bodyPr>
          <a:lstStyle/>
          <a:p>
            <a:r>
              <a:rPr lang="zh-CN" altLang="zh-CN" sz="2800" kern="100" dirty="0">
                <a:ea typeface="宋体" panose="02010600030101010101" pitchFamily="2" charset="-122"/>
                <a:cs typeface="Times New Roman" panose="02020603050405020304" pitchFamily="18" charset="0"/>
              </a:rPr>
              <a:t>热敷袋与冷敷袋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409847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utoUpdateAnimBg="0"/>
      <p:bldP spid="14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57842" y="525910"/>
            <a:ext cx="5765907" cy="520261"/>
          </a:xfrm>
          <a:prstGeom prst="rect">
            <a:avLst/>
          </a:prstGeom>
          <a:solidFill>
            <a:srgbClr val="FF9900"/>
          </a:solidFill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kumimoji="0" lang="en-US" altLang="zh-CN" sz="3200" b="0" dirty="0" smtClean="0">
                <a:latin typeface="+mn-ea"/>
                <a:ea typeface="+mn-ea"/>
              </a:rPr>
              <a:t>2</a:t>
            </a:r>
            <a:r>
              <a:rPr kumimoji="0" lang="zh-CN" altLang="en-US" sz="3200" b="0" dirty="0" smtClean="0">
                <a:latin typeface="+mn-ea"/>
                <a:ea typeface="+mn-ea"/>
              </a:rPr>
              <a:t>化学反应中的能量变化的原因</a:t>
            </a:r>
            <a:endParaRPr kumimoji="0" lang="zh-CN" altLang="en-US" sz="3200" b="0" dirty="0">
              <a:latin typeface="+mn-ea"/>
              <a:ea typeface="+mn-ea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755576" y="1484784"/>
            <a:ext cx="6876256" cy="3528392"/>
          </a:xfrm>
          <a:prstGeom prst="rect">
            <a:avLst/>
          </a:prstGeom>
          <a:solidFill>
            <a:srgbClr val="92D050"/>
          </a:solidFill>
        </p:spPr>
        <p:txBody>
          <a:bodyPr vert="horz" lIns="0" tIns="45720" rIns="0" bIns="45720" rtlCol="0"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kumimoji="0" lang="zh-CN" altLang="en-US" sz="2800" b="0" dirty="0" smtClean="0">
                <a:latin typeface="+mn-ea"/>
              </a:rPr>
              <a:t>化学反应的特征是什么？</a:t>
            </a:r>
            <a:endParaRPr kumimoji="0" lang="en-US" altLang="zh-CN" sz="2800" b="0" dirty="0" smtClean="0">
              <a:latin typeface="+mn-ea"/>
            </a:endParaRPr>
          </a:p>
          <a:p>
            <a:pPr fontAlgn="auto"/>
            <a:endParaRPr kumimoji="0" lang="en-US" altLang="zh-CN" sz="2800" b="0" dirty="0" smtClean="0">
              <a:latin typeface="+mn-ea"/>
            </a:endParaRPr>
          </a:p>
          <a:p>
            <a:pPr fontAlgn="auto"/>
            <a:r>
              <a:rPr kumimoji="0" lang="zh-CN" altLang="en-US" sz="2800" b="0" dirty="0" smtClean="0">
                <a:latin typeface="+mn-ea"/>
              </a:rPr>
              <a:t>化学反应的实质是什么？从化学键的角度</a:t>
            </a:r>
            <a:endParaRPr kumimoji="0" lang="en-US" altLang="zh-CN" sz="2800" b="0" dirty="0" smtClean="0">
              <a:latin typeface="+mn-ea"/>
            </a:endParaRPr>
          </a:p>
          <a:p>
            <a:pPr fontAlgn="auto"/>
            <a:endParaRPr kumimoji="0" lang="en-US" altLang="zh-CN" sz="2800" b="0" dirty="0" smtClean="0">
              <a:latin typeface="+mn-ea"/>
            </a:endParaRPr>
          </a:p>
          <a:p>
            <a:pPr fontAlgn="auto"/>
            <a:r>
              <a:rPr kumimoji="0" lang="zh-CN" altLang="en-US" sz="2800" b="0" dirty="0" smtClean="0">
                <a:latin typeface="+mn-ea"/>
              </a:rPr>
              <a:t>化学反应中有哪些形式的能量变化？</a:t>
            </a:r>
            <a:endParaRPr kumimoji="0" lang="zh-CN" altLang="en-US" sz="2800" b="0" dirty="0">
              <a:latin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55576" y="2005045"/>
            <a:ext cx="2964273" cy="646331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r>
              <a:rPr lang="zh-CN" altLang="en-US" dirty="0">
                <a:latin typeface="+mn-ea"/>
              </a:rPr>
              <a:t>有新物质生成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763758" y="3103637"/>
            <a:ext cx="4354077" cy="646331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r>
              <a:rPr lang="zh-CN" altLang="en-US" dirty="0">
                <a:latin typeface="+mn-ea"/>
              </a:rPr>
              <a:t>旧键断裂，新键形成</a:t>
            </a:r>
          </a:p>
        </p:txBody>
      </p:sp>
      <p:sp>
        <p:nvSpPr>
          <p:cNvPr id="8" name="矩形 7"/>
          <p:cNvSpPr/>
          <p:nvPr/>
        </p:nvSpPr>
        <p:spPr>
          <a:xfrm>
            <a:off x="768131" y="4270229"/>
            <a:ext cx="5912655" cy="646331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zh-CN" altLang="en-US" dirty="0">
                <a:latin typeface="+mn-ea"/>
              </a:rPr>
              <a:t>热能、光能等。主要是热能。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 animBg="1"/>
      <p:bldP spid="4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2"/>
          <p:cNvGrpSpPr>
            <a:grpSpLocks/>
          </p:cNvGrpSpPr>
          <p:nvPr/>
        </p:nvGrpSpPr>
        <p:grpSpPr bwMode="auto">
          <a:xfrm>
            <a:off x="1475656" y="3711352"/>
            <a:ext cx="6324600" cy="1282700"/>
            <a:chOff x="816" y="1392"/>
            <a:chExt cx="3984" cy="808"/>
          </a:xfrm>
        </p:grpSpPr>
        <p:grpSp>
          <p:nvGrpSpPr>
            <p:cNvPr id="6160" name="Group 3"/>
            <p:cNvGrpSpPr>
              <a:grpSpLocks/>
            </p:cNvGrpSpPr>
            <p:nvPr/>
          </p:nvGrpSpPr>
          <p:grpSpPr bwMode="auto">
            <a:xfrm>
              <a:off x="816" y="1392"/>
              <a:ext cx="2277" cy="720"/>
              <a:chOff x="816" y="1392"/>
              <a:chExt cx="2277" cy="720"/>
            </a:xfrm>
          </p:grpSpPr>
          <p:sp>
            <p:nvSpPr>
              <p:cNvPr id="6171" name="Rectangle 4"/>
              <p:cNvSpPr>
                <a:spLocks noChangeArrowheads="1"/>
              </p:cNvSpPr>
              <p:nvPr/>
            </p:nvSpPr>
            <p:spPr bwMode="auto">
              <a:xfrm>
                <a:off x="816" y="1584"/>
                <a:ext cx="484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3600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H ·</a:t>
                </a:r>
              </a:p>
            </p:txBody>
          </p:sp>
          <p:grpSp>
            <p:nvGrpSpPr>
              <p:cNvPr id="6172" name="Group 5"/>
              <p:cNvGrpSpPr>
                <a:grpSpLocks/>
              </p:cNvGrpSpPr>
              <p:nvPr/>
            </p:nvGrpSpPr>
            <p:grpSpPr bwMode="auto">
              <a:xfrm>
                <a:off x="1680" y="1392"/>
                <a:ext cx="1344" cy="720"/>
                <a:chOff x="2880" y="816"/>
                <a:chExt cx="1344" cy="720"/>
              </a:xfrm>
            </p:grpSpPr>
            <p:sp>
              <p:nvSpPr>
                <p:cNvPr id="6175" name="Rectangle 6"/>
                <p:cNvSpPr>
                  <a:spLocks noChangeArrowheads="1"/>
                </p:cNvSpPr>
                <p:nvPr/>
              </p:nvSpPr>
              <p:spPr bwMode="auto">
                <a:xfrm>
                  <a:off x="3216" y="816"/>
                  <a:ext cx="480" cy="40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r>
                    <a:rPr kumimoji="1" lang="zh-CN" altLang="en-US" sz="3600">
                      <a:solidFill>
                        <a:srgbClr val="FF3300"/>
                      </a:solidFill>
                      <a:latin typeface="Times New Roman" panose="02020603050405020304" pitchFamily="18" charset="0"/>
                      <a:ea typeface="楷体_GB2312" pitchFamily="49" charset="-122"/>
                    </a:rPr>
                    <a:t> </a:t>
                  </a:r>
                  <a:r>
                    <a:rPr kumimoji="1" lang="en-US" altLang="zh-CN" sz="3600">
                      <a:solidFill>
                        <a:srgbClr val="FF3300"/>
                      </a:solidFill>
                      <a:latin typeface="Times New Roman" panose="02020603050405020304" pitchFamily="18" charset="0"/>
                      <a:ea typeface="楷体_GB2312" pitchFamily="49" charset="-122"/>
                    </a:rPr>
                    <a:t>··</a:t>
                  </a:r>
                </a:p>
              </p:txBody>
            </p:sp>
            <p:grpSp>
              <p:nvGrpSpPr>
                <p:cNvPr id="6176" name="Group 7"/>
                <p:cNvGrpSpPr>
                  <a:grpSpLocks/>
                </p:cNvGrpSpPr>
                <p:nvPr/>
              </p:nvGrpSpPr>
              <p:grpSpPr bwMode="auto">
                <a:xfrm>
                  <a:off x="2880" y="960"/>
                  <a:ext cx="1344" cy="576"/>
                  <a:chOff x="1104" y="2892"/>
                  <a:chExt cx="1344" cy="576"/>
                </a:xfrm>
              </p:grpSpPr>
              <p:sp>
                <p:nvSpPr>
                  <p:cNvPr id="6177" name="Rectangle 8"/>
                  <p:cNvSpPr>
                    <a:spLocks noChangeArrowheads="1"/>
                  </p:cNvSpPr>
                  <p:nvPr/>
                </p:nvSpPr>
                <p:spPr bwMode="auto">
                  <a:xfrm>
                    <a:off x="1104" y="2892"/>
                    <a:ext cx="1344" cy="40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r>
                      <a:rPr kumimoji="1" lang="zh-CN" altLang="en-US" sz="3600">
                        <a:solidFill>
                          <a:srgbClr val="FF3300"/>
                        </a:solidFill>
                        <a:latin typeface="Times New Roman" panose="02020603050405020304" pitchFamily="18" charset="0"/>
                        <a:ea typeface="楷体_GB2312" pitchFamily="49" charset="-122"/>
                      </a:rPr>
                      <a:t>   </a:t>
                    </a:r>
                    <a:r>
                      <a:rPr kumimoji="1" lang="en-US" altLang="zh-CN" sz="3600">
                        <a:solidFill>
                          <a:srgbClr val="FF3300"/>
                        </a:solidFill>
                        <a:latin typeface="Times New Roman" panose="02020603050405020304" pitchFamily="18" charset="0"/>
                        <a:ea typeface="楷体_GB2312" pitchFamily="49" charset="-122"/>
                      </a:rPr>
                      <a:t>· Cl  </a:t>
                    </a:r>
                  </a:p>
                </p:txBody>
              </p:sp>
              <p:sp>
                <p:nvSpPr>
                  <p:cNvPr id="6178" name="Rectangle 9"/>
                  <p:cNvSpPr>
                    <a:spLocks noChangeArrowheads="1"/>
                  </p:cNvSpPr>
                  <p:nvPr/>
                </p:nvSpPr>
                <p:spPr bwMode="auto">
                  <a:xfrm>
                    <a:off x="1440" y="3064"/>
                    <a:ext cx="480" cy="40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r>
                      <a:rPr kumimoji="1" lang="zh-CN" altLang="en-US" sz="3600">
                        <a:solidFill>
                          <a:srgbClr val="FF3300"/>
                        </a:solidFill>
                        <a:latin typeface="Times New Roman" panose="02020603050405020304" pitchFamily="18" charset="0"/>
                        <a:ea typeface="楷体_GB2312" pitchFamily="49" charset="-122"/>
                      </a:rPr>
                      <a:t> </a:t>
                    </a:r>
                    <a:r>
                      <a:rPr kumimoji="1" lang="en-US" altLang="zh-CN" sz="3600">
                        <a:solidFill>
                          <a:srgbClr val="FF3300"/>
                        </a:solidFill>
                        <a:latin typeface="Times New Roman" panose="02020603050405020304" pitchFamily="18" charset="0"/>
                        <a:ea typeface="楷体_GB2312" pitchFamily="49" charset="-122"/>
                      </a:rPr>
                      <a:t>··</a:t>
                    </a:r>
                  </a:p>
                </p:txBody>
              </p:sp>
              <p:sp>
                <p:nvSpPr>
                  <p:cNvPr id="6179" name="Text Box 1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584" y="2929"/>
                    <a:ext cx="240" cy="327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</a:pPr>
                    <a:r>
                      <a:rPr kumimoji="1" lang="zh-CN" altLang="en-US" sz="2800">
                        <a:solidFill>
                          <a:srgbClr val="FF3300"/>
                        </a:solidFill>
                        <a:latin typeface="Times New Roman" panose="02020603050405020304" pitchFamily="18" charset="0"/>
                      </a:rPr>
                      <a:t>      </a:t>
                    </a:r>
                  </a:p>
                </p:txBody>
              </p:sp>
              <p:sp>
                <p:nvSpPr>
                  <p:cNvPr id="6180" name="Text Box 1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728" y="2920"/>
                    <a:ext cx="240" cy="327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b="1">
                        <a:solidFill>
                          <a:schemeClr val="tx2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</a:pPr>
                    <a:r>
                      <a:rPr kumimoji="1" lang="zh-CN" altLang="en-US" sz="2800">
                        <a:solidFill>
                          <a:srgbClr val="FF3300"/>
                        </a:solidFill>
                        <a:latin typeface="Times New Roman" panose="02020603050405020304" pitchFamily="18" charset="0"/>
                      </a:rPr>
                      <a:t>：</a:t>
                    </a:r>
                  </a:p>
                </p:txBody>
              </p:sp>
            </p:grpSp>
          </p:grpSp>
          <p:sp>
            <p:nvSpPr>
              <p:cNvPr id="6173" name="Rectangle 12"/>
              <p:cNvSpPr>
                <a:spLocks noChangeArrowheads="1"/>
              </p:cNvSpPr>
              <p:nvPr/>
            </p:nvSpPr>
            <p:spPr bwMode="auto">
              <a:xfrm>
                <a:off x="1440" y="1584"/>
                <a:ext cx="405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kumimoji="1" lang="zh-CN" altLang="en-US" sz="3600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＋</a:t>
                </a:r>
              </a:p>
            </p:txBody>
          </p:sp>
          <p:sp>
            <p:nvSpPr>
              <p:cNvPr id="6174" name="Rectangle 13"/>
              <p:cNvSpPr>
                <a:spLocks noChangeArrowheads="1"/>
              </p:cNvSpPr>
              <p:nvPr/>
            </p:nvSpPr>
            <p:spPr bwMode="auto">
              <a:xfrm>
                <a:off x="2688" y="1632"/>
                <a:ext cx="405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kumimoji="1" lang="en-US" altLang="zh-CN" sz="3600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→</a:t>
                </a:r>
              </a:p>
            </p:txBody>
          </p:sp>
        </p:grpSp>
        <p:grpSp>
          <p:nvGrpSpPr>
            <p:cNvPr id="6161" name="Group 14"/>
            <p:cNvGrpSpPr>
              <a:grpSpLocks/>
            </p:cNvGrpSpPr>
            <p:nvPr/>
          </p:nvGrpSpPr>
          <p:grpSpPr bwMode="auto">
            <a:xfrm>
              <a:off x="3168" y="1440"/>
              <a:ext cx="1632" cy="760"/>
              <a:chOff x="3552" y="720"/>
              <a:chExt cx="1632" cy="760"/>
            </a:xfrm>
          </p:grpSpPr>
          <p:grpSp>
            <p:nvGrpSpPr>
              <p:cNvPr id="6162" name="Group 15"/>
              <p:cNvGrpSpPr>
                <a:grpSpLocks/>
              </p:cNvGrpSpPr>
              <p:nvPr/>
            </p:nvGrpSpPr>
            <p:grpSpPr bwMode="auto">
              <a:xfrm>
                <a:off x="3840" y="720"/>
                <a:ext cx="1344" cy="760"/>
                <a:chOff x="2784" y="2688"/>
                <a:chExt cx="1344" cy="760"/>
              </a:xfrm>
            </p:grpSpPr>
            <p:sp>
              <p:nvSpPr>
                <p:cNvPr id="6167" name="Rectangle 16"/>
                <p:cNvSpPr>
                  <a:spLocks noChangeArrowheads="1"/>
                </p:cNvSpPr>
                <p:nvPr/>
              </p:nvSpPr>
              <p:spPr bwMode="auto">
                <a:xfrm>
                  <a:off x="2784" y="2852"/>
                  <a:ext cx="1344" cy="40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r>
                    <a:rPr kumimoji="1" lang="zh-CN" altLang="en-US" sz="3600">
                      <a:solidFill>
                        <a:srgbClr val="FF3300"/>
                      </a:solidFill>
                      <a:latin typeface="Times New Roman" panose="02020603050405020304" pitchFamily="18" charset="0"/>
                      <a:ea typeface="楷体_GB2312" pitchFamily="49" charset="-122"/>
                    </a:rPr>
                    <a:t>  </a:t>
                  </a:r>
                  <a:r>
                    <a:rPr kumimoji="1" lang="en-US" altLang="zh-CN" sz="3600">
                      <a:solidFill>
                        <a:srgbClr val="FF3300"/>
                      </a:solidFill>
                      <a:latin typeface="Times New Roman" panose="02020603050405020304" pitchFamily="18" charset="0"/>
                      <a:ea typeface="楷体_GB2312" pitchFamily="49" charset="-122"/>
                    </a:rPr>
                    <a:t>Cl </a:t>
                  </a:r>
                  <a:endParaRPr kumimoji="1" lang="en-US" altLang="zh-CN" sz="4000" baseline="24000">
                    <a:solidFill>
                      <a:srgbClr val="FF3300"/>
                    </a:solidFill>
                    <a:latin typeface="Times New Roman" panose="02020603050405020304" pitchFamily="18" charset="0"/>
                    <a:ea typeface="楷体_GB2312" pitchFamily="49" charset="-122"/>
                  </a:endParaRPr>
                </a:p>
              </p:txBody>
            </p:sp>
            <p:sp>
              <p:nvSpPr>
                <p:cNvPr id="6168" name="Rectangle 17"/>
                <p:cNvSpPr>
                  <a:spLocks noChangeArrowheads="1"/>
                </p:cNvSpPr>
                <p:nvPr/>
              </p:nvSpPr>
              <p:spPr bwMode="auto">
                <a:xfrm>
                  <a:off x="2928" y="2688"/>
                  <a:ext cx="480" cy="40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r>
                    <a:rPr kumimoji="1" lang="zh-CN" altLang="en-US" sz="3600">
                      <a:solidFill>
                        <a:srgbClr val="FF3300"/>
                      </a:solidFill>
                      <a:latin typeface="Times New Roman" panose="02020603050405020304" pitchFamily="18" charset="0"/>
                      <a:ea typeface="楷体_GB2312" pitchFamily="49" charset="-122"/>
                    </a:rPr>
                    <a:t> </a:t>
                  </a:r>
                  <a:r>
                    <a:rPr kumimoji="1" lang="en-US" altLang="zh-CN" sz="3600">
                      <a:solidFill>
                        <a:srgbClr val="FF3300"/>
                      </a:solidFill>
                      <a:latin typeface="Times New Roman" panose="02020603050405020304" pitchFamily="18" charset="0"/>
                      <a:ea typeface="楷体_GB2312" pitchFamily="49" charset="-122"/>
                    </a:rPr>
                    <a:t>··</a:t>
                  </a:r>
                </a:p>
              </p:txBody>
            </p:sp>
            <p:sp>
              <p:nvSpPr>
                <p:cNvPr id="6169" name="Rectangle 18"/>
                <p:cNvSpPr>
                  <a:spLocks noChangeArrowheads="1"/>
                </p:cNvSpPr>
                <p:nvPr/>
              </p:nvSpPr>
              <p:spPr bwMode="auto">
                <a:xfrm>
                  <a:off x="2928" y="3044"/>
                  <a:ext cx="480" cy="40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r>
                    <a:rPr kumimoji="1" lang="zh-CN" altLang="en-US" sz="3600">
                      <a:solidFill>
                        <a:srgbClr val="FF3300"/>
                      </a:solidFill>
                      <a:latin typeface="Times New Roman" panose="02020603050405020304" pitchFamily="18" charset="0"/>
                      <a:ea typeface="楷体_GB2312" pitchFamily="49" charset="-122"/>
                    </a:rPr>
                    <a:t> </a:t>
                  </a:r>
                  <a:r>
                    <a:rPr kumimoji="1" lang="en-US" altLang="zh-CN" sz="3600">
                      <a:solidFill>
                        <a:srgbClr val="FF3300"/>
                      </a:solidFill>
                      <a:latin typeface="Times New Roman" panose="02020603050405020304" pitchFamily="18" charset="0"/>
                      <a:ea typeface="楷体_GB2312" pitchFamily="49" charset="-122"/>
                    </a:rPr>
                    <a:t>··</a:t>
                  </a:r>
                </a:p>
              </p:txBody>
            </p:sp>
            <p:sp>
              <p:nvSpPr>
                <p:cNvPr id="6170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2880" y="2852"/>
                  <a:ext cx="240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kumimoji="1" lang="zh-CN" altLang="en-US" sz="2800">
                      <a:solidFill>
                        <a:srgbClr val="FF3300"/>
                      </a:solidFill>
                      <a:latin typeface="Times New Roman" panose="02020603050405020304" pitchFamily="18" charset="0"/>
                    </a:rPr>
                    <a:t> </a:t>
                  </a:r>
                </a:p>
              </p:txBody>
            </p:sp>
          </p:grpSp>
          <p:grpSp>
            <p:nvGrpSpPr>
              <p:cNvPr id="6163" name="Group 20"/>
              <p:cNvGrpSpPr>
                <a:grpSpLocks/>
              </p:cNvGrpSpPr>
              <p:nvPr/>
            </p:nvGrpSpPr>
            <p:grpSpPr bwMode="auto">
              <a:xfrm>
                <a:off x="3552" y="816"/>
                <a:ext cx="1056" cy="500"/>
                <a:chOff x="2496" y="2776"/>
                <a:chExt cx="1056" cy="500"/>
              </a:xfrm>
            </p:grpSpPr>
            <p:sp>
              <p:nvSpPr>
                <p:cNvPr id="6164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2496" y="2872"/>
                  <a:ext cx="576" cy="40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kumimoji="1" lang="en-US" altLang="zh-CN" sz="3600">
                      <a:solidFill>
                        <a:srgbClr val="FF3300"/>
                      </a:solidFill>
                      <a:latin typeface="Times New Roman" panose="02020603050405020304" pitchFamily="18" charset="0"/>
                    </a:rPr>
                    <a:t>H </a:t>
                  </a:r>
                </a:p>
              </p:txBody>
            </p:sp>
            <p:sp>
              <p:nvSpPr>
                <p:cNvPr id="6165" name="Rectangle 22"/>
                <p:cNvSpPr>
                  <a:spLocks noChangeArrowheads="1"/>
                </p:cNvSpPr>
                <p:nvPr/>
              </p:nvSpPr>
              <p:spPr bwMode="auto">
                <a:xfrm rot="-5400000">
                  <a:off x="2678" y="2814"/>
                  <a:ext cx="480" cy="40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r>
                    <a:rPr kumimoji="1" lang="zh-CN" altLang="en-US" sz="3600">
                      <a:solidFill>
                        <a:srgbClr val="FF3300"/>
                      </a:solidFill>
                      <a:latin typeface="Times New Roman" panose="02020603050405020304" pitchFamily="18" charset="0"/>
                      <a:ea typeface="楷体_GB2312" pitchFamily="49" charset="-122"/>
                    </a:rPr>
                    <a:t> </a:t>
                  </a:r>
                  <a:r>
                    <a:rPr kumimoji="1" lang="en-US" altLang="zh-CN" sz="3600">
                      <a:solidFill>
                        <a:srgbClr val="FF3300"/>
                      </a:solidFill>
                      <a:latin typeface="Times New Roman" panose="02020603050405020304" pitchFamily="18" charset="0"/>
                      <a:ea typeface="楷体_GB2312" pitchFamily="49" charset="-122"/>
                    </a:rPr>
                    <a:t>··</a:t>
                  </a:r>
                </a:p>
              </p:txBody>
            </p:sp>
            <p:sp>
              <p:nvSpPr>
                <p:cNvPr id="6166" name="Rectangle 23"/>
                <p:cNvSpPr>
                  <a:spLocks noChangeArrowheads="1"/>
                </p:cNvSpPr>
                <p:nvPr/>
              </p:nvSpPr>
              <p:spPr bwMode="auto">
                <a:xfrm rot="-5400000">
                  <a:off x="3110" y="2814"/>
                  <a:ext cx="480" cy="40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2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r>
                    <a:rPr kumimoji="1" lang="zh-CN" altLang="en-US" sz="3600">
                      <a:solidFill>
                        <a:srgbClr val="FF3300"/>
                      </a:solidFill>
                      <a:latin typeface="Times New Roman" panose="02020603050405020304" pitchFamily="18" charset="0"/>
                      <a:ea typeface="楷体_GB2312" pitchFamily="49" charset="-122"/>
                    </a:rPr>
                    <a:t> </a:t>
                  </a:r>
                  <a:r>
                    <a:rPr kumimoji="1" lang="en-US" altLang="zh-CN" sz="3600">
                      <a:solidFill>
                        <a:srgbClr val="FF3300"/>
                      </a:solidFill>
                      <a:latin typeface="Times New Roman" panose="02020603050405020304" pitchFamily="18" charset="0"/>
                      <a:ea typeface="楷体_GB2312" pitchFamily="49" charset="-122"/>
                    </a:rPr>
                    <a:t>··</a:t>
                  </a:r>
                </a:p>
              </p:txBody>
            </p:sp>
          </p:grpSp>
        </p:grpSp>
      </p:grpSp>
      <p:sp>
        <p:nvSpPr>
          <p:cNvPr id="6147" name="Text Box 24"/>
          <p:cNvSpPr txBox="1">
            <a:spLocks noChangeArrowheads="1"/>
          </p:cNvSpPr>
          <p:nvPr/>
        </p:nvSpPr>
        <p:spPr bwMode="auto">
          <a:xfrm>
            <a:off x="1475656" y="1196752"/>
            <a:ext cx="54991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6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H</a:t>
            </a:r>
            <a:r>
              <a:rPr kumimoji="1" lang="en-US" altLang="zh-CN" sz="3600" b="0" baseline="-25000" dirty="0">
                <a:solidFill>
                  <a:schemeClr val="tx1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36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      +      Cl</a:t>
            </a:r>
            <a:r>
              <a:rPr kumimoji="1" lang="en-US" altLang="zh-CN" sz="3600" b="0" baseline="-25000" dirty="0">
                <a:solidFill>
                  <a:schemeClr val="tx1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3600" b="0" dirty="0">
                <a:solidFill>
                  <a:schemeClr val="tx1"/>
                </a:solidFill>
                <a:latin typeface="Times New Roman" panose="02020603050405020304" pitchFamily="18" charset="0"/>
              </a:rPr>
              <a:t>        =    2HCl</a:t>
            </a:r>
          </a:p>
        </p:txBody>
      </p:sp>
      <p:sp>
        <p:nvSpPr>
          <p:cNvPr id="6148" name="Text Box 25"/>
          <p:cNvSpPr txBox="1">
            <a:spLocks noChangeArrowheads="1"/>
          </p:cNvSpPr>
          <p:nvPr/>
        </p:nvSpPr>
        <p:spPr bwMode="auto">
          <a:xfrm>
            <a:off x="1094656" y="1958752"/>
            <a:ext cx="13239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H—H </a:t>
            </a:r>
          </a:p>
        </p:txBody>
      </p:sp>
      <p:sp>
        <p:nvSpPr>
          <p:cNvPr id="6149" name="Text Box 26"/>
          <p:cNvSpPr txBox="1">
            <a:spLocks noChangeArrowheads="1"/>
          </p:cNvSpPr>
          <p:nvPr/>
        </p:nvSpPr>
        <p:spPr bwMode="auto">
          <a:xfrm>
            <a:off x="3152056" y="1882552"/>
            <a:ext cx="15049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Cl —Cl</a:t>
            </a:r>
          </a:p>
        </p:txBody>
      </p:sp>
      <p:sp>
        <p:nvSpPr>
          <p:cNvPr id="6150" name="Text Box 27"/>
          <p:cNvSpPr txBox="1">
            <a:spLocks noChangeArrowheads="1"/>
          </p:cNvSpPr>
          <p:nvPr/>
        </p:nvSpPr>
        <p:spPr bwMode="auto">
          <a:xfrm rot="102935">
            <a:off x="5820644" y="1865090"/>
            <a:ext cx="13128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H—Cl</a:t>
            </a:r>
          </a:p>
        </p:txBody>
      </p:sp>
      <p:sp>
        <p:nvSpPr>
          <p:cNvPr id="602140" name="AutoShape 28"/>
          <p:cNvSpPr>
            <a:spLocks noChangeArrowheads="1"/>
          </p:cNvSpPr>
          <p:nvPr/>
        </p:nvSpPr>
        <p:spPr bwMode="auto">
          <a:xfrm>
            <a:off x="1551856" y="2568352"/>
            <a:ext cx="228600" cy="1371600"/>
          </a:xfrm>
          <a:prstGeom prst="downArrow">
            <a:avLst>
              <a:gd name="adj1" fmla="val 50000"/>
              <a:gd name="adj2" fmla="val 1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602141" name="Text Box 29"/>
          <p:cNvSpPr txBox="1">
            <a:spLocks noChangeArrowheads="1"/>
          </p:cNvSpPr>
          <p:nvPr/>
        </p:nvSpPr>
        <p:spPr bwMode="auto">
          <a:xfrm>
            <a:off x="1018456" y="2720752"/>
            <a:ext cx="549275" cy="1087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2400">
                <a:solidFill>
                  <a:schemeClr val="tx1"/>
                </a:solidFill>
                <a:latin typeface="Times New Roman" panose="02020603050405020304" pitchFamily="18" charset="0"/>
              </a:rPr>
              <a:t>断开</a:t>
            </a:r>
          </a:p>
        </p:txBody>
      </p:sp>
      <p:sp>
        <p:nvSpPr>
          <p:cNvPr id="602142" name="AutoShape 30"/>
          <p:cNvSpPr>
            <a:spLocks noChangeArrowheads="1"/>
          </p:cNvSpPr>
          <p:nvPr/>
        </p:nvSpPr>
        <p:spPr bwMode="auto">
          <a:xfrm>
            <a:off x="3761656" y="2492152"/>
            <a:ext cx="228600" cy="1371600"/>
          </a:xfrm>
          <a:prstGeom prst="downArrow">
            <a:avLst>
              <a:gd name="adj1" fmla="val 50000"/>
              <a:gd name="adj2" fmla="val 1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602143" name="Text Box 31"/>
          <p:cNvSpPr txBox="1">
            <a:spLocks noChangeArrowheads="1"/>
          </p:cNvSpPr>
          <p:nvPr/>
        </p:nvSpPr>
        <p:spPr bwMode="auto">
          <a:xfrm>
            <a:off x="3228256" y="2796952"/>
            <a:ext cx="549275" cy="1011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2400">
                <a:solidFill>
                  <a:schemeClr val="tx1"/>
                </a:solidFill>
                <a:latin typeface="Times New Roman" panose="02020603050405020304" pitchFamily="18" charset="0"/>
              </a:rPr>
              <a:t>断开</a:t>
            </a:r>
          </a:p>
        </p:txBody>
      </p:sp>
      <p:sp>
        <p:nvSpPr>
          <p:cNvPr id="6155" name="Rectangle 32"/>
          <p:cNvSpPr>
            <a:spLocks noChangeArrowheads="1"/>
          </p:cNvSpPr>
          <p:nvPr/>
        </p:nvSpPr>
        <p:spPr bwMode="auto">
          <a:xfrm>
            <a:off x="2771056" y="739552"/>
            <a:ext cx="24796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kumimoji="1" lang="zh-CN" altLang="en-US" sz="3600">
              <a:solidFill>
                <a:srgbClr val="0604FF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6156" name="Text Box 33"/>
          <p:cNvSpPr txBox="1">
            <a:spLocks noChangeArrowheads="1"/>
          </p:cNvSpPr>
          <p:nvPr/>
        </p:nvSpPr>
        <p:spPr bwMode="auto">
          <a:xfrm>
            <a:off x="4676056" y="912904"/>
            <a:ext cx="12192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点燃</a:t>
            </a:r>
          </a:p>
        </p:txBody>
      </p:sp>
      <p:sp>
        <p:nvSpPr>
          <p:cNvPr id="602146" name="Rectangle 34"/>
          <p:cNvSpPr>
            <a:spLocks noChangeArrowheads="1"/>
          </p:cNvSpPr>
          <p:nvPr/>
        </p:nvSpPr>
        <p:spPr bwMode="auto">
          <a:xfrm>
            <a:off x="0" y="5047069"/>
            <a:ext cx="867727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3600" b="0" dirty="0">
                <a:solidFill>
                  <a:schemeClr val="tx1"/>
                </a:solidFill>
              </a:rPr>
              <a:t>  </a:t>
            </a:r>
            <a:r>
              <a:rPr kumimoji="1" lang="zh-CN" altLang="en-US" sz="3600" dirty="0" smtClean="0">
                <a:solidFill>
                  <a:srgbClr val="0604FF"/>
                </a:solidFill>
              </a:rPr>
              <a:t>化学反应的本质是</a:t>
            </a:r>
            <a:endParaRPr kumimoji="1" lang="en-US" altLang="zh-CN" sz="3600" dirty="0" smtClean="0">
              <a:solidFill>
                <a:srgbClr val="0604FF"/>
              </a:solidFill>
            </a:endParaRPr>
          </a:p>
          <a:p>
            <a:pPr eaLnBrk="1" hangingPunct="1"/>
            <a:r>
              <a:rPr kumimoji="1" lang="en-US" altLang="zh-CN" sz="3600" dirty="0">
                <a:solidFill>
                  <a:srgbClr val="0604FF"/>
                </a:solidFill>
              </a:rPr>
              <a:t> </a:t>
            </a:r>
            <a:r>
              <a:rPr kumimoji="1" lang="en-US" altLang="zh-CN" sz="3600" dirty="0" smtClean="0">
                <a:solidFill>
                  <a:srgbClr val="0604FF"/>
                </a:solidFill>
              </a:rPr>
              <a:t>            </a:t>
            </a:r>
            <a:r>
              <a:rPr kumimoji="1" lang="zh-CN" altLang="en-US" sz="3600" dirty="0" smtClean="0">
                <a:solidFill>
                  <a:srgbClr val="0604FF"/>
                </a:solidFill>
              </a:rPr>
              <a:t>旧</a:t>
            </a:r>
            <a:r>
              <a:rPr kumimoji="1" lang="zh-CN" altLang="en-US" sz="3600" dirty="0">
                <a:solidFill>
                  <a:srgbClr val="0604FF"/>
                </a:solidFill>
              </a:rPr>
              <a:t>化学键</a:t>
            </a:r>
            <a:r>
              <a:rPr kumimoji="1" lang="zh-CN" altLang="en-US" sz="3600" dirty="0">
                <a:solidFill>
                  <a:srgbClr val="FF00FF"/>
                </a:solidFill>
              </a:rPr>
              <a:t>断裂</a:t>
            </a:r>
            <a:r>
              <a:rPr kumimoji="1" lang="zh-CN" altLang="en-US" sz="3600" dirty="0">
                <a:solidFill>
                  <a:srgbClr val="0604FF"/>
                </a:solidFill>
              </a:rPr>
              <a:t>和新化学键</a:t>
            </a:r>
            <a:r>
              <a:rPr kumimoji="1" lang="zh-CN" altLang="en-US" sz="3600" dirty="0" smtClean="0">
                <a:solidFill>
                  <a:srgbClr val="FF00FF"/>
                </a:solidFill>
              </a:rPr>
              <a:t>形成</a:t>
            </a:r>
            <a:r>
              <a:rPr kumimoji="1" lang="zh-CN" altLang="en-US" sz="3600" dirty="0" smtClean="0">
                <a:solidFill>
                  <a:srgbClr val="0604FF"/>
                </a:solidFill>
              </a:rPr>
              <a:t>。</a:t>
            </a:r>
            <a:endParaRPr kumimoji="1" lang="zh-CN" altLang="en-US" sz="3600" dirty="0">
              <a:solidFill>
                <a:srgbClr val="0604FF"/>
              </a:solidFill>
            </a:endParaRPr>
          </a:p>
        </p:txBody>
      </p:sp>
      <p:sp>
        <p:nvSpPr>
          <p:cNvPr id="602147" name="AutoShape 35"/>
          <p:cNvSpPr>
            <a:spLocks noChangeArrowheads="1"/>
          </p:cNvSpPr>
          <p:nvPr/>
        </p:nvSpPr>
        <p:spPr bwMode="auto">
          <a:xfrm flipV="1">
            <a:off x="6039719" y="2512790"/>
            <a:ext cx="360362" cy="1295400"/>
          </a:xfrm>
          <a:prstGeom prst="downArrow">
            <a:avLst>
              <a:gd name="adj1" fmla="val 50000"/>
              <a:gd name="adj2" fmla="val 8986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602148" name="Text Box 36"/>
          <p:cNvSpPr txBox="1">
            <a:spLocks noChangeArrowheads="1"/>
          </p:cNvSpPr>
          <p:nvPr/>
        </p:nvSpPr>
        <p:spPr bwMode="auto">
          <a:xfrm>
            <a:off x="6687419" y="2728690"/>
            <a:ext cx="549275" cy="1011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2400">
                <a:solidFill>
                  <a:schemeClr val="tx1"/>
                </a:solidFill>
                <a:latin typeface="Times New Roman" panose="02020603050405020304" pitchFamily="18" charset="0"/>
              </a:rPr>
              <a:t>形成</a:t>
            </a:r>
          </a:p>
        </p:txBody>
      </p:sp>
      <p:sp>
        <p:nvSpPr>
          <p:cNvPr id="37" name="Rectangle 2"/>
          <p:cNvSpPr txBox="1">
            <a:spLocks noChangeArrowheads="1"/>
          </p:cNvSpPr>
          <p:nvPr/>
        </p:nvSpPr>
        <p:spPr>
          <a:xfrm>
            <a:off x="25353" y="-23743"/>
            <a:ext cx="5986509" cy="520261"/>
          </a:xfrm>
          <a:prstGeom prst="rect">
            <a:avLst/>
          </a:prstGeom>
          <a:solidFill>
            <a:srgbClr val="FF9900"/>
          </a:solidFill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kumimoji="0" lang="en-US" altLang="zh-CN" sz="3200" b="0" dirty="0" smtClean="0">
                <a:latin typeface="+mn-ea"/>
                <a:ea typeface="+mn-ea"/>
              </a:rPr>
              <a:t>3</a:t>
            </a:r>
            <a:r>
              <a:rPr kumimoji="0" lang="zh-CN" altLang="en-US" sz="3200" b="0" dirty="0" smtClean="0">
                <a:latin typeface="+mn-ea"/>
                <a:ea typeface="+mn-ea"/>
              </a:rPr>
              <a:t>化学反应中能量变化的微观解释</a:t>
            </a:r>
            <a:endParaRPr kumimoji="0" lang="zh-CN" altLang="en-US" sz="3200" b="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2802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02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602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02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602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02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602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02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02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2140" grpId="0" animBg="1"/>
      <p:bldP spid="602141" grpId="0" autoUpdateAnimBg="0"/>
      <p:bldP spid="602142" grpId="0" animBg="1"/>
      <p:bldP spid="602143" grpId="0" autoUpdateAnimBg="0"/>
      <p:bldP spid="602146" grpId="0"/>
      <p:bldP spid="602147" grpId="0" animBg="1"/>
      <p:bldP spid="602148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63" name="Text Box 7"/>
          <p:cNvSpPr txBox="1">
            <a:spLocks noChangeArrowheads="1"/>
          </p:cNvSpPr>
          <p:nvPr/>
        </p:nvSpPr>
        <p:spPr bwMode="auto">
          <a:xfrm>
            <a:off x="714952" y="407414"/>
            <a:ext cx="777716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断裂反应物中的</a:t>
            </a:r>
            <a:r>
              <a:rPr 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化学键</a:t>
            </a:r>
            <a:r>
              <a:rPr 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吸收</a:t>
            </a:r>
            <a:r>
              <a:rPr 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能量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400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2400" dirty="0" smtClean="0">
              <a:solidFill>
                <a:srgbClr val="CC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sz="2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形成</a:t>
            </a:r>
            <a:r>
              <a:rPr 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生成物中的</a:t>
            </a:r>
            <a:r>
              <a:rPr 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化学键</a:t>
            </a:r>
            <a:r>
              <a:rPr 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释放</a:t>
            </a:r>
            <a:r>
              <a:rPr 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能量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604166" name="Group 6"/>
          <p:cNvGrpSpPr>
            <a:grpSpLocks/>
          </p:cNvGrpSpPr>
          <p:nvPr/>
        </p:nvGrpSpPr>
        <p:grpSpPr bwMode="auto">
          <a:xfrm>
            <a:off x="80456" y="941835"/>
            <a:ext cx="4375785" cy="2979737"/>
            <a:chOff x="0" y="0"/>
            <a:chExt cx="6891" cy="4692"/>
          </a:xfrm>
        </p:grpSpPr>
        <p:sp>
          <p:nvSpPr>
            <p:cNvPr id="8216" name="Line 2"/>
            <p:cNvSpPr>
              <a:spLocks noChangeShapeType="1"/>
            </p:cNvSpPr>
            <p:nvPr/>
          </p:nvSpPr>
          <p:spPr bwMode="auto">
            <a:xfrm>
              <a:off x="908" y="4559"/>
              <a:ext cx="598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8217" name="Line 3"/>
            <p:cNvSpPr>
              <a:spLocks noChangeShapeType="1"/>
            </p:cNvSpPr>
            <p:nvPr/>
          </p:nvSpPr>
          <p:spPr bwMode="auto">
            <a:xfrm flipV="1">
              <a:off x="909" y="0"/>
              <a:ext cx="1" cy="455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8218" name="Text Box 4"/>
            <p:cNvSpPr txBox="1">
              <a:spLocks noChangeArrowheads="1"/>
            </p:cNvSpPr>
            <p:nvPr/>
          </p:nvSpPr>
          <p:spPr bwMode="auto">
            <a:xfrm>
              <a:off x="0" y="453"/>
              <a:ext cx="864" cy="18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eaVert"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sz="2400">
                  <a:solidFill>
                    <a:srgbClr val="0000FF"/>
                  </a:solidFill>
                  <a:latin typeface="Times New Roman" panose="02020603050405020304" pitchFamily="18" charset="0"/>
                </a:rPr>
                <a:t>能量</a:t>
              </a:r>
              <a:r>
                <a:rPr lang="en-US" altLang="zh-CN" sz="2400">
                  <a:solidFill>
                    <a:srgbClr val="0000FF"/>
                  </a:solidFill>
                  <a:latin typeface="Times New Roman" panose="02020603050405020304" pitchFamily="18" charset="0"/>
                </a:rPr>
                <a:t>\KJ</a:t>
              </a:r>
            </a:p>
          </p:txBody>
        </p:sp>
        <p:sp>
          <p:nvSpPr>
            <p:cNvPr id="8219" name="Line 6"/>
            <p:cNvSpPr>
              <a:spLocks noChangeShapeType="1"/>
            </p:cNvSpPr>
            <p:nvPr/>
          </p:nvSpPr>
          <p:spPr bwMode="auto">
            <a:xfrm flipV="1">
              <a:off x="881" y="3639"/>
              <a:ext cx="5670" cy="11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8220" name="Line 7"/>
            <p:cNvSpPr>
              <a:spLocks noChangeShapeType="1"/>
            </p:cNvSpPr>
            <p:nvPr/>
          </p:nvSpPr>
          <p:spPr bwMode="auto">
            <a:xfrm>
              <a:off x="908" y="1586"/>
              <a:ext cx="567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8221" name="Text Box 10"/>
            <p:cNvSpPr txBox="1">
              <a:spLocks noChangeArrowheads="1"/>
            </p:cNvSpPr>
            <p:nvPr/>
          </p:nvSpPr>
          <p:spPr bwMode="auto">
            <a:xfrm>
              <a:off x="1561" y="3764"/>
              <a:ext cx="5102" cy="9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400">
                  <a:latin typeface="Times New Roman" panose="02020603050405020304" pitchFamily="18" charset="0"/>
                </a:rPr>
                <a:t>1mol</a:t>
              </a:r>
              <a:r>
                <a:rPr lang="en-US" altLang="zh-CN" sz="2800">
                  <a:latin typeface="Times New Roman" panose="02020603050405020304" pitchFamily="18" charset="0"/>
                </a:rPr>
                <a:t> H</a:t>
              </a:r>
              <a:r>
                <a:rPr lang="en-US" altLang="zh-CN" sz="2800" baseline="-25000">
                  <a:latin typeface="Times New Roman" panose="02020603050405020304" pitchFamily="18" charset="0"/>
                </a:rPr>
                <a:t>2 </a:t>
              </a:r>
              <a:r>
                <a:rPr lang="en-US" altLang="zh-CN" sz="2800">
                  <a:latin typeface="Times New Roman" panose="02020603050405020304" pitchFamily="18" charset="0"/>
                </a:rPr>
                <a:t>(</a:t>
              </a:r>
              <a:r>
                <a:rPr lang="en-US" altLang="zh-CN" sz="2400">
                  <a:latin typeface="Times New Roman" panose="02020603050405020304" pitchFamily="18" charset="0"/>
                </a:rPr>
                <a:t>1mol</a:t>
              </a:r>
              <a:r>
                <a:rPr lang="en-US" altLang="zh-CN" sz="1800" b="0"/>
                <a:t> </a:t>
              </a:r>
              <a:r>
                <a:rPr lang="en-US" altLang="zh-CN" sz="2800">
                  <a:latin typeface="Times New Roman" panose="02020603050405020304" pitchFamily="18" charset="0"/>
                </a:rPr>
                <a:t>H-H)</a:t>
              </a:r>
              <a:endParaRPr lang="zh-CN" altLang="zh-CN" sz="2800">
                <a:latin typeface="Times New Roman" panose="02020603050405020304" pitchFamily="18" charset="0"/>
              </a:endParaRPr>
            </a:p>
          </p:txBody>
        </p:sp>
        <p:sp>
          <p:nvSpPr>
            <p:cNvPr id="8222" name="Text Box 11"/>
            <p:cNvSpPr txBox="1">
              <a:spLocks noChangeArrowheads="1"/>
            </p:cNvSpPr>
            <p:nvPr/>
          </p:nvSpPr>
          <p:spPr bwMode="auto">
            <a:xfrm>
              <a:off x="2723" y="791"/>
              <a:ext cx="2156" cy="8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400" dirty="0">
                  <a:latin typeface="Times New Roman" panose="02020603050405020304" pitchFamily="18" charset="0"/>
                </a:rPr>
                <a:t>2mol</a:t>
              </a:r>
              <a:r>
                <a:rPr lang="en-US" altLang="zh-CN" sz="2800" dirty="0">
                  <a:latin typeface="Times New Roman" panose="02020603050405020304" pitchFamily="18" charset="0"/>
                </a:rPr>
                <a:t> H</a:t>
              </a:r>
              <a:endParaRPr lang="zh-CN" altLang="zh-CN" sz="2800" dirty="0">
                <a:latin typeface="Times New Roman" panose="02020603050405020304" pitchFamily="18" charset="0"/>
              </a:endParaRPr>
            </a:p>
          </p:txBody>
        </p:sp>
        <p:sp>
          <p:nvSpPr>
            <p:cNvPr id="8223" name="Text Box 12"/>
            <p:cNvSpPr txBox="1">
              <a:spLocks noChangeArrowheads="1"/>
            </p:cNvSpPr>
            <p:nvPr/>
          </p:nvSpPr>
          <p:spPr bwMode="auto">
            <a:xfrm>
              <a:off x="1588" y="2629"/>
              <a:ext cx="1620" cy="7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400">
                  <a:solidFill>
                    <a:srgbClr val="0000FF"/>
                  </a:solidFill>
                  <a:latin typeface="Times New Roman" panose="02020603050405020304" pitchFamily="18" charset="0"/>
                </a:rPr>
                <a:t>436KJ</a:t>
              </a:r>
            </a:p>
          </p:txBody>
        </p:sp>
        <p:sp>
          <p:nvSpPr>
            <p:cNvPr id="8224" name="Text Box 13"/>
            <p:cNvSpPr txBox="1">
              <a:spLocks noChangeArrowheads="1"/>
            </p:cNvSpPr>
            <p:nvPr/>
          </p:nvSpPr>
          <p:spPr bwMode="auto">
            <a:xfrm>
              <a:off x="4423" y="2629"/>
              <a:ext cx="1620" cy="7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pitchFamily="18" charset="0"/>
                </a:rPr>
                <a:t>436KJ</a:t>
              </a:r>
            </a:p>
          </p:txBody>
        </p:sp>
        <p:sp>
          <p:nvSpPr>
            <p:cNvPr id="8225" name="Text Box 28"/>
            <p:cNvSpPr txBox="1">
              <a:spLocks noChangeArrowheads="1"/>
            </p:cNvSpPr>
            <p:nvPr/>
          </p:nvSpPr>
          <p:spPr bwMode="auto">
            <a:xfrm>
              <a:off x="766" y="1949"/>
              <a:ext cx="2688" cy="6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000">
                  <a:solidFill>
                    <a:srgbClr val="0000FF"/>
                  </a:solidFill>
                </a:rPr>
                <a:t>断键吸收能量</a:t>
              </a:r>
            </a:p>
          </p:txBody>
        </p:sp>
        <p:sp>
          <p:nvSpPr>
            <p:cNvPr id="8226" name="Text Box 29"/>
            <p:cNvSpPr txBox="1">
              <a:spLocks noChangeArrowheads="1"/>
            </p:cNvSpPr>
            <p:nvPr/>
          </p:nvSpPr>
          <p:spPr bwMode="auto">
            <a:xfrm>
              <a:off x="4168" y="2024"/>
              <a:ext cx="2688" cy="6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000" dirty="0">
                  <a:solidFill>
                    <a:srgbClr val="FF0000"/>
                  </a:solidFill>
                </a:rPr>
                <a:t>成键放出能量</a:t>
              </a:r>
            </a:p>
          </p:txBody>
        </p:sp>
        <p:sp>
          <p:nvSpPr>
            <p:cNvPr id="8227" name="AutoShape 18"/>
            <p:cNvSpPr>
              <a:spLocks noChangeArrowheads="1"/>
            </p:cNvSpPr>
            <p:nvPr/>
          </p:nvSpPr>
          <p:spPr bwMode="auto">
            <a:xfrm>
              <a:off x="3376" y="1611"/>
              <a:ext cx="340" cy="2040"/>
            </a:xfrm>
            <a:prstGeom prst="upArrow">
              <a:avLst>
                <a:gd name="adj1" fmla="val 50000"/>
                <a:gd name="adj2" fmla="val 150000"/>
              </a:avLst>
            </a:prstGeom>
            <a:solidFill>
              <a:srgbClr val="000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8228" name="AutoShape 19"/>
            <p:cNvSpPr>
              <a:spLocks noChangeArrowheads="1"/>
            </p:cNvSpPr>
            <p:nvPr/>
          </p:nvSpPr>
          <p:spPr bwMode="auto">
            <a:xfrm>
              <a:off x="4053" y="1611"/>
              <a:ext cx="340" cy="2040"/>
            </a:xfrm>
            <a:prstGeom prst="downArrow">
              <a:avLst>
                <a:gd name="adj1" fmla="val 50000"/>
                <a:gd name="adj2" fmla="val 150000"/>
              </a:avLst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grpSp>
        <p:nvGrpSpPr>
          <p:cNvPr id="604180" name="Group 20"/>
          <p:cNvGrpSpPr>
            <a:grpSpLocks/>
          </p:cNvGrpSpPr>
          <p:nvPr/>
        </p:nvGrpSpPr>
        <p:grpSpPr bwMode="auto">
          <a:xfrm>
            <a:off x="72364" y="3911411"/>
            <a:ext cx="4303703" cy="2913511"/>
            <a:chOff x="0" y="0"/>
            <a:chExt cx="6777" cy="6353"/>
          </a:xfrm>
        </p:grpSpPr>
        <p:sp>
          <p:nvSpPr>
            <p:cNvPr id="8202" name="Text Box 22"/>
            <p:cNvSpPr txBox="1">
              <a:spLocks noChangeArrowheads="1"/>
            </p:cNvSpPr>
            <p:nvPr/>
          </p:nvSpPr>
          <p:spPr bwMode="auto">
            <a:xfrm>
              <a:off x="1675" y="4992"/>
              <a:ext cx="5102" cy="11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400" dirty="0">
                  <a:latin typeface="Times New Roman" panose="02020603050405020304" pitchFamily="18" charset="0"/>
                </a:rPr>
                <a:t>1mol</a:t>
              </a:r>
              <a:r>
                <a:rPr lang="en-US" altLang="zh-CN" sz="2800" dirty="0">
                  <a:latin typeface="Times New Roman" panose="02020603050405020304" pitchFamily="18" charset="0"/>
                </a:rPr>
                <a:t> </a:t>
              </a:r>
              <a:r>
                <a:rPr lang="en-US" altLang="zh-CN" sz="2800" dirty="0" smtClean="0">
                  <a:latin typeface="Times New Roman" panose="02020603050405020304" pitchFamily="18" charset="0"/>
                </a:rPr>
                <a:t>HCl</a:t>
              </a:r>
              <a:endParaRPr lang="zh-CN" altLang="zh-CN" sz="2800" dirty="0">
                <a:latin typeface="Times New Roman" panose="02020603050405020304" pitchFamily="18" charset="0"/>
              </a:endParaRPr>
            </a:p>
          </p:txBody>
        </p:sp>
        <p:grpSp>
          <p:nvGrpSpPr>
            <p:cNvPr id="8203" name="Group 22"/>
            <p:cNvGrpSpPr>
              <a:grpSpLocks/>
            </p:cNvGrpSpPr>
            <p:nvPr/>
          </p:nvGrpSpPr>
          <p:grpSpPr bwMode="auto">
            <a:xfrm>
              <a:off x="0" y="0"/>
              <a:ext cx="6777" cy="6353"/>
              <a:chOff x="0" y="0"/>
              <a:chExt cx="6777" cy="6353"/>
            </a:xfrm>
          </p:grpSpPr>
          <p:sp>
            <p:nvSpPr>
              <p:cNvPr id="8204" name="Line 14"/>
              <p:cNvSpPr>
                <a:spLocks noChangeShapeType="1"/>
              </p:cNvSpPr>
              <p:nvPr/>
            </p:nvSpPr>
            <p:spPr bwMode="auto">
              <a:xfrm>
                <a:off x="795" y="6353"/>
                <a:ext cx="598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205" name="Line 15"/>
              <p:cNvSpPr>
                <a:spLocks noChangeShapeType="1"/>
              </p:cNvSpPr>
              <p:nvPr/>
            </p:nvSpPr>
            <p:spPr bwMode="auto">
              <a:xfrm flipV="1">
                <a:off x="796" y="546"/>
                <a:ext cx="1" cy="5806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206" name="Text Box 16"/>
              <p:cNvSpPr txBox="1">
                <a:spLocks noChangeArrowheads="1"/>
              </p:cNvSpPr>
              <p:nvPr/>
            </p:nvSpPr>
            <p:spPr bwMode="auto">
              <a:xfrm>
                <a:off x="0" y="1000"/>
                <a:ext cx="864" cy="18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eaVert" wrap="none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zh-CN" sz="240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能量</a:t>
                </a:r>
                <a:r>
                  <a:rPr lang="en-US" altLang="zh-CN" sz="240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\KJ</a:t>
                </a:r>
              </a:p>
            </p:txBody>
          </p:sp>
          <p:sp>
            <p:nvSpPr>
              <p:cNvPr id="8207" name="Line 18"/>
              <p:cNvSpPr>
                <a:spLocks noChangeShapeType="1"/>
              </p:cNvSpPr>
              <p:nvPr/>
            </p:nvSpPr>
            <p:spPr bwMode="auto">
              <a:xfrm flipV="1">
                <a:off x="795" y="4758"/>
                <a:ext cx="5670" cy="112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208" name="Line 19"/>
              <p:cNvSpPr>
                <a:spLocks noChangeShapeType="1"/>
              </p:cNvSpPr>
              <p:nvPr/>
            </p:nvSpPr>
            <p:spPr bwMode="auto">
              <a:xfrm>
                <a:off x="795" y="908"/>
                <a:ext cx="5670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209" name="Text Box 23"/>
              <p:cNvSpPr txBox="1">
                <a:spLocks noChangeArrowheads="1"/>
              </p:cNvSpPr>
              <p:nvPr/>
            </p:nvSpPr>
            <p:spPr bwMode="auto">
              <a:xfrm>
                <a:off x="2352" y="0"/>
                <a:ext cx="4054" cy="114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400" dirty="0">
                    <a:latin typeface="Times New Roman" panose="02020603050405020304" pitchFamily="18" charset="0"/>
                  </a:rPr>
                  <a:t>1</a:t>
                </a:r>
                <a:r>
                  <a:rPr lang="en-US" altLang="zh-CN" sz="1800" dirty="0">
                    <a:latin typeface="Times New Roman" panose="02020603050405020304" pitchFamily="18" charset="0"/>
                  </a:rPr>
                  <a:t>mol</a:t>
                </a:r>
                <a:r>
                  <a:rPr lang="en-US" altLang="zh-CN" sz="1800" dirty="0"/>
                  <a:t> </a:t>
                </a:r>
                <a:r>
                  <a:rPr lang="en-US" altLang="zh-CN" sz="2800" dirty="0" smtClean="0">
                    <a:latin typeface="Times New Roman" panose="02020603050405020304" pitchFamily="18" charset="0"/>
                  </a:rPr>
                  <a:t>H+1mol Cl</a:t>
                </a:r>
                <a:endParaRPr lang="zh-CN" altLang="zh-CN" sz="28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210" name="Text Box 24"/>
              <p:cNvSpPr txBox="1">
                <a:spLocks noChangeArrowheads="1"/>
              </p:cNvSpPr>
              <p:nvPr/>
            </p:nvSpPr>
            <p:spPr bwMode="auto">
              <a:xfrm>
                <a:off x="2149" y="1248"/>
                <a:ext cx="768" cy="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eaVert" wrap="none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zh-CN" sz="2000" dirty="0">
                    <a:solidFill>
                      <a:srgbClr val="0000FF"/>
                    </a:solidFill>
                    <a:ea typeface="黑体" panose="02010609060101010101" pitchFamily="49" charset="-122"/>
                  </a:rPr>
                  <a:t>断键吸收能量</a:t>
                </a:r>
                <a:endParaRPr lang="zh-CN" altLang="en-US" sz="2000" dirty="0">
                  <a:solidFill>
                    <a:srgbClr val="0000FF"/>
                  </a:solidFill>
                  <a:ea typeface="黑体" panose="02010609060101010101" pitchFamily="49" charset="-122"/>
                </a:endParaRPr>
              </a:p>
            </p:txBody>
          </p:sp>
          <p:sp>
            <p:nvSpPr>
              <p:cNvPr id="8211" name="Text Box 25"/>
              <p:cNvSpPr txBox="1">
                <a:spLocks noChangeArrowheads="1"/>
              </p:cNvSpPr>
              <p:nvPr/>
            </p:nvSpPr>
            <p:spPr bwMode="auto">
              <a:xfrm>
                <a:off x="880" y="3743"/>
                <a:ext cx="1636" cy="10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400" dirty="0" smtClean="0">
                    <a:solidFill>
                      <a:srgbClr val="3333FF"/>
                    </a:solidFill>
                    <a:latin typeface="Times New Roman" panose="02020603050405020304" pitchFamily="18" charset="0"/>
                  </a:rPr>
                  <a:t>431KJ</a:t>
                </a:r>
                <a:endParaRPr lang="en-US" altLang="zh-CN" sz="2400" dirty="0">
                  <a:solidFill>
                    <a:srgbClr val="3333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212" name="Text Box 26"/>
              <p:cNvSpPr txBox="1">
                <a:spLocks noChangeArrowheads="1"/>
              </p:cNvSpPr>
              <p:nvPr/>
            </p:nvSpPr>
            <p:spPr bwMode="auto">
              <a:xfrm>
                <a:off x="4424" y="1248"/>
                <a:ext cx="768" cy="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eaVert" wrap="none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zh-CN" sz="2000">
                    <a:solidFill>
                      <a:srgbClr val="FF0000"/>
                    </a:solidFill>
                    <a:ea typeface="黑体" panose="02010609060101010101" pitchFamily="49" charset="-122"/>
                  </a:rPr>
                  <a:t>成键放出能量</a:t>
                </a:r>
                <a:endParaRPr lang="zh-CN" altLang="en-US" sz="2000">
                  <a:solidFill>
                    <a:srgbClr val="FF0000"/>
                  </a:solidFill>
                  <a:ea typeface="黑体" panose="02010609060101010101" pitchFamily="49" charset="-122"/>
                </a:endParaRPr>
              </a:p>
            </p:txBody>
          </p:sp>
          <p:sp>
            <p:nvSpPr>
              <p:cNvPr id="8213" name="Text Box 27"/>
              <p:cNvSpPr txBox="1">
                <a:spLocks noChangeArrowheads="1"/>
              </p:cNvSpPr>
              <p:nvPr/>
            </p:nvSpPr>
            <p:spPr bwMode="auto">
              <a:xfrm>
                <a:off x="4708" y="3821"/>
                <a:ext cx="1720" cy="10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431</a:t>
                </a:r>
                <a:r>
                  <a:rPr lang="en-US" altLang="zh-CN" sz="24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KJ</a:t>
                </a:r>
                <a:endPara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214" name="AutoShape 33"/>
              <p:cNvSpPr>
                <a:spLocks noChangeArrowheads="1"/>
              </p:cNvSpPr>
              <p:nvPr/>
            </p:nvSpPr>
            <p:spPr bwMode="auto">
              <a:xfrm>
                <a:off x="3147" y="887"/>
                <a:ext cx="340" cy="3969"/>
              </a:xfrm>
              <a:prstGeom prst="upArrow">
                <a:avLst>
                  <a:gd name="adj1" fmla="val 50000"/>
                  <a:gd name="adj2" fmla="val 291838"/>
                </a:avLst>
              </a:prstGeom>
              <a:solidFill>
                <a:srgbClr val="0000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8215" name="AutoShape 34"/>
              <p:cNvSpPr>
                <a:spLocks noChangeArrowheads="1"/>
              </p:cNvSpPr>
              <p:nvPr/>
            </p:nvSpPr>
            <p:spPr bwMode="auto">
              <a:xfrm>
                <a:off x="3942" y="910"/>
                <a:ext cx="340" cy="3968"/>
              </a:xfrm>
              <a:prstGeom prst="downArrow">
                <a:avLst>
                  <a:gd name="adj1" fmla="val 50000"/>
                  <a:gd name="adj2" fmla="val 291765"/>
                </a:avLst>
              </a:prstGeom>
              <a:solidFill>
                <a:srgbClr val="FF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2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</p:grpSp>
      <p:grpSp>
        <p:nvGrpSpPr>
          <p:cNvPr id="37" name="Group 6"/>
          <p:cNvGrpSpPr>
            <a:grpSpLocks/>
          </p:cNvGrpSpPr>
          <p:nvPr/>
        </p:nvGrpSpPr>
        <p:grpSpPr bwMode="auto">
          <a:xfrm>
            <a:off x="4371739" y="912264"/>
            <a:ext cx="4375785" cy="2913690"/>
            <a:chOff x="0" y="0"/>
            <a:chExt cx="6891" cy="4588"/>
          </a:xfrm>
        </p:grpSpPr>
        <p:sp>
          <p:nvSpPr>
            <p:cNvPr id="38" name="Line 2"/>
            <p:cNvSpPr>
              <a:spLocks noChangeShapeType="1"/>
            </p:cNvSpPr>
            <p:nvPr/>
          </p:nvSpPr>
          <p:spPr bwMode="auto">
            <a:xfrm>
              <a:off x="908" y="4559"/>
              <a:ext cx="598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39" name="Line 3"/>
            <p:cNvSpPr>
              <a:spLocks noChangeShapeType="1"/>
            </p:cNvSpPr>
            <p:nvPr/>
          </p:nvSpPr>
          <p:spPr bwMode="auto">
            <a:xfrm flipV="1">
              <a:off x="909" y="0"/>
              <a:ext cx="1" cy="455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40" name="Text Box 4"/>
            <p:cNvSpPr txBox="1">
              <a:spLocks noChangeArrowheads="1"/>
            </p:cNvSpPr>
            <p:nvPr/>
          </p:nvSpPr>
          <p:spPr bwMode="auto">
            <a:xfrm>
              <a:off x="0" y="453"/>
              <a:ext cx="864" cy="18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eaVert"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sz="2400">
                  <a:solidFill>
                    <a:srgbClr val="0000FF"/>
                  </a:solidFill>
                  <a:latin typeface="Times New Roman" panose="02020603050405020304" pitchFamily="18" charset="0"/>
                </a:rPr>
                <a:t>能量</a:t>
              </a:r>
              <a:r>
                <a:rPr lang="en-US" altLang="zh-CN" sz="2400">
                  <a:solidFill>
                    <a:srgbClr val="0000FF"/>
                  </a:solidFill>
                  <a:latin typeface="Times New Roman" panose="02020603050405020304" pitchFamily="18" charset="0"/>
                </a:rPr>
                <a:t>\KJ</a:t>
              </a:r>
            </a:p>
          </p:txBody>
        </p:sp>
        <p:sp>
          <p:nvSpPr>
            <p:cNvPr id="41" name="Line 6"/>
            <p:cNvSpPr>
              <a:spLocks noChangeShapeType="1"/>
            </p:cNvSpPr>
            <p:nvPr/>
          </p:nvSpPr>
          <p:spPr bwMode="auto">
            <a:xfrm flipV="1">
              <a:off x="881" y="3639"/>
              <a:ext cx="5670" cy="11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42" name="Line 7"/>
            <p:cNvSpPr>
              <a:spLocks noChangeShapeType="1"/>
            </p:cNvSpPr>
            <p:nvPr/>
          </p:nvSpPr>
          <p:spPr bwMode="auto">
            <a:xfrm>
              <a:off x="908" y="1586"/>
              <a:ext cx="567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43" name="Text Box 10"/>
            <p:cNvSpPr txBox="1">
              <a:spLocks noChangeArrowheads="1"/>
            </p:cNvSpPr>
            <p:nvPr/>
          </p:nvSpPr>
          <p:spPr bwMode="auto">
            <a:xfrm>
              <a:off x="1561" y="3764"/>
              <a:ext cx="5102" cy="8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400" dirty="0">
                  <a:latin typeface="Times New Roman" panose="02020603050405020304" pitchFamily="18" charset="0"/>
                </a:rPr>
                <a:t>1mol</a:t>
              </a:r>
              <a:r>
                <a:rPr lang="en-US" altLang="zh-CN" sz="2800" dirty="0">
                  <a:latin typeface="Times New Roman" panose="02020603050405020304" pitchFamily="18" charset="0"/>
                </a:rPr>
                <a:t> </a:t>
              </a:r>
              <a:r>
                <a:rPr lang="en-US" altLang="zh-CN" sz="2800" dirty="0" smtClean="0">
                  <a:latin typeface="Times New Roman" panose="02020603050405020304" pitchFamily="18" charset="0"/>
                </a:rPr>
                <a:t>Cl</a:t>
              </a:r>
              <a:r>
                <a:rPr lang="en-US" altLang="zh-CN" sz="2800" baseline="-25000" dirty="0" smtClean="0">
                  <a:latin typeface="Times New Roman" panose="02020603050405020304" pitchFamily="18" charset="0"/>
                </a:rPr>
                <a:t>2 </a:t>
              </a:r>
              <a:r>
                <a:rPr lang="en-US" altLang="zh-CN" sz="2800" dirty="0">
                  <a:latin typeface="Times New Roman" panose="02020603050405020304" pitchFamily="18" charset="0"/>
                </a:rPr>
                <a:t>(</a:t>
              </a:r>
              <a:r>
                <a:rPr lang="en-US" altLang="zh-CN" sz="2400" dirty="0">
                  <a:latin typeface="Times New Roman" panose="02020603050405020304" pitchFamily="18" charset="0"/>
                </a:rPr>
                <a:t>1mol</a:t>
              </a:r>
              <a:r>
                <a:rPr lang="en-US" altLang="zh-CN" sz="1800" b="0" dirty="0"/>
                <a:t> </a:t>
              </a:r>
              <a:r>
                <a:rPr lang="en-US" altLang="zh-CN" sz="2800" dirty="0" smtClean="0">
                  <a:latin typeface="Times New Roman" panose="02020603050405020304" pitchFamily="18" charset="0"/>
                </a:rPr>
                <a:t>Cl-Cl)</a:t>
              </a:r>
              <a:endParaRPr lang="zh-CN" altLang="zh-CN" sz="2800" dirty="0">
                <a:latin typeface="Times New Roman" panose="02020603050405020304" pitchFamily="18" charset="0"/>
              </a:endParaRPr>
            </a:p>
          </p:txBody>
        </p:sp>
        <p:sp>
          <p:nvSpPr>
            <p:cNvPr id="44" name="Text Box 11"/>
            <p:cNvSpPr txBox="1">
              <a:spLocks noChangeArrowheads="1"/>
            </p:cNvSpPr>
            <p:nvPr/>
          </p:nvSpPr>
          <p:spPr bwMode="auto">
            <a:xfrm>
              <a:off x="2723" y="791"/>
              <a:ext cx="2156" cy="8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400" dirty="0">
                  <a:latin typeface="Times New Roman" panose="02020603050405020304" pitchFamily="18" charset="0"/>
                </a:rPr>
                <a:t>2mol</a:t>
              </a:r>
              <a:r>
                <a:rPr lang="en-US" altLang="zh-CN" sz="2800" dirty="0">
                  <a:latin typeface="Times New Roman" panose="02020603050405020304" pitchFamily="18" charset="0"/>
                </a:rPr>
                <a:t> </a:t>
              </a:r>
              <a:r>
                <a:rPr lang="en-US" altLang="zh-CN" sz="2800" dirty="0" smtClean="0">
                  <a:latin typeface="Times New Roman" panose="02020603050405020304" pitchFamily="18" charset="0"/>
                </a:rPr>
                <a:t>Cl</a:t>
              </a:r>
              <a:endParaRPr lang="zh-CN" altLang="zh-CN" sz="2800" dirty="0">
                <a:latin typeface="Times New Roman" panose="02020603050405020304" pitchFamily="18" charset="0"/>
              </a:endParaRPr>
            </a:p>
          </p:txBody>
        </p:sp>
        <p:sp>
          <p:nvSpPr>
            <p:cNvPr id="45" name="Text Box 12"/>
            <p:cNvSpPr txBox="1">
              <a:spLocks noChangeArrowheads="1"/>
            </p:cNvSpPr>
            <p:nvPr/>
          </p:nvSpPr>
          <p:spPr bwMode="auto">
            <a:xfrm>
              <a:off x="1588" y="2629"/>
              <a:ext cx="1636" cy="7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400" dirty="0" smtClean="0">
                  <a:solidFill>
                    <a:srgbClr val="0000FF"/>
                  </a:solidFill>
                  <a:latin typeface="Times New Roman" panose="02020603050405020304" pitchFamily="18" charset="0"/>
                </a:rPr>
                <a:t>243KJ</a:t>
              </a:r>
              <a:endPara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6" name="Text Box 13"/>
            <p:cNvSpPr txBox="1">
              <a:spLocks noChangeArrowheads="1"/>
            </p:cNvSpPr>
            <p:nvPr/>
          </p:nvSpPr>
          <p:spPr bwMode="auto">
            <a:xfrm>
              <a:off x="4423" y="2629"/>
              <a:ext cx="1636" cy="7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400" dirty="0" smtClean="0">
                  <a:solidFill>
                    <a:srgbClr val="FF0000"/>
                  </a:solidFill>
                  <a:latin typeface="Times New Roman" panose="02020603050405020304" pitchFamily="18" charset="0"/>
                </a:rPr>
                <a:t>243KJ</a:t>
              </a:r>
              <a:endPara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7" name="Text Box 28"/>
            <p:cNvSpPr txBox="1">
              <a:spLocks noChangeArrowheads="1"/>
            </p:cNvSpPr>
            <p:nvPr/>
          </p:nvSpPr>
          <p:spPr bwMode="auto">
            <a:xfrm>
              <a:off x="766" y="1949"/>
              <a:ext cx="2688" cy="6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000">
                  <a:solidFill>
                    <a:srgbClr val="0000FF"/>
                  </a:solidFill>
                </a:rPr>
                <a:t>断键吸收能量</a:t>
              </a:r>
            </a:p>
          </p:txBody>
        </p:sp>
        <p:sp>
          <p:nvSpPr>
            <p:cNvPr id="48" name="Text Box 29"/>
            <p:cNvSpPr txBox="1">
              <a:spLocks noChangeArrowheads="1"/>
            </p:cNvSpPr>
            <p:nvPr/>
          </p:nvSpPr>
          <p:spPr bwMode="auto">
            <a:xfrm>
              <a:off x="4168" y="2024"/>
              <a:ext cx="2688" cy="6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000" dirty="0">
                  <a:solidFill>
                    <a:srgbClr val="FF0000"/>
                  </a:solidFill>
                </a:rPr>
                <a:t>成键放出能量</a:t>
              </a:r>
            </a:p>
          </p:txBody>
        </p:sp>
        <p:sp>
          <p:nvSpPr>
            <p:cNvPr id="49" name="AutoShape 18"/>
            <p:cNvSpPr>
              <a:spLocks noChangeArrowheads="1"/>
            </p:cNvSpPr>
            <p:nvPr/>
          </p:nvSpPr>
          <p:spPr bwMode="auto">
            <a:xfrm>
              <a:off x="3376" y="1611"/>
              <a:ext cx="340" cy="2040"/>
            </a:xfrm>
            <a:prstGeom prst="upArrow">
              <a:avLst>
                <a:gd name="adj1" fmla="val 50000"/>
                <a:gd name="adj2" fmla="val 150000"/>
              </a:avLst>
            </a:prstGeom>
            <a:solidFill>
              <a:srgbClr val="000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50" name="AutoShape 19"/>
            <p:cNvSpPr>
              <a:spLocks noChangeArrowheads="1"/>
            </p:cNvSpPr>
            <p:nvPr/>
          </p:nvSpPr>
          <p:spPr bwMode="auto">
            <a:xfrm>
              <a:off x="4053" y="1611"/>
              <a:ext cx="340" cy="2040"/>
            </a:xfrm>
            <a:prstGeom prst="downArrow">
              <a:avLst>
                <a:gd name="adj1" fmla="val 50000"/>
                <a:gd name="adj2" fmla="val 150000"/>
              </a:avLst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sp>
        <p:nvSpPr>
          <p:cNvPr id="51" name="Rectangle 2"/>
          <p:cNvSpPr txBox="1">
            <a:spLocks noChangeArrowheads="1"/>
          </p:cNvSpPr>
          <p:nvPr/>
        </p:nvSpPr>
        <p:spPr>
          <a:xfrm>
            <a:off x="25353" y="-23743"/>
            <a:ext cx="5986509" cy="520261"/>
          </a:xfrm>
          <a:prstGeom prst="rect">
            <a:avLst/>
          </a:prstGeom>
          <a:solidFill>
            <a:srgbClr val="FF9900"/>
          </a:solidFill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kumimoji="0" lang="en-US" altLang="zh-CN" sz="3200" b="0" dirty="0" smtClean="0">
                <a:latin typeface="+mn-ea"/>
                <a:ea typeface="+mn-ea"/>
              </a:rPr>
              <a:t>3</a:t>
            </a:r>
            <a:r>
              <a:rPr kumimoji="0" lang="zh-CN" altLang="en-US" sz="3200" b="0" dirty="0" smtClean="0">
                <a:latin typeface="+mn-ea"/>
                <a:ea typeface="+mn-ea"/>
              </a:rPr>
              <a:t>化学反应中能量变化的微观解释</a:t>
            </a:r>
            <a:endParaRPr kumimoji="0" lang="zh-CN" altLang="en-US" sz="3200" b="0" dirty="0">
              <a:latin typeface="+mn-ea"/>
              <a:ea typeface="+mn-ea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4749140" y="4173044"/>
            <a:ext cx="3950935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Q=Q</a:t>
            </a:r>
            <a:r>
              <a:rPr lang="zh-CN" altLang="en-US" sz="40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吸</a:t>
            </a:r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-Q</a:t>
            </a:r>
            <a:r>
              <a:rPr lang="zh-CN" altLang="en-US" sz="40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放</a:t>
            </a:r>
            <a:endParaRPr lang="en-US" altLang="zh-CN" sz="4000" b="1" cap="none" spc="0" baseline="-2500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r>
              <a:rPr lang="en-US" altLang="zh-CN" sz="4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altLang="zh-CN" sz="4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 </a:t>
            </a:r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=436kJ+243kJ</a:t>
            </a:r>
          </a:p>
          <a:p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    -2*431kJ</a:t>
            </a:r>
          </a:p>
          <a:p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  = - 183kJ</a:t>
            </a:r>
            <a:endParaRPr lang="zh-CN" altLang="en-US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2532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"/>
                                        <p:tgtEl>
                                          <p:spTgt spid="604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"/>
                                        <p:tgtEl>
                                          <p:spTgt spid="604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63" grpId="0" autoUpdateAnimBg="0"/>
      <p:bldP spid="5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2"/>
          <p:cNvSpPr txBox="1">
            <a:spLocks noChangeArrowheads="1"/>
          </p:cNvSpPr>
          <p:nvPr/>
        </p:nvSpPr>
        <p:spPr>
          <a:xfrm>
            <a:off x="25353" y="-23743"/>
            <a:ext cx="5986509" cy="520261"/>
          </a:xfrm>
          <a:prstGeom prst="rect">
            <a:avLst/>
          </a:prstGeom>
          <a:solidFill>
            <a:srgbClr val="FF9900"/>
          </a:solidFill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kumimoji="0" lang="en-US" altLang="zh-CN" sz="3200" b="0" dirty="0" smtClean="0">
                <a:latin typeface="+mn-ea"/>
                <a:ea typeface="+mn-ea"/>
              </a:rPr>
              <a:t>3</a:t>
            </a:r>
            <a:r>
              <a:rPr kumimoji="0" lang="zh-CN" altLang="en-US" sz="3200" b="0" dirty="0" smtClean="0">
                <a:latin typeface="+mn-ea"/>
                <a:ea typeface="+mn-ea"/>
              </a:rPr>
              <a:t>化学反应中能量变化的微观解释</a:t>
            </a:r>
            <a:endParaRPr kumimoji="0" lang="zh-CN" altLang="en-US" sz="3200" b="0" dirty="0">
              <a:latin typeface="+mn-ea"/>
              <a:ea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0" y="90872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0" dirty="0" smtClean="0">
                <a:latin typeface="+mn-ea"/>
                <a:ea typeface="+mn-ea"/>
              </a:rPr>
              <a:t>通过计算判断室温下</a:t>
            </a:r>
            <a:r>
              <a:rPr lang="zh-CN" altLang="en-US" b="0" dirty="0" smtClean="0">
                <a:solidFill>
                  <a:srgbClr val="FF0000"/>
                </a:solidFill>
                <a:latin typeface="+mn-ea"/>
                <a:ea typeface="+mn-ea"/>
              </a:rPr>
              <a:t>氢气燃烧</a:t>
            </a:r>
            <a:r>
              <a:rPr lang="zh-CN" altLang="en-US" b="0" dirty="0" smtClean="0">
                <a:latin typeface="+mn-ea"/>
                <a:ea typeface="+mn-ea"/>
              </a:rPr>
              <a:t>是吸热还是放热的？</a:t>
            </a:r>
            <a:endParaRPr lang="zh-CN" altLang="en-US" b="0" dirty="0">
              <a:latin typeface="+mn-ea"/>
              <a:ea typeface="+mn-ea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5477601"/>
              </p:ext>
            </p:extLst>
          </p:nvPr>
        </p:nvGraphicFramePr>
        <p:xfrm>
          <a:off x="61098" y="2636912"/>
          <a:ext cx="8795120" cy="18897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402632"/>
                <a:gridCol w="1512168"/>
                <a:gridCol w="1296144"/>
                <a:gridCol w="1584176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2800" dirty="0" smtClean="0">
                          <a:latin typeface="+mn-ea"/>
                          <a:ea typeface="+mn-ea"/>
                        </a:rPr>
                        <a:t>化学键</a:t>
                      </a:r>
                      <a:endParaRPr lang="zh-CN" altLang="en-US" sz="28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800" dirty="0" smtClean="0">
                          <a:latin typeface="+mn-ea"/>
                          <a:ea typeface="+mn-ea"/>
                        </a:rPr>
                        <a:t>H-H</a:t>
                      </a:r>
                      <a:endParaRPr lang="zh-CN" altLang="en-US" sz="28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800" dirty="0" smtClean="0">
                          <a:latin typeface="+mn-ea"/>
                          <a:ea typeface="+mn-ea"/>
                        </a:rPr>
                        <a:t>0=0</a:t>
                      </a:r>
                      <a:endParaRPr lang="zh-CN" altLang="en-US" sz="28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800" dirty="0" smtClean="0">
                          <a:latin typeface="+mn-ea"/>
                          <a:ea typeface="+mn-ea"/>
                        </a:rPr>
                        <a:t>H-O</a:t>
                      </a:r>
                      <a:endParaRPr lang="zh-CN" altLang="en-US" sz="28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800" dirty="0" smtClean="0">
                          <a:latin typeface="+mn-ea"/>
                          <a:ea typeface="+mn-ea"/>
                        </a:rPr>
                        <a:t>断裂</a:t>
                      </a:r>
                      <a:r>
                        <a:rPr lang="en-US" altLang="zh-CN" sz="2800" dirty="0" smtClean="0">
                          <a:latin typeface="+mn-ea"/>
                          <a:ea typeface="+mn-ea"/>
                        </a:rPr>
                        <a:t>1mol</a:t>
                      </a:r>
                      <a:r>
                        <a:rPr lang="zh-CN" altLang="en-US" sz="2800" dirty="0" smtClean="0">
                          <a:latin typeface="+mn-ea"/>
                          <a:ea typeface="+mn-ea"/>
                        </a:rPr>
                        <a:t>化学键或</a:t>
                      </a:r>
                      <a:endParaRPr lang="en-US" altLang="zh-CN" sz="280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zh-CN" altLang="en-US" sz="2800" dirty="0" smtClean="0">
                          <a:latin typeface="+mn-ea"/>
                          <a:ea typeface="+mn-ea"/>
                        </a:rPr>
                        <a:t>形成</a:t>
                      </a:r>
                      <a:r>
                        <a:rPr lang="en-US" altLang="zh-CN" sz="2800" dirty="0" smtClean="0">
                          <a:latin typeface="+mn-ea"/>
                          <a:ea typeface="+mn-ea"/>
                        </a:rPr>
                        <a:t>1mol</a:t>
                      </a:r>
                      <a:r>
                        <a:rPr lang="zh-CN" altLang="en-US" sz="2800" dirty="0" smtClean="0">
                          <a:latin typeface="+mn-ea"/>
                          <a:ea typeface="+mn-ea"/>
                        </a:rPr>
                        <a:t>化学键</a:t>
                      </a:r>
                      <a:endParaRPr lang="en-US" altLang="zh-CN" sz="280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zh-CN" altLang="en-US" sz="2800" dirty="0" smtClean="0">
                          <a:latin typeface="+mn-ea"/>
                          <a:ea typeface="+mn-ea"/>
                        </a:rPr>
                        <a:t>吸收或放出的能量</a:t>
                      </a:r>
                      <a:r>
                        <a:rPr lang="en-US" altLang="zh-CN" sz="2800" dirty="0" smtClean="0">
                          <a:latin typeface="+mn-ea"/>
                          <a:ea typeface="+mn-ea"/>
                        </a:rPr>
                        <a:t>/kJ</a:t>
                      </a:r>
                      <a:endParaRPr lang="zh-CN" altLang="en-US" sz="28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800" dirty="0" smtClean="0">
                          <a:latin typeface="+mn-ea"/>
                          <a:ea typeface="+mn-ea"/>
                        </a:rPr>
                        <a:t>436</a:t>
                      </a:r>
                      <a:endParaRPr lang="zh-CN" altLang="en-US" sz="28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800" dirty="0" smtClean="0">
                          <a:latin typeface="+mn-ea"/>
                          <a:ea typeface="+mn-ea"/>
                        </a:rPr>
                        <a:t>499</a:t>
                      </a:r>
                      <a:endParaRPr lang="zh-CN" altLang="en-US" sz="28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800" dirty="0" smtClean="0">
                          <a:latin typeface="+mn-ea"/>
                          <a:ea typeface="+mn-ea"/>
                        </a:rPr>
                        <a:t>460</a:t>
                      </a:r>
                      <a:endParaRPr lang="zh-CN" altLang="en-US" sz="28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矩形 3"/>
          <p:cNvSpPr/>
          <p:nvPr/>
        </p:nvSpPr>
        <p:spPr>
          <a:xfrm>
            <a:off x="5508104" y="4553217"/>
            <a:ext cx="20697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-469kJ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78543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9746" name="Group 2"/>
          <p:cNvGrpSpPr>
            <a:grpSpLocks/>
          </p:cNvGrpSpPr>
          <p:nvPr/>
        </p:nvGrpSpPr>
        <p:grpSpPr bwMode="auto">
          <a:xfrm>
            <a:off x="0" y="1268413"/>
            <a:ext cx="8460432" cy="4309964"/>
            <a:chOff x="2877" y="9884"/>
            <a:chExt cx="6120" cy="2340"/>
          </a:xfrm>
        </p:grpSpPr>
        <p:grpSp>
          <p:nvGrpSpPr>
            <p:cNvPr id="159747" name="Group 3"/>
            <p:cNvGrpSpPr>
              <a:grpSpLocks/>
            </p:cNvGrpSpPr>
            <p:nvPr/>
          </p:nvGrpSpPr>
          <p:grpSpPr bwMode="auto">
            <a:xfrm>
              <a:off x="3237" y="9884"/>
              <a:ext cx="2340" cy="1872"/>
              <a:chOff x="2697" y="9416"/>
              <a:chExt cx="2340" cy="1872"/>
            </a:xfrm>
          </p:grpSpPr>
          <p:sp>
            <p:nvSpPr>
              <p:cNvPr id="159748" name="Line 4"/>
              <p:cNvSpPr>
                <a:spLocks noChangeShapeType="1"/>
              </p:cNvSpPr>
              <p:nvPr/>
            </p:nvSpPr>
            <p:spPr bwMode="auto">
              <a:xfrm>
                <a:off x="2697" y="11288"/>
                <a:ext cx="234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9749" name="Line 5"/>
              <p:cNvSpPr>
                <a:spLocks noChangeShapeType="1"/>
              </p:cNvSpPr>
              <p:nvPr/>
            </p:nvSpPr>
            <p:spPr bwMode="auto">
              <a:xfrm flipV="1">
                <a:off x="2697" y="9416"/>
                <a:ext cx="0" cy="187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59750" name="Group 6"/>
            <p:cNvGrpSpPr>
              <a:grpSpLocks/>
            </p:cNvGrpSpPr>
            <p:nvPr/>
          </p:nvGrpSpPr>
          <p:grpSpPr bwMode="auto">
            <a:xfrm>
              <a:off x="6657" y="9884"/>
              <a:ext cx="2340" cy="1872"/>
              <a:chOff x="7197" y="11697"/>
              <a:chExt cx="2340" cy="1872"/>
            </a:xfrm>
          </p:grpSpPr>
          <p:sp>
            <p:nvSpPr>
              <p:cNvPr id="159751" name="Line 7"/>
              <p:cNvSpPr>
                <a:spLocks noChangeShapeType="1"/>
              </p:cNvSpPr>
              <p:nvPr/>
            </p:nvSpPr>
            <p:spPr bwMode="auto">
              <a:xfrm flipV="1">
                <a:off x="7197" y="11697"/>
                <a:ext cx="0" cy="187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9752" name="Line 8"/>
              <p:cNvSpPr>
                <a:spLocks noChangeShapeType="1"/>
              </p:cNvSpPr>
              <p:nvPr/>
            </p:nvSpPr>
            <p:spPr bwMode="auto">
              <a:xfrm>
                <a:off x="7197" y="13569"/>
                <a:ext cx="234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59753" name="Text Box 9"/>
            <p:cNvSpPr txBox="1">
              <a:spLocks noChangeArrowheads="1"/>
            </p:cNvSpPr>
            <p:nvPr/>
          </p:nvSpPr>
          <p:spPr bwMode="auto">
            <a:xfrm>
              <a:off x="6297" y="10040"/>
              <a:ext cx="180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>
                  <a:ea typeface="宋体" panose="02010600030101010101" pitchFamily="2" charset="-122"/>
                </a:rPr>
                <a:t>能量</a:t>
              </a:r>
            </a:p>
          </p:txBody>
        </p:sp>
        <p:sp>
          <p:nvSpPr>
            <p:cNvPr id="159754" name="Text Box 10"/>
            <p:cNvSpPr txBox="1">
              <a:spLocks noChangeArrowheads="1"/>
            </p:cNvSpPr>
            <p:nvPr/>
          </p:nvSpPr>
          <p:spPr bwMode="auto">
            <a:xfrm>
              <a:off x="3597" y="11912"/>
              <a:ext cx="1080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>
                  <a:ea typeface="宋体" panose="02010600030101010101" pitchFamily="2" charset="-122"/>
                </a:rPr>
                <a:t>反应过程</a:t>
              </a:r>
            </a:p>
          </p:txBody>
        </p:sp>
        <p:sp>
          <p:nvSpPr>
            <p:cNvPr id="159755" name="Text Box 11"/>
            <p:cNvSpPr txBox="1">
              <a:spLocks noChangeArrowheads="1"/>
            </p:cNvSpPr>
            <p:nvPr/>
          </p:nvSpPr>
          <p:spPr bwMode="auto">
            <a:xfrm>
              <a:off x="7197" y="11912"/>
              <a:ext cx="1080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>
                  <a:ea typeface="宋体" panose="02010600030101010101" pitchFamily="2" charset="-122"/>
                </a:rPr>
                <a:t>反应过程</a:t>
              </a:r>
            </a:p>
          </p:txBody>
        </p:sp>
        <p:grpSp>
          <p:nvGrpSpPr>
            <p:cNvPr id="159756" name="Group 12"/>
            <p:cNvGrpSpPr>
              <a:grpSpLocks/>
            </p:cNvGrpSpPr>
            <p:nvPr/>
          </p:nvGrpSpPr>
          <p:grpSpPr bwMode="auto">
            <a:xfrm>
              <a:off x="3203" y="10436"/>
              <a:ext cx="1800" cy="1110"/>
              <a:chOff x="2963" y="10196"/>
              <a:chExt cx="1800" cy="1110"/>
            </a:xfrm>
          </p:grpSpPr>
          <p:sp>
            <p:nvSpPr>
              <p:cNvPr id="159757" name="Line 13"/>
              <p:cNvSpPr>
                <a:spLocks noChangeShapeType="1"/>
              </p:cNvSpPr>
              <p:nvPr/>
            </p:nvSpPr>
            <p:spPr bwMode="auto">
              <a:xfrm>
                <a:off x="2963" y="10196"/>
                <a:ext cx="54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9758" name="Line 14"/>
              <p:cNvSpPr>
                <a:spLocks noChangeShapeType="1"/>
              </p:cNvSpPr>
              <p:nvPr/>
            </p:nvSpPr>
            <p:spPr bwMode="auto">
              <a:xfrm>
                <a:off x="4223" y="11288"/>
                <a:ext cx="54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9759" name="Freeform 15"/>
              <p:cNvSpPr>
                <a:spLocks/>
              </p:cNvSpPr>
              <p:nvPr/>
            </p:nvSpPr>
            <p:spPr bwMode="auto">
              <a:xfrm>
                <a:off x="3459" y="10196"/>
                <a:ext cx="765" cy="1110"/>
              </a:xfrm>
              <a:custGeom>
                <a:avLst/>
                <a:gdLst>
                  <a:gd name="T0" fmla="*/ 0 w 765"/>
                  <a:gd name="T1" fmla="*/ 0 h 1110"/>
                  <a:gd name="T2" fmla="*/ 90 w 765"/>
                  <a:gd name="T3" fmla="*/ 60 h 1110"/>
                  <a:gd name="T4" fmla="*/ 165 w 765"/>
                  <a:gd name="T5" fmla="*/ 120 h 1110"/>
                  <a:gd name="T6" fmla="*/ 300 w 765"/>
                  <a:gd name="T7" fmla="*/ 300 h 1110"/>
                  <a:gd name="T8" fmla="*/ 390 w 765"/>
                  <a:gd name="T9" fmla="*/ 480 h 1110"/>
                  <a:gd name="T10" fmla="*/ 450 w 765"/>
                  <a:gd name="T11" fmla="*/ 660 h 1110"/>
                  <a:gd name="T12" fmla="*/ 510 w 765"/>
                  <a:gd name="T13" fmla="*/ 750 h 1110"/>
                  <a:gd name="T14" fmla="*/ 525 w 765"/>
                  <a:gd name="T15" fmla="*/ 795 h 1110"/>
                  <a:gd name="T16" fmla="*/ 615 w 765"/>
                  <a:gd name="T17" fmla="*/ 930 h 1110"/>
                  <a:gd name="T18" fmla="*/ 765 w 765"/>
                  <a:gd name="T19" fmla="*/ 1110 h 1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65" h="1110">
                    <a:moveTo>
                      <a:pt x="0" y="0"/>
                    </a:moveTo>
                    <a:cubicBezTo>
                      <a:pt x="30" y="20"/>
                      <a:pt x="70" y="30"/>
                      <a:pt x="90" y="60"/>
                    </a:cubicBezTo>
                    <a:cubicBezTo>
                      <a:pt x="129" y="118"/>
                      <a:pt x="103" y="99"/>
                      <a:pt x="165" y="120"/>
                    </a:cubicBezTo>
                    <a:cubicBezTo>
                      <a:pt x="210" y="188"/>
                      <a:pt x="244" y="244"/>
                      <a:pt x="300" y="300"/>
                    </a:cubicBezTo>
                    <a:cubicBezTo>
                      <a:pt x="322" y="365"/>
                      <a:pt x="363" y="418"/>
                      <a:pt x="390" y="480"/>
                    </a:cubicBezTo>
                    <a:cubicBezTo>
                      <a:pt x="415" y="536"/>
                      <a:pt x="431" y="602"/>
                      <a:pt x="450" y="660"/>
                    </a:cubicBezTo>
                    <a:cubicBezTo>
                      <a:pt x="461" y="694"/>
                      <a:pt x="490" y="720"/>
                      <a:pt x="510" y="750"/>
                    </a:cubicBezTo>
                    <a:cubicBezTo>
                      <a:pt x="519" y="763"/>
                      <a:pt x="517" y="781"/>
                      <a:pt x="525" y="795"/>
                    </a:cubicBezTo>
                    <a:cubicBezTo>
                      <a:pt x="525" y="795"/>
                      <a:pt x="600" y="907"/>
                      <a:pt x="615" y="930"/>
                    </a:cubicBezTo>
                    <a:cubicBezTo>
                      <a:pt x="639" y="966"/>
                      <a:pt x="717" y="1110"/>
                      <a:pt x="765" y="1110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9760" name="Line 16"/>
              <p:cNvSpPr>
                <a:spLocks noChangeShapeType="1"/>
              </p:cNvSpPr>
              <p:nvPr/>
            </p:nvSpPr>
            <p:spPr bwMode="auto">
              <a:xfrm>
                <a:off x="3503" y="10196"/>
                <a:ext cx="12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9761" name="Line 17"/>
              <p:cNvSpPr>
                <a:spLocks noChangeShapeType="1"/>
              </p:cNvSpPr>
              <p:nvPr/>
            </p:nvSpPr>
            <p:spPr bwMode="auto">
              <a:xfrm flipH="1">
                <a:off x="2963" y="11288"/>
                <a:ext cx="12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9762" name="Line 18"/>
              <p:cNvSpPr>
                <a:spLocks noChangeShapeType="1"/>
              </p:cNvSpPr>
              <p:nvPr/>
            </p:nvSpPr>
            <p:spPr bwMode="auto">
              <a:xfrm flipV="1">
                <a:off x="4403" y="10196"/>
                <a:ext cx="0" cy="46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59763" name="Line 19"/>
            <p:cNvSpPr>
              <a:spLocks noChangeShapeType="1"/>
            </p:cNvSpPr>
            <p:nvPr/>
          </p:nvSpPr>
          <p:spPr bwMode="auto">
            <a:xfrm>
              <a:off x="4643" y="11060"/>
              <a:ext cx="0" cy="46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9764" name="Text Box 20"/>
            <p:cNvSpPr txBox="1">
              <a:spLocks noChangeArrowheads="1"/>
            </p:cNvSpPr>
            <p:nvPr/>
          </p:nvSpPr>
          <p:spPr bwMode="auto">
            <a:xfrm>
              <a:off x="3237" y="10196"/>
              <a:ext cx="720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>
                  <a:ea typeface="宋体" panose="02010600030101010101" pitchFamily="2" charset="-122"/>
                </a:rPr>
                <a:t>反应物</a:t>
              </a:r>
            </a:p>
          </p:txBody>
        </p:sp>
        <p:sp>
          <p:nvSpPr>
            <p:cNvPr id="159765" name="Text Box 21"/>
            <p:cNvSpPr txBox="1">
              <a:spLocks noChangeArrowheads="1"/>
            </p:cNvSpPr>
            <p:nvPr/>
          </p:nvSpPr>
          <p:spPr bwMode="auto">
            <a:xfrm>
              <a:off x="4317" y="11444"/>
              <a:ext cx="720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>
                  <a:ea typeface="宋体" panose="02010600030101010101" pitchFamily="2" charset="-122"/>
                </a:rPr>
                <a:t>生成物</a:t>
              </a:r>
            </a:p>
          </p:txBody>
        </p:sp>
        <p:sp>
          <p:nvSpPr>
            <p:cNvPr id="159766" name="Text Box 22"/>
            <p:cNvSpPr txBox="1">
              <a:spLocks noChangeArrowheads="1"/>
            </p:cNvSpPr>
            <p:nvPr/>
          </p:nvSpPr>
          <p:spPr bwMode="auto">
            <a:xfrm>
              <a:off x="2877" y="9884"/>
              <a:ext cx="180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>
                  <a:ea typeface="宋体" panose="02010600030101010101" pitchFamily="2" charset="-122"/>
                </a:rPr>
                <a:t>能量</a:t>
              </a:r>
            </a:p>
          </p:txBody>
        </p:sp>
        <p:sp>
          <p:nvSpPr>
            <p:cNvPr id="159767" name="Text Box 23"/>
            <p:cNvSpPr txBox="1">
              <a:spLocks noChangeArrowheads="1"/>
            </p:cNvSpPr>
            <p:nvPr/>
          </p:nvSpPr>
          <p:spPr bwMode="auto">
            <a:xfrm>
              <a:off x="4677" y="10820"/>
              <a:ext cx="540" cy="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>
                  <a:latin typeface="宋体" panose="02010600030101010101" pitchFamily="2" charset="-122"/>
                  <a:ea typeface="宋体" panose="02010600030101010101" pitchFamily="2" charset="-122"/>
                </a:rPr>
                <a:t>放热反应</a:t>
              </a:r>
              <a:endParaRPr kumimoji="0" lang="zh-CN" altLang="en-US" sz="2400">
                <a:ea typeface="宋体" panose="02010600030101010101" pitchFamily="2" charset="-122"/>
              </a:endParaRPr>
            </a:p>
          </p:txBody>
        </p:sp>
        <p:sp>
          <p:nvSpPr>
            <p:cNvPr id="159768" name="Line 24"/>
            <p:cNvSpPr>
              <a:spLocks noChangeShapeType="1"/>
            </p:cNvSpPr>
            <p:nvPr/>
          </p:nvSpPr>
          <p:spPr bwMode="auto">
            <a:xfrm>
              <a:off x="6657" y="10508"/>
              <a:ext cx="1080" cy="0"/>
            </a:xfrm>
            <a:prstGeom prst="line">
              <a:avLst/>
            </a:prstGeom>
            <a:noFill/>
            <a:ln w="9525" cap="rnd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9769" name="Line 25"/>
            <p:cNvSpPr>
              <a:spLocks noChangeShapeType="1"/>
            </p:cNvSpPr>
            <p:nvPr/>
          </p:nvSpPr>
          <p:spPr bwMode="auto">
            <a:xfrm>
              <a:off x="7377" y="11600"/>
              <a:ext cx="1080" cy="0"/>
            </a:xfrm>
            <a:prstGeom prst="line">
              <a:avLst/>
            </a:prstGeom>
            <a:noFill/>
            <a:ln w="9525" cap="rnd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9770" name="Line 26"/>
            <p:cNvSpPr>
              <a:spLocks noChangeShapeType="1"/>
            </p:cNvSpPr>
            <p:nvPr/>
          </p:nvSpPr>
          <p:spPr bwMode="auto">
            <a:xfrm>
              <a:off x="7737" y="10508"/>
              <a:ext cx="720" cy="0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9771" name="Line 27"/>
            <p:cNvSpPr>
              <a:spLocks noChangeShapeType="1"/>
            </p:cNvSpPr>
            <p:nvPr/>
          </p:nvSpPr>
          <p:spPr bwMode="auto">
            <a:xfrm flipH="1">
              <a:off x="6657" y="11600"/>
              <a:ext cx="7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9772" name="Line 28"/>
            <p:cNvSpPr>
              <a:spLocks noChangeShapeType="1"/>
            </p:cNvSpPr>
            <p:nvPr/>
          </p:nvSpPr>
          <p:spPr bwMode="auto">
            <a:xfrm flipV="1">
              <a:off x="8097" y="10508"/>
              <a:ext cx="0" cy="46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9773" name="Text Box 29"/>
            <p:cNvSpPr txBox="1">
              <a:spLocks noChangeArrowheads="1"/>
            </p:cNvSpPr>
            <p:nvPr/>
          </p:nvSpPr>
          <p:spPr bwMode="auto">
            <a:xfrm>
              <a:off x="8131" y="10892"/>
              <a:ext cx="540" cy="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>
                  <a:latin typeface="宋体" panose="02010600030101010101" pitchFamily="2" charset="-122"/>
                  <a:ea typeface="宋体" panose="02010600030101010101" pitchFamily="2" charset="-122"/>
                </a:rPr>
                <a:t>吸热反应</a:t>
              </a:r>
              <a:endParaRPr kumimoji="0" lang="zh-CN" altLang="en-US" sz="2400">
                <a:ea typeface="宋体" panose="02010600030101010101" pitchFamily="2" charset="-122"/>
              </a:endParaRPr>
            </a:p>
          </p:txBody>
        </p:sp>
        <p:sp>
          <p:nvSpPr>
            <p:cNvPr id="159774" name="Line 30"/>
            <p:cNvSpPr>
              <a:spLocks noChangeShapeType="1"/>
            </p:cNvSpPr>
            <p:nvPr/>
          </p:nvSpPr>
          <p:spPr bwMode="auto">
            <a:xfrm>
              <a:off x="8097" y="11132"/>
              <a:ext cx="0" cy="46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9775" name="Freeform 31"/>
            <p:cNvSpPr>
              <a:spLocks/>
            </p:cNvSpPr>
            <p:nvPr/>
          </p:nvSpPr>
          <p:spPr bwMode="auto">
            <a:xfrm>
              <a:off x="7320" y="10508"/>
              <a:ext cx="777" cy="1057"/>
            </a:xfrm>
            <a:custGeom>
              <a:avLst/>
              <a:gdLst>
                <a:gd name="T0" fmla="*/ 777 w 777"/>
                <a:gd name="T1" fmla="*/ 0 h 1057"/>
                <a:gd name="T2" fmla="*/ 510 w 777"/>
                <a:gd name="T3" fmla="*/ 187 h 1057"/>
                <a:gd name="T4" fmla="*/ 330 w 777"/>
                <a:gd name="T5" fmla="*/ 352 h 1057"/>
                <a:gd name="T6" fmla="*/ 150 w 777"/>
                <a:gd name="T7" fmla="*/ 682 h 1057"/>
                <a:gd name="T8" fmla="*/ 0 w 777"/>
                <a:gd name="T9" fmla="*/ 1057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7" h="1057">
                  <a:moveTo>
                    <a:pt x="777" y="0"/>
                  </a:moveTo>
                  <a:lnTo>
                    <a:pt x="510" y="187"/>
                  </a:lnTo>
                  <a:lnTo>
                    <a:pt x="330" y="352"/>
                  </a:lnTo>
                  <a:lnTo>
                    <a:pt x="150" y="682"/>
                  </a:lnTo>
                  <a:lnTo>
                    <a:pt x="0" y="1057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9776" name="Text Box 32"/>
            <p:cNvSpPr txBox="1">
              <a:spLocks noChangeArrowheads="1"/>
            </p:cNvSpPr>
            <p:nvPr/>
          </p:nvSpPr>
          <p:spPr bwMode="auto">
            <a:xfrm>
              <a:off x="6657" y="11288"/>
              <a:ext cx="720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>
                  <a:ea typeface="宋体" panose="02010600030101010101" pitchFamily="2" charset="-122"/>
                </a:rPr>
                <a:t>反应物</a:t>
              </a:r>
            </a:p>
          </p:txBody>
        </p:sp>
        <p:sp>
          <p:nvSpPr>
            <p:cNvPr id="159777" name="Text Box 33"/>
            <p:cNvSpPr txBox="1">
              <a:spLocks noChangeArrowheads="1"/>
            </p:cNvSpPr>
            <p:nvPr/>
          </p:nvSpPr>
          <p:spPr bwMode="auto">
            <a:xfrm>
              <a:off x="7737" y="10196"/>
              <a:ext cx="720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just"/>
              <a:r>
                <a:rPr kumimoji="0" lang="zh-CN" altLang="en-US" sz="2400">
                  <a:ea typeface="宋体" panose="02010600030101010101" pitchFamily="2" charset="-122"/>
                </a:rPr>
                <a:t>生成物</a:t>
              </a:r>
            </a:p>
          </p:txBody>
        </p:sp>
      </p:grpSp>
      <p:sp>
        <p:nvSpPr>
          <p:cNvPr id="159780" name="Rectangle 36"/>
          <p:cNvSpPr>
            <a:spLocks noChangeArrowheads="1"/>
          </p:cNvSpPr>
          <p:nvPr/>
        </p:nvSpPr>
        <p:spPr bwMode="auto">
          <a:xfrm>
            <a:off x="2440021" y="5651979"/>
            <a:ext cx="2037737" cy="64633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algn="ctr"/>
            <a:r>
              <a:rPr kumimoji="0" lang="zh-CN" altLang="en-US" dirty="0" smtClean="0">
                <a:solidFill>
                  <a:srgbClr val="BF2107"/>
                </a:solidFill>
              </a:rPr>
              <a:t>放热反应</a:t>
            </a:r>
            <a:endParaRPr kumimoji="0" lang="zh-CN" altLang="en-US" dirty="0">
              <a:solidFill>
                <a:srgbClr val="BF2107"/>
              </a:solidFill>
            </a:endParaRPr>
          </a:p>
        </p:txBody>
      </p:sp>
      <p:sp>
        <p:nvSpPr>
          <p:cNvPr id="159781" name="Rectangle 37"/>
          <p:cNvSpPr>
            <a:spLocks noChangeArrowheads="1"/>
          </p:cNvSpPr>
          <p:nvPr/>
        </p:nvSpPr>
        <p:spPr bwMode="auto">
          <a:xfrm>
            <a:off x="6991748" y="5674951"/>
            <a:ext cx="2152252" cy="64633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ctr"/>
            <a:r>
              <a:rPr kumimoji="0" lang="zh-CN" altLang="en-US" dirty="0" smtClean="0">
                <a:solidFill>
                  <a:srgbClr val="BF2107"/>
                </a:solidFill>
              </a:rPr>
              <a:t>吸热反应</a:t>
            </a:r>
            <a:endParaRPr kumimoji="0" lang="zh-CN" altLang="en-US" dirty="0">
              <a:solidFill>
                <a:srgbClr val="BF2107"/>
              </a:solidFill>
            </a:endParaRPr>
          </a:p>
        </p:txBody>
      </p:sp>
      <p:sp>
        <p:nvSpPr>
          <p:cNvPr id="37" name="Text Box 4"/>
          <p:cNvSpPr txBox="1">
            <a:spLocks noChangeArrowheads="1"/>
          </p:cNvSpPr>
          <p:nvPr/>
        </p:nvSpPr>
        <p:spPr bwMode="auto">
          <a:xfrm>
            <a:off x="115687" y="5632251"/>
            <a:ext cx="2324334" cy="641350"/>
          </a:xfrm>
          <a:prstGeom prst="rect">
            <a:avLst/>
          </a:prstGeom>
          <a:solidFill>
            <a:srgbClr val="FF99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+mn-ea"/>
                <a:ea typeface="+mn-ea"/>
              </a:rPr>
              <a:t>若</a:t>
            </a:r>
            <a:r>
              <a:rPr lang="en-US" altLang="zh-CN" dirty="0">
                <a:latin typeface="+mn-ea"/>
                <a:ea typeface="+mn-ea"/>
              </a:rPr>
              <a:t>E</a:t>
            </a:r>
            <a:r>
              <a:rPr lang="zh-CN" altLang="en-US" baseline="-25000" dirty="0">
                <a:latin typeface="+mn-ea"/>
                <a:ea typeface="+mn-ea"/>
              </a:rPr>
              <a:t>反</a:t>
            </a:r>
            <a:r>
              <a:rPr lang="en-US" altLang="zh-CN" dirty="0">
                <a:latin typeface="+mn-ea"/>
                <a:ea typeface="+mn-ea"/>
              </a:rPr>
              <a:t>&gt; E</a:t>
            </a:r>
            <a:r>
              <a:rPr lang="zh-CN" altLang="en-US" baseline="-25000" dirty="0" smtClean="0">
                <a:latin typeface="+mn-ea"/>
                <a:ea typeface="+mn-ea"/>
              </a:rPr>
              <a:t>生</a:t>
            </a:r>
            <a:endParaRPr lang="zh-CN" altLang="en-US" baseline="-25000" dirty="0">
              <a:latin typeface="+mn-ea"/>
              <a:ea typeface="+mn-ea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4845663" y="5664710"/>
            <a:ext cx="2228427" cy="641350"/>
          </a:xfrm>
          <a:prstGeom prst="rect">
            <a:avLst/>
          </a:prstGeom>
          <a:solidFill>
            <a:srgbClr val="FF00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+mn-ea"/>
                <a:ea typeface="+mn-ea"/>
              </a:rPr>
              <a:t>若</a:t>
            </a:r>
            <a:r>
              <a:rPr lang="en-US" altLang="zh-CN" dirty="0">
                <a:latin typeface="+mn-ea"/>
                <a:ea typeface="+mn-ea"/>
              </a:rPr>
              <a:t>E</a:t>
            </a:r>
            <a:r>
              <a:rPr lang="zh-CN" altLang="en-US" baseline="-25000" dirty="0">
                <a:latin typeface="+mn-ea"/>
                <a:ea typeface="+mn-ea"/>
              </a:rPr>
              <a:t>反</a:t>
            </a:r>
            <a:r>
              <a:rPr lang="en-US" altLang="zh-CN" dirty="0">
                <a:latin typeface="+mn-ea"/>
                <a:ea typeface="+mn-ea"/>
              </a:rPr>
              <a:t>&lt; E</a:t>
            </a:r>
            <a:r>
              <a:rPr lang="zh-CN" altLang="en-US" baseline="-25000" dirty="0" smtClean="0">
                <a:latin typeface="+mn-ea"/>
                <a:ea typeface="+mn-ea"/>
              </a:rPr>
              <a:t>生</a:t>
            </a:r>
            <a:endParaRPr lang="zh-CN" altLang="en-US" baseline="-25000" dirty="0">
              <a:latin typeface="+mn-ea"/>
              <a:ea typeface="+mn-ea"/>
            </a:endParaRPr>
          </a:p>
        </p:txBody>
      </p:sp>
      <p:sp>
        <p:nvSpPr>
          <p:cNvPr id="39" name="Rectangle 2"/>
          <p:cNvSpPr txBox="1">
            <a:spLocks noChangeArrowheads="1"/>
          </p:cNvSpPr>
          <p:nvPr/>
        </p:nvSpPr>
        <p:spPr>
          <a:xfrm>
            <a:off x="25353" y="-23743"/>
            <a:ext cx="5986509" cy="520261"/>
          </a:xfrm>
          <a:prstGeom prst="rect">
            <a:avLst/>
          </a:prstGeom>
          <a:solidFill>
            <a:srgbClr val="FF9900"/>
          </a:solidFill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kumimoji="0" lang="en-US" altLang="zh-CN" sz="3200" b="0" dirty="0" smtClean="0">
                <a:latin typeface="+mn-ea"/>
                <a:ea typeface="+mn-ea"/>
              </a:rPr>
              <a:t>3</a:t>
            </a:r>
            <a:r>
              <a:rPr kumimoji="0" lang="zh-CN" altLang="en-US" sz="3200" b="0" dirty="0" smtClean="0">
                <a:latin typeface="+mn-ea"/>
                <a:ea typeface="+mn-ea"/>
              </a:rPr>
              <a:t>化学反应中能量变化的微观解释</a:t>
            </a:r>
            <a:endParaRPr kumimoji="0" lang="zh-CN" altLang="en-US" sz="3200" b="0" dirty="0">
              <a:latin typeface="+mn-e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217576" y="1916832"/>
            <a:ext cx="4752528" cy="2876206"/>
          </a:xfrm>
        </p:spPr>
        <p:txBody>
          <a:bodyPr/>
          <a:lstStyle/>
          <a:p>
            <a:pPr>
              <a:buFontTx/>
              <a:buNone/>
            </a:pPr>
            <a:r>
              <a:rPr lang="zh-CN" altLang="en-US" sz="2800" b="1" dirty="0">
                <a:latin typeface="+mn-ea"/>
                <a:cs typeface=""/>
              </a:rPr>
              <a:t>（</a:t>
            </a:r>
            <a:r>
              <a:rPr lang="en-US" altLang="zh-CN" sz="2800" b="1" dirty="0">
                <a:latin typeface="+mn-ea"/>
                <a:cs typeface=""/>
              </a:rPr>
              <a:t>1</a:t>
            </a:r>
            <a:r>
              <a:rPr lang="zh-CN" altLang="en-US" sz="2800" b="1" dirty="0">
                <a:latin typeface="+mn-ea"/>
                <a:cs typeface=""/>
              </a:rPr>
              <a:t>）所有燃料的燃烧反应        </a:t>
            </a:r>
          </a:p>
          <a:p>
            <a:pPr>
              <a:buFontTx/>
              <a:buNone/>
            </a:pPr>
            <a:r>
              <a:rPr lang="zh-CN" altLang="en-US" sz="2800" b="1" dirty="0">
                <a:latin typeface="+mn-ea"/>
                <a:cs typeface=""/>
              </a:rPr>
              <a:t>（</a:t>
            </a:r>
            <a:r>
              <a:rPr lang="en-US" altLang="zh-CN" sz="2800" b="1" dirty="0">
                <a:latin typeface="+mn-ea"/>
                <a:cs typeface=""/>
              </a:rPr>
              <a:t>2</a:t>
            </a:r>
            <a:r>
              <a:rPr lang="zh-CN" altLang="en-US" sz="2800" b="1" dirty="0">
                <a:latin typeface="+mn-ea"/>
                <a:cs typeface=""/>
              </a:rPr>
              <a:t>）中和反应 </a:t>
            </a:r>
          </a:p>
          <a:p>
            <a:pPr>
              <a:buFontTx/>
              <a:buNone/>
            </a:pPr>
            <a:r>
              <a:rPr lang="zh-CN" altLang="en-US" sz="2800" b="1" dirty="0">
                <a:latin typeface="+mn-ea"/>
                <a:cs typeface=""/>
              </a:rPr>
              <a:t>（</a:t>
            </a:r>
            <a:r>
              <a:rPr lang="en-US" altLang="zh-CN" sz="2800" b="1" dirty="0">
                <a:latin typeface="+mn-ea"/>
                <a:cs typeface=""/>
              </a:rPr>
              <a:t>3</a:t>
            </a:r>
            <a:r>
              <a:rPr lang="zh-CN" altLang="en-US" sz="2800" b="1" dirty="0">
                <a:latin typeface="+mn-ea"/>
                <a:cs typeface=""/>
              </a:rPr>
              <a:t>）</a:t>
            </a:r>
            <a:r>
              <a:rPr lang="zh-CN" altLang="en-US" sz="2800" b="1" dirty="0">
                <a:solidFill>
                  <a:srgbClr val="FF00FF"/>
                </a:solidFill>
                <a:latin typeface="+mn-ea"/>
                <a:cs typeface=""/>
              </a:rPr>
              <a:t>大多数</a:t>
            </a:r>
            <a:r>
              <a:rPr lang="zh-CN" altLang="en-US" sz="2800" b="1" dirty="0">
                <a:solidFill>
                  <a:srgbClr val="0000FF"/>
                </a:solidFill>
                <a:latin typeface="+mn-ea"/>
                <a:cs typeface=""/>
              </a:rPr>
              <a:t>化合</a:t>
            </a:r>
            <a:r>
              <a:rPr lang="zh-CN" altLang="en-US" sz="2800" b="1" dirty="0">
                <a:latin typeface="+mn-ea"/>
                <a:cs typeface=""/>
              </a:rPr>
              <a:t>反应 </a:t>
            </a:r>
          </a:p>
          <a:p>
            <a:pPr>
              <a:buFontTx/>
              <a:buNone/>
            </a:pPr>
            <a:r>
              <a:rPr lang="zh-CN" altLang="en-US" sz="2800" b="1" dirty="0">
                <a:latin typeface="+mn-ea"/>
                <a:cs typeface=""/>
              </a:rPr>
              <a:t>（</a:t>
            </a:r>
            <a:r>
              <a:rPr lang="en-US" altLang="zh-CN" sz="2800" b="1" dirty="0">
                <a:latin typeface="+mn-ea"/>
                <a:cs typeface=""/>
              </a:rPr>
              <a:t>4</a:t>
            </a:r>
            <a:r>
              <a:rPr lang="zh-CN" altLang="en-US" sz="2800" b="1" dirty="0">
                <a:latin typeface="+mn-ea"/>
                <a:cs typeface=""/>
              </a:rPr>
              <a:t>）活泼金属跟水或酸反应</a:t>
            </a:r>
          </a:p>
          <a:p>
            <a:pPr>
              <a:buFontTx/>
              <a:buNone/>
            </a:pPr>
            <a:r>
              <a:rPr lang="zh-CN" altLang="en-US" sz="2800" b="1" dirty="0">
                <a:latin typeface="+mn-ea"/>
                <a:cs typeface=""/>
              </a:rPr>
              <a:t>（</a:t>
            </a:r>
            <a:r>
              <a:rPr lang="en-US" altLang="zh-CN" sz="2800" b="1" dirty="0">
                <a:latin typeface="+mn-ea"/>
                <a:cs typeface=""/>
              </a:rPr>
              <a:t>5</a:t>
            </a:r>
            <a:r>
              <a:rPr lang="zh-CN" altLang="en-US" sz="2800" b="1" dirty="0">
                <a:latin typeface="+mn-ea"/>
                <a:cs typeface=""/>
              </a:rPr>
              <a:t>）物质的缓慢氧化</a:t>
            </a:r>
          </a:p>
        </p:txBody>
      </p:sp>
      <p:sp>
        <p:nvSpPr>
          <p:cNvPr id="88067" name="Rectangle 3"/>
          <p:cNvSpPr>
            <a:spLocks noChangeArrowheads="1"/>
          </p:cNvSpPr>
          <p:nvPr/>
        </p:nvSpPr>
        <p:spPr bwMode="auto">
          <a:xfrm>
            <a:off x="1" y="1143993"/>
            <a:ext cx="305724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dirty="0">
                <a:solidFill>
                  <a:srgbClr val="0000FF"/>
                </a:solidFill>
                <a:ea typeface="华文细黑" panose="02010600040101010101" pitchFamily="2" charset="-122"/>
              </a:rPr>
              <a:t>常见的</a:t>
            </a:r>
            <a:r>
              <a:rPr lang="zh-CN" altLang="en-US" sz="3200" dirty="0" smtClean="0">
                <a:solidFill>
                  <a:srgbClr val="0000FF"/>
                </a:solidFill>
                <a:ea typeface="华文细黑" panose="02010600040101010101" pitchFamily="2" charset="-122"/>
              </a:rPr>
              <a:t>放热过程</a:t>
            </a:r>
            <a:endParaRPr lang="zh-CN" altLang="en-US" sz="3200" dirty="0">
              <a:solidFill>
                <a:srgbClr val="0000FF"/>
              </a:solidFill>
              <a:ea typeface="华文细黑" panose="02010600040101010101" pitchFamily="2" charset="-122"/>
            </a:endParaRPr>
          </a:p>
        </p:txBody>
      </p:sp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-205184" y="2042231"/>
            <a:ext cx="368562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ea typeface="宋体" panose="02010600030101010101" pitchFamily="2" charset="-122"/>
              </a:rPr>
              <a:t>（</a:t>
            </a:r>
            <a:r>
              <a:rPr lang="en-US" altLang="zh-CN" sz="3200" dirty="0" smtClean="0">
                <a:ea typeface="宋体" panose="02010600030101010101" pitchFamily="2" charset="-122"/>
              </a:rPr>
              <a:t>1</a:t>
            </a:r>
            <a:r>
              <a:rPr lang="zh-CN" altLang="en-US" sz="3200" dirty="0" smtClean="0">
                <a:ea typeface="宋体" panose="02010600030101010101" pitchFamily="2" charset="-122"/>
              </a:rPr>
              <a:t>）浓</a:t>
            </a:r>
            <a:r>
              <a:rPr lang="zh-CN" altLang="en-US" sz="3200" dirty="0">
                <a:ea typeface="宋体" panose="02010600030101010101" pitchFamily="2" charset="-122"/>
              </a:rPr>
              <a:t>硫酸溶于水</a:t>
            </a:r>
          </a:p>
        </p:txBody>
      </p:sp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-195812" y="2627006"/>
            <a:ext cx="368562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ea typeface="宋体" panose="02010600030101010101" pitchFamily="2" charset="-122"/>
              </a:rPr>
              <a:t>（</a:t>
            </a:r>
            <a:r>
              <a:rPr lang="en-US" altLang="zh-CN" sz="3200" dirty="0" smtClean="0">
                <a:ea typeface="宋体" panose="02010600030101010101" pitchFamily="2" charset="-122"/>
              </a:rPr>
              <a:t>2</a:t>
            </a:r>
            <a:r>
              <a:rPr lang="zh-CN" altLang="en-US" sz="3200" dirty="0" smtClean="0">
                <a:ea typeface="宋体" panose="02010600030101010101" pitchFamily="2" charset="-122"/>
              </a:rPr>
              <a:t>）生石灰</a:t>
            </a:r>
            <a:r>
              <a:rPr lang="zh-CN" altLang="en-US" sz="3200" dirty="0">
                <a:ea typeface="宋体" panose="02010600030101010101" pitchFamily="2" charset="-122"/>
              </a:rPr>
              <a:t>溶于水</a:t>
            </a:r>
          </a:p>
        </p:txBody>
      </p:sp>
      <p:sp>
        <p:nvSpPr>
          <p:cNvPr id="88070" name="Text Box 6"/>
          <p:cNvSpPr txBox="1">
            <a:spLocks noChangeArrowheads="1"/>
          </p:cNvSpPr>
          <p:nvPr/>
        </p:nvSpPr>
        <p:spPr bwMode="auto">
          <a:xfrm>
            <a:off x="-195812" y="3211781"/>
            <a:ext cx="441338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ea typeface="宋体" panose="02010600030101010101" pitchFamily="2" charset="-122"/>
              </a:rPr>
              <a:t>（</a:t>
            </a:r>
            <a:r>
              <a:rPr lang="en-US" altLang="zh-CN" sz="3200" dirty="0" smtClean="0">
                <a:ea typeface="宋体" panose="02010600030101010101" pitchFamily="2" charset="-122"/>
              </a:rPr>
              <a:t>3</a:t>
            </a:r>
            <a:r>
              <a:rPr lang="zh-CN" altLang="en-US" sz="3200" dirty="0" smtClean="0">
                <a:ea typeface="宋体" panose="02010600030101010101" pitchFamily="2" charset="-122"/>
              </a:rPr>
              <a:t>）固体</a:t>
            </a:r>
            <a:r>
              <a:rPr lang="en-US" altLang="zh-CN" sz="3200" dirty="0" err="1">
                <a:ea typeface="宋体" panose="02010600030101010101" pitchFamily="2" charset="-122"/>
              </a:rPr>
              <a:t>NaOH</a:t>
            </a:r>
            <a:r>
              <a:rPr lang="zh-CN" altLang="en-US" sz="3200" dirty="0">
                <a:ea typeface="宋体" panose="02010600030101010101" pitchFamily="2" charset="-122"/>
              </a:rPr>
              <a:t>溶于水</a:t>
            </a:r>
          </a:p>
        </p:txBody>
      </p:sp>
      <p:sp>
        <p:nvSpPr>
          <p:cNvPr id="88072" name="Rectangle 8"/>
          <p:cNvSpPr>
            <a:spLocks noChangeArrowheads="1"/>
          </p:cNvSpPr>
          <p:nvPr/>
        </p:nvSpPr>
        <p:spPr bwMode="auto">
          <a:xfrm>
            <a:off x="4860032" y="1143993"/>
            <a:ext cx="346761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0" lang="zh-CN" altLang="en-US" sz="3200" b="0" dirty="0">
                <a:solidFill>
                  <a:srgbClr val="FF0066"/>
                </a:solidFill>
                <a:latin typeface="+mn-ea"/>
                <a:ea typeface="+mn-ea"/>
              </a:rPr>
              <a:t>常见的放热反应：</a:t>
            </a:r>
          </a:p>
        </p:txBody>
      </p:sp>
      <p:sp>
        <p:nvSpPr>
          <p:cNvPr id="2" name="矩形 1"/>
          <p:cNvSpPr/>
          <p:nvPr/>
        </p:nvSpPr>
        <p:spPr>
          <a:xfrm>
            <a:off x="-205184" y="3796556"/>
            <a:ext cx="326243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）形成化学键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5354" y="-23743"/>
            <a:ext cx="4283968" cy="520261"/>
          </a:xfrm>
          <a:prstGeom prst="rect">
            <a:avLst/>
          </a:prstGeom>
          <a:solidFill>
            <a:srgbClr val="FF9900"/>
          </a:solidFill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kumimoji="0" lang="en-US" altLang="zh-CN" sz="3200" b="0" dirty="0" smtClean="0">
                <a:latin typeface="+mn-ea"/>
                <a:ea typeface="+mn-ea"/>
              </a:rPr>
              <a:t>4</a:t>
            </a:r>
            <a:r>
              <a:rPr kumimoji="0" lang="zh-CN" altLang="en-US" sz="3200" b="0" dirty="0" smtClean="0">
                <a:latin typeface="+mn-ea"/>
                <a:ea typeface="+mn-ea"/>
              </a:rPr>
              <a:t>放热过程、放热反应</a:t>
            </a:r>
            <a:endParaRPr kumimoji="0" lang="zh-CN" altLang="en-US" sz="3200" b="0" dirty="0">
              <a:latin typeface="+mn-e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ext Box 2">
            <a:hlinkClick r:id="rId2" action="ppaction://hlinkfile"/>
          </p:cNvPr>
          <p:cNvSpPr txBox="1">
            <a:spLocks noChangeArrowheads="1"/>
          </p:cNvSpPr>
          <p:nvPr/>
        </p:nvSpPr>
        <p:spPr bwMode="auto">
          <a:xfrm>
            <a:off x="0" y="494137"/>
            <a:ext cx="6948264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innerShdw blurRad="63500" dist="50800" dir="10800000">
              <a:prstClr val="black">
                <a:alpha val="50000"/>
              </a:prstClr>
            </a:innerShdw>
          </a:effectLst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 smtClean="0">
                <a:solidFill>
                  <a:srgbClr val="800080"/>
                </a:solidFill>
                <a:latin typeface="+mn-ea"/>
                <a:ea typeface="+mn-ea"/>
              </a:rPr>
              <a:t>分组实验</a:t>
            </a:r>
            <a:r>
              <a:rPr lang="en-US" altLang="zh-CN" sz="3200" dirty="0" smtClean="0">
                <a:solidFill>
                  <a:srgbClr val="800080"/>
                </a:solidFill>
                <a:latin typeface="+mn-ea"/>
                <a:ea typeface="+mn-ea"/>
              </a:rPr>
              <a:t>【</a:t>
            </a:r>
            <a:r>
              <a:rPr lang="zh-CN" altLang="en-US" sz="3200" dirty="0" smtClean="0">
                <a:solidFill>
                  <a:srgbClr val="800080"/>
                </a:solidFill>
                <a:latin typeface="+mn-ea"/>
                <a:ea typeface="+mn-ea"/>
              </a:rPr>
              <a:t>实验</a:t>
            </a:r>
            <a:r>
              <a:rPr lang="en-US" altLang="zh-CN" sz="3200" dirty="0" smtClean="0">
                <a:solidFill>
                  <a:srgbClr val="800080"/>
                </a:solidFill>
                <a:latin typeface="+mn-ea"/>
                <a:ea typeface="+mn-ea"/>
              </a:rPr>
              <a:t>2-3】</a:t>
            </a:r>
            <a:r>
              <a:rPr lang="zh-CN" altLang="en-US" sz="3200" dirty="0" smtClean="0">
                <a:solidFill>
                  <a:srgbClr val="800080"/>
                </a:solidFill>
                <a:latin typeface="+mn-ea"/>
                <a:ea typeface="+mn-ea"/>
              </a:rPr>
              <a:t>酸</a:t>
            </a:r>
            <a:r>
              <a:rPr lang="zh-CN" altLang="en-US" sz="3200" dirty="0">
                <a:solidFill>
                  <a:srgbClr val="800080"/>
                </a:solidFill>
                <a:latin typeface="+mn-ea"/>
                <a:ea typeface="+mn-ea"/>
              </a:rPr>
              <a:t>碱中和反应</a:t>
            </a:r>
          </a:p>
        </p:txBody>
      </p:sp>
      <p:graphicFrame>
        <p:nvGraphicFramePr>
          <p:cNvPr id="106499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2640310"/>
              </p:ext>
            </p:extLst>
          </p:nvPr>
        </p:nvGraphicFramePr>
        <p:xfrm>
          <a:off x="161983" y="1420417"/>
          <a:ext cx="8566596" cy="2057401"/>
        </p:xfrm>
        <a:graphic>
          <a:graphicData uri="http://schemas.openxmlformats.org/drawingml/2006/table">
            <a:tbl>
              <a:tblPr/>
              <a:tblGrid>
                <a:gridCol w="2085876"/>
                <a:gridCol w="3332253"/>
                <a:gridCol w="3148467"/>
              </a:tblGrid>
              <a:tr h="11064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盐酸温度</a:t>
                      </a:r>
                      <a:r>
                        <a:rPr kumimoji="0" lang="en-US" alt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/℃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NaOH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溶液温度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/℃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中和反应后温度</a:t>
                      </a:r>
                      <a:r>
                        <a:rPr kumimoji="0" lang="en-US" alt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/</a:t>
                      </a:r>
                      <a:r>
                        <a:rPr kumimoji="0" lang="en-US" alt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℃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09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6515" name="Text Box 19"/>
          <p:cNvSpPr txBox="1">
            <a:spLocks noChangeArrowheads="1"/>
          </p:cNvSpPr>
          <p:nvPr/>
        </p:nvSpPr>
        <p:spPr bwMode="auto">
          <a:xfrm>
            <a:off x="234852" y="4389657"/>
            <a:ext cx="595227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008000"/>
                </a:solidFill>
                <a:latin typeface="+mn-ea"/>
                <a:ea typeface="+mn-ea"/>
              </a:rPr>
              <a:t>结论：</a:t>
            </a:r>
            <a:r>
              <a:rPr lang="zh-CN" altLang="en-US" sz="3200" dirty="0">
                <a:solidFill>
                  <a:srgbClr val="FF3300"/>
                </a:solidFill>
                <a:latin typeface="+mn-ea"/>
                <a:ea typeface="+mn-ea"/>
              </a:rPr>
              <a:t>中和反应都是放热反应。</a:t>
            </a:r>
          </a:p>
        </p:txBody>
      </p:sp>
      <p:sp>
        <p:nvSpPr>
          <p:cNvPr id="106516" name="Text Box 20"/>
          <p:cNvSpPr txBox="1">
            <a:spLocks noChangeArrowheads="1"/>
          </p:cNvSpPr>
          <p:nvPr/>
        </p:nvSpPr>
        <p:spPr bwMode="auto">
          <a:xfrm>
            <a:off x="234852" y="3695861"/>
            <a:ext cx="465864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008000"/>
                </a:solidFill>
                <a:latin typeface="+mn-ea"/>
                <a:ea typeface="+mn-ea"/>
              </a:rPr>
              <a:t>实质：</a:t>
            </a:r>
            <a:r>
              <a:rPr lang="en-US" altLang="zh-CN" sz="3200" dirty="0">
                <a:solidFill>
                  <a:srgbClr val="FF3300"/>
                </a:solidFill>
                <a:latin typeface="+mn-ea"/>
                <a:ea typeface="+mn-ea"/>
              </a:rPr>
              <a:t>H</a:t>
            </a:r>
            <a:r>
              <a:rPr lang="en-US" altLang="zh-CN" sz="3200" baseline="30000" dirty="0">
                <a:solidFill>
                  <a:srgbClr val="FF3300"/>
                </a:solidFill>
                <a:latin typeface="+mn-ea"/>
                <a:ea typeface="+mn-ea"/>
              </a:rPr>
              <a:t>+</a:t>
            </a:r>
            <a:r>
              <a:rPr lang="en-US" altLang="zh-CN" sz="3200" dirty="0">
                <a:solidFill>
                  <a:srgbClr val="FF3300"/>
                </a:solidFill>
                <a:latin typeface="+mn-ea"/>
                <a:ea typeface="+mn-ea"/>
              </a:rPr>
              <a:t>  +  OH</a:t>
            </a:r>
            <a:r>
              <a:rPr lang="zh-CN" altLang="en-US" sz="3200" baseline="30000" dirty="0">
                <a:solidFill>
                  <a:srgbClr val="FF3300"/>
                </a:solidFill>
                <a:latin typeface="+mn-ea"/>
                <a:ea typeface="+mn-ea"/>
              </a:rPr>
              <a:t>－</a:t>
            </a:r>
            <a:r>
              <a:rPr lang="zh-CN" altLang="en-US" sz="3200" dirty="0">
                <a:solidFill>
                  <a:srgbClr val="FF3300"/>
                </a:solidFill>
                <a:latin typeface="+mn-ea"/>
                <a:ea typeface="+mn-ea"/>
              </a:rPr>
              <a:t> </a:t>
            </a:r>
            <a:r>
              <a:rPr lang="en-US" altLang="zh-CN" sz="3200" dirty="0" smtClean="0">
                <a:solidFill>
                  <a:srgbClr val="FF3300"/>
                </a:solidFill>
                <a:latin typeface="+mn-ea"/>
                <a:ea typeface="+mn-ea"/>
              </a:rPr>
              <a:t>= </a:t>
            </a:r>
            <a:r>
              <a:rPr lang="en-US" altLang="zh-CN" sz="3200" dirty="0">
                <a:solidFill>
                  <a:srgbClr val="FF3300"/>
                </a:solidFill>
                <a:latin typeface="+mn-ea"/>
                <a:ea typeface="+mn-ea"/>
              </a:rPr>
              <a:t>H</a:t>
            </a:r>
            <a:r>
              <a:rPr lang="en-US" altLang="zh-CN" sz="3200" baseline="-25000" dirty="0">
                <a:solidFill>
                  <a:srgbClr val="FF3300"/>
                </a:solidFill>
                <a:latin typeface="+mn-ea"/>
                <a:ea typeface="+mn-ea"/>
              </a:rPr>
              <a:t>2</a:t>
            </a:r>
            <a:r>
              <a:rPr lang="en-US" altLang="zh-CN" sz="3200" dirty="0">
                <a:solidFill>
                  <a:srgbClr val="FF3300"/>
                </a:solidFill>
                <a:latin typeface="+mn-ea"/>
                <a:ea typeface="+mn-ea"/>
              </a:rPr>
              <a:t>O</a:t>
            </a: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25354" y="-23743"/>
            <a:ext cx="5266726" cy="520261"/>
          </a:xfrm>
          <a:prstGeom prst="rect">
            <a:avLst/>
          </a:prstGeom>
          <a:solidFill>
            <a:srgbClr val="FF9900"/>
          </a:solidFill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kumimoji="0" lang="en-US" altLang="zh-CN" sz="3200" b="0" dirty="0" smtClean="0">
                <a:latin typeface="+mn-ea"/>
                <a:ea typeface="+mn-ea"/>
              </a:rPr>
              <a:t>4</a:t>
            </a:r>
            <a:r>
              <a:rPr kumimoji="0" lang="zh-CN" altLang="en-US" sz="3200" b="0" dirty="0" smtClean="0">
                <a:latin typeface="+mn-ea"/>
                <a:ea typeface="+mn-ea"/>
              </a:rPr>
              <a:t>放热过程、放热反应</a:t>
            </a:r>
            <a:r>
              <a:rPr kumimoji="0" lang="en-US" altLang="zh-CN" sz="3200" b="0" dirty="0" smtClean="0">
                <a:latin typeface="+mn-ea"/>
                <a:ea typeface="+mn-ea"/>
              </a:rPr>
              <a:t>—</a:t>
            </a:r>
            <a:r>
              <a:rPr kumimoji="0" lang="zh-CN" altLang="en-US" sz="3200" b="0" dirty="0" smtClean="0">
                <a:latin typeface="+mn-ea"/>
                <a:ea typeface="+mn-ea"/>
              </a:rPr>
              <a:t>验证</a:t>
            </a:r>
            <a:endParaRPr kumimoji="0" lang="zh-CN" altLang="en-US" sz="3200" b="0" dirty="0">
              <a:latin typeface="+mn-ea"/>
              <a:ea typeface="+mn-ea"/>
            </a:endParaRP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95966" y="5192475"/>
            <a:ext cx="9048034" cy="1077218"/>
          </a:xfrm>
          <a:prstGeom prst="rect">
            <a:avLst/>
          </a:prstGeom>
          <a:noFill/>
          <a:ln w="76200" cmpd="tri">
            <a:solidFill>
              <a:srgbClr val="0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FF"/>
                </a:solidFill>
                <a:latin typeface="+mn-ea"/>
                <a:ea typeface="+mn-ea"/>
              </a:rPr>
              <a:t>酸与碱发生中和反应生成</a:t>
            </a:r>
            <a:r>
              <a:rPr lang="zh-CN" altLang="en-US" sz="3200" dirty="0">
                <a:latin typeface="+mn-ea"/>
                <a:ea typeface="+mn-ea"/>
              </a:rPr>
              <a:t> </a:t>
            </a:r>
            <a:r>
              <a:rPr lang="en-US" altLang="zh-CN" sz="32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1</a:t>
            </a:r>
            <a:r>
              <a:rPr lang="en-US" altLang="zh-CN" sz="3200" dirty="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 </a:t>
            </a:r>
            <a:r>
              <a:rPr lang="en-US" altLang="zh-CN" sz="3200" dirty="0" err="1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mol</a:t>
            </a:r>
            <a:r>
              <a:rPr lang="en-US" altLang="zh-CN" sz="3200" dirty="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 H</a:t>
            </a:r>
            <a:r>
              <a:rPr lang="en-US" altLang="zh-CN" sz="3200" baseline="-25000" dirty="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2</a:t>
            </a:r>
            <a:r>
              <a:rPr lang="en-US" altLang="zh-CN" sz="3200" dirty="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O</a:t>
            </a:r>
            <a:r>
              <a:rPr lang="en-US" altLang="zh-CN" sz="3200" dirty="0">
                <a:latin typeface="+mn-ea"/>
                <a:ea typeface="+mn-ea"/>
              </a:rPr>
              <a:t> </a:t>
            </a:r>
            <a:r>
              <a:rPr lang="zh-CN" altLang="en-US" sz="3200" dirty="0">
                <a:solidFill>
                  <a:srgbClr val="0000FF"/>
                </a:solidFill>
                <a:latin typeface="+mn-ea"/>
                <a:ea typeface="+mn-ea"/>
              </a:rPr>
              <a:t>时所释放的热量称为</a:t>
            </a:r>
            <a:r>
              <a:rPr lang="zh-CN" altLang="en-US" sz="3200" dirty="0">
                <a:solidFill>
                  <a:srgbClr val="FF00FF"/>
                </a:solidFill>
                <a:latin typeface="+mn-ea"/>
                <a:ea typeface="+mn-ea"/>
              </a:rPr>
              <a:t>中和热</a:t>
            </a:r>
            <a:r>
              <a:rPr lang="zh-CN" altLang="en-US" sz="3200" dirty="0">
                <a:latin typeface="+mn-ea"/>
                <a:ea typeface="+mn-ea"/>
              </a:rPr>
              <a:t>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090" name="Group 2"/>
          <p:cNvGrpSpPr>
            <a:grpSpLocks/>
          </p:cNvGrpSpPr>
          <p:nvPr/>
        </p:nvGrpSpPr>
        <p:grpSpPr bwMode="auto">
          <a:xfrm>
            <a:off x="3743574" y="1645614"/>
            <a:ext cx="5400675" cy="4832350"/>
            <a:chOff x="263" y="1985"/>
            <a:chExt cx="3402" cy="3044"/>
          </a:xfrm>
        </p:grpSpPr>
        <p:sp>
          <p:nvSpPr>
            <p:cNvPr id="89091" name="Rectangle 3"/>
            <p:cNvSpPr>
              <a:spLocks noChangeArrowheads="1"/>
            </p:cNvSpPr>
            <p:nvPr/>
          </p:nvSpPr>
          <p:spPr bwMode="auto">
            <a:xfrm>
              <a:off x="2320" y="3194"/>
              <a:ext cx="372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3200" b="0" dirty="0">
                  <a:ea typeface=""/>
                  <a:cs typeface=""/>
                </a:rPr>
                <a:t>△</a:t>
              </a:r>
            </a:p>
          </p:txBody>
        </p:sp>
        <p:sp>
          <p:nvSpPr>
            <p:cNvPr id="89092" name="Rectangle 4"/>
            <p:cNvSpPr>
              <a:spLocks noChangeArrowheads="1"/>
            </p:cNvSpPr>
            <p:nvPr/>
          </p:nvSpPr>
          <p:spPr bwMode="auto">
            <a:xfrm>
              <a:off x="263" y="1985"/>
              <a:ext cx="3402" cy="30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0" dirty="0" smtClean="0">
                  <a:ea typeface=""/>
                  <a:cs typeface=""/>
                </a:rPr>
                <a:t>（</a:t>
              </a:r>
              <a:r>
                <a:rPr lang="en-US" altLang="zh-CN" sz="3200" b="0" dirty="0">
                  <a:ea typeface=""/>
                  <a:cs typeface=""/>
                </a:rPr>
                <a:t>1</a:t>
              </a:r>
              <a:r>
                <a:rPr lang="zh-CN" altLang="en-US" sz="3200" b="0" dirty="0">
                  <a:ea typeface=""/>
                  <a:cs typeface=""/>
                </a:rPr>
                <a:t>）</a:t>
              </a:r>
              <a:r>
                <a:rPr lang="zh-CN" altLang="en-US" b="0" dirty="0">
                  <a:solidFill>
                    <a:srgbClr val="FF00FF"/>
                  </a:solidFill>
                  <a:ea typeface="华文中宋" panose="02010600040101010101" pitchFamily="2" charset="-122"/>
                  <a:cs typeface=""/>
                </a:rPr>
                <a:t>大多数</a:t>
              </a:r>
              <a:r>
                <a:rPr lang="zh-CN" altLang="en-US" b="0" dirty="0">
                  <a:solidFill>
                    <a:srgbClr val="0000FF"/>
                  </a:solidFill>
                  <a:ea typeface="华文中宋" panose="02010600040101010101" pitchFamily="2" charset="-122"/>
                  <a:cs typeface=""/>
                </a:rPr>
                <a:t>分解</a:t>
              </a:r>
              <a:r>
                <a:rPr lang="zh-CN" altLang="en-US" b="0" dirty="0">
                  <a:ea typeface="华文中宋" panose="02010600040101010101" pitchFamily="2" charset="-122"/>
                  <a:cs typeface=""/>
                </a:rPr>
                <a:t>反应</a:t>
              </a:r>
              <a:r>
                <a:rPr lang="zh-CN" altLang="en-US" sz="3200" b="0" dirty="0">
                  <a:ea typeface=""/>
                  <a:cs typeface=""/>
                </a:rPr>
                <a:t>                         </a:t>
              </a:r>
            </a:p>
            <a:p>
              <a:pPr>
                <a:spcBef>
                  <a:spcPct val="50000"/>
                </a:spcBef>
              </a:pPr>
              <a:r>
                <a:rPr lang="zh-CN" altLang="en-US" sz="3200" b="0" dirty="0">
                  <a:ea typeface=""/>
                  <a:cs typeface=""/>
                </a:rPr>
                <a:t>（</a:t>
              </a:r>
              <a:r>
                <a:rPr lang="en-US" altLang="zh-CN" sz="3200" b="0" dirty="0">
                  <a:ea typeface=""/>
                  <a:cs typeface=""/>
                </a:rPr>
                <a:t>2</a:t>
              </a:r>
              <a:r>
                <a:rPr lang="zh-CN" altLang="en-US" sz="3200" b="0" dirty="0">
                  <a:ea typeface=""/>
                  <a:cs typeface=""/>
                </a:rPr>
                <a:t>）</a:t>
              </a:r>
              <a:r>
                <a:rPr lang="en-US" altLang="zh-CN" sz="3200" b="0" dirty="0">
                  <a:ea typeface=""/>
                  <a:cs typeface=""/>
                </a:rPr>
                <a:t>C+CO</a:t>
              </a:r>
              <a:r>
                <a:rPr lang="en-US" altLang="zh-CN" sz="3200" b="0" baseline="-25000" dirty="0">
                  <a:ea typeface=""/>
                  <a:cs typeface=""/>
                </a:rPr>
                <a:t>2</a:t>
              </a:r>
              <a:r>
                <a:rPr lang="en-US" altLang="zh-CN" sz="3200" b="0" dirty="0" smtClean="0">
                  <a:ea typeface=""/>
                  <a:cs typeface=""/>
                </a:rPr>
                <a:t>==</a:t>
              </a:r>
              <a:r>
                <a:rPr lang="en-US" altLang="zh-CN" sz="3200" b="0" dirty="0">
                  <a:ea typeface=""/>
                  <a:cs typeface=""/>
                </a:rPr>
                <a:t>2CO          </a:t>
              </a:r>
              <a:endParaRPr lang="en-US" altLang="zh-CN" sz="3200" b="0" dirty="0" smtClean="0">
                <a:ea typeface=""/>
                <a:cs typeface=""/>
              </a:endParaRPr>
            </a:p>
            <a:p>
              <a:pPr>
                <a:spcBef>
                  <a:spcPct val="50000"/>
                </a:spcBef>
              </a:pPr>
              <a:r>
                <a:rPr lang="en-US" altLang="zh-CN" sz="3200" b="0" dirty="0">
                  <a:ea typeface=""/>
                  <a:cs typeface=""/>
                </a:rPr>
                <a:t> </a:t>
              </a:r>
              <a:r>
                <a:rPr lang="en-US" altLang="zh-CN" sz="3200" b="0" dirty="0" smtClean="0">
                  <a:ea typeface=""/>
                  <a:cs typeface=""/>
                </a:rPr>
                <a:t>        H</a:t>
              </a:r>
              <a:r>
                <a:rPr lang="en-US" altLang="zh-CN" sz="3200" b="0" baseline="-25000" dirty="0" smtClean="0">
                  <a:ea typeface=""/>
                  <a:cs typeface=""/>
                </a:rPr>
                <a:t>2</a:t>
              </a:r>
              <a:r>
                <a:rPr lang="en-US" altLang="zh-CN" sz="3200" b="0" dirty="0" smtClean="0">
                  <a:ea typeface=""/>
                  <a:cs typeface=""/>
                </a:rPr>
                <a:t>+CuO==</a:t>
              </a:r>
              <a:r>
                <a:rPr lang="en-US" altLang="zh-CN" sz="3200" b="0" dirty="0">
                  <a:ea typeface=""/>
                  <a:cs typeface=""/>
                </a:rPr>
                <a:t>Cu+H</a:t>
              </a:r>
              <a:r>
                <a:rPr lang="en-US" altLang="zh-CN" sz="3200" b="0" baseline="-25000" dirty="0">
                  <a:ea typeface=""/>
                  <a:cs typeface=""/>
                </a:rPr>
                <a:t>2</a:t>
              </a:r>
              <a:r>
                <a:rPr lang="en-US" altLang="zh-CN" sz="3200" b="0" dirty="0">
                  <a:ea typeface=""/>
                  <a:cs typeface=""/>
                </a:rPr>
                <a:t>O</a:t>
              </a:r>
            </a:p>
            <a:p>
              <a:pPr>
                <a:spcBef>
                  <a:spcPct val="50000"/>
                </a:spcBef>
              </a:pPr>
              <a:r>
                <a:rPr lang="en-US" altLang="zh-CN" sz="3200" b="0" dirty="0">
                  <a:ea typeface=""/>
                  <a:cs typeface=""/>
                </a:rPr>
                <a:t>          C+ H</a:t>
              </a:r>
              <a:r>
                <a:rPr lang="en-US" altLang="zh-CN" sz="3200" b="0" baseline="-25000" dirty="0">
                  <a:ea typeface=""/>
                  <a:cs typeface=""/>
                </a:rPr>
                <a:t>2</a:t>
              </a:r>
              <a:r>
                <a:rPr lang="en-US" altLang="zh-CN" sz="3200" b="0" dirty="0">
                  <a:ea typeface=""/>
                  <a:cs typeface=""/>
                </a:rPr>
                <a:t>O</a:t>
              </a:r>
              <a:r>
                <a:rPr lang="zh-CN" altLang="en-US" sz="2800" b="0" dirty="0" smtClean="0">
                  <a:ea typeface=""/>
                  <a:cs typeface=""/>
                </a:rPr>
                <a:t>（</a:t>
              </a:r>
              <a:r>
                <a:rPr lang="en-US" altLang="zh-CN" sz="2800" b="0" dirty="0" smtClean="0">
                  <a:ea typeface=""/>
                  <a:cs typeface=""/>
                </a:rPr>
                <a:t>g</a:t>
              </a:r>
              <a:r>
                <a:rPr lang="zh-CN" altLang="en-US" sz="2800" b="0" dirty="0" smtClean="0">
                  <a:ea typeface=""/>
                  <a:cs typeface=""/>
                </a:rPr>
                <a:t>）</a:t>
              </a:r>
              <a:r>
                <a:rPr lang="en-US" altLang="zh-CN" sz="3200" b="0" dirty="0" smtClean="0">
                  <a:ea typeface=""/>
                  <a:cs typeface=""/>
                </a:rPr>
                <a:t>==</a:t>
              </a:r>
              <a:r>
                <a:rPr lang="en-US" altLang="zh-CN" sz="3200" b="0" dirty="0">
                  <a:ea typeface=""/>
                  <a:cs typeface=""/>
                </a:rPr>
                <a:t>CO+H</a:t>
              </a:r>
              <a:r>
                <a:rPr lang="en-US" altLang="zh-CN" sz="3200" b="0" baseline="-25000" dirty="0">
                  <a:ea typeface=""/>
                  <a:cs typeface=""/>
                </a:rPr>
                <a:t>2</a:t>
              </a:r>
              <a:endParaRPr lang="en-US" altLang="zh-CN" sz="3200" b="0" dirty="0">
                <a:ea typeface=""/>
                <a:cs typeface=""/>
              </a:endParaRPr>
            </a:p>
            <a:p>
              <a:pPr>
                <a:spcBef>
                  <a:spcPct val="50000"/>
                </a:spcBef>
              </a:pPr>
              <a:r>
                <a:rPr lang="en-US" altLang="zh-CN" sz="3200" b="0" dirty="0">
                  <a:ea typeface=""/>
                  <a:cs typeface=""/>
                </a:rPr>
                <a:t>        </a:t>
              </a:r>
              <a:r>
                <a:rPr lang="en-US" altLang="zh-CN" sz="3200" b="0" dirty="0" smtClean="0">
                  <a:ea typeface=""/>
                  <a:cs typeface=""/>
                </a:rPr>
                <a:t>Ba(OH)</a:t>
              </a:r>
              <a:r>
                <a:rPr lang="en-US" altLang="zh-CN" sz="3200" b="0" baseline="-25000" dirty="0" smtClean="0">
                  <a:ea typeface=""/>
                  <a:cs typeface=""/>
                </a:rPr>
                <a:t>2 </a:t>
              </a:r>
              <a:r>
                <a:rPr lang="en-US" altLang="zh-CN" sz="3200" b="0" dirty="0">
                  <a:ea typeface=""/>
                  <a:cs typeface=""/>
                </a:rPr>
                <a:t>·</a:t>
              </a:r>
              <a:r>
                <a:rPr lang="en-US" altLang="zh-CN" sz="3200" b="0" baseline="-25000" dirty="0">
                  <a:ea typeface=""/>
                  <a:cs typeface=""/>
                </a:rPr>
                <a:t> </a:t>
              </a:r>
              <a:r>
                <a:rPr lang="en-US" altLang="zh-CN" sz="3200" b="0" dirty="0" smtClean="0">
                  <a:ea typeface=""/>
                  <a:cs typeface=""/>
                </a:rPr>
                <a:t>8H</a:t>
              </a:r>
              <a:r>
                <a:rPr lang="en-US" altLang="zh-CN" sz="3200" b="0" baseline="-25000" dirty="0" smtClean="0">
                  <a:ea typeface=""/>
                  <a:cs typeface=""/>
                </a:rPr>
                <a:t>2</a:t>
              </a:r>
              <a:r>
                <a:rPr lang="en-US" altLang="zh-CN" sz="3200" b="0" dirty="0" smtClean="0">
                  <a:ea typeface=""/>
                  <a:cs typeface=""/>
                </a:rPr>
                <a:t>O+2NH</a:t>
              </a:r>
              <a:r>
                <a:rPr lang="en-US" altLang="zh-CN" sz="3200" b="0" baseline="-25000" dirty="0" smtClean="0">
                  <a:ea typeface=""/>
                  <a:cs typeface=""/>
                </a:rPr>
                <a:t>4</a:t>
              </a:r>
              <a:r>
                <a:rPr lang="en-US" altLang="zh-CN" sz="3200" b="0" dirty="0" smtClean="0">
                  <a:ea typeface=""/>
                  <a:cs typeface=""/>
                </a:rPr>
                <a:t>Cl=</a:t>
              </a:r>
            </a:p>
            <a:p>
              <a:pPr>
                <a:spcBef>
                  <a:spcPct val="50000"/>
                </a:spcBef>
              </a:pPr>
              <a:r>
                <a:rPr lang="en-US" altLang="zh-CN" sz="3200" b="0" dirty="0" smtClean="0">
                  <a:ea typeface=""/>
                  <a:cs typeface=""/>
                </a:rPr>
                <a:t>BaCl</a:t>
              </a:r>
              <a:r>
                <a:rPr lang="en-US" altLang="zh-CN" sz="3200" b="0" baseline="-25000" dirty="0" smtClean="0">
                  <a:ea typeface=""/>
                  <a:cs typeface=""/>
                </a:rPr>
                <a:t>2</a:t>
              </a:r>
              <a:r>
                <a:rPr lang="en-US" altLang="zh-CN" sz="3200" b="0" dirty="0" smtClean="0">
                  <a:ea typeface=""/>
                  <a:cs typeface=""/>
                </a:rPr>
                <a:t>+ </a:t>
              </a:r>
              <a:r>
                <a:rPr lang="en-US" altLang="zh-CN" sz="3200" b="0" dirty="0">
                  <a:ea typeface=""/>
                  <a:cs typeface=""/>
                </a:rPr>
                <a:t>2NH</a:t>
              </a:r>
              <a:r>
                <a:rPr lang="en-US" altLang="zh-CN" sz="3200" b="0" baseline="-25000" dirty="0">
                  <a:ea typeface=""/>
                  <a:cs typeface=""/>
                </a:rPr>
                <a:t>3</a:t>
              </a:r>
              <a:r>
                <a:rPr lang="en-US" altLang="zh-CN" sz="3200" b="0" dirty="0">
                  <a:ea typeface=""/>
                  <a:cs typeface=""/>
                </a:rPr>
                <a:t>↑ + 10 H</a:t>
              </a:r>
              <a:r>
                <a:rPr lang="en-US" altLang="zh-CN" sz="3200" b="0" baseline="-25000" dirty="0">
                  <a:ea typeface=""/>
                  <a:cs typeface=""/>
                </a:rPr>
                <a:t>2</a:t>
              </a:r>
              <a:r>
                <a:rPr lang="en-US" altLang="zh-CN" sz="3200" b="0" dirty="0">
                  <a:ea typeface=""/>
                  <a:cs typeface=""/>
                </a:rPr>
                <a:t>O </a:t>
              </a:r>
              <a:r>
                <a:rPr lang="zh-CN" altLang="en-US" sz="3200" b="0" dirty="0">
                  <a:ea typeface=""/>
                  <a:cs typeface=""/>
                </a:rPr>
                <a:t>等。</a:t>
              </a:r>
            </a:p>
          </p:txBody>
        </p:sp>
        <p:sp>
          <p:nvSpPr>
            <p:cNvPr id="89093" name="Rectangle 5"/>
            <p:cNvSpPr>
              <a:spLocks noChangeArrowheads="1"/>
            </p:cNvSpPr>
            <p:nvPr/>
          </p:nvSpPr>
          <p:spPr bwMode="auto">
            <a:xfrm>
              <a:off x="1612" y="2256"/>
              <a:ext cx="50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3200" b="0">
                  <a:ea typeface="宋体" panose="02010600030101010101" pitchFamily="2" charset="-122"/>
                </a:rPr>
                <a:t>  △</a:t>
              </a:r>
            </a:p>
          </p:txBody>
        </p:sp>
        <p:sp>
          <p:nvSpPr>
            <p:cNvPr id="89094" name="Rectangle 6"/>
            <p:cNvSpPr>
              <a:spLocks noChangeArrowheads="1"/>
            </p:cNvSpPr>
            <p:nvPr/>
          </p:nvSpPr>
          <p:spPr bwMode="auto">
            <a:xfrm>
              <a:off x="1304" y="2720"/>
              <a:ext cx="82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3200" b="0" dirty="0">
                  <a:ea typeface=""/>
                  <a:cs typeface=""/>
                </a:rPr>
                <a:t>       △</a:t>
              </a:r>
            </a:p>
          </p:txBody>
        </p:sp>
      </p:grpSp>
      <p:sp>
        <p:nvSpPr>
          <p:cNvPr id="89095" name="Rectangle 7"/>
          <p:cNvSpPr>
            <a:spLocks noChangeArrowheads="1"/>
          </p:cNvSpPr>
          <p:nvPr/>
        </p:nvSpPr>
        <p:spPr bwMode="auto">
          <a:xfrm>
            <a:off x="29267" y="1004264"/>
            <a:ext cx="3841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  <a:ea typeface="华文细黑" panose="02010600040101010101" pitchFamily="2" charset="-122"/>
              </a:rPr>
              <a:t>常见的吸热过程：</a:t>
            </a:r>
          </a:p>
        </p:txBody>
      </p:sp>
      <p:sp>
        <p:nvSpPr>
          <p:cNvPr id="89096" name="Text Box 8"/>
          <p:cNvSpPr txBox="1">
            <a:spLocks noChangeArrowheads="1"/>
          </p:cNvSpPr>
          <p:nvPr/>
        </p:nvSpPr>
        <p:spPr bwMode="auto">
          <a:xfrm>
            <a:off x="-17168" y="1821922"/>
            <a:ext cx="32702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dirty="0">
                <a:ea typeface="华文中宋" panose="02010600040101010101" pitchFamily="2" charset="-122"/>
              </a:rPr>
              <a:t>1.</a:t>
            </a:r>
            <a:r>
              <a:rPr lang="zh-CN" altLang="en-US" dirty="0">
                <a:ea typeface="华文中宋" panose="02010600040101010101" pitchFamily="2" charset="-122"/>
              </a:rPr>
              <a:t>化学键的断裂</a:t>
            </a:r>
          </a:p>
        </p:txBody>
      </p:sp>
      <p:sp>
        <p:nvSpPr>
          <p:cNvPr id="89097" name="Text Box 9"/>
          <p:cNvSpPr txBox="1">
            <a:spLocks noChangeArrowheads="1"/>
          </p:cNvSpPr>
          <p:nvPr/>
        </p:nvSpPr>
        <p:spPr bwMode="auto">
          <a:xfrm>
            <a:off x="-16498" y="2585887"/>
            <a:ext cx="3727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dirty="0">
                <a:ea typeface="华文中宋" panose="02010600040101010101" pitchFamily="2" charset="-122"/>
              </a:rPr>
              <a:t>2.</a:t>
            </a:r>
            <a:r>
              <a:rPr lang="zh-CN" altLang="en-US" dirty="0">
                <a:ea typeface="华文中宋" panose="02010600040101010101" pitchFamily="2" charset="-122"/>
              </a:rPr>
              <a:t>多数</a:t>
            </a:r>
            <a:r>
              <a:rPr lang="zh-CN" altLang="en-US" dirty="0">
                <a:solidFill>
                  <a:srgbClr val="FF00FF"/>
                </a:solidFill>
                <a:ea typeface="华文中宋" panose="02010600040101010101" pitchFamily="2" charset="-122"/>
              </a:rPr>
              <a:t>铵盐</a:t>
            </a:r>
            <a:r>
              <a:rPr lang="zh-CN" altLang="en-US" dirty="0">
                <a:ea typeface="华文中宋" panose="02010600040101010101" pitchFamily="2" charset="-122"/>
              </a:rPr>
              <a:t>溶于水</a:t>
            </a:r>
          </a:p>
        </p:txBody>
      </p:sp>
      <p:sp>
        <p:nvSpPr>
          <p:cNvPr id="89098" name="Rectangle 10"/>
          <p:cNvSpPr>
            <a:spLocks noChangeArrowheads="1"/>
          </p:cNvSpPr>
          <p:nvPr/>
        </p:nvSpPr>
        <p:spPr bwMode="auto">
          <a:xfrm>
            <a:off x="3871017" y="935799"/>
            <a:ext cx="39544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b="0" dirty="0">
                <a:latin typeface="华文琥珀" panose="02010800040101010101" pitchFamily="2" charset="-122"/>
                <a:ea typeface="华文琥珀" panose="02010800040101010101" pitchFamily="2" charset="-122"/>
              </a:rPr>
              <a:t> </a:t>
            </a:r>
            <a:r>
              <a:rPr lang="zh-CN" altLang="en-US" b="0" dirty="0">
                <a:solidFill>
                  <a:srgbClr val="FF0066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常见的吸热反应：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25354" y="-23743"/>
            <a:ext cx="4283968" cy="520261"/>
          </a:xfrm>
          <a:prstGeom prst="rect">
            <a:avLst/>
          </a:prstGeom>
          <a:solidFill>
            <a:srgbClr val="FF9900"/>
          </a:solidFill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kumimoji="0" lang="en-US" altLang="zh-CN" sz="3200" b="0" dirty="0" smtClean="0">
                <a:latin typeface="+mn-ea"/>
                <a:ea typeface="+mn-ea"/>
              </a:rPr>
              <a:t>5</a:t>
            </a:r>
            <a:r>
              <a:rPr kumimoji="0" lang="zh-CN" altLang="en-US" sz="3200" b="0" dirty="0" smtClean="0">
                <a:latin typeface="+mn-ea"/>
                <a:ea typeface="+mn-ea"/>
              </a:rPr>
              <a:t>吸热过程、吸热反应</a:t>
            </a:r>
            <a:endParaRPr kumimoji="0" lang="zh-CN" altLang="en-US" sz="3200" b="0" dirty="0">
              <a:latin typeface="+mn-e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Text Box 2"/>
          <p:cNvSpPr txBox="1">
            <a:spLocks noChangeArrowheads="1"/>
          </p:cNvSpPr>
          <p:nvPr/>
        </p:nvSpPr>
        <p:spPr bwMode="auto">
          <a:xfrm>
            <a:off x="0" y="908050"/>
            <a:ext cx="8436925" cy="452431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判断正误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dirty="0"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）凡</a:t>
            </a:r>
            <a:r>
              <a:rPr lang="zh-CN" altLang="en-US" dirty="0">
                <a:ea typeface="华文中宋" panose="02010600040101010101" pitchFamily="2" charset="-122"/>
              </a:rPr>
              <a:t>需</a:t>
            </a:r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要加热的反应一定是吸热反应</a:t>
            </a:r>
          </a:p>
          <a:p>
            <a:endParaRPr lang="en-US" altLang="zh-CN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dirty="0"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）不需要加热的反应一定是放热反应</a:t>
            </a:r>
          </a:p>
          <a:p>
            <a:endParaRPr lang="en-US" altLang="zh-CN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dirty="0"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）一个反应是吸热或放热与反应条件</a:t>
            </a:r>
          </a:p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    没有直接联系，与反应物与生成物</a:t>
            </a:r>
          </a:p>
          <a:p>
            <a:r>
              <a:rPr lang="zh-CN" altLang="en-US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      的总能量的相对大小有关</a:t>
            </a:r>
            <a:r>
              <a:rPr lang="zh-CN" altLang="en-US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0" y="14514"/>
            <a:ext cx="1224136" cy="64807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练习</a:t>
            </a:r>
            <a:endParaRPr lang="zh-CN" altLang="en-US" dirty="0"/>
          </a:p>
        </p:txBody>
      </p:sp>
      <p:sp>
        <p:nvSpPr>
          <p:cNvPr id="2" name="文本框 1"/>
          <p:cNvSpPr txBox="1"/>
          <p:nvPr/>
        </p:nvSpPr>
        <p:spPr>
          <a:xfrm>
            <a:off x="8316278" y="3735651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✔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8316416" y="1484784"/>
            <a:ext cx="6479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✕</a:t>
            </a:r>
            <a:endParaRPr lang="zh-CN" altLang="en-US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347146" y="2685270"/>
            <a:ext cx="6479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✕</a:t>
            </a:r>
            <a:endParaRPr lang="zh-CN" altLang="en-US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ext Box 2"/>
          <p:cNvSpPr txBox="1">
            <a:spLocks noChangeArrowheads="1"/>
          </p:cNvSpPr>
          <p:nvPr/>
        </p:nvSpPr>
        <p:spPr bwMode="auto">
          <a:xfrm>
            <a:off x="2314572" y="55339"/>
            <a:ext cx="596028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[</a:t>
            </a:r>
            <a:r>
              <a:rPr lang="zh-CN" altLang="en-US" sz="2800" dirty="0">
                <a:latin typeface="+mn-ea"/>
                <a:ea typeface="+mn-ea"/>
              </a:rPr>
              <a:t>科学视野 </a:t>
            </a:r>
            <a:r>
              <a:rPr lang="en-US" altLang="zh-CN" sz="2800" dirty="0">
                <a:latin typeface="+mn-ea"/>
                <a:ea typeface="+mn-ea"/>
              </a:rPr>
              <a:t>1]  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生物体中的能量转化</a:t>
            </a:r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290691" y="3284984"/>
            <a:ext cx="72009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人</a:t>
            </a:r>
            <a:r>
              <a:rPr lang="zh-CN" altLang="en-US" sz="2800" dirty="0">
                <a:latin typeface="+mn-ea"/>
                <a:ea typeface="+mn-ea"/>
              </a:rPr>
              <a:t>体内发生的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氧化还原反应</a:t>
            </a:r>
            <a:r>
              <a:rPr lang="zh-CN" altLang="en-US" sz="2800" dirty="0">
                <a:latin typeface="+mn-ea"/>
                <a:ea typeface="+mn-ea"/>
              </a:rPr>
              <a:t>与体外的</a:t>
            </a:r>
            <a:r>
              <a:rPr lang="zh-CN" altLang="en-US" sz="2800" dirty="0" smtClean="0">
                <a:latin typeface="+mn-ea"/>
                <a:ea typeface="+mn-ea"/>
              </a:rPr>
              <a:t>燃烧能量转化方式有什么不同？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zh-CN" altLang="en-US" sz="2800" dirty="0" smtClean="0">
                <a:latin typeface="+mn-ea"/>
                <a:ea typeface="+mn-ea"/>
              </a:rPr>
              <a:t>谁更有效？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90691" y="1412776"/>
            <a:ext cx="79841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1</a:t>
            </a:r>
            <a:r>
              <a:rPr lang="zh-CN" altLang="en-US" sz="2800" dirty="0" smtClean="0">
                <a:latin typeface="+mn-ea"/>
                <a:ea typeface="+mn-ea"/>
              </a:rPr>
              <a:t>请</a:t>
            </a:r>
            <a:r>
              <a:rPr lang="zh-CN" altLang="en-US" sz="2800" dirty="0">
                <a:latin typeface="+mn-ea"/>
                <a:ea typeface="+mn-ea"/>
              </a:rPr>
              <a:t>你描述吃米饭后，你体内的能量转化方式？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25354" y="-23743"/>
            <a:ext cx="2242390" cy="520261"/>
          </a:xfrm>
          <a:prstGeom prst="rect">
            <a:avLst/>
          </a:prstGeom>
          <a:solidFill>
            <a:srgbClr val="FF9900"/>
          </a:solidFill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kumimoji="0" lang="en-US" altLang="zh-CN" sz="3200" b="0" dirty="0" smtClean="0">
                <a:latin typeface="+mn-ea"/>
                <a:ea typeface="+mn-ea"/>
              </a:rPr>
              <a:t>6</a:t>
            </a:r>
            <a:r>
              <a:rPr kumimoji="0" lang="zh-CN" altLang="en-US" sz="3200" b="0" dirty="0" smtClean="0">
                <a:latin typeface="+mn-ea"/>
                <a:ea typeface="+mn-ea"/>
              </a:rPr>
              <a:t>问题解决</a:t>
            </a:r>
            <a:endParaRPr kumimoji="0" lang="zh-CN" altLang="en-US" sz="3200" b="0" dirty="0">
              <a:latin typeface="+mn-e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-16630" y="650995"/>
            <a:ext cx="217078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[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科学视野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2]</a:t>
            </a:r>
          </a:p>
        </p:txBody>
      </p:sp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35233" y="1251904"/>
            <a:ext cx="8661345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  <a:latin typeface="+mn-ea"/>
                <a:ea typeface="+mn-ea"/>
              </a:rPr>
              <a:t>1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人类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利用能源的三个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阶段、能源利用率有什么不同？</a:t>
            </a:r>
            <a:endParaRPr lang="zh-CN" altLang="en-US" sz="28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578216" y="2348880"/>
            <a:ext cx="162736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FF"/>
                </a:solidFill>
                <a:latin typeface="+mn-ea"/>
                <a:ea typeface="+mn-ea"/>
              </a:rPr>
              <a:t>柴草时期</a:t>
            </a:r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594091" y="3053730"/>
            <a:ext cx="234872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FF"/>
                </a:solidFill>
                <a:latin typeface="+mn-ea"/>
                <a:ea typeface="+mn-ea"/>
              </a:rPr>
              <a:t>化石能源时期</a:t>
            </a:r>
          </a:p>
        </p:txBody>
      </p:sp>
      <p:sp>
        <p:nvSpPr>
          <p:cNvPr id="64519" name="Text Box 7"/>
          <p:cNvSpPr txBox="1">
            <a:spLocks noChangeArrowheads="1"/>
          </p:cNvSpPr>
          <p:nvPr/>
        </p:nvSpPr>
        <p:spPr bwMode="auto">
          <a:xfrm>
            <a:off x="536941" y="3769693"/>
            <a:ext cx="270939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FF"/>
                </a:solidFill>
                <a:latin typeface="+mn-ea"/>
                <a:ea typeface="+mn-ea"/>
              </a:rPr>
              <a:t>多能源结构时期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235178" y="4472620"/>
            <a:ext cx="6497291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  <a:latin typeface="+mn-ea"/>
                <a:ea typeface="+mn-ea"/>
              </a:rPr>
              <a:t>2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你对未来的新能源有什么期待和建议？</a:t>
            </a:r>
            <a:endParaRPr lang="zh-CN" altLang="en-US" sz="28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25354" y="-23743"/>
            <a:ext cx="2242390" cy="520261"/>
          </a:xfrm>
          <a:prstGeom prst="rect">
            <a:avLst/>
          </a:prstGeom>
          <a:solidFill>
            <a:srgbClr val="FF9900"/>
          </a:solidFill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kumimoji="0" lang="en-US" altLang="zh-CN" sz="3200" b="0" dirty="0" smtClean="0">
                <a:latin typeface="+mn-ea"/>
                <a:ea typeface="+mn-ea"/>
              </a:rPr>
              <a:t>6</a:t>
            </a:r>
            <a:r>
              <a:rPr kumimoji="0" lang="zh-CN" altLang="en-US" sz="3200" b="0" dirty="0" smtClean="0">
                <a:latin typeface="+mn-ea"/>
                <a:ea typeface="+mn-ea"/>
              </a:rPr>
              <a:t>问题解决</a:t>
            </a:r>
            <a:endParaRPr kumimoji="0" lang="zh-CN" altLang="en-US" sz="3200" b="0" dirty="0">
              <a:latin typeface="+mn-e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0" y="836712"/>
            <a:ext cx="8550950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dirty="0" smtClean="0">
                <a:solidFill>
                  <a:schemeClr val="tx1"/>
                </a:solidFill>
                <a:latin typeface="+mn-ea"/>
                <a:ea typeface="+mn-ea"/>
              </a:rPr>
              <a:t>1</a:t>
            </a:r>
            <a:r>
              <a:rPr kumimoji="1" lang="zh-CN" altLang="en-US" dirty="0" smtClean="0">
                <a:solidFill>
                  <a:schemeClr val="tx1"/>
                </a:solidFill>
                <a:latin typeface="+mn-ea"/>
                <a:ea typeface="+mn-ea"/>
              </a:rPr>
              <a:t>已知</a:t>
            </a:r>
            <a:r>
              <a:rPr kumimoji="1" lang="zh-CN" altLang="en-US" dirty="0">
                <a:solidFill>
                  <a:schemeClr val="tx1"/>
                </a:solidFill>
                <a:latin typeface="+mn-ea"/>
                <a:ea typeface="+mn-ea"/>
              </a:rPr>
              <a:t>反应</a:t>
            </a:r>
            <a:r>
              <a:rPr kumimoji="1" lang="en-US" altLang="zh-CN" dirty="0">
                <a:solidFill>
                  <a:schemeClr val="tx1"/>
                </a:solidFill>
                <a:latin typeface="+mn-ea"/>
                <a:ea typeface="+mn-ea"/>
              </a:rPr>
              <a:t>A</a:t>
            </a:r>
            <a:r>
              <a:rPr kumimoji="1" lang="zh-CN" altLang="en-US" dirty="0">
                <a:solidFill>
                  <a:schemeClr val="tx1"/>
                </a:solidFill>
                <a:latin typeface="+mn-ea"/>
                <a:ea typeface="+mn-ea"/>
              </a:rPr>
              <a:t>＋</a:t>
            </a:r>
            <a:r>
              <a:rPr kumimoji="1" lang="en-US" altLang="zh-CN" dirty="0">
                <a:solidFill>
                  <a:schemeClr val="tx1"/>
                </a:solidFill>
                <a:latin typeface="+mn-ea"/>
                <a:ea typeface="+mn-ea"/>
              </a:rPr>
              <a:t>B</a:t>
            </a:r>
            <a:r>
              <a:rPr kumimoji="1" lang="zh-CN" altLang="en-US" dirty="0">
                <a:solidFill>
                  <a:schemeClr val="tx1"/>
                </a:solidFill>
                <a:latin typeface="+mn-ea"/>
                <a:ea typeface="+mn-ea"/>
              </a:rPr>
              <a:t>＝</a:t>
            </a:r>
            <a:r>
              <a:rPr kumimoji="1" lang="en-US" altLang="zh-CN" dirty="0">
                <a:solidFill>
                  <a:schemeClr val="tx1"/>
                </a:solidFill>
                <a:latin typeface="+mn-ea"/>
                <a:ea typeface="+mn-ea"/>
              </a:rPr>
              <a:t>C</a:t>
            </a:r>
            <a:r>
              <a:rPr kumimoji="1" lang="zh-CN" altLang="en-US" dirty="0">
                <a:solidFill>
                  <a:schemeClr val="tx1"/>
                </a:solidFill>
                <a:latin typeface="+mn-ea"/>
                <a:ea typeface="+mn-ea"/>
              </a:rPr>
              <a:t>＋</a:t>
            </a:r>
            <a:r>
              <a:rPr kumimoji="1" lang="en-US" altLang="zh-CN" dirty="0">
                <a:solidFill>
                  <a:schemeClr val="tx1"/>
                </a:solidFill>
                <a:latin typeface="+mn-ea"/>
                <a:ea typeface="+mn-ea"/>
              </a:rPr>
              <a:t>D</a:t>
            </a:r>
            <a:r>
              <a:rPr kumimoji="1" lang="zh-CN" altLang="en-US" dirty="0">
                <a:solidFill>
                  <a:schemeClr val="tx1"/>
                </a:solidFill>
                <a:latin typeface="+mn-ea"/>
                <a:ea typeface="+mn-ea"/>
              </a:rPr>
              <a:t>为放热反应，对该</a:t>
            </a:r>
            <a:r>
              <a:rPr kumimoji="1" lang="zh-CN" altLang="en-US" dirty="0" smtClean="0">
                <a:solidFill>
                  <a:schemeClr val="tx1"/>
                </a:solidFill>
                <a:latin typeface="+mn-ea"/>
                <a:ea typeface="+mn-ea"/>
              </a:rPr>
              <a:t>反应的</a:t>
            </a:r>
            <a:r>
              <a:rPr kumimoji="1" lang="zh-CN" altLang="en-US" dirty="0">
                <a:solidFill>
                  <a:schemeClr val="tx1"/>
                </a:solidFill>
                <a:latin typeface="+mn-ea"/>
                <a:ea typeface="+mn-ea"/>
              </a:rPr>
              <a:t>下列说法中正确的</a:t>
            </a:r>
            <a:r>
              <a:rPr kumimoji="1" lang="zh-CN" altLang="en-US" dirty="0" smtClean="0">
                <a:solidFill>
                  <a:schemeClr val="tx1"/>
                </a:solidFill>
                <a:latin typeface="+mn-ea"/>
                <a:ea typeface="+mn-ea"/>
              </a:rPr>
              <a:t>是</a:t>
            </a:r>
            <a:endParaRPr kumimoji="1" lang="zh-CN" altLang="en-US" dirty="0">
              <a:solidFill>
                <a:schemeClr val="tx1"/>
              </a:solidFill>
              <a:latin typeface="+mn-ea"/>
              <a:ea typeface="+mn-ea"/>
            </a:endParaRPr>
          </a:p>
          <a:p>
            <a:pPr eaLnBrk="1" hangingPunct="1"/>
            <a:r>
              <a:rPr kumimoji="1" lang="en-US" altLang="zh-CN" dirty="0" smtClean="0">
                <a:solidFill>
                  <a:schemeClr val="tx1"/>
                </a:solidFill>
                <a:latin typeface="+mn-ea"/>
                <a:ea typeface="+mn-ea"/>
              </a:rPr>
              <a:t>A.A</a:t>
            </a:r>
            <a:r>
              <a:rPr kumimoji="1" lang="zh-CN" altLang="en-US" dirty="0">
                <a:solidFill>
                  <a:schemeClr val="tx1"/>
                </a:solidFill>
                <a:latin typeface="+mn-ea"/>
                <a:ea typeface="+mn-ea"/>
              </a:rPr>
              <a:t>的能量一定高于</a:t>
            </a:r>
            <a:r>
              <a:rPr kumimoji="1" lang="en-US" altLang="zh-CN" dirty="0">
                <a:solidFill>
                  <a:schemeClr val="tx1"/>
                </a:solidFill>
                <a:latin typeface="+mn-ea"/>
                <a:ea typeface="+mn-ea"/>
              </a:rPr>
              <a:t>C</a:t>
            </a:r>
          </a:p>
          <a:p>
            <a:pPr eaLnBrk="1" hangingPunct="1"/>
            <a:r>
              <a:rPr kumimoji="1" lang="en-US" altLang="zh-CN" dirty="0" smtClean="0">
                <a:solidFill>
                  <a:schemeClr val="tx1"/>
                </a:solidFill>
                <a:latin typeface="+mn-ea"/>
                <a:ea typeface="+mn-ea"/>
              </a:rPr>
              <a:t>B.B</a:t>
            </a:r>
            <a:r>
              <a:rPr kumimoji="1" lang="zh-CN" altLang="en-US" dirty="0">
                <a:solidFill>
                  <a:schemeClr val="tx1"/>
                </a:solidFill>
                <a:latin typeface="+mn-ea"/>
                <a:ea typeface="+mn-ea"/>
              </a:rPr>
              <a:t>的能量一定高于</a:t>
            </a:r>
            <a:r>
              <a:rPr kumimoji="1" lang="en-US" altLang="zh-CN" dirty="0">
                <a:solidFill>
                  <a:schemeClr val="tx1"/>
                </a:solidFill>
                <a:latin typeface="+mn-ea"/>
                <a:ea typeface="+mn-ea"/>
              </a:rPr>
              <a:t>D</a:t>
            </a:r>
          </a:p>
          <a:p>
            <a:pPr eaLnBrk="1" hangingPunct="1"/>
            <a:r>
              <a:rPr kumimoji="1" lang="en-US" altLang="zh-CN" dirty="0" smtClean="0">
                <a:solidFill>
                  <a:schemeClr val="tx1"/>
                </a:solidFill>
                <a:latin typeface="+mn-ea"/>
                <a:ea typeface="+mn-ea"/>
              </a:rPr>
              <a:t>C.A</a:t>
            </a:r>
            <a:r>
              <a:rPr kumimoji="1" lang="zh-CN" altLang="en-US" dirty="0">
                <a:solidFill>
                  <a:schemeClr val="tx1"/>
                </a:solidFill>
                <a:latin typeface="+mn-ea"/>
                <a:ea typeface="+mn-ea"/>
              </a:rPr>
              <a:t>和</a:t>
            </a:r>
            <a:r>
              <a:rPr kumimoji="1" lang="en-US" altLang="zh-CN" dirty="0">
                <a:solidFill>
                  <a:schemeClr val="tx1"/>
                </a:solidFill>
                <a:latin typeface="+mn-ea"/>
                <a:ea typeface="+mn-ea"/>
              </a:rPr>
              <a:t>B</a:t>
            </a:r>
            <a:r>
              <a:rPr kumimoji="1" lang="zh-CN" altLang="en-US" dirty="0">
                <a:solidFill>
                  <a:schemeClr val="tx1"/>
                </a:solidFill>
                <a:latin typeface="+mn-ea"/>
                <a:ea typeface="+mn-ea"/>
              </a:rPr>
              <a:t>的总能量一定高于</a:t>
            </a:r>
            <a:r>
              <a:rPr kumimoji="1" lang="en-US" altLang="zh-CN" dirty="0">
                <a:solidFill>
                  <a:schemeClr val="tx1"/>
                </a:solidFill>
                <a:latin typeface="+mn-ea"/>
                <a:ea typeface="+mn-ea"/>
              </a:rPr>
              <a:t>C</a:t>
            </a:r>
            <a:r>
              <a:rPr kumimoji="1" lang="zh-CN" altLang="en-US" dirty="0">
                <a:solidFill>
                  <a:schemeClr val="tx1"/>
                </a:solidFill>
                <a:latin typeface="+mn-ea"/>
                <a:ea typeface="+mn-ea"/>
              </a:rPr>
              <a:t>和</a:t>
            </a:r>
            <a:r>
              <a:rPr kumimoji="1" lang="en-US" altLang="zh-CN" dirty="0">
                <a:solidFill>
                  <a:schemeClr val="tx1"/>
                </a:solidFill>
                <a:latin typeface="+mn-ea"/>
                <a:ea typeface="+mn-ea"/>
              </a:rPr>
              <a:t>D</a:t>
            </a:r>
            <a:r>
              <a:rPr kumimoji="1" lang="zh-CN" altLang="en-US" dirty="0">
                <a:solidFill>
                  <a:schemeClr val="tx1"/>
                </a:solidFill>
                <a:latin typeface="+mn-ea"/>
                <a:ea typeface="+mn-ea"/>
              </a:rPr>
              <a:t>的总能量</a:t>
            </a:r>
          </a:p>
          <a:p>
            <a:pPr eaLnBrk="1" hangingPunct="1"/>
            <a:r>
              <a:rPr lang="en-US" altLang="zh-CN" dirty="0" smtClean="0">
                <a:solidFill>
                  <a:schemeClr val="tx1"/>
                </a:solidFill>
                <a:latin typeface="+mn-ea"/>
                <a:ea typeface="+mn-ea"/>
              </a:rPr>
              <a:t>D.</a:t>
            </a:r>
            <a:r>
              <a:rPr kumimoji="1" lang="zh-CN" altLang="en-US" dirty="0" smtClean="0">
                <a:solidFill>
                  <a:schemeClr val="tx1"/>
                </a:solidFill>
                <a:latin typeface="+mn-ea"/>
                <a:ea typeface="+mn-ea"/>
              </a:rPr>
              <a:t>该</a:t>
            </a:r>
            <a:r>
              <a:rPr kumimoji="1" lang="zh-CN" altLang="en-US" dirty="0">
                <a:solidFill>
                  <a:schemeClr val="tx1"/>
                </a:solidFill>
                <a:latin typeface="+mn-ea"/>
                <a:ea typeface="+mn-ea"/>
              </a:rPr>
              <a:t>反应为放热反应，故不必加热就</a:t>
            </a:r>
            <a:r>
              <a:rPr kumimoji="1" lang="zh-CN" altLang="en-US" dirty="0" smtClean="0">
                <a:solidFill>
                  <a:schemeClr val="tx1"/>
                </a:solidFill>
                <a:latin typeface="+mn-ea"/>
                <a:ea typeface="+mn-ea"/>
              </a:rPr>
              <a:t>一定能</a:t>
            </a:r>
            <a:r>
              <a:rPr kumimoji="1" lang="zh-CN" altLang="en-US" dirty="0">
                <a:solidFill>
                  <a:schemeClr val="tx1"/>
                </a:solidFill>
                <a:latin typeface="+mn-ea"/>
                <a:ea typeface="+mn-ea"/>
              </a:rPr>
              <a:t>发生</a:t>
            </a:r>
          </a:p>
        </p:txBody>
      </p:sp>
      <p:sp>
        <p:nvSpPr>
          <p:cNvPr id="618499" name="Text Box 3"/>
          <p:cNvSpPr txBox="1">
            <a:spLocks noChangeArrowheads="1"/>
          </p:cNvSpPr>
          <p:nvPr/>
        </p:nvSpPr>
        <p:spPr bwMode="auto">
          <a:xfrm>
            <a:off x="6876256" y="1844824"/>
            <a:ext cx="51809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dirty="0">
                <a:solidFill>
                  <a:srgbClr val="FC0C3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C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-1984" y="0"/>
            <a:ext cx="1152128" cy="520261"/>
          </a:xfrm>
          <a:prstGeom prst="rect">
            <a:avLst/>
          </a:prstGeom>
          <a:solidFill>
            <a:srgbClr val="FF9900"/>
          </a:solidFill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kumimoji="0" lang="zh-CN" altLang="en-US" sz="3200" b="0" dirty="0" smtClean="0">
                <a:latin typeface="+mn-ea"/>
                <a:ea typeface="+mn-ea"/>
              </a:rPr>
              <a:t>练习</a:t>
            </a:r>
            <a:endParaRPr kumimoji="0" lang="zh-CN" altLang="en-US" sz="3200" b="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31042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8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8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8499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-1016" y="1287924"/>
            <a:ext cx="9145016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200" dirty="0" smtClean="0">
                <a:solidFill>
                  <a:schemeClr val="tx1"/>
                </a:solidFill>
                <a:latin typeface="+mn-ea"/>
                <a:ea typeface="+mn-ea"/>
              </a:rPr>
              <a:t>2</a:t>
            </a:r>
            <a:r>
              <a:rPr kumimoji="1" lang="zh-CN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、</a:t>
            </a:r>
            <a:r>
              <a:rPr kumimoji="1" lang="zh-CN" altLang="en-US" sz="3200" dirty="0">
                <a:solidFill>
                  <a:schemeClr val="tx1"/>
                </a:solidFill>
                <a:latin typeface="+mn-ea"/>
                <a:ea typeface="+mn-ea"/>
              </a:rPr>
              <a:t>下列关于能量转换的认识中不正确</a:t>
            </a:r>
            <a:r>
              <a:rPr kumimoji="1" lang="zh-CN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的</a:t>
            </a:r>
            <a:r>
              <a:rPr lang="zh-CN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是（</a:t>
            </a:r>
            <a:r>
              <a:rPr lang="zh-CN" altLang="en-US" sz="3200" dirty="0">
                <a:solidFill>
                  <a:schemeClr val="tx1"/>
                </a:solidFill>
                <a:latin typeface="+mn-ea"/>
                <a:ea typeface="+mn-ea"/>
              </a:rPr>
              <a:t>双选</a:t>
            </a:r>
            <a:r>
              <a:rPr lang="zh-CN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）</a:t>
            </a:r>
            <a:endParaRPr kumimoji="1" lang="en-US" altLang="zh-CN" sz="32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 eaLnBrk="1" hangingPunct="1"/>
            <a:r>
              <a:rPr kumimoji="1" lang="zh-CN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（   ）</a:t>
            </a:r>
            <a:endParaRPr kumimoji="1" lang="zh-CN" altLang="en-US" sz="3200" dirty="0">
              <a:solidFill>
                <a:schemeClr val="tx1"/>
              </a:solidFill>
              <a:latin typeface="+mn-ea"/>
              <a:ea typeface="+mn-ea"/>
            </a:endParaRPr>
          </a:p>
          <a:p>
            <a:pPr eaLnBrk="1" hangingPunct="1"/>
            <a:r>
              <a:rPr kumimoji="1" lang="en-US" altLang="zh-CN" sz="3200" dirty="0" smtClean="0">
                <a:solidFill>
                  <a:schemeClr val="tx1"/>
                </a:solidFill>
                <a:latin typeface="+mn-ea"/>
                <a:ea typeface="+mn-ea"/>
              </a:rPr>
              <a:t>A.</a:t>
            </a:r>
            <a:r>
              <a:rPr kumimoji="1" lang="zh-CN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电解</a:t>
            </a:r>
            <a:r>
              <a:rPr kumimoji="1" lang="zh-CN" altLang="en-US" sz="3200" dirty="0">
                <a:solidFill>
                  <a:schemeClr val="tx1"/>
                </a:solidFill>
                <a:latin typeface="+mn-ea"/>
                <a:ea typeface="+mn-ea"/>
              </a:rPr>
              <a:t>水生成氢气和氧气时</a:t>
            </a:r>
            <a:r>
              <a:rPr kumimoji="1" lang="zh-CN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，电能转化为</a:t>
            </a:r>
            <a:r>
              <a:rPr kumimoji="1" lang="zh-CN" altLang="en-US" sz="3200" dirty="0">
                <a:solidFill>
                  <a:schemeClr val="tx1"/>
                </a:solidFill>
                <a:latin typeface="+mn-ea"/>
                <a:ea typeface="+mn-ea"/>
              </a:rPr>
              <a:t>化学能</a:t>
            </a:r>
          </a:p>
          <a:p>
            <a:pPr eaLnBrk="1" hangingPunct="1"/>
            <a:r>
              <a:rPr kumimoji="1" lang="en-US" altLang="zh-CN" sz="3200" dirty="0" smtClean="0">
                <a:solidFill>
                  <a:schemeClr val="tx1"/>
                </a:solidFill>
                <a:latin typeface="+mn-ea"/>
                <a:ea typeface="+mn-ea"/>
              </a:rPr>
              <a:t>B.</a:t>
            </a:r>
            <a:r>
              <a:rPr kumimoji="1" lang="zh-CN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绿色植物</a:t>
            </a:r>
            <a:r>
              <a:rPr kumimoji="1" lang="zh-CN" altLang="en-US" sz="3200" dirty="0">
                <a:solidFill>
                  <a:schemeClr val="tx1"/>
                </a:solidFill>
                <a:latin typeface="+mn-ea"/>
                <a:ea typeface="+mn-ea"/>
              </a:rPr>
              <a:t>进行光合作用时</a:t>
            </a:r>
            <a:r>
              <a:rPr kumimoji="1" lang="zh-CN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，太阳能转化</a:t>
            </a:r>
            <a:r>
              <a:rPr kumimoji="1" lang="zh-CN" altLang="en-US" sz="3200" dirty="0">
                <a:solidFill>
                  <a:schemeClr val="tx1"/>
                </a:solidFill>
                <a:latin typeface="+mn-ea"/>
                <a:ea typeface="+mn-ea"/>
              </a:rPr>
              <a:t>为热能</a:t>
            </a:r>
            <a:endParaRPr kumimoji="1" lang="zh-CN" altLang="en-US" sz="3200" baseline="-25000" dirty="0">
              <a:solidFill>
                <a:schemeClr val="tx1"/>
              </a:solidFill>
              <a:latin typeface="+mn-ea"/>
              <a:ea typeface="+mn-ea"/>
            </a:endParaRPr>
          </a:p>
          <a:p>
            <a:pPr eaLnBrk="1" hangingPunct="1"/>
            <a:r>
              <a:rPr kumimoji="1" lang="en-US" altLang="zh-CN" sz="3200" dirty="0" smtClean="0">
                <a:solidFill>
                  <a:schemeClr val="tx1"/>
                </a:solidFill>
                <a:latin typeface="+mn-ea"/>
                <a:ea typeface="+mn-ea"/>
              </a:rPr>
              <a:t>C.</a:t>
            </a:r>
            <a:r>
              <a:rPr kumimoji="1" lang="zh-CN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煤</a:t>
            </a:r>
            <a:r>
              <a:rPr kumimoji="1" lang="zh-CN" altLang="en-US" sz="3200" dirty="0">
                <a:solidFill>
                  <a:schemeClr val="tx1"/>
                </a:solidFill>
                <a:latin typeface="+mn-ea"/>
                <a:ea typeface="+mn-ea"/>
              </a:rPr>
              <a:t>燃烧时，化学能主要转化为热能</a:t>
            </a:r>
          </a:p>
          <a:p>
            <a:pPr eaLnBrk="1" hangingPunct="1"/>
            <a:r>
              <a:rPr kumimoji="1" lang="en-US" altLang="zh-CN" sz="3200" dirty="0" smtClean="0">
                <a:solidFill>
                  <a:schemeClr val="tx1"/>
                </a:solidFill>
                <a:latin typeface="+mn-ea"/>
                <a:ea typeface="+mn-ea"/>
              </a:rPr>
              <a:t>D.</a:t>
            </a:r>
            <a:r>
              <a:rPr kumimoji="1" lang="zh-CN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白炽灯</a:t>
            </a:r>
            <a:r>
              <a:rPr kumimoji="1" lang="zh-CN" altLang="en-US" sz="3200" dirty="0">
                <a:solidFill>
                  <a:schemeClr val="tx1"/>
                </a:solidFill>
                <a:latin typeface="+mn-ea"/>
                <a:ea typeface="+mn-ea"/>
              </a:rPr>
              <a:t>工作时，电能全部转化为光能</a:t>
            </a:r>
            <a:endParaRPr kumimoji="1" lang="zh-CN" altLang="en-US" sz="3200" baseline="-250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622595" name="Text Box 3"/>
          <p:cNvSpPr txBox="1">
            <a:spLocks noChangeArrowheads="1"/>
          </p:cNvSpPr>
          <p:nvPr/>
        </p:nvSpPr>
        <p:spPr bwMode="auto">
          <a:xfrm>
            <a:off x="539552" y="1772816"/>
            <a:ext cx="5469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BD</a:t>
            </a:r>
          </a:p>
        </p:txBody>
      </p:sp>
    </p:spTree>
    <p:extLst>
      <p:ext uri="{BB962C8B-B14F-4D97-AF65-F5344CB8AC3E}">
        <p14:creationId xmlns:p14="http://schemas.microsoft.com/office/powerpoint/2010/main" val="4194785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2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2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2595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51520" y="260648"/>
            <a:ext cx="8620125" cy="6186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 dirty="0" smtClean="0">
                <a:solidFill>
                  <a:srgbClr val="000000"/>
                </a:solidFill>
              </a:rPr>
              <a:t>1. </a:t>
            </a:r>
            <a:r>
              <a:rPr lang="zh-CN" altLang="en-US" dirty="0" smtClean="0">
                <a:solidFill>
                  <a:srgbClr val="000000"/>
                </a:solidFill>
              </a:rPr>
              <a:t>下列</a:t>
            </a:r>
            <a:r>
              <a:rPr lang="zh-CN" altLang="en-US" dirty="0">
                <a:solidFill>
                  <a:srgbClr val="000000"/>
                </a:solidFill>
              </a:rPr>
              <a:t>变化过程</a:t>
            </a:r>
            <a:r>
              <a:rPr lang="en-US" altLang="zh-CN" dirty="0">
                <a:solidFill>
                  <a:srgbClr val="000000"/>
                </a:solidFill>
              </a:rPr>
              <a:t>,</a:t>
            </a:r>
            <a:r>
              <a:rPr lang="zh-CN" altLang="en-US" dirty="0">
                <a:solidFill>
                  <a:srgbClr val="000000"/>
                </a:solidFill>
              </a:rPr>
              <a:t>属于放热反应的是	</a:t>
            </a:r>
            <a:r>
              <a:rPr lang="en-US" altLang="zh-CN" dirty="0">
                <a:solidFill>
                  <a:srgbClr val="000000"/>
                </a:solidFill>
              </a:rPr>
              <a:t>(</a:t>
            </a:r>
            <a:r>
              <a:rPr lang="zh-CN" altLang="en-US" dirty="0">
                <a:solidFill>
                  <a:srgbClr val="000000"/>
                </a:solidFill>
              </a:rPr>
              <a:t>　　</a:t>
            </a:r>
            <a:r>
              <a:rPr lang="en-US" altLang="zh-CN" dirty="0">
                <a:solidFill>
                  <a:srgbClr val="000000"/>
                </a:solidFill>
              </a:rPr>
              <a:t>)</a:t>
            </a:r>
          </a:p>
          <a:p>
            <a:pPr algn="l"/>
            <a:r>
              <a:rPr lang="en-US" altLang="zh-CN" dirty="0">
                <a:solidFill>
                  <a:srgbClr val="000000"/>
                </a:solidFill>
              </a:rPr>
              <a:t>①</a:t>
            </a:r>
            <a:r>
              <a:rPr lang="zh-CN" altLang="en-US" dirty="0">
                <a:solidFill>
                  <a:srgbClr val="000000"/>
                </a:solidFill>
              </a:rPr>
              <a:t>液态水变成水蒸气　</a:t>
            </a:r>
            <a:endParaRPr lang="en-US" altLang="zh-CN" dirty="0" smtClean="0">
              <a:solidFill>
                <a:srgbClr val="000000"/>
              </a:solidFill>
            </a:endParaRPr>
          </a:p>
          <a:p>
            <a:pPr algn="l"/>
            <a:r>
              <a:rPr lang="zh-CN" altLang="en-US" dirty="0" smtClean="0">
                <a:solidFill>
                  <a:srgbClr val="000000"/>
                </a:solidFill>
              </a:rPr>
              <a:t>②</a:t>
            </a:r>
            <a:r>
              <a:rPr lang="zh-CN" altLang="en-US" dirty="0">
                <a:solidFill>
                  <a:srgbClr val="000000"/>
                </a:solidFill>
              </a:rPr>
              <a:t>酸碱中和反应　</a:t>
            </a:r>
            <a:endParaRPr lang="en-US" altLang="zh-CN" dirty="0" smtClean="0">
              <a:solidFill>
                <a:srgbClr val="000000"/>
              </a:solidFill>
            </a:endParaRPr>
          </a:p>
          <a:p>
            <a:pPr algn="l"/>
            <a:r>
              <a:rPr lang="zh-CN" altLang="en-US" dirty="0" smtClean="0">
                <a:solidFill>
                  <a:srgbClr val="000000"/>
                </a:solidFill>
              </a:rPr>
              <a:t>③</a:t>
            </a:r>
            <a:r>
              <a:rPr lang="zh-CN" altLang="en-US" dirty="0">
                <a:solidFill>
                  <a:srgbClr val="000000"/>
                </a:solidFill>
              </a:rPr>
              <a:t>浓硫酸稀释　</a:t>
            </a:r>
            <a:endParaRPr lang="en-US" altLang="zh-CN" dirty="0" smtClean="0">
              <a:solidFill>
                <a:srgbClr val="000000"/>
              </a:solidFill>
            </a:endParaRPr>
          </a:p>
          <a:p>
            <a:pPr algn="l"/>
            <a:r>
              <a:rPr lang="zh-CN" altLang="en-US" dirty="0" smtClean="0">
                <a:solidFill>
                  <a:srgbClr val="000000"/>
                </a:solidFill>
              </a:rPr>
              <a:t>④</a:t>
            </a:r>
            <a:r>
              <a:rPr lang="zh-CN" altLang="en-US" dirty="0">
                <a:solidFill>
                  <a:srgbClr val="000000"/>
                </a:solidFill>
              </a:rPr>
              <a:t>固体</a:t>
            </a:r>
            <a:r>
              <a:rPr lang="en-US" altLang="zh-CN" dirty="0" err="1">
                <a:solidFill>
                  <a:srgbClr val="000000"/>
                </a:solidFill>
              </a:rPr>
              <a:t>NaOH</a:t>
            </a:r>
            <a:r>
              <a:rPr lang="zh-CN" altLang="en-US" dirty="0">
                <a:solidFill>
                  <a:srgbClr val="000000"/>
                </a:solidFill>
              </a:rPr>
              <a:t>溶于水　</a:t>
            </a:r>
            <a:endParaRPr lang="en-US" altLang="zh-CN" dirty="0" smtClean="0">
              <a:solidFill>
                <a:srgbClr val="000000"/>
              </a:solidFill>
            </a:endParaRPr>
          </a:p>
          <a:p>
            <a:pPr algn="l"/>
            <a:r>
              <a:rPr lang="zh-CN" altLang="en-US" dirty="0" smtClean="0">
                <a:solidFill>
                  <a:srgbClr val="000000"/>
                </a:solidFill>
              </a:rPr>
              <a:t>⑤</a:t>
            </a:r>
            <a:r>
              <a:rPr lang="en-US" altLang="zh-CN" dirty="0">
                <a:solidFill>
                  <a:srgbClr val="000000"/>
                </a:solidFill>
              </a:rPr>
              <a:t>H</a:t>
            </a:r>
            <a:r>
              <a:rPr lang="en-US" altLang="zh-CN" baseline="-30000" dirty="0">
                <a:solidFill>
                  <a:srgbClr val="000000"/>
                </a:solidFill>
              </a:rPr>
              <a:t>2</a:t>
            </a:r>
            <a:r>
              <a:rPr lang="zh-CN" altLang="en-US" dirty="0">
                <a:solidFill>
                  <a:srgbClr val="000000"/>
                </a:solidFill>
              </a:rPr>
              <a:t>在</a:t>
            </a:r>
            <a:r>
              <a:rPr lang="en-US" altLang="zh-CN" dirty="0">
                <a:solidFill>
                  <a:srgbClr val="000000"/>
                </a:solidFill>
              </a:rPr>
              <a:t>Cl</a:t>
            </a:r>
            <a:r>
              <a:rPr lang="en-US" altLang="zh-CN" baseline="-30000" dirty="0">
                <a:solidFill>
                  <a:srgbClr val="000000"/>
                </a:solidFill>
              </a:rPr>
              <a:t>2</a:t>
            </a:r>
            <a:r>
              <a:rPr lang="zh-CN" altLang="en-US" dirty="0">
                <a:solidFill>
                  <a:srgbClr val="000000"/>
                </a:solidFill>
              </a:rPr>
              <a:t>中燃烧　</a:t>
            </a:r>
            <a:endParaRPr lang="en-US" altLang="zh-CN" dirty="0" smtClean="0">
              <a:solidFill>
                <a:srgbClr val="000000"/>
              </a:solidFill>
            </a:endParaRPr>
          </a:p>
          <a:p>
            <a:pPr algn="l"/>
            <a:r>
              <a:rPr lang="zh-CN" altLang="en-US" dirty="0" smtClean="0">
                <a:solidFill>
                  <a:srgbClr val="000000"/>
                </a:solidFill>
              </a:rPr>
              <a:t>⑥</a:t>
            </a:r>
            <a:r>
              <a:rPr lang="zh-CN" altLang="en-US" dirty="0">
                <a:solidFill>
                  <a:srgbClr val="000000"/>
                </a:solidFill>
              </a:rPr>
              <a:t>电离</a:t>
            </a:r>
          </a:p>
          <a:p>
            <a:pPr algn="l"/>
            <a:r>
              <a:rPr lang="en-US" altLang="zh-CN" dirty="0">
                <a:solidFill>
                  <a:srgbClr val="000000"/>
                </a:solidFill>
              </a:rPr>
              <a:t>A.②③④⑤</a:t>
            </a:r>
            <a:r>
              <a:rPr lang="zh-CN" altLang="en-US" dirty="0">
                <a:solidFill>
                  <a:srgbClr val="000000"/>
                </a:solidFill>
              </a:rPr>
              <a:t>　　　　　	</a:t>
            </a:r>
            <a:endParaRPr lang="en-US" altLang="zh-CN" dirty="0" smtClean="0">
              <a:solidFill>
                <a:srgbClr val="000000"/>
              </a:solidFill>
            </a:endParaRPr>
          </a:p>
          <a:p>
            <a:pPr algn="l"/>
            <a:r>
              <a:rPr lang="en-US" altLang="zh-CN" dirty="0" smtClean="0">
                <a:solidFill>
                  <a:srgbClr val="000000"/>
                </a:solidFill>
              </a:rPr>
              <a:t>B</a:t>
            </a:r>
            <a:r>
              <a:rPr lang="en-US" altLang="zh-CN" dirty="0">
                <a:solidFill>
                  <a:srgbClr val="000000"/>
                </a:solidFill>
              </a:rPr>
              <a:t>.②③④</a:t>
            </a:r>
          </a:p>
          <a:p>
            <a:pPr algn="l"/>
            <a:r>
              <a:rPr lang="en-US" altLang="zh-CN" dirty="0">
                <a:solidFill>
                  <a:srgbClr val="000000"/>
                </a:solidFill>
              </a:rPr>
              <a:t>C.②⑤			</a:t>
            </a:r>
            <a:endParaRPr lang="en-US" altLang="zh-CN" dirty="0" smtClean="0">
              <a:solidFill>
                <a:srgbClr val="000000"/>
              </a:solidFill>
            </a:endParaRPr>
          </a:p>
          <a:p>
            <a:pPr algn="l"/>
            <a:r>
              <a:rPr lang="en-US" altLang="zh-CN" dirty="0" smtClean="0">
                <a:solidFill>
                  <a:srgbClr val="000000"/>
                </a:solidFill>
              </a:rPr>
              <a:t>D</a:t>
            </a:r>
            <a:r>
              <a:rPr lang="en-US" altLang="zh-CN" dirty="0">
                <a:solidFill>
                  <a:srgbClr val="000000"/>
                </a:solidFill>
              </a:rPr>
              <a:t>.①③⑤</a:t>
            </a:r>
          </a:p>
        </p:txBody>
      </p:sp>
      <p:sp>
        <p:nvSpPr>
          <p:cNvPr id="3" name="矩形 2"/>
          <p:cNvSpPr/>
          <p:nvPr/>
        </p:nvSpPr>
        <p:spPr>
          <a:xfrm>
            <a:off x="7884368" y="188640"/>
            <a:ext cx="6463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1957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79512" y="260648"/>
            <a:ext cx="8620125" cy="280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 dirty="0" smtClean="0">
                <a:solidFill>
                  <a:srgbClr val="FF0000"/>
                </a:solidFill>
              </a:rPr>
              <a:t>世纪金榜</a:t>
            </a:r>
            <a:r>
              <a:rPr lang="en-US" altLang="zh-CN" dirty="0" smtClean="0">
                <a:solidFill>
                  <a:srgbClr val="FF0000"/>
                </a:solidFill>
              </a:rPr>
              <a:t>25</a:t>
            </a:r>
            <a:r>
              <a:rPr lang="zh-CN" altLang="en-US" dirty="0" smtClean="0">
                <a:solidFill>
                  <a:srgbClr val="FF0000"/>
                </a:solidFill>
              </a:rPr>
              <a:t>页</a:t>
            </a:r>
            <a:r>
              <a:rPr lang="en-US" altLang="zh-CN" dirty="0" smtClean="0">
                <a:solidFill>
                  <a:srgbClr val="FF0000"/>
                </a:solidFill>
              </a:rPr>
              <a:t>【</a:t>
            </a:r>
            <a:r>
              <a:rPr lang="zh-CN" altLang="en-US" dirty="0">
                <a:solidFill>
                  <a:srgbClr val="FF0000"/>
                </a:solidFill>
              </a:rPr>
              <a:t>典题通关</a:t>
            </a:r>
            <a:r>
              <a:rPr lang="en-US" altLang="zh-CN" dirty="0">
                <a:solidFill>
                  <a:srgbClr val="FF0000"/>
                </a:solidFill>
              </a:rPr>
              <a:t>】</a:t>
            </a:r>
          </a:p>
          <a:p>
            <a:pPr algn="l"/>
            <a:r>
              <a:rPr lang="en-US" altLang="zh-CN" sz="2800" dirty="0">
                <a:solidFill>
                  <a:srgbClr val="FF0000"/>
                </a:solidFill>
              </a:rPr>
              <a:t>【</a:t>
            </a:r>
            <a:r>
              <a:rPr lang="zh-CN" altLang="en-US" sz="2800" dirty="0">
                <a:solidFill>
                  <a:srgbClr val="FF0000"/>
                </a:solidFill>
              </a:rPr>
              <a:t>典例</a:t>
            </a:r>
            <a:r>
              <a:rPr lang="en-US" altLang="zh-CN" sz="2800" dirty="0">
                <a:solidFill>
                  <a:srgbClr val="FF0000"/>
                </a:solidFill>
              </a:rPr>
              <a:t>】</a:t>
            </a:r>
            <a:r>
              <a:rPr lang="en-US" altLang="zh-CN" sz="2800" dirty="0">
                <a:solidFill>
                  <a:srgbClr val="000000"/>
                </a:solidFill>
              </a:rPr>
              <a:t>(2018·</a:t>
            </a:r>
            <a:r>
              <a:rPr lang="zh-CN" altLang="en-US" sz="2800" dirty="0">
                <a:solidFill>
                  <a:srgbClr val="000000"/>
                </a:solidFill>
              </a:rPr>
              <a:t>湛江高一检测</a:t>
            </a:r>
            <a:r>
              <a:rPr lang="en-US" altLang="zh-CN" sz="2800" dirty="0">
                <a:solidFill>
                  <a:srgbClr val="000000"/>
                </a:solidFill>
              </a:rPr>
              <a:t>)</a:t>
            </a:r>
            <a:r>
              <a:rPr lang="zh-CN" altLang="en-US" sz="2800" dirty="0">
                <a:solidFill>
                  <a:srgbClr val="000000"/>
                </a:solidFill>
              </a:rPr>
              <a:t>肼</a:t>
            </a:r>
            <a:r>
              <a:rPr lang="en-US" altLang="zh-CN" sz="2800" dirty="0">
                <a:solidFill>
                  <a:srgbClr val="000000"/>
                </a:solidFill>
              </a:rPr>
              <a:t>(H</a:t>
            </a:r>
            <a:r>
              <a:rPr lang="en-US" altLang="zh-CN" sz="2800" baseline="-30000" dirty="0">
                <a:solidFill>
                  <a:srgbClr val="000000"/>
                </a:solidFill>
              </a:rPr>
              <a:t>2</a:t>
            </a:r>
            <a:r>
              <a:rPr lang="en-US" altLang="zh-CN" sz="2800" dirty="0">
                <a:solidFill>
                  <a:srgbClr val="000000"/>
                </a:solidFill>
              </a:rPr>
              <a:t>NNH</a:t>
            </a:r>
            <a:r>
              <a:rPr lang="en-US" altLang="zh-CN" sz="2800" baseline="-30000" dirty="0">
                <a:solidFill>
                  <a:srgbClr val="000000"/>
                </a:solidFill>
              </a:rPr>
              <a:t>2</a:t>
            </a:r>
            <a:r>
              <a:rPr lang="en-US" altLang="zh-CN" sz="2800" dirty="0">
                <a:solidFill>
                  <a:srgbClr val="000000"/>
                </a:solidFill>
              </a:rPr>
              <a:t>)</a:t>
            </a:r>
            <a:r>
              <a:rPr lang="zh-CN" altLang="en-US" sz="2800" dirty="0">
                <a:solidFill>
                  <a:srgbClr val="000000"/>
                </a:solidFill>
              </a:rPr>
              <a:t>是一种高能燃料</a:t>
            </a:r>
            <a:r>
              <a:rPr lang="en-US" altLang="zh-CN" sz="2800" dirty="0">
                <a:solidFill>
                  <a:srgbClr val="000000"/>
                </a:solidFill>
              </a:rPr>
              <a:t>,</a:t>
            </a:r>
            <a:r>
              <a:rPr lang="zh-CN" altLang="en-US" sz="2800" dirty="0">
                <a:solidFill>
                  <a:srgbClr val="000000"/>
                </a:solidFill>
              </a:rPr>
              <a:t>有关化学反应的能量变化如图所示</a:t>
            </a:r>
            <a:r>
              <a:rPr lang="en-US" altLang="zh-CN" sz="2800" dirty="0">
                <a:solidFill>
                  <a:srgbClr val="000000"/>
                </a:solidFill>
              </a:rPr>
              <a:t>,</a:t>
            </a:r>
            <a:r>
              <a:rPr lang="zh-CN" altLang="en-US" sz="2800" dirty="0">
                <a:solidFill>
                  <a:srgbClr val="000000"/>
                </a:solidFill>
              </a:rPr>
              <a:t>已知断裂</a:t>
            </a:r>
          </a:p>
          <a:p>
            <a:pPr algn="l"/>
            <a:r>
              <a:rPr lang="en-US" altLang="zh-CN" sz="2800" dirty="0">
                <a:solidFill>
                  <a:srgbClr val="000000"/>
                </a:solidFill>
              </a:rPr>
              <a:t>1 </a:t>
            </a:r>
            <a:r>
              <a:rPr lang="en-US" altLang="zh-CN" sz="2800" dirty="0" err="1">
                <a:solidFill>
                  <a:srgbClr val="000000"/>
                </a:solidFill>
              </a:rPr>
              <a:t>mol</a:t>
            </a:r>
            <a:r>
              <a:rPr lang="zh-CN" altLang="en-US" sz="2800" dirty="0">
                <a:solidFill>
                  <a:srgbClr val="000000"/>
                </a:solidFill>
              </a:rPr>
              <a:t>化学键所需的能量</a:t>
            </a:r>
            <a:r>
              <a:rPr lang="en-US" altLang="zh-CN" sz="2800" dirty="0">
                <a:solidFill>
                  <a:srgbClr val="000000"/>
                </a:solidFill>
              </a:rPr>
              <a:t>(kJ</a:t>
            </a:r>
            <a:r>
              <a:rPr lang="en-US" altLang="zh-CN" sz="2800" dirty="0" smtClean="0">
                <a:solidFill>
                  <a:srgbClr val="000000"/>
                </a:solidFill>
              </a:rPr>
              <a:t>):</a:t>
            </a:r>
          </a:p>
          <a:p>
            <a:pPr algn="l"/>
            <a:r>
              <a:rPr lang="en-US" altLang="zh-CN" sz="2800" dirty="0" smtClean="0">
                <a:solidFill>
                  <a:srgbClr val="000000"/>
                </a:solidFill>
              </a:rPr>
              <a:t>N</a:t>
            </a:r>
            <a:r>
              <a:rPr lang="en-US" altLang="zh-CN" sz="2800" dirty="0">
                <a:solidFill>
                  <a:srgbClr val="000000"/>
                </a:solidFill>
              </a:rPr>
              <a:t>≡N</a:t>
            </a:r>
            <a:r>
              <a:rPr lang="zh-CN" altLang="en-US" sz="2800" dirty="0">
                <a:solidFill>
                  <a:srgbClr val="000000"/>
                </a:solidFill>
              </a:rPr>
              <a:t>键为</a:t>
            </a:r>
            <a:r>
              <a:rPr lang="en-US" altLang="zh-CN" sz="2800" dirty="0">
                <a:solidFill>
                  <a:srgbClr val="000000"/>
                </a:solidFill>
              </a:rPr>
              <a:t>942</a:t>
            </a:r>
            <a:r>
              <a:rPr lang="zh-CN" altLang="en-US" sz="2800" dirty="0">
                <a:solidFill>
                  <a:srgbClr val="000000"/>
                </a:solidFill>
              </a:rPr>
              <a:t>、</a:t>
            </a:r>
            <a:r>
              <a:rPr lang="en-US" altLang="zh-CN" sz="2800" dirty="0">
                <a:solidFill>
                  <a:srgbClr val="000000"/>
                </a:solidFill>
              </a:rPr>
              <a:t>O</a:t>
            </a:r>
            <a:r>
              <a:rPr lang="zh-CN" altLang="en-US" sz="2800" dirty="0">
                <a:solidFill>
                  <a:srgbClr val="000000"/>
                </a:solidFill>
              </a:rPr>
              <a:t>＝</a:t>
            </a:r>
            <a:r>
              <a:rPr lang="en-US" altLang="zh-CN" sz="2800" dirty="0">
                <a:solidFill>
                  <a:srgbClr val="000000"/>
                </a:solidFill>
              </a:rPr>
              <a:t>O</a:t>
            </a:r>
            <a:r>
              <a:rPr lang="zh-CN" altLang="en-US" sz="2800" dirty="0">
                <a:solidFill>
                  <a:srgbClr val="000000"/>
                </a:solidFill>
              </a:rPr>
              <a:t>键为</a:t>
            </a:r>
            <a:r>
              <a:rPr lang="en-US" altLang="zh-CN" sz="2800" dirty="0">
                <a:solidFill>
                  <a:srgbClr val="000000"/>
                </a:solidFill>
              </a:rPr>
              <a:t>498</a:t>
            </a:r>
            <a:r>
              <a:rPr lang="zh-CN" altLang="en-US" sz="2800" dirty="0" smtClean="0">
                <a:solidFill>
                  <a:srgbClr val="000000"/>
                </a:solidFill>
              </a:rPr>
              <a:t>、</a:t>
            </a:r>
            <a:endParaRPr lang="en-US" altLang="zh-CN" sz="2800" dirty="0" smtClean="0">
              <a:solidFill>
                <a:srgbClr val="000000"/>
              </a:solidFill>
            </a:endParaRPr>
          </a:p>
          <a:p>
            <a:pPr algn="l"/>
            <a:r>
              <a:rPr lang="en-US" altLang="zh-CN" sz="2800" dirty="0" smtClean="0">
                <a:solidFill>
                  <a:srgbClr val="000000"/>
                </a:solidFill>
              </a:rPr>
              <a:t>N—N</a:t>
            </a:r>
            <a:r>
              <a:rPr lang="zh-CN" altLang="en-US" sz="2800" dirty="0">
                <a:solidFill>
                  <a:srgbClr val="000000"/>
                </a:solidFill>
              </a:rPr>
              <a:t>键为</a:t>
            </a:r>
            <a:r>
              <a:rPr lang="en-US" altLang="zh-CN" sz="2800" dirty="0">
                <a:solidFill>
                  <a:srgbClr val="000000"/>
                </a:solidFill>
              </a:rPr>
              <a:t>154,</a:t>
            </a:r>
            <a:r>
              <a:rPr lang="zh-CN" altLang="en-US" sz="2800" dirty="0">
                <a:solidFill>
                  <a:srgbClr val="000000"/>
                </a:solidFill>
              </a:rPr>
              <a:t>则断裂</a:t>
            </a:r>
            <a:r>
              <a:rPr lang="en-US" altLang="zh-CN" sz="2800" dirty="0">
                <a:solidFill>
                  <a:srgbClr val="000000"/>
                </a:solidFill>
              </a:rPr>
              <a:t>1 </a:t>
            </a:r>
            <a:r>
              <a:rPr lang="en-US" altLang="zh-CN" sz="2800" dirty="0" err="1">
                <a:solidFill>
                  <a:srgbClr val="000000"/>
                </a:solidFill>
              </a:rPr>
              <a:t>mol</a:t>
            </a:r>
            <a:r>
              <a:rPr lang="en-US" altLang="zh-CN" sz="2800" dirty="0">
                <a:solidFill>
                  <a:srgbClr val="000000"/>
                </a:solidFill>
              </a:rPr>
              <a:t> N—H</a:t>
            </a:r>
            <a:r>
              <a:rPr lang="zh-CN" altLang="en-US" sz="2800" dirty="0">
                <a:solidFill>
                  <a:srgbClr val="000000"/>
                </a:solidFill>
              </a:rPr>
              <a:t>键所需的能量</a:t>
            </a:r>
            <a:r>
              <a:rPr lang="en-US" altLang="zh-CN" sz="2800" dirty="0">
                <a:solidFill>
                  <a:srgbClr val="000000"/>
                </a:solidFill>
              </a:rPr>
              <a:t>(kJ)</a:t>
            </a:r>
            <a:r>
              <a:rPr lang="zh-CN" altLang="en-US" sz="2800" dirty="0">
                <a:solidFill>
                  <a:srgbClr val="000000"/>
                </a:solidFill>
              </a:rPr>
              <a:t>是	</a:t>
            </a:r>
            <a:endParaRPr lang="en-US" altLang="zh-CN" sz="2800" dirty="0">
              <a:solidFill>
                <a:srgbClr val="000000"/>
              </a:solidFill>
            </a:endParaRPr>
          </a:p>
        </p:txBody>
      </p:sp>
      <p:pic>
        <p:nvPicPr>
          <p:cNvPr id="7" name="16hxr40.jpg" descr="说明: id:2147506731;Founde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061415"/>
            <a:ext cx="4882445" cy="3607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/>
        </p:nvSpPr>
        <p:spPr>
          <a:xfrm>
            <a:off x="6804248" y="3908295"/>
            <a:ext cx="17427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391.5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114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79512" y="404664"/>
            <a:ext cx="8620125" cy="394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 dirty="0">
                <a:solidFill>
                  <a:srgbClr val="FF0000"/>
                </a:solidFill>
              </a:rPr>
              <a:t>【</a:t>
            </a:r>
            <a:r>
              <a:rPr lang="zh-CN" altLang="en-US" dirty="0">
                <a:solidFill>
                  <a:srgbClr val="FF0000"/>
                </a:solidFill>
              </a:rPr>
              <a:t>补偿训练</a:t>
            </a:r>
            <a:r>
              <a:rPr lang="en-US" altLang="zh-CN" dirty="0">
                <a:solidFill>
                  <a:srgbClr val="FF0000"/>
                </a:solidFill>
              </a:rPr>
              <a:t>】</a:t>
            </a:r>
            <a:endParaRPr lang="en-US" altLang="zh-CN" dirty="0">
              <a:solidFill>
                <a:srgbClr val="000000"/>
              </a:solidFill>
            </a:endParaRPr>
          </a:p>
          <a:p>
            <a:pPr algn="l"/>
            <a:r>
              <a:rPr lang="en-US" altLang="zh-CN" dirty="0" smtClean="0">
                <a:solidFill>
                  <a:srgbClr val="000000"/>
                </a:solidFill>
              </a:rPr>
              <a:t>1.   SF</a:t>
            </a:r>
            <a:r>
              <a:rPr lang="en-US" altLang="zh-CN" baseline="-30000" dirty="0" smtClean="0">
                <a:solidFill>
                  <a:srgbClr val="000000"/>
                </a:solidFill>
              </a:rPr>
              <a:t>6</a:t>
            </a:r>
            <a:r>
              <a:rPr lang="zh-CN" altLang="en-US" dirty="0">
                <a:solidFill>
                  <a:srgbClr val="000000"/>
                </a:solidFill>
              </a:rPr>
              <a:t>是一种优良的绝缘气体</a:t>
            </a:r>
            <a:r>
              <a:rPr lang="en-US" altLang="zh-CN" dirty="0">
                <a:solidFill>
                  <a:srgbClr val="000000"/>
                </a:solidFill>
              </a:rPr>
              <a:t>,</a:t>
            </a:r>
            <a:r>
              <a:rPr lang="zh-CN" altLang="en-US" dirty="0">
                <a:solidFill>
                  <a:srgbClr val="000000"/>
                </a:solidFill>
              </a:rPr>
              <a:t>分子结构中只存在</a:t>
            </a:r>
            <a:r>
              <a:rPr lang="en-US" altLang="zh-CN" dirty="0">
                <a:solidFill>
                  <a:srgbClr val="000000"/>
                </a:solidFill>
              </a:rPr>
              <a:t>S—F</a:t>
            </a:r>
            <a:r>
              <a:rPr lang="zh-CN" altLang="en-US" dirty="0">
                <a:solidFill>
                  <a:srgbClr val="000000"/>
                </a:solidFill>
              </a:rPr>
              <a:t>键。已知</a:t>
            </a:r>
            <a:r>
              <a:rPr lang="en-US" altLang="zh-CN" dirty="0">
                <a:solidFill>
                  <a:srgbClr val="000000"/>
                </a:solidFill>
              </a:rPr>
              <a:t>:1 </a:t>
            </a:r>
            <a:r>
              <a:rPr lang="en-US" altLang="zh-CN" dirty="0" err="1">
                <a:solidFill>
                  <a:srgbClr val="000000"/>
                </a:solidFill>
              </a:rPr>
              <a:t>mol</a:t>
            </a:r>
            <a:r>
              <a:rPr lang="en-US" altLang="zh-CN" dirty="0">
                <a:solidFill>
                  <a:srgbClr val="000000"/>
                </a:solidFill>
              </a:rPr>
              <a:t> S(s)</a:t>
            </a:r>
            <a:r>
              <a:rPr lang="zh-CN" altLang="en-US" dirty="0">
                <a:solidFill>
                  <a:srgbClr val="000000"/>
                </a:solidFill>
              </a:rPr>
              <a:t>转化为气态硫原子吸收能量</a:t>
            </a:r>
            <a:r>
              <a:rPr lang="en-US" altLang="zh-CN" dirty="0">
                <a:solidFill>
                  <a:srgbClr val="000000"/>
                </a:solidFill>
              </a:rPr>
              <a:t>280 kJ,</a:t>
            </a:r>
            <a:r>
              <a:rPr lang="zh-CN" altLang="en-US" dirty="0">
                <a:solidFill>
                  <a:srgbClr val="000000"/>
                </a:solidFill>
              </a:rPr>
              <a:t>断裂</a:t>
            </a:r>
            <a:r>
              <a:rPr lang="en-US" altLang="zh-CN" dirty="0">
                <a:solidFill>
                  <a:srgbClr val="000000"/>
                </a:solidFill>
              </a:rPr>
              <a:t>1 </a:t>
            </a:r>
            <a:r>
              <a:rPr lang="en-US" altLang="zh-CN" dirty="0" err="1">
                <a:solidFill>
                  <a:srgbClr val="000000"/>
                </a:solidFill>
              </a:rPr>
              <a:t>mol</a:t>
            </a:r>
            <a:r>
              <a:rPr lang="en-US" altLang="zh-CN" dirty="0">
                <a:solidFill>
                  <a:srgbClr val="000000"/>
                </a:solidFill>
              </a:rPr>
              <a:t> F—F</a:t>
            </a:r>
            <a:r>
              <a:rPr lang="zh-CN" altLang="en-US" dirty="0">
                <a:solidFill>
                  <a:srgbClr val="000000"/>
                </a:solidFill>
              </a:rPr>
              <a:t>、</a:t>
            </a:r>
            <a:r>
              <a:rPr lang="en-US" altLang="zh-CN" dirty="0">
                <a:solidFill>
                  <a:srgbClr val="000000"/>
                </a:solidFill>
              </a:rPr>
              <a:t>S—F</a:t>
            </a:r>
            <a:r>
              <a:rPr lang="zh-CN" altLang="en-US" dirty="0">
                <a:solidFill>
                  <a:srgbClr val="000000"/>
                </a:solidFill>
              </a:rPr>
              <a:t>键需吸收的能量分别为</a:t>
            </a:r>
            <a:r>
              <a:rPr lang="en-US" altLang="zh-CN" dirty="0">
                <a:solidFill>
                  <a:srgbClr val="000000"/>
                </a:solidFill>
              </a:rPr>
              <a:t>160 kJ</a:t>
            </a:r>
            <a:r>
              <a:rPr lang="zh-CN" altLang="en-US" dirty="0">
                <a:solidFill>
                  <a:srgbClr val="000000"/>
                </a:solidFill>
              </a:rPr>
              <a:t>、</a:t>
            </a:r>
            <a:r>
              <a:rPr lang="en-US" altLang="zh-CN" dirty="0">
                <a:solidFill>
                  <a:srgbClr val="000000"/>
                </a:solidFill>
              </a:rPr>
              <a:t>330 kJ</a:t>
            </a:r>
            <a:r>
              <a:rPr lang="zh-CN" altLang="en-US" dirty="0">
                <a:solidFill>
                  <a:srgbClr val="000000"/>
                </a:solidFill>
              </a:rPr>
              <a:t>。则</a:t>
            </a:r>
            <a:r>
              <a:rPr lang="en-US" altLang="zh-CN" dirty="0">
                <a:solidFill>
                  <a:srgbClr val="000000"/>
                </a:solidFill>
              </a:rPr>
              <a:t>1 </a:t>
            </a:r>
            <a:r>
              <a:rPr lang="en-US" altLang="zh-CN" dirty="0" err="1">
                <a:solidFill>
                  <a:srgbClr val="000000"/>
                </a:solidFill>
              </a:rPr>
              <a:t>mol</a:t>
            </a:r>
            <a:r>
              <a:rPr lang="en-US" altLang="zh-CN" dirty="0">
                <a:solidFill>
                  <a:srgbClr val="000000"/>
                </a:solidFill>
              </a:rPr>
              <a:t> S(s)</a:t>
            </a:r>
            <a:r>
              <a:rPr lang="zh-CN" altLang="en-US" dirty="0">
                <a:solidFill>
                  <a:srgbClr val="000000"/>
                </a:solidFill>
              </a:rPr>
              <a:t>发生反应</a:t>
            </a:r>
            <a:r>
              <a:rPr lang="en-US" altLang="zh-CN" dirty="0">
                <a:solidFill>
                  <a:srgbClr val="000000"/>
                </a:solidFill>
              </a:rPr>
              <a:t>S(s)+3F</a:t>
            </a:r>
            <a:r>
              <a:rPr lang="en-US" altLang="zh-CN" baseline="-30000" dirty="0">
                <a:solidFill>
                  <a:srgbClr val="000000"/>
                </a:solidFill>
              </a:rPr>
              <a:t>2</a:t>
            </a:r>
            <a:r>
              <a:rPr lang="en-US" altLang="zh-CN" dirty="0">
                <a:solidFill>
                  <a:srgbClr val="000000"/>
                </a:solidFill>
              </a:rPr>
              <a:t>(g)====SF</a:t>
            </a:r>
            <a:r>
              <a:rPr lang="en-US" altLang="zh-CN" baseline="-30000" dirty="0">
                <a:solidFill>
                  <a:srgbClr val="000000"/>
                </a:solidFill>
              </a:rPr>
              <a:t>6</a:t>
            </a:r>
            <a:r>
              <a:rPr lang="en-US" altLang="zh-CN" dirty="0">
                <a:solidFill>
                  <a:srgbClr val="000000"/>
                </a:solidFill>
              </a:rPr>
              <a:t>(g</a:t>
            </a:r>
            <a:r>
              <a:rPr lang="en-US" altLang="zh-CN" dirty="0" smtClean="0">
                <a:solidFill>
                  <a:srgbClr val="000000"/>
                </a:solidFill>
              </a:rPr>
              <a:t>)</a:t>
            </a:r>
            <a:r>
              <a:rPr lang="zh-CN" altLang="en-US" dirty="0" smtClean="0">
                <a:solidFill>
                  <a:srgbClr val="000000"/>
                </a:solidFill>
              </a:rPr>
              <a:t>的能量变化为：</a:t>
            </a:r>
            <a:endParaRPr lang="en-US" altLang="zh-CN" dirty="0">
              <a:solidFill>
                <a:srgbClr val="00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2915816" y="4941168"/>
            <a:ext cx="27526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00"/>
                </a:solidFill>
              </a:rPr>
              <a:t>放出</a:t>
            </a:r>
            <a:r>
              <a:rPr lang="en-US" altLang="zh-CN" dirty="0">
                <a:solidFill>
                  <a:srgbClr val="000000"/>
                </a:solidFill>
              </a:rPr>
              <a:t>1 220 kJ</a:t>
            </a:r>
          </a:p>
        </p:txBody>
      </p:sp>
    </p:spTree>
    <p:extLst>
      <p:ext uri="{BB962C8B-B14F-4D97-AF65-F5344CB8AC3E}">
        <p14:creationId xmlns:p14="http://schemas.microsoft.com/office/powerpoint/2010/main" val="704497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267744" y="188640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zh-CN" altLang="zh-CN" kern="100" dirty="0">
                <a:solidFill>
                  <a:srgbClr val="FF0000"/>
                </a:solidFill>
                <a:ea typeface="宋体" panose="02010600030101010101" pitchFamily="2" charset="-122"/>
              </a:rPr>
              <a:t>课时提升作业  七</a:t>
            </a:r>
            <a:endParaRPr lang="zh-CN" altLang="zh-CN" sz="1400" kern="100" dirty="0">
              <a:ea typeface="宋体" panose="02010600030101010101" pitchFamily="2" charset="-122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altLang="zh-CN" sz="2000" dirty="0" smtClean="0">
                <a:solidFill>
                  <a:srgbClr val="FF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95</a:t>
            </a:r>
            <a:r>
              <a:rPr lang="zh-CN" altLang="en-US" sz="2000" dirty="0" smtClean="0">
                <a:solidFill>
                  <a:srgbClr val="FF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页  </a:t>
            </a:r>
            <a:r>
              <a:rPr lang="zh-CN" altLang="zh-CN" sz="2000" dirty="0" smtClean="0">
                <a:solidFill>
                  <a:srgbClr val="FF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化学能</a:t>
            </a:r>
            <a:r>
              <a:rPr lang="zh-CN" altLang="zh-CN" sz="2000" dirty="0">
                <a:solidFill>
                  <a:srgbClr val="FF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与热能</a:t>
            </a:r>
            <a:endParaRPr lang="zh-CN" altLang="zh-CN" sz="1100" dirty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1554825"/>
            <a:ext cx="86764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2.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白磷、红磷是磷的两种同素异形体。某温度下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1 </a:t>
            </a:r>
            <a:r>
              <a:rPr lang="en-US" altLang="zh-CN" sz="2400" dirty="0" err="1">
                <a:solidFill>
                  <a:srgbClr val="00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mol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白磷转化为红磷放出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29.2 kJ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的热量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则下列叙述正确的是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	(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A.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白磷比红磷稳定</a:t>
            </a:r>
            <a:endParaRPr lang="zh-CN" altLang="zh-CN" sz="2400" dirty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B.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红磷比白磷稳定</a:t>
            </a:r>
            <a:endParaRPr lang="zh-CN" altLang="zh-CN" sz="2400" dirty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C.1 </a:t>
            </a:r>
            <a:r>
              <a:rPr lang="en-US" altLang="zh-CN" sz="2400" dirty="0" err="1">
                <a:solidFill>
                  <a:srgbClr val="000000"/>
                </a:solidFill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白磷比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1 </a:t>
            </a:r>
            <a:r>
              <a:rPr lang="en-US" altLang="zh-CN" sz="2400" dirty="0" err="1">
                <a:solidFill>
                  <a:srgbClr val="00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mol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红磷含有的总能量低</a:t>
            </a:r>
            <a:endParaRPr lang="zh-CN" altLang="zh-CN" sz="2400" dirty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D.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红磷转化为白磷要放热</a:t>
            </a:r>
            <a:endParaRPr lang="zh-CN" altLang="zh-CN" sz="2400" dirty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829362" y="4932819"/>
            <a:ext cx="305724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能量越低越稳定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19757" y="5804361"/>
            <a:ext cx="86764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800" dirty="0">
                <a:solidFill>
                  <a:srgbClr val="00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某温度下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1 </a:t>
            </a:r>
            <a:r>
              <a:rPr lang="en-US" altLang="zh-CN" sz="2800" dirty="0" err="1" smtClean="0">
                <a:solidFill>
                  <a:srgbClr val="00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mol</a:t>
            </a:r>
            <a:r>
              <a:rPr lang="zh-CN" altLang="en-US" sz="2800" dirty="0" smtClean="0">
                <a:solidFill>
                  <a:srgbClr val="00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石墨</a:t>
            </a:r>
            <a:r>
              <a:rPr lang="zh-CN" altLang="zh-CN" sz="2800" dirty="0" smtClean="0">
                <a:solidFill>
                  <a:srgbClr val="00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转化为</a:t>
            </a:r>
            <a:r>
              <a:rPr lang="zh-CN" altLang="en-US" sz="2800" dirty="0" smtClean="0">
                <a:solidFill>
                  <a:srgbClr val="00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金刚石吸收</a:t>
            </a:r>
            <a:r>
              <a:rPr lang="en-US" altLang="zh-CN" sz="2800" dirty="0" smtClean="0">
                <a:solidFill>
                  <a:srgbClr val="00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1.895kJ</a:t>
            </a:r>
            <a:r>
              <a:rPr lang="zh-CN" altLang="zh-CN" sz="2800" dirty="0">
                <a:solidFill>
                  <a:srgbClr val="000000"/>
                </a:solidFill>
                <a:latin typeface="NEU-BZ-S92"/>
                <a:ea typeface="宋体" panose="02010600030101010101" pitchFamily="2" charset="-122"/>
                <a:cs typeface="Times New Roman" panose="02020603050405020304" pitchFamily="18" charset="0"/>
              </a:rPr>
              <a:t>的热量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695353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8864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0" dirty="0" smtClean="0"/>
              <a:t>课时作业</a:t>
            </a:r>
            <a:r>
              <a:rPr lang="en-US" altLang="zh-CN" sz="2400" b="0" dirty="0" smtClean="0"/>
              <a:t>95</a:t>
            </a:r>
            <a:r>
              <a:rPr lang="zh-CN" altLang="en-US" sz="2400" b="0" dirty="0" smtClean="0"/>
              <a:t>页：</a:t>
            </a:r>
            <a:r>
              <a:rPr lang="en-US" altLang="zh-CN" sz="2400" b="0" dirty="0" smtClean="0"/>
              <a:t>8</a:t>
            </a:r>
            <a:r>
              <a:rPr lang="en-US" altLang="zh-CN" sz="2400" b="0" dirty="0"/>
              <a:t>.(12</a:t>
            </a:r>
            <a:r>
              <a:rPr lang="zh-CN" altLang="en-US" sz="2400" b="0" dirty="0"/>
              <a:t>分</a:t>
            </a:r>
            <a:r>
              <a:rPr lang="en-US" altLang="zh-CN" sz="2400" b="0" dirty="0"/>
              <a:t>)(2018·</a:t>
            </a:r>
            <a:r>
              <a:rPr lang="zh-CN" altLang="en-US" sz="2400" b="0" dirty="0"/>
              <a:t>榆林高一检测</a:t>
            </a:r>
            <a:r>
              <a:rPr lang="en-US" altLang="zh-CN" sz="2400" b="0" dirty="0"/>
              <a:t>)</a:t>
            </a:r>
            <a:r>
              <a:rPr lang="zh-CN" altLang="en-US" sz="2400" b="0" dirty="0"/>
              <a:t>工业上用</a:t>
            </a:r>
            <a:r>
              <a:rPr lang="en-US" altLang="zh-CN" sz="2400" b="0" dirty="0"/>
              <a:t>CO</a:t>
            </a:r>
            <a:r>
              <a:rPr lang="zh-CN" altLang="en-US" sz="2400" b="0" dirty="0"/>
              <a:t>生产燃料甲醇</a:t>
            </a:r>
            <a:r>
              <a:rPr lang="en-US" altLang="zh-CN" sz="2400" b="0" dirty="0"/>
              <a:t>,</a:t>
            </a:r>
            <a:r>
              <a:rPr lang="zh-CN" altLang="en-US" sz="2400" b="0" dirty="0"/>
              <a:t>一定条件下发生反应</a:t>
            </a:r>
            <a:r>
              <a:rPr lang="en-US" altLang="zh-CN" sz="2400" b="0" dirty="0"/>
              <a:t>:CO(g)+2H</a:t>
            </a:r>
            <a:r>
              <a:rPr lang="en-US" altLang="zh-CN" sz="2400" b="0" baseline="-25000" dirty="0"/>
              <a:t>2</a:t>
            </a:r>
            <a:r>
              <a:rPr lang="en-US" altLang="zh-CN" sz="2400" b="0" dirty="0"/>
              <a:t>(g</a:t>
            </a:r>
            <a:r>
              <a:rPr lang="en-US" altLang="zh-CN" sz="2400" b="0" dirty="0" smtClean="0"/>
              <a:t>)</a:t>
            </a:r>
            <a:r>
              <a:rPr lang="en-US" altLang="zh-CN" sz="2400" b="0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⇌</a:t>
            </a:r>
            <a:r>
              <a:rPr lang="en-US" altLang="zh-CN" sz="2400" b="0" dirty="0" smtClean="0"/>
              <a:t> </a:t>
            </a:r>
            <a:r>
              <a:rPr lang="en-US" altLang="zh-CN" sz="2400" b="0" dirty="0"/>
              <a:t>CH</a:t>
            </a:r>
            <a:r>
              <a:rPr lang="en-US" altLang="zh-CN" sz="2400" b="0" baseline="-25000" dirty="0"/>
              <a:t>3</a:t>
            </a:r>
            <a:r>
              <a:rPr lang="en-US" altLang="zh-CN" sz="2400" b="0" dirty="0"/>
              <a:t>OH(g),</a:t>
            </a:r>
            <a:r>
              <a:rPr lang="zh-CN" altLang="en-US" sz="2400" b="0" dirty="0"/>
              <a:t>反应过程中的能量变化情况如图所示。</a:t>
            </a:r>
          </a:p>
        </p:txBody>
      </p:sp>
      <p:pic>
        <p:nvPicPr>
          <p:cNvPr id="5124" name="182hxr98.jpg" descr="说明: id:2147489686;Founde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08887"/>
            <a:ext cx="4589092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4589092" y="1700808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2400" b="0" dirty="0"/>
              <a:t>(1)</a:t>
            </a:r>
            <a:r>
              <a:rPr lang="zh-CN" altLang="en-US" sz="2400" b="0" dirty="0"/>
              <a:t>曲线 </a:t>
            </a:r>
            <a:r>
              <a:rPr lang="en-US" altLang="zh-CN" sz="2400" b="0" dirty="0"/>
              <a:t>Ⅰ </a:t>
            </a:r>
            <a:r>
              <a:rPr lang="zh-CN" altLang="en-US" sz="2400" b="0" dirty="0"/>
              <a:t>和曲线 </a:t>
            </a:r>
            <a:r>
              <a:rPr lang="en-US" altLang="zh-CN" sz="2400" b="0" dirty="0"/>
              <a:t>Ⅱ </a:t>
            </a:r>
            <a:r>
              <a:rPr lang="zh-CN" altLang="en-US" sz="2400" b="0" dirty="0"/>
              <a:t>分别表示不使用催化剂和使用催化剂的两种情况。该反应是</a:t>
            </a:r>
            <a:r>
              <a:rPr lang="en-US" altLang="zh-CN" sz="2400" b="0" dirty="0" smtClean="0"/>
              <a:t>_____(</a:t>
            </a:r>
            <a:r>
              <a:rPr lang="zh-CN" altLang="en-US" sz="2400" b="0" dirty="0"/>
              <a:t>填“吸热”或“放热”</a:t>
            </a:r>
            <a:r>
              <a:rPr lang="en-US" altLang="zh-CN" sz="2400" b="0" dirty="0"/>
              <a:t>)</a:t>
            </a:r>
            <a:r>
              <a:rPr lang="zh-CN" altLang="en-US" sz="2400" b="0" dirty="0"/>
              <a:t>反应。计算当反应生成</a:t>
            </a:r>
            <a:r>
              <a:rPr lang="en-US" altLang="zh-CN" sz="2400" b="0" dirty="0"/>
              <a:t>1.5 </a:t>
            </a:r>
            <a:r>
              <a:rPr lang="en-US" altLang="zh-CN" sz="2400" b="0" dirty="0" err="1"/>
              <a:t>mol</a:t>
            </a:r>
            <a:r>
              <a:rPr lang="en-US" altLang="zh-CN" sz="2400" b="0" dirty="0"/>
              <a:t> CH</a:t>
            </a:r>
            <a:r>
              <a:rPr lang="en-US" altLang="zh-CN" sz="2400" b="0" baseline="-25000" dirty="0"/>
              <a:t>3</a:t>
            </a:r>
            <a:r>
              <a:rPr lang="en-US" altLang="zh-CN" sz="2400" b="0" dirty="0"/>
              <a:t>OH(g)</a:t>
            </a:r>
            <a:r>
              <a:rPr lang="zh-CN" altLang="en-US" sz="2400" b="0" dirty="0"/>
              <a:t>时</a:t>
            </a:r>
            <a:r>
              <a:rPr lang="en-US" altLang="zh-CN" sz="2400" b="0" dirty="0"/>
              <a:t>,</a:t>
            </a:r>
            <a:r>
              <a:rPr lang="zh-CN" altLang="en-US" sz="2400" b="0" dirty="0"/>
              <a:t>能量变化是</a:t>
            </a:r>
            <a:r>
              <a:rPr lang="en-US" altLang="zh-CN" sz="2400" b="0" dirty="0" smtClean="0"/>
              <a:t>____ </a:t>
            </a:r>
            <a:r>
              <a:rPr lang="en-US" altLang="zh-CN" sz="2400" b="0" dirty="0"/>
              <a:t>kJ</a:t>
            </a:r>
            <a:r>
              <a:rPr lang="zh-CN" altLang="en-US" sz="2400" b="0" dirty="0"/>
              <a:t>。 </a:t>
            </a:r>
          </a:p>
          <a:p>
            <a:r>
              <a:rPr lang="en-US" altLang="zh-CN" sz="2400" b="0" dirty="0"/>
              <a:t>(2)</a:t>
            </a:r>
            <a:r>
              <a:rPr lang="zh-CN" altLang="en-US" sz="2400" b="0" dirty="0"/>
              <a:t>选择适宜的催化剂</a:t>
            </a:r>
            <a:r>
              <a:rPr lang="en-US" altLang="zh-CN" sz="2400" b="0" dirty="0" smtClean="0"/>
              <a:t>____(</a:t>
            </a:r>
            <a:r>
              <a:rPr lang="zh-CN" altLang="en-US" sz="2400" b="0" dirty="0"/>
              <a:t>填“能”或“不能”</a:t>
            </a:r>
            <a:r>
              <a:rPr lang="en-US" altLang="zh-CN" sz="2400" b="0" dirty="0"/>
              <a:t>)</a:t>
            </a:r>
            <a:r>
              <a:rPr lang="zh-CN" altLang="en-US" sz="2400" b="0" dirty="0"/>
              <a:t>改变反应的热效应。 </a:t>
            </a:r>
          </a:p>
          <a:p>
            <a:r>
              <a:rPr lang="en-US" altLang="zh-CN" sz="2400" b="0" dirty="0"/>
              <a:t>(3)</a:t>
            </a:r>
            <a:r>
              <a:rPr lang="zh-CN" altLang="en-US" sz="2400" b="0" dirty="0"/>
              <a:t>推测反应</a:t>
            </a:r>
            <a:r>
              <a:rPr lang="en-US" altLang="zh-CN" sz="2400" b="0" dirty="0"/>
              <a:t>CH</a:t>
            </a:r>
            <a:r>
              <a:rPr lang="en-US" altLang="zh-CN" sz="2400" b="0" baseline="-25000" dirty="0"/>
              <a:t>3</a:t>
            </a:r>
            <a:r>
              <a:rPr lang="en-US" altLang="zh-CN" sz="2400" b="0" dirty="0"/>
              <a:t>OH(g</a:t>
            </a:r>
            <a:r>
              <a:rPr lang="en-US" altLang="zh-CN" sz="2400" b="0" dirty="0" smtClean="0"/>
              <a:t>)</a:t>
            </a:r>
            <a:r>
              <a:rPr lang="en-US" altLang="zh-CN" sz="2400" b="0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⇌</a:t>
            </a:r>
            <a:r>
              <a:rPr lang="en-US" altLang="zh-CN" sz="2400" b="0" dirty="0" smtClean="0"/>
              <a:t> </a:t>
            </a:r>
            <a:r>
              <a:rPr lang="en-US" altLang="zh-CN" sz="2400" b="0" dirty="0"/>
              <a:t>CO(g)+2H</a:t>
            </a:r>
            <a:r>
              <a:rPr lang="en-US" altLang="zh-CN" sz="2400" b="0" baseline="-25000" dirty="0"/>
              <a:t>2</a:t>
            </a:r>
            <a:r>
              <a:rPr lang="en-US" altLang="zh-CN" sz="2400" b="0" dirty="0"/>
              <a:t>(g)</a:t>
            </a:r>
            <a:r>
              <a:rPr lang="zh-CN" altLang="en-US" sz="2400" b="0" dirty="0"/>
              <a:t>是</a:t>
            </a:r>
            <a:r>
              <a:rPr lang="en-US" altLang="zh-CN" sz="2400" b="0" dirty="0" smtClean="0"/>
              <a:t>___(</a:t>
            </a:r>
            <a:r>
              <a:rPr lang="zh-CN" altLang="en-US" sz="2400" b="0" dirty="0"/>
              <a:t>填“吸热”或“放热”</a:t>
            </a:r>
            <a:r>
              <a:rPr lang="en-US" altLang="zh-CN" sz="2400" b="0" dirty="0"/>
              <a:t>)</a:t>
            </a:r>
            <a:r>
              <a:rPr lang="zh-CN" altLang="en-US" sz="2400" b="0" dirty="0"/>
              <a:t>反应。 </a:t>
            </a:r>
          </a:p>
        </p:txBody>
      </p:sp>
    </p:spTree>
    <p:extLst>
      <p:ext uri="{BB962C8B-B14F-4D97-AF65-F5344CB8AC3E}">
        <p14:creationId xmlns:p14="http://schemas.microsoft.com/office/powerpoint/2010/main" val="2410102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52857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2800" b="0" dirty="0" smtClean="0"/>
              <a:t>96</a:t>
            </a:r>
            <a:r>
              <a:rPr lang="zh-CN" altLang="en-US" sz="2800" b="0" dirty="0" smtClean="0"/>
              <a:t>页</a:t>
            </a:r>
            <a:r>
              <a:rPr lang="en-US" altLang="zh-CN" sz="2800" b="0" dirty="0" smtClean="0"/>
              <a:t>5</a:t>
            </a:r>
            <a:r>
              <a:rPr lang="en-US" altLang="zh-CN" sz="2800" b="0" dirty="0"/>
              <a:t>.(12</a:t>
            </a:r>
            <a:r>
              <a:rPr lang="zh-CN" altLang="en-US" sz="2800" b="0" dirty="0"/>
              <a:t>分</a:t>
            </a:r>
            <a:r>
              <a:rPr lang="en-US" altLang="zh-CN" sz="2800" b="0" dirty="0"/>
              <a:t>)(2018·</a:t>
            </a:r>
            <a:r>
              <a:rPr lang="zh-CN" altLang="en-US" sz="2800" b="0" dirty="0"/>
              <a:t>浏阳高一检测</a:t>
            </a:r>
            <a:r>
              <a:rPr lang="en-US" altLang="zh-CN" sz="2800" b="0" dirty="0"/>
              <a:t>)</a:t>
            </a:r>
            <a:r>
              <a:rPr lang="zh-CN" altLang="en-US" sz="2800" b="0" dirty="0"/>
              <a:t>工业合成氨的反应</a:t>
            </a:r>
            <a:r>
              <a:rPr lang="en-US" altLang="zh-CN" sz="2800" b="0" dirty="0"/>
              <a:t>N</a:t>
            </a:r>
            <a:r>
              <a:rPr lang="en-US" altLang="zh-CN" sz="2800" b="0" baseline="-25000" dirty="0"/>
              <a:t>2</a:t>
            </a:r>
            <a:r>
              <a:rPr lang="en-US" altLang="zh-CN" sz="2800" b="0" dirty="0"/>
              <a:t>+3H</a:t>
            </a:r>
            <a:r>
              <a:rPr lang="en-US" altLang="zh-CN" sz="2800" b="0" baseline="-25000" dirty="0"/>
              <a:t>2</a:t>
            </a:r>
            <a:r>
              <a:rPr lang="en-US" altLang="zh-CN" sz="2800" b="0" dirty="0"/>
              <a:t> </a:t>
            </a:r>
            <a:r>
              <a:rPr lang="en-US" altLang="zh-CN" sz="2800" b="0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⇌</a:t>
            </a:r>
            <a:r>
              <a:rPr lang="en-US" altLang="zh-CN" sz="2800" b="0" dirty="0" smtClean="0"/>
              <a:t>2NH</a:t>
            </a:r>
            <a:r>
              <a:rPr lang="en-US" altLang="zh-CN" sz="2800" b="0" baseline="-25000" dirty="0" smtClean="0"/>
              <a:t>3</a:t>
            </a:r>
            <a:r>
              <a:rPr lang="zh-CN" altLang="en-US" sz="2800" b="0" dirty="0"/>
              <a:t>的能量变化如图所示</a:t>
            </a:r>
            <a:r>
              <a:rPr lang="en-US" altLang="zh-CN" sz="2800" b="0" dirty="0"/>
              <a:t>,</a:t>
            </a:r>
            <a:r>
              <a:rPr lang="zh-CN" altLang="en-US" sz="2800" b="0" dirty="0"/>
              <a:t>请回答有关问题</a:t>
            </a:r>
            <a:r>
              <a:rPr lang="en-US" altLang="zh-CN" sz="2800" b="0" dirty="0"/>
              <a:t>:</a:t>
            </a:r>
            <a:endParaRPr lang="zh-CN" altLang="en-US" sz="2800" b="0" dirty="0"/>
          </a:p>
        </p:txBody>
      </p:sp>
      <p:pic>
        <p:nvPicPr>
          <p:cNvPr id="6146" name="182hxr97.jpg" descr="说明: id:2147489751;Founde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03090"/>
            <a:ext cx="4378964" cy="242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0" y="3183577"/>
            <a:ext cx="891586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0" dirty="0"/>
              <a:t>(1)</a:t>
            </a:r>
            <a:r>
              <a:rPr lang="zh-CN" altLang="en-US" sz="2400" b="0" dirty="0"/>
              <a:t>合成 </a:t>
            </a:r>
            <a:r>
              <a:rPr lang="en-US" altLang="zh-CN" sz="2400" b="0" dirty="0"/>
              <a:t>1 </a:t>
            </a:r>
            <a:r>
              <a:rPr lang="en-US" altLang="zh-CN" sz="2400" b="0" dirty="0" err="1"/>
              <a:t>mol</a:t>
            </a:r>
            <a:r>
              <a:rPr lang="en-US" altLang="zh-CN" sz="2400" b="0" dirty="0"/>
              <a:t> NH</a:t>
            </a:r>
            <a:r>
              <a:rPr lang="en-US" altLang="zh-CN" sz="2400" b="0" baseline="-25000" dirty="0"/>
              <a:t>3</a:t>
            </a:r>
            <a:r>
              <a:rPr lang="en-US" altLang="zh-CN" sz="2400" b="0" dirty="0"/>
              <a:t>(l)________(</a:t>
            </a:r>
            <a:r>
              <a:rPr lang="zh-CN" altLang="en-US" sz="2400" b="0" dirty="0"/>
              <a:t>填“吸收”或“放出”</a:t>
            </a:r>
            <a:r>
              <a:rPr lang="en-US" altLang="zh-CN" sz="2400" b="0" dirty="0"/>
              <a:t>)________ kJ</a:t>
            </a:r>
            <a:r>
              <a:rPr lang="zh-CN" altLang="en-US" sz="2400" b="0" dirty="0"/>
              <a:t>的热量。 </a:t>
            </a:r>
          </a:p>
          <a:p>
            <a:r>
              <a:rPr lang="en-US" altLang="zh-CN" sz="2400" b="0" dirty="0"/>
              <a:t>(2)</a:t>
            </a:r>
            <a:r>
              <a:rPr lang="zh-CN" altLang="en-US" sz="2400" b="0" dirty="0"/>
              <a:t>已知</a:t>
            </a:r>
            <a:r>
              <a:rPr lang="en-US" altLang="zh-CN" sz="2400" b="0" dirty="0"/>
              <a:t>:</a:t>
            </a:r>
            <a:r>
              <a:rPr lang="zh-CN" altLang="en-US" sz="2400" b="0" dirty="0"/>
              <a:t>拆开 </a:t>
            </a:r>
            <a:r>
              <a:rPr lang="en-US" altLang="zh-CN" sz="2400" b="0" dirty="0"/>
              <a:t>1 </a:t>
            </a:r>
            <a:r>
              <a:rPr lang="en-US" altLang="zh-CN" sz="2400" b="0" dirty="0" err="1"/>
              <a:t>mol</a:t>
            </a:r>
            <a:r>
              <a:rPr lang="en-US" altLang="zh-CN" sz="2400" b="0" dirty="0"/>
              <a:t> H—H</a:t>
            </a:r>
            <a:r>
              <a:rPr lang="zh-CN" altLang="en-US" sz="2400" b="0" dirty="0"/>
              <a:t>键、</a:t>
            </a:r>
            <a:r>
              <a:rPr lang="en-US" altLang="zh-CN" sz="2400" b="0" dirty="0"/>
              <a:t>1 </a:t>
            </a:r>
            <a:r>
              <a:rPr lang="en-US" altLang="zh-CN" sz="2400" b="0" dirty="0" err="1"/>
              <a:t>mol</a:t>
            </a:r>
            <a:r>
              <a:rPr lang="en-US" altLang="zh-CN" sz="2400" b="0" dirty="0"/>
              <a:t> N—H</a:t>
            </a:r>
            <a:r>
              <a:rPr lang="zh-CN" altLang="en-US" sz="2400" b="0" dirty="0"/>
              <a:t>键、</a:t>
            </a:r>
            <a:r>
              <a:rPr lang="en-US" altLang="zh-CN" sz="2400" b="0" dirty="0"/>
              <a:t>1 </a:t>
            </a:r>
            <a:r>
              <a:rPr lang="en-US" altLang="zh-CN" sz="2400" b="0" dirty="0" err="1"/>
              <a:t>mol</a:t>
            </a:r>
            <a:r>
              <a:rPr lang="en-US" altLang="zh-CN" sz="2400" b="0" dirty="0"/>
              <a:t> N≡N </a:t>
            </a:r>
            <a:r>
              <a:rPr lang="zh-CN" altLang="en-US" sz="2400" b="0" dirty="0"/>
              <a:t>键分别需要的能量是</a:t>
            </a:r>
            <a:r>
              <a:rPr lang="en-US" altLang="zh-CN" sz="2400" b="0" dirty="0"/>
              <a:t>436 kJ</a:t>
            </a:r>
            <a:r>
              <a:rPr lang="zh-CN" altLang="en-US" sz="2400" b="0" dirty="0"/>
              <a:t>、</a:t>
            </a:r>
            <a:r>
              <a:rPr lang="en-US" altLang="zh-CN" sz="2400" b="0" dirty="0"/>
              <a:t>391 kJ</a:t>
            </a:r>
            <a:r>
              <a:rPr lang="zh-CN" altLang="en-US" sz="2400" b="0" dirty="0"/>
              <a:t>、</a:t>
            </a:r>
            <a:r>
              <a:rPr lang="en-US" altLang="zh-CN" sz="2400" b="0" dirty="0"/>
              <a:t>946 kJ</a:t>
            </a:r>
            <a:r>
              <a:rPr lang="zh-CN" altLang="en-US" sz="2400" b="0" dirty="0"/>
              <a:t>。则图中的</a:t>
            </a:r>
            <a:r>
              <a:rPr lang="en-US" altLang="zh-CN" sz="2400" b="0" dirty="0"/>
              <a:t>a=________ kJ;1 </a:t>
            </a:r>
            <a:r>
              <a:rPr lang="en-US" altLang="zh-CN" sz="2400" b="0" dirty="0" err="1"/>
              <a:t>mol</a:t>
            </a:r>
            <a:r>
              <a:rPr lang="en-US" altLang="zh-CN" sz="2400" b="0" dirty="0"/>
              <a:t> N</a:t>
            </a:r>
            <a:r>
              <a:rPr lang="en-US" altLang="zh-CN" sz="2400" b="0" baseline="-25000" dirty="0"/>
              <a:t>2</a:t>
            </a:r>
            <a:r>
              <a:rPr lang="en-US" altLang="zh-CN" sz="2400" b="0" dirty="0"/>
              <a:t>(g) </a:t>
            </a:r>
            <a:r>
              <a:rPr lang="zh-CN" altLang="en-US" sz="2400" b="0" dirty="0"/>
              <a:t>完全反应生成</a:t>
            </a:r>
            <a:r>
              <a:rPr lang="en-US" altLang="zh-CN" sz="2400" b="0" dirty="0"/>
              <a:t>NH</a:t>
            </a:r>
            <a:r>
              <a:rPr lang="en-US" altLang="zh-CN" sz="2400" b="0" baseline="-25000" dirty="0"/>
              <a:t>3</a:t>
            </a:r>
            <a:r>
              <a:rPr lang="en-US" altLang="zh-CN" sz="2400" b="0" dirty="0"/>
              <a:t>(g)</a:t>
            </a:r>
            <a:r>
              <a:rPr lang="zh-CN" altLang="en-US" sz="2400" b="0" dirty="0"/>
              <a:t>产生的能量变化为</a:t>
            </a:r>
            <a:r>
              <a:rPr lang="en-US" altLang="zh-CN" sz="2400" b="0" dirty="0"/>
              <a:t>________ kJ</a:t>
            </a:r>
            <a:r>
              <a:rPr lang="zh-CN" altLang="en-US" sz="2400" b="0" dirty="0"/>
              <a:t>。 </a:t>
            </a:r>
          </a:p>
          <a:p>
            <a:r>
              <a:rPr lang="en-US" altLang="zh-CN" sz="2400" b="0" dirty="0"/>
              <a:t>(3)</a:t>
            </a:r>
            <a:r>
              <a:rPr lang="zh-CN" altLang="en-US" sz="2400" b="0" dirty="0"/>
              <a:t>推测反应 </a:t>
            </a:r>
            <a:r>
              <a:rPr lang="en-US" altLang="zh-CN" sz="2400" b="0" dirty="0"/>
              <a:t>2NH</a:t>
            </a:r>
            <a:r>
              <a:rPr lang="en-US" altLang="zh-CN" sz="2400" b="0" baseline="-25000" dirty="0"/>
              <a:t>3</a:t>
            </a:r>
            <a:r>
              <a:rPr lang="en-US" altLang="zh-CN" sz="2400" b="0" dirty="0"/>
              <a:t>(l) </a:t>
            </a:r>
            <a:r>
              <a:rPr lang="en-US" altLang="zh-CN" sz="2400" b="0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⇌</a:t>
            </a:r>
            <a:r>
              <a:rPr lang="en-US" altLang="zh-CN" sz="2400" b="0" dirty="0" smtClean="0"/>
              <a:t> </a:t>
            </a:r>
            <a:r>
              <a:rPr lang="en-US" altLang="zh-CN" sz="2400" b="0" dirty="0"/>
              <a:t>2N</a:t>
            </a:r>
            <a:r>
              <a:rPr lang="en-US" altLang="zh-CN" sz="2400" b="0" baseline="-25000" dirty="0"/>
              <a:t>2</a:t>
            </a:r>
            <a:r>
              <a:rPr lang="en-US" altLang="zh-CN" sz="2400" b="0" dirty="0"/>
              <a:t> (g)+3H</a:t>
            </a:r>
            <a:r>
              <a:rPr lang="en-US" altLang="zh-CN" sz="2400" b="0" baseline="-25000" dirty="0"/>
              <a:t>2</a:t>
            </a:r>
            <a:r>
              <a:rPr lang="en-US" altLang="zh-CN" sz="2400" b="0" dirty="0"/>
              <a:t>(g) </a:t>
            </a:r>
            <a:r>
              <a:rPr lang="zh-CN" altLang="en-US" sz="2400" b="0" dirty="0"/>
              <a:t>比反应</a:t>
            </a:r>
            <a:r>
              <a:rPr lang="en-US" altLang="zh-CN" sz="2400" b="0" dirty="0"/>
              <a:t>2NH</a:t>
            </a:r>
            <a:r>
              <a:rPr lang="en-US" altLang="zh-CN" sz="2400" b="0" baseline="-25000" dirty="0"/>
              <a:t>3</a:t>
            </a:r>
            <a:r>
              <a:rPr lang="en-US" altLang="zh-CN" sz="2400" b="0" dirty="0"/>
              <a:t>(g) </a:t>
            </a:r>
            <a:r>
              <a:rPr lang="en-US" altLang="zh-CN" sz="2400" b="0" dirty="0">
                <a:latin typeface="MS PGothic" panose="020B0600070205080204" pitchFamily="34" charset="-128"/>
                <a:ea typeface="MS PGothic" panose="020B0600070205080204" pitchFamily="34" charset="-128"/>
              </a:rPr>
              <a:t>⇌</a:t>
            </a:r>
            <a:r>
              <a:rPr lang="en-US" altLang="zh-CN" sz="2400" b="0" dirty="0" smtClean="0"/>
              <a:t> </a:t>
            </a:r>
            <a:r>
              <a:rPr lang="en-US" altLang="zh-CN" sz="2400" b="0" dirty="0"/>
              <a:t>2N</a:t>
            </a:r>
            <a:r>
              <a:rPr lang="en-US" altLang="zh-CN" sz="2400" b="0" baseline="-25000" dirty="0"/>
              <a:t>2</a:t>
            </a:r>
            <a:r>
              <a:rPr lang="en-US" altLang="zh-CN" sz="2400" b="0" dirty="0"/>
              <a:t> (g)+3H</a:t>
            </a:r>
            <a:r>
              <a:rPr lang="en-US" altLang="zh-CN" sz="2400" b="0" baseline="-25000" dirty="0"/>
              <a:t>2</a:t>
            </a:r>
            <a:r>
              <a:rPr lang="en-US" altLang="zh-CN" sz="2400" b="0" dirty="0"/>
              <a:t>(g) ________(</a:t>
            </a:r>
            <a:r>
              <a:rPr lang="zh-CN" altLang="en-US" sz="2400" b="0" dirty="0"/>
              <a:t>填“吸收”或“放出”</a:t>
            </a:r>
            <a:r>
              <a:rPr lang="en-US" altLang="zh-CN" sz="2400" b="0" dirty="0"/>
              <a:t>)</a:t>
            </a:r>
            <a:r>
              <a:rPr lang="zh-CN" altLang="en-US" sz="2400" b="0" dirty="0"/>
              <a:t>的热量</a:t>
            </a:r>
            <a:r>
              <a:rPr lang="en-US" altLang="zh-CN" sz="2400" b="0" dirty="0"/>
              <a:t>________(</a:t>
            </a:r>
            <a:r>
              <a:rPr lang="zh-CN" altLang="en-US" sz="2400" b="0" dirty="0"/>
              <a:t>填“多”或“少”</a:t>
            </a:r>
            <a:r>
              <a:rPr lang="en-US" altLang="zh-CN" sz="2400" b="0" dirty="0"/>
              <a:t>)</a:t>
            </a:r>
            <a:r>
              <a:rPr lang="zh-CN" altLang="en-US" sz="2400" b="0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26141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回顾">
  <a:themeElements>
    <a:clrScheme name="回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回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回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2297</TotalTime>
  <Words>1450</Words>
  <Application>Microsoft Office PowerPoint</Application>
  <PresentationFormat>全屏显示(4:3)</PresentationFormat>
  <Paragraphs>226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9" baseType="lpstr">
      <vt:lpstr>MS PGothic</vt:lpstr>
      <vt:lpstr>NEU-BZ-S92</vt:lpstr>
      <vt:lpstr>方正书宋_GBK</vt:lpstr>
      <vt:lpstr>黑体</vt:lpstr>
      <vt:lpstr>华文行楷</vt:lpstr>
      <vt:lpstr>华文琥珀</vt:lpstr>
      <vt:lpstr>华文细黑</vt:lpstr>
      <vt:lpstr>华文中宋</vt:lpstr>
      <vt:lpstr>楷体_GB2312</vt:lpstr>
      <vt:lpstr>隶书</vt:lpstr>
      <vt:lpstr>宋体</vt:lpstr>
      <vt:lpstr>Arial</vt:lpstr>
      <vt:lpstr>Calibri</vt:lpstr>
      <vt:lpstr>Calibri Light</vt:lpstr>
      <vt:lpstr>Times New Roman</vt:lpstr>
      <vt:lpstr>回顾</vt:lpstr>
      <vt:lpstr>PowerPoint 演示文稿</vt:lpstr>
      <vt:lpstr>1生活中的能量转化方式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oscarfox</dc:creator>
  <cp:lastModifiedBy>XiaZaiMa.COM</cp:lastModifiedBy>
  <cp:revision>107</cp:revision>
  <dcterms:created xsi:type="dcterms:W3CDTF">1601-01-01T00:00:00Z</dcterms:created>
  <dcterms:modified xsi:type="dcterms:W3CDTF">2019-04-18T08:58:36Z</dcterms:modified>
</cp:coreProperties>
</file>