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</p:sldMasterIdLst>
  <p:notesMasterIdLst>
    <p:notesMasterId r:id="rId7"/>
  </p:notesMasterIdLst>
  <p:handoutMasterIdLst>
    <p:handoutMasterId r:id="rId30"/>
  </p:handoutMasterIdLst>
  <p:sldIdLst>
    <p:sldId id="759" r:id="rId6"/>
    <p:sldId id="770" r:id="rId8"/>
    <p:sldId id="761" r:id="rId9"/>
    <p:sldId id="762" r:id="rId10"/>
    <p:sldId id="771" r:id="rId11"/>
    <p:sldId id="763" r:id="rId12"/>
    <p:sldId id="772" r:id="rId13"/>
    <p:sldId id="775" r:id="rId14"/>
    <p:sldId id="777" r:id="rId15"/>
    <p:sldId id="773" r:id="rId16"/>
    <p:sldId id="776" r:id="rId17"/>
    <p:sldId id="747" r:id="rId18"/>
    <p:sldId id="723" r:id="rId19"/>
    <p:sldId id="768" r:id="rId20"/>
    <p:sldId id="782" r:id="rId21"/>
    <p:sldId id="799" r:id="rId22"/>
    <p:sldId id="783" r:id="rId23"/>
    <p:sldId id="748" r:id="rId24"/>
    <p:sldId id="800" r:id="rId25"/>
    <p:sldId id="791" r:id="rId26"/>
    <p:sldId id="788" r:id="rId27"/>
    <p:sldId id="753" r:id="rId28"/>
    <p:sldId id="794" r:id="rId29"/>
  </p:sldIdLst>
  <p:sldSz cx="9144000" cy="6858000" type="screen4x3"/>
  <p:notesSz cx="6858000" cy="9144000"/>
  <p:custShowLst>
    <p:custShow name="自定义放映 1" id="0">
      <p:sldLst/>
    </p:custShow>
  </p:custShowLst>
  <p:custDataLst>
    <p:tags r:id="rId34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3300"/>
    <a:srgbClr val="99FFCC"/>
    <a:srgbClr val="CC00FF"/>
    <a:srgbClr val="33CCFF"/>
    <a:srgbClr val="0000FF"/>
    <a:srgbClr val="663300"/>
    <a:srgbClr val="0000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779"/>
    <p:restoredTop sz="90566"/>
  </p:normalViewPr>
  <p:slideViewPr>
    <p:cSldViewPr showGuides="1">
      <p:cViewPr>
        <p:scale>
          <a:sx n="70" d="100"/>
          <a:sy n="70" d="100"/>
        </p:scale>
        <p:origin x="-5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4" Type="http://schemas.openxmlformats.org/officeDocument/2006/relationships/tags" Target="tags/tag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页眉占位符 102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>
              <a:spcBef>
                <a:spcPct val="20000"/>
              </a:spcBef>
            </a:pPr>
            <a:endParaRPr lang="zh-CN" altLang="en-US" sz="1200" strike="noStrike" noProof="1" dirty="0"/>
          </a:p>
        </p:txBody>
      </p:sp>
      <p:sp>
        <p:nvSpPr>
          <p:cNvPr id="1027" name="日期占位符 1026"/>
          <p:cNvSpPr>
            <a:spLocks noGrp="1"/>
          </p:cNvSpPr>
          <p:nvPr>
            <p:ph type="dt" sz="quarter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>
              <a:spcBef>
                <a:spcPct val="20000"/>
              </a:spcBef>
            </a:pPr>
            <a:endParaRPr lang="zh-CN" altLang="en-US" sz="1200" strike="noStrike" noProof="1" dirty="0"/>
          </a:p>
        </p:txBody>
      </p:sp>
      <p:sp>
        <p:nvSpPr>
          <p:cNvPr id="1028" name="页脚占位符 1027"/>
          <p:cNvSpPr>
            <a:spLocks noGrp="1"/>
          </p:cNvSpPr>
          <p:nvPr>
            <p:ph type="ftr" sz="quarter" idx="2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>
              <a:spcBef>
                <a:spcPct val="20000"/>
              </a:spcBef>
            </a:pPr>
            <a:endParaRPr lang="zh-CN" altLang="en-US" sz="1200" strike="noStrike" noProof="1" dirty="0"/>
          </a:p>
        </p:txBody>
      </p:sp>
      <p:sp>
        <p:nvSpPr>
          <p:cNvPr id="1029" name="灯片编号占位符 1028"/>
          <p:cNvSpPr>
            <a:spLocks noGrp="1"/>
          </p:cNvSpPr>
          <p:nvPr>
            <p:ph type="sldNum" sz="quarter" idx="3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>
              <a:spcBef>
                <a:spcPct val="20000"/>
              </a:spcBef>
            </a:pPr>
            <a:fld id="{9A0DB2DC-4C9A-4742-B13C-FB6460FD3503}" type="slidenum">
              <a:rPr lang="zh-CN" altLang="en-US" sz="1200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页眉占位符 2048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altLang="en-US" sz="1200" strike="noStrike" noProof="1" dirty="0"/>
          </a:p>
        </p:txBody>
      </p:sp>
      <p:sp>
        <p:nvSpPr>
          <p:cNvPr id="20483" name="日期占位符 20482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14340" name="幻灯片图像占位符 20483"/>
          <p:cNvSpPr>
            <a:spLocks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4341" name="文本占位符 20484"/>
          <p:cNvSpPr>
            <a:spLocks noGrp="1"/>
          </p:cNvSpPr>
          <p:nvPr>
            <p:ph type="body" sz="quarter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486" name="页脚占位符 20485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altLang="en-US" sz="1200" strike="noStrike" noProof="1" dirty="0"/>
          </a:p>
        </p:txBody>
      </p:sp>
      <p:sp>
        <p:nvSpPr>
          <p:cNvPr id="20487" name="灯片编号占位符 20486"/>
          <p:cNvSpPr>
            <a:spLocks noGrp="1"/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852993"/>
          <p:cNvSpPr>
            <a:spLocks noTextEdit="1"/>
          </p:cNvSpPr>
          <p:nvPr>
            <p:ph type="sldImg"/>
          </p:nvPr>
        </p:nvSpPr>
        <p:spPr/>
      </p:sp>
      <p:sp>
        <p:nvSpPr>
          <p:cNvPr id="18434" name="文本占位符 852994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18435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842753"/>
          <p:cNvSpPr>
            <a:spLocks noTextEdit="1"/>
          </p:cNvSpPr>
          <p:nvPr>
            <p:ph type="sldImg"/>
          </p:nvPr>
        </p:nvSpPr>
        <p:spPr/>
      </p:sp>
      <p:sp>
        <p:nvSpPr>
          <p:cNvPr id="22530" name="文本占位符 842754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22531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854017"/>
          <p:cNvSpPr>
            <a:spLocks noTextEdit="1"/>
          </p:cNvSpPr>
          <p:nvPr>
            <p:ph type="sldImg"/>
          </p:nvPr>
        </p:nvSpPr>
        <p:spPr/>
      </p:sp>
      <p:sp>
        <p:nvSpPr>
          <p:cNvPr id="24578" name="文本占位符 85401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24579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855041"/>
          <p:cNvSpPr>
            <a:spLocks noTextEdit="1"/>
          </p:cNvSpPr>
          <p:nvPr>
            <p:ph type="sldImg"/>
          </p:nvPr>
        </p:nvSpPr>
        <p:spPr/>
      </p:sp>
      <p:sp>
        <p:nvSpPr>
          <p:cNvPr id="26626" name="文本占位符 855042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26627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844801"/>
          <p:cNvSpPr>
            <a:spLocks noTextEdit="1"/>
          </p:cNvSpPr>
          <p:nvPr>
            <p:ph type="sldImg"/>
          </p:nvPr>
        </p:nvSpPr>
        <p:spPr/>
      </p:sp>
      <p:sp>
        <p:nvSpPr>
          <p:cNvPr id="28674" name="文本占位符 844802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28675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856065"/>
          <p:cNvSpPr>
            <a:spLocks noTextEdit="1"/>
          </p:cNvSpPr>
          <p:nvPr>
            <p:ph type="sldImg"/>
          </p:nvPr>
        </p:nvSpPr>
        <p:spPr/>
      </p:sp>
      <p:sp>
        <p:nvSpPr>
          <p:cNvPr id="30722" name="文本占位符 856066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30723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857089"/>
          <p:cNvSpPr>
            <a:spLocks noTextEdit="1"/>
          </p:cNvSpPr>
          <p:nvPr>
            <p:ph type="sldImg"/>
          </p:nvPr>
        </p:nvSpPr>
        <p:spPr/>
      </p:sp>
      <p:sp>
        <p:nvSpPr>
          <p:cNvPr id="32770" name="文本占位符 857090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32771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858113"/>
          <p:cNvSpPr>
            <a:spLocks noTextEdit="1"/>
          </p:cNvSpPr>
          <p:nvPr>
            <p:ph type="sldImg"/>
          </p:nvPr>
        </p:nvSpPr>
        <p:spPr/>
      </p:sp>
      <p:sp>
        <p:nvSpPr>
          <p:cNvPr id="34818" name="文本占位符 858114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34819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859137"/>
          <p:cNvSpPr>
            <a:spLocks noTextEdit="1"/>
          </p:cNvSpPr>
          <p:nvPr>
            <p:ph type="sldImg"/>
          </p:nvPr>
        </p:nvSpPr>
        <p:spPr/>
      </p:sp>
      <p:sp>
        <p:nvSpPr>
          <p:cNvPr id="36866" name="文本占位符 85913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36867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860161"/>
          <p:cNvSpPr>
            <a:spLocks noTextEdit="1"/>
          </p:cNvSpPr>
          <p:nvPr>
            <p:ph type="sldImg"/>
          </p:nvPr>
        </p:nvSpPr>
        <p:spPr/>
      </p:sp>
      <p:sp>
        <p:nvSpPr>
          <p:cNvPr id="38914" name="文本占位符 860162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38915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862209"/>
          <p:cNvSpPr>
            <a:spLocks noTextEdit="1"/>
          </p:cNvSpPr>
          <p:nvPr>
            <p:ph type="sldImg"/>
          </p:nvPr>
        </p:nvSpPr>
        <p:spPr/>
      </p:sp>
      <p:sp>
        <p:nvSpPr>
          <p:cNvPr id="45058" name="文本占位符 862210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45059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791553"/>
          <p:cNvSpPr>
            <a:spLocks noTextEdit="1"/>
          </p:cNvSpPr>
          <p:nvPr>
            <p:ph type="sldImg"/>
          </p:nvPr>
        </p:nvSpPr>
        <p:spPr/>
      </p:sp>
      <p:sp>
        <p:nvSpPr>
          <p:cNvPr id="47106" name="文本占位符 791554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47107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>
                <a:latin typeface="Verdana" panose="020B060403050404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792577"/>
          <p:cNvSpPr>
            <a:spLocks noTextEdit="1"/>
          </p:cNvSpPr>
          <p:nvPr>
            <p:ph type="sldImg"/>
          </p:nvPr>
        </p:nvSpPr>
        <p:spPr/>
      </p:sp>
      <p:sp>
        <p:nvSpPr>
          <p:cNvPr id="49154" name="文本占位符 79257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49155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>
                <a:latin typeface="Verdana" panose="020B060403050404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839681"/>
          <p:cNvSpPr>
            <a:spLocks noTextEdit="1"/>
          </p:cNvSpPr>
          <p:nvPr>
            <p:ph type="sldImg"/>
          </p:nvPr>
        </p:nvSpPr>
        <p:spPr/>
      </p:sp>
      <p:sp>
        <p:nvSpPr>
          <p:cNvPr id="51202" name="文本占位符 839682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51203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919553"/>
          <p:cNvSpPr>
            <a:spLocks noTextEdit="1"/>
          </p:cNvSpPr>
          <p:nvPr>
            <p:ph type="sldImg"/>
          </p:nvPr>
        </p:nvSpPr>
        <p:spPr/>
      </p:sp>
      <p:sp>
        <p:nvSpPr>
          <p:cNvPr id="53250" name="文本占位符 919554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53251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920577"/>
          <p:cNvSpPr>
            <a:spLocks noTextEdit="1"/>
          </p:cNvSpPr>
          <p:nvPr>
            <p:ph type="sldImg"/>
          </p:nvPr>
        </p:nvSpPr>
        <p:spPr/>
      </p:sp>
      <p:sp>
        <p:nvSpPr>
          <p:cNvPr id="55298" name="文本占位符 92057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55299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923649"/>
          <p:cNvSpPr>
            <a:spLocks noTextEdit="1"/>
          </p:cNvSpPr>
          <p:nvPr>
            <p:ph type="sldImg"/>
          </p:nvPr>
        </p:nvSpPr>
        <p:spPr/>
      </p:sp>
      <p:sp>
        <p:nvSpPr>
          <p:cNvPr id="63490" name="文本占位符 923650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63491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795649"/>
          <p:cNvSpPr>
            <a:spLocks noTextEdit="1"/>
          </p:cNvSpPr>
          <p:nvPr>
            <p:ph type="sldImg"/>
          </p:nvPr>
        </p:nvSpPr>
        <p:spPr/>
      </p:sp>
      <p:sp>
        <p:nvSpPr>
          <p:cNvPr id="65538" name="文本占位符 795650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65539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>
                <a:latin typeface="Verdana" panose="020B060403050404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3" name="幻灯片图像占位符 925697"/>
          <p:cNvSpPr>
            <a:spLocks noTextEdit="1"/>
          </p:cNvSpPr>
          <p:nvPr>
            <p:ph type="sldImg"/>
          </p:nvPr>
        </p:nvSpPr>
        <p:spPr/>
      </p:sp>
      <p:sp>
        <p:nvSpPr>
          <p:cNvPr id="69634" name="文本占位符 92569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69635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幻灯片图像占位符 926721"/>
          <p:cNvSpPr>
            <a:spLocks noTextEdit="1"/>
          </p:cNvSpPr>
          <p:nvPr>
            <p:ph type="sldImg"/>
          </p:nvPr>
        </p:nvSpPr>
        <p:spPr/>
      </p:sp>
      <p:sp>
        <p:nvSpPr>
          <p:cNvPr id="71682" name="文本占位符 926722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71683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幻灯片图像占位符 927745"/>
          <p:cNvSpPr>
            <a:spLocks noTextEdit="1"/>
          </p:cNvSpPr>
          <p:nvPr>
            <p:ph type="sldImg"/>
          </p:nvPr>
        </p:nvSpPr>
        <p:spPr/>
      </p:sp>
      <p:sp>
        <p:nvSpPr>
          <p:cNvPr id="73730" name="文本占位符 927746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73731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797697"/>
          <p:cNvSpPr>
            <a:spLocks noTextEdit="1"/>
          </p:cNvSpPr>
          <p:nvPr>
            <p:ph type="sldImg"/>
          </p:nvPr>
        </p:nvSpPr>
        <p:spPr/>
      </p:sp>
      <p:sp>
        <p:nvSpPr>
          <p:cNvPr id="79874" name="文本占位符 79769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79875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1" name="幻灯片图像占位符 930817"/>
          <p:cNvSpPr>
            <a:spLocks noTextEdit="1"/>
          </p:cNvSpPr>
          <p:nvPr>
            <p:ph type="sldImg"/>
          </p:nvPr>
        </p:nvSpPr>
        <p:spPr/>
      </p:sp>
      <p:sp>
        <p:nvSpPr>
          <p:cNvPr id="81922" name="文本占位符 930818"/>
          <p:cNvSpPr>
            <a:spLocks noGrp="1"/>
          </p:cNvSpPr>
          <p:nvPr>
            <p:ph type="body"/>
          </p:nvPr>
        </p:nvSpPr>
        <p:spPr/>
        <p:txBody>
          <a:bodyPr anchor="t"/>
          <a:p>
            <a:pPr lvl="0"/>
            <a:endParaRPr lang="zh-CN" altLang="zh-CN" dirty="0"/>
          </a:p>
        </p:txBody>
      </p:sp>
      <p:sp>
        <p:nvSpPr>
          <p:cNvPr id="81923" name="灯片编号占位符 1"/>
          <p:cNvSpPr/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>
                <a:latin typeface="Verdana" panose="020B060403050404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8194" name="组合 836609"/>
          <p:cNvGrpSpPr/>
          <p:nvPr/>
        </p:nvGrpSpPr>
        <p:grpSpPr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8195" name="组合 836610"/>
            <p:cNvGrpSpPr/>
            <p:nvPr userDrawn="1"/>
          </p:nvGrpSpPr>
          <p:grpSpPr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8196" name="任意多边形 836611"/>
              <p:cNvSpPr/>
              <p:nvPr userDrawn="1"/>
            </p:nvSpPr>
            <p:spPr>
              <a:xfrm rot="-9414770" flipV="1">
                <a:off x="3534" y="778"/>
                <a:ext cx="1333" cy="1485"/>
              </a:xfrm>
              <a:custGeom>
                <a:avLst/>
                <a:gdLst/>
                <a:ahLst/>
                <a:cxnLst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197" name="任意多边形 836612"/>
              <p:cNvSpPr/>
              <p:nvPr userDrawn="1"/>
            </p:nvSpPr>
            <p:spPr>
              <a:xfrm rot="-9414770" flipV="1">
                <a:off x="4029" y="1802"/>
                <a:ext cx="571" cy="531"/>
              </a:xfrm>
              <a:custGeom>
                <a:avLst/>
                <a:gdLst/>
                <a:ahLst/>
                <a:cxnLst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198" name="任意多边形 836613"/>
              <p:cNvSpPr/>
              <p:nvPr userDrawn="1"/>
            </p:nvSpPr>
            <p:spPr>
              <a:xfrm rot="-9414770" flipV="1">
                <a:off x="3639" y="2167"/>
                <a:ext cx="277" cy="249"/>
              </a:xfrm>
              <a:custGeom>
                <a:avLst/>
                <a:gdLst/>
                <a:ahLst/>
                <a:cxnLst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199" name="任意多边形 836614"/>
              <p:cNvSpPr/>
              <p:nvPr userDrawn="1"/>
            </p:nvSpPr>
            <p:spPr>
              <a:xfrm rot="-9414770" flipV="1">
                <a:off x="3979" y="977"/>
                <a:ext cx="245" cy="347"/>
              </a:xfrm>
              <a:custGeom>
                <a:avLst/>
                <a:gdLst/>
                <a:ahLst/>
                <a:cxnLst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00" name="任意多边形 836615"/>
              <p:cNvSpPr/>
              <p:nvPr userDrawn="1"/>
            </p:nvSpPr>
            <p:spPr>
              <a:xfrm rot="-9414770" flipV="1">
                <a:off x="3845" y="2207"/>
                <a:ext cx="103" cy="209"/>
              </a:xfrm>
              <a:custGeom>
                <a:avLst/>
                <a:gdLst/>
                <a:ahLst/>
                <a:cxnLst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01" name="任意多边形 836616"/>
              <p:cNvSpPr/>
              <p:nvPr userDrawn="1"/>
            </p:nvSpPr>
            <p:spPr>
              <a:xfrm rot="-9414770" flipV="1">
                <a:off x="3895" y="1325"/>
                <a:ext cx="120" cy="90"/>
              </a:xfrm>
              <a:custGeom>
                <a:avLst/>
                <a:gdLst/>
                <a:ahLst/>
                <a:cxnLst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02" name="任意多边形 836617"/>
              <p:cNvSpPr/>
              <p:nvPr userDrawn="1"/>
            </p:nvSpPr>
            <p:spPr>
              <a:xfrm rot="-9414770" flipV="1">
                <a:off x="3010" y="2344"/>
                <a:ext cx="330" cy="2059"/>
              </a:xfrm>
              <a:custGeom>
                <a:avLst/>
                <a:gdLst/>
                <a:ahLst/>
                <a:cxnLst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203" name="任意多边形 836618"/>
            <p:cNvSpPr/>
            <p:nvPr userDrawn="1"/>
          </p:nvSpPr>
          <p:spPr>
            <a:xfrm rot="373331" flipH="1">
              <a:off x="22" y="1957"/>
              <a:ext cx="323" cy="649"/>
            </a:xfrm>
            <a:custGeom>
              <a:avLst/>
              <a:gdLst/>
              <a:ahLst/>
              <a:cxnLst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4" name="任意多边形 836619"/>
            <p:cNvSpPr/>
            <p:nvPr userDrawn="1"/>
          </p:nvSpPr>
          <p:spPr>
            <a:xfrm>
              <a:off x="168" y="1260"/>
              <a:ext cx="1259" cy="1532"/>
            </a:xfrm>
            <a:custGeom>
              <a:avLst/>
              <a:gdLst/>
              <a:ahLst/>
              <a:cxnLst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5" name="任意多边形 836620"/>
            <p:cNvSpPr/>
            <p:nvPr userDrawn="1"/>
          </p:nvSpPr>
          <p:spPr>
            <a:xfrm>
              <a:off x="0" y="2610"/>
              <a:ext cx="801" cy="459"/>
            </a:xfrm>
            <a:custGeom>
              <a:avLst/>
              <a:gdLst/>
              <a:ahLst/>
              <a:cxnLst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6" name="任意多边形 836621"/>
            <p:cNvSpPr/>
            <p:nvPr userDrawn="1"/>
          </p:nvSpPr>
          <p:spPr>
            <a:xfrm rot="373331" flipH="1">
              <a:off x="898" y="2855"/>
              <a:ext cx="354" cy="464"/>
            </a:xfrm>
            <a:custGeom>
              <a:avLst/>
              <a:gdLst/>
              <a:ahLst/>
              <a:cxnLst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7" name="任意多边形 836622"/>
            <p:cNvSpPr/>
            <p:nvPr userDrawn="1"/>
          </p:nvSpPr>
          <p:spPr>
            <a:xfrm rot="373331" flipH="1">
              <a:off x="799" y="2979"/>
              <a:ext cx="87" cy="274"/>
            </a:xfrm>
            <a:custGeom>
              <a:avLst/>
              <a:gdLst/>
              <a:ahLst/>
              <a:cxnLst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08" name="任意多边形 836623"/>
            <p:cNvSpPr/>
            <p:nvPr userDrawn="1"/>
          </p:nvSpPr>
          <p:spPr>
            <a:xfrm>
              <a:off x="1190" y="3273"/>
              <a:ext cx="1108" cy="1047"/>
            </a:xfrm>
            <a:custGeom>
              <a:avLst/>
              <a:gdLst/>
              <a:ahLst/>
              <a:cxnLst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8209" name="组合 836624"/>
            <p:cNvGrpSpPr/>
            <p:nvPr userDrawn="1"/>
          </p:nvGrpSpPr>
          <p:grpSpPr>
            <a:xfrm rot="3220060">
              <a:off x="2627" y="750"/>
              <a:ext cx="569" cy="637"/>
              <a:chOff x="1727" y="866"/>
              <a:chExt cx="129" cy="157"/>
            </a:xfrm>
          </p:grpSpPr>
          <p:sp>
            <p:nvSpPr>
              <p:cNvPr id="8210" name="任意多边形 836625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11" name="任意多边形 836626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12" name="任意多边形 836627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8213" name="组合 836628"/>
            <p:cNvGrpSpPr/>
            <p:nvPr userDrawn="1"/>
          </p:nvGrpSpPr>
          <p:grpSpPr>
            <a:xfrm rot="-6691250">
              <a:off x="3632" y="128"/>
              <a:ext cx="356" cy="607"/>
              <a:chOff x="1727" y="866"/>
              <a:chExt cx="129" cy="157"/>
            </a:xfrm>
          </p:grpSpPr>
          <p:sp>
            <p:nvSpPr>
              <p:cNvPr id="8214" name="任意多边形 836629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15" name="任意多边形 836630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16" name="任意多边形 836631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8217" name="组合 836632"/>
            <p:cNvGrpSpPr/>
            <p:nvPr userDrawn="1"/>
          </p:nvGrpSpPr>
          <p:grpSpPr>
            <a:xfrm rot="852484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8218" name="任意多边形 836633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19" name="任意多边形 836634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20" name="任意多边形 836635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8221" name="组合 836636"/>
            <p:cNvGrpSpPr/>
            <p:nvPr userDrawn="1"/>
          </p:nvGrpSpPr>
          <p:grpSpPr>
            <a:xfrm rot="4106450" flipH="1">
              <a:off x="389" y="257"/>
              <a:ext cx="709" cy="892"/>
              <a:chOff x="1727" y="866"/>
              <a:chExt cx="129" cy="157"/>
            </a:xfrm>
          </p:grpSpPr>
          <p:sp>
            <p:nvSpPr>
              <p:cNvPr id="8222" name="任意多边形 836637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23" name="任意多边形 836638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24" name="任意多边形 836639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8225" name="组合 836640"/>
            <p:cNvGrpSpPr/>
            <p:nvPr userDrawn="1"/>
          </p:nvGrpSpPr>
          <p:grpSpPr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8226" name="任意多边形 836641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27" name="任意多边形 836642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28" name="任意多边形 836643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8229" name="任意多边形 836644"/>
            <p:cNvSpPr/>
            <p:nvPr userDrawn="1"/>
          </p:nvSpPr>
          <p:spPr>
            <a:xfrm>
              <a:off x="1217" y="2"/>
              <a:ext cx="862" cy="886"/>
            </a:xfrm>
            <a:custGeom>
              <a:avLst/>
              <a:gdLst/>
              <a:ahLst/>
              <a:cxnLst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0" name="任意多边形 836645"/>
            <p:cNvSpPr/>
            <p:nvPr userDrawn="1"/>
          </p:nvSpPr>
          <p:spPr>
            <a:xfrm rot="9832527" flipV="1">
              <a:off x="2158" y="102"/>
              <a:ext cx="681" cy="593"/>
            </a:xfrm>
            <a:custGeom>
              <a:avLst/>
              <a:gdLst/>
              <a:ahLst/>
              <a:cxnLst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1" name="任意多边形 836646"/>
            <p:cNvSpPr/>
            <p:nvPr userDrawn="1"/>
          </p:nvSpPr>
          <p:spPr>
            <a:xfrm rot="9832527" flipV="1">
              <a:off x="1997" y="858"/>
              <a:ext cx="330" cy="278"/>
            </a:xfrm>
            <a:custGeom>
              <a:avLst/>
              <a:gdLst/>
              <a:ahLst/>
              <a:cxnLst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2" name="任意多边形 836647"/>
            <p:cNvSpPr/>
            <p:nvPr userDrawn="1"/>
          </p:nvSpPr>
          <p:spPr>
            <a:xfrm rot="9832527" flipV="1">
              <a:off x="2224" y="808"/>
              <a:ext cx="123" cy="233"/>
            </a:xfrm>
            <a:custGeom>
              <a:avLst/>
              <a:gdLst/>
              <a:ahLst/>
              <a:cxnLst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3" name="任意多边形 836648"/>
            <p:cNvSpPr/>
            <p:nvPr userDrawn="1"/>
          </p:nvSpPr>
          <p:spPr>
            <a:xfrm>
              <a:off x="1603" y="0"/>
              <a:ext cx="124" cy="121"/>
            </a:xfrm>
            <a:custGeom>
              <a:avLst/>
              <a:gdLst/>
              <a:ahLst/>
              <a:cxnLst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4" name="任意多边形 836649"/>
            <p:cNvSpPr/>
            <p:nvPr userDrawn="1"/>
          </p:nvSpPr>
          <p:spPr>
            <a:xfrm rot="9832527" flipV="1">
              <a:off x="2173" y="1238"/>
              <a:ext cx="393" cy="2300"/>
            </a:xfrm>
            <a:custGeom>
              <a:avLst/>
              <a:gdLst/>
              <a:ahLst/>
              <a:cxnLst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5" name="任意多边形 836650"/>
            <p:cNvSpPr/>
            <p:nvPr userDrawn="1"/>
          </p:nvSpPr>
          <p:spPr>
            <a:xfrm>
              <a:off x="0" y="1848"/>
              <a:ext cx="36" cy="132"/>
            </a:xfrm>
            <a:custGeom>
              <a:avLst/>
              <a:gdLst/>
              <a:ahLst/>
              <a:cxnLst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36655" name="标题 836654"/>
          <p:cNvSpPr>
            <a:spLocks noGrp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 sz="5200" b="1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836656" name="副标题 836655"/>
          <p:cNvSpPr>
            <a:spLocks noGrp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b="1">
                <a:effectLst>
                  <a:outerShdw blurRad="38100" dist="38100" dir="2700000">
                    <a:srgbClr val="000000"/>
                  </a:outerShdw>
                </a:effectLst>
              </a:defRPr>
            </a:lvl1pPr>
            <a:lvl2pPr marL="457200" lvl="1" indent="0" algn="ctr">
              <a:buNone/>
              <a:defRPr b="1">
                <a:effectLst>
                  <a:outerShdw blurRad="38100" dist="38100" dir="2700000">
                    <a:srgbClr val="000000"/>
                  </a:outerShdw>
                </a:effectLst>
              </a:defRPr>
            </a:lvl2pPr>
            <a:lvl3pPr marL="914400" lvl="2" indent="0" algn="ctr">
              <a:buNone/>
              <a:defRPr b="1">
                <a:effectLst>
                  <a:outerShdw blurRad="38100" dist="38100" dir="2700000">
                    <a:srgbClr val="000000"/>
                  </a:outerShdw>
                </a:effectLst>
              </a:defRPr>
            </a:lvl3pPr>
            <a:lvl4pPr marL="1371600" lvl="3" indent="0" algn="ctr">
              <a:buNone/>
              <a:defRPr b="1">
                <a:effectLst>
                  <a:outerShdw blurRad="38100" dist="38100" dir="2700000">
                    <a:srgbClr val="000000"/>
                  </a:outerShdw>
                </a:effectLst>
              </a:defRPr>
            </a:lvl4pPr>
            <a:lvl5pPr marL="1828800" lvl="4" indent="0" algn="ctr">
              <a:buNone/>
              <a:defRPr b="1">
                <a:effectLst>
                  <a:outerShdw blurRad="38100" dist="38100" dir="2700000">
                    <a:srgbClr val="000000"/>
                  </a:outerShdw>
                </a:effectLst>
              </a:defRPr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836652" name="日期占位符 836651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Verdana" panose="020B0604030504040204" pitchFamily="34" charset="0"/>
              </a:defRPr>
            </a:lvl1pPr>
          </a:lstStyle>
          <a:p>
            <a:pPr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36653" name="页脚占位符 836652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Verdana" panose="020B0604030504040204" pitchFamily="34" charset="0"/>
              </a:defRPr>
            </a:lvl1pPr>
          </a:lstStyle>
          <a:p>
            <a:pPr fontAlgn="base"/>
            <a:endParaRPr lang="zh-CN" altLang="en-US" strike="noStrike" noProof="1" dirty="0"/>
          </a:p>
        </p:txBody>
      </p:sp>
      <p:sp>
        <p:nvSpPr>
          <p:cNvPr id="836654" name="灯片编号占位符 836653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Verdana" panose="020B0604030504040204" pitchFamily="34" charset="0"/>
              </a:defRPr>
            </a:lvl1pPr>
          </a:lstStyle>
          <a:p>
            <a:pPr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45611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45611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5828" y="103188"/>
            <a:ext cx="2060972" cy="59531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63439" cy="59531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9218" name="组合 880641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9219" name="图片 880642" descr="框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64" y="240"/>
              <a:ext cx="5232" cy="386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0" name="图片 880643" descr="花4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1200"/>
              <a:ext cx="1644" cy="156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1" name="图片 880644" descr="花3"/>
            <p:cNvPicPr>
              <a:picLocks noChangeAspect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2262"/>
              <a:ext cx="2163" cy="205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2" name="图片 880645" descr="葉子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08" y="0"/>
              <a:ext cx="1152" cy="104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80647" name="标题 880646"/>
          <p:cNvSpPr>
            <a:spLocks noGrp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 sz="40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880648" name="副标题 880647"/>
          <p:cNvSpPr>
            <a:spLocks noGrp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sz="3600"/>
            </a:lvl1pPr>
            <a:lvl2pPr marL="457200" lvl="1" indent="0" algn="ctr">
              <a:buNone/>
              <a:defRPr sz="3600"/>
            </a:lvl2pPr>
            <a:lvl3pPr marL="914400" lvl="2" indent="0" algn="ctr">
              <a:buNone/>
              <a:defRPr sz="3600"/>
            </a:lvl3pPr>
            <a:lvl4pPr marL="1371600" lvl="3" indent="0" algn="ctr">
              <a:buNone/>
              <a:defRPr sz="3600"/>
            </a:lvl4pPr>
            <a:lvl5pPr marL="1828800" lvl="4" indent="0" algn="ctr">
              <a:buNone/>
              <a:defRPr sz="36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880649" name="日期占位符 880648"/>
          <p:cNvSpPr>
            <a:spLocks noGrp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pPr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80650" name="页脚占位符 880649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pPr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80651" name="灯片编号占位符 880650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pPr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44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44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516563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516563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1266" name="组合 890881"/>
          <p:cNvGrpSpPr/>
          <p:nvPr/>
        </p:nvGrpSpPr>
        <p:grpSpPr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11267" name="圆角矩形 890882"/>
            <p:cNvSpPr/>
            <p:nvPr userDrawn="1"/>
          </p:nvSpPr>
          <p:spPr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68" name="矩形 890883"/>
            <p:cNvSpPr/>
            <p:nvPr userDrawn="1"/>
          </p:nvSpPr>
          <p:spPr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 cap="flat" cmpd="sng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269" name="任意多边形 890884"/>
            <p:cNvSpPr/>
            <p:nvPr userDrawn="1"/>
          </p:nvSpPr>
          <p:spPr>
            <a:xfrm>
              <a:off x="0" y="872"/>
              <a:ext cx="5664" cy="1152"/>
            </a:xfrm>
            <a:custGeom>
              <a:avLst/>
              <a:gdLst/>
              <a:ahLst/>
              <a:cxnLst/>
              <a:pathLst>
                <a:path w="4916" h="1000">
                  <a:moveTo>
                    <a:pt x="0" y="0"/>
                  </a:moveTo>
                  <a:lnTo>
                    <a:pt x="4417" y="0"/>
                  </a:lnTo>
                  <a:cubicBezTo>
                    <a:pt x="4693" y="0"/>
                    <a:pt x="4917" y="224"/>
                    <a:pt x="4917" y="500"/>
                  </a:cubicBezTo>
                  <a:cubicBezTo>
                    <a:pt x="4917" y="776"/>
                    <a:pt x="4693" y="1000"/>
                    <a:pt x="4417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70" name="直接连接符 890885"/>
            <p:cNvSpPr/>
            <p:nvPr userDrawn="1"/>
          </p:nvSpPr>
          <p:spPr>
            <a:xfrm>
              <a:off x="0" y="1928"/>
              <a:ext cx="5232" cy="0"/>
            </a:xfrm>
            <a:prstGeom prst="line">
              <a:avLst/>
            </a:prstGeom>
            <a:ln w="508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890887" name="标题 890886"/>
          <p:cNvSpPr>
            <a:spLocks noGrp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 sz="46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890888" name="副标题 890887"/>
          <p:cNvSpPr>
            <a:spLocks noGrp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890889" name="日期占位符 890888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714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90890" name="页脚占位符 890889"/>
          <p:cNvSpPr>
            <a:spLocks noGrp="1"/>
          </p:cNvSpPr>
          <p:nvPr>
            <p:ph type="ftr" sz="quarter" idx="3"/>
          </p:nvPr>
        </p:nvSpPr>
        <p:spPr>
          <a:xfrm>
            <a:off x="3124200" y="6253163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Arial" panose="020B0604020202020204" pitchFamily="34" charset="0"/>
              </a:defRPr>
            </a:lvl1pPr>
          </a:lstStyle>
          <a:p>
            <a:pPr fontAlgn="base">
              <a:buClrTx/>
            </a:pPr>
            <a:endParaRPr lang="zh-CN" altLang="en-US" strike="noStrike" noProof="1" dirty="0"/>
          </a:p>
        </p:txBody>
      </p:sp>
      <p:sp>
        <p:nvSpPr>
          <p:cNvPr id="890891" name="灯片编号占位符 89089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714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3152" cy="44196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248" y="1600200"/>
            <a:ext cx="3883152" cy="44196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49616" y="228600"/>
            <a:ext cx="2084784" cy="57912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33496" cy="5791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0" name="圆角矩形 909313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 w="9525">
            <a:noFill/>
          </a:ln>
        </p:spPr>
        <p:txBody>
          <a:bodyPr wrap="none" anchor="ctr"/>
          <a:p>
            <a:pPr lvl="0" algn="ctr"/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1" name="圆角矩形 909314"/>
          <p:cNvSpPr/>
          <p:nvPr/>
        </p:nvSpPr>
        <p:spPr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 w="9525">
            <a:noFill/>
          </a:ln>
        </p:spPr>
        <p:txBody>
          <a:bodyPr wrap="none" anchor="ctr"/>
          <a:p>
            <a:pPr lvl="0" algn="ctr"/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2" name="圆角矩形 909315"/>
          <p:cNvSpPr/>
          <p:nvPr/>
        </p:nvSpPr>
        <p:spPr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algn="ctr"/>
            <a:endParaRPr lang="zh-CN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9317" name="标题 909316"/>
          <p:cNvSpPr>
            <a:spLocks noGrp="1"/>
          </p:cNvSpPr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 w="9525">
            <a:noFill/>
          </a:ln>
        </p:spPr>
        <p:txBody>
          <a:bodyPr anchor="ctr" anchorCtr="1"/>
          <a:lstStyle>
            <a:lvl1pPr lvl="0" algn="ctr">
              <a:defRPr sz="4100" i="1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909318" name="副标题 909317"/>
          <p:cNvSpPr>
            <a:spLocks noGrp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>
              <a:buNone/>
              <a:defRPr sz="3300"/>
            </a:lvl1pPr>
            <a:lvl2pPr marL="457200" lvl="1" indent="0" algn="ctr">
              <a:buNone/>
              <a:defRPr sz="3300"/>
            </a:lvl2pPr>
            <a:lvl3pPr marL="914400" lvl="2" indent="0" algn="ctr">
              <a:buNone/>
              <a:defRPr sz="3300"/>
            </a:lvl3pPr>
            <a:lvl4pPr marL="1371600" lvl="3" indent="0" algn="ctr">
              <a:buNone/>
              <a:defRPr sz="3300"/>
            </a:lvl4pPr>
            <a:lvl5pPr marL="1828800" lvl="4" indent="0" algn="ctr">
              <a:buNone/>
              <a:defRPr sz="33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909319" name="日期占位符 909318"/>
          <p:cNvSpPr>
            <a:spLocks noGrp="1"/>
          </p:cNvSpPr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909320" name="页脚占位符 909319"/>
          <p:cNvSpPr>
            <a:spLocks noGrp="1"/>
          </p:cNvSpPr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buClrTx/>
            </a:pPr>
            <a:endParaRPr lang="zh-CN" altLang="en-US" strike="noStrike" noProof="1" dirty="0"/>
          </a:p>
        </p:txBody>
      </p:sp>
      <p:sp>
        <p:nvSpPr>
          <p:cNvPr id="909321" name="灯片编号占位符 909320"/>
          <p:cNvSpPr>
            <a:spLocks noGrp="1"/>
          </p:cNvSpPr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138" cy="40386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7062" y="1905000"/>
            <a:ext cx="3771138" cy="40386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60611" cy="54102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7" Type="http://schemas.openxmlformats.org/officeDocument/2006/relationships/theme" Target="../theme/theme2.xml"/><Relationship Id="rId16" Type="http://schemas.openxmlformats.org/officeDocument/2006/relationships/image" Target="../media/image5.png"/><Relationship Id="rId15" Type="http://schemas.openxmlformats.org/officeDocument/2006/relationships/image" Target="../media/image4.png"/><Relationship Id="rId14" Type="http://schemas.openxmlformats.org/officeDocument/2006/relationships/image" Target="../media/image3.png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835585"/>
          <p:cNvGrpSpPr/>
          <p:nvPr/>
        </p:nvGrpSpPr>
        <p:grpSpPr>
          <a:xfrm>
            <a:off x="-7937" y="0"/>
            <a:ext cx="2833687" cy="6856413"/>
            <a:chOff x="-5" y="0"/>
            <a:chExt cx="1785" cy="4319"/>
          </a:xfrm>
        </p:grpSpPr>
        <p:sp>
          <p:nvSpPr>
            <p:cNvPr id="1027" name="任意多边形 835586"/>
            <p:cNvSpPr/>
            <p:nvPr/>
          </p:nvSpPr>
          <p:spPr>
            <a:xfrm>
              <a:off x="-5" y="3262"/>
              <a:ext cx="472" cy="802"/>
            </a:xfrm>
            <a:custGeom>
              <a:avLst/>
              <a:gdLst/>
              <a:ahLst/>
              <a:cxnLst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028" name="组合 835587"/>
            <p:cNvGrpSpPr/>
            <p:nvPr/>
          </p:nvGrpSpPr>
          <p:grpSpPr>
            <a:xfrm rot="-6635092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29" name="任意多边形 835588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0" name="任意多边形 835589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1" name="任意多边形 835590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032" name="任意多边形 835591"/>
            <p:cNvSpPr/>
            <p:nvPr/>
          </p:nvSpPr>
          <p:spPr>
            <a:xfrm>
              <a:off x="90" y="1736"/>
              <a:ext cx="710" cy="768"/>
            </a:xfrm>
            <a:custGeom>
              <a:avLst/>
              <a:gdLst/>
              <a:ahLst/>
              <a:cxnLst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033" name="组合 835592"/>
            <p:cNvGrpSpPr/>
            <p:nvPr/>
          </p:nvGrpSpPr>
          <p:grpSpPr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34" name="任意多边形 835593"/>
              <p:cNvSpPr/>
              <p:nvPr userDrawn="1"/>
            </p:nvSpPr>
            <p:spPr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5" name="任意多边形 835594"/>
              <p:cNvSpPr/>
              <p:nvPr userDrawn="1"/>
            </p:nvSpPr>
            <p:spPr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6" name="任意多边形 835595"/>
              <p:cNvSpPr/>
              <p:nvPr userDrawn="1"/>
            </p:nvSpPr>
            <p:spPr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7" name="任意多边形 835596"/>
              <p:cNvSpPr/>
              <p:nvPr userDrawn="1"/>
            </p:nvSpPr>
            <p:spPr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8" name="任意多边形 835597"/>
              <p:cNvSpPr/>
              <p:nvPr userDrawn="1"/>
            </p:nvSpPr>
            <p:spPr>
              <a:xfrm rot="373331" flipH="1">
                <a:off x="289" y="3135"/>
                <a:ext cx="21" cy="55"/>
              </a:xfrm>
              <a:custGeom>
                <a:avLst/>
                <a:gdLst/>
                <a:ahLst/>
                <a:cxnLst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1039" name="组合 835598"/>
              <p:cNvGrpSpPr/>
              <p:nvPr userDrawn="1"/>
            </p:nvGrpSpPr>
            <p:grpSpPr>
              <a:xfrm rot="-10713554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40" name="任意多边形 835599"/>
                <p:cNvSpPr/>
                <p:nvPr userDrawn="1"/>
              </p:nvSpPr>
              <p:spPr>
                <a:xfrm rot="4200091">
                  <a:off x="-242" y="1802"/>
                  <a:ext cx="143" cy="390"/>
                </a:xfrm>
                <a:custGeom>
                  <a:avLst/>
                  <a:gdLst/>
                  <a:ahLst/>
                  <a:cxnLst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041" name="任意多边形 835600"/>
                <p:cNvSpPr/>
                <p:nvPr userDrawn="1"/>
              </p:nvSpPr>
              <p:spPr>
                <a:xfrm rot="4200091">
                  <a:off x="120" y="1756"/>
                  <a:ext cx="33" cy="160"/>
                </a:xfrm>
                <a:custGeom>
                  <a:avLst/>
                  <a:gdLst/>
                  <a:ahLst/>
                  <a:cxnLst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042" name="任意多边形 835601"/>
                <p:cNvSpPr/>
                <p:nvPr userDrawn="1"/>
              </p:nvSpPr>
              <p:spPr>
                <a:xfrm rot="4200091">
                  <a:off x="194" y="1716"/>
                  <a:ext cx="60" cy="27"/>
                </a:xfrm>
                <a:custGeom>
                  <a:avLst/>
                  <a:gdLst/>
                  <a:ahLst/>
                  <a:cxnLst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1043" name="组合 835602"/>
            <p:cNvGrpSpPr/>
            <p:nvPr/>
          </p:nvGrpSpPr>
          <p:grpSpPr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44" name="任意多边形 835603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45" name="任意多边形 835604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46" name="任意多边形 835605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047" name="组合 835606"/>
            <p:cNvGrpSpPr/>
            <p:nvPr/>
          </p:nvGrpSpPr>
          <p:grpSpPr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48" name="任意多边形 835607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49" name="任意多边形 835608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0" name="任意多边形 835609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1051" name="组合 835610"/>
            <p:cNvGrpSpPr/>
            <p:nvPr/>
          </p:nvGrpSpPr>
          <p:grpSpPr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2" name="任意多边形 835611"/>
              <p:cNvSpPr/>
              <p:nvPr userDrawn="1"/>
            </p:nvSpPr>
            <p:spPr>
              <a:xfrm>
                <a:off x="1727" y="866"/>
                <a:ext cx="41" cy="59"/>
              </a:xfrm>
              <a:custGeom>
                <a:avLst/>
                <a:gdLst/>
                <a:ahLst/>
                <a:cxnLst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3" name="任意多边形 835612"/>
              <p:cNvSpPr/>
              <p:nvPr userDrawn="1"/>
            </p:nvSpPr>
            <p:spPr>
              <a:xfrm>
                <a:off x="1786" y="894"/>
                <a:ext cx="70" cy="49"/>
              </a:xfrm>
              <a:custGeom>
                <a:avLst/>
                <a:gdLst/>
                <a:ahLst/>
                <a:cxnLst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" name="任意多边形 835613"/>
              <p:cNvSpPr/>
              <p:nvPr userDrawn="1"/>
            </p:nvSpPr>
            <p:spPr>
              <a:xfrm>
                <a:off x="1772" y="998"/>
                <a:ext cx="73" cy="25"/>
              </a:xfrm>
              <a:custGeom>
                <a:avLst/>
                <a:gdLst/>
                <a:ahLst/>
                <a:cxnLst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055" name="任意多边形 835614"/>
            <p:cNvSpPr/>
            <p:nvPr/>
          </p:nvSpPr>
          <p:spPr>
            <a:xfrm>
              <a:off x="87" y="94"/>
              <a:ext cx="699" cy="756"/>
            </a:xfrm>
            <a:custGeom>
              <a:avLst/>
              <a:gdLst/>
              <a:ahLst/>
              <a:cxnLst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6" name="任意多边形 835615"/>
            <p:cNvSpPr/>
            <p:nvPr/>
          </p:nvSpPr>
          <p:spPr>
            <a:xfrm rot="828663">
              <a:off x="242" y="3404"/>
              <a:ext cx="132" cy="167"/>
            </a:xfrm>
            <a:custGeom>
              <a:avLst/>
              <a:gdLst/>
              <a:ahLst/>
              <a:cxnLst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7" name="任意多边形 835616"/>
            <p:cNvSpPr/>
            <p:nvPr/>
          </p:nvSpPr>
          <p:spPr>
            <a:xfrm rot="828663">
              <a:off x="266" y="3592"/>
              <a:ext cx="66" cy="43"/>
            </a:xfrm>
            <a:custGeom>
              <a:avLst/>
              <a:gdLst/>
              <a:ahLst/>
              <a:cxnLst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8" name="任意多边形 835617"/>
            <p:cNvSpPr/>
            <p:nvPr/>
          </p:nvSpPr>
          <p:spPr>
            <a:xfrm>
              <a:off x="11" y="4110"/>
              <a:ext cx="118" cy="209"/>
            </a:xfrm>
            <a:custGeom>
              <a:avLst/>
              <a:gdLst/>
              <a:ahLst/>
              <a:cxnLst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9" name="任意多边形 835618"/>
            <p:cNvSpPr/>
            <p:nvPr/>
          </p:nvSpPr>
          <p:spPr>
            <a:xfrm>
              <a:off x="0" y="3968"/>
              <a:ext cx="130" cy="128"/>
            </a:xfrm>
            <a:custGeom>
              <a:avLst/>
              <a:gdLst/>
              <a:ahLst/>
              <a:cxnLst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0" name="任意多边形 835619"/>
            <p:cNvSpPr/>
            <p:nvPr/>
          </p:nvSpPr>
          <p:spPr>
            <a:xfrm>
              <a:off x="0" y="3949"/>
              <a:ext cx="47" cy="86"/>
            </a:xfrm>
            <a:custGeom>
              <a:avLst/>
              <a:gdLst/>
              <a:ahLst/>
              <a:cxnLst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1" name="任意多边形 835620"/>
            <p:cNvSpPr/>
            <p:nvPr/>
          </p:nvSpPr>
          <p:spPr>
            <a:xfrm>
              <a:off x="0" y="3239"/>
              <a:ext cx="497" cy="740"/>
            </a:xfrm>
            <a:custGeom>
              <a:avLst/>
              <a:gdLst/>
              <a:ahLst/>
              <a:cxnLst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2" name="任意多边形 835621"/>
            <p:cNvSpPr/>
            <p:nvPr/>
          </p:nvSpPr>
          <p:spPr>
            <a:xfrm rot="1584153">
              <a:off x="20" y="410"/>
              <a:ext cx="344" cy="245"/>
            </a:xfrm>
            <a:custGeom>
              <a:avLst/>
              <a:gdLst/>
              <a:ahLst/>
              <a:cxnLst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3" name="任意多边形 835622"/>
            <p:cNvSpPr/>
            <p:nvPr/>
          </p:nvSpPr>
          <p:spPr>
            <a:xfrm rot="1584153">
              <a:off x="242" y="756"/>
              <a:ext cx="167" cy="115"/>
            </a:xfrm>
            <a:custGeom>
              <a:avLst/>
              <a:gdLst/>
              <a:ahLst/>
              <a:cxnLst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4" name="任意多边形 835623"/>
            <p:cNvSpPr/>
            <p:nvPr/>
          </p:nvSpPr>
          <p:spPr>
            <a:xfrm rot="1584153">
              <a:off x="574" y="286"/>
              <a:ext cx="147" cy="160"/>
            </a:xfrm>
            <a:custGeom>
              <a:avLst/>
              <a:gdLst/>
              <a:ahLst/>
              <a:cxnLst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5" name="任意多边形 835624"/>
            <p:cNvSpPr/>
            <p:nvPr/>
          </p:nvSpPr>
          <p:spPr>
            <a:xfrm rot="1584153">
              <a:off x="236" y="721"/>
              <a:ext cx="62" cy="97"/>
            </a:xfrm>
            <a:custGeom>
              <a:avLst/>
              <a:gdLst/>
              <a:ahLst/>
              <a:cxnLst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6" name="任意多边形 835625"/>
            <p:cNvSpPr/>
            <p:nvPr/>
          </p:nvSpPr>
          <p:spPr>
            <a:xfrm rot="1584153">
              <a:off x="585" y="466"/>
              <a:ext cx="72" cy="41"/>
            </a:xfrm>
            <a:custGeom>
              <a:avLst/>
              <a:gdLst/>
              <a:ahLst/>
              <a:cxnLst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7" name="任意多边形 835626"/>
            <p:cNvSpPr/>
            <p:nvPr/>
          </p:nvSpPr>
          <p:spPr>
            <a:xfrm>
              <a:off x="0" y="886"/>
              <a:ext cx="360" cy="650"/>
            </a:xfrm>
            <a:custGeom>
              <a:avLst/>
              <a:gdLst/>
              <a:ahLst/>
              <a:cxnLst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8" name="任意多边形 835627"/>
            <p:cNvSpPr/>
            <p:nvPr/>
          </p:nvSpPr>
          <p:spPr>
            <a:xfrm rot="1584153">
              <a:off x="56" y="84"/>
              <a:ext cx="804" cy="686"/>
            </a:xfrm>
            <a:custGeom>
              <a:avLst/>
              <a:gdLst/>
              <a:ahLst/>
              <a:cxnLst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835629" name="标题 835628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8" cy="13144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1070" name="文本占位符 835629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35631" name="日期占位符 835630"/>
          <p:cNvSpPr>
            <a:spLocks noGrp="1"/>
          </p:cNvSpPr>
          <p:nvPr>
            <p:ph type="dt" sz="half" idx="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Verdana" panose="020B0604030504040204" pitchFamily="34" charset="0"/>
              </a:defRPr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35632" name="页脚占位符 83563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Verdana" panose="020B0604030504040204" pitchFamily="34" charset="0"/>
              </a:defRPr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835633" name="灯片编号占位符 835632"/>
          <p:cNvSpPr>
            <a:spLocks noGrp="1"/>
          </p:cNvSpPr>
          <p:nvPr>
            <p:ph type="sldNum" sz="quarter" idx="4"/>
          </p:nvPr>
        </p:nvSpPr>
        <p:spPr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Verdana" panose="020B0604030504040204" pitchFamily="34" charset="0"/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00000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879617"/>
          <p:cNvGrpSpPr/>
          <p:nvPr/>
        </p:nvGrpSpPr>
        <p:grpSpPr>
          <a:xfrm>
            <a:off x="0" y="0"/>
            <a:ext cx="9209088" cy="6858000"/>
            <a:chOff x="0" y="0"/>
            <a:chExt cx="5801" cy="4320"/>
          </a:xfrm>
        </p:grpSpPr>
        <p:pic>
          <p:nvPicPr>
            <p:cNvPr id="2051" name="图片 879618" descr="框"/>
            <p:cNvPicPr>
              <a:picLocks noChangeAspect="1"/>
            </p:cNvPicPr>
            <p:nvPr userDrawn="1"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264" y="240"/>
              <a:ext cx="5232" cy="386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2" name="图片 879619" descr="花4"/>
            <p:cNvPicPr>
              <a:picLocks noChangeAspect="1"/>
            </p:cNvPicPr>
            <p:nvPr userDrawn="1"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2016"/>
              <a:ext cx="1190" cy="113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3" name="图片 879620" descr="花3"/>
            <p:cNvPicPr>
              <a:picLocks noChangeAspect="1"/>
            </p:cNvPicPr>
            <p:nvPr userDrawn="1"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2720"/>
              <a:ext cx="1682" cy="160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54" name="图片 879621" descr="葉子"/>
            <p:cNvPicPr>
              <a:picLocks noChangeAspect="1"/>
            </p:cNvPicPr>
            <p:nvPr userDrawn="1"/>
          </p:nvPicPr>
          <p:blipFill>
            <a:blip r:embed="rId16"/>
            <a:stretch>
              <a:fillRect/>
            </a:stretch>
          </p:blipFill>
          <p:spPr>
            <a:xfrm>
              <a:off x="4896" y="0"/>
              <a:ext cx="905" cy="81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79623" name="标题 87962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879624" name="文本占位符 87962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44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base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base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base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base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879625" name="日期占位符 87962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79626" name="页脚占位符 87962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79627" name="灯片编号占位符 87962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600" b="1" i="0" u="none" kern="1200" baseline="0">
          <a:solidFill>
            <a:schemeClr val="tx2"/>
          </a:solidFill>
          <a:effectLst>
            <a:outerShdw blurRad="38100" dist="38100" dir="2700000">
              <a:srgbClr val="FFFFFF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9900"/>
        </a:buClr>
        <a:buSzPct val="70000"/>
        <a:buFont typeface="Wingdings" panose="05000000000000000000" pitchFamily="2" charset="2"/>
        <a:buChar char="v"/>
        <a:defRPr sz="34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30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9900"/>
        </a:buClr>
        <a:buSzPct val="75000"/>
        <a:buFont typeface="Wingdings" panose="05000000000000000000" pitchFamily="2" charset="2"/>
        <a:buChar char="v"/>
        <a:defRPr sz="26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5000"/>
        <a:buFont typeface="Wingdings" panose="05000000000000000000" pitchFamily="2" charset="2"/>
        <a:buChar char="§"/>
        <a:defRPr sz="22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anose="05000000000000000000" pitchFamily="2" charset="2"/>
        <a:buChar char="v"/>
        <a:defRPr sz="18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anose="05000000000000000000" pitchFamily="2" charset="2"/>
        <a:buChar char="v"/>
        <a:defRPr sz="18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anose="05000000000000000000" pitchFamily="2" charset="2"/>
        <a:buChar char="v"/>
        <a:defRPr sz="18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anose="05000000000000000000" pitchFamily="2" charset="2"/>
        <a:buChar char="v"/>
        <a:defRPr sz="18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anose="05000000000000000000" pitchFamily="2" charset="2"/>
        <a:buChar char="v"/>
        <a:defRPr sz="1800" b="1" i="0" u="none" kern="1200" baseline="0">
          <a:solidFill>
            <a:schemeClr val="tx1"/>
          </a:solidFill>
          <a:effectLst>
            <a:outerShdw blurRad="38100" dist="38100" dir="2700000">
              <a:srgbClr val="FFFFFF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4098" name="组合 889857"/>
          <p:cNvGrpSpPr/>
          <p:nvPr/>
        </p:nvGrpSpPr>
        <p:grpSpPr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4099" name="圆角矩形 889858"/>
            <p:cNvSpPr/>
            <p:nvPr/>
          </p:nvSpPr>
          <p:spPr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 cap="flat" cmpd="sng">
              <a:solidFill>
                <a:schemeClr val="bg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4100" name="任意多边形 889859"/>
            <p:cNvSpPr/>
            <p:nvPr/>
          </p:nvSpPr>
          <p:spPr>
            <a:xfrm>
              <a:off x="0" y="96"/>
              <a:ext cx="5376" cy="768"/>
            </a:xfrm>
            <a:custGeom>
              <a:avLst/>
              <a:gdLst/>
              <a:ahLst/>
              <a:cxnLst/>
              <a:pathLst>
                <a:path w="7000" h="1000">
                  <a:moveTo>
                    <a:pt x="0" y="0"/>
                  </a:moveTo>
                  <a:lnTo>
                    <a:pt x="6500" y="0"/>
                  </a:lnTo>
                  <a:cubicBezTo>
                    <a:pt x="6776" y="0"/>
                    <a:pt x="7000" y="224"/>
                    <a:pt x="7000" y="500"/>
                  </a:cubicBezTo>
                  <a:cubicBezTo>
                    <a:pt x="7000" y="776"/>
                    <a:pt x="6776" y="1000"/>
                    <a:pt x="650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1" name="直接连接符 889860"/>
            <p:cNvSpPr/>
            <p:nvPr/>
          </p:nvSpPr>
          <p:spPr>
            <a:xfrm>
              <a:off x="0" y="768"/>
              <a:ext cx="5088" cy="0"/>
            </a:xfrm>
            <a:prstGeom prst="line">
              <a:avLst/>
            </a:prstGeom>
            <a:ln w="381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4102" name="标题 88986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103" name="文本占位符 889862"/>
          <p:cNvSpPr>
            <a:spLocks noGrp="1"/>
          </p:cNvSpPr>
          <p:nvPr>
            <p:ph type="body"/>
          </p:nvPr>
        </p:nvSpPr>
        <p:spPr>
          <a:xfrm>
            <a:off x="609600" y="1600200"/>
            <a:ext cx="7924800" cy="4419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89864" name="日期占位符 889863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889865" name="页脚占位符 889864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>
                <a:latin typeface="Arial" panose="020B0604020202020204" pitchFamily="34" charset="0"/>
              </a:defRPr>
            </a:lvl1pPr>
          </a:lstStyle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889866" name="灯片编号占位符 889865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l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标题 908289"/>
          <p:cNvSpPr>
            <a:spLocks noGrp="1"/>
          </p:cNvSpPr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3" name="文本占位符 908290"/>
          <p:cNvSpPr>
            <a:spLocks noGrp="1"/>
          </p:cNvSpPr>
          <p:nvPr>
            <p:ph type="body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08292" name="日期占位符 908291"/>
          <p:cNvSpPr>
            <a:spLocks noGrp="1"/>
          </p:cNvSpPr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lvl="0" fontAlgn="base">
              <a:buClrTx/>
            </a:pPr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sp>
        <p:nvSpPr>
          <p:cNvPr id="908293" name="页脚占位符 908292"/>
          <p:cNvSpPr>
            <a:spLocks noGrp="1"/>
          </p:cNvSpPr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lvl="0" fontAlgn="base">
              <a:buClrTx/>
            </a:pPr>
            <a:endParaRPr lang="zh-CN" altLang="en-US" strike="noStrike" noProof="1" dirty="0"/>
          </a:p>
        </p:txBody>
      </p:sp>
      <p:sp>
        <p:nvSpPr>
          <p:cNvPr id="908294" name="灯片编号占位符 908293"/>
          <p:cNvSpPr>
            <a:spLocks noGrp="1"/>
          </p:cNvSpPr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lvl="0" fontAlgn="base">
              <a:buClrTx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</a:endParaRPr>
          </a:p>
        </p:txBody>
      </p:sp>
      <p:grpSp>
        <p:nvGrpSpPr>
          <p:cNvPr id="5127" name="组合 908294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5128" name="圆角矩形 908295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algn="ctr"/>
              <a:endPara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5129" name="直接连接符 908296"/>
            <p:cNvSpPr/>
            <p:nvPr/>
          </p:nvSpPr>
          <p:spPr>
            <a:xfrm>
              <a:off x="480" y="1077"/>
              <a:ext cx="4848" cy="0"/>
            </a:xfrm>
            <a:prstGeom prst="line">
              <a:avLst/>
            </a:prstGeom>
            <a:ln w="38100" cap="flat" cmpd="sng">
              <a:solidFill>
                <a:schemeClr val="folHlink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anose="05000000000000000000" pitchFamily="2" charset="2"/>
        <a:buChar char="l"/>
        <a:defRPr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 typeface="Wingdings" panose="05000000000000000000" pitchFamily="2" charset="2"/>
        <a:buChar char="•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 typeface="Wingdings" panose="05000000000000000000" pitchFamily="2" charset="2"/>
        <a:buChar char="•"/>
        <a:defRPr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slide" Target="slide11.xml"/><Relationship Id="rId2" Type="http://schemas.openxmlformats.org/officeDocument/2006/relationships/slide" Target="slide7.xml"/><Relationship Id="rId1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7.xml"/><Relationship Id="rId2" Type="http://schemas.openxmlformats.org/officeDocument/2006/relationships/slide" Target="slide1.xml"/><Relationship Id="rId1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11.jpeg"/><Relationship Id="rId1" Type="http://schemas.openxmlformats.org/officeDocument/2006/relationships/slide" Target="slide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1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4088" name="文本框 814087" descr="蓝色面巾纸"/>
          <p:cNvSpPr txBox="1"/>
          <p:nvPr/>
        </p:nvSpPr>
        <p:spPr>
          <a:xfrm>
            <a:off x="323850" y="1268413"/>
            <a:ext cx="8424863" cy="2043112"/>
          </a:xfrm>
          <a:prstGeom prst="rect">
            <a:avLst/>
          </a:prstGeom>
          <a:blipFill rotWithShape="1">
            <a:blip r:embed="rId1"/>
          </a:blip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课标要求：</a:t>
            </a:r>
            <a:endParaRPr lang="zh-CN" altLang="en-US" sz="4800" b="1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运用图表，分析海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气相互作用及其对全球水、热平衡的影响。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4089" name="矩形 814088" descr="蓝色面巾纸"/>
          <p:cNvSpPr/>
          <p:nvPr/>
        </p:nvSpPr>
        <p:spPr>
          <a:xfrm>
            <a:off x="323850" y="3644900"/>
            <a:ext cx="8424863" cy="2652713"/>
          </a:xfrm>
          <a:prstGeom prst="rect">
            <a:avLst/>
          </a:prstGeom>
          <a:blipFill rotWithShape="1">
            <a:blip r:embed="rId1"/>
          </a:blip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本节主要知识点：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、海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气之间水热交换的基本方式和过程。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、在海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气相互作用下形成的大气环流和大洋环流对全球水、热平衡的影响。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矩形 822281"/>
          <p:cNvSpPr/>
          <p:nvPr/>
        </p:nvSpPr>
        <p:spPr>
          <a:xfrm>
            <a:off x="0" y="189548"/>
            <a:ext cx="9144000" cy="938212"/>
          </a:xfrm>
          <a:prstGeom prst="rect">
            <a:avLst/>
          </a:prstGeom>
          <a:solidFill>
            <a:srgbClr val="FFFF00">
              <a:alpha val="42000"/>
            </a:srgbClr>
          </a:solidFill>
          <a:ln w="114300" cap="flat" cmpd="sng">
            <a:pattFill prst="sphere">
              <a:fgClr>
                <a:srgbClr val="FF3300"/>
              </a:fgClr>
              <a:bgClr>
                <a:srgbClr val="3333FF"/>
              </a:bgClr>
            </a:patt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/>
            <a:r>
              <a:rPr lang="zh-CN" altLang="en-US" sz="4800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第一节  海</a:t>
            </a:r>
            <a:r>
              <a:rPr lang="en-US" altLang="zh-CN" sz="4800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4800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气相互作用及影响</a:t>
            </a:r>
            <a:endParaRPr lang="zh-CN" altLang="en-US" sz="4800" b="1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814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4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40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4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4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4088" grpId="0" animBg="1"/>
      <p:bldP spid="814089" grpId="0" animBg="1"/>
      <p:bldP spid="1536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5" name="矩形 841729"/>
          <p:cNvSpPr/>
          <p:nvPr/>
        </p:nvSpPr>
        <p:spPr>
          <a:xfrm>
            <a:off x="179388" y="188913"/>
            <a:ext cx="316865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6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知识结构：</a:t>
            </a:r>
            <a:endParaRPr lang="zh-CN" altLang="en-US" sz="66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506" name="矩形 841731">
            <a:hlinkClick r:id="rId1" action="ppaction://hlinksldjump"/>
          </p:cNvPr>
          <p:cNvSpPr/>
          <p:nvPr/>
        </p:nvSpPr>
        <p:spPr>
          <a:xfrm>
            <a:off x="1042988" y="1773238"/>
            <a:ext cx="67706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、海</a:t>
            </a:r>
            <a:r>
              <a:rPr lang="en-US" altLang="zh-CN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气之间水分交换及影响因素</a:t>
            </a:r>
            <a:endParaRPr lang="zh-CN" altLang="en-US" sz="32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507" name="矩形 841732">
            <a:hlinkClick r:id="rId2" action="ppaction://hlinksldjump"/>
          </p:cNvPr>
          <p:cNvSpPr/>
          <p:nvPr/>
        </p:nvSpPr>
        <p:spPr>
          <a:xfrm>
            <a:off x="1042988" y="2781300"/>
            <a:ext cx="63627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、海</a:t>
            </a:r>
            <a:r>
              <a:rPr lang="en-US" altLang="zh-CN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气间热量交换及影响因素</a:t>
            </a:r>
            <a:endParaRPr lang="zh-CN" altLang="en-US" sz="32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508" name="矩形 841733">
            <a:hlinkClick r:id="rId3" action="ppaction://hlinksldjump"/>
          </p:cNvPr>
          <p:cNvSpPr/>
          <p:nvPr/>
        </p:nvSpPr>
        <p:spPr>
          <a:xfrm>
            <a:off x="1042988" y="3860800"/>
            <a:ext cx="49609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、海洋对大气温度的影响</a:t>
            </a:r>
            <a:endParaRPr lang="zh-CN" altLang="en-US" sz="32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3" name="文本框 821254"/>
          <p:cNvSpPr txBox="1"/>
          <p:nvPr/>
        </p:nvSpPr>
        <p:spPr>
          <a:xfrm>
            <a:off x="0" y="0"/>
            <a:ext cx="73088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一、海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气相互作用与水热交换</a:t>
            </a:r>
            <a:endParaRPr lang="zh-CN" altLang="en-US" sz="3200" b="1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3554" name="矩形 821255"/>
          <p:cNvSpPr/>
          <p:nvPr/>
        </p:nvSpPr>
        <p:spPr>
          <a:xfrm>
            <a:off x="0" y="565150"/>
            <a:ext cx="75961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 1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、海</a:t>
            </a:r>
            <a:r>
              <a:rPr lang="en-US" altLang="zh-CN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气之间水分交换及影响因素</a:t>
            </a:r>
            <a:endParaRPr lang="zh-CN" altLang="en-US" sz="28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21257" name="矩形 821256"/>
          <p:cNvSpPr/>
          <p:nvPr/>
        </p:nvSpPr>
        <p:spPr>
          <a:xfrm>
            <a:off x="323850" y="1700213"/>
            <a:ext cx="8518525" cy="1006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fontAlgn="base">
              <a:buClrTx/>
            </a:pPr>
            <a:r>
              <a:rPr lang="zh-CN" altLang="en-US" sz="6000" b="1" i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？</a:t>
            </a:r>
            <a:r>
              <a:rPr lang="zh-CN" altLang="en-US" sz="3300" b="1" strike="noStrike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为什么说海洋是大气中水汽的主要来源？</a:t>
            </a:r>
            <a:endParaRPr lang="zh-CN" altLang="en-US" sz="3300" b="1" strike="noStrike" noProof="1" dirty="0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grpSp>
        <p:nvGrpSpPr>
          <p:cNvPr id="821254" name="组合 821253"/>
          <p:cNvGrpSpPr/>
          <p:nvPr/>
        </p:nvGrpSpPr>
        <p:grpSpPr>
          <a:xfrm>
            <a:off x="250825" y="1125538"/>
            <a:ext cx="8642350" cy="5732462"/>
            <a:chOff x="249" y="626"/>
            <a:chExt cx="5239" cy="3694"/>
          </a:xfrm>
        </p:grpSpPr>
        <p:pic>
          <p:nvPicPr>
            <p:cNvPr id="23557" name="图片 821249" descr="地球水体的存在形式及储量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2000" contrast="41999"/>
            </a:blip>
            <a:srcRect l="1816" t="1277" r="1357" b="1605"/>
            <a:stretch>
              <a:fillRect/>
            </a:stretch>
          </p:blipFill>
          <p:spPr>
            <a:xfrm>
              <a:off x="249" y="626"/>
              <a:ext cx="5239" cy="3694"/>
            </a:xfrm>
            <a:prstGeom prst="rect">
              <a:avLst/>
            </a:prstGeom>
            <a:pattFill prst="openDmnd">
              <a:fgClr>
                <a:srgbClr val="CCFF66"/>
              </a:fgClr>
              <a:bgClr>
                <a:srgbClr val="FFFFCC"/>
              </a:bgClr>
            </a:pattFill>
            <a:ln w="9525">
              <a:noFill/>
            </a:ln>
          </p:spPr>
        </p:pic>
        <p:sp>
          <p:nvSpPr>
            <p:cNvPr id="23558" name="矩形 821250"/>
            <p:cNvSpPr/>
            <p:nvPr/>
          </p:nvSpPr>
          <p:spPr>
            <a:xfrm>
              <a:off x="1429" y="2205"/>
              <a:ext cx="1043" cy="321"/>
            </a:xfrm>
            <a:prstGeom prst="rect">
              <a:avLst/>
            </a:prstGeom>
            <a:solidFill>
              <a:srgbClr val="66CCFF"/>
            </a:solidFill>
            <a:ln w="9525" cap="flat" cmpd="sng">
              <a:solidFill>
                <a:srgbClr val="33CC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0" tIns="0" rIns="0" bIns="0" anchor="t">
              <a:spAutoFit/>
            </a:bodyPr>
            <a:p>
              <a:pPr algn="ctr"/>
              <a:r>
                <a:rPr lang="en-US" altLang="zh-CN" sz="3200" b="1">
                  <a:solidFill>
                    <a:srgbClr val="333333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96.53%</a:t>
              </a:r>
              <a:endParaRPr lang="en-US" altLang="zh-CN" sz="32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2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21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5601" name="组合 820274"/>
          <p:cNvGrpSpPr/>
          <p:nvPr/>
        </p:nvGrpSpPr>
        <p:grpSpPr>
          <a:xfrm>
            <a:off x="179388" y="0"/>
            <a:ext cx="8272462" cy="5276850"/>
            <a:chOff x="249" y="527"/>
            <a:chExt cx="5211" cy="3324"/>
          </a:xfrm>
        </p:grpSpPr>
        <p:sp>
          <p:nvSpPr>
            <p:cNvPr id="25602" name="任意多边形 820227"/>
            <p:cNvSpPr/>
            <p:nvPr/>
          </p:nvSpPr>
          <p:spPr>
            <a:xfrm>
              <a:off x="249" y="2415"/>
              <a:ext cx="4762" cy="1436"/>
            </a:xfrm>
            <a:custGeom>
              <a:avLst/>
              <a:gdLst/>
              <a:ahLst/>
              <a:cxnLst/>
              <a:pathLst>
                <a:path w="5364" h="1707">
                  <a:moveTo>
                    <a:pt x="0" y="1485"/>
                  </a:moveTo>
                  <a:cubicBezTo>
                    <a:pt x="64" y="1294"/>
                    <a:pt x="274" y="582"/>
                    <a:pt x="396" y="338"/>
                  </a:cubicBezTo>
                  <a:cubicBezTo>
                    <a:pt x="518" y="94"/>
                    <a:pt x="556" y="0"/>
                    <a:pt x="732" y="21"/>
                  </a:cubicBezTo>
                  <a:cubicBezTo>
                    <a:pt x="908" y="42"/>
                    <a:pt x="1230" y="357"/>
                    <a:pt x="1452" y="465"/>
                  </a:cubicBezTo>
                  <a:cubicBezTo>
                    <a:pt x="1674" y="573"/>
                    <a:pt x="1708" y="487"/>
                    <a:pt x="2064" y="669"/>
                  </a:cubicBezTo>
                  <a:cubicBezTo>
                    <a:pt x="2420" y="851"/>
                    <a:pt x="3035" y="1401"/>
                    <a:pt x="3585" y="1554"/>
                  </a:cubicBezTo>
                  <a:cubicBezTo>
                    <a:pt x="4135" y="1707"/>
                    <a:pt x="4994" y="1582"/>
                    <a:pt x="5364" y="1589"/>
                  </a:cubicBezTo>
                </a:path>
              </a:pathLst>
            </a:custGeom>
            <a:noFill/>
            <a:ln w="38100" cap="flat" cmpd="sng">
              <a:solidFill>
                <a:srgbClr val="66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03" name="直接连接符 820228"/>
            <p:cNvSpPr/>
            <p:nvPr/>
          </p:nvSpPr>
          <p:spPr>
            <a:xfrm>
              <a:off x="2662" y="3292"/>
              <a:ext cx="2221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04" name="直接连接符 820229"/>
            <p:cNvSpPr/>
            <p:nvPr/>
          </p:nvSpPr>
          <p:spPr>
            <a:xfrm>
              <a:off x="2923" y="3414"/>
              <a:ext cx="1960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"/>
              <a:round/>
              <a:headEnd type="none" w="med" len="med"/>
              <a:tailEnd type="none" w="med" len="med"/>
            </a:ln>
          </p:spPr>
        </p:sp>
        <p:sp>
          <p:nvSpPr>
            <p:cNvPr id="25605" name="直接连接符 820230"/>
            <p:cNvSpPr/>
            <p:nvPr/>
          </p:nvSpPr>
          <p:spPr>
            <a:xfrm>
              <a:off x="3136" y="3575"/>
              <a:ext cx="1960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"/>
              <a:round/>
              <a:headEnd type="none" w="med" len="med"/>
              <a:tailEnd type="none" w="med" len="med"/>
            </a:ln>
          </p:spPr>
        </p:sp>
        <p:sp>
          <p:nvSpPr>
            <p:cNvPr id="25606" name="直接连接符 820231"/>
            <p:cNvSpPr/>
            <p:nvPr/>
          </p:nvSpPr>
          <p:spPr>
            <a:xfrm>
              <a:off x="3519" y="3737"/>
              <a:ext cx="1321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"/>
              <a:round/>
              <a:headEnd type="none" w="med" len="med"/>
              <a:tailEnd type="none" w="med" len="med"/>
            </a:ln>
          </p:spPr>
        </p:sp>
        <p:sp>
          <p:nvSpPr>
            <p:cNvPr id="25607" name="文本框 820232"/>
            <p:cNvSpPr txBox="1"/>
            <p:nvPr/>
          </p:nvSpPr>
          <p:spPr>
            <a:xfrm>
              <a:off x="707" y="3171"/>
              <a:ext cx="7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3333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陆地</a:t>
              </a:r>
              <a:endParaRPr lang="zh-CN" altLang="en-US" sz="3200">
                <a:solidFill>
                  <a:srgbClr val="3333FF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sp>
          <p:nvSpPr>
            <p:cNvPr id="25608" name="上箭头 820233"/>
            <p:cNvSpPr/>
            <p:nvPr/>
          </p:nvSpPr>
          <p:spPr>
            <a:xfrm>
              <a:off x="3833" y="1842"/>
              <a:ext cx="975" cy="889"/>
            </a:xfrm>
            <a:prstGeom prst="upArrow">
              <a:avLst>
                <a:gd name="adj1" fmla="val 50000"/>
                <a:gd name="adj2" fmla="val 25000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09" name="Cloud"/>
            <p:cNvSpPr>
              <a:spLocks noChangeAspect="1" noEditPoints="1"/>
            </p:cNvSpPr>
            <p:nvPr/>
          </p:nvSpPr>
          <p:spPr>
            <a:xfrm>
              <a:off x="3650" y="799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5610" name="左箭头 820236"/>
            <p:cNvSpPr/>
            <p:nvPr/>
          </p:nvSpPr>
          <p:spPr>
            <a:xfrm>
              <a:off x="2241" y="1160"/>
              <a:ext cx="1023" cy="122"/>
            </a:xfrm>
            <a:prstGeom prst="leftArrow">
              <a:avLst>
                <a:gd name="adj1" fmla="val 50000"/>
                <a:gd name="adj2" fmla="val 209475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1" name="下箭头 820237"/>
            <p:cNvSpPr/>
            <p:nvPr/>
          </p:nvSpPr>
          <p:spPr>
            <a:xfrm>
              <a:off x="1431" y="1807"/>
              <a:ext cx="128" cy="807"/>
            </a:xfrm>
            <a:prstGeom prst="downArrow">
              <a:avLst>
                <a:gd name="adj1" fmla="val 50000"/>
                <a:gd name="adj2" fmla="val 157500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12" name="直接连接符 820238"/>
            <p:cNvSpPr/>
            <p:nvPr/>
          </p:nvSpPr>
          <p:spPr>
            <a:xfrm>
              <a:off x="1857" y="2776"/>
              <a:ext cx="682" cy="363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grpSp>
          <p:nvGrpSpPr>
            <p:cNvPr id="25613" name="组合 820239"/>
            <p:cNvGrpSpPr/>
            <p:nvPr/>
          </p:nvGrpSpPr>
          <p:grpSpPr>
            <a:xfrm>
              <a:off x="1218" y="2533"/>
              <a:ext cx="639" cy="566"/>
              <a:chOff x="1296" y="2304"/>
              <a:chExt cx="720" cy="672"/>
            </a:xfrm>
          </p:grpSpPr>
          <p:sp>
            <p:nvSpPr>
              <p:cNvPr id="25614" name="直接连接符 820240"/>
              <p:cNvSpPr/>
              <p:nvPr/>
            </p:nvSpPr>
            <p:spPr>
              <a:xfrm>
                <a:off x="1296" y="2304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25615" name="直接连接符 820241"/>
              <p:cNvSpPr/>
              <p:nvPr/>
            </p:nvSpPr>
            <p:spPr>
              <a:xfrm>
                <a:off x="1536" y="2448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25616" name="直接连接符 820242"/>
              <p:cNvSpPr/>
              <p:nvPr/>
            </p:nvSpPr>
            <p:spPr>
              <a:xfrm>
                <a:off x="1776" y="2592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25617" name="直接连接符 820243"/>
              <p:cNvSpPr/>
              <p:nvPr/>
            </p:nvSpPr>
            <p:spPr>
              <a:xfrm>
                <a:off x="2016" y="2688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sp>
          <p:nvSpPr>
            <p:cNvPr id="25618" name="直接连接符 820244"/>
            <p:cNvSpPr/>
            <p:nvPr/>
          </p:nvSpPr>
          <p:spPr>
            <a:xfrm>
              <a:off x="1048" y="3018"/>
              <a:ext cx="1619" cy="525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5619" name="文本框 820245"/>
            <p:cNvSpPr txBox="1"/>
            <p:nvPr/>
          </p:nvSpPr>
          <p:spPr>
            <a:xfrm>
              <a:off x="4457" y="3010"/>
              <a:ext cx="7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海洋</a:t>
              </a:r>
              <a:endParaRPr lang="zh-CN" altLang="en-US" sz="320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sp>
          <p:nvSpPr>
            <p:cNvPr id="25620" name="Cloud"/>
            <p:cNvSpPr>
              <a:spLocks noChangeAspect="1" noEditPoints="1"/>
            </p:cNvSpPr>
            <p:nvPr/>
          </p:nvSpPr>
          <p:spPr>
            <a:xfrm>
              <a:off x="4058" y="527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5621" name="Cloud"/>
            <p:cNvSpPr>
              <a:spLocks noChangeAspect="1" noEditPoints="1"/>
            </p:cNvSpPr>
            <p:nvPr/>
          </p:nvSpPr>
          <p:spPr>
            <a:xfrm>
              <a:off x="3151" y="753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5622" name="Cloud"/>
            <p:cNvSpPr>
              <a:spLocks noChangeAspect="1" noEditPoints="1"/>
            </p:cNvSpPr>
            <p:nvPr/>
          </p:nvSpPr>
          <p:spPr>
            <a:xfrm>
              <a:off x="4693" y="844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5623" name="Cloud"/>
            <p:cNvSpPr>
              <a:spLocks noChangeAspect="1" noEditPoints="1"/>
            </p:cNvSpPr>
            <p:nvPr/>
          </p:nvSpPr>
          <p:spPr>
            <a:xfrm>
              <a:off x="4149" y="1071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grpSp>
          <p:nvGrpSpPr>
            <p:cNvPr id="25624" name="组合 820251"/>
            <p:cNvGrpSpPr/>
            <p:nvPr/>
          </p:nvGrpSpPr>
          <p:grpSpPr>
            <a:xfrm>
              <a:off x="3559" y="1434"/>
              <a:ext cx="672" cy="1859"/>
              <a:chOff x="4704" y="1536"/>
              <a:chExt cx="672" cy="1152"/>
            </a:xfrm>
          </p:grpSpPr>
          <p:sp>
            <p:nvSpPr>
              <p:cNvPr id="25625" name="直接连接符 820252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26" name="直接连接符 820253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27" name="直接连接符 820254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25628" name="组合 820255"/>
            <p:cNvGrpSpPr/>
            <p:nvPr/>
          </p:nvGrpSpPr>
          <p:grpSpPr>
            <a:xfrm>
              <a:off x="4239" y="1615"/>
              <a:ext cx="672" cy="1678"/>
              <a:chOff x="4704" y="1536"/>
              <a:chExt cx="672" cy="1152"/>
            </a:xfrm>
          </p:grpSpPr>
          <p:sp>
            <p:nvSpPr>
              <p:cNvPr id="25629" name="直接连接符 820256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30" name="直接连接符 820257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31" name="直接连接符 820258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25632" name="组合 820259"/>
            <p:cNvGrpSpPr/>
            <p:nvPr/>
          </p:nvGrpSpPr>
          <p:grpSpPr>
            <a:xfrm>
              <a:off x="1654" y="1388"/>
              <a:ext cx="672" cy="1588"/>
              <a:chOff x="4704" y="1536"/>
              <a:chExt cx="672" cy="1152"/>
            </a:xfrm>
          </p:grpSpPr>
          <p:sp>
            <p:nvSpPr>
              <p:cNvPr id="25633" name="直接连接符 820260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34" name="直接连接符 820261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35" name="直接连接符 820262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25636" name="Cloud"/>
            <p:cNvSpPr>
              <a:spLocks noChangeAspect="1" noEditPoints="1"/>
            </p:cNvSpPr>
            <p:nvPr/>
          </p:nvSpPr>
          <p:spPr>
            <a:xfrm>
              <a:off x="3513" y="1252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grpSp>
          <p:nvGrpSpPr>
            <p:cNvPr id="25637" name="组合 820263"/>
            <p:cNvGrpSpPr/>
            <p:nvPr/>
          </p:nvGrpSpPr>
          <p:grpSpPr>
            <a:xfrm>
              <a:off x="4784" y="1434"/>
              <a:ext cx="672" cy="1859"/>
              <a:chOff x="4704" y="1536"/>
              <a:chExt cx="672" cy="1152"/>
            </a:xfrm>
          </p:grpSpPr>
          <p:sp>
            <p:nvSpPr>
              <p:cNvPr id="25638" name="直接连接符 820264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39" name="直接连接符 820265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40" name="直接连接符 820266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25641" name="组合 820267"/>
            <p:cNvGrpSpPr/>
            <p:nvPr/>
          </p:nvGrpSpPr>
          <p:grpSpPr>
            <a:xfrm>
              <a:off x="1155" y="1479"/>
              <a:ext cx="445" cy="1270"/>
              <a:chOff x="4704" y="1536"/>
              <a:chExt cx="672" cy="1152"/>
            </a:xfrm>
          </p:grpSpPr>
          <p:sp>
            <p:nvSpPr>
              <p:cNvPr id="25642" name="直接连接符 820268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43" name="直接连接符 820269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644" name="直接连接符 820270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25645" name="Cloud"/>
            <p:cNvSpPr>
              <a:spLocks noChangeAspect="1" noEditPoints="1"/>
            </p:cNvSpPr>
            <p:nvPr/>
          </p:nvSpPr>
          <p:spPr>
            <a:xfrm>
              <a:off x="877" y="797"/>
              <a:ext cx="1194" cy="758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80808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25646" name="下箭头 820272"/>
            <p:cNvSpPr/>
            <p:nvPr/>
          </p:nvSpPr>
          <p:spPr>
            <a:xfrm>
              <a:off x="3696" y="2205"/>
              <a:ext cx="128" cy="807"/>
            </a:xfrm>
            <a:prstGeom prst="downArrow">
              <a:avLst>
                <a:gd name="adj1" fmla="val 50000"/>
                <a:gd name="adj2" fmla="val 157500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647" name="下箭头 820273"/>
            <p:cNvSpPr/>
            <p:nvPr/>
          </p:nvSpPr>
          <p:spPr>
            <a:xfrm>
              <a:off x="4921" y="1661"/>
              <a:ext cx="128" cy="807"/>
            </a:xfrm>
            <a:prstGeom prst="downArrow">
              <a:avLst>
                <a:gd name="adj1" fmla="val 50000"/>
                <a:gd name="adj2" fmla="val 157500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20276" name="文本框 820275"/>
          <p:cNvSpPr txBox="1"/>
          <p:nvPr/>
        </p:nvSpPr>
        <p:spPr>
          <a:xfrm>
            <a:off x="0" y="4781550"/>
            <a:ext cx="9144000" cy="2076450"/>
          </a:xfrm>
          <a:prstGeom prst="rect">
            <a:avLst/>
          </a:prstGeom>
          <a:gradFill rotWithShape="1">
            <a:gsLst>
              <a:gs pos="0">
                <a:srgbClr val="66FFFF"/>
              </a:gs>
              <a:gs pos="100000">
                <a:schemeClr val="bg1"/>
              </a:gs>
            </a:gsLst>
            <a:lin ang="5400000" scaled="1"/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海洋面积辽阔，约占全球总面积的</a:t>
            </a: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71%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；水体巨大，全球海洋平均深度</a:t>
            </a: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3730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米，体积</a:t>
            </a: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13.7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亿立方千米，蓄积水量占地球水体总水量的</a:t>
            </a: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96.53%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；对流层大气中的水汽主要来自下垫面，其中约</a:t>
            </a: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86%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的水汽是由海洋提供的，因此，海洋是大气中水汽的主要来源。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5649" name="图片 820278" descr="gif003"/>
          <p:cNvPicPr>
            <a:picLocks noChangeAspect="1"/>
          </p:cNvPicPr>
          <p:nvPr/>
        </p:nvPicPr>
        <p:blipFill>
          <a:blip r:embed="rId1">
            <a:lum bright="-12000" contrast="17998"/>
          </a:blip>
          <a:stretch>
            <a:fillRect/>
          </a:stretch>
        </p:blipFill>
        <p:spPr>
          <a:xfrm>
            <a:off x="1403350" y="476250"/>
            <a:ext cx="2663825" cy="1109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50" name="图片 820279" descr="gif003"/>
          <p:cNvPicPr>
            <a:picLocks noChangeAspect="1"/>
          </p:cNvPicPr>
          <p:nvPr/>
        </p:nvPicPr>
        <p:blipFill>
          <a:blip r:embed="rId1">
            <a:lum bright="-12000" contrast="17998"/>
          </a:blip>
          <a:stretch>
            <a:fillRect/>
          </a:stretch>
        </p:blipFill>
        <p:spPr>
          <a:xfrm>
            <a:off x="5076825" y="476250"/>
            <a:ext cx="2663825" cy="11096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51" name="图片 820280" descr="gif003"/>
          <p:cNvPicPr>
            <a:picLocks noChangeAspect="1"/>
          </p:cNvPicPr>
          <p:nvPr/>
        </p:nvPicPr>
        <p:blipFill>
          <a:blip r:embed="rId1">
            <a:lum bright="-12000" contrast="17998"/>
          </a:blip>
          <a:stretch>
            <a:fillRect/>
          </a:stretch>
        </p:blipFill>
        <p:spPr>
          <a:xfrm>
            <a:off x="6480175" y="0"/>
            <a:ext cx="2663825" cy="11096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7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843915" name="组合 843914"/>
          <p:cNvGrpSpPr/>
          <p:nvPr/>
        </p:nvGrpSpPr>
        <p:grpSpPr>
          <a:xfrm>
            <a:off x="0" y="5949950"/>
            <a:ext cx="9144000" cy="908050"/>
            <a:chOff x="0" y="3748"/>
            <a:chExt cx="5760" cy="572"/>
          </a:xfrm>
        </p:grpSpPr>
        <p:grpSp>
          <p:nvGrpSpPr>
            <p:cNvPr id="27650" name="组合 843864"/>
            <p:cNvGrpSpPr/>
            <p:nvPr/>
          </p:nvGrpSpPr>
          <p:grpSpPr>
            <a:xfrm>
              <a:off x="0" y="3793"/>
              <a:ext cx="5760" cy="527"/>
              <a:chOff x="0" y="3793"/>
              <a:chExt cx="5760" cy="527"/>
            </a:xfrm>
          </p:grpSpPr>
          <p:sp>
            <p:nvSpPr>
              <p:cNvPr id="27651" name="矩形 843796"/>
              <p:cNvSpPr/>
              <p:nvPr/>
            </p:nvSpPr>
            <p:spPr>
              <a:xfrm>
                <a:off x="0" y="3793"/>
                <a:ext cx="5760" cy="527"/>
              </a:xfrm>
              <a:prstGeom prst="rect">
                <a:avLst/>
              </a:prstGeom>
              <a:solidFill>
                <a:srgbClr val="0000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>
                <a:spAutoFit/>
              </a:bodyPr>
              <a:p>
                <a:pPr algn="ctr"/>
                <a:endParaRPr lang="zh-CN" altLang="zh-CN" dirty="0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2" name="矩形 843795"/>
              <p:cNvSpPr/>
              <p:nvPr/>
            </p:nvSpPr>
            <p:spPr>
              <a:xfrm>
                <a:off x="2018" y="3801"/>
                <a:ext cx="1936" cy="5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zh-CN" altLang="en-US" sz="4800" b="1" dirty="0">
                    <a:solidFill>
                      <a:schemeClr val="bg1"/>
                    </a:solidFill>
                    <a:latin typeface="Verdana" panose="020B0604030504040204" pitchFamily="34" charset="0"/>
                    <a:ea typeface="隶书" panose="02010509060101010101" pitchFamily="49" charset="-122"/>
                  </a:rPr>
                  <a:t>海        洋</a:t>
                </a:r>
                <a:endParaRPr lang="zh-CN" altLang="en-US" sz="4800" b="1" dirty="0">
                  <a:solidFill>
                    <a:schemeClr val="bg1"/>
                  </a:solidFill>
                  <a:latin typeface="Verdana" panose="020B0604030504040204" pitchFamily="34" charset="0"/>
                  <a:ea typeface="隶书" panose="02010509060101010101" pitchFamily="49" charset="-122"/>
                </a:endParaRPr>
              </a:p>
            </p:txBody>
          </p:sp>
        </p:grpSp>
        <p:grpSp>
          <p:nvGrpSpPr>
            <p:cNvPr id="27653" name="组合 843899"/>
            <p:cNvGrpSpPr/>
            <p:nvPr/>
          </p:nvGrpSpPr>
          <p:grpSpPr>
            <a:xfrm>
              <a:off x="0" y="3748"/>
              <a:ext cx="657" cy="90"/>
              <a:chOff x="0" y="3748"/>
              <a:chExt cx="657" cy="90"/>
            </a:xfrm>
          </p:grpSpPr>
          <p:sp>
            <p:nvSpPr>
              <p:cNvPr id="27654" name="椭圆 843891"/>
              <p:cNvSpPr/>
              <p:nvPr/>
            </p:nvSpPr>
            <p:spPr>
              <a:xfrm>
                <a:off x="476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5" name="椭圆 843892"/>
              <p:cNvSpPr/>
              <p:nvPr/>
            </p:nvSpPr>
            <p:spPr>
              <a:xfrm>
                <a:off x="567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6" name="椭圆 843893"/>
              <p:cNvSpPr/>
              <p:nvPr/>
            </p:nvSpPr>
            <p:spPr>
              <a:xfrm>
                <a:off x="34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7" name="椭圆 843894"/>
              <p:cNvSpPr/>
              <p:nvPr/>
            </p:nvSpPr>
            <p:spPr>
              <a:xfrm>
                <a:off x="204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8" name="椭圆 843895"/>
              <p:cNvSpPr/>
              <p:nvPr/>
            </p:nvSpPr>
            <p:spPr>
              <a:xfrm>
                <a:off x="113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59" name="椭圆 843898"/>
              <p:cNvSpPr/>
              <p:nvPr/>
            </p:nvSpPr>
            <p:spPr>
              <a:xfrm>
                <a:off x="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7660" name="组合 843900"/>
            <p:cNvGrpSpPr/>
            <p:nvPr/>
          </p:nvGrpSpPr>
          <p:grpSpPr>
            <a:xfrm>
              <a:off x="703" y="3748"/>
              <a:ext cx="657" cy="90"/>
              <a:chOff x="0" y="3748"/>
              <a:chExt cx="657" cy="90"/>
            </a:xfrm>
          </p:grpSpPr>
          <p:sp>
            <p:nvSpPr>
              <p:cNvPr id="27661" name="椭圆 843901"/>
              <p:cNvSpPr/>
              <p:nvPr/>
            </p:nvSpPr>
            <p:spPr>
              <a:xfrm>
                <a:off x="476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62" name="椭圆 843902"/>
              <p:cNvSpPr/>
              <p:nvPr/>
            </p:nvSpPr>
            <p:spPr>
              <a:xfrm>
                <a:off x="567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63" name="椭圆 843903"/>
              <p:cNvSpPr/>
              <p:nvPr/>
            </p:nvSpPr>
            <p:spPr>
              <a:xfrm>
                <a:off x="34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64" name="椭圆 843904"/>
              <p:cNvSpPr/>
              <p:nvPr/>
            </p:nvSpPr>
            <p:spPr>
              <a:xfrm>
                <a:off x="204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65" name="椭圆 843905"/>
              <p:cNvSpPr/>
              <p:nvPr/>
            </p:nvSpPr>
            <p:spPr>
              <a:xfrm>
                <a:off x="113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66" name="椭圆 843906"/>
              <p:cNvSpPr/>
              <p:nvPr/>
            </p:nvSpPr>
            <p:spPr>
              <a:xfrm>
                <a:off x="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7667" name="组合 843907"/>
            <p:cNvGrpSpPr/>
            <p:nvPr/>
          </p:nvGrpSpPr>
          <p:grpSpPr>
            <a:xfrm>
              <a:off x="1429" y="3748"/>
              <a:ext cx="657" cy="90"/>
              <a:chOff x="0" y="3748"/>
              <a:chExt cx="657" cy="90"/>
            </a:xfrm>
          </p:grpSpPr>
          <p:sp>
            <p:nvSpPr>
              <p:cNvPr id="27668" name="椭圆 843908"/>
              <p:cNvSpPr/>
              <p:nvPr/>
            </p:nvSpPr>
            <p:spPr>
              <a:xfrm>
                <a:off x="476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69" name="椭圆 843909"/>
              <p:cNvSpPr/>
              <p:nvPr/>
            </p:nvSpPr>
            <p:spPr>
              <a:xfrm>
                <a:off x="567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70" name="椭圆 843910"/>
              <p:cNvSpPr/>
              <p:nvPr/>
            </p:nvSpPr>
            <p:spPr>
              <a:xfrm>
                <a:off x="34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71" name="椭圆 843911"/>
              <p:cNvSpPr/>
              <p:nvPr/>
            </p:nvSpPr>
            <p:spPr>
              <a:xfrm>
                <a:off x="204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72" name="椭圆 843912"/>
              <p:cNvSpPr/>
              <p:nvPr/>
            </p:nvSpPr>
            <p:spPr>
              <a:xfrm>
                <a:off x="113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73" name="椭圆 843913"/>
              <p:cNvSpPr/>
              <p:nvPr/>
            </p:nvSpPr>
            <p:spPr>
              <a:xfrm>
                <a:off x="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843787" name="太阳形 843786"/>
          <p:cNvSpPr/>
          <p:nvPr/>
        </p:nvSpPr>
        <p:spPr>
          <a:xfrm>
            <a:off x="0" y="1817688"/>
            <a:ext cx="1439863" cy="1296987"/>
          </a:xfrm>
          <a:prstGeom prst="sun">
            <a:avLst>
              <a:gd name="adj" fmla="val 25000"/>
            </a:avLst>
          </a:prstGeom>
          <a:solidFill>
            <a:srgbClr val="FF33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843798" name="组合 843797"/>
          <p:cNvGrpSpPr/>
          <p:nvPr/>
        </p:nvGrpSpPr>
        <p:grpSpPr>
          <a:xfrm>
            <a:off x="900113" y="3284538"/>
            <a:ext cx="1301750" cy="2651125"/>
            <a:chOff x="425" y="2113"/>
            <a:chExt cx="820" cy="1670"/>
          </a:xfrm>
        </p:grpSpPr>
        <p:sp>
          <p:nvSpPr>
            <p:cNvPr id="27676" name="下箭头 843787"/>
            <p:cNvSpPr/>
            <p:nvPr/>
          </p:nvSpPr>
          <p:spPr>
            <a:xfrm rot="-1172643">
              <a:off x="425" y="2113"/>
              <a:ext cx="820" cy="1670"/>
            </a:xfrm>
            <a:prstGeom prst="downArrow">
              <a:avLst>
                <a:gd name="adj1" fmla="val 54083"/>
                <a:gd name="adj2" fmla="val 50876"/>
              </a:avLst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77" name="文本框 843789"/>
            <p:cNvSpPr txBox="1"/>
            <p:nvPr/>
          </p:nvSpPr>
          <p:spPr>
            <a:xfrm rot="-1302463">
              <a:off x="567" y="2160"/>
              <a:ext cx="500" cy="136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000" dirty="0">
                  <a:solidFill>
                    <a:schemeClr val="bg1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太阳辐射</a:t>
              </a:r>
              <a:endParaRPr lang="zh-CN" altLang="en-US" sz="4000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43795" name="矩形 843794"/>
          <p:cNvSpPr/>
          <p:nvPr/>
        </p:nvSpPr>
        <p:spPr>
          <a:xfrm>
            <a:off x="0" y="0"/>
            <a:ext cx="9144000" cy="1509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base">
              <a:buClrTx/>
            </a:pPr>
            <a:r>
              <a:rPr lang="en-US" altLang="zh-CN" sz="6000" b="1" i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   </a:t>
            </a:r>
            <a:r>
              <a:rPr lang="zh-CN" altLang="en-US" sz="6000" b="1" i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？</a:t>
            </a:r>
            <a:r>
              <a:rPr lang="zh-CN" altLang="en-US" sz="3300" b="1" strike="noStrike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海洋与大气之间是通过什么途径、方式进行物质（水汽）交换的？</a:t>
            </a:r>
            <a:endParaRPr lang="zh-CN" altLang="en-US" sz="3300" b="1" strike="noStrike" noProof="1" dirty="0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grpSp>
        <p:nvGrpSpPr>
          <p:cNvPr id="843864" name="组合 843863"/>
          <p:cNvGrpSpPr/>
          <p:nvPr/>
        </p:nvGrpSpPr>
        <p:grpSpPr>
          <a:xfrm>
            <a:off x="971550" y="2492375"/>
            <a:ext cx="6267450" cy="3959225"/>
            <a:chOff x="612" y="1570"/>
            <a:chExt cx="3948" cy="2494"/>
          </a:xfrm>
        </p:grpSpPr>
        <p:grpSp>
          <p:nvGrpSpPr>
            <p:cNvPr id="27680" name="组合 843861"/>
            <p:cNvGrpSpPr/>
            <p:nvPr/>
          </p:nvGrpSpPr>
          <p:grpSpPr>
            <a:xfrm>
              <a:off x="612" y="3521"/>
              <a:ext cx="3948" cy="543"/>
              <a:chOff x="612" y="3521"/>
              <a:chExt cx="3948" cy="543"/>
            </a:xfrm>
          </p:grpSpPr>
          <p:sp>
            <p:nvSpPr>
              <p:cNvPr id="27681" name="椭圆 843798"/>
              <p:cNvSpPr/>
              <p:nvPr/>
            </p:nvSpPr>
            <p:spPr>
              <a:xfrm>
                <a:off x="748" y="374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82" name="椭圆 843799"/>
              <p:cNvSpPr/>
              <p:nvPr/>
            </p:nvSpPr>
            <p:spPr>
              <a:xfrm>
                <a:off x="839" y="3929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83" name="椭圆 843800"/>
              <p:cNvSpPr/>
              <p:nvPr/>
            </p:nvSpPr>
            <p:spPr>
              <a:xfrm>
                <a:off x="884" y="374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84" name="椭圆 843802"/>
              <p:cNvSpPr/>
              <p:nvPr/>
            </p:nvSpPr>
            <p:spPr>
              <a:xfrm>
                <a:off x="1111" y="3884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85" name="椭圆 843803"/>
              <p:cNvSpPr/>
              <p:nvPr/>
            </p:nvSpPr>
            <p:spPr>
              <a:xfrm>
                <a:off x="2109" y="3657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86" name="椭圆 843804"/>
              <p:cNvSpPr/>
              <p:nvPr/>
            </p:nvSpPr>
            <p:spPr>
              <a:xfrm>
                <a:off x="2245" y="370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87" name="椭圆 843805"/>
              <p:cNvSpPr/>
              <p:nvPr/>
            </p:nvSpPr>
            <p:spPr>
              <a:xfrm>
                <a:off x="612" y="383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88" name="椭圆 843806"/>
              <p:cNvSpPr/>
              <p:nvPr/>
            </p:nvSpPr>
            <p:spPr>
              <a:xfrm>
                <a:off x="2426" y="3657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89" name="椭圆 843807"/>
              <p:cNvSpPr/>
              <p:nvPr/>
            </p:nvSpPr>
            <p:spPr>
              <a:xfrm>
                <a:off x="2018" y="383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0" name="椭圆 843808"/>
              <p:cNvSpPr/>
              <p:nvPr/>
            </p:nvSpPr>
            <p:spPr>
              <a:xfrm>
                <a:off x="1655" y="374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1" name="椭圆 843809"/>
              <p:cNvSpPr/>
              <p:nvPr/>
            </p:nvSpPr>
            <p:spPr>
              <a:xfrm>
                <a:off x="1610" y="383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2" name="椭圆 843810"/>
              <p:cNvSpPr/>
              <p:nvPr/>
            </p:nvSpPr>
            <p:spPr>
              <a:xfrm>
                <a:off x="1791" y="374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3" name="椭圆 843811"/>
              <p:cNvSpPr/>
              <p:nvPr/>
            </p:nvSpPr>
            <p:spPr>
              <a:xfrm>
                <a:off x="1927" y="370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4" name="椭圆 843812"/>
              <p:cNvSpPr/>
              <p:nvPr/>
            </p:nvSpPr>
            <p:spPr>
              <a:xfrm>
                <a:off x="2789" y="361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5" name="椭圆 843813"/>
              <p:cNvSpPr/>
              <p:nvPr/>
            </p:nvSpPr>
            <p:spPr>
              <a:xfrm>
                <a:off x="1156" y="374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6" name="椭圆 843814"/>
              <p:cNvSpPr/>
              <p:nvPr/>
            </p:nvSpPr>
            <p:spPr>
              <a:xfrm>
                <a:off x="1292" y="374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7" name="椭圆 843815"/>
              <p:cNvSpPr/>
              <p:nvPr/>
            </p:nvSpPr>
            <p:spPr>
              <a:xfrm>
                <a:off x="1383" y="3974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8" name="椭圆 843816"/>
              <p:cNvSpPr/>
              <p:nvPr/>
            </p:nvSpPr>
            <p:spPr>
              <a:xfrm>
                <a:off x="1429" y="374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699" name="椭圆 843821"/>
              <p:cNvSpPr/>
              <p:nvPr/>
            </p:nvSpPr>
            <p:spPr>
              <a:xfrm>
                <a:off x="2562" y="370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00" name="椭圆 843822"/>
              <p:cNvSpPr/>
              <p:nvPr/>
            </p:nvSpPr>
            <p:spPr>
              <a:xfrm>
                <a:off x="3016" y="3566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01" name="椭圆 843831"/>
              <p:cNvSpPr/>
              <p:nvPr/>
            </p:nvSpPr>
            <p:spPr>
              <a:xfrm>
                <a:off x="3334" y="370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02" name="椭圆 843832"/>
              <p:cNvSpPr/>
              <p:nvPr/>
            </p:nvSpPr>
            <p:spPr>
              <a:xfrm>
                <a:off x="2880" y="383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03" name="椭圆 843848"/>
              <p:cNvSpPr/>
              <p:nvPr/>
            </p:nvSpPr>
            <p:spPr>
              <a:xfrm>
                <a:off x="3606" y="3566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04" name="椭圆 843850"/>
              <p:cNvSpPr/>
              <p:nvPr/>
            </p:nvSpPr>
            <p:spPr>
              <a:xfrm>
                <a:off x="4150" y="3521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05" name="椭圆 843851"/>
              <p:cNvSpPr/>
              <p:nvPr/>
            </p:nvSpPr>
            <p:spPr>
              <a:xfrm>
                <a:off x="4468" y="3521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06" name="椭圆 843852"/>
              <p:cNvSpPr/>
              <p:nvPr/>
            </p:nvSpPr>
            <p:spPr>
              <a:xfrm>
                <a:off x="4331" y="383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7707" name="组合 843862"/>
            <p:cNvGrpSpPr/>
            <p:nvPr/>
          </p:nvGrpSpPr>
          <p:grpSpPr>
            <a:xfrm>
              <a:off x="2744" y="1570"/>
              <a:ext cx="1816" cy="1950"/>
              <a:chOff x="2744" y="1570"/>
              <a:chExt cx="1816" cy="1950"/>
            </a:xfrm>
          </p:grpSpPr>
          <p:sp>
            <p:nvSpPr>
              <p:cNvPr id="27708" name="椭圆 843801"/>
              <p:cNvSpPr/>
              <p:nvPr/>
            </p:nvSpPr>
            <p:spPr>
              <a:xfrm>
                <a:off x="4422" y="1570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09" name="椭圆 843817"/>
              <p:cNvSpPr/>
              <p:nvPr/>
            </p:nvSpPr>
            <p:spPr>
              <a:xfrm>
                <a:off x="3833" y="2296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0" name="椭圆 843823"/>
              <p:cNvSpPr/>
              <p:nvPr/>
            </p:nvSpPr>
            <p:spPr>
              <a:xfrm>
                <a:off x="3061" y="3339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1" name="椭圆 843824"/>
              <p:cNvSpPr/>
              <p:nvPr/>
            </p:nvSpPr>
            <p:spPr>
              <a:xfrm>
                <a:off x="3288" y="315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2" name="椭圆 843825"/>
              <p:cNvSpPr/>
              <p:nvPr/>
            </p:nvSpPr>
            <p:spPr>
              <a:xfrm>
                <a:off x="3515" y="302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3" name="椭圆 843826"/>
              <p:cNvSpPr/>
              <p:nvPr/>
            </p:nvSpPr>
            <p:spPr>
              <a:xfrm>
                <a:off x="2744" y="3430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4" name="椭圆 843827"/>
              <p:cNvSpPr/>
              <p:nvPr/>
            </p:nvSpPr>
            <p:spPr>
              <a:xfrm>
                <a:off x="3923" y="2704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5" name="椭圆 843828"/>
              <p:cNvSpPr/>
              <p:nvPr/>
            </p:nvSpPr>
            <p:spPr>
              <a:xfrm>
                <a:off x="4014" y="2024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6" name="椭圆 843829"/>
              <p:cNvSpPr/>
              <p:nvPr/>
            </p:nvSpPr>
            <p:spPr>
              <a:xfrm>
                <a:off x="3696" y="2614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7" name="椭圆 843830"/>
              <p:cNvSpPr/>
              <p:nvPr/>
            </p:nvSpPr>
            <p:spPr>
              <a:xfrm>
                <a:off x="4014" y="243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8" name="椭圆 843833"/>
              <p:cNvSpPr/>
              <p:nvPr/>
            </p:nvSpPr>
            <p:spPr>
              <a:xfrm>
                <a:off x="3288" y="3430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19" name="椭圆 843834"/>
              <p:cNvSpPr/>
              <p:nvPr/>
            </p:nvSpPr>
            <p:spPr>
              <a:xfrm>
                <a:off x="3696" y="2840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0" name="椭圆 843835"/>
              <p:cNvSpPr/>
              <p:nvPr/>
            </p:nvSpPr>
            <p:spPr>
              <a:xfrm>
                <a:off x="3923" y="2976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1" name="椭圆 843836"/>
              <p:cNvSpPr/>
              <p:nvPr/>
            </p:nvSpPr>
            <p:spPr>
              <a:xfrm>
                <a:off x="4195" y="2840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2" name="椭圆 843837"/>
              <p:cNvSpPr/>
              <p:nvPr/>
            </p:nvSpPr>
            <p:spPr>
              <a:xfrm>
                <a:off x="4195" y="2251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3" name="椭圆 843838"/>
              <p:cNvSpPr/>
              <p:nvPr/>
            </p:nvSpPr>
            <p:spPr>
              <a:xfrm>
                <a:off x="3560" y="3385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4" name="椭圆 843839"/>
              <p:cNvSpPr/>
              <p:nvPr/>
            </p:nvSpPr>
            <p:spPr>
              <a:xfrm>
                <a:off x="4105" y="315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5" name="椭圆 843840"/>
              <p:cNvSpPr/>
              <p:nvPr/>
            </p:nvSpPr>
            <p:spPr>
              <a:xfrm>
                <a:off x="4377" y="243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6" name="椭圆 843841"/>
              <p:cNvSpPr/>
              <p:nvPr/>
            </p:nvSpPr>
            <p:spPr>
              <a:xfrm>
                <a:off x="4286" y="188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7" name="椭圆 843842"/>
              <p:cNvSpPr/>
              <p:nvPr/>
            </p:nvSpPr>
            <p:spPr>
              <a:xfrm>
                <a:off x="4150" y="2523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8" name="椭圆 843843"/>
              <p:cNvSpPr/>
              <p:nvPr/>
            </p:nvSpPr>
            <p:spPr>
              <a:xfrm>
                <a:off x="4332" y="2976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29" name="椭圆 843844"/>
              <p:cNvSpPr/>
              <p:nvPr/>
            </p:nvSpPr>
            <p:spPr>
              <a:xfrm>
                <a:off x="4241" y="2069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30" name="椭圆 843845"/>
              <p:cNvSpPr/>
              <p:nvPr/>
            </p:nvSpPr>
            <p:spPr>
              <a:xfrm>
                <a:off x="3969" y="3339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31" name="椭圆 843846"/>
              <p:cNvSpPr/>
              <p:nvPr/>
            </p:nvSpPr>
            <p:spPr>
              <a:xfrm>
                <a:off x="4332" y="3339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32" name="椭圆 843847"/>
              <p:cNvSpPr/>
              <p:nvPr/>
            </p:nvSpPr>
            <p:spPr>
              <a:xfrm>
                <a:off x="3651" y="3158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33" name="椭圆 843849"/>
              <p:cNvSpPr/>
              <p:nvPr/>
            </p:nvSpPr>
            <p:spPr>
              <a:xfrm>
                <a:off x="4468" y="2069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734" name="椭圆 843853"/>
              <p:cNvSpPr/>
              <p:nvPr/>
            </p:nvSpPr>
            <p:spPr>
              <a:xfrm>
                <a:off x="4105" y="1842"/>
                <a:ext cx="92" cy="90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43861" name="组合 843860"/>
          <p:cNvGrpSpPr/>
          <p:nvPr/>
        </p:nvGrpSpPr>
        <p:grpSpPr>
          <a:xfrm>
            <a:off x="5651500" y="2492375"/>
            <a:ext cx="1798638" cy="3457575"/>
            <a:chOff x="3833" y="1570"/>
            <a:chExt cx="1133" cy="2178"/>
          </a:xfrm>
        </p:grpSpPr>
        <p:sp>
          <p:nvSpPr>
            <p:cNvPr id="27736" name="上箭头 843788"/>
            <p:cNvSpPr/>
            <p:nvPr/>
          </p:nvSpPr>
          <p:spPr>
            <a:xfrm>
              <a:off x="4694" y="1616"/>
              <a:ext cx="272" cy="2087"/>
            </a:xfrm>
            <a:prstGeom prst="upArrow">
              <a:avLst>
                <a:gd name="adj1" fmla="val 50000"/>
                <a:gd name="adj2" fmla="val 191677"/>
              </a:avLst>
            </a:prstGeom>
            <a:solidFill>
              <a:srgbClr val="CCEC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27737" name="组合 843859"/>
            <p:cNvGrpSpPr/>
            <p:nvPr/>
          </p:nvGrpSpPr>
          <p:grpSpPr>
            <a:xfrm>
              <a:off x="3833" y="1570"/>
              <a:ext cx="861" cy="2178"/>
              <a:chOff x="3833" y="1570"/>
              <a:chExt cx="861" cy="2178"/>
            </a:xfrm>
          </p:grpSpPr>
          <p:sp>
            <p:nvSpPr>
              <p:cNvPr id="27738" name="任意多边形 843820"/>
              <p:cNvSpPr/>
              <p:nvPr/>
            </p:nvSpPr>
            <p:spPr>
              <a:xfrm flipV="1">
                <a:off x="3833" y="2478"/>
                <a:ext cx="90" cy="1270"/>
              </a:xfrm>
              <a:custGeom>
                <a:avLst/>
                <a:gdLst/>
                <a:ahLst/>
                <a:cxnLst/>
                <a:pathLst>
                  <a:path w="114" h="2313">
                    <a:moveTo>
                      <a:pt x="61" y="0"/>
                    </a:moveTo>
                    <a:cubicBezTo>
                      <a:pt x="42" y="45"/>
                      <a:pt x="23" y="91"/>
                      <a:pt x="15" y="136"/>
                    </a:cubicBezTo>
                    <a:cubicBezTo>
                      <a:pt x="7" y="181"/>
                      <a:pt x="7" y="227"/>
                      <a:pt x="15" y="272"/>
                    </a:cubicBezTo>
                    <a:cubicBezTo>
                      <a:pt x="23" y="317"/>
                      <a:pt x="53" y="348"/>
                      <a:pt x="61" y="408"/>
                    </a:cubicBezTo>
                    <a:cubicBezTo>
                      <a:pt x="69" y="468"/>
                      <a:pt x="69" y="567"/>
                      <a:pt x="61" y="635"/>
                    </a:cubicBezTo>
                    <a:cubicBezTo>
                      <a:pt x="53" y="703"/>
                      <a:pt x="15" y="748"/>
                      <a:pt x="15" y="816"/>
                    </a:cubicBezTo>
                    <a:cubicBezTo>
                      <a:pt x="15" y="884"/>
                      <a:pt x="53" y="975"/>
                      <a:pt x="61" y="1043"/>
                    </a:cubicBezTo>
                    <a:cubicBezTo>
                      <a:pt x="69" y="1111"/>
                      <a:pt x="69" y="1164"/>
                      <a:pt x="61" y="1224"/>
                    </a:cubicBezTo>
                    <a:cubicBezTo>
                      <a:pt x="53" y="1284"/>
                      <a:pt x="23" y="1346"/>
                      <a:pt x="15" y="1406"/>
                    </a:cubicBezTo>
                    <a:cubicBezTo>
                      <a:pt x="7" y="1466"/>
                      <a:pt x="0" y="1504"/>
                      <a:pt x="15" y="1587"/>
                    </a:cubicBezTo>
                    <a:cubicBezTo>
                      <a:pt x="30" y="1670"/>
                      <a:pt x="98" y="1807"/>
                      <a:pt x="106" y="1905"/>
                    </a:cubicBezTo>
                    <a:cubicBezTo>
                      <a:pt x="114" y="2003"/>
                      <a:pt x="76" y="2109"/>
                      <a:pt x="61" y="2177"/>
                    </a:cubicBezTo>
                    <a:cubicBezTo>
                      <a:pt x="46" y="2245"/>
                      <a:pt x="23" y="2283"/>
                      <a:pt x="15" y="2313"/>
                    </a:cubicBezTo>
                  </a:path>
                </a:pathLst>
              </a:custGeom>
              <a:noFill/>
              <a:ln w="38100" cap="flat" cmpd="sng">
                <a:solidFill>
                  <a:srgbClr val="33CC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739" name="任意多边形 843854"/>
              <p:cNvSpPr/>
              <p:nvPr/>
            </p:nvSpPr>
            <p:spPr>
              <a:xfrm flipV="1">
                <a:off x="4014" y="2296"/>
                <a:ext cx="45" cy="1452"/>
              </a:xfrm>
              <a:custGeom>
                <a:avLst/>
                <a:gdLst/>
                <a:ahLst/>
                <a:cxnLst/>
                <a:pathLst>
                  <a:path w="114" h="2313">
                    <a:moveTo>
                      <a:pt x="61" y="0"/>
                    </a:moveTo>
                    <a:cubicBezTo>
                      <a:pt x="42" y="45"/>
                      <a:pt x="23" y="91"/>
                      <a:pt x="15" y="136"/>
                    </a:cubicBezTo>
                    <a:cubicBezTo>
                      <a:pt x="7" y="181"/>
                      <a:pt x="7" y="227"/>
                      <a:pt x="15" y="272"/>
                    </a:cubicBezTo>
                    <a:cubicBezTo>
                      <a:pt x="23" y="317"/>
                      <a:pt x="53" y="348"/>
                      <a:pt x="61" y="408"/>
                    </a:cubicBezTo>
                    <a:cubicBezTo>
                      <a:pt x="69" y="468"/>
                      <a:pt x="69" y="567"/>
                      <a:pt x="61" y="635"/>
                    </a:cubicBezTo>
                    <a:cubicBezTo>
                      <a:pt x="53" y="703"/>
                      <a:pt x="15" y="748"/>
                      <a:pt x="15" y="816"/>
                    </a:cubicBezTo>
                    <a:cubicBezTo>
                      <a:pt x="15" y="884"/>
                      <a:pt x="53" y="975"/>
                      <a:pt x="61" y="1043"/>
                    </a:cubicBezTo>
                    <a:cubicBezTo>
                      <a:pt x="69" y="1111"/>
                      <a:pt x="69" y="1164"/>
                      <a:pt x="61" y="1224"/>
                    </a:cubicBezTo>
                    <a:cubicBezTo>
                      <a:pt x="53" y="1284"/>
                      <a:pt x="23" y="1346"/>
                      <a:pt x="15" y="1406"/>
                    </a:cubicBezTo>
                    <a:cubicBezTo>
                      <a:pt x="7" y="1466"/>
                      <a:pt x="0" y="1504"/>
                      <a:pt x="15" y="1587"/>
                    </a:cubicBezTo>
                    <a:cubicBezTo>
                      <a:pt x="30" y="1670"/>
                      <a:pt x="98" y="1807"/>
                      <a:pt x="106" y="1905"/>
                    </a:cubicBezTo>
                    <a:cubicBezTo>
                      <a:pt x="114" y="2003"/>
                      <a:pt x="76" y="2109"/>
                      <a:pt x="61" y="2177"/>
                    </a:cubicBezTo>
                    <a:cubicBezTo>
                      <a:pt x="46" y="2245"/>
                      <a:pt x="23" y="2283"/>
                      <a:pt x="15" y="2313"/>
                    </a:cubicBezTo>
                  </a:path>
                </a:pathLst>
              </a:custGeom>
              <a:noFill/>
              <a:ln w="38100" cap="flat" cmpd="sng">
                <a:solidFill>
                  <a:srgbClr val="33CC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740" name="任意多边形 843855"/>
              <p:cNvSpPr/>
              <p:nvPr/>
            </p:nvSpPr>
            <p:spPr>
              <a:xfrm flipV="1">
                <a:off x="4604" y="1570"/>
                <a:ext cx="90" cy="2178"/>
              </a:xfrm>
              <a:custGeom>
                <a:avLst/>
                <a:gdLst/>
                <a:ahLst/>
                <a:cxnLst/>
                <a:pathLst>
                  <a:path w="114" h="2313">
                    <a:moveTo>
                      <a:pt x="61" y="0"/>
                    </a:moveTo>
                    <a:cubicBezTo>
                      <a:pt x="42" y="45"/>
                      <a:pt x="23" y="91"/>
                      <a:pt x="15" y="136"/>
                    </a:cubicBezTo>
                    <a:cubicBezTo>
                      <a:pt x="7" y="181"/>
                      <a:pt x="7" y="227"/>
                      <a:pt x="15" y="272"/>
                    </a:cubicBezTo>
                    <a:cubicBezTo>
                      <a:pt x="23" y="317"/>
                      <a:pt x="53" y="348"/>
                      <a:pt x="61" y="408"/>
                    </a:cubicBezTo>
                    <a:cubicBezTo>
                      <a:pt x="69" y="468"/>
                      <a:pt x="69" y="567"/>
                      <a:pt x="61" y="635"/>
                    </a:cubicBezTo>
                    <a:cubicBezTo>
                      <a:pt x="53" y="703"/>
                      <a:pt x="15" y="748"/>
                      <a:pt x="15" y="816"/>
                    </a:cubicBezTo>
                    <a:cubicBezTo>
                      <a:pt x="15" y="884"/>
                      <a:pt x="53" y="975"/>
                      <a:pt x="61" y="1043"/>
                    </a:cubicBezTo>
                    <a:cubicBezTo>
                      <a:pt x="69" y="1111"/>
                      <a:pt x="69" y="1164"/>
                      <a:pt x="61" y="1224"/>
                    </a:cubicBezTo>
                    <a:cubicBezTo>
                      <a:pt x="53" y="1284"/>
                      <a:pt x="23" y="1346"/>
                      <a:pt x="15" y="1406"/>
                    </a:cubicBezTo>
                    <a:cubicBezTo>
                      <a:pt x="7" y="1466"/>
                      <a:pt x="0" y="1504"/>
                      <a:pt x="15" y="1587"/>
                    </a:cubicBezTo>
                    <a:cubicBezTo>
                      <a:pt x="30" y="1670"/>
                      <a:pt x="98" y="1807"/>
                      <a:pt x="106" y="1905"/>
                    </a:cubicBezTo>
                    <a:cubicBezTo>
                      <a:pt x="114" y="2003"/>
                      <a:pt x="76" y="2109"/>
                      <a:pt x="61" y="2177"/>
                    </a:cubicBezTo>
                    <a:cubicBezTo>
                      <a:pt x="46" y="2245"/>
                      <a:pt x="23" y="2283"/>
                      <a:pt x="15" y="2313"/>
                    </a:cubicBezTo>
                  </a:path>
                </a:pathLst>
              </a:custGeom>
              <a:noFill/>
              <a:ln w="38100" cap="flat" cmpd="sng">
                <a:solidFill>
                  <a:srgbClr val="33CC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741" name="任意多边形 843856"/>
              <p:cNvSpPr/>
              <p:nvPr/>
            </p:nvSpPr>
            <p:spPr>
              <a:xfrm flipV="1">
                <a:off x="4286" y="2160"/>
                <a:ext cx="91" cy="1588"/>
              </a:xfrm>
              <a:custGeom>
                <a:avLst/>
                <a:gdLst/>
                <a:ahLst/>
                <a:cxnLst/>
                <a:pathLst>
                  <a:path w="114" h="2313">
                    <a:moveTo>
                      <a:pt x="61" y="0"/>
                    </a:moveTo>
                    <a:cubicBezTo>
                      <a:pt x="42" y="45"/>
                      <a:pt x="23" y="91"/>
                      <a:pt x="15" y="136"/>
                    </a:cubicBezTo>
                    <a:cubicBezTo>
                      <a:pt x="7" y="181"/>
                      <a:pt x="7" y="227"/>
                      <a:pt x="15" y="272"/>
                    </a:cubicBezTo>
                    <a:cubicBezTo>
                      <a:pt x="23" y="317"/>
                      <a:pt x="53" y="348"/>
                      <a:pt x="61" y="408"/>
                    </a:cubicBezTo>
                    <a:cubicBezTo>
                      <a:pt x="69" y="468"/>
                      <a:pt x="69" y="567"/>
                      <a:pt x="61" y="635"/>
                    </a:cubicBezTo>
                    <a:cubicBezTo>
                      <a:pt x="53" y="703"/>
                      <a:pt x="15" y="748"/>
                      <a:pt x="15" y="816"/>
                    </a:cubicBezTo>
                    <a:cubicBezTo>
                      <a:pt x="15" y="884"/>
                      <a:pt x="53" y="975"/>
                      <a:pt x="61" y="1043"/>
                    </a:cubicBezTo>
                    <a:cubicBezTo>
                      <a:pt x="69" y="1111"/>
                      <a:pt x="69" y="1164"/>
                      <a:pt x="61" y="1224"/>
                    </a:cubicBezTo>
                    <a:cubicBezTo>
                      <a:pt x="53" y="1284"/>
                      <a:pt x="23" y="1346"/>
                      <a:pt x="15" y="1406"/>
                    </a:cubicBezTo>
                    <a:cubicBezTo>
                      <a:pt x="7" y="1466"/>
                      <a:pt x="0" y="1504"/>
                      <a:pt x="15" y="1587"/>
                    </a:cubicBezTo>
                    <a:cubicBezTo>
                      <a:pt x="30" y="1670"/>
                      <a:pt x="98" y="1807"/>
                      <a:pt x="106" y="1905"/>
                    </a:cubicBezTo>
                    <a:cubicBezTo>
                      <a:pt x="114" y="2003"/>
                      <a:pt x="76" y="2109"/>
                      <a:pt x="61" y="2177"/>
                    </a:cubicBezTo>
                    <a:cubicBezTo>
                      <a:pt x="46" y="2245"/>
                      <a:pt x="23" y="2283"/>
                      <a:pt x="15" y="2313"/>
                    </a:cubicBezTo>
                  </a:path>
                </a:pathLst>
              </a:custGeom>
              <a:noFill/>
              <a:ln w="38100" cap="flat" cmpd="sng">
                <a:solidFill>
                  <a:srgbClr val="33CC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742" name="任意多边形 843857"/>
              <p:cNvSpPr/>
              <p:nvPr/>
            </p:nvSpPr>
            <p:spPr>
              <a:xfrm flipV="1">
                <a:off x="4150" y="2115"/>
                <a:ext cx="91" cy="1633"/>
              </a:xfrm>
              <a:custGeom>
                <a:avLst/>
                <a:gdLst/>
                <a:ahLst/>
                <a:cxnLst/>
                <a:pathLst>
                  <a:path w="114" h="2313">
                    <a:moveTo>
                      <a:pt x="61" y="0"/>
                    </a:moveTo>
                    <a:cubicBezTo>
                      <a:pt x="42" y="45"/>
                      <a:pt x="23" y="91"/>
                      <a:pt x="15" y="136"/>
                    </a:cubicBezTo>
                    <a:cubicBezTo>
                      <a:pt x="7" y="181"/>
                      <a:pt x="7" y="227"/>
                      <a:pt x="15" y="272"/>
                    </a:cubicBezTo>
                    <a:cubicBezTo>
                      <a:pt x="23" y="317"/>
                      <a:pt x="53" y="348"/>
                      <a:pt x="61" y="408"/>
                    </a:cubicBezTo>
                    <a:cubicBezTo>
                      <a:pt x="69" y="468"/>
                      <a:pt x="69" y="567"/>
                      <a:pt x="61" y="635"/>
                    </a:cubicBezTo>
                    <a:cubicBezTo>
                      <a:pt x="53" y="703"/>
                      <a:pt x="15" y="748"/>
                      <a:pt x="15" y="816"/>
                    </a:cubicBezTo>
                    <a:cubicBezTo>
                      <a:pt x="15" y="884"/>
                      <a:pt x="53" y="975"/>
                      <a:pt x="61" y="1043"/>
                    </a:cubicBezTo>
                    <a:cubicBezTo>
                      <a:pt x="69" y="1111"/>
                      <a:pt x="69" y="1164"/>
                      <a:pt x="61" y="1224"/>
                    </a:cubicBezTo>
                    <a:cubicBezTo>
                      <a:pt x="53" y="1284"/>
                      <a:pt x="23" y="1346"/>
                      <a:pt x="15" y="1406"/>
                    </a:cubicBezTo>
                    <a:cubicBezTo>
                      <a:pt x="7" y="1466"/>
                      <a:pt x="0" y="1504"/>
                      <a:pt x="15" y="1587"/>
                    </a:cubicBezTo>
                    <a:cubicBezTo>
                      <a:pt x="30" y="1670"/>
                      <a:pt x="98" y="1807"/>
                      <a:pt x="106" y="1905"/>
                    </a:cubicBezTo>
                    <a:cubicBezTo>
                      <a:pt x="114" y="2003"/>
                      <a:pt x="76" y="2109"/>
                      <a:pt x="61" y="2177"/>
                    </a:cubicBezTo>
                    <a:cubicBezTo>
                      <a:pt x="46" y="2245"/>
                      <a:pt x="23" y="2283"/>
                      <a:pt x="15" y="2313"/>
                    </a:cubicBezTo>
                  </a:path>
                </a:pathLst>
              </a:custGeom>
              <a:noFill/>
              <a:ln w="38100" cap="flat" cmpd="sng">
                <a:solidFill>
                  <a:srgbClr val="33CC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743" name="任意多边形 843858"/>
              <p:cNvSpPr/>
              <p:nvPr/>
            </p:nvSpPr>
            <p:spPr>
              <a:xfrm flipV="1">
                <a:off x="4422" y="1797"/>
                <a:ext cx="91" cy="1951"/>
              </a:xfrm>
              <a:custGeom>
                <a:avLst/>
                <a:gdLst/>
                <a:ahLst/>
                <a:cxnLst/>
                <a:pathLst>
                  <a:path w="114" h="2313">
                    <a:moveTo>
                      <a:pt x="61" y="0"/>
                    </a:moveTo>
                    <a:cubicBezTo>
                      <a:pt x="42" y="45"/>
                      <a:pt x="23" y="91"/>
                      <a:pt x="15" y="136"/>
                    </a:cubicBezTo>
                    <a:cubicBezTo>
                      <a:pt x="7" y="181"/>
                      <a:pt x="7" y="227"/>
                      <a:pt x="15" y="272"/>
                    </a:cubicBezTo>
                    <a:cubicBezTo>
                      <a:pt x="23" y="317"/>
                      <a:pt x="53" y="348"/>
                      <a:pt x="61" y="408"/>
                    </a:cubicBezTo>
                    <a:cubicBezTo>
                      <a:pt x="69" y="468"/>
                      <a:pt x="69" y="567"/>
                      <a:pt x="61" y="635"/>
                    </a:cubicBezTo>
                    <a:cubicBezTo>
                      <a:pt x="53" y="703"/>
                      <a:pt x="15" y="748"/>
                      <a:pt x="15" y="816"/>
                    </a:cubicBezTo>
                    <a:cubicBezTo>
                      <a:pt x="15" y="884"/>
                      <a:pt x="53" y="975"/>
                      <a:pt x="61" y="1043"/>
                    </a:cubicBezTo>
                    <a:cubicBezTo>
                      <a:pt x="69" y="1111"/>
                      <a:pt x="69" y="1164"/>
                      <a:pt x="61" y="1224"/>
                    </a:cubicBezTo>
                    <a:cubicBezTo>
                      <a:pt x="53" y="1284"/>
                      <a:pt x="23" y="1346"/>
                      <a:pt x="15" y="1406"/>
                    </a:cubicBezTo>
                    <a:cubicBezTo>
                      <a:pt x="7" y="1466"/>
                      <a:pt x="0" y="1504"/>
                      <a:pt x="15" y="1587"/>
                    </a:cubicBezTo>
                    <a:cubicBezTo>
                      <a:pt x="30" y="1670"/>
                      <a:pt x="98" y="1807"/>
                      <a:pt x="106" y="1905"/>
                    </a:cubicBezTo>
                    <a:cubicBezTo>
                      <a:pt x="114" y="2003"/>
                      <a:pt x="76" y="2109"/>
                      <a:pt x="61" y="2177"/>
                    </a:cubicBezTo>
                    <a:cubicBezTo>
                      <a:pt x="46" y="2245"/>
                      <a:pt x="23" y="2283"/>
                      <a:pt x="15" y="2313"/>
                    </a:cubicBezTo>
                  </a:path>
                </a:pathLst>
              </a:custGeom>
              <a:noFill/>
              <a:ln w="38100" cap="flat" cmpd="sng">
                <a:solidFill>
                  <a:srgbClr val="33CCFF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843867" name="云形标注 843866"/>
          <p:cNvSpPr/>
          <p:nvPr/>
        </p:nvSpPr>
        <p:spPr>
          <a:xfrm>
            <a:off x="5795963" y="1916113"/>
            <a:ext cx="1728787" cy="504825"/>
          </a:xfrm>
          <a:prstGeom prst="cloudCallout">
            <a:avLst>
              <a:gd name="adj1" fmla="val -16944"/>
              <a:gd name="adj2" fmla="val 27356"/>
            </a:avLst>
          </a:prstGeom>
          <a:solidFill>
            <a:srgbClr val="C0C0C0"/>
          </a:solidFill>
          <a:ln w="9525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zh-CN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43868" name="云形标注 843867"/>
          <p:cNvSpPr/>
          <p:nvPr/>
        </p:nvSpPr>
        <p:spPr>
          <a:xfrm>
            <a:off x="6659563" y="1268413"/>
            <a:ext cx="2305050" cy="647700"/>
          </a:xfrm>
          <a:prstGeom prst="cloudCallout">
            <a:avLst>
              <a:gd name="adj1" fmla="val -32505"/>
              <a:gd name="adj2" fmla="val 29412"/>
            </a:avLst>
          </a:prstGeom>
          <a:solidFill>
            <a:srgbClr val="777777"/>
          </a:solidFill>
          <a:ln w="9525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zh-CN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843890" name="组合 843889"/>
          <p:cNvGrpSpPr/>
          <p:nvPr/>
        </p:nvGrpSpPr>
        <p:grpSpPr>
          <a:xfrm>
            <a:off x="7164388" y="1773238"/>
            <a:ext cx="1979612" cy="4248150"/>
            <a:chOff x="4513" y="1117"/>
            <a:chExt cx="1247" cy="2676"/>
          </a:xfrm>
        </p:grpSpPr>
        <p:grpSp>
          <p:nvGrpSpPr>
            <p:cNvPr id="27747" name="组合 843869"/>
            <p:cNvGrpSpPr/>
            <p:nvPr/>
          </p:nvGrpSpPr>
          <p:grpSpPr>
            <a:xfrm>
              <a:off x="4513" y="1434"/>
              <a:ext cx="672" cy="2314"/>
              <a:chOff x="4704" y="1536"/>
              <a:chExt cx="672" cy="1152"/>
            </a:xfrm>
          </p:grpSpPr>
          <p:sp>
            <p:nvSpPr>
              <p:cNvPr id="27748" name="直接连接符 843870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7749" name="直接连接符 843871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7750" name="直接连接符 843872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27751" name="组合 843873"/>
            <p:cNvGrpSpPr/>
            <p:nvPr/>
          </p:nvGrpSpPr>
          <p:grpSpPr>
            <a:xfrm>
              <a:off x="4604" y="1253"/>
              <a:ext cx="672" cy="2495"/>
              <a:chOff x="4704" y="1536"/>
              <a:chExt cx="672" cy="1152"/>
            </a:xfrm>
          </p:grpSpPr>
          <p:sp>
            <p:nvSpPr>
              <p:cNvPr id="27752" name="直接连接符 843874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7753" name="直接连接符 843875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7754" name="直接连接符 843876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27755" name="组合 843877"/>
            <p:cNvGrpSpPr/>
            <p:nvPr/>
          </p:nvGrpSpPr>
          <p:grpSpPr>
            <a:xfrm>
              <a:off x="5088" y="1117"/>
              <a:ext cx="672" cy="2676"/>
              <a:chOff x="4704" y="1536"/>
              <a:chExt cx="672" cy="1152"/>
            </a:xfrm>
          </p:grpSpPr>
          <p:sp>
            <p:nvSpPr>
              <p:cNvPr id="27756" name="直接连接符 843878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7757" name="直接连接符 843879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7758" name="直接连接符 843880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27759" name="组合 843881"/>
            <p:cNvGrpSpPr/>
            <p:nvPr/>
          </p:nvGrpSpPr>
          <p:grpSpPr>
            <a:xfrm>
              <a:off x="4967" y="1117"/>
              <a:ext cx="672" cy="2631"/>
              <a:chOff x="4704" y="1536"/>
              <a:chExt cx="672" cy="1152"/>
            </a:xfrm>
          </p:grpSpPr>
          <p:sp>
            <p:nvSpPr>
              <p:cNvPr id="27760" name="直接连接符 843882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7761" name="直接连接符 843883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27762" name="直接连接符 843884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843891" name="矩形 843890"/>
          <p:cNvSpPr/>
          <p:nvPr/>
        </p:nvSpPr>
        <p:spPr>
          <a:xfrm>
            <a:off x="2124075" y="1844675"/>
            <a:ext cx="3024188" cy="2076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2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漂浮在海洋表面的水分子，从太阳辐射中获得热量蒸发变为水汽，进入大气中。</a:t>
            </a:r>
            <a:endParaRPr lang="zh-CN" altLang="en-US" sz="26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43916" name="矩形 843915"/>
          <p:cNvSpPr/>
          <p:nvPr/>
        </p:nvSpPr>
        <p:spPr>
          <a:xfrm>
            <a:off x="2124075" y="1700213"/>
            <a:ext cx="3168650" cy="32972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 fontAlgn="base">
              <a:buClrTx/>
            </a:pPr>
            <a:r>
              <a:rPr lang="en-US" altLang="zh-CN" sz="2600" b="1" strike="noStrike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lang="zh-CN" altLang="en-US" sz="2600" b="1" strike="noStrike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在一定条件下</a:t>
            </a:r>
            <a:r>
              <a:rPr lang="zh-CN" altLang="en-US" sz="2600" b="1" strike="noStrike" noProof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（空气中的水汽过饱和、大气温度下降、大气中有凝结核）</a:t>
            </a:r>
            <a:r>
              <a:rPr lang="zh-CN" altLang="en-US" sz="2600" b="1" strike="noStrike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，大气中的</a:t>
            </a:r>
            <a:r>
              <a:rPr lang="zh-CN" altLang="en-US" sz="26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水汽</a:t>
            </a:r>
            <a:r>
              <a:rPr lang="zh-CN" altLang="en-US" sz="2800" b="1" strike="noStrike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凝结</a:t>
            </a:r>
            <a:r>
              <a:rPr lang="zh-CN" altLang="en-US" sz="2600" b="1" strike="noStrike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，形成降水，大部分的降水直接落回到海洋。</a:t>
            </a:r>
            <a:endParaRPr lang="zh-CN" altLang="en-US" sz="2600" b="1" strike="noStrike" noProof="1" dirty="0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grpSp>
        <p:nvGrpSpPr>
          <p:cNvPr id="843921" name="组合 843920"/>
          <p:cNvGrpSpPr/>
          <p:nvPr/>
        </p:nvGrpSpPr>
        <p:grpSpPr>
          <a:xfrm>
            <a:off x="2195513" y="1773238"/>
            <a:ext cx="3168650" cy="3201987"/>
            <a:chOff x="1292" y="1117"/>
            <a:chExt cx="1996" cy="2017"/>
          </a:xfrm>
        </p:grpSpPr>
        <p:sp>
          <p:nvSpPr>
            <p:cNvPr id="27766" name="矩形 843916" descr="蓝色面巾纸"/>
            <p:cNvSpPr/>
            <p:nvPr/>
          </p:nvSpPr>
          <p:spPr>
            <a:xfrm>
              <a:off x="1292" y="1117"/>
              <a:ext cx="1996" cy="2017"/>
            </a:xfrm>
            <a:prstGeom prst="rect">
              <a:avLst/>
            </a:prstGeom>
            <a:blipFill rotWithShape="1">
              <a:blip r:embed="rId1"/>
            </a:blipFill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     </a:t>
              </a:r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这个过程实现了海洋与大气之间的物质</a:t>
              </a:r>
              <a:r>
                <a:rPr lang="en-US" altLang="zh-CN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----</a:t>
              </a:r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水分的交换。</a:t>
              </a:r>
              <a:endPara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endPara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r>
                <a:rPr lang="zh-CN" altLang="en-US" sz="28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海洋   大气：蒸发大气   海洋：降水</a:t>
              </a:r>
              <a:endParaRPr lang="zh-CN" altLang="en-US" sz="2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767" name="直接连接符 843917"/>
            <p:cNvSpPr/>
            <p:nvPr/>
          </p:nvSpPr>
          <p:spPr>
            <a:xfrm>
              <a:off x="1791" y="2704"/>
              <a:ext cx="249" cy="0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7768" name="直接连接符 843918"/>
            <p:cNvSpPr/>
            <p:nvPr/>
          </p:nvSpPr>
          <p:spPr>
            <a:xfrm>
              <a:off x="1791" y="2976"/>
              <a:ext cx="250" cy="0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843866" name="云形标注 843865"/>
          <p:cNvSpPr/>
          <p:nvPr/>
        </p:nvSpPr>
        <p:spPr>
          <a:xfrm>
            <a:off x="5148263" y="2420938"/>
            <a:ext cx="1584325" cy="431800"/>
          </a:xfrm>
          <a:prstGeom prst="cloudCallout">
            <a:avLst>
              <a:gd name="adj1" fmla="val -14227"/>
              <a:gd name="adj2" fmla="val 18014"/>
            </a:avLst>
          </a:prstGeom>
          <a:solidFill>
            <a:srgbClr val="EAEAEA"/>
          </a:solidFill>
          <a:ln w="9525" cap="flat" cmpd="sng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zh-CN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43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43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4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438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3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843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43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43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43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843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843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8438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843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3795" grpId="0"/>
      <p:bldP spid="843867" grpId="0" animBg="1"/>
      <p:bldP spid="843868" grpId="0" animBg="1"/>
      <p:bldP spid="843891" grpId="0"/>
      <p:bldP spid="843916" grpId="0" animBg="1"/>
      <p:bldP spid="84386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223" name="矩形 819222"/>
          <p:cNvSpPr/>
          <p:nvPr/>
        </p:nvSpPr>
        <p:spPr>
          <a:xfrm>
            <a:off x="0" y="5084763"/>
            <a:ext cx="89789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dirty="0">
                <a:latin typeface="Verdana" panose="020B060403050404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从上图可知：不同海区与大气之间的水热交换情况是有差异的。</a:t>
            </a:r>
            <a:r>
              <a:rPr lang="zh-CN" altLang="en-US" sz="2400" dirty="0">
                <a:latin typeface="Verdana" panose="020B0604030504040204" pitchFamily="34" charset="0"/>
                <a:ea typeface="宋体" panose="02010600030101010101" pitchFamily="2" charset="-122"/>
              </a:rPr>
              <a:t> 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19202" name="文本框 819201"/>
          <p:cNvSpPr txBox="1"/>
          <p:nvPr/>
        </p:nvSpPr>
        <p:spPr>
          <a:xfrm>
            <a:off x="0" y="0"/>
            <a:ext cx="9144000" cy="1493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6000" b="1" i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   </a:t>
            </a:r>
            <a:r>
              <a:rPr lang="zh-CN" altLang="en-US" sz="6000" b="1" i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？</a:t>
            </a:r>
            <a:r>
              <a:rPr lang="zh-CN" altLang="en-US" sz="3200" b="1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蒸发量有大有小、降水量有大有小，是什么因素影响了海</a:t>
            </a:r>
            <a:r>
              <a:rPr lang="en-US" altLang="zh-CN" sz="3200" b="1" noProof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—</a:t>
            </a:r>
            <a:r>
              <a:rPr lang="zh-CN" altLang="en-US" sz="3200" b="1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气水热交换的强度？</a:t>
            </a:r>
            <a:endParaRPr lang="zh-CN" altLang="en-US" sz="3200" b="1" noProof="1" dirty="0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grpSp>
        <p:nvGrpSpPr>
          <p:cNvPr id="819220" name="组合 819219"/>
          <p:cNvGrpSpPr/>
          <p:nvPr/>
        </p:nvGrpSpPr>
        <p:grpSpPr>
          <a:xfrm>
            <a:off x="250825" y="1412875"/>
            <a:ext cx="8283575" cy="3536950"/>
            <a:chOff x="158" y="1117"/>
            <a:chExt cx="5218" cy="2228"/>
          </a:xfrm>
        </p:grpSpPr>
        <p:sp>
          <p:nvSpPr>
            <p:cNvPr id="29700" name="文本框 819202"/>
            <p:cNvSpPr txBox="1"/>
            <p:nvPr/>
          </p:nvSpPr>
          <p:spPr>
            <a:xfrm>
              <a:off x="158" y="1933"/>
              <a:ext cx="1542" cy="620"/>
            </a:xfrm>
            <a:prstGeom prst="rect">
              <a:avLst/>
            </a:prstGeom>
            <a:noFill/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影响海</a:t>
              </a:r>
              <a:r>
                <a:rPr lang="en-US" altLang="zh-CN" sz="28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--</a:t>
              </a:r>
              <a:r>
                <a:rPr lang="zh-CN" altLang="en-US" sz="28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气水热交换的因素</a:t>
              </a:r>
              <a:endPara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1" name="矩形 819203"/>
            <p:cNvSpPr/>
            <p:nvPr/>
          </p:nvSpPr>
          <p:spPr>
            <a:xfrm>
              <a:off x="4967" y="1117"/>
              <a:ext cx="409" cy="2228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800" b="1" dirty="0">
                  <a:latin typeface="Verdana" panose="020B0604030504040204" pitchFamily="34" charset="0"/>
                  <a:ea typeface="宋体" panose="02010600030101010101" pitchFamily="2" charset="-122"/>
                </a:rPr>
                <a:t>水温高，蒸发量大</a:t>
              </a:r>
              <a:endPara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2" name="矩形 819204"/>
            <p:cNvSpPr/>
            <p:nvPr/>
          </p:nvSpPr>
          <p:spPr>
            <a:xfrm>
              <a:off x="3560" y="1888"/>
              <a:ext cx="1180" cy="614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800" b="1" dirty="0">
                  <a:latin typeface="Verdana" panose="020B0604030504040204" pitchFamily="34" charset="0"/>
                  <a:ea typeface="宋体" panose="02010600030101010101" pitchFamily="2" charset="-122"/>
                </a:rPr>
                <a:t>水温低，蒸发量小</a:t>
              </a:r>
              <a:endPara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3" name="矩形 819205"/>
            <p:cNvSpPr/>
            <p:nvPr/>
          </p:nvSpPr>
          <p:spPr>
            <a:xfrm>
              <a:off x="2789" y="2931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 dirty="0">
                  <a:latin typeface="Verdana" panose="020B0604030504040204" pitchFamily="34" charset="0"/>
                  <a:ea typeface="宋体" panose="02010600030101010101" pitchFamily="2" charset="-122"/>
                </a:rPr>
                <a:t>暖流</a:t>
              </a:r>
              <a:endPara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4" name="矩形 819206"/>
            <p:cNvSpPr/>
            <p:nvPr/>
          </p:nvSpPr>
          <p:spPr>
            <a:xfrm>
              <a:off x="2789" y="2523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 dirty="0">
                  <a:latin typeface="Verdana" panose="020B0604030504040204" pitchFamily="34" charset="0"/>
                  <a:ea typeface="宋体" panose="02010600030101010101" pitchFamily="2" charset="-122"/>
                </a:rPr>
                <a:t>寒流</a:t>
              </a:r>
              <a:endPara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5" name="矩形 819207"/>
            <p:cNvSpPr/>
            <p:nvPr/>
          </p:nvSpPr>
          <p:spPr>
            <a:xfrm>
              <a:off x="1973" y="2750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 dirty="0">
                  <a:latin typeface="Verdana" panose="020B0604030504040204" pitchFamily="34" charset="0"/>
                  <a:ea typeface="宋体" panose="02010600030101010101" pitchFamily="2" charset="-122"/>
                </a:rPr>
                <a:t>洋流</a:t>
              </a:r>
              <a:endPara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6" name="矩形 819208"/>
            <p:cNvSpPr/>
            <p:nvPr/>
          </p:nvSpPr>
          <p:spPr>
            <a:xfrm>
              <a:off x="2780" y="1525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 dirty="0">
                  <a:latin typeface="Verdana" panose="020B0604030504040204" pitchFamily="34" charset="0"/>
                  <a:ea typeface="宋体" panose="02010600030101010101" pitchFamily="2" charset="-122"/>
                </a:rPr>
                <a:t>高纬</a:t>
              </a:r>
              <a:endPara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7" name="矩形 819209"/>
            <p:cNvSpPr/>
            <p:nvPr/>
          </p:nvSpPr>
          <p:spPr>
            <a:xfrm>
              <a:off x="2780" y="1117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 dirty="0">
                  <a:latin typeface="Verdana" panose="020B0604030504040204" pitchFamily="34" charset="0"/>
                  <a:ea typeface="宋体" panose="02010600030101010101" pitchFamily="2" charset="-122"/>
                </a:rPr>
                <a:t>低纬</a:t>
              </a:r>
              <a:endPara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8" name="矩形 819210"/>
            <p:cNvSpPr/>
            <p:nvPr/>
          </p:nvSpPr>
          <p:spPr>
            <a:xfrm>
              <a:off x="1964" y="1344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b="1" dirty="0">
                  <a:latin typeface="Verdana" panose="020B0604030504040204" pitchFamily="34" charset="0"/>
                  <a:ea typeface="宋体" panose="02010600030101010101" pitchFamily="2" charset="-122"/>
                </a:rPr>
                <a:t>纬度</a:t>
              </a:r>
              <a:endPara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09" name="左大括号 819211"/>
            <p:cNvSpPr/>
            <p:nvPr/>
          </p:nvSpPr>
          <p:spPr>
            <a:xfrm>
              <a:off x="1746" y="1525"/>
              <a:ext cx="181" cy="1406"/>
            </a:xfrm>
            <a:prstGeom prst="leftBrace">
              <a:avLst>
                <a:gd name="adj1" fmla="val 64589"/>
                <a:gd name="adj2" fmla="val 50000"/>
              </a:avLst>
            </a:prstGeom>
            <a:noFill/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10" name="左大括号 819212"/>
            <p:cNvSpPr/>
            <p:nvPr/>
          </p:nvSpPr>
          <p:spPr>
            <a:xfrm>
              <a:off x="2608" y="1207"/>
              <a:ext cx="136" cy="590"/>
            </a:xfrm>
            <a:prstGeom prst="leftBrace">
              <a:avLst>
                <a:gd name="adj1" fmla="val 36071"/>
                <a:gd name="adj2" fmla="val 50000"/>
              </a:avLst>
            </a:pr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11" name="左大括号 819213"/>
            <p:cNvSpPr/>
            <p:nvPr/>
          </p:nvSpPr>
          <p:spPr>
            <a:xfrm>
              <a:off x="2608" y="2614"/>
              <a:ext cx="136" cy="590"/>
            </a:xfrm>
            <a:prstGeom prst="leftBrace">
              <a:avLst>
                <a:gd name="adj1" fmla="val 36071"/>
                <a:gd name="adj2" fmla="val 50000"/>
              </a:avLst>
            </a:pr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12" name="直接连接符 819215"/>
            <p:cNvSpPr/>
            <p:nvPr/>
          </p:nvSpPr>
          <p:spPr>
            <a:xfrm>
              <a:off x="3379" y="1706"/>
              <a:ext cx="181" cy="454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9713" name="直接连接符 819216"/>
            <p:cNvSpPr/>
            <p:nvPr/>
          </p:nvSpPr>
          <p:spPr>
            <a:xfrm flipV="1">
              <a:off x="3379" y="2296"/>
              <a:ext cx="181" cy="408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9714" name="直接连接符 819217"/>
            <p:cNvSpPr/>
            <p:nvPr/>
          </p:nvSpPr>
          <p:spPr>
            <a:xfrm>
              <a:off x="3379" y="3113"/>
              <a:ext cx="158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9715" name="直接连接符 819218"/>
            <p:cNvSpPr/>
            <p:nvPr/>
          </p:nvSpPr>
          <p:spPr>
            <a:xfrm>
              <a:off x="3379" y="1298"/>
              <a:ext cx="158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819221" name="矩形 819220">
            <a:hlinkClick r:id="rId1" action="ppaction://hlinksldjump"/>
          </p:cNvPr>
          <p:cNvSpPr/>
          <p:nvPr/>
        </p:nvSpPr>
        <p:spPr>
          <a:xfrm>
            <a:off x="0" y="5084763"/>
            <a:ext cx="9144000" cy="1554162"/>
          </a:xfrm>
          <a:prstGeom prst="rect">
            <a:avLst/>
          </a:prstGeom>
          <a:gradFill rotWithShape="1">
            <a:gsLst>
              <a:gs pos="0">
                <a:srgbClr val="CCFFCC"/>
              </a:gs>
              <a:gs pos="100000">
                <a:schemeClr val="bg1"/>
              </a:gs>
            </a:gsLst>
            <a:lin ang="5400000" scaled="1"/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低纬度海区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和</a:t>
            </a:r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有暖流流经的海区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，海面蒸发旺盛，空气湿度大，降水也较丰富，</a:t>
            </a:r>
            <a:r>
              <a:rPr lang="zh-CN" altLang="en-US" sz="3200" b="1" dirty="0">
                <a:solidFill>
                  <a:srgbClr val="003399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海</a:t>
            </a:r>
            <a:r>
              <a:rPr lang="en-US" altLang="zh-CN" sz="3200" b="1">
                <a:solidFill>
                  <a:srgbClr val="00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3200" b="1" dirty="0">
                <a:solidFill>
                  <a:srgbClr val="003399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气间的水分交换也较为活跃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9717" name="动作按钮: 后退或前一项 819221">
            <a:hlinkClick r:id="rId1" action="ppaction://hlinksldjump"/>
          </p:cNvPr>
          <p:cNvSpPr/>
          <p:nvPr/>
        </p:nvSpPr>
        <p:spPr>
          <a:xfrm>
            <a:off x="8316913" y="6497638"/>
            <a:ext cx="431800" cy="360362"/>
          </a:xfrm>
          <a:prstGeom prst="actionButtonBackPrevious">
            <a:avLst/>
          </a:prstGeom>
          <a:solidFill>
            <a:srgbClr val="CCFFCC"/>
          </a:solidFill>
          <a:ln w="9525">
            <a:noFill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1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3" grpId="0"/>
      <p:bldP spid="8192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45829" name="文本框 845828"/>
          <p:cNvSpPr txBox="1"/>
          <p:nvPr/>
        </p:nvSpPr>
        <p:spPr>
          <a:xfrm>
            <a:off x="0" y="0"/>
            <a:ext cx="9144000" cy="2073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海</a:t>
            </a: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--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气间在进行水分交换的同时，也</a:t>
            </a: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实现了</a:t>
            </a:r>
            <a:r>
              <a:rPr lang="zh-CN" altLang="en-US" sz="40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热量</a:t>
            </a:r>
            <a:r>
              <a:rPr lang="zh-CN" altLang="en-US" sz="4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的交换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zh-CN" altLang="en-US" sz="2500" b="1" dirty="0">
                <a:latin typeface="宋体" panose="02010600030101010101" pitchFamily="2" charset="-122"/>
                <a:ea typeface="宋体" panose="02010600030101010101" pitchFamily="2" charset="-122"/>
              </a:rPr>
              <a:t>（海水蒸发时吸热，到达大气层后遇冷饱和凝结形成降水，同时放出热量，这种输热方式叫潜热输送。）</a:t>
            </a:r>
            <a:endParaRPr lang="zh-CN" altLang="en-US" sz="25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45828" name="矩形 845827"/>
          <p:cNvSpPr/>
          <p:nvPr/>
        </p:nvSpPr>
        <p:spPr>
          <a:xfrm>
            <a:off x="684213" y="0"/>
            <a:ext cx="70564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二、海</a:t>
            </a:r>
            <a:r>
              <a:rPr lang="en-US" altLang="zh-CN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气间热量交换及影响因素</a:t>
            </a:r>
            <a:endParaRPr lang="zh-CN" altLang="en-US" sz="3200" b="1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45831" name="文本框 845830"/>
          <p:cNvSpPr txBox="1"/>
          <p:nvPr/>
        </p:nvSpPr>
        <p:spPr>
          <a:xfrm>
            <a:off x="0" y="549275"/>
            <a:ext cx="9144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6000" b="1" i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   </a:t>
            </a:r>
            <a:r>
              <a:rPr lang="zh-CN" altLang="en-US" sz="6000" b="1" i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？</a:t>
            </a:r>
            <a:r>
              <a:rPr lang="zh-CN" altLang="en-US" sz="3200" b="1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海</a:t>
            </a:r>
            <a:r>
              <a:rPr lang="en-US" altLang="zh-CN" sz="3200" b="1" noProof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—</a:t>
            </a:r>
            <a:r>
              <a:rPr lang="zh-CN" altLang="en-US" sz="3200" b="1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气间是如何进行热量交换的？</a:t>
            </a:r>
            <a:endParaRPr lang="zh-CN" altLang="en-US" sz="3200" b="1" noProof="1" dirty="0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grpSp>
        <p:nvGrpSpPr>
          <p:cNvPr id="845846" name="组合 845845"/>
          <p:cNvGrpSpPr/>
          <p:nvPr/>
        </p:nvGrpSpPr>
        <p:grpSpPr>
          <a:xfrm>
            <a:off x="0" y="1773238"/>
            <a:ext cx="4784725" cy="3997325"/>
            <a:chOff x="0" y="1117"/>
            <a:chExt cx="3014" cy="2518"/>
          </a:xfrm>
        </p:grpSpPr>
        <p:pic>
          <p:nvPicPr>
            <p:cNvPr id="31749" name="图片 845829" descr="Image17"/>
            <p:cNvPicPr>
              <a:picLocks noChangeAspect="1"/>
            </p:cNvPicPr>
            <p:nvPr/>
          </p:nvPicPr>
          <p:blipFill>
            <a:blip r:embed="rId1">
              <a:grayscl/>
              <a:lum bright="-71997" contrast="90000"/>
            </a:blip>
            <a:stretch>
              <a:fillRect/>
            </a:stretch>
          </p:blipFill>
          <p:spPr>
            <a:xfrm>
              <a:off x="0" y="1117"/>
              <a:ext cx="2835" cy="23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750" name="矩形 845831"/>
            <p:cNvSpPr/>
            <p:nvPr/>
          </p:nvSpPr>
          <p:spPr>
            <a:xfrm>
              <a:off x="0" y="3385"/>
              <a:ext cx="301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水的三相态，包括吸热或放热的形态变化</a:t>
              </a:r>
              <a:endParaRPr lang="zh-CN" altLang="en-US" sz="20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45837" name="组合 845836"/>
          <p:cNvGrpSpPr/>
          <p:nvPr/>
        </p:nvGrpSpPr>
        <p:grpSpPr>
          <a:xfrm>
            <a:off x="4967288" y="1557338"/>
            <a:ext cx="4176712" cy="3081337"/>
            <a:chOff x="2971" y="1525"/>
            <a:chExt cx="2631" cy="1941"/>
          </a:xfrm>
        </p:grpSpPr>
        <p:sp>
          <p:nvSpPr>
            <p:cNvPr id="31752" name="文本框 845832"/>
            <p:cNvSpPr txBox="1"/>
            <p:nvPr/>
          </p:nvSpPr>
          <p:spPr>
            <a:xfrm>
              <a:off x="2971" y="1525"/>
              <a:ext cx="2631" cy="194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</a:t>
              </a:r>
              <a:r>
                <a:rPr lang="zh-CN" altLang="en-US" sz="28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汽化潜热：每蒸发一克水，约有</a:t>
              </a:r>
              <a:r>
                <a:rPr lang="en-US" altLang="zh-CN" sz="28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2.5×   </a:t>
              </a:r>
              <a:r>
                <a:rPr lang="zh-CN" altLang="en-US" sz="28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尔格的感热转变为潜热；相反，在凝结过程中，数量相等的能量被释放，变成感热，同时温度也相应提高。</a:t>
              </a:r>
              <a:endPara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31753" name="组合 845835"/>
            <p:cNvGrpSpPr/>
            <p:nvPr/>
          </p:nvGrpSpPr>
          <p:grpSpPr>
            <a:xfrm>
              <a:off x="4649" y="1752"/>
              <a:ext cx="497" cy="362"/>
              <a:chOff x="3742" y="2261"/>
              <a:chExt cx="497" cy="362"/>
            </a:xfrm>
          </p:grpSpPr>
          <p:sp>
            <p:nvSpPr>
              <p:cNvPr id="31754" name="矩形 845833"/>
              <p:cNvSpPr/>
              <p:nvPr/>
            </p:nvSpPr>
            <p:spPr>
              <a:xfrm>
                <a:off x="3977" y="2261"/>
                <a:ext cx="262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10</a:t>
                </a:r>
                <a:endParaRPr lang="en-US" altLang="zh-CN" b="1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31755" name="矩形 845834"/>
              <p:cNvSpPr/>
              <p:nvPr/>
            </p:nvSpPr>
            <p:spPr>
              <a:xfrm>
                <a:off x="3742" y="2296"/>
                <a:ext cx="34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800" b="1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10</a:t>
                </a:r>
                <a:endParaRPr lang="en-US" altLang="zh-CN" sz="2800" b="1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45844" name="组合 845843"/>
          <p:cNvGrpSpPr/>
          <p:nvPr/>
        </p:nvGrpSpPr>
        <p:grpSpPr>
          <a:xfrm>
            <a:off x="4967288" y="4630738"/>
            <a:ext cx="4176712" cy="2227262"/>
            <a:chOff x="930" y="1752"/>
            <a:chExt cx="2631" cy="1403"/>
          </a:xfrm>
        </p:grpSpPr>
        <p:sp>
          <p:nvSpPr>
            <p:cNvPr id="31757" name="文本框 845839"/>
            <p:cNvSpPr txBox="1"/>
            <p:nvPr/>
          </p:nvSpPr>
          <p:spPr>
            <a:xfrm>
              <a:off x="930" y="1752"/>
              <a:ext cx="2631" cy="140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</a:t>
              </a:r>
              <a:r>
                <a:rPr lang="zh-CN" altLang="en-US" sz="28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融解潜热：在冻结过程中，每蒸发一克水约释放</a:t>
              </a:r>
              <a:r>
                <a:rPr lang="en-US" altLang="zh-CN" sz="28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3.35×   </a:t>
              </a:r>
              <a:r>
                <a:rPr lang="zh-CN" altLang="en-US" sz="28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尔格热能；而在融化过程中却吸收数量相等的热量。</a:t>
              </a:r>
              <a:endParaRPr lang="zh-CN" altLang="en-US" sz="28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31758" name="组合 845840"/>
            <p:cNvGrpSpPr/>
            <p:nvPr/>
          </p:nvGrpSpPr>
          <p:grpSpPr>
            <a:xfrm>
              <a:off x="1837" y="2251"/>
              <a:ext cx="497" cy="362"/>
              <a:chOff x="3742" y="2261"/>
              <a:chExt cx="497" cy="362"/>
            </a:xfrm>
          </p:grpSpPr>
          <p:sp>
            <p:nvSpPr>
              <p:cNvPr id="31759" name="矩形 845841"/>
              <p:cNvSpPr/>
              <p:nvPr/>
            </p:nvSpPr>
            <p:spPr>
              <a:xfrm>
                <a:off x="3977" y="2261"/>
                <a:ext cx="262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b="1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10</a:t>
                </a:r>
                <a:endParaRPr lang="en-US" altLang="zh-CN" b="1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31760" name="矩形 845842"/>
              <p:cNvSpPr/>
              <p:nvPr/>
            </p:nvSpPr>
            <p:spPr>
              <a:xfrm>
                <a:off x="3742" y="2296"/>
                <a:ext cx="34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800" b="1">
                    <a:solidFill>
                      <a:srgbClr val="00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10</a:t>
                </a:r>
                <a:endParaRPr lang="en-US" altLang="zh-CN" sz="2800" b="1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5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8458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8458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8458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99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4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4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45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4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5829" grpId="0"/>
      <p:bldP spid="845828" grpId="0"/>
      <p:bldP spid="8458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3" name="矩形 848898"/>
          <p:cNvSpPr/>
          <p:nvPr/>
        </p:nvSpPr>
        <p:spPr>
          <a:xfrm>
            <a:off x="684213" y="0"/>
            <a:ext cx="70564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二、海</a:t>
            </a:r>
            <a:r>
              <a:rPr lang="en-US" altLang="zh-CN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气间热量交换及影响因素</a:t>
            </a:r>
            <a:endParaRPr lang="zh-CN" altLang="en-US" sz="3200" b="1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48900" name="文本框 848899"/>
          <p:cNvSpPr txBox="1"/>
          <p:nvPr/>
        </p:nvSpPr>
        <p:spPr>
          <a:xfrm>
            <a:off x="0" y="549275"/>
            <a:ext cx="9144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6000" b="1" i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   </a:t>
            </a:r>
            <a:r>
              <a:rPr lang="zh-CN" altLang="en-US" sz="6000" b="1" i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？</a:t>
            </a:r>
            <a:r>
              <a:rPr lang="zh-CN" altLang="en-US" sz="3200" b="1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海</a:t>
            </a:r>
            <a:r>
              <a:rPr lang="en-US" altLang="zh-CN" sz="3200" b="1" noProof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—</a:t>
            </a:r>
            <a:r>
              <a:rPr lang="zh-CN" altLang="en-US" sz="3200" b="1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气间是如何进行热量交换的？</a:t>
            </a:r>
            <a:endParaRPr lang="zh-CN" altLang="en-US" sz="3200" b="1" noProof="1" dirty="0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grpSp>
        <p:nvGrpSpPr>
          <p:cNvPr id="848914" name="组合 848913"/>
          <p:cNvGrpSpPr/>
          <p:nvPr/>
        </p:nvGrpSpPr>
        <p:grpSpPr>
          <a:xfrm>
            <a:off x="0" y="5949950"/>
            <a:ext cx="9144000" cy="908050"/>
            <a:chOff x="0" y="3748"/>
            <a:chExt cx="5760" cy="572"/>
          </a:xfrm>
        </p:grpSpPr>
        <p:grpSp>
          <p:nvGrpSpPr>
            <p:cNvPr id="33796" name="组合 848914"/>
            <p:cNvGrpSpPr/>
            <p:nvPr/>
          </p:nvGrpSpPr>
          <p:grpSpPr>
            <a:xfrm>
              <a:off x="0" y="3793"/>
              <a:ext cx="5760" cy="527"/>
              <a:chOff x="0" y="3793"/>
              <a:chExt cx="5760" cy="527"/>
            </a:xfrm>
          </p:grpSpPr>
          <p:sp>
            <p:nvSpPr>
              <p:cNvPr id="33797" name="矩形 848915"/>
              <p:cNvSpPr/>
              <p:nvPr/>
            </p:nvSpPr>
            <p:spPr>
              <a:xfrm>
                <a:off x="0" y="3793"/>
                <a:ext cx="5760" cy="527"/>
              </a:xfrm>
              <a:prstGeom prst="rect">
                <a:avLst/>
              </a:prstGeom>
              <a:solidFill>
                <a:srgbClr val="0000FF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anchor="ctr">
                <a:spAutoFit/>
              </a:bodyPr>
              <a:p>
                <a:pPr algn="ctr"/>
                <a:endParaRPr lang="zh-CN" altLang="zh-CN" dirty="0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798" name="矩形 848916"/>
              <p:cNvSpPr/>
              <p:nvPr/>
            </p:nvSpPr>
            <p:spPr>
              <a:xfrm>
                <a:off x="2018" y="3801"/>
                <a:ext cx="1936" cy="5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zh-CN" altLang="en-US" sz="4800" b="1" dirty="0">
                    <a:solidFill>
                      <a:schemeClr val="bg1"/>
                    </a:solidFill>
                    <a:latin typeface="Verdana" panose="020B0604030504040204" pitchFamily="34" charset="0"/>
                    <a:ea typeface="隶书" panose="02010509060101010101" pitchFamily="49" charset="-122"/>
                  </a:rPr>
                  <a:t>海        洋</a:t>
                </a:r>
                <a:endParaRPr lang="zh-CN" altLang="en-US" sz="4800" b="1" dirty="0">
                  <a:solidFill>
                    <a:schemeClr val="bg1"/>
                  </a:solidFill>
                  <a:latin typeface="Verdana" panose="020B0604030504040204" pitchFamily="34" charset="0"/>
                  <a:ea typeface="隶书" panose="02010509060101010101" pitchFamily="49" charset="-122"/>
                </a:endParaRPr>
              </a:p>
            </p:txBody>
          </p:sp>
        </p:grpSp>
        <p:grpSp>
          <p:nvGrpSpPr>
            <p:cNvPr id="33799" name="组合 848917"/>
            <p:cNvGrpSpPr/>
            <p:nvPr/>
          </p:nvGrpSpPr>
          <p:grpSpPr>
            <a:xfrm>
              <a:off x="0" y="3748"/>
              <a:ext cx="657" cy="90"/>
              <a:chOff x="0" y="3748"/>
              <a:chExt cx="657" cy="90"/>
            </a:xfrm>
          </p:grpSpPr>
          <p:sp>
            <p:nvSpPr>
              <p:cNvPr id="33800" name="椭圆 848918"/>
              <p:cNvSpPr/>
              <p:nvPr/>
            </p:nvSpPr>
            <p:spPr>
              <a:xfrm>
                <a:off x="476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1" name="椭圆 848919"/>
              <p:cNvSpPr/>
              <p:nvPr/>
            </p:nvSpPr>
            <p:spPr>
              <a:xfrm>
                <a:off x="567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2" name="椭圆 848920"/>
              <p:cNvSpPr/>
              <p:nvPr/>
            </p:nvSpPr>
            <p:spPr>
              <a:xfrm>
                <a:off x="34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3" name="椭圆 848921"/>
              <p:cNvSpPr/>
              <p:nvPr/>
            </p:nvSpPr>
            <p:spPr>
              <a:xfrm>
                <a:off x="204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4" name="椭圆 848922"/>
              <p:cNvSpPr/>
              <p:nvPr/>
            </p:nvSpPr>
            <p:spPr>
              <a:xfrm>
                <a:off x="113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5" name="椭圆 848923"/>
              <p:cNvSpPr/>
              <p:nvPr/>
            </p:nvSpPr>
            <p:spPr>
              <a:xfrm>
                <a:off x="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3806" name="组合 848924"/>
            <p:cNvGrpSpPr/>
            <p:nvPr/>
          </p:nvGrpSpPr>
          <p:grpSpPr>
            <a:xfrm>
              <a:off x="703" y="3748"/>
              <a:ext cx="657" cy="90"/>
              <a:chOff x="0" y="3748"/>
              <a:chExt cx="657" cy="90"/>
            </a:xfrm>
          </p:grpSpPr>
          <p:sp>
            <p:nvSpPr>
              <p:cNvPr id="33807" name="椭圆 848925"/>
              <p:cNvSpPr/>
              <p:nvPr/>
            </p:nvSpPr>
            <p:spPr>
              <a:xfrm>
                <a:off x="476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8" name="椭圆 848926"/>
              <p:cNvSpPr/>
              <p:nvPr/>
            </p:nvSpPr>
            <p:spPr>
              <a:xfrm>
                <a:off x="567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09" name="椭圆 848927"/>
              <p:cNvSpPr/>
              <p:nvPr/>
            </p:nvSpPr>
            <p:spPr>
              <a:xfrm>
                <a:off x="34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10" name="椭圆 848928"/>
              <p:cNvSpPr/>
              <p:nvPr/>
            </p:nvSpPr>
            <p:spPr>
              <a:xfrm>
                <a:off x="204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11" name="椭圆 848929"/>
              <p:cNvSpPr/>
              <p:nvPr/>
            </p:nvSpPr>
            <p:spPr>
              <a:xfrm>
                <a:off x="113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12" name="椭圆 848930"/>
              <p:cNvSpPr/>
              <p:nvPr/>
            </p:nvSpPr>
            <p:spPr>
              <a:xfrm>
                <a:off x="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3813" name="组合 848931"/>
            <p:cNvGrpSpPr/>
            <p:nvPr/>
          </p:nvGrpSpPr>
          <p:grpSpPr>
            <a:xfrm>
              <a:off x="1429" y="3748"/>
              <a:ext cx="657" cy="90"/>
              <a:chOff x="0" y="3748"/>
              <a:chExt cx="657" cy="90"/>
            </a:xfrm>
          </p:grpSpPr>
          <p:sp>
            <p:nvSpPr>
              <p:cNvPr id="33814" name="椭圆 848932"/>
              <p:cNvSpPr/>
              <p:nvPr/>
            </p:nvSpPr>
            <p:spPr>
              <a:xfrm>
                <a:off x="476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15" name="椭圆 848933"/>
              <p:cNvSpPr/>
              <p:nvPr/>
            </p:nvSpPr>
            <p:spPr>
              <a:xfrm>
                <a:off x="567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16" name="椭圆 848934"/>
              <p:cNvSpPr/>
              <p:nvPr/>
            </p:nvSpPr>
            <p:spPr>
              <a:xfrm>
                <a:off x="34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17" name="椭圆 848935"/>
              <p:cNvSpPr/>
              <p:nvPr/>
            </p:nvSpPr>
            <p:spPr>
              <a:xfrm>
                <a:off x="204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18" name="椭圆 848936"/>
              <p:cNvSpPr/>
              <p:nvPr/>
            </p:nvSpPr>
            <p:spPr>
              <a:xfrm>
                <a:off x="113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3819" name="椭圆 848937"/>
              <p:cNvSpPr/>
              <p:nvPr/>
            </p:nvSpPr>
            <p:spPr>
              <a:xfrm>
                <a:off x="0" y="3748"/>
                <a:ext cx="90" cy="90"/>
              </a:xfrm>
              <a:prstGeom prst="ellipse">
                <a:avLst/>
              </a:prstGeom>
              <a:solidFill>
                <a:schemeClr val="bg2"/>
              </a:solidFill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endParaRPr lang="zh-CN" altLang="en-US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848939" name="太阳形 848938"/>
          <p:cNvSpPr/>
          <p:nvPr/>
        </p:nvSpPr>
        <p:spPr>
          <a:xfrm>
            <a:off x="0" y="1817688"/>
            <a:ext cx="1439863" cy="1296987"/>
          </a:xfrm>
          <a:prstGeom prst="sun">
            <a:avLst>
              <a:gd name="adj" fmla="val 25000"/>
            </a:avLst>
          </a:prstGeom>
          <a:solidFill>
            <a:srgbClr val="FF33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848940" name="组合 848939"/>
          <p:cNvGrpSpPr/>
          <p:nvPr/>
        </p:nvGrpSpPr>
        <p:grpSpPr>
          <a:xfrm>
            <a:off x="900113" y="3284538"/>
            <a:ext cx="1301750" cy="2651125"/>
            <a:chOff x="425" y="2113"/>
            <a:chExt cx="820" cy="1670"/>
          </a:xfrm>
        </p:grpSpPr>
        <p:sp>
          <p:nvSpPr>
            <p:cNvPr id="33822" name="下箭头 848940"/>
            <p:cNvSpPr/>
            <p:nvPr/>
          </p:nvSpPr>
          <p:spPr>
            <a:xfrm rot="-1172643">
              <a:off x="425" y="2113"/>
              <a:ext cx="820" cy="1670"/>
            </a:xfrm>
            <a:prstGeom prst="downArrow">
              <a:avLst>
                <a:gd name="adj1" fmla="val 54083"/>
                <a:gd name="adj2" fmla="val 50876"/>
              </a:avLst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23" name="文本框 848941"/>
            <p:cNvSpPr txBox="1"/>
            <p:nvPr/>
          </p:nvSpPr>
          <p:spPr>
            <a:xfrm rot="-1302463">
              <a:off x="567" y="2160"/>
              <a:ext cx="500" cy="136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000" dirty="0">
                  <a:solidFill>
                    <a:schemeClr val="bg1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太阳辐射</a:t>
              </a:r>
              <a:endParaRPr lang="zh-CN" altLang="en-US" sz="4000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48943" name="文本框 848942"/>
          <p:cNvSpPr txBox="1"/>
          <p:nvPr/>
        </p:nvSpPr>
        <p:spPr>
          <a:xfrm>
            <a:off x="1835150" y="1628775"/>
            <a:ext cx="3889375" cy="2870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海水吸收了到达地面的</a:t>
            </a:r>
            <a:r>
              <a:rPr lang="zh-CN" altLang="en-US" sz="26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大部分太阳辐射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而增温，并把其中</a:t>
            </a:r>
            <a:r>
              <a:rPr lang="en-US" altLang="zh-CN" sz="2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85%</a:t>
            </a:r>
            <a:r>
              <a:rPr lang="zh-CN" altLang="en-US" sz="2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的热量储存在海洋表层（混合层）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；同时也通过长波辐射的形式，将部分热量传递给大气。</a:t>
            </a:r>
            <a:endParaRPr lang="zh-CN" altLang="en-US" sz="2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48947" name="组合 848946"/>
          <p:cNvGrpSpPr/>
          <p:nvPr/>
        </p:nvGrpSpPr>
        <p:grpSpPr>
          <a:xfrm>
            <a:off x="2628900" y="4076700"/>
            <a:ext cx="790575" cy="1944688"/>
            <a:chOff x="1656" y="2568"/>
            <a:chExt cx="498" cy="1225"/>
          </a:xfrm>
        </p:grpSpPr>
        <p:sp>
          <p:nvSpPr>
            <p:cNvPr id="33826" name="上箭头 848943"/>
            <p:cNvSpPr/>
            <p:nvPr/>
          </p:nvSpPr>
          <p:spPr>
            <a:xfrm>
              <a:off x="1656" y="2568"/>
              <a:ext cx="498" cy="1225"/>
            </a:xfrm>
            <a:prstGeom prst="upArrow">
              <a:avLst>
                <a:gd name="adj1" fmla="val 50000"/>
                <a:gd name="adj2" fmla="val 61450"/>
              </a:avLst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27" name="文本框 848944"/>
            <p:cNvSpPr txBox="1"/>
            <p:nvPr/>
          </p:nvSpPr>
          <p:spPr>
            <a:xfrm>
              <a:off x="1746" y="2704"/>
              <a:ext cx="385" cy="104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长波辐射</a:t>
              </a:r>
              <a:endParaRPr lang="zh-CN" alt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48946" name="下箭头 848945"/>
          <p:cNvSpPr/>
          <p:nvPr/>
        </p:nvSpPr>
        <p:spPr>
          <a:xfrm>
            <a:off x="1692275" y="6021388"/>
            <a:ext cx="1150938" cy="836612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848957" name="组合 848956"/>
          <p:cNvGrpSpPr/>
          <p:nvPr/>
        </p:nvGrpSpPr>
        <p:grpSpPr>
          <a:xfrm>
            <a:off x="6443663" y="3284538"/>
            <a:ext cx="671512" cy="2809875"/>
            <a:chOff x="4059" y="2069"/>
            <a:chExt cx="423" cy="1770"/>
          </a:xfrm>
        </p:grpSpPr>
        <p:sp>
          <p:nvSpPr>
            <p:cNvPr id="33830" name="上箭头 848948"/>
            <p:cNvSpPr/>
            <p:nvPr/>
          </p:nvSpPr>
          <p:spPr>
            <a:xfrm>
              <a:off x="4059" y="2069"/>
              <a:ext cx="408" cy="1725"/>
            </a:xfrm>
            <a:prstGeom prst="upArrow">
              <a:avLst>
                <a:gd name="adj1" fmla="val 50000"/>
                <a:gd name="adj2" fmla="val 105620"/>
              </a:avLst>
            </a:prstGeom>
            <a:solidFill>
              <a:srgbClr val="CCFFCC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31" name="文本框 848951"/>
            <p:cNvSpPr txBox="1"/>
            <p:nvPr/>
          </p:nvSpPr>
          <p:spPr>
            <a:xfrm>
              <a:off x="4059" y="2478"/>
              <a:ext cx="423" cy="136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海水蒸发</a:t>
              </a:r>
              <a:endPara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848958" name="组合 848957"/>
          <p:cNvGrpSpPr/>
          <p:nvPr/>
        </p:nvGrpSpPr>
        <p:grpSpPr>
          <a:xfrm>
            <a:off x="7740650" y="3284538"/>
            <a:ext cx="682625" cy="2665412"/>
            <a:chOff x="4876" y="2069"/>
            <a:chExt cx="430" cy="1679"/>
          </a:xfrm>
        </p:grpSpPr>
        <p:sp>
          <p:nvSpPr>
            <p:cNvPr id="33833" name="下箭头 848949"/>
            <p:cNvSpPr/>
            <p:nvPr/>
          </p:nvSpPr>
          <p:spPr>
            <a:xfrm>
              <a:off x="4876" y="2069"/>
              <a:ext cx="407" cy="1679"/>
            </a:xfrm>
            <a:prstGeom prst="downArrow">
              <a:avLst>
                <a:gd name="adj1" fmla="val 50000"/>
                <a:gd name="adj2" fmla="val 103056"/>
              </a:avLst>
            </a:prstGeom>
            <a:solidFill>
              <a:srgbClr val="66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34" name="文本框 848952"/>
            <p:cNvSpPr txBox="1"/>
            <p:nvPr/>
          </p:nvSpPr>
          <p:spPr>
            <a:xfrm>
              <a:off x="4921" y="2296"/>
              <a:ext cx="385" cy="1179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00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大气降水</a:t>
              </a:r>
              <a:endParaRPr lang="zh-CN" altLang="en-US" sz="2800" dirty="0">
                <a:solidFill>
                  <a:srgbClr val="0033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848955" name="文本框 848954"/>
          <p:cNvSpPr txBox="1"/>
          <p:nvPr/>
        </p:nvSpPr>
        <p:spPr>
          <a:xfrm>
            <a:off x="6156325" y="1484313"/>
            <a:ext cx="241141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CC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潜热输送</a:t>
            </a:r>
            <a:endParaRPr lang="zh-CN" altLang="en-US" sz="3600" b="1" dirty="0">
              <a:solidFill>
                <a:srgbClr val="CC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grpSp>
        <p:nvGrpSpPr>
          <p:cNvPr id="848962" name="组合 848961"/>
          <p:cNvGrpSpPr/>
          <p:nvPr/>
        </p:nvGrpSpPr>
        <p:grpSpPr>
          <a:xfrm>
            <a:off x="3492500" y="2781300"/>
            <a:ext cx="720725" cy="3168650"/>
            <a:chOff x="2426" y="1752"/>
            <a:chExt cx="454" cy="1996"/>
          </a:xfrm>
        </p:grpSpPr>
        <p:sp>
          <p:nvSpPr>
            <p:cNvPr id="33837" name="下箭头 848959"/>
            <p:cNvSpPr/>
            <p:nvPr/>
          </p:nvSpPr>
          <p:spPr>
            <a:xfrm>
              <a:off x="2653" y="1752"/>
              <a:ext cx="227" cy="1996"/>
            </a:xfrm>
            <a:prstGeom prst="downArrow">
              <a:avLst>
                <a:gd name="adj1" fmla="val 50000"/>
                <a:gd name="adj2" fmla="val 219660"/>
              </a:avLst>
            </a:prstGeom>
            <a:solidFill>
              <a:srgbClr val="FF33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38" name="文本框 848960"/>
            <p:cNvSpPr txBox="1"/>
            <p:nvPr/>
          </p:nvSpPr>
          <p:spPr>
            <a:xfrm>
              <a:off x="2426" y="2069"/>
              <a:ext cx="346" cy="104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大气逆辐射</a:t>
              </a:r>
              <a:endParaRPr lang="zh-CN" altLang="en-US" sz="24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48963" name="矩形 848962"/>
          <p:cNvSpPr/>
          <p:nvPr/>
        </p:nvSpPr>
        <p:spPr>
          <a:xfrm>
            <a:off x="1835150" y="1412875"/>
            <a:ext cx="4032250" cy="4725988"/>
          </a:xfrm>
          <a:prstGeom prst="rect">
            <a:avLst/>
          </a:prstGeom>
          <a:gradFill rotWithShape="1">
            <a:gsLst>
              <a:gs pos="0">
                <a:srgbClr val="99FFCC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储存在海洋表层的热量被以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潜热</a:t>
            </a:r>
            <a:r>
              <a:rPr lang="zh-CN" altLang="en-US" sz="2400" b="1" u="sng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（海水的蒸发使海水失去热量，这些热量随水汽进入大气中。当水汽凝结时，将它从海洋吸收的热量释放出来）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长波辐射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等形式传输给大气，从而实现了海</a:t>
            </a: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气间热量交换。</a:t>
            </a:r>
            <a:r>
              <a:rPr lang="zh-CN" altLang="en-US" sz="25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这些热量驱动了大气的运动，反过来，大气又以风力的形式推动海水运动。</a:t>
            </a:r>
            <a:endParaRPr lang="zh-CN" altLang="en-US" sz="2500" b="1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848965" name="组合 848964"/>
          <p:cNvGrpSpPr/>
          <p:nvPr/>
        </p:nvGrpSpPr>
        <p:grpSpPr>
          <a:xfrm>
            <a:off x="5724525" y="2133600"/>
            <a:ext cx="3203575" cy="1016000"/>
            <a:chOff x="3606" y="1344"/>
            <a:chExt cx="2018" cy="640"/>
          </a:xfrm>
        </p:grpSpPr>
        <p:sp>
          <p:nvSpPr>
            <p:cNvPr id="33841" name="Cloud"/>
            <p:cNvSpPr>
              <a:spLocks noChangeAspect="1" noEditPoints="1"/>
            </p:cNvSpPr>
            <p:nvPr/>
          </p:nvSpPr>
          <p:spPr>
            <a:xfrm>
              <a:off x="3606" y="1344"/>
              <a:ext cx="2018" cy="640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FFCCCC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33842" name="文本框 848953"/>
            <p:cNvSpPr txBox="1"/>
            <p:nvPr/>
          </p:nvSpPr>
          <p:spPr>
            <a:xfrm>
              <a:off x="3878" y="1434"/>
              <a:ext cx="1519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水汽凝结</a:t>
              </a:r>
              <a:endPara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848969" name="组合 848968"/>
          <p:cNvGrpSpPr/>
          <p:nvPr/>
        </p:nvGrpSpPr>
        <p:grpSpPr>
          <a:xfrm>
            <a:off x="0" y="1412875"/>
            <a:ext cx="5867400" cy="4573588"/>
            <a:chOff x="0" y="981"/>
            <a:chExt cx="3696" cy="2881"/>
          </a:xfrm>
        </p:grpSpPr>
        <p:sp>
          <p:nvSpPr>
            <p:cNvPr id="33844" name="矩形 848965" descr="羊皮纸"/>
            <p:cNvSpPr/>
            <p:nvPr/>
          </p:nvSpPr>
          <p:spPr>
            <a:xfrm>
              <a:off x="0" y="981"/>
              <a:ext cx="3696" cy="2881"/>
            </a:xfrm>
            <a:prstGeom prst="rect">
              <a:avLst/>
            </a:prstGeom>
            <a:blipFill rotWithShape="1">
              <a:blip r:embed="rId1"/>
            </a:blipFill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热量交换的方式：</a:t>
              </a:r>
              <a:endParaRPr lang="zh-CN" altLang="en-US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海洋     大气：蒸发潜热</a:t>
              </a:r>
              <a:endPara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大气     海洋：风力使海水运动</a:t>
              </a:r>
              <a:endPara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      </a:t>
              </a:r>
              <a:endPara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      </a:t>
              </a:r>
              <a:r>
                <a:rPr lang="zh-CN" altLang="en-US" sz="36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注：</a:t>
              </a:r>
              <a:r>
                <a:rPr lang="zh-CN" altLang="en-US" sz="32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海洋对大气的作用是热力的，大气对海洋的作用是动力的。</a:t>
              </a:r>
              <a:endParaRPr lang="zh-CN" altLang="en-US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3845" name="直接连接符 848966"/>
            <p:cNvSpPr/>
            <p:nvPr/>
          </p:nvSpPr>
          <p:spPr>
            <a:xfrm>
              <a:off x="612" y="1616"/>
              <a:ext cx="363" cy="0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3846" name="直接连接符 848967"/>
            <p:cNvSpPr/>
            <p:nvPr/>
          </p:nvSpPr>
          <p:spPr>
            <a:xfrm>
              <a:off x="612" y="2115"/>
              <a:ext cx="363" cy="0"/>
            </a:xfrm>
            <a:prstGeom prst="line">
              <a:avLst/>
            </a:prstGeom>
            <a:ln w="5715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848970" name="文本框 848969"/>
          <p:cNvSpPr txBox="1"/>
          <p:nvPr/>
        </p:nvSpPr>
        <p:spPr>
          <a:xfrm>
            <a:off x="0" y="5949950"/>
            <a:ext cx="9144000" cy="7016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CC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海洋是大气最主要的热量储存库</a:t>
            </a:r>
            <a:endParaRPr lang="zh-CN" altLang="en-US" sz="4000" b="1" dirty="0">
              <a:solidFill>
                <a:srgbClr val="CC0099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4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48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48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48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489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48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8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48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48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84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848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48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48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848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9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8943" grpId="0"/>
      <p:bldP spid="848955" grpId="0"/>
      <p:bldP spid="848963" grpId="0" animBg="1"/>
      <p:bldP spid="84897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1" name="文本框 850947"/>
          <p:cNvSpPr txBox="1"/>
          <p:nvPr/>
        </p:nvSpPr>
        <p:spPr>
          <a:xfrm>
            <a:off x="250825" y="404813"/>
            <a:ext cx="867568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rPr>
              <a:t>简图分析：“水循环是地球上</a:t>
            </a:r>
            <a:r>
              <a: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最活跃的能量交换</a:t>
            </a:r>
            <a:r>
              <a:rPr lang="zh-CN" altLang="en-US" sz="2800" b="1" dirty="0">
                <a:latin typeface="Verdana" panose="020B0604030504040204" pitchFamily="34" charset="0"/>
                <a:ea typeface="宋体" panose="02010600030101010101" pitchFamily="2" charset="-122"/>
              </a:rPr>
              <a:t>过程”</a:t>
            </a:r>
            <a:endParaRPr lang="zh-CN" altLang="en-US" sz="28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842" name="组合 850969"/>
          <p:cNvGrpSpPr/>
          <p:nvPr/>
        </p:nvGrpSpPr>
        <p:grpSpPr>
          <a:xfrm>
            <a:off x="2124075" y="1412875"/>
            <a:ext cx="4819650" cy="3817938"/>
            <a:chOff x="567" y="890"/>
            <a:chExt cx="2767" cy="2223"/>
          </a:xfrm>
        </p:grpSpPr>
        <p:grpSp>
          <p:nvGrpSpPr>
            <p:cNvPr id="35843" name="组合 850956"/>
            <p:cNvGrpSpPr/>
            <p:nvPr/>
          </p:nvGrpSpPr>
          <p:grpSpPr>
            <a:xfrm>
              <a:off x="567" y="2341"/>
              <a:ext cx="1043" cy="772"/>
              <a:chOff x="567" y="2341"/>
              <a:chExt cx="1043" cy="772"/>
            </a:xfrm>
          </p:grpSpPr>
          <p:sp>
            <p:nvSpPr>
              <p:cNvPr id="35844" name="直接连接符 850949"/>
              <p:cNvSpPr/>
              <p:nvPr/>
            </p:nvSpPr>
            <p:spPr>
              <a:xfrm>
                <a:off x="567" y="2341"/>
                <a:ext cx="0" cy="772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5845" name="直接连接符 850951"/>
              <p:cNvSpPr/>
              <p:nvPr/>
            </p:nvSpPr>
            <p:spPr>
              <a:xfrm>
                <a:off x="567" y="2341"/>
                <a:ext cx="1043" cy="772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5846" name="直接连接符 850952"/>
            <p:cNvSpPr/>
            <p:nvPr/>
          </p:nvSpPr>
          <p:spPr>
            <a:xfrm>
              <a:off x="1247" y="2795"/>
              <a:ext cx="2087" cy="0"/>
            </a:xfrm>
            <a:prstGeom prst="line">
              <a:avLst/>
            </a:prstGeom>
            <a:ln w="381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5847" name="直接连接符 850953"/>
            <p:cNvSpPr/>
            <p:nvPr/>
          </p:nvSpPr>
          <p:spPr>
            <a:xfrm>
              <a:off x="1338" y="2886"/>
              <a:ext cx="1996" cy="0"/>
            </a:xfrm>
            <a:prstGeom prst="line">
              <a:avLst/>
            </a:prstGeom>
            <a:ln w="38100" cap="flat" cmpd="sng">
              <a:solidFill>
                <a:srgbClr val="00CCFF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35848" name="直接连接符 850954"/>
            <p:cNvSpPr/>
            <p:nvPr/>
          </p:nvSpPr>
          <p:spPr>
            <a:xfrm>
              <a:off x="1474" y="2976"/>
              <a:ext cx="1860" cy="0"/>
            </a:xfrm>
            <a:prstGeom prst="line">
              <a:avLst/>
            </a:prstGeom>
            <a:ln w="38100" cap="flat" cmpd="sng">
              <a:solidFill>
                <a:srgbClr val="00CCFF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35849" name="直接连接符 850955"/>
            <p:cNvSpPr/>
            <p:nvPr/>
          </p:nvSpPr>
          <p:spPr>
            <a:xfrm>
              <a:off x="1565" y="3067"/>
              <a:ext cx="1769" cy="0"/>
            </a:xfrm>
            <a:prstGeom prst="line">
              <a:avLst/>
            </a:prstGeom>
            <a:ln w="38100" cap="flat" cmpd="sng">
              <a:solidFill>
                <a:srgbClr val="00CCFF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35850" name="直接连接符 850957"/>
            <p:cNvSpPr/>
            <p:nvPr/>
          </p:nvSpPr>
          <p:spPr>
            <a:xfrm flipV="1">
              <a:off x="2925" y="1933"/>
              <a:ext cx="0" cy="545"/>
            </a:xfrm>
            <a:prstGeom prst="line">
              <a:avLst/>
            </a:prstGeom>
            <a:ln w="38100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51" name="直接连接符 850958"/>
            <p:cNvSpPr/>
            <p:nvPr/>
          </p:nvSpPr>
          <p:spPr>
            <a:xfrm>
              <a:off x="975" y="1888"/>
              <a:ext cx="0" cy="317"/>
            </a:xfrm>
            <a:prstGeom prst="line">
              <a:avLst/>
            </a:prstGeom>
            <a:ln w="38100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52" name="直接连接符 850959"/>
            <p:cNvSpPr/>
            <p:nvPr/>
          </p:nvSpPr>
          <p:spPr>
            <a:xfrm>
              <a:off x="839" y="2432"/>
              <a:ext cx="408" cy="272"/>
            </a:xfrm>
            <a:prstGeom prst="line">
              <a:avLst/>
            </a:prstGeom>
            <a:ln w="38100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53" name="直接连接符 850960"/>
            <p:cNvSpPr/>
            <p:nvPr/>
          </p:nvSpPr>
          <p:spPr>
            <a:xfrm flipH="1">
              <a:off x="1655" y="1752"/>
              <a:ext cx="726" cy="0"/>
            </a:xfrm>
            <a:prstGeom prst="line">
              <a:avLst/>
            </a:prstGeom>
            <a:ln w="38100" cap="flat" cmpd="sng">
              <a:solidFill>
                <a:srgbClr val="FF3399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5854" name="矩形 850961"/>
            <p:cNvSpPr/>
            <p:nvPr/>
          </p:nvSpPr>
          <p:spPr>
            <a:xfrm>
              <a:off x="1111" y="2338"/>
              <a:ext cx="809" cy="2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势能发电</a:t>
              </a:r>
              <a:endParaRPr lang="zh-CN" altLang="en-US" sz="24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55" name="矩形 850962"/>
            <p:cNvSpPr/>
            <p:nvPr/>
          </p:nvSpPr>
          <p:spPr>
            <a:xfrm>
              <a:off x="748" y="2156"/>
              <a:ext cx="458" cy="2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降水</a:t>
              </a:r>
              <a:endParaRPr lang="zh-CN" altLang="en-US" sz="24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56" name="矩形 850963"/>
            <p:cNvSpPr/>
            <p:nvPr/>
          </p:nvSpPr>
          <p:spPr>
            <a:xfrm>
              <a:off x="657" y="1567"/>
              <a:ext cx="810" cy="26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释放潜能</a:t>
              </a:r>
              <a:endParaRPr lang="zh-CN" altLang="en-US" sz="24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57" name="矩形 850964"/>
            <p:cNvSpPr/>
            <p:nvPr/>
          </p:nvSpPr>
          <p:spPr>
            <a:xfrm>
              <a:off x="2706" y="2474"/>
              <a:ext cx="502" cy="26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蒸发</a:t>
              </a:r>
              <a:endParaRPr lang="zh-CN" altLang="en-US" sz="24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58" name="矩形 850965"/>
            <p:cNvSpPr/>
            <p:nvPr/>
          </p:nvSpPr>
          <p:spPr>
            <a:xfrm>
              <a:off x="2472" y="1567"/>
              <a:ext cx="810" cy="26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吸收潜能</a:t>
              </a:r>
              <a:endParaRPr lang="zh-CN" altLang="en-US" sz="24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59" name="矩形 850966"/>
            <p:cNvSpPr/>
            <p:nvPr/>
          </p:nvSpPr>
          <p:spPr>
            <a:xfrm>
              <a:off x="1927" y="935"/>
              <a:ext cx="633" cy="26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太阳能</a:t>
              </a:r>
              <a:endParaRPr lang="zh-CN" altLang="en-US" sz="24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5860" name="椭圆 850968"/>
            <p:cNvSpPr/>
            <p:nvPr/>
          </p:nvSpPr>
          <p:spPr>
            <a:xfrm>
              <a:off x="2653" y="890"/>
              <a:ext cx="454" cy="454"/>
            </a:xfrm>
            <a:prstGeom prst="ellipse">
              <a:avLst/>
            </a:pr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847896" name="组合 847895"/>
          <p:cNvGrpSpPr/>
          <p:nvPr/>
        </p:nvGrpSpPr>
        <p:grpSpPr>
          <a:xfrm>
            <a:off x="0" y="260350"/>
            <a:ext cx="9144000" cy="1162050"/>
            <a:chOff x="0" y="2886"/>
            <a:chExt cx="5760" cy="732"/>
          </a:xfrm>
        </p:grpSpPr>
        <p:sp>
          <p:nvSpPr>
            <p:cNvPr id="37890" name="矩形 847892"/>
            <p:cNvSpPr/>
            <p:nvPr/>
          </p:nvSpPr>
          <p:spPr>
            <a:xfrm rot="298746">
              <a:off x="0" y="2886"/>
              <a:ext cx="1650" cy="71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2056"/>
                </a:avLst>
              </a:prstTxWarp>
              <a:normAutofit/>
            </a:bodyPr>
            <a:p>
              <a:pPr algn="ctr"/>
              <a:r>
                <a:rPr lang="zh-CN" altLang="en-US" sz="4000" b="1">
                  <a:ln w="9525" cap="flat" cmpd="sng">
                    <a:solidFill>
                      <a:srgbClr val="CC99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gradFill rotWithShape="0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160000" scaled="1"/>
                    <a:tileRect/>
                  </a:gradFill>
                  <a:effectLst>
                    <a:outerShdw dist="53882" dir="2699999" algn="ctr" rotWithShape="0">
                      <a:srgbClr val="9999FF">
                        <a:alpha val="80000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思考：</a:t>
              </a:r>
              <a:endParaRPr lang="zh-CN" altLang="en-US" sz="40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16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37891" name="矩形 847893"/>
            <p:cNvSpPr/>
            <p:nvPr/>
          </p:nvSpPr>
          <p:spPr>
            <a:xfrm>
              <a:off x="1746" y="3022"/>
              <a:ext cx="4014" cy="5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为什么热带是海洋与大气相互作用最活跃的地区？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47895" name="矩形 847894"/>
          <p:cNvSpPr/>
          <p:nvPr/>
        </p:nvSpPr>
        <p:spPr>
          <a:xfrm>
            <a:off x="0" y="404813"/>
            <a:ext cx="9144000" cy="222726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①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热带范围跨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47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个纬度，获得的太阳辐射最多；   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热带地区所占面积及海洋面积最大；    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海洋平均每日向大气输送的热量最多；    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热带海区面积大，向大气输送的水汽丰富；   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⑤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大气运动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信风带的风力使海水运动。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47892" name="组合 847891"/>
          <p:cNvGrpSpPr/>
          <p:nvPr/>
        </p:nvGrpSpPr>
        <p:grpSpPr>
          <a:xfrm>
            <a:off x="0" y="1628775"/>
            <a:ext cx="8928100" cy="3429000"/>
            <a:chOff x="0" y="1071"/>
            <a:chExt cx="5624" cy="2160"/>
          </a:xfrm>
        </p:grpSpPr>
        <p:sp>
          <p:nvSpPr>
            <p:cNvPr id="37894" name="矩形 847875"/>
            <p:cNvSpPr/>
            <p:nvPr/>
          </p:nvSpPr>
          <p:spPr>
            <a:xfrm>
              <a:off x="0" y="1842"/>
              <a:ext cx="1519" cy="620"/>
            </a:xfrm>
            <a:prstGeom prst="rect">
              <a:avLst/>
            </a:prstGeom>
            <a:noFill/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8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影响海</a:t>
              </a:r>
              <a:r>
                <a:rPr lang="en-US" altLang="zh-CN" sz="2800" b="1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—</a:t>
              </a:r>
              <a:r>
                <a:rPr lang="zh-CN" altLang="en-US" sz="28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气热量交换的因素</a:t>
              </a:r>
              <a:endPara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895" name="矩形 847876"/>
            <p:cNvSpPr/>
            <p:nvPr/>
          </p:nvSpPr>
          <p:spPr>
            <a:xfrm>
              <a:off x="1746" y="1344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CC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纬度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896" name="矩形 847877"/>
            <p:cNvSpPr/>
            <p:nvPr/>
          </p:nvSpPr>
          <p:spPr>
            <a:xfrm>
              <a:off x="2517" y="1071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CC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低纬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897" name="矩形 847878"/>
            <p:cNvSpPr/>
            <p:nvPr/>
          </p:nvSpPr>
          <p:spPr>
            <a:xfrm>
              <a:off x="2517" y="1616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CC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高纬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898" name="矩形 847879"/>
            <p:cNvSpPr/>
            <p:nvPr/>
          </p:nvSpPr>
          <p:spPr>
            <a:xfrm>
              <a:off x="1746" y="2614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CC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洋流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899" name="矩形 847880"/>
            <p:cNvSpPr/>
            <p:nvPr/>
          </p:nvSpPr>
          <p:spPr>
            <a:xfrm>
              <a:off x="2517" y="2341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CC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寒流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0" name="矩形 847881"/>
            <p:cNvSpPr/>
            <p:nvPr/>
          </p:nvSpPr>
          <p:spPr>
            <a:xfrm>
              <a:off x="2517" y="2886"/>
              <a:ext cx="584" cy="345"/>
            </a:xfrm>
            <a:prstGeom prst="rect">
              <a:avLst/>
            </a:prstGeom>
            <a:noFill/>
            <a:ln w="28575" cap="flat" cmpd="sng">
              <a:solidFill>
                <a:srgbClr val="CC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暖流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1" name="矩形 847882"/>
            <p:cNvSpPr/>
            <p:nvPr/>
          </p:nvSpPr>
          <p:spPr>
            <a:xfrm>
              <a:off x="3424" y="1706"/>
              <a:ext cx="1315" cy="883"/>
            </a:xfrm>
            <a:prstGeom prst="rect">
              <a:avLst/>
            </a:prstGeom>
            <a:noFill/>
            <a:ln w="28575" cap="flat" cmpd="sng">
              <a:solidFill>
                <a:srgbClr val="CC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水温低，向大气输送的热量少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2" name="矩形 847883"/>
            <p:cNvSpPr/>
            <p:nvPr/>
          </p:nvSpPr>
          <p:spPr>
            <a:xfrm>
              <a:off x="4967" y="1162"/>
              <a:ext cx="657" cy="1959"/>
            </a:xfrm>
            <a:prstGeom prst="rect">
              <a:avLst/>
            </a:prstGeom>
            <a:noFill/>
            <a:ln w="28575" cap="flat" cmpd="sng">
              <a:solidFill>
                <a:srgbClr val="CC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水温高，向大气输送的热量多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3" name="左大括号 847884"/>
            <p:cNvSpPr/>
            <p:nvPr/>
          </p:nvSpPr>
          <p:spPr>
            <a:xfrm>
              <a:off x="1565" y="1525"/>
              <a:ext cx="181" cy="1270"/>
            </a:xfrm>
            <a:prstGeom prst="leftBrace">
              <a:avLst>
                <a:gd name="adj1" fmla="val 58341"/>
                <a:gd name="adj2" fmla="val 50000"/>
              </a:avLst>
            </a:prstGeom>
            <a:noFill/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4" name="左大括号 847885"/>
            <p:cNvSpPr/>
            <p:nvPr/>
          </p:nvSpPr>
          <p:spPr>
            <a:xfrm>
              <a:off x="2336" y="1253"/>
              <a:ext cx="136" cy="544"/>
            </a:xfrm>
            <a:prstGeom prst="leftBrace">
              <a:avLst>
                <a:gd name="adj1" fmla="val 33259"/>
                <a:gd name="adj2" fmla="val 50000"/>
              </a:avLst>
            </a:pr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5" name="左大括号 847886"/>
            <p:cNvSpPr/>
            <p:nvPr/>
          </p:nvSpPr>
          <p:spPr>
            <a:xfrm>
              <a:off x="2336" y="2523"/>
              <a:ext cx="136" cy="544"/>
            </a:xfrm>
            <a:prstGeom prst="leftBrace">
              <a:avLst>
                <a:gd name="adj1" fmla="val 33259"/>
                <a:gd name="adj2" fmla="val 50000"/>
              </a:avLst>
            </a:prstGeom>
            <a:noFill/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906" name="直接连接符 847887"/>
            <p:cNvSpPr/>
            <p:nvPr/>
          </p:nvSpPr>
          <p:spPr>
            <a:xfrm>
              <a:off x="3107" y="1797"/>
              <a:ext cx="317" cy="318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7907" name="直接连接符 847888"/>
            <p:cNvSpPr/>
            <p:nvPr/>
          </p:nvSpPr>
          <p:spPr>
            <a:xfrm flipV="1">
              <a:off x="3107" y="2205"/>
              <a:ext cx="317" cy="318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37908" name="直接连接符 847889"/>
            <p:cNvSpPr/>
            <p:nvPr/>
          </p:nvSpPr>
          <p:spPr>
            <a:xfrm>
              <a:off x="3107" y="1253"/>
              <a:ext cx="1860" cy="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909" name="直接连接符 847890"/>
            <p:cNvSpPr/>
            <p:nvPr/>
          </p:nvSpPr>
          <p:spPr>
            <a:xfrm>
              <a:off x="3107" y="3067"/>
              <a:ext cx="1860" cy="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847874" name="文本框 847873"/>
          <p:cNvSpPr txBox="1"/>
          <p:nvPr/>
        </p:nvSpPr>
        <p:spPr>
          <a:xfrm>
            <a:off x="0" y="0"/>
            <a:ext cx="91440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6000" b="1" i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   </a:t>
            </a:r>
            <a:r>
              <a:rPr lang="zh-CN" altLang="en-US" sz="6000" b="1" i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Verdana" panose="020B0604030504040204" pitchFamily="34" charset="0"/>
                <a:ea typeface="华文彩云" panose="02010800040101010101" pitchFamily="2" charset="-122"/>
                <a:cs typeface="+mn-cs"/>
              </a:rPr>
              <a:t>？</a:t>
            </a:r>
            <a:r>
              <a:rPr lang="zh-CN" altLang="en-US" sz="3200" b="1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影响海</a:t>
            </a:r>
            <a:r>
              <a:rPr lang="en-US" altLang="zh-CN" sz="3200" b="1" noProof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—</a:t>
            </a:r>
            <a:r>
              <a:rPr lang="zh-CN" altLang="en-US" sz="3200" b="1" noProof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气间热量交换的因素有哪些？</a:t>
            </a:r>
            <a:endParaRPr lang="zh-CN" altLang="en-US" sz="3200" b="1" noProof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78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478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4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47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4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7895" grpId="0" animBg="1"/>
      <p:bldP spid="8478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033" name="文本框 849923"/>
          <p:cNvSpPr txBox="1"/>
          <p:nvPr/>
        </p:nvSpPr>
        <p:spPr>
          <a:xfrm>
            <a:off x="0" y="0"/>
            <a:ext cx="73088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2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三、海洋对大气温度的影响</a:t>
            </a:r>
            <a:endParaRPr lang="zh-CN" altLang="en-US" sz="3200" b="1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49926" name="矩形 849925"/>
          <p:cNvSpPr/>
          <p:nvPr/>
        </p:nvSpPr>
        <p:spPr>
          <a:xfrm>
            <a:off x="0" y="3213100"/>
            <a:ext cx="1908175" cy="923925"/>
          </a:xfrm>
          <a:prstGeom prst="rect">
            <a:avLst/>
          </a:prstGeom>
          <a:noFill/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/>
            <a:r>
              <a:rPr lang="zh-CN" altLang="en-US" sz="26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海洋对大气温度的影响</a:t>
            </a:r>
            <a:endParaRPr lang="zh-CN" altLang="en-US" sz="2600" b="1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49928" name="矩形 849927"/>
          <p:cNvSpPr/>
          <p:nvPr/>
        </p:nvSpPr>
        <p:spPr>
          <a:xfrm>
            <a:off x="2916238" y="1773238"/>
            <a:ext cx="1873250" cy="1355725"/>
          </a:xfrm>
          <a:prstGeom prst="rect">
            <a:avLst/>
          </a:prstGeom>
          <a:noFill/>
          <a:ln w="2857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500" b="1" dirty="0">
                <a:latin typeface="Verdana" panose="020B0604030504040204" pitchFamily="34" charset="0"/>
                <a:ea typeface="宋体" panose="02010600030101010101" pitchFamily="2" charset="-122"/>
              </a:rPr>
              <a:t>海洋上的气温变化有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滞后效应</a:t>
            </a:r>
            <a:endParaRPr lang="zh-CN" altLang="en-US" sz="28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49929" name="矩形 849928"/>
          <p:cNvSpPr/>
          <p:nvPr/>
        </p:nvSpPr>
        <p:spPr>
          <a:xfrm>
            <a:off x="2916238" y="4365625"/>
            <a:ext cx="1871662" cy="1370013"/>
          </a:xfrm>
          <a:prstGeom prst="rect">
            <a:avLst/>
          </a:prstGeom>
          <a:noFill/>
          <a:ln w="2857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500" b="1" dirty="0">
                <a:latin typeface="Verdana" panose="020B0604030504040204" pitchFamily="34" charset="0"/>
                <a:ea typeface="宋体" panose="02010600030101010101" pitchFamily="2" charset="-122"/>
              </a:rPr>
              <a:t>海洋使</a:t>
            </a:r>
            <a:r>
              <a:rPr lang="zh-CN" altLang="en-US" sz="27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大气温度变化</a:t>
            </a:r>
            <a:r>
              <a:rPr lang="zh-CN" altLang="en-US" sz="2500" b="1" dirty="0">
                <a:latin typeface="Verdana" panose="020B0604030504040204" pitchFamily="34" charset="0"/>
                <a:ea typeface="宋体" panose="02010600030101010101" pitchFamily="2" charset="-122"/>
              </a:rPr>
              <a:t>比较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和缓</a:t>
            </a:r>
            <a:endParaRPr lang="zh-CN" altLang="en-US" sz="28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849947" name="组合 849946"/>
          <p:cNvGrpSpPr/>
          <p:nvPr/>
        </p:nvGrpSpPr>
        <p:grpSpPr>
          <a:xfrm>
            <a:off x="0" y="1412875"/>
            <a:ext cx="1908175" cy="1800225"/>
            <a:chOff x="0" y="890"/>
            <a:chExt cx="1202" cy="1134"/>
          </a:xfrm>
        </p:grpSpPr>
        <p:sp>
          <p:nvSpPr>
            <p:cNvPr id="44038" name="矩形 849926"/>
            <p:cNvSpPr/>
            <p:nvPr/>
          </p:nvSpPr>
          <p:spPr>
            <a:xfrm>
              <a:off x="0" y="890"/>
              <a:ext cx="1202" cy="576"/>
            </a:xfrm>
            <a:prstGeom prst="rect">
              <a:avLst/>
            </a:prstGeom>
            <a:noFill/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r>
                <a:rPr lang="zh-CN" altLang="en-US" sz="26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海水的</a:t>
              </a:r>
              <a:r>
                <a:rPr lang="zh-CN" altLang="en-US" sz="26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热容量</a:t>
              </a:r>
              <a:r>
                <a:rPr lang="zh-CN" altLang="en-US" sz="26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大于陆地</a:t>
              </a:r>
              <a:endParaRPr lang="zh-CN" altLang="en-US" sz="26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39" name="矩形 849936"/>
            <p:cNvSpPr/>
            <p:nvPr/>
          </p:nvSpPr>
          <p:spPr>
            <a:xfrm>
              <a:off x="249" y="1586"/>
              <a:ext cx="634" cy="288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原  因</a:t>
              </a:r>
              <a:endPara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40" name="直接连接符 849937"/>
            <p:cNvSpPr/>
            <p:nvPr/>
          </p:nvSpPr>
          <p:spPr>
            <a:xfrm>
              <a:off x="567" y="1480"/>
              <a:ext cx="0" cy="544"/>
            </a:xfrm>
            <a:prstGeom prst="line">
              <a:avLst/>
            </a:prstGeom>
            <a:ln w="57150" cap="flat" cmpd="sng">
              <a:solidFill>
                <a:srgbClr val="CC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849948" name="组合 849947"/>
          <p:cNvGrpSpPr/>
          <p:nvPr/>
        </p:nvGrpSpPr>
        <p:grpSpPr>
          <a:xfrm>
            <a:off x="1908175" y="2420938"/>
            <a:ext cx="935038" cy="2592387"/>
            <a:chOff x="1202" y="1525"/>
            <a:chExt cx="589" cy="1633"/>
          </a:xfrm>
        </p:grpSpPr>
        <p:sp>
          <p:nvSpPr>
            <p:cNvPr id="44042" name="矩形 849935"/>
            <p:cNvSpPr/>
            <p:nvPr/>
          </p:nvSpPr>
          <p:spPr>
            <a:xfrm>
              <a:off x="1202" y="2024"/>
              <a:ext cx="502" cy="288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latin typeface="Verdana" panose="020B0604030504040204" pitchFamily="34" charset="0"/>
                  <a:ea typeface="宋体" panose="02010600030101010101" pitchFamily="2" charset="-122"/>
                </a:rPr>
                <a:t>表现</a:t>
              </a:r>
              <a:endPara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43" name="直接连接符 849938"/>
            <p:cNvSpPr/>
            <p:nvPr/>
          </p:nvSpPr>
          <p:spPr>
            <a:xfrm>
              <a:off x="1202" y="2341"/>
              <a:ext cx="544" cy="0"/>
            </a:xfrm>
            <a:prstGeom prst="line">
              <a:avLst/>
            </a:prstGeom>
            <a:ln w="38100" cap="flat" cmpd="sng">
              <a:solidFill>
                <a:srgbClr val="CC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44044" name="左大括号 849939"/>
            <p:cNvSpPr/>
            <p:nvPr/>
          </p:nvSpPr>
          <p:spPr>
            <a:xfrm>
              <a:off x="1746" y="1525"/>
              <a:ext cx="45" cy="1633"/>
            </a:xfrm>
            <a:prstGeom prst="leftBrace">
              <a:avLst>
                <a:gd name="adj1" fmla="val 301735"/>
                <a:gd name="adj2" fmla="val 50000"/>
              </a:avLst>
            </a:prstGeom>
            <a:noFill/>
            <a:ln w="38100" cap="flat" cmpd="sng">
              <a:solidFill>
                <a:srgbClr val="CC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49949" name="组合 849948"/>
          <p:cNvGrpSpPr/>
          <p:nvPr/>
        </p:nvGrpSpPr>
        <p:grpSpPr>
          <a:xfrm>
            <a:off x="4787900" y="908050"/>
            <a:ext cx="4356100" cy="3167063"/>
            <a:chOff x="3016" y="572"/>
            <a:chExt cx="2744" cy="1995"/>
          </a:xfrm>
        </p:grpSpPr>
        <p:sp>
          <p:nvSpPr>
            <p:cNvPr id="44046" name="矩形 849929"/>
            <p:cNvSpPr/>
            <p:nvPr/>
          </p:nvSpPr>
          <p:spPr>
            <a:xfrm>
              <a:off x="3152" y="845"/>
              <a:ext cx="1340" cy="316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北半球最低温</a:t>
              </a:r>
              <a:endParaRPr lang="zh-CN" altLang="en-US" sz="25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47" name="矩形 849930"/>
            <p:cNvSpPr/>
            <p:nvPr/>
          </p:nvSpPr>
          <p:spPr>
            <a:xfrm>
              <a:off x="3152" y="1979"/>
              <a:ext cx="1340" cy="316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北半球最高温</a:t>
              </a:r>
              <a:endParaRPr lang="zh-CN" altLang="en-US" sz="25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48" name="矩形 849931"/>
            <p:cNvSpPr/>
            <p:nvPr/>
          </p:nvSpPr>
          <p:spPr>
            <a:xfrm>
              <a:off x="4680" y="572"/>
              <a:ext cx="1080" cy="316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海洋：</a:t>
              </a:r>
              <a:r>
                <a:rPr lang="en-US" altLang="zh-CN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月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49" name="矩形 849932"/>
            <p:cNvSpPr/>
            <p:nvPr/>
          </p:nvSpPr>
          <p:spPr>
            <a:xfrm>
              <a:off x="4680" y="1117"/>
              <a:ext cx="1080" cy="316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陆地：</a:t>
              </a:r>
              <a:r>
                <a:rPr lang="en-US" altLang="zh-CN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1</a:t>
              </a:r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月</a:t>
              </a:r>
              <a:endParaRPr lang="zh-CN" altLang="en-US" sz="25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50" name="矩形 849933"/>
            <p:cNvSpPr/>
            <p:nvPr/>
          </p:nvSpPr>
          <p:spPr>
            <a:xfrm>
              <a:off x="4680" y="1706"/>
              <a:ext cx="1080" cy="316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海洋：</a:t>
              </a:r>
              <a:r>
                <a:rPr lang="en-US" altLang="zh-CN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8</a:t>
              </a: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月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51" name="矩形 849934"/>
            <p:cNvSpPr/>
            <p:nvPr/>
          </p:nvSpPr>
          <p:spPr>
            <a:xfrm>
              <a:off x="4680" y="2251"/>
              <a:ext cx="1080" cy="316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陆地：</a:t>
              </a:r>
              <a:r>
                <a:rPr lang="en-US" altLang="zh-CN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7</a:t>
              </a:r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月</a:t>
              </a:r>
              <a:endParaRPr lang="zh-CN" altLang="en-US" sz="25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52" name="左大括号 849940"/>
            <p:cNvSpPr/>
            <p:nvPr/>
          </p:nvSpPr>
          <p:spPr>
            <a:xfrm>
              <a:off x="3016" y="981"/>
              <a:ext cx="136" cy="1134"/>
            </a:xfrm>
            <a:prstGeom prst="leftBrace">
              <a:avLst>
                <a:gd name="adj1" fmla="val 69330"/>
                <a:gd name="adj2" fmla="val 50000"/>
              </a:avLst>
            </a:prstGeom>
            <a:noFill/>
            <a:ln w="38100" cap="flat" cmpd="sng">
              <a:solidFill>
                <a:srgbClr val="CC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53" name="左大括号 849941"/>
            <p:cNvSpPr/>
            <p:nvPr/>
          </p:nvSpPr>
          <p:spPr>
            <a:xfrm>
              <a:off x="4513" y="754"/>
              <a:ext cx="136" cy="544"/>
            </a:xfrm>
            <a:prstGeom prst="leftBrace">
              <a:avLst>
                <a:gd name="adj1" fmla="val 33259"/>
                <a:gd name="adj2" fmla="val 50000"/>
              </a:avLst>
            </a:prstGeom>
            <a:noFill/>
            <a:ln w="38100" cap="flat" cmpd="sng">
              <a:solidFill>
                <a:srgbClr val="CC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54" name="左大括号 849944"/>
            <p:cNvSpPr/>
            <p:nvPr/>
          </p:nvSpPr>
          <p:spPr>
            <a:xfrm>
              <a:off x="4513" y="1842"/>
              <a:ext cx="136" cy="544"/>
            </a:xfrm>
            <a:prstGeom prst="leftBrace">
              <a:avLst>
                <a:gd name="adj1" fmla="val 33259"/>
                <a:gd name="adj2" fmla="val 50000"/>
              </a:avLst>
            </a:prstGeom>
            <a:noFill/>
            <a:ln w="38100" cap="flat" cmpd="sng">
              <a:solidFill>
                <a:srgbClr val="CC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49950" name="组合 849949"/>
          <p:cNvGrpSpPr/>
          <p:nvPr/>
        </p:nvGrpSpPr>
        <p:grpSpPr>
          <a:xfrm>
            <a:off x="4787900" y="4437063"/>
            <a:ext cx="4356100" cy="1073150"/>
            <a:chOff x="3016" y="2795"/>
            <a:chExt cx="2744" cy="676"/>
          </a:xfrm>
        </p:grpSpPr>
        <p:sp>
          <p:nvSpPr>
            <p:cNvPr id="44056" name="文本框 849924"/>
            <p:cNvSpPr txBox="1"/>
            <p:nvPr/>
          </p:nvSpPr>
          <p:spPr>
            <a:xfrm>
              <a:off x="3152" y="2795"/>
              <a:ext cx="2608" cy="676"/>
            </a:xfrm>
            <a:prstGeom prst="rect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沿海地区气温日、年较差小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500" b="1" dirty="0">
                  <a:latin typeface="Verdana" panose="020B0604030504040204" pitchFamily="34" charset="0"/>
                  <a:ea typeface="宋体" panose="02010600030101010101" pitchFamily="2" charset="-122"/>
                </a:rPr>
                <a:t>内陆地区气温日、年较差大</a:t>
              </a:r>
              <a:endParaRPr lang="zh-CN" altLang="en-US" sz="2500" b="1" dirty="0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4057" name="直接连接符 849945"/>
            <p:cNvSpPr/>
            <p:nvPr/>
          </p:nvSpPr>
          <p:spPr>
            <a:xfrm>
              <a:off x="3016" y="3158"/>
              <a:ext cx="136" cy="0"/>
            </a:xfrm>
            <a:prstGeom prst="line">
              <a:avLst/>
            </a:prstGeom>
            <a:ln w="76200" cap="flat" cmpd="sng">
              <a:solidFill>
                <a:srgbClr val="CC00FF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4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49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4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499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499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99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99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4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26" grpId="0" animBg="1"/>
      <p:bldP spid="849928" grpId="0" animBg="1"/>
      <p:bldP spid="8499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81" name="文本框 769035"/>
          <p:cNvSpPr txBox="1"/>
          <p:nvPr/>
        </p:nvSpPr>
        <p:spPr>
          <a:xfrm>
            <a:off x="1042988" y="1916113"/>
            <a:ext cx="74898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1.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海洋上的气温变化有滞后效应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.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46082" name="文本框 769036"/>
          <p:cNvSpPr txBox="1"/>
          <p:nvPr/>
        </p:nvSpPr>
        <p:spPr>
          <a:xfrm>
            <a:off x="1042988" y="2708275"/>
            <a:ext cx="7561262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2.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海洋使大气温度变化比较和缓 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(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日较差与年较差小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) .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46083" name="矩形 769037"/>
          <p:cNvSpPr/>
          <p:nvPr/>
        </p:nvSpPr>
        <p:spPr>
          <a:xfrm>
            <a:off x="827088" y="1268413"/>
            <a:ext cx="7561262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</a:t>
            </a:r>
            <a:r>
              <a:rPr lang="zh-CN" altLang="en-US" sz="4000" b="1" dirty="0"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海洋对大气温度的调节作用</a:t>
            </a:r>
            <a:endParaRPr lang="zh-CN" altLang="en-US" sz="4000" b="1" dirty="0">
              <a:solidFill>
                <a:srgbClr val="CC00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95299" name="文本框 695298"/>
          <p:cNvSpPr txBox="1"/>
          <p:nvPr/>
        </p:nvSpPr>
        <p:spPr>
          <a:xfrm>
            <a:off x="3276600" y="333375"/>
            <a:ext cx="1728788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noProof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归纳</a:t>
            </a:r>
            <a:endParaRPr lang="zh-CN" altLang="en-US" sz="44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grpSp>
        <p:nvGrpSpPr>
          <p:cNvPr id="695309" name="组合 695308"/>
          <p:cNvGrpSpPr/>
          <p:nvPr/>
        </p:nvGrpSpPr>
        <p:grpSpPr>
          <a:xfrm>
            <a:off x="395288" y="1196975"/>
            <a:ext cx="8424862" cy="4881563"/>
            <a:chOff x="249" y="754"/>
            <a:chExt cx="5307" cy="3075"/>
          </a:xfrm>
        </p:grpSpPr>
        <p:sp>
          <p:nvSpPr>
            <p:cNvPr id="48131" name="文本框 695297"/>
            <p:cNvSpPr txBox="1"/>
            <p:nvPr/>
          </p:nvSpPr>
          <p:spPr>
            <a:xfrm>
              <a:off x="249" y="1933"/>
              <a:ext cx="5216" cy="8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★</a:t>
              </a:r>
              <a:r>
                <a:rPr lang="zh-CN" altLang="en-US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　海洋对大气温度具有调节作用</a:t>
              </a:r>
              <a:r>
                <a:rPr lang="zh-CN" altLang="en-US" sz="2800" b="1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（主要体现在：</a:t>
              </a:r>
              <a:r>
                <a:rPr lang="zh-CN" altLang="en-US" sz="2800" b="1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滞后效应及对气温起和缓作用</a:t>
              </a:r>
              <a:r>
                <a:rPr lang="zh-CN" altLang="en-US" sz="2800" b="1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endParaRPr lang="zh-CN" altLang="en-US" sz="28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32" name="文本框 695300"/>
            <p:cNvSpPr txBox="1"/>
            <p:nvPr/>
          </p:nvSpPr>
          <p:spPr>
            <a:xfrm>
              <a:off x="249" y="754"/>
              <a:ext cx="5137" cy="4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★</a:t>
              </a:r>
              <a:r>
                <a:rPr lang="zh-CN" altLang="en-US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　海洋是大气中水汽的主要来源</a:t>
              </a:r>
              <a:endPara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33" name="文本框 695301"/>
            <p:cNvSpPr txBox="1"/>
            <p:nvPr/>
          </p:nvSpPr>
          <p:spPr>
            <a:xfrm>
              <a:off x="249" y="2614"/>
              <a:ext cx="5136" cy="4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★</a:t>
              </a:r>
              <a:r>
                <a:rPr lang="zh-CN" altLang="en-US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　海洋是地球表层最大的碳储存库</a:t>
              </a:r>
              <a:endPara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34" name="文本框 695305"/>
            <p:cNvSpPr txBox="1"/>
            <p:nvPr/>
          </p:nvSpPr>
          <p:spPr>
            <a:xfrm>
              <a:off x="249" y="1207"/>
              <a:ext cx="5307" cy="8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★</a:t>
              </a:r>
              <a:r>
                <a:rPr lang="zh-CN" altLang="en-US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　海洋是大气最主要的热量储存库</a:t>
              </a:r>
              <a:r>
                <a:rPr lang="zh-CN" altLang="en-US" sz="2800" b="1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（主要通过潜能输送、以水汽为载体进行海</a:t>
              </a:r>
              <a:r>
                <a:rPr lang="en-US" altLang="zh-CN" sz="2800" b="1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—</a:t>
              </a:r>
              <a:r>
                <a:rPr lang="zh-CN" altLang="en-US" sz="2800" b="1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气间的热量交换）</a:t>
              </a:r>
              <a:endParaRPr lang="zh-CN" altLang="en-US" sz="28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135" name="文本框 695306"/>
            <p:cNvSpPr txBox="1"/>
            <p:nvPr/>
          </p:nvSpPr>
          <p:spPr>
            <a:xfrm>
              <a:off x="249" y="3022"/>
              <a:ext cx="5136" cy="807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>
              <a:spAutoFit/>
            </a:bodyPr>
            <a:p>
              <a:pPr>
                <a:lnSpc>
                  <a:spcPct val="130000"/>
                </a:lnSpc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★</a:t>
              </a:r>
              <a:r>
                <a:rPr lang="zh-CN" altLang="en-US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　海</a:t>
              </a:r>
              <a:r>
                <a:rPr lang="en-US" altLang="zh-CN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-</a:t>
              </a:r>
              <a:r>
                <a:rPr lang="zh-CN" altLang="en-US" sz="32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气之间氧气交换</a:t>
              </a:r>
              <a:r>
                <a:rPr lang="zh-CN" altLang="en-US" sz="2800" b="1" dirty="0"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（海洋与森林并称地球的两叶肺）</a:t>
              </a:r>
              <a:endParaRPr lang="zh-CN" altLang="en-US" sz="28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0178" name="矩形 838657"/>
          <p:cNvSpPr/>
          <p:nvPr/>
        </p:nvSpPr>
        <p:spPr>
          <a:xfrm>
            <a:off x="250825" y="1341438"/>
            <a:ext cx="316865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6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自主学习：</a:t>
            </a:r>
            <a:endParaRPr lang="zh-CN" altLang="en-US" sz="66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0179" name="文本框 838658"/>
          <p:cNvSpPr txBox="1"/>
          <p:nvPr/>
        </p:nvSpPr>
        <p:spPr>
          <a:xfrm>
            <a:off x="3563938" y="1341438"/>
            <a:ext cx="5329237" cy="946150"/>
          </a:xfrm>
          <a:prstGeom prst="rect">
            <a:avLst/>
          </a:prstGeom>
          <a:solidFill>
            <a:schemeClr val="bg1">
              <a:alpha val="62000"/>
            </a:schemeClr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</a:t>
            </a:r>
            <a:r>
              <a:rPr lang="en-US" altLang="zh-CN" sz="28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---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气相互作用对全球水、热平衡起的作用是什么？</a:t>
            </a:r>
            <a:endParaRPr lang="zh-CN" altLang="en-US" sz="28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38661" name="矩形 838660">
            <a:hlinkClick r:id="rId1" action="ppaction://hlinksldjump"/>
          </p:cNvPr>
          <p:cNvSpPr/>
          <p:nvPr/>
        </p:nvSpPr>
        <p:spPr>
          <a:xfrm>
            <a:off x="0" y="3068638"/>
            <a:ext cx="9144000" cy="10668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为什么几百万年来，地球上的总水量几乎保持不变？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38662" name="矩形 838661">
            <a:hlinkClick r:id="rId2" action="ppaction://hlinksldjump"/>
          </p:cNvPr>
          <p:cNvSpPr/>
          <p:nvPr/>
        </p:nvSpPr>
        <p:spPr>
          <a:xfrm>
            <a:off x="0" y="4148138"/>
            <a:ext cx="9144000" cy="155416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在南北纬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30°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之间的海区获得太阳辐射量大于支出量而有盈余，但该海区的海水温度为什么不会持续上升？</a:t>
            </a:r>
            <a:endParaRPr lang="zh-CN" altLang="en-US" sz="3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8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8661" grpId="0" animBg="1"/>
      <p:bldP spid="8386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869435" name="组合 869434"/>
          <p:cNvGrpSpPr/>
          <p:nvPr/>
        </p:nvGrpSpPr>
        <p:grpSpPr>
          <a:xfrm>
            <a:off x="755650" y="1700213"/>
            <a:ext cx="7272338" cy="4708525"/>
            <a:chOff x="476" y="391"/>
            <a:chExt cx="4717" cy="3221"/>
          </a:xfrm>
        </p:grpSpPr>
        <p:grpSp>
          <p:nvGrpSpPr>
            <p:cNvPr id="52226" name="组合 869391"/>
            <p:cNvGrpSpPr/>
            <p:nvPr/>
          </p:nvGrpSpPr>
          <p:grpSpPr>
            <a:xfrm>
              <a:off x="657" y="2251"/>
              <a:ext cx="2714" cy="1323"/>
              <a:chOff x="657" y="2251"/>
              <a:chExt cx="2714" cy="1323"/>
            </a:xfrm>
          </p:grpSpPr>
          <p:grpSp>
            <p:nvGrpSpPr>
              <p:cNvPr id="52227" name="组合 869388"/>
              <p:cNvGrpSpPr/>
              <p:nvPr/>
            </p:nvGrpSpPr>
            <p:grpSpPr>
              <a:xfrm>
                <a:off x="657" y="2251"/>
                <a:ext cx="2714" cy="1323"/>
                <a:chOff x="657" y="2251"/>
                <a:chExt cx="2714" cy="1323"/>
              </a:xfrm>
            </p:grpSpPr>
            <p:sp>
              <p:nvSpPr>
                <p:cNvPr id="52228" name="任意多边形 869380"/>
                <p:cNvSpPr/>
                <p:nvPr/>
              </p:nvSpPr>
              <p:spPr>
                <a:xfrm>
                  <a:off x="657" y="2251"/>
                  <a:ext cx="635" cy="363"/>
                </a:xfrm>
                <a:custGeom>
                  <a:avLst/>
                  <a:gdLst/>
                  <a:ahLst/>
                  <a:cxnLst/>
                  <a:pathLst>
                    <a:path w="635" h="363">
                      <a:moveTo>
                        <a:pt x="0" y="0"/>
                      </a:moveTo>
                      <a:cubicBezTo>
                        <a:pt x="61" y="22"/>
                        <a:pt x="122" y="45"/>
                        <a:pt x="182" y="90"/>
                      </a:cubicBezTo>
                      <a:cubicBezTo>
                        <a:pt x="242" y="135"/>
                        <a:pt x="287" y="226"/>
                        <a:pt x="363" y="272"/>
                      </a:cubicBezTo>
                      <a:cubicBezTo>
                        <a:pt x="439" y="318"/>
                        <a:pt x="537" y="340"/>
                        <a:pt x="635" y="363"/>
                      </a:cubicBezTo>
                    </a:path>
                  </a:pathLst>
                </a:cu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2229" name="任意多边形 869381"/>
                <p:cNvSpPr/>
                <p:nvPr/>
              </p:nvSpPr>
              <p:spPr>
                <a:xfrm>
                  <a:off x="930" y="2349"/>
                  <a:ext cx="499" cy="265"/>
                </a:xfrm>
                <a:custGeom>
                  <a:avLst/>
                  <a:gdLst/>
                  <a:ahLst/>
                  <a:cxnLst/>
                  <a:pathLst>
                    <a:path w="499" h="265">
                      <a:moveTo>
                        <a:pt x="0" y="38"/>
                      </a:moveTo>
                      <a:cubicBezTo>
                        <a:pt x="71" y="19"/>
                        <a:pt x="143" y="0"/>
                        <a:pt x="226" y="38"/>
                      </a:cubicBezTo>
                      <a:cubicBezTo>
                        <a:pt x="309" y="76"/>
                        <a:pt x="404" y="170"/>
                        <a:pt x="499" y="265"/>
                      </a:cubicBezTo>
                    </a:path>
                  </a:pathLst>
                </a:cu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2230" name="任意多边形 869382"/>
                <p:cNvSpPr/>
                <p:nvPr/>
              </p:nvSpPr>
              <p:spPr>
                <a:xfrm>
                  <a:off x="703" y="2553"/>
                  <a:ext cx="2668" cy="1021"/>
                </a:xfrm>
                <a:custGeom>
                  <a:avLst/>
                  <a:gdLst/>
                  <a:ahLst/>
                  <a:cxnLst/>
                  <a:pathLst>
                    <a:path w="2668" h="1021">
                      <a:moveTo>
                        <a:pt x="544" y="15"/>
                      </a:moveTo>
                      <a:cubicBezTo>
                        <a:pt x="563" y="7"/>
                        <a:pt x="582" y="0"/>
                        <a:pt x="635" y="15"/>
                      </a:cubicBezTo>
                      <a:cubicBezTo>
                        <a:pt x="688" y="30"/>
                        <a:pt x="794" y="61"/>
                        <a:pt x="862" y="106"/>
                      </a:cubicBezTo>
                      <a:cubicBezTo>
                        <a:pt x="930" y="151"/>
                        <a:pt x="975" y="249"/>
                        <a:pt x="1043" y="287"/>
                      </a:cubicBezTo>
                      <a:cubicBezTo>
                        <a:pt x="1111" y="325"/>
                        <a:pt x="1194" y="303"/>
                        <a:pt x="1270" y="333"/>
                      </a:cubicBezTo>
                      <a:cubicBezTo>
                        <a:pt x="1346" y="363"/>
                        <a:pt x="1414" y="446"/>
                        <a:pt x="1497" y="469"/>
                      </a:cubicBezTo>
                      <a:cubicBezTo>
                        <a:pt x="1580" y="492"/>
                        <a:pt x="1671" y="446"/>
                        <a:pt x="1769" y="469"/>
                      </a:cubicBezTo>
                      <a:cubicBezTo>
                        <a:pt x="1867" y="492"/>
                        <a:pt x="1950" y="552"/>
                        <a:pt x="2086" y="605"/>
                      </a:cubicBezTo>
                      <a:cubicBezTo>
                        <a:pt x="2222" y="658"/>
                        <a:pt x="2502" y="741"/>
                        <a:pt x="2585" y="786"/>
                      </a:cubicBezTo>
                      <a:cubicBezTo>
                        <a:pt x="2668" y="831"/>
                        <a:pt x="2645" y="862"/>
                        <a:pt x="2585" y="877"/>
                      </a:cubicBezTo>
                      <a:cubicBezTo>
                        <a:pt x="2525" y="892"/>
                        <a:pt x="2381" y="862"/>
                        <a:pt x="2222" y="877"/>
                      </a:cubicBezTo>
                      <a:cubicBezTo>
                        <a:pt x="2063" y="892"/>
                        <a:pt x="1822" y="945"/>
                        <a:pt x="1633" y="968"/>
                      </a:cubicBezTo>
                      <a:cubicBezTo>
                        <a:pt x="1444" y="991"/>
                        <a:pt x="1285" y="1021"/>
                        <a:pt x="1088" y="1013"/>
                      </a:cubicBezTo>
                      <a:cubicBezTo>
                        <a:pt x="891" y="1005"/>
                        <a:pt x="634" y="945"/>
                        <a:pt x="453" y="922"/>
                      </a:cubicBezTo>
                      <a:cubicBezTo>
                        <a:pt x="272" y="899"/>
                        <a:pt x="136" y="888"/>
                        <a:pt x="0" y="877"/>
                      </a:cubicBezTo>
                    </a:path>
                  </a:pathLst>
                </a:cu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2231" name="任意多边形 869383"/>
                <p:cNvSpPr/>
                <p:nvPr/>
              </p:nvSpPr>
              <p:spPr>
                <a:xfrm>
                  <a:off x="839" y="2742"/>
                  <a:ext cx="726" cy="371"/>
                </a:xfrm>
                <a:custGeom>
                  <a:avLst/>
                  <a:gdLst/>
                  <a:ahLst/>
                  <a:cxnLst/>
                  <a:pathLst>
                    <a:path w="726" h="371">
                      <a:moveTo>
                        <a:pt x="0" y="189"/>
                      </a:moveTo>
                      <a:cubicBezTo>
                        <a:pt x="0" y="102"/>
                        <a:pt x="0" y="16"/>
                        <a:pt x="91" y="8"/>
                      </a:cubicBezTo>
                      <a:cubicBezTo>
                        <a:pt x="182" y="0"/>
                        <a:pt x="438" y="84"/>
                        <a:pt x="544" y="144"/>
                      </a:cubicBezTo>
                      <a:cubicBezTo>
                        <a:pt x="650" y="204"/>
                        <a:pt x="688" y="287"/>
                        <a:pt x="726" y="371"/>
                      </a:cubicBezTo>
                    </a:path>
                  </a:pathLst>
                </a:cu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2232" name="任意多边形 869384"/>
                <p:cNvSpPr/>
                <p:nvPr/>
              </p:nvSpPr>
              <p:spPr>
                <a:xfrm>
                  <a:off x="1429" y="2825"/>
                  <a:ext cx="680" cy="158"/>
                </a:xfrm>
                <a:custGeom>
                  <a:avLst/>
                  <a:gdLst/>
                  <a:ahLst/>
                  <a:cxnLst/>
                  <a:pathLst>
                    <a:path w="680" h="158">
                      <a:moveTo>
                        <a:pt x="0" y="15"/>
                      </a:moveTo>
                      <a:cubicBezTo>
                        <a:pt x="15" y="7"/>
                        <a:pt x="30" y="0"/>
                        <a:pt x="90" y="15"/>
                      </a:cubicBezTo>
                      <a:cubicBezTo>
                        <a:pt x="150" y="30"/>
                        <a:pt x="294" y="83"/>
                        <a:pt x="362" y="106"/>
                      </a:cubicBezTo>
                      <a:cubicBezTo>
                        <a:pt x="430" y="129"/>
                        <a:pt x="445" y="144"/>
                        <a:pt x="498" y="151"/>
                      </a:cubicBezTo>
                      <a:cubicBezTo>
                        <a:pt x="551" y="158"/>
                        <a:pt x="650" y="151"/>
                        <a:pt x="680" y="151"/>
                      </a:cubicBezTo>
                    </a:path>
                  </a:pathLst>
                </a:cu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2233" name="任意多边形 869385"/>
                <p:cNvSpPr/>
                <p:nvPr/>
              </p:nvSpPr>
              <p:spPr>
                <a:xfrm>
                  <a:off x="2381" y="3113"/>
                  <a:ext cx="522" cy="317"/>
                </a:xfrm>
                <a:custGeom>
                  <a:avLst/>
                  <a:gdLst/>
                  <a:ahLst/>
                  <a:cxnLst/>
                  <a:pathLst>
                    <a:path w="522" h="317">
                      <a:moveTo>
                        <a:pt x="0" y="0"/>
                      </a:moveTo>
                      <a:cubicBezTo>
                        <a:pt x="193" y="68"/>
                        <a:pt x="386" y="136"/>
                        <a:pt x="454" y="181"/>
                      </a:cubicBezTo>
                      <a:cubicBezTo>
                        <a:pt x="522" y="226"/>
                        <a:pt x="461" y="257"/>
                        <a:pt x="408" y="272"/>
                      </a:cubicBezTo>
                      <a:cubicBezTo>
                        <a:pt x="355" y="287"/>
                        <a:pt x="204" y="265"/>
                        <a:pt x="136" y="272"/>
                      </a:cubicBezTo>
                      <a:cubicBezTo>
                        <a:pt x="68" y="279"/>
                        <a:pt x="34" y="298"/>
                        <a:pt x="0" y="317"/>
                      </a:cubicBezTo>
                    </a:path>
                  </a:pathLst>
                </a:cu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2234" name="任意多边形 869386"/>
                <p:cNvSpPr/>
                <p:nvPr/>
              </p:nvSpPr>
              <p:spPr>
                <a:xfrm>
                  <a:off x="1277" y="2840"/>
                  <a:ext cx="333" cy="182"/>
                </a:xfrm>
                <a:custGeom>
                  <a:avLst/>
                  <a:gdLst/>
                  <a:ahLst/>
                  <a:cxnLst/>
                  <a:pathLst>
                    <a:path w="333" h="182">
                      <a:moveTo>
                        <a:pt x="152" y="0"/>
                      </a:moveTo>
                      <a:cubicBezTo>
                        <a:pt x="91" y="15"/>
                        <a:pt x="30" y="31"/>
                        <a:pt x="15" y="46"/>
                      </a:cubicBezTo>
                      <a:cubicBezTo>
                        <a:pt x="0" y="61"/>
                        <a:pt x="8" y="68"/>
                        <a:pt x="61" y="91"/>
                      </a:cubicBezTo>
                      <a:cubicBezTo>
                        <a:pt x="114" y="114"/>
                        <a:pt x="223" y="148"/>
                        <a:pt x="333" y="182"/>
                      </a:cubicBezTo>
                    </a:path>
                  </a:pathLst>
                </a:cu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52235" name="任意多边形 869387"/>
                <p:cNvSpPr/>
                <p:nvPr/>
              </p:nvSpPr>
              <p:spPr>
                <a:xfrm>
                  <a:off x="793" y="3022"/>
                  <a:ext cx="1581" cy="378"/>
                </a:xfrm>
                <a:custGeom>
                  <a:avLst/>
                  <a:gdLst/>
                  <a:ahLst/>
                  <a:cxnLst/>
                  <a:pathLst>
                    <a:path w="1581" h="378">
                      <a:moveTo>
                        <a:pt x="817" y="0"/>
                      </a:moveTo>
                      <a:cubicBezTo>
                        <a:pt x="911" y="30"/>
                        <a:pt x="1006" y="61"/>
                        <a:pt x="1044" y="91"/>
                      </a:cubicBezTo>
                      <a:cubicBezTo>
                        <a:pt x="1082" y="121"/>
                        <a:pt x="1021" y="151"/>
                        <a:pt x="1044" y="181"/>
                      </a:cubicBezTo>
                      <a:cubicBezTo>
                        <a:pt x="1067" y="211"/>
                        <a:pt x="1097" y="257"/>
                        <a:pt x="1180" y="272"/>
                      </a:cubicBezTo>
                      <a:cubicBezTo>
                        <a:pt x="1263" y="287"/>
                        <a:pt x="1505" y="257"/>
                        <a:pt x="1543" y="272"/>
                      </a:cubicBezTo>
                      <a:cubicBezTo>
                        <a:pt x="1581" y="287"/>
                        <a:pt x="1535" y="348"/>
                        <a:pt x="1407" y="363"/>
                      </a:cubicBezTo>
                      <a:cubicBezTo>
                        <a:pt x="1279" y="378"/>
                        <a:pt x="1007" y="371"/>
                        <a:pt x="772" y="363"/>
                      </a:cubicBezTo>
                      <a:cubicBezTo>
                        <a:pt x="537" y="355"/>
                        <a:pt x="268" y="336"/>
                        <a:pt x="0" y="317"/>
                      </a:cubicBezTo>
                    </a:path>
                  </a:pathLst>
                </a:custGeom>
                <a:solidFill>
                  <a:schemeClr val="accent1"/>
                </a:solidFill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52236" name="矩形 869390"/>
              <p:cNvSpPr/>
              <p:nvPr/>
            </p:nvSpPr>
            <p:spPr>
              <a:xfrm>
                <a:off x="975" y="2976"/>
                <a:ext cx="583" cy="35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zh-CN" altLang="en-US" sz="2800" b="1" dirty="0">
                    <a:solidFill>
                      <a:srgbClr val="0000FF"/>
                    </a:solidFill>
                    <a:latin typeface="Verdana" panose="020B0604030504040204" pitchFamily="34" charset="0"/>
                    <a:ea typeface="宋体" panose="02010600030101010101" pitchFamily="2" charset="-122"/>
                  </a:rPr>
                  <a:t>大陆</a:t>
                </a:r>
                <a:endPara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2237" name="组合 869401"/>
            <p:cNvGrpSpPr/>
            <p:nvPr/>
          </p:nvGrpSpPr>
          <p:grpSpPr>
            <a:xfrm>
              <a:off x="2018" y="2886"/>
              <a:ext cx="3175" cy="726"/>
              <a:chOff x="2018" y="2886"/>
              <a:chExt cx="3175" cy="726"/>
            </a:xfrm>
          </p:grpSpPr>
          <p:sp>
            <p:nvSpPr>
              <p:cNvPr id="52238" name="直接连接符 869392"/>
              <p:cNvSpPr/>
              <p:nvPr/>
            </p:nvSpPr>
            <p:spPr>
              <a:xfrm>
                <a:off x="2018" y="2886"/>
                <a:ext cx="3175" cy="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239" name="直接连接符 869393"/>
              <p:cNvSpPr/>
              <p:nvPr/>
            </p:nvSpPr>
            <p:spPr>
              <a:xfrm>
                <a:off x="2290" y="2976"/>
                <a:ext cx="2903" cy="0"/>
              </a:xfrm>
              <a:prstGeom prst="line">
                <a:avLst/>
              </a:prstGeom>
              <a:ln w="28575" cap="flat" cmpd="sng">
                <a:solidFill>
                  <a:srgbClr val="0066FF"/>
                </a:solidFill>
                <a:prstDash val="lg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240" name="直接连接符 869394"/>
              <p:cNvSpPr/>
              <p:nvPr/>
            </p:nvSpPr>
            <p:spPr>
              <a:xfrm>
                <a:off x="2653" y="3067"/>
                <a:ext cx="2540" cy="0"/>
              </a:xfrm>
              <a:prstGeom prst="line">
                <a:avLst/>
              </a:prstGeom>
              <a:ln w="28575" cap="flat" cmpd="sng">
                <a:solidFill>
                  <a:srgbClr val="0066FF"/>
                </a:solidFill>
                <a:prstDash val="lg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241" name="直接连接符 869395"/>
              <p:cNvSpPr/>
              <p:nvPr/>
            </p:nvSpPr>
            <p:spPr>
              <a:xfrm>
                <a:off x="2925" y="3158"/>
                <a:ext cx="2268" cy="0"/>
              </a:xfrm>
              <a:prstGeom prst="line">
                <a:avLst/>
              </a:prstGeom>
              <a:ln w="28575" cap="flat" cmpd="sng">
                <a:solidFill>
                  <a:srgbClr val="0066FF"/>
                </a:solidFill>
                <a:prstDash val="lg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242" name="直接连接符 869396"/>
              <p:cNvSpPr/>
              <p:nvPr/>
            </p:nvSpPr>
            <p:spPr>
              <a:xfrm>
                <a:off x="3152" y="3249"/>
                <a:ext cx="2041" cy="0"/>
              </a:xfrm>
              <a:prstGeom prst="line">
                <a:avLst/>
              </a:prstGeom>
              <a:ln w="28575" cap="flat" cmpd="sng">
                <a:solidFill>
                  <a:srgbClr val="0066FF"/>
                </a:solidFill>
                <a:prstDash val="lg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243" name="直接连接符 869397"/>
              <p:cNvSpPr/>
              <p:nvPr/>
            </p:nvSpPr>
            <p:spPr>
              <a:xfrm>
                <a:off x="3334" y="3385"/>
                <a:ext cx="1859" cy="0"/>
              </a:xfrm>
              <a:prstGeom prst="line">
                <a:avLst/>
              </a:prstGeom>
              <a:ln w="28575" cap="flat" cmpd="sng">
                <a:solidFill>
                  <a:srgbClr val="0066FF"/>
                </a:solidFill>
                <a:prstDash val="lg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244" name="直接连接符 869398"/>
              <p:cNvSpPr/>
              <p:nvPr/>
            </p:nvSpPr>
            <p:spPr>
              <a:xfrm>
                <a:off x="2744" y="3521"/>
                <a:ext cx="2449" cy="0"/>
              </a:xfrm>
              <a:prstGeom prst="line">
                <a:avLst/>
              </a:prstGeom>
              <a:ln w="28575" cap="flat" cmpd="sng">
                <a:solidFill>
                  <a:srgbClr val="0066FF"/>
                </a:solidFill>
                <a:prstDash val="lg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52245" name="直接连接符 869399"/>
              <p:cNvSpPr/>
              <p:nvPr/>
            </p:nvSpPr>
            <p:spPr>
              <a:xfrm>
                <a:off x="2064" y="3612"/>
                <a:ext cx="3129" cy="0"/>
              </a:xfrm>
              <a:prstGeom prst="line">
                <a:avLst/>
              </a:prstGeom>
              <a:ln w="28575" cap="flat" cmpd="sng">
                <a:solidFill>
                  <a:srgbClr val="0066FF"/>
                </a:solidFill>
                <a:prstDash val="lgDash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52246" name="矩形 869400"/>
            <p:cNvSpPr/>
            <p:nvPr/>
          </p:nvSpPr>
          <p:spPr>
            <a:xfrm>
              <a:off x="3878" y="3114"/>
              <a:ext cx="583" cy="35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海洋</a:t>
              </a:r>
              <a:endPara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2247" name="下箭头 869402"/>
            <p:cNvSpPr/>
            <p:nvPr/>
          </p:nvSpPr>
          <p:spPr>
            <a:xfrm>
              <a:off x="4513" y="1706"/>
              <a:ext cx="317" cy="1134"/>
            </a:xfrm>
            <a:prstGeom prst="downArrow">
              <a:avLst>
                <a:gd name="adj1" fmla="val 50000"/>
                <a:gd name="adj2" fmla="val 89365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2248" name="下箭头 869403"/>
            <p:cNvSpPr/>
            <p:nvPr/>
          </p:nvSpPr>
          <p:spPr>
            <a:xfrm>
              <a:off x="839" y="1434"/>
              <a:ext cx="91" cy="726"/>
            </a:xfrm>
            <a:prstGeom prst="downArrow">
              <a:avLst>
                <a:gd name="adj1" fmla="val 50000"/>
                <a:gd name="adj2" fmla="val 199302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2249" name="左箭头 869404"/>
            <p:cNvSpPr/>
            <p:nvPr/>
          </p:nvSpPr>
          <p:spPr>
            <a:xfrm>
              <a:off x="1156" y="890"/>
              <a:ext cx="1543" cy="91"/>
            </a:xfrm>
            <a:prstGeom prst="leftArrow">
              <a:avLst>
                <a:gd name="adj1" fmla="val 50000"/>
                <a:gd name="adj2" fmla="val 423587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2250" name="任意多边形 869407"/>
            <p:cNvSpPr/>
            <p:nvPr/>
          </p:nvSpPr>
          <p:spPr>
            <a:xfrm rot="5400000">
              <a:off x="4354" y="823"/>
              <a:ext cx="416" cy="460"/>
            </a:xfrm>
            <a:custGeom>
              <a:avLst/>
              <a:gdLst/>
              <a:ahLst/>
              <a:cxnLst>
                <a:cxn ang="270">
                  <a:pos x="15126" y="0"/>
                </a:cxn>
                <a:cxn ang="90">
                  <a:pos x="15126" y="12158"/>
                </a:cxn>
                <a:cxn ang="90">
                  <a:pos x="3237" y="21600"/>
                </a:cxn>
                <a:cxn ang="0">
                  <a:pos x="21600" y="6079"/>
                </a:cxn>
              </a:cxnLst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1" name="任意多边形 869409"/>
            <p:cNvSpPr/>
            <p:nvPr/>
          </p:nvSpPr>
          <p:spPr>
            <a:xfrm rot="10800000">
              <a:off x="839" y="890"/>
              <a:ext cx="181" cy="181"/>
            </a:xfrm>
            <a:custGeom>
              <a:avLst/>
              <a:gdLst/>
              <a:ahLst/>
              <a:cxnLst>
                <a:cxn ang="270">
                  <a:pos x="15428" y="0"/>
                </a:cxn>
                <a:cxn ang="180">
                  <a:pos x="9257" y="7200"/>
                </a:cxn>
                <a:cxn ang="180">
                  <a:pos x="0" y="18000"/>
                </a:cxn>
                <a:cxn ang="90">
                  <a:pos x="9257" y="21600"/>
                </a:cxn>
                <a:cxn ang="0">
                  <a:pos x="18514" y="15000"/>
                </a:cxn>
                <a:cxn ang="0">
                  <a:pos x="21600" y="7200"/>
                </a:cxn>
              </a:cxnLst>
              <a:pathLst>
                <a:path w="21600" h="21600">
                  <a:moveTo>
                    <a:pt x="15428" y="0"/>
                  </a:moveTo>
                  <a:lnTo>
                    <a:pt x="9257" y="7200"/>
                  </a:lnTo>
                  <a:lnTo>
                    <a:pt x="12343" y="7200"/>
                  </a:lnTo>
                  <a:lnTo>
                    <a:pt x="12343" y="14400"/>
                  </a:lnTo>
                  <a:lnTo>
                    <a:pt x="0" y="14400"/>
                  </a:lnTo>
                  <a:lnTo>
                    <a:pt x="0" y="21600"/>
                  </a:lnTo>
                  <a:lnTo>
                    <a:pt x="18514" y="21600"/>
                  </a:lnTo>
                  <a:lnTo>
                    <a:pt x="18514" y="7200"/>
                  </a:lnTo>
                  <a:lnTo>
                    <a:pt x="21600" y="720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52" name="左箭头 869411"/>
            <p:cNvSpPr/>
            <p:nvPr/>
          </p:nvSpPr>
          <p:spPr>
            <a:xfrm rot="10800000">
              <a:off x="3334" y="799"/>
              <a:ext cx="816" cy="227"/>
            </a:xfrm>
            <a:prstGeom prst="leftArrow">
              <a:avLst>
                <a:gd name="adj1" fmla="val 50000"/>
                <a:gd name="adj2" fmla="val 89801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2253" name="矩形 869412"/>
            <p:cNvSpPr/>
            <p:nvPr/>
          </p:nvSpPr>
          <p:spPr>
            <a:xfrm>
              <a:off x="3470" y="1842"/>
              <a:ext cx="419" cy="31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505</a:t>
              </a:r>
              <a:endPara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54" name="矩形 869413"/>
            <p:cNvSpPr/>
            <p:nvPr/>
          </p:nvSpPr>
          <p:spPr>
            <a:xfrm>
              <a:off x="1927" y="1797"/>
              <a:ext cx="319" cy="31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72</a:t>
              </a:r>
              <a:endParaRPr lang="en-US" altLang="zh-CN" sz="24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55" name="矩形 869414"/>
            <p:cNvSpPr/>
            <p:nvPr/>
          </p:nvSpPr>
          <p:spPr>
            <a:xfrm>
              <a:off x="2699" y="1344"/>
              <a:ext cx="517" cy="31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蒸发</a:t>
              </a:r>
              <a:endPara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56" name="直接连接符 869415"/>
            <p:cNvSpPr/>
            <p:nvPr/>
          </p:nvSpPr>
          <p:spPr>
            <a:xfrm flipV="1">
              <a:off x="1519" y="2024"/>
              <a:ext cx="454" cy="454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dash"/>
              <a:round/>
              <a:headEnd type="none" w="med" len="med"/>
              <a:tailEnd type="triangle" w="med" len="med"/>
            </a:ln>
          </p:spPr>
        </p:sp>
        <p:sp>
          <p:nvSpPr>
            <p:cNvPr id="52257" name="直接连接符 869416"/>
            <p:cNvSpPr/>
            <p:nvPr/>
          </p:nvSpPr>
          <p:spPr>
            <a:xfrm flipV="1">
              <a:off x="2154" y="1162"/>
              <a:ext cx="681" cy="68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dash"/>
              <a:round/>
              <a:headEnd type="none" w="med" len="med"/>
              <a:tailEnd type="triangle" w="med" len="med"/>
            </a:ln>
          </p:spPr>
        </p:sp>
        <p:sp>
          <p:nvSpPr>
            <p:cNvPr id="52258" name="直接连接符 869417"/>
            <p:cNvSpPr/>
            <p:nvPr/>
          </p:nvSpPr>
          <p:spPr>
            <a:xfrm flipH="1" flipV="1">
              <a:off x="3742" y="2160"/>
              <a:ext cx="408" cy="680"/>
            </a:xfrm>
            <a:prstGeom prst="line">
              <a:avLst/>
            </a:prstGeom>
            <a:ln w="76200" cap="flat" cmpd="sng">
              <a:solidFill>
                <a:srgbClr val="0000FF"/>
              </a:solidFill>
              <a:prstDash val="dash"/>
              <a:round/>
              <a:headEnd type="none" w="med" len="med"/>
              <a:tailEnd type="triangle" w="med" len="med"/>
            </a:ln>
          </p:spPr>
        </p:sp>
        <p:sp>
          <p:nvSpPr>
            <p:cNvPr id="52259" name="直接连接符 869418"/>
            <p:cNvSpPr/>
            <p:nvPr/>
          </p:nvSpPr>
          <p:spPr>
            <a:xfrm flipH="1" flipV="1">
              <a:off x="3152" y="1162"/>
              <a:ext cx="408" cy="726"/>
            </a:xfrm>
            <a:prstGeom prst="line">
              <a:avLst/>
            </a:prstGeom>
            <a:ln w="76200" cap="flat" cmpd="sng">
              <a:solidFill>
                <a:srgbClr val="0000FF"/>
              </a:solidFill>
              <a:prstDash val="dash"/>
              <a:round/>
              <a:headEnd type="none" w="med" len="med"/>
              <a:tailEnd type="triangle" w="med" len="med"/>
            </a:ln>
          </p:spPr>
        </p:sp>
        <p:sp>
          <p:nvSpPr>
            <p:cNvPr id="52260" name="直接连接符 869420"/>
            <p:cNvSpPr/>
            <p:nvPr/>
          </p:nvSpPr>
          <p:spPr>
            <a:xfrm>
              <a:off x="1247" y="2387"/>
              <a:ext cx="272" cy="181"/>
            </a:xfrm>
            <a:prstGeom prst="line">
              <a:avLst/>
            </a:prstGeom>
            <a:ln w="57150" cap="flat" cmpd="sng">
              <a:solidFill>
                <a:srgbClr val="0099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52261" name="直接连接符 869421"/>
            <p:cNvSpPr/>
            <p:nvPr/>
          </p:nvSpPr>
          <p:spPr>
            <a:xfrm>
              <a:off x="884" y="2614"/>
              <a:ext cx="363" cy="136"/>
            </a:xfrm>
            <a:prstGeom prst="line">
              <a:avLst/>
            </a:prstGeom>
            <a:ln w="57150" cap="flat" cmpd="sng">
              <a:solidFill>
                <a:srgbClr val="0099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52262" name="直接连接符 869422"/>
            <p:cNvSpPr/>
            <p:nvPr/>
          </p:nvSpPr>
          <p:spPr>
            <a:xfrm>
              <a:off x="1610" y="2614"/>
              <a:ext cx="272" cy="181"/>
            </a:xfrm>
            <a:prstGeom prst="line">
              <a:avLst/>
            </a:prstGeom>
            <a:ln w="57150" cap="flat" cmpd="sng">
              <a:solidFill>
                <a:srgbClr val="0099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52263" name="直接连接符 869423"/>
            <p:cNvSpPr/>
            <p:nvPr/>
          </p:nvSpPr>
          <p:spPr>
            <a:xfrm>
              <a:off x="1338" y="2704"/>
              <a:ext cx="318" cy="91"/>
            </a:xfrm>
            <a:prstGeom prst="line">
              <a:avLst/>
            </a:prstGeom>
            <a:ln w="57150" cap="flat" cmpd="sng">
              <a:solidFill>
                <a:srgbClr val="0099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52264" name="矩形 869424"/>
            <p:cNvSpPr/>
            <p:nvPr/>
          </p:nvSpPr>
          <p:spPr>
            <a:xfrm>
              <a:off x="1655" y="2432"/>
              <a:ext cx="352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47</a:t>
              </a:r>
              <a:endPara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65" name="矩形 869425"/>
            <p:cNvSpPr/>
            <p:nvPr/>
          </p:nvSpPr>
          <p:spPr>
            <a:xfrm>
              <a:off x="1020" y="2085"/>
              <a:ext cx="550" cy="3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6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径流</a:t>
              </a:r>
              <a:endPara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66" name="矩形 869427"/>
            <p:cNvSpPr/>
            <p:nvPr/>
          </p:nvSpPr>
          <p:spPr>
            <a:xfrm>
              <a:off x="4195" y="1297"/>
              <a:ext cx="932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降水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458</a:t>
              </a:r>
              <a:endPara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67" name="矩形 869428"/>
            <p:cNvSpPr/>
            <p:nvPr/>
          </p:nvSpPr>
          <p:spPr>
            <a:xfrm>
              <a:off x="2744" y="527"/>
              <a:ext cx="583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水汽</a:t>
              </a:r>
              <a:endPara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68" name="矩形 869429"/>
            <p:cNvSpPr/>
            <p:nvPr/>
          </p:nvSpPr>
          <p:spPr>
            <a:xfrm>
              <a:off x="2789" y="754"/>
              <a:ext cx="468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577</a:t>
              </a:r>
              <a:endPara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69" name="矩形 869430"/>
            <p:cNvSpPr/>
            <p:nvPr/>
          </p:nvSpPr>
          <p:spPr>
            <a:xfrm>
              <a:off x="476" y="1071"/>
              <a:ext cx="932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降水</a:t>
              </a:r>
              <a:r>
                <a:rPr lang="en-US" altLang="zh-CN" sz="28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119</a:t>
              </a:r>
              <a:endPara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52270" name="组合 869433"/>
            <p:cNvGrpSpPr/>
            <p:nvPr/>
          </p:nvGrpSpPr>
          <p:grpSpPr>
            <a:xfrm>
              <a:off x="839" y="391"/>
              <a:ext cx="1474" cy="403"/>
              <a:chOff x="3757" y="70"/>
              <a:chExt cx="1474" cy="403"/>
            </a:xfrm>
          </p:grpSpPr>
          <p:sp>
            <p:nvSpPr>
              <p:cNvPr id="52271" name="矩形 869431"/>
              <p:cNvSpPr/>
              <p:nvPr/>
            </p:nvSpPr>
            <p:spPr>
              <a:xfrm>
                <a:off x="3757" y="118"/>
                <a:ext cx="1397" cy="35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b="1" dirty="0">
                    <a:solidFill>
                      <a:srgbClr val="0000FF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单位</a:t>
                </a:r>
                <a:r>
                  <a:rPr lang="en-US" altLang="zh-CN" sz="2800" b="1">
                    <a:solidFill>
                      <a:srgbClr val="0000FF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/1000</a:t>
                </a:r>
                <a:r>
                  <a:rPr lang="zh-CN" altLang="en-US" sz="2800" b="1">
                    <a:solidFill>
                      <a:srgbClr val="0000FF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㎞</a:t>
                </a:r>
                <a:endParaRPr lang="zh-CN" altLang="en-US" sz="28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52272" name="矩形 869432"/>
              <p:cNvSpPr/>
              <p:nvPr/>
            </p:nvSpPr>
            <p:spPr>
              <a:xfrm>
                <a:off x="5012" y="70"/>
                <a:ext cx="219" cy="31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p>
                <a:r>
                  <a:rPr lang="en-US" altLang="zh-CN" sz="2400" b="1">
                    <a:solidFill>
                      <a:srgbClr val="0000FF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endParaRPr lang="en-US" altLang="zh-CN" sz="24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69440" name="组合 869439"/>
          <p:cNvGrpSpPr/>
          <p:nvPr/>
        </p:nvGrpSpPr>
        <p:grpSpPr>
          <a:xfrm>
            <a:off x="468313" y="0"/>
            <a:ext cx="7464425" cy="1479550"/>
            <a:chOff x="158" y="391"/>
            <a:chExt cx="4702" cy="932"/>
          </a:xfrm>
        </p:grpSpPr>
        <p:sp>
          <p:nvSpPr>
            <p:cNvPr id="52274" name="矩形 869436"/>
            <p:cNvSpPr/>
            <p:nvPr/>
          </p:nvSpPr>
          <p:spPr>
            <a:xfrm>
              <a:off x="2154" y="663"/>
              <a:ext cx="270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完成</a:t>
              </a:r>
              <a:r>
                <a:rPr lang="en-US" altLang="zh-CN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P39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活动题</a:t>
              </a:r>
              <a:r>
                <a:rPr lang="en-US" altLang="zh-CN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、</a:t>
              </a:r>
              <a:r>
                <a:rPr lang="en-US" altLang="zh-CN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28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两题。</a:t>
              </a:r>
              <a:endPara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75" name="矩形 869438"/>
            <p:cNvSpPr/>
            <p:nvPr/>
          </p:nvSpPr>
          <p:spPr>
            <a:xfrm rot="188159">
              <a:off x="158" y="391"/>
              <a:ext cx="1655" cy="932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2056"/>
                </a:avLst>
              </a:prstTxWarp>
              <a:normAutofit/>
            </a:bodyPr>
            <a:p>
              <a:pPr algn="ctr"/>
              <a:r>
                <a:rPr lang="zh-CN" altLang="en-US" sz="4000" b="1">
                  <a:ln w="9525" cap="flat" cmpd="sng">
                    <a:solidFill>
                      <a:srgbClr val="CC99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gradFill rotWithShape="0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220000" scaled="1"/>
                    <a:tileRect/>
                  </a:gradFill>
                  <a:effectLst>
                    <a:outerShdw dist="53882" dir="2699999" algn="ctr" rotWithShape="0">
                      <a:srgbClr val="9999FF">
                        <a:alpha val="80000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填表、计算、分析：</a:t>
              </a:r>
              <a:endParaRPr lang="zh-CN" altLang="en-US" sz="40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22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69443" name="组合 869442"/>
          <p:cNvGrpSpPr/>
          <p:nvPr/>
        </p:nvGrpSpPr>
        <p:grpSpPr>
          <a:xfrm>
            <a:off x="0" y="0"/>
            <a:ext cx="9144000" cy="1409700"/>
            <a:chOff x="0" y="663"/>
            <a:chExt cx="5760" cy="888"/>
          </a:xfrm>
        </p:grpSpPr>
        <p:sp>
          <p:nvSpPr>
            <p:cNvPr id="52277" name="矩形 869440"/>
            <p:cNvSpPr/>
            <p:nvPr/>
          </p:nvSpPr>
          <p:spPr>
            <a:xfrm>
              <a:off x="0" y="663"/>
              <a:ext cx="5760" cy="888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36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        </a:t>
              </a:r>
              <a:r>
                <a:rPr lang="zh-CN" altLang="en-US" sz="36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为什么几百万年来，地球上的总水量几乎保持不变？</a:t>
              </a:r>
              <a:endPara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278" name="矩形 869441"/>
            <p:cNvSpPr/>
            <p:nvPr/>
          </p:nvSpPr>
          <p:spPr>
            <a:xfrm>
              <a:off x="158" y="799"/>
              <a:ext cx="1620" cy="318"/>
            </a:xfrm>
            <a:prstGeom prst="rect">
              <a:avLst/>
            </a:prstGeom>
          </p:spPr>
          <p:txBody>
            <a:bodyPr wrap="none" fromWordArt="1">
              <a:prstTxWarp prst="textFadeUp">
                <a:avLst>
                  <a:gd name="adj" fmla="val 9991"/>
                </a:avLst>
              </a:prstTxWarp>
              <a:normAutofit/>
            </a:bodyPr>
            <a:p>
              <a:pPr algn="ctr"/>
              <a:r>
                <a:rPr lang="zh-CN" altLang="en-US" sz="4000">
                  <a:ln w="38100" cap="flat" cmpd="sng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gradFill rotWithShape="0">
                    <a:gsLst>
                      <a:gs pos="0">
                        <a:srgbClr val="520402"/>
                      </a:gs>
                      <a:gs pos="100000">
                        <a:srgbClr val="FFCC00"/>
                      </a:gs>
                    </a:gsLst>
                    <a:lin ang="5400000" scaled="1"/>
                    <a:tileRect/>
                  </a:gradFill>
                  <a:effectLst>
                    <a:outerShdw dist="35921" dir="2699999" sy="50000" rotWithShape="0">
                      <a:srgbClr val="875B0D">
                        <a:alpha val="70000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合作学习：</a:t>
              </a:r>
              <a:endParaRPr lang="zh-CN" altLang="en-US" sz="4000">
                <a:ln w="3810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69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69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869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54273" name="组合 917533"/>
          <p:cNvGrpSpPr/>
          <p:nvPr/>
        </p:nvGrpSpPr>
        <p:grpSpPr>
          <a:xfrm>
            <a:off x="179388" y="476250"/>
            <a:ext cx="8747125" cy="5695950"/>
            <a:chOff x="0" y="300"/>
            <a:chExt cx="5510" cy="3588"/>
          </a:xfrm>
        </p:grpSpPr>
        <p:sp>
          <p:nvSpPr>
            <p:cNvPr id="54274" name="文本框 917507"/>
            <p:cNvSpPr txBox="1"/>
            <p:nvPr/>
          </p:nvSpPr>
          <p:spPr>
            <a:xfrm>
              <a:off x="0" y="300"/>
              <a:ext cx="1020" cy="104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不同纬度海洋获得的太阳辐射量不同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75" name="矩形 917509"/>
            <p:cNvSpPr/>
            <p:nvPr/>
          </p:nvSpPr>
          <p:spPr>
            <a:xfrm>
              <a:off x="0" y="1888"/>
              <a:ext cx="1020" cy="123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不同纬度海洋与大陆对大气加热的差异</a:t>
              </a:r>
              <a:endParaRPr lang="zh-CN" altLang="en-US" sz="24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76" name="下箭头 917511"/>
            <p:cNvSpPr/>
            <p:nvPr/>
          </p:nvSpPr>
          <p:spPr>
            <a:xfrm>
              <a:off x="431" y="1344"/>
              <a:ext cx="182" cy="544"/>
            </a:xfrm>
            <a:prstGeom prst="downArrow">
              <a:avLst>
                <a:gd name="adj1" fmla="val 50000"/>
                <a:gd name="adj2" fmla="val 74669"/>
              </a:avLst>
            </a:prstGeom>
            <a:solidFill>
              <a:srgbClr val="CC00FF"/>
            </a:solidFill>
            <a:ln w="952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77" name="矩形 917513"/>
            <p:cNvSpPr/>
            <p:nvPr/>
          </p:nvSpPr>
          <p:spPr>
            <a:xfrm>
              <a:off x="1383" y="527"/>
              <a:ext cx="961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海洋上的大气环流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78" name="矩形 917514"/>
            <p:cNvSpPr/>
            <p:nvPr/>
          </p:nvSpPr>
          <p:spPr>
            <a:xfrm>
              <a:off x="1383" y="2160"/>
              <a:ext cx="972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海陆间季风环流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79" name="矩形 917515"/>
            <p:cNvSpPr/>
            <p:nvPr/>
          </p:nvSpPr>
          <p:spPr>
            <a:xfrm>
              <a:off x="2653" y="1117"/>
              <a:ext cx="324" cy="104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大气环流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0" name="矩形 917516"/>
            <p:cNvSpPr/>
            <p:nvPr/>
          </p:nvSpPr>
          <p:spPr>
            <a:xfrm>
              <a:off x="2426" y="2840"/>
              <a:ext cx="743" cy="32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风海流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1" name="矩形 917517"/>
            <p:cNvSpPr/>
            <p:nvPr/>
          </p:nvSpPr>
          <p:spPr>
            <a:xfrm>
              <a:off x="2018" y="3203"/>
              <a:ext cx="1145" cy="32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地转偏向力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2" name="矩形 917518"/>
            <p:cNvSpPr/>
            <p:nvPr/>
          </p:nvSpPr>
          <p:spPr>
            <a:xfrm>
              <a:off x="2426" y="3566"/>
              <a:ext cx="743" cy="32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密度流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3" name="矩形 917519"/>
            <p:cNvSpPr/>
            <p:nvPr/>
          </p:nvSpPr>
          <p:spPr>
            <a:xfrm>
              <a:off x="3470" y="3067"/>
              <a:ext cx="544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大洋环流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4" name="矩形 917520"/>
            <p:cNvSpPr/>
            <p:nvPr/>
          </p:nvSpPr>
          <p:spPr>
            <a:xfrm>
              <a:off x="4286" y="2160"/>
              <a:ext cx="1224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水分在不同地区的传输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5" name="矩形 917521"/>
            <p:cNvSpPr/>
            <p:nvPr/>
          </p:nvSpPr>
          <p:spPr>
            <a:xfrm>
              <a:off x="4377" y="754"/>
              <a:ext cx="998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地球上水分的平衡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6" name="右箭头 917522"/>
            <p:cNvSpPr/>
            <p:nvPr/>
          </p:nvSpPr>
          <p:spPr>
            <a:xfrm>
              <a:off x="1020" y="799"/>
              <a:ext cx="363" cy="182"/>
            </a:xfrm>
            <a:prstGeom prst="rightArrow">
              <a:avLst>
                <a:gd name="adj1" fmla="val 50000"/>
                <a:gd name="adj2" fmla="val 49825"/>
              </a:avLst>
            </a:prstGeom>
            <a:solidFill>
              <a:srgbClr val="CC00FF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7" name="右箭头 917523"/>
            <p:cNvSpPr/>
            <p:nvPr/>
          </p:nvSpPr>
          <p:spPr>
            <a:xfrm>
              <a:off x="1020" y="2341"/>
              <a:ext cx="363" cy="182"/>
            </a:xfrm>
            <a:prstGeom prst="rightArrow">
              <a:avLst>
                <a:gd name="adj1" fmla="val 50000"/>
                <a:gd name="adj2" fmla="val 49825"/>
              </a:avLst>
            </a:prstGeom>
            <a:solidFill>
              <a:srgbClr val="CC00FF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8" name="右大括号 917524"/>
            <p:cNvSpPr/>
            <p:nvPr/>
          </p:nvSpPr>
          <p:spPr>
            <a:xfrm>
              <a:off x="2381" y="845"/>
              <a:ext cx="227" cy="1633"/>
            </a:xfrm>
            <a:prstGeom prst="rightBrace">
              <a:avLst>
                <a:gd name="adj1" fmla="val 59815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4289" name="直接连接符 917525"/>
            <p:cNvSpPr/>
            <p:nvPr/>
          </p:nvSpPr>
          <p:spPr>
            <a:xfrm>
              <a:off x="2835" y="2205"/>
              <a:ext cx="0" cy="635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54290" name="右大括号 917526"/>
            <p:cNvSpPr/>
            <p:nvPr/>
          </p:nvSpPr>
          <p:spPr>
            <a:xfrm>
              <a:off x="3198" y="2976"/>
              <a:ext cx="226" cy="726"/>
            </a:xfrm>
            <a:prstGeom prst="rightBrace">
              <a:avLst>
                <a:gd name="adj1" fmla="val 26710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54291" name="组合 917531"/>
            <p:cNvGrpSpPr/>
            <p:nvPr/>
          </p:nvGrpSpPr>
          <p:grpSpPr>
            <a:xfrm>
              <a:off x="2971" y="1616"/>
              <a:ext cx="1315" cy="1723"/>
              <a:chOff x="2971" y="1616"/>
              <a:chExt cx="1315" cy="1723"/>
            </a:xfrm>
          </p:grpSpPr>
          <p:sp>
            <p:nvSpPr>
              <p:cNvPr id="54292" name="直接连接符 917527"/>
              <p:cNvSpPr/>
              <p:nvPr/>
            </p:nvSpPr>
            <p:spPr>
              <a:xfrm>
                <a:off x="2971" y="1616"/>
                <a:ext cx="1179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4293" name="直接连接符 917528"/>
              <p:cNvSpPr/>
              <p:nvPr/>
            </p:nvSpPr>
            <p:spPr>
              <a:xfrm>
                <a:off x="4014" y="3339"/>
                <a:ext cx="136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4294" name="直接连接符 917529"/>
              <p:cNvSpPr/>
              <p:nvPr/>
            </p:nvSpPr>
            <p:spPr>
              <a:xfrm flipV="1">
                <a:off x="4150" y="1616"/>
                <a:ext cx="0" cy="1723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54295" name="直接连接符 917530"/>
              <p:cNvSpPr/>
              <p:nvPr/>
            </p:nvSpPr>
            <p:spPr>
              <a:xfrm>
                <a:off x="4150" y="2432"/>
                <a:ext cx="136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sp>
          <p:nvSpPr>
            <p:cNvPr id="54296" name="上箭头 917532"/>
            <p:cNvSpPr/>
            <p:nvPr/>
          </p:nvSpPr>
          <p:spPr>
            <a:xfrm>
              <a:off x="4785" y="1344"/>
              <a:ext cx="227" cy="816"/>
            </a:xfrm>
            <a:prstGeom prst="upArrow">
              <a:avLst>
                <a:gd name="adj1" fmla="val 50000"/>
                <a:gd name="adj2" fmla="val 89801"/>
              </a:avLst>
            </a:prstGeom>
            <a:solidFill>
              <a:srgbClr val="CC00FF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870542" name="组合 870541"/>
          <p:cNvGrpSpPr/>
          <p:nvPr/>
        </p:nvGrpSpPr>
        <p:grpSpPr>
          <a:xfrm>
            <a:off x="250825" y="836613"/>
            <a:ext cx="8496300" cy="2881312"/>
            <a:chOff x="0" y="0"/>
            <a:chExt cx="5352" cy="1815"/>
          </a:xfrm>
        </p:grpSpPr>
        <p:sp>
          <p:nvSpPr>
            <p:cNvPr id="62466" name="矩形 870464"/>
            <p:cNvSpPr/>
            <p:nvPr/>
          </p:nvSpPr>
          <p:spPr>
            <a:xfrm>
              <a:off x="1701" y="210"/>
              <a:ext cx="1429" cy="80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不同纬度海洋与陆地对大气加热的差异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467" name="直接连接符 870476"/>
            <p:cNvSpPr/>
            <p:nvPr/>
          </p:nvSpPr>
          <p:spPr>
            <a:xfrm flipV="1">
              <a:off x="3152" y="935"/>
              <a:ext cx="454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62468" name="文本框 870480"/>
            <p:cNvSpPr txBox="1"/>
            <p:nvPr/>
          </p:nvSpPr>
          <p:spPr>
            <a:xfrm>
              <a:off x="0" y="181"/>
              <a:ext cx="1429" cy="80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不同纬度海洋获得的太阳辐射量不同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469" name="矩形 870481"/>
            <p:cNvSpPr/>
            <p:nvPr/>
          </p:nvSpPr>
          <p:spPr>
            <a:xfrm>
              <a:off x="3243" y="1253"/>
              <a:ext cx="1406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不同纬度海洋水温产生差异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470" name="直接连接符 870482"/>
            <p:cNvSpPr/>
            <p:nvPr/>
          </p:nvSpPr>
          <p:spPr>
            <a:xfrm flipV="1">
              <a:off x="1429" y="618"/>
              <a:ext cx="272" cy="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62471" name="直接连接符 870483"/>
            <p:cNvSpPr/>
            <p:nvPr/>
          </p:nvSpPr>
          <p:spPr>
            <a:xfrm flipV="1">
              <a:off x="3152" y="300"/>
              <a:ext cx="454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62472" name="矩形 870484"/>
            <p:cNvSpPr/>
            <p:nvPr/>
          </p:nvSpPr>
          <p:spPr>
            <a:xfrm>
              <a:off x="5021" y="391"/>
              <a:ext cx="331" cy="104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大洋环流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473" name="矩形 870489"/>
            <p:cNvSpPr/>
            <p:nvPr/>
          </p:nvSpPr>
          <p:spPr>
            <a:xfrm>
              <a:off x="3606" y="0"/>
              <a:ext cx="1043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海洋上的大气环流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474" name="矩形 870490"/>
            <p:cNvSpPr/>
            <p:nvPr/>
          </p:nvSpPr>
          <p:spPr>
            <a:xfrm>
              <a:off x="3606" y="618"/>
              <a:ext cx="1037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海陆间的季风环流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62475" name="组合 870540"/>
            <p:cNvGrpSpPr/>
            <p:nvPr/>
          </p:nvGrpSpPr>
          <p:grpSpPr>
            <a:xfrm>
              <a:off x="2336" y="1026"/>
              <a:ext cx="885" cy="454"/>
              <a:chOff x="2222" y="1270"/>
              <a:chExt cx="544" cy="363"/>
            </a:xfrm>
          </p:grpSpPr>
          <p:sp>
            <p:nvSpPr>
              <p:cNvPr id="62476" name="直接连接符 870477"/>
              <p:cNvSpPr/>
              <p:nvPr/>
            </p:nvSpPr>
            <p:spPr>
              <a:xfrm flipV="1">
                <a:off x="2222" y="1633"/>
                <a:ext cx="544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62477" name="直接连接符 870491"/>
              <p:cNvSpPr/>
              <p:nvPr/>
            </p:nvSpPr>
            <p:spPr>
              <a:xfrm flipV="1">
                <a:off x="2222" y="1270"/>
                <a:ext cx="0" cy="363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62478" name="组合 870539"/>
            <p:cNvGrpSpPr/>
            <p:nvPr/>
          </p:nvGrpSpPr>
          <p:grpSpPr>
            <a:xfrm>
              <a:off x="4649" y="300"/>
              <a:ext cx="363" cy="1316"/>
              <a:chOff x="4172" y="317"/>
              <a:chExt cx="363" cy="1316"/>
            </a:xfrm>
          </p:grpSpPr>
          <p:sp>
            <p:nvSpPr>
              <p:cNvPr id="62479" name="直接连接符 870492"/>
              <p:cNvSpPr/>
              <p:nvPr/>
            </p:nvSpPr>
            <p:spPr>
              <a:xfrm flipV="1">
                <a:off x="4263" y="952"/>
                <a:ext cx="272" cy="1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62480" name="直接连接符 870494"/>
              <p:cNvSpPr/>
              <p:nvPr/>
            </p:nvSpPr>
            <p:spPr>
              <a:xfrm>
                <a:off x="4172" y="317"/>
                <a:ext cx="182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2481" name="直接连接符 870495"/>
              <p:cNvSpPr/>
              <p:nvPr/>
            </p:nvSpPr>
            <p:spPr>
              <a:xfrm>
                <a:off x="4172" y="952"/>
                <a:ext cx="182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2482" name="直接连接符 870497"/>
              <p:cNvSpPr/>
              <p:nvPr/>
            </p:nvSpPr>
            <p:spPr>
              <a:xfrm>
                <a:off x="4354" y="317"/>
                <a:ext cx="0" cy="1316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2483" name="直接连接符 870507"/>
              <p:cNvSpPr/>
              <p:nvPr/>
            </p:nvSpPr>
            <p:spPr>
              <a:xfrm>
                <a:off x="4172" y="1633"/>
                <a:ext cx="182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870510" name="矩形 870509"/>
          <p:cNvSpPr/>
          <p:nvPr/>
        </p:nvSpPr>
        <p:spPr>
          <a:xfrm>
            <a:off x="971550" y="4797425"/>
            <a:ext cx="1498600" cy="511175"/>
          </a:xfrm>
          <a:prstGeom prst="rect">
            <a:avLst/>
          </a:prstGeom>
          <a:noFill/>
          <a:ln w="381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大洋环流</a:t>
            </a:r>
            <a:endParaRPr lang="zh-CN" altLang="en-US" sz="25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70511" name="矩形 870510"/>
          <p:cNvSpPr/>
          <p:nvPr/>
        </p:nvSpPr>
        <p:spPr>
          <a:xfrm>
            <a:off x="973138" y="4162425"/>
            <a:ext cx="1498600" cy="511175"/>
          </a:xfrm>
          <a:prstGeom prst="rect">
            <a:avLst/>
          </a:prstGeom>
          <a:noFill/>
          <a:ln w="381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p>
            <a:r>
              <a: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大气环流</a:t>
            </a:r>
            <a:endParaRPr lang="zh-CN" altLang="en-US" sz="25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870538" name="组合 870537"/>
          <p:cNvGrpSpPr/>
          <p:nvPr/>
        </p:nvGrpSpPr>
        <p:grpSpPr>
          <a:xfrm>
            <a:off x="5435600" y="4292600"/>
            <a:ext cx="2232025" cy="892175"/>
            <a:chOff x="3107" y="2840"/>
            <a:chExt cx="1406" cy="562"/>
          </a:xfrm>
        </p:grpSpPr>
        <p:sp>
          <p:nvSpPr>
            <p:cNvPr id="62487" name="矩形 870511"/>
            <p:cNvSpPr/>
            <p:nvPr/>
          </p:nvSpPr>
          <p:spPr>
            <a:xfrm>
              <a:off x="3470" y="2840"/>
              <a:ext cx="1043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地球上水分的平衡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488" name="直接连接符 870529"/>
            <p:cNvSpPr/>
            <p:nvPr/>
          </p:nvSpPr>
          <p:spPr>
            <a:xfrm>
              <a:off x="3107" y="3158"/>
              <a:ext cx="362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870543" name="组合 870542"/>
          <p:cNvGrpSpPr/>
          <p:nvPr/>
        </p:nvGrpSpPr>
        <p:grpSpPr>
          <a:xfrm>
            <a:off x="2484438" y="4292600"/>
            <a:ext cx="2951162" cy="892175"/>
            <a:chOff x="1565" y="2296"/>
            <a:chExt cx="1859" cy="562"/>
          </a:xfrm>
        </p:grpSpPr>
        <p:sp>
          <p:nvSpPr>
            <p:cNvPr id="62490" name="矩形 870479"/>
            <p:cNvSpPr/>
            <p:nvPr/>
          </p:nvSpPr>
          <p:spPr>
            <a:xfrm>
              <a:off x="2064" y="2296"/>
              <a:ext cx="1360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水分在不同地区的传输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62491" name="组合 870535"/>
            <p:cNvGrpSpPr/>
            <p:nvPr/>
          </p:nvGrpSpPr>
          <p:grpSpPr>
            <a:xfrm>
              <a:off x="1565" y="2387"/>
              <a:ext cx="453" cy="409"/>
              <a:chOff x="1292" y="2840"/>
              <a:chExt cx="453" cy="590"/>
            </a:xfrm>
          </p:grpSpPr>
          <p:sp>
            <p:nvSpPr>
              <p:cNvPr id="62492" name="直接连接符 870530"/>
              <p:cNvSpPr/>
              <p:nvPr/>
            </p:nvSpPr>
            <p:spPr>
              <a:xfrm>
                <a:off x="1383" y="3158"/>
                <a:ext cx="362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62493" name="直接连接符 870531"/>
              <p:cNvSpPr/>
              <p:nvPr/>
            </p:nvSpPr>
            <p:spPr>
              <a:xfrm>
                <a:off x="1383" y="2840"/>
                <a:ext cx="0" cy="59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2494" name="直接连接符 870533"/>
              <p:cNvSpPr/>
              <p:nvPr/>
            </p:nvSpPr>
            <p:spPr>
              <a:xfrm>
                <a:off x="1292" y="3430"/>
                <a:ext cx="91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2495" name="直接连接符 870534"/>
              <p:cNvSpPr/>
              <p:nvPr/>
            </p:nvSpPr>
            <p:spPr>
              <a:xfrm>
                <a:off x="1292" y="2840"/>
                <a:ext cx="91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0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70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70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70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7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70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10" grpId="0" animBg="1"/>
      <p:bldP spid="8705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4513" name="矩形 771078"/>
          <p:cNvSpPr/>
          <p:nvPr/>
        </p:nvSpPr>
        <p:spPr>
          <a:xfrm>
            <a:off x="1979613" y="404813"/>
            <a:ext cx="68770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、海</a:t>
            </a:r>
            <a:r>
              <a:rPr lang="en-US" altLang="zh-CN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气相互作用</a:t>
            </a:r>
            <a:r>
              <a:rPr lang="en-US" altLang="zh-CN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水平衡</a:t>
            </a:r>
            <a:endParaRPr lang="zh-CN" altLang="en-US" sz="3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71080" name="矩形 771079"/>
          <p:cNvSpPr/>
          <p:nvPr/>
        </p:nvSpPr>
        <p:spPr>
          <a:xfrm>
            <a:off x="468313" y="1844675"/>
            <a:ext cx="82804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通过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海上内循环和海陆间循环等水体循环流动</a:t>
            </a:r>
            <a:r>
              <a:rPr lang="zh-CN" altLang="en-US" sz="3200" b="1" dirty="0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，使全球蒸发、降水达到平衡。</a:t>
            </a:r>
            <a:endParaRPr lang="zh-CN" altLang="en-US" sz="3200" b="1" dirty="0">
              <a:solidFill>
                <a:srgbClr val="00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71082" name="矩形 771081">
            <a:hlinkClick r:id="rId1" action="ppaction://hlinksldjump"/>
          </p:cNvPr>
          <p:cNvSpPr/>
          <p:nvPr/>
        </p:nvSpPr>
        <p:spPr>
          <a:xfrm>
            <a:off x="468313" y="3357563"/>
            <a:ext cx="8207375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在全球水循环和水平衡中，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海洋通过蒸发向大气输送水汽是基础，海水运动和大气运动是途径，它们都通过海</a:t>
            </a:r>
            <a:r>
              <a:rPr lang="en-US" altLang="zh-CN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气相互作用得到实现。</a:t>
            </a:r>
            <a:endParaRPr lang="zh-CN" altLang="en-US" sz="32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4516" name="矩形 771082" descr="白色大理石"/>
          <p:cNvSpPr/>
          <p:nvPr/>
        </p:nvSpPr>
        <p:spPr>
          <a:xfrm>
            <a:off x="0" y="188913"/>
            <a:ext cx="1873250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6600" b="1">
                <a:blipFill rotWithShape="0">
                  <a:blip r:embed="rId2"/>
                </a:blipFill>
                <a:latin typeface="隶书" panose="02010509060101010101" pitchFamily="49" charset="-122"/>
                <a:ea typeface="隶书" panose="02010509060101010101" pitchFamily="49" charset="-122"/>
              </a:rPr>
              <a:t>小结：</a:t>
            </a:r>
            <a:endParaRPr lang="zh-CN" altLang="en-US" sz="6600" b="1">
              <a:blipFill rotWithShape="0">
                <a:blip r:embed="rId2"/>
              </a:blip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71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7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1080" grpId="0"/>
      <p:bldP spid="77108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68609" name="组合 918554"/>
          <p:cNvGrpSpPr/>
          <p:nvPr/>
        </p:nvGrpSpPr>
        <p:grpSpPr>
          <a:xfrm>
            <a:off x="755650" y="549275"/>
            <a:ext cx="7199313" cy="4565650"/>
            <a:chOff x="113" y="300"/>
            <a:chExt cx="4535" cy="2876"/>
          </a:xfrm>
        </p:grpSpPr>
        <p:sp>
          <p:nvSpPr>
            <p:cNvPr id="68610" name="文本框 918530"/>
            <p:cNvSpPr txBox="1"/>
            <p:nvPr/>
          </p:nvSpPr>
          <p:spPr>
            <a:xfrm>
              <a:off x="113" y="300"/>
              <a:ext cx="1020" cy="104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不同纬度海洋获得的太阳辐射量不同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1" name="矩形 918535"/>
            <p:cNvSpPr/>
            <p:nvPr/>
          </p:nvSpPr>
          <p:spPr>
            <a:xfrm>
              <a:off x="1519" y="618"/>
              <a:ext cx="680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大气环流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2" name="矩形 918536"/>
            <p:cNvSpPr/>
            <p:nvPr/>
          </p:nvSpPr>
          <p:spPr>
            <a:xfrm>
              <a:off x="1474" y="1842"/>
              <a:ext cx="743" cy="32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风海流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3" name="矩形 918537"/>
            <p:cNvSpPr/>
            <p:nvPr/>
          </p:nvSpPr>
          <p:spPr>
            <a:xfrm>
              <a:off x="1066" y="2205"/>
              <a:ext cx="1145" cy="32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地转偏向力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4" name="矩形 918538"/>
            <p:cNvSpPr/>
            <p:nvPr/>
          </p:nvSpPr>
          <p:spPr>
            <a:xfrm>
              <a:off x="1474" y="2568"/>
              <a:ext cx="743" cy="32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密度流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5" name="矩形 918539"/>
            <p:cNvSpPr/>
            <p:nvPr/>
          </p:nvSpPr>
          <p:spPr>
            <a:xfrm>
              <a:off x="2518" y="2069"/>
              <a:ext cx="544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大洋环流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6" name="矩形 918540"/>
            <p:cNvSpPr/>
            <p:nvPr/>
          </p:nvSpPr>
          <p:spPr>
            <a:xfrm>
              <a:off x="3424" y="1344"/>
              <a:ext cx="1224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/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热量在不同地区的传输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7" name="矩形 918541"/>
            <p:cNvSpPr/>
            <p:nvPr/>
          </p:nvSpPr>
          <p:spPr>
            <a:xfrm>
              <a:off x="3560" y="2614"/>
              <a:ext cx="998" cy="562"/>
            </a:xfrm>
            <a:prstGeom prst="rect">
              <a:avLst/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500" b="1" dirty="0">
                  <a:solidFill>
                    <a:srgbClr val="0000FF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地球上热量的平衡</a:t>
              </a:r>
              <a:endParaRPr lang="zh-CN" altLang="en-US" sz="25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8" name="右箭头 918542"/>
            <p:cNvSpPr/>
            <p:nvPr/>
          </p:nvSpPr>
          <p:spPr>
            <a:xfrm>
              <a:off x="1133" y="799"/>
              <a:ext cx="363" cy="182"/>
            </a:xfrm>
            <a:prstGeom prst="rightArrow">
              <a:avLst>
                <a:gd name="adj1" fmla="val 50000"/>
                <a:gd name="adj2" fmla="val 49825"/>
              </a:avLst>
            </a:prstGeom>
            <a:solidFill>
              <a:srgbClr val="CC00FF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8619" name="直接连接符 918545"/>
            <p:cNvSpPr/>
            <p:nvPr/>
          </p:nvSpPr>
          <p:spPr>
            <a:xfrm>
              <a:off x="1837" y="1207"/>
              <a:ext cx="0" cy="635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68620" name="右大括号 918546"/>
            <p:cNvSpPr/>
            <p:nvPr/>
          </p:nvSpPr>
          <p:spPr>
            <a:xfrm>
              <a:off x="2246" y="1978"/>
              <a:ext cx="226" cy="726"/>
            </a:xfrm>
            <a:prstGeom prst="rightBrace">
              <a:avLst>
                <a:gd name="adj1" fmla="val 26710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68621" name="组合 918553"/>
            <p:cNvGrpSpPr/>
            <p:nvPr/>
          </p:nvGrpSpPr>
          <p:grpSpPr>
            <a:xfrm>
              <a:off x="2200" y="890"/>
              <a:ext cx="1224" cy="1542"/>
              <a:chOff x="2200" y="890"/>
              <a:chExt cx="1224" cy="1542"/>
            </a:xfrm>
          </p:grpSpPr>
          <p:sp>
            <p:nvSpPr>
              <p:cNvPr id="68622" name="直接连接符 918548"/>
              <p:cNvSpPr/>
              <p:nvPr/>
            </p:nvSpPr>
            <p:spPr>
              <a:xfrm>
                <a:off x="2200" y="890"/>
                <a:ext cx="976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8623" name="直接连接符 918549"/>
              <p:cNvSpPr/>
              <p:nvPr/>
            </p:nvSpPr>
            <p:spPr>
              <a:xfrm>
                <a:off x="3064" y="2432"/>
                <a:ext cx="112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8624" name="直接连接符 918550"/>
              <p:cNvSpPr/>
              <p:nvPr/>
            </p:nvSpPr>
            <p:spPr>
              <a:xfrm flipV="1">
                <a:off x="3176" y="890"/>
                <a:ext cx="0" cy="1542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8625" name="直接连接符 918551"/>
              <p:cNvSpPr/>
              <p:nvPr/>
            </p:nvSpPr>
            <p:spPr>
              <a:xfrm flipV="1">
                <a:off x="3176" y="1616"/>
                <a:ext cx="248" cy="4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sp>
          <p:nvSpPr>
            <p:cNvPr id="68626" name="上箭头 918552"/>
            <p:cNvSpPr/>
            <p:nvPr/>
          </p:nvSpPr>
          <p:spPr>
            <a:xfrm flipV="1">
              <a:off x="3923" y="1933"/>
              <a:ext cx="227" cy="681"/>
            </a:xfrm>
            <a:prstGeom prst="upArrow">
              <a:avLst>
                <a:gd name="adj1" fmla="val 50000"/>
                <a:gd name="adj2" fmla="val 75000"/>
              </a:avLst>
            </a:prstGeom>
            <a:solidFill>
              <a:srgbClr val="CC00FF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70657" name="组合 903169"/>
          <p:cNvGrpSpPr/>
          <p:nvPr/>
        </p:nvGrpSpPr>
        <p:grpSpPr>
          <a:xfrm>
            <a:off x="468313" y="404813"/>
            <a:ext cx="7191375" cy="4268787"/>
            <a:chOff x="249" y="527"/>
            <a:chExt cx="5211" cy="3324"/>
          </a:xfrm>
        </p:grpSpPr>
        <p:sp>
          <p:nvSpPr>
            <p:cNvPr id="70658" name="任意多边形 903170"/>
            <p:cNvSpPr/>
            <p:nvPr/>
          </p:nvSpPr>
          <p:spPr>
            <a:xfrm>
              <a:off x="249" y="2415"/>
              <a:ext cx="4762" cy="1436"/>
            </a:xfrm>
            <a:custGeom>
              <a:avLst/>
              <a:gdLst/>
              <a:ahLst/>
              <a:cxnLst/>
              <a:pathLst>
                <a:path w="5364" h="1707">
                  <a:moveTo>
                    <a:pt x="0" y="1485"/>
                  </a:moveTo>
                  <a:cubicBezTo>
                    <a:pt x="64" y="1294"/>
                    <a:pt x="274" y="582"/>
                    <a:pt x="396" y="338"/>
                  </a:cubicBezTo>
                  <a:cubicBezTo>
                    <a:pt x="518" y="94"/>
                    <a:pt x="556" y="0"/>
                    <a:pt x="732" y="21"/>
                  </a:cubicBezTo>
                  <a:cubicBezTo>
                    <a:pt x="908" y="42"/>
                    <a:pt x="1230" y="357"/>
                    <a:pt x="1452" y="465"/>
                  </a:cubicBezTo>
                  <a:cubicBezTo>
                    <a:pt x="1674" y="573"/>
                    <a:pt x="1708" y="487"/>
                    <a:pt x="2064" y="669"/>
                  </a:cubicBezTo>
                  <a:cubicBezTo>
                    <a:pt x="2420" y="851"/>
                    <a:pt x="3035" y="1401"/>
                    <a:pt x="3585" y="1554"/>
                  </a:cubicBezTo>
                  <a:cubicBezTo>
                    <a:pt x="4135" y="1707"/>
                    <a:pt x="4994" y="1582"/>
                    <a:pt x="5364" y="1589"/>
                  </a:cubicBezTo>
                </a:path>
              </a:pathLst>
            </a:custGeom>
            <a:noFill/>
            <a:ln w="38100" cap="flat" cmpd="sng">
              <a:solidFill>
                <a:srgbClr val="66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0659" name="直接连接符 903171"/>
            <p:cNvSpPr/>
            <p:nvPr/>
          </p:nvSpPr>
          <p:spPr>
            <a:xfrm>
              <a:off x="2662" y="3292"/>
              <a:ext cx="2221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0660" name="直接连接符 903172"/>
            <p:cNvSpPr/>
            <p:nvPr/>
          </p:nvSpPr>
          <p:spPr>
            <a:xfrm>
              <a:off x="2923" y="3414"/>
              <a:ext cx="1960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"/>
              <a:round/>
              <a:headEnd type="none" w="med" len="med"/>
              <a:tailEnd type="none" w="med" len="med"/>
            </a:ln>
          </p:spPr>
        </p:sp>
        <p:sp>
          <p:nvSpPr>
            <p:cNvPr id="70661" name="直接连接符 903173"/>
            <p:cNvSpPr/>
            <p:nvPr/>
          </p:nvSpPr>
          <p:spPr>
            <a:xfrm>
              <a:off x="3136" y="3575"/>
              <a:ext cx="1960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"/>
              <a:round/>
              <a:headEnd type="none" w="med" len="med"/>
              <a:tailEnd type="none" w="med" len="med"/>
            </a:ln>
          </p:spPr>
        </p:sp>
        <p:sp>
          <p:nvSpPr>
            <p:cNvPr id="70662" name="直接连接符 903174"/>
            <p:cNvSpPr/>
            <p:nvPr/>
          </p:nvSpPr>
          <p:spPr>
            <a:xfrm>
              <a:off x="3519" y="3737"/>
              <a:ext cx="1321" cy="0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lgDash"/>
              <a:round/>
              <a:headEnd type="none" w="med" len="med"/>
              <a:tailEnd type="none" w="med" len="med"/>
            </a:ln>
          </p:spPr>
        </p:sp>
        <p:sp>
          <p:nvSpPr>
            <p:cNvPr id="70663" name="文本框 903175"/>
            <p:cNvSpPr txBox="1"/>
            <p:nvPr/>
          </p:nvSpPr>
          <p:spPr>
            <a:xfrm>
              <a:off x="707" y="3171"/>
              <a:ext cx="725" cy="4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3333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陆地</a:t>
              </a:r>
              <a:endParaRPr lang="zh-CN" altLang="en-US" sz="3200">
                <a:solidFill>
                  <a:srgbClr val="3333FF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sp>
          <p:nvSpPr>
            <p:cNvPr id="70664" name="上箭头 903176"/>
            <p:cNvSpPr/>
            <p:nvPr/>
          </p:nvSpPr>
          <p:spPr>
            <a:xfrm>
              <a:off x="3833" y="1842"/>
              <a:ext cx="975" cy="889"/>
            </a:xfrm>
            <a:prstGeom prst="upArrow">
              <a:avLst>
                <a:gd name="adj1" fmla="val 50000"/>
                <a:gd name="adj2" fmla="val 25000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0665" name="Cloud"/>
            <p:cNvSpPr>
              <a:spLocks noChangeAspect="1" noEditPoints="1"/>
            </p:cNvSpPr>
            <p:nvPr/>
          </p:nvSpPr>
          <p:spPr>
            <a:xfrm>
              <a:off x="3650" y="799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70666" name="左箭头 903178"/>
            <p:cNvSpPr/>
            <p:nvPr/>
          </p:nvSpPr>
          <p:spPr>
            <a:xfrm>
              <a:off x="2241" y="1160"/>
              <a:ext cx="1023" cy="122"/>
            </a:xfrm>
            <a:prstGeom prst="leftArrow">
              <a:avLst>
                <a:gd name="adj1" fmla="val 50000"/>
                <a:gd name="adj2" fmla="val 209475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0667" name="下箭头 903179"/>
            <p:cNvSpPr/>
            <p:nvPr/>
          </p:nvSpPr>
          <p:spPr>
            <a:xfrm>
              <a:off x="1431" y="1807"/>
              <a:ext cx="128" cy="807"/>
            </a:xfrm>
            <a:prstGeom prst="downArrow">
              <a:avLst>
                <a:gd name="adj1" fmla="val 50000"/>
                <a:gd name="adj2" fmla="val 157500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0668" name="直接连接符 903180"/>
            <p:cNvSpPr/>
            <p:nvPr/>
          </p:nvSpPr>
          <p:spPr>
            <a:xfrm>
              <a:off x="1857" y="2776"/>
              <a:ext cx="682" cy="363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grpSp>
          <p:nvGrpSpPr>
            <p:cNvPr id="70669" name="组合 903181"/>
            <p:cNvGrpSpPr/>
            <p:nvPr/>
          </p:nvGrpSpPr>
          <p:grpSpPr>
            <a:xfrm>
              <a:off x="1218" y="2533"/>
              <a:ext cx="639" cy="566"/>
              <a:chOff x="1296" y="2304"/>
              <a:chExt cx="720" cy="672"/>
            </a:xfrm>
          </p:grpSpPr>
          <p:sp>
            <p:nvSpPr>
              <p:cNvPr id="70670" name="直接连接符 903182"/>
              <p:cNvSpPr/>
              <p:nvPr/>
            </p:nvSpPr>
            <p:spPr>
              <a:xfrm>
                <a:off x="1296" y="2304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70671" name="直接连接符 903183"/>
              <p:cNvSpPr/>
              <p:nvPr/>
            </p:nvSpPr>
            <p:spPr>
              <a:xfrm>
                <a:off x="1536" y="2448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70672" name="直接连接符 903184"/>
              <p:cNvSpPr/>
              <p:nvPr/>
            </p:nvSpPr>
            <p:spPr>
              <a:xfrm>
                <a:off x="1776" y="2592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70673" name="直接连接符 903185"/>
              <p:cNvSpPr/>
              <p:nvPr/>
            </p:nvSpPr>
            <p:spPr>
              <a:xfrm>
                <a:off x="2016" y="2688"/>
                <a:ext cx="0" cy="288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</p:grpSp>
        <p:sp>
          <p:nvSpPr>
            <p:cNvPr id="70674" name="直接连接符 903186"/>
            <p:cNvSpPr/>
            <p:nvPr/>
          </p:nvSpPr>
          <p:spPr>
            <a:xfrm>
              <a:off x="1048" y="3018"/>
              <a:ext cx="1619" cy="525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70675" name="文本框 903187"/>
            <p:cNvSpPr txBox="1"/>
            <p:nvPr/>
          </p:nvSpPr>
          <p:spPr>
            <a:xfrm>
              <a:off x="4457" y="3010"/>
              <a:ext cx="723" cy="45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0000FF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海洋</a:t>
              </a:r>
              <a:endParaRPr lang="zh-CN" altLang="en-US" sz="320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sp>
          <p:nvSpPr>
            <p:cNvPr id="70676" name="Cloud"/>
            <p:cNvSpPr>
              <a:spLocks noChangeAspect="1" noEditPoints="1"/>
            </p:cNvSpPr>
            <p:nvPr/>
          </p:nvSpPr>
          <p:spPr>
            <a:xfrm>
              <a:off x="4058" y="527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70677" name="Cloud"/>
            <p:cNvSpPr>
              <a:spLocks noChangeAspect="1" noEditPoints="1"/>
            </p:cNvSpPr>
            <p:nvPr/>
          </p:nvSpPr>
          <p:spPr>
            <a:xfrm>
              <a:off x="3151" y="753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70678" name="Cloud"/>
            <p:cNvSpPr>
              <a:spLocks noChangeAspect="1" noEditPoints="1"/>
            </p:cNvSpPr>
            <p:nvPr/>
          </p:nvSpPr>
          <p:spPr>
            <a:xfrm>
              <a:off x="4693" y="844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70679" name="Cloud"/>
            <p:cNvSpPr>
              <a:spLocks noChangeAspect="1" noEditPoints="1"/>
            </p:cNvSpPr>
            <p:nvPr/>
          </p:nvSpPr>
          <p:spPr>
            <a:xfrm>
              <a:off x="4149" y="1071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grpSp>
          <p:nvGrpSpPr>
            <p:cNvPr id="70680" name="组合 903192"/>
            <p:cNvGrpSpPr/>
            <p:nvPr/>
          </p:nvGrpSpPr>
          <p:grpSpPr>
            <a:xfrm>
              <a:off x="3559" y="1434"/>
              <a:ext cx="672" cy="1859"/>
              <a:chOff x="4704" y="1536"/>
              <a:chExt cx="672" cy="1152"/>
            </a:xfrm>
          </p:grpSpPr>
          <p:sp>
            <p:nvSpPr>
              <p:cNvPr id="70681" name="直接连接符 903193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82" name="直接连接符 903194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83" name="直接连接符 903195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70684" name="组合 903196"/>
            <p:cNvGrpSpPr/>
            <p:nvPr/>
          </p:nvGrpSpPr>
          <p:grpSpPr>
            <a:xfrm>
              <a:off x="4239" y="1615"/>
              <a:ext cx="672" cy="1678"/>
              <a:chOff x="4704" y="1536"/>
              <a:chExt cx="672" cy="1152"/>
            </a:xfrm>
          </p:grpSpPr>
          <p:sp>
            <p:nvSpPr>
              <p:cNvPr id="70685" name="直接连接符 903197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86" name="直接连接符 903198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87" name="直接连接符 903199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70688" name="组合 903200"/>
            <p:cNvGrpSpPr/>
            <p:nvPr/>
          </p:nvGrpSpPr>
          <p:grpSpPr>
            <a:xfrm>
              <a:off x="1654" y="1388"/>
              <a:ext cx="672" cy="1588"/>
              <a:chOff x="4704" y="1536"/>
              <a:chExt cx="672" cy="1152"/>
            </a:xfrm>
          </p:grpSpPr>
          <p:sp>
            <p:nvSpPr>
              <p:cNvPr id="70689" name="直接连接符 903201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90" name="直接连接符 903202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91" name="直接连接符 903203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70692" name="Cloud"/>
            <p:cNvSpPr>
              <a:spLocks noChangeAspect="1" noEditPoints="1"/>
            </p:cNvSpPr>
            <p:nvPr/>
          </p:nvSpPr>
          <p:spPr>
            <a:xfrm>
              <a:off x="3513" y="1252"/>
              <a:ext cx="767" cy="487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grpSp>
          <p:nvGrpSpPr>
            <p:cNvPr id="70693" name="组合 903205"/>
            <p:cNvGrpSpPr/>
            <p:nvPr/>
          </p:nvGrpSpPr>
          <p:grpSpPr>
            <a:xfrm>
              <a:off x="4784" y="1434"/>
              <a:ext cx="672" cy="1859"/>
              <a:chOff x="4704" y="1536"/>
              <a:chExt cx="672" cy="1152"/>
            </a:xfrm>
          </p:grpSpPr>
          <p:sp>
            <p:nvSpPr>
              <p:cNvPr id="70694" name="直接连接符 903206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95" name="直接连接符 903207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96" name="直接连接符 903208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70697" name="组合 903209"/>
            <p:cNvGrpSpPr/>
            <p:nvPr/>
          </p:nvGrpSpPr>
          <p:grpSpPr>
            <a:xfrm>
              <a:off x="1155" y="1479"/>
              <a:ext cx="445" cy="1270"/>
              <a:chOff x="4704" y="1536"/>
              <a:chExt cx="672" cy="1152"/>
            </a:xfrm>
          </p:grpSpPr>
          <p:sp>
            <p:nvSpPr>
              <p:cNvPr id="70698" name="直接连接符 903210"/>
              <p:cNvSpPr/>
              <p:nvPr/>
            </p:nvSpPr>
            <p:spPr>
              <a:xfrm>
                <a:off x="5136" y="1536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699" name="直接连接符 903211"/>
              <p:cNvSpPr/>
              <p:nvPr/>
            </p:nvSpPr>
            <p:spPr>
              <a:xfrm>
                <a:off x="4896" y="1632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  <p:sp>
            <p:nvSpPr>
              <p:cNvPr id="70700" name="直接连接符 903212"/>
              <p:cNvSpPr/>
              <p:nvPr/>
            </p:nvSpPr>
            <p:spPr>
              <a:xfrm>
                <a:off x="4704" y="1584"/>
                <a:ext cx="240" cy="105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70701" name="Cloud"/>
            <p:cNvSpPr>
              <a:spLocks noChangeAspect="1" noEditPoints="1"/>
            </p:cNvSpPr>
            <p:nvPr/>
          </p:nvSpPr>
          <p:spPr>
            <a:xfrm>
              <a:off x="877" y="797"/>
              <a:ext cx="1194" cy="758"/>
            </a:xfrm>
            <a:custGeom>
              <a:avLst/>
              <a:gdLst/>
              <a:ahLst/>
              <a:cxnLst>
                <a:cxn ang="0">
                  <a:pos x="67" y="10800"/>
                </a:cxn>
                <a:cxn ang="0">
                  <a:pos x="10800" y="21577"/>
                </a:cxn>
                <a:cxn ang="0">
                  <a:pos x="21582" y="10800"/>
                </a:cxn>
                <a:cxn ang="0">
                  <a:pos x="10800" y="1235"/>
                </a:cxn>
              </a:cxnLst>
              <a:pathLst>
                <a:path w="21600" h="21600">
                  <a:moveTo>
                    <a:pt x="1950" y="7185"/>
                  </a:moveTo>
                  <a:cubicBezTo>
                    <a:pt x="854" y="7337"/>
                    <a:pt x="-1" y="8603"/>
                    <a:pt x="-1" y="10142"/>
                  </a:cubicBezTo>
                  <a:cubicBezTo>
                    <a:pt x="-1" y="11236"/>
                    <a:pt x="431" y="12192"/>
                    <a:pt x="1074" y="12708"/>
                  </a:cubicBezTo>
                  <a:cubicBezTo>
                    <a:pt x="709" y="13237"/>
                    <a:pt x="486" y="13948"/>
                    <a:pt x="486" y="14730"/>
                  </a:cubicBezTo>
                  <a:cubicBezTo>
                    <a:pt x="486" y="16364"/>
                    <a:pt x="1462" y="17689"/>
                    <a:pt x="2666" y="17689"/>
                  </a:cubicBezTo>
                  <a:cubicBezTo>
                    <a:pt x="2752" y="17689"/>
                    <a:pt x="2837" y="17682"/>
                    <a:pt x="2921" y="17669"/>
                  </a:cubicBezTo>
                  <a:cubicBezTo>
                    <a:pt x="3587" y="19254"/>
                    <a:pt x="4837" y="20320"/>
                    <a:pt x="6270" y="20320"/>
                  </a:cubicBezTo>
                  <a:cubicBezTo>
                    <a:pt x="6998" y="20320"/>
                    <a:pt x="7678" y="20045"/>
                    <a:pt x="8259" y="19567"/>
                  </a:cubicBezTo>
                  <a:cubicBezTo>
                    <a:pt x="8865" y="20802"/>
                    <a:pt x="9896" y="21614"/>
                    <a:pt x="11066" y="21614"/>
                  </a:cubicBezTo>
                  <a:cubicBezTo>
                    <a:pt x="12590" y="21614"/>
                    <a:pt x="13878" y="20236"/>
                    <a:pt x="14298" y="18343"/>
                  </a:cubicBezTo>
                  <a:cubicBezTo>
                    <a:pt x="14741" y="18721"/>
                    <a:pt x="15266" y="18939"/>
                    <a:pt x="15829" y="18939"/>
                  </a:cubicBezTo>
                  <a:cubicBezTo>
                    <a:pt x="17419" y="18939"/>
                    <a:pt x="18709" y="17195"/>
                    <a:pt x="18722" y="15037"/>
                  </a:cubicBezTo>
                  <a:cubicBezTo>
                    <a:pt x="20367" y="14720"/>
                    <a:pt x="21630" y="12798"/>
                    <a:pt x="21630" y="10474"/>
                  </a:cubicBezTo>
                  <a:cubicBezTo>
                    <a:pt x="21630" y="9417"/>
                    <a:pt x="21369" y="8443"/>
                    <a:pt x="20929" y="7666"/>
                  </a:cubicBezTo>
                  <a:cubicBezTo>
                    <a:pt x="21068" y="7226"/>
                    <a:pt x="21145" y="6741"/>
                    <a:pt x="21145" y="6232"/>
                  </a:cubicBezTo>
                  <a:cubicBezTo>
                    <a:pt x="21145" y="4555"/>
                    <a:pt x="20312" y="3142"/>
                    <a:pt x="19180" y="2722"/>
                  </a:cubicBezTo>
                  <a:cubicBezTo>
                    <a:pt x="18976" y="1178"/>
                    <a:pt x="17983" y="8"/>
                    <a:pt x="16789" y="8"/>
                  </a:cubicBezTo>
                  <a:cubicBezTo>
                    <a:pt x="16046" y="8"/>
                    <a:pt x="15382" y="460"/>
                    <a:pt x="14936" y="1173"/>
                  </a:cubicBezTo>
                  <a:cubicBezTo>
                    <a:pt x="14537" y="461"/>
                    <a:pt x="13908" y="2"/>
                    <a:pt x="13200" y="2"/>
                  </a:cubicBezTo>
                  <a:cubicBezTo>
                    <a:pt x="12345" y="2"/>
                    <a:pt x="11604" y="672"/>
                    <a:pt x="11246" y="1647"/>
                  </a:cubicBezTo>
                  <a:cubicBezTo>
                    <a:pt x="10765" y="1001"/>
                    <a:pt x="10104" y="602"/>
                    <a:pt x="9375" y="602"/>
                  </a:cubicBezTo>
                  <a:cubicBezTo>
                    <a:pt x="8354" y="602"/>
                    <a:pt x="7468" y="1383"/>
                    <a:pt x="7019" y="2531"/>
                  </a:cubicBezTo>
                  <a:cubicBezTo>
                    <a:pt x="6519" y="2130"/>
                    <a:pt x="5935" y="1900"/>
                    <a:pt x="5312" y="1900"/>
                  </a:cubicBezTo>
                  <a:cubicBezTo>
                    <a:pt x="3447" y="1900"/>
                    <a:pt x="1935" y="3957"/>
                    <a:pt x="1935" y="6495"/>
                  </a:cubicBezTo>
                  <a:cubicBezTo>
                    <a:pt x="1935" y="6706"/>
                    <a:pt x="1945" y="6913"/>
                    <a:pt x="1966" y="7117"/>
                  </a:cubicBezTo>
                  <a:close/>
                </a:path>
                <a:path w="21600" h="21600" fill="none">
                  <a:moveTo>
                    <a:pt x="1080" y="12690"/>
                  </a:moveTo>
                  <a:cubicBezTo>
                    <a:pt x="1402" y="12949"/>
                    <a:pt x="1778" y="13097"/>
                    <a:pt x="2178" y="13097"/>
                  </a:cubicBezTo>
                  <a:cubicBezTo>
                    <a:pt x="2235" y="13097"/>
                    <a:pt x="2292" y="13094"/>
                    <a:pt x="2348" y="13088"/>
                  </a:cubicBezTo>
                </a:path>
                <a:path w="21600" h="21600" fill="none">
                  <a:moveTo>
                    <a:pt x="2910" y="17640"/>
                  </a:moveTo>
                  <a:cubicBezTo>
                    <a:pt x="3105" y="17609"/>
                    <a:pt x="3290" y="17544"/>
                    <a:pt x="3465" y="17450"/>
                  </a:cubicBezTo>
                </a:path>
                <a:path w="21600" h="21600" fill="none">
                  <a:moveTo>
                    <a:pt x="7905" y="18675"/>
                  </a:moveTo>
                  <a:cubicBezTo>
                    <a:pt x="7993" y="18984"/>
                    <a:pt x="8105" y="19275"/>
                    <a:pt x="8238" y="19546"/>
                  </a:cubicBezTo>
                </a:path>
                <a:path w="21600" h="21600" fill="none">
                  <a:moveTo>
                    <a:pt x="14280" y="18330"/>
                  </a:moveTo>
                  <a:cubicBezTo>
                    <a:pt x="14349" y="18025"/>
                    <a:pt x="14394" y="17705"/>
                    <a:pt x="14414" y="17375"/>
                  </a:cubicBezTo>
                </a:path>
                <a:path w="21600" h="21600" fill="none">
                  <a:moveTo>
                    <a:pt x="18690" y="15045"/>
                  </a:moveTo>
                  <a:cubicBezTo>
                    <a:pt x="18690" y="15034"/>
                    <a:pt x="18690" y="15024"/>
                    <a:pt x="18690" y="15013"/>
                  </a:cubicBezTo>
                  <a:cubicBezTo>
                    <a:pt x="18690" y="13459"/>
                    <a:pt x="18027" y="12115"/>
                    <a:pt x="17065" y="11476"/>
                  </a:cubicBezTo>
                </a:path>
                <a:path w="21600" h="21600" fill="none">
                  <a:moveTo>
                    <a:pt x="20175" y="9015"/>
                  </a:moveTo>
                  <a:cubicBezTo>
                    <a:pt x="20486" y="8654"/>
                    <a:pt x="20736" y="8197"/>
                    <a:pt x="20900" y="7678"/>
                  </a:cubicBezTo>
                </a:path>
                <a:path w="21600" h="21600" fill="none">
                  <a:moveTo>
                    <a:pt x="19200" y="3345"/>
                  </a:moveTo>
                  <a:cubicBezTo>
                    <a:pt x="19200" y="3329"/>
                    <a:pt x="19200" y="3313"/>
                    <a:pt x="19200" y="3297"/>
                  </a:cubicBezTo>
                  <a:cubicBezTo>
                    <a:pt x="19200" y="3097"/>
                    <a:pt x="19187" y="2901"/>
                    <a:pt x="19162" y="2711"/>
                  </a:cubicBezTo>
                </a:path>
                <a:path w="21600" h="21600" fill="none">
                  <a:moveTo>
                    <a:pt x="14910" y="1170"/>
                  </a:moveTo>
                  <a:cubicBezTo>
                    <a:pt x="14759" y="1412"/>
                    <a:pt x="14634" y="1683"/>
                    <a:pt x="14539" y="1976"/>
                  </a:cubicBezTo>
                </a:path>
                <a:path w="21600" h="21600" fill="none">
                  <a:moveTo>
                    <a:pt x="11250" y="1665"/>
                  </a:moveTo>
                  <a:cubicBezTo>
                    <a:pt x="11169" y="1882"/>
                    <a:pt x="11108" y="2115"/>
                    <a:pt x="11069" y="2360"/>
                  </a:cubicBezTo>
                </a:path>
                <a:path w="21600" h="21600" fill="none">
                  <a:moveTo>
                    <a:pt x="7650" y="3270"/>
                  </a:moveTo>
                  <a:cubicBezTo>
                    <a:pt x="7455" y="3011"/>
                    <a:pt x="7237" y="2784"/>
                    <a:pt x="7001" y="2595"/>
                  </a:cubicBezTo>
                </a:path>
                <a:path w="21600" h="21600" fill="none">
                  <a:moveTo>
                    <a:pt x="1950" y="7185"/>
                  </a:moveTo>
                  <a:cubicBezTo>
                    <a:pt x="1974" y="7430"/>
                    <a:pt x="2012" y="7667"/>
                    <a:pt x="2063" y="7896"/>
                  </a:cubicBezTo>
                </a:path>
              </a:pathLst>
            </a:custGeom>
            <a:solidFill>
              <a:srgbClr val="B2B2B2"/>
            </a:solidFill>
            <a:ln w="9525" cap="flat" cmpd="sng">
              <a:solidFill>
                <a:srgbClr val="808080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rgbClr val="808080"/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70702" name="下箭头 903214"/>
            <p:cNvSpPr/>
            <p:nvPr/>
          </p:nvSpPr>
          <p:spPr>
            <a:xfrm>
              <a:off x="3696" y="2205"/>
              <a:ext cx="128" cy="807"/>
            </a:xfrm>
            <a:prstGeom prst="downArrow">
              <a:avLst>
                <a:gd name="adj1" fmla="val 50000"/>
                <a:gd name="adj2" fmla="val 157500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0703" name="下箭头 903215"/>
            <p:cNvSpPr/>
            <p:nvPr/>
          </p:nvSpPr>
          <p:spPr>
            <a:xfrm>
              <a:off x="4921" y="1661"/>
              <a:ext cx="128" cy="807"/>
            </a:xfrm>
            <a:prstGeom prst="downArrow">
              <a:avLst>
                <a:gd name="adj1" fmla="val 50000"/>
                <a:gd name="adj2" fmla="val 157500"/>
              </a:avLst>
            </a:prstGeom>
            <a:solidFill>
              <a:srgbClr val="33CCFF"/>
            </a:solidFill>
            <a:ln w="9525" cap="flat" cmpd="sng">
              <a:solidFill>
                <a:srgbClr val="3366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0704" name="矩形 903216"/>
          <p:cNvSpPr/>
          <p:nvPr/>
        </p:nvSpPr>
        <p:spPr>
          <a:xfrm>
            <a:off x="1403350" y="981075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水汽凝结</a:t>
            </a:r>
            <a:endParaRPr lang="zh-CN" altLang="en-US" sz="28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0705" name="矩形 903217"/>
          <p:cNvSpPr/>
          <p:nvPr/>
        </p:nvSpPr>
        <p:spPr>
          <a:xfrm>
            <a:off x="4787900" y="692150"/>
            <a:ext cx="16129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水汽凝结</a:t>
            </a:r>
            <a:endParaRPr lang="zh-CN" altLang="en-US" sz="28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03219" name="文本框 903218"/>
          <p:cNvSpPr txBox="1"/>
          <p:nvPr/>
        </p:nvSpPr>
        <p:spPr>
          <a:xfrm>
            <a:off x="4356100" y="0"/>
            <a:ext cx="241141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CC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潜热输送</a:t>
            </a:r>
            <a:endParaRPr lang="zh-CN" altLang="en-US" sz="3600" b="1" dirty="0">
              <a:solidFill>
                <a:srgbClr val="CC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03220" name="矩形 903219"/>
          <p:cNvSpPr/>
          <p:nvPr/>
        </p:nvSpPr>
        <p:spPr>
          <a:xfrm>
            <a:off x="0" y="4941888"/>
            <a:ext cx="9144000" cy="976312"/>
          </a:xfrm>
          <a:prstGeom prst="rect">
            <a:avLst/>
          </a:prstGeom>
          <a:gradFill rotWithShape="1">
            <a:gsLst>
              <a:gs pos="0">
                <a:srgbClr val="99FFCC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储存在海洋表层的热量被以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潜热、</a:t>
            </a:r>
            <a:r>
              <a:rPr lang="zh-CN" altLang="en-US" sz="28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长波辐射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等形式传输给大气，从而实现了海</a:t>
            </a:r>
            <a:r>
              <a:rPr lang="en-US" altLang="zh-CN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2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气间热量交换。</a:t>
            </a:r>
            <a:endParaRPr lang="zh-CN" altLang="en-US" sz="2500" b="1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03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03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03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3219" grpId="0"/>
      <p:bldP spid="9032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72705" name="组合 893953"/>
          <p:cNvGrpSpPr/>
          <p:nvPr/>
        </p:nvGrpSpPr>
        <p:grpSpPr>
          <a:xfrm>
            <a:off x="0" y="0"/>
            <a:ext cx="4427538" cy="3716338"/>
            <a:chOff x="528" y="579"/>
            <a:chExt cx="4657" cy="3741"/>
          </a:xfrm>
        </p:grpSpPr>
        <p:graphicFrame>
          <p:nvGraphicFramePr>
            <p:cNvPr id="72706" name="对象 893954"/>
            <p:cNvGraphicFramePr/>
            <p:nvPr/>
          </p:nvGraphicFramePr>
          <p:xfrm>
            <a:off x="528" y="579"/>
            <a:ext cx="4657" cy="37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" imgW="5322570" imgH="4264025" progId="Paint.Picture">
                    <p:embed/>
                  </p:oleObj>
                </mc:Choice>
                <mc:Fallback>
                  <p:oleObj name="" r:id="rId1" imgW="5322570" imgH="4264025" progId="Paint.Picture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528" y="579"/>
                          <a:ext cx="4657" cy="374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2707" name="文本框 893955"/>
            <p:cNvSpPr txBox="1"/>
            <p:nvPr/>
          </p:nvSpPr>
          <p:spPr>
            <a:xfrm>
              <a:off x="1807" y="2283"/>
              <a:ext cx="1645" cy="3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b="1" dirty="0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赤 道 低 压 带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08" name="文本框 893956"/>
            <p:cNvSpPr txBox="1"/>
            <p:nvPr/>
          </p:nvSpPr>
          <p:spPr>
            <a:xfrm>
              <a:off x="1827" y="1706"/>
              <a:ext cx="1646" cy="3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副热带高压带</a:t>
              </a:r>
              <a:endPara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09" name="矩形 893957"/>
            <p:cNvSpPr/>
            <p:nvPr/>
          </p:nvSpPr>
          <p:spPr>
            <a:xfrm>
              <a:off x="1876" y="2811"/>
              <a:ext cx="1646" cy="3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副热带高压带</a:t>
              </a:r>
              <a:endPara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10" name="文本框 893958"/>
            <p:cNvSpPr txBox="1"/>
            <p:nvPr/>
          </p:nvSpPr>
          <p:spPr>
            <a:xfrm>
              <a:off x="1827" y="1178"/>
              <a:ext cx="1646" cy="3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b="1" dirty="0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副极地低压带</a:t>
              </a:r>
              <a:endPara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11" name="矩形 893959"/>
            <p:cNvSpPr/>
            <p:nvPr/>
          </p:nvSpPr>
          <p:spPr>
            <a:xfrm>
              <a:off x="1876" y="3339"/>
              <a:ext cx="1646" cy="3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b="1" dirty="0">
                  <a:solidFill>
                    <a:srgbClr val="FFFF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副极地低压带</a:t>
              </a:r>
              <a:endPara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12" name="文本框 893960"/>
            <p:cNvSpPr txBox="1"/>
            <p:nvPr/>
          </p:nvSpPr>
          <p:spPr>
            <a:xfrm>
              <a:off x="1971" y="700"/>
              <a:ext cx="1404" cy="3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极地高压带</a:t>
              </a:r>
              <a:endParaRPr lang="zh-CN" altLang="en-US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13" name="矩形 893961"/>
            <p:cNvSpPr/>
            <p:nvPr/>
          </p:nvSpPr>
          <p:spPr>
            <a:xfrm>
              <a:off x="1971" y="3818"/>
              <a:ext cx="1404" cy="3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极地高压带</a:t>
              </a:r>
              <a:endPara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72714" name="组合 893962"/>
            <p:cNvGrpSpPr/>
            <p:nvPr/>
          </p:nvGrpSpPr>
          <p:grpSpPr>
            <a:xfrm>
              <a:off x="1536" y="1680"/>
              <a:ext cx="2097" cy="661"/>
              <a:chOff x="4704" y="1296"/>
              <a:chExt cx="2097" cy="661"/>
            </a:xfrm>
          </p:grpSpPr>
          <p:sp>
            <p:nvSpPr>
              <p:cNvPr id="72715" name="任意多边形 893963"/>
              <p:cNvSpPr/>
              <p:nvPr/>
            </p:nvSpPr>
            <p:spPr>
              <a:xfrm rot="-2027887" flipV="1">
                <a:off x="4704" y="1296"/>
                <a:ext cx="268" cy="576"/>
              </a:xfrm>
              <a:custGeom>
                <a:avLst/>
                <a:gdLst/>
                <a:ahLst/>
                <a:cxnLst>
                  <a:cxn ang="270">
                    <a:pos x="0" y="0"/>
                  </a:cxn>
                  <a:cxn ang="270">
                    <a:pos x="10949" y="2980"/>
                  </a:cxn>
                  <a:cxn ang="90">
                    <a:pos x="0" y="21600"/>
                  </a:cxn>
                </a:cxnLst>
                <a:pathLst>
                  <a:path w="10949" h="21600" fill="none">
                    <a:moveTo>
                      <a:pt x="0" y="0"/>
                    </a:moveTo>
                    <a:cubicBezTo>
                      <a:pt x="3997" y="0"/>
                      <a:pt x="7741" y="1086"/>
                      <a:pt x="10951" y="2978"/>
                    </a:cubicBezTo>
                  </a:path>
                  <a:path w="10949" h="21600" stroke="0">
                    <a:moveTo>
                      <a:pt x="0" y="0"/>
                    </a:moveTo>
                    <a:cubicBezTo>
                      <a:pt x="3997" y="0"/>
                      <a:pt x="7741" y="1086"/>
                      <a:pt x="10951" y="2978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0000FF"/>
                </a:solidFill>
                <a:prstDash val="solid"/>
                <a:round/>
                <a:headEnd type="triangl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6" name="任意多边形 893964"/>
              <p:cNvSpPr/>
              <p:nvPr/>
            </p:nvSpPr>
            <p:spPr>
              <a:xfrm rot="-2027887" flipV="1">
                <a:off x="5952" y="1296"/>
                <a:ext cx="268" cy="576"/>
              </a:xfrm>
              <a:custGeom>
                <a:avLst/>
                <a:gdLst/>
                <a:ahLst/>
                <a:cxnLst>
                  <a:cxn ang="270">
                    <a:pos x="0" y="0"/>
                  </a:cxn>
                  <a:cxn ang="270">
                    <a:pos x="10949" y="2980"/>
                  </a:cxn>
                  <a:cxn ang="90">
                    <a:pos x="0" y="21600"/>
                  </a:cxn>
                </a:cxnLst>
                <a:pathLst>
                  <a:path w="10949" h="21600" fill="none">
                    <a:moveTo>
                      <a:pt x="0" y="0"/>
                    </a:moveTo>
                    <a:cubicBezTo>
                      <a:pt x="3997" y="0"/>
                      <a:pt x="7741" y="1086"/>
                      <a:pt x="10951" y="2978"/>
                    </a:cubicBezTo>
                  </a:path>
                  <a:path w="10949" h="21600" stroke="0">
                    <a:moveTo>
                      <a:pt x="0" y="0"/>
                    </a:moveTo>
                    <a:cubicBezTo>
                      <a:pt x="3997" y="0"/>
                      <a:pt x="7741" y="1086"/>
                      <a:pt x="10951" y="2978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0000FF"/>
                </a:solidFill>
                <a:prstDash val="solid"/>
                <a:round/>
                <a:headEnd type="triangl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7" name="任意多边形 893965"/>
              <p:cNvSpPr/>
              <p:nvPr/>
            </p:nvSpPr>
            <p:spPr>
              <a:xfrm rot="-2027887" flipV="1">
                <a:off x="6528" y="1296"/>
                <a:ext cx="268" cy="576"/>
              </a:xfrm>
              <a:custGeom>
                <a:avLst/>
                <a:gdLst/>
                <a:ahLst/>
                <a:cxnLst>
                  <a:cxn ang="270">
                    <a:pos x="0" y="0"/>
                  </a:cxn>
                  <a:cxn ang="270">
                    <a:pos x="10949" y="2980"/>
                  </a:cxn>
                  <a:cxn ang="90">
                    <a:pos x="0" y="21600"/>
                  </a:cxn>
                </a:cxnLst>
                <a:pathLst>
                  <a:path w="10949" h="21600" fill="none">
                    <a:moveTo>
                      <a:pt x="0" y="0"/>
                    </a:moveTo>
                    <a:cubicBezTo>
                      <a:pt x="3997" y="0"/>
                      <a:pt x="7741" y="1086"/>
                      <a:pt x="10951" y="2978"/>
                    </a:cubicBezTo>
                  </a:path>
                  <a:path w="10949" h="21600" stroke="0">
                    <a:moveTo>
                      <a:pt x="0" y="0"/>
                    </a:moveTo>
                    <a:cubicBezTo>
                      <a:pt x="3997" y="0"/>
                      <a:pt x="7741" y="1086"/>
                      <a:pt x="10951" y="2978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0000FF"/>
                </a:solidFill>
                <a:prstDash val="solid"/>
                <a:round/>
                <a:headEnd type="triangl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8" name="任意多边形 893966"/>
              <p:cNvSpPr/>
              <p:nvPr/>
            </p:nvSpPr>
            <p:spPr>
              <a:xfrm rot="-2027887" flipV="1">
                <a:off x="5280" y="1296"/>
                <a:ext cx="268" cy="576"/>
              </a:xfrm>
              <a:custGeom>
                <a:avLst/>
                <a:gdLst/>
                <a:ahLst/>
                <a:cxnLst>
                  <a:cxn ang="270">
                    <a:pos x="0" y="0"/>
                  </a:cxn>
                  <a:cxn ang="270">
                    <a:pos x="10949" y="2980"/>
                  </a:cxn>
                  <a:cxn ang="90">
                    <a:pos x="0" y="21600"/>
                  </a:cxn>
                </a:cxnLst>
                <a:pathLst>
                  <a:path w="10949" h="21600" fill="none">
                    <a:moveTo>
                      <a:pt x="0" y="0"/>
                    </a:moveTo>
                    <a:cubicBezTo>
                      <a:pt x="3997" y="0"/>
                      <a:pt x="7741" y="1086"/>
                      <a:pt x="10951" y="2978"/>
                    </a:cubicBezTo>
                  </a:path>
                  <a:path w="10949" h="21600" stroke="0">
                    <a:moveTo>
                      <a:pt x="0" y="0"/>
                    </a:moveTo>
                    <a:cubicBezTo>
                      <a:pt x="3997" y="0"/>
                      <a:pt x="7741" y="1086"/>
                      <a:pt x="10951" y="2978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0000FF"/>
                </a:solidFill>
                <a:prstDash val="solid"/>
                <a:round/>
                <a:headEnd type="triangl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9" name="文本框 893967"/>
              <p:cNvSpPr txBox="1"/>
              <p:nvPr/>
            </p:nvSpPr>
            <p:spPr>
              <a:xfrm>
                <a:off x="4995" y="1558"/>
                <a:ext cx="462" cy="3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/>
                <a:r>
                  <a:rPr lang="zh-CN" altLang="en-US" sz="2000" b="1">
                    <a:solidFill>
                      <a:srgbClr val="0000CC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东</a:t>
                </a:r>
                <a:endPara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20" name="文本框 893968"/>
              <p:cNvSpPr txBox="1"/>
              <p:nvPr/>
            </p:nvSpPr>
            <p:spPr>
              <a:xfrm>
                <a:off x="5519" y="1558"/>
                <a:ext cx="289" cy="3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p>
                <a:pPr algn="ctr"/>
                <a:r>
                  <a:rPr lang="zh-CN" altLang="en-US" sz="2000" b="1">
                    <a:solidFill>
                      <a:srgbClr val="0000CC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北</a:t>
                </a:r>
                <a:endPara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21" name="文本框 893969"/>
              <p:cNvSpPr txBox="1"/>
              <p:nvPr/>
            </p:nvSpPr>
            <p:spPr>
              <a:xfrm>
                <a:off x="5859" y="1558"/>
                <a:ext cx="463" cy="3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/>
                <a:r>
                  <a:rPr lang="zh-CN" altLang="en-US" sz="2000" b="1">
                    <a:solidFill>
                      <a:srgbClr val="0000CC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信</a:t>
                </a:r>
                <a:endPara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22" name="文本框 893970"/>
              <p:cNvSpPr txBox="1"/>
              <p:nvPr/>
            </p:nvSpPr>
            <p:spPr>
              <a:xfrm>
                <a:off x="6339" y="1558"/>
                <a:ext cx="462" cy="3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/>
                <a:r>
                  <a:rPr lang="zh-CN" altLang="en-US" sz="2000" b="1">
                    <a:solidFill>
                      <a:srgbClr val="0000CC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风</a:t>
                </a:r>
                <a:endPara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2723" name="组合 893971"/>
            <p:cNvGrpSpPr/>
            <p:nvPr/>
          </p:nvGrpSpPr>
          <p:grpSpPr>
            <a:xfrm>
              <a:off x="1588" y="1413"/>
              <a:ext cx="2287" cy="401"/>
              <a:chOff x="4756" y="1029"/>
              <a:chExt cx="2287" cy="401"/>
            </a:xfrm>
          </p:grpSpPr>
          <p:sp>
            <p:nvSpPr>
              <p:cNvPr id="72724" name="任意多边形 893972"/>
              <p:cNvSpPr/>
              <p:nvPr/>
            </p:nvSpPr>
            <p:spPr>
              <a:xfrm rot="4356667" flipH="1" flipV="1">
                <a:off x="5156" y="1132"/>
                <a:ext cx="240" cy="280"/>
              </a:xfrm>
              <a:custGeom>
                <a:avLst/>
                <a:gdLst/>
                <a:ahLst/>
                <a:cxnLst>
                  <a:cxn ang="270">
                    <a:pos x="7739" y="0"/>
                  </a:cxn>
                  <a:cxn ang="90">
                    <a:pos x="20996" y="25235"/>
                  </a:cxn>
                  <a:cxn ang="180">
                    <a:pos x="0" y="20166"/>
                  </a:cxn>
                </a:cxnLst>
                <a:pathLst>
                  <a:path w="21600" h="25235" fill="none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</a:path>
                  <a:path w="21600" h="25235" stroke="0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  <a:lnTo>
                      <a:pt x="0" y="20166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CC0099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5" name="任意多边形 893973"/>
              <p:cNvSpPr/>
              <p:nvPr/>
            </p:nvSpPr>
            <p:spPr>
              <a:xfrm rot="4356667" flipH="1" flipV="1">
                <a:off x="6500" y="1132"/>
                <a:ext cx="240" cy="280"/>
              </a:xfrm>
              <a:custGeom>
                <a:avLst/>
                <a:gdLst/>
                <a:ahLst/>
                <a:cxnLst>
                  <a:cxn ang="270">
                    <a:pos x="7739" y="0"/>
                  </a:cxn>
                  <a:cxn ang="90">
                    <a:pos x="20996" y="25235"/>
                  </a:cxn>
                  <a:cxn ang="180">
                    <a:pos x="0" y="20166"/>
                  </a:cxn>
                </a:cxnLst>
                <a:pathLst>
                  <a:path w="21600" h="25235" fill="none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</a:path>
                  <a:path w="21600" h="25235" stroke="0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  <a:lnTo>
                      <a:pt x="0" y="20166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CC0099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6" name="任意多边形 893974"/>
              <p:cNvSpPr/>
              <p:nvPr/>
            </p:nvSpPr>
            <p:spPr>
              <a:xfrm rot="4356667" flipH="1" flipV="1">
                <a:off x="5828" y="1132"/>
                <a:ext cx="240" cy="280"/>
              </a:xfrm>
              <a:custGeom>
                <a:avLst/>
                <a:gdLst/>
                <a:ahLst/>
                <a:cxnLst>
                  <a:cxn ang="270">
                    <a:pos x="7739" y="0"/>
                  </a:cxn>
                  <a:cxn ang="90">
                    <a:pos x="20996" y="25235"/>
                  </a:cxn>
                  <a:cxn ang="180">
                    <a:pos x="0" y="20166"/>
                  </a:cxn>
                </a:cxnLst>
                <a:pathLst>
                  <a:path w="21600" h="25235" fill="none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</a:path>
                  <a:path w="21600" h="25235" stroke="0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  <a:lnTo>
                      <a:pt x="0" y="20166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CC0099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7" name="文本框 893975"/>
              <p:cNvSpPr txBox="1"/>
              <p:nvPr/>
            </p:nvSpPr>
            <p:spPr>
              <a:xfrm>
                <a:off x="4756" y="1030"/>
                <a:ext cx="463" cy="4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/>
                <a:r>
                  <a:rPr lang="zh-CN" altLang="en-US" sz="2000" b="1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中</a:t>
                </a:r>
                <a:endPara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28" name="文本框 893976"/>
              <p:cNvSpPr txBox="1"/>
              <p:nvPr/>
            </p:nvSpPr>
            <p:spPr>
              <a:xfrm>
                <a:off x="5379" y="1030"/>
                <a:ext cx="463" cy="4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/>
                <a:r>
                  <a:rPr lang="zh-CN" altLang="en-US" sz="2000" b="1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纬</a:t>
                </a:r>
                <a:endPara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29" name="文本框 893977"/>
              <p:cNvSpPr txBox="1"/>
              <p:nvPr/>
            </p:nvSpPr>
            <p:spPr>
              <a:xfrm>
                <a:off x="6004" y="1030"/>
                <a:ext cx="463" cy="4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/>
                <a:r>
                  <a:rPr lang="zh-CN" altLang="en-US" sz="2000" b="1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西</a:t>
                </a:r>
                <a:endPara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730" name="文本框 893978"/>
              <p:cNvSpPr txBox="1"/>
              <p:nvPr/>
            </p:nvSpPr>
            <p:spPr>
              <a:xfrm>
                <a:off x="6581" y="1029"/>
                <a:ext cx="462" cy="40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/>
                <a:r>
                  <a:rPr lang="zh-CN" altLang="en-US" sz="2000" b="1">
                    <a:solidFill>
                      <a:srgbClr val="FF33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风</a:t>
                </a:r>
                <a:endPara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2731" name="组合 893979"/>
            <p:cNvGrpSpPr/>
            <p:nvPr/>
          </p:nvGrpSpPr>
          <p:grpSpPr>
            <a:xfrm>
              <a:off x="1824" y="684"/>
              <a:ext cx="1480" cy="707"/>
              <a:chOff x="5136" y="300"/>
              <a:chExt cx="1480" cy="707"/>
            </a:xfrm>
          </p:grpSpPr>
          <p:sp>
            <p:nvSpPr>
              <p:cNvPr id="72732" name="任意多边形 893980"/>
              <p:cNvSpPr/>
              <p:nvPr/>
            </p:nvSpPr>
            <p:spPr>
              <a:xfrm rot="-5148721" flipH="1" flipV="1">
                <a:off x="5156" y="604"/>
                <a:ext cx="240" cy="280"/>
              </a:xfrm>
              <a:custGeom>
                <a:avLst/>
                <a:gdLst/>
                <a:ahLst/>
                <a:cxnLst>
                  <a:cxn ang="270">
                    <a:pos x="7739" y="0"/>
                  </a:cxn>
                  <a:cxn ang="90">
                    <a:pos x="20996" y="25235"/>
                  </a:cxn>
                  <a:cxn ang="180">
                    <a:pos x="0" y="20166"/>
                  </a:cxn>
                </a:cxnLst>
                <a:pathLst>
                  <a:path w="21600" h="25235" fill="none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</a:path>
                  <a:path w="21600" h="25235" stroke="0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  <a:lnTo>
                      <a:pt x="0" y="20166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FF99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3" name="任意多边形 893981"/>
              <p:cNvSpPr/>
              <p:nvPr/>
            </p:nvSpPr>
            <p:spPr>
              <a:xfrm rot="-5148721" flipH="1" flipV="1">
                <a:off x="6356" y="604"/>
                <a:ext cx="240" cy="280"/>
              </a:xfrm>
              <a:custGeom>
                <a:avLst/>
                <a:gdLst/>
                <a:ahLst/>
                <a:cxnLst>
                  <a:cxn ang="270">
                    <a:pos x="7739" y="0"/>
                  </a:cxn>
                  <a:cxn ang="90">
                    <a:pos x="20996" y="25235"/>
                  </a:cxn>
                  <a:cxn ang="180">
                    <a:pos x="0" y="20166"/>
                  </a:cxn>
                </a:cxnLst>
                <a:pathLst>
                  <a:path w="21600" h="25235" fill="none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</a:path>
                  <a:path w="21600" h="25235" stroke="0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  <a:lnTo>
                      <a:pt x="0" y="20166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FF99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4" name="任意多边形 893982"/>
              <p:cNvSpPr/>
              <p:nvPr/>
            </p:nvSpPr>
            <p:spPr>
              <a:xfrm rot="-5148721" flipH="1" flipV="1">
                <a:off x="5780" y="604"/>
                <a:ext cx="240" cy="280"/>
              </a:xfrm>
              <a:custGeom>
                <a:avLst/>
                <a:gdLst/>
                <a:ahLst/>
                <a:cxnLst>
                  <a:cxn ang="270">
                    <a:pos x="7739" y="0"/>
                  </a:cxn>
                  <a:cxn ang="90">
                    <a:pos x="20996" y="25235"/>
                  </a:cxn>
                  <a:cxn ang="180">
                    <a:pos x="0" y="20166"/>
                  </a:cxn>
                </a:cxnLst>
                <a:pathLst>
                  <a:path w="21600" h="25235" fill="none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</a:path>
                  <a:path w="21600" h="25235" stroke="0">
                    <a:moveTo>
                      <a:pt x="7739" y="0"/>
                    </a:moveTo>
                    <a:cubicBezTo>
                      <a:pt x="15850" y="3111"/>
                      <a:pt x="21600" y="10967"/>
                      <a:pt x="21600" y="20166"/>
                    </a:cubicBezTo>
                    <a:cubicBezTo>
                      <a:pt x="21600" y="21916"/>
                      <a:pt x="21392" y="23617"/>
                      <a:pt x="21001" y="25240"/>
                    </a:cubicBezTo>
                    <a:lnTo>
                      <a:pt x="0" y="20166"/>
                    </a:lnTo>
                    <a:close/>
                  </a:path>
                </a:pathLst>
              </a:custGeom>
              <a:noFill/>
              <a:ln w="28575" cap="flat" cmpd="sng">
                <a:solidFill>
                  <a:srgbClr val="FF99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5" name="文本框 893983"/>
              <p:cNvSpPr txBox="1"/>
              <p:nvPr/>
            </p:nvSpPr>
            <p:spPr>
              <a:xfrm>
                <a:off x="5530" y="300"/>
                <a:ext cx="932" cy="7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p>
                <a:pPr algn="ctr"/>
                <a:r>
                  <a:rPr lang="zh-CN" altLang="en-US" sz="2000" b="1" dirty="0">
                    <a:solidFill>
                      <a:srgbClr val="0000CC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极地东北</a:t>
                </a:r>
                <a:endPara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2736" name="直接连接符 893984"/>
            <p:cNvSpPr/>
            <p:nvPr/>
          </p:nvSpPr>
          <p:spPr>
            <a:xfrm>
              <a:off x="3456" y="3120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none" w="med" len="med"/>
              <a:tailEnd type="triangle" w="sm" len="med"/>
            </a:ln>
          </p:spPr>
        </p:sp>
        <p:sp>
          <p:nvSpPr>
            <p:cNvPr id="72737" name="直接连接符 893985"/>
            <p:cNvSpPr/>
            <p:nvPr/>
          </p:nvSpPr>
          <p:spPr>
            <a:xfrm>
              <a:off x="1776" y="3120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none" w="med" len="med"/>
              <a:tailEnd type="triangle" w="sm" len="med"/>
            </a:ln>
          </p:spPr>
        </p:sp>
        <p:sp>
          <p:nvSpPr>
            <p:cNvPr id="72738" name="直接连接符 893986"/>
            <p:cNvSpPr/>
            <p:nvPr/>
          </p:nvSpPr>
          <p:spPr>
            <a:xfrm>
              <a:off x="2640" y="3120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none" w="med" len="med"/>
              <a:tailEnd type="triangle" w="sm" len="med"/>
            </a:ln>
          </p:spPr>
        </p:sp>
        <p:sp>
          <p:nvSpPr>
            <p:cNvPr id="72739" name="直接连接符 893987"/>
            <p:cNvSpPr/>
            <p:nvPr/>
          </p:nvSpPr>
          <p:spPr>
            <a:xfrm>
              <a:off x="1488" y="2592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triangle" w="sm" len="med"/>
              <a:tailEnd type="none" w="sm" len="med"/>
            </a:ln>
          </p:spPr>
        </p:sp>
        <p:sp>
          <p:nvSpPr>
            <p:cNvPr id="72740" name="直接连接符 893988"/>
            <p:cNvSpPr/>
            <p:nvPr/>
          </p:nvSpPr>
          <p:spPr>
            <a:xfrm>
              <a:off x="2928" y="2592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triangle" w="sm" len="med"/>
              <a:tailEnd type="none" w="sm" len="med"/>
            </a:ln>
          </p:spPr>
        </p:sp>
        <p:sp>
          <p:nvSpPr>
            <p:cNvPr id="72741" name="直接连接符 893989"/>
            <p:cNvSpPr/>
            <p:nvPr/>
          </p:nvSpPr>
          <p:spPr>
            <a:xfrm>
              <a:off x="3600" y="2592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triangle" w="sm" len="med"/>
              <a:tailEnd type="none" w="sm" len="med"/>
            </a:ln>
          </p:spPr>
        </p:sp>
        <p:sp>
          <p:nvSpPr>
            <p:cNvPr id="72742" name="直接连接符 893990"/>
            <p:cNvSpPr/>
            <p:nvPr/>
          </p:nvSpPr>
          <p:spPr>
            <a:xfrm>
              <a:off x="2208" y="2592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triangle" w="sm" len="med"/>
              <a:tailEnd type="none" w="sm" len="med"/>
            </a:ln>
          </p:spPr>
        </p:sp>
        <p:sp>
          <p:nvSpPr>
            <p:cNvPr id="72743" name="直接连接符 893991"/>
            <p:cNvSpPr/>
            <p:nvPr/>
          </p:nvSpPr>
          <p:spPr>
            <a:xfrm>
              <a:off x="2112" y="3648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triangle" w="sm" len="med"/>
              <a:tailEnd type="none" w="sm" len="med"/>
            </a:ln>
          </p:spPr>
        </p:sp>
        <p:sp>
          <p:nvSpPr>
            <p:cNvPr id="72744" name="直接连接符 893992"/>
            <p:cNvSpPr/>
            <p:nvPr/>
          </p:nvSpPr>
          <p:spPr>
            <a:xfrm>
              <a:off x="3216" y="3648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triangle" w="sm" len="med"/>
              <a:tailEnd type="none" w="sm" len="med"/>
            </a:ln>
          </p:spPr>
        </p:sp>
        <p:sp>
          <p:nvSpPr>
            <p:cNvPr id="72745" name="直接连接符 893993"/>
            <p:cNvSpPr/>
            <p:nvPr/>
          </p:nvSpPr>
          <p:spPr>
            <a:xfrm>
              <a:off x="2688" y="3648"/>
              <a:ext cx="0" cy="24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dash"/>
              <a:round/>
              <a:headEnd type="triangle" w="sm" len="med"/>
              <a:tailEnd type="none" w="sm" len="med"/>
            </a:ln>
          </p:spPr>
        </p:sp>
        <p:sp>
          <p:nvSpPr>
            <p:cNvPr id="72746" name="任意多边形 893994"/>
            <p:cNvSpPr/>
            <p:nvPr/>
          </p:nvSpPr>
          <p:spPr>
            <a:xfrm rot="-6912242" flipV="1">
              <a:off x="1738" y="2534"/>
              <a:ext cx="268" cy="576"/>
            </a:xfrm>
            <a:custGeom>
              <a:avLst/>
              <a:gdLst/>
              <a:ahLst/>
              <a:cxnLst>
                <a:cxn ang="270">
                  <a:pos x="0" y="0"/>
                </a:cxn>
                <a:cxn ang="270">
                  <a:pos x="10949" y="2980"/>
                </a:cxn>
                <a:cxn ang="90">
                  <a:pos x="0" y="21600"/>
                </a:cxn>
              </a:cxnLst>
              <a:pathLst>
                <a:path w="10949" h="21600" fill="none">
                  <a:moveTo>
                    <a:pt x="0" y="0"/>
                  </a:moveTo>
                  <a:cubicBezTo>
                    <a:pt x="3997" y="0"/>
                    <a:pt x="7741" y="1086"/>
                    <a:pt x="10951" y="2978"/>
                  </a:cubicBezTo>
                </a:path>
                <a:path w="10949" h="21600" stroke="0">
                  <a:moveTo>
                    <a:pt x="0" y="0"/>
                  </a:moveTo>
                  <a:cubicBezTo>
                    <a:pt x="3997" y="0"/>
                    <a:pt x="7741" y="1086"/>
                    <a:pt x="10951" y="2978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47" name="任意多边形 893995"/>
            <p:cNvSpPr/>
            <p:nvPr/>
          </p:nvSpPr>
          <p:spPr>
            <a:xfrm rot="-7023600" flipV="1">
              <a:off x="1018" y="2534"/>
              <a:ext cx="268" cy="576"/>
            </a:xfrm>
            <a:custGeom>
              <a:avLst/>
              <a:gdLst/>
              <a:ahLst/>
              <a:cxnLst>
                <a:cxn ang="270">
                  <a:pos x="0" y="0"/>
                </a:cxn>
                <a:cxn ang="270">
                  <a:pos x="10949" y="2980"/>
                </a:cxn>
                <a:cxn ang="90">
                  <a:pos x="0" y="21600"/>
                </a:cxn>
              </a:cxnLst>
              <a:pathLst>
                <a:path w="10949" h="21600" fill="none">
                  <a:moveTo>
                    <a:pt x="0" y="0"/>
                  </a:moveTo>
                  <a:cubicBezTo>
                    <a:pt x="3997" y="0"/>
                    <a:pt x="7741" y="1086"/>
                    <a:pt x="10951" y="2978"/>
                  </a:cubicBezTo>
                </a:path>
                <a:path w="10949" h="21600" stroke="0">
                  <a:moveTo>
                    <a:pt x="0" y="0"/>
                  </a:moveTo>
                  <a:cubicBezTo>
                    <a:pt x="3997" y="0"/>
                    <a:pt x="7741" y="1086"/>
                    <a:pt x="10951" y="2978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48" name="任意多边形 893996"/>
            <p:cNvSpPr/>
            <p:nvPr/>
          </p:nvSpPr>
          <p:spPr>
            <a:xfrm rot="-7023600" flipV="1">
              <a:off x="2458" y="2534"/>
              <a:ext cx="268" cy="576"/>
            </a:xfrm>
            <a:custGeom>
              <a:avLst/>
              <a:gdLst/>
              <a:ahLst/>
              <a:cxnLst>
                <a:cxn ang="270">
                  <a:pos x="0" y="0"/>
                </a:cxn>
                <a:cxn ang="270">
                  <a:pos x="10949" y="2980"/>
                </a:cxn>
                <a:cxn ang="90">
                  <a:pos x="0" y="21600"/>
                </a:cxn>
              </a:cxnLst>
              <a:pathLst>
                <a:path w="10949" h="21600" fill="none">
                  <a:moveTo>
                    <a:pt x="0" y="0"/>
                  </a:moveTo>
                  <a:cubicBezTo>
                    <a:pt x="3997" y="0"/>
                    <a:pt x="7741" y="1086"/>
                    <a:pt x="10951" y="2978"/>
                  </a:cubicBezTo>
                </a:path>
                <a:path w="10949" h="21600" stroke="0">
                  <a:moveTo>
                    <a:pt x="0" y="0"/>
                  </a:moveTo>
                  <a:cubicBezTo>
                    <a:pt x="3997" y="0"/>
                    <a:pt x="7741" y="1086"/>
                    <a:pt x="10951" y="2978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49" name="任意多边形 893997"/>
            <p:cNvSpPr/>
            <p:nvPr/>
          </p:nvSpPr>
          <p:spPr>
            <a:xfrm rot="-7023600" flipV="1">
              <a:off x="3130" y="2534"/>
              <a:ext cx="268" cy="576"/>
            </a:xfrm>
            <a:custGeom>
              <a:avLst/>
              <a:gdLst/>
              <a:ahLst/>
              <a:cxnLst>
                <a:cxn ang="270">
                  <a:pos x="0" y="0"/>
                </a:cxn>
                <a:cxn ang="270">
                  <a:pos x="10949" y="2980"/>
                </a:cxn>
                <a:cxn ang="90">
                  <a:pos x="0" y="21600"/>
                </a:cxn>
              </a:cxnLst>
              <a:pathLst>
                <a:path w="10949" h="21600" fill="none">
                  <a:moveTo>
                    <a:pt x="0" y="0"/>
                  </a:moveTo>
                  <a:cubicBezTo>
                    <a:pt x="3997" y="0"/>
                    <a:pt x="7741" y="1086"/>
                    <a:pt x="10951" y="2978"/>
                  </a:cubicBezTo>
                </a:path>
                <a:path w="10949" h="21600" stroke="0">
                  <a:moveTo>
                    <a:pt x="0" y="0"/>
                  </a:moveTo>
                  <a:cubicBezTo>
                    <a:pt x="3997" y="0"/>
                    <a:pt x="7741" y="1086"/>
                    <a:pt x="10951" y="2978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 cap="flat" cmpd="sng">
              <a:solidFill>
                <a:srgbClr val="0000FF"/>
              </a:solidFill>
              <a:prstDash val="solid"/>
              <a:round/>
              <a:headEnd type="none" w="med" len="med"/>
              <a:tailEnd type="triangl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50" name="文本框 893998"/>
            <p:cNvSpPr txBox="1"/>
            <p:nvPr/>
          </p:nvSpPr>
          <p:spPr>
            <a:xfrm>
              <a:off x="1395" y="2516"/>
              <a:ext cx="462" cy="3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东</a:t>
              </a:r>
              <a:endParaRPr lang="zh-CN" altLang="en-US" sz="20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51" name="文本框 893999"/>
            <p:cNvSpPr txBox="1"/>
            <p:nvPr/>
          </p:nvSpPr>
          <p:spPr>
            <a:xfrm>
              <a:off x="2116" y="2516"/>
              <a:ext cx="462" cy="3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南</a:t>
              </a:r>
              <a:endParaRPr lang="zh-CN" altLang="en-US" sz="20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52" name="文本框 894000"/>
            <p:cNvSpPr txBox="1"/>
            <p:nvPr/>
          </p:nvSpPr>
          <p:spPr>
            <a:xfrm>
              <a:off x="2882" y="2516"/>
              <a:ext cx="463" cy="3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信</a:t>
              </a:r>
              <a:endParaRPr lang="zh-CN" altLang="en-US" sz="20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53" name="文本框 894001"/>
            <p:cNvSpPr txBox="1"/>
            <p:nvPr/>
          </p:nvSpPr>
          <p:spPr>
            <a:xfrm>
              <a:off x="3555" y="2516"/>
              <a:ext cx="463" cy="3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2000" b="1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风</a:t>
              </a:r>
              <a:endParaRPr lang="zh-CN" altLang="en-US" sz="20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54" name="任意多边形 894002"/>
            <p:cNvSpPr/>
            <p:nvPr/>
          </p:nvSpPr>
          <p:spPr>
            <a:xfrm rot="6203293" flipV="1">
              <a:off x="1796" y="3052"/>
              <a:ext cx="240" cy="280"/>
            </a:xfrm>
            <a:custGeom>
              <a:avLst/>
              <a:gdLst/>
              <a:ahLst/>
              <a:cxnLst>
                <a:cxn ang="270">
                  <a:pos x="7739" y="0"/>
                </a:cxn>
                <a:cxn ang="90">
                  <a:pos x="20996" y="25235"/>
                </a:cxn>
                <a:cxn ang="180">
                  <a:pos x="0" y="20166"/>
                </a:cxn>
              </a:cxnLst>
              <a:pathLst>
                <a:path w="21600" h="25235" fill="none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</a:path>
                <a:path w="21600" h="25235" stroke="0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  <a:lnTo>
                    <a:pt x="0" y="20166"/>
                  </a:lnTo>
                  <a:close/>
                </a:path>
              </a:pathLst>
            </a:custGeom>
            <a:noFill/>
            <a:ln w="28575" cap="flat" cmpd="sng">
              <a:solidFill>
                <a:srgbClr val="CC0099"/>
              </a:solidFill>
              <a:prstDash val="solid"/>
              <a:round/>
              <a:headEnd type="none" w="sm" len="med"/>
              <a:tailEnd type="triangl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55" name="任意多边形 894003"/>
            <p:cNvSpPr/>
            <p:nvPr/>
          </p:nvSpPr>
          <p:spPr>
            <a:xfrm rot="6203293" flipV="1">
              <a:off x="3476" y="3052"/>
              <a:ext cx="240" cy="280"/>
            </a:xfrm>
            <a:custGeom>
              <a:avLst/>
              <a:gdLst/>
              <a:ahLst/>
              <a:cxnLst>
                <a:cxn ang="270">
                  <a:pos x="7739" y="0"/>
                </a:cxn>
                <a:cxn ang="90">
                  <a:pos x="20996" y="25235"/>
                </a:cxn>
                <a:cxn ang="180">
                  <a:pos x="0" y="20166"/>
                </a:cxn>
              </a:cxnLst>
              <a:pathLst>
                <a:path w="21600" h="25235" fill="none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</a:path>
                <a:path w="21600" h="25235" stroke="0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  <a:lnTo>
                    <a:pt x="0" y="20166"/>
                  </a:lnTo>
                  <a:close/>
                </a:path>
              </a:pathLst>
            </a:custGeom>
            <a:noFill/>
            <a:ln w="28575" cap="flat" cmpd="sng">
              <a:solidFill>
                <a:srgbClr val="CC0099"/>
              </a:solidFill>
              <a:prstDash val="solid"/>
              <a:round/>
              <a:headEnd type="none" w="sm" len="med"/>
              <a:tailEnd type="triangl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56" name="任意多边形 894004"/>
            <p:cNvSpPr/>
            <p:nvPr/>
          </p:nvSpPr>
          <p:spPr>
            <a:xfrm rot="6203293" flipV="1">
              <a:off x="2660" y="3052"/>
              <a:ext cx="240" cy="280"/>
            </a:xfrm>
            <a:custGeom>
              <a:avLst/>
              <a:gdLst/>
              <a:ahLst/>
              <a:cxnLst>
                <a:cxn ang="270">
                  <a:pos x="7739" y="0"/>
                </a:cxn>
                <a:cxn ang="90">
                  <a:pos x="20996" y="25235"/>
                </a:cxn>
                <a:cxn ang="180">
                  <a:pos x="0" y="20166"/>
                </a:cxn>
              </a:cxnLst>
              <a:pathLst>
                <a:path w="21600" h="25235" fill="none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</a:path>
                <a:path w="21600" h="25235" stroke="0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  <a:lnTo>
                    <a:pt x="0" y="20166"/>
                  </a:lnTo>
                  <a:close/>
                </a:path>
              </a:pathLst>
            </a:custGeom>
            <a:noFill/>
            <a:ln w="28575" cap="flat" cmpd="sng">
              <a:solidFill>
                <a:srgbClr val="CC0099"/>
              </a:solidFill>
              <a:prstDash val="solid"/>
              <a:round/>
              <a:headEnd type="none" w="sm" len="med"/>
              <a:tailEnd type="triangl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57" name="任意多边形 894005"/>
            <p:cNvSpPr/>
            <p:nvPr/>
          </p:nvSpPr>
          <p:spPr>
            <a:xfrm rot="9590490" flipH="1" flipV="1">
              <a:off x="1824" y="3648"/>
              <a:ext cx="240" cy="280"/>
            </a:xfrm>
            <a:custGeom>
              <a:avLst/>
              <a:gdLst/>
              <a:ahLst/>
              <a:cxnLst>
                <a:cxn ang="270">
                  <a:pos x="7739" y="0"/>
                </a:cxn>
                <a:cxn ang="90">
                  <a:pos x="20996" y="25235"/>
                </a:cxn>
                <a:cxn ang="180">
                  <a:pos x="0" y="20166"/>
                </a:cxn>
              </a:cxnLst>
              <a:pathLst>
                <a:path w="21600" h="25235" fill="none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</a:path>
                <a:path w="21600" h="25235" stroke="0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  <a:lnTo>
                    <a:pt x="0" y="20166"/>
                  </a:lnTo>
                  <a:close/>
                </a:path>
              </a:pathLst>
            </a:custGeom>
            <a:noFill/>
            <a:ln w="28575" cap="flat" cmpd="sng">
              <a:solidFill>
                <a:srgbClr val="FF9900"/>
              </a:solidFill>
              <a:prstDash val="solid"/>
              <a:round/>
              <a:headEnd type="triangle" w="sm" len="med"/>
              <a:tailEnd type="non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58" name="任意多边形 894006"/>
            <p:cNvSpPr/>
            <p:nvPr/>
          </p:nvSpPr>
          <p:spPr>
            <a:xfrm rot="9590490" flipH="1" flipV="1">
              <a:off x="2928" y="3648"/>
              <a:ext cx="240" cy="280"/>
            </a:xfrm>
            <a:custGeom>
              <a:avLst/>
              <a:gdLst/>
              <a:ahLst/>
              <a:cxnLst>
                <a:cxn ang="270">
                  <a:pos x="7739" y="0"/>
                </a:cxn>
                <a:cxn ang="90">
                  <a:pos x="20996" y="25235"/>
                </a:cxn>
                <a:cxn ang="180">
                  <a:pos x="0" y="20166"/>
                </a:cxn>
              </a:cxnLst>
              <a:pathLst>
                <a:path w="21600" h="25235" fill="none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</a:path>
                <a:path w="21600" h="25235" stroke="0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  <a:lnTo>
                    <a:pt x="0" y="20166"/>
                  </a:lnTo>
                  <a:close/>
                </a:path>
              </a:pathLst>
            </a:custGeom>
            <a:noFill/>
            <a:ln w="28575" cap="flat" cmpd="sng">
              <a:solidFill>
                <a:srgbClr val="FF9900"/>
              </a:solidFill>
              <a:prstDash val="solid"/>
              <a:round/>
              <a:headEnd type="triangle" w="sm" len="med"/>
              <a:tailEnd type="non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59" name="任意多边形 894007"/>
            <p:cNvSpPr/>
            <p:nvPr/>
          </p:nvSpPr>
          <p:spPr>
            <a:xfrm rot="9590490" flipH="1" flipV="1">
              <a:off x="2400" y="3648"/>
              <a:ext cx="240" cy="280"/>
            </a:xfrm>
            <a:custGeom>
              <a:avLst/>
              <a:gdLst/>
              <a:ahLst/>
              <a:cxnLst>
                <a:cxn ang="270">
                  <a:pos x="7739" y="0"/>
                </a:cxn>
                <a:cxn ang="90">
                  <a:pos x="20996" y="25235"/>
                </a:cxn>
                <a:cxn ang="180">
                  <a:pos x="0" y="20166"/>
                </a:cxn>
              </a:cxnLst>
              <a:pathLst>
                <a:path w="21600" h="25235" fill="none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</a:path>
                <a:path w="21600" h="25235" stroke="0">
                  <a:moveTo>
                    <a:pt x="7739" y="0"/>
                  </a:moveTo>
                  <a:cubicBezTo>
                    <a:pt x="15850" y="3111"/>
                    <a:pt x="21600" y="10967"/>
                    <a:pt x="21600" y="20166"/>
                  </a:cubicBezTo>
                  <a:cubicBezTo>
                    <a:pt x="21600" y="21916"/>
                    <a:pt x="21392" y="23617"/>
                    <a:pt x="21001" y="25240"/>
                  </a:cubicBezTo>
                  <a:lnTo>
                    <a:pt x="0" y="20166"/>
                  </a:lnTo>
                  <a:close/>
                </a:path>
              </a:pathLst>
            </a:custGeom>
            <a:noFill/>
            <a:ln w="28575" cap="flat" cmpd="sng">
              <a:solidFill>
                <a:srgbClr val="FF9900"/>
              </a:solidFill>
              <a:prstDash val="solid"/>
              <a:round/>
              <a:headEnd type="triangle" w="sm" len="med"/>
              <a:tailEnd type="none" w="sm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60" name="文本框 894008"/>
            <p:cNvSpPr txBox="1"/>
            <p:nvPr/>
          </p:nvSpPr>
          <p:spPr>
            <a:xfrm>
              <a:off x="1685" y="2995"/>
              <a:ext cx="463" cy="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中</a:t>
              </a:r>
              <a:endParaRPr lang="zh-CN" altLang="en-US" sz="2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61" name="文本框 894009"/>
            <p:cNvSpPr txBox="1"/>
            <p:nvPr/>
          </p:nvSpPr>
          <p:spPr>
            <a:xfrm>
              <a:off x="2213" y="2995"/>
              <a:ext cx="462" cy="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纬</a:t>
              </a:r>
              <a:endParaRPr lang="zh-CN" altLang="en-US" sz="2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62" name="文本框 894010"/>
            <p:cNvSpPr txBox="1"/>
            <p:nvPr/>
          </p:nvSpPr>
          <p:spPr>
            <a:xfrm>
              <a:off x="2789" y="2995"/>
              <a:ext cx="462" cy="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西</a:t>
              </a:r>
              <a:endParaRPr lang="zh-CN" altLang="en-US" sz="2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63" name="文本框 894011"/>
            <p:cNvSpPr txBox="1"/>
            <p:nvPr/>
          </p:nvSpPr>
          <p:spPr>
            <a:xfrm>
              <a:off x="3447" y="2995"/>
              <a:ext cx="486" cy="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algn="ctr"/>
              <a:r>
                <a:rPr lang="zh-CN" altLang="en-US" sz="20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风</a:t>
              </a:r>
              <a:endParaRPr lang="zh-CN" altLang="en-US" sz="20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2764" name="文本框 894012"/>
            <p:cNvSpPr txBox="1"/>
            <p:nvPr/>
          </p:nvSpPr>
          <p:spPr>
            <a:xfrm>
              <a:off x="1770" y="3679"/>
              <a:ext cx="1697" cy="3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/>
              <a:r>
                <a:rPr lang="zh-CN" altLang="en-US" sz="16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极    地    东    风</a:t>
              </a:r>
              <a:endParaRPr lang="zh-CN" altLang="en-US" sz="16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72765" name="图片 894013" descr="洋流"/>
          <p:cNvPicPr>
            <a:picLocks noChangeAspect="1"/>
          </p:cNvPicPr>
          <p:nvPr/>
        </p:nvPicPr>
        <p:blipFill>
          <a:blip r:embed="rId3">
            <a:lum bright="-23999" contrast="48000"/>
          </a:blip>
          <a:stretch>
            <a:fillRect/>
          </a:stretch>
        </p:blipFill>
        <p:spPr>
          <a:xfrm>
            <a:off x="4211638" y="0"/>
            <a:ext cx="4932362" cy="3698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4015" name="矩形 894014"/>
          <p:cNvSpPr/>
          <p:nvPr/>
        </p:nvSpPr>
        <p:spPr>
          <a:xfrm>
            <a:off x="0" y="3860800"/>
            <a:ext cx="9144000" cy="2776538"/>
          </a:xfrm>
          <a:prstGeom prst="rect">
            <a:avLst/>
          </a:prstGeom>
          <a:gradFill rotWithShape="1">
            <a:gsLst>
              <a:gs pos="0">
                <a:srgbClr val="99FFCC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这些热量驱动了大气的运动，形成了大气环流和季风环流。反过来，大气环流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（大气运动和近地面风带，是海洋水体运动的主要动力。）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又通过风力吹拂洋面，把动能传递给海洋，促使海水运动，通过长期作用，并在地转偏向力的影响下，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形成了与其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运动方向基本一致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的大洋环流，形成洋流。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94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40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8849" name="矩形 780299"/>
          <p:cNvSpPr/>
          <p:nvPr/>
        </p:nvSpPr>
        <p:spPr>
          <a:xfrm>
            <a:off x="539750" y="333375"/>
            <a:ext cx="5187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--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气相互作用与全球热平衡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780307" name="组合 780306"/>
          <p:cNvGrpSpPr/>
          <p:nvPr/>
        </p:nvGrpSpPr>
        <p:grpSpPr>
          <a:xfrm>
            <a:off x="0" y="1412875"/>
            <a:ext cx="2432050" cy="2595563"/>
            <a:chOff x="0" y="890"/>
            <a:chExt cx="1532" cy="1635"/>
          </a:xfrm>
        </p:grpSpPr>
        <p:sp>
          <p:nvSpPr>
            <p:cNvPr id="78851" name="矩形 780300"/>
            <p:cNvSpPr/>
            <p:nvPr/>
          </p:nvSpPr>
          <p:spPr>
            <a:xfrm>
              <a:off x="0" y="890"/>
              <a:ext cx="15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0</a:t>
              </a:r>
              <a:r>
                <a:rPr lang="en-US" altLang="en-US" sz="3200" b="1">
                  <a:solidFill>
                    <a:srgbClr val="0000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°</a:t>
              </a:r>
              <a:r>
                <a:rPr lang="en-US" altLang="zh-CN" sz="32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-30°N</a:t>
              </a:r>
              <a:r>
                <a:rPr lang="zh-CN" altLang="en-US" sz="3200" b="1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：</a:t>
              </a:r>
              <a:endPara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8852" name="矩形 780301"/>
            <p:cNvSpPr/>
            <p:nvPr/>
          </p:nvSpPr>
          <p:spPr>
            <a:xfrm>
              <a:off x="0" y="1480"/>
              <a:ext cx="153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 dirty="0">
                  <a:solidFill>
                    <a:srgbClr val="00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30°N</a:t>
              </a:r>
              <a:r>
                <a:rPr lang="zh-CN" altLang="en-US" sz="3200" b="1" dirty="0">
                  <a:solidFill>
                    <a:srgbClr val="00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以北：</a:t>
              </a:r>
              <a:endParaRPr lang="zh-CN" altLang="en-US" sz="3200" b="1" dirty="0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8853" name="矩形 780302"/>
            <p:cNvSpPr/>
            <p:nvPr/>
          </p:nvSpPr>
          <p:spPr>
            <a:xfrm>
              <a:off x="0" y="2160"/>
              <a:ext cx="153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 dirty="0">
                  <a:solidFill>
                    <a:srgbClr val="00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50°N</a:t>
              </a:r>
              <a:r>
                <a:rPr lang="zh-CN" altLang="en-US" sz="3200" b="1" dirty="0">
                  <a:solidFill>
                    <a:srgbClr val="00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附近：</a:t>
              </a:r>
              <a:endParaRPr lang="zh-CN" altLang="en-US" sz="3200" b="1" dirty="0">
                <a:solidFill>
                  <a:srgbClr val="00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780304" name="文本框 780303"/>
          <p:cNvSpPr txBox="1"/>
          <p:nvPr/>
        </p:nvSpPr>
        <p:spPr>
          <a:xfrm>
            <a:off x="2339975" y="1341438"/>
            <a:ext cx="576103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海洋输送热量 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&gt; </a:t>
            </a: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大气输热</a:t>
            </a:r>
            <a:endParaRPr lang="zh-CN" altLang="en-US" sz="3600" b="1" dirty="0">
              <a:solidFill>
                <a:srgbClr val="9900CC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80305" name="文本框 780304"/>
          <p:cNvSpPr txBox="1"/>
          <p:nvPr/>
        </p:nvSpPr>
        <p:spPr>
          <a:xfrm>
            <a:off x="2339975" y="2349500"/>
            <a:ext cx="5688013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大气输送热量 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&gt;</a:t>
            </a:r>
            <a:r>
              <a:rPr lang="en-US" altLang="zh-CN" sz="4000" b="1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海洋输热</a:t>
            </a:r>
            <a:endParaRPr lang="zh-CN" altLang="en-US" sz="3600" b="1" dirty="0">
              <a:solidFill>
                <a:srgbClr val="9900CC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80306" name="文本框 780305"/>
          <p:cNvSpPr txBox="1"/>
          <p:nvPr/>
        </p:nvSpPr>
        <p:spPr>
          <a:xfrm>
            <a:off x="2268538" y="3357563"/>
            <a:ext cx="6661150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海洋输送热量给大气，大气环流输送到高纬</a:t>
            </a:r>
            <a:endParaRPr lang="zh-CN" altLang="en-US" sz="3600" b="1" dirty="0">
              <a:solidFill>
                <a:srgbClr val="9900CC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80308" name="文本框 780307"/>
          <p:cNvSpPr txBox="1"/>
          <p:nvPr/>
        </p:nvSpPr>
        <p:spPr>
          <a:xfrm>
            <a:off x="395288" y="5157788"/>
            <a:ext cx="8353425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</a:t>
            </a:r>
            <a:r>
              <a:rPr lang="zh-CN" altLang="en-US" sz="36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通过海</a:t>
            </a:r>
            <a:r>
              <a:rPr lang="en-US" altLang="zh-CN" sz="360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—</a:t>
            </a:r>
            <a:r>
              <a:rPr lang="zh-CN" altLang="en-US" sz="36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气的相互作用和对热量的全球输送</a:t>
            </a:r>
            <a:r>
              <a:rPr lang="en-US" altLang="zh-CN" sz="36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,</a:t>
            </a:r>
            <a:r>
              <a:rPr lang="zh-CN" altLang="en-US" sz="36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维持了地球上的热量平衡。</a:t>
            </a:r>
            <a:endParaRPr lang="zh-CN" altLang="en-US" sz="36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80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8030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80305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6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80306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80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80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80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80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03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0897" name="矩形 907267"/>
          <p:cNvSpPr/>
          <p:nvPr/>
        </p:nvSpPr>
        <p:spPr>
          <a:xfrm>
            <a:off x="2411413" y="836613"/>
            <a:ext cx="6305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海</a:t>
            </a:r>
            <a:r>
              <a:rPr lang="en-US" altLang="zh-CN" sz="3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</a:t>
            </a:r>
            <a:r>
              <a:rPr lang="zh-CN" altLang="en-US" sz="3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气相互作用</a:t>
            </a:r>
            <a:r>
              <a:rPr lang="en-US" altLang="zh-CN" sz="3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------</a:t>
            </a:r>
            <a:r>
              <a:rPr lang="zh-CN" altLang="en-US" sz="3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水热平衡</a:t>
            </a:r>
            <a:endParaRPr lang="zh-CN" altLang="en-US" sz="36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07269" name="矩形 907268"/>
          <p:cNvSpPr/>
          <p:nvPr/>
        </p:nvSpPr>
        <p:spPr>
          <a:xfrm>
            <a:off x="539750" y="1773238"/>
            <a:ext cx="41132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00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不同纬度海洋对大气加热</a:t>
            </a:r>
            <a:endParaRPr lang="zh-CN" altLang="en-US" sz="2800" b="1" dirty="0">
              <a:solidFill>
                <a:srgbClr val="00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07270" name="矩形 907269"/>
          <p:cNvSpPr/>
          <p:nvPr/>
        </p:nvSpPr>
        <p:spPr>
          <a:xfrm>
            <a:off x="539750" y="2349500"/>
            <a:ext cx="268446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00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海陆对大气加热</a:t>
            </a:r>
            <a:endParaRPr lang="zh-CN" altLang="en-US" sz="2800" b="1" dirty="0">
              <a:solidFill>
                <a:srgbClr val="00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07271" name="文本框 907270"/>
          <p:cNvSpPr txBox="1"/>
          <p:nvPr/>
        </p:nvSpPr>
        <p:spPr>
          <a:xfrm>
            <a:off x="5003800" y="1700213"/>
            <a:ext cx="36004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高低纬间环流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07272" name="文本框 907271"/>
          <p:cNvSpPr txBox="1"/>
          <p:nvPr/>
        </p:nvSpPr>
        <p:spPr>
          <a:xfrm>
            <a:off x="5003800" y="2205038"/>
            <a:ext cx="2411413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季风环流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07274" name="文本框 907273"/>
          <p:cNvSpPr txBox="1"/>
          <p:nvPr/>
        </p:nvSpPr>
        <p:spPr>
          <a:xfrm>
            <a:off x="179388" y="3068638"/>
            <a:ext cx="4140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海</a:t>
            </a:r>
            <a:r>
              <a:rPr lang="en-US" altLang="zh-CN" sz="3600" b="1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气热力作用</a:t>
            </a:r>
            <a:endParaRPr lang="zh-CN" altLang="en-US" sz="3600" b="1" dirty="0">
              <a:solidFill>
                <a:srgbClr val="9900CC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07275" name="文本框 907274"/>
          <p:cNvSpPr txBox="1"/>
          <p:nvPr/>
        </p:nvSpPr>
        <p:spPr>
          <a:xfrm>
            <a:off x="4716463" y="3068638"/>
            <a:ext cx="41402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气</a:t>
            </a:r>
            <a:r>
              <a:rPr lang="en-US" altLang="zh-CN" sz="3600" b="1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—</a:t>
            </a:r>
            <a:r>
              <a:rPr lang="zh-CN" altLang="en-US" sz="3600" b="1" dirty="0">
                <a:solidFill>
                  <a:srgbClr val="99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海动力作用</a:t>
            </a:r>
            <a:endParaRPr lang="zh-CN" altLang="en-US" sz="3600" b="1" dirty="0">
              <a:solidFill>
                <a:srgbClr val="9900CC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07276" name="矩形 907275"/>
          <p:cNvSpPr/>
          <p:nvPr/>
        </p:nvSpPr>
        <p:spPr>
          <a:xfrm>
            <a:off x="971550" y="3860800"/>
            <a:ext cx="2019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大气环流</a:t>
            </a:r>
            <a:endParaRPr lang="zh-CN" altLang="en-US" sz="36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07278" name="直接连接符 907277"/>
          <p:cNvSpPr/>
          <p:nvPr/>
        </p:nvSpPr>
        <p:spPr>
          <a:xfrm>
            <a:off x="3059113" y="4221163"/>
            <a:ext cx="2808287" cy="0"/>
          </a:xfrm>
          <a:prstGeom prst="line">
            <a:avLst/>
          </a:prstGeom>
          <a:ln w="76200" cap="flat" cmpd="sng">
            <a:solidFill>
              <a:srgbClr val="CC00FF"/>
            </a:solidFill>
            <a:prstDash val="solid"/>
            <a:round/>
            <a:headEnd type="none" w="med" len="med"/>
            <a:tailEnd type="triangle" w="med" len="med"/>
          </a:ln>
        </p:spPr>
      </p:sp>
      <p:grpSp>
        <p:nvGrpSpPr>
          <p:cNvPr id="907282" name="组合 907281"/>
          <p:cNvGrpSpPr/>
          <p:nvPr/>
        </p:nvGrpSpPr>
        <p:grpSpPr>
          <a:xfrm>
            <a:off x="3348038" y="3621088"/>
            <a:ext cx="2012950" cy="1217612"/>
            <a:chOff x="2109" y="2463"/>
            <a:chExt cx="1268" cy="767"/>
          </a:xfrm>
        </p:grpSpPr>
        <p:sp>
          <p:nvSpPr>
            <p:cNvPr id="80907" name="矩形 907276"/>
            <p:cNvSpPr/>
            <p:nvPr/>
          </p:nvSpPr>
          <p:spPr>
            <a:xfrm>
              <a:off x="2109" y="2463"/>
              <a:ext cx="1268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b="1" dirty="0">
                  <a:solidFill>
                    <a:srgbClr val="FF3300"/>
                  </a:solidFill>
                  <a:latin typeface="Verdana" panose="020B0604030504040204" pitchFamily="34" charset="0"/>
                  <a:ea typeface="华文新魏" panose="02010800040101010101" pitchFamily="2" charset="-122"/>
                </a:rPr>
                <a:t>方向基本</a:t>
              </a:r>
              <a:endParaRPr lang="zh-CN" altLang="en-US" sz="3600" b="1" dirty="0">
                <a:solidFill>
                  <a:srgbClr val="FF3300"/>
                </a:solidFill>
                <a:latin typeface="Verdana" panose="020B0604030504040204" pitchFamily="34" charset="0"/>
                <a:ea typeface="华文新魏" panose="02010800040101010101" pitchFamily="2" charset="-122"/>
              </a:endParaRPr>
            </a:p>
          </p:txBody>
        </p:sp>
        <p:sp>
          <p:nvSpPr>
            <p:cNvPr id="80908" name="矩形 907278"/>
            <p:cNvSpPr/>
            <p:nvPr/>
          </p:nvSpPr>
          <p:spPr>
            <a:xfrm>
              <a:off x="2426" y="2826"/>
              <a:ext cx="69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b="1" dirty="0">
                  <a:solidFill>
                    <a:srgbClr val="FF3300"/>
                  </a:solidFill>
                  <a:latin typeface="Verdana" panose="020B0604030504040204" pitchFamily="34" charset="0"/>
                  <a:ea typeface="华文新魏" panose="02010800040101010101" pitchFamily="2" charset="-122"/>
                </a:rPr>
                <a:t>一致</a:t>
              </a:r>
              <a:endParaRPr lang="zh-CN" altLang="en-US" sz="3600" b="1" dirty="0">
                <a:solidFill>
                  <a:srgbClr val="FF3300"/>
                </a:solidFill>
                <a:latin typeface="Verdana" panose="020B0604030504040204" pitchFamily="34" charset="0"/>
                <a:ea typeface="华文新魏" panose="02010800040101010101" pitchFamily="2" charset="-122"/>
              </a:endParaRPr>
            </a:p>
          </p:txBody>
        </p:sp>
      </p:grpSp>
      <p:sp>
        <p:nvSpPr>
          <p:cNvPr id="907280" name="矩形 907279"/>
          <p:cNvSpPr/>
          <p:nvPr/>
        </p:nvSpPr>
        <p:spPr>
          <a:xfrm>
            <a:off x="5795963" y="3860800"/>
            <a:ext cx="2019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2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大洋环流</a:t>
            </a:r>
            <a:endParaRPr lang="zh-CN" altLang="en-US" sz="3600" b="1" dirty="0">
              <a:solidFill>
                <a:srgbClr val="0000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07281" name="矩形 907280"/>
          <p:cNvSpPr/>
          <p:nvPr/>
        </p:nvSpPr>
        <p:spPr>
          <a:xfrm>
            <a:off x="468313" y="4795838"/>
            <a:ext cx="8280400" cy="1387475"/>
          </a:xfrm>
          <a:prstGeom prst="rect">
            <a:avLst/>
          </a:prstGeom>
          <a:noFill/>
          <a:ln w="76200" cap="flat" cmpd="tri">
            <a:solidFill>
              <a:srgbClr val="CC00FF"/>
            </a:solidFill>
            <a:prstDash val="dash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4000" dirty="0">
                <a:solidFill>
                  <a:srgbClr val="0000FF"/>
                </a:solidFill>
                <a:latin typeface="Verdana" panose="020B0604030504040204" pitchFamily="34" charset="0"/>
                <a:ea typeface="华文行楷" panose="02010800040101010101" pitchFamily="2" charset="-122"/>
              </a:rPr>
              <a:t>大气环流与大洋环流驱使水热在不同地区传输，维持地球水热平衡。</a:t>
            </a:r>
            <a:endParaRPr lang="zh-CN" altLang="en-US" sz="4000" dirty="0">
              <a:solidFill>
                <a:srgbClr val="0000FF"/>
              </a:solidFill>
              <a:latin typeface="Verdana" panose="020B0604030504040204" pitchFamily="34" charset="0"/>
              <a:ea typeface="华文行楷" panose="02010800040101010101" pitchFamily="2" charset="-122"/>
            </a:endParaRPr>
          </a:p>
        </p:txBody>
      </p:sp>
      <p:sp>
        <p:nvSpPr>
          <p:cNvPr id="80911" name="矩形 907282"/>
          <p:cNvSpPr/>
          <p:nvPr/>
        </p:nvSpPr>
        <p:spPr>
          <a:xfrm>
            <a:off x="468313" y="620713"/>
            <a:ext cx="1655762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小结：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7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907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907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907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07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9072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9072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9072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07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07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07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07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07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07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07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07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7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7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907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7269" grpId="0"/>
      <p:bldP spid="907270" grpId="0"/>
      <p:bldP spid="907271" grpId="0"/>
      <p:bldP spid="907272" grpId="0"/>
      <p:bldP spid="907274" grpId="0"/>
      <p:bldP spid="907275" grpId="0"/>
      <p:bldP spid="907276" grpId="0"/>
      <p:bldP spid="907280" grpId="0"/>
      <p:bldP spid="907281" grpId="0" animBg="1"/>
    </p:bldLst>
  </p:timing>
</p:sld>
</file>

<file path=ppt/tags/tag1.xml><?xml version="1.0" encoding="utf-8"?>
<p:tagLst xmlns:p="http://schemas.openxmlformats.org/presentationml/2006/main">
  <p:tag name="KSO_WM_DOC_GUID" val="{51c96f98-8236-4b11-9024-d99144a05f98}"/>
</p:tagLst>
</file>

<file path=ppt/theme/theme1.xml><?xml version="1.0" encoding="utf-8"?>
<a:theme xmlns:a="http://schemas.openxmlformats.org/drawingml/2006/main" name="Balloons">
  <a:themeElements>
    <a:clrScheme name="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783"/>
      </a:accent4>
      <a:accent5>
        <a:srgbClr val="F4FCE5"/>
      </a:accent5>
      <a:accent6>
        <a:srgbClr val="D3DDE5"/>
      </a:accent6>
      <a:hlink>
        <a:srgbClr val="CC99FF"/>
      </a:hlink>
      <a:folHlink>
        <a:srgbClr val="F2DFFD"/>
      </a:folHlink>
    </a:clrScheme>
    <a:fontScheme name="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CC"/>
        </a:dk1>
        <a:lt1>
          <a:srgbClr val="000000"/>
        </a:lt1>
        <a:dk2>
          <a:srgbClr val="FFFFFF"/>
        </a:dk2>
        <a:lt2>
          <a:srgbClr val="9900CC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CDCAF"/>
        </a:accent4>
        <a:accent5>
          <a:srgbClr val="B9B9CA"/>
        </a:accent5>
        <a:accent6>
          <a:srgbClr val="5B005B"/>
        </a:accent6>
        <a:hlink>
          <a:srgbClr val="CC0000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990033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CDCDC"/>
        </a:accent4>
        <a:accent5>
          <a:srgbClr val="FFADAA"/>
        </a:accent5>
        <a:accent6>
          <a:srgbClr val="E58900"/>
        </a:accent6>
        <a:hlink>
          <a:srgbClr val="FFFF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000000"/>
        </a:lt1>
        <a:dk2>
          <a:srgbClr val="FFFFFF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CDCAF"/>
        </a:accent4>
        <a:accent5>
          <a:srgbClr val="CACAFF"/>
        </a:accent5>
        <a:accent6>
          <a:srgbClr val="2DB7B7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800000"/>
        </a:lt1>
        <a:dk2>
          <a:srgbClr val="FFFFFF"/>
        </a:dk2>
        <a:lt2>
          <a:srgbClr val="000000"/>
        </a:lt2>
        <a:accent1>
          <a:srgbClr val="FF3300"/>
        </a:accent1>
        <a:accent2>
          <a:srgbClr val="FF5050"/>
        </a:accent2>
        <a:accent3>
          <a:srgbClr val="C1AAAA"/>
        </a:accent3>
        <a:accent4>
          <a:srgbClr val="D6D6D6"/>
        </a:accent4>
        <a:accent5>
          <a:srgbClr val="FFADAA"/>
        </a:accent5>
        <a:accent6>
          <a:srgbClr val="E54747"/>
        </a:accent6>
        <a:hlink>
          <a:srgbClr val="FF9999"/>
        </a:hlink>
        <a:folHlink>
          <a:srgbClr val="FF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ECFF"/>
        </a:dk2>
        <a:lt2>
          <a:srgbClr val="666699"/>
        </a:lt2>
        <a:accent1>
          <a:srgbClr val="009999"/>
        </a:accent1>
        <a:accent2>
          <a:srgbClr val="0099CC"/>
        </a:accent2>
        <a:accent3>
          <a:srgbClr val="AAAAB9"/>
        </a:accent3>
        <a:accent4>
          <a:srgbClr val="DCDCDC"/>
        </a:accent4>
        <a:accent5>
          <a:srgbClr val="AACACA"/>
        </a:accent5>
        <a:accent6>
          <a:srgbClr val="0089B7"/>
        </a:accent6>
        <a:hlink>
          <a:srgbClr val="CC99FF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9900"/>
        </a:lt1>
        <a:dk2>
          <a:srgbClr val="FFFF99"/>
        </a:dk2>
        <a:lt2>
          <a:srgbClr val="99CC00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CDCDC"/>
        </a:accent4>
        <a:accent5>
          <a:srgbClr val="ADB9AA"/>
        </a:accent5>
        <a:accent6>
          <a:srgbClr val="007200"/>
        </a:accent6>
        <a:hlink>
          <a:srgbClr val="CCCC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DF8FF"/>
        </a:accent3>
        <a:accent4>
          <a:srgbClr val="000057"/>
        </a:accent4>
        <a:accent5>
          <a:srgbClr val="CACAFF"/>
        </a:accent5>
        <a:accent6>
          <a:srgbClr val="2DB7B7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783"/>
        </a:accent4>
        <a:accent5>
          <a:srgbClr val="F4FCE5"/>
        </a:accent5>
        <a:accent6>
          <a:srgbClr val="D3DDE5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589B7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西厢记">
  <a:themeElements>
    <a:clrScheme name="">
      <a:dk1>
        <a:srgbClr val="000000"/>
      </a:dk1>
      <a:lt1>
        <a:srgbClr val="FFD699"/>
      </a:lt1>
      <a:dk2>
        <a:srgbClr val="000000"/>
      </a:dk2>
      <a:lt2>
        <a:srgbClr val="808080"/>
      </a:lt2>
      <a:accent1>
        <a:srgbClr val="FF9933"/>
      </a:accent1>
      <a:accent2>
        <a:srgbClr val="3333CC"/>
      </a:accent2>
      <a:accent3>
        <a:srgbClr val="FFE7CA"/>
      </a:accent3>
      <a:accent4>
        <a:srgbClr val="000000"/>
      </a:accent4>
      <a:accent5>
        <a:srgbClr val="FFCAAD"/>
      </a:accent5>
      <a:accent6>
        <a:srgbClr val="2D2DB7"/>
      </a:accent6>
      <a:hlink>
        <a:srgbClr val="00CC66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D699"/>
        </a:lt1>
        <a:dk2>
          <a:srgbClr val="000000"/>
        </a:dk2>
        <a:lt2>
          <a:srgbClr val="808080"/>
        </a:lt2>
        <a:accent1>
          <a:srgbClr val="FF9933"/>
        </a:accent1>
        <a:accent2>
          <a:srgbClr val="3333CC"/>
        </a:accent2>
        <a:accent3>
          <a:srgbClr val="FFE7CA"/>
        </a:accent3>
        <a:accent4>
          <a:srgbClr val="000000"/>
        </a:accent4>
        <a:accent5>
          <a:srgbClr val="FFCAAD"/>
        </a:accent5>
        <a:accent6>
          <a:srgbClr val="2D2DB7"/>
        </a:accent6>
        <a:hlink>
          <a:srgbClr val="00CC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Radial">
  <a:themeElements>
    <a:clrScheme name="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989E5"/>
      </a:accent6>
      <a:hlink>
        <a:srgbClr val="996666"/>
      </a:hlink>
      <a:folHlink>
        <a:srgbClr val="6666C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989E5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89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FF"/>
        </a:dk2>
        <a:lt2>
          <a:srgbClr val="CC6600"/>
        </a:lt2>
        <a:accent1>
          <a:srgbClr val="FF6600"/>
        </a:accent1>
        <a:accent2>
          <a:srgbClr val="33CCCC"/>
        </a:accent2>
        <a:accent3>
          <a:srgbClr val="C1AAAA"/>
        </a:accent3>
        <a:accent4>
          <a:srgbClr val="DCDCDC"/>
        </a:accent4>
        <a:accent5>
          <a:srgbClr val="FFB9AA"/>
        </a:accent5>
        <a:accent6>
          <a:srgbClr val="2DB7B7"/>
        </a:accent6>
        <a:hlink>
          <a:srgbClr val="99FF33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31A01"/>
        </a:lt1>
        <a:dk2>
          <a:srgbClr val="FFFFFF"/>
        </a:dk2>
        <a:lt2>
          <a:srgbClr val="993300"/>
        </a:lt2>
        <a:accent1>
          <a:srgbClr val="FFCC00"/>
        </a:accent1>
        <a:accent2>
          <a:srgbClr val="FF9966"/>
        </a:accent2>
        <a:accent3>
          <a:srgbClr val="B0AAAA"/>
        </a:accent3>
        <a:accent4>
          <a:srgbClr val="DCDCDC"/>
        </a:accent4>
        <a:accent5>
          <a:srgbClr val="FFE2AA"/>
        </a:accent5>
        <a:accent6>
          <a:srgbClr val="E5895B"/>
        </a:accent6>
        <a:hlink>
          <a:srgbClr val="FF66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60000"/>
        </a:lt1>
        <a:dk2>
          <a:srgbClr val="FFFFFF"/>
        </a:dk2>
        <a:lt2>
          <a:srgbClr val="75878B"/>
        </a:lt2>
        <a:accent1>
          <a:srgbClr val="0099CC"/>
        </a:accent1>
        <a:accent2>
          <a:srgbClr val="FF3300"/>
        </a:accent2>
        <a:accent3>
          <a:srgbClr val="ABAAAA"/>
        </a:accent3>
        <a:accent4>
          <a:srgbClr val="DCDCDC"/>
        </a:accent4>
        <a:accent5>
          <a:srgbClr val="AACAE2"/>
        </a:accent5>
        <a:accent6>
          <a:srgbClr val="E52D00"/>
        </a:accent6>
        <a:hlink>
          <a:srgbClr val="FFCC00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666699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CDCDC"/>
        </a:accent4>
        <a:accent5>
          <a:srgbClr val="CAB9FF"/>
        </a:accent5>
        <a:accent6>
          <a:srgbClr val="89B7E5"/>
        </a:accent6>
        <a:hlink>
          <a:srgbClr val="FFFFCC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A2A40"/>
        </a:lt1>
        <a:dk2>
          <a:srgbClr val="FFFFFF"/>
        </a:dk2>
        <a:lt2>
          <a:srgbClr val="666699"/>
        </a:lt2>
        <a:accent1>
          <a:srgbClr val="006699"/>
        </a:accent1>
        <a:accent2>
          <a:srgbClr val="CC9900"/>
        </a:accent2>
        <a:accent3>
          <a:srgbClr val="ACACB0"/>
        </a:accent3>
        <a:accent4>
          <a:srgbClr val="DCDCDC"/>
        </a:accent4>
        <a:accent5>
          <a:srgbClr val="AAB9CA"/>
        </a:accent5>
        <a:accent6>
          <a:srgbClr val="B78900"/>
        </a:accent6>
        <a:hlink>
          <a:srgbClr val="CC6600"/>
        </a:hlink>
        <a:folHlink>
          <a:srgbClr val="6C94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B335B"/>
        </a:lt1>
        <a:dk2>
          <a:srgbClr val="FFFFFF"/>
        </a:dk2>
        <a:lt2>
          <a:srgbClr val="BECBD8"/>
        </a:lt2>
        <a:accent1>
          <a:srgbClr val="0099CC"/>
        </a:accent1>
        <a:accent2>
          <a:srgbClr val="B5DBE3"/>
        </a:accent2>
        <a:accent3>
          <a:srgbClr val="ACADB6"/>
        </a:accent3>
        <a:accent4>
          <a:srgbClr val="DCDCDC"/>
        </a:accent4>
        <a:accent5>
          <a:srgbClr val="AACAE2"/>
        </a:accent5>
        <a:accent6>
          <a:srgbClr val="A2C4CB"/>
        </a:accent6>
        <a:hlink>
          <a:srgbClr val="FFCC00"/>
        </a:hlink>
        <a:folHlink>
          <a:srgbClr val="5864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FFFFFF"/>
        </a:dk2>
        <a:lt2>
          <a:srgbClr val="3333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CDCDC"/>
        </a:accent4>
        <a:accent5>
          <a:srgbClr val="ADCAB9"/>
        </a:accent5>
        <a:accent6>
          <a:srgbClr val="8989E5"/>
        </a:accent6>
        <a:hlink>
          <a:srgbClr val="FFFF99"/>
        </a:hlink>
        <a:folHlink>
          <a:srgbClr val="17A0D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54418"/>
        </a:lt1>
        <a:dk2>
          <a:srgbClr val="FFFFFF"/>
        </a:dk2>
        <a:lt2>
          <a:srgbClr val="808000"/>
        </a:lt2>
        <a:accent1>
          <a:srgbClr val="60897C"/>
        </a:accent1>
        <a:accent2>
          <a:srgbClr val="99CC00"/>
        </a:accent2>
        <a:accent3>
          <a:srgbClr val="AEB0AA"/>
        </a:accent3>
        <a:accent4>
          <a:srgbClr val="DCDCDC"/>
        </a:accent4>
        <a:accent5>
          <a:srgbClr val="B7C4BF"/>
        </a:accent5>
        <a:accent6>
          <a:srgbClr val="89B700"/>
        </a:accent6>
        <a:hlink>
          <a:srgbClr val="CCCC00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tudio">
  <a:themeElements>
    <a:clrScheme name="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2E2"/>
      </a:accent5>
      <a:accent6>
        <a:srgbClr val="C0C9C9"/>
      </a:accent6>
      <a:hlink>
        <a:srgbClr val="99CC00"/>
      </a:hlink>
      <a:folHlink>
        <a:srgbClr val="336666"/>
      </a:folHlink>
    </a:clrScheme>
    <a:fontScheme name="">
      <a:majorFont>
        <a:latin typeface="Arial Black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2E2"/>
        </a:accent5>
        <a:accent6>
          <a:srgbClr val="C0C9C9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989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6EB"/>
        </a:accent5>
        <a:accent6>
          <a:srgbClr val="BF4D4D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9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9E2FF"/>
        </a:accent5>
        <a:accent6>
          <a:srgbClr val="0089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666633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CDCDC"/>
        </a:accent4>
        <a:accent5>
          <a:srgbClr val="C1C1AA"/>
        </a:accent5>
        <a:accent6>
          <a:srgbClr val="E58900"/>
        </a:accent6>
        <a:hlink>
          <a:srgbClr val="CC6600"/>
        </a:hlink>
        <a:folHlink>
          <a:srgbClr val="434B1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30901"/>
        </a:lt1>
        <a:dk2>
          <a:srgbClr val="FFFFFF"/>
        </a:dk2>
        <a:lt2>
          <a:srgbClr val="766997"/>
        </a:lt2>
        <a:accent1>
          <a:srgbClr val="FF3300"/>
        </a:accent1>
        <a:accent2>
          <a:srgbClr val="CC6600"/>
        </a:accent2>
        <a:accent3>
          <a:srgbClr val="B4AAAA"/>
        </a:accent3>
        <a:accent4>
          <a:srgbClr val="DCDCDC"/>
        </a:accent4>
        <a:accent5>
          <a:srgbClr val="FFADAA"/>
        </a:accent5>
        <a:accent6>
          <a:srgbClr val="B75B00"/>
        </a:accent6>
        <a:hlink>
          <a:srgbClr val="FF9900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C004C"/>
        </a:lt1>
        <a:dk2>
          <a:srgbClr val="FFFFFF"/>
        </a:dk2>
        <a:lt2>
          <a:srgbClr val="666699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CDCDC"/>
        </a:accent4>
        <a:accent5>
          <a:srgbClr val="AACAE2"/>
        </a:accent5>
        <a:accent6>
          <a:srgbClr val="892D5B"/>
        </a:accent6>
        <a:hlink>
          <a:srgbClr val="99CC00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E1551"/>
        </a:lt1>
        <a:dk2>
          <a:srgbClr val="CCFFFF"/>
        </a:dk2>
        <a:lt2>
          <a:srgbClr val="565682"/>
        </a:lt2>
        <a:accent1>
          <a:srgbClr val="33CCCC"/>
        </a:accent1>
        <a:accent2>
          <a:srgbClr val="009999"/>
        </a:accent2>
        <a:accent3>
          <a:srgbClr val="AAAAB3"/>
        </a:accent3>
        <a:accent4>
          <a:srgbClr val="DCDCDC"/>
        </a:accent4>
        <a:accent5>
          <a:srgbClr val="ADE2E2"/>
        </a:accent5>
        <a:accent6>
          <a:srgbClr val="008989"/>
        </a:accent6>
        <a:hlink>
          <a:srgbClr val="FF9900"/>
        </a:hlink>
        <a:folHlink>
          <a:srgbClr val="0059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E5D5C"/>
        </a:lt1>
        <a:dk2>
          <a:srgbClr val="FFFFFF"/>
        </a:dk2>
        <a:lt2>
          <a:srgbClr val="CCCC99"/>
        </a:lt2>
        <a:accent1>
          <a:srgbClr val="0099CC"/>
        </a:accent1>
        <a:accent2>
          <a:srgbClr val="D6E0E0"/>
        </a:accent2>
        <a:accent3>
          <a:srgbClr val="ACB6B6"/>
        </a:accent3>
        <a:accent4>
          <a:srgbClr val="DCDCDC"/>
        </a:accent4>
        <a:accent5>
          <a:srgbClr val="AACAE2"/>
        </a:accent5>
        <a:accent6>
          <a:srgbClr val="C0C9C9"/>
        </a:accent6>
        <a:hlink>
          <a:srgbClr val="CCCC99"/>
        </a:hlink>
        <a:folHlink>
          <a:srgbClr val="428A8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CDESIGNB</Template>
  <TotalTime>0</TotalTime>
  <Words>3028</Words>
  <Application>WPS 演示</Application>
  <PresentationFormat> </PresentationFormat>
  <Paragraphs>422</Paragraphs>
  <Slides>23</Slides>
  <Notes>54</Notes>
  <HiddenSlides>0</HiddenSlides>
  <MMClips>1</MMClips>
  <ScaleCrop>false</ScaleCrop>
  <HeadingPairs>
    <vt:vector size="10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  <vt:variant>
        <vt:lpstr>自定义放映</vt:lpstr>
      </vt:variant>
      <vt:variant>
        <vt:i4>1</vt:i4>
      </vt:variant>
    </vt:vector>
  </HeadingPairs>
  <TitlesOfParts>
    <vt:vector size="45" baseType="lpstr">
      <vt:lpstr>Arial</vt:lpstr>
      <vt:lpstr>宋体</vt:lpstr>
      <vt:lpstr>Wingdings</vt:lpstr>
      <vt:lpstr>Verdana</vt:lpstr>
      <vt:lpstr>Times New Roman</vt:lpstr>
      <vt:lpstr>Arial Black</vt:lpstr>
      <vt:lpstr>隶书</vt:lpstr>
      <vt:lpstr>华文彩云</vt:lpstr>
      <vt:lpstr>微软雅黑</vt:lpstr>
      <vt:lpstr>Arial Unicode MS</vt:lpstr>
      <vt:lpstr>华文行楷</vt:lpstr>
      <vt:lpstr>幼圆</vt:lpstr>
      <vt:lpstr>楷体_GB2312</vt:lpstr>
      <vt:lpstr>新宋体</vt:lpstr>
      <vt:lpstr>Symbol</vt:lpstr>
      <vt:lpstr>华文新魏</vt:lpstr>
      <vt:lpstr>Balloons</vt:lpstr>
      <vt:lpstr>西厢记</vt:lpstr>
      <vt:lpstr>Radial</vt:lpstr>
      <vt:lpstr>Studio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 </dc:creator>
  <cp:keywords> </cp:keywords>
  <dc:description> </dc:description>
  <dc:subject> </dc:subject>
  <cp:category> </cp:category>
  <cp:lastModifiedBy>月无双</cp:lastModifiedBy>
  <cp:revision>10</cp:revision>
  <dcterms:created xsi:type="dcterms:W3CDTF">2001-04-16T11:36:00Z</dcterms:created>
  <dcterms:modified xsi:type="dcterms:W3CDTF">2021-07-07T09:44:12Z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5DD82CEA88844E488A6998FFB8BB261E</vt:lpwstr>
  </property>
</Properties>
</file>