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256" r:id="rId2"/>
    <p:sldId id="257" r:id="rId3"/>
    <p:sldId id="323" r:id="rId4"/>
    <p:sldId id="322" r:id="rId5"/>
    <p:sldId id="325" r:id="rId6"/>
    <p:sldId id="378" r:id="rId7"/>
    <p:sldId id="341" r:id="rId8"/>
    <p:sldId id="338" r:id="rId9"/>
    <p:sldId id="391" r:id="rId10"/>
    <p:sldId id="375" r:id="rId11"/>
    <p:sldId id="518" r:id="rId12"/>
    <p:sldId id="519" r:id="rId13"/>
    <p:sldId id="520" r:id="rId14"/>
    <p:sldId id="521" r:id="rId15"/>
    <p:sldId id="371" r:id="rId16"/>
    <p:sldId id="513" r:id="rId17"/>
    <p:sldId id="515" r:id="rId18"/>
    <p:sldId id="514" r:id="rId19"/>
    <p:sldId id="523" r:id="rId20"/>
    <p:sldId id="524" r:id="rId21"/>
    <p:sldId id="525" r:id="rId22"/>
    <p:sldId id="526" r:id="rId23"/>
    <p:sldId id="527" r:id="rId24"/>
    <p:sldId id="528" r:id="rId25"/>
    <p:sldId id="529" r:id="rId26"/>
    <p:sldId id="530" r:id="rId27"/>
    <p:sldId id="531" r:id="rId28"/>
    <p:sldId id="532" r:id="rId2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张 颖" initials="张"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FFFF"/>
    <a:srgbClr val="66FF66"/>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660"/>
  </p:normalViewPr>
  <p:slideViewPr>
    <p:cSldViewPr snapToGrid="0">
      <p:cViewPr varScale="1">
        <p:scale>
          <a:sx n="122" d="100"/>
          <a:sy n="122" d="100"/>
        </p:scale>
        <p:origin x="13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F0D707-CE38-4529-BE25-D0FB4AEE72E2}" type="datetimeFigureOut">
              <a:rPr lang="zh-CN" altLang="en-US" smtClean="0"/>
              <a:t>2021/12/18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8B215D-B6C8-477D-8EBF-8A191777C5D7}" type="slidenum">
              <a:rPr lang="zh-CN" altLang="en-US" smtClean="0"/>
              <a:t>‹#›</a:t>
            </a:fld>
            <a:endParaRPr lang="zh-CN" altLang="en-US"/>
          </a:p>
        </p:txBody>
      </p:sp>
    </p:spTree>
    <p:extLst>
      <p:ext uri="{BB962C8B-B14F-4D97-AF65-F5344CB8AC3E}">
        <p14:creationId xmlns:p14="http://schemas.microsoft.com/office/powerpoint/2010/main" val="3209518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FC8B215D-B6C8-477D-8EBF-8A191777C5D7}" type="slidenum">
              <a:rPr lang="zh-CN" altLang="en-US" smtClean="0"/>
              <a:t>2</a:t>
            </a:fld>
            <a:endParaRPr lang="zh-CN" altLang="en-US"/>
          </a:p>
        </p:txBody>
      </p:sp>
    </p:spTree>
    <p:extLst>
      <p:ext uri="{BB962C8B-B14F-4D97-AF65-F5344CB8AC3E}">
        <p14:creationId xmlns:p14="http://schemas.microsoft.com/office/powerpoint/2010/main" val="2882999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FC8B215D-B6C8-477D-8EBF-8A191777C5D7}" type="slidenum">
              <a:rPr lang="zh-CN" altLang="en-US" smtClean="0"/>
              <a:t>26</a:t>
            </a:fld>
            <a:endParaRPr lang="zh-CN" altLang="en-US"/>
          </a:p>
        </p:txBody>
      </p:sp>
    </p:spTree>
    <p:extLst>
      <p:ext uri="{BB962C8B-B14F-4D97-AF65-F5344CB8AC3E}">
        <p14:creationId xmlns:p14="http://schemas.microsoft.com/office/powerpoint/2010/main" val="2882999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ADB7A7D1-A3C9-43B2-B703-AB8E37C8F683}" type="datetimeFigureOut">
              <a:rPr lang="zh-CN" altLang="en-US" smtClean="0"/>
              <a:t>2021/12/18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CA9D71-0912-47D6-B0C9-507B40676447}"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B7A7D1-A3C9-43B2-B703-AB8E37C8F683}" type="datetimeFigureOut">
              <a:rPr lang="zh-CN" altLang="en-US" smtClean="0"/>
              <a:t>2021/12/18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CA9D71-0912-47D6-B0C9-507B40676447}"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en-US" altLang="zh-CN" b="1" dirty="0">
                <a:solidFill>
                  <a:srgbClr val="FF0000"/>
                </a:solidFill>
                <a:latin typeface="Aharoni" panose="02010803020104030203" pitchFamily="2" charset="-79"/>
                <a:cs typeface="Aharoni" panose="02010803020104030203" pitchFamily="2" charset="-79"/>
              </a:rPr>
              <a:t>Unit </a:t>
            </a:r>
            <a:r>
              <a:rPr lang="en-US" altLang="zh-CN" b="1" dirty="0">
                <a:solidFill>
                  <a:srgbClr val="FF0000"/>
                </a:solidFill>
                <a:latin typeface="Arial Black" panose="020B0A04020102020204" pitchFamily="34" charset="0"/>
                <a:cs typeface="Aharoni" panose="02010803020104030203" pitchFamily="2" charset="-79"/>
              </a:rPr>
              <a:t>1</a:t>
            </a:r>
            <a:endParaRPr lang="zh-CN" altLang="en-US" sz="8800" b="1" dirty="0">
              <a:solidFill>
                <a:srgbClr val="FF0000"/>
              </a:solidFill>
              <a:latin typeface="Arial Black" panose="020B0A04020102020204" pitchFamily="34" charset="0"/>
              <a:cs typeface="Aharoni" panose="02010803020104030203" pitchFamily="2" charset="-79"/>
            </a:endParaRPr>
          </a:p>
        </p:txBody>
      </p:sp>
      <p:sp>
        <p:nvSpPr>
          <p:cNvPr id="3" name="副标题 2"/>
          <p:cNvSpPr>
            <a:spLocks noGrp="1"/>
          </p:cNvSpPr>
          <p:nvPr>
            <p:ph type="subTitle" idx="1"/>
          </p:nvPr>
        </p:nvSpPr>
        <p:spPr/>
        <p:txBody>
          <a:bodyPr>
            <a:normAutofit/>
          </a:bodyPr>
          <a:lstStyle/>
          <a:p>
            <a:r>
              <a:rPr lang="en-US" altLang="zh-CN" sz="7200" b="1" dirty="0">
                <a:solidFill>
                  <a:srgbClr val="7030A0"/>
                </a:solidFill>
                <a:latin typeface="Trebuchet MS" panose="020B0603020202020204" pitchFamily="34" charset="0"/>
              </a:rPr>
              <a:t>Review</a:t>
            </a:r>
            <a:endParaRPr lang="zh-CN" altLang="en-US" sz="7200" b="1" dirty="0">
              <a:solidFill>
                <a:srgbClr val="7030A0"/>
              </a:solidFill>
              <a:latin typeface="Trebuchet MS" panose="020B0603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8897" y="37062"/>
            <a:ext cx="10515600" cy="1325563"/>
          </a:xfrm>
        </p:spPr>
        <p:txBody>
          <a:bodyPr/>
          <a:lstStyle/>
          <a:p>
            <a:r>
              <a:rPr lang="en-US" altLang="zh-CN" b="1" dirty="0">
                <a:solidFill>
                  <a:srgbClr val="7030A0"/>
                </a:solidFill>
                <a:latin typeface="Broadway" panose="04040905080002020502" pitchFamily="82" charset="0"/>
              </a:rPr>
              <a:t>Useful Expressions</a:t>
            </a:r>
            <a:endParaRPr lang="zh-CN" altLang="en-US" b="1" dirty="0">
              <a:solidFill>
                <a:srgbClr val="7030A0"/>
              </a:solidFill>
              <a:latin typeface="Broadway" panose="04040905080002020502" pitchFamily="82" charset="0"/>
            </a:endParaRPr>
          </a:p>
        </p:txBody>
      </p:sp>
      <p:sp>
        <p:nvSpPr>
          <p:cNvPr id="3" name="内容占位符 2"/>
          <p:cNvSpPr>
            <a:spLocks noGrp="1"/>
          </p:cNvSpPr>
          <p:nvPr>
            <p:ph sz="half" idx="1"/>
          </p:nvPr>
        </p:nvSpPr>
        <p:spPr>
          <a:xfrm>
            <a:off x="399260" y="1080065"/>
            <a:ext cx="7107393" cy="5533390"/>
          </a:xfrm>
          <a:solidFill>
            <a:srgbClr val="FFFF00"/>
          </a:solidFill>
        </p:spPr>
        <p:txBody>
          <a:bodyPr>
            <a:normAutofit/>
          </a:bodyPr>
          <a:lstStyle/>
          <a:p>
            <a:pPr marL="0" lvl="0" indent="0" algn="just" latinLnBrk="1">
              <a:lnSpc>
                <a:spcPts val="2500"/>
              </a:lnSpc>
              <a:spcBef>
                <a:spcPts val="0"/>
              </a:spcBef>
              <a:buNone/>
            </a:pPr>
            <a:endParaRPr lang="en-US" altLang="zh-CN" b="1" dirty="0">
              <a:latin typeface="Arial Rounded MT Bold" panose="020F0704030504030204" pitchFamily="34" charset="0"/>
              <a:ea typeface="宋体" panose="02010600030101010101" pitchFamily="2" charset="-122"/>
              <a:cs typeface="Times New Roman" panose="02020603050405020304" pitchFamily="18" charset="0"/>
            </a:endParaRPr>
          </a:p>
          <a:p>
            <a:pPr marL="514350" lvl="0" indent="-514350" algn="just" latinLnBrk="1">
              <a:lnSpc>
                <a:spcPts val="2500"/>
              </a:lnSpc>
              <a:spcBef>
                <a:spcPts val="0"/>
              </a:spcBef>
              <a:buAutoNum type="arabicPeriod"/>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apply oneself to (doing) </a:t>
            </a:r>
            <a:r>
              <a:rPr lang="en-US" altLang="zh-CN" b="1" dirty="0" err="1">
                <a:latin typeface="Arial Rounded MT Bold" panose="020F0704030504030204" pitchFamily="34" charset="0"/>
                <a:ea typeface="宋体" panose="02010600030101010101" pitchFamily="2" charset="-122"/>
                <a:cs typeface="Times New Roman" panose="02020603050405020304" pitchFamily="18" charset="0"/>
              </a:rPr>
              <a:t>sth</a:t>
            </a: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 </a:t>
            </a:r>
          </a:p>
          <a:p>
            <a:pPr marL="0" lvl="0" indent="0" algn="just" latinLnBrk="1">
              <a:lnSpc>
                <a:spcPts val="2500"/>
              </a:lnSpc>
              <a:spcBef>
                <a:spcPts val="0"/>
              </a:spcBef>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       apply to… for …  </a:t>
            </a:r>
          </a:p>
          <a:p>
            <a:pPr marL="0" lvl="0" indent="0" algn="just" latinLnBrk="1">
              <a:lnSpc>
                <a:spcPts val="2500"/>
              </a:lnSpc>
              <a:spcBef>
                <a:spcPts val="0"/>
              </a:spcBef>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2. keep the balance between … and…</a:t>
            </a:r>
          </a:p>
          <a:p>
            <a:pPr marL="0" lvl="0" indent="0" algn="just" latinLnBrk="1">
              <a:lnSpc>
                <a:spcPts val="2500"/>
              </a:lnSpc>
              <a:spcBef>
                <a:spcPts val="0"/>
              </a:spcBef>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3. be likely to do </a:t>
            </a:r>
            <a:r>
              <a:rPr lang="en-US" altLang="zh-CN" b="1" dirty="0" err="1">
                <a:latin typeface="Arial Rounded MT Bold" panose="020F0704030504030204" pitchFamily="34" charset="0"/>
                <a:ea typeface="宋体" panose="02010600030101010101" pitchFamily="2" charset="-122"/>
                <a:cs typeface="Times New Roman" panose="02020603050405020304" pitchFamily="18" charset="0"/>
              </a:rPr>
              <a:t>sth</a:t>
            </a: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    It’s likely that…</a:t>
            </a:r>
          </a:p>
          <a:p>
            <a:pPr marL="0" lvl="0" indent="0" algn="just" latinLnBrk="1">
              <a:lnSpc>
                <a:spcPts val="2500"/>
              </a:lnSpc>
              <a:spcBef>
                <a:spcPts val="0"/>
              </a:spcBef>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4. at a loss   suffer a great loss</a:t>
            </a:r>
            <a:endParaRPr lang="zh-CN" altLang="zh-CN" b="1" dirty="0">
              <a:latin typeface="Arial Rounded MT Bold" panose="020F0704030504030204" pitchFamily="34" charset="0"/>
              <a:ea typeface="宋体" panose="02010600030101010101" pitchFamily="2" charset="-122"/>
              <a:cs typeface="Times New Roman" panose="02020603050405020304" pitchFamily="18" charset="0"/>
            </a:endParaRPr>
          </a:p>
          <a:p>
            <a:pPr marL="0" indent="0" eaLnBrk="1" hangingPunct="1">
              <a:lnSpc>
                <a:spcPts val="2500"/>
              </a:lnSpc>
              <a:spcBef>
                <a:spcPts val="0"/>
              </a:spcBef>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5. make contributions to</a:t>
            </a:r>
          </a:p>
          <a:p>
            <a:pPr marL="0" indent="0">
              <a:lnSpc>
                <a:spcPts val="2500"/>
              </a:lnSpc>
              <a:spcBef>
                <a:spcPts val="0"/>
              </a:spcBef>
              <a:buNone/>
            </a:pPr>
            <a:r>
              <a:rPr lang="en-US" altLang="zh-CN" sz="2900" b="1" dirty="0">
                <a:latin typeface="Arial Rounded MT Bold" panose="020F0704030504030204" pitchFamily="34" charset="0"/>
                <a:ea typeface="宋体" panose="02010600030101010101" pitchFamily="2" charset="-122"/>
                <a:cs typeface="Times New Roman" panose="02020603050405020304" pitchFamily="18" charset="0"/>
              </a:rPr>
              <a:t>6. attempt to do </a:t>
            </a:r>
            <a:r>
              <a:rPr lang="en-US" altLang="zh-CN" sz="2900" b="1" dirty="0" err="1">
                <a:latin typeface="Arial Rounded MT Bold" panose="020F0704030504030204" pitchFamily="34" charset="0"/>
                <a:ea typeface="宋体" panose="02010600030101010101" pitchFamily="2" charset="-122"/>
                <a:cs typeface="Times New Roman" panose="02020603050405020304" pitchFamily="18" charset="0"/>
              </a:rPr>
              <a:t>sth</a:t>
            </a:r>
            <a:endParaRPr lang="en-US" altLang="zh-CN" sz="2900" b="1" dirty="0">
              <a:latin typeface="Arial Rounded MT Bold" panose="020F0704030504030204" pitchFamily="34" charset="0"/>
              <a:ea typeface="宋体" panose="02010600030101010101" pitchFamily="2" charset="-122"/>
              <a:cs typeface="Times New Roman" panose="02020603050405020304" pitchFamily="18" charset="0"/>
            </a:endParaRPr>
          </a:p>
          <a:p>
            <a:pPr marL="0" algn="just" eaLnBrk="1" latinLnBrk="1" hangingPunct="1">
              <a:lnSpc>
                <a:spcPts val="2500"/>
              </a:lnSpc>
              <a:spcBef>
                <a:spcPts val="0"/>
              </a:spcBef>
              <a:buClrTx/>
              <a:buSzTx/>
              <a:buFontTx/>
              <a:buNone/>
            </a:pPr>
            <a:r>
              <a:rPr lang="en-US" altLang="zh-CN" sz="2800" b="1" dirty="0">
                <a:latin typeface="Arial Rounded MT Bold" panose="020F0704030504030204" pitchFamily="34" charset="0"/>
                <a:ea typeface="宋体" panose="02010600030101010101" pitchFamily="2" charset="-122"/>
                <a:cs typeface="Times New Roman" panose="02020603050405020304" pitchFamily="18" charset="0"/>
              </a:rPr>
              <a:t>7. It is worthwhile to do </a:t>
            </a:r>
            <a:r>
              <a:rPr lang="en-US" altLang="zh-CN" sz="2800" b="1" dirty="0" err="1">
                <a:latin typeface="Arial Rounded MT Bold" panose="020F0704030504030204" pitchFamily="34" charset="0"/>
                <a:ea typeface="宋体" panose="02010600030101010101" pitchFamily="2" charset="-122"/>
                <a:cs typeface="Times New Roman" panose="02020603050405020304" pitchFamily="18" charset="0"/>
              </a:rPr>
              <a:t>sth</a:t>
            </a:r>
            <a:r>
              <a:rPr lang="en-US" altLang="zh-CN" sz="2800" b="1" dirty="0">
                <a:latin typeface="Arial Rounded MT Bold" panose="020F0704030504030204" pitchFamily="34" charset="0"/>
                <a:ea typeface="宋体" panose="02010600030101010101" pitchFamily="2" charset="-122"/>
                <a:cs typeface="Times New Roman" panose="02020603050405020304" pitchFamily="18" charset="0"/>
              </a:rPr>
              <a:t>.</a:t>
            </a:r>
          </a:p>
          <a:p>
            <a:pPr marL="0" algn="just" eaLnBrk="1" latinLnBrk="1" hangingPunct="1">
              <a:lnSpc>
                <a:spcPts val="2500"/>
              </a:lnSpc>
              <a:spcBef>
                <a:spcPts val="0"/>
              </a:spcBef>
              <a:buClrTx/>
              <a:buSzTx/>
              <a:buFontTx/>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8</a:t>
            </a:r>
            <a:r>
              <a:rPr lang="en-US" altLang="zh-CN" sz="2800" b="1" dirty="0">
                <a:latin typeface="Arial Rounded MT Bold" panose="020F0704030504030204" pitchFamily="34" charset="0"/>
                <a:ea typeface="宋体" panose="02010600030101010101" pitchFamily="2" charset="-122"/>
                <a:cs typeface="Times New Roman" panose="02020603050405020304" pitchFamily="18" charset="0"/>
              </a:rPr>
              <a:t>. forgive sb. for (doing) </a:t>
            </a:r>
            <a:r>
              <a:rPr lang="en-US" altLang="zh-CN" sz="2800" b="1" dirty="0" err="1">
                <a:latin typeface="Arial Rounded MT Bold" panose="020F0704030504030204" pitchFamily="34" charset="0"/>
                <a:ea typeface="宋体" panose="02010600030101010101" pitchFamily="2" charset="-122"/>
                <a:cs typeface="Times New Roman" panose="02020603050405020304" pitchFamily="18" charset="0"/>
              </a:rPr>
              <a:t>sth</a:t>
            </a:r>
            <a:r>
              <a:rPr lang="en-US" altLang="zh-CN" sz="2800" b="1" dirty="0">
                <a:latin typeface="Arial Rounded MT Bold" panose="020F0704030504030204" pitchFamily="34" charset="0"/>
                <a:ea typeface="宋体" panose="02010600030101010101" pitchFamily="2" charset="-122"/>
                <a:cs typeface="Times New Roman" panose="02020603050405020304" pitchFamily="18" charset="0"/>
              </a:rPr>
              <a:t>.</a:t>
            </a:r>
            <a:endParaRPr lang="en-US" altLang="zh-CN" b="1" dirty="0">
              <a:latin typeface="Arial Rounded MT Bold" panose="020F0704030504030204" pitchFamily="34" charset="0"/>
              <a:ea typeface="宋体" panose="02010600030101010101" pitchFamily="2" charset="-122"/>
              <a:cs typeface="Times New Roman" panose="02020603050405020304" pitchFamily="18" charset="0"/>
            </a:endParaRPr>
          </a:p>
          <a:p>
            <a:pPr marL="0" algn="just" eaLnBrk="1" latinLnBrk="1" hangingPunct="1">
              <a:lnSpc>
                <a:spcPts val="2500"/>
              </a:lnSpc>
              <a:spcBef>
                <a:spcPts val="0"/>
              </a:spcBef>
              <a:buClrTx/>
              <a:buSzTx/>
              <a:buFontTx/>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9. hold the opinion that…</a:t>
            </a:r>
          </a:p>
          <a:p>
            <a:pPr marL="0" algn="just" eaLnBrk="1" latinLnBrk="1" hangingPunct="1">
              <a:lnSpc>
                <a:spcPts val="2500"/>
              </a:lnSpc>
              <a:spcBef>
                <a:spcPts val="0"/>
              </a:spcBef>
              <a:buClrTx/>
              <a:buSzTx/>
              <a:buFontTx/>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10. in comparison with</a:t>
            </a:r>
          </a:p>
          <a:p>
            <a:pPr marL="0" algn="just" eaLnBrk="1" latinLnBrk="1" hangingPunct="1">
              <a:lnSpc>
                <a:spcPts val="2500"/>
              </a:lnSpc>
              <a:spcBef>
                <a:spcPts val="0"/>
              </a:spcBef>
              <a:buClrTx/>
              <a:buSzTx/>
              <a:buFontTx/>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11. give way to</a:t>
            </a:r>
          </a:p>
          <a:p>
            <a:pPr marL="0" algn="just" eaLnBrk="1" latinLnBrk="1" hangingPunct="1">
              <a:lnSpc>
                <a:spcPts val="2500"/>
              </a:lnSpc>
              <a:spcBef>
                <a:spcPts val="0"/>
              </a:spcBef>
              <a:buClrTx/>
              <a:buSzTx/>
              <a:buFontTx/>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12. lead to</a:t>
            </a:r>
            <a:endParaRPr lang="zh-CN" altLang="en-US" dirty="0"/>
          </a:p>
        </p:txBody>
      </p:sp>
      <p:sp>
        <p:nvSpPr>
          <p:cNvPr id="4" name="内容占位符 3"/>
          <p:cNvSpPr>
            <a:spLocks noGrp="1"/>
          </p:cNvSpPr>
          <p:nvPr>
            <p:ph sz="half" idx="2"/>
          </p:nvPr>
        </p:nvSpPr>
        <p:spPr>
          <a:xfrm>
            <a:off x="6945833" y="1219670"/>
            <a:ext cx="5246167" cy="5254180"/>
          </a:xfrm>
          <a:solidFill>
            <a:srgbClr val="00FFFF"/>
          </a:solidFill>
        </p:spPr>
        <p:txBody>
          <a:bodyPr>
            <a:normAutofit/>
          </a:bodyPr>
          <a:lstStyle/>
          <a:p>
            <a:pPr marL="342900" lvl="0" indent="-342900" algn="just" latinLnBrk="1">
              <a:lnSpc>
                <a:spcPts val="4800"/>
              </a:lnSpc>
              <a:buFont typeface="+mj-lt"/>
              <a:buAutoNum type="arabicPeriod"/>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Not only… but also…</a:t>
            </a:r>
          </a:p>
          <a:p>
            <a:pPr marL="0" lvl="0" indent="0" algn="just" latinLnBrk="1">
              <a:lnSpc>
                <a:spcPts val="4800"/>
              </a:lnSpc>
              <a:buNone/>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2. Make sure that +</a:t>
            </a:r>
            <a:r>
              <a:rPr lang="zh-CN" altLang="en-US" sz="3200" b="1" dirty="0">
                <a:latin typeface="Calibri" panose="020F0502020204030204" pitchFamily="34" charset="0"/>
                <a:ea typeface="宋体" panose="02010600030101010101" pitchFamily="2" charset="-122"/>
                <a:cs typeface="Times New Roman" panose="02020603050405020304" pitchFamily="18" charset="0"/>
              </a:rPr>
              <a:t>句子</a:t>
            </a:r>
            <a:endParaRPr lang="zh-CN" altLang="zh-CN" sz="3200" b="1" dirty="0">
              <a:latin typeface="Calibri" panose="020F0502020204030204" pitchFamily="34" charset="0"/>
              <a:ea typeface="宋体" panose="02010600030101010101" pitchFamily="2" charset="-122"/>
              <a:cs typeface="Times New Roman" panose="02020603050405020304" pitchFamily="18" charset="0"/>
            </a:endParaRPr>
          </a:p>
          <a:p>
            <a:pPr marL="0" lvl="0" indent="0" algn="just" latinLnBrk="1">
              <a:lnSpc>
                <a:spcPts val="4800"/>
              </a:lnSpc>
              <a:buNone/>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3. There comes a time when…</a:t>
            </a:r>
          </a:p>
          <a:p>
            <a:pPr marL="0" lvl="0" indent="0" algn="just" latinLnBrk="1">
              <a:lnSpc>
                <a:spcPts val="4800"/>
              </a:lnSpc>
              <a:buNone/>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4. </a:t>
            </a:r>
            <a:r>
              <a:rPr lang="en-US" altLang="zh-CN" sz="3200" b="1" dirty="0" err="1">
                <a:latin typeface="Calibri" panose="020F0502020204030204" pitchFamily="34" charset="0"/>
                <a:ea typeface="宋体" panose="02010600030101010101" pitchFamily="2" charset="-122"/>
                <a:cs typeface="Times New Roman" panose="02020603050405020304" pitchFamily="18" charset="0"/>
              </a:rPr>
              <a:t>as+adj</a:t>
            </a:r>
            <a:r>
              <a:rPr lang="en-US" altLang="zh-CN" sz="3200" b="1" dirty="0">
                <a:latin typeface="Calibri" panose="020F0502020204030204" pitchFamily="34" charset="0"/>
                <a:ea typeface="宋体" panose="02010600030101010101" pitchFamily="2" charset="-122"/>
                <a:cs typeface="Times New Roman" panose="02020603050405020304" pitchFamily="18" charset="0"/>
              </a:rPr>
              <a:t>./</a:t>
            </a:r>
            <a:r>
              <a:rPr lang="en-US" altLang="zh-CN" sz="3200" b="1" dirty="0" err="1">
                <a:latin typeface="Calibri" panose="020F0502020204030204" pitchFamily="34" charset="0"/>
                <a:ea typeface="宋体" panose="02010600030101010101" pitchFamily="2" charset="-122"/>
                <a:cs typeface="Times New Roman" panose="02020603050405020304" pitchFamily="18" charset="0"/>
              </a:rPr>
              <a:t>adv.+as</a:t>
            </a:r>
            <a:endParaRPr lang="en-US" altLang="zh-CN" sz="3200" b="1" dirty="0">
              <a:latin typeface="Calibri" panose="020F0502020204030204" pitchFamily="34" charset="0"/>
              <a:ea typeface="宋体" panose="02010600030101010101" pitchFamily="2" charset="-122"/>
              <a:cs typeface="Times New Roman" panose="02020603050405020304" pitchFamily="18" charset="0"/>
            </a:endParaRPr>
          </a:p>
          <a:p>
            <a:pPr marL="0" lvl="0" indent="0" algn="just" latinLnBrk="1">
              <a:lnSpc>
                <a:spcPts val="4800"/>
              </a:lnSpc>
              <a:buNone/>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5. As </a:t>
            </a:r>
            <a:r>
              <a:rPr lang="zh-CN" altLang="en-US" sz="3200" b="1" dirty="0">
                <a:latin typeface="Calibri" panose="020F0502020204030204" pitchFamily="34" charset="0"/>
                <a:ea typeface="宋体" panose="02010600030101010101" pitchFamily="2" charset="-122"/>
                <a:cs typeface="Times New Roman" panose="02020603050405020304" pitchFamily="18" charset="0"/>
              </a:rPr>
              <a:t>引导非限制性定语从句</a:t>
            </a:r>
            <a:endParaRPr lang="en-US" altLang="zh-CN" sz="3200" b="1" dirty="0">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a:xfrm>
            <a:off x="834610" y="710214"/>
            <a:ext cx="10820116" cy="4800542"/>
          </a:xfrm>
        </p:spPr>
        <p:txBody>
          <a:bodyPr/>
          <a:lstStyle/>
          <a:p>
            <a:pPr marL="446405" indent="-446405">
              <a:lnSpc>
                <a:spcPct val="120000"/>
              </a:lnSpc>
              <a:spcBef>
                <a:spcPct val="0"/>
              </a:spcBef>
              <a:buNone/>
            </a:pPr>
            <a:r>
              <a:rPr lang="en-US" altLang="zh-CN" b="1" dirty="0">
                <a:latin typeface="Times New Roman" panose="02020603050405020304" pitchFamily="18" charset="0"/>
                <a:cs typeface="Times New Roman" panose="02020603050405020304" pitchFamily="18" charset="0"/>
              </a:rPr>
              <a:t>International Youth Camp Members Create Mount Tai </a:t>
            </a:r>
            <a:r>
              <a:rPr lang="en-US" altLang="zh-CN" b="1" dirty="0">
                <a:solidFill>
                  <a:srgbClr val="FF0000"/>
                </a:solidFill>
                <a:latin typeface="Times New Roman" panose="02020603050405020304" pitchFamily="18" charset="0"/>
                <a:cs typeface="Times New Roman" panose="02020603050405020304" pitchFamily="18" charset="0"/>
              </a:rPr>
              <a:t>App</a:t>
            </a:r>
          </a:p>
          <a:p>
            <a:pPr marL="446405" indent="-446405">
              <a:lnSpc>
                <a:spcPct val="120000"/>
              </a:lnSpc>
              <a:spcBef>
                <a:spcPct val="0"/>
              </a:spcBef>
              <a:buNone/>
            </a:pPr>
            <a:r>
              <a:rPr lang="en-US" altLang="zh-CN" b="1" dirty="0">
                <a:latin typeface="Times New Roman" panose="02020603050405020304" pitchFamily="18" charset="0"/>
                <a:cs typeface="Times New Roman" panose="02020603050405020304" pitchFamily="18" charset="0"/>
              </a:rPr>
              <a:t>   app n. </a:t>
            </a:r>
            <a:r>
              <a:rPr lang="zh-CN" altLang="en-US" b="1" dirty="0">
                <a:latin typeface="Times New Roman" panose="02020603050405020304" pitchFamily="18" charset="0"/>
                <a:cs typeface="Times New Roman" panose="02020603050405020304" pitchFamily="18" charset="0"/>
              </a:rPr>
              <a:t>应用程序；应用软件</a:t>
            </a:r>
            <a:r>
              <a:rPr lang="en-US" altLang="zh-CN" b="1" dirty="0">
                <a:latin typeface="Times New Roman" panose="02020603050405020304" pitchFamily="18" charset="0"/>
                <a:cs typeface="Times New Roman" panose="02020603050405020304" pitchFamily="18" charset="0"/>
              </a:rPr>
              <a:t>(application</a:t>
            </a:r>
            <a:r>
              <a:rPr lang="zh-CN" altLang="en-US" b="1" dirty="0">
                <a:latin typeface="Times New Roman" panose="02020603050405020304" pitchFamily="18" charset="0"/>
                <a:cs typeface="Times New Roman" panose="02020603050405020304" pitchFamily="18" charset="0"/>
              </a:rPr>
              <a:t>的缩略形式</a:t>
            </a:r>
            <a:r>
              <a:rPr lang="en-US" altLang="zh-CN" b="1" dirty="0">
                <a:latin typeface="Times New Roman" panose="02020603050405020304" pitchFamily="18" charset="0"/>
                <a:cs typeface="Times New Roman" panose="02020603050405020304" pitchFamily="18" charset="0"/>
              </a:rPr>
              <a:t>)</a:t>
            </a:r>
          </a:p>
          <a:p>
            <a:pPr marL="358775" indent="-358775">
              <a:lnSpc>
                <a:spcPct val="120000"/>
              </a:lnSpc>
              <a:spcBef>
                <a:spcPct val="0"/>
              </a:spcBef>
              <a:buNone/>
            </a:pPr>
            <a:r>
              <a:rPr lang="en-US" altLang="zh-CN" b="1" dirty="0">
                <a:solidFill>
                  <a:srgbClr val="FF0000"/>
                </a:solidFill>
                <a:latin typeface="Times New Roman" panose="02020603050405020304" pitchFamily="18" charset="0"/>
              </a:rPr>
              <a:t>application </a:t>
            </a:r>
            <a:r>
              <a:rPr lang="en-US" altLang="zh-CN" b="1" i="1" dirty="0">
                <a:solidFill>
                  <a:srgbClr val="FF0000"/>
                </a:solidFill>
                <a:latin typeface="Times New Roman" panose="02020603050405020304" pitchFamily="18" charset="0"/>
              </a:rPr>
              <a:t>n</a:t>
            </a:r>
            <a:r>
              <a:rPr lang="en-US" altLang="zh-CN" b="1" dirty="0">
                <a:solidFill>
                  <a:srgbClr val="FF0000"/>
                </a:solidFill>
                <a:latin typeface="Times New Roman" panose="02020603050405020304" pitchFamily="18" charset="0"/>
              </a:rPr>
              <a:t>. </a:t>
            </a:r>
            <a:r>
              <a:rPr lang="zh-CN" altLang="en-US" b="1" dirty="0">
                <a:solidFill>
                  <a:srgbClr val="FF0000"/>
                </a:solidFill>
                <a:latin typeface="Times New Roman" panose="02020603050405020304" pitchFamily="18" charset="0"/>
              </a:rPr>
              <a:t>申请</a:t>
            </a:r>
            <a:r>
              <a:rPr lang="en-US" altLang="zh-CN" b="1" dirty="0">
                <a:solidFill>
                  <a:srgbClr val="FF0000"/>
                </a:solidFill>
                <a:latin typeface="Times New Roman" panose="02020603050405020304" pitchFamily="18" charset="0"/>
              </a:rPr>
              <a:t>(</a:t>
            </a:r>
            <a:r>
              <a:rPr lang="zh-CN" altLang="en-US" b="1" dirty="0">
                <a:solidFill>
                  <a:srgbClr val="FF0000"/>
                </a:solidFill>
                <a:latin typeface="Times New Roman" panose="02020603050405020304" pitchFamily="18" charset="0"/>
              </a:rPr>
              <a:t>表</a:t>
            </a:r>
            <a:r>
              <a:rPr lang="en-US" altLang="zh-CN" b="1" dirty="0">
                <a:solidFill>
                  <a:srgbClr val="FF0000"/>
                </a:solidFill>
                <a:latin typeface="Times New Roman" panose="02020603050405020304" pitchFamily="18" charset="0"/>
              </a:rPr>
              <a:t>)</a:t>
            </a:r>
            <a:r>
              <a:rPr lang="zh-CN" altLang="en-US" b="1" dirty="0">
                <a:solidFill>
                  <a:srgbClr val="FF0000"/>
                </a:solidFill>
                <a:latin typeface="Times New Roman" panose="02020603050405020304" pitchFamily="18" charset="0"/>
              </a:rPr>
              <a:t>；用途，运用；应用</a:t>
            </a:r>
            <a:r>
              <a:rPr lang="en-US" altLang="zh-CN" b="1" dirty="0">
                <a:solidFill>
                  <a:srgbClr val="FF0000"/>
                </a:solidFill>
                <a:latin typeface="Times New Roman" panose="02020603050405020304" pitchFamily="18" charset="0"/>
              </a:rPr>
              <a:t>(</a:t>
            </a:r>
            <a:r>
              <a:rPr lang="zh-CN" altLang="en-US" b="1" dirty="0">
                <a:solidFill>
                  <a:srgbClr val="FF0000"/>
                </a:solidFill>
                <a:latin typeface="Times New Roman" panose="02020603050405020304" pitchFamily="18" charset="0"/>
              </a:rPr>
              <a:t>程序</a:t>
            </a:r>
            <a:r>
              <a:rPr lang="en-US" altLang="zh-CN" b="1" dirty="0">
                <a:solidFill>
                  <a:srgbClr val="FF0000"/>
                </a:solidFill>
                <a:latin typeface="Times New Roman" panose="02020603050405020304" pitchFamily="18" charset="0"/>
              </a:rPr>
              <a:t>)</a:t>
            </a:r>
          </a:p>
          <a:p>
            <a:pPr marL="358775" indent="-358775">
              <a:lnSpc>
                <a:spcPct val="120000"/>
              </a:lnSpc>
              <a:spcBef>
                <a:spcPct val="0"/>
              </a:spcBef>
              <a:buNone/>
            </a:pPr>
            <a:r>
              <a:rPr lang="en-US" altLang="zh-CN" b="1" dirty="0">
                <a:solidFill>
                  <a:srgbClr val="0000FF"/>
                </a:solidFill>
                <a:latin typeface="Times New Roman" panose="02020603050405020304" pitchFamily="18" charset="0"/>
              </a:rPr>
              <a:t>  【</a:t>
            </a:r>
            <a:r>
              <a:rPr lang="zh-CN" altLang="en-US" b="1" dirty="0">
                <a:solidFill>
                  <a:srgbClr val="0000FF"/>
                </a:solidFill>
                <a:latin typeface="Times New Roman" panose="02020603050405020304" pitchFamily="18" charset="0"/>
              </a:rPr>
              <a:t>拓展</a:t>
            </a:r>
            <a:r>
              <a:rPr lang="en-US" altLang="zh-CN" b="1" dirty="0">
                <a:solidFill>
                  <a:srgbClr val="0000FF"/>
                </a:solidFill>
                <a:latin typeface="Times New Roman" panose="02020603050405020304" pitchFamily="18" charset="0"/>
              </a:rPr>
              <a:t>】</a:t>
            </a:r>
          </a:p>
          <a:p>
            <a:pPr marL="358775" indent="-358775">
              <a:lnSpc>
                <a:spcPct val="120000"/>
              </a:lnSpc>
              <a:spcBef>
                <a:spcPct val="0"/>
              </a:spcBef>
              <a:buNone/>
            </a:pPr>
            <a:r>
              <a:rPr lang="en-US" altLang="zh-CN" b="1" i="1" dirty="0">
                <a:solidFill>
                  <a:srgbClr val="FF0000"/>
                </a:solidFill>
                <a:latin typeface="Times New Roman" panose="02020603050405020304" pitchFamily="18" charset="0"/>
              </a:rPr>
              <a:t>                   </a:t>
            </a:r>
            <a:r>
              <a:rPr lang="en-US" altLang="zh-CN" b="1" i="1" dirty="0" err="1">
                <a:solidFill>
                  <a:srgbClr val="FF0000"/>
                </a:solidFill>
                <a:latin typeface="Times New Roman" panose="02020603050405020304" pitchFamily="18" charset="0"/>
              </a:rPr>
              <a:t>vt.</a:t>
            </a:r>
            <a:r>
              <a:rPr lang="en-US" altLang="zh-CN" b="1" dirty="0">
                <a:solidFill>
                  <a:srgbClr val="FF0000"/>
                </a:solidFill>
                <a:latin typeface="Times New Roman" panose="02020603050405020304" pitchFamily="18" charset="0"/>
              </a:rPr>
              <a:t> </a:t>
            </a:r>
            <a:r>
              <a:rPr lang="zh-CN" altLang="en-US" b="1" dirty="0">
                <a:latin typeface="Times New Roman" panose="02020603050405020304" pitchFamily="18" charset="0"/>
              </a:rPr>
              <a:t>应用</a:t>
            </a:r>
            <a:r>
              <a:rPr lang="en-US" altLang="zh-CN" b="1" dirty="0">
                <a:latin typeface="Times New Roman" panose="02020603050405020304" pitchFamily="18" charset="0"/>
              </a:rPr>
              <a:t>    </a:t>
            </a:r>
            <a:r>
              <a:rPr lang="en-US" altLang="zh-CN" b="1" i="1" dirty="0">
                <a:solidFill>
                  <a:srgbClr val="FF0000"/>
                </a:solidFill>
                <a:latin typeface="Times New Roman" panose="02020603050405020304" pitchFamily="18" charset="0"/>
              </a:rPr>
              <a:t>vi.</a:t>
            </a:r>
            <a:r>
              <a:rPr lang="en-US" altLang="zh-CN" b="1" dirty="0">
                <a:solidFill>
                  <a:srgbClr val="FF0000"/>
                </a:solidFill>
                <a:latin typeface="Times New Roman" panose="02020603050405020304" pitchFamily="18" charset="0"/>
              </a:rPr>
              <a:t> </a:t>
            </a:r>
            <a:r>
              <a:rPr lang="zh-CN" altLang="en-US" b="1" dirty="0">
                <a:latin typeface="Times New Roman" panose="02020603050405020304" pitchFamily="18" charset="0"/>
              </a:rPr>
              <a:t>申请</a:t>
            </a:r>
            <a:r>
              <a:rPr lang="en-US" altLang="zh-CN" b="1" dirty="0">
                <a:latin typeface="Times New Roman" panose="02020603050405020304" pitchFamily="18" charset="0"/>
              </a:rPr>
              <a:t>, </a:t>
            </a:r>
            <a:r>
              <a:rPr lang="zh-CN" altLang="en-US" b="1" dirty="0">
                <a:latin typeface="Times New Roman" panose="02020603050405020304" pitchFamily="18" charset="0"/>
              </a:rPr>
              <a:t>适用</a:t>
            </a:r>
            <a:r>
              <a:rPr lang="en-US" altLang="zh-CN" b="1" dirty="0">
                <a:latin typeface="Times New Roman" panose="02020603050405020304" pitchFamily="18" charset="0"/>
              </a:rPr>
              <a:t>; </a:t>
            </a:r>
            <a:r>
              <a:rPr lang="zh-CN" altLang="en-US" b="1" dirty="0">
                <a:latin typeface="Times New Roman" panose="02020603050405020304" pitchFamily="18" charset="0"/>
              </a:rPr>
              <a:t>专心</a:t>
            </a:r>
          </a:p>
          <a:p>
            <a:pPr marL="358775" indent="-358775">
              <a:lnSpc>
                <a:spcPct val="120000"/>
              </a:lnSpc>
              <a:spcBef>
                <a:spcPct val="0"/>
              </a:spcBef>
              <a:buNone/>
            </a:pPr>
            <a:r>
              <a:rPr lang="en-US" altLang="zh-CN" b="1" i="1" dirty="0">
                <a:solidFill>
                  <a:srgbClr val="FF0000"/>
                </a:solidFill>
                <a:latin typeface="Times New Roman" panose="02020603050405020304" pitchFamily="18" charset="0"/>
              </a:rPr>
              <a:t>                   n.</a:t>
            </a:r>
            <a:r>
              <a:rPr lang="en-US" altLang="zh-CN" b="1" dirty="0">
                <a:solidFill>
                  <a:srgbClr val="FF0000"/>
                </a:solidFill>
                <a:latin typeface="Times New Roman" panose="02020603050405020304" pitchFamily="18" charset="0"/>
              </a:rPr>
              <a:t> </a:t>
            </a:r>
            <a:r>
              <a:rPr lang="zh-CN" altLang="en-US" b="1" dirty="0">
                <a:solidFill>
                  <a:srgbClr val="000000"/>
                </a:solidFill>
                <a:latin typeface="Times New Roman" panose="02020603050405020304" pitchFamily="18" charset="0"/>
              </a:rPr>
              <a:t>申请人</a:t>
            </a:r>
          </a:p>
        </p:txBody>
      </p:sp>
      <p:sp>
        <p:nvSpPr>
          <p:cNvPr id="6" name="文本框 5">
            <a:extLst>
              <a:ext uri="{FF2B5EF4-FFF2-40B4-BE49-F238E27FC236}">
                <a16:creationId xmlns:a16="http://schemas.microsoft.com/office/drawing/2014/main" id="{C79DDAC2-1F77-447A-90F4-DD49946CF089}"/>
              </a:ext>
            </a:extLst>
          </p:cNvPr>
          <p:cNvSpPr txBox="1"/>
          <p:nvPr/>
        </p:nvSpPr>
        <p:spPr>
          <a:xfrm>
            <a:off x="0" y="0"/>
            <a:ext cx="628650" cy="923330"/>
          </a:xfrm>
          <a:prstGeom prst="rect">
            <a:avLst/>
          </a:prstGeom>
          <a:solidFill>
            <a:srgbClr val="66FF66"/>
          </a:solidFill>
        </p:spPr>
        <p:txBody>
          <a:bodyPr wrap="square" rtlCol="0">
            <a:spAutoFit/>
          </a:bodyPr>
          <a:lstStyle/>
          <a:p>
            <a:r>
              <a:rPr lang="en-US" altLang="zh-CN" sz="5400" b="1" dirty="0">
                <a:solidFill>
                  <a:srgbClr val="7030A0"/>
                </a:solidFill>
              </a:rPr>
              <a:t>1</a:t>
            </a:r>
            <a:endParaRPr lang="zh-CN" altLang="en-US" sz="5400" b="1" dirty="0">
              <a:solidFill>
                <a:srgbClr val="7030A0"/>
              </a:solidFill>
            </a:endParaRPr>
          </a:p>
        </p:txBody>
      </p:sp>
      <p:sp>
        <p:nvSpPr>
          <p:cNvPr id="7" name="AutoShape 53">
            <a:extLst>
              <a:ext uri="{FF2B5EF4-FFF2-40B4-BE49-F238E27FC236}">
                <a16:creationId xmlns:a16="http://schemas.microsoft.com/office/drawing/2014/main" id="{9F4EA9BB-0F39-45FE-9A81-79660745C331}"/>
              </a:ext>
            </a:extLst>
          </p:cNvPr>
          <p:cNvSpPr>
            <a:spLocks noChangeArrowheads="1"/>
          </p:cNvSpPr>
          <p:nvPr/>
        </p:nvSpPr>
        <p:spPr bwMode="auto">
          <a:xfrm>
            <a:off x="1129856" y="3831240"/>
            <a:ext cx="8867583" cy="576262"/>
          </a:xfrm>
          <a:prstGeom prst="roundRect">
            <a:avLst>
              <a:gd name="adj" fmla="val 16667"/>
            </a:avLst>
          </a:prstGeom>
          <a:noFill/>
          <a:ln w="3175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000" b="1">
                <a:solidFill>
                  <a:schemeClr val="tx1"/>
                </a:solidFill>
                <a:latin typeface="Times New Roman" panose="02020603050405020304" pitchFamily="18" charset="0"/>
                <a:ea typeface="宋体" panose="02010600030101010101" pitchFamily="2" charset="-122"/>
              </a:defRPr>
            </a:lvl1pPr>
            <a:lvl2pPr marL="742950" indent="-285750">
              <a:defRPr sz="3000" b="1">
                <a:solidFill>
                  <a:schemeClr val="tx1"/>
                </a:solidFill>
                <a:latin typeface="Times New Roman" panose="02020603050405020304" pitchFamily="18" charset="0"/>
                <a:ea typeface="宋体" panose="02010600030101010101" pitchFamily="2" charset="-122"/>
              </a:defRPr>
            </a:lvl2pPr>
            <a:lvl3pPr marL="1143000" indent="-228600">
              <a:defRPr sz="3000" b="1">
                <a:solidFill>
                  <a:schemeClr val="tx1"/>
                </a:solidFill>
                <a:latin typeface="Times New Roman" panose="02020603050405020304" pitchFamily="18" charset="0"/>
                <a:ea typeface="宋体" panose="02010600030101010101" pitchFamily="2" charset="-122"/>
              </a:defRPr>
            </a:lvl3pPr>
            <a:lvl4pPr marL="1600200" indent="-228600">
              <a:defRPr sz="3000" b="1">
                <a:solidFill>
                  <a:schemeClr val="tx1"/>
                </a:solidFill>
                <a:latin typeface="Times New Roman" panose="02020603050405020304" pitchFamily="18" charset="0"/>
                <a:ea typeface="宋体" panose="02010600030101010101" pitchFamily="2" charset="-122"/>
              </a:defRPr>
            </a:lvl4pPr>
            <a:lvl5pPr marL="2057400" indent="-228600">
              <a:defRPr sz="30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pPr>
            <a:r>
              <a:rPr lang="en-US" altLang="zh-CN" sz="3200" dirty="0">
                <a:solidFill>
                  <a:srgbClr val="000000"/>
                </a:solidFill>
              </a:rPr>
              <a:t>(</a:t>
            </a:r>
            <a:r>
              <a:rPr lang="zh-CN" altLang="en-US" sz="3200" dirty="0">
                <a:solidFill>
                  <a:srgbClr val="000000"/>
                </a:solidFill>
              </a:rPr>
              <a:t>向某人</a:t>
            </a:r>
            <a:r>
              <a:rPr lang="en-US" altLang="zh-CN" sz="3200" dirty="0">
                <a:solidFill>
                  <a:srgbClr val="000000"/>
                </a:solidFill>
              </a:rPr>
              <a:t>)</a:t>
            </a:r>
            <a:r>
              <a:rPr lang="zh-CN" altLang="en-US" sz="3200" dirty="0">
                <a:solidFill>
                  <a:srgbClr val="000000"/>
                </a:solidFill>
              </a:rPr>
              <a:t>申请某物</a:t>
            </a:r>
          </a:p>
        </p:txBody>
      </p:sp>
      <p:sp>
        <p:nvSpPr>
          <p:cNvPr id="8" name="AutoShape 53">
            <a:extLst>
              <a:ext uri="{FF2B5EF4-FFF2-40B4-BE49-F238E27FC236}">
                <a16:creationId xmlns:a16="http://schemas.microsoft.com/office/drawing/2014/main" id="{5167B4A0-16DC-48EC-8E97-7E19999FA5C0}"/>
              </a:ext>
            </a:extLst>
          </p:cNvPr>
          <p:cNvSpPr>
            <a:spLocks noChangeArrowheads="1"/>
          </p:cNvSpPr>
          <p:nvPr/>
        </p:nvSpPr>
        <p:spPr bwMode="auto">
          <a:xfrm>
            <a:off x="1129857" y="4934494"/>
            <a:ext cx="8867582" cy="576262"/>
          </a:xfrm>
          <a:prstGeom prst="roundRect">
            <a:avLst>
              <a:gd name="adj" fmla="val 16667"/>
            </a:avLst>
          </a:prstGeom>
          <a:noFill/>
          <a:ln w="3175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000" b="1">
                <a:solidFill>
                  <a:schemeClr val="tx1"/>
                </a:solidFill>
                <a:latin typeface="Times New Roman" panose="02020603050405020304" pitchFamily="18" charset="0"/>
                <a:ea typeface="宋体" panose="02010600030101010101" pitchFamily="2" charset="-122"/>
              </a:defRPr>
            </a:lvl1pPr>
            <a:lvl2pPr marL="742950" indent="-285750">
              <a:defRPr sz="3000" b="1">
                <a:solidFill>
                  <a:schemeClr val="tx1"/>
                </a:solidFill>
                <a:latin typeface="Times New Roman" panose="02020603050405020304" pitchFamily="18" charset="0"/>
                <a:ea typeface="宋体" panose="02010600030101010101" pitchFamily="2" charset="-122"/>
              </a:defRPr>
            </a:lvl2pPr>
            <a:lvl3pPr marL="1143000" indent="-228600">
              <a:defRPr sz="3000" b="1">
                <a:solidFill>
                  <a:schemeClr val="tx1"/>
                </a:solidFill>
                <a:latin typeface="Times New Roman" panose="02020603050405020304" pitchFamily="18" charset="0"/>
                <a:ea typeface="宋体" panose="02010600030101010101" pitchFamily="2" charset="-122"/>
              </a:defRPr>
            </a:lvl3pPr>
            <a:lvl4pPr marL="1600200" indent="-228600">
              <a:defRPr sz="3000" b="1">
                <a:solidFill>
                  <a:schemeClr val="tx1"/>
                </a:solidFill>
                <a:latin typeface="Times New Roman" panose="02020603050405020304" pitchFamily="18" charset="0"/>
                <a:ea typeface="宋体" panose="02010600030101010101" pitchFamily="2" charset="-122"/>
              </a:defRPr>
            </a:lvl4pPr>
            <a:lvl5pPr marL="2057400" indent="-228600">
              <a:defRPr sz="30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pPr>
            <a:r>
              <a:rPr lang="zh-CN" altLang="en-US" sz="3200" dirty="0">
                <a:solidFill>
                  <a:srgbClr val="000000"/>
                </a:solidFill>
              </a:rPr>
              <a:t>致力于</a:t>
            </a:r>
            <a:r>
              <a:rPr lang="en-US" altLang="zh-CN" sz="3200" dirty="0">
                <a:solidFill>
                  <a:srgbClr val="000000"/>
                </a:solidFill>
              </a:rPr>
              <a:t>;  </a:t>
            </a:r>
            <a:r>
              <a:rPr lang="zh-CN" altLang="en-US" sz="3200" dirty="0">
                <a:solidFill>
                  <a:srgbClr val="000000"/>
                </a:solidFill>
              </a:rPr>
              <a:t>集中精力做某事</a:t>
            </a:r>
            <a:endParaRPr lang="en-US" altLang="zh-CN" sz="3200" dirty="0"/>
          </a:p>
        </p:txBody>
      </p:sp>
      <p:sp>
        <p:nvSpPr>
          <p:cNvPr id="9" name="AutoShape 53">
            <a:extLst>
              <a:ext uri="{FF2B5EF4-FFF2-40B4-BE49-F238E27FC236}">
                <a16:creationId xmlns:a16="http://schemas.microsoft.com/office/drawing/2014/main" id="{BE5C7DB7-2A7D-4D9F-B5A2-7ED82493C533}"/>
              </a:ext>
            </a:extLst>
          </p:cNvPr>
          <p:cNvSpPr>
            <a:spLocks noChangeArrowheads="1"/>
          </p:cNvSpPr>
          <p:nvPr/>
        </p:nvSpPr>
        <p:spPr bwMode="auto">
          <a:xfrm>
            <a:off x="1164783" y="5776138"/>
            <a:ext cx="8832656" cy="576262"/>
          </a:xfrm>
          <a:prstGeom prst="roundRect">
            <a:avLst>
              <a:gd name="adj" fmla="val 16667"/>
            </a:avLst>
          </a:prstGeom>
          <a:noFill/>
          <a:ln w="3175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000" b="1">
                <a:solidFill>
                  <a:schemeClr val="tx1"/>
                </a:solidFill>
                <a:latin typeface="Times New Roman" panose="02020603050405020304" pitchFamily="18" charset="0"/>
                <a:ea typeface="宋体" panose="02010600030101010101" pitchFamily="2" charset="-122"/>
              </a:defRPr>
            </a:lvl1pPr>
            <a:lvl2pPr marL="742950" indent="-285750">
              <a:defRPr sz="3000" b="1">
                <a:solidFill>
                  <a:schemeClr val="tx1"/>
                </a:solidFill>
                <a:latin typeface="Times New Roman" panose="02020603050405020304" pitchFamily="18" charset="0"/>
                <a:ea typeface="宋体" panose="02010600030101010101" pitchFamily="2" charset="-122"/>
              </a:defRPr>
            </a:lvl2pPr>
            <a:lvl3pPr marL="1143000" indent="-228600">
              <a:defRPr sz="3000" b="1">
                <a:solidFill>
                  <a:schemeClr val="tx1"/>
                </a:solidFill>
                <a:latin typeface="Times New Roman" panose="02020603050405020304" pitchFamily="18" charset="0"/>
                <a:ea typeface="宋体" panose="02010600030101010101" pitchFamily="2" charset="-122"/>
              </a:defRPr>
            </a:lvl3pPr>
            <a:lvl4pPr marL="1600200" indent="-228600">
              <a:defRPr sz="3000" b="1">
                <a:solidFill>
                  <a:schemeClr val="tx1"/>
                </a:solidFill>
                <a:latin typeface="Times New Roman" panose="02020603050405020304" pitchFamily="18" charset="0"/>
                <a:ea typeface="宋体" panose="02010600030101010101" pitchFamily="2" charset="-122"/>
              </a:defRPr>
            </a:lvl4pPr>
            <a:lvl5pPr marL="2057400" indent="-228600">
              <a:defRPr sz="30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pPr>
            <a:r>
              <a:rPr lang="zh-CN" altLang="en-US" sz="3200" dirty="0">
                <a:solidFill>
                  <a:srgbClr val="000000"/>
                </a:solidFill>
              </a:rPr>
              <a:t>把</a:t>
            </a:r>
            <a:r>
              <a:rPr lang="en-US" altLang="zh-CN" sz="3200" dirty="0">
                <a:solidFill>
                  <a:srgbClr val="000000"/>
                </a:solidFill>
                <a:latin typeface="+mj-ea"/>
                <a:ea typeface="+mj-ea"/>
                <a:cs typeface="Times New Roman" panose="02020603050405020304" pitchFamily="18" charset="0"/>
              </a:rPr>
              <a:t>……</a:t>
            </a:r>
            <a:r>
              <a:rPr lang="zh-CN" altLang="en-US" sz="3200" dirty="0">
                <a:solidFill>
                  <a:srgbClr val="000000"/>
                </a:solidFill>
                <a:latin typeface="+mj-ea"/>
                <a:ea typeface="+mj-ea"/>
              </a:rPr>
              <a:t>运用于</a:t>
            </a:r>
            <a:r>
              <a:rPr lang="en-US" altLang="zh-CN" sz="3200" dirty="0">
                <a:solidFill>
                  <a:srgbClr val="000000"/>
                </a:solidFill>
                <a:latin typeface="+mj-ea"/>
                <a:ea typeface="+mj-ea"/>
                <a:cs typeface="Times New Roman" panose="02020603050405020304" pitchFamily="18" charset="0"/>
              </a:rPr>
              <a:t>……</a:t>
            </a:r>
            <a:endParaRPr lang="en-US" altLang="zh-CN" sz="3200" dirty="0">
              <a:solidFill>
                <a:srgbClr val="000000"/>
              </a:solidFill>
              <a:latin typeface="+mj-ea"/>
              <a:ea typeface="+mj-ea"/>
            </a:endParaRPr>
          </a:p>
        </p:txBody>
      </p:sp>
      <p:sp>
        <p:nvSpPr>
          <p:cNvPr id="2" name="文本框 1">
            <a:extLst>
              <a:ext uri="{FF2B5EF4-FFF2-40B4-BE49-F238E27FC236}">
                <a16:creationId xmlns:a16="http://schemas.microsoft.com/office/drawing/2014/main" id="{F594A999-5686-4481-B0F9-0FDD558FDB10}"/>
              </a:ext>
            </a:extLst>
          </p:cNvPr>
          <p:cNvSpPr txBox="1"/>
          <p:nvPr/>
        </p:nvSpPr>
        <p:spPr>
          <a:xfrm>
            <a:off x="4603531" y="3884499"/>
            <a:ext cx="3896752" cy="523220"/>
          </a:xfrm>
          <a:prstGeom prst="rect">
            <a:avLst/>
          </a:prstGeom>
          <a:noFill/>
        </p:spPr>
        <p:txBody>
          <a:bodyPr wrap="square" rtlCol="0">
            <a:spAutoFit/>
          </a:bodyPr>
          <a:lstStyle/>
          <a:p>
            <a:r>
              <a:rPr lang="en-US" altLang="zh-CN" sz="2800" b="1" dirty="0">
                <a:solidFill>
                  <a:srgbClr val="FF0000"/>
                </a:solidFill>
              </a:rPr>
              <a:t>apply (to sb.) for </a:t>
            </a:r>
            <a:r>
              <a:rPr lang="en-US" altLang="zh-CN" sz="2800" b="1" dirty="0" err="1">
                <a:solidFill>
                  <a:srgbClr val="FF0000"/>
                </a:solidFill>
              </a:rPr>
              <a:t>sth</a:t>
            </a:r>
            <a:r>
              <a:rPr lang="en-US" altLang="zh-CN" sz="2800" b="1" dirty="0">
                <a:solidFill>
                  <a:srgbClr val="FF0000"/>
                </a:solidFill>
              </a:rPr>
              <a:t>.</a:t>
            </a:r>
            <a:endParaRPr lang="zh-CN" altLang="en-US" sz="2800" b="1" dirty="0"/>
          </a:p>
        </p:txBody>
      </p:sp>
      <p:sp>
        <p:nvSpPr>
          <p:cNvPr id="3" name="文本框 2">
            <a:extLst>
              <a:ext uri="{FF2B5EF4-FFF2-40B4-BE49-F238E27FC236}">
                <a16:creationId xmlns:a16="http://schemas.microsoft.com/office/drawing/2014/main" id="{65E807E3-A92A-4174-971D-E966FBB72CEE}"/>
              </a:ext>
            </a:extLst>
          </p:cNvPr>
          <p:cNvSpPr txBox="1"/>
          <p:nvPr/>
        </p:nvSpPr>
        <p:spPr>
          <a:xfrm>
            <a:off x="5726560" y="4934494"/>
            <a:ext cx="4758560" cy="523220"/>
          </a:xfrm>
          <a:prstGeom prst="rect">
            <a:avLst/>
          </a:prstGeom>
          <a:noFill/>
        </p:spPr>
        <p:txBody>
          <a:bodyPr wrap="square" rtlCol="0">
            <a:spAutoFit/>
          </a:bodyPr>
          <a:lstStyle/>
          <a:p>
            <a:r>
              <a:rPr lang="en-US" altLang="zh-CN" sz="2800" b="1" dirty="0">
                <a:solidFill>
                  <a:srgbClr val="FF0000"/>
                </a:solidFill>
              </a:rPr>
              <a:t>apply oneself to doing </a:t>
            </a:r>
            <a:r>
              <a:rPr lang="en-US" altLang="zh-CN" sz="2800" b="1" dirty="0" err="1">
                <a:solidFill>
                  <a:srgbClr val="FF0000"/>
                </a:solidFill>
              </a:rPr>
              <a:t>sth</a:t>
            </a:r>
            <a:r>
              <a:rPr lang="en-US" altLang="zh-CN" sz="2800" b="1" dirty="0">
                <a:solidFill>
                  <a:srgbClr val="FF0000"/>
                </a:solidFill>
              </a:rPr>
              <a:t>.</a:t>
            </a:r>
            <a:endParaRPr lang="zh-CN" altLang="en-US" sz="2800" b="1" dirty="0"/>
          </a:p>
        </p:txBody>
      </p:sp>
      <p:sp>
        <p:nvSpPr>
          <p:cNvPr id="4" name="文本框 3">
            <a:extLst>
              <a:ext uri="{FF2B5EF4-FFF2-40B4-BE49-F238E27FC236}">
                <a16:creationId xmlns:a16="http://schemas.microsoft.com/office/drawing/2014/main" id="{CB4237B8-ED73-4422-85A4-76ED1EA43A9A}"/>
              </a:ext>
            </a:extLst>
          </p:cNvPr>
          <p:cNvSpPr txBox="1"/>
          <p:nvPr/>
        </p:nvSpPr>
        <p:spPr>
          <a:xfrm>
            <a:off x="4169979" y="5802659"/>
            <a:ext cx="3657600" cy="523220"/>
          </a:xfrm>
          <a:prstGeom prst="rect">
            <a:avLst/>
          </a:prstGeom>
          <a:noFill/>
        </p:spPr>
        <p:txBody>
          <a:bodyPr wrap="square" rtlCol="0">
            <a:spAutoFit/>
          </a:bodyPr>
          <a:lstStyle/>
          <a:p>
            <a:r>
              <a:rPr lang="en-US" altLang="zh-CN" sz="2800" b="1" dirty="0">
                <a:solidFill>
                  <a:srgbClr val="FF0000"/>
                </a:solidFill>
              </a:rPr>
              <a:t>apply sth.to…</a:t>
            </a:r>
            <a:endParaRPr lang="zh-CN" altLang="en-US" sz="2800" b="1" dirty="0"/>
          </a:p>
        </p:txBody>
      </p:sp>
      <p:sp>
        <p:nvSpPr>
          <p:cNvPr id="5" name="TextBox 4"/>
          <p:cNvSpPr txBox="1"/>
          <p:nvPr/>
        </p:nvSpPr>
        <p:spPr>
          <a:xfrm>
            <a:off x="1280160" y="2830286"/>
            <a:ext cx="1314994" cy="523220"/>
          </a:xfrm>
          <a:prstGeom prst="rect">
            <a:avLst/>
          </a:prstGeom>
          <a:noFill/>
        </p:spPr>
        <p:txBody>
          <a:bodyPr wrap="square" rtlCol="0">
            <a:spAutoFit/>
          </a:bodyPr>
          <a:lstStyle/>
          <a:p>
            <a:r>
              <a:rPr lang="en-US" altLang="zh-CN" sz="2800" b="1" dirty="0">
                <a:solidFill>
                  <a:srgbClr val="FF0000"/>
                </a:solidFill>
                <a:latin typeface="Times New Roman" panose="02020603050405020304" pitchFamily="18" charset="0"/>
              </a:rPr>
              <a:t>apply</a:t>
            </a:r>
            <a:endParaRPr lang="zh-CN" altLang="en-US" sz="2800" dirty="0"/>
          </a:p>
        </p:txBody>
      </p:sp>
      <p:sp>
        <p:nvSpPr>
          <p:cNvPr id="10" name="TextBox 9"/>
          <p:cNvSpPr txBox="1"/>
          <p:nvPr/>
        </p:nvSpPr>
        <p:spPr>
          <a:xfrm>
            <a:off x="783771" y="3358111"/>
            <a:ext cx="1724297" cy="523220"/>
          </a:xfrm>
          <a:prstGeom prst="rect">
            <a:avLst/>
          </a:prstGeom>
          <a:noFill/>
        </p:spPr>
        <p:txBody>
          <a:bodyPr wrap="square" rtlCol="0">
            <a:spAutoFit/>
          </a:bodyPr>
          <a:lstStyle/>
          <a:p>
            <a:r>
              <a:rPr lang="en-US" altLang="zh-CN" sz="2800" b="1" dirty="0">
                <a:solidFill>
                  <a:srgbClr val="FF0000"/>
                </a:solidFill>
                <a:latin typeface="Times New Roman" panose="02020603050405020304" pitchFamily="18" charset="0"/>
              </a:rPr>
              <a:t>applicant</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down)">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down)">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2" grpId="0"/>
      <p:bldP spid="3" grpId="0"/>
      <p:bldP spid="4" grpId="0"/>
      <p:bldP spid="5"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AutoShape 45"/>
          <p:cNvSpPr>
            <a:spLocks noChangeArrowheads="1"/>
          </p:cNvSpPr>
          <p:nvPr/>
        </p:nvSpPr>
        <p:spPr bwMode="auto">
          <a:xfrm>
            <a:off x="344010" y="2872153"/>
            <a:ext cx="1060450" cy="576263"/>
          </a:xfrm>
          <a:prstGeom prst="roundRect">
            <a:avLst>
              <a:gd name="adj" fmla="val 16667"/>
            </a:avLst>
          </a:prstGeom>
          <a:noFill/>
          <a:ln w="3175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000" b="1">
                <a:solidFill>
                  <a:schemeClr val="tx1"/>
                </a:solidFill>
                <a:latin typeface="Times New Roman" panose="02020603050405020304" pitchFamily="18" charset="0"/>
                <a:ea typeface="宋体" panose="02010600030101010101" pitchFamily="2" charset="-122"/>
              </a:defRPr>
            </a:lvl1pPr>
            <a:lvl2pPr marL="742950" indent="-285750">
              <a:defRPr sz="3000" b="1">
                <a:solidFill>
                  <a:schemeClr val="tx1"/>
                </a:solidFill>
                <a:latin typeface="Times New Roman" panose="02020603050405020304" pitchFamily="18" charset="0"/>
                <a:ea typeface="宋体" panose="02010600030101010101" pitchFamily="2" charset="-122"/>
              </a:defRPr>
            </a:lvl2pPr>
            <a:lvl3pPr marL="1143000" indent="-228600">
              <a:defRPr sz="3000" b="1">
                <a:solidFill>
                  <a:schemeClr val="tx1"/>
                </a:solidFill>
                <a:latin typeface="Times New Roman" panose="02020603050405020304" pitchFamily="18" charset="0"/>
                <a:ea typeface="宋体" panose="02010600030101010101" pitchFamily="2" charset="-122"/>
              </a:defRPr>
            </a:lvl3pPr>
            <a:lvl4pPr marL="1600200" indent="-228600">
              <a:defRPr sz="3000" b="1">
                <a:solidFill>
                  <a:schemeClr val="tx1"/>
                </a:solidFill>
                <a:latin typeface="Times New Roman" panose="02020603050405020304" pitchFamily="18" charset="0"/>
                <a:ea typeface="宋体" panose="02010600030101010101" pitchFamily="2" charset="-122"/>
              </a:defRPr>
            </a:lvl4pPr>
            <a:lvl5pPr marL="2057400" indent="-228600">
              <a:defRPr sz="30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9pPr>
          </a:lstStyle>
          <a:p>
            <a:pPr algn="ctr" eaLnBrk="1" hangingPunct="1">
              <a:lnSpc>
                <a:spcPct val="120000"/>
              </a:lnSpc>
            </a:pPr>
            <a:r>
              <a:rPr lang="en-US" altLang="zh-CN" sz="3200" dirty="0"/>
              <a:t>apply</a:t>
            </a:r>
          </a:p>
        </p:txBody>
      </p:sp>
      <p:sp>
        <p:nvSpPr>
          <p:cNvPr id="26631" name="AutoShape 52"/>
          <p:cNvSpPr>
            <a:spLocks/>
          </p:cNvSpPr>
          <p:nvPr/>
        </p:nvSpPr>
        <p:spPr bwMode="auto">
          <a:xfrm>
            <a:off x="1521589" y="865915"/>
            <a:ext cx="373063" cy="4674476"/>
          </a:xfrm>
          <a:prstGeom prst="leftBrace">
            <a:avLst>
              <a:gd name="adj1" fmla="val 34943"/>
              <a:gd name="adj2" fmla="val 50000"/>
            </a:avLst>
          </a:prstGeom>
          <a:noFill/>
          <a:ln w="3175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000" b="1">
                <a:solidFill>
                  <a:schemeClr val="tx1"/>
                </a:solidFill>
                <a:latin typeface="Times New Roman" panose="02020603050405020304" pitchFamily="18" charset="0"/>
                <a:ea typeface="宋体" panose="02010600030101010101" pitchFamily="2" charset="-122"/>
              </a:defRPr>
            </a:lvl1pPr>
            <a:lvl2pPr marL="742950" indent="-285750">
              <a:defRPr sz="3000" b="1">
                <a:solidFill>
                  <a:schemeClr val="tx1"/>
                </a:solidFill>
                <a:latin typeface="Times New Roman" panose="02020603050405020304" pitchFamily="18" charset="0"/>
                <a:ea typeface="宋体" panose="02010600030101010101" pitchFamily="2" charset="-122"/>
              </a:defRPr>
            </a:lvl2pPr>
            <a:lvl3pPr marL="1143000" indent="-228600">
              <a:defRPr sz="3000" b="1">
                <a:solidFill>
                  <a:schemeClr val="tx1"/>
                </a:solidFill>
                <a:latin typeface="Times New Roman" panose="02020603050405020304" pitchFamily="18" charset="0"/>
                <a:ea typeface="宋体" panose="02010600030101010101" pitchFamily="2" charset="-122"/>
              </a:defRPr>
            </a:lvl3pPr>
            <a:lvl4pPr marL="1600200" indent="-228600">
              <a:defRPr sz="3000" b="1">
                <a:solidFill>
                  <a:schemeClr val="tx1"/>
                </a:solidFill>
                <a:latin typeface="Times New Roman" panose="02020603050405020304" pitchFamily="18" charset="0"/>
                <a:ea typeface="宋体" panose="02010600030101010101" pitchFamily="2" charset="-122"/>
              </a:defRPr>
            </a:lvl4pPr>
            <a:lvl5pPr marL="2057400" indent="-228600">
              <a:defRPr sz="30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pPr>
            <a:endParaRPr lang="zh-CN" altLang="en-US" sz="3200"/>
          </a:p>
        </p:txBody>
      </p:sp>
      <p:sp>
        <p:nvSpPr>
          <p:cNvPr id="26632" name="AutoShape 53"/>
          <p:cNvSpPr>
            <a:spLocks noChangeArrowheads="1"/>
          </p:cNvSpPr>
          <p:nvPr/>
        </p:nvSpPr>
        <p:spPr bwMode="auto">
          <a:xfrm>
            <a:off x="2139764" y="2295891"/>
            <a:ext cx="7370426" cy="576262"/>
          </a:xfrm>
          <a:prstGeom prst="roundRect">
            <a:avLst>
              <a:gd name="adj" fmla="val 16667"/>
            </a:avLst>
          </a:prstGeom>
          <a:noFill/>
          <a:ln w="3175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000" b="1">
                <a:solidFill>
                  <a:schemeClr val="tx1"/>
                </a:solidFill>
                <a:latin typeface="Times New Roman" panose="02020603050405020304" pitchFamily="18" charset="0"/>
                <a:ea typeface="宋体" panose="02010600030101010101" pitchFamily="2" charset="-122"/>
              </a:defRPr>
            </a:lvl1pPr>
            <a:lvl2pPr marL="742950" indent="-285750">
              <a:defRPr sz="3000" b="1">
                <a:solidFill>
                  <a:schemeClr val="tx1"/>
                </a:solidFill>
                <a:latin typeface="Times New Roman" panose="02020603050405020304" pitchFamily="18" charset="0"/>
                <a:ea typeface="宋体" panose="02010600030101010101" pitchFamily="2" charset="-122"/>
              </a:defRPr>
            </a:lvl2pPr>
            <a:lvl3pPr marL="1143000" indent="-228600">
              <a:defRPr sz="3000" b="1">
                <a:solidFill>
                  <a:schemeClr val="tx1"/>
                </a:solidFill>
                <a:latin typeface="Times New Roman" panose="02020603050405020304" pitchFamily="18" charset="0"/>
                <a:ea typeface="宋体" panose="02010600030101010101" pitchFamily="2" charset="-122"/>
              </a:defRPr>
            </a:lvl3pPr>
            <a:lvl4pPr marL="1600200" indent="-228600">
              <a:defRPr sz="3000" b="1">
                <a:solidFill>
                  <a:schemeClr val="tx1"/>
                </a:solidFill>
                <a:latin typeface="Times New Roman" panose="02020603050405020304" pitchFamily="18" charset="0"/>
                <a:ea typeface="宋体" panose="02010600030101010101" pitchFamily="2" charset="-122"/>
              </a:defRPr>
            </a:lvl4pPr>
            <a:lvl5pPr marL="2057400" indent="-228600">
              <a:defRPr sz="30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pPr>
            <a:r>
              <a:rPr lang="en-US" altLang="zh-CN" sz="3200" dirty="0">
                <a:solidFill>
                  <a:srgbClr val="FF0000"/>
                </a:solidFill>
              </a:rPr>
              <a:t>apply oneself to </a:t>
            </a:r>
            <a:r>
              <a:rPr lang="zh-CN" altLang="en-US" sz="3200" dirty="0">
                <a:solidFill>
                  <a:srgbClr val="000000"/>
                </a:solidFill>
              </a:rPr>
              <a:t>致力于</a:t>
            </a:r>
            <a:r>
              <a:rPr lang="en-US" altLang="zh-CN" sz="3200" dirty="0">
                <a:solidFill>
                  <a:srgbClr val="000000"/>
                </a:solidFill>
              </a:rPr>
              <a:t>;  </a:t>
            </a:r>
            <a:r>
              <a:rPr lang="zh-CN" altLang="en-US" sz="3200" dirty="0">
                <a:solidFill>
                  <a:srgbClr val="000000"/>
                </a:solidFill>
              </a:rPr>
              <a:t>集中精力做某事</a:t>
            </a:r>
            <a:endParaRPr lang="en-US" altLang="zh-CN" sz="3200" dirty="0"/>
          </a:p>
        </p:txBody>
      </p:sp>
      <p:sp>
        <p:nvSpPr>
          <p:cNvPr id="26637" name="AutoShape 53"/>
          <p:cNvSpPr>
            <a:spLocks noChangeArrowheads="1"/>
          </p:cNvSpPr>
          <p:nvPr/>
        </p:nvSpPr>
        <p:spPr bwMode="auto">
          <a:xfrm>
            <a:off x="2139764" y="272926"/>
            <a:ext cx="7370426" cy="576262"/>
          </a:xfrm>
          <a:prstGeom prst="roundRect">
            <a:avLst>
              <a:gd name="adj" fmla="val 16667"/>
            </a:avLst>
          </a:prstGeom>
          <a:noFill/>
          <a:ln w="3175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000" b="1">
                <a:solidFill>
                  <a:schemeClr val="tx1"/>
                </a:solidFill>
                <a:latin typeface="Times New Roman" panose="02020603050405020304" pitchFamily="18" charset="0"/>
                <a:ea typeface="宋体" panose="02010600030101010101" pitchFamily="2" charset="-122"/>
              </a:defRPr>
            </a:lvl1pPr>
            <a:lvl2pPr marL="742950" indent="-285750">
              <a:defRPr sz="3000" b="1">
                <a:solidFill>
                  <a:schemeClr val="tx1"/>
                </a:solidFill>
                <a:latin typeface="Times New Roman" panose="02020603050405020304" pitchFamily="18" charset="0"/>
                <a:ea typeface="宋体" panose="02010600030101010101" pitchFamily="2" charset="-122"/>
              </a:defRPr>
            </a:lvl2pPr>
            <a:lvl3pPr marL="1143000" indent="-228600">
              <a:defRPr sz="3000" b="1">
                <a:solidFill>
                  <a:schemeClr val="tx1"/>
                </a:solidFill>
                <a:latin typeface="Times New Roman" panose="02020603050405020304" pitchFamily="18" charset="0"/>
                <a:ea typeface="宋体" panose="02010600030101010101" pitchFamily="2" charset="-122"/>
              </a:defRPr>
            </a:lvl3pPr>
            <a:lvl4pPr marL="1600200" indent="-228600">
              <a:defRPr sz="3000" b="1">
                <a:solidFill>
                  <a:schemeClr val="tx1"/>
                </a:solidFill>
                <a:latin typeface="Times New Roman" panose="02020603050405020304" pitchFamily="18" charset="0"/>
                <a:ea typeface="宋体" panose="02010600030101010101" pitchFamily="2" charset="-122"/>
              </a:defRPr>
            </a:lvl4pPr>
            <a:lvl5pPr marL="2057400" indent="-228600">
              <a:defRPr sz="30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pPr>
            <a:r>
              <a:rPr lang="en-US" altLang="zh-CN" sz="3200" dirty="0">
                <a:solidFill>
                  <a:srgbClr val="FF0000"/>
                </a:solidFill>
              </a:rPr>
              <a:t>apply (to sb.) for </a:t>
            </a:r>
            <a:r>
              <a:rPr lang="en-US" altLang="zh-CN" sz="3200" dirty="0" err="1">
                <a:solidFill>
                  <a:srgbClr val="FF0000"/>
                </a:solidFill>
              </a:rPr>
              <a:t>sth</a:t>
            </a:r>
            <a:r>
              <a:rPr lang="en-US" altLang="zh-CN" sz="3200" dirty="0">
                <a:solidFill>
                  <a:srgbClr val="FF0000"/>
                </a:solidFill>
              </a:rPr>
              <a:t>.</a:t>
            </a:r>
            <a:r>
              <a:rPr lang="en-US" altLang="zh-CN" sz="3200" dirty="0">
                <a:solidFill>
                  <a:srgbClr val="000000"/>
                </a:solidFill>
              </a:rPr>
              <a:t>  (</a:t>
            </a:r>
            <a:r>
              <a:rPr lang="zh-CN" altLang="en-US" sz="3200" dirty="0">
                <a:solidFill>
                  <a:srgbClr val="000000"/>
                </a:solidFill>
              </a:rPr>
              <a:t>向某人</a:t>
            </a:r>
            <a:r>
              <a:rPr lang="en-US" altLang="zh-CN" sz="3200" dirty="0">
                <a:solidFill>
                  <a:srgbClr val="000000"/>
                </a:solidFill>
              </a:rPr>
              <a:t>)</a:t>
            </a:r>
            <a:r>
              <a:rPr lang="zh-CN" altLang="en-US" sz="3200" dirty="0">
                <a:solidFill>
                  <a:srgbClr val="000000"/>
                </a:solidFill>
              </a:rPr>
              <a:t>申请某物</a:t>
            </a:r>
          </a:p>
        </p:txBody>
      </p:sp>
      <p:sp>
        <p:nvSpPr>
          <p:cNvPr id="26638" name="AutoShape 53"/>
          <p:cNvSpPr>
            <a:spLocks noChangeArrowheads="1"/>
          </p:cNvSpPr>
          <p:nvPr/>
        </p:nvSpPr>
        <p:spPr bwMode="auto">
          <a:xfrm>
            <a:off x="2139764" y="4556891"/>
            <a:ext cx="7335500" cy="576262"/>
          </a:xfrm>
          <a:prstGeom prst="roundRect">
            <a:avLst>
              <a:gd name="adj" fmla="val 16667"/>
            </a:avLst>
          </a:prstGeom>
          <a:noFill/>
          <a:ln w="3175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3000" b="1">
                <a:solidFill>
                  <a:schemeClr val="tx1"/>
                </a:solidFill>
                <a:latin typeface="Times New Roman" panose="02020603050405020304" pitchFamily="18" charset="0"/>
                <a:ea typeface="宋体" panose="02010600030101010101" pitchFamily="2" charset="-122"/>
              </a:defRPr>
            </a:lvl1pPr>
            <a:lvl2pPr marL="742950" indent="-285750">
              <a:defRPr sz="3000" b="1">
                <a:solidFill>
                  <a:schemeClr val="tx1"/>
                </a:solidFill>
                <a:latin typeface="Times New Roman" panose="02020603050405020304" pitchFamily="18" charset="0"/>
                <a:ea typeface="宋体" panose="02010600030101010101" pitchFamily="2" charset="-122"/>
              </a:defRPr>
            </a:lvl2pPr>
            <a:lvl3pPr marL="1143000" indent="-228600">
              <a:defRPr sz="3000" b="1">
                <a:solidFill>
                  <a:schemeClr val="tx1"/>
                </a:solidFill>
                <a:latin typeface="Times New Roman" panose="02020603050405020304" pitchFamily="18" charset="0"/>
                <a:ea typeface="宋体" panose="02010600030101010101" pitchFamily="2" charset="-122"/>
              </a:defRPr>
            </a:lvl3pPr>
            <a:lvl4pPr marL="1600200" indent="-228600">
              <a:defRPr sz="3000" b="1">
                <a:solidFill>
                  <a:schemeClr val="tx1"/>
                </a:solidFill>
                <a:latin typeface="Times New Roman" panose="02020603050405020304" pitchFamily="18" charset="0"/>
                <a:ea typeface="宋体" panose="02010600030101010101" pitchFamily="2" charset="-122"/>
              </a:defRPr>
            </a:lvl4pPr>
            <a:lvl5pPr marL="2057400" indent="-228600">
              <a:defRPr sz="30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3000" b="1">
                <a:solidFill>
                  <a:schemeClr val="tx1"/>
                </a:solidFill>
                <a:latin typeface="Times New Roman" panose="02020603050405020304" pitchFamily="18" charset="0"/>
                <a:ea typeface="宋体" panose="02010600030101010101" pitchFamily="2" charset="-122"/>
              </a:defRPr>
            </a:lvl9pPr>
          </a:lstStyle>
          <a:p>
            <a:pPr eaLnBrk="1" hangingPunct="1">
              <a:lnSpc>
                <a:spcPct val="120000"/>
              </a:lnSpc>
            </a:pPr>
            <a:r>
              <a:rPr lang="en-US" altLang="zh-CN" sz="3200" dirty="0">
                <a:solidFill>
                  <a:srgbClr val="FF0000"/>
                </a:solidFill>
              </a:rPr>
              <a:t>apply </a:t>
            </a:r>
            <a:r>
              <a:rPr lang="en-US" altLang="zh-CN" sz="3200" dirty="0" err="1">
                <a:solidFill>
                  <a:srgbClr val="FF0000"/>
                </a:solidFill>
              </a:rPr>
              <a:t>sth</a:t>
            </a:r>
            <a:r>
              <a:rPr lang="en-US" altLang="zh-CN" sz="3200" dirty="0">
                <a:solidFill>
                  <a:srgbClr val="FF0000"/>
                </a:solidFill>
              </a:rPr>
              <a:t>. to</a:t>
            </a:r>
            <a:r>
              <a:rPr lang="en-US" altLang="zh-CN" sz="3200" dirty="0">
                <a:solidFill>
                  <a:srgbClr val="000000"/>
                </a:solidFill>
              </a:rPr>
              <a:t>   </a:t>
            </a:r>
            <a:r>
              <a:rPr lang="zh-CN" altLang="en-US" sz="3200" dirty="0">
                <a:solidFill>
                  <a:srgbClr val="000000"/>
                </a:solidFill>
              </a:rPr>
              <a:t>把</a:t>
            </a:r>
            <a:r>
              <a:rPr lang="en-US" altLang="zh-CN" sz="3200" dirty="0">
                <a:solidFill>
                  <a:srgbClr val="000000"/>
                </a:solidFill>
                <a:latin typeface="+mj-ea"/>
                <a:ea typeface="+mj-ea"/>
                <a:cs typeface="Times New Roman" panose="02020603050405020304" pitchFamily="18" charset="0"/>
              </a:rPr>
              <a:t>……</a:t>
            </a:r>
            <a:r>
              <a:rPr lang="zh-CN" altLang="en-US" sz="3200" dirty="0">
                <a:solidFill>
                  <a:srgbClr val="000000"/>
                </a:solidFill>
                <a:latin typeface="+mj-ea"/>
                <a:ea typeface="+mj-ea"/>
              </a:rPr>
              <a:t>运用于</a:t>
            </a:r>
            <a:r>
              <a:rPr lang="en-US" altLang="zh-CN" sz="3200" dirty="0">
                <a:solidFill>
                  <a:srgbClr val="000000"/>
                </a:solidFill>
                <a:latin typeface="+mj-ea"/>
                <a:ea typeface="+mj-ea"/>
                <a:cs typeface="Times New Roman" panose="02020603050405020304" pitchFamily="18" charset="0"/>
              </a:rPr>
              <a:t>……</a:t>
            </a:r>
            <a:endParaRPr lang="en-US" altLang="zh-CN" sz="3200" dirty="0">
              <a:solidFill>
                <a:srgbClr val="000000"/>
              </a:solidFill>
              <a:latin typeface="+mj-ea"/>
              <a:ea typeface="+mj-ea"/>
            </a:endParaRPr>
          </a:p>
        </p:txBody>
      </p:sp>
      <p:sp>
        <p:nvSpPr>
          <p:cNvPr id="2" name="文本框 1">
            <a:extLst>
              <a:ext uri="{FF2B5EF4-FFF2-40B4-BE49-F238E27FC236}">
                <a16:creationId xmlns:a16="http://schemas.microsoft.com/office/drawing/2014/main" id="{812F4E20-9C4B-4955-8D3F-8B61BD398733}"/>
              </a:ext>
            </a:extLst>
          </p:cNvPr>
          <p:cNvSpPr txBox="1"/>
          <p:nvPr/>
        </p:nvSpPr>
        <p:spPr>
          <a:xfrm>
            <a:off x="2043020" y="1035165"/>
            <a:ext cx="6251027" cy="523220"/>
          </a:xfrm>
          <a:prstGeom prst="rect">
            <a:avLst/>
          </a:prstGeom>
          <a:noFill/>
        </p:spPr>
        <p:txBody>
          <a:bodyPr wrap="square" rtlCol="0">
            <a:spAutoFit/>
          </a:bodyPr>
          <a:lstStyle/>
          <a:p>
            <a:r>
              <a:rPr lang="zh-CN" altLang="en-US" sz="2800" b="1" dirty="0">
                <a:solidFill>
                  <a:srgbClr val="000000"/>
                </a:solidFill>
                <a:latin typeface="Times New Roman" panose="02020603050405020304" pitchFamily="18" charset="0"/>
              </a:rPr>
              <a:t>他向公安部门申请了护照。</a:t>
            </a:r>
            <a:endParaRPr lang="en-US" altLang="zh-CN" sz="2800" b="1" dirty="0">
              <a:solidFill>
                <a:srgbClr val="000000"/>
              </a:solidFill>
              <a:latin typeface="Times New Roman" panose="02020603050405020304" pitchFamily="18" charset="0"/>
            </a:endParaRPr>
          </a:p>
        </p:txBody>
      </p:sp>
      <p:sp>
        <p:nvSpPr>
          <p:cNvPr id="8" name="文本框 7">
            <a:extLst>
              <a:ext uri="{FF2B5EF4-FFF2-40B4-BE49-F238E27FC236}">
                <a16:creationId xmlns:a16="http://schemas.microsoft.com/office/drawing/2014/main" id="{E2FE0A41-23A2-4BD3-9886-B3CFE591677E}"/>
              </a:ext>
            </a:extLst>
          </p:cNvPr>
          <p:cNvSpPr txBox="1"/>
          <p:nvPr/>
        </p:nvSpPr>
        <p:spPr>
          <a:xfrm>
            <a:off x="2043020" y="1540519"/>
            <a:ext cx="8157979" cy="584775"/>
          </a:xfrm>
          <a:prstGeom prst="rect">
            <a:avLst/>
          </a:prstGeom>
          <a:noFill/>
        </p:spPr>
        <p:txBody>
          <a:bodyPr wrap="square" rtlCol="0">
            <a:spAutoFit/>
          </a:bodyPr>
          <a:lstStyle/>
          <a:p>
            <a:r>
              <a:rPr lang="en-US" altLang="zh-CN" sz="3200" b="1" dirty="0">
                <a:solidFill>
                  <a:srgbClr val="FF0000"/>
                </a:solidFill>
                <a:latin typeface="Times New Roman" panose="02020603050405020304" pitchFamily="18" charset="0"/>
              </a:rPr>
              <a:t>He applied to the police for a passport.</a:t>
            </a:r>
          </a:p>
        </p:txBody>
      </p:sp>
      <p:sp>
        <p:nvSpPr>
          <p:cNvPr id="9" name="文本框 8">
            <a:extLst>
              <a:ext uri="{FF2B5EF4-FFF2-40B4-BE49-F238E27FC236}">
                <a16:creationId xmlns:a16="http://schemas.microsoft.com/office/drawing/2014/main" id="{0DF87D19-47B9-405C-AE42-453B85DE1829}"/>
              </a:ext>
            </a:extLst>
          </p:cNvPr>
          <p:cNvSpPr txBox="1"/>
          <p:nvPr/>
        </p:nvSpPr>
        <p:spPr>
          <a:xfrm>
            <a:off x="2043020" y="3203153"/>
            <a:ext cx="6251027" cy="523220"/>
          </a:xfrm>
          <a:prstGeom prst="rect">
            <a:avLst/>
          </a:prstGeom>
          <a:noFill/>
        </p:spPr>
        <p:txBody>
          <a:bodyPr wrap="square" rtlCol="0">
            <a:spAutoFit/>
          </a:bodyPr>
          <a:lstStyle/>
          <a:p>
            <a:r>
              <a:rPr lang="zh-CN" altLang="en-US" sz="2800" b="1" dirty="0">
                <a:solidFill>
                  <a:srgbClr val="000000"/>
                </a:solidFill>
                <a:latin typeface="Times New Roman" panose="02020603050405020304" pitchFamily="18" charset="0"/>
              </a:rPr>
              <a:t>致力于保护文化遗产是非常有挑战的。</a:t>
            </a:r>
            <a:endParaRPr lang="en-US" altLang="zh-CN" sz="2800" b="1" dirty="0">
              <a:solidFill>
                <a:srgbClr val="000000"/>
              </a:solidFill>
              <a:latin typeface="Times New Roman" panose="02020603050405020304" pitchFamily="18" charset="0"/>
            </a:endParaRPr>
          </a:p>
        </p:txBody>
      </p:sp>
      <p:sp>
        <p:nvSpPr>
          <p:cNvPr id="10" name="文本框 9">
            <a:extLst>
              <a:ext uri="{FF2B5EF4-FFF2-40B4-BE49-F238E27FC236}">
                <a16:creationId xmlns:a16="http://schemas.microsoft.com/office/drawing/2014/main" id="{F4D0C1E8-B3A8-4FCC-B036-A59E6A9C776B}"/>
              </a:ext>
            </a:extLst>
          </p:cNvPr>
          <p:cNvSpPr txBox="1"/>
          <p:nvPr/>
        </p:nvSpPr>
        <p:spPr>
          <a:xfrm>
            <a:off x="1702134" y="3769018"/>
            <a:ext cx="10438008" cy="584775"/>
          </a:xfrm>
          <a:prstGeom prst="rect">
            <a:avLst/>
          </a:prstGeom>
          <a:noFill/>
        </p:spPr>
        <p:txBody>
          <a:bodyPr wrap="square" rtlCol="0">
            <a:spAutoFit/>
          </a:bodyPr>
          <a:lstStyle/>
          <a:p>
            <a:r>
              <a:rPr lang="en-US" altLang="zh-CN" sz="3200" b="1" dirty="0">
                <a:solidFill>
                  <a:srgbClr val="FF0000"/>
                </a:solidFill>
                <a:latin typeface="Times New Roman" panose="02020603050405020304" pitchFamily="18" charset="0"/>
              </a:rPr>
              <a:t>It is challenging to apply oneself to preserve cultural relics.</a:t>
            </a:r>
          </a:p>
        </p:txBody>
      </p:sp>
      <p:sp>
        <p:nvSpPr>
          <p:cNvPr id="11" name="文本框 10">
            <a:extLst>
              <a:ext uri="{FF2B5EF4-FFF2-40B4-BE49-F238E27FC236}">
                <a16:creationId xmlns:a16="http://schemas.microsoft.com/office/drawing/2014/main" id="{58CC051E-79FD-4F4D-ABC0-8FAA005D7F4B}"/>
              </a:ext>
            </a:extLst>
          </p:cNvPr>
          <p:cNvSpPr txBox="1"/>
          <p:nvPr/>
        </p:nvSpPr>
        <p:spPr>
          <a:xfrm>
            <a:off x="2043020" y="5235913"/>
            <a:ext cx="6251027" cy="523220"/>
          </a:xfrm>
          <a:prstGeom prst="rect">
            <a:avLst/>
          </a:prstGeom>
          <a:noFill/>
        </p:spPr>
        <p:txBody>
          <a:bodyPr wrap="square" rtlCol="0">
            <a:spAutoFit/>
          </a:bodyPr>
          <a:lstStyle/>
          <a:p>
            <a:r>
              <a:rPr lang="zh-CN" altLang="en-US" sz="2800" b="1" dirty="0">
                <a:solidFill>
                  <a:srgbClr val="000000"/>
                </a:solidFill>
                <a:latin typeface="Times New Roman" panose="02020603050405020304" pitchFamily="18" charset="0"/>
              </a:rPr>
              <a:t>这项新技术已应用于农业。</a:t>
            </a:r>
          </a:p>
        </p:txBody>
      </p:sp>
      <p:sp>
        <p:nvSpPr>
          <p:cNvPr id="12" name="文本框 11">
            <a:extLst>
              <a:ext uri="{FF2B5EF4-FFF2-40B4-BE49-F238E27FC236}">
                <a16:creationId xmlns:a16="http://schemas.microsoft.com/office/drawing/2014/main" id="{85145644-FA1D-4893-9CF6-C0459D854DA2}"/>
              </a:ext>
            </a:extLst>
          </p:cNvPr>
          <p:cNvSpPr txBox="1"/>
          <p:nvPr/>
        </p:nvSpPr>
        <p:spPr>
          <a:xfrm>
            <a:off x="2043020" y="5744283"/>
            <a:ext cx="9756237" cy="584775"/>
          </a:xfrm>
          <a:prstGeom prst="rect">
            <a:avLst/>
          </a:prstGeom>
          <a:noFill/>
        </p:spPr>
        <p:txBody>
          <a:bodyPr wrap="square" rtlCol="0">
            <a:spAutoFit/>
          </a:bodyPr>
          <a:lstStyle/>
          <a:p>
            <a:r>
              <a:rPr lang="en-US" altLang="zh-CN" sz="3200" b="1" dirty="0">
                <a:solidFill>
                  <a:srgbClr val="FF0000"/>
                </a:solidFill>
                <a:latin typeface="Times New Roman" panose="02020603050405020304" pitchFamily="18" charset="0"/>
              </a:rPr>
              <a:t>The new technology has been applied to farming.</a:t>
            </a:r>
          </a:p>
        </p:txBody>
      </p:sp>
    </p:spTree>
    <p:extLst>
      <p:ext uri="{BB962C8B-B14F-4D97-AF65-F5344CB8AC3E}">
        <p14:creationId xmlns:p14="http://schemas.microsoft.com/office/powerpoint/2010/main" val="34385090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5A06B851-DEF7-411A-8CE0-E4200E621899}"/>
              </a:ext>
            </a:extLst>
          </p:cNvPr>
          <p:cNvSpPr txBox="1"/>
          <p:nvPr/>
        </p:nvSpPr>
        <p:spPr>
          <a:xfrm>
            <a:off x="0" y="0"/>
            <a:ext cx="628650" cy="923330"/>
          </a:xfrm>
          <a:prstGeom prst="rect">
            <a:avLst/>
          </a:prstGeom>
          <a:solidFill>
            <a:srgbClr val="66FF66"/>
          </a:solidFill>
        </p:spPr>
        <p:txBody>
          <a:bodyPr wrap="square" rtlCol="0">
            <a:spAutoFit/>
          </a:bodyPr>
          <a:lstStyle/>
          <a:p>
            <a:r>
              <a:rPr lang="en-US" altLang="zh-CN" sz="5400" b="1" dirty="0">
                <a:solidFill>
                  <a:srgbClr val="7030A0"/>
                </a:solidFill>
              </a:rPr>
              <a:t>2</a:t>
            </a:r>
            <a:endParaRPr lang="zh-CN" altLang="en-US" sz="5400" b="1" dirty="0">
              <a:solidFill>
                <a:srgbClr val="7030A0"/>
              </a:solidFill>
            </a:endParaRPr>
          </a:p>
        </p:txBody>
      </p:sp>
      <p:sp>
        <p:nvSpPr>
          <p:cNvPr id="11" name="文本框 10">
            <a:extLst>
              <a:ext uri="{FF2B5EF4-FFF2-40B4-BE49-F238E27FC236}">
                <a16:creationId xmlns:a16="http://schemas.microsoft.com/office/drawing/2014/main" id="{4F228EA2-1A25-4392-8B6F-3630750FBA93}"/>
              </a:ext>
            </a:extLst>
          </p:cNvPr>
          <p:cNvSpPr txBox="1">
            <a:spLocks noChangeArrowheads="1"/>
          </p:cNvSpPr>
          <p:nvPr/>
        </p:nvSpPr>
        <p:spPr bwMode="auto">
          <a:xfrm>
            <a:off x="830377" y="195387"/>
            <a:ext cx="10531246" cy="1249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44500" indent="-444500">
              <a:tabLst>
                <a:tab pos="444500" algn="l"/>
              </a:tabLst>
              <a:defRPr>
                <a:solidFill>
                  <a:schemeClr val="tx1"/>
                </a:solidFill>
                <a:latin typeface="等线" pitchFamily="2" charset="-122"/>
                <a:ea typeface="等线" pitchFamily="2" charset="-122"/>
              </a:defRPr>
            </a:lvl1pPr>
            <a:lvl2pPr marL="909638" indent="-285750">
              <a:tabLst>
                <a:tab pos="444500" algn="l"/>
              </a:tabLst>
              <a:defRPr>
                <a:solidFill>
                  <a:schemeClr val="tx1"/>
                </a:solidFill>
                <a:latin typeface="等线" pitchFamily="2" charset="-122"/>
                <a:ea typeface="等线" pitchFamily="2" charset="-122"/>
              </a:defRPr>
            </a:lvl2pPr>
            <a:lvl3pPr marL="1317625" indent="-228600">
              <a:tabLst>
                <a:tab pos="444500" algn="l"/>
              </a:tabLst>
              <a:defRPr>
                <a:solidFill>
                  <a:schemeClr val="tx1"/>
                </a:solidFill>
                <a:latin typeface="等线" pitchFamily="2" charset="-122"/>
                <a:ea typeface="等线" pitchFamily="2" charset="-122"/>
              </a:defRPr>
            </a:lvl3pPr>
            <a:lvl4pPr marL="1725613" indent="-228600">
              <a:tabLst>
                <a:tab pos="444500" algn="l"/>
              </a:tabLst>
              <a:defRPr>
                <a:solidFill>
                  <a:schemeClr val="tx1"/>
                </a:solidFill>
                <a:latin typeface="等线" pitchFamily="2" charset="-122"/>
                <a:ea typeface="等线" pitchFamily="2" charset="-122"/>
              </a:defRPr>
            </a:lvl4pPr>
            <a:lvl5pPr marL="2133600" indent="-228600">
              <a:tabLst>
                <a:tab pos="444500" algn="l"/>
              </a:tabLst>
              <a:defRPr>
                <a:solidFill>
                  <a:schemeClr val="tx1"/>
                </a:solidFill>
                <a:latin typeface="等线" pitchFamily="2" charset="-122"/>
                <a:ea typeface="等线" pitchFamily="2" charset="-122"/>
              </a:defRPr>
            </a:lvl5pPr>
            <a:lvl6pPr marL="2590800" indent="-228600" fontAlgn="base">
              <a:spcBef>
                <a:spcPct val="0"/>
              </a:spcBef>
              <a:spcAft>
                <a:spcPct val="0"/>
              </a:spcAft>
              <a:tabLst>
                <a:tab pos="444500" algn="l"/>
              </a:tabLst>
              <a:defRPr>
                <a:solidFill>
                  <a:schemeClr val="tx1"/>
                </a:solidFill>
                <a:latin typeface="等线" pitchFamily="2" charset="-122"/>
                <a:ea typeface="等线" pitchFamily="2" charset="-122"/>
              </a:defRPr>
            </a:lvl6pPr>
            <a:lvl7pPr marL="3048000" indent="-228600" fontAlgn="base">
              <a:spcBef>
                <a:spcPct val="0"/>
              </a:spcBef>
              <a:spcAft>
                <a:spcPct val="0"/>
              </a:spcAft>
              <a:tabLst>
                <a:tab pos="444500" algn="l"/>
              </a:tabLst>
              <a:defRPr>
                <a:solidFill>
                  <a:schemeClr val="tx1"/>
                </a:solidFill>
                <a:latin typeface="等线" pitchFamily="2" charset="-122"/>
                <a:ea typeface="等线" pitchFamily="2" charset="-122"/>
              </a:defRPr>
            </a:lvl7pPr>
            <a:lvl8pPr marL="3505200" indent="-228600" fontAlgn="base">
              <a:spcBef>
                <a:spcPct val="0"/>
              </a:spcBef>
              <a:spcAft>
                <a:spcPct val="0"/>
              </a:spcAft>
              <a:tabLst>
                <a:tab pos="444500" algn="l"/>
              </a:tabLst>
              <a:defRPr>
                <a:solidFill>
                  <a:schemeClr val="tx1"/>
                </a:solidFill>
                <a:latin typeface="等线" pitchFamily="2" charset="-122"/>
                <a:ea typeface="等线" pitchFamily="2" charset="-122"/>
              </a:defRPr>
            </a:lvl8pPr>
            <a:lvl9pPr marL="3962400" indent="-228600" fontAlgn="base">
              <a:spcBef>
                <a:spcPct val="0"/>
              </a:spcBef>
              <a:spcAft>
                <a:spcPct val="0"/>
              </a:spcAft>
              <a:tabLst>
                <a:tab pos="444500" algn="l"/>
              </a:tabLst>
              <a:defRPr>
                <a:solidFill>
                  <a:schemeClr val="tx1"/>
                </a:solidFill>
                <a:latin typeface="等线" pitchFamily="2" charset="-122"/>
                <a:ea typeface="等线" pitchFamily="2" charset="-122"/>
              </a:defRPr>
            </a:lvl9pPr>
          </a:lstStyle>
          <a:p>
            <a:pPr>
              <a:lnSpc>
                <a:spcPct val="120000"/>
              </a:lnSpc>
              <a:spcAft>
                <a:spcPts val="0"/>
              </a:spcAft>
            </a:pPr>
            <a:r>
              <a:rPr lang="en-US" altLang="zh-CN" sz="3200" b="1" dirty="0">
                <a:latin typeface="Times New Roman" panose="02020603050405020304" pitchFamily="18" charset="0"/>
                <a:ea typeface="宋体" panose="02010600030101010101" pitchFamily="2" charset="-122"/>
              </a:rPr>
              <a:t>2. Finding and keeping the right </a:t>
            </a:r>
            <a:r>
              <a:rPr lang="en-US" altLang="zh-CN" sz="3200" b="1" dirty="0">
                <a:solidFill>
                  <a:srgbClr val="FF0000"/>
                </a:solidFill>
                <a:latin typeface="Times New Roman" panose="02020603050405020304" pitchFamily="18" charset="0"/>
                <a:ea typeface="宋体" panose="02010600030101010101" pitchFamily="2" charset="-122"/>
              </a:rPr>
              <a:t>balance</a:t>
            </a:r>
            <a:r>
              <a:rPr lang="en-US" altLang="zh-CN" sz="3200" b="1" dirty="0">
                <a:latin typeface="Times New Roman" panose="02020603050405020304" pitchFamily="18" charset="0"/>
                <a:ea typeface="宋体" panose="02010600030101010101" pitchFamily="2" charset="-122"/>
              </a:rPr>
              <a:t> between progress and the protection of cultural sites can be a big challenge.</a:t>
            </a:r>
            <a:endParaRPr lang="zh-CN" altLang="en-US" sz="3200" b="1" dirty="0">
              <a:latin typeface="Times New Roman" panose="02020603050405020304" pitchFamily="18" charset="0"/>
              <a:ea typeface="宋体" panose="02010600030101010101" pitchFamily="2" charset="-122"/>
            </a:endParaRPr>
          </a:p>
        </p:txBody>
      </p:sp>
      <p:sp>
        <p:nvSpPr>
          <p:cNvPr id="12" name="Rectangle 4">
            <a:extLst>
              <a:ext uri="{FF2B5EF4-FFF2-40B4-BE49-F238E27FC236}">
                <a16:creationId xmlns:a16="http://schemas.microsoft.com/office/drawing/2014/main" id="{4B4FF5CB-6437-4EEA-A4D3-7302A3A18459}"/>
              </a:ext>
            </a:extLst>
          </p:cNvPr>
          <p:cNvSpPr>
            <a:spLocks noChangeArrowheads="1"/>
          </p:cNvSpPr>
          <p:nvPr/>
        </p:nvSpPr>
        <p:spPr bwMode="auto">
          <a:xfrm>
            <a:off x="826806" y="1597307"/>
            <a:ext cx="10273314" cy="642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0000"/>
              </a:lnSpc>
              <a:spcAft>
                <a:spcPts val="0"/>
              </a:spcAft>
            </a:pPr>
            <a:r>
              <a:rPr lang="en-US" altLang="zh-CN" sz="3200" b="1" dirty="0">
                <a:solidFill>
                  <a:srgbClr val="FF0000"/>
                </a:solidFill>
                <a:latin typeface="Times New Roman" panose="02020603050405020304" pitchFamily="18" charset="0"/>
                <a:cs typeface="Times New Roman" panose="02020603050405020304" pitchFamily="18" charset="0"/>
              </a:rPr>
              <a:t>balance </a:t>
            </a:r>
            <a:r>
              <a:rPr lang="en-US" altLang="zh-CN" sz="3200" b="1" i="1" dirty="0">
                <a:solidFill>
                  <a:srgbClr val="FF0000"/>
                </a:solidFill>
                <a:latin typeface="Times New Roman" panose="02020603050405020304" pitchFamily="18" charset="0"/>
                <a:cs typeface="Times New Roman" panose="02020603050405020304" pitchFamily="18" charset="0"/>
              </a:rPr>
              <a:t>n.</a:t>
            </a:r>
            <a:r>
              <a:rPr lang="en-US" altLang="zh-CN" sz="3200" b="1" dirty="0">
                <a:solidFill>
                  <a:srgbClr val="FF0000"/>
                </a:solidFill>
                <a:latin typeface="Times New Roman" panose="02020603050405020304" pitchFamily="18" charset="0"/>
                <a:cs typeface="Times New Roman" panose="02020603050405020304" pitchFamily="18" charset="0"/>
              </a:rPr>
              <a:t> </a:t>
            </a:r>
            <a:r>
              <a:rPr lang="zh-CN" altLang="en-US" sz="3200" b="1" dirty="0">
                <a:solidFill>
                  <a:srgbClr val="FF0000"/>
                </a:solidFill>
                <a:latin typeface="Times New Roman" panose="02020603050405020304" pitchFamily="18" charset="0"/>
                <a:cs typeface="Times New Roman" panose="02020603050405020304" pitchFamily="18" charset="0"/>
              </a:rPr>
              <a:t>平衡</a:t>
            </a:r>
            <a:r>
              <a:rPr lang="en-US" altLang="zh-CN" sz="3200" b="1" dirty="0">
                <a:solidFill>
                  <a:srgbClr val="FF0000"/>
                </a:solidFill>
                <a:latin typeface="Times New Roman" panose="02020603050405020304" pitchFamily="18" charset="0"/>
                <a:cs typeface="Times New Roman" panose="02020603050405020304" pitchFamily="18" charset="0"/>
              </a:rPr>
              <a:t>; </a:t>
            </a:r>
            <a:r>
              <a:rPr lang="zh-CN" altLang="en-US" sz="3200" b="1" dirty="0">
                <a:solidFill>
                  <a:srgbClr val="FF0000"/>
                </a:solidFill>
                <a:latin typeface="Times New Roman" panose="02020603050405020304" pitchFamily="18" charset="0"/>
                <a:cs typeface="Times New Roman" panose="02020603050405020304" pitchFamily="18" charset="0"/>
              </a:rPr>
              <a:t>均匀</a:t>
            </a:r>
          </a:p>
        </p:txBody>
      </p:sp>
      <p:sp>
        <p:nvSpPr>
          <p:cNvPr id="13" name="Rectangle 5">
            <a:extLst>
              <a:ext uri="{FF2B5EF4-FFF2-40B4-BE49-F238E27FC236}">
                <a16:creationId xmlns:a16="http://schemas.microsoft.com/office/drawing/2014/main" id="{4BAB9281-C45D-41AB-91DA-9815245A771F}"/>
              </a:ext>
            </a:extLst>
          </p:cNvPr>
          <p:cNvSpPr>
            <a:spLocks noChangeArrowheads="1"/>
          </p:cNvSpPr>
          <p:nvPr/>
        </p:nvSpPr>
        <p:spPr bwMode="auto">
          <a:xfrm>
            <a:off x="692799" y="2707940"/>
            <a:ext cx="10169143" cy="1824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marL="531813" indent="-531813">
              <a:lnSpc>
                <a:spcPct val="120000"/>
              </a:lnSpc>
              <a:spcAft>
                <a:spcPts val="0"/>
              </a:spcAft>
            </a:pPr>
            <a:r>
              <a:rPr lang="en-US" altLang="zh-CN" sz="3200" b="1" dirty="0" err="1">
                <a:latin typeface="Times New Roman" panose="02020603050405020304" pitchFamily="18" charset="0"/>
                <a:cs typeface="Times New Roman" panose="02020603050405020304" pitchFamily="18" charset="0"/>
              </a:rPr>
              <a:t>eg</a:t>
            </a:r>
            <a:r>
              <a:rPr lang="en-US" altLang="zh-CN" sz="3200" b="1" dirty="0">
                <a:latin typeface="Times New Roman" panose="02020603050405020304" pitchFamily="18" charset="0"/>
                <a:cs typeface="Times New Roman" panose="02020603050405020304" pitchFamily="18" charset="0"/>
              </a:rPr>
              <a:t>  She was </a:t>
            </a:r>
            <a:r>
              <a:rPr lang="en-US" altLang="zh-CN" sz="3200" b="1" dirty="0">
                <a:solidFill>
                  <a:srgbClr val="FF0000"/>
                </a:solidFill>
                <a:latin typeface="Times New Roman" panose="02020603050405020304" pitchFamily="18" charset="0"/>
                <a:cs typeface="Times New Roman" panose="02020603050405020304" pitchFamily="18" charset="0"/>
              </a:rPr>
              <a:t>balancing</a:t>
            </a:r>
            <a:r>
              <a:rPr lang="en-US" altLang="zh-CN" sz="3200" b="1" dirty="0">
                <a:latin typeface="Times New Roman" panose="02020603050405020304" pitchFamily="18" charset="0"/>
                <a:cs typeface="Times New Roman" panose="02020603050405020304" pitchFamily="18" charset="0"/>
              </a:rPr>
              <a:t> a plate of food on her knees.</a:t>
            </a:r>
          </a:p>
          <a:p>
            <a:pPr marL="531813" indent="-531813">
              <a:lnSpc>
                <a:spcPct val="120000"/>
              </a:lnSpc>
              <a:spcAft>
                <a:spcPts val="0"/>
              </a:spcAft>
            </a:pPr>
            <a:r>
              <a:rPr lang="zh-CN" altLang="en-US" sz="3200" b="1" dirty="0">
                <a:latin typeface="Times New Roman" panose="02020603050405020304" pitchFamily="18" charset="0"/>
                <a:cs typeface="Times New Roman" panose="02020603050405020304" pitchFamily="18" charset="0"/>
              </a:rPr>
              <a:t>      </a:t>
            </a:r>
            <a:endParaRPr lang="en-US" altLang="zh-CN" sz="3200" b="1" dirty="0">
              <a:latin typeface="Times New Roman" panose="02020603050405020304" pitchFamily="18" charset="0"/>
              <a:cs typeface="Times New Roman" panose="02020603050405020304" pitchFamily="18" charset="0"/>
            </a:endParaRPr>
          </a:p>
          <a:p>
            <a:pPr marL="531813" indent="-531813">
              <a:lnSpc>
                <a:spcPct val="120000"/>
              </a:lnSpc>
              <a:spcAft>
                <a:spcPts val="0"/>
              </a:spcAft>
            </a:pPr>
            <a:r>
              <a:rPr lang="zh-CN" altLang="en-US" sz="3200" b="1" dirty="0">
                <a:latin typeface="Times New Roman" panose="02020603050405020304" pitchFamily="18" charset="0"/>
                <a:cs typeface="Times New Roman" panose="02020603050405020304" pitchFamily="18" charset="0"/>
              </a:rPr>
              <a:t>      </a:t>
            </a:r>
            <a:endParaRPr lang="en-US" altLang="zh-CN" sz="3200" b="1" dirty="0">
              <a:latin typeface="Times New Roman" panose="02020603050405020304" pitchFamily="18" charset="0"/>
              <a:cs typeface="Times New Roman" panose="02020603050405020304" pitchFamily="18" charset="0"/>
            </a:endParaRPr>
          </a:p>
        </p:txBody>
      </p:sp>
      <p:sp>
        <p:nvSpPr>
          <p:cNvPr id="14" name="Text Box 6">
            <a:extLst>
              <a:ext uri="{FF2B5EF4-FFF2-40B4-BE49-F238E27FC236}">
                <a16:creationId xmlns:a16="http://schemas.microsoft.com/office/drawing/2014/main" id="{EE4200B0-7C38-4DEE-AEBF-E17BD1E049ED}"/>
              </a:ext>
            </a:extLst>
          </p:cNvPr>
          <p:cNvSpPr txBox="1">
            <a:spLocks noChangeArrowheads="1"/>
          </p:cNvSpPr>
          <p:nvPr/>
        </p:nvSpPr>
        <p:spPr bwMode="auto">
          <a:xfrm>
            <a:off x="4941606" y="1595601"/>
            <a:ext cx="5053732" cy="605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10000"/>
              </a:lnSpc>
              <a:spcBef>
                <a:spcPct val="50000"/>
              </a:spcBef>
            </a:pPr>
            <a:r>
              <a:rPr lang="en-US" altLang="zh-CN" sz="3200" b="1" i="1" dirty="0" err="1">
                <a:solidFill>
                  <a:srgbClr val="FF0000"/>
                </a:solidFill>
                <a:latin typeface="Times New Roman" panose="02020603050405020304" pitchFamily="18" charset="0"/>
              </a:rPr>
              <a:t>vt.</a:t>
            </a:r>
            <a:r>
              <a:rPr lang="en-US" altLang="zh-CN" sz="3200" b="1" dirty="0">
                <a:solidFill>
                  <a:srgbClr val="FF0000"/>
                </a:solidFill>
                <a:latin typeface="Times New Roman" panose="02020603050405020304" pitchFamily="18" charset="0"/>
              </a:rPr>
              <a:t> </a:t>
            </a:r>
            <a:r>
              <a:rPr lang="zh-CN" altLang="en-US" sz="3200" b="1" dirty="0">
                <a:solidFill>
                  <a:srgbClr val="FF0000"/>
                </a:solidFill>
                <a:latin typeface="Times New Roman" panose="02020603050405020304" pitchFamily="18" charset="0"/>
              </a:rPr>
              <a:t>使平衡 </a:t>
            </a:r>
            <a:endParaRPr lang="en-US" altLang="zh-CN" sz="3200" b="1" dirty="0">
              <a:solidFill>
                <a:srgbClr val="FF0000"/>
              </a:solidFill>
              <a:latin typeface="Times New Roman" panose="02020603050405020304" pitchFamily="18" charset="0"/>
            </a:endParaRPr>
          </a:p>
        </p:txBody>
      </p:sp>
      <p:sp>
        <p:nvSpPr>
          <p:cNvPr id="3" name="文本框 2">
            <a:extLst>
              <a:ext uri="{FF2B5EF4-FFF2-40B4-BE49-F238E27FC236}">
                <a16:creationId xmlns:a16="http://schemas.microsoft.com/office/drawing/2014/main" id="{8CE83FEA-11D3-4337-902A-4422EE079FD2}"/>
              </a:ext>
            </a:extLst>
          </p:cNvPr>
          <p:cNvSpPr txBox="1"/>
          <p:nvPr/>
        </p:nvSpPr>
        <p:spPr>
          <a:xfrm>
            <a:off x="1450427" y="3492062"/>
            <a:ext cx="9088821" cy="523220"/>
          </a:xfrm>
          <a:prstGeom prst="rect">
            <a:avLst/>
          </a:prstGeom>
          <a:noFill/>
        </p:spPr>
        <p:txBody>
          <a:bodyPr wrap="square" rtlCol="0">
            <a:spAutoFit/>
          </a:bodyPr>
          <a:lstStyle/>
          <a:p>
            <a:r>
              <a:rPr lang="zh-CN" altLang="en-US" sz="2800" b="1" dirty="0">
                <a:latin typeface="Times New Roman" panose="02020603050405020304" pitchFamily="18" charset="0"/>
                <a:cs typeface="Times New Roman" panose="02020603050405020304" pitchFamily="18" charset="0"/>
              </a:rPr>
              <a:t>她把一盘食物稳稳地放在膝上。</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down)">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id="{029B4461-CA35-4046-8866-17E741AD26EA}"/>
              </a:ext>
            </a:extLst>
          </p:cNvPr>
          <p:cNvSpPr>
            <a:spLocks noChangeArrowheads="1"/>
          </p:cNvSpPr>
          <p:nvPr/>
        </p:nvSpPr>
        <p:spPr bwMode="auto">
          <a:xfrm>
            <a:off x="1486217" y="1048911"/>
            <a:ext cx="8043863" cy="277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等线" pitchFamily="2" charset="-122"/>
                <a:ea typeface="等线" pitchFamily="2" charset="-122"/>
              </a:defRPr>
            </a:lvl1pPr>
            <a:lvl2pPr marL="742950" indent="-285750">
              <a:defRPr>
                <a:solidFill>
                  <a:schemeClr val="tx1"/>
                </a:solidFill>
                <a:latin typeface="等线" pitchFamily="2" charset="-122"/>
                <a:ea typeface="等线" pitchFamily="2" charset="-122"/>
              </a:defRPr>
            </a:lvl2pPr>
            <a:lvl3pPr marL="1143000" indent="-228600">
              <a:defRPr>
                <a:solidFill>
                  <a:schemeClr val="tx1"/>
                </a:solidFill>
                <a:latin typeface="等线" pitchFamily="2" charset="-122"/>
                <a:ea typeface="等线" pitchFamily="2" charset="-122"/>
              </a:defRPr>
            </a:lvl3pPr>
            <a:lvl4pPr marL="1600200" indent="-228600">
              <a:defRPr>
                <a:solidFill>
                  <a:schemeClr val="tx1"/>
                </a:solidFill>
                <a:latin typeface="等线" pitchFamily="2" charset="-122"/>
                <a:ea typeface="等线" pitchFamily="2" charset="-122"/>
              </a:defRPr>
            </a:lvl4pPr>
            <a:lvl5pPr marL="2057400" indent="-228600">
              <a:defRPr>
                <a:solidFill>
                  <a:schemeClr val="tx1"/>
                </a:solidFill>
                <a:latin typeface="等线" pitchFamily="2" charset="-122"/>
                <a:ea typeface="等线" pitchFamily="2" charset="-122"/>
              </a:defRPr>
            </a:lvl5pPr>
            <a:lvl6pPr marL="2514600" indent="-228600" fontAlgn="base">
              <a:spcBef>
                <a:spcPct val="0"/>
              </a:spcBef>
              <a:spcAft>
                <a:spcPct val="0"/>
              </a:spcAft>
              <a:defRPr>
                <a:solidFill>
                  <a:schemeClr val="tx1"/>
                </a:solidFill>
                <a:latin typeface="等线" pitchFamily="2" charset="-122"/>
                <a:ea typeface="等线" pitchFamily="2" charset="-122"/>
              </a:defRPr>
            </a:lvl6pPr>
            <a:lvl7pPr marL="2971800" indent="-228600" fontAlgn="base">
              <a:spcBef>
                <a:spcPct val="0"/>
              </a:spcBef>
              <a:spcAft>
                <a:spcPct val="0"/>
              </a:spcAft>
              <a:defRPr>
                <a:solidFill>
                  <a:schemeClr val="tx1"/>
                </a:solidFill>
                <a:latin typeface="等线" pitchFamily="2" charset="-122"/>
                <a:ea typeface="等线" pitchFamily="2" charset="-122"/>
              </a:defRPr>
            </a:lvl7pPr>
            <a:lvl8pPr marL="3429000" indent="-228600" fontAlgn="base">
              <a:spcBef>
                <a:spcPct val="0"/>
              </a:spcBef>
              <a:spcAft>
                <a:spcPct val="0"/>
              </a:spcAft>
              <a:defRPr>
                <a:solidFill>
                  <a:schemeClr val="tx1"/>
                </a:solidFill>
                <a:latin typeface="等线" pitchFamily="2" charset="-122"/>
                <a:ea typeface="等线" pitchFamily="2" charset="-122"/>
              </a:defRPr>
            </a:lvl8pPr>
            <a:lvl9pPr marL="3886200" indent="-228600" fontAlgn="base">
              <a:spcBef>
                <a:spcPct val="0"/>
              </a:spcBef>
              <a:spcAft>
                <a:spcPct val="0"/>
              </a:spcAft>
              <a:defRPr>
                <a:solidFill>
                  <a:schemeClr val="tx1"/>
                </a:solidFill>
                <a:latin typeface="等线" pitchFamily="2" charset="-122"/>
                <a:ea typeface="等线" pitchFamily="2" charset="-122"/>
              </a:defRPr>
            </a:lvl9pPr>
          </a:lstStyle>
          <a:p>
            <a:pPr>
              <a:lnSpc>
                <a:spcPct val="110000"/>
              </a:lnSpc>
            </a:pPr>
            <a:r>
              <a:rPr lang="en-US" altLang="zh-CN" sz="3200" b="1" dirty="0">
                <a:solidFill>
                  <a:srgbClr val="FF0000"/>
                </a:solidFill>
                <a:latin typeface="Times New Roman" panose="02020603050405020304" pitchFamily="18" charset="0"/>
                <a:ea typeface="宋体" panose="02010600030101010101" pitchFamily="2" charset="-122"/>
              </a:rPr>
              <a:t>lose one’s balance </a:t>
            </a:r>
            <a:r>
              <a:rPr lang="zh-CN" altLang="en-US" sz="3200" b="1" dirty="0">
                <a:latin typeface="Times New Roman" panose="02020603050405020304" pitchFamily="18" charset="0"/>
                <a:ea typeface="宋体" panose="02010600030101010101" pitchFamily="2" charset="-122"/>
              </a:rPr>
              <a:t>失去平衡</a:t>
            </a:r>
          </a:p>
          <a:p>
            <a:pPr>
              <a:lnSpc>
                <a:spcPct val="110000"/>
              </a:lnSpc>
            </a:pPr>
            <a:r>
              <a:rPr lang="en-US" altLang="zh-CN" sz="3200" b="1" dirty="0">
                <a:solidFill>
                  <a:srgbClr val="FF0000"/>
                </a:solidFill>
                <a:latin typeface="Times New Roman" panose="02020603050405020304" pitchFamily="18" charset="0"/>
                <a:ea typeface="宋体" panose="02010600030101010101" pitchFamily="2" charset="-122"/>
              </a:rPr>
              <a:t>keep one’s balance </a:t>
            </a:r>
            <a:r>
              <a:rPr lang="zh-CN" altLang="en-US" sz="3200" b="1" dirty="0">
                <a:latin typeface="Times New Roman" panose="02020603050405020304" pitchFamily="18" charset="0"/>
                <a:ea typeface="宋体" panose="02010600030101010101" pitchFamily="2" charset="-122"/>
              </a:rPr>
              <a:t>保持平衡</a:t>
            </a:r>
          </a:p>
          <a:p>
            <a:pPr>
              <a:lnSpc>
                <a:spcPct val="110000"/>
              </a:lnSpc>
            </a:pPr>
            <a:r>
              <a:rPr lang="en-US" altLang="zh-CN" sz="3200" b="1" dirty="0">
                <a:solidFill>
                  <a:srgbClr val="FF0000"/>
                </a:solidFill>
                <a:latin typeface="Times New Roman" panose="02020603050405020304" pitchFamily="18" charset="0"/>
                <a:ea typeface="宋体" panose="02010600030101010101" pitchFamily="2" charset="-122"/>
              </a:rPr>
              <a:t>recover/regain one’s balance </a:t>
            </a:r>
            <a:r>
              <a:rPr lang="zh-CN" altLang="en-US" sz="3200" b="1" dirty="0">
                <a:latin typeface="Times New Roman" panose="02020603050405020304" pitchFamily="18" charset="0"/>
                <a:ea typeface="宋体" panose="02010600030101010101" pitchFamily="2" charset="-122"/>
              </a:rPr>
              <a:t>恢复平衡</a:t>
            </a:r>
          </a:p>
          <a:p>
            <a:pPr>
              <a:lnSpc>
                <a:spcPct val="110000"/>
              </a:lnSpc>
            </a:pPr>
            <a:r>
              <a:rPr lang="en-US" altLang="zh-CN" sz="3200" b="1" dirty="0">
                <a:solidFill>
                  <a:srgbClr val="FF0000"/>
                </a:solidFill>
                <a:latin typeface="Times New Roman" panose="02020603050405020304" pitchFamily="18" charset="0"/>
                <a:ea typeface="宋体" panose="02010600030101010101" pitchFamily="2" charset="-122"/>
              </a:rPr>
              <a:t>keep the balance between A and B </a:t>
            </a:r>
          </a:p>
          <a:p>
            <a:pPr>
              <a:lnSpc>
                <a:spcPct val="110000"/>
              </a:lnSpc>
            </a:pPr>
            <a:r>
              <a:rPr lang="zh-CN" altLang="en-US" sz="3200" b="1" dirty="0">
                <a:latin typeface="Times New Roman" panose="02020603050405020304" pitchFamily="18" charset="0"/>
                <a:ea typeface="宋体" panose="02010600030101010101" pitchFamily="2" charset="-122"/>
              </a:rPr>
              <a:t>在</a:t>
            </a:r>
            <a:r>
              <a:rPr lang="en-US" altLang="zh-CN" sz="3200" b="1" dirty="0">
                <a:latin typeface="Times New Roman" panose="02020603050405020304" pitchFamily="18" charset="0"/>
                <a:ea typeface="宋体" panose="02010600030101010101" pitchFamily="2" charset="-122"/>
              </a:rPr>
              <a:t>A</a:t>
            </a:r>
            <a:r>
              <a:rPr lang="zh-CN" altLang="en-US" sz="3200" b="1" dirty="0">
                <a:latin typeface="Times New Roman" panose="02020603050405020304" pitchFamily="18" charset="0"/>
                <a:ea typeface="宋体" panose="02010600030101010101" pitchFamily="2" charset="-122"/>
              </a:rPr>
              <a:t>和</a:t>
            </a:r>
            <a:r>
              <a:rPr lang="en-US" altLang="zh-CN" sz="3200" b="1" dirty="0">
                <a:latin typeface="Times New Roman" panose="02020603050405020304" pitchFamily="18" charset="0"/>
                <a:ea typeface="宋体" panose="02010600030101010101" pitchFamily="2" charset="-122"/>
              </a:rPr>
              <a:t>B</a:t>
            </a:r>
            <a:r>
              <a:rPr lang="zh-CN" altLang="en-US" sz="3200" b="1" dirty="0">
                <a:latin typeface="Times New Roman" panose="02020603050405020304" pitchFamily="18" charset="0"/>
                <a:ea typeface="宋体" panose="02010600030101010101" pitchFamily="2" charset="-122"/>
              </a:rPr>
              <a:t>之间保持平衡</a:t>
            </a:r>
          </a:p>
        </p:txBody>
      </p:sp>
      <p:pic>
        <p:nvPicPr>
          <p:cNvPr id="10" name="Picture 7" descr="拓展">
            <a:extLst>
              <a:ext uri="{FF2B5EF4-FFF2-40B4-BE49-F238E27FC236}">
                <a16:creationId xmlns:a16="http://schemas.microsoft.com/office/drawing/2014/main" id="{09E80A75-F161-4E15-B963-09A7C9A995A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3849" y="317458"/>
            <a:ext cx="1390650" cy="777875"/>
          </a:xfrm>
          <a:prstGeom prst="rect">
            <a:avLst/>
          </a:prstGeom>
          <a:noFill/>
          <a:extLst>
            <a:ext uri="{909E8E84-426E-40DD-AFC4-6F175D3DCCD1}">
              <a14:hiddenFill xmlns:a14="http://schemas.microsoft.com/office/drawing/2010/main">
                <a:solidFill>
                  <a:srgbClr val="FFFFFF"/>
                </a:solidFill>
              </a14:hiddenFill>
            </a:ext>
          </a:extLst>
        </p:spPr>
      </p:pic>
      <p:sp>
        <p:nvSpPr>
          <p:cNvPr id="11" name="左大括号 10">
            <a:extLst>
              <a:ext uri="{FF2B5EF4-FFF2-40B4-BE49-F238E27FC236}">
                <a16:creationId xmlns:a16="http://schemas.microsoft.com/office/drawing/2014/main" id="{D83D514E-5C8D-4F00-8A4E-A41415990304}"/>
              </a:ext>
            </a:extLst>
          </p:cNvPr>
          <p:cNvSpPr/>
          <p:nvPr/>
        </p:nvSpPr>
        <p:spPr>
          <a:xfrm>
            <a:off x="954064" y="1211473"/>
            <a:ext cx="279862" cy="2326511"/>
          </a:xfrm>
          <a:prstGeom prst="leftBrace">
            <a:avLst>
              <a:gd name="adj1" fmla="val 56609"/>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F12AB198-3D35-48D8-846F-3C205D00F470}"/>
              </a:ext>
            </a:extLst>
          </p:cNvPr>
          <p:cNvSpPr txBox="1"/>
          <p:nvPr/>
        </p:nvSpPr>
        <p:spPr>
          <a:xfrm>
            <a:off x="594886" y="3889573"/>
            <a:ext cx="7040880" cy="584775"/>
          </a:xfrm>
          <a:prstGeom prst="rect">
            <a:avLst/>
          </a:prstGeom>
          <a:noFill/>
        </p:spPr>
        <p:txBody>
          <a:bodyPr wrap="square" rtlCol="0">
            <a:spAutoFit/>
          </a:bodyPr>
          <a:lstStyle/>
          <a:p>
            <a:r>
              <a:rPr lang="zh-CN" altLang="en-US" sz="3200" b="1" dirty="0"/>
              <a:t>在玩和学习之间保持平衡是很重要的。</a:t>
            </a:r>
          </a:p>
        </p:txBody>
      </p:sp>
      <p:sp>
        <p:nvSpPr>
          <p:cNvPr id="13" name="文本框 12">
            <a:extLst>
              <a:ext uri="{FF2B5EF4-FFF2-40B4-BE49-F238E27FC236}">
                <a16:creationId xmlns:a16="http://schemas.microsoft.com/office/drawing/2014/main" id="{E7453EAB-7513-423A-80C7-029BC1C42354}"/>
              </a:ext>
            </a:extLst>
          </p:cNvPr>
          <p:cNvSpPr txBox="1"/>
          <p:nvPr/>
        </p:nvSpPr>
        <p:spPr>
          <a:xfrm>
            <a:off x="60435" y="4474348"/>
            <a:ext cx="12131565" cy="523220"/>
          </a:xfrm>
          <a:prstGeom prst="rect">
            <a:avLst/>
          </a:prstGeom>
          <a:noFill/>
        </p:spPr>
        <p:txBody>
          <a:bodyPr wrap="square" rtlCol="0">
            <a:spAutoFit/>
          </a:bodyPr>
          <a:lstStyle/>
          <a:p>
            <a:r>
              <a:rPr lang="en-US" altLang="zh-CN" sz="2800" b="1" dirty="0"/>
              <a:t>It’s of great importance to keep the balance between play and study.</a:t>
            </a:r>
            <a:endParaRPr lang="zh-CN" altLang="en-US" sz="2800" b="1" dirty="0"/>
          </a:p>
        </p:txBody>
      </p:sp>
      <p:sp>
        <p:nvSpPr>
          <p:cNvPr id="14" name="文本框 13">
            <a:extLst>
              <a:ext uri="{FF2B5EF4-FFF2-40B4-BE49-F238E27FC236}">
                <a16:creationId xmlns:a16="http://schemas.microsoft.com/office/drawing/2014/main" id="{5A3BFE51-E0AA-4447-B4EA-C93C09EF9FEF}"/>
              </a:ext>
            </a:extLst>
          </p:cNvPr>
          <p:cNvSpPr txBox="1"/>
          <p:nvPr/>
        </p:nvSpPr>
        <p:spPr>
          <a:xfrm>
            <a:off x="851588" y="5124835"/>
            <a:ext cx="8245365" cy="523220"/>
          </a:xfrm>
          <a:prstGeom prst="rect">
            <a:avLst/>
          </a:prstGeom>
          <a:noFill/>
        </p:spPr>
        <p:txBody>
          <a:bodyPr wrap="square" rtlCol="0">
            <a:spAutoFit/>
          </a:bodyPr>
          <a:lstStyle/>
          <a:p>
            <a:r>
              <a:rPr lang="zh-CN" altLang="en-US" sz="2800" b="1" dirty="0">
                <a:latin typeface="Times New Roman" panose="02020603050405020304" pitchFamily="18" charset="0"/>
                <a:cs typeface="Times New Roman" panose="02020603050405020304" pitchFamily="18" charset="0"/>
              </a:rPr>
              <a:t>我失去平衡，脸着地摔倒了。</a:t>
            </a:r>
            <a:endParaRPr lang="zh-CN" altLang="en-US" sz="2800" dirty="0">
              <a:latin typeface="Times New Roman" panose="02020603050405020304" pitchFamily="18" charset="0"/>
              <a:cs typeface="Times New Roman" panose="02020603050405020304" pitchFamily="18" charset="0"/>
            </a:endParaRPr>
          </a:p>
        </p:txBody>
      </p:sp>
      <p:sp>
        <p:nvSpPr>
          <p:cNvPr id="15" name="文本框 14">
            <a:extLst>
              <a:ext uri="{FF2B5EF4-FFF2-40B4-BE49-F238E27FC236}">
                <a16:creationId xmlns:a16="http://schemas.microsoft.com/office/drawing/2014/main" id="{F5C458E2-7F3B-41A3-9F9C-B331B1469456}"/>
              </a:ext>
            </a:extLst>
          </p:cNvPr>
          <p:cNvSpPr txBox="1"/>
          <p:nvPr/>
        </p:nvSpPr>
        <p:spPr>
          <a:xfrm>
            <a:off x="851588" y="5775322"/>
            <a:ext cx="8245365" cy="523220"/>
          </a:xfrm>
          <a:prstGeom prst="rect">
            <a:avLst/>
          </a:prstGeom>
          <a:noFill/>
        </p:spPr>
        <p:txBody>
          <a:bodyPr wrap="square" rtlCol="0">
            <a:spAutoFit/>
          </a:bodyPr>
          <a:lstStyle/>
          <a:p>
            <a:r>
              <a:rPr lang="en-US" altLang="zh-CN" sz="2800" b="1" dirty="0">
                <a:latin typeface="Times New Roman" panose="02020603050405020304" pitchFamily="18" charset="0"/>
                <a:cs typeface="Times New Roman" panose="02020603050405020304" pitchFamily="18" charset="0"/>
              </a:rPr>
              <a:t>I lost my </a:t>
            </a:r>
            <a:r>
              <a:rPr lang="en-US" altLang="zh-CN" sz="2800" b="1" dirty="0">
                <a:solidFill>
                  <a:srgbClr val="FF0000"/>
                </a:solidFill>
                <a:latin typeface="Times New Roman" panose="02020603050405020304" pitchFamily="18" charset="0"/>
                <a:cs typeface="Times New Roman" panose="02020603050405020304" pitchFamily="18" charset="0"/>
              </a:rPr>
              <a:t>balance</a:t>
            </a:r>
            <a:r>
              <a:rPr lang="en-US" altLang="zh-CN" sz="2800" b="1" dirty="0">
                <a:latin typeface="Times New Roman" panose="02020603050405020304" pitchFamily="18" charset="0"/>
                <a:cs typeface="Times New Roman" panose="02020603050405020304" pitchFamily="18" charset="0"/>
              </a:rPr>
              <a:t> and fell on my face. </a:t>
            </a:r>
            <a:endParaRPr lang="zh-CN" altLang="en-US" sz="28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down)">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id="{AD8475D8-5D34-479C-9EB1-9BB2841116AB}"/>
              </a:ext>
            </a:extLst>
          </p:cNvPr>
          <p:cNvSpPr txBox="1"/>
          <p:nvPr/>
        </p:nvSpPr>
        <p:spPr>
          <a:xfrm>
            <a:off x="0" y="0"/>
            <a:ext cx="628650" cy="923330"/>
          </a:xfrm>
          <a:prstGeom prst="rect">
            <a:avLst/>
          </a:prstGeom>
          <a:solidFill>
            <a:srgbClr val="66FF66"/>
          </a:solidFill>
        </p:spPr>
        <p:txBody>
          <a:bodyPr wrap="square" rtlCol="0">
            <a:spAutoFit/>
          </a:bodyPr>
          <a:lstStyle/>
          <a:p>
            <a:r>
              <a:rPr lang="en-US" altLang="zh-CN" sz="5400" b="1" dirty="0">
                <a:solidFill>
                  <a:srgbClr val="7030A0"/>
                </a:solidFill>
              </a:rPr>
              <a:t>3</a:t>
            </a:r>
            <a:endParaRPr lang="zh-CN" altLang="en-US" sz="5400" b="1" dirty="0">
              <a:solidFill>
                <a:srgbClr val="7030A0"/>
              </a:solidFill>
            </a:endParaRPr>
          </a:p>
        </p:txBody>
      </p:sp>
      <p:sp>
        <p:nvSpPr>
          <p:cNvPr id="13" name="文本框 12">
            <a:extLst>
              <a:ext uri="{FF2B5EF4-FFF2-40B4-BE49-F238E27FC236}">
                <a16:creationId xmlns:a16="http://schemas.microsoft.com/office/drawing/2014/main" id="{659FA62D-919D-4659-AD6E-F3238EA7CF6F}"/>
              </a:ext>
            </a:extLst>
          </p:cNvPr>
          <p:cNvSpPr txBox="1"/>
          <p:nvPr/>
        </p:nvSpPr>
        <p:spPr>
          <a:xfrm>
            <a:off x="628650" y="169186"/>
            <a:ext cx="11563350" cy="954107"/>
          </a:xfrm>
          <a:prstGeom prst="rect">
            <a:avLst/>
          </a:prstGeom>
          <a:noFill/>
        </p:spPr>
        <p:txBody>
          <a:bodyPr wrap="square">
            <a:spAutoFit/>
          </a:bodyPr>
          <a:lstStyle/>
          <a:p>
            <a:r>
              <a:rPr lang="en-US" altLang="zh-CN" sz="2800" b="1" dirty="0">
                <a:latin typeface="Times New Roman" panose="02020603050405020304" pitchFamily="18" charset="0"/>
                <a:cs typeface="Times New Roman" panose="02020603050405020304" pitchFamily="18" charset="0"/>
              </a:rPr>
              <a:t>Water from the dam would </a:t>
            </a:r>
            <a:r>
              <a:rPr lang="en-US" altLang="zh-CN" sz="2800" b="1" dirty="0">
                <a:solidFill>
                  <a:srgbClr val="FF0000"/>
                </a:solidFill>
                <a:latin typeface="Times New Roman" panose="02020603050405020304" pitchFamily="18" charset="0"/>
                <a:cs typeface="Times New Roman" panose="02020603050405020304" pitchFamily="18" charset="0"/>
              </a:rPr>
              <a:t>likely </a:t>
            </a:r>
            <a:r>
              <a:rPr lang="en-US" altLang="zh-CN" sz="2800" b="1" dirty="0">
                <a:latin typeface="Times New Roman" panose="02020603050405020304" pitchFamily="18" charset="0"/>
                <a:cs typeface="Times New Roman" panose="02020603050405020304" pitchFamily="18" charset="0"/>
              </a:rPr>
              <a:t>damage a number of temples and destroy cultural relics that were an important part of Egypt’s cultural heritage. </a:t>
            </a:r>
            <a:endParaRPr lang="zh-CN" altLang="en-US" sz="2800" dirty="0"/>
          </a:p>
        </p:txBody>
      </p:sp>
      <p:sp>
        <p:nvSpPr>
          <p:cNvPr id="5" name="文本框 4">
            <a:extLst>
              <a:ext uri="{FF2B5EF4-FFF2-40B4-BE49-F238E27FC236}">
                <a16:creationId xmlns:a16="http://schemas.microsoft.com/office/drawing/2014/main" id="{36B0030D-139C-4E4F-991F-228B4BE0411D}"/>
              </a:ext>
            </a:extLst>
          </p:cNvPr>
          <p:cNvSpPr txBox="1"/>
          <p:nvPr/>
        </p:nvSpPr>
        <p:spPr>
          <a:xfrm>
            <a:off x="985344" y="1245476"/>
            <a:ext cx="8489731" cy="954107"/>
          </a:xfrm>
          <a:prstGeom prst="rect">
            <a:avLst/>
          </a:prstGeom>
          <a:noFill/>
        </p:spPr>
        <p:txBody>
          <a:bodyPr wrap="square" rtlCol="0">
            <a:spAutoFit/>
          </a:bodyPr>
          <a:lstStyle/>
          <a:p>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be (more) likely to do </a:t>
            </a:r>
            <a:r>
              <a:rPr lang="en-US" altLang="zh-CN" sz="2800" b="1" dirty="0" err="1">
                <a:latin typeface="Times New Roman" panose="02020603050405020304" pitchFamily="18" charset="0"/>
                <a:ea typeface="宋体" panose="02010600030101010101" pitchFamily="2" charset="-122"/>
                <a:cs typeface="Times New Roman" panose="02020603050405020304" pitchFamily="18" charset="0"/>
              </a:rPr>
              <a:t>sth</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     (</a:t>
            </a:r>
            <a:r>
              <a:rPr lang="zh-CN" altLang="en-US" sz="2800" b="1" dirty="0">
                <a:latin typeface="Times New Roman" panose="02020603050405020304" pitchFamily="18" charset="0"/>
                <a:ea typeface="宋体" panose="02010600030101010101" pitchFamily="2" charset="-122"/>
                <a:cs typeface="Times New Roman" panose="02020603050405020304" pitchFamily="18" charset="0"/>
              </a:rPr>
              <a:t>极）有可能做某事</a:t>
            </a:r>
            <a:endParaRPr lang="en-US" altLang="zh-CN" sz="2800" b="1" dirty="0">
              <a:latin typeface="Times New Roman" panose="02020603050405020304" pitchFamily="18" charset="0"/>
              <a:ea typeface="宋体" panose="02010600030101010101" pitchFamily="2" charset="-122"/>
              <a:cs typeface="Times New Roman" panose="02020603050405020304" pitchFamily="18" charset="0"/>
            </a:endParaRPr>
          </a:p>
          <a:p>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It is likely that  </a:t>
            </a:r>
            <a:r>
              <a:rPr lang="zh-CN" altLang="en-US" sz="2800" b="1" dirty="0">
                <a:latin typeface="Times New Roman" panose="02020603050405020304" pitchFamily="18" charset="0"/>
                <a:ea typeface="宋体" panose="02010600030101010101" pitchFamily="2" charset="-122"/>
                <a:cs typeface="Times New Roman" panose="02020603050405020304" pitchFamily="18" charset="0"/>
              </a:rPr>
              <a:t>很可能</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800" dirty="0">
              <a:latin typeface="Times New Roman" panose="02020603050405020304" pitchFamily="18" charset="0"/>
              <a:cs typeface="Times New Roman" panose="02020603050405020304" pitchFamily="18" charset="0"/>
            </a:endParaRPr>
          </a:p>
        </p:txBody>
      </p:sp>
      <p:sp>
        <p:nvSpPr>
          <p:cNvPr id="15" name="文本框 14">
            <a:extLst>
              <a:ext uri="{FF2B5EF4-FFF2-40B4-BE49-F238E27FC236}">
                <a16:creationId xmlns:a16="http://schemas.microsoft.com/office/drawing/2014/main" id="{9D101E7B-FFB6-494D-92DF-27046CBF68C8}"/>
              </a:ext>
            </a:extLst>
          </p:cNvPr>
          <p:cNvSpPr txBox="1"/>
          <p:nvPr/>
        </p:nvSpPr>
        <p:spPr>
          <a:xfrm>
            <a:off x="709448" y="2237701"/>
            <a:ext cx="11064766" cy="523220"/>
          </a:xfrm>
          <a:prstGeom prst="rect">
            <a:avLst/>
          </a:prstGeom>
          <a:noFill/>
        </p:spPr>
        <p:txBody>
          <a:bodyPr wrap="square" rtlCol="0">
            <a:spAutoFit/>
          </a:bodyPr>
          <a:lstStyle/>
          <a:p>
            <a:r>
              <a:rPr lang="en-US" altLang="zh-CN" sz="2800" b="1" dirty="0"/>
              <a:t> </a:t>
            </a:r>
            <a:r>
              <a:rPr lang="zh-CN" altLang="en-US" sz="2800" b="1" dirty="0"/>
              <a:t>如果我们只关注经济发展，很可能文化遗产会慢慢地从地球上消失。</a:t>
            </a:r>
          </a:p>
        </p:txBody>
      </p:sp>
      <p:sp>
        <p:nvSpPr>
          <p:cNvPr id="16" name="文本框 15">
            <a:extLst>
              <a:ext uri="{FF2B5EF4-FFF2-40B4-BE49-F238E27FC236}">
                <a16:creationId xmlns:a16="http://schemas.microsoft.com/office/drawing/2014/main" id="{FDD9D6BC-7A97-4668-A0D3-1618E8B8996E}"/>
              </a:ext>
            </a:extLst>
          </p:cNvPr>
          <p:cNvSpPr txBox="1"/>
          <p:nvPr/>
        </p:nvSpPr>
        <p:spPr>
          <a:xfrm>
            <a:off x="618796" y="2799039"/>
            <a:ext cx="10954407" cy="954107"/>
          </a:xfrm>
          <a:prstGeom prst="rect">
            <a:avLst/>
          </a:prstGeom>
          <a:noFill/>
        </p:spPr>
        <p:txBody>
          <a:bodyPr wrap="square" rtlCol="0">
            <a:spAutoFit/>
          </a:bodyPr>
          <a:lstStyle/>
          <a:p>
            <a:r>
              <a:rPr lang="en-US" altLang="zh-CN" sz="2800" b="1" dirty="0"/>
              <a:t> If</a:t>
            </a:r>
            <a:r>
              <a:rPr lang="zh-CN" altLang="en-US" sz="2800" b="1" dirty="0"/>
              <a:t> </a:t>
            </a:r>
            <a:r>
              <a:rPr lang="en-US" altLang="zh-CN" sz="2800" b="1" dirty="0"/>
              <a:t>we</a:t>
            </a:r>
            <a:r>
              <a:rPr lang="zh-CN" altLang="en-US" sz="2800" b="1" dirty="0"/>
              <a:t> </a:t>
            </a:r>
            <a:r>
              <a:rPr lang="en-US" altLang="zh-CN" sz="2800" b="1" dirty="0"/>
              <a:t>just</a:t>
            </a:r>
            <a:r>
              <a:rPr lang="zh-CN" altLang="en-US" sz="2800" b="1" dirty="0"/>
              <a:t> </a:t>
            </a:r>
            <a:r>
              <a:rPr lang="en-US" altLang="zh-CN" sz="2800" b="1" dirty="0"/>
              <a:t>concentrate on economic development, it is more likely that cultural relics will disappear from the world generally.</a:t>
            </a:r>
            <a:endParaRPr lang="zh-CN" altLang="en-US" sz="2800" b="1" dirty="0"/>
          </a:p>
        </p:txBody>
      </p:sp>
      <p:sp>
        <p:nvSpPr>
          <p:cNvPr id="17" name="文本框 16">
            <a:extLst>
              <a:ext uri="{FF2B5EF4-FFF2-40B4-BE49-F238E27FC236}">
                <a16:creationId xmlns:a16="http://schemas.microsoft.com/office/drawing/2014/main" id="{71E8ED08-753A-4DF1-8168-7801CDDC06BD}"/>
              </a:ext>
            </a:extLst>
          </p:cNvPr>
          <p:cNvSpPr txBox="1"/>
          <p:nvPr/>
        </p:nvSpPr>
        <p:spPr>
          <a:xfrm>
            <a:off x="709448" y="3753146"/>
            <a:ext cx="9033642" cy="523220"/>
          </a:xfrm>
          <a:prstGeom prst="rect">
            <a:avLst/>
          </a:prstGeom>
          <a:noFill/>
        </p:spPr>
        <p:txBody>
          <a:bodyPr wrap="square" rtlCol="0">
            <a:spAutoFit/>
          </a:bodyPr>
          <a:lstStyle/>
          <a:p>
            <a:r>
              <a:rPr lang="zh-CN" altLang="en-US" sz="2800" b="1" dirty="0"/>
              <a:t>你和他说话的时候，他爱搭不理的。他不可能喜欢你。</a:t>
            </a:r>
          </a:p>
        </p:txBody>
      </p:sp>
      <p:sp>
        <p:nvSpPr>
          <p:cNvPr id="18" name="文本框 17">
            <a:extLst>
              <a:ext uri="{FF2B5EF4-FFF2-40B4-BE49-F238E27FC236}">
                <a16:creationId xmlns:a16="http://schemas.microsoft.com/office/drawing/2014/main" id="{2B699D00-D174-4251-8BF5-1AD18E96EF9C}"/>
              </a:ext>
            </a:extLst>
          </p:cNvPr>
          <p:cNvSpPr txBox="1"/>
          <p:nvPr/>
        </p:nvSpPr>
        <p:spPr>
          <a:xfrm>
            <a:off x="628650" y="4276366"/>
            <a:ext cx="10954407" cy="954107"/>
          </a:xfrm>
          <a:prstGeom prst="rect">
            <a:avLst/>
          </a:prstGeom>
          <a:noFill/>
        </p:spPr>
        <p:txBody>
          <a:bodyPr wrap="square" rtlCol="0">
            <a:spAutoFit/>
          </a:bodyPr>
          <a:lstStyle/>
          <a:p>
            <a:r>
              <a:rPr lang="en-US" altLang="zh-CN" sz="2800" b="1" dirty="0"/>
              <a:t> He gave you a cold shoulder when you were talking to him. </a:t>
            </a:r>
          </a:p>
          <a:p>
            <a:r>
              <a:rPr lang="en-US" altLang="zh-CN" sz="2800" b="1" dirty="0"/>
              <a:t>________________________________.</a:t>
            </a:r>
            <a:endParaRPr lang="zh-CN" altLang="en-US" sz="2800" b="1" dirty="0"/>
          </a:p>
        </p:txBody>
      </p:sp>
      <p:sp>
        <p:nvSpPr>
          <p:cNvPr id="2" name="TextBox 1"/>
          <p:cNvSpPr txBox="1"/>
          <p:nvPr/>
        </p:nvSpPr>
        <p:spPr>
          <a:xfrm>
            <a:off x="1062446" y="4736002"/>
            <a:ext cx="4824548" cy="523220"/>
          </a:xfrm>
          <a:prstGeom prst="rect">
            <a:avLst/>
          </a:prstGeom>
          <a:noFill/>
        </p:spPr>
        <p:txBody>
          <a:bodyPr wrap="square" rtlCol="0">
            <a:spAutoFit/>
          </a:bodyPr>
          <a:lstStyle/>
          <a:p>
            <a:r>
              <a:rPr lang="en-US" altLang="zh-CN" sz="2800" b="1" dirty="0">
                <a:solidFill>
                  <a:srgbClr val="FF0000"/>
                </a:solidFill>
              </a:rPr>
              <a:t>He is unlikely to like you</a:t>
            </a:r>
            <a:endParaRPr lang="zh-CN" altLang="en-US" sz="28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down)">
                                      <p:cBhvr>
                                        <p:cTn id="25" dur="5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down)">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5" grpId="0"/>
      <p:bldP spid="16" grpId="0"/>
      <p:bldP spid="17" grpId="0"/>
      <p:bldP spid="18"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id="{8BA6EB43-7AC0-4571-A1B2-23A96D960E63}"/>
              </a:ext>
            </a:extLst>
          </p:cNvPr>
          <p:cNvSpPr txBox="1"/>
          <p:nvPr/>
        </p:nvSpPr>
        <p:spPr>
          <a:xfrm>
            <a:off x="0" y="0"/>
            <a:ext cx="628650" cy="923330"/>
          </a:xfrm>
          <a:prstGeom prst="rect">
            <a:avLst/>
          </a:prstGeom>
          <a:solidFill>
            <a:srgbClr val="66FF66"/>
          </a:solidFill>
        </p:spPr>
        <p:txBody>
          <a:bodyPr wrap="square" rtlCol="0">
            <a:spAutoFit/>
          </a:bodyPr>
          <a:lstStyle/>
          <a:p>
            <a:r>
              <a:rPr lang="en-US" altLang="zh-CN" sz="5400" b="1" dirty="0">
                <a:solidFill>
                  <a:srgbClr val="7030A0"/>
                </a:solidFill>
              </a:rPr>
              <a:t>4</a:t>
            </a:r>
            <a:endParaRPr lang="zh-CN" altLang="en-US" sz="5400" b="1" dirty="0">
              <a:solidFill>
                <a:srgbClr val="7030A0"/>
              </a:solidFill>
            </a:endParaRPr>
          </a:p>
        </p:txBody>
      </p:sp>
      <p:sp>
        <p:nvSpPr>
          <p:cNvPr id="7" name="文本框 6">
            <a:extLst>
              <a:ext uri="{FF2B5EF4-FFF2-40B4-BE49-F238E27FC236}">
                <a16:creationId xmlns:a16="http://schemas.microsoft.com/office/drawing/2014/main" id="{DC2D1F58-25E7-4084-B4A5-E4AC5D7AF04A}"/>
              </a:ext>
            </a:extLst>
          </p:cNvPr>
          <p:cNvSpPr txBox="1"/>
          <p:nvPr/>
        </p:nvSpPr>
        <p:spPr>
          <a:xfrm>
            <a:off x="921469" y="169186"/>
            <a:ext cx="11115503" cy="954107"/>
          </a:xfrm>
          <a:prstGeom prst="rect">
            <a:avLst/>
          </a:prstGeom>
          <a:noFill/>
        </p:spPr>
        <p:txBody>
          <a:bodyPr wrap="square">
            <a:spAutoFit/>
          </a:bodyPr>
          <a:lstStyle/>
          <a:p>
            <a:r>
              <a:rPr lang="en-US" altLang="zh-CN" sz="2800" b="1" dirty="0">
                <a:latin typeface="Times New Roman" panose="02020603050405020304" pitchFamily="18" charset="0"/>
                <a:cs typeface="Times New Roman" panose="02020603050405020304" pitchFamily="18" charset="0"/>
              </a:rPr>
              <a:t>A committee was established to limit damage to the Egyptian buildings and prevent the </a:t>
            </a:r>
            <a:r>
              <a:rPr lang="en-US" altLang="zh-CN" sz="2800" b="1" dirty="0">
                <a:solidFill>
                  <a:srgbClr val="FF0000"/>
                </a:solidFill>
                <a:latin typeface="Times New Roman" panose="02020603050405020304" pitchFamily="18" charset="0"/>
                <a:cs typeface="Times New Roman" panose="02020603050405020304" pitchFamily="18" charset="0"/>
              </a:rPr>
              <a:t>loss</a:t>
            </a:r>
            <a:r>
              <a:rPr lang="en-US" altLang="zh-CN" sz="2800" b="1" dirty="0">
                <a:latin typeface="Times New Roman" panose="02020603050405020304" pitchFamily="18" charset="0"/>
                <a:cs typeface="Times New Roman" panose="02020603050405020304" pitchFamily="18" charset="0"/>
              </a:rPr>
              <a:t> of cultural relics. </a:t>
            </a:r>
            <a:endParaRPr lang="zh-CN" altLang="en-US" sz="2800" dirty="0"/>
          </a:p>
        </p:txBody>
      </p:sp>
      <p:sp>
        <p:nvSpPr>
          <p:cNvPr id="9" name="Rectangle 2">
            <a:extLst>
              <a:ext uri="{FF2B5EF4-FFF2-40B4-BE49-F238E27FC236}">
                <a16:creationId xmlns:a16="http://schemas.microsoft.com/office/drawing/2014/main" id="{76BD397B-43C4-4A9E-BEFC-0061D5692B69}"/>
              </a:ext>
            </a:extLst>
          </p:cNvPr>
          <p:cNvSpPr txBox="1">
            <a:spLocks noChangeArrowheads="1"/>
          </p:cNvSpPr>
          <p:nvPr/>
        </p:nvSpPr>
        <p:spPr>
          <a:xfrm>
            <a:off x="228206" y="1123293"/>
            <a:ext cx="12088305" cy="55624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05180" indent="-805180">
              <a:lnSpc>
                <a:spcPct val="100000"/>
              </a:lnSpc>
              <a:spcBef>
                <a:spcPct val="0"/>
              </a:spcBef>
              <a:buFont typeface="Arial" panose="020B0604020202020204" pitchFamily="34" charset="0"/>
              <a:buNone/>
            </a:pPr>
            <a:r>
              <a:rPr lang="en-US" altLang="zh-CN" b="1" dirty="0">
                <a:solidFill>
                  <a:srgbClr val="0000FF"/>
                </a:solidFill>
                <a:latin typeface="Times New Roman" panose="02020603050405020304" pitchFamily="18" charset="0"/>
                <a:cs typeface="Times New Roman" panose="02020603050405020304" pitchFamily="18" charset="0"/>
              </a:rPr>
              <a:t>【</a:t>
            </a:r>
            <a:r>
              <a:rPr lang="zh-CN" altLang="en-US" b="1" dirty="0">
                <a:solidFill>
                  <a:srgbClr val="0000FF"/>
                </a:solidFill>
                <a:latin typeface="Times New Roman" panose="02020603050405020304" pitchFamily="18" charset="0"/>
                <a:cs typeface="Times New Roman" panose="02020603050405020304" pitchFamily="18" charset="0"/>
              </a:rPr>
              <a:t>归纳</a:t>
            </a:r>
            <a:r>
              <a:rPr lang="en-US" altLang="zh-CN" b="1" dirty="0">
                <a:solidFill>
                  <a:srgbClr val="0000FF"/>
                </a:solidFill>
                <a:latin typeface="Times New Roman" panose="02020603050405020304" pitchFamily="18" charset="0"/>
                <a:cs typeface="Times New Roman" panose="02020603050405020304" pitchFamily="18" charset="0"/>
              </a:rPr>
              <a:t>】</a:t>
            </a:r>
          </a:p>
          <a:p>
            <a:pPr marL="805180" indent="-805180">
              <a:lnSpc>
                <a:spcPct val="100000"/>
              </a:lnSpc>
              <a:spcBef>
                <a:spcPct val="0"/>
              </a:spcBef>
              <a:buFont typeface="Arial" panose="020B0604020202020204" pitchFamily="34" charset="0"/>
              <a:buNone/>
            </a:pPr>
            <a:r>
              <a:rPr lang="en-US" altLang="zh-CN" b="1" dirty="0">
                <a:solidFill>
                  <a:srgbClr val="FF0000"/>
                </a:solidFill>
                <a:latin typeface="Times New Roman" panose="02020603050405020304" pitchFamily="18" charset="0"/>
                <a:cs typeface="Times New Roman" panose="02020603050405020304" pitchFamily="18" charset="0"/>
              </a:rPr>
              <a:t>  at a loss    </a:t>
            </a:r>
            <a:r>
              <a:rPr lang="zh-CN" altLang="en-US" b="1" dirty="0">
                <a:solidFill>
                  <a:srgbClr val="FF0000"/>
                </a:solidFill>
                <a:latin typeface="Times New Roman" panose="02020603050405020304" pitchFamily="18" charset="0"/>
                <a:cs typeface="Times New Roman" panose="02020603050405020304" pitchFamily="18" charset="0"/>
              </a:rPr>
              <a:t>不知所措         </a:t>
            </a:r>
            <a:r>
              <a:rPr lang="en-US" altLang="zh-CN" b="1" dirty="0">
                <a:solidFill>
                  <a:srgbClr val="FF0000"/>
                </a:solidFill>
                <a:latin typeface="Times New Roman" panose="02020603050405020304" pitchFamily="18" charset="0"/>
                <a:cs typeface="Times New Roman" panose="02020603050405020304" pitchFamily="18" charset="0"/>
              </a:rPr>
              <a:t>suffer a great loss    </a:t>
            </a:r>
            <a:r>
              <a:rPr lang="zh-CN" altLang="en-US" b="1" dirty="0">
                <a:solidFill>
                  <a:srgbClr val="FF0000"/>
                </a:solidFill>
                <a:latin typeface="Times New Roman" panose="02020603050405020304" pitchFamily="18" charset="0"/>
                <a:cs typeface="Times New Roman" panose="02020603050405020304" pitchFamily="18" charset="0"/>
              </a:rPr>
              <a:t>遭受重大损失</a:t>
            </a:r>
            <a:endParaRPr lang="en-US" altLang="zh-CN" b="1" dirty="0">
              <a:latin typeface="Times New Roman" panose="02020603050405020304" pitchFamily="18" charset="0"/>
              <a:cs typeface="Times New Roman" panose="02020603050405020304" pitchFamily="18" charset="0"/>
            </a:endParaRPr>
          </a:p>
        </p:txBody>
      </p:sp>
      <p:sp>
        <p:nvSpPr>
          <p:cNvPr id="2" name="文本框 1">
            <a:extLst>
              <a:ext uri="{FF2B5EF4-FFF2-40B4-BE49-F238E27FC236}">
                <a16:creationId xmlns:a16="http://schemas.microsoft.com/office/drawing/2014/main" id="{A5082178-4520-4A39-816B-2DE39B45B9A5}"/>
              </a:ext>
            </a:extLst>
          </p:cNvPr>
          <p:cNvSpPr txBox="1"/>
          <p:nvPr/>
        </p:nvSpPr>
        <p:spPr>
          <a:xfrm>
            <a:off x="691711" y="2175641"/>
            <a:ext cx="7175281" cy="523220"/>
          </a:xfrm>
          <a:prstGeom prst="rect">
            <a:avLst/>
          </a:prstGeom>
          <a:noFill/>
        </p:spPr>
        <p:txBody>
          <a:bodyPr wrap="square" rtlCol="0">
            <a:spAutoFit/>
          </a:bodyPr>
          <a:lstStyle/>
          <a:p>
            <a:r>
              <a:rPr lang="zh-CN" altLang="en-US" sz="2800" b="1" dirty="0"/>
              <a:t>是你在我不知所措的时候鼓励我。</a:t>
            </a:r>
          </a:p>
        </p:txBody>
      </p:sp>
      <p:sp>
        <p:nvSpPr>
          <p:cNvPr id="13" name="文本框 12">
            <a:extLst>
              <a:ext uri="{FF2B5EF4-FFF2-40B4-BE49-F238E27FC236}">
                <a16:creationId xmlns:a16="http://schemas.microsoft.com/office/drawing/2014/main" id="{DB82B0D6-B6EF-49E0-9646-39B86F3159EE}"/>
              </a:ext>
            </a:extLst>
          </p:cNvPr>
          <p:cNvSpPr txBox="1"/>
          <p:nvPr/>
        </p:nvSpPr>
        <p:spPr>
          <a:xfrm>
            <a:off x="691711" y="2761923"/>
            <a:ext cx="10580634" cy="584775"/>
          </a:xfrm>
          <a:prstGeom prst="rect">
            <a:avLst/>
          </a:prstGeom>
          <a:noFill/>
        </p:spPr>
        <p:txBody>
          <a:bodyPr wrap="square" rtlCol="0">
            <a:spAutoFit/>
          </a:bodyPr>
          <a:lstStyle/>
          <a:p>
            <a:r>
              <a:rPr lang="en-US" altLang="zh-CN" sz="3200" b="1" dirty="0"/>
              <a:t>It was you who encouraged me when I was at a loss.</a:t>
            </a:r>
            <a:endParaRPr lang="zh-CN" altLang="en-US" sz="3200" b="1" dirty="0"/>
          </a:p>
        </p:txBody>
      </p:sp>
      <p:sp>
        <p:nvSpPr>
          <p:cNvPr id="14" name="文本框 13">
            <a:extLst>
              <a:ext uri="{FF2B5EF4-FFF2-40B4-BE49-F238E27FC236}">
                <a16:creationId xmlns:a16="http://schemas.microsoft.com/office/drawing/2014/main" id="{E90E5265-0FDC-4CEB-AD59-11A1F7C95305}"/>
              </a:ext>
            </a:extLst>
          </p:cNvPr>
          <p:cNvSpPr txBox="1"/>
          <p:nvPr/>
        </p:nvSpPr>
        <p:spPr>
          <a:xfrm>
            <a:off x="387897" y="3478816"/>
            <a:ext cx="11416206" cy="523220"/>
          </a:xfrm>
          <a:prstGeom prst="rect">
            <a:avLst/>
          </a:prstGeom>
          <a:noFill/>
        </p:spPr>
        <p:txBody>
          <a:bodyPr wrap="square" rtlCol="0">
            <a:spAutoFit/>
          </a:bodyPr>
          <a:lstStyle/>
          <a:p>
            <a:r>
              <a:rPr lang="zh-CN" altLang="en-US" sz="2800" b="1" dirty="0"/>
              <a:t>尽管新东方遭受了重大损失，俞敏洪还是向乡村中学捐献了</a:t>
            </a:r>
            <a:r>
              <a:rPr lang="en-US" altLang="zh-CN" sz="2800" b="1" dirty="0"/>
              <a:t>8</a:t>
            </a:r>
            <a:r>
              <a:rPr lang="zh-CN" altLang="en-US" sz="2800" b="1" dirty="0"/>
              <a:t>万套桌椅。</a:t>
            </a:r>
          </a:p>
        </p:txBody>
      </p:sp>
      <p:sp>
        <p:nvSpPr>
          <p:cNvPr id="15" name="文本框 14">
            <a:extLst>
              <a:ext uri="{FF2B5EF4-FFF2-40B4-BE49-F238E27FC236}">
                <a16:creationId xmlns:a16="http://schemas.microsoft.com/office/drawing/2014/main" id="{B5715F40-2DD7-4FF8-AE5C-39B0E566B87B}"/>
              </a:ext>
            </a:extLst>
          </p:cNvPr>
          <p:cNvSpPr txBox="1"/>
          <p:nvPr/>
        </p:nvSpPr>
        <p:spPr>
          <a:xfrm>
            <a:off x="505152" y="4134154"/>
            <a:ext cx="10580634" cy="1569660"/>
          </a:xfrm>
          <a:prstGeom prst="rect">
            <a:avLst/>
          </a:prstGeom>
          <a:noFill/>
        </p:spPr>
        <p:txBody>
          <a:bodyPr wrap="square" rtlCol="0">
            <a:spAutoFit/>
          </a:bodyPr>
          <a:lstStyle/>
          <a:p>
            <a:r>
              <a:rPr lang="en-US" altLang="zh-CN" sz="3200" b="1" dirty="0"/>
              <a:t>Even though </a:t>
            </a:r>
            <a:r>
              <a:rPr lang="en-US" altLang="zh-CN" sz="3200" b="0" i="0" dirty="0">
                <a:solidFill>
                  <a:srgbClr val="333333"/>
                </a:solidFill>
                <a:effectLst/>
                <a:latin typeface="Arial" panose="020B0604020202020204" pitchFamily="34" charset="0"/>
              </a:rPr>
              <a:t>New Oriental Education &amp; Technology Group ______________________, </a:t>
            </a:r>
            <a:r>
              <a:rPr lang="en-US" altLang="zh-CN" sz="3200" dirty="0">
                <a:solidFill>
                  <a:srgbClr val="333333"/>
                </a:solidFill>
                <a:latin typeface="Arial" panose="020B0604020202020204" pitchFamily="34" charset="0"/>
              </a:rPr>
              <a:t>_________________</a:t>
            </a:r>
          </a:p>
          <a:p>
            <a:r>
              <a:rPr lang="en-US" altLang="zh-CN" sz="3200" b="1" dirty="0">
                <a:solidFill>
                  <a:srgbClr val="333333"/>
                </a:solidFill>
                <a:latin typeface="Arial" panose="020B0604020202020204" pitchFamily="34" charset="0"/>
              </a:rPr>
              <a:t>__________________________________________.</a:t>
            </a:r>
            <a:endParaRPr lang="zh-CN" altLang="en-US" sz="3200" b="1" dirty="0"/>
          </a:p>
        </p:txBody>
      </p:sp>
      <p:sp>
        <p:nvSpPr>
          <p:cNvPr id="3" name="文本框 2">
            <a:extLst>
              <a:ext uri="{FF2B5EF4-FFF2-40B4-BE49-F238E27FC236}">
                <a16:creationId xmlns:a16="http://schemas.microsoft.com/office/drawing/2014/main" id="{A337EDBB-1967-4E30-821A-8FBEA515171E}"/>
              </a:ext>
            </a:extLst>
          </p:cNvPr>
          <p:cNvSpPr txBox="1"/>
          <p:nvPr/>
        </p:nvSpPr>
        <p:spPr>
          <a:xfrm>
            <a:off x="2207173" y="4657457"/>
            <a:ext cx="5320861" cy="523220"/>
          </a:xfrm>
          <a:prstGeom prst="rect">
            <a:avLst/>
          </a:prstGeom>
          <a:noFill/>
        </p:spPr>
        <p:txBody>
          <a:bodyPr wrap="square" rtlCol="0">
            <a:spAutoFit/>
          </a:bodyPr>
          <a:lstStyle/>
          <a:p>
            <a:r>
              <a:rPr lang="en-US" altLang="zh-CN" sz="2800" i="0" dirty="0">
                <a:solidFill>
                  <a:srgbClr val="FF0000"/>
                </a:solidFill>
                <a:effectLst/>
                <a:latin typeface="Arial" panose="020B0604020202020204" pitchFamily="34" charset="0"/>
              </a:rPr>
              <a:t>has suffered a great loss</a:t>
            </a:r>
            <a:endParaRPr lang="zh-CN" altLang="en-US" sz="2800" dirty="0">
              <a:solidFill>
                <a:srgbClr val="FF0000"/>
              </a:solidFill>
            </a:endParaRPr>
          </a:p>
        </p:txBody>
      </p:sp>
      <p:sp>
        <p:nvSpPr>
          <p:cNvPr id="4" name="矩形 3"/>
          <p:cNvSpPr/>
          <p:nvPr/>
        </p:nvSpPr>
        <p:spPr>
          <a:xfrm>
            <a:off x="572771" y="5127272"/>
            <a:ext cx="11046458" cy="584775"/>
          </a:xfrm>
          <a:prstGeom prst="rect">
            <a:avLst/>
          </a:prstGeom>
        </p:spPr>
        <p:txBody>
          <a:bodyPr wrap="square">
            <a:spAutoFit/>
          </a:bodyPr>
          <a:lstStyle/>
          <a:p>
            <a:r>
              <a:rPr lang="en-US" altLang="zh-CN" sz="3200" b="1" dirty="0">
                <a:solidFill>
                  <a:srgbClr val="FF0000"/>
                </a:solidFill>
                <a:latin typeface="Arial" panose="020B0604020202020204" pitchFamily="34" charset="0"/>
              </a:rPr>
              <a:t>80,000 </a:t>
            </a:r>
            <a:r>
              <a:rPr lang="en-US" altLang="zh-CN" sz="3200" dirty="0">
                <a:solidFill>
                  <a:srgbClr val="FF0000"/>
                </a:solidFill>
                <a:latin typeface="Arial" panose="020B0604020202020204" pitchFamily="34" charset="0"/>
              </a:rPr>
              <a:t>sets of tables and chairs to village middle schools. </a:t>
            </a:r>
            <a:endParaRPr lang="zh-CN" altLang="en-US" sz="3200" b="1" dirty="0">
              <a:solidFill>
                <a:srgbClr val="FF0000"/>
              </a:solidFill>
            </a:endParaRPr>
          </a:p>
        </p:txBody>
      </p:sp>
      <p:sp>
        <p:nvSpPr>
          <p:cNvPr id="11" name="矩形 10"/>
          <p:cNvSpPr/>
          <p:nvPr/>
        </p:nvSpPr>
        <p:spPr>
          <a:xfrm>
            <a:off x="7006046" y="4614034"/>
            <a:ext cx="5185954" cy="584775"/>
          </a:xfrm>
          <a:prstGeom prst="rect">
            <a:avLst/>
          </a:prstGeom>
        </p:spPr>
        <p:txBody>
          <a:bodyPr wrap="square">
            <a:spAutoFit/>
          </a:bodyPr>
          <a:lstStyle/>
          <a:p>
            <a:r>
              <a:rPr lang="en-US" altLang="zh-CN" sz="3200" dirty="0">
                <a:solidFill>
                  <a:srgbClr val="FF0000"/>
                </a:solidFill>
                <a:latin typeface="Arial" panose="020B0604020202020204" pitchFamily="34" charset="0"/>
              </a:rPr>
              <a:t>Yu </a:t>
            </a:r>
            <a:r>
              <a:rPr lang="en-US" altLang="zh-CN" sz="3200" dirty="0" err="1">
                <a:solidFill>
                  <a:srgbClr val="FF0000"/>
                </a:solidFill>
                <a:latin typeface="Arial" panose="020B0604020202020204" pitchFamily="34" charset="0"/>
              </a:rPr>
              <a:t>Minhong</a:t>
            </a:r>
            <a:r>
              <a:rPr lang="en-US" altLang="zh-CN" sz="3200" dirty="0">
                <a:solidFill>
                  <a:srgbClr val="FF0000"/>
                </a:solidFill>
                <a:latin typeface="Arial" panose="020B0604020202020204" pitchFamily="34" charset="0"/>
              </a:rPr>
              <a:t> still donated</a:t>
            </a:r>
            <a:endParaRPr lang="zh-CN" altLang="en-US" sz="32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arn(inVertic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500"/>
                                        <p:tgtEl>
                                          <p:spTgt spid="11"/>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ipe(down)">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p:bldP spid="14" grpId="0"/>
      <p:bldP spid="15" grpId="0"/>
      <p:bldP spid="3" grpId="0"/>
      <p:bldP spid="4"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Box 4">
            <a:extLst>
              <a:ext uri="{FF2B5EF4-FFF2-40B4-BE49-F238E27FC236}">
                <a16:creationId xmlns:a16="http://schemas.microsoft.com/office/drawing/2014/main" id="{9347198D-DBB3-4F33-9237-1EFD0F449773}"/>
              </a:ext>
            </a:extLst>
          </p:cNvPr>
          <p:cNvSpPr txBox="1">
            <a:spLocks noChangeArrowheads="1"/>
          </p:cNvSpPr>
          <p:nvPr/>
        </p:nvSpPr>
        <p:spPr bwMode="auto">
          <a:xfrm>
            <a:off x="838338" y="359073"/>
            <a:ext cx="10515324" cy="564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6405" indent="-446405">
              <a:defRPr>
                <a:solidFill>
                  <a:schemeClr val="tx1"/>
                </a:solidFill>
                <a:latin typeface="Arial" panose="020B0604020202020204" pitchFamily="34" charset="0"/>
                <a:ea typeface="宋体" panose="02010600030101010101" pitchFamily="2" charset="-122"/>
              </a:defRPr>
            </a:lvl1pPr>
            <a:lvl2pPr marL="625475">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2800" b="1" dirty="0">
                <a:latin typeface="Times New Roman" panose="02020603050405020304" pitchFamily="18" charset="0"/>
                <a:cs typeface="Times New Roman" panose="02020603050405020304" pitchFamily="18" charset="0"/>
              </a:rPr>
              <a:t>The group asked for </a:t>
            </a:r>
            <a:r>
              <a:rPr lang="en-US" altLang="zh-CN" sz="2800" b="1" dirty="0">
                <a:solidFill>
                  <a:srgbClr val="FF0000"/>
                </a:solidFill>
                <a:latin typeface="Times New Roman" panose="02020603050405020304" pitchFamily="18" charset="0"/>
                <a:cs typeface="Times New Roman" panose="02020603050405020304" pitchFamily="18" charset="0"/>
              </a:rPr>
              <a:t>contributions</a:t>
            </a:r>
            <a:r>
              <a:rPr lang="en-US" altLang="zh-CN" sz="2800" b="1" dirty="0">
                <a:latin typeface="Times New Roman" panose="02020603050405020304" pitchFamily="18" charset="0"/>
                <a:cs typeface="Times New Roman" panose="02020603050405020304" pitchFamily="18" charset="0"/>
              </a:rPr>
              <a:t> from different departments.</a:t>
            </a:r>
          </a:p>
        </p:txBody>
      </p:sp>
      <p:sp>
        <p:nvSpPr>
          <p:cNvPr id="11" name="文本框 10">
            <a:extLst>
              <a:ext uri="{FF2B5EF4-FFF2-40B4-BE49-F238E27FC236}">
                <a16:creationId xmlns:a16="http://schemas.microsoft.com/office/drawing/2014/main" id="{89CD62F3-A1E3-470C-A807-2A828C2423C5}"/>
              </a:ext>
            </a:extLst>
          </p:cNvPr>
          <p:cNvSpPr txBox="1"/>
          <p:nvPr/>
        </p:nvSpPr>
        <p:spPr>
          <a:xfrm>
            <a:off x="0" y="0"/>
            <a:ext cx="628650" cy="923330"/>
          </a:xfrm>
          <a:prstGeom prst="rect">
            <a:avLst/>
          </a:prstGeom>
          <a:solidFill>
            <a:srgbClr val="66FF66"/>
          </a:solidFill>
        </p:spPr>
        <p:txBody>
          <a:bodyPr wrap="square" rtlCol="0">
            <a:spAutoFit/>
          </a:bodyPr>
          <a:lstStyle/>
          <a:p>
            <a:r>
              <a:rPr lang="en-US" altLang="zh-CN" sz="5400" b="1" dirty="0">
                <a:solidFill>
                  <a:srgbClr val="7030A0"/>
                </a:solidFill>
              </a:rPr>
              <a:t>5</a:t>
            </a:r>
            <a:endParaRPr lang="zh-CN" altLang="en-US" sz="5400" b="1" dirty="0">
              <a:solidFill>
                <a:srgbClr val="7030A0"/>
              </a:solidFill>
            </a:endParaRPr>
          </a:p>
        </p:txBody>
      </p:sp>
      <p:sp>
        <p:nvSpPr>
          <p:cNvPr id="7" name="Text Box 6">
            <a:extLst>
              <a:ext uri="{FF2B5EF4-FFF2-40B4-BE49-F238E27FC236}">
                <a16:creationId xmlns:a16="http://schemas.microsoft.com/office/drawing/2014/main" id="{EF950909-BCF4-49CB-9820-169BBFAC3C30}"/>
              </a:ext>
            </a:extLst>
          </p:cNvPr>
          <p:cNvSpPr txBox="1">
            <a:spLocks noChangeArrowheads="1"/>
          </p:cNvSpPr>
          <p:nvPr/>
        </p:nvSpPr>
        <p:spPr bwMode="auto">
          <a:xfrm>
            <a:off x="590310" y="1084990"/>
            <a:ext cx="10930097" cy="1233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0000"/>
              </a:lnSpc>
            </a:pPr>
            <a:r>
              <a:rPr lang="en-US" altLang="zh-CN" sz="3200" b="1" dirty="0">
                <a:solidFill>
                  <a:srgbClr val="FF0000"/>
                </a:solidFill>
                <a:latin typeface="Times New Roman" panose="02020603050405020304" pitchFamily="18" charset="0"/>
              </a:rPr>
              <a:t>contribution  </a:t>
            </a:r>
            <a:r>
              <a:rPr lang="en-US" altLang="zh-CN" sz="3200" b="1" i="1" dirty="0">
                <a:solidFill>
                  <a:srgbClr val="FF0000"/>
                </a:solidFill>
                <a:latin typeface="Times New Roman" panose="02020603050405020304" pitchFamily="18" charset="0"/>
              </a:rPr>
              <a:t>n.</a:t>
            </a:r>
            <a:r>
              <a:rPr lang="en-US" altLang="zh-CN" sz="3200" b="1" dirty="0">
                <a:solidFill>
                  <a:srgbClr val="FF0000"/>
                </a:solidFill>
                <a:latin typeface="Times New Roman" panose="02020603050405020304" pitchFamily="18" charset="0"/>
              </a:rPr>
              <a:t> </a:t>
            </a:r>
            <a:r>
              <a:rPr lang="zh-CN" altLang="en-US" sz="3200" b="1" dirty="0">
                <a:solidFill>
                  <a:srgbClr val="FF0000"/>
                </a:solidFill>
                <a:latin typeface="Times New Roman" panose="02020603050405020304" pitchFamily="18" charset="0"/>
              </a:rPr>
              <a:t>捐款；贡献；捐赠</a:t>
            </a:r>
          </a:p>
          <a:p>
            <a:pPr>
              <a:lnSpc>
                <a:spcPct val="120000"/>
              </a:lnSpc>
            </a:pPr>
            <a:r>
              <a:rPr lang="en-US" altLang="zh-CN" sz="3200" b="1" dirty="0">
                <a:solidFill>
                  <a:srgbClr val="FF0000"/>
                </a:solidFill>
                <a:latin typeface="Times New Roman" panose="02020603050405020304" pitchFamily="18" charset="0"/>
              </a:rPr>
              <a:t>make contributions to / towards </a:t>
            </a:r>
            <a:r>
              <a:rPr lang="en-US" altLang="zh-CN" sz="3200" b="1" dirty="0" err="1">
                <a:solidFill>
                  <a:srgbClr val="FF0000"/>
                </a:solidFill>
                <a:latin typeface="Times New Roman" panose="02020603050405020304" pitchFamily="18" charset="0"/>
              </a:rPr>
              <a:t>sth</a:t>
            </a:r>
            <a:r>
              <a:rPr lang="en-US" altLang="zh-CN" sz="3200" b="1" dirty="0">
                <a:solidFill>
                  <a:srgbClr val="FF0000"/>
                </a:solidFill>
                <a:latin typeface="Times New Roman" panose="02020603050405020304" pitchFamily="18" charset="0"/>
              </a:rPr>
              <a:t>. </a:t>
            </a:r>
            <a:r>
              <a:rPr lang="zh-CN" altLang="en-US" sz="3200" b="1" dirty="0">
                <a:latin typeface="Times New Roman" panose="02020603050405020304" pitchFamily="18" charset="0"/>
              </a:rPr>
              <a:t>对</a:t>
            </a:r>
            <a:r>
              <a:rPr lang="en-US" altLang="zh-CN" sz="3200" b="1" dirty="0">
                <a:latin typeface="+mj-ea"/>
                <a:ea typeface="+mj-ea"/>
              </a:rPr>
              <a:t>……</a:t>
            </a:r>
            <a:r>
              <a:rPr lang="zh-CN" altLang="en-US" sz="3200" b="1" dirty="0">
                <a:latin typeface="Times New Roman" panose="02020603050405020304" pitchFamily="18" charset="0"/>
              </a:rPr>
              <a:t>作出贡献</a:t>
            </a:r>
          </a:p>
        </p:txBody>
      </p:sp>
      <p:sp>
        <p:nvSpPr>
          <p:cNvPr id="8" name="Rectangle 7">
            <a:extLst>
              <a:ext uri="{FF2B5EF4-FFF2-40B4-BE49-F238E27FC236}">
                <a16:creationId xmlns:a16="http://schemas.microsoft.com/office/drawing/2014/main" id="{28A01C56-F4BB-4CDD-BCBC-6B5C7C6FA393}"/>
              </a:ext>
            </a:extLst>
          </p:cNvPr>
          <p:cNvSpPr>
            <a:spLocks noChangeArrowheads="1"/>
          </p:cNvSpPr>
          <p:nvPr/>
        </p:nvSpPr>
        <p:spPr bwMode="auto">
          <a:xfrm>
            <a:off x="0" y="2454032"/>
            <a:ext cx="12104913" cy="1865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marL="531813" indent="-531813">
              <a:lnSpc>
                <a:spcPct val="120000"/>
              </a:lnSpc>
            </a:pPr>
            <a:r>
              <a:rPr lang="en-US" altLang="zh-CN" sz="3200" b="1" dirty="0" err="1">
                <a:latin typeface="Times New Roman" panose="02020603050405020304" pitchFamily="18" charset="0"/>
              </a:rPr>
              <a:t>eg</a:t>
            </a:r>
            <a:r>
              <a:rPr lang="en-US" altLang="zh-CN" sz="3200" b="1" dirty="0">
                <a:latin typeface="Times New Roman" panose="02020603050405020304" pitchFamily="18" charset="0"/>
              </a:rPr>
              <a:t>  The young man has ___________________________ (</a:t>
            </a:r>
            <a:r>
              <a:rPr lang="zh-CN" altLang="en-US" sz="3200" b="1" dirty="0">
                <a:latin typeface="Times New Roman" panose="02020603050405020304" pitchFamily="18" charset="0"/>
              </a:rPr>
              <a:t>做出重大贡献）</a:t>
            </a:r>
            <a:r>
              <a:rPr lang="en-US" altLang="zh-CN" sz="3200" b="1" dirty="0">
                <a:latin typeface="Times New Roman" panose="02020603050405020304" pitchFamily="18" charset="0"/>
              </a:rPr>
              <a:t>the company’s success.</a:t>
            </a:r>
          </a:p>
          <a:p>
            <a:pPr marL="531813" indent="-531813">
              <a:lnSpc>
                <a:spcPct val="120000"/>
              </a:lnSpc>
            </a:pPr>
            <a:r>
              <a:rPr lang="en-US" altLang="zh-CN" sz="3200" b="1" dirty="0">
                <a:latin typeface="Times New Roman" panose="02020603050405020304" pitchFamily="18" charset="0"/>
              </a:rPr>
              <a:t>      All the money has been raised by_________________(</a:t>
            </a:r>
            <a:r>
              <a:rPr lang="zh-CN" altLang="en-US" sz="3200" b="1" dirty="0">
                <a:latin typeface="Times New Roman" panose="02020603050405020304" pitchFamily="18" charset="0"/>
              </a:rPr>
              <a:t>自愿捐赠）。</a:t>
            </a:r>
            <a:endParaRPr lang="en-US" altLang="zh-CN" sz="3200" b="1" dirty="0">
              <a:latin typeface="Times New Roman" panose="02020603050405020304" pitchFamily="18" charset="0"/>
            </a:endParaRPr>
          </a:p>
        </p:txBody>
      </p:sp>
      <p:sp>
        <p:nvSpPr>
          <p:cNvPr id="2" name="TextBox 1"/>
          <p:cNvSpPr txBox="1"/>
          <p:nvPr/>
        </p:nvSpPr>
        <p:spPr>
          <a:xfrm>
            <a:off x="4615543" y="2560321"/>
            <a:ext cx="5416731" cy="523220"/>
          </a:xfrm>
          <a:prstGeom prst="rect">
            <a:avLst/>
          </a:prstGeom>
          <a:noFill/>
        </p:spPr>
        <p:txBody>
          <a:bodyPr wrap="square" rtlCol="0">
            <a:spAutoFit/>
          </a:bodyPr>
          <a:lstStyle/>
          <a:p>
            <a:r>
              <a:rPr lang="en-US" altLang="zh-CN" sz="2800" b="1" dirty="0">
                <a:solidFill>
                  <a:srgbClr val="FF0000"/>
                </a:solidFill>
                <a:latin typeface="Times New Roman" panose="02020603050405020304" pitchFamily="18" charset="0"/>
              </a:rPr>
              <a:t>made important contributions to</a:t>
            </a:r>
            <a:endParaRPr lang="zh-CN" altLang="en-US" sz="2800" dirty="0"/>
          </a:p>
        </p:txBody>
      </p:sp>
      <p:sp>
        <p:nvSpPr>
          <p:cNvPr id="9" name="TextBox 8"/>
          <p:cNvSpPr txBox="1"/>
          <p:nvPr/>
        </p:nvSpPr>
        <p:spPr>
          <a:xfrm>
            <a:off x="6344194" y="3692141"/>
            <a:ext cx="5416731" cy="523220"/>
          </a:xfrm>
          <a:prstGeom prst="rect">
            <a:avLst/>
          </a:prstGeom>
          <a:noFill/>
        </p:spPr>
        <p:txBody>
          <a:bodyPr wrap="square" rtlCol="0">
            <a:spAutoFit/>
          </a:bodyPr>
          <a:lstStyle/>
          <a:p>
            <a:r>
              <a:rPr lang="en-US" altLang="zh-CN" sz="2800" b="1" dirty="0">
                <a:solidFill>
                  <a:srgbClr val="FF0000"/>
                </a:solidFill>
                <a:latin typeface="Times New Roman" panose="02020603050405020304" pitchFamily="18" charset="0"/>
              </a:rPr>
              <a:t>voluntary contribution</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id="{DB00F34F-B818-4DFF-830C-9FDA880AC51D}"/>
              </a:ext>
            </a:extLst>
          </p:cNvPr>
          <p:cNvSpPr txBox="1"/>
          <p:nvPr/>
        </p:nvSpPr>
        <p:spPr>
          <a:xfrm>
            <a:off x="0" y="0"/>
            <a:ext cx="628650" cy="923330"/>
          </a:xfrm>
          <a:prstGeom prst="rect">
            <a:avLst/>
          </a:prstGeom>
          <a:solidFill>
            <a:srgbClr val="66FF66"/>
          </a:solidFill>
        </p:spPr>
        <p:txBody>
          <a:bodyPr wrap="square" rtlCol="0">
            <a:spAutoFit/>
          </a:bodyPr>
          <a:lstStyle/>
          <a:p>
            <a:r>
              <a:rPr lang="en-US" altLang="zh-CN" sz="5400" b="1" dirty="0">
                <a:solidFill>
                  <a:srgbClr val="7030A0"/>
                </a:solidFill>
              </a:rPr>
              <a:t>6</a:t>
            </a:r>
            <a:endParaRPr lang="zh-CN" altLang="en-US" sz="5400" b="1" dirty="0">
              <a:solidFill>
                <a:srgbClr val="7030A0"/>
              </a:solidFill>
            </a:endParaRPr>
          </a:p>
        </p:txBody>
      </p:sp>
      <p:sp>
        <p:nvSpPr>
          <p:cNvPr id="2" name="TextBox 1"/>
          <p:cNvSpPr txBox="1"/>
          <p:nvPr/>
        </p:nvSpPr>
        <p:spPr>
          <a:xfrm>
            <a:off x="966650" y="200055"/>
            <a:ext cx="5225143" cy="523220"/>
          </a:xfrm>
          <a:prstGeom prst="rect">
            <a:avLst/>
          </a:prstGeom>
          <a:noFill/>
        </p:spPr>
        <p:txBody>
          <a:bodyPr wrap="square" rtlCol="0">
            <a:spAutoFit/>
          </a:bodyPr>
          <a:lstStyle/>
          <a:p>
            <a:r>
              <a:rPr lang="en-US" altLang="zh-CN" sz="2800" b="1" dirty="0"/>
              <a:t>attempt to do </a:t>
            </a:r>
            <a:r>
              <a:rPr lang="en-US" altLang="zh-CN" sz="2800" b="1" dirty="0" err="1"/>
              <a:t>sth</a:t>
            </a:r>
            <a:r>
              <a:rPr lang="en-US" altLang="zh-CN" sz="2800" b="1" dirty="0"/>
              <a:t>. = </a:t>
            </a:r>
            <a:endParaRPr lang="zh-CN" altLang="en-US" sz="2800" b="1" dirty="0"/>
          </a:p>
        </p:txBody>
      </p:sp>
      <p:sp>
        <p:nvSpPr>
          <p:cNvPr id="10" name="TextBox 9"/>
          <p:cNvSpPr txBox="1"/>
          <p:nvPr/>
        </p:nvSpPr>
        <p:spPr>
          <a:xfrm>
            <a:off x="4384765" y="200055"/>
            <a:ext cx="5225143" cy="523220"/>
          </a:xfrm>
          <a:prstGeom prst="rect">
            <a:avLst/>
          </a:prstGeom>
          <a:noFill/>
        </p:spPr>
        <p:txBody>
          <a:bodyPr wrap="square" rtlCol="0">
            <a:spAutoFit/>
          </a:bodyPr>
          <a:lstStyle/>
          <a:p>
            <a:r>
              <a:rPr lang="en-US" altLang="zh-CN" sz="2800" b="1" dirty="0"/>
              <a:t>make an attempt to do </a:t>
            </a:r>
            <a:r>
              <a:rPr lang="en-US" altLang="zh-CN" sz="2800" b="1" dirty="0" err="1"/>
              <a:t>sth</a:t>
            </a:r>
            <a:r>
              <a:rPr lang="en-US" altLang="zh-CN" sz="2800" b="1" dirty="0"/>
              <a:t>.</a:t>
            </a:r>
            <a:endParaRPr lang="zh-CN" altLang="en-US" sz="2800" b="1" dirty="0"/>
          </a:p>
        </p:txBody>
      </p:sp>
      <p:sp>
        <p:nvSpPr>
          <p:cNvPr id="3" name="TextBox 2"/>
          <p:cNvSpPr txBox="1"/>
          <p:nvPr/>
        </p:nvSpPr>
        <p:spPr>
          <a:xfrm>
            <a:off x="9117872" y="200055"/>
            <a:ext cx="2264229" cy="523220"/>
          </a:xfrm>
          <a:prstGeom prst="rect">
            <a:avLst/>
          </a:prstGeom>
          <a:noFill/>
        </p:spPr>
        <p:txBody>
          <a:bodyPr wrap="square" rtlCol="0">
            <a:spAutoFit/>
          </a:bodyPr>
          <a:lstStyle/>
          <a:p>
            <a:r>
              <a:rPr lang="zh-CN" altLang="en-US" sz="2800" b="1" dirty="0"/>
              <a:t>尝试做某事</a:t>
            </a:r>
          </a:p>
        </p:txBody>
      </p:sp>
      <p:sp>
        <p:nvSpPr>
          <p:cNvPr id="11" name="TextBox 10"/>
          <p:cNvSpPr txBox="1"/>
          <p:nvPr/>
        </p:nvSpPr>
        <p:spPr>
          <a:xfrm>
            <a:off x="1066798" y="925669"/>
            <a:ext cx="2512423" cy="523220"/>
          </a:xfrm>
          <a:prstGeom prst="rect">
            <a:avLst/>
          </a:prstGeom>
          <a:noFill/>
        </p:spPr>
        <p:txBody>
          <a:bodyPr wrap="square" rtlCol="0">
            <a:spAutoFit/>
          </a:bodyPr>
          <a:lstStyle/>
          <a:p>
            <a:r>
              <a:rPr lang="zh-CN" altLang="en-US" sz="2800" b="1" dirty="0"/>
              <a:t>第一次尝试</a:t>
            </a:r>
          </a:p>
        </p:txBody>
      </p:sp>
      <p:sp>
        <p:nvSpPr>
          <p:cNvPr id="12" name="TextBox 11"/>
          <p:cNvSpPr txBox="1"/>
          <p:nvPr/>
        </p:nvSpPr>
        <p:spPr>
          <a:xfrm>
            <a:off x="3383279" y="930487"/>
            <a:ext cx="5225143" cy="523220"/>
          </a:xfrm>
          <a:prstGeom prst="rect">
            <a:avLst/>
          </a:prstGeom>
          <a:noFill/>
        </p:spPr>
        <p:txBody>
          <a:bodyPr wrap="square" rtlCol="0">
            <a:spAutoFit/>
          </a:bodyPr>
          <a:lstStyle/>
          <a:p>
            <a:r>
              <a:rPr lang="en-US" altLang="zh-CN" sz="2800" b="1" dirty="0"/>
              <a:t>at the first attempt</a:t>
            </a:r>
            <a:endParaRPr lang="zh-CN" altLang="en-US" sz="2800" b="1" dirty="0"/>
          </a:p>
        </p:txBody>
      </p:sp>
      <p:sp>
        <p:nvSpPr>
          <p:cNvPr id="19" name="Text Box 2"/>
          <p:cNvSpPr txBox="1">
            <a:spLocks noChangeArrowheads="1"/>
          </p:cNvSpPr>
          <p:nvPr/>
        </p:nvSpPr>
        <p:spPr bwMode="auto">
          <a:xfrm>
            <a:off x="924045" y="1593030"/>
            <a:ext cx="10187651" cy="3692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450850" indent="-450850">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0000FF"/>
                </a:solidFill>
                <a:latin typeface="Times New Roman" panose="02020603050405020304" pitchFamily="18" charset="0"/>
                <a:cs typeface="Times New Roman" panose="02020603050405020304" pitchFamily="18" charset="0"/>
              </a:rPr>
              <a:t>语境应用</a:t>
            </a: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0000FF"/>
                </a:solidFill>
                <a:latin typeface="Times New Roman" panose="02020603050405020304" pitchFamily="18" charset="0"/>
                <a:cs typeface="Times New Roman" panose="02020603050405020304" pitchFamily="18" charset="0"/>
              </a:rPr>
              <a:t>完成句子。</a:t>
            </a:r>
          </a:p>
          <a:p>
            <a:pPr>
              <a:lnSpc>
                <a:spcPct val="120000"/>
              </a:lnSpc>
            </a:pPr>
            <a:r>
              <a:rPr lang="en-US" altLang="zh-CN" sz="3200" b="1" dirty="0">
                <a:latin typeface="Times New Roman" panose="02020603050405020304" pitchFamily="18" charset="0"/>
                <a:cs typeface="Times New Roman" panose="02020603050405020304" pitchFamily="18" charset="0"/>
              </a:rPr>
              <a:t>1) I’ll attempt ___________ (answer) all your questions. </a:t>
            </a:r>
          </a:p>
          <a:p>
            <a:pPr>
              <a:lnSpc>
                <a:spcPct val="120000"/>
              </a:lnSpc>
            </a:pPr>
            <a:r>
              <a:rPr lang="en-US" altLang="zh-CN" sz="3200" b="1" dirty="0">
                <a:latin typeface="Times New Roman" panose="02020603050405020304" pitchFamily="18" charset="0"/>
                <a:cs typeface="Times New Roman" panose="02020603050405020304" pitchFamily="18" charset="0"/>
              </a:rPr>
              <a:t>2) If you fail _____ the first attempt, there is no need to care about that. </a:t>
            </a:r>
          </a:p>
          <a:p>
            <a:pPr>
              <a:lnSpc>
                <a:spcPct val="120000"/>
              </a:lnSpc>
            </a:pPr>
            <a:r>
              <a:rPr lang="en-US" altLang="zh-CN" sz="3200" b="1" dirty="0">
                <a:latin typeface="Times New Roman" panose="02020603050405020304" pitchFamily="18" charset="0"/>
                <a:cs typeface="Times New Roman" panose="02020603050405020304" pitchFamily="18" charset="0"/>
              </a:rPr>
              <a:t>3) Every year about 40,000 people ________ (</a:t>
            </a:r>
            <a:r>
              <a:rPr lang="zh-CN" altLang="en-US" sz="3200" b="1" dirty="0">
                <a:latin typeface="Times New Roman" panose="02020603050405020304" pitchFamily="18" charset="0"/>
                <a:cs typeface="Times New Roman" panose="02020603050405020304" pitchFamily="18" charset="0"/>
              </a:rPr>
              <a:t>尝试</a:t>
            </a:r>
            <a:r>
              <a:rPr lang="en-US" altLang="zh-CN" sz="3200" b="1" dirty="0">
                <a:latin typeface="Times New Roman" panose="02020603050405020304" pitchFamily="18" charset="0"/>
                <a:cs typeface="Times New Roman" panose="02020603050405020304" pitchFamily="18" charset="0"/>
              </a:rPr>
              <a:t>) to climb Kilimanjaro, the highest mountain in Africa.</a:t>
            </a:r>
          </a:p>
        </p:txBody>
      </p:sp>
      <p:sp>
        <p:nvSpPr>
          <p:cNvPr id="20" name="Rectangle 4"/>
          <p:cNvSpPr>
            <a:spLocks noChangeArrowheads="1"/>
          </p:cNvSpPr>
          <p:nvPr/>
        </p:nvSpPr>
        <p:spPr bwMode="auto">
          <a:xfrm>
            <a:off x="3629147" y="2179480"/>
            <a:ext cx="1883849" cy="683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to answer</a:t>
            </a:r>
            <a:endParaRPr lang="en-US" altLang="zh-CN" sz="3200" b="1" dirty="0">
              <a:solidFill>
                <a:srgbClr val="000000"/>
              </a:solidFill>
              <a:latin typeface="Times New Roman" panose="02020603050405020304" pitchFamily="18" charset="0"/>
              <a:cs typeface="Times New Roman" panose="02020603050405020304" pitchFamily="18" charset="0"/>
            </a:endParaRPr>
          </a:p>
        </p:txBody>
      </p:sp>
      <p:sp>
        <p:nvSpPr>
          <p:cNvPr id="21" name="Rectangle 5"/>
          <p:cNvSpPr>
            <a:spLocks noChangeArrowheads="1"/>
          </p:cNvSpPr>
          <p:nvPr/>
        </p:nvSpPr>
        <p:spPr bwMode="auto">
          <a:xfrm>
            <a:off x="3473370" y="2755928"/>
            <a:ext cx="526106" cy="683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at</a:t>
            </a:r>
            <a:endParaRPr lang="en-US" altLang="zh-CN" sz="3200" b="1" dirty="0">
              <a:solidFill>
                <a:srgbClr val="000000"/>
              </a:solidFill>
              <a:latin typeface="Times New Roman" panose="02020603050405020304" pitchFamily="18" charset="0"/>
              <a:cs typeface="Times New Roman" panose="02020603050405020304" pitchFamily="18" charset="0"/>
            </a:endParaRPr>
          </a:p>
        </p:txBody>
      </p:sp>
      <p:sp>
        <p:nvSpPr>
          <p:cNvPr id="22" name="Rectangle 5"/>
          <p:cNvSpPr>
            <a:spLocks noChangeArrowheads="1"/>
          </p:cNvSpPr>
          <p:nvPr/>
        </p:nvSpPr>
        <p:spPr bwMode="auto">
          <a:xfrm>
            <a:off x="7043195" y="3944619"/>
            <a:ext cx="1550424" cy="683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attempt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randombar(horizontal)">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randombar(horizontal)">
                                      <p:cBhvr>
                                        <p:cTn id="4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p:bldP spid="11" grpId="0"/>
      <p:bldP spid="12" grpId="0"/>
      <p:bldP spid="19" grpId="0"/>
      <p:bldP spid="20" grpId="0"/>
      <p:bldP spid="21"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78525" y="1569229"/>
            <a:ext cx="11064242" cy="523220"/>
          </a:xfrm>
          <a:prstGeom prst="rect">
            <a:avLst/>
          </a:prstGeom>
          <a:noFill/>
        </p:spPr>
        <p:txBody>
          <a:bodyPr wrap="square" rtlCol="0">
            <a:spAutoFit/>
          </a:bodyPr>
          <a:lstStyle/>
          <a:p>
            <a:r>
              <a:rPr lang="en-US" altLang="zh-CN" sz="2800" b="1" dirty="0">
                <a:solidFill>
                  <a:srgbClr val="FF0000"/>
                </a:solidFill>
              </a:rPr>
              <a:t>He attempted to prevent the teacher dictating, but failed at last.=</a:t>
            </a:r>
            <a:endParaRPr lang="zh-CN" altLang="en-US" sz="2800" b="1" dirty="0">
              <a:solidFill>
                <a:srgbClr val="FF0000"/>
              </a:solidFill>
            </a:endParaRPr>
          </a:p>
        </p:txBody>
      </p:sp>
      <p:sp>
        <p:nvSpPr>
          <p:cNvPr id="14" name="TextBox 13"/>
          <p:cNvSpPr txBox="1"/>
          <p:nvPr/>
        </p:nvSpPr>
        <p:spPr>
          <a:xfrm>
            <a:off x="178525" y="920580"/>
            <a:ext cx="9814561" cy="523220"/>
          </a:xfrm>
          <a:prstGeom prst="rect">
            <a:avLst/>
          </a:prstGeom>
          <a:noFill/>
        </p:spPr>
        <p:txBody>
          <a:bodyPr wrap="square" rtlCol="0">
            <a:spAutoFit/>
          </a:bodyPr>
          <a:lstStyle/>
          <a:p>
            <a:r>
              <a:rPr lang="zh-CN" altLang="en-US" sz="2800" b="1" dirty="0"/>
              <a:t>他试图阻止老师听写，但最后失败了。</a:t>
            </a:r>
          </a:p>
        </p:txBody>
      </p:sp>
      <p:sp>
        <p:nvSpPr>
          <p:cNvPr id="15" name="TextBox 14"/>
          <p:cNvSpPr txBox="1"/>
          <p:nvPr/>
        </p:nvSpPr>
        <p:spPr>
          <a:xfrm>
            <a:off x="60959" y="2204066"/>
            <a:ext cx="12131041" cy="523220"/>
          </a:xfrm>
          <a:prstGeom prst="rect">
            <a:avLst/>
          </a:prstGeom>
          <a:noFill/>
        </p:spPr>
        <p:txBody>
          <a:bodyPr wrap="square" rtlCol="0">
            <a:spAutoFit/>
          </a:bodyPr>
          <a:lstStyle/>
          <a:p>
            <a:r>
              <a:rPr lang="en-US" altLang="zh-CN" sz="2800" b="1" dirty="0">
                <a:solidFill>
                  <a:srgbClr val="FF0000"/>
                </a:solidFill>
              </a:rPr>
              <a:t>He made an attempt to prevent the teacher dictating, but failed at last.</a:t>
            </a:r>
            <a:endParaRPr lang="zh-CN" altLang="en-US" sz="2800" b="1" dirty="0">
              <a:solidFill>
                <a:srgbClr val="FF0000"/>
              </a:solidFill>
            </a:endParaRPr>
          </a:p>
        </p:txBody>
      </p:sp>
      <p:sp>
        <p:nvSpPr>
          <p:cNvPr id="16" name="TextBox 15"/>
          <p:cNvSpPr txBox="1"/>
          <p:nvPr/>
        </p:nvSpPr>
        <p:spPr>
          <a:xfrm>
            <a:off x="314323" y="3069421"/>
            <a:ext cx="9814561" cy="523220"/>
          </a:xfrm>
          <a:prstGeom prst="rect">
            <a:avLst/>
          </a:prstGeom>
          <a:noFill/>
        </p:spPr>
        <p:txBody>
          <a:bodyPr wrap="square" rtlCol="0">
            <a:spAutoFit/>
          </a:bodyPr>
          <a:lstStyle/>
          <a:p>
            <a:r>
              <a:rPr lang="zh-CN" altLang="en-US" sz="2800" b="1" dirty="0"/>
              <a:t>不论你信不信，他</a:t>
            </a:r>
            <a:r>
              <a:rPr lang="zh-CN" altLang="en-US" sz="2800" b="1" u="sng" dirty="0"/>
              <a:t>第一次尝试</a:t>
            </a:r>
            <a:r>
              <a:rPr lang="zh-CN" altLang="en-US" sz="2800" b="1" dirty="0"/>
              <a:t>提出建议就被委员会采纳了。</a:t>
            </a:r>
          </a:p>
        </p:txBody>
      </p:sp>
      <p:sp>
        <p:nvSpPr>
          <p:cNvPr id="17" name="TextBox 16"/>
          <p:cNvSpPr txBox="1"/>
          <p:nvPr/>
        </p:nvSpPr>
        <p:spPr>
          <a:xfrm>
            <a:off x="178525" y="4026243"/>
            <a:ext cx="11773989" cy="954107"/>
          </a:xfrm>
          <a:prstGeom prst="rect">
            <a:avLst/>
          </a:prstGeom>
          <a:noFill/>
        </p:spPr>
        <p:txBody>
          <a:bodyPr wrap="square" rtlCol="0">
            <a:spAutoFit/>
          </a:bodyPr>
          <a:lstStyle/>
          <a:p>
            <a:r>
              <a:rPr lang="en-US" altLang="zh-CN" sz="2800" b="1" dirty="0">
                <a:solidFill>
                  <a:srgbClr val="FF0000"/>
                </a:solidFill>
              </a:rPr>
              <a:t>Believe it or not, his proposal was accepted by the committee </a:t>
            </a:r>
            <a:r>
              <a:rPr lang="en-US" altLang="zh-CN" sz="2800" b="1" u="sng" dirty="0">
                <a:solidFill>
                  <a:srgbClr val="FF0000"/>
                </a:solidFill>
              </a:rPr>
              <a:t>at the first attempt.</a:t>
            </a:r>
            <a:endParaRPr lang="zh-CN" altLang="en-US" sz="2800" b="1" u="sng" dirty="0">
              <a:solidFill>
                <a:srgbClr val="FF0000"/>
              </a:solidFill>
            </a:endParaRPr>
          </a:p>
        </p:txBody>
      </p:sp>
    </p:spTree>
    <p:extLst>
      <p:ext uri="{BB962C8B-B14F-4D97-AF65-F5344CB8AC3E}">
        <p14:creationId xmlns:p14="http://schemas.microsoft.com/office/powerpoint/2010/main" val="716885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down)">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down)">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77600" y="823254"/>
            <a:ext cx="10606269" cy="1865126"/>
          </a:xfrm>
          <a:prstGeom prst="rect">
            <a:avLst/>
          </a:prstGeom>
          <a:noFill/>
        </p:spPr>
        <p:txBody>
          <a:bodyPr wrap="square" rtlCol="0">
            <a:spAutoFit/>
          </a:bodyPr>
          <a:lstStyle/>
          <a:p>
            <a:pPr marL="625475" indent="-625475">
              <a:lnSpc>
                <a:spcPct val="120000"/>
              </a:lnSpc>
            </a:pPr>
            <a:r>
              <a:rPr lang="en-US" altLang="zh-CN" sz="3200" b="1" dirty="0">
                <a:latin typeface="Times New Roman" panose="02020603050405020304" pitchFamily="18" charset="0"/>
                <a:cs typeface="Times New Roman" panose="02020603050405020304" pitchFamily="18" charset="0"/>
              </a:rPr>
              <a:t>Do you think it was </a:t>
            </a:r>
            <a:r>
              <a:rPr lang="en-US" altLang="zh-CN" sz="3200" b="1" dirty="0">
                <a:solidFill>
                  <a:srgbClr val="FF0000"/>
                </a:solidFill>
                <a:latin typeface="Times New Roman" panose="02020603050405020304" pitchFamily="18" charset="0"/>
                <a:cs typeface="Times New Roman" panose="02020603050405020304" pitchFamily="18" charset="0"/>
              </a:rPr>
              <a:t>worthwhile</a:t>
            </a:r>
            <a:r>
              <a:rPr lang="en-US" altLang="zh-CN" sz="3200" b="1" dirty="0">
                <a:latin typeface="Times New Roman" panose="02020603050405020304" pitchFamily="18" charset="0"/>
                <a:cs typeface="Times New Roman" panose="02020603050405020304" pitchFamily="18" charset="0"/>
              </a:rPr>
              <a:t>?</a:t>
            </a:r>
          </a:p>
          <a:p>
            <a:pPr marL="625475" indent="-625475">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      worthwhile </a:t>
            </a:r>
            <a:r>
              <a:rPr lang="en-US" altLang="zh-CN" sz="3200" b="1" i="1" dirty="0">
                <a:solidFill>
                  <a:srgbClr val="FF0000"/>
                </a:solidFill>
                <a:latin typeface="Times New Roman" panose="02020603050405020304" pitchFamily="18" charset="0"/>
                <a:cs typeface="Times New Roman" panose="02020603050405020304" pitchFamily="18" charset="0"/>
              </a:rPr>
              <a:t>adj.</a:t>
            </a:r>
            <a:r>
              <a:rPr lang="en-US" altLang="zh-CN" sz="3200" dirty="0"/>
              <a:t> </a:t>
            </a:r>
            <a:r>
              <a:rPr lang="zh-CN" altLang="en-US" sz="3200" b="1" dirty="0">
                <a:solidFill>
                  <a:srgbClr val="FF0000"/>
                </a:solidFill>
                <a:latin typeface="Times New Roman" panose="02020603050405020304" pitchFamily="18" charset="0"/>
                <a:cs typeface="Times New Roman" panose="02020603050405020304" pitchFamily="18" charset="0"/>
              </a:rPr>
              <a:t>值得做的；值得花时间的</a:t>
            </a:r>
            <a:endParaRPr lang="en-US" altLang="zh-CN" sz="3200" b="1" dirty="0">
              <a:solidFill>
                <a:srgbClr val="FF0000"/>
              </a:solidFill>
              <a:latin typeface="Times New Roman" panose="02020603050405020304" pitchFamily="18" charset="0"/>
              <a:cs typeface="Times New Roman" panose="02020603050405020304" pitchFamily="18" charset="0"/>
            </a:endParaRPr>
          </a:p>
          <a:p>
            <a:pPr marL="625475" indent="-625475">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It is worthwhile to do </a:t>
            </a:r>
            <a:r>
              <a:rPr lang="en-US" altLang="zh-CN" sz="3200" b="1" dirty="0" err="1">
                <a:solidFill>
                  <a:srgbClr val="FF0000"/>
                </a:solidFill>
                <a:latin typeface="Times New Roman" panose="02020603050405020304" pitchFamily="18" charset="0"/>
                <a:cs typeface="Times New Roman" panose="02020603050405020304" pitchFamily="18" charset="0"/>
              </a:rPr>
              <a:t>sth</a:t>
            </a:r>
            <a:r>
              <a:rPr lang="en-US" altLang="zh-CN" sz="3200" b="1" dirty="0">
                <a:solidFill>
                  <a:srgbClr val="FF0000"/>
                </a:solidFill>
                <a:latin typeface="Times New Roman" panose="02020603050405020304" pitchFamily="18" charset="0"/>
                <a:cs typeface="Times New Roman" panose="02020603050405020304" pitchFamily="18" charset="0"/>
              </a:rPr>
              <a:t>. </a:t>
            </a:r>
            <a:r>
              <a:rPr lang="zh-CN" altLang="en-US" sz="3200" b="1" dirty="0">
                <a:solidFill>
                  <a:srgbClr val="FF0000"/>
                </a:solidFill>
                <a:latin typeface="Times New Roman" panose="02020603050405020304" pitchFamily="18" charset="0"/>
                <a:cs typeface="Times New Roman" panose="02020603050405020304" pitchFamily="18" charset="0"/>
              </a:rPr>
              <a:t>值得做某事</a:t>
            </a:r>
            <a:endParaRPr lang="en-US" altLang="zh-CN" sz="3200" b="1" dirty="0">
              <a:solidFill>
                <a:srgbClr val="FF0000"/>
              </a:solidFill>
              <a:latin typeface="Times New Roman" panose="02020603050405020304" pitchFamily="18" charset="0"/>
              <a:cs typeface="Times New Roman" panose="02020603050405020304" pitchFamily="18" charset="0"/>
            </a:endParaRPr>
          </a:p>
        </p:txBody>
      </p:sp>
      <p:sp>
        <p:nvSpPr>
          <p:cNvPr id="3" name="Text Box 2"/>
          <p:cNvSpPr txBox="1">
            <a:spLocks noChangeArrowheads="1"/>
          </p:cNvSpPr>
          <p:nvPr/>
        </p:nvSpPr>
        <p:spPr bwMode="auto">
          <a:xfrm>
            <a:off x="1316197" y="3279311"/>
            <a:ext cx="10701632" cy="1865126"/>
          </a:xfrm>
          <a:prstGeom prst="rect">
            <a:avLst/>
          </a:prstGeom>
          <a:noFill/>
        </p:spPr>
        <p:txBody>
          <a:bodyPr wrap="square" rtlCol="0">
            <a:spAutoFit/>
          </a:bodyPr>
          <a:lstStyle>
            <a:defPPr>
              <a:defRPr lang="zh-CN"/>
            </a:defPPr>
            <a:lvl1pPr marL="625475" indent="-625475">
              <a:lnSpc>
                <a:spcPct val="120000"/>
              </a:lnSpc>
              <a:defRPr sz="3200" b="1">
                <a:latin typeface="Times New Roman" panose="02020603050405020304" pitchFamily="18" charset="0"/>
                <a:cs typeface="Times New Roman" panose="02020603050405020304" pitchFamily="18" charset="0"/>
              </a:defRPr>
            </a:lvl1pPr>
          </a:lstStyle>
          <a:p>
            <a:r>
              <a:rPr lang="en-US" altLang="zh-CN" dirty="0" err="1"/>
              <a:t>eg</a:t>
            </a:r>
            <a:r>
              <a:rPr lang="en-US" altLang="zh-CN" dirty="0"/>
              <a:t>  I thought </a:t>
            </a:r>
            <a:r>
              <a:rPr lang="en-US" altLang="zh-CN" dirty="0">
                <a:solidFill>
                  <a:srgbClr val="FF0000"/>
                </a:solidFill>
              </a:rPr>
              <a:t>it was worthwhile to </a:t>
            </a:r>
            <a:r>
              <a:rPr lang="en-US" altLang="zh-CN" dirty="0"/>
              <a:t>clarify the matter.</a:t>
            </a:r>
            <a:r>
              <a:rPr lang="zh-CN" altLang="en-US" dirty="0"/>
              <a:t> </a:t>
            </a:r>
            <a:endParaRPr lang="en-US" altLang="zh-CN" dirty="0"/>
          </a:p>
          <a:p>
            <a:r>
              <a:rPr lang="zh-CN" altLang="en-US" dirty="0"/>
              <a:t>我认为有必要澄清事实。</a:t>
            </a:r>
            <a:endParaRPr lang="en-US" altLang="zh-CN" dirty="0"/>
          </a:p>
          <a:p>
            <a:r>
              <a:rPr lang="zh-CN" altLang="en-US" dirty="0"/>
              <a:t>她把教书看成是一项值得从事的事业。</a:t>
            </a:r>
          </a:p>
        </p:txBody>
      </p:sp>
      <p:sp>
        <p:nvSpPr>
          <p:cNvPr id="4" name="文本框 3">
            <a:extLst>
              <a:ext uri="{FF2B5EF4-FFF2-40B4-BE49-F238E27FC236}">
                <a16:creationId xmlns:a16="http://schemas.microsoft.com/office/drawing/2014/main" id="{36A57CFF-8525-46A5-83ED-114F4B5E6B30}"/>
              </a:ext>
            </a:extLst>
          </p:cNvPr>
          <p:cNvSpPr txBox="1"/>
          <p:nvPr/>
        </p:nvSpPr>
        <p:spPr>
          <a:xfrm>
            <a:off x="0" y="0"/>
            <a:ext cx="768485" cy="923330"/>
          </a:xfrm>
          <a:prstGeom prst="rect">
            <a:avLst/>
          </a:prstGeom>
          <a:solidFill>
            <a:srgbClr val="66FF66"/>
          </a:solidFill>
        </p:spPr>
        <p:txBody>
          <a:bodyPr wrap="square" rtlCol="0">
            <a:spAutoFit/>
          </a:bodyPr>
          <a:lstStyle/>
          <a:p>
            <a:r>
              <a:rPr lang="en-US" altLang="zh-CN" sz="5400" b="1" dirty="0">
                <a:solidFill>
                  <a:srgbClr val="7030A0"/>
                </a:solidFill>
              </a:rPr>
              <a:t>7</a:t>
            </a:r>
            <a:endParaRPr lang="zh-CN" altLang="en-US" sz="5400" b="1" dirty="0">
              <a:solidFill>
                <a:srgbClr val="7030A0"/>
              </a:solidFill>
            </a:endParaRPr>
          </a:p>
        </p:txBody>
      </p:sp>
      <p:sp>
        <p:nvSpPr>
          <p:cNvPr id="6" name="TextBox 5"/>
          <p:cNvSpPr txBox="1"/>
          <p:nvPr/>
        </p:nvSpPr>
        <p:spPr>
          <a:xfrm>
            <a:off x="1316197" y="5242560"/>
            <a:ext cx="9967672" cy="584775"/>
          </a:xfrm>
          <a:prstGeom prst="rect">
            <a:avLst/>
          </a:prstGeom>
          <a:noFill/>
        </p:spPr>
        <p:txBody>
          <a:bodyPr wrap="square" rtlCol="0">
            <a:spAutoFit/>
          </a:bodyPr>
          <a:lstStyle/>
          <a:p>
            <a:r>
              <a:rPr lang="en-US" altLang="zh-CN" sz="3200" b="1" dirty="0"/>
              <a:t>She considers teaching as a </a:t>
            </a:r>
            <a:r>
              <a:rPr lang="en-US" altLang="zh-CN" sz="3200" b="1" dirty="0">
                <a:solidFill>
                  <a:srgbClr val="FF0000"/>
                </a:solidFill>
              </a:rPr>
              <a:t>worthwhile </a:t>
            </a:r>
            <a:r>
              <a:rPr lang="en-US" altLang="zh-CN" sz="3200" b="1" dirty="0"/>
              <a:t>career. </a:t>
            </a:r>
          </a:p>
        </p:txBody>
      </p:sp>
    </p:spTree>
    <p:extLst>
      <p:ext uri="{BB962C8B-B14F-4D97-AF65-F5344CB8AC3E}">
        <p14:creationId xmlns:p14="http://schemas.microsoft.com/office/powerpoint/2010/main" val="3402645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wipe(down)">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0" dur="500"/>
                                        <p:tgtEl>
                                          <p:spTgt spid="3">
                                            <p:txEl>
                                              <p:pRg st="1" end="1"/>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down)">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788184" y="401670"/>
            <a:ext cx="5221301" cy="631711"/>
          </a:xfrm>
          <a:prstGeom prst="rect">
            <a:avLst/>
          </a:prstGeom>
          <a:noFill/>
        </p:spPr>
        <p:txBody>
          <a:bodyPr wrap="square" rtlCol="0">
            <a:spAutoFit/>
          </a:bodyPr>
          <a:lstStyle/>
          <a:p>
            <a:pPr marL="625475" indent="-625475">
              <a:lnSpc>
                <a:spcPct val="120000"/>
              </a:lnSpc>
            </a:pPr>
            <a:r>
              <a:rPr lang="en-US" altLang="zh-CN" sz="3200" b="1" dirty="0">
                <a:solidFill>
                  <a:srgbClr val="0000FF"/>
                </a:solidFill>
                <a:latin typeface="Times New Roman" panose="02020603050405020304" pitchFamily="18" charset="0"/>
                <a:cs typeface="Times New Roman" panose="02020603050405020304" pitchFamily="18" charset="0"/>
              </a:rPr>
              <a:t>worth, worthy &amp; worthwhile</a:t>
            </a:r>
            <a:endParaRPr lang="zh-CN" altLang="en-US" sz="3200" b="1" dirty="0">
              <a:solidFill>
                <a:srgbClr val="0000FF"/>
              </a:solidFill>
              <a:latin typeface="Times New Roman" panose="02020603050405020304" pitchFamily="18" charset="0"/>
              <a:cs typeface="Times New Roman" panose="02020603050405020304" pitchFamily="18" charset="0"/>
            </a:endParaRPr>
          </a:p>
        </p:txBody>
      </p:sp>
      <p:pic>
        <p:nvPicPr>
          <p:cNvPr id="3" name="图片 2"/>
          <p:cNvPicPr>
            <a:picLocks noChangeAspect="1"/>
          </p:cNvPicPr>
          <p:nvPr/>
        </p:nvPicPr>
        <p:blipFill rotWithShape="1">
          <a:blip r:embed="rId2" cstate="print">
            <a:extLst>
              <a:ext uri="{28A0092B-C50C-407E-A947-70E740481C1C}">
                <a14:useLocalDpi xmlns:a14="http://schemas.microsoft.com/office/drawing/2010/main" val="0"/>
              </a:ext>
            </a:extLst>
          </a:blip>
          <a:srcRect l="21189" t="1111" r="30833" b="1111"/>
          <a:stretch/>
        </p:blipFill>
        <p:spPr>
          <a:xfrm>
            <a:off x="2034540" y="290777"/>
            <a:ext cx="1531620" cy="853498"/>
          </a:xfrm>
          <a:prstGeom prst="rect">
            <a:avLst/>
          </a:prstGeom>
        </p:spPr>
      </p:pic>
      <p:sp>
        <p:nvSpPr>
          <p:cNvPr id="4" name="矩形 3"/>
          <p:cNvSpPr/>
          <p:nvPr/>
        </p:nvSpPr>
        <p:spPr>
          <a:xfrm>
            <a:off x="392430" y="1076970"/>
            <a:ext cx="11437620" cy="5469959"/>
          </a:xfrm>
          <a:prstGeom prst="rect">
            <a:avLst/>
          </a:prstGeom>
        </p:spPr>
        <p:txBody>
          <a:bodyPr wrap="square">
            <a:spAutoFit/>
          </a:bodyPr>
          <a:lstStyle/>
          <a:p>
            <a:pPr>
              <a:lnSpc>
                <a:spcPct val="110000"/>
              </a:lnSpc>
            </a:pPr>
            <a:r>
              <a:rPr lang="en-US" altLang="zh-CN" sz="3200" b="1" dirty="0">
                <a:solidFill>
                  <a:srgbClr val="FF0000"/>
                </a:solidFill>
                <a:latin typeface="Times New Roman" panose="02020603050405020304" pitchFamily="18" charset="0"/>
                <a:cs typeface="Times New Roman" panose="02020603050405020304" pitchFamily="18" charset="0"/>
              </a:rPr>
              <a:t>worth</a:t>
            </a:r>
            <a:r>
              <a:rPr lang="zh-CN" altLang="en-US" sz="3200" b="1" dirty="0">
                <a:solidFill>
                  <a:srgbClr val="FF0000"/>
                </a:solidFill>
                <a:latin typeface="Times New Roman" panose="02020603050405020304" pitchFamily="18" charset="0"/>
                <a:cs typeface="Times New Roman" panose="02020603050405020304" pitchFamily="18" charset="0"/>
              </a:rPr>
              <a:t> </a:t>
            </a:r>
            <a:r>
              <a:rPr lang="zh-CN" altLang="en-US" sz="3200" b="1" i="1" dirty="0">
                <a:solidFill>
                  <a:srgbClr val="FF0000"/>
                </a:solidFill>
                <a:latin typeface="Times New Roman" panose="02020603050405020304" pitchFamily="18" charset="0"/>
                <a:cs typeface="Times New Roman" panose="02020603050405020304" pitchFamily="18" charset="0"/>
              </a:rPr>
              <a:t> </a:t>
            </a:r>
            <a:r>
              <a:rPr lang="en-US" altLang="zh-CN" sz="3200" b="1" i="1" dirty="0">
                <a:solidFill>
                  <a:srgbClr val="FF0000"/>
                </a:solidFill>
                <a:latin typeface="Times New Roman" panose="02020603050405020304" pitchFamily="18" charset="0"/>
                <a:cs typeface="Times New Roman" panose="02020603050405020304" pitchFamily="18" charset="0"/>
              </a:rPr>
              <a:t>n. </a:t>
            </a:r>
            <a:r>
              <a:rPr lang="zh-CN" altLang="en-US" sz="3200" b="1" dirty="0">
                <a:latin typeface="Times New Roman" panose="02020603050405020304" pitchFamily="18" charset="0"/>
                <a:cs typeface="Times New Roman" panose="02020603050405020304" pitchFamily="18" charset="0"/>
              </a:rPr>
              <a:t>价值；</a:t>
            </a:r>
            <a:r>
              <a:rPr lang="en-US" altLang="zh-CN" sz="3200" b="1" i="1" dirty="0">
                <a:solidFill>
                  <a:srgbClr val="FF0000"/>
                </a:solidFill>
                <a:latin typeface="Times New Roman" panose="02020603050405020304" pitchFamily="18" charset="0"/>
                <a:cs typeface="Times New Roman" panose="02020603050405020304" pitchFamily="18" charset="0"/>
              </a:rPr>
              <a:t>prep. </a:t>
            </a:r>
            <a:r>
              <a:rPr lang="zh-CN" altLang="en-US" sz="3200" b="1" dirty="0">
                <a:latin typeface="Times New Roman" panose="02020603050405020304" pitchFamily="18" charset="0"/>
                <a:cs typeface="Times New Roman" panose="02020603050405020304" pitchFamily="18" charset="0"/>
              </a:rPr>
              <a:t>值</a:t>
            </a:r>
            <a:r>
              <a:rPr lang="en-US" altLang="zh-CN" sz="3200" b="1" dirty="0">
                <a:latin typeface="+mj-ea"/>
                <a:ea typeface="+mj-ea"/>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钱；值得。</a:t>
            </a:r>
          </a:p>
          <a:p>
            <a:pPr>
              <a:lnSpc>
                <a:spcPct val="110000"/>
              </a:lnSpc>
            </a:pPr>
            <a:r>
              <a:rPr lang="en-US" altLang="zh-CN" sz="3200" b="1" dirty="0" err="1">
                <a:latin typeface="Times New Roman" panose="02020603050405020304" pitchFamily="18" charset="0"/>
                <a:cs typeface="Times New Roman" panose="02020603050405020304" pitchFamily="18" charset="0"/>
              </a:rPr>
              <a:t>eg</a:t>
            </a:r>
            <a:r>
              <a:rPr lang="en-US" altLang="zh-CN" sz="3200" b="1" dirty="0">
                <a:latin typeface="Times New Roman" panose="02020603050405020304" pitchFamily="18" charset="0"/>
                <a:cs typeface="Times New Roman" panose="02020603050405020304" pitchFamily="18" charset="0"/>
              </a:rPr>
              <a:t>  The thieves stole 1 million dollars’ </a:t>
            </a:r>
            <a:r>
              <a:rPr lang="en-US" altLang="zh-CN" sz="3200" b="1" dirty="0">
                <a:solidFill>
                  <a:srgbClr val="FF0000"/>
                </a:solidFill>
                <a:latin typeface="Times New Roman" panose="02020603050405020304" pitchFamily="18" charset="0"/>
                <a:cs typeface="Times New Roman" panose="02020603050405020304" pitchFamily="18" charset="0"/>
              </a:rPr>
              <a:t>worth </a:t>
            </a:r>
            <a:r>
              <a:rPr lang="en-US" altLang="zh-CN" sz="3200" b="1" dirty="0">
                <a:latin typeface="Times New Roman" panose="02020603050405020304" pitchFamily="18" charset="0"/>
                <a:cs typeface="Times New Roman" panose="02020603050405020304" pitchFamily="18" charset="0"/>
              </a:rPr>
              <a:t>of jewelry.</a:t>
            </a:r>
          </a:p>
          <a:p>
            <a:pPr>
              <a:lnSpc>
                <a:spcPct val="110000"/>
              </a:lnSpc>
            </a:pPr>
            <a:r>
              <a:rPr lang="en-US" altLang="zh-CN" sz="3200" b="1" dirty="0">
                <a:latin typeface="Times New Roman" panose="02020603050405020304" pitchFamily="18" charset="0"/>
                <a:cs typeface="Times New Roman" panose="02020603050405020304" pitchFamily="18" charset="0"/>
              </a:rPr>
              <a:t>      A lot of the small towns in the area are </a:t>
            </a:r>
            <a:r>
              <a:rPr lang="en-US" altLang="zh-CN" sz="3200" b="1" dirty="0">
                <a:solidFill>
                  <a:srgbClr val="FF0000"/>
                </a:solidFill>
                <a:latin typeface="Times New Roman" panose="02020603050405020304" pitchFamily="18" charset="0"/>
                <a:cs typeface="Times New Roman" panose="02020603050405020304" pitchFamily="18" charset="0"/>
              </a:rPr>
              <a:t>worth </a:t>
            </a:r>
            <a:r>
              <a:rPr lang="en-US" altLang="zh-CN" sz="3200" b="1" dirty="0">
                <a:latin typeface="Times New Roman" panose="02020603050405020304" pitchFamily="18" charset="0"/>
                <a:cs typeface="Times New Roman" panose="02020603050405020304" pitchFamily="18" charset="0"/>
              </a:rPr>
              <a:t>visiting.</a:t>
            </a:r>
          </a:p>
          <a:p>
            <a:pPr>
              <a:lnSpc>
                <a:spcPct val="110000"/>
              </a:lnSpc>
            </a:pPr>
            <a:r>
              <a:rPr lang="en-US" altLang="zh-CN" sz="3200" b="1" dirty="0">
                <a:solidFill>
                  <a:srgbClr val="FF0000"/>
                </a:solidFill>
                <a:latin typeface="Times New Roman" panose="02020603050405020304" pitchFamily="18" charset="0"/>
                <a:cs typeface="Times New Roman" panose="02020603050405020304" pitchFamily="18" charset="0"/>
              </a:rPr>
              <a:t>worthy</a:t>
            </a:r>
            <a:r>
              <a:rPr lang="zh-CN" altLang="en-US" sz="3200" b="1" dirty="0">
                <a:solidFill>
                  <a:srgbClr val="FF0000"/>
                </a:solidFill>
                <a:latin typeface="Times New Roman" panose="02020603050405020304" pitchFamily="18" charset="0"/>
                <a:cs typeface="Times New Roman" panose="02020603050405020304" pitchFamily="18" charset="0"/>
              </a:rPr>
              <a:t>  </a:t>
            </a:r>
            <a:r>
              <a:rPr lang="en-US" altLang="zh-CN" sz="3200" b="1" i="1" dirty="0">
                <a:solidFill>
                  <a:srgbClr val="FF0000"/>
                </a:solidFill>
                <a:latin typeface="Times New Roman" panose="02020603050405020304" pitchFamily="18" charset="0"/>
                <a:cs typeface="Times New Roman" panose="02020603050405020304" pitchFamily="18" charset="0"/>
              </a:rPr>
              <a:t>adj.</a:t>
            </a:r>
            <a:r>
              <a:rPr lang="en-US" altLang="zh-CN" sz="3200" b="1" dirty="0">
                <a:solidFill>
                  <a:srgbClr val="FF0000"/>
                </a:solidFill>
                <a:latin typeface="Times New Roman" panose="02020603050405020304" pitchFamily="18" charset="0"/>
                <a:cs typeface="Times New Roman" panose="02020603050405020304" pitchFamily="18" charset="0"/>
              </a:rPr>
              <a:t> </a:t>
            </a:r>
            <a:r>
              <a:rPr lang="zh-CN" altLang="en-US" sz="3200" b="1" dirty="0">
                <a:latin typeface="Times New Roman" panose="02020603050405020304" pitchFamily="18" charset="0"/>
                <a:cs typeface="Times New Roman" panose="02020603050405020304" pitchFamily="18" charset="0"/>
              </a:rPr>
              <a:t>值得尊敬的，值得的。</a:t>
            </a:r>
            <a:endParaRPr lang="en-US" altLang="zh-CN" sz="3200" b="1" dirty="0">
              <a:latin typeface="Times New Roman" panose="020206030504050203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cs typeface="Times New Roman" panose="02020603050405020304" pitchFamily="18" charset="0"/>
              </a:rPr>
              <a:t>be worthy of </a:t>
            </a:r>
            <a:r>
              <a:rPr lang="en-US" altLang="zh-CN" sz="3200" b="1" dirty="0" err="1">
                <a:latin typeface="Times New Roman" panose="02020603050405020304" pitchFamily="18" charset="0"/>
                <a:cs typeface="Times New Roman" panose="02020603050405020304" pitchFamily="18" charset="0"/>
              </a:rPr>
              <a:t>sth</a:t>
            </a:r>
            <a:r>
              <a:rPr lang="en-US" altLang="zh-CN" sz="3200" b="1" dirty="0">
                <a:latin typeface="Times New Roman" panose="02020603050405020304" pitchFamily="18" charset="0"/>
                <a:cs typeface="Times New Roman" panose="02020603050405020304" pitchFamily="18" charset="0"/>
              </a:rPr>
              <a:t>., be worthy to do </a:t>
            </a:r>
            <a:r>
              <a:rPr lang="en-US" altLang="zh-CN" sz="3200" b="1" dirty="0" err="1">
                <a:latin typeface="Times New Roman" panose="02020603050405020304" pitchFamily="18" charset="0"/>
                <a:cs typeface="Times New Roman" panose="02020603050405020304" pitchFamily="18" charset="0"/>
              </a:rPr>
              <a:t>sth</a:t>
            </a:r>
            <a:r>
              <a:rPr lang="en-US" altLang="zh-CN" sz="3200" b="1" dirty="0">
                <a:latin typeface="Times New Roman" panose="02020603050405020304" pitchFamily="18" charset="0"/>
                <a:cs typeface="Times New Roman" panose="02020603050405020304" pitchFamily="18" charset="0"/>
              </a:rPr>
              <a:t>.</a:t>
            </a:r>
            <a:endParaRPr lang="zh-CN" altLang="en-US" sz="3200" b="1" dirty="0">
              <a:latin typeface="Times New Roman" panose="02020603050405020304" pitchFamily="18" charset="0"/>
              <a:cs typeface="Times New Roman" panose="02020603050405020304" pitchFamily="18" charset="0"/>
            </a:endParaRPr>
          </a:p>
          <a:p>
            <a:pPr>
              <a:lnSpc>
                <a:spcPct val="110000"/>
              </a:lnSpc>
            </a:pPr>
            <a:r>
              <a:rPr lang="en-US" altLang="zh-CN" sz="3200" b="1" dirty="0" err="1">
                <a:latin typeface="Times New Roman" panose="02020603050405020304" pitchFamily="18" charset="0"/>
                <a:cs typeface="Times New Roman" panose="02020603050405020304" pitchFamily="18" charset="0"/>
              </a:rPr>
              <a:t>eg</a:t>
            </a:r>
            <a:r>
              <a:rPr lang="en-US" altLang="zh-CN" sz="3200" b="1" dirty="0">
                <a:latin typeface="Times New Roman" panose="02020603050405020304" pitchFamily="18" charset="0"/>
                <a:cs typeface="Times New Roman" panose="02020603050405020304" pitchFamily="18" charset="0"/>
              </a:rPr>
              <a:t>  Two points in this report are especially </a:t>
            </a:r>
            <a:r>
              <a:rPr lang="en-US" altLang="zh-CN" sz="3200" b="1" dirty="0">
                <a:solidFill>
                  <a:srgbClr val="FF0000"/>
                </a:solidFill>
                <a:latin typeface="Times New Roman" panose="02020603050405020304" pitchFamily="18" charset="0"/>
                <a:cs typeface="Times New Roman" panose="02020603050405020304" pitchFamily="18" charset="0"/>
              </a:rPr>
              <a:t>worthy</a:t>
            </a:r>
            <a:r>
              <a:rPr lang="en-US" altLang="zh-CN" sz="3200" b="1" dirty="0">
                <a:latin typeface="Times New Roman" panose="02020603050405020304" pitchFamily="18" charset="0"/>
                <a:cs typeface="Times New Roman" panose="02020603050405020304" pitchFamily="18" charset="0"/>
              </a:rPr>
              <a:t> of notice.</a:t>
            </a:r>
          </a:p>
          <a:p>
            <a:pPr>
              <a:lnSpc>
                <a:spcPct val="110000"/>
              </a:lnSpc>
            </a:pPr>
            <a:r>
              <a:rPr lang="en-US" altLang="zh-CN" sz="3200" b="1" dirty="0">
                <a:solidFill>
                  <a:srgbClr val="FF0000"/>
                </a:solidFill>
                <a:latin typeface="Times New Roman" panose="02020603050405020304" pitchFamily="18" charset="0"/>
                <a:cs typeface="Times New Roman" panose="02020603050405020304" pitchFamily="18" charset="0"/>
              </a:rPr>
              <a:t>worthwhile</a:t>
            </a:r>
            <a:r>
              <a:rPr lang="zh-CN" altLang="en-US" sz="3200" b="1" dirty="0">
                <a:solidFill>
                  <a:srgbClr val="FF0000"/>
                </a:solidFill>
                <a:latin typeface="Times New Roman" panose="02020603050405020304" pitchFamily="18" charset="0"/>
                <a:cs typeface="Times New Roman" panose="02020603050405020304" pitchFamily="18" charset="0"/>
              </a:rPr>
              <a:t>  </a:t>
            </a:r>
            <a:r>
              <a:rPr lang="en-US" altLang="zh-CN" sz="3200" b="1" i="1" dirty="0">
                <a:solidFill>
                  <a:srgbClr val="FF0000"/>
                </a:solidFill>
                <a:latin typeface="Times New Roman" panose="02020603050405020304" pitchFamily="18" charset="0"/>
                <a:cs typeface="Times New Roman" panose="02020603050405020304" pitchFamily="18" charset="0"/>
              </a:rPr>
              <a:t>adj. </a:t>
            </a:r>
            <a:r>
              <a:rPr lang="zh-CN" altLang="en-US" sz="3200" b="1" dirty="0">
                <a:latin typeface="Times New Roman" panose="02020603050405020304" pitchFamily="18" charset="0"/>
                <a:cs typeface="Times New Roman" panose="02020603050405020304" pitchFamily="18" charset="0"/>
              </a:rPr>
              <a:t>值得的，值得花费时间</a:t>
            </a: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或精力</a:t>
            </a: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的，可作定语、宾语补足语或表语。</a:t>
            </a:r>
            <a:r>
              <a:rPr lang="en-US" altLang="zh-CN" sz="3200" b="1" dirty="0">
                <a:latin typeface="Times New Roman" panose="02020603050405020304" pitchFamily="18" charset="0"/>
                <a:cs typeface="Times New Roman" panose="02020603050405020304" pitchFamily="18" charset="0"/>
              </a:rPr>
              <a:t>It is worthwhile doing/to do </a:t>
            </a:r>
            <a:r>
              <a:rPr lang="en-US" altLang="zh-CN" sz="3200" b="1" dirty="0" err="1">
                <a:latin typeface="Times New Roman" panose="02020603050405020304" pitchFamily="18" charset="0"/>
                <a:cs typeface="Times New Roman" panose="02020603050405020304" pitchFamily="18" charset="0"/>
              </a:rPr>
              <a:t>sth</a:t>
            </a:r>
            <a:r>
              <a:rPr lang="en-US" altLang="zh-CN" sz="3200" b="1" dirty="0">
                <a:latin typeface="Times New Roman" panose="02020603050405020304" pitchFamily="18" charset="0"/>
                <a:cs typeface="Times New Roman" panose="02020603050405020304" pitchFamily="18" charset="0"/>
              </a:rPr>
              <a:t>.</a:t>
            </a:r>
            <a:endParaRPr lang="zh-CN" altLang="en-US" sz="3200" b="1" dirty="0">
              <a:latin typeface="Times New Roman" panose="02020603050405020304" pitchFamily="18" charset="0"/>
              <a:cs typeface="Times New Roman" panose="02020603050405020304" pitchFamily="18" charset="0"/>
            </a:endParaRPr>
          </a:p>
          <a:p>
            <a:pPr>
              <a:lnSpc>
                <a:spcPct val="110000"/>
              </a:lnSpc>
            </a:pPr>
            <a:r>
              <a:rPr lang="en-US" altLang="zh-CN" sz="3200" b="1" dirty="0" err="1">
                <a:latin typeface="Times New Roman" panose="02020603050405020304" pitchFamily="18" charset="0"/>
                <a:cs typeface="Times New Roman" panose="02020603050405020304" pitchFamily="18" charset="0"/>
              </a:rPr>
              <a:t>eg</a:t>
            </a:r>
            <a:r>
              <a:rPr lang="en-US" altLang="zh-CN" sz="3200" b="1" dirty="0">
                <a:latin typeface="Times New Roman" panose="02020603050405020304" pitchFamily="18" charset="0"/>
                <a:cs typeface="Times New Roman" panose="02020603050405020304" pitchFamily="18" charset="0"/>
              </a:rPr>
              <a:t>  We decided to give the money to a </a:t>
            </a:r>
            <a:r>
              <a:rPr lang="en-US" altLang="zh-CN" sz="3200" b="1" dirty="0">
                <a:solidFill>
                  <a:srgbClr val="FF0000"/>
                </a:solidFill>
                <a:latin typeface="Times New Roman" panose="02020603050405020304" pitchFamily="18" charset="0"/>
                <a:cs typeface="Times New Roman" panose="02020603050405020304" pitchFamily="18" charset="0"/>
              </a:rPr>
              <a:t>worthwhile</a:t>
            </a:r>
            <a:r>
              <a:rPr lang="en-US" altLang="zh-CN" sz="3200" b="1" dirty="0">
                <a:latin typeface="Times New Roman" panose="02020603050405020304" pitchFamily="18" charset="0"/>
                <a:cs typeface="Times New Roman" panose="02020603050405020304" pitchFamily="18" charset="0"/>
              </a:rPr>
              <a:t> cause.</a:t>
            </a:r>
          </a:p>
          <a:p>
            <a:pPr>
              <a:lnSpc>
                <a:spcPct val="110000"/>
              </a:lnSpc>
            </a:pPr>
            <a:r>
              <a:rPr lang="en-US" altLang="zh-CN" sz="3200" b="1" dirty="0">
                <a:latin typeface="Times New Roman" panose="02020603050405020304" pitchFamily="18" charset="0"/>
                <a:cs typeface="Times New Roman" panose="02020603050405020304" pitchFamily="18" charset="0"/>
              </a:rPr>
              <a:t>      It is </a:t>
            </a:r>
            <a:r>
              <a:rPr lang="en-US" altLang="zh-CN" sz="3200" b="1" dirty="0">
                <a:solidFill>
                  <a:srgbClr val="FF0000"/>
                </a:solidFill>
                <a:latin typeface="Times New Roman" panose="02020603050405020304" pitchFamily="18" charset="0"/>
                <a:cs typeface="Times New Roman" panose="02020603050405020304" pitchFamily="18" charset="0"/>
              </a:rPr>
              <a:t>worthwhile</a:t>
            </a:r>
            <a:r>
              <a:rPr lang="en-US" altLang="zh-CN" sz="3200" b="1" dirty="0">
                <a:latin typeface="Times New Roman" panose="02020603050405020304" pitchFamily="18" charset="0"/>
                <a:cs typeface="Times New Roman" panose="02020603050405020304" pitchFamily="18" charset="0"/>
              </a:rPr>
              <a:t> continuing with the project.</a:t>
            </a:r>
          </a:p>
        </p:txBody>
      </p:sp>
    </p:spTree>
    <p:extLst>
      <p:ext uri="{BB962C8B-B14F-4D97-AF65-F5344CB8AC3E}">
        <p14:creationId xmlns:p14="http://schemas.microsoft.com/office/powerpoint/2010/main" val="2001690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ipe(down)">
                                      <p:cBhvr>
                                        <p:cTn id="10" dur="500"/>
                                        <p:tgtEl>
                                          <p:spTgt spid="4">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wipe(down)">
                                      <p:cBhvr>
                                        <p:cTn id="13" dur="500"/>
                                        <p:tgtEl>
                                          <p:spTgt spid="4">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wipe(down)">
                                      <p:cBhvr>
                                        <p:cTn id="18" dur="500"/>
                                        <p:tgtEl>
                                          <p:spTgt spid="4">
                                            <p:txEl>
                                              <p:pRg st="3" end="3"/>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wipe(down)">
                                      <p:cBhvr>
                                        <p:cTn id="21" dur="500"/>
                                        <p:tgtEl>
                                          <p:spTgt spid="4">
                                            <p:txEl>
                                              <p:pRg st="4" end="4"/>
                                            </p:txEl>
                                          </p:spTgt>
                                        </p:tgtEl>
                                      </p:cBhvr>
                                    </p:animEffect>
                                  </p:childTnLst>
                                </p:cTn>
                              </p:par>
                              <p:par>
                                <p:cTn id="22" presetID="22" presetClass="entr" presetSubtype="4" fill="hold" nodeType="withEffect">
                                  <p:stCondLst>
                                    <p:cond delay="0"/>
                                  </p:stCondLst>
                                  <p:childTnLst>
                                    <p:set>
                                      <p:cBhvr>
                                        <p:cTn id="23" dur="1" fill="hold">
                                          <p:stCondLst>
                                            <p:cond delay="0"/>
                                          </p:stCondLst>
                                        </p:cTn>
                                        <p:tgtEl>
                                          <p:spTgt spid="4">
                                            <p:txEl>
                                              <p:pRg st="5" end="5"/>
                                            </p:txEl>
                                          </p:spTgt>
                                        </p:tgtEl>
                                        <p:attrNameLst>
                                          <p:attrName>style.visibility</p:attrName>
                                        </p:attrNameLst>
                                      </p:cBhvr>
                                      <p:to>
                                        <p:strVal val="visible"/>
                                      </p:to>
                                    </p:set>
                                    <p:animEffect transition="in" filter="wipe(down)">
                                      <p:cBhvr>
                                        <p:cTn id="24" dur="500"/>
                                        <p:tgtEl>
                                          <p:spTgt spid="4">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animEffect transition="in" filter="wipe(down)">
                                      <p:cBhvr>
                                        <p:cTn id="29" dur="500"/>
                                        <p:tgtEl>
                                          <p:spTgt spid="4">
                                            <p:txEl>
                                              <p:pRg st="6" end="6"/>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wipe(down)">
                                      <p:cBhvr>
                                        <p:cTn id="32" dur="500"/>
                                        <p:tgtEl>
                                          <p:spTgt spid="4">
                                            <p:txEl>
                                              <p:pRg st="7" end="7"/>
                                            </p:txEl>
                                          </p:spTgt>
                                        </p:tgtEl>
                                      </p:cBhvr>
                                    </p:animEffect>
                                  </p:childTnLst>
                                </p:cTn>
                              </p:par>
                              <p:par>
                                <p:cTn id="33" presetID="22" presetClass="entr" presetSubtype="4" fill="hold" nodeType="withEffect">
                                  <p:stCondLst>
                                    <p:cond delay="0"/>
                                  </p:stCondLst>
                                  <p:childTnLst>
                                    <p:set>
                                      <p:cBhvr>
                                        <p:cTn id="34" dur="1" fill="hold">
                                          <p:stCondLst>
                                            <p:cond delay="0"/>
                                          </p:stCondLst>
                                        </p:cTn>
                                        <p:tgtEl>
                                          <p:spTgt spid="4">
                                            <p:txEl>
                                              <p:pRg st="8" end="8"/>
                                            </p:txEl>
                                          </p:spTgt>
                                        </p:tgtEl>
                                        <p:attrNameLst>
                                          <p:attrName>style.visibility</p:attrName>
                                        </p:attrNameLst>
                                      </p:cBhvr>
                                      <p:to>
                                        <p:strVal val="visible"/>
                                      </p:to>
                                    </p:set>
                                    <p:animEffect transition="in" filter="wipe(down)">
                                      <p:cBhvr>
                                        <p:cTn id="35"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00150" y="1594823"/>
            <a:ext cx="9612630" cy="3193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450850" indent="-450850">
              <a:lnSpc>
                <a:spcPct val="120000"/>
              </a:lnSpc>
            </a:pP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0000FF"/>
                </a:solidFill>
                <a:latin typeface="Times New Roman" panose="02020603050405020304" pitchFamily="18" charset="0"/>
                <a:cs typeface="Times New Roman" panose="02020603050405020304" pitchFamily="18" charset="0"/>
              </a:rPr>
              <a:t>语境应用</a:t>
            </a: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0000FF"/>
                </a:solidFill>
                <a:latin typeface="Times New Roman" panose="02020603050405020304" pitchFamily="18" charset="0"/>
                <a:cs typeface="Times New Roman" panose="02020603050405020304" pitchFamily="18" charset="0"/>
              </a:rPr>
              <a:t>完成句子。</a:t>
            </a:r>
            <a:endParaRPr lang="en-US" altLang="zh-CN" sz="3200" b="1" dirty="0">
              <a:solidFill>
                <a:srgbClr val="0000FF"/>
              </a:solidFill>
              <a:latin typeface="Times New Roman" panose="02020603050405020304" pitchFamily="18" charset="0"/>
              <a:cs typeface="Times New Roman" panose="02020603050405020304" pitchFamily="18" charset="0"/>
            </a:endParaRPr>
          </a:p>
          <a:p>
            <a:pPr marL="450850" indent="-450850">
              <a:lnSpc>
                <a:spcPct val="120000"/>
              </a:lnSpc>
            </a:pPr>
            <a:r>
              <a:rPr lang="en-US" altLang="zh-CN" sz="3200" b="1" dirty="0">
                <a:latin typeface="Times New Roman" panose="02020603050405020304" pitchFamily="18" charset="0"/>
                <a:cs typeface="Times New Roman" panose="02020603050405020304" pitchFamily="18" charset="0"/>
              </a:rPr>
              <a:t>1) The house is _________ a lot of money.</a:t>
            </a:r>
          </a:p>
          <a:p>
            <a:pPr marL="450850" indent="-450850">
              <a:lnSpc>
                <a:spcPct val="120000"/>
              </a:lnSpc>
            </a:pPr>
            <a:r>
              <a:rPr lang="en-US" altLang="zh-CN" sz="3200" b="1" dirty="0">
                <a:latin typeface="Times New Roman" panose="02020603050405020304" pitchFamily="18" charset="0"/>
                <a:cs typeface="Times New Roman" panose="02020603050405020304" pitchFamily="18" charset="0"/>
              </a:rPr>
              <a:t>2) He who does his duty is __________ of praising / to be praised.</a:t>
            </a:r>
          </a:p>
          <a:p>
            <a:pPr marL="450850" indent="-450850">
              <a:lnSpc>
                <a:spcPct val="120000"/>
              </a:lnSpc>
            </a:pPr>
            <a:r>
              <a:rPr lang="en-US" altLang="zh-CN" sz="3200" b="1" dirty="0">
                <a:latin typeface="Times New Roman" panose="02020603050405020304" pitchFamily="18" charset="0"/>
                <a:cs typeface="Times New Roman" panose="02020603050405020304" pitchFamily="18" charset="0"/>
              </a:rPr>
              <a:t>3) The smile on the girl’s face made it all __________. </a:t>
            </a:r>
            <a:r>
              <a:rPr lang="zh-CN" altLang="en-US" sz="3200" b="1" dirty="0">
                <a:latin typeface="Times New Roman" panose="02020603050405020304" pitchFamily="18" charset="0"/>
                <a:cs typeface="Times New Roman" panose="02020603050405020304" pitchFamily="18" charset="0"/>
              </a:rPr>
              <a:t>　</a:t>
            </a:r>
          </a:p>
        </p:txBody>
      </p:sp>
      <p:sp>
        <p:nvSpPr>
          <p:cNvPr id="236548" name="Rectangle 4"/>
          <p:cNvSpPr>
            <a:spLocks noChangeArrowheads="1"/>
          </p:cNvSpPr>
          <p:nvPr/>
        </p:nvSpPr>
        <p:spPr bwMode="auto">
          <a:xfrm>
            <a:off x="4224265" y="2202729"/>
            <a:ext cx="1233030" cy="631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worth</a:t>
            </a:r>
            <a:endParaRPr lang="en-US" altLang="zh-CN" sz="3200" b="1" dirty="0">
              <a:solidFill>
                <a:srgbClr val="000000"/>
              </a:solidFill>
              <a:latin typeface="Times New Roman" panose="02020603050405020304" pitchFamily="18" charset="0"/>
              <a:cs typeface="Times New Roman" panose="02020603050405020304" pitchFamily="18" charset="0"/>
            </a:endParaRPr>
          </a:p>
        </p:txBody>
      </p:sp>
      <p:sp>
        <p:nvSpPr>
          <p:cNvPr id="236549" name="Rectangle 5"/>
          <p:cNvSpPr>
            <a:spLocks noChangeArrowheads="1"/>
          </p:cNvSpPr>
          <p:nvPr/>
        </p:nvSpPr>
        <p:spPr bwMode="auto">
          <a:xfrm>
            <a:off x="6157514" y="2790160"/>
            <a:ext cx="1438214" cy="631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worthy</a:t>
            </a:r>
            <a:endParaRPr lang="en-US" altLang="zh-CN" sz="3200" b="1" dirty="0">
              <a:solidFill>
                <a:srgbClr val="000000"/>
              </a:solidFill>
              <a:latin typeface="Times New Roman" panose="02020603050405020304" pitchFamily="18" charset="0"/>
              <a:cs typeface="Times New Roman" panose="02020603050405020304" pitchFamily="18" charset="0"/>
            </a:endParaRPr>
          </a:p>
        </p:txBody>
      </p:sp>
      <p:sp>
        <p:nvSpPr>
          <p:cNvPr id="8" name="Rectangle 5"/>
          <p:cNvSpPr>
            <a:spLocks noChangeArrowheads="1"/>
          </p:cNvSpPr>
          <p:nvPr/>
        </p:nvSpPr>
        <p:spPr bwMode="auto">
          <a:xfrm>
            <a:off x="8351091" y="3942963"/>
            <a:ext cx="2167581" cy="631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worthwhile</a:t>
            </a:r>
          </a:p>
        </p:txBody>
      </p:sp>
    </p:spTree>
    <p:extLst>
      <p:ext uri="{BB962C8B-B14F-4D97-AF65-F5344CB8AC3E}">
        <p14:creationId xmlns:p14="http://schemas.microsoft.com/office/powerpoint/2010/main" val="34295257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36548"/>
                                        </p:tgtEl>
                                        <p:attrNameLst>
                                          <p:attrName>style.visibility</p:attrName>
                                        </p:attrNameLst>
                                      </p:cBhvr>
                                      <p:to>
                                        <p:strVal val="visible"/>
                                      </p:to>
                                    </p:set>
                                    <p:animEffect transition="in" filter="randombar(horizontal)">
                                      <p:cBhvr>
                                        <p:cTn id="7" dur="500"/>
                                        <p:tgtEl>
                                          <p:spTgt spid="2365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36549"/>
                                        </p:tgtEl>
                                        <p:attrNameLst>
                                          <p:attrName>style.visibility</p:attrName>
                                        </p:attrNameLst>
                                      </p:cBhvr>
                                      <p:to>
                                        <p:strVal val="visible"/>
                                      </p:to>
                                    </p:set>
                                    <p:animEffect transition="in" filter="randombar(horizontal)">
                                      <p:cBhvr>
                                        <p:cTn id="12" dur="500"/>
                                        <p:tgtEl>
                                          <p:spTgt spid="23654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48" grpId="0"/>
      <p:bldP spid="236549"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FCE038A4-F000-45E3-B38C-AE2B52270AA0}"/>
              </a:ext>
            </a:extLst>
          </p:cNvPr>
          <p:cNvSpPr txBox="1"/>
          <p:nvPr/>
        </p:nvSpPr>
        <p:spPr>
          <a:xfrm>
            <a:off x="0" y="0"/>
            <a:ext cx="628650" cy="923330"/>
          </a:xfrm>
          <a:prstGeom prst="rect">
            <a:avLst/>
          </a:prstGeom>
          <a:solidFill>
            <a:srgbClr val="66FF66"/>
          </a:solidFill>
        </p:spPr>
        <p:txBody>
          <a:bodyPr wrap="square" rtlCol="0">
            <a:spAutoFit/>
          </a:bodyPr>
          <a:lstStyle/>
          <a:p>
            <a:r>
              <a:rPr lang="en-US" altLang="zh-CN" sz="5400" b="1" dirty="0">
                <a:solidFill>
                  <a:srgbClr val="7030A0"/>
                </a:solidFill>
              </a:rPr>
              <a:t>8</a:t>
            </a:r>
            <a:endParaRPr lang="zh-CN" altLang="en-US" sz="5400" b="1" dirty="0">
              <a:solidFill>
                <a:srgbClr val="7030A0"/>
              </a:solidFill>
            </a:endParaRPr>
          </a:p>
        </p:txBody>
      </p:sp>
      <p:sp>
        <p:nvSpPr>
          <p:cNvPr id="5" name="TextBox 4"/>
          <p:cNvSpPr txBox="1"/>
          <p:nvPr/>
        </p:nvSpPr>
        <p:spPr>
          <a:xfrm>
            <a:off x="1271451" y="461665"/>
            <a:ext cx="8569235" cy="523220"/>
          </a:xfrm>
          <a:prstGeom prst="rect">
            <a:avLst/>
          </a:prstGeom>
          <a:noFill/>
        </p:spPr>
        <p:txBody>
          <a:bodyPr wrap="square" rtlCol="0">
            <a:spAutoFit/>
          </a:bodyPr>
          <a:lstStyle/>
          <a:p>
            <a:r>
              <a:rPr lang="en-US" altLang="zh-CN" sz="2800" b="1" dirty="0"/>
              <a:t>forgive sb. for (doing) </a:t>
            </a:r>
            <a:r>
              <a:rPr lang="en-US" altLang="zh-CN" sz="2800" b="1" dirty="0" err="1"/>
              <a:t>sth</a:t>
            </a:r>
            <a:r>
              <a:rPr lang="en-US" altLang="zh-CN" sz="2800" b="1" dirty="0"/>
              <a:t>. </a:t>
            </a:r>
            <a:r>
              <a:rPr lang="zh-CN" altLang="en-US" sz="2800" b="1" dirty="0"/>
              <a:t>原谅某人做某事</a:t>
            </a:r>
          </a:p>
        </p:txBody>
      </p:sp>
      <p:sp>
        <p:nvSpPr>
          <p:cNvPr id="12" name="TextBox 11"/>
          <p:cNvSpPr txBox="1"/>
          <p:nvPr/>
        </p:nvSpPr>
        <p:spPr>
          <a:xfrm>
            <a:off x="1271451" y="1310750"/>
            <a:ext cx="9927772" cy="523220"/>
          </a:xfrm>
          <a:prstGeom prst="rect">
            <a:avLst/>
          </a:prstGeom>
          <a:noFill/>
        </p:spPr>
        <p:txBody>
          <a:bodyPr wrap="square" rtlCol="0">
            <a:spAutoFit/>
          </a:bodyPr>
          <a:lstStyle/>
          <a:p>
            <a:r>
              <a:rPr lang="en-US" altLang="zh-CN" sz="2800" b="1" dirty="0"/>
              <a:t>I hope you can ____________________________________________.</a:t>
            </a:r>
            <a:endParaRPr lang="zh-CN" altLang="en-US" sz="2800" b="1" dirty="0"/>
          </a:p>
        </p:txBody>
      </p:sp>
      <p:sp>
        <p:nvSpPr>
          <p:cNvPr id="13" name="TextBox 12"/>
          <p:cNvSpPr txBox="1"/>
          <p:nvPr/>
        </p:nvSpPr>
        <p:spPr>
          <a:xfrm>
            <a:off x="1423850" y="1835139"/>
            <a:ext cx="8569235" cy="523220"/>
          </a:xfrm>
          <a:prstGeom prst="rect">
            <a:avLst/>
          </a:prstGeom>
          <a:noFill/>
        </p:spPr>
        <p:txBody>
          <a:bodyPr wrap="square" rtlCol="0">
            <a:spAutoFit/>
          </a:bodyPr>
          <a:lstStyle/>
          <a:p>
            <a:r>
              <a:rPr lang="zh-CN" altLang="en-US" sz="2800" b="1" dirty="0"/>
              <a:t>我希望你能够原谅我没有遵守诺言。</a:t>
            </a:r>
          </a:p>
        </p:txBody>
      </p:sp>
      <p:sp>
        <p:nvSpPr>
          <p:cNvPr id="11" name="TextBox 10"/>
          <p:cNvSpPr txBox="1"/>
          <p:nvPr/>
        </p:nvSpPr>
        <p:spPr>
          <a:xfrm>
            <a:off x="3831770" y="1249195"/>
            <a:ext cx="7019110" cy="584775"/>
          </a:xfrm>
          <a:prstGeom prst="rect">
            <a:avLst/>
          </a:prstGeom>
          <a:noFill/>
        </p:spPr>
        <p:txBody>
          <a:bodyPr wrap="square" rtlCol="0">
            <a:spAutoFit/>
          </a:bodyPr>
          <a:lstStyle/>
          <a:p>
            <a:r>
              <a:rPr lang="en-US" altLang="zh-CN" sz="3200" b="1" dirty="0">
                <a:solidFill>
                  <a:srgbClr val="FF0000"/>
                </a:solidFill>
              </a:rPr>
              <a:t>forgive me for not keeping my word</a:t>
            </a:r>
            <a:endParaRPr lang="zh-CN" altLang="en-US" sz="3200" b="1" dirty="0">
              <a:solidFill>
                <a:srgbClr val="FF0000"/>
              </a:solidFill>
            </a:endParaRPr>
          </a:p>
        </p:txBody>
      </p:sp>
      <p:sp>
        <p:nvSpPr>
          <p:cNvPr id="15" name="TextBox 14"/>
          <p:cNvSpPr txBox="1"/>
          <p:nvPr/>
        </p:nvSpPr>
        <p:spPr>
          <a:xfrm>
            <a:off x="1271451" y="2486408"/>
            <a:ext cx="10432869" cy="523220"/>
          </a:xfrm>
          <a:prstGeom prst="rect">
            <a:avLst/>
          </a:prstGeom>
          <a:noFill/>
        </p:spPr>
        <p:txBody>
          <a:bodyPr wrap="square" rtlCol="0">
            <a:spAutoFit/>
          </a:bodyPr>
          <a:lstStyle/>
          <a:p>
            <a:r>
              <a:rPr lang="en-US" altLang="zh-CN" sz="2800" b="1" dirty="0"/>
              <a:t>forgiveness n. </a:t>
            </a:r>
            <a:r>
              <a:rPr lang="zh-CN" altLang="en-US" sz="2800" b="1" dirty="0"/>
              <a:t>原谅  请求某人的原谅  </a:t>
            </a:r>
            <a:r>
              <a:rPr lang="en-US" altLang="zh-CN" sz="2800" b="1" dirty="0"/>
              <a:t>ask for one’s forgiveness</a:t>
            </a:r>
            <a:endParaRPr lang="zh-CN" altLang="en-US" sz="2800" b="1" dirty="0"/>
          </a:p>
        </p:txBody>
      </p:sp>
      <p:sp>
        <p:nvSpPr>
          <p:cNvPr id="17" name="TextBox 16"/>
          <p:cNvSpPr txBox="1"/>
          <p:nvPr/>
        </p:nvSpPr>
        <p:spPr>
          <a:xfrm>
            <a:off x="1423850" y="3180614"/>
            <a:ext cx="8569235" cy="523220"/>
          </a:xfrm>
          <a:prstGeom prst="rect">
            <a:avLst/>
          </a:prstGeom>
          <a:noFill/>
        </p:spPr>
        <p:txBody>
          <a:bodyPr wrap="square" rtlCol="0">
            <a:spAutoFit/>
          </a:bodyPr>
          <a:lstStyle/>
          <a:p>
            <a:r>
              <a:rPr lang="zh-CN" altLang="en-US" sz="2800" b="1" dirty="0"/>
              <a:t>他们为自己粗鲁的行为而请求他的原谅。</a:t>
            </a:r>
          </a:p>
        </p:txBody>
      </p:sp>
      <p:sp>
        <p:nvSpPr>
          <p:cNvPr id="18" name="TextBox 17"/>
          <p:cNvSpPr txBox="1"/>
          <p:nvPr/>
        </p:nvSpPr>
        <p:spPr>
          <a:xfrm>
            <a:off x="1336765" y="3866716"/>
            <a:ext cx="9927772" cy="523220"/>
          </a:xfrm>
          <a:prstGeom prst="rect">
            <a:avLst/>
          </a:prstGeom>
          <a:noFill/>
        </p:spPr>
        <p:txBody>
          <a:bodyPr wrap="square" rtlCol="0">
            <a:spAutoFit/>
          </a:bodyPr>
          <a:lstStyle/>
          <a:p>
            <a:r>
              <a:rPr lang="en-US" altLang="zh-CN" sz="2800" b="1" dirty="0"/>
              <a:t>They asked for his forgiveness for their rude </a:t>
            </a:r>
            <a:r>
              <a:rPr lang="en-US" altLang="zh-CN" sz="2800" b="1" dirty="0" err="1"/>
              <a:t>behaviour</a:t>
            </a:r>
            <a:r>
              <a:rPr lang="en-US" altLang="zh-CN" sz="2800" b="1" dirty="0"/>
              <a:t>. </a:t>
            </a:r>
            <a:endParaRPr lang="zh-CN" altLang="en-US"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down)">
                                      <p:cBhvr>
                                        <p:cTn id="20" dur="5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down)">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down)">
                                      <p:cBhvr>
                                        <p:cTn id="3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1" grpId="0"/>
      <p:bldP spid="15" grpId="0"/>
      <p:bldP spid="17"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7C40B295-BAF5-4E56-8D56-04F64FBA38D5}"/>
              </a:ext>
            </a:extLst>
          </p:cNvPr>
          <p:cNvSpPr/>
          <p:nvPr/>
        </p:nvSpPr>
        <p:spPr>
          <a:xfrm>
            <a:off x="575035" y="782239"/>
            <a:ext cx="10973839" cy="642227"/>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ea typeface="+mn-ea"/>
                <a:cs typeface="Times New Roman" panose="02020603050405020304" pitchFamily="18" charset="0"/>
              </a:rPr>
              <a:t>opinion n. </a:t>
            </a:r>
            <a:r>
              <a:rPr lang="zh-CN" altLang="en-US" sz="3200" dirty="0">
                <a:ea typeface="+mn-ea"/>
                <a:cs typeface="Times New Roman" panose="02020603050405020304" pitchFamily="18" charset="0"/>
              </a:rPr>
              <a:t>意见，想法</a:t>
            </a:r>
            <a:endParaRPr lang="en-US" altLang="zh-CN" sz="3200" dirty="0">
              <a:ea typeface="+mn-ea"/>
              <a:cs typeface="Times New Roman" panose="02020603050405020304" pitchFamily="18" charset="0"/>
            </a:endParaRPr>
          </a:p>
        </p:txBody>
      </p:sp>
      <p:sp>
        <p:nvSpPr>
          <p:cNvPr id="4" name="文本框 3">
            <a:extLst>
              <a:ext uri="{FF2B5EF4-FFF2-40B4-BE49-F238E27FC236}">
                <a16:creationId xmlns:a16="http://schemas.microsoft.com/office/drawing/2014/main" id="{36A57CFF-8525-46A5-83ED-114F4B5E6B30}"/>
              </a:ext>
            </a:extLst>
          </p:cNvPr>
          <p:cNvSpPr txBox="1"/>
          <p:nvPr/>
        </p:nvSpPr>
        <p:spPr>
          <a:xfrm>
            <a:off x="0" y="0"/>
            <a:ext cx="1150070" cy="923330"/>
          </a:xfrm>
          <a:prstGeom prst="rect">
            <a:avLst/>
          </a:prstGeom>
          <a:solidFill>
            <a:srgbClr val="66FF66"/>
          </a:solidFill>
        </p:spPr>
        <p:txBody>
          <a:bodyPr wrap="square" rtlCol="0">
            <a:spAutoFit/>
          </a:bodyPr>
          <a:lstStyle/>
          <a:p>
            <a:r>
              <a:rPr lang="en-US" altLang="zh-CN" sz="5400" b="1" dirty="0">
                <a:solidFill>
                  <a:srgbClr val="7030A0"/>
                </a:solidFill>
              </a:rPr>
              <a:t>9</a:t>
            </a:r>
            <a:endParaRPr lang="zh-CN" altLang="en-US" sz="5400" b="1" dirty="0">
              <a:solidFill>
                <a:srgbClr val="7030A0"/>
              </a:solidFill>
            </a:endParaRPr>
          </a:p>
        </p:txBody>
      </p:sp>
      <p:sp>
        <p:nvSpPr>
          <p:cNvPr id="10" name="矩形 9">
            <a:extLst>
              <a:ext uri="{FF2B5EF4-FFF2-40B4-BE49-F238E27FC236}">
                <a16:creationId xmlns:a16="http://schemas.microsoft.com/office/drawing/2014/main" id="{7C40B295-BAF5-4E56-8D56-04F64FBA38D5}"/>
              </a:ext>
            </a:extLst>
          </p:cNvPr>
          <p:cNvSpPr/>
          <p:nvPr/>
        </p:nvSpPr>
        <p:spPr>
          <a:xfrm>
            <a:off x="575035" y="1576866"/>
            <a:ext cx="10973839" cy="1233158"/>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ea typeface="+mn-ea"/>
                <a:cs typeface="Times New Roman" panose="02020603050405020304" pitchFamily="18" charset="0"/>
              </a:rPr>
              <a:t>in one’s opinion </a:t>
            </a:r>
            <a:r>
              <a:rPr lang="zh-CN" altLang="en-US" sz="3200" dirty="0">
                <a:ea typeface="+mn-ea"/>
                <a:cs typeface="Times New Roman" panose="02020603050405020304" pitchFamily="18" charset="0"/>
              </a:rPr>
              <a:t>在某人看来</a:t>
            </a:r>
            <a:endParaRPr lang="en-US" altLang="zh-CN" sz="3200" dirty="0">
              <a:ea typeface="+mn-ea"/>
              <a:cs typeface="Times New Roman" panose="02020603050405020304" pitchFamily="18" charset="0"/>
            </a:endParaRPr>
          </a:p>
          <a:p>
            <a:pPr>
              <a:lnSpc>
                <a:spcPct val="120000"/>
              </a:lnSpc>
            </a:pPr>
            <a:r>
              <a:rPr lang="en-US" altLang="zh-CN" sz="3200" dirty="0">
                <a:ea typeface="+mn-ea"/>
                <a:cs typeface="Times New Roman" panose="02020603050405020304" pitchFamily="18" charset="0"/>
              </a:rPr>
              <a:t>hold the opinion that… </a:t>
            </a:r>
            <a:r>
              <a:rPr lang="zh-CN" altLang="en-US" sz="3200" dirty="0">
                <a:ea typeface="+mn-ea"/>
                <a:cs typeface="Times New Roman" panose="02020603050405020304" pitchFamily="18" charset="0"/>
              </a:rPr>
              <a:t>认为</a:t>
            </a:r>
            <a:r>
              <a:rPr lang="en-US" altLang="zh-CN" sz="3200" dirty="0">
                <a:ea typeface="+mn-ea"/>
                <a:cs typeface="Times New Roman" panose="02020603050405020304" pitchFamily="18" charset="0"/>
              </a:rPr>
              <a:t>…</a:t>
            </a:r>
            <a:r>
              <a:rPr lang="zh-CN" altLang="en-US" sz="3200" dirty="0">
                <a:ea typeface="+mn-ea"/>
                <a:cs typeface="Times New Roman" panose="02020603050405020304" pitchFamily="18" charset="0"/>
              </a:rPr>
              <a:t>； 持有</a:t>
            </a:r>
            <a:r>
              <a:rPr lang="en-US" altLang="zh-CN" sz="3200" dirty="0">
                <a:ea typeface="+mn-ea"/>
                <a:cs typeface="Times New Roman" panose="02020603050405020304" pitchFamily="18" charset="0"/>
              </a:rPr>
              <a:t>……</a:t>
            </a:r>
            <a:r>
              <a:rPr lang="zh-CN" altLang="en-US" sz="3200" dirty="0">
                <a:ea typeface="+mn-ea"/>
                <a:cs typeface="Times New Roman" panose="02020603050405020304" pitchFamily="18" charset="0"/>
              </a:rPr>
              <a:t>看法</a:t>
            </a:r>
            <a:endParaRPr lang="en-US" altLang="zh-CN" sz="3200" dirty="0">
              <a:ea typeface="+mn-ea"/>
              <a:cs typeface="Times New Roman" panose="02020603050405020304" pitchFamily="18" charset="0"/>
            </a:endParaRPr>
          </a:p>
        </p:txBody>
      </p:sp>
      <p:sp>
        <p:nvSpPr>
          <p:cNvPr id="11" name="矩形 10">
            <a:extLst>
              <a:ext uri="{FF2B5EF4-FFF2-40B4-BE49-F238E27FC236}">
                <a16:creationId xmlns:a16="http://schemas.microsoft.com/office/drawing/2014/main" id="{7C40B295-BAF5-4E56-8D56-04F64FBA38D5}"/>
              </a:ext>
            </a:extLst>
          </p:cNvPr>
          <p:cNvSpPr/>
          <p:nvPr/>
        </p:nvSpPr>
        <p:spPr>
          <a:xfrm>
            <a:off x="727434" y="2974615"/>
            <a:ext cx="10973839" cy="642227"/>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zh-CN" altLang="en-US" sz="3200" dirty="0">
                <a:ea typeface="+mn-ea"/>
                <a:cs typeface="Times New Roman" panose="02020603050405020304" pitchFamily="18" charset="0"/>
              </a:rPr>
              <a:t>他们认为完美的世界不应该有作业的存在。</a:t>
            </a:r>
            <a:endParaRPr lang="en-US" altLang="zh-CN" sz="3200" dirty="0">
              <a:ea typeface="+mn-ea"/>
              <a:cs typeface="Times New Roman" panose="02020603050405020304" pitchFamily="18" charset="0"/>
            </a:endParaRPr>
          </a:p>
        </p:txBody>
      </p:sp>
      <p:sp>
        <p:nvSpPr>
          <p:cNvPr id="12" name="矩形 11">
            <a:extLst>
              <a:ext uri="{FF2B5EF4-FFF2-40B4-BE49-F238E27FC236}">
                <a16:creationId xmlns:a16="http://schemas.microsoft.com/office/drawing/2014/main" id="{7C40B295-BAF5-4E56-8D56-04F64FBA38D5}"/>
              </a:ext>
            </a:extLst>
          </p:cNvPr>
          <p:cNvSpPr/>
          <p:nvPr/>
        </p:nvSpPr>
        <p:spPr>
          <a:xfrm>
            <a:off x="653411" y="3741523"/>
            <a:ext cx="10973839" cy="1222642"/>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solidFill>
                  <a:srgbClr val="FF0000"/>
                </a:solidFill>
                <a:ea typeface="+mn-ea"/>
                <a:cs typeface="Times New Roman" panose="02020603050405020304" pitchFamily="18" charset="0"/>
              </a:rPr>
              <a:t>They hold the opinion that there shouldn’t be homework in a perfect world.</a:t>
            </a:r>
          </a:p>
        </p:txBody>
      </p:sp>
    </p:spTree>
    <p:extLst>
      <p:ext uri="{BB962C8B-B14F-4D97-AF65-F5344CB8AC3E}">
        <p14:creationId xmlns:p14="http://schemas.microsoft.com/office/powerpoint/2010/main" val="3792847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7C40B295-BAF5-4E56-8D56-04F64FBA38D5}"/>
              </a:ext>
            </a:extLst>
          </p:cNvPr>
          <p:cNvSpPr/>
          <p:nvPr/>
        </p:nvSpPr>
        <p:spPr>
          <a:xfrm>
            <a:off x="1310539" y="481256"/>
            <a:ext cx="9078787" cy="1222642"/>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cs typeface="Times New Roman" panose="02020603050405020304" pitchFamily="18" charset="0"/>
              </a:rPr>
              <a:t>in comparison with </a:t>
            </a:r>
            <a:r>
              <a:rPr lang="zh-CN" altLang="en-US" sz="3200" dirty="0">
                <a:cs typeface="Times New Roman" panose="02020603050405020304" pitchFamily="18" charset="0"/>
              </a:rPr>
              <a:t>和</a:t>
            </a:r>
            <a:r>
              <a:rPr lang="en-US" altLang="zh-CN" sz="3200" dirty="0">
                <a:cs typeface="Times New Roman" panose="02020603050405020304" pitchFamily="18" charset="0"/>
              </a:rPr>
              <a:t>……</a:t>
            </a:r>
            <a:r>
              <a:rPr lang="zh-CN" altLang="en-US" sz="3200" dirty="0">
                <a:cs typeface="Times New Roman" panose="02020603050405020304" pitchFamily="18" charset="0"/>
              </a:rPr>
              <a:t>相比</a:t>
            </a:r>
            <a:endParaRPr lang="en-US" altLang="zh-CN" sz="3200" dirty="0">
              <a:cs typeface="Times New Roman" panose="02020603050405020304" pitchFamily="18" charset="0"/>
            </a:endParaRPr>
          </a:p>
          <a:p>
            <a:pPr>
              <a:lnSpc>
                <a:spcPct val="120000"/>
              </a:lnSpc>
            </a:pPr>
            <a:r>
              <a:rPr lang="en-US" altLang="zh-CN" sz="3200" dirty="0">
                <a:cs typeface="Times New Roman" panose="02020603050405020304" pitchFamily="18" charset="0"/>
              </a:rPr>
              <a:t>by comparison </a:t>
            </a:r>
            <a:r>
              <a:rPr lang="zh-CN" altLang="en-US" sz="3200" dirty="0">
                <a:cs typeface="Times New Roman" panose="02020603050405020304" pitchFamily="18" charset="0"/>
              </a:rPr>
              <a:t>比较起来（经常用语句首</a:t>
            </a:r>
            <a:r>
              <a:rPr lang="zh-CN" altLang="en-US" sz="3200" dirty="0">
                <a:latin typeface="Arial Rounded MT Bold" panose="020F0704030504030204" pitchFamily="34" charset="0"/>
                <a:ea typeface="+mn-ea"/>
                <a:cs typeface="Times New Roman" panose="02020603050405020304" pitchFamily="18" charset="0"/>
              </a:rPr>
              <a:t>）</a:t>
            </a:r>
            <a:endParaRPr lang="en-US" altLang="zh-CN" sz="3200" dirty="0">
              <a:latin typeface="Arial Rounded MT Bold" panose="020F0704030504030204" pitchFamily="34" charset="0"/>
              <a:ea typeface="+mn-ea"/>
              <a:cs typeface="Times New Roman" panose="02020603050405020304" pitchFamily="18" charset="0"/>
            </a:endParaRPr>
          </a:p>
        </p:txBody>
      </p:sp>
      <p:sp>
        <p:nvSpPr>
          <p:cNvPr id="4" name="文本框 3">
            <a:extLst>
              <a:ext uri="{FF2B5EF4-FFF2-40B4-BE49-F238E27FC236}">
                <a16:creationId xmlns:a16="http://schemas.microsoft.com/office/drawing/2014/main" id="{36A57CFF-8525-46A5-83ED-114F4B5E6B30}"/>
              </a:ext>
            </a:extLst>
          </p:cNvPr>
          <p:cNvSpPr txBox="1"/>
          <p:nvPr/>
        </p:nvSpPr>
        <p:spPr>
          <a:xfrm>
            <a:off x="0" y="0"/>
            <a:ext cx="1150070" cy="923330"/>
          </a:xfrm>
          <a:prstGeom prst="rect">
            <a:avLst/>
          </a:prstGeom>
          <a:solidFill>
            <a:srgbClr val="66FF66"/>
          </a:solidFill>
        </p:spPr>
        <p:txBody>
          <a:bodyPr wrap="square" rtlCol="0">
            <a:spAutoFit/>
          </a:bodyPr>
          <a:lstStyle/>
          <a:p>
            <a:r>
              <a:rPr lang="en-US" altLang="zh-CN" sz="5400" b="1" dirty="0">
                <a:solidFill>
                  <a:srgbClr val="7030A0"/>
                </a:solidFill>
              </a:rPr>
              <a:t>10</a:t>
            </a:r>
            <a:endParaRPr lang="zh-CN" altLang="en-US" sz="5400" b="1" dirty="0">
              <a:solidFill>
                <a:srgbClr val="7030A0"/>
              </a:solidFill>
            </a:endParaRPr>
          </a:p>
        </p:txBody>
      </p:sp>
      <p:sp>
        <p:nvSpPr>
          <p:cNvPr id="2" name="TextBox 1"/>
          <p:cNvSpPr txBox="1"/>
          <p:nvPr/>
        </p:nvSpPr>
        <p:spPr>
          <a:xfrm>
            <a:off x="219841" y="1950720"/>
            <a:ext cx="11564982" cy="4031873"/>
          </a:xfrm>
          <a:prstGeom prst="rect">
            <a:avLst/>
          </a:prstGeom>
          <a:noFill/>
        </p:spPr>
        <p:txBody>
          <a:bodyPr wrap="square" rtlCol="0">
            <a:spAutoFit/>
          </a:bodyPr>
          <a:lstStyle/>
          <a:p>
            <a:r>
              <a:rPr lang="en-US" altLang="zh-CN" sz="3200" b="1" dirty="0">
                <a:latin typeface="Times New Roman" panose="02020603050405020304" pitchFamily="18" charset="0"/>
                <a:cs typeface="Times New Roman" panose="02020603050405020304" pitchFamily="18" charset="0"/>
              </a:rPr>
              <a:t>_____________________(</a:t>
            </a:r>
            <a:r>
              <a:rPr lang="zh-CN" altLang="en-US" sz="3200" b="1" dirty="0">
                <a:latin typeface="Times New Roman" panose="02020603050405020304" pitchFamily="18" charset="0"/>
                <a:cs typeface="Times New Roman" panose="02020603050405020304" pitchFamily="18" charset="0"/>
              </a:rPr>
              <a:t>比较起来），</a:t>
            </a:r>
            <a:r>
              <a:rPr lang="en-US" altLang="zh-CN" sz="3200" b="1" dirty="0">
                <a:latin typeface="Times New Roman" panose="02020603050405020304" pitchFamily="18" charset="0"/>
                <a:cs typeface="Times New Roman" panose="02020603050405020304" pitchFamily="18" charset="0"/>
              </a:rPr>
              <a:t>the brains of apes require only 8% of rest-time energy.</a:t>
            </a:r>
          </a:p>
          <a:p>
            <a:r>
              <a:rPr lang="en-US" altLang="zh-CN" sz="3200" b="1" dirty="0">
                <a:latin typeface="Times New Roman" panose="02020603050405020304" pitchFamily="18" charset="0"/>
                <a:cs typeface="Times New Roman" panose="02020603050405020304" pitchFamily="18" charset="0"/>
              </a:rPr>
              <a:t>Living in the country is cheaper, __________________(</a:t>
            </a:r>
            <a:r>
              <a:rPr lang="zh-CN" altLang="en-US" sz="3200" b="1" dirty="0">
                <a:latin typeface="Times New Roman" panose="02020603050405020304" pitchFamily="18" charset="0"/>
                <a:cs typeface="Times New Roman" panose="02020603050405020304" pitchFamily="18" charset="0"/>
              </a:rPr>
              <a:t>与</a:t>
            </a: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相比较）</a:t>
            </a:r>
            <a:r>
              <a:rPr lang="en-US" altLang="zh-CN" sz="3200" b="1" dirty="0">
                <a:latin typeface="Times New Roman" panose="02020603050405020304" pitchFamily="18" charset="0"/>
                <a:cs typeface="Times New Roman" panose="02020603050405020304" pitchFamily="18" charset="0"/>
              </a:rPr>
              <a:t> the big cities.</a:t>
            </a:r>
          </a:p>
          <a:p>
            <a:r>
              <a:rPr lang="en-US" altLang="zh-CN" sz="3200" b="1" dirty="0">
                <a:latin typeface="Times New Roman" panose="02020603050405020304" pitchFamily="18" charset="0"/>
                <a:cs typeface="Times New Roman" panose="02020603050405020304" pitchFamily="18" charset="0"/>
              </a:rPr>
              <a:t>The reason why you feel these feelings is that you trend to _______yourself ________ your friends.</a:t>
            </a:r>
          </a:p>
          <a:p>
            <a:r>
              <a:rPr lang="en-US" altLang="zh-CN" sz="3200" b="1" dirty="0">
                <a:latin typeface="Times New Roman" panose="02020603050405020304" pitchFamily="18" charset="0"/>
                <a:cs typeface="Times New Roman" panose="02020603050405020304" pitchFamily="18" charset="0"/>
              </a:rPr>
              <a:t>If ______________ a bamboo, one is usually considered to be strong-willed and modest.</a:t>
            </a:r>
            <a:endParaRPr lang="zh-CN" altLang="en-US" sz="3200" b="1" dirty="0">
              <a:latin typeface="Times New Roman" panose="02020603050405020304" pitchFamily="18" charset="0"/>
              <a:cs typeface="Times New Roman" panose="02020603050405020304" pitchFamily="18" charset="0"/>
            </a:endParaRPr>
          </a:p>
        </p:txBody>
      </p:sp>
      <p:sp>
        <p:nvSpPr>
          <p:cNvPr id="6" name="矩形 5">
            <a:extLst>
              <a:ext uri="{FF2B5EF4-FFF2-40B4-BE49-F238E27FC236}">
                <a16:creationId xmlns:a16="http://schemas.microsoft.com/office/drawing/2014/main" id="{7C40B295-BAF5-4E56-8D56-04F64FBA38D5}"/>
              </a:ext>
            </a:extLst>
          </p:cNvPr>
          <p:cNvSpPr/>
          <p:nvPr/>
        </p:nvSpPr>
        <p:spPr>
          <a:xfrm>
            <a:off x="575035" y="1807244"/>
            <a:ext cx="3524845" cy="625299"/>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solidFill>
                  <a:srgbClr val="FF0000"/>
                </a:solidFill>
                <a:latin typeface="Arial Rounded MT Bold" panose="020F0704030504030204" pitchFamily="34" charset="0"/>
                <a:ea typeface="+mn-ea"/>
                <a:cs typeface="Times New Roman" panose="02020603050405020304" pitchFamily="18" charset="0"/>
              </a:rPr>
              <a:t>By comparison</a:t>
            </a:r>
          </a:p>
        </p:txBody>
      </p:sp>
      <p:sp>
        <p:nvSpPr>
          <p:cNvPr id="8" name="矩形 7">
            <a:extLst>
              <a:ext uri="{FF2B5EF4-FFF2-40B4-BE49-F238E27FC236}">
                <a16:creationId xmlns:a16="http://schemas.microsoft.com/office/drawing/2014/main" id="{7C40B295-BAF5-4E56-8D56-04F64FBA38D5}"/>
              </a:ext>
            </a:extLst>
          </p:cNvPr>
          <p:cNvSpPr/>
          <p:nvPr/>
        </p:nvSpPr>
        <p:spPr>
          <a:xfrm>
            <a:off x="5941372" y="2752340"/>
            <a:ext cx="4271286" cy="625299"/>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solidFill>
                  <a:srgbClr val="FF0000"/>
                </a:solidFill>
                <a:latin typeface="Arial Rounded MT Bold" panose="020F0704030504030204" pitchFamily="34" charset="0"/>
                <a:ea typeface="+mn-ea"/>
                <a:cs typeface="Times New Roman" panose="02020603050405020304" pitchFamily="18" charset="0"/>
              </a:rPr>
              <a:t>in comparison with</a:t>
            </a:r>
          </a:p>
        </p:txBody>
      </p:sp>
      <p:sp>
        <p:nvSpPr>
          <p:cNvPr id="9" name="矩形 8">
            <a:extLst>
              <a:ext uri="{FF2B5EF4-FFF2-40B4-BE49-F238E27FC236}">
                <a16:creationId xmlns:a16="http://schemas.microsoft.com/office/drawing/2014/main" id="{7C40B295-BAF5-4E56-8D56-04F64FBA38D5}"/>
              </a:ext>
            </a:extLst>
          </p:cNvPr>
          <p:cNvSpPr/>
          <p:nvPr/>
        </p:nvSpPr>
        <p:spPr>
          <a:xfrm>
            <a:off x="0" y="4305961"/>
            <a:ext cx="1994263" cy="683264"/>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solidFill>
                  <a:srgbClr val="FF0000"/>
                </a:solidFill>
                <a:latin typeface="Arial Rounded MT Bold" panose="020F0704030504030204" pitchFamily="34" charset="0"/>
                <a:ea typeface="+mn-ea"/>
                <a:cs typeface="Times New Roman" panose="02020603050405020304" pitchFamily="18" charset="0"/>
              </a:rPr>
              <a:t>compare</a:t>
            </a:r>
          </a:p>
        </p:txBody>
      </p:sp>
      <p:sp>
        <p:nvSpPr>
          <p:cNvPr id="10" name="矩形 9">
            <a:extLst>
              <a:ext uri="{FF2B5EF4-FFF2-40B4-BE49-F238E27FC236}">
                <a16:creationId xmlns:a16="http://schemas.microsoft.com/office/drawing/2014/main" id="{7C40B295-BAF5-4E56-8D56-04F64FBA38D5}"/>
              </a:ext>
            </a:extLst>
          </p:cNvPr>
          <p:cNvSpPr/>
          <p:nvPr/>
        </p:nvSpPr>
        <p:spPr>
          <a:xfrm>
            <a:off x="3520760" y="4324309"/>
            <a:ext cx="1451835" cy="683264"/>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solidFill>
                  <a:srgbClr val="FF0000"/>
                </a:solidFill>
                <a:latin typeface="Arial Rounded MT Bold" panose="020F0704030504030204" pitchFamily="34" charset="0"/>
                <a:ea typeface="+mn-ea"/>
                <a:cs typeface="Times New Roman" panose="02020603050405020304" pitchFamily="18" charset="0"/>
              </a:rPr>
              <a:t>with</a:t>
            </a:r>
          </a:p>
        </p:txBody>
      </p:sp>
      <p:sp>
        <p:nvSpPr>
          <p:cNvPr id="11" name="矩形 10">
            <a:extLst>
              <a:ext uri="{FF2B5EF4-FFF2-40B4-BE49-F238E27FC236}">
                <a16:creationId xmlns:a16="http://schemas.microsoft.com/office/drawing/2014/main" id="{7C40B295-BAF5-4E56-8D56-04F64FBA38D5}"/>
              </a:ext>
            </a:extLst>
          </p:cNvPr>
          <p:cNvSpPr/>
          <p:nvPr/>
        </p:nvSpPr>
        <p:spPr>
          <a:xfrm>
            <a:off x="779416" y="4805278"/>
            <a:ext cx="2939143" cy="683264"/>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solidFill>
                  <a:srgbClr val="FF0000"/>
                </a:solidFill>
                <a:latin typeface="Arial Rounded MT Bold" panose="020F0704030504030204" pitchFamily="34" charset="0"/>
                <a:ea typeface="+mn-ea"/>
                <a:cs typeface="Times New Roman" panose="02020603050405020304" pitchFamily="18" charset="0"/>
              </a:rPr>
              <a:t>compared to</a:t>
            </a:r>
          </a:p>
        </p:txBody>
      </p:sp>
    </p:spTree>
    <p:extLst>
      <p:ext uri="{BB962C8B-B14F-4D97-AF65-F5344CB8AC3E}">
        <p14:creationId xmlns:p14="http://schemas.microsoft.com/office/powerpoint/2010/main" val="2079404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P spid="9" grpId="0"/>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7C40B295-BAF5-4E56-8D56-04F64FBA38D5}"/>
              </a:ext>
            </a:extLst>
          </p:cNvPr>
          <p:cNvSpPr/>
          <p:nvPr/>
        </p:nvSpPr>
        <p:spPr>
          <a:xfrm>
            <a:off x="1536961" y="394060"/>
            <a:ext cx="6318169" cy="642227"/>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ea typeface="+mn-ea"/>
                <a:cs typeface="Times New Roman" panose="02020603050405020304" pitchFamily="18" charset="0"/>
              </a:rPr>
              <a:t>give way to </a:t>
            </a:r>
            <a:r>
              <a:rPr lang="zh-CN" altLang="en-US" sz="3200" dirty="0">
                <a:ea typeface="+mn-ea"/>
                <a:cs typeface="Times New Roman" panose="02020603050405020304" pitchFamily="18" charset="0"/>
              </a:rPr>
              <a:t>让步，屈服</a:t>
            </a:r>
            <a:endParaRPr lang="en-US" altLang="zh-CN" sz="3200" dirty="0">
              <a:ea typeface="+mn-ea"/>
              <a:cs typeface="Times New Roman" panose="02020603050405020304" pitchFamily="18" charset="0"/>
            </a:endParaRPr>
          </a:p>
        </p:txBody>
      </p:sp>
      <p:sp>
        <p:nvSpPr>
          <p:cNvPr id="4" name="文本框 3">
            <a:extLst>
              <a:ext uri="{FF2B5EF4-FFF2-40B4-BE49-F238E27FC236}">
                <a16:creationId xmlns:a16="http://schemas.microsoft.com/office/drawing/2014/main" id="{36A57CFF-8525-46A5-83ED-114F4B5E6B30}"/>
              </a:ext>
            </a:extLst>
          </p:cNvPr>
          <p:cNvSpPr txBox="1"/>
          <p:nvPr/>
        </p:nvSpPr>
        <p:spPr>
          <a:xfrm>
            <a:off x="0" y="0"/>
            <a:ext cx="1150070" cy="923330"/>
          </a:xfrm>
          <a:prstGeom prst="rect">
            <a:avLst/>
          </a:prstGeom>
          <a:solidFill>
            <a:srgbClr val="66FF66"/>
          </a:solidFill>
        </p:spPr>
        <p:txBody>
          <a:bodyPr wrap="square" rtlCol="0">
            <a:spAutoFit/>
          </a:bodyPr>
          <a:lstStyle/>
          <a:p>
            <a:r>
              <a:rPr lang="en-US" altLang="zh-CN" sz="5400" b="1" dirty="0">
                <a:solidFill>
                  <a:srgbClr val="7030A0"/>
                </a:solidFill>
              </a:rPr>
              <a:t>11</a:t>
            </a:r>
            <a:endParaRPr lang="zh-CN" altLang="en-US" sz="5400" b="1" dirty="0">
              <a:solidFill>
                <a:srgbClr val="7030A0"/>
              </a:solidFill>
            </a:endParaRPr>
          </a:p>
        </p:txBody>
      </p:sp>
      <p:sp>
        <p:nvSpPr>
          <p:cNvPr id="8" name="矩形 7">
            <a:extLst>
              <a:ext uri="{FF2B5EF4-FFF2-40B4-BE49-F238E27FC236}">
                <a16:creationId xmlns:a16="http://schemas.microsoft.com/office/drawing/2014/main" id="{7C40B295-BAF5-4E56-8D56-04F64FBA38D5}"/>
              </a:ext>
            </a:extLst>
          </p:cNvPr>
          <p:cNvSpPr/>
          <p:nvPr/>
        </p:nvSpPr>
        <p:spPr>
          <a:xfrm>
            <a:off x="1401978" y="1175591"/>
            <a:ext cx="8839302" cy="683264"/>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zh-CN" altLang="en-US" sz="3200" dirty="0">
                <a:ea typeface="+mn-ea"/>
                <a:cs typeface="Times New Roman" panose="02020603050405020304" pitchFamily="18" charset="0"/>
              </a:rPr>
              <a:t>旧事物给新事物让路并不是理所当然的。</a:t>
            </a:r>
            <a:endParaRPr lang="en-US" altLang="zh-CN" sz="3200" dirty="0">
              <a:ea typeface="+mn-ea"/>
              <a:cs typeface="Times New Roman" panose="02020603050405020304" pitchFamily="18" charset="0"/>
            </a:endParaRPr>
          </a:p>
        </p:txBody>
      </p:sp>
      <p:sp>
        <p:nvSpPr>
          <p:cNvPr id="11" name="矩形 10">
            <a:extLst>
              <a:ext uri="{FF2B5EF4-FFF2-40B4-BE49-F238E27FC236}">
                <a16:creationId xmlns:a16="http://schemas.microsoft.com/office/drawing/2014/main" id="{7C40B295-BAF5-4E56-8D56-04F64FBA38D5}"/>
              </a:ext>
            </a:extLst>
          </p:cNvPr>
          <p:cNvSpPr/>
          <p:nvPr/>
        </p:nvSpPr>
        <p:spPr>
          <a:xfrm>
            <a:off x="435697" y="2002906"/>
            <a:ext cx="11529879" cy="631711"/>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solidFill>
                  <a:srgbClr val="FF0000"/>
                </a:solidFill>
                <a:ea typeface="+mn-ea"/>
                <a:cs typeface="Times New Roman" panose="02020603050405020304" pitchFamily="18" charset="0"/>
              </a:rPr>
              <a:t>It is not matter of course that the old must give way to the new.</a:t>
            </a:r>
          </a:p>
        </p:txBody>
      </p:sp>
      <p:sp>
        <p:nvSpPr>
          <p:cNvPr id="12" name="矩形 11">
            <a:extLst>
              <a:ext uri="{FF2B5EF4-FFF2-40B4-BE49-F238E27FC236}">
                <a16:creationId xmlns:a16="http://schemas.microsoft.com/office/drawing/2014/main" id="{7C40B295-BAF5-4E56-8D56-04F64FBA38D5}"/>
              </a:ext>
            </a:extLst>
          </p:cNvPr>
          <p:cNvSpPr/>
          <p:nvPr/>
        </p:nvSpPr>
        <p:spPr>
          <a:xfrm>
            <a:off x="962196" y="2930368"/>
            <a:ext cx="8839302" cy="642227"/>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zh-CN" altLang="en-US" sz="3200" dirty="0">
                <a:ea typeface="+mn-ea"/>
                <a:cs typeface="Times New Roman" panose="02020603050405020304" pitchFamily="18" charset="0"/>
              </a:rPr>
              <a:t>面对挑战，我们不能屈服它。</a:t>
            </a:r>
            <a:endParaRPr lang="en-US" altLang="zh-CN" sz="3200" dirty="0">
              <a:ea typeface="+mn-ea"/>
              <a:cs typeface="Times New Roman" panose="02020603050405020304" pitchFamily="18" charset="0"/>
            </a:endParaRPr>
          </a:p>
        </p:txBody>
      </p:sp>
      <p:sp>
        <p:nvSpPr>
          <p:cNvPr id="13" name="矩形 12">
            <a:extLst>
              <a:ext uri="{FF2B5EF4-FFF2-40B4-BE49-F238E27FC236}">
                <a16:creationId xmlns:a16="http://schemas.microsoft.com/office/drawing/2014/main" id="{7C40B295-BAF5-4E56-8D56-04F64FBA38D5}"/>
              </a:ext>
            </a:extLst>
          </p:cNvPr>
          <p:cNvSpPr/>
          <p:nvPr/>
        </p:nvSpPr>
        <p:spPr>
          <a:xfrm>
            <a:off x="962196" y="3748847"/>
            <a:ext cx="8839302" cy="642227"/>
          </a:xfrm>
          <a:prstGeom prst="rect">
            <a:avLst/>
          </a:prstGeom>
          <a:noFill/>
        </p:spPr>
        <p:txBody>
          <a:bodyPr wrap="square" rtlCol="0">
            <a:spAutoFit/>
          </a:bodyPr>
          <a:lstStyle>
            <a:defPPr>
              <a:defRPr lang="zh-CN"/>
            </a:defPPr>
            <a:lvl1pPr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lnSpc>
                <a:spcPts val="3300"/>
              </a:lnSpc>
              <a:spcBef>
                <a:spcPct val="0"/>
              </a:spcBef>
              <a:spcAft>
                <a:spcPct val="0"/>
              </a:spcAft>
              <a:buFont typeface="Arial" panose="020B0604020202020204" pitchFamily="34" charset="0"/>
              <a:defRPr sz="2400" b="1"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sz="2400" b="1" kern="1200">
                <a:solidFill>
                  <a:schemeClr val="tx1"/>
                </a:solidFill>
                <a:latin typeface="Times New Roman" panose="02020603050405020304" pitchFamily="18" charset="0"/>
                <a:ea typeface="宋体" panose="02010600030101010101" pitchFamily="2" charset="-122"/>
                <a:cs typeface="+mn-cs"/>
              </a:defRPr>
            </a:lvl9pPr>
          </a:lstStyle>
          <a:p>
            <a:pPr>
              <a:lnSpc>
                <a:spcPct val="120000"/>
              </a:lnSpc>
            </a:pPr>
            <a:r>
              <a:rPr lang="en-US" altLang="zh-CN" sz="3200" dirty="0">
                <a:solidFill>
                  <a:srgbClr val="FF0000"/>
                </a:solidFill>
                <a:ea typeface="+mn-ea"/>
                <a:cs typeface="Times New Roman" panose="02020603050405020304" pitchFamily="18" charset="0"/>
              </a:rPr>
              <a:t>Faced with a challenge, we can’t give way to it.</a:t>
            </a:r>
          </a:p>
        </p:txBody>
      </p:sp>
    </p:spTree>
    <p:extLst>
      <p:ext uri="{BB962C8B-B14F-4D97-AF65-F5344CB8AC3E}">
        <p14:creationId xmlns:p14="http://schemas.microsoft.com/office/powerpoint/2010/main" val="1540419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idx="1"/>
          </p:nvPr>
        </p:nvSpPr>
        <p:spPr>
          <a:xfrm>
            <a:off x="360852" y="811440"/>
            <a:ext cx="11445329" cy="5112596"/>
          </a:xfrm>
        </p:spPr>
        <p:txBody>
          <a:bodyPr/>
          <a:lstStyle/>
          <a:p>
            <a:pPr marL="449263" indent="-449263">
              <a:lnSpc>
                <a:spcPct val="120000"/>
              </a:lnSpc>
              <a:spcBef>
                <a:spcPct val="0"/>
              </a:spcBef>
              <a:buNone/>
            </a:pPr>
            <a:r>
              <a:rPr lang="en-US" altLang="zh-CN" sz="3200" b="1" dirty="0">
                <a:latin typeface="Times New Roman" panose="02020603050405020304" pitchFamily="18" charset="0"/>
                <a:cs typeface="Times New Roman" panose="02020603050405020304" pitchFamily="18" charset="0"/>
                <a:sym typeface="Arial" panose="020B0604020202020204" pitchFamily="34" charset="0"/>
              </a:rPr>
              <a:t>3. Big challenges, however, can sometimes </a:t>
            </a:r>
            <a:r>
              <a:rPr lang="en-US" altLang="zh-CN" sz="3200" b="1" dirty="0">
                <a:solidFill>
                  <a:srgbClr val="FF0000"/>
                </a:solidFill>
                <a:latin typeface="Times New Roman" panose="02020603050405020304" pitchFamily="18" charset="0"/>
                <a:cs typeface="Times New Roman" panose="02020603050405020304" pitchFamily="18" charset="0"/>
                <a:sym typeface="Arial" panose="020B0604020202020204" pitchFamily="34" charset="0"/>
              </a:rPr>
              <a:t>lead to</a:t>
            </a:r>
            <a:r>
              <a:rPr lang="en-US" altLang="zh-CN" sz="3200" b="1" dirty="0">
                <a:latin typeface="Times New Roman" panose="02020603050405020304" pitchFamily="18" charset="0"/>
                <a:cs typeface="Times New Roman" panose="02020603050405020304" pitchFamily="18" charset="0"/>
                <a:sym typeface="Arial" panose="020B0604020202020204" pitchFamily="34" charset="0"/>
              </a:rPr>
              <a:t> great solutions.</a:t>
            </a:r>
          </a:p>
          <a:p>
            <a:pPr marL="449263" indent="-449263">
              <a:lnSpc>
                <a:spcPct val="120000"/>
              </a:lnSpc>
              <a:spcBef>
                <a:spcPct val="0"/>
              </a:spcBef>
              <a:buNone/>
            </a:pPr>
            <a:r>
              <a:rPr lang="en-US" altLang="zh-CN" sz="3200" b="1" dirty="0">
                <a:solidFill>
                  <a:srgbClr val="FF0000"/>
                </a:solidFill>
                <a:latin typeface="Times New Roman" panose="02020603050405020304" pitchFamily="18" charset="0"/>
                <a:cs typeface="Times New Roman" panose="02020603050405020304" pitchFamily="18" charset="0"/>
                <a:sym typeface="Arial" panose="020B0604020202020204" pitchFamily="34" charset="0"/>
              </a:rPr>
              <a:t>    lead to: </a:t>
            </a:r>
            <a:r>
              <a:rPr lang="en-US" altLang="zh-CN" sz="3200" b="1" dirty="0">
                <a:latin typeface="Times New Roman" panose="02020603050405020304" pitchFamily="18" charset="0"/>
                <a:cs typeface="Times New Roman" panose="02020603050405020304" pitchFamily="18" charset="0"/>
              </a:rPr>
              <a:t>to result in (something)</a:t>
            </a:r>
            <a:r>
              <a:rPr lang="en-US" altLang="zh-CN" sz="3200" b="1" dirty="0">
                <a:latin typeface="Times New Roman" panose="02020603050405020304" pitchFamily="18" charset="0"/>
                <a:cs typeface="Times New Roman" panose="02020603050405020304" pitchFamily="18" charset="0"/>
                <a:sym typeface="Arial" panose="020B0604020202020204" pitchFamily="34" charset="0"/>
              </a:rPr>
              <a:t>  </a:t>
            </a:r>
            <a:r>
              <a:rPr lang="zh-CN" altLang="en-US" sz="3200" b="1" dirty="0">
                <a:solidFill>
                  <a:srgbClr val="FF0000"/>
                </a:solidFill>
                <a:latin typeface="Times New Roman" panose="02020603050405020304" pitchFamily="18" charset="0"/>
                <a:cs typeface="Times New Roman" panose="02020603050405020304" pitchFamily="18" charset="0"/>
                <a:sym typeface="Arial" panose="020B0604020202020204" pitchFamily="34" charset="0"/>
              </a:rPr>
              <a:t>导致; 造成(后果); 通向</a:t>
            </a:r>
          </a:p>
          <a:p>
            <a:pPr marL="449263" indent="-449263">
              <a:lnSpc>
                <a:spcPct val="120000"/>
              </a:lnSpc>
              <a:spcBef>
                <a:spcPct val="0"/>
              </a:spcBef>
              <a:buNone/>
            </a:pPr>
            <a:r>
              <a:rPr lang="zh-CN" altLang="en-US" sz="3200" b="1" dirty="0">
                <a:solidFill>
                  <a:srgbClr val="FF0000"/>
                </a:solidFill>
                <a:latin typeface="Times New Roman" panose="02020603050405020304" pitchFamily="18" charset="0"/>
                <a:cs typeface="Times New Roman" panose="02020603050405020304" pitchFamily="18" charset="0"/>
              </a:rPr>
              <a:t>    </a:t>
            </a:r>
            <a:r>
              <a:rPr lang="en-US" altLang="zh-CN" sz="3200" b="1" dirty="0">
                <a:solidFill>
                  <a:srgbClr val="FF0000"/>
                </a:solidFill>
                <a:latin typeface="Times New Roman" panose="02020603050405020304" pitchFamily="18" charset="0"/>
                <a:cs typeface="Times New Roman" panose="02020603050405020304" pitchFamily="18" charset="0"/>
              </a:rPr>
              <a:t>to</a:t>
            </a:r>
            <a:r>
              <a:rPr lang="zh-CN" altLang="en-US" sz="3200" b="1" dirty="0">
                <a:solidFill>
                  <a:srgbClr val="FF0000"/>
                </a:solidFill>
                <a:latin typeface="Times New Roman" panose="02020603050405020304" pitchFamily="18" charset="0"/>
                <a:cs typeface="Times New Roman" panose="02020603050405020304" pitchFamily="18" charset="0"/>
              </a:rPr>
              <a:t>是介词，后可接名词、代词或动词</a:t>
            </a:r>
            <a:r>
              <a:rPr lang="en-US" altLang="zh-CN" sz="3200" b="1" dirty="0">
                <a:solidFill>
                  <a:srgbClr val="FF0000"/>
                </a:solidFill>
                <a:latin typeface="Times New Roman" panose="02020603050405020304" pitchFamily="18" charset="0"/>
                <a:cs typeface="Times New Roman" panose="02020603050405020304" pitchFamily="18" charset="0"/>
              </a:rPr>
              <a:t>-</a:t>
            </a:r>
            <a:r>
              <a:rPr lang="en-US" altLang="zh-CN" sz="3200" b="1" dirty="0" err="1">
                <a:solidFill>
                  <a:srgbClr val="FF0000"/>
                </a:solidFill>
                <a:latin typeface="Times New Roman" panose="02020603050405020304" pitchFamily="18" charset="0"/>
                <a:cs typeface="Times New Roman" panose="02020603050405020304" pitchFamily="18" charset="0"/>
              </a:rPr>
              <a:t>ing</a:t>
            </a:r>
            <a:r>
              <a:rPr lang="zh-CN" altLang="en-US" sz="3200" b="1" dirty="0">
                <a:solidFill>
                  <a:srgbClr val="FF0000"/>
                </a:solidFill>
                <a:latin typeface="Times New Roman" panose="02020603050405020304" pitchFamily="18" charset="0"/>
                <a:cs typeface="Times New Roman" panose="02020603050405020304" pitchFamily="18" charset="0"/>
              </a:rPr>
              <a:t>形式作宾语</a:t>
            </a:r>
            <a:endParaRPr lang="zh-CN" altLang="en-US" sz="3200" b="1" dirty="0">
              <a:solidFill>
                <a:srgbClr val="FF0000"/>
              </a:solidFill>
              <a:latin typeface="Times New Roman" panose="02020603050405020304" pitchFamily="18" charset="0"/>
              <a:cs typeface="Times New Roman" panose="02020603050405020304" pitchFamily="18" charset="0"/>
              <a:sym typeface="Arial" panose="020B0604020202020204" pitchFamily="34" charset="0"/>
            </a:endParaRPr>
          </a:p>
          <a:p>
            <a:pPr marL="449263" indent="-449263">
              <a:lnSpc>
                <a:spcPct val="120000"/>
              </a:lnSpc>
              <a:spcBef>
                <a:spcPct val="0"/>
              </a:spcBef>
              <a:buNone/>
            </a:pPr>
            <a:r>
              <a:rPr lang="en-US" altLang="zh-CN" sz="3200" b="1" dirty="0">
                <a:solidFill>
                  <a:srgbClr val="0000FF"/>
                </a:solidFill>
                <a:latin typeface="Times New Roman" panose="02020603050405020304" pitchFamily="18" charset="0"/>
                <a:cs typeface="Times New Roman" panose="02020603050405020304" pitchFamily="18" charset="0"/>
                <a:sym typeface="Arial" panose="020B0604020202020204" pitchFamily="34" charset="0"/>
              </a:rPr>
              <a:t>  【</a:t>
            </a:r>
            <a:r>
              <a:rPr lang="zh-CN" altLang="en-US" sz="3200" b="1" dirty="0">
                <a:solidFill>
                  <a:srgbClr val="0000FF"/>
                </a:solidFill>
                <a:latin typeface="Times New Roman" panose="02020603050405020304" pitchFamily="18" charset="0"/>
                <a:cs typeface="Times New Roman" panose="02020603050405020304" pitchFamily="18" charset="0"/>
                <a:sym typeface="Arial" panose="020B0604020202020204" pitchFamily="34" charset="0"/>
              </a:rPr>
              <a:t>拓展</a:t>
            </a:r>
            <a:r>
              <a:rPr lang="en-US" altLang="zh-CN" sz="3200" b="1" dirty="0">
                <a:solidFill>
                  <a:srgbClr val="0000FF"/>
                </a:solidFill>
                <a:latin typeface="Times New Roman" panose="02020603050405020304" pitchFamily="18" charset="0"/>
                <a:cs typeface="Times New Roman" panose="02020603050405020304" pitchFamily="18" charset="0"/>
                <a:sym typeface="Arial" panose="020B0604020202020204" pitchFamily="34" charset="0"/>
              </a:rPr>
              <a:t>】</a:t>
            </a:r>
            <a:r>
              <a:rPr lang="zh-CN" altLang="en-US" sz="3200" b="1" dirty="0">
                <a:solidFill>
                  <a:srgbClr val="0000FF"/>
                </a:solidFill>
                <a:latin typeface="Times New Roman" panose="02020603050405020304" pitchFamily="18" charset="0"/>
                <a:cs typeface="Times New Roman" panose="02020603050405020304" pitchFamily="18" charset="0"/>
                <a:sym typeface="Arial" panose="020B0604020202020204" pitchFamily="34" charset="0"/>
              </a:rPr>
              <a:t> </a:t>
            </a:r>
          </a:p>
          <a:p>
            <a:pPr marL="449263" indent="-449263">
              <a:lnSpc>
                <a:spcPct val="120000"/>
              </a:lnSpc>
              <a:spcBef>
                <a:spcPct val="0"/>
              </a:spcBef>
              <a:buNone/>
            </a:pPr>
            <a:r>
              <a:rPr lang="zh-CN" altLang="en-US" sz="3200" b="1" dirty="0">
                <a:solidFill>
                  <a:srgbClr val="FF0000"/>
                </a:solidFill>
                <a:latin typeface="Times New Roman" panose="02020603050405020304" pitchFamily="18" charset="0"/>
                <a:cs typeface="Times New Roman" panose="02020603050405020304" pitchFamily="18" charset="0"/>
                <a:sym typeface="Arial" panose="020B0604020202020204" pitchFamily="34" charset="0"/>
              </a:rPr>
              <a:t>    lead sb. to do sth.        </a:t>
            </a:r>
            <a:r>
              <a:rPr lang="zh-CN" altLang="en-US" sz="3200" b="1" dirty="0">
                <a:latin typeface="Times New Roman" panose="02020603050405020304" pitchFamily="18" charset="0"/>
                <a:cs typeface="Times New Roman" panose="02020603050405020304" pitchFamily="18" charset="0"/>
                <a:sym typeface="Arial" panose="020B0604020202020204" pitchFamily="34" charset="0"/>
              </a:rPr>
              <a:t>使某人做某事</a:t>
            </a:r>
          </a:p>
          <a:p>
            <a:pPr marL="449263" indent="-449263" algn="just">
              <a:lnSpc>
                <a:spcPct val="120000"/>
              </a:lnSpc>
              <a:spcBef>
                <a:spcPct val="0"/>
              </a:spcBef>
              <a:buNone/>
            </a:pPr>
            <a:r>
              <a:rPr lang="zh-CN" altLang="en-US" sz="3200" b="1" dirty="0">
                <a:solidFill>
                  <a:srgbClr val="FF0000"/>
                </a:solidFill>
                <a:latin typeface="Times New Roman" panose="02020603050405020304" pitchFamily="18" charset="0"/>
                <a:cs typeface="Times New Roman" panose="02020603050405020304" pitchFamily="18" charset="0"/>
                <a:sym typeface="Arial" panose="020B0604020202020204" pitchFamily="34" charset="0"/>
              </a:rPr>
              <a:t>    lead sb. to sp.</a:t>
            </a:r>
            <a:r>
              <a:rPr lang="zh-CN" altLang="en-US" sz="3200" b="1" dirty="0">
                <a:latin typeface="Times New Roman" panose="02020603050405020304" pitchFamily="18" charset="0"/>
                <a:cs typeface="Times New Roman" panose="02020603050405020304" pitchFamily="18" charset="0"/>
                <a:sym typeface="Arial" panose="020B0604020202020204" pitchFamily="34" charset="0"/>
              </a:rPr>
              <a:t>              带领某人去某地</a:t>
            </a:r>
          </a:p>
          <a:p>
            <a:pPr marL="449263" indent="-449263" algn="just">
              <a:lnSpc>
                <a:spcPct val="120000"/>
              </a:lnSpc>
              <a:spcBef>
                <a:spcPct val="0"/>
              </a:spcBef>
              <a:buNone/>
            </a:pPr>
            <a:r>
              <a:rPr lang="zh-CN" altLang="en-US" sz="3200" b="1" dirty="0">
                <a:solidFill>
                  <a:srgbClr val="FF0000"/>
                </a:solidFill>
                <a:latin typeface="Times New Roman" panose="02020603050405020304" pitchFamily="18" charset="0"/>
                <a:cs typeface="Times New Roman" panose="02020603050405020304" pitchFamily="18" charset="0"/>
                <a:sym typeface="Arial" panose="020B0604020202020204" pitchFamily="34" charset="0"/>
              </a:rPr>
              <a:t>    lead the way</a:t>
            </a:r>
            <a:r>
              <a:rPr lang="zh-CN" altLang="en-US" sz="3200" b="1" dirty="0">
                <a:latin typeface="Times New Roman" panose="02020603050405020304" pitchFamily="18" charset="0"/>
                <a:cs typeface="Times New Roman" panose="02020603050405020304" pitchFamily="18" charset="0"/>
                <a:sym typeface="Arial" panose="020B0604020202020204" pitchFamily="34" charset="0"/>
              </a:rPr>
              <a:t>                引路, 带路</a:t>
            </a:r>
          </a:p>
          <a:p>
            <a:pPr marL="449263" indent="-449263" algn="just">
              <a:lnSpc>
                <a:spcPct val="120000"/>
              </a:lnSpc>
              <a:spcBef>
                <a:spcPct val="0"/>
              </a:spcBef>
              <a:buNone/>
            </a:pPr>
            <a:r>
              <a:rPr lang="zh-CN" altLang="en-US" sz="3200" b="1" dirty="0">
                <a:solidFill>
                  <a:srgbClr val="FF0000"/>
                </a:solidFill>
                <a:latin typeface="Times New Roman" panose="02020603050405020304" pitchFamily="18" charset="0"/>
                <a:cs typeface="Times New Roman" panose="02020603050405020304" pitchFamily="18" charset="0"/>
                <a:sym typeface="Arial" panose="020B0604020202020204" pitchFamily="34" charset="0"/>
              </a:rPr>
              <a:t>    lead/live/have a...life</a:t>
            </a:r>
            <a:r>
              <a:rPr lang="zh-CN" altLang="en-US" sz="3200" b="1" dirty="0">
                <a:latin typeface="Times New Roman" panose="02020603050405020304" pitchFamily="18" charset="0"/>
                <a:cs typeface="Times New Roman" panose="02020603050405020304" pitchFamily="18" charset="0"/>
                <a:sym typeface="Arial" panose="020B0604020202020204" pitchFamily="34" charset="0"/>
              </a:rPr>
              <a:t>   过着</a:t>
            </a:r>
            <a:r>
              <a:rPr lang="zh-CN" altLang="en-US" sz="3200" b="1" dirty="0">
                <a:latin typeface="+mj-ea"/>
                <a:ea typeface="+mj-ea"/>
                <a:cs typeface="Times New Roman" panose="02020603050405020304" pitchFamily="18" charset="0"/>
                <a:sym typeface="Arial" panose="020B0604020202020204" pitchFamily="34" charset="0"/>
              </a:rPr>
              <a:t>…</a:t>
            </a:r>
            <a:r>
              <a:rPr lang="en-US" altLang="zh-CN" sz="3200" b="1" dirty="0">
                <a:latin typeface="+mj-ea"/>
                <a:ea typeface="+mj-ea"/>
                <a:cs typeface="Times New Roman" panose="02020603050405020304" pitchFamily="18" charset="0"/>
                <a:sym typeface="Arial" panose="020B0604020202020204" pitchFamily="34" charset="0"/>
              </a:rPr>
              <a:t>…</a:t>
            </a:r>
            <a:r>
              <a:rPr lang="zh-CN" altLang="en-US" sz="3200" b="1" dirty="0">
                <a:latin typeface="Times New Roman" panose="02020603050405020304" pitchFamily="18" charset="0"/>
                <a:cs typeface="Times New Roman" panose="02020603050405020304" pitchFamily="18" charset="0"/>
                <a:sym typeface="Arial" panose="020B0604020202020204" pitchFamily="34" charset="0"/>
              </a:rPr>
              <a:t>样的生活</a:t>
            </a:r>
          </a:p>
        </p:txBody>
      </p:sp>
      <p:sp>
        <p:nvSpPr>
          <p:cNvPr id="3" name="左大括号 2"/>
          <p:cNvSpPr/>
          <p:nvPr/>
        </p:nvSpPr>
        <p:spPr>
          <a:xfrm>
            <a:off x="527714" y="3252488"/>
            <a:ext cx="240175" cy="1875099"/>
          </a:xfrm>
          <a:prstGeom prst="leftBrace">
            <a:avLst>
              <a:gd name="adj1" fmla="val 56609"/>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spcAft>
                <a:spcPts val="0"/>
              </a:spcAft>
            </a:pPr>
            <a:endParaRPr lang="zh-CN" altLang="en-US"/>
          </a:p>
        </p:txBody>
      </p:sp>
      <p:sp>
        <p:nvSpPr>
          <p:cNvPr id="4" name="文本框 3">
            <a:extLst>
              <a:ext uri="{FF2B5EF4-FFF2-40B4-BE49-F238E27FC236}">
                <a16:creationId xmlns:a16="http://schemas.microsoft.com/office/drawing/2014/main" id="{36A57CFF-8525-46A5-83ED-114F4B5E6B30}"/>
              </a:ext>
            </a:extLst>
          </p:cNvPr>
          <p:cNvSpPr txBox="1"/>
          <p:nvPr/>
        </p:nvSpPr>
        <p:spPr>
          <a:xfrm>
            <a:off x="0" y="0"/>
            <a:ext cx="1150070" cy="923330"/>
          </a:xfrm>
          <a:prstGeom prst="rect">
            <a:avLst/>
          </a:prstGeom>
          <a:solidFill>
            <a:srgbClr val="66FF66"/>
          </a:solidFill>
        </p:spPr>
        <p:txBody>
          <a:bodyPr wrap="square" rtlCol="0">
            <a:spAutoFit/>
          </a:bodyPr>
          <a:lstStyle/>
          <a:p>
            <a:r>
              <a:rPr lang="en-US" altLang="zh-CN" sz="5400" b="1" dirty="0">
                <a:solidFill>
                  <a:srgbClr val="7030A0"/>
                </a:solidFill>
              </a:rPr>
              <a:t>12</a:t>
            </a:r>
            <a:endParaRPr lang="zh-CN" altLang="en-US" sz="5400" b="1" dirty="0">
              <a:solidFill>
                <a:srgbClr val="7030A0"/>
              </a:solidFill>
            </a:endParaRPr>
          </a:p>
        </p:txBody>
      </p:sp>
    </p:spTree>
    <p:extLst>
      <p:ext uri="{BB962C8B-B14F-4D97-AF65-F5344CB8AC3E}">
        <p14:creationId xmlns:p14="http://schemas.microsoft.com/office/powerpoint/2010/main" val="42106137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72706">
                                            <p:txEl>
                                              <p:pRg st="1" end="1"/>
                                            </p:txEl>
                                          </p:spTgt>
                                        </p:tgtEl>
                                        <p:attrNameLst>
                                          <p:attrName>style.visibility</p:attrName>
                                        </p:attrNameLst>
                                      </p:cBhvr>
                                      <p:to>
                                        <p:strVal val="visible"/>
                                      </p:to>
                                    </p:set>
                                    <p:animEffect transition="in" filter="wipe(down)">
                                      <p:cBhvr>
                                        <p:cTn id="7" dur="500"/>
                                        <p:tgtEl>
                                          <p:spTgt spid="72706">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72706">
                                            <p:txEl>
                                              <p:pRg st="2" end="2"/>
                                            </p:txEl>
                                          </p:spTgt>
                                        </p:tgtEl>
                                        <p:attrNameLst>
                                          <p:attrName>style.visibility</p:attrName>
                                        </p:attrNameLst>
                                      </p:cBhvr>
                                      <p:to>
                                        <p:strVal val="visible"/>
                                      </p:to>
                                    </p:set>
                                    <p:animEffect transition="in" filter="wipe(down)">
                                      <p:cBhvr>
                                        <p:cTn id="10" dur="500"/>
                                        <p:tgtEl>
                                          <p:spTgt spid="72706">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72706">
                                            <p:txEl>
                                              <p:pRg st="3" end="3"/>
                                            </p:txEl>
                                          </p:spTgt>
                                        </p:tgtEl>
                                        <p:attrNameLst>
                                          <p:attrName>style.visibility</p:attrName>
                                        </p:attrNameLst>
                                      </p:cBhvr>
                                      <p:to>
                                        <p:strVal val="visible"/>
                                      </p:to>
                                    </p:set>
                                    <p:animEffect transition="in" filter="wipe(down)">
                                      <p:cBhvr>
                                        <p:cTn id="15" dur="500"/>
                                        <p:tgtEl>
                                          <p:spTgt spid="72706">
                                            <p:txEl>
                                              <p:pRg st="3" end="3"/>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72706">
                                            <p:txEl>
                                              <p:pRg st="4" end="4"/>
                                            </p:txEl>
                                          </p:spTgt>
                                        </p:tgtEl>
                                        <p:attrNameLst>
                                          <p:attrName>style.visibility</p:attrName>
                                        </p:attrNameLst>
                                      </p:cBhvr>
                                      <p:to>
                                        <p:strVal val="visible"/>
                                      </p:to>
                                    </p:set>
                                    <p:animEffect transition="in" filter="wipe(down)">
                                      <p:cBhvr>
                                        <p:cTn id="18" dur="500"/>
                                        <p:tgtEl>
                                          <p:spTgt spid="72706">
                                            <p:txEl>
                                              <p:pRg st="4" end="4"/>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72706">
                                            <p:txEl>
                                              <p:pRg st="5" end="5"/>
                                            </p:txEl>
                                          </p:spTgt>
                                        </p:tgtEl>
                                        <p:attrNameLst>
                                          <p:attrName>style.visibility</p:attrName>
                                        </p:attrNameLst>
                                      </p:cBhvr>
                                      <p:to>
                                        <p:strVal val="visible"/>
                                      </p:to>
                                    </p:set>
                                    <p:animEffect transition="in" filter="wipe(down)">
                                      <p:cBhvr>
                                        <p:cTn id="21" dur="500"/>
                                        <p:tgtEl>
                                          <p:spTgt spid="72706">
                                            <p:txEl>
                                              <p:pRg st="5" end="5"/>
                                            </p:txEl>
                                          </p:spTgt>
                                        </p:tgtEl>
                                      </p:cBhvr>
                                    </p:animEffect>
                                  </p:childTnLst>
                                </p:cTn>
                              </p:par>
                              <p:par>
                                <p:cTn id="22" presetID="22" presetClass="entr" presetSubtype="4" fill="hold" nodeType="withEffect">
                                  <p:stCondLst>
                                    <p:cond delay="0"/>
                                  </p:stCondLst>
                                  <p:childTnLst>
                                    <p:set>
                                      <p:cBhvr>
                                        <p:cTn id="23" dur="1" fill="hold">
                                          <p:stCondLst>
                                            <p:cond delay="0"/>
                                          </p:stCondLst>
                                        </p:cTn>
                                        <p:tgtEl>
                                          <p:spTgt spid="72706">
                                            <p:txEl>
                                              <p:pRg st="6" end="6"/>
                                            </p:txEl>
                                          </p:spTgt>
                                        </p:tgtEl>
                                        <p:attrNameLst>
                                          <p:attrName>style.visibility</p:attrName>
                                        </p:attrNameLst>
                                      </p:cBhvr>
                                      <p:to>
                                        <p:strVal val="visible"/>
                                      </p:to>
                                    </p:set>
                                    <p:animEffect transition="in" filter="wipe(down)">
                                      <p:cBhvr>
                                        <p:cTn id="24" dur="500"/>
                                        <p:tgtEl>
                                          <p:spTgt spid="72706">
                                            <p:txEl>
                                              <p:pRg st="6" end="6"/>
                                            </p:txEl>
                                          </p:spTgt>
                                        </p:tgtEl>
                                      </p:cBhvr>
                                    </p:animEffect>
                                  </p:childTnLst>
                                </p:cTn>
                              </p:par>
                              <p:par>
                                <p:cTn id="25" presetID="22" presetClass="entr" presetSubtype="4" fill="hold" nodeType="withEffect">
                                  <p:stCondLst>
                                    <p:cond delay="0"/>
                                  </p:stCondLst>
                                  <p:childTnLst>
                                    <p:set>
                                      <p:cBhvr>
                                        <p:cTn id="26" dur="1" fill="hold">
                                          <p:stCondLst>
                                            <p:cond delay="0"/>
                                          </p:stCondLst>
                                        </p:cTn>
                                        <p:tgtEl>
                                          <p:spTgt spid="72706">
                                            <p:txEl>
                                              <p:pRg st="7" end="7"/>
                                            </p:txEl>
                                          </p:spTgt>
                                        </p:tgtEl>
                                        <p:attrNameLst>
                                          <p:attrName>style.visibility</p:attrName>
                                        </p:attrNameLst>
                                      </p:cBhvr>
                                      <p:to>
                                        <p:strVal val="visible"/>
                                      </p:to>
                                    </p:set>
                                    <p:animEffect transition="in" filter="wipe(down)">
                                      <p:cBhvr>
                                        <p:cTn id="27" dur="500"/>
                                        <p:tgtEl>
                                          <p:spTgt spid="72706">
                                            <p:txEl>
                                              <p:pRg st="7" end="7"/>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Rectangle 2"/>
          <p:cNvSpPr>
            <a:spLocks noGrp="1" noChangeArrowheads="1"/>
          </p:cNvSpPr>
          <p:nvPr>
            <p:ph type="body" idx="4294967295"/>
          </p:nvPr>
        </p:nvSpPr>
        <p:spPr>
          <a:xfrm>
            <a:off x="1268392" y="1230153"/>
            <a:ext cx="9854878" cy="4244673"/>
          </a:xfrm>
          <a:ln/>
          <a:extLst>
            <a:ext uri="{91240B29-F687-4F45-9708-019B960494DF}">
              <a14:hiddenLine xmlns:a14="http://schemas.microsoft.com/office/drawing/2010/main" w="9525" cap="flat" cmpd="sng" algn="ctr">
                <a:solidFill>
                  <a:srgbClr val="000000"/>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441325" indent="-441325">
              <a:lnSpc>
                <a:spcPct val="120000"/>
              </a:lnSpc>
              <a:spcBef>
                <a:spcPct val="0"/>
              </a:spcBef>
              <a:buNone/>
            </a:pPr>
            <a:r>
              <a:rPr lang="en-US" altLang="zh-CN" sz="3200" b="1" dirty="0">
                <a:solidFill>
                  <a:srgbClr val="0000FF"/>
                </a:solidFill>
                <a:latin typeface="Times New Roman" panose="02020603050405020304" pitchFamily="18" charset="0"/>
                <a:sym typeface="Arial" panose="020B0604020202020204" pitchFamily="34" charset="0"/>
              </a:rPr>
              <a:t>【</a:t>
            </a:r>
            <a:r>
              <a:rPr lang="zh-CN" altLang="en-US" sz="3200" b="1" dirty="0">
                <a:solidFill>
                  <a:srgbClr val="0000FF"/>
                </a:solidFill>
                <a:latin typeface="Times New Roman" panose="02020603050405020304" pitchFamily="18" charset="0"/>
                <a:sym typeface="Arial" panose="020B0604020202020204" pitchFamily="34" charset="0"/>
              </a:rPr>
              <a:t>语境应用</a:t>
            </a:r>
            <a:r>
              <a:rPr lang="en-US" altLang="zh-CN" sz="3200" b="1" dirty="0">
                <a:solidFill>
                  <a:srgbClr val="0000FF"/>
                </a:solidFill>
                <a:latin typeface="Times New Roman" panose="02020603050405020304" pitchFamily="18" charset="0"/>
                <a:sym typeface="Arial" panose="020B0604020202020204" pitchFamily="34" charset="0"/>
              </a:rPr>
              <a:t>】</a:t>
            </a:r>
            <a:r>
              <a:rPr lang="zh-CN" altLang="en-US" sz="3200" b="1" dirty="0">
                <a:solidFill>
                  <a:srgbClr val="0000FF"/>
                </a:solidFill>
                <a:latin typeface="Times New Roman" panose="02020603050405020304" pitchFamily="18" charset="0"/>
                <a:sym typeface="Arial" panose="020B0604020202020204" pitchFamily="34" charset="0"/>
              </a:rPr>
              <a:t>翻译句子。</a:t>
            </a:r>
          </a:p>
          <a:p>
            <a:pPr marL="441325" indent="-441325">
              <a:lnSpc>
                <a:spcPct val="120000"/>
              </a:lnSpc>
              <a:spcBef>
                <a:spcPct val="0"/>
              </a:spcBef>
              <a:buNone/>
            </a:pPr>
            <a:r>
              <a:rPr lang="en-US" altLang="zh-CN" sz="3200" b="1" dirty="0">
                <a:latin typeface="Times New Roman" panose="02020603050405020304" pitchFamily="18" charset="0"/>
                <a:sym typeface="Arial" panose="020B0604020202020204" pitchFamily="34" charset="0"/>
              </a:rPr>
              <a:t>1) </a:t>
            </a:r>
            <a:r>
              <a:rPr lang="zh-CN" altLang="en-US" sz="3200" b="1" dirty="0">
                <a:latin typeface="Times New Roman" panose="02020603050405020304" pitchFamily="18" charset="0"/>
                <a:sym typeface="Arial" panose="020B0604020202020204" pitchFamily="34" charset="0"/>
              </a:rPr>
              <a:t>吃太多的糖会引起健康问题。</a:t>
            </a:r>
          </a:p>
          <a:p>
            <a:pPr marL="441325" indent="-441325">
              <a:lnSpc>
                <a:spcPct val="120000"/>
              </a:lnSpc>
              <a:spcBef>
                <a:spcPct val="0"/>
              </a:spcBef>
              <a:buNone/>
            </a:pPr>
            <a:r>
              <a:rPr lang="zh-CN" altLang="en-US" sz="3200" b="1" dirty="0">
                <a:latin typeface="Times New Roman" panose="02020603050405020304" pitchFamily="18" charset="0"/>
                <a:sym typeface="Arial" panose="020B0604020202020204" pitchFamily="34" charset="0"/>
              </a:rPr>
              <a:t>    </a:t>
            </a:r>
            <a:r>
              <a:rPr lang="en-US" altLang="zh-CN" sz="3200" b="1" dirty="0">
                <a:solidFill>
                  <a:srgbClr val="FF0000"/>
                </a:solidFill>
                <a:latin typeface="Times New Roman" panose="02020603050405020304" pitchFamily="18" charset="0"/>
                <a:sym typeface="Arial" panose="020B0604020202020204" pitchFamily="34" charset="0"/>
              </a:rPr>
              <a:t>Eating too much sugar can lead to health problems. </a:t>
            </a:r>
            <a:endParaRPr lang="zh-CN" altLang="en-US" sz="3200" b="1" dirty="0">
              <a:solidFill>
                <a:srgbClr val="FF0000"/>
              </a:solidFill>
              <a:latin typeface="Times New Roman" panose="02020603050405020304" pitchFamily="18" charset="0"/>
              <a:sym typeface="Arial" panose="020B0604020202020204" pitchFamily="34" charset="0"/>
            </a:endParaRPr>
          </a:p>
          <a:p>
            <a:pPr marL="441325" indent="-441325">
              <a:lnSpc>
                <a:spcPct val="120000"/>
              </a:lnSpc>
              <a:spcBef>
                <a:spcPct val="0"/>
              </a:spcBef>
              <a:buNone/>
            </a:pPr>
            <a:r>
              <a:rPr lang="en-US" altLang="zh-CN" sz="3200" b="1" dirty="0">
                <a:latin typeface="Times New Roman" panose="02020603050405020304" pitchFamily="18" charset="0"/>
                <a:sym typeface="Arial" panose="020B0604020202020204" pitchFamily="34" charset="0"/>
              </a:rPr>
              <a:t>2) </a:t>
            </a:r>
            <a:r>
              <a:rPr lang="zh-CN" altLang="en-US" sz="3200" b="1" dirty="0">
                <a:latin typeface="Times New Roman" panose="02020603050405020304" pitchFamily="18" charset="0"/>
                <a:sym typeface="Arial" panose="020B0604020202020204" pitchFamily="34" charset="0"/>
              </a:rPr>
              <a:t>这条路通向公园。</a:t>
            </a:r>
          </a:p>
          <a:p>
            <a:pPr marL="441325" indent="-441325">
              <a:lnSpc>
                <a:spcPct val="120000"/>
              </a:lnSpc>
              <a:spcBef>
                <a:spcPct val="0"/>
              </a:spcBef>
              <a:buNone/>
            </a:pPr>
            <a:r>
              <a:rPr lang="en-US" altLang="zh-CN" sz="3200" b="1" dirty="0">
                <a:latin typeface="Times New Roman" panose="02020603050405020304" pitchFamily="18" charset="0"/>
                <a:sym typeface="Arial" panose="020B0604020202020204" pitchFamily="34" charset="0"/>
              </a:rPr>
              <a:t>     </a:t>
            </a:r>
            <a:r>
              <a:rPr lang="en-US" altLang="zh-CN" sz="3200" b="1" dirty="0">
                <a:solidFill>
                  <a:srgbClr val="FF0000"/>
                </a:solidFill>
                <a:latin typeface="Times New Roman" panose="02020603050405020304" pitchFamily="18" charset="0"/>
                <a:sym typeface="Arial" panose="020B0604020202020204" pitchFamily="34" charset="0"/>
              </a:rPr>
              <a:t>The road leads to the park. </a:t>
            </a:r>
            <a:endParaRPr lang="zh-CN" altLang="en-US" sz="3200" b="1" dirty="0">
              <a:solidFill>
                <a:srgbClr val="FF0000"/>
              </a:solidFill>
              <a:latin typeface="Times New Roman" panose="02020603050405020304" pitchFamily="18" charset="0"/>
              <a:sym typeface="Arial" panose="020B0604020202020204" pitchFamily="34" charset="0"/>
            </a:endParaRPr>
          </a:p>
          <a:p>
            <a:pPr marL="441325" indent="-441325">
              <a:lnSpc>
                <a:spcPct val="120000"/>
              </a:lnSpc>
              <a:spcBef>
                <a:spcPct val="0"/>
              </a:spcBef>
              <a:buNone/>
            </a:pPr>
            <a:r>
              <a:rPr lang="en-US" altLang="zh-CN" sz="3200" b="1" dirty="0">
                <a:latin typeface="Times New Roman" panose="02020603050405020304" pitchFamily="18" charset="0"/>
                <a:sym typeface="Arial" panose="020B0604020202020204" pitchFamily="34" charset="0"/>
              </a:rPr>
              <a:t>3) </a:t>
            </a:r>
            <a:r>
              <a:rPr lang="zh-CN" altLang="en-US" sz="3200" b="1" dirty="0">
                <a:latin typeface="Times New Roman" panose="02020603050405020304" pitchFamily="18" charset="0"/>
                <a:sym typeface="Arial" panose="020B0604020202020204" pitchFamily="34" charset="0"/>
              </a:rPr>
              <a:t>她带领我们到了楼上的房间。</a:t>
            </a:r>
            <a:endParaRPr lang="en-US" altLang="zh-CN" sz="3200" b="1" dirty="0">
              <a:latin typeface="Times New Roman" panose="02020603050405020304" pitchFamily="18" charset="0"/>
              <a:sym typeface="Arial" panose="020B0604020202020204" pitchFamily="34" charset="0"/>
            </a:endParaRPr>
          </a:p>
          <a:p>
            <a:pPr marL="441325" indent="-441325">
              <a:lnSpc>
                <a:spcPct val="120000"/>
              </a:lnSpc>
              <a:spcBef>
                <a:spcPct val="0"/>
              </a:spcBef>
              <a:buNone/>
            </a:pPr>
            <a:r>
              <a:rPr lang="en-US" altLang="zh-CN" sz="3200" b="1" dirty="0">
                <a:latin typeface="Times New Roman" panose="02020603050405020304" pitchFamily="18" charset="0"/>
                <a:sym typeface="Arial" panose="020B0604020202020204" pitchFamily="34" charset="0"/>
              </a:rPr>
              <a:t>     </a:t>
            </a:r>
            <a:r>
              <a:rPr lang="en-US" altLang="zh-CN" sz="3200" b="1" dirty="0">
                <a:solidFill>
                  <a:srgbClr val="FF0000"/>
                </a:solidFill>
                <a:latin typeface="Times New Roman" panose="02020603050405020304" pitchFamily="18" charset="0"/>
                <a:sym typeface="Arial" panose="020B0604020202020204" pitchFamily="34" charset="0"/>
              </a:rPr>
              <a:t>She led us to a room upstairs.</a:t>
            </a:r>
            <a:endParaRPr lang="zh-CN" altLang="en-US" sz="3200" b="1" dirty="0">
              <a:solidFill>
                <a:srgbClr val="FF0000"/>
              </a:solidFill>
              <a:latin typeface="Times New Roman" panose="02020603050405020304" pitchFamily="18" charset="0"/>
              <a:sym typeface="Arial" panose="020B0604020202020204" pitchFamily="34" charset="0"/>
            </a:endParaRPr>
          </a:p>
        </p:txBody>
      </p:sp>
    </p:spTree>
    <p:extLst>
      <p:ext uri="{BB962C8B-B14F-4D97-AF65-F5344CB8AC3E}">
        <p14:creationId xmlns:p14="http://schemas.microsoft.com/office/powerpoint/2010/main" val="30304031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49858">
                                            <p:txEl>
                                              <p:pRg st="2" end="2"/>
                                            </p:txEl>
                                          </p:spTgt>
                                        </p:tgtEl>
                                        <p:attrNameLst>
                                          <p:attrName>style.visibility</p:attrName>
                                        </p:attrNameLst>
                                      </p:cBhvr>
                                      <p:to>
                                        <p:strVal val="visible"/>
                                      </p:to>
                                    </p:set>
                                    <p:animEffect transition="in" filter="randombar(horizontal)">
                                      <p:cBhvr>
                                        <p:cTn id="7" dur="500"/>
                                        <p:tgtEl>
                                          <p:spTgt spid="249858">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249858">
                                            <p:txEl>
                                              <p:pRg st="4" end="4"/>
                                            </p:txEl>
                                          </p:spTgt>
                                        </p:tgtEl>
                                        <p:attrNameLst>
                                          <p:attrName>style.visibility</p:attrName>
                                        </p:attrNameLst>
                                      </p:cBhvr>
                                      <p:to>
                                        <p:strVal val="visible"/>
                                      </p:to>
                                    </p:set>
                                    <p:animEffect transition="in" filter="randombar(horizontal)">
                                      <p:cBhvr>
                                        <p:cTn id="12" dur="500"/>
                                        <p:tgtEl>
                                          <p:spTgt spid="249858">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nodeType="clickEffect">
                                  <p:stCondLst>
                                    <p:cond delay="0"/>
                                  </p:stCondLst>
                                  <p:childTnLst>
                                    <p:set>
                                      <p:cBhvr>
                                        <p:cTn id="16" dur="1" fill="hold">
                                          <p:stCondLst>
                                            <p:cond delay="0"/>
                                          </p:stCondLst>
                                        </p:cTn>
                                        <p:tgtEl>
                                          <p:spTgt spid="249858">
                                            <p:txEl>
                                              <p:pRg st="6" end="6"/>
                                            </p:txEl>
                                          </p:spTgt>
                                        </p:tgtEl>
                                        <p:attrNameLst>
                                          <p:attrName>style.visibility</p:attrName>
                                        </p:attrNameLst>
                                      </p:cBhvr>
                                      <p:to>
                                        <p:strVal val="visible"/>
                                      </p:to>
                                    </p:set>
                                    <p:animEffect transition="in" filter="randombar(horizontal)">
                                      <p:cBhvr>
                                        <p:cTn id="17" dur="500"/>
                                        <p:tgtEl>
                                          <p:spTgt spid="24985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Rectangle 2"/>
          <p:cNvSpPr>
            <a:spLocks noGrp="1" noChangeArrowheads="1"/>
          </p:cNvSpPr>
          <p:nvPr>
            <p:ph type="body" idx="4294967295"/>
          </p:nvPr>
        </p:nvSpPr>
        <p:spPr>
          <a:xfrm>
            <a:off x="0" y="504939"/>
            <a:ext cx="12076385" cy="2553571"/>
          </a:xfrm>
          <a:ln/>
          <a:extLst>
            <a:ext uri="{91240B29-F687-4F45-9708-019B960494DF}">
              <a14:hiddenLine xmlns:a14="http://schemas.microsoft.com/office/drawing/2010/main" w="9525" cap="flat" cmpd="sng" algn="ctr">
                <a:solidFill>
                  <a:srgbClr val="000000"/>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441325" indent="-441325">
              <a:lnSpc>
                <a:spcPct val="120000"/>
              </a:lnSpc>
              <a:spcBef>
                <a:spcPct val="0"/>
              </a:spcBef>
              <a:buNone/>
            </a:pPr>
            <a:r>
              <a:rPr lang="en-US" altLang="zh-CN" sz="3200" b="1" dirty="0">
                <a:latin typeface="Times New Roman" panose="02020603050405020304" pitchFamily="18" charset="0"/>
                <a:sym typeface="Arial" panose="020B0604020202020204" pitchFamily="34" charset="0"/>
              </a:rPr>
              <a:t>1.</a:t>
            </a:r>
            <a:r>
              <a:rPr lang="en-US" altLang="zh-CN" sz="3200" b="1" dirty="0">
                <a:solidFill>
                  <a:srgbClr val="FF0000"/>
                </a:solidFill>
                <a:latin typeface="Times New Roman" panose="02020603050405020304" pitchFamily="18" charset="0"/>
                <a:sym typeface="Arial" panose="020B0604020202020204" pitchFamily="34" charset="0"/>
              </a:rPr>
              <a:t>Not only </a:t>
            </a:r>
            <a:r>
              <a:rPr lang="en-US" altLang="zh-CN" sz="3200" b="1" dirty="0">
                <a:latin typeface="Times New Roman" panose="02020603050405020304" pitchFamily="18" charset="0"/>
                <a:sym typeface="Arial" panose="020B0604020202020204" pitchFamily="34" charset="0"/>
              </a:rPr>
              <a:t>had the countries found a path to the future that did not run over the relics of the past, </a:t>
            </a:r>
            <a:r>
              <a:rPr lang="en-US" altLang="zh-CN" sz="3200" b="1" dirty="0">
                <a:solidFill>
                  <a:srgbClr val="FF0000"/>
                </a:solidFill>
                <a:latin typeface="Times New Roman" panose="02020603050405020304" pitchFamily="18" charset="0"/>
                <a:sym typeface="Arial" panose="020B0604020202020204" pitchFamily="34" charset="0"/>
              </a:rPr>
              <a:t>but</a:t>
            </a:r>
            <a:r>
              <a:rPr lang="en-US" altLang="zh-CN" sz="3200" b="1" dirty="0">
                <a:latin typeface="Times New Roman" panose="02020603050405020304" pitchFamily="18" charset="0"/>
                <a:sym typeface="Arial" panose="020B0604020202020204" pitchFamily="34" charset="0"/>
              </a:rPr>
              <a:t> they had </a:t>
            </a:r>
            <a:r>
              <a:rPr lang="en-US" altLang="zh-CN" sz="3200" b="1" dirty="0">
                <a:solidFill>
                  <a:srgbClr val="FF0000"/>
                </a:solidFill>
                <a:latin typeface="Times New Roman" panose="02020603050405020304" pitchFamily="18" charset="0"/>
                <a:sym typeface="Arial" panose="020B0604020202020204" pitchFamily="34" charset="0"/>
              </a:rPr>
              <a:t>also</a:t>
            </a:r>
            <a:r>
              <a:rPr lang="en-US" altLang="zh-CN" sz="3200" b="1" dirty="0">
                <a:latin typeface="Times New Roman" panose="02020603050405020304" pitchFamily="18" charset="0"/>
                <a:sym typeface="Arial" panose="020B0604020202020204" pitchFamily="34" charset="0"/>
              </a:rPr>
              <a:t> learnt that it was possible for countries to work together to build a better tomorrow.</a:t>
            </a:r>
            <a:endParaRPr lang="zh-CN" altLang="en-US" sz="3200" b="1" dirty="0">
              <a:latin typeface="Times New Roman" panose="02020603050405020304" pitchFamily="18" charset="0"/>
              <a:sym typeface="Arial" panose="020B0604020202020204" pitchFamily="34" charset="0"/>
            </a:endParaRPr>
          </a:p>
        </p:txBody>
      </p:sp>
      <p:sp>
        <p:nvSpPr>
          <p:cNvPr id="2" name="文本框 1">
            <a:extLst>
              <a:ext uri="{FF2B5EF4-FFF2-40B4-BE49-F238E27FC236}">
                <a16:creationId xmlns:a16="http://schemas.microsoft.com/office/drawing/2014/main" id="{90BF0375-941F-4337-A81B-7E62B58A92FC}"/>
              </a:ext>
            </a:extLst>
          </p:cNvPr>
          <p:cNvSpPr txBox="1"/>
          <p:nvPr/>
        </p:nvSpPr>
        <p:spPr>
          <a:xfrm>
            <a:off x="346841" y="2514600"/>
            <a:ext cx="10996449" cy="1077218"/>
          </a:xfrm>
          <a:prstGeom prst="rect">
            <a:avLst/>
          </a:prstGeom>
          <a:noFill/>
        </p:spPr>
        <p:txBody>
          <a:bodyPr wrap="square" rtlCol="0">
            <a:spAutoFit/>
          </a:bodyPr>
          <a:lstStyle/>
          <a:p>
            <a:r>
              <a:rPr lang="en-US" altLang="zh-CN" sz="3200" b="1" dirty="0"/>
              <a:t>Not</a:t>
            </a:r>
            <a:r>
              <a:rPr lang="zh-CN" altLang="en-US" sz="3200" b="1" dirty="0"/>
              <a:t> </a:t>
            </a:r>
            <a:r>
              <a:rPr lang="en-US" altLang="zh-CN" sz="3200" b="1" dirty="0"/>
              <a:t>only</a:t>
            </a:r>
            <a:r>
              <a:rPr lang="zh-CN" altLang="en-US" sz="3200" b="1" dirty="0"/>
              <a:t> </a:t>
            </a:r>
            <a:r>
              <a:rPr lang="en-US" altLang="zh-CN" sz="3200" b="1" dirty="0"/>
              <a:t>you</a:t>
            </a:r>
            <a:r>
              <a:rPr lang="zh-CN" altLang="en-US" sz="3200" b="1" dirty="0"/>
              <a:t> </a:t>
            </a:r>
            <a:r>
              <a:rPr lang="en-US" altLang="zh-CN" sz="3200" b="1" dirty="0"/>
              <a:t>but</a:t>
            </a:r>
            <a:r>
              <a:rPr lang="zh-CN" altLang="en-US" sz="3200" b="1" dirty="0"/>
              <a:t> </a:t>
            </a:r>
            <a:r>
              <a:rPr lang="en-US" altLang="zh-CN" sz="3200" b="1" dirty="0"/>
              <a:t>also</a:t>
            </a:r>
            <a:r>
              <a:rPr lang="zh-CN" altLang="en-US" sz="3200" b="1" dirty="0"/>
              <a:t> </a:t>
            </a:r>
            <a:r>
              <a:rPr lang="en-US" altLang="zh-CN" sz="3200" b="1" dirty="0"/>
              <a:t>I</a:t>
            </a:r>
            <a:r>
              <a:rPr lang="zh-CN" altLang="en-US" sz="3200" b="1" dirty="0"/>
              <a:t> </a:t>
            </a:r>
            <a:r>
              <a:rPr lang="en-US" altLang="zh-CN" sz="3200" b="1" dirty="0"/>
              <a:t>_____</a:t>
            </a:r>
            <a:r>
              <a:rPr lang="zh-CN" altLang="en-US" sz="3200" b="1" dirty="0"/>
              <a:t> </a:t>
            </a:r>
            <a:r>
              <a:rPr lang="en-US" altLang="zh-CN" sz="3200" b="1" dirty="0"/>
              <a:t>likely</a:t>
            </a:r>
            <a:r>
              <a:rPr lang="zh-CN" altLang="en-US" sz="3200" b="1" dirty="0"/>
              <a:t> </a:t>
            </a:r>
            <a:r>
              <a:rPr lang="en-US" altLang="zh-CN" sz="3200" b="1" dirty="0"/>
              <a:t>to</a:t>
            </a:r>
            <a:r>
              <a:rPr lang="zh-CN" altLang="en-US" sz="3200" b="1" dirty="0"/>
              <a:t> </a:t>
            </a:r>
            <a:r>
              <a:rPr lang="en-US" altLang="zh-CN" sz="3200" b="1" dirty="0"/>
              <a:t>feel</a:t>
            </a:r>
            <a:r>
              <a:rPr lang="zh-CN" altLang="en-US" sz="3200" b="1" dirty="0"/>
              <a:t> </a:t>
            </a:r>
            <a:r>
              <a:rPr lang="en-US" altLang="zh-CN" sz="3200" b="1" dirty="0"/>
              <a:t>nervous</a:t>
            </a:r>
            <a:r>
              <a:rPr lang="zh-CN" altLang="en-US" sz="3200" b="1" dirty="0"/>
              <a:t> </a:t>
            </a:r>
            <a:r>
              <a:rPr lang="en-US" altLang="zh-CN" sz="3200" b="1" dirty="0"/>
              <a:t>in</a:t>
            </a:r>
            <a:r>
              <a:rPr lang="zh-CN" altLang="en-US" sz="3200" b="1" dirty="0"/>
              <a:t> </a:t>
            </a:r>
            <a:r>
              <a:rPr lang="en-US" altLang="zh-CN" sz="3200" b="1" dirty="0"/>
              <a:t>this</a:t>
            </a:r>
            <a:r>
              <a:rPr lang="zh-CN" altLang="en-US" sz="3200" b="1" dirty="0"/>
              <a:t> </a:t>
            </a:r>
            <a:r>
              <a:rPr lang="en-US" altLang="zh-CN" sz="3200" b="1" dirty="0"/>
              <a:t>kind</a:t>
            </a:r>
            <a:r>
              <a:rPr lang="zh-CN" altLang="en-US" sz="3200" b="1" dirty="0"/>
              <a:t> </a:t>
            </a:r>
            <a:r>
              <a:rPr lang="en-US" altLang="zh-CN" sz="3200" b="1" dirty="0"/>
              <a:t>of</a:t>
            </a:r>
            <a:r>
              <a:rPr lang="zh-CN" altLang="en-US" sz="3200" b="1" dirty="0"/>
              <a:t> </a:t>
            </a:r>
            <a:r>
              <a:rPr lang="en-US" altLang="zh-CN" sz="3200" b="1" dirty="0"/>
              <a:t>important</a:t>
            </a:r>
            <a:r>
              <a:rPr lang="zh-CN" altLang="en-US" sz="3200" b="1" dirty="0"/>
              <a:t> </a:t>
            </a:r>
            <a:r>
              <a:rPr lang="en-US" altLang="zh-CN" sz="3200" b="1" dirty="0"/>
              <a:t>occasion.</a:t>
            </a:r>
            <a:endParaRPr lang="zh-CN" altLang="en-US" sz="3200" b="1" dirty="0"/>
          </a:p>
        </p:txBody>
      </p:sp>
      <p:sp>
        <p:nvSpPr>
          <p:cNvPr id="4" name="文本框 3">
            <a:extLst>
              <a:ext uri="{FF2B5EF4-FFF2-40B4-BE49-F238E27FC236}">
                <a16:creationId xmlns:a16="http://schemas.microsoft.com/office/drawing/2014/main" id="{7A8A4D18-38BF-47C8-89A0-23BA9A311C6B}"/>
              </a:ext>
            </a:extLst>
          </p:cNvPr>
          <p:cNvSpPr txBox="1"/>
          <p:nvPr/>
        </p:nvSpPr>
        <p:spPr>
          <a:xfrm>
            <a:off x="4824248" y="2514600"/>
            <a:ext cx="759372" cy="584775"/>
          </a:xfrm>
          <a:prstGeom prst="rect">
            <a:avLst/>
          </a:prstGeom>
          <a:noFill/>
        </p:spPr>
        <p:txBody>
          <a:bodyPr wrap="square" rtlCol="0">
            <a:spAutoFit/>
          </a:bodyPr>
          <a:lstStyle/>
          <a:p>
            <a:r>
              <a:rPr lang="en-US" altLang="zh-CN" sz="3200" b="1" dirty="0">
                <a:solidFill>
                  <a:srgbClr val="FF0000"/>
                </a:solidFill>
              </a:rPr>
              <a:t>am</a:t>
            </a:r>
            <a:endParaRPr lang="zh-CN" altLang="en-US" sz="3200" b="1" dirty="0">
              <a:solidFill>
                <a:srgbClr val="FF0000"/>
              </a:solidFill>
            </a:endParaRPr>
          </a:p>
        </p:txBody>
      </p:sp>
      <p:sp>
        <p:nvSpPr>
          <p:cNvPr id="5" name="文本框 4">
            <a:extLst>
              <a:ext uri="{FF2B5EF4-FFF2-40B4-BE49-F238E27FC236}">
                <a16:creationId xmlns:a16="http://schemas.microsoft.com/office/drawing/2014/main" id="{51884A9F-A263-4F43-BC68-A2C0B71A789E}"/>
              </a:ext>
            </a:extLst>
          </p:cNvPr>
          <p:cNvSpPr txBox="1"/>
          <p:nvPr/>
        </p:nvSpPr>
        <p:spPr>
          <a:xfrm>
            <a:off x="5919952" y="3276575"/>
            <a:ext cx="1424152" cy="461665"/>
          </a:xfrm>
          <a:prstGeom prst="rect">
            <a:avLst/>
          </a:prstGeom>
          <a:noFill/>
        </p:spPr>
        <p:txBody>
          <a:bodyPr wrap="square" rtlCol="0">
            <a:spAutoFit/>
          </a:bodyPr>
          <a:lstStyle/>
          <a:p>
            <a:r>
              <a:rPr lang="zh-CN" altLang="en-US" sz="2400" b="1" dirty="0"/>
              <a:t>就近原则</a:t>
            </a:r>
          </a:p>
        </p:txBody>
      </p:sp>
      <p:sp>
        <p:nvSpPr>
          <p:cNvPr id="6" name="箭头: 右 5">
            <a:extLst>
              <a:ext uri="{FF2B5EF4-FFF2-40B4-BE49-F238E27FC236}">
                <a16:creationId xmlns:a16="http://schemas.microsoft.com/office/drawing/2014/main" id="{4A283C1F-996C-4A7B-AED8-815D33ABB9ED}"/>
              </a:ext>
            </a:extLst>
          </p:cNvPr>
          <p:cNvSpPr/>
          <p:nvPr/>
        </p:nvSpPr>
        <p:spPr>
          <a:xfrm rot="14483973">
            <a:off x="5574283" y="3067181"/>
            <a:ext cx="470914" cy="395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id="{3A4BF9B9-2EFB-4A07-8F35-B2E4E123BD19}"/>
              </a:ext>
            </a:extLst>
          </p:cNvPr>
          <p:cNvSpPr txBox="1"/>
          <p:nvPr/>
        </p:nvSpPr>
        <p:spPr>
          <a:xfrm>
            <a:off x="469024" y="3945418"/>
            <a:ext cx="11493062" cy="1077218"/>
          </a:xfrm>
          <a:prstGeom prst="rect">
            <a:avLst/>
          </a:prstGeom>
          <a:noFill/>
        </p:spPr>
        <p:txBody>
          <a:bodyPr wrap="square" rtlCol="0">
            <a:spAutoFit/>
          </a:bodyPr>
          <a:lstStyle/>
          <a:p>
            <a:r>
              <a:rPr lang="en-US" altLang="zh-CN" sz="3200" b="1" dirty="0"/>
              <a:t>_____________ I read classics, ____________ I have online course given by my teachers.</a:t>
            </a:r>
            <a:endParaRPr lang="zh-CN" altLang="en-US" sz="3200" b="1" dirty="0"/>
          </a:p>
        </p:txBody>
      </p:sp>
      <p:sp>
        <p:nvSpPr>
          <p:cNvPr id="10" name="文本框 9">
            <a:extLst>
              <a:ext uri="{FF2B5EF4-FFF2-40B4-BE49-F238E27FC236}">
                <a16:creationId xmlns:a16="http://schemas.microsoft.com/office/drawing/2014/main" id="{3145896F-1E24-4407-A6C5-2CA46A62DCE1}"/>
              </a:ext>
            </a:extLst>
          </p:cNvPr>
          <p:cNvSpPr txBox="1"/>
          <p:nvPr/>
        </p:nvSpPr>
        <p:spPr>
          <a:xfrm>
            <a:off x="437493" y="3925706"/>
            <a:ext cx="2388476" cy="584775"/>
          </a:xfrm>
          <a:prstGeom prst="rect">
            <a:avLst/>
          </a:prstGeom>
          <a:noFill/>
        </p:spPr>
        <p:txBody>
          <a:bodyPr wrap="square" rtlCol="0">
            <a:spAutoFit/>
          </a:bodyPr>
          <a:lstStyle/>
          <a:p>
            <a:r>
              <a:rPr lang="en-US" altLang="zh-CN" sz="3200" b="1" dirty="0">
                <a:solidFill>
                  <a:srgbClr val="FF0000"/>
                </a:solidFill>
              </a:rPr>
              <a:t>Not only do</a:t>
            </a:r>
            <a:endParaRPr lang="zh-CN" altLang="en-US" sz="3200" b="1" dirty="0">
              <a:solidFill>
                <a:srgbClr val="FF0000"/>
              </a:solidFill>
            </a:endParaRPr>
          </a:p>
        </p:txBody>
      </p:sp>
      <p:sp>
        <p:nvSpPr>
          <p:cNvPr id="11" name="文本框 10">
            <a:extLst>
              <a:ext uri="{FF2B5EF4-FFF2-40B4-BE49-F238E27FC236}">
                <a16:creationId xmlns:a16="http://schemas.microsoft.com/office/drawing/2014/main" id="{3B85D298-3319-49AE-AC53-C8E7CA906BC6}"/>
              </a:ext>
            </a:extLst>
          </p:cNvPr>
          <p:cNvSpPr txBox="1"/>
          <p:nvPr/>
        </p:nvSpPr>
        <p:spPr>
          <a:xfrm>
            <a:off x="5919294" y="3956305"/>
            <a:ext cx="1840625" cy="584775"/>
          </a:xfrm>
          <a:prstGeom prst="rect">
            <a:avLst/>
          </a:prstGeom>
          <a:noFill/>
        </p:spPr>
        <p:txBody>
          <a:bodyPr wrap="square" rtlCol="0">
            <a:spAutoFit/>
          </a:bodyPr>
          <a:lstStyle/>
          <a:p>
            <a:r>
              <a:rPr lang="en-US" altLang="zh-CN" sz="3200" b="1" dirty="0">
                <a:solidFill>
                  <a:srgbClr val="FF0000"/>
                </a:solidFill>
              </a:rPr>
              <a:t>but also</a:t>
            </a:r>
            <a:endParaRPr lang="zh-CN" altLang="en-US" sz="3200" b="1" dirty="0">
              <a:solidFill>
                <a:srgbClr val="FF0000"/>
              </a:solidFill>
            </a:endParaRPr>
          </a:p>
        </p:txBody>
      </p:sp>
      <p:sp>
        <p:nvSpPr>
          <p:cNvPr id="12" name="文本框 11">
            <a:extLst>
              <a:ext uri="{FF2B5EF4-FFF2-40B4-BE49-F238E27FC236}">
                <a16:creationId xmlns:a16="http://schemas.microsoft.com/office/drawing/2014/main" id="{47A1821A-E773-4971-9787-DA223741346F}"/>
              </a:ext>
            </a:extLst>
          </p:cNvPr>
          <p:cNvSpPr txBox="1"/>
          <p:nvPr/>
        </p:nvSpPr>
        <p:spPr>
          <a:xfrm>
            <a:off x="346841" y="5273483"/>
            <a:ext cx="11493062" cy="1077218"/>
          </a:xfrm>
          <a:prstGeom prst="rect">
            <a:avLst/>
          </a:prstGeom>
          <a:noFill/>
        </p:spPr>
        <p:txBody>
          <a:bodyPr wrap="square" rtlCol="0">
            <a:spAutoFit/>
          </a:bodyPr>
          <a:lstStyle/>
          <a:p>
            <a:r>
              <a:rPr lang="en-US" altLang="zh-CN" sz="3200" b="1" dirty="0"/>
              <a:t>_____________ the exhibition broaden our horizon, ____________ helps improve our taste in beauty.</a:t>
            </a:r>
            <a:endParaRPr lang="zh-CN" altLang="en-US" sz="3200" b="1" dirty="0"/>
          </a:p>
        </p:txBody>
      </p:sp>
      <p:sp>
        <p:nvSpPr>
          <p:cNvPr id="13" name="文本框 12">
            <a:extLst>
              <a:ext uri="{FF2B5EF4-FFF2-40B4-BE49-F238E27FC236}">
                <a16:creationId xmlns:a16="http://schemas.microsoft.com/office/drawing/2014/main" id="{214CB748-DD4A-43CE-AD63-DAE19095AF62}"/>
              </a:ext>
            </a:extLst>
          </p:cNvPr>
          <p:cNvSpPr txBox="1"/>
          <p:nvPr/>
        </p:nvSpPr>
        <p:spPr>
          <a:xfrm>
            <a:off x="-102476" y="5200863"/>
            <a:ext cx="2837793" cy="584775"/>
          </a:xfrm>
          <a:prstGeom prst="rect">
            <a:avLst/>
          </a:prstGeom>
          <a:noFill/>
        </p:spPr>
        <p:txBody>
          <a:bodyPr wrap="square" rtlCol="0">
            <a:spAutoFit/>
          </a:bodyPr>
          <a:lstStyle/>
          <a:p>
            <a:r>
              <a:rPr lang="en-US" altLang="zh-CN" sz="3200" b="1" dirty="0">
                <a:solidFill>
                  <a:srgbClr val="FF0000"/>
                </a:solidFill>
              </a:rPr>
              <a:t>Not only does</a:t>
            </a:r>
            <a:endParaRPr lang="zh-CN" altLang="en-US" sz="3200" b="1" dirty="0">
              <a:solidFill>
                <a:srgbClr val="FF0000"/>
              </a:solidFill>
            </a:endParaRPr>
          </a:p>
        </p:txBody>
      </p:sp>
      <p:sp>
        <p:nvSpPr>
          <p:cNvPr id="14" name="文本框 13">
            <a:extLst>
              <a:ext uri="{FF2B5EF4-FFF2-40B4-BE49-F238E27FC236}">
                <a16:creationId xmlns:a16="http://schemas.microsoft.com/office/drawing/2014/main" id="{AB5E357E-8420-491B-8A23-80AF320CE3AA}"/>
              </a:ext>
            </a:extLst>
          </p:cNvPr>
          <p:cNvSpPr txBox="1"/>
          <p:nvPr/>
        </p:nvSpPr>
        <p:spPr>
          <a:xfrm>
            <a:off x="9588719" y="5277028"/>
            <a:ext cx="2251184" cy="584775"/>
          </a:xfrm>
          <a:prstGeom prst="rect">
            <a:avLst/>
          </a:prstGeom>
          <a:noFill/>
        </p:spPr>
        <p:txBody>
          <a:bodyPr wrap="square" rtlCol="0">
            <a:spAutoFit/>
          </a:bodyPr>
          <a:lstStyle/>
          <a:p>
            <a:r>
              <a:rPr lang="en-US" altLang="zh-CN" sz="3200" b="1" dirty="0">
                <a:solidFill>
                  <a:srgbClr val="FF0000"/>
                </a:solidFill>
              </a:rPr>
              <a:t>but it also</a:t>
            </a:r>
            <a:endParaRPr lang="zh-CN" altLang="en-US" sz="3200" b="1" dirty="0">
              <a:solidFill>
                <a:srgbClr val="FF0000"/>
              </a:solidFill>
            </a:endParaRPr>
          </a:p>
        </p:txBody>
      </p:sp>
    </p:spTree>
    <p:extLst>
      <p:ext uri="{BB962C8B-B14F-4D97-AF65-F5344CB8AC3E}">
        <p14:creationId xmlns:p14="http://schemas.microsoft.com/office/powerpoint/2010/main" val="26543136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down)">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down)">
                                      <p:cBhvr>
                                        <p:cTn id="45" dur="500"/>
                                        <p:tgtEl>
                                          <p:spTgt spid="13"/>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down)">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animBg="1"/>
      <p:bldP spid="9" grpId="0"/>
      <p:bldP spid="10" grpId="0"/>
      <p:bldP spid="11" grpId="0"/>
      <p:bldP spid="12"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Rectangle 2"/>
          <p:cNvSpPr>
            <a:spLocks noGrp="1" noChangeArrowheads="1"/>
          </p:cNvSpPr>
          <p:nvPr>
            <p:ph type="body" idx="4294967295"/>
          </p:nvPr>
        </p:nvSpPr>
        <p:spPr>
          <a:xfrm>
            <a:off x="0" y="504939"/>
            <a:ext cx="12076385" cy="2553571"/>
          </a:xfrm>
          <a:ln/>
          <a:extLst>
            <a:ext uri="{91240B29-F687-4F45-9708-019B960494DF}">
              <a14:hiddenLine xmlns:a14="http://schemas.microsoft.com/office/drawing/2010/main" w="9525" cap="flat" cmpd="sng" algn="ctr">
                <a:solidFill>
                  <a:srgbClr val="000000"/>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441325" indent="-441325">
              <a:lnSpc>
                <a:spcPct val="120000"/>
              </a:lnSpc>
              <a:spcBef>
                <a:spcPct val="0"/>
              </a:spcBef>
              <a:buNone/>
            </a:pPr>
            <a:r>
              <a:rPr lang="en-US" altLang="zh-CN" sz="3200" b="1" dirty="0">
                <a:latin typeface="Times New Roman" panose="02020603050405020304" pitchFamily="18" charset="0"/>
                <a:sym typeface="Arial" panose="020B0604020202020204" pitchFamily="34" charset="0"/>
              </a:rPr>
              <a:t>2.</a:t>
            </a:r>
            <a:endParaRPr lang="zh-CN" altLang="en-US" sz="3200" b="1" dirty="0">
              <a:latin typeface="Times New Roman" panose="02020603050405020304" pitchFamily="18" charset="0"/>
              <a:sym typeface="Arial" panose="020B0604020202020204" pitchFamily="34" charset="0"/>
            </a:endParaRPr>
          </a:p>
        </p:txBody>
      </p:sp>
      <p:sp>
        <p:nvSpPr>
          <p:cNvPr id="2" name="文本框 1">
            <a:extLst>
              <a:ext uri="{FF2B5EF4-FFF2-40B4-BE49-F238E27FC236}">
                <a16:creationId xmlns:a16="http://schemas.microsoft.com/office/drawing/2014/main" id="{90BF0375-941F-4337-A81B-7E62B58A92FC}"/>
              </a:ext>
            </a:extLst>
          </p:cNvPr>
          <p:cNvSpPr txBox="1"/>
          <p:nvPr/>
        </p:nvSpPr>
        <p:spPr>
          <a:xfrm>
            <a:off x="595147" y="415905"/>
            <a:ext cx="10996449" cy="584775"/>
          </a:xfrm>
          <a:prstGeom prst="rect">
            <a:avLst/>
          </a:prstGeom>
          <a:noFill/>
        </p:spPr>
        <p:txBody>
          <a:bodyPr wrap="square" rtlCol="0">
            <a:spAutoFit/>
          </a:bodyPr>
          <a:lstStyle/>
          <a:p>
            <a:r>
              <a:rPr lang="en-US" altLang="zh-CN" sz="3200" b="1" dirty="0"/>
              <a:t>Make sure that… </a:t>
            </a:r>
            <a:r>
              <a:rPr lang="zh-CN" altLang="en-US" sz="3200" b="1" dirty="0"/>
              <a:t>确保</a:t>
            </a:r>
            <a:r>
              <a:rPr lang="en-US" altLang="zh-CN" sz="3200" b="1" dirty="0"/>
              <a:t>…</a:t>
            </a:r>
            <a:endParaRPr lang="zh-CN" altLang="en-US" sz="3200" b="1" dirty="0"/>
          </a:p>
        </p:txBody>
      </p:sp>
      <p:sp>
        <p:nvSpPr>
          <p:cNvPr id="9" name="文本框 8">
            <a:extLst>
              <a:ext uri="{FF2B5EF4-FFF2-40B4-BE49-F238E27FC236}">
                <a16:creationId xmlns:a16="http://schemas.microsoft.com/office/drawing/2014/main" id="{3A4BF9B9-2EFB-4A07-8F35-B2E4E123BD19}"/>
              </a:ext>
            </a:extLst>
          </p:cNvPr>
          <p:cNvSpPr txBox="1"/>
          <p:nvPr/>
        </p:nvSpPr>
        <p:spPr>
          <a:xfrm>
            <a:off x="425669" y="3114498"/>
            <a:ext cx="11493062" cy="584775"/>
          </a:xfrm>
          <a:prstGeom prst="rect">
            <a:avLst/>
          </a:prstGeom>
          <a:noFill/>
        </p:spPr>
        <p:txBody>
          <a:bodyPr wrap="square" rtlCol="0">
            <a:spAutoFit/>
          </a:bodyPr>
          <a:lstStyle/>
          <a:p>
            <a:r>
              <a:rPr lang="zh-CN" altLang="en-US" sz="3200" b="1" dirty="0"/>
              <a:t>一定确保要接种最新的疫苗</a:t>
            </a:r>
            <a:r>
              <a:rPr lang="en-US" altLang="zh-CN" sz="3200" b="1" dirty="0"/>
              <a:t>(vaccination)</a:t>
            </a:r>
            <a:r>
              <a:rPr lang="zh-CN" altLang="en-US" sz="3200" b="1" dirty="0"/>
              <a:t>。</a:t>
            </a:r>
          </a:p>
        </p:txBody>
      </p:sp>
      <p:sp>
        <p:nvSpPr>
          <p:cNvPr id="12" name="文本框 11">
            <a:extLst>
              <a:ext uri="{FF2B5EF4-FFF2-40B4-BE49-F238E27FC236}">
                <a16:creationId xmlns:a16="http://schemas.microsoft.com/office/drawing/2014/main" id="{47A1821A-E773-4971-9787-DA223741346F}"/>
              </a:ext>
            </a:extLst>
          </p:cNvPr>
          <p:cNvSpPr txBox="1"/>
          <p:nvPr/>
        </p:nvSpPr>
        <p:spPr>
          <a:xfrm>
            <a:off x="425669" y="3894531"/>
            <a:ext cx="11493062" cy="523220"/>
          </a:xfrm>
          <a:prstGeom prst="rect">
            <a:avLst/>
          </a:prstGeom>
          <a:noFill/>
        </p:spPr>
        <p:txBody>
          <a:bodyPr wrap="square" rtlCol="0">
            <a:spAutoFit/>
          </a:bodyPr>
          <a:lstStyle/>
          <a:p>
            <a:r>
              <a:rPr lang="en-US" altLang="zh-CN" sz="2800" b="1" dirty="0"/>
              <a:t>Make sure that your vaccinations are up to date. </a:t>
            </a:r>
            <a:endParaRPr lang="zh-CN" altLang="en-US" sz="4400" b="1" dirty="0"/>
          </a:p>
        </p:txBody>
      </p:sp>
      <p:sp>
        <p:nvSpPr>
          <p:cNvPr id="3" name="文本框 2">
            <a:extLst>
              <a:ext uri="{FF2B5EF4-FFF2-40B4-BE49-F238E27FC236}">
                <a16:creationId xmlns:a16="http://schemas.microsoft.com/office/drawing/2014/main" id="{6E65CEFF-A822-4E4F-A31C-150211610C71}"/>
              </a:ext>
            </a:extLst>
          </p:cNvPr>
          <p:cNvSpPr txBox="1"/>
          <p:nvPr/>
        </p:nvSpPr>
        <p:spPr>
          <a:xfrm>
            <a:off x="595147" y="1379483"/>
            <a:ext cx="6609694" cy="369332"/>
          </a:xfrm>
          <a:prstGeom prst="rect">
            <a:avLst/>
          </a:prstGeom>
          <a:noFill/>
        </p:spPr>
        <p:txBody>
          <a:bodyPr wrap="square" rtlCol="0">
            <a:spAutoFit/>
          </a:bodyPr>
          <a:lstStyle>
            <a:defPPr>
              <a:defRPr lang="zh-CN"/>
            </a:defPPr>
            <a:lvl1pPr>
              <a:defRPr sz="3200" b="1"/>
            </a:lvl1pPr>
          </a:lstStyle>
          <a:p>
            <a:r>
              <a:rPr lang="zh-CN" altLang="en-US" dirty="0"/>
              <a:t>你要确保上课认真听讲。</a:t>
            </a:r>
          </a:p>
        </p:txBody>
      </p:sp>
      <p:sp>
        <p:nvSpPr>
          <p:cNvPr id="15" name="文本框 14">
            <a:extLst>
              <a:ext uri="{FF2B5EF4-FFF2-40B4-BE49-F238E27FC236}">
                <a16:creationId xmlns:a16="http://schemas.microsoft.com/office/drawing/2014/main" id="{5DB3E588-0BFF-4A50-9B0A-152D38AFB1FF}"/>
              </a:ext>
            </a:extLst>
          </p:cNvPr>
          <p:cNvSpPr txBox="1"/>
          <p:nvPr/>
        </p:nvSpPr>
        <p:spPr>
          <a:xfrm>
            <a:off x="491359" y="2147915"/>
            <a:ext cx="11493062" cy="523220"/>
          </a:xfrm>
          <a:prstGeom prst="rect">
            <a:avLst/>
          </a:prstGeom>
          <a:noFill/>
        </p:spPr>
        <p:txBody>
          <a:bodyPr wrap="square" rtlCol="0">
            <a:spAutoFit/>
          </a:bodyPr>
          <a:lstStyle/>
          <a:p>
            <a:r>
              <a:rPr lang="en-US" altLang="zh-CN" sz="2800" b="1" dirty="0"/>
              <a:t>Make sure that you listen carefully in class. </a:t>
            </a:r>
            <a:endParaRPr lang="zh-CN" altLang="en-US" sz="4400" b="1" dirty="0"/>
          </a:p>
        </p:txBody>
      </p:sp>
    </p:spTree>
    <p:extLst>
      <p:ext uri="{BB962C8B-B14F-4D97-AF65-F5344CB8AC3E}">
        <p14:creationId xmlns:p14="http://schemas.microsoft.com/office/powerpoint/2010/main" val="7023154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down)">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2" grpId="0"/>
      <p:bldP spid="3"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Rectangle 2"/>
          <p:cNvSpPr>
            <a:spLocks noGrp="1" noChangeArrowheads="1"/>
          </p:cNvSpPr>
          <p:nvPr>
            <p:ph type="body" idx="4294967295"/>
          </p:nvPr>
        </p:nvSpPr>
        <p:spPr>
          <a:xfrm>
            <a:off x="55178" y="59040"/>
            <a:ext cx="12076385" cy="2553571"/>
          </a:xfrm>
          <a:ln/>
          <a:extLst>
            <a:ext uri="{91240B29-F687-4F45-9708-019B960494DF}">
              <a14:hiddenLine xmlns:a14="http://schemas.microsoft.com/office/drawing/2010/main" w="9525" cap="flat" cmpd="sng" algn="ctr">
                <a:solidFill>
                  <a:srgbClr val="000000"/>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441325" indent="-441325">
              <a:lnSpc>
                <a:spcPct val="120000"/>
              </a:lnSpc>
              <a:spcBef>
                <a:spcPct val="0"/>
              </a:spcBef>
              <a:buNone/>
            </a:pPr>
            <a:r>
              <a:rPr lang="en-US" altLang="zh-CN" sz="3200" b="1" dirty="0">
                <a:latin typeface="Times New Roman" panose="02020603050405020304" pitchFamily="18" charset="0"/>
                <a:sym typeface="Arial" panose="020B0604020202020204" pitchFamily="34" charset="0"/>
              </a:rPr>
              <a:t>3.</a:t>
            </a:r>
            <a:endParaRPr lang="zh-CN" altLang="en-US" sz="3200" b="1" dirty="0">
              <a:latin typeface="Times New Roman" panose="02020603050405020304" pitchFamily="18" charset="0"/>
              <a:sym typeface="Arial" panose="020B0604020202020204" pitchFamily="34" charset="0"/>
            </a:endParaRPr>
          </a:p>
        </p:txBody>
      </p:sp>
      <p:sp>
        <p:nvSpPr>
          <p:cNvPr id="2" name="文本框 1">
            <a:extLst>
              <a:ext uri="{FF2B5EF4-FFF2-40B4-BE49-F238E27FC236}">
                <a16:creationId xmlns:a16="http://schemas.microsoft.com/office/drawing/2014/main" id="{90BF0375-941F-4337-A81B-7E62B58A92FC}"/>
              </a:ext>
            </a:extLst>
          </p:cNvPr>
          <p:cNvSpPr txBox="1"/>
          <p:nvPr/>
        </p:nvSpPr>
        <p:spPr>
          <a:xfrm>
            <a:off x="595145" y="214911"/>
            <a:ext cx="10996449" cy="584775"/>
          </a:xfrm>
          <a:prstGeom prst="rect">
            <a:avLst/>
          </a:prstGeom>
          <a:noFill/>
        </p:spPr>
        <p:txBody>
          <a:bodyPr wrap="square" rtlCol="0">
            <a:spAutoFit/>
          </a:bodyPr>
          <a:lstStyle/>
          <a:p>
            <a:r>
              <a:rPr lang="en-US" altLang="zh-CN" sz="3200" b="1" dirty="0"/>
              <a:t>There comes a time when…</a:t>
            </a:r>
          </a:p>
        </p:txBody>
      </p:sp>
      <p:sp>
        <p:nvSpPr>
          <p:cNvPr id="5" name="文本框 4">
            <a:extLst>
              <a:ext uri="{FF2B5EF4-FFF2-40B4-BE49-F238E27FC236}">
                <a16:creationId xmlns:a16="http://schemas.microsoft.com/office/drawing/2014/main" id="{51884A9F-A263-4F43-BC68-A2C0B71A789E}"/>
              </a:ext>
            </a:extLst>
          </p:cNvPr>
          <p:cNvSpPr txBox="1"/>
          <p:nvPr/>
        </p:nvSpPr>
        <p:spPr>
          <a:xfrm>
            <a:off x="6392917" y="267997"/>
            <a:ext cx="3302876" cy="461665"/>
          </a:xfrm>
          <a:prstGeom prst="rect">
            <a:avLst/>
          </a:prstGeom>
          <a:noFill/>
        </p:spPr>
        <p:txBody>
          <a:bodyPr wrap="square" rtlCol="0">
            <a:spAutoFit/>
          </a:bodyPr>
          <a:lstStyle/>
          <a:p>
            <a:r>
              <a:rPr lang="en-US" altLang="zh-CN" sz="2400" b="1" dirty="0"/>
              <a:t>……</a:t>
            </a:r>
            <a:r>
              <a:rPr lang="zh-CN" altLang="en-US" sz="2400" b="1" dirty="0"/>
              <a:t>的时代来临了</a:t>
            </a:r>
          </a:p>
        </p:txBody>
      </p:sp>
      <p:sp>
        <p:nvSpPr>
          <p:cNvPr id="9" name="文本框 8">
            <a:extLst>
              <a:ext uri="{FF2B5EF4-FFF2-40B4-BE49-F238E27FC236}">
                <a16:creationId xmlns:a16="http://schemas.microsoft.com/office/drawing/2014/main" id="{3A4BF9B9-2EFB-4A07-8F35-B2E4E123BD19}"/>
              </a:ext>
            </a:extLst>
          </p:cNvPr>
          <p:cNvSpPr txBox="1"/>
          <p:nvPr/>
        </p:nvSpPr>
        <p:spPr>
          <a:xfrm>
            <a:off x="445376" y="991662"/>
            <a:ext cx="11493062" cy="523220"/>
          </a:xfrm>
          <a:prstGeom prst="rect">
            <a:avLst/>
          </a:prstGeom>
          <a:noFill/>
        </p:spPr>
        <p:txBody>
          <a:bodyPr wrap="square" rtlCol="0">
            <a:spAutoFit/>
          </a:bodyPr>
          <a:lstStyle/>
          <a:p>
            <a:r>
              <a:rPr lang="zh-CN" altLang="en-US" sz="2800" b="1" dirty="0">
                <a:latin typeface="Times New Roman" panose="02020603050405020304" pitchFamily="18" charset="0"/>
                <a:cs typeface="Times New Roman" panose="02020603050405020304" pitchFamily="18" charset="0"/>
              </a:rPr>
              <a:t>这是一个可以从互联网上获得大量信息的时代。</a:t>
            </a:r>
            <a:endParaRPr lang="zh-CN" altLang="en-US" sz="2800" b="1" dirty="0"/>
          </a:p>
        </p:txBody>
      </p:sp>
      <p:sp>
        <p:nvSpPr>
          <p:cNvPr id="12" name="文本框 11">
            <a:extLst>
              <a:ext uri="{FF2B5EF4-FFF2-40B4-BE49-F238E27FC236}">
                <a16:creationId xmlns:a16="http://schemas.microsoft.com/office/drawing/2014/main" id="{47A1821A-E773-4971-9787-DA223741346F}"/>
              </a:ext>
            </a:extLst>
          </p:cNvPr>
          <p:cNvSpPr txBox="1"/>
          <p:nvPr/>
        </p:nvSpPr>
        <p:spPr>
          <a:xfrm>
            <a:off x="60437" y="1874014"/>
            <a:ext cx="12131563" cy="609398"/>
          </a:xfrm>
          <a:prstGeom prst="rect">
            <a:avLst/>
          </a:prstGeom>
          <a:noFill/>
        </p:spPr>
        <p:txBody>
          <a:bodyPr wrap="square" rtlCol="0">
            <a:spAutoFit/>
          </a:bodyPr>
          <a:lstStyle/>
          <a:p>
            <a:pPr marL="984250" indent="-984250">
              <a:lnSpc>
                <a:spcPct val="120000"/>
              </a:lnSpc>
            </a:pPr>
            <a:r>
              <a:rPr lang="en-US" altLang="zh-CN" sz="2800" b="1" dirty="0">
                <a:latin typeface="Times New Roman" panose="02020603050405020304" pitchFamily="18" charset="0"/>
                <a:cs typeface="Times New Roman" panose="02020603050405020304" pitchFamily="18" charset="0"/>
              </a:rPr>
              <a:t>There comes a time </a:t>
            </a:r>
            <a:r>
              <a:rPr lang="en-US" altLang="zh-CN" sz="2800" b="1" dirty="0">
                <a:solidFill>
                  <a:srgbClr val="FF0000"/>
                </a:solidFill>
                <a:latin typeface="Times New Roman" panose="02020603050405020304" pitchFamily="18" charset="0"/>
                <a:cs typeface="Times New Roman" panose="02020603050405020304" pitchFamily="18" charset="0"/>
              </a:rPr>
              <a:t>when</a:t>
            </a:r>
            <a:r>
              <a:rPr lang="en-US" altLang="zh-CN" sz="2800" b="1" dirty="0">
                <a:latin typeface="Times New Roman" panose="02020603050405020304" pitchFamily="18" charset="0"/>
                <a:cs typeface="Times New Roman" panose="02020603050405020304" pitchFamily="18" charset="0"/>
              </a:rPr>
              <a:t> people can get a lot of information from the Internet.</a:t>
            </a:r>
            <a:endParaRPr lang="zh-CN" altLang="en-US" sz="2800" b="1" dirty="0"/>
          </a:p>
        </p:txBody>
      </p:sp>
      <p:sp>
        <p:nvSpPr>
          <p:cNvPr id="15" name="文本框 14">
            <a:extLst>
              <a:ext uri="{FF2B5EF4-FFF2-40B4-BE49-F238E27FC236}">
                <a16:creationId xmlns:a16="http://schemas.microsoft.com/office/drawing/2014/main" id="{BAB3E4CA-D4CF-46DF-BEDE-6472079E13C4}"/>
              </a:ext>
            </a:extLst>
          </p:cNvPr>
          <p:cNvSpPr txBox="1"/>
          <p:nvPr/>
        </p:nvSpPr>
        <p:spPr>
          <a:xfrm>
            <a:off x="190163" y="3931312"/>
            <a:ext cx="10996449" cy="584775"/>
          </a:xfrm>
          <a:prstGeom prst="rect">
            <a:avLst/>
          </a:prstGeom>
          <a:noFill/>
        </p:spPr>
        <p:txBody>
          <a:bodyPr wrap="square" rtlCol="0">
            <a:spAutoFit/>
          </a:bodyPr>
          <a:lstStyle/>
          <a:p>
            <a:r>
              <a:rPr lang="en-US" altLang="zh-CN" sz="3200" b="1" dirty="0"/>
              <a:t>There was a time when I had trouble in learning English.</a:t>
            </a:r>
          </a:p>
        </p:txBody>
      </p:sp>
      <p:sp>
        <p:nvSpPr>
          <p:cNvPr id="3" name="文本框 2">
            <a:extLst>
              <a:ext uri="{FF2B5EF4-FFF2-40B4-BE49-F238E27FC236}">
                <a16:creationId xmlns:a16="http://schemas.microsoft.com/office/drawing/2014/main" id="{2EE22A23-A13B-4007-BECA-3FD173B782D0}"/>
              </a:ext>
            </a:extLst>
          </p:cNvPr>
          <p:cNvSpPr txBox="1"/>
          <p:nvPr/>
        </p:nvSpPr>
        <p:spPr>
          <a:xfrm>
            <a:off x="190163" y="2498932"/>
            <a:ext cx="3949262" cy="523220"/>
          </a:xfrm>
          <a:prstGeom prst="rect">
            <a:avLst/>
          </a:prstGeom>
          <a:noFill/>
        </p:spPr>
        <p:txBody>
          <a:bodyPr wrap="square" rtlCol="0">
            <a:spAutoFit/>
          </a:bodyPr>
          <a:lstStyle/>
          <a:p>
            <a:r>
              <a:rPr lang="zh-CN" altLang="en-US" sz="2800" b="1" dirty="0"/>
              <a:t>曾有段时间</a:t>
            </a:r>
            <a:r>
              <a:rPr lang="en-US" altLang="zh-CN" sz="2800" b="1" dirty="0"/>
              <a:t>……</a:t>
            </a:r>
            <a:endParaRPr lang="zh-CN" altLang="en-US" sz="2800" b="1" dirty="0"/>
          </a:p>
        </p:txBody>
      </p:sp>
      <p:sp>
        <p:nvSpPr>
          <p:cNvPr id="16" name="文本框 15">
            <a:extLst>
              <a:ext uri="{FF2B5EF4-FFF2-40B4-BE49-F238E27FC236}">
                <a16:creationId xmlns:a16="http://schemas.microsoft.com/office/drawing/2014/main" id="{B60CED6E-9591-4676-B107-6E3F46A8C8AC}"/>
              </a:ext>
            </a:extLst>
          </p:cNvPr>
          <p:cNvSpPr txBox="1"/>
          <p:nvPr/>
        </p:nvSpPr>
        <p:spPr>
          <a:xfrm>
            <a:off x="126125" y="3175373"/>
            <a:ext cx="10830909" cy="573490"/>
          </a:xfrm>
          <a:prstGeom prst="rect">
            <a:avLst/>
          </a:prstGeom>
          <a:noFill/>
        </p:spPr>
        <p:txBody>
          <a:bodyPr wrap="square" rtlCol="0">
            <a:spAutoFit/>
          </a:bodyPr>
          <a:lstStyle/>
          <a:p>
            <a:pPr marL="984250" indent="-984250">
              <a:lnSpc>
                <a:spcPct val="120000"/>
              </a:lnSpc>
            </a:pPr>
            <a:r>
              <a:rPr lang="zh-CN" altLang="en-US" sz="2800" b="1" dirty="0">
                <a:latin typeface="Times New Roman" panose="02020603050405020304" pitchFamily="18" charset="0"/>
                <a:cs typeface="Times New Roman" panose="02020603050405020304" pitchFamily="18" charset="0"/>
              </a:rPr>
              <a:t>曾经有段时间我在英语学习方面有困难。</a:t>
            </a:r>
            <a:endParaRPr lang="zh-CN" altLang="en-US" sz="2800" b="1" dirty="0"/>
          </a:p>
        </p:txBody>
      </p:sp>
      <p:sp>
        <p:nvSpPr>
          <p:cNvPr id="10" name="文本框 2">
            <a:extLst>
              <a:ext uri="{FF2B5EF4-FFF2-40B4-BE49-F238E27FC236}">
                <a16:creationId xmlns:a16="http://schemas.microsoft.com/office/drawing/2014/main" id="{2EE22A23-A13B-4007-BECA-3FD173B782D0}"/>
              </a:ext>
            </a:extLst>
          </p:cNvPr>
          <p:cNvSpPr txBox="1"/>
          <p:nvPr/>
        </p:nvSpPr>
        <p:spPr>
          <a:xfrm>
            <a:off x="3146722" y="2534044"/>
            <a:ext cx="7338397" cy="523220"/>
          </a:xfrm>
          <a:prstGeom prst="rect">
            <a:avLst/>
          </a:prstGeom>
          <a:noFill/>
        </p:spPr>
        <p:txBody>
          <a:bodyPr wrap="square" rtlCol="0">
            <a:spAutoFit/>
          </a:bodyPr>
          <a:lstStyle/>
          <a:p>
            <a:r>
              <a:rPr lang="en-US" altLang="zh-CN" sz="2800" b="1" dirty="0"/>
              <a:t>There was a time when……</a:t>
            </a:r>
            <a:endParaRPr lang="zh-CN" altLang="en-US" sz="2800" b="1" dirty="0"/>
          </a:p>
        </p:txBody>
      </p:sp>
    </p:spTree>
    <p:extLst>
      <p:ext uri="{BB962C8B-B14F-4D97-AF65-F5344CB8AC3E}">
        <p14:creationId xmlns:p14="http://schemas.microsoft.com/office/powerpoint/2010/main" val="31595770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down)">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down)">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2" grpId="0"/>
      <p:bldP spid="15" grpId="0"/>
      <p:bldP spid="3" grpId="0"/>
      <p:bldP spid="16"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Rectangle 2"/>
          <p:cNvSpPr>
            <a:spLocks noGrp="1" noChangeArrowheads="1"/>
          </p:cNvSpPr>
          <p:nvPr>
            <p:ph type="body" idx="4294967295"/>
          </p:nvPr>
        </p:nvSpPr>
        <p:spPr>
          <a:xfrm>
            <a:off x="55178" y="59040"/>
            <a:ext cx="12076385" cy="2553571"/>
          </a:xfrm>
          <a:ln/>
          <a:extLst>
            <a:ext uri="{91240B29-F687-4F45-9708-019B960494DF}">
              <a14:hiddenLine xmlns:a14="http://schemas.microsoft.com/office/drawing/2010/main" w="9525" cap="flat" cmpd="sng" algn="ctr">
                <a:solidFill>
                  <a:srgbClr val="000000"/>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441325" indent="-441325">
              <a:lnSpc>
                <a:spcPct val="120000"/>
              </a:lnSpc>
              <a:spcBef>
                <a:spcPct val="0"/>
              </a:spcBef>
              <a:buNone/>
            </a:pPr>
            <a:r>
              <a:rPr lang="en-US" altLang="zh-CN" sz="3200" b="1" dirty="0">
                <a:latin typeface="Times New Roman" panose="02020603050405020304" pitchFamily="18" charset="0"/>
                <a:sym typeface="Arial" panose="020B0604020202020204" pitchFamily="34" charset="0"/>
              </a:rPr>
              <a:t>4.</a:t>
            </a:r>
            <a:endParaRPr lang="zh-CN" altLang="en-US" sz="3200" b="1" dirty="0">
              <a:latin typeface="Times New Roman" panose="02020603050405020304" pitchFamily="18" charset="0"/>
              <a:sym typeface="Arial" panose="020B0604020202020204" pitchFamily="34" charset="0"/>
            </a:endParaRPr>
          </a:p>
        </p:txBody>
      </p:sp>
      <p:sp>
        <p:nvSpPr>
          <p:cNvPr id="2" name="文本框 1">
            <a:extLst>
              <a:ext uri="{FF2B5EF4-FFF2-40B4-BE49-F238E27FC236}">
                <a16:creationId xmlns:a16="http://schemas.microsoft.com/office/drawing/2014/main" id="{90BF0375-941F-4337-A81B-7E62B58A92FC}"/>
              </a:ext>
            </a:extLst>
          </p:cNvPr>
          <p:cNvSpPr txBox="1"/>
          <p:nvPr/>
        </p:nvSpPr>
        <p:spPr>
          <a:xfrm>
            <a:off x="595145" y="214911"/>
            <a:ext cx="10996449" cy="1077218"/>
          </a:xfrm>
          <a:prstGeom prst="rect">
            <a:avLst/>
          </a:prstGeom>
          <a:noFill/>
        </p:spPr>
        <p:txBody>
          <a:bodyPr wrap="square" rtlCol="0">
            <a:spAutoFit/>
          </a:bodyPr>
          <a:lstStyle/>
          <a:p>
            <a:r>
              <a:rPr lang="en-US" altLang="zh-CN" sz="3200" b="1" dirty="0"/>
              <a:t>Today, the caves are just </a:t>
            </a:r>
            <a:r>
              <a:rPr lang="en-US" altLang="zh-CN" sz="3200" b="1" dirty="0">
                <a:solidFill>
                  <a:srgbClr val="FF0000"/>
                </a:solidFill>
              </a:rPr>
              <a:t>as international as </a:t>
            </a:r>
            <a:r>
              <a:rPr lang="en-US" altLang="zh-CN" sz="3200" b="1" dirty="0"/>
              <a:t>they were at the time </a:t>
            </a:r>
            <a:r>
              <a:rPr lang="en-US" altLang="zh-CN" sz="3200" b="1" dirty="0">
                <a:solidFill>
                  <a:srgbClr val="FF0000"/>
                </a:solidFill>
              </a:rPr>
              <a:t>when</a:t>
            </a:r>
            <a:r>
              <a:rPr lang="en-US" altLang="zh-CN" sz="3200" b="1" dirty="0"/>
              <a:t> people travelled the Silk Road.</a:t>
            </a:r>
          </a:p>
        </p:txBody>
      </p:sp>
      <p:sp>
        <p:nvSpPr>
          <p:cNvPr id="15" name="文本框 14">
            <a:extLst>
              <a:ext uri="{FF2B5EF4-FFF2-40B4-BE49-F238E27FC236}">
                <a16:creationId xmlns:a16="http://schemas.microsoft.com/office/drawing/2014/main" id="{BAB3E4CA-D4CF-46DF-BEDE-6472079E13C4}"/>
              </a:ext>
            </a:extLst>
          </p:cNvPr>
          <p:cNvSpPr txBox="1"/>
          <p:nvPr/>
        </p:nvSpPr>
        <p:spPr>
          <a:xfrm>
            <a:off x="398073" y="1314725"/>
            <a:ext cx="10996449" cy="584775"/>
          </a:xfrm>
          <a:prstGeom prst="rect">
            <a:avLst/>
          </a:prstGeom>
          <a:noFill/>
        </p:spPr>
        <p:txBody>
          <a:bodyPr wrap="square" rtlCol="0">
            <a:spAutoFit/>
          </a:bodyPr>
          <a:lstStyle/>
          <a:p>
            <a:r>
              <a:rPr lang="en-US" altLang="zh-CN" sz="3200" b="1" dirty="0" err="1"/>
              <a:t>as+adj</a:t>
            </a:r>
            <a:r>
              <a:rPr lang="en-US" altLang="zh-CN" sz="3200" b="1" dirty="0"/>
              <a:t>.+as +n.</a:t>
            </a:r>
            <a:r>
              <a:rPr lang="zh-CN" altLang="en-US" sz="3200" b="1" dirty="0"/>
              <a:t>（短语）</a:t>
            </a:r>
            <a:r>
              <a:rPr lang="en-US" altLang="zh-CN" sz="3200" b="1" dirty="0"/>
              <a:t>/</a:t>
            </a:r>
            <a:r>
              <a:rPr lang="zh-CN" altLang="en-US" sz="3200" b="1" dirty="0"/>
              <a:t>句子</a:t>
            </a:r>
            <a:r>
              <a:rPr lang="en-US" altLang="zh-CN" sz="3200" b="1" dirty="0"/>
              <a:t> </a:t>
            </a:r>
          </a:p>
        </p:txBody>
      </p:sp>
      <p:sp>
        <p:nvSpPr>
          <p:cNvPr id="3" name="文本框 2">
            <a:extLst>
              <a:ext uri="{FF2B5EF4-FFF2-40B4-BE49-F238E27FC236}">
                <a16:creationId xmlns:a16="http://schemas.microsoft.com/office/drawing/2014/main" id="{2EE22A23-A13B-4007-BECA-3FD173B782D0}"/>
              </a:ext>
            </a:extLst>
          </p:cNvPr>
          <p:cNvSpPr txBox="1"/>
          <p:nvPr/>
        </p:nvSpPr>
        <p:spPr>
          <a:xfrm>
            <a:off x="673972" y="1983652"/>
            <a:ext cx="6120965" cy="523220"/>
          </a:xfrm>
          <a:prstGeom prst="rect">
            <a:avLst/>
          </a:prstGeom>
          <a:noFill/>
        </p:spPr>
        <p:txBody>
          <a:bodyPr wrap="square" rtlCol="0">
            <a:spAutoFit/>
          </a:bodyPr>
          <a:lstStyle/>
          <a:p>
            <a:r>
              <a:rPr lang="zh-CN" altLang="en-US" sz="2800" b="1" dirty="0"/>
              <a:t>她脸上的笑容如天使般美丽。</a:t>
            </a:r>
          </a:p>
        </p:txBody>
      </p:sp>
      <p:sp>
        <p:nvSpPr>
          <p:cNvPr id="4" name="文本框 3">
            <a:extLst>
              <a:ext uri="{FF2B5EF4-FFF2-40B4-BE49-F238E27FC236}">
                <a16:creationId xmlns:a16="http://schemas.microsoft.com/office/drawing/2014/main" id="{3A427B12-5A85-41EC-AED4-92CDFE4ABA80}"/>
              </a:ext>
            </a:extLst>
          </p:cNvPr>
          <p:cNvSpPr txBox="1"/>
          <p:nvPr/>
        </p:nvSpPr>
        <p:spPr>
          <a:xfrm>
            <a:off x="673973" y="2506872"/>
            <a:ext cx="9660324" cy="523220"/>
          </a:xfrm>
          <a:prstGeom prst="rect">
            <a:avLst/>
          </a:prstGeom>
          <a:noFill/>
        </p:spPr>
        <p:txBody>
          <a:bodyPr wrap="square" rtlCol="0">
            <a:spAutoFit/>
          </a:bodyPr>
          <a:lstStyle/>
          <a:p>
            <a:r>
              <a:rPr lang="en-US" altLang="zh-CN" sz="2800" b="1" dirty="0"/>
              <a:t>The smile on her face was as beautiful as an angel’s.</a:t>
            </a:r>
            <a:endParaRPr lang="zh-CN" altLang="en-US" sz="2800" b="1" dirty="0"/>
          </a:p>
        </p:txBody>
      </p:sp>
      <p:sp>
        <p:nvSpPr>
          <p:cNvPr id="11" name="文本框 10">
            <a:extLst>
              <a:ext uri="{FF2B5EF4-FFF2-40B4-BE49-F238E27FC236}">
                <a16:creationId xmlns:a16="http://schemas.microsoft.com/office/drawing/2014/main" id="{7DB7D4C1-0EAC-4BD5-BAFD-388E7F7CAF7D}"/>
              </a:ext>
            </a:extLst>
          </p:cNvPr>
          <p:cNvSpPr txBox="1"/>
          <p:nvPr/>
        </p:nvSpPr>
        <p:spPr>
          <a:xfrm>
            <a:off x="537342" y="4096896"/>
            <a:ext cx="10996449" cy="584775"/>
          </a:xfrm>
          <a:prstGeom prst="rect">
            <a:avLst/>
          </a:prstGeom>
          <a:noFill/>
        </p:spPr>
        <p:txBody>
          <a:bodyPr wrap="square" rtlCol="0">
            <a:spAutoFit/>
          </a:bodyPr>
          <a:lstStyle/>
          <a:p>
            <a:r>
              <a:rPr lang="en-US" altLang="zh-CN" sz="3200" b="1" dirty="0" err="1"/>
              <a:t>as+adj</a:t>
            </a:r>
            <a:r>
              <a:rPr lang="en-US" altLang="zh-CN" sz="3200" b="1" dirty="0"/>
              <a:t>.+a/</a:t>
            </a:r>
            <a:r>
              <a:rPr lang="en-US" altLang="zh-CN" sz="3200" b="1" dirty="0" err="1"/>
              <a:t>an+n</a:t>
            </a:r>
            <a:r>
              <a:rPr lang="en-US" altLang="zh-CN" sz="3200" b="1" dirty="0"/>
              <a:t>.+as</a:t>
            </a:r>
          </a:p>
        </p:txBody>
      </p:sp>
      <p:sp>
        <p:nvSpPr>
          <p:cNvPr id="13" name="文本框 12">
            <a:extLst>
              <a:ext uri="{FF2B5EF4-FFF2-40B4-BE49-F238E27FC236}">
                <a16:creationId xmlns:a16="http://schemas.microsoft.com/office/drawing/2014/main" id="{C45D3073-CD27-4F04-B9F4-14E27F7551A8}"/>
              </a:ext>
            </a:extLst>
          </p:cNvPr>
          <p:cNvSpPr txBox="1"/>
          <p:nvPr/>
        </p:nvSpPr>
        <p:spPr>
          <a:xfrm>
            <a:off x="398073" y="4681671"/>
            <a:ext cx="7550365" cy="523220"/>
          </a:xfrm>
          <a:prstGeom prst="rect">
            <a:avLst/>
          </a:prstGeom>
          <a:noFill/>
        </p:spPr>
        <p:txBody>
          <a:bodyPr wrap="square" rtlCol="0">
            <a:spAutoFit/>
          </a:bodyPr>
          <a:lstStyle/>
          <a:p>
            <a:r>
              <a:rPr lang="zh-CN" altLang="en-US" sz="2800" b="1" dirty="0"/>
              <a:t>面对强大的对手，我们应该尽最大的努力。</a:t>
            </a:r>
          </a:p>
        </p:txBody>
      </p:sp>
      <p:sp>
        <p:nvSpPr>
          <p:cNvPr id="14" name="文本框 13">
            <a:extLst>
              <a:ext uri="{FF2B5EF4-FFF2-40B4-BE49-F238E27FC236}">
                <a16:creationId xmlns:a16="http://schemas.microsoft.com/office/drawing/2014/main" id="{BA5A36AE-8B54-4BB0-B698-EF07F30D717C}"/>
              </a:ext>
            </a:extLst>
          </p:cNvPr>
          <p:cNvSpPr txBox="1"/>
          <p:nvPr/>
        </p:nvSpPr>
        <p:spPr>
          <a:xfrm>
            <a:off x="673972" y="3036097"/>
            <a:ext cx="6120965" cy="523220"/>
          </a:xfrm>
          <a:prstGeom prst="rect">
            <a:avLst/>
          </a:prstGeom>
          <a:noFill/>
        </p:spPr>
        <p:txBody>
          <a:bodyPr wrap="square" rtlCol="0">
            <a:spAutoFit/>
          </a:bodyPr>
          <a:lstStyle/>
          <a:p>
            <a:r>
              <a:rPr lang="zh-CN" altLang="en-US" sz="2800" b="1" dirty="0"/>
              <a:t>相信自己，你不是像你想的那么笨。</a:t>
            </a:r>
          </a:p>
        </p:txBody>
      </p:sp>
      <p:sp>
        <p:nvSpPr>
          <p:cNvPr id="17" name="文本框 16">
            <a:extLst>
              <a:ext uri="{FF2B5EF4-FFF2-40B4-BE49-F238E27FC236}">
                <a16:creationId xmlns:a16="http://schemas.microsoft.com/office/drawing/2014/main" id="{D2647E37-8DAF-43C7-B4A4-E7C089FAA70E}"/>
              </a:ext>
            </a:extLst>
          </p:cNvPr>
          <p:cNvSpPr txBox="1"/>
          <p:nvPr/>
        </p:nvSpPr>
        <p:spPr>
          <a:xfrm>
            <a:off x="673973" y="3564103"/>
            <a:ext cx="9660324" cy="523220"/>
          </a:xfrm>
          <a:prstGeom prst="rect">
            <a:avLst/>
          </a:prstGeom>
          <a:noFill/>
        </p:spPr>
        <p:txBody>
          <a:bodyPr wrap="square" rtlCol="0">
            <a:spAutoFit/>
          </a:bodyPr>
          <a:lstStyle/>
          <a:p>
            <a:r>
              <a:rPr lang="en-US" altLang="zh-CN" sz="2800" b="1" dirty="0"/>
              <a:t>Believe in yourself, you are not as stupid as you think.</a:t>
            </a:r>
            <a:endParaRPr lang="zh-CN" altLang="en-US" sz="2800" b="1" dirty="0"/>
          </a:p>
        </p:txBody>
      </p:sp>
      <p:sp>
        <p:nvSpPr>
          <p:cNvPr id="18" name="文本框 17">
            <a:extLst>
              <a:ext uri="{FF2B5EF4-FFF2-40B4-BE49-F238E27FC236}">
                <a16:creationId xmlns:a16="http://schemas.microsoft.com/office/drawing/2014/main" id="{5F7DCF13-049B-41B0-83AE-010F7CC78B76}"/>
              </a:ext>
            </a:extLst>
          </p:cNvPr>
          <p:cNvSpPr txBox="1"/>
          <p:nvPr/>
        </p:nvSpPr>
        <p:spPr>
          <a:xfrm>
            <a:off x="212831" y="5406408"/>
            <a:ext cx="11761075" cy="523220"/>
          </a:xfrm>
          <a:prstGeom prst="rect">
            <a:avLst/>
          </a:prstGeom>
          <a:noFill/>
        </p:spPr>
        <p:txBody>
          <a:bodyPr wrap="square" rtlCol="0">
            <a:spAutoFit/>
          </a:bodyPr>
          <a:lstStyle/>
          <a:p>
            <a:r>
              <a:rPr lang="en-US" altLang="zh-CN" sz="2800" b="1" dirty="0"/>
              <a:t>Faced</a:t>
            </a:r>
            <a:r>
              <a:rPr lang="zh-CN" altLang="en-US" sz="2800" b="1" dirty="0"/>
              <a:t> </a:t>
            </a:r>
            <a:r>
              <a:rPr lang="en-US" altLang="zh-CN" sz="2800" b="1" dirty="0"/>
              <a:t>with powerful rivals, we should make as many efforts  as we can.</a:t>
            </a:r>
            <a:r>
              <a:rPr lang="zh-CN" altLang="en-US" sz="2800" b="1" dirty="0"/>
              <a:t> </a:t>
            </a:r>
          </a:p>
        </p:txBody>
      </p:sp>
    </p:spTree>
    <p:extLst>
      <p:ext uri="{BB962C8B-B14F-4D97-AF65-F5344CB8AC3E}">
        <p14:creationId xmlns:p14="http://schemas.microsoft.com/office/powerpoint/2010/main" val="35506518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down)">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down)">
                                      <p:cBhvr>
                                        <p:cTn id="4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 grpId="0"/>
      <p:bldP spid="4" grpId="0"/>
      <p:bldP spid="11" grpId="0"/>
      <p:bldP spid="13" grpId="0"/>
      <p:bldP spid="14" grpId="0"/>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Rectangle 2"/>
          <p:cNvSpPr>
            <a:spLocks noGrp="1" noChangeArrowheads="1"/>
          </p:cNvSpPr>
          <p:nvPr>
            <p:ph type="body" idx="4294967295"/>
          </p:nvPr>
        </p:nvSpPr>
        <p:spPr>
          <a:xfrm>
            <a:off x="55178" y="59040"/>
            <a:ext cx="12076385" cy="2553571"/>
          </a:xfrm>
          <a:ln/>
          <a:extLst>
            <a:ext uri="{91240B29-F687-4F45-9708-019B960494DF}">
              <a14:hiddenLine xmlns:a14="http://schemas.microsoft.com/office/drawing/2010/main" w="9525" cap="flat" cmpd="sng" algn="ctr">
                <a:solidFill>
                  <a:srgbClr val="000000"/>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441325" indent="-441325">
              <a:lnSpc>
                <a:spcPct val="120000"/>
              </a:lnSpc>
              <a:spcBef>
                <a:spcPct val="0"/>
              </a:spcBef>
              <a:buNone/>
            </a:pPr>
            <a:r>
              <a:rPr lang="en-US" altLang="zh-CN" sz="3200" b="1" dirty="0">
                <a:latin typeface="Times New Roman" panose="02020603050405020304" pitchFamily="18" charset="0"/>
                <a:sym typeface="Arial" panose="020B0604020202020204" pitchFamily="34" charset="0"/>
              </a:rPr>
              <a:t>5.</a:t>
            </a:r>
            <a:endParaRPr lang="zh-CN" altLang="en-US" sz="3200" b="1" dirty="0">
              <a:latin typeface="Times New Roman" panose="02020603050405020304" pitchFamily="18" charset="0"/>
              <a:sym typeface="Arial" panose="020B0604020202020204" pitchFamily="34" charset="0"/>
            </a:endParaRPr>
          </a:p>
        </p:txBody>
      </p:sp>
      <p:sp>
        <p:nvSpPr>
          <p:cNvPr id="2" name="文本框 1">
            <a:extLst>
              <a:ext uri="{FF2B5EF4-FFF2-40B4-BE49-F238E27FC236}">
                <a16:creationId xmlns:a16="http://schemas.microsoft.com/office/drawing/2014/main" id="{90BF0375-941F-4337-A81B-7E62B58A92FC}"/>
              </a:ext>
            </a:extLst>
          </p:cNvPr>
          <p:cNvSpPr txBox="1"/>
          <p:nvPr/>
        </p:nvSpPr>
        <p:spPr>
          <a:xfrm>
            <a:off x="595145" y="214911"/>
            <a:ext cx="10996449" cy="584775"/>
          </a:xfrm>
          <a:prstGeom prst="rect">
            <a:avLst/>
          </a:prstGeom>
          <a:noFill/>
        </p:spPr>
        <p:txBody>
          <a:bodyPr wrap="square" rtlCol="0">
            <a:spAutoFit/>
          </a:bodyPr>
          <a:lstStyle/>
          <a:p>
            <a:r>
              <a:rPr lang="en-US" altLang="zh-CN" sz="3200" b="1" dirty="0"/>
              <a:t>As</a:t>
            </a:r>
            <a:r>
              <a:rPr lang="zh-CN" altLang="en-US" sz="3200" b="1" dirty="0"/>
              <a:t> 引导非限制性定语从句</a:t>
            </a:r>
            <a:r>
              <a:rPr lang="en-US" altLang="zh-CN" sz="3200" b="1" dirty="0"/>
              <a:t>.</a:t>
            </a:r>
          </a:p>
        </p:txBody>
      </p:sp>
      <p:sp>
        <p:nvSpPr>
          <p:cNvPr id="15" name="文本框 14">
            <a:extLst>
              <a:ext uri="{FF2B5EF4-FFF2-40B4-BE49-F238E27FC236}">
                <a16:creationId xmlns:a16="http://schemas.microsoft.com/office/drawing/2014/main" id="{BAB3E4CA-D4CF-46DF-BEDE-6472079E13C4}"/>
              </a:ext>
            </a:extLst>
          </p:cNvPr>
          <p:cNvSpPr txBox="1"/>
          <p:nvPr/>
        </p:nvSpPr>
        <p:spPr>
          <a:xfrm>
            <a:off x="212831" y="988214"/>
            <a:ext cx="10996449" cy="584775"/>
          </a:xfrm>
          <a:prstGeom prst="rect">
            <a:avLst/>
          </a:prstGeom>
          <a:noFill/>
        </p:spPr>
        <p:txBody>
          <a:bodyPr wrap="square" rtlCol="0">
            <a:spAutoFit/>
          </a:bodyPr>
          <a:lstStyle/>
          <a:p>
            <a:r>
              <a:rPr lang="en-US" altLang="zh-CN" sz="3200" b="1" dirty="0"/>
              <a:t>As is known to all, he is the best student in our class.</a:t>
            </a:r>
          </a:p>
        </p:txBody>
      </p:sp>
      <p:sp>
        <p:nvSpPr>
          <p:cNvPr id="13" name="文本框 12">
            <a:extLst>
              <a:ext uri="{FF2B5EF4-FFF2-40B4-BE49-F238E27FC236}">
                <a16:creationId xmlns:a16="http://schemas.microsoft.com/office/drawing/2014/main" id="{C45D3073-CD27-4F04-B9F4-14E27F7551A8}"/>
              </a:ext>
            </a:extLst>
          </p:cNvPr>
          <p:cNvSpPr txBox="1"/>
          <p:nvPr/>
        </p:nvSpPr>
        <p:spPr>
          <a:xfrm>
            <a:off x="212831" y="3054333"/>
            <a:ext cx="11521969" cy="1077218"/>
          </a:xfrm>
          <a:prstGeom prst="rect">
            <a:avLst/>
          </a:prstGeom>
          <a:noFill/>
        </p:spPr>
        <p:txBody>
          <a:bodyPr wrap="square" rtlCol="0">
            <a:spAutoFit/>
          </a:bodyPr>
          <a:lstStyle/>
          <a:p>
            <a:r>
              <a:rPr lang="zh-CN" altLang="en-US" sz="3200" b="1" dirty="0">
                <a:ea typeface="宋体" panose="02010600030101010101" pitchFamily="2" charset="-122"/>
              </a:rPr>
              <a:t>固定搭配：</a:t>
            </a:r>
            <a:endParaRPr lang="en-US" altLang="zh-CN" sz="3200" b="1" dirty="0">
              <a:ea typeface="宋体" panose="02010600030101010101" pitchFamily="2" charset="-122"/>
            </a:endParaRPr>
          </a:p>
          <a:p>
            <a:r>
              <a:rPr lang="en-US" altLang="zh-CN" sz="3200" b="1" dirty="0">
                <a:ea typeface="宋体" panose="02010600030101010101" pitchFamily="2" charset="-122"/>
              </a:rPr>
              <a:t>as is said above, as is usual , as you know</a:t>
            </a:r>
            <a:endParaRPr lang="zh-CN" altLang="en-US" sz="3200" b="1" dirty="0">
              <a:ea typeface="宋体" panose="02010600030101010101" pitchFamily="2" charset="-122"/>
            </a:endParaRPr>
          </a:p>
        </p:txBody>
      </p:sp>
      <p:sp>
        <p:nvSpPr>
          <p:cNvPr id="17" name="文本框 16">
            <a:extLst>
              <a:ext uri="{FF2B5EF4-FFF2-40B4-BE49-F238E27FC236}">
                <a16:creationId xmlns:a16="http://schemas.microsoft.com/office/drawing/2014/main" id="{D2647E37-8DAF-43C7-B4A4-E7C089FAA70E}"/>
              </a:ext>
            </a:extLst>
          </p:cNvPr>
          <p:cNvSpPr txBox="1"/>
          <p:nvPr/>
        </p:nvSpPr>
        <p:spPr>
          <a:xfrm>
            <a:off x="212831" y="2447324"/>
            <a:ext cx="9660324" cy="584775"/>
          </a:xfrm>
          <a:prstGeom prst="rect">
            <a:avLst/>
          </a:prstGeom>
          <a:noFill/>
        </p:spPr>
        <p:txBody>
          <a:bodyPr wrap="square" rtlCol="0">
            <a:spAutoFit/>
          </a:bodyPr>
          <a:lstStyle/>
          <a:p>
            <a:r>
              <a:rPr lang="en-US" altLang="zh-CN" sz="3200" b="1" dirty="0"/>
              <a:t>He opposed the idea, as could be expected.</a:t>
            </a:r>
            <a:endParaRPr lang="zh-CN" altLang="en-US" sz="3200" b="1" dirty="0"/>
          </a:p>
        </p:txBody>
      </p:sp>
      <p:sp>
        <p:nvSpPr>
          <p:cNvPr id="18" name="文本框 17">
            <a:extLst>
              <a:ext uri="{FF2B5EF4-FFF2-40B4-BE49-F238E27FC236}">
                <a16:creationId xmlns:a16="http://schemas.microsoft.com/office/drawing/2014/main" id="{5F7DCF13-049B-41B0-83AE-010F7CC78B76}"/>
              </a:ext>
            </a:extLst>
          </p:cNvPr>
          <p:cNvSpPr txBox="1"/>
          <p:nvPr/>
        </p:nvSpPr>
        <p:spPr>
          <a:xfrm>
            <a:off x="212831" y="4568939"/>
            <a:ext cx="11761075" cy="584775"/>
          </a:xfrm>
          <a:prstGeom prst="rect">
            <a:avLst/>
          </a:prstGeom>
          <a:noFill/>
        </p:spPr>
        <p:txBody>
          <a:bodyPr wrap="square" rtlCol="0">
            <a:spAutoFit/>
          </a:bodyPr>
          <a:lstStyle/>
          <a:p>
            <a:r>
              <a:rPr lang="en-US" altLang="zh-CN" sz="3200" b="1" dirty="0"/>
              <a:t>He falls asleep again, as is often the case.</a:t>
            </a:r>
            <a:endParaRPr lang="zh-CN" altLang="en-US" sz="3200" b="1" dirty="0"/>
          </a:p>
        </p:txBody>
      </p:sp>
      <p:sp>
        <p:nvSpPr>
          <p:cNvPr id="12" name="文本框 14">
            <a:extLst>
              <a:ext uri="{FF2B5EF4-FFF2-40B4-BE49-F238E27FC236}">
                <a16:creationId xmlns:a16="http://schemas.microsoft.com/office/drawing/2014/main" id="{BAB3E4CA-D4CF-46DF-BEDE-6472079E13C4}"/>
              </a:ext>
            </a:extLst>
          </p:cNvPr>
          <p:cNvSpPr txBox="1"/>
          <p:nvPr/>
        </p:nvSpPr>
        <p:spPr>
          <a:xfrm>
            <a:off x="212831" y="1725389"/>
            <a:ext cx="10996449" cy="584775"/>
          </a:xfrm>
          <a:prstGeom prst="rect">
            <a:avLst/>
          </a:prstGeom>
          <a:noFill/>
        </p:spPr>
        <p:txBody>
          <a:bodyPr wrap="square" rtlCol="0">
            <a:spAutoFit/>
          </a:bodyPr>
          <a:lstStyle/>
          <a:p>
            <a:r>
              <a:rPr lang="en-US" altLang="zh-CN" sz="3200" b="1" dirty="0"/>
              <a:t>As we all know, he studies very hard.</a:t>
            </a:r>
          </a:p>
        </p:txBody>
      </p:sp>
      <p:sp>
        <p:nvSpPr>
          <p:cNvPr id="5" name="TextBox 4"/>
          <p:cNvSpPr txBox="1"/>
          <p:nvPr/>
        </p:nvSpPr>
        <p:spPr>
          <a:xfrm>
            <a:off x="6093369" y="245688"/>
            <a:ext cx="3324951" cy="523220"/>
          </a:xfrm>
          <a:prstGeom prst="rect">
            <a:avLst/>
          </a:prstGeom>
          <a:noFill/>
        </p:spPr>
        <p:txBody>
          <a:bodyPr wrap="square" rtlCol="0">
            <a:spAutoFit/>
          </a:bodyPr>
          <a:lstStyle/>
          <a:p>
            <a:r>
              <a:rPr lang="zh-CN" altLang="en-US" sz="2800" b="1" dirty="0">
                <a:solidFill>
                  <a:srgbClr val="FF0000"/>
                </a:solidFill>
                <a:latin typeface="+mn-ea"/>
              </a:rPr>
              <a:t>正如，就像</a:t>
            </a:r>
          </a:p>
        </p:txBody>
      </p:sp>
      <p:sp>
        <p:nvSpPr>
          <p:cNvPr id="16" name="文本框 1">
            <a:extLst>
              <a:ext uri="{FF2B5EF4-FFF2-40B4-BE49-F238E27FC236}">
                <a16:creationId xmlns:a16="http://schemas.microsoft.com/office/drawing/2014/main" id="{90BF0375-941F-4337-A81B-7E62B58A92FC}"/>
              </a:ext>
            </a:extLst>
          </p:cNvPr>
          <p:cNvSpPr txBox="1"/>
          <p:nvPr/>
        </p:nvSpPr>
        <p:spPr>
          <a:xfrm>
            <a:off x="212830" y="4131551"/>
            <a:ext cx="10996449" cy="584775"/>
          </a:xfrm>
          <a:prstGeom prst="rect">
            <a:avLst/>
          </a:prstGeom>
          <a:noFill/>
        </p:spPr>
        <p:txBody>
          <a:bodyPr wrap="square" rtlCol="0">
            <a:spAutoFit/>
          </a:bodyPr>
          <a:lstStyle/>
          <a:p>
            <a:r>
              <a:rPr lang="zh-CN" altLang="en-US" sz="3200" b="1" dirty="0"/>
              <a:t>他又睡着了，这是常事</a:t>
            </a:r>
            <a:r>
              <a:rPr lang="en-US" altLang="zh-CN" sz="3200" b="1" dirty="0"/>
              <a:t>.</a:t>
            </a:r>
          </a:p>
        </p:txBody>
      </p:sp>
      <p:sp>
        <p:nvSpPr>
          <p:cNvPr id="19" name="文本框 1">
            <a:extLst>
              <a:ext uri="{FF2B5EF4-FFF2-40B4-BE49-F238E27FC236}">
                <a16:creationId xmlns:a16="http://schemas.microsoft.com/office/drawing/2014/main" id="{90BF0375-941F-4337-A81B-7E62B58A92FC}"/>
              </a:ext>
            </a:extLst>
          </p:cNvPr>
          <p:cNvSpPr txBox="1"/>
          <p:nvPr/>
        </p:nvSpPr>
        <p:spPr>
          <a:xfrm>
            <a:off x="212831" y="5165459"/>
            <a:ext cx="10996449" cy="584775"/>
          </a:xfrm>
          <a:prstGeom prst="rect">
            <a:avLst/>
          </a:prstGeom>
          <a:noFill/>
        </p:spPr>
        <p:txBody>
          <a:bodyPr wrap="square" rtlCol="0">
            <a:spAutoFit/>
          </a:bodyPr>
          <a:lstStyle/>
          <a:p>
            <a:r>
              <a:rPr lang="zh-CN" altLang="en-US" sz="3200" b="1" dirty="0"/>
              <a:t>我们班的都知道，听写没过关的周六放学要留下来。</a:t>
            </a:r>
            <a:endParaRPr lang="en-US" altLang="zh-CN" sz="3200" b="1" dirty="0"/>
          </a:p>
        </p:txBody>
      </p:sp>
      <p:sp>
        <p:nvSpPr>
          <p:cNvPr id="20" name="文本框 1">
            <a:extLst>
              <a:ext uri="{FF2B5EF4-FFF2-40B4-BE49-F238E27FC236}">
                <a16:creationId xmlns:a16="http://schemas.microsoft.com/office/drawing/2014/main" id="{90BF0375-941F-4337-A81B-7E62B58A92FC}"/>
              </a:ext>
            </a:extLst>
          </p:cNvPr>
          <p:cNvSpPr txBox="1"/>
          <p:nvPr/>
        </p:nvSpPr>
        <p:spPr>
          <a:xfrm>
            <a:off x="212831" y="5813354"/>
            <a:ext cx="11900792" cy="1077218"/>
          </a:xfrm>
          <a:prstGeom prst="rect">
            <a:avLst/>
          </a:prstGeom>
          <a:noFill/>
        </p:spPr>
        <p:txBody>
          <a:bodyPr wrap="square" rtlCol="0">
            <a:spAutoFit/>
          </a:bodyPr>
          <a:lstStyle/>
          <a:p>
            <a:r>
              <a:rPr lang="en-US" altLang="zh-CN" sz="3200" b="1" dirty="0"/>
              <a:t>As is known to our class, students who failed in the dictation have to stay after school this Saturday.</a:t>
            </a:r>
          </a:p>
        </p:txBody>
      </p:sp>
    </p:spTree>
    <p:extLst>
      <p:ext uri="{BB962C8B-B14F-4D97-AF65-F5344CB8AC3E}">
        <p14:creationId xmlns:p14="http://schemas.microsoft.com/office/powerpoint/2010/main" val="10983060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down)">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down)">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down)">
                                      <p:cBhvr>
                                        <p:cTn id="4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3" grpId="0"/>
      <p:bldP spid="17" grpId="0"/>
      <p:bldP spid="18" grpId="0"/>
      <p:bldP spid="12" grpId="0"/>
      <p:bldP spid="16" grpId="0"/>
      <p:bldP spid="19" grpId="0"/>
      <p:bldP spid="2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8897" y="37062"/>
            <a:ext cx="10515600" cy="1325563"/>
          </a:xfrm>
        </p:spPr>
        <p:txBody>
          <a:bodyPr/>
          <a:lstStyle/>
          <a:p>
            <a:r>
              <a:rPr lang="en-US" altLang="zh-CN" b="1" dirty="0">
                <a:solidFill>
                  <a:srgbClr val="7030A0"/>
                </a:solidFill>
                <a:latin typeface="Broadway" panose="04040905080002020502" pitchFamily="82" charset="0"/>
              </a:rPr>
              <a:t>Useful Expressions</a:t>
            </a:r>
            <a:endParaRPr lang="zh-CN" altLang="en-US" b="1" dirty="0">
              <a:solidFill>
                <a:srgbClr val="7030A0"/>
              </a:solidFill>
              <a:latin typeface="Broadway" panose="04040905080002020502" pitchFamily="82" charset="0"/>
            </a:endParaRPr>
          </a:p>
        </p:txBody>
      </p:sp>
      <p:sp>
        <p:nvSpPr>
          <p:cNvPr id="3" name="内容占位符 2"/>
          <p:cNvSpPr>
            <a:spLocks noGrp="1"/>
          </p:cNvSpPr>
          <p:nvPr>
            <p:ph sz="half" idx="1"/>
          </p:nvPr>
        </p:nvSpPr>
        <p:spPr>
          <a:xfrm>
            <a:off x="399260" y="1080065"/>
            <a:ext cx="7107393" cy="5533390"/>
          </a:xfrm>
          <a:solidFill>
            <a:srgbClr val="FFFF00"/>
          </a:solidFill>
        </p:spPr>
        <p:txBody>
          <a:bodyPr>
            <a:normAutofit/>
          </a:bodyPr>
          <a:lstStyle/>
          <a:p>
            <a:pPr marL="0" lvl="0" indent="0" algn="just" latinLnBrk="1">
              <a:lnSpc>
                <a:spcPts val="2500"/>
              </a:lnSpc>
              <a:spcBef>
                <a:spcPts val="0"/>
              </a:spcBef>
              <a:buNone/>
            </a:pPr>
            <a:endParaRPr lang="en-US" altLang="zh-CN" b="1" dirty="0">
              <a:latin typeface="Arial Rounded MT Bold" panose="020F0704030504030204" pitchFamily="34" charset="0"/>
              <a:ea typeface="宋体" panose="02010600030101010101" pitchFamily="2" charset="-122"/>
              <a:cs typeface="Times New Roman" panose="02020603050405020304" pitchFamily="18" charset="0"/>
            </a:endParaRPr>
          </a:p>
          <a:p>
            <a:pPr marL="514350" lvl="0" indent="-514350" algn="just" latinLnBrk="1">
              <a:lnSpc>
                <a:spcPts val="2500"/>
              </a:lnSpc>
              <a:spcBef>
                <a:spcPts val="0"/>
              </a:spcBef>
              <a:buAutoNum type="arabicPeriod"/>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apply oneself to (doing) </a:t>
            </a:r>
            <a:r>
              <a:rPr lang="en-US" altLang="zh-CN" b="1" dirty="0" err="1">
                <a:latin typeface="Arial Rounded MT Bold" panose="020F0704030504030204" pitchFamily="34" charset="0"/>
                <a:ea typeface="宋体" panose="02010600030101010101" pitchFamily="2" charset="-122"/>
                <a:cs typeface="Times New Roman" panose="02020603050405020304" pitchFamily="18" charset="0"/>
              </a:rPr>
              <a:t>sth</a:t>
            </a: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 </a:t>
            </a:r>
          </a:p>
          <a:p>
            <a:pPr marL="0" lvl="0" indent="0" algn="just" latinLnBrk="1">
              <a:lnSpc>
                <a:spcPts val="2500"/>
              </a:lnSpc>
              <a:spcBef>
                <a:spcPts val="0"/>
              </a:spcBef>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       apply to… for …  </a:t>
            </a:r>
          </a:p>
          <a:p>
            <a:pPr marL="0" lvl="0" indent="0" algn="just" latinLnBrk="1">
              <a:lnSpc>
                <a:spcPts val="2500"/>
              </a:lnSpc>
              <a:spcBef>
                <a:spcPts val="0"/>
              </a:spcBef>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2. keep the balance between … and…</a:t>
            </a:r>
          </a:p>
          <a:p>
            <a:pPr marL="0" lvl="0" indent="0" algn="just" latinLnBrk="1">
              <a:lnSpc>
                <a:spcPts val="2500"/>
              </a:lnSpc>
              <a:spcBef>
                <a:spcPts val="0"/>
              </a:spcBef>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3. be likely to do </a:t>
            </a:r>
            <a:r>
              <a:rPr lang="en-US" altLang="zh-CN" b="1" dirty="0" err="1">
                <a:latin typeface="Arial Rounded MT Bold" panose="020F0704030504030204" pitchFamily="34" charset="0"/>
                <a:ea typeface="宋体" panose="02010600030101010101" pitchFamily="2" charset="-122"/>
                <a:cs typeface="Times New Roman" panose="02020603050405020304" pitchFamily="18" charset="0"/>
              </a:rPr>
              <a:t>sth</a:t>
            </a: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    It’s likely that…</a:t>
            </a:r>
          </a:p>
          <a:p>
            <a:pPr marL="0" lvl="0" indent="0" algn="just" latinLnBrk="1">
              <a:lnSpc>
                <a:spcPts val="2500"/>
              </a:lnSpc>
              <a:spcBef>
                <a:spcPts val="0"/>
              </a:spcBef>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4. at a loss   suffer a great loss</a:t>
            </a:r>
            <a:endParaRPr lang="zh-CN" altLang="zh-CN" b="1" dirty="0">
              <a:latin typeface="Arial Rounded MT Bold" panose="020F0704030504030204" pitchFamily="34" charset="0"/>
              <a:ea typeface="宋体" panose="02010600030101010101" pitchFamily="2" charset="-122"/>
              <a:cs typeface="Times New Roman" panose="02020603050405020304" pitchFamily="18" charset="0"/>
            </a:endParaRPr>
          </a:p>
          <a:p>
            <a:pPr marL="0" indent="0" eaLnBrk="1" hangingPunct="1">
              <a:lnSpc>
                <a:spcPts val="2500"/>
              </a:lnSpc>
              <a:spcBef>
                <a:spcPts val="0"/>
              </a:spcBef>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5. make contributions to</a:t>
            </a:r>
          </a:p>
          <a:p>
            <a:pPr marL="0" indent="0">
              <a:lnSpc>
                <a:spcPts val="2500"/>
              </a:lnSpc>
              <a:spcBef>
                <a:spcPts val="0"/>
              </a:spcBef>
              <a:buNone/>
            </a:pPr>
            <a:r>
              <a:rPr lang="en-US" altLang="zh-CN" sz="2900" b="1" dirty="0">
                <a:latin typeface="Arial Rounded MT Bold" panose="020F0704030504030204" pitchFamily="34" charset="0"/>
                <a:ea typeface="宋体" panose="02010600030101010101" pitchFamily="2" charset="-122"/>
                <a:cs typeface="Times New Roman" panose="02020603050405020304" pitchFamily="18" charset="0"/>
              </a:rPr>
              <a:t>6. attempt to do </a:t>
            </a:r>
            <a:r>
              <a:rPr lang="en-US" altLang="zh-CN" sz="2900" b="1" dirty="0" err="1">
                <a:latin typeface="Arial Rounded MT Bold" panose="020F0704030504030204" pitchFamily="34" charset="0"/>
                <a:ea typeface="宋体" panose="02010600030101010101" pitchFamily="2" charset="-122"/>
                <a:cs typeface="Times New Roman" panose="02020603050405020304" pitchFamily="18" charset="0"/>
              </a:rPr>
              <a:t>sth</a:t>
            </a:r>
            <a:endParaRPr lang="en-US" altLang="zh-CN" sz="2900" b="1" dirty="0">
              <a:latin typeface="Arial Rounded MT Bold" panose="020F0704030504030204" pitchFamily="34" charset="0"/>
              <a:ea typeface="宋体" panose="02010600030101010101" pitchFamily="2" charset="-122"/>
              <a:cs typeface="Times New Roman" panose="02020603050405020304" pitchFamily="18" charset="0"/>
            </a:endParaRPr>
          </a:p>
          <a:p>
            <a:pPr marL="0" algn="just" eaLnBrk="1" latinLnBrk="1" hangingPunct="1">
              <a:lnSpc>
                <a:spcPts val="2500"/>
              </a:lnSpc>
              <a:spcBef>
                <a:spcPts val="0"/>
              </a:spcBef>
              <a:buClrTx/>
              <a:buSzTx/>
              <a:buFontTx/>
              <a:buNone/>
            </a:pPr>
            <a:r>
              <a:rPr lang="en-US" altLang="zh-CN" sz="2800" b="1" dirty="0">
                <a:latin typeface="Arial Rounded MT Bold" panose="020F0704030504030204" pitchFamily="34" charset="0"/>
                <a:ea typeface="宋体" panose="02010600030101010101" pitchFamily="2" charset="-122"/>
                <a:cs typeface="Times New Roman" panose="02020603050405020304" pitchFamily="18" charset="0"/>
              </a:rPr>
              <a:t>7. It is worthwhile to do </a:t>
            </a:r>
            <a:r>
              <a:rPr lang="en-US" altLang="zh-CN" sz="2800" b="1" dirty="0" err="1">
                <a:latin typeface="Arial Rounded MT Bold" panose="020F0704030504030204" pitchFamily="34" charset="0"/>
                <a:ea typeface="宋体" panose="02010600030101010101" pitchFamily="2" charset="-122"/>
                <a:cs typeface="Times New Roman" panose="02020603050405020304" pitchFamily="18" charset="0"/>
              </a:rPr>
              <a:t>sth</a:t>
            </a:r>
            <a:r>
              <a:rPr lang="en-US" altLang="zh-CN" sz="2800" b="1" dirty="0">
                <a:latin typeface="Arial Rounded MT Bold" panose="020F0704030504030204" pitchFamily="34" charset="0"/>
                <a:ea typeface="宋体" panose="02010600030101010101" pitchFamily="2" charset="-122"/>
                <a:cs typeface="Times New Roman" panose="02020603050405020304" pitchFamily="18" charset="0"/>
              </a:rPr>
              <a:t>.</a:t>
            </a:r>
          </a:p>
          <a:p>
            <a:pPr marL="0" algn="just" eaLnBrk="1" latinLnBrk="1" hangingPunct="1">
              <a:lnSpc>
                <a:spcPts val="2500"/>
              </a:lnSpc>
              <a:spcBef>
                <a:spcPts val="0"/>
              </a:spcBef>
              <a:buClrTx/>
              <a:buSzTx/>
              <a:buFontTx/>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8</a:t>
            </a:r>
            <a:r>
              <a:rPr lang="en-US" altLang="zh-CN" sz="2800" b="1" dirty="0">
                <a:latin typeface="Arial Rounded MT Bold" panose="020F0704030504030204" pitchFamily="34" charset="0"/>
                <a:ea typeface="宋体" panose="02010600030101010101" pitchFamily="2" charset="-122"/>
                <a:cs typeface="Times New Roman" panose="02020603050405020304" pitchFamily="18" charset="0"/>
              </a:rPr>
              <a:t>. forgive sb. for (doing) </a:t>
            </a:r>
            <a:r>
              <a:rPr lang="en-US" altLang="zh-CN" sz="2800" b="1" dirty="0" err="1">
                <a:latin typeface="Arial Rounded MT Bold" panose="020F0704030504030204" pitchFamily="34" charset="0"/>
                <a:ea typeface="宋体" panose="02010600030101010101" pitchFamily="2" charset="-122"/>
                <a:cs typeface="Times New Roman" panose="02020603050405020304" pitchFamily="18" charset="0"/>
              </a:rPr>
              <a:t>sth</a:t>
            </a:r>
            <a:r>
              <a:rPr lang="en-US" altLang="zh-CN" sz="2800" b="1" dirty="0">
                <a:latin typeface="Arial Rounded MT Bold" panose="020F0704030504030204" pitchFamily="34" charset="0"/>
                <a:ea typeface="宋体" panose="02010600030101010101" pitchFamily="2" charset="-122"/>
                <a:cs typeface="Times New Roman" panose="02020603050405020304" pitchFamily="18" charset="0"/>
              </a:rPr>
              <a:t>.</a:t>
            </a:r>
            <a:endParaRPr lang="en-US" altLang="zh-CN" b="1" dirty="0">
              <a:latin typeface="Arial Rounded MT Bold" panose="020F0704030504030204" pitchFamily="34" charset="0"/>
              <a:ea typeface="宋体" panose="02010600030101010101" pitchFamily="2" charset="-122"/>
              <a:cs typeface="Times New Roman" panose="02020603050405020304" pitchFamily="18" charset="0"/>
            </a:endParaRPr>
          </a:p>
          <a:p>
            <a:pPr marL="0" algn="just" eaLnBrk="1" latinLnBrk="1" hangingPunct="1">
              <a:lnSpc>
                <a:spcPts val="2500"/>
              </a:lnSpc>
              <a:spcBef>
                <a:spcPts val="0"/>
              </a:spcBef>
              <a:buClrTx/>
              <a:buSzTx/>
              <a:buFontTx/>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9. hold the opinion that…</a:t>
            </a:r>
          </a:p>
          <a:p>
            <a:pPr marL="0" algn="just" eaLnBrk="1" latinLnBrk="1" hangingPunct="1">
              <a:lnSpc>
                <a:spcPts val="2500"/>
              </a:lnSpc>
              <a:spcBef>
                <a:spcPts val="0"/>
              </a:spcBef>
              <a:buClrTx/>
              <a:buSzTx/>
              <a:buFontTx/>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10. in comparison with</a:t>
            </a:r>
          </a:p>
          <a:p>
            <a:pPr marL="0" algn="just" eaLnBrk="1" latinLnBrk="1" hangingPunct="1">
              <a:lnSpc>
                <a:spcPts val="2500"/>
              </a:lnSpc>
              <a:spcBef>
                <a:spcPts val="0"/>
              </a:spcBef>
              <a:buClrTx/>
              <a:buSzTx/>
              <a:buFontTx/>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11. give way to</a:t>
            </a:r>
          </a:p>
          <a:p>
            <a:pPr marL="0" algn="just" eaLnBrk="1" latinLnBrk="1" hangingPunct="1">
              <a:lnSpc>
                <a:spcPts val="2500"/>
              </a:lnSpc>
              <a:spcBef>
                <a:spcPts val="0"/>
              </a:spcBef>
              <a:buClrTx/>
              <a:buSzTx/>
              <a:buFontTx/>
              <a:buNone/>
            </a:pPr>
            <a:r>
              <a:rPr lang="en-US" altLang="zh-CN" b="1" dirty="0">
                <a:latin typeface="Arial Rounded MT Bold" panose="020F0704030504030204" pitchFamily="34" charset="0"/>
                <a:ea typeface="宋体" panose="02010600030101010101" pitchFamily="2" charset="-122"/>
                <a:cs typeface="Times New Roman" panose="02020603050405020304" pitchFamily="18" charset="0"/>
              </a:rPr>
              <a:t>12. lead to</a:t>
            </a:r>
            <a:endParaRPr lang="zh-CN" altLang="en-US" dirty="0"/>
          </a:p>
        </p:txBody>
      </p:sp>
      <p:sp>
        <p:nvSpPr>
          <p:cNvPr id="4" name="内容占位符 3"/>
          <p:cNvSpPr>
            <a:spLocks noGrp="1"/>
          </p:cNvSpPr>
          <p:nvPr>
            <p:ph sz="half" idx="2"/>
          </p:nvPr>
        </p:nvSpPr>
        <p:spPr>
          <a:xfrm>
            <a:off x="6945833" y="1219670"/>
            <a:ext cx="5246167" cy="5254180"/>
          </a:xfrm>
          <a:solidFill>
            <a:srgbClr val="00FFFF"/>
          </a:solidFill>
        </p:spPr>
        <p:txBody>
          <a:bodyPr>
            <a:normAutofit/>
          </a:bodyPr>
          <a:lstStyle/>
          <a:p>
            <a:pPr marL="342900" lvl="0" indent="-342900" algn="just" latinLnBrk="1">
              <a:lnSpc>
                <a:spcPts val="4800"/>
              </a:lnSpc>
              <a:buFont typeface="+mj-lt"/>
              <a:buAutoNum type="arabicPeriod"/>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Not only… but also…</a:t>
            </a:r>
          </a:p>
          <a:p>
            <a:pPr marL="0" lvl="0" indent="0" algn="just" latinLnBrk="1">
              <a:lnSpc>
                <a:spcPts val="4800"/>
              </a:lnSpc>
              <a:buNone/>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2. Make sure that +</a:t>
            </a:r>
            <a:r>
              <a:rPr lang="zh-CN" altLang="en-US" sz="3200" b="1" dirty="0">
                <a:latin typeface="Calibri" panose="020F0502020204030204" pitchFamily="34" charset="0"/>
                <a:ea typeface="宋体" panose="02010600030101010101" pitchFamily="2" charset="-122"/>
                <a:cs typeface="Times New Roman" panose="02020603050405020304" pitchFamily="18" charset="0"/>
              </a:rPr>
              <a:t>句子</a:t>
            </a:r>
            <a:endParaRPr lang="zh-CN" altLang="zh-CN" sz="3200" b="1" dirty="0">
              <a:latin typeface="Calibri" panose="020F0502020204030204" pitchFamily="34" charset="0"/>
              <a:ea typeface="宋体" panose="02010600030101010101" pitchFamily="2" charset="-122"/>
              <a:cs typeface="Times New Roman" panose="02020603050405020304" pitchFamily="18" charset="0"/>
            </a:endParaRPr>
          </a:p>
          <a:p>
            <a:pPr marL="0" lvl="0" indent="0" algn="just" latinLnBrk="1">
              <a:lnSpc>
                <a:spcPts val="4800"/>
              </a:lnSpc>
              <a:buNone/>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3. There comes a time when…</a:t>
            </a:r>
          </a:p>
          <a:p>
            <a:pPr marL="0" lvl="0" indent="0" algn="just" latinLnBrk="1">
              <a:lnSpc>
                <a:spcPts val="4800"/>
              </a:lnSpc>
              <a:buNone/>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4. </a:t>
            </a:r>
            <a:r>
              <a:rPr lang="en-US" altLang="zh-CN" sz="3200" b="1" dirty="0" err="1">
                <a:latin typeface="Calibri" panose="020F0502020204030204" pitchFamily="34" charset="0"/>
                <a:ea typeface="宋体" panose="02010600030101010101" pitchFamily="2" charset="-122"/>
                <a:cs typeface="Times New Roman" panose="02020603050405020304" pitchFamily="18" charset="0"/>
              </a:rPr>
              <a:t>as+adj</a:t>
            </a:r>
            <a:r>
              <a:rPr lang="en-US" altLang="zh-CN" sz="3200" b="1" dirty="0">
                <a:latin typeface="Calibri" panose="020F0502020204030204" pitchFamily="34" charset="0"/>
                <a:ea typeface="宋体" panose="02010600030101010101" pitchFamily="2" charset="-122"/>
                <a:cs typeface="Times New Roman" panose="02020603050405020304" pitchFamily="18" charset="0"/>
              </a:rPr>
              <a:t>./</a:t>
            </a:r>
            <a:r>
              <a:rPr lang="en-US" altLang="zh-CN" sz="3200" b="1" dirty="0" err="1">
                <a:latin typeface="Calibri" panose="020F0502020204030204" pitchFamily="34" charset="0"/>
                <a:ea typeface="宋体" panose="02010600030101010101" pitchFamily="2" charset="-122"/>
                <a:cs typeface="Times New Roman" panose="02020603050405020304" pitchFamily="18" charset="0"/>
              </a:rPr>
              <a:t>adv.+as</a:t>
            </a:r>
            <a:endParaRPr lang="en-US" altLang="zh-CN" sz="3200" b="1" dirty="0">
              <a:latin typeface="Calibri" panose="020F0502020204030204" pitchFamily="34" charset="0"/>
              <a:ea typeface="宋体" panose="02010600030101010101" pitchFamily="2" charset="-122"/>
              <a:cs typeface="Times New Roman" panose="02020603050405020304" pitchFamily="18" charset="0"/>
            </a:endParaRPr>
          </a:p>
          <a:p>
            <a:pPr marL="0" lvl="0" indent="0" algn="just" latinLnBrk="1">
              <a:lnSpc>
                <a:spcPts val="4800"/>
              </a:lnSpc>
              <a:buNone/>
            </a:pPr>
            <a:r>
              <a:rPr lang="en-US" altLang="zh-CN" sz="3200" b="1" dirty="0">
                <a:latin typeface="Calibri" panose="020F0502020204030204" pitchFamily="34" charset="0"/>
                <a:ea typeface="宋体" panose="02010600030101010101" pitchFamily="2" charset="-122"/>
                <a:cs typeface="Times New Roman" panose="02020603050405020304" pitchFamily="18" charset="0"/>
              </a:rPr>
              <a:t>5. As </a:t>
            </a:r>
            <a:r>
              <a:rPr lang="zh-CN" altLang="en-US" sz="3200" b="1" dirty="0">
                <a:latin typeface="Calibri" panose="020F0502020204030204" pitchFamily="34" charset="0"/>
                <a:ea typeface="宋体" panose="02010600030101010101" pitchFamily="2" charset="-122"/>
                <a:cs typeface="Times New Roman" panose="02020603050405020304" pitchFamily="18" charset="0"/>
              </a:rPr>
              <a:t>引导非限制性定语从句</a:t>
            </a:r>
            <a:endParaRPr lang="en-US" altLang="zh-CN" sz="3200" b="1"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635993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a:extLst>
              <a:ext uri="{FF2B5EF4-FFF2-40B4-BE49-F238E27FC236}">
                <a16:creationId xmlns:a16="http://schemas.microsoft.com/office/drawing/2014/main" id="{BAB3E4CA-D4CF-46DF-BEDE-6472079E13C4}"/>
              </a:ext>
            </a:extLst>
          </p:cNvPr>
          <p:cNvSpPr txBox="1"/>
          <p:nvPr/>
        </p:nvSpPr>
        <p:spPr>
          <a:xfrm>
            <a:off x="139337" y="369906"/>
            <a:ext cx="11904617" cy="3539430"/>
          </a:xfrm>
          <a:prstGeom prst="rect">
            <a:avLst/>
          </a:prstGeom>
          <a:noFill/>
        </p:spPr>
        <p:txBody>
          <a:bodyPr wrap="square" rtlCol="0">
            <a:spAutoFit/>
          </a:bodyPr>
          <a:lstStyle/>
          <a:p>
            <a:r>
              <a:rPr lang="zh-CN" altLang="en-US" sz="3200" b="1" dirty="0"/>
              <a:t>众所周知，对比初中，高中的知识难了很多，所以我们必须全身心投入，这样才能取得好成绩。那么，课外活动是否应该给学习让路呢？每个学生对此的观点都不同。有些人认为大量的课外活动会导致成绩退步</a:t>
            </a:r>
            <a:r>
              <a:rPr lang="en-US" altLang="zh-CN" sz="3200" b="1" dirty="0"/>
              <a:t>(the decrease in grade )</a:t>
            </a:r>
            <a:r>
              <a:rPr lang="zh-CN" altLang="en-US" sz="3200" b="1" dirty="0"/>
              <a:t>。另一些人则认为花一些时间去参加课外活动是值得的。不单凭成绩作为判断学生好坏标准的时代来临了。不仅学习对我们的人生很重要，课外活动也为我们积累人生经验做出了独特的贡献。</a:t>
            </a:r>
            <a:endParaRPr lang="en-US" altLang="zh-CN" sz="3200" b="1" dirty="0"/>
          </a:p>
        </p:txBody>
      </p:sp>
    </p:spTree>
    <p:extLst>
      <p:ext uri="{BB962C8B-B14F-4D97-AF65-F5344CB8AC3E}">
        <p14:creationId xmlns:p14="http://schemas.microsoft.com/office/powerpoint/2010/main" val="14672716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a:extLst>
              <a:ext uri="{FF2B5EF4-FFF2-40B4-BE49-F238E27FC236}">
                <a16:creationId xmlns:a16="http://schemas.microsoft.com/office/drawing/2014/main" id="{BAB3E4CA-D4CF-46DF-BEDE-6472079E13C4}"/>
              </a:ext>
            </a:extLst>
          </p:cNvPr>
          <p:cNvSpPr txBox="1"/>
          <p:nvPr/>
        </p:nvSpPr>
        <p:spPr>
          <a:xfrm>
            <a:off x="139337" y="369906"/>
            <a:ext cx="11904617" cy="5016758"/>
          </a:xfrm>
          <a:prstGeom prst="rect">
            <a:avLst/>
          </a:prstGeom>
          <a:noFill/>
        </p:spPr>
        <p:txBody>
          <a:bodyPr wrap="square" rtlCol="0">
            <a:spAutoFit/>
          </a:bodyPr>
          <a:lstStyle/>
          <a:p>
            <a:r>
              <a:rPr lang="en-US" altLang="zh-CN" sz="3200" b="1" dirty="0"/>
              <a:t>As we all know</a:t>
            </a:r>
            <a:r>
              <a:rPr lang="zh-CN" altLang="en-US" sz="3200" b="1" dirty="0"/>
              <a:t>，</a:t>
            </a:r>
            <a:r>
              <a:rPr lang="en-US" altLang="zh-CN" sz="3200" b="1" dirty="0"/>
              <a:t>in comparison with the knowledge of junior middle school, that of high school is much harder</a:t>
            </a:r>
            <a:r>
              <a:rPr lang="zh-CN" altLang="en-US" sz="3200" b="1" dirty="0"/>
              <a:t>，</a:t>
            </a:r>
            <a:r>
              <a:rPr lang="en-US" altLang="zh-CN" sz="3200" b="1" dirty="0"/>
              <a:t>so that we must apply ourselves to our study to get high marks. Then, should extracurricular activities give way to study? The students’ opinions vary from person to person. Some students think too many activities will lead to the decrease in grade.</a:t>
            </a:r>
            <a:r>
              <a:rPr lang="zh-CN" altLang="en-US" sz="3200" b="1" dirty="0"/>
              <a:t> </a:t>
            </a:r>
            <a:r>
              <a:rPr lang="en-US" altLang="zh-CN" sz="3200" b="1" dirty="0"/>
              <a:t>Others hold that it is worthwhile to join in activities. There comes a time when students are not judged only by their scores.</a:t>
            </a:r>
            <a:r>
              <a:rPr lang="zh-CN" altLang="en-US" sz="3200" b="1" dirty="0"/>
              <a:t> </a:t>
            </a:r>
            <a:r>
              <a:rPr lang="en-US" altLang="zh-CN" sz="3200" b="1" dirty="0"/>
              <a:t>Not only does study play an important role in our </a:t>
            </a:r>
          </a:p>
          <a:p>
            <a:r>
              <a:rPr lang="en-US" altLang="zh-CN" sz="3200" b="1" dirty="0"/>
              <a:t>life, but activities also make unique contributions to it. </a:t>
            </a:r>
          </a:p>
        </p:txBody>
      </p:sp>
      <p:sp>
        <p:nvSpPr>
          <p:cNvPr id="2" name="TextBox 1"/>
          <p:cNvSpPr txBox="1"/>
          <p:nvPr/>
        </p:nvSpPr>
        <p:spPr>
          <a:xfrm>
            <a:off x="139336" y="5468982"/>
            <a:ext cx="11904618" cy="954107"/>
          </a:xfrm>
          <a:prstGeom prst="rect">
            <a:avLst/>
          </a:prstGeom>
          <a:noFill/>
        </p:spPr>
        <p:txBody>
          <a:bodyPr wrap="square" rtlCol="0">
            <a:spAutoFit/>
          </a:bodyPr>
          <a:lstStyle/>
          <a:p>
            <a:r>
              <a:rPr lang="en-US" altLang="zh-CN" sz="2800" b="1" dirty="0"/>
              <a:t>How to deal with  the relationship between activities and study? Do you have any suggestions? </a:t>
            </a:r>
            <a:endParaRPr lang="zh-CN" altLang="en-US" sz="2800" b="1" dirty="0"/>
          </a:p>
        </p:txBody>
      </p:sp>
    </p:spTree>
    <p:extLst>
      <p:ext uri="{BB962C8B-B14F-4D97-AF65-F5344CB8AC3E}">
        <p14:creationId xmlns:p14="http://schemas.microsoft.com/office/powerpoint/2010/main" val="4935255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1262</TotalTime>
  <Words>2444</Words>
  <Application>Microsoft Office PowerPoint</Application>
  <PresentationFormat>宽屏</PresentationFormat>
  <Paragraphs>258</Paragraphs>
  <Slides>28</Slides>
  <Notes>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28</vt:i4>
      </vt:variant>
    </vt:vector>
  </HeadingPairs>
  <TitlesOfParts>
    <vt:vector size="39" baseType="lpstr">
      <vt:lpstr>等线</vt:lpstr>
      <vt:lpstr>等线 Light</vt:lpstr>
      <vt:lpstr>Aharoni</vt:lpstr>
      <vt:lpstr>Arial</vt:lpstr>
      <vt:lpstr>Arial Black</vt:lpstr>
      <vt:lpstr>Arial Rounded MT Bold</vt:lpstr>
      <vt:lpstr>Broadway</vt:lpstr>
      <vt:lpstr>Calibri</vt:lpstr>
      <vt:lpstr>Times New Roman</vt:lpstr>
      <vt:lpstr>Trebuchet MS</vt:lpstr>
      <vt:lpstr>Office 主题​​</vt:lpstr>
      <vt:lpstr>Unit 1</vt:lpstr>
      <vt:lpstr>Useful Expressions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Useful Expressions</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Unit</dc:title>
  <dc:creator>张 颖</dc:creator>
  <cp:lastModifiedBy>kai guo</cp:lastModifiedBy>
  <cp:revision>108</cp:revision>
  <dcterms:created xsi:type="dcterms:W3CDTF">2021-09-10T02:16:00Z</dcterms:created>
  <dcterms:modified xsi:type="dcterms:W3CDTF">2021-12-18T02:27:35Z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2052-11.1.0.11045</vt:lpwstr>
  </property>
  <property fmtid="{D5CDD505-2E9C-101B-9397-08002B2CF9AE}" pid="3" name="ICV">
    <vt:lpwstr>B0959532DEB940AC9C8242EFBA4E4DD4</vt:lpwstr>
  </property>
</Properties>
</file>