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7" r:id="rId2"/>
    <p:sldId id="319" r:id="rId3"/>
    <p:sldId id="286" r:id="rId4"/>
    <p:sldId id="313" r:id="rId5"/>
    <p:sldId id="310" r:id="rId6"/>
    <p:sldId id="311" r:id="rId7"/>
    <p:sldId id="387" r:id="rId8"/>
    <p:sldId id="314" r:id="rId9"/>
    <p:sldId id="274" r:id="rId10"/>
    <p:sldId id="275" r:id="rId11"/>
    <p:sldId id="276" r:id="rId12"/>
    <p:sldId id="277" r:id="rId13"/>
    <p:sldId id="290" r:id="rId14"/>
    <p:sldId id="292" r:id="rId15"/>
    <p:sldId id="386" r:id="rId16"/>
    <p:sldId id="279" r:id="rId17"/>
    <p:sldId id="297" r:id="rId18"/>
    <p:sldId id="298" r:id="rId19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BD60"/>
    <a:srgbClr val="EB3C72"/>
    <a:srgbClr val="4A3359"/>
    <a:srgbClr val="F5F5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2022/9/29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2022/9/29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  <a:t>2022/9/29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  <a:t>2022/9/29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  <a:t>2022/9/29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  <a:t>2022/9/29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  <a:t>2022/9/29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  <a:t>2022/9/29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  <a:t>2022/9/29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  <a:t>2022/9/29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  <a:t>2022/9/29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  <a:t>2022/9/29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2BCB1-F065-4993-8558-BD660A42F399}" type="datetimeFigureOut">
              <a:rPr lang="zh-CN" altLang="en-US" smtClean="0"/>
              <a:t>2022/9/29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E822-270B-4083-99D1-E5E18CE69DB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过程 3"/>
          <p:cNvSpPr/>
          <p:nvPr userDrawn="1"/>
        </p:nvSpPr>
        <p:spPr>
          <a:xfrm>
            <a:off x="0" y="0"/>
            <a:ext cx="12192000" cy="807085"/>
          </a:xfrm>
          <a:prstGeom prst="flowChartProcess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文本占位符 28"/>
          <p:cNvSpPr>
            <a:spLocks noGrp="1"/>
          </p:cNvSpPr>
          <p:nvPr>
            <p:ph type="body" sz="quarter" idx="10" hasCustomPrompt="1"/>
          </p:nvPr>
        </p:nvSpPr>
        <p:spPr>
          <a:xfrm>
            <a:off x="752475" y="63500"/>
            <a:ext cx="2279015" cy="6800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3600" b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课堂练习</a:t>
            </a:r>
          </a:p>
        </p:txBody>
      </p:sp>
      <p:pic>
        <p:nvPicPr>
          <p:cNvPr id="3" name="图片 2" descr="32313538353132353b32313538353131353bcfdfc9cfc7a9b5bd"/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752475" cy="760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114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42BCB1-F065-4993-8558-BD660A42F399}" type="datetimeFigureOut">
              <a:rPr lang="zh-CN" altLang="en-US" smtClean="0"/>
              <a:t>2022/9/29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4E822-270B-4083-99D1-E5E18CE69DB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2450276" y="3664430"/>
            <a:ext cx="75240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3.2 </a:t>
            </a: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做更好的自己</a:t>
            </a:r>
            <a:endParaRPr kumimoji="0" lang="en-US" altLang="zh-CN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484511" y="5030351"/>
            <a:ext cx="3168385" cy="172820"/>
            <a:chOff x="2959004" y="3017709"/>
            <a:chExt cx="3168385" cy="172820"/>
          </a:xfrm>
          <a:solidFill>
            <a:schemeClr val="tx1"/>
          </a:solidFill>
        </p:grpSpPr>
        <p:sp>
          <p:nvSpPr>
            <p:cNvPr id="7" name="PA_矩形 6"/>
            <p:cNvSpPr/>
            <p:nvPr>
              <p:custDataLst>
                <p:tags r:id="rId1"/>
              </p:custDataLst>
            </p:nvPr>
          </p:nvSpPr>
          <p:spPr>
            <a:xfrm rot="2700000">
              <a:off x="4478177" y="3017709"/>
              <a:ext cx="172820" cy="1728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8" name="PA_直接连接符 8"/>
            <p:cNvCxnSpPr/>
            <p:nvPr>
              <p:custDataLst>
                <p:tags r:id="rId2"/>
              </p:custDataLst>
            </p:nvPr>
          </p:nvCxnSpPr>
          <p:spPr>
            <a:xfrm flipH="1">
              <a:off x="2959004" y="3104119"/>
              <a:ext cx="1368166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A_直接连接符 9"/>
            <p:cNvCxnSpPr/>
            <p:nvPr>
              <p:custDataLst>
                <p:tags r:id="rId3"/>
              </p:custDataLst>
            </p:nvPr>
          </p:nvCxnSpPr>
          <p:spPr>
            <a:xfrm flipH="1">
              <a:off x="4816830" y="3104119"/>
              <a:ext cx="1310559" cy="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Box 1"/>
          <p:cNvSpPr txBox="1"/>
          <p:nvPr/>
        </p:nvSpPr>
        <p:spPr>
          <a:xfrm>
            <a:off x="2649466" y="1996660"/>
            <a:ext cx="7778804" cy="1138769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6600" b="1" i="0" u="none" strike="noStrike" kern="1200" cap="none" spc="300" normalizeH="0" baseline="0" noProof="0" dirty="0">
                <a:ln>
                  <a:noFill/>
                </a:ln>
                <a:solidFill>
                  <a:srgbClr val="33BC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Consolas" panose="020B0609020204030204" pitchFamily="49" charset="0"/>
              </a:rPr>
              <a:t>第三课 发现自己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>
            <a:extLst>
              <a:ext uri="{FF2B5EF4-FFF2-40B4-BE49-F238E27FC236}">
                <a16:creationId xmlns:a16="http://schemas.microsoft.com/office/drawing/2014/main" id="{DA37FBAD-D49B-861F-7D6C-061054AFB9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988" y="0"/>
            <a:ext cx="10515600" cy="1325563"/>
          </a:xfrm>
        </p:spPr>
        <p:txBody>
          <a:bodyPr/>
          <a:lstStyle/>
          <a:p>
            <a:pPr algn="ctr"/>
            <a:r>
              <a:rPr lang="zh-CN" altLang="en-US" b="1" dirty="0">
                <a:latin typeface="+mn-ea"/>
                <a:ea typeface="+mn-ea"/>
              </a:rPr>
              <a:t>猜猜看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6CE5337-AD50-E379-A395-A26A665916F0}"/>
              </a:ext>
            </a:extLst>
          </p:cNvPr>
          <p:cNvSpPr txBox="1"/>
          <p:nvPr/>
        </p:nvSpPr>
        <p:spPr>
          <a:xfrm>
            <a:off x="909917" y="4012794"/>
            <a:ext cx="99732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在他的成功道路上，是一帆风顺的吗？</a:t>
            </a:r>
            <a:endParaRPr lang="en-US" altLang="zh-CN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想要做更好的自己首先要</a:t>
            </a: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_______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自己</a:t>
            </a:r>
            <a:endParaRPr lang="en-US" altLang="zh-CN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怎样才能做更好的自己？</a:t>
            </a:r>
            <a:endParaRPr lang="en-US" altLang="zh-CN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DAAC2988-7CE9-F8FD-7B8A-54E9C11E245E}"/>
              </a:ext>
            </a:extLst>
          </p:cNvPr>
          <p:cNvSpPr txBox="1"/>
          <p:nvPr/>
        </p:nvSpPr>
        <p:spPr>
          <a:xfrm>
            <a:off x="582705" y="1567934"/>
            <a:ext cx="859715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0" i="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东京奥运会男子</a:t>
            </a:r>
            <a:r>
              <a:rPr lang="en-US" altLang="zh-CN" sz="2800" b="0" i="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100</a:t>
            </a:r>
            <a:r>
              <a:rPr lang="zh-CN" altLang="en-US" sz="2800" b="0" i="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米半决赛跑出</a:t>
            </a:r>
            <a:r>
              <a:rPr lang="en-US" altLang="zh-CN" sz="2800" b="0" i="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2800" b="0" i="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秒</a:t>
            </a:r>
            <a:r>
              <a:rPr lang="en-US" altLang="zh-CN" sz="2800" b="0" i="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83</a:t>
            </a:r>
          </a:p>
          <a:p>
            <a:r>
              <a:rPr lang="zh-CN" altLang="en-US" sz="2800" b="0" i="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中国男子</a:t>
            </a:r>
            <a:r>
              <a:rPr lang="en-US" altLang="zh-CN" sz="2800" b="0" i="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4×100</a:t>
            </a:r>
            <a:r>
              <a:rPr lang="zh-CN" altLang="en-US" sz="2800" b="0" i="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米接力队递补获得东京奥运会铜牌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AC8D4F1B-68FD-A648-58C6-6FDDB58A0B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3737" y="502569"/>
            <a:ext cx="3212137" cy="308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020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1314145" y="5413096"/>
            <a:ext cx="225592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050" b="0" i="0" u="none" strike="noStrike" kern="1100" cap="none" spc="15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03919" y="505186"/>
            <a:ext cx="10495145" cy="3098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b="1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  <a:sym typeface="+mn-ea"/>
              </a:rPr>
              <a:t>1.</a:t>
            </a:r>
            <a:r>
              <a:rPr lang="zh-CN" altLang="en-US" sz="3600" b="1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  <a:sym typeface="+mn-ea"/>
              </a:rPr>
              <a:t>怎样接纳自己？</a:t>
            </a:r>
            <a:endParaRPr lang="en-US" altLang="zh-CN" sz="3600" b="1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  <a:sym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ts val="25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4000" b="1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  <a:sym typeface="+mn-ea"/>
            </a:endParaRPr>
          </a:p>
          <a:p>
            <a:pPr>
              <a:defRPr/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①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接纳自己需要接纳自己的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全部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。既要接纳自己的优点，也接纳自己的不完美；既接纳自己的性格，也接纳自己的身材、相貌；既接纳自己的现在，也接纳自己的过去。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P33-1</a:t>
            </a:r>
          </a:p>
          <a:p>
            <a:pPr>
              <a:defRPr/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②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接纳自己需要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乐观的心态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，更需要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勇气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和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智慧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P33-2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ts val="2535"/>
              </a:lnSpc>
              <a:defRPr/>
            </a:pP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ts val="25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E411D721-77BA-ECAF-31F3-3767E3E8F771}"/>
              </a:ext>
            </a:extLst>
          </p:cNvPr>
          <p:cNvSpPr txBox="1"/>
          <p:nvPr/>
        </p:nvSpPr>
        <p:spPr>
          <a:xfrm>
            <a:off x="303918" y="3358688"/>
            <a:ext cx="1022082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  <a:sym typeface="+mn-ea"/>
              </a:rPr>
              <a:t>2.</a:t>
            </a:r>
            <a:r>
              <a:rPr lang="zh-CN" altLang="en-US" sz="3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  <a:sym typeface="+mn-ea"/>
              </a:rPr>
              <a:t>怎样欣赏自己？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①</a:t>
            </a: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欣赏自己的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独特</a:t>
            </a: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，欣赏自己的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优点</a:t>
            </a: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，欣赏自己的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努力</a:t>
            </a: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，欣赏自己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为他人的奉献</a:t>
            </a: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r>
              <a:rPr lang="en-US" altLang="zh-CN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P33-3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②</a:t>
            </a: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欣赏自己，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不是骄傲自大，也不是目中无人</a:t>
            </a: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，而是成长道路上面对压力与挫折的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自我鼓励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与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自我奋进</a:t>
            </a:r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r>
              <a:rPr lang="en-US" altLang="zh-CN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P34-1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E143651A-21D0-7F93-6DBC-961DF37D30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4472" y="226278"/>
            <a:ext cx="1467114" cy="103729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1314145" y="5413096"/>
            <a:ext cx="225592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050" b="0" i="0" u="none" strike="noStrike" kern="1100" cap="none" spc="15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77358" y="1758673"/>
            <a:ext cx="87191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dirty="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+mn-ea"/>
              </a:rPr>
              <a:t>①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做更好的自己，就要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扬长避短。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P34-3</a:t>
            </a:r>
            <a:endParaRPr kumimoji="0" lang="en-US" altLang="zh-CN" sz="2800" b="1" i="0" u="none" strike="noStrike" kern="1100" cap="none" spc="15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77358" y="2544216"/>
            <a:ext cx="90504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zh-CN" sz="2800" b="1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②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做更好的自己，需要主动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改正缺点。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P34-4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33689" y="534875"/>
            <a:ext cx="8125179" cy="4426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6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  <a:sym typeface="+mn-ea"/>
              </a:rPr>
              <a:t>3.</a:t>
            </a:r>
            <a:r>
              <a:rPr lang="zh-CN" altLang="en-US" sz="3600" b="1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  <a:sym typeface="+mn-ea"/>
              </a:rPr>
              <a:t>怎样做更好的自己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7358" y="3182479"/>
            <a:ext cx="7601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③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楷体" panose="02010609060101010101" charset="-122"/>
                <a:sym typeface="+mn-ea"/>
              </a:rPr>
              <a:t>做更好的自己，需要不断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楷体" panose="02010609060101010101" charset="-122"/>
                <a:sym typeface="+mn-ea"/>
              </a:rPr>
              <a:t>激发自己的潜能。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P35</a:t>
            </a:r>
            <a:endParaRPr lang="en-US" altLang="zh-CN" sz="2800" b="1" kern="1100" spc="1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33689" y="4281577"/>
            <a:ext cx="773874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④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楷体" panose="02010600040101010101" pitchFamily="2" charset="-122"/>
                <a:sym typeface="Arial" panose="020B0604020202020204" pitchFamily="34" charset="0"/>
              </a:rPr>
              <a:t>更好的自己，是在和他人共同生活的过程中不断成长的，更是在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楷体" panose="02010600040101010101" pitchFamily="2" charset="-122"/>
                <a:sym typeface="Arial" panose="020B0604020202020204" pitchFamily="34" charset="0"/>
              </a:rPr>
              <a:t>为他人、为社会带来福祉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楷体" panose="02010600040101010101" pitchFamily="2" charset="-122"/>
                <a:sym typeface="Arial" panose="020B0604020202020204" pitchFamily="34" charset="0"/>
              </a:rPr>
              <a:t>的过程中实现的。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P36</a:t>
            </a:r>
            <a:endParaRPr lang="zh-CN" altLang="en-US" sz="2800" b="1" kern="1100" spc="15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华文楷体" panose="02010600040101010101" pitchFamily="2" charset="-122"/>
              <a:sym typeface="Arial" panose="020B0604020202020204" pitchFamily="34" charset="0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FF022F52-27E7-7D48-C173-A08E0F0CD9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7548" y="2888963"/>
            <a:ext cx="3212137" cy="308483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AF6A260F-DFD2-939D-299E-1A935566FD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2571" y="237538"/>
            <a:ext cx="1467114" cy="103729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36"/>
          <p:cNvGrpSpPr/>
          <p:nvPr/>
        </p:nvGrpSpPr>
        <p:grpSpPr bwMode="auto">
          <a:xfrm>
            <a:off x="2362166" y="3668709"/>
            <a:ext cx="1949450" cy="486410"/>
            <a:chOff x="769938" y="2456536"/>
            <a:chExt cx="1613466" cy="345642"/>
          </a:xfrm>
          <a:solidFill>
            <a:srgbClr val="92D050"/>
          </a:solidFill>
          <a:effectLst/>
        </p:grpSpPr>
        <p:sp>
          <p:nvSpPr>
            <p:cNvPr id="8" name="Notched Right Arrow 37"/>
            <p:cNvSpPr/>
            <p:nvPr/>
          </p:nvSpPr>
          <p:spPr>
            <a:xfrm>
              <a:off x="769938" y="2456536"/>
              <a:ext cx="1613466" cy="345642"/>
            </a:xfrm>
            <a:prstGeom prst="notchedRightArrow">
              <a:avLst>
                <a:gd name="adj1" fmla="val 100000"/>
                <a:gd name="adj2" fmla="val 91021"/>
              </a:avLst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9" name="Oval 39"/>
            <p:cNvSpPr>
              <a:spLocks noChangeAspect="1"/>
            </p:cNvSpPr>
            <p:nvPr/>
          </p:nvSpPr>
          <p:spPr>
            <a:xfrm>
              <a:off x="1482275" y="2534226"/>
              <a:ext cx="188792" cy="190262"/>
            </a:xfrm>
            <a:prstGeom prst="ellipse">
              <a:avLst/>
            </a:prstGeom>
            <a:grpFill/>
            <a:ln w="28575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20" name="Group 35"/>
          <p:cNvGrpSpPr/>
          <p:nvPr/>
        </p:nvGrpSpPr>
        <p:grpSpPr bwMode="auto">
          <a:xfrm>
            <a:off x="654016" y="3661089"/>
            <a:ext cx="2021840" cy="486410"/>
            <a:chOff x="769938" y="2456536"/>
            <a:chExt cx="1613466" cy="345642"/>
          </a:xfrm>
          <a:solidFill>
            <a:srgbClr val="92D050"/>
          </a:solidFill>
          <a:effectLst/>
        </p:grpSpPr>
        <p:sp>
          <p:nvSpPr>
            <p:cNvPr id="22" name="Notched Right Arrow 32"/>
            <p:cNvSpPr/>
            <p:nvPr/>
          </p:nvSpPr>
          <p:spPr>
            <a:xfrm>
              <a:off x="769938" y="2456536"/>
              <a:ext cx="1613466" cy="345642"/>
            </a:xfrm>
            <a:prstGeom prst="notchedRightArrow">
              <a:avLst>
                <a:gd name="adj1" fmla="val 100000"/>
                <a:gd name="adj2" fmla="val 91021"/>
              </a:avLst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Oval 34"/>
            <p:cNvSpPr>
              <a:spLocks noChangeAspect="1"/>
            </p:cNvSpPr>
            <p:nvPr/>
          </p:nvSpPr>
          <p:spPr>
            <a:xfrm>
              <a:off x="1481388" y="2534226"/>
              <a:ext cx="190567" cy="190262"/>
            </a:xfrm>
            <a:prstGeom prst="ellipse">
              <a:avLst/>
            </a:prstGeom>
            <a:grpFill/>
            <a:ln w="28575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24" name="Group 83"/>
          <p:cNvGrpSpPr/>
          <p:nvPr/>
        </p:nvGrpSpPr>
        <p:grpSpPr bwMode="auto">
          <a:xfrm>
            <a:off x="1150981" y="2076067"/>
            <a:ext cx="785769" cy="1814860"/>
            <a:chOff x="1295010" y="1516652"/>
            <a:chExt cx="558911" cy="1289563"/>
          </a:xfrm>
          <a:solidFill>
            <a:srgbClr val="92D050"/>
          </a:solidFill>
          <a:effectLst/>
        </p:grpSpPr>
        <p:cxnSp>
          <p:nvCxnSpPr>
            <p:cNvPr id="25" name="Straight Connector 74"/>
            <p:cNvCxnSpPr/>
            <p:nvPr/>
          </p:nvCxnSpPr>
          <p:spPr>
            <a:xfrm flipH="1">
              <a:off x="1574466" y="2190778"/>
              <a:ext cx="0" cy="615437"/>
            </a:xfrm>
            <a:prstGeom prst="line">
              <a:avLst/>
            </a:prstGeom>
            <a:grpFill/>
            <a:ln w="19050">
              <a:solidFill>
                <a:srgbClr val="92D050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ardrop 64"/>
            <p:cNvSpPr/>
            <p:nvPr/>
          </p:nvSpPr>
          <p:spPr bwMode="auto">
            <a:xfrm rot="8100000">
              <a:off x="1295010" y="1516652"/>
              <a:ext cx="558911" cy="558334"/>
            </a:xfrm>
            <a:prstGeom prst="teardrop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27" name="Group 84"/>
          <p:cNvGrpSpPr/>
          <p:nvPr/>
        </p:nvGrpSpPr>
        <p:grpSpPr bwMode="auto">
          <a:xfrm>
            <a:off x="4474579" y="2017647"/>
            <a:ext cx="785769" cy="1814860"/>
            <a:chOff x="1295010" y="1516652"/>
            <a:chExt cx="558911" cy="1289563"/>
          </a:xfrm>
          <a:solidFill>
            <a:srgbClr val="92D050"/>
          </a:solidFill>
          <a:effectLst/>
        </p:grpSpPr>
        <p:cxnSp>
          <p:nvCxnSpPr>
            <p:cNvPr id="28" name="Straight Connector 85"/>
            <p:cNvCxnSpPr/>
            <p:nvPr/>
          </p:nvCxnSpPr>
          <p:spPr>
            <a:xfrm flipH="1">
              <a:off x="1574466" y="2190778"/>
              <a:ext cx="0" cy="615437"/>
            </a:xfrm>
            <a:prstGeom prst="line">
              <a:avLst/>
            </a:prstGeom>
            <a:grpFill/>
            <a:ln w="19050">
              <a:solidFill>
                <a:srgbClr val="92D050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ardrop 87"/>
            <p:cNvSpPr/>
            <p:nvPr/>
          </p:nvSpPr>
          <p:spPr bwMode="auto">
            <a:xfrm rot="8100000">
              <a:off x="1295010" y="1516652"/>
              <a:ext cx="558911" cy="558334"/>
            </a:xfrm>
            <a:prstGeom prst="teardrop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30" name="Group 89"/>
          <p:cNvGrpSpPr/>
          <p:nvPr/>
        </p:nvGrpSpPr>
        <p:grpSpPr bwMode="auto">
          <a:xfrm>
            <a:off x="7726770" y="2140837"/>
            <a:ext cx="785769" cy="1814860"/>
            <a:chOff x="1295010" y="1516652"/>
            <a:chExt cx="558911" cy="1289563"/>
          </a:xfrm>
          <a:solidFill>
            <a:srgbClr val="92D050"/>
          </a:solidFill>
          <a:effectLst/>
        </p:grpSpPr>
        <p:cxnSp>
          <p:nvCxnSpPr>
            <p:cNvPr id="31" name="Straight Connector 90"/>
            <p:cNvCxnSpPr/>
            <p:nvPr/>
          </p:nvCxnSpPr>
          <p:spPr>
            <a:xfrm flipH="1">
              <a:off x="1574466" y="2190778"/>
              <a:ext cx="0" cy="615437"/>
            </a:xfrm>
            <a:prstGeom prst="line">
              <a:avLst/>
            </a:prstGeom>
            <a:grpFill/>
            <a:ln w="19050">
              <a:solidFill>
                <a:srgbClr val="92D050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ardrop 92"/>
            <p:cNvSpPr/>
            <p:nvPr/>
          </p:nvSpPr>
          <p:spPr bwMode="auto">
            <a:xfrm rot="8100000">
              <a:off x="1295010" y="1516652"/>
              <a:ext cx="558911" cy="558334"/>
            </a:xfrm>
            <a:prstGeom prst="teardrop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33" name="Group 94"/>
          <p:cNvGrpSpPr/>
          <p:nvPr/>
        </p:nvGrpSpPr>
        <p:grpSpPr bwMode="auto">
          <a:xfrm rot="10800000">
            <a:off x="2896878" y="3894777"/>
            <a:ext cx="785769" cy="1817091"/>
            <a:chOff x="1299774" y="1516652"/>
            <a:chExt cx="558911" cy="1292739"/>
          </a:xfrm>
          <a:solidFill>
            <a:srgbClr val="92D050"/>
          </a:solidFill>
          <a:effectLst/>
        </p:grpSpPr>
        <p:cxnSp>
          <p:nvCxnSpPr>
            <p:cNvPr id="34" name="Straight Connector 95"/>
            <p:cNvCxnSpPr/>
            <p:nvPr/>
          </p:nvCxnSpPr>
          <p:spPr>
            <a:xfrm flipH="1">
              <a:off x="1577641" y="2194785"/>
              <a:ext cx="0" cy="614606"/>
            </a:xfrm>
            <a:prstGeom prst="line">
              <a:avLst/>
            </a:prstGeom>
            <a:grpFill/>
            <a:ln w="19050">
              <a:solidFill>
                <a:srgbClr val="92D050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ardrop 97"/>
            <p:cNvSpPr/>
            <p:nvPr/>
          </p:nvSpPr>
          <p:spPr bwMode="auto">
            <a:xfrm rot="8100000">
              <a:off x="1299774" y="1516652"/>
              <a:ext cx="558911" cy="559022"/>
            </a:xfrm>
            <a:prstGeom prst="teardrop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36" name="Group 99"/>
          <p:cNvGrpSpPr/>
          <p:nvPr/>
        </p:nvGrpSpPr>
        <p:grpSpPr bwMode="auto">
          <a:xfrm rot="10800000">
            <a:off x="9226875" y="3932242"/>
            <a:ext cx="785769" cy="1817091"/>
            <a:chOff x="1299773" y="1516652"/>
            <a:chExt cx="558911" cy="1292739"/>
          </a:xfrm>
          <a:solidFill>
            <a:srgbClr val="92D050"/>
          </a:solidFill>
          <a:effectLst/>
        </p:grpSpPr>
        <p:cxnSp>
          <p:nvCxnSpPr>
            <p:cNvPr id="37" name="Straight Connector 100"/>
            <p:cNvCxnSpPr/>
            <p:nvPr/>
          </p:nvCxnSpPr>
          <p:spPr>
            <a:xfrm flipH="1">
              <a:off x="1577641" y="2194785"/>
              <a:ext cx="0" cy="614606"/>
            </a:xfrm>
            <a:prstGeom prst="line">
              <a:avLst/>
            </a:prstGeom>
            <a:grpFill/>
            <a:ln w="19050">
              <a:solidFill>
                <a:srgbClr val="92D050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ardrop 102"/>
            <p:cNvSpPr/>
            <p:nvPr/>
          </p:nvSpPr>
          <p:spPr bwMode="auto">
            <a:xfrm rot="8100000">
              <a:off x="1299773" y="1516652"/>
              <a:ext cx="558911" cy="559022"/>
            </a:xfrm>
            <a:prstGeom prst="teardrop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39" name="TextBox 24"/>
          <p:cNvSpPr txBox="1"/>
          <p:nvPr/>
        </p:nvSpPr>
        <p:spPr>
          <a:xfrm>
            <a:off x="656556" y="4955854"/>
            <a:ext cx="19799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、从最容易改正的缺点开始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DF4D28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0" name="TextBox 24"/>
          <p:cNvSpPr txBox="1"/>
          <p:nvPr/>
        </p:nvSpPr>
        <p:spPr>
          <a:xfrm>
            <a:off x="2017361" y="2210749"/>
            <a:ext cx="18275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1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、具体描述自己的缺点。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DF4D28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3834096" y="4978079"/>
            <a:ext cx="20656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请一个自己信任的人来协助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24"/>
          <p:cNvSpPr txBox="1"/>
          <p:nvPr/>
        </p:nvSpPr>
        <p:spPr>
          <a:xfrm>
            <a:off x="8705960" y="2176981"/>
            <a:ext cx="25284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5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、在公开场合做出改正缺点的承诺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DF4D28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3" name="TextBox 24"/>
          <p:cNvSpPr txBox="1"/>
          <p:nvPr/>
        </p:nvSpPr>
        <p:spPr>
          <a:xfrm>
            <a:off x="6913129" y="4966666"/>
            <a:ext cx="219603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6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、运用自己以前改正缺点的成功经验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DF4D28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pSp>
        <p:nvGrpSpPr>
          <p:cNvPr id="44" name="Group 36"/>
          <p:cNvGrpSpPr/>
          <p:nvPr/>
        </p:nvGrpSpPr>
        <p:grpSpPr bwMode="auto">
          <a:xfrm>
            <a:off x="3997291" y="3653469"/>
            <a:ext cx="1765935" cy="486410"/>
            <a:chOff x="769938" y="2456536"/>
            <a:chExt cx="1613466" cy="345642"/>
          </a:xfrm>
          <a:solidFill>
            <a:srgbClr val="92D050"/>
          </a:solidFill>
          <a:effectLst/>
        </p:grpSpPr>
        <p:sp>
          <p:nvSpPr>
            <p:cNvPr id="45" name="Notched Right Arrow 37"/>
            <p:cNvSpPr/>
            <p:nvPr/>
          </p:nvSpPr>
          <p:spPr>
            <a:xfrm>
              <a:off x="769938" y="2456536"/>
              <a:ext cx="1613466" cy="345642"/>
            </a:xfrm>
            <a:prstGeom prst="notchedRightArrow">
              <a:avLst>
                <a:gd name="adj1" fmla="val 100000"/>
                <a:gd name="adj2" fmla="val 91021"/>
              </a:avLst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6" name="Oval 39"/>
            <p:cNvSpPr>
              <a:spLocks noChangeAspect="1"/>
            </p:cNvSpPr>
            <p:nvPr/>
          </p:nvSpPr>
          <p:spPr>
            <a:xfrm>
              <a:off x="1482275" y="2534226"/>
              <a:ext cx="188792" cy="190262"/>
            </a:xfrm>
            <a:prstGeom prst="ellipse">
              <a:avLst/>
            </a:prstGeom>
            <a:grpFill/>
            <a:ln w="28575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7" name="Group 36"/>
          <p:cNvGrpSpPr/>
          <p:nvPr/>
        </p:nvGrpSpPr>
        <p:grpSpPr bwMode="auto">
          <a:xfrm>
            <a:off x="7358981" y="3661089"/>
            <a:ext cx="1833880" cy="486410"/>
            <a:chOff x="769938" y="2456536"/>
            <a:chExt cx="1613466" cy="345642"/>
          </a:xfrm>
          <a:solidFill>
            <a:srgbClr val="92D050"/>
          </a:solidFill>
          <a:effectLst/>
        </p:grpSpPr>
        <p:sp>
          <p:nvSpPr>
            <p:cNvPr id="48" name="Notched Right Arrow 37"/>
            <p:cNvSpPr/>
            <p:nvPr/>
          </p:nvSpPr>
          <p:spPr>
            <a:xfrm>
              <a:off x="769938" y="2456536"/>
              <a:ext cx="1613466" cy="345642"/>
            </a:xfrm>
            <a:prstGeom prst="notchedRightArrow">
              <a:avLst>
                <a:gd name="adj1" fmla="val 100000"/>
                <a:gd name="adj2" fmla="val 91021"/>
              </a:avLst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9" name="Oval 39"/>
            <p:cNvSpPr>
              <a:spLocks noChangeAspect="1"/>
            </p:cNvSpPr>
            <p:nvPr/>
          </p:nvSpPr>
          <p:spPr>
            <a:xfrm>
              <a:off x="1482275" y="2534226"/>
              <a:ext cx="188792" cy="190262"/>
            </a:xfrm>
            <a:prstGeom prst="ellipse">
              <a:avLst/>
            </a:prstGeom>
            <a:grpFill/>
            <a:ln w="28575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0" name="Group 36"/>
          <p:cNvGrpSpPr/>
          <p:nvPr/>
        </p:nvGrpSpPr>
        <p:grpSpPr bwMode="auto">
          <a:xfrm>
            <a:off x="5509226" y="3653469"/>
            <a:ext cx="2094230" cy="486410"/>
            <a:chOff x="769938" y="2456536"/>
            <a:chExt cx="1613466" cy="345642"/>
          </a:xfrm>
          <a:solidFill>
            <a:srgbClr val="92D050"/>
          </a:solidFill>
          <a:effectLst/>
        </p:grpSpPr>
        <p:sp>
          <p:nvSpPr>
            <p:cNvPr id="51" name="Notched Right Arrow 37"/>
            <p:cNvSpPr/>
            <p:nvPr/>
          </p:nvSpPr>
          <p:spPr>
            <a:xfrm>
              <a:off x="769938" y="2456536"/>
              <a:ext cx="1613466" cy="345642"/>
            </a:xfrm>
            <a:prstGeom prst="notchedRightArrow">
              <a:avLst>
                <a:gd name="adj1" fmla="val 100000"/>
                <a:gd name="adj2" fmla="val 91021"/>
              </a:avLst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2" name="Oval 39"/>
            <p:cNvSpPr>
              <a:spLocks noChangeAspect="1"/>
            </p:cNvSpPr>
            <p:nvPr/>
          </p:nvSpPr>
          <p:spPr>
            <a:xfrm>
              <a:off x="1482275" y="2534226"/>
              <a:ext cx="188792" cy="190262"/>
            </a:xfrm>
            <a:prstGeom prst="ellipse">
              <a:avLst/>
            </a:prstGeom>
            <a:grpFill/>
            <a:ln w="28575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3" name="Group 36"/>
          <p:cNvGrpSpPr/>
          <p:nvPr/>
        </p:nvGrpSpPr>
        <p:grpSpPr bwMode="auto">
          <a:xfrm>
            <a:off x="8938861" y="3661089"/>
            <a:ext cx="1850390" cy="486410"/>
            <a:chOff x="769938" y="2456536"/>
            <a:chExt cx="1613466" cy="345642"/>
          </a:xfrm>
          <a:solidFill>
            <a:srgbClr val="92D050"/>
          </a:solidFill>
          <a:effectLst/>
        </p:grpSpPr>
        <p:sp>
          <p:nvSpPr>
            <p:cNvPr id="54" name="Notched Right Arrow 37"/>
            <p:cNvSpPr/>
            <p:nvPr/>
          </p:nvSpPr>
          <p:spPr>
            <a:xfrm>
              <a:off x="769938" y="2456536"/>
              <a:ext cx="1613466" cy="345642"/>
            </a:xfrm>
            <a:prstGeom prst="notchedRightArrow">
              <a:avLst>
                <a:gd name="adj1" fmla="val 100000"/>
                <a:gd name="adj2" fmla="val 91021"/>
              </a:avLst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5" name="Oval 39"/>
            <p:cNvSpPr>
              <a:spLocks noChangeAspect="1"/>
            </p:cNvSpPr>
            <p:nvPr/>
          </p:nvSpPr>
          <p:spPr>
            <a:xfrm>
              <a:off x="1482275" y="2534226"/>
              <a:ext cx="188792" cy="190262"/>
            </a:xfrm>
            <a:prstGeom prst="ellipse">
              <a:avLst/>
            </a:prstGeom>
            <a:grpFill/>
            <a:ln w="28575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6" name="Group 94"/>
          <p:cNvGrpSpPr/>
          <p:nvPr/>
        </p:nvGrpSpPr>
        <p:grpSpPr bwMode="auto">
          <a:xfrm rot="10800000">
            <a:off x="6009648" y="3899857"/>
            <a:ext cx="785769" cy="1817091"/>
            <a:chOff x="1299774" y="1516652"/>
            <a:chExt cx="558911" cy="1292739"/>
          </a:xfrm>
          <a:solidFill>
            <a:srgbClr val="92D050"/>
          </a:solidFill>
          <a:effectLst/>
        </p:grpSpPr>
        <p:cxnSp>
          <p:nvCxnSpPr>
            <p:cNvPr id="57" name="Straight Connector 95"/>
            <p:cNvCxnSpPr/>
            <p:nvPr/>
          </p:nvCxnSpPr>
          <p:spPr>
            <a:xfrm flipH="1">
              <a:off x="1577641" y="2194785"/>
              <a:ext cx="0" cy="614606"/>
            </a:xfrm>
            <a:prstGeom prst="line">
              <a:avLst/>
            </a:prstGeom>
            <a:grpFill/>
            <a:ln w="19050">
              <a:solidFill>
                <a:srgbClr val="92D050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ardrop 97"/>
            <p:cNvSpPr/>
            <p:nvPr/>
          </p:nvSpPr>
          <p:spPr bwMode="auto">
            <a:xfrm rot="8100000">
              <a:off x="1299774" y="1516652"/>
              <a:ext cx="558911" cy="559022"/>
            </a:xfrm>
            <a:prstGeom prst="teardrop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450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DF4D28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59" name="文本框 58"/>
          <p:cNvSpPr txBox="1"/>
          <p:nvPr/>
        </p:nvSpPr>
        <p:spPr>
          <a:xfrm>
            <a:off x="5397592" y="2155177"/>
            <a:ext cx="23853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及时肯定或奖励自己改正缺点的努力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164955" y="469398"/>
            <a:ext cx="4003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改正缺点的方法</a:t>
            </a:r>
          </a:p>
        </p:txBody>
      </p:sp>
    </p:spTree>
    <p:extLst>
      <p:ext uri="{BB962C8B-B14F-4D97-AF65-F5344CB8AC3E}">
        <p14:creationId xmlns:p14="http://schemas.microsoft.com/office/powerpoint/2010/main" val="381882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  <p:bldP spid="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:a16="http://schemas.microsoft.com/office/drawing/2014/main" id="{0D186BD4-1EA3-48EA-00A7-464431199F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939" y="711378"/>
            <a:ext cx="3781224" cy="3788787"/>
          </a:xfrm>
          <a:prstGeom prst="rect">
            <a:avLst/>
          </a:prstGeom>
        </p:spPr>
      </p:pic>
      <p:grpSp>
        <p:nvGrpSpPr>
          <p:cNvPr id="20" name="组合 19">
            <a:extLst>
              <a:ext uri="{FF2B5EF4-FFF2-40B4-BE49-F238E27FC236}">
                <a16:creationId xmlns:a16="http://schemas.microsoft.com/office/drawing/2014/main" id="{F4E5B13A-D20D-3CEB-14AA-56EF7D472EB4}"/>
              </a:ext>
            </a:extLst>
          </p:cNvPr>
          <p:cNvGrpSpPr/>
          <p:nvPr/>
        </p:nvGrpSpPr>
        <p:grpSpPr>
          <a:xfrm>
            <a:off x="5106595" y="1394400"/>
            <a:ext cx="6193332" cy="2422742"/>
            <a:chOff x="3173506" y="3948056"/>
            <a:chExt cx="4647303" cy="1818043"/>
          </a:xfrm>
          <a:solidFill>
            <a:schemeClr val="bg1">
              <a:lumMod val="85000"/>
            </a:schemeClr>
          </a:solidFill>
        </p:grpSpPr>
        <p:sp>
          <p:nvSpPr>
            <p:cNvPr id="24" name="流程图: 资料带 23">
              <a:extLst>
                <a:ext uri="{FF2B5EF4-FFF2-40B4-BE49-F238E27FC236}">
                  <a16:creationId xmlns:a16="http://schemas.microsoft.com/office/drawing/2014/main" id="{9EFCDE77-8C5B-898E-9941-8C3C918C3109}"/>
                </a:ext>
              </a:extLst>
            </p:cNvPr>
            <p:cNvSpPr/>
            <p:nvPr/>
          </p:nvSpPr>
          <p:spPr>
            <a:xfrm>
              <a:off x="3173506" y="3948056"/>
              <a:ext cx="4647303" cy="1818043"/>
            </a:xfrm>
            <a:prstGeom prst="flowChartPunchedTap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880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2399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TextBox 2">
              <a:extLst>
                <a:ext uri="{FF2B5EF4-FFF2-40B4-BE49-F238E27FC236}">
                  <a16:creationId xmlns:a16="http://schemas.microsoft.com/office/drawing/2014/main" id="{80600448-6BB1-0E83-9AF5-FB160DCB75D3}"/>
                </a:ext>
              </a:extLst>
            </p:cNvPr>
            <p:cNvSpPr txBox="1"/>
            <p:nvPr/>
          </p:nvSpPr>
          <p:spPr>
            <a:xfrm>
              <a:off x="3506993" y="4432151"/>
              <a:ext cx="3894268" cy="931241"/>
            </a:xfrm>
            <a:prstGeom prst="rect">
              <a:avLst/>
            </a:prstGeom>
            <a:grpFill/>
            <a:ln w="9525">
              <a:noFill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3732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路也漫漫，遥遥其途，心向往之，虽远莫阻。</a:t>
              </a:r>
            </a:p>
          </p:txBody>
        </p:sp>
      </p:grpSp>
      <p:sp>
        <p:nvSpPr>
          <p:cNvPr id="26" name="TextBox 1">
            <a:extLst>
              <a:ext uri="{FF2B5EF4-FFF2-40B4-BE49-F238E27FC236}">
                <a16:creationId xmlns:a16="http://schemas.microsoft.com/office/drawing/2014/main" id="{D807491A-7AF9-B729-3F97-8F88C44EDEFC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1325880" y="5274450"/>
            <a:ext cx="10859961" cy="58464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199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这是中学时代的成长课题，值得我们用一生去探寻。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0F96914-21E8-C2F0-E3AC-54F1AFC09988}"/>
              </a:ext>
            </a:extLst>
          </p:cNvPr>
          <p:cNvSpPr txBox="1">
            <a:spLocks/>
          </p:cNvSpPr>
          <p:nvPr/>
        </p:nvSpPr>
        <p:spPr>
          <a:xfrm>
            <a:off x="2478742" y="2570443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玩个游戏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盖个拇指手印</a:t>
            </a:r>
          </a:p>
        </p:txBody>
      </p:sp>
    </p:spTree>
    <p:extLst>
      <p:ext uri="{BB962C8B-B14F-4D97-AF65-F5344CB8AC3E}">
        <p14:creationId xmlns:p14="http://schemas.microsoft.com/office/powerpoint/2010/main" val="34402003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18489" y="0"/>
            <a:ext cx="12192000" cy="6858000"/>
          </a:xfrm>
          <a:prstGeom prst="rect">
            <a:avLst/>
          </a:prstGeom>
          <a:solidFill>
            <a:srgbClr val="F5F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979" y="284117"/>
            <a:ext cx="1528740" cy="23449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536" y="570720"/>
            <a:ext cx="1085625" cy="95625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-806502" y="100961"/>
            <a:ext cx="7536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本课小结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5" name="TextBox 15"/>
          <p:cNvSpPr txBox="1">
            <a:spLocks noChangeArrowheads="1"/>
          </p:cNvSpPr>
          <p:nvPr/>
        </p:nvSpPr>
        <p:spPr bwMode="auto">
          <a:xfrm>
            <a:off x="1001395" y="2677160"/>
            <a:ext cx="173355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做更好的自己</a:t>
            </a:r>
          </a:p>
        </p:txBody>
      </p:sp>
      <p:sp>
        <p:nvSpPr>
          <p:cNvPr id="6" name="文本框 5"/>
          <p:cNvSpPr txBox="1"/>
          <p:nvPr/>
        </p:nvSpPr>
        <p:spPr>
          <a:xfrm flipH="1">
            <a:off x="3350922" y="1820153"/>
            <a:ext cx="2100235" cy="1308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接纳与欣赏自己</a:t>
            </a:r>
          </a:p>
        </p:txBody>
      </p:sp>
      <p:sp>
        <p:nvSpPr>
          <p:cNvPr id="10" name="左大括号 9"/>
          <p:cNvSpPr/>
          <p:nvPr/>
        </p:nvSpPr>
        <p:spPr>
          <a:xfrm>
            <a:off x="5501005" y="1485265"/>
            <a:ext cx="283346" cy="1191895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左大括号 21"/>
          <p:cNvSpPr/>
          <p:nvPr/>
        </p:nvSpPr>
        <p:spPr>
          <a:xfrm>
            <a:off x="2651208" y="2474595"/>
            <a:ext cx="660400" cy="1674495"/>
          </a:xfrm>
          <a:prstGeom prst="leftBrace">
            <a:avLst/>
          </a:prstGeom>
          <a:noFill/>
          <a:ln w="57150">
            <a:solidFill>
              <a:schemeClr val="tx1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 flipH="1">
            <a:off x="3362927" y="3610749"/>
            <a:ext cx="1801639" cy="1308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我要飞得更高</a:t>
            </a:r>
          </a:p>
        </p:txBody>
      </p:sp>
      <p:sp>
        <p:nvSpPr>
          <p:cNvPr id="37" name="左大括号 36"/>
          <p:cNvSpPr/>
          <p:nvPr/>
        </p:nvSpPr>
        <p:spPr>
          <a:xfrm>
            <a:off x="5075753" y="3795502"/>
            <a:ext cx="375403" cy="1680624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 flipH="1">
            <a:off x="5857673" y="1204699"/>
            <a:ext cx="3481536" cy="1955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如何接纳自己？</a:t>
            </a:r>
          </a:p>
          <a:p>
            <a:pPr>
              <a:lnSpc>
                <a:spcPct val="150000"/>
              </a:lnSpc>
              <a:defRPr/>
            </a:pP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如何欣赏自己？</a:t>
            </a:r>
          </a:p>
        </p:txBody>
      </p:sp>
      <p:sp>
        <p:nvSpPr>
          <p:cNvPr id="39" name="文本框 38"/>
          <p:cNvSpPr txBox="1"/>
          <p:nvPr/>
        </p:nvSpPr>
        <p:spPr>
          <a:xfrm flipH="1">
            <a:off x="5580927" y="3654399"/>
            <a:ext cx="1583055" cy="1955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如何做更好的自己</a:t>
            </a:r>
          </a:p>
        </p:txBody>
      </p:sp>
      <p:sp>
        <p:nvSpPr>
          <p:cNvPr id="40" name="左大括号 39"/>
          <p:cNvSpPr/>
          <p:nvPr/>
        </p:nvSpPr>
        <p:spPr>
          <a:xfrm>
            <a:off x="7110730" y="3549650"/>
            <a:ext cx="361950" cy="2164715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 flipH="1">
            <a:off x="7656733" y="3350370"/>
            <a:ext cx="4472825" cy="2601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扬长避短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主动改正缺点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不断激发自己的潜能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与他人共同生活中不断成长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23" grpId="0"/>
      <p:bldP spid="37" grpId="0" animBg="1"/>
      <p:bldP spid="38" grpId="0"/>
      <p:bldP spid="39" grpId="0"/>
      <p:bldP spid="40" grpId="0" animBg="1"/>
      <p:bldP spid="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979" y="284117"/>
            <a:ext cx="1528740" cy="23449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536" y="570720"/>
            <a:ext cx="1085625" cy="95625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1732719" y="108977"/>
            <a:ext cx="2257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本课小测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18004" y="1239823"/>
            <a:ext cx="11350367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“如果你不能成为一棵大树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那就当一丛小灌木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;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如果你不能当一丛小灌木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那就当一片小草地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;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如果你不能是一只麝香鹿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那就当尾小鲈鱼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但要当湖里最活泼的小鲈鱼。”这蕴含的道理是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　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</a:p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应塑造十全十美的自我形象</a:t>
            </a:r>
          </a:p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②要发掘自身的潜能充实自我</a:t>
            </a:r>
          </a:p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③应以乐观态度面对现实生活</a:t>
            </a:r>
          </a:p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④要欣赏自己和不断完善自己</a:t>
            </a:r>
          </a:p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A.①②③         B.①②④</a:t>
            </a:r>
          </a:p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C.①③④	        D.②③④</a:t>
            </a: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942399" y="3813712"/>
            <a:ext cx="89639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8800" b="1" cap="none" spc="0" dirty="0">
                <a:solidFill>
                  <a:srgbClr val="FF0000"/>
                </a:solidFill>
                <a:effectLst/>
              </a:rPr>
              <a:t>D</a:t>
            </a:r>
            <a:endParaRPr lang="zh-CN" altLang="en-US" sz="8800" b="1" cap="none" spc="0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979" y="284117"/>
            <a:ext cx="1528740" cy="23449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536" y="570720"/>
            <a:ext cx="1085625" cy="95625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1732719" y="108977"/>
            <a:ext cx="2257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本课小测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25536" y="1551477"/>
            <a:ext cx="1197537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每个人都有自己不完美的地方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接受自己的不完美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每天给自己一个笑脸。这就是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　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</a:p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悦纳他人的表现</a:t>
            </a:r>
          </a:p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悦纳自己的表现</a:t>
            </a:r>
          </a:p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自恃清高的表现</a:t>
            </a:r>
          </a:p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D.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孤芳自赏的表现</a:t>
            </a:r>
          </a:p>
          <a:p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735091" y="3321192"/>
            <a:ext cx="8178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8800" b="1" cap="none" spc="0" dirty="0">
                <a:solidFill>
                  <a:srgbClr val="FF0000"/>
                </a:solidFill>
                <a:effectLst/>
              </a:rPr>
              <a:t>B</a:t>
            </a:r>
            <a:endParaRPr lang="zh-CN" altLang="en-US" sz="8800" b="1" cap="none" spc="0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979" y="284117"/>
            <a:ext cx="1528740" cy="23449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536" y="570720"/>
            <a:ext cx="1085625" cy="95625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1732719" y="108977"/>
            <a:ext cx="2257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本课小测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12520" y="1413063"/>
            <a:ext cx="11350367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小文因脸上的胎记常被同学们嘲笑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但他并不在意。他说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:“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我虽然长得不好看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但我性格开朗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心态好。”小文对自己的认识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　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</a:p>
          <a:p>
            <a:pPr algn="just"/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正确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自我评价比他人评价更为准确</a:t>
            </a:r>
          </a:p>
          <a:p>
            <a:pPr algn="just"/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错误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没有认真审视自己身上的不足</a:t>
            </a:r>
          </a:p>
          <a:p>
            <a:pPr algn="just"/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正确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是接纳自己、欣赏自己的表现</a:t>
            </a:r>
          </a:p>
          <a:p>
            <a:pPr algn="just"/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D.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错误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没有客观地认识自己的优缺点</a:t>
            </a:r>
          </a:p>
          <a:p>
            <a:pPr algn="just"/>
            <a:endParaRPr lang="zh-CN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030127" y="4583353"/>
            <a:ext cx="78258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8800" b="1" cap="none" spc="0" dirty="0">
                <a:solidFill>
                  <a:srgbClr val="FF0000"/>
                </a:solidFill>
                <a:effectLst/>
              </a:rPr>
              <a:t>C</a:t>
            </a:r>
            <a:endParaRPr lang="zh-CN" altLang="en-US" sz="8800" b="1" cap="none" spc="0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-56073"/>
            <a:ext cx="12192000" cy="6858000"/>
          </a:xfrm>
          <a:prstGeom prst="rect">
            <a:avLst/>
          </a:prstGeom>
          <a:solidFill>
            <a:srgbClr val="F5F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979" y="284117"/>
            <a:ext cx="1528740" cy="23449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536" y="570720"/>
            <a:ext cx="1085625" cy="95625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1732719" y="108977"/>
            <a:ext cx="2257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本课小测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18074" y="1283835"/>
            <a:ext cx="1135036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你给下边漫画中这位同学的建议是（　　）</a:t>
            </a:r>
          </a:p>
        </p:txBody>
      </p:sp>
      <p:sp>
        <p:nvSpPr>
          <p:cNvPr id="11" name="矩形 10"/>
          <p:cNvSpPr/>
          <p:nvPr/>
        </p:nvSpPr>
        <p:spPr>
          <a:xfrm>
            <a:off x="10681553" y="5020071"/>
            <a:ext cx="78258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zh-CN" sz="8800" b="1" cap="none" spc="0" dirty="0">
                <a:solidFill>
                  <a:srgbClr val="FF0000"/>
                </a:solidFill>
                <a:effectLst/>
              </a:rPr>
              <a:t>C</a:t>
            </a:r>
            <a:endParaRPr lang="zh-CN" altLang="en-US" sz="8800" b="1" cap="none" spc="0" dirty="0">
              <a:solidFill>
                <a:srgbClr val="FF0000"/>
              </a:solidFill>
              <a:effectLst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935" y="2204871"/>
            <a:ext cx="4416484" cy="2952756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129570" y="2178324"/>
            <a:ext cx="6733656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①接纳自己，欣赏自己</a:t>
            </a:r>
          </a:p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②要善于利用自己的优点和长处，最大限度地展现自己的才华</a:t>
            </a:r>
          </a:p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③勇于面对自己的缺点，主动改正缺点</a:t>
            </a:r>
          </a:p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④运用多种方法，挖掘自己各方面的潜能</a:t>
            </a:r>
          </a:p>
          <a:p>
            <a:pPr marL="514350" indent="-514350">
              <a:buAutoNum type="alphaUcPeriod"/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①②③	        B. ②③④	</a:t>
            </a:r>
          </a:p>
          <a:p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C. ①②③④	D. ①③④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课堂练习</a:t>
            </a:r>
          </a:p>
        </p:txBody>
      </p:sp>
      <p:sp>
        <p:nvSpPr>
          <p:cNvPr id="4" name="矩形: 圆角 3"/>
          <p:cNvSpPr/>
          <p:nvPr/>
        </p:nvSpPr>
        <p:spPr>
          <a:xfrm>
            <a:off x="578485" y="1311275"/>
            <a:ext cx="11035665" cy="4453255"/>
          </a:xfrm>
          <a:prstGeom prst="roundRect">
            <a:avLst>
              <a:gd name="adj" fmla="val 3273"/>
            </a:avLst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zh-CN" altLang="en-US" sz="1350" kern="0" dirty="0">
              <a:solidFill>
                <a:prstClr val="white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65505" y="1607185"/>
            <a:ext cx="10831830" cy="3861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tx2">
                    <a:lumMod val="20000"/>
                    <a:lumOff val="8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spcAft>
                <a:spcPts val="900"/>
              </a:spcAft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defRPr>
            </a:lvl1pPr>
          </a:lstStyle>
          <a:p>
            <a:pPr marL="0" marR="0" lvl="0" indent="0" algn="just" defTabSz="914400" rtl="0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5.</a:t>
            </a:r>
            <a:r>
              <a:rPr lang="zh-CN" altLang="en-US"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 </a:t>
            </a: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中科院院士、著名数学家王梓坤说：“人的潜能，好比一座汽油库，星星之火，可以使它雷声隆隆、光照天地；但若少了这粒火星，它便会成为一潭死水，永归沉寂。”这句话对我们的启示是（</a:t>
            </a:r>
            <a:r>
              <a:rPr lang="en-US"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   </a:t>
            </a: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 ）</a:t>
            </a:r>
          </a:p>
          <a:p>
            <a:pPr marL="0" marR="0" lvl="0" indent="0" algn="just" defTabSz="914400" rtl="0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A．人的潜能是开发不完的，不用刻意去努力</a:t>
            </a:r>
          </a:p>
          <a:p>
            <a:pPr marL="0" marR="0" lvl="0" indent="0" algn="just" defTabSz="914400" rtl="0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B．专注自己喜爱的领域，能不断激发自己的潜能</a:t>
            </a:r>
          </a:p>
          <a:p>
            <a:pPr marL="0" marR="0" lvl="0" indent="0" algn="just" defTabSz="914400" rtl="0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C．人的特长往往是人在某方面潜能的表现</a:t>
            </a:r>
          </a:p>
          <a:p>
            <a:pPr marL="0" marR="0" lvl="0" indent="0" algn="just" defTabSz="914400" rtl="0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D．人要善于发现和激发自己的潜能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11697389" y="1954998"/>
            <a:ext cx="0" cy="3513773"/>
          </a:xfrm>
          <a:prstGeom prst="line">
            <a:avLst/>
          </a:prstGeom>
          <a:noFill/>
          <a:ln w="38100" cap="rnd" cmpd="sng" algn="ctr">
            <a:solidFill>
              <a:srgbClr val="4472C4"/>
            </a:solidFill>
            <a:prstDash val="solid"/>
            <a:round/>
          </a:ln>
          <a:effectLst/>
        </p:spPr>
      </p:cxnSp>
      <p:cxnSp>
        <p:nvCxnSpPr>
          <p:cNvPr id="7" name="直接连接符 6"/>
          <p:cNvCxnSpPr/>
          <p:nvPr/>
        </p:nvCxnSpPr>
        <p:spPr>
          <a:xfrm>
            <a:off x="683811" y="2058033"/>
            <a:ext cx="0" cy="3513773"/>
          </a:xfrm>
          <a:prstGeom prst="line">
            <a:avLst/>
          </a:prstGeom>
          <a:noFill/>
          <a:ln w="38100" cap="rnd" cmpd="sng" algn="ctr">
            <a:solidFill>
              <a:srgbClr val="4472C4"/>
            </a:solidFill>
            <a:prstDash val="solid"/>
            <a:round/>
          </a:ln>
          <a:effectLst/>
        </p:spPr>
      </p:cxnSp>
      <p:sp>
        <p:nvSpPr>
          <p:cNvPr id="8" name="文本框 7"/>
          <p:cNvSpPr txBox="1"/>
          <p:nvPr/>
        </p:nvSpPr>
        <p:spPr>
          <a:xfrm>
            <a:off x="10431145" y="3044825"/>
            <a:ext cx="98361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sz="2400" kern="0" dirty="0">
                <a:solidFill>
                  <a:prstClr val="black">
                    <a:lumMod val="75000"/>
                    <a:lumOff val="25000"/>
                  </a:prstClr>
                </a:solidFill>
                <a:sym typeface="+mn-ea"/>
              </a:rPr>
              <a:t> </a:t>
            </a:r>
            <a:r>
              <a:rPr lang="en-US" sz="4400" b="1" kern="0" dirty="0">
                <a:solidFill>
                  <a:srgbClr val="FF0000"/>
                </a:solidFill>
                <a:sym typeface="+mn-ea"/>
              </a:rPr>
              <a:t>D</a:t>
            </a:r>
            <a:r>
              <a:rPr sz="4400" b="1" kern="0" dirty="0">
                <a:solidFill>
                  <a:srgbClr val="FF0000"/>
                </a:solidFill>
                <a:sym typeface="+mn-ea"/>
              </a:rPr>
              <a:t>   </a:t>
            </a:r>
            <a:endParaRPr lang="zh-CN" altLang="en-US" sz="4400" b="1" kern="0" dirty="0">
              <a:solidFill>
                <a:srgbClr val="FF0000"/>
              </a:solidFill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课堂练习</a:t>
            </a:r>
          </a:p>
        </p:txBody>
      </p:sp>
      <p:sp>
        <p:nvSpPr>
          <p:cNvPr id="4" name="矩形: 圆角 3"/>
          <p:cNvSpPr/>
          <p:nvPr/>
        </p:nvSpPr>
        <p:spPr>
          <a:xfrm>
            <a:off x="661670" y="1340485"/>
            <a:ext cx="11035665" cy="4627245"/>
          </a:xfrm>
          <a:prstGeom prst="roundRect">
            <a:avLst>
              <a:gd name="adj" fmla="val 3273"/>
            </a:avLst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zh-CN" altLang="en-US" sz="1350" kern="0" dirty="0">
              <a:solidFill>
                <a:prstClr val="white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80415" y="1340485"/>
            <a:ext cx="10916920" cy="4569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tx2">
                    <a:lumMod val="20000"/>
                    <a:lumOff val="8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spcAft>
                <a:spcPts val="900"/>
              </a:spcAft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defRPr>
            </a:lvl1pPr>
          </a:lstStyle>
          <a:p>
            <a:pPr marL="0" marR="0" lvl="0" indent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6.</a:t>
            </a: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“骏马能历险，犁田不如牛；坚车能载重，渡河不如舟；舍长以求短，智者难为谋。”这句话对我们的启示是（</a:t>
            </a:r>
            <a:r>
              <a:rPr lang="en-US"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      </a:t>
            </a: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 ）</a:t>
            </a:r>
          </a:p>
          <a:p>
            <a:pPr marL="0" marR="0" lvl="0" indent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①做最好的自己，就要扬长避短，最大限度地展示自己的才华</a:t>
            </a:r>
          </a:p>
          <a:p>
            <a:pPr marL="0" marR="0" lvl="0" indent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②在认识自己的过程中，既要看到自己的长处，又要看到自身的缺点和不足</a:t>
            </a:r>
          </a:p>
          <a:p>
            <a:pPr marL="0" marR="0" lvl="0" indent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③我们要善于发现自己的长处和优势，做到扬长避短</a:t>
            </a:r>
          </a:p>
          <a:p>
            <a:pPr marL="0" marR="0" lvl="0" indent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④认识自己是很难的，我们不可能认识真正的自我</a:t>
            </a:r>
          </a:p>
          <a:p>
            <a:pPr marL="0" marR="0" lvl="0" indent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A．①②③ B．①②④ C．①③④ D．②③④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11697389" y="1954998"/>
            <a:ext cx="0" cy="3513773"/>
          </a:xfrm>
          <a:prstGeom prst="line">
            <a:avLst/>
          </a:prstGeom>
          <a:noFill/>
          <a:ln w="38100" cap="rnd" cmpd="sng" algn="ctr">
            <a:solidFill>
              <a:srgbClr val="4472C4"/>
            </a:solidFill>
            <a:prstDash val="solid"/>
            <a:round/>
          </a:ln>
          <a:effectLst/>
        </p:spPr>
      </p:cxnSp>
      <p:cxnSp>
        <p:nvCxnSpPr>
          <p:cNvPr id="7" name="直接连接符 6"/>
          <p:cNvCxnSpPr/>
          <p:nvPr/>
        </p:nvCxnSpPr>
        <p:spPr>
          <a:xfrm>
            <a:off x="683811" y="2058033"/>
            <a:ext cx="0" cy="3513773"/>
          </a:xfrm>
          <a:prstGeom prst="line">
            <a:avLst/>
          </a:prstGeom>
          <a:noFill/>
          <a:ln w="38100" cap="rnd" cmpd="sng" algn="ctr">
            <a:solidFill>
              <a:srgbClr val="4472C4"/>
            </a:solidFill>
            <a:prstDash val="solid"/>
            <a:round/>
          </a:ln>
          <a:effectLst/>
        </p:spPr>
      </p:cxnSp>
      <p:sp>
        <p:nvSpPr>
          <p:cNvPr id="8" name="文本框 7"/>
          <p:cNvSpPr txBox="1"/>
          <p:nvPr/>
        </p:nvSpPr>
        <p:spPr>
          <a:xfrm>
            <a:off x="8023860" y="1816100"/>
            <a:ext cx="116205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2400" kern="0" dirty="0">
                <a:solidFill>
                  <a:prstClr val="black">
                    <a:lumMod val="75000"/>
                    <a:lumOff val="25000"/>
                  </a:prstClr>
                </a:solidFill>
                <a:sym typeface="+mn-ea"/>
              </a:rPr>
              <a:t>  </a:t>
            </a:r>
            <a:r>
              <a:rPr sz="2400" kern="0" dirty="0">
                <a:solidFill>
                  <a:prstClr val="black">
                    <a:lumMod val="75000"/>
                    <a:lumOff val="25000"/>
                  </a:prstClr>
                </a:solidFill>
                <a:sym typeface="+mn-ea"/>
              </a:rPr>
              <a:t> </a:t>
            </a:r>
            <a:r>
              <a:rPr lang="en-US" sz="4800" b="1" kern="0" dirty="0">
                <a:solidFill>
                  <a:srgbClr val="FF0000"/>
                </a:solidFill>
                <a:sym typeface="+mn-ea"/>
              </a:rPr>
              <a:t>A</a:t>
            </a:r>
            <a:r>
              <a:rPr sz="4800" b="1" kern="0" dirty="0">
                <a:solidFill>
                  <a:srgbClr val="FF0000"/>
                </a:solidFill>
                <a:sym typeface="+mn-ea"/>
              </a:rPr>
              <a:t>  </a:t>
            </a:r>
            <a:r>
              <a:rPr sz="4400" b="1" kern="0" dirty="0">
                <a:solidFill>
                  <a:srgbClr val="FF0000"/>
                </a:solidFill>
                <a:sym typeface="+mn-ea"/>
              </a:rPr>
              <a:t> </a:t>
            </a:r>
            <a:endParaRPr lang="zh-CN" altLang="en-US" sz="4400" b="1" kern="0" dirty="0">
              <a:solidFill>
                <a:srgbClr val="FF0000"/>
              </a:solidFill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课堂练习</a:t>
            </a:r>
          </a:p>
        </p:txBody>
      </p:sp>
      <p:sp>
        <p:nvSpPr>
          <p:cNvPr id="4" name="矩形: 圆角 3"/>
          <p:cNvSpPr/>
          <p:nvPr/>
        </p:nvSpPr>
        <p:spPr>
          <a:xfrm>
            <a:off x="578485" y="1311275"/>
            <a:ext cx="11035665" cy="4453255"/>
          </a:xfrm>
          <a:prstGeom prst="roundRect">
            <a:avLst>
              <a:gd name="adj" fmla="val 3273"/>
            </a:avLst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zh-CN" altLang="en-US" sz="1350" kern="0" dirty="0">
              <a:solidFill>
                <a:prstClr val="white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65505" y="1607185"/>
            <a:ext cx="10831830" cy="3969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tx2">
                    <a:lumMod val="20000"/>
                    <a:lumOff val="8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spcAft>
                <a:spcPts val="900"/>
              </a:spcAft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</a:defRPr>
            </a:lvl1pPr>
          </a:lstStyle>
          <a:p>
            <a:pPr marL="0" marR="0" lvl="0" indent="0" algn="just" defTabSz="914400" rt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7.</a:t>
            </a:r>
            <a:r>
              <a:rPr lang="zh-CN" altLang="en-US"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 【不定项】</a:t>
            </a:r>
            <a:r>
              <a:rPr lang="zh-CN"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你不是最美丽的，但你是最可爱的；你不是最聪明的，但你是最勤奋的；你不是最强壮的，但你是最乐观的。这告诉我们要</a:t>
            </a: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（</a:t>
            </a:r>
            <a:r>
              <a:rPr lang="en-US"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       </a:t>
            </a: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 ）</a:t>
            </a:r>
          </a:p>
          <a:p>
            <a:pPr marL="0" marR="0" lvl="0" indent="0" algn="just" defTabSz="914400" rt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A．</a:t>
            </a:r>
            <a:r>
              <a:rPr lang="zh-CN"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学会接纳自己</a:t>
            </a:r>
            <a:endParaRPr sz="28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sym typeface="+mn-lt"/>
            </a:endParaRPr>
          </a:p>
          <a:p>
            <a:pPr marL="0" marR="0" lvl="0" indent="0" algn="just" defTabSz="914400" rt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B．</a:t>
            </a:r>
            <a:r>
              <a:rPr lang="zh-CN"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学会认识自己的优点和不足</a:t>
            </a:r>
            <a:endParaRPr sz="28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sym typeface="+mn-lt"/>
            </a:endParaRPr>
          </a:p>
          <a:p>
            <a:pPr marL="0" marR="0" lvl="0" indent="0" algn="just" defTabSz="914400" rt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C．</a:t>
            </a:r>
            <a:r>
              <a:rPr lang="zh-CN" sz="28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sym typeface="+mn-lt"/>
              </a:rPr>
              <a:t>学会欣赏自己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11697389" y="1954998"/>
            <a:ext cx="0" cy="3513773"/>
          </a:xfrm>
          <a:prstGeom prst="line">
            <a:avLst/>
          </a:prstGeom>
          <a:noFill/>
          <a:ln w="38100" cap="rnd" cmpd="sng" algn="ctr">
            <a:solidFill>
              <a:srgbClr val="4472C4"/>
            </a:solidFill>
            <a:prstDash val="solid"/>
            <a:round/>
          </a:ln>
          <a:effectLst/>
        </p:spPr>
      </p:cxnSp>
      <p:cxnSp>
        <p:nvCxnSpPr>
          <p:cNvPr id="7" name="直接连接符 6"/>
          <p:cNvCxnSpPr/>
          <p:nvPr/>
        </p:nvCxnSpPr>
        <p:spPr>
          <a:xfrm>
            <a:off x="683811" y="2058033"/>
            <a:ext cx="0" cy="3513773"/>
          </a:xfrm>
          <a:prstGeom prst="line">
            <a:avLst/>
          </a:prstGeom>
          <a:noFill/>
          <a:ln w="38100" cap="rnd" cmpd="sng" algn="ctr">
            <a:solidFill>
              <a:srgbClr val="4472C4"/>
            </a:solidFill>
            <a:prstDash val="solid"/>
            <a:round/>
          </a:ln>
          <a:effectLst/>
        </p:spPr>
      </p:cxnSp>
      <p:sp>
        <p:nvSpPr>
          <p:cNvPr id="8" name="文本框 7"/>
          <p:cNvSpPr txBox="1"/>
          <p:nvPr/>
        </p:nvSpPr>
        <p:spPr>
          <a:xfrm>
            <a:off x="1601470" y="2898140"/>
            <a:ext cx="157861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sz="2400" kern="0" dirty="0">
                <a:solidFill>
                  <a:prstClr val="black">
                    <a:lumMod val="75000"/>
                    <a:lumOff val="25000"/>
                  </a:prstClr>
                </a:solidFill>
                <a:sym typeface="+mn-ea"/>
              </a:rPr>
              <a:t> </a:t>
            </a:r>
            <a:r>
              <a:rPr lang="en-US" sz="4400" b="1" kern="0" dirty="0">
                <a:solidFill>
                  <a:srgbClr val="FF0000"/>
                </a:solidFill>
                <a:sym typeface="+mn-ea"/>
              </a:rPr>
              <a:t>ABC</a:t>
            </a:r>
            <a:r>
              <a:rPr sz="4400" b="1" kern="0" dirty="0">
                <a:solidFill>
                  <a:srgbClr val="FF0000"/>
                </a:solidFill>
                <a:sym typeface="+mn-ea"/>
              </a:rPr>
              <a:t>   </a:t>
            </a:r>
            <a:endParaRPr lang="zh-CN" altLang="en-US" sz="4400" b="1" kern="0" dirty="0">
              <a:solidFill>
                <a:srgbClr val="FF0000"/>
              </a:solidFill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9545" y="0"/>
            <a:ext cx="12192000" cy="6858000"/>
          </a:xfrm>
          <a:prstGeom prst="rect">
            <a:avLst/>
          </a:prstGeom>
          <a:solidFill>
            <a:srgbClr val="F5F5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979" y="284117"/>
            <a:ext cx="1528740" cy="23449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536" y="570720"/>
            <a:ext cx="1085625" cy="95625"/>
          </a:xfrm>
          <a:prstGeom prst="rect">
            <a:avLst/>
          </a:prstGeom>
        </p:spPr>
      </p:pic>
      <p:sp>
        <p:nvSpPr>
          <p:cNvPr id="5" name="TextBox 2"/>
          <p:cNvSpPr txBox="1"/>
          <p:nvPr/>
        </p:nvSpPr>
        <p:spPr>
          <a:xfrm>
            <a:off x="1732719" y="108977"/>
            <a:ext cx="22575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本课小测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25535" y="1175732"/>
            <a:ext cx="1161577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8.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初中生活过得真快，一个阶段的学习就快结束了。在小宇这一阶段的“发展性综合素质报告单”上，留下了这样一些评价：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25535" y="4579375"/>
            <a:ext cx="1154316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在小宇这一阶段的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发展性综合素质报告单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中，涉及了哪两种认识自己的途径？</a:t>
            </a:r>
          </a:p>
          <a:p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847868" y="2373520"/>
          <a:ext cx="8142020" cy="1962174"/>
        </p:xfrm>
        <a:graphic>
          <a:graphicData uri="http://schemas.openxmlformats.org/drawingml/2006/table">
            <a:tbl>
              <a:tblPr firstRow="1" firstCol="1" bandRow="1"/>
              <a:tblGrid>
                <a:gridCol w="41951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468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2435">
                <a:tc>
                  <a:txBody>
                    <a:bodyPr/>
                    <a:lstStyle/>
                    <a:p>
                      <a:pPr algn="ctr"/>
                      <a:r>
                        <a:rPr lang="zh-CN" sz="20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写给自己</a:t>
                      </a:r>
                      <a:endParaRPr lang="zh-CN" sz="16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0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老师寄语</a:t>
                      </a:r>
                      <a:endParaRPr lang="zh-CN" sz="16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9739">
                <a:tc>
                  <a:txBody>
                    <a:bodyPr/>
                    <a:lstStyle/>
                    <a:p>
                      <a:pPr algn="l"/>
                      <a:r>
                        <a:rPr lang="zh-CN" sz="20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小学有点懒散，有点调皮。</a:t>
                      </a:r>
                      <a:endParaRPr lang="zh-CN" sz="16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Courier New" panose="02070309020205020404" pitchFamily="49" charset="0"/>
                      </a:endParaRPr>
                    </a:p>
                    <a:p>
                      <a:pPr algn="l"/>
                      <a:r>
                        <a:rPr lang="zh-CN" sz="2000" b="1" kern="10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进入初中以后知道刻苦学习，努力改正自己的缺点。期待将来做更好的自己</a:t>
                      </a:r>
                      <a:endParaRPr lang="zh-CN" sz="1600" b="1" kern="10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sz="2000" b="1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你是一个活泼、阳光的学生，遵守纪律，关心集体，也是班里的</a:t>
                      </a:r>
                      <a:r>
                        <a:rPr lang="en-US" sz="2000" b="1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“</a:t>
                      </a:r>
                      <a:r>
                        <a:rPr lang="zh-CN" sz="2000" b="1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好声音</a:t>
                      </a:r>
                      <a:r>
                        <a:rPr lang="en-US" sz="2000" b="1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”</a:t>
                      </a:r>
                      <a:r>
                        <a:rPr lang="zh-CN" sz="2000" b="1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。老师希望你继续努力，争取更大的进步</a:t>
                      </a:r>
                      <a:endParaRPr lang="zh-CN" sz="1600" b="1" kern="100" dirty="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508570" y="5857187"/>
            <a:ext cx="98066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①</a:t>
            </a:r>
            <a:r>
              <a:rPr lang="zh-CN" altLang="zh-CN" sz="2800" b="1" kern="10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通过自我评价认识自己。</a:t>
            </a:r>
            <a:r>
              <a:rPr lang="en-US" altLang="zh-CN" sz="2800" b="1" kern="10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②</a:t>
            </a:r>
            <a:r>
              <a:rPr lang="zh-CN" altLang="zh-CN" sz="2800" b="1" kern="10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通过他人评价认识自己。</a:t>
            </a:r>
            <a:endParaRPr lang="zh-CN" altLang="zh-CN" sz="2000" b="1" kern="100" dirty="0">
              <a:solidFill>
                <a:srgbClr val="FF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67500" lnSpcReduction="20000"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zh-CN" altLang="en-US" sz="5335" dirty="0">
                <a:solidFill>
                  <a:schemeClr val="bg1"/>
                </a:solidFill>
                <a:latin typeface="+mj-ea"/>
                <a:ea typeface="+mj-ea"/>
              </a:rPr>
              <a:t>课堂练习</a:t>
            </a:r>
            <a:endParaRPr lang="zh-CN" altLang="en-US" sz="5335" dirty="0">
              <a:solidFill>
                <a:schemeClr val="tx1"/>
              </a:solidFill>
              <a:latin typeface="+mj-ea"/>
              <a:ea typeface="+mj-ea"/>
            </a:endParaRPr>
          </a:p>
          <a:p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386080" y="1230630"/>
            <a:ext cx="11634470" cy="518686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457200" algn="l" fontAlgn="auto">
              <a:lnSpc>
                <a:spcPct val="150000"/>
              </a:lnSpc>
              <a:spcBef>
                <a:spcPts val="0"/>
              </a:spcBef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9.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一款又一款的美颜 APP 受到中学生的喜欢，里面的各种功能可以让人看起来更加“完美”。不是每个人都拥有理想的容颜，美颜 APP 能让自己“变美”，何乐而不为呢？可是有些中学生却患上了“美颜依赖”，甚至产生了对自己形象不满意的焦虑。这一现象引发了网友们的讨论。</a:t>
            </a:r>
          </a:p>
          <a:p>
            <a:pPr indent="457200" algn="l"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网友甲：真实也是一种美，过分修图是自欺欺人的行为。</a:t>
            </a:r>
          </a:p>
          <a:p>
            <a:pPr indent="457200" algn="l"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网友乙：什么是美？仅仅是容颜美？焦虑的中学生应该认真思考这个问题。</a:t>
            </a:r>
          </a:p>
          <a:p>
            <a:pPr indent="457200" algn="l" fontAlgn="auto">
              <a:lnSpc>
                <a:spcPct val="150000"/>
              </a:lnSpc>
              <a:spcBef>
                <a:spcPts val="0"/>
              </a:spcBef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阅读材料。运用所学内容，谈谈你的看法</a:t>
            </a:r>
            <a:r>
              <a:rPr lang="zh-CN" altLang="en-US" sz="2400" dirty="0">
                <a:latin typeface="+mn-ea"/>
                <a:sym typeface="+mn-ea"/>
              </a:rPr>
              <a:t>。</a:t>
            </a:r>
          </a:p>
        </p:txBody>
      </p:sp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67500" lnSpcReduction="20000"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</a:pPr>
            <a:r>
              <a:rPr lang="zh-CN" altLang="en-US" sz="5335" dirty="0">
                <a:solidFill>
                  <a:schemeClr val="bg1"/>
                </a:solidFill>
                <a:latin typeface="+mj-ea"/>
                <a:ea typeface="+mj-ea"/>
              </a:rPr>
              <a:t>课堂练习</a:t>
            </a:r>
            <a:endParaRPr lang="zh-CN" altLang="en-US" sz="5335" dirty="0">
              <a:solidFill>
                <a:schemeClr val="tx1"/>
              </a:solidFill>
              <a:latin typeface="+mj-ea"/>
              <a:ea typeface="+mj-ea"/>
            </a:endParaRPr>
          </a:p>
          <a:p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334010" y="1345565"/>
            <a:ext cx="11523980" cy="390504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①爱美之心，人皆有之，使用美颜 </a:t>
            </a:r>
            <a:r>
              <a:rPr lang="en-US" altLang="zh-CN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APP</a:t>
            </a: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，无可厚非；但是患上“美颜依赖”，甚至产生对自己形象不满意的焦虑是不可取的。</a:t>
            </a:r>
          </a:p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②对于焦虑的同学：一方面，要正确认识自己，学会接纳自己，欣赏自己，合理调控情绪，增强自信；另一方面，要正确认识什么是真正的美，一个人的美不仅仅是外在的容颜美，更重要的是内在的心灵美。</a:t>
            </a:r>
            <a:endParaRPr lang="en-US" altLang="zh-CN" sz="24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③</a:t>
            </a:r>
            <a:r>
              <a:rPr sz="24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中学生应该多注重内在的修炼，形成自尊、自信、乐观的人生态度，在拼搏和奉献中成为最美的人</a:t>
            </a:r>
            <a:r>
              <a:rPr lang="zh-CN" sz="24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Y2EwNmViM2E5ODJkODZjMjA5ZDViMjYzOTMzYzMwZGU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1322</Words>
  <Application>Microsoft Office PowerPoint</Application>
  <PresentationFormat>宽屏</PresentationFormat>
  <Paragraphs>113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6" baseType="lpstr">
      <vt:lpstr>黑体</vt:lpstr>
      <vt:lpstr>华文中宋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猜猜看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Arthas</dc:creator>
  <cp:lastModifiedBy>Administrator</cp:lastModifiedBy>
  <cp:revision>23</cp:revision>
  <dcterms:created xsi:type="dcterms:W3CDTF">2017-09-21T01:41:00Z</dcterms:created>
  <dcterms:modified xsi:type="dcterms:W3CDTF">2022-09-29T15:36:01Z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2052-11.1.0.11744</vt:lpwstr>
  </property>
  <property fmtid="{D5CDD505-2E9C-101B-9397-08002B2CF9AE}" pid="3" name="ICV">
    <vt:lpwstr>AFE58814557E4014B5E00926F1579BD3</vt:lpwstr>
  </property>
</Properties>
</file>