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8/24/2017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8/24/2017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8/24/2017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8/24/2017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8/24/2017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8/24/2017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8/24/2017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8/24/2017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8/24/2017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8/24/2017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8/24/2017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8/24/2017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17YASW4-1.TI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17YASW4-5.TIF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17YASW4-6.TI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17YASW4-8.TI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17YASW4-11.TIF" TargetMode="External"/><Relationship Id="rId5" Type="http://schemas.openxmlformats.org/officeDocument/2006/relationships/image" Target="../media/image12.png"/><Relationship Id="rId4" Type="http://schemas.openxmlformats.org/officeDocument/2006/relationships/image" Target="17YASW4-9.T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693EE6-260C-427B-8F56-C6D5D839A2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传送带模型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C0562A8-C835-4054-BF71-C7903F7AD0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51113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9FC638-B020-4948-99EB-2A3A6EBFC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一、</a:t>
            </a:r>
            <a:r>
              <a:rPr lang="zh-CN" altLang="zh-CN" u="sng" dirty="0"/>
              <a:t>水平</a:t>
            </a:r>
            <a:r>
              <a:rPr lang="zh-CN" altLang="zh-CN" dirty="0"/>
              <a:t>传送带</a:t>
            </a:r>
            <a:r>
              <a:rPr lang="zh-CN" altLang="zh-CN" u="sng" dirty="0"/>
              <a:t>匀速</a:t>
            </a:r>
            <a:r>
              <a:rPr lang="zh-CN" altLang="zh-CN" dirty="0"/>
              <a:t>运动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D6B484A-5D12-4541-B583-08A2EDB59F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977" y="1829861"/>
            <a:ext cx="11294431" cy="405079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dirty="0"/>
              <a:t>[</a:t>
            </a:r>
            <a:r>
              <a:rPr lang="zh-CN" altLang="en-US" dirty="0"/>
              <a:t>典例</a:t>
            </a:r>
            <a:r>
              <a:rPr lang="en-US" altLang="zh-CN" dirty="0"/>
              <a:t>1]</a:t>
            </a:r>
            <a:r>
              <a:rPr lang="zh-CN" altLang="en-US" dirty="0"/>
              <a:t>如图所示，水平传送带两个转动轴轴心相距</a:t>
            </a:r>
            <a:r>
              <a:rPr lang="en-US" altLang="zh-CN" dirty="0"/>
              <a:t>L</a:t>
            </a:r>
            <a:r>
              <a:rPr lang="zh-CN" altLang="en-US" dirty="0"/>
              <a:t>＝</a:t>
            </a:r>
            <a:r>
              <a:rPr lang="en-US" altLang="zh-CN" dirty="0"/>
              <a:t>20 m</a:t>
            </a:r>
            <a:r>
              <a:rPr lang="zh-CN" altLang="en-US" dirty="0"/>
              <a:t>，正在以</a:t>
            </a:r>
            <a:r>
              <a:rPr lang="en-US" altLang="zh-CN" dirty="0"/>
              <a:t>v</a:t>
            </a:r>
            <a:r>
              <a:rPr lang="zh-CN" altLang="en-US" dirty="0"/>
              <a:t>＝</a:t>
            </a:r>
            <a:r>
              <a:rPr lang="en-US" altLang="zh-CN" dirty="0"/>
              <a:t>4.0 m/s</a:t>
            </a:r>
            <a:r>
              <a:rPr lang="zh-CN" altLang="en-US" dirty="0"/>
              <a:t>的速度顺时针匀速运动，某物块</a:t>
            </a:r>
            <a:r>
              <a:rPr lang="en-US" altLang="zh-CN" dirty="0"/>
              <a:t>(</a:t>
            </a:r>
            <a:r>
              <a:rPr lang="zh-CN" altLang="en-US" dirty="0"/>
              <a:t>可视为质点</a:t>
            </a:r>
            <a:r>
              <a:rPr lang="en-US" altLang="zh-CN" dirty="0"/>
              <a:t>)</a:t>
            </a:r>
            <a:r>
              <a:rPr lang="zh-CN" altLang="en-US" dirty="0"/>
              <a:t>与传送带之间的动摩擦因数为</a:t>
            </a:r>
            <a:r>
              <a:rPr lang="en-US" altLang="zh-CN" dirty="0"/>
              <a:t>0.1</a:t>
            </a:r>
            <a:r>
              <a:rPr lang="zh-CN" altLang="en-US" dirty="0"/>
              <a:t>，将该物块从传送带左端</a:t>
            </a:r>
            <a:r>
              <a:rPr lang="zh-CN" altLang="en-US" u="sng" dirty="0"/>
              <a:t>无初速</a:t>
            </a:r>
            <a:r>
              <a:rPr lang="zh-CN" altLang="en-US" dirty="0"/>
              <a:t>地轻放在传送带上，从左端运动到右端，</a:t>
            </a:r>
            <a:r>
              <a:rPr lang="en-US" altLang="zh-CN" dirty="0"/>
              <a:t>(g</a:t>
            </a:r>
            <a:r>
              <a:rPr lang="zh-CN" altLang="en-US" dirty="0"/>
              <a:t>取</a:t>
            </a:r>
            <a:r>
              <a:rPr lang="en-US" altLang="zh-CN" dirty="0"/>
              <a:t>10 m/s)</a:t>
            </a:r>
            <a:r>
              <a:rPr lang="zh-CN" altLang="en-US" dirty="0"/>
              <a:t>求：</a:t>
            </a:r>
          </a:p>
          <a:p>
            <a:pPr>
              <a:lnSpc>
                <a:spcPct val="150000"/>
              </a:lnSpc>
            </a:pPr>
            <a:r>
              <a:rPr lang="en-US" altLang="zh-CN" dirty="0"/>
              <a:t>(1)</a:t>
            </a:r>
            <a:r>
              <a:rPr lang="zh-CN" altLang="en-US" dirty="0"/>
              <a:t>物体运动的时间；</a:t>
            </a:r>
            <a:r>
              <a:rPr lang="en-US" altLang="zh-CN" dirty="0"/>
              <a:t>(2)</a:t>
            </a:r>
            <a:r>
              <a:rPr lang="zh-CN" altLang="en-US" dirty="0"/>
              <a:t>物体与传送带间的相对位移大小；</a:t>
            </a:r>
          </a:p>
          <a:p>
            <a:pPr>
              <a:lnSpc>
                <a:spcPct val="150000"/>
              </a:lnSpc>
            </a:pPr>
            <a:r>
              <a:rPr lang="en-US" altLang="zh-CN" dirty="0"/>
              <a:t>(3)</a:t>
            </a:r>
            <a:r>
              <a:rPr lang="zh-CN" altLang="en-US" dirty="0"/>
              <a:t>若提高传送带的速度，可以使物体从传送带的一端传到另一端所用的时间缩短。为使物体运动到另一端所用的时间最短，求传送带的最小速度及所用的最短时间是多少。</a:t>
            </a:r>
          </a:p>
          <a:p>
            <a:endParaRPr lang="zh-CN" altLang="en-US" dirty="0"/>
          </a:p>
        </p:txBody>
      </p:sp>
      <p:pic>
        <p:nvPicPr>
          <p:cNvPr id="4" name="图片 3" descr="17YASW4-1.TIF">
            <a:extLst>
              <a:ext uri="{FF2B5EF4-FFF2-40B4-BE49-F238E27FC236}">
                <a16:creationId xmlns:a16="http://schemas.microsoft.com/office/drawing/2014/main" id="{B33B5698-0851-4A4C-AF5A-0D6216FA2D41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417" y="5071027"/>
            <a:ext cx="3734348" cy="15683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内容占位符 2">
            <a:extLst>
              <a:ext uri="{FF2B5EF4-FFF2-40B4-BE49-F238E27FC236}">
                <a16:creationId xmlns:a16="http://schemas.microsoft.com/office/drawing/2014/main" id="{00ED2D2C-56EA-4619-BDB4-834C014515CF}"/>
              </a:ext>
            </a:extLst>
          </p:cNvPr>
          <p:cNvSpPr txBox="1">
            <a:spLocks/>
          </p:cNvSpPr>
          <p:nvPr/>
        </p:nvSpPr>
        <p:spPr>
          <a:xfrm>
            <a:off x="340977" y="5248921"/>
            <a:ext cx="3767195" cy="502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L</a:t>
            </a:r>
            <a:r>
              <a:rPr lang="zh-CN" altLang="en-US" dirty="0"/>
              <a:t>的长短（能否共速）是关键</a:t>
            </a:r>
          </a:p>
        </p:txBody>
      </p:sp>
      <p:sp>
        <p:nvSpPr>
          <p:cNvPr id="6" name="内容占位符 2">
            <a:extLst>
              <a:ext uri="{FF2B5EF4-FFF2-40B4-BE49-F238E27FC236}">
                <a16:creationId xmlns:a16="http://schemas.microsoft.com/office/drawing/2014/main" id="{202549AA-ABE5-4394-BBB2-E47EC61E9967}"/>
              </a:ext>
            </a:extLst>
          </p:cNvPr>
          <p:cNvSpPr txBox="1">
            <a:spLocks/>
          </p:cNvSpPr>
          <p:nvPr/>
        </p:nvSpPr>
        <p:spPr>
          <a:xfrm>
            <a:off x="340977" y="5757474"/>
            <a:ext cx="3767195" cy="502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掌握选择</a:t>
            </a:r>
            <a:r>
              <a:rPr lang="en-US" altLang="zh-CN" dirty="0"/>
              <a:t>PQ</a:t>
            </a:r>
            <a:r>
              <a:rPr lang="zh-CN" altLang="en-US" dirty="0"/>
              <a:t>两点的技巧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76718DE6-0389-4E6E-82F1-03F6673EE080}"/>
              </a:ext>
            </a:extLst>
          </p:cNvPr>
          <p:cNvGrpSpPr/>
          <p:nvPr/>
        </p:nvGrpSpPr>
        <p:grpSpPr>
          <a:xfrm>
            <a:off x="6105673" y="5071027"/>
            <a:ext cx="944484" cy="429155"/>
            <a:chOff x="6105673" y="5071027"/>
            <a:chExt cx="944484" cy="429155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467371B7-4E85-4DF5-9C28-55B7C2590619}"/>
                </a:ext>
              </a:extLst>
            </p:cNvPr>
            <p:cNvSpPr/>
            <p:nvPr/>
          </p:nvSpPr>
          <p:spPr>
            <a:xfrm>
              <a:off x="6105673" y="5248921"/>
              <a:ext cx="172278" cy="2512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A1D93133-8B8C-4F97-BAE6-40AB6E952121}"/>
                </a:ext>
              </a:extLst>
            </p:cNvPr>
            <p:cNvSpPr txBox="1"/>
            <p:nvPr/>
          </p:nvSpPr>
          <p:spPr>
            <a:xfrm>
              <a:off x="6599583" y="5071027"/>
              <a:ext cx="4505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P</a:t>
              </a:r>
              <a:endParaRPr lang="zh-CN" altLang="en-US" dirty="0"/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FA2B7ABA-0CD7-42AE-B3CF-2A65874A91CE}"/>
              </a:ext>
            </a:extLst>
          </p:cNvPr>
          <p:cNvGrpSpPr/>
          <p:nvPr/>
        </p:nvGrpSpPr>
        <p:grpSpPr>
          <a:xfrm>
            <a:off x="5643636" y="5566777"/>
            <a:ext cx="689112" cy="369332"/>
            <a:chOff x="4532242" y="5727100"/>
            <a:chExt cx="689112" cy="369332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4B9E84AF-34BE-485D-BA83-879C85D34D25}"/>
                </a:ext>
              </a:extLst>
            </p:cNvPr>
            <p:cNvSpPr/>
            <p:nvPr/>
          </p:nvSpPr>
          <p:spPr>
            <a:xfrm>
              <a:off x="5049076" y="5751443"/>
              <a:ext cx="172278" cy="2512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A4A27073-6BEB-4BE1-B51A-3BB80449DE33}"/>
                </a:ext>
              </a:extLst>
            </p:cNvPr>
            <p:cNvSpPr txBox="1"/>
            <p:nvPr/>
          </p:nvSpPr>
          <p:spPr>
            <a:xfrm>
              <a:off x="4532242" y="5727100"/>
              <a:ext cx="5168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Q</a:t>
              </a:r>
              <a:endParaRPr lang="zh-CN" altLang="en-US" dirty="0"/>
            </a:p>
          </p:txBody>
        </p:sp>
      </p:grpSp>
      <p:sp>
        <p:nvSpPr>
          <p:cNvPr id="13" name="内容占位符 2">
            <a:extLst>
              <a:ext uri="{FF2B5EF4-FFF2-40B4-BE49-F238E27FC236}">
                <a16:creationId xmlns:a16="http://schemas.microsoft.com/office/drawing/2014/main" id="{1B0E5B09-AF45-4BC9-9F0B-3D4C3FCB271B}"/>
              </a:ext>
            </a:extLst>
          </p:cNvPr>
          <p:cNvSpPr txBox="1">
            <a:spLocks/>
          </p:cNvSpPr>
          <p:nvPr/>
        </p:nvSpPr>
        <p:spPr>
          <a:xfrm>
            <a:off x="340977" y="6259996"/>
            <a:ext cx="3767195" cy="502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注意初状态</a:t>
            </a:r>
          </a:p>
        </p:txBody>
      </p:sp>
    </p:spTree>
    <p:extLst>
      <p:ext uri="{BB962C8B-B14F-4D97-AF65-F5344CB8AC3E}">
        <p14:creationId xmlns:p14="http://schemas.microsoft.com/office/powerpoint/2010/main" val="3344580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63B25B-1F65-4863-99FB-FFB47149D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二、</a:t>
            </a:r>
            <a:r>
              <a:rPr lang="zh-CN" altLang="zh-CN" dirty="0"/>
              <a:t>水平传送带</a:t>
            </a:r>
            <a:r>
              <a:rPr lang="zh-CN" altLang="zh-CN" u="sng" dirty="0"/>
              <a:t>加速</a:t>
            </a:r>
            <a:r>
              <a:rPr lang="zh-CN" altLang="zh-CN" dirty="0"/>
              <a:t>运动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EB4765E-81AF-459E-982B-9DC77D735D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[</a:t>
            </a:r>
            <a:r>
              <a:rPr lang="zh-CN" altLang="en-US" dirty="0"/>
              <a:t>典例</a:t>
            </a:r>
            <a:r>
              <a:rPr lang="en-US" altLang="zh-CN" dirty="0"/>
              <a:t>2]</a:t>
            </a:r>
            <a:r>
              <a:rPr lang="zh-CN" altLang="en-US" dirty="0"/>
              <a:t>　一水平的浅色长传送带上放置一煤块</a:t>
            </a:r>
            <a:r>
              <a:rPr lang="en-US" altLang="zh-CN" dirty="0"/>
              <a:t>(</a:t>
            </a:r>
            <a:r>
              <a:rPr lang="zh-CN" altLang="en-US" dirty="0"/>
              <a:t>可视为质点</a:t>
            </a:r>
            <a:r>
              <a:rPr lang="en-US" altLang="zh-CN" dirty="0"/>
              <a:t>)</a:t>
            </a:r>
            <a:r>
              <a:rPr lang="zh-CN" altLang="en-US" dirty="0"/>
              <a:t>，煤块与传送带之间的动摩擦因数为</a:t>
            </a:r>
            <a:r>
              <a:rPr lang="en-US" altLang="zh-CN" dirty="0"/>
              <a:t>μ</a:t>
            </a:r>
            <a:r>
              <a:rPr lang="zh-CN" altLang="en-US" dirty="0"/>
              <a:t>。初始时，</a:t>
            </a:r>
            <a:r>
              <a:rPr lang="zh-CN" altLang="en-US" u="sng" dirty="0"/>
              <a:t>传送带与煤块都是静止的</a:t>
            </a:r>
            <a:r>
              <a:rPr lang="zh-CN" altLang="en-US" dirty="0"/>
              <a:t>。现让传送带以恒定的加速度</a:t>
            </a:r>
            <a:r>
              <a:rPr lang="en-US" altLang="zh-CN" dirty="0"/>
              <a:t>a</a:t>
            </a:r>
            <a:r>
              <a:rPr lang="en-US" altLang="zh-CN" sz="900" dirty="0"/>
              <a:t>0</a:t>
            </a:r>
            <a:r>
              <a:rPr lang="zh-CN" altLang="en-US" dirty="0"/>
              <a:t>开始运动，当其速度达到</a:t>
            </a:r>
            <a:r>
              <a:rPr lang="en-US" altLang="zh-CN" dirty="0"/>
              <a:t>v</a:t>
            </a:r>
            <a:r>
              <a:rPr lang="en-US" altLang="zh-CN" sz="1000" dirty="0"/>
              <a:t>0</a:t>
            </a:r>
            <a:r>
              <a:rPr lang="zh-CN" altLang="en-US" dirty="0"/>
              <a:t>后，便以此速度做匀速运动。经过一段时间，煤块在传送带上留下了一段黑色痕迹后，煤块相对于传送带不再滑动。求此黑色痕迹的长度。</a:t>
            </a:r>
          </a:p>
        </p:txBody>
      </p:sp>
      <p:pic>
        <p:nvPicPr>
          <p:cNvPr id="1026" name="Picture 2" descr="17YASW4-5.TIF">
            <a:extLst>
              <a:ext uri="{FF2B5EF4-FFF2-40B4-BE49-F238E27FC236}">
                <a16:creationId xmlns:a16="http://schemas.microsoft.com/office/drawing/2014/main" id="{0413DB89-0EBA-4303-8883-439D1CFF4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670" y="3448739"/>
            <a:ext cx="2776607" cy="2464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内容占位符 2">
            <a:extLst>
              <a:ext uri="{FF2B5EF4-FFF2-40B4-BE49-F238E27FC236}">
                <a16:creationId xmlns:a16="http://schemas.microsoft.com/office/drawing/2014/main" id="{216C0A0E-0CB3-4EAF-AD81-A97973240663}"/>
              </a:ext>
            </a:extLst>
          </p:cNvPr>
          <p:cNvSpPr txBox="1">
            <a:spLocks/>
          </p:cNvSpPr>
          <p:nvPr/>
        </p:nvSpPr>
        <p:spPr>
          <a:xfrm>
            <a:off x="5535829" y="3644282"/>
            <a:ext cx="3767195" cy="502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注意初状态</a:t>
            </a:r>
          </a:p>
        </p:txBody>
      </p:sp>
    </p:spTree>
    <p:extLst>
      <p:ext uri="{BB962C8B-B14F-4D97-AF65-F5344CB8AC3E}">
        <p14:creationId xmlns:p14="http://schemas.microsoft.com/office/powerpoint/2010/main" val="109834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F0E9DFC-9232-445C-870E-6E9161F5A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三、</a:t>
            </a:r>
            <a:r>
              <a:rPr lang="zh-CN" altLang="zh-CN" dirty="0"/>
              <a:t>水平传送带</a:t>
            </a:r>
            <a:r>
              <a:rPr lang="zh-CN" altLang="zh-CN" u="sng" dirty="0"/>
              <a:t>匀减</a:t>
            </a:r>
            <a:r>
              <a:rPr lang="zh-CN" altLang="zh-CN" dirty="0"/>
              <a:t>速运动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3DC80DC-580D-49C1-A76C-94F900D3D8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[</a:t>
            </a:r>
            <a:r>
              <a:rPr lang="zh-CN" altLang="en-US" dirty="0"/>
              <a:t>典例</a:t>
            </a:r>
            <a:r>
              <a:rPr lang="en-US" altLang="zh-CN" dirty="0"/>
              <a:t>3]</a:t>
            </a:r>
            <a:r>
              <a:rPr lang="zh-CN" altLang="en-US" dirty="0"/>
              <a:t>　将一粉笔</a:t>
            </a:r>
            <a:r>
              <a:rPr lang="zh-CN" altLang="en-US" u="sng" dirty="0"/>
              <a:t>轻放</a:t>
            </a:r>
            <a:r>
              <a:rPr lang="zh-CN" altLang="en-US" dirty="0"/>
              <a:t>在以</a:t>
            </a:r>
            <a:r>
              <a:rPr lang="en-US" altLang="zh-CN" dirty="0"/>
              <a:t>v</a:t>
            </a:r>
            <a:r>
              <a:rPr lang="en-US" altLang="zh-CN" sz="1050" dirty="0"/>
              <a:t>0</a:t>
            </a:r>
            <a:r>
              <a:rPr lang="zh-CN" altLang="en-US" dirty="0"/>
              <a:t>＝</a:t>
            </a:r>
            <a:r>
              <a:rPr lang="en-US" altLang="zh-CN" dirty="0"/>
              <a:t>40 m/s</a:t>
            </a:r>
            <a:r>
              <a:rPr lang="zh-CN" altLang="en-US" dirty="0"/>
              <a:t>匀速向右运动的传送带左端，粉笔与传送带之间的动摩擦因数为</a:t>
            </a:r>
            <a:r>
              <a:rPr lang="en-US" altLang="zh-CN" dirty="0"/>
              <a:t>0.4</a:t>
            </a:r>
            <a:r>
              <a:rPr lang="zh-CN" altLang="en-US" dirty="0"/>
              <a:t>，</a:t>
            </a:r>
            <a:r>
              <a:rPr lang="zh-CN" altLang="en-US" u="sng" dirty="0"/>
              <a:t>经过</a:t>
            </a:r>
            <a:r>
              <a:rPr lang="en-US" altLang="zh-CN" u="sng" dirty="0"/>
              <a:t>5 s</a:t>
            </a:r>
            <a:r>
              <a:rPr lang="zh-CN" altLang="en-US" dirty="0"/>
              <a:t>后，传送带减速运动，其加速度大小为</a:t>
            </a:r>
            <a:r>
              <a:rPr lang="en-US" altLang="zh-CN" dirty="0"/>
              <a:t>a</a:t>
            </a:r>
            <a:r>
              <a:rPr lang="en-US" altLang="zh-CN" sz="1050" dirty="0"/>
              <a:t>0</a:t>
            </a:r>
            <a:r>
              <a:rPr lang="zh-CN" altLang="en-US" dirty="0"/>
              <a:t>＝</a:t>
            </a:r>
            <a:r>
              <a:rPr lang="en-US" altLang="zh-CN" dirty="0"/>
              <a:t>6 m/s2</a:t>
            </a:r>
            <a:r>
              <a:rPr lang="zh-CN" altLang="en-US" dirty="0"/>
              <a:t>，假设传送带足够长，求粉笔在传送带上运动的总时间。</a:t>
            </a:r>
          </a:p>
        </p:txBody>
      </p:sp>
      <p:pic>
        <p:nvPicPr>
          <p:cNvPr id="5" name="图片 4" descr="17YASW4-6.TIF">
            <a:extLst>
              <a:ext uri="{FF2B5EF4-FFF2-40B4-BE49-F238E27FC236}">
                <a16:creationId xmlns:a16="http://schemas.microsoft.com/office/drawing/2014/main" id="{FB6B643D-6252-49BA-8F0C-90ED49AFDE93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4313" y="3255479"/>
            <a:ext cx="2433845" cy="107798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内容占位符 2">
            <a:extLst>
              <a:ext uri="{FF2B5EF4-FFF2-40B4-BE49-F238E27FC236}">
                <a16:creationId xmlns:a16="http://schemas.microsoft.com/office/drawing/2014/main" id="{4011750D-0BD0-4434-B747-667D1AE16AB6}"/>
              </a:ext>
            </a:extLst>
          </p:cNvPr>
          <p:cNvSpPr txBox="1">
            <a:spLocks/>
          </p:cNvSpPr>
          <p:nvPr/>
        </p:nvSpPr>
        <p:spPr>
          <a:xfrm>
            <a:off x="1069847" y="3291948"/>
            <a:ext cx="6444135" cy="22077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两个运动过程：</a:t>
            </a:r>
            <a:endParaRPr lang="en-US" altLang="zh-CN" dirty="0"/>
          </a:p>
          <a:p>
            <a:r>
              <a:rPr lang="en-US" altLang="zh-CN" dirty="0"/>
              <a:t>1</a:t>
            </a:r>
            <a:r>
              <a:rPr lang="zh-CN" altLang="en-US" dirty="0"/>
              <a:t>、传送带匀速，物块加速。</a:t>
            </a:r>
            <a:r>
              <a:rPr lang="en-US" altLang="zh-CN" dirty="0"/>
              <a:t>5s</a:t>
            </a:r>
            <a:r>
              <a:rPr lang="zh-CN" altLang="en-US" dirty="0"/>
              <a:t>能否共速？</a:t>
            </a:r>
            <a:endParaRPr lang="en-US" altLang="zh-CN" dirty="0"/>
          </a:p>
          <a:p>
            <a:r>
              <a:rPr lang="en-US" altLang="zh-CN" dirty="0"/>
              <a:t>2</a:t>
            </a:r>
            <a:r>
              <a:rPr lang="zh-CN" altLang="en-US" dirty="0"/>
              <a:t>、传送带减速。动静摩擦分析。</a:t>
            </a:r>
            <a:r>
              <a:rPr lang="el-GR" altLang="zh-CN" dirty="0">
                <a:latin typeface="等线" panose="02010600030101010101" pitchFamily="2" charset="-122"/>
                <a:ea typeface="等线" panose="02010600030101010101" pitchFamily="2" charset="-122"/>
              </a:rPr>
              <a:t>μ</a:t>
            </a:r>
            <a:r>
              <a:rPr lang="en-US" altLang="zh-CN" dirty="0">
                <a:latin typeface="等线" panose="02010600030101010101" pitchFamily="2" charset="-122"/>
                <a:ea typeface="等线" panose="02010600030101010101" pitchFamily="2" charset="-122"/>
              </a:rPr>
              <a:t>g</a:t>
            </a:r>
            <a:r>
              <a:rPr lang="zh-CN" altLang="en-US" dirty="0">
                <a:latin typeface="等线" panose="02010600030101010101" pitchFamily="2" charset="-122"/>
                <a:ea typeface="等线" panose="02010600030101010101" pitchFamily="2" charset="-122"/>
              </a:rPr>
              <a:t>和</a:t>
            </a:r>
            <a:r>
              <a:rPr lang="en-US" altLang="zh-CN" dirty="0"/>
              <a:t>a</a:t>
            </a:r>
            <a:r>
              <a:rPr lang="en-US" altLang="zh-CN" sz="1050" dirty="0"/>
              <a:t>0</a:t>
            </a:r>
            <a:r>
              <a:rPr lang="zh-CN" altLang="en-US" dirty="0"/>
              <a:t>的大小关系</a:t>
            </a:r>
          </a:p>
        </p:txBody>
      </p:sp>
    </p:spTree>
    <p:extLst>
      <p:ext uri="{BB962C8B-B14F-4D97-AF65-F5344CB8AC3E}">
        <p14:creationId xmlns:p14="http://schemas.microsoft.com/office/powerpoint/2010/main" val="192814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F33CD0A-7882-451B-98F5-BDB2DB767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四、</a:t>
            </a:r>
            <a:r>
              <a:rPr lang="zh-CN" altLang="zh-CN" dirty="0"/>
              <a:t>倾斜传送带</a:t>
            </a:r>
            <a:r>
              <a:rPr lang="zh-CN" altLang="zh-CN" u="sng" dirty="0"/>
              <a:t>向上匀速</a:t>
            </a:r>
            <a:r>
              <a:rPr lang="zh-CN" altLang="zh-CN" dirty="0"/>
              <a:t>运动</a:t>
            </a:r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E0FBC2B1-EA93-4099-9506-8F3C7660E98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zh-CN" dirty="0"/>
                  <a:t>[</a:t>
                </a:r>
                <a:r>
                  <a:rPr lang="zh-CN" altLang="en-US" dirty="0"/>
                  <a:t>典例</a:t>
                </a:r>
                <a:r>
                  <a:rPr lang="en-US" altLang="zh-CN" dirty="0"/>
                  <a:t>4]</a:t>
                </a:r>
                <a:r>
                  <a:rPr lang="zh-CN" altLang="en-US" dirty="0"/>
                  <a:t>　有一倾角为</a:t>
                </a:r>
                <a:r>
                  <a:rPr lang="en-US" altLang="zh-CN" i="1" dirty="0"/>
                  <a:t>θ</a:t>
                </a:r>
                <a:r>
                  <a:rPr lang="zh-CN" altLang="en-US" i="1" dirty="0"/>
                  <a:t>＝</a:t>
                </a:r>
                <a:r>
                  <a:rPr lang="en-US" altLang="zh-CN" i="1" dirty="0"/>
                  <a:t>30°</a:t>
                </a:r>
                <a:r>
                  <a:rPr lang="zh-CN" altLang="en-US" dirty="0"/>
                  <a:t>的传送带，长</a:t>
                </a:r>
                <a:r>
                  <a:rPr lang="en-US" altLang="zh-CN" dirty="0"/>
                  <a:t>L</a:t>
                </a:r>
                <a:r>
                  <a:rPr lang="zh-CN" altLang="en-US" dirty="0"/>
                  <a:t>＝</a:t>
                </a:r>
                <a:r>
                  <a:rPr lang="en-US" altLang="zh-CN" dirty="0"/>
                  <a:t>10 m</a:t>
                </a:r>
                <a:r>
                  <a:rPr lang="zh-CN" altLang="en-US" dirty="0"/>
                  <a:t>，以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zh-CN" altLang="en-US" dirty="0"/>
                  <a:t>＝</a:t>
                </a:r>
                <a:r>
                  <a:rPr lang="en-US" altLang="zh-CN" dirty="0"/>
                  <a:t>5 m/s</a:t>
                </a:r>
                <a:r>
                  <a:rPr lang="zh-CN" altLang="en-US" dirty="0"/>
                  <a:t>的速度匀速向上运动，如图所示。在传送带底端无初速度地放一物体</a:t>
                </a:r>
                <a:r>
                  <a:rPr lang="en-US" altLang="zh-CN" dirty="0"/>
                  <a:t>(</a:t>
                </a:r>
                <a:r>
                  <a:rPr lang="zh-CN" altLang="en-US" dirty="0"/>
                  <a:t>可视为质点</a:t>
                </a:r>
                <a:r>
                  <a:rPr lang="en-US" altLang="zh-CN" dirty="0"/>
                  <a:t>)</a:t>
                </a:r>
                <a:r>
                  <a:rPr lang="zh-CN" altLang="en-US" dirty="0"/>
                  <a:t>，物体与传送带的动摩擦因数</a:t>
                </a:r>
                <a14:m>
                  <m:oMath xmlns:m="http://schemas.openxmlformats.org/officeDocument/2006/math">
                    <m:r>
                      <a:rPr lang="zh-CN" altLang="en-US" i="1" smtClean="0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dirty="0"/>
                  <a:t>，</a:t>
                </a:r>
                <a:r>
                  <a:rPr lang="en-US" altLang="zh-CN" i="1" dirty="0"/>
                  <a:t>g</a:t>
                </a:r>
                <a:r>
                  <a:rPr lang="zh-CN" altLang="en-US" dirty="0"/>
                  <a:t>取</a:t>
                </a:r>
                <a:r>
                  <a:rPr lang="en-US" altLang="zh-CN" i="1" dirty="0"/>
                  <a:t>10 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altLang="zh-CN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en-US" dirty="0"/>
                  <a:t>，求：</a:t>
                </a:r>
              </a:p>
              <a:p>
                <a:r>
                  <a:rPr lang="en-US" altLang="zh-CN" dirty="0"/>
                  <a:t>(1)</a:t>
                </a:r>
                <a:r>
                  <a:rPr lang="zh-CN" altLang="en-US" dirty="0"/>
                  <a:t>物体从传送带底端运动到顶端所用的时间；</a:t>
                </a:r>
                <a:r>
                  <a:rPr lang="en-US" altLang="zh-CN" dirty="0"/>
                  <a:t>(2)</a:t>
                </a:r>
                <a:r>
                  <a:rPr lang="zh-CN" altLang="en-US" dirty="0"/>
                  <a:t>物体与传送带的相对位移。</a:t>
                </a:r>
              </a:p>
              <a:p>
                <a:endParaRPr lang="zh-CN" altLang="en-US" dirty="0"/>
              </a:p>
            </p:txBody>
          </p:sp>
        </mc:Choice>
        <mc:Fallback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E0FBC2B1-EA93-4099-9506-8F3C7660E98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303" t="-1955" r="-309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17YASW4-8.TIF">
            <a:extLst>
              <a:ext uri="{FF2B5EF4-FFF2-40B4-BE49-F238E27FC236}">
                <a16:creationId xmlns:a16="http://schemas.microsoft.com/office/drawing/2014/main" id="{251DC49B-923A-48E2-BAEE-3CA342759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545" y="3849480"/>
            <a:ext cx="3228768" cy="2578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内容占位符 2">
            <a:extLst>
              <a:ext uri="{FF2B5EF4-FFF2-40B4-BE49-F238E27FC236}">
                <a16:creationId xmlns:a16="http://schemas.microsoft.com/office/drawing/2014/main" id="{C3094517-0686-48BA-A5BC-412440AC4821}"/>
              </a:ext>
            </a:extLst>
          </p:cNvPr>
          <p:cNvSpPr txBox="1">
            <a:spLocks/>
          </p:cNvSpPr>
          <p:nvPr/>
        </p:nvSpPr>
        <p:spPr>
          <a:xfrm>
            <a:off x="1069848" y="4146804"/>
            <a:ext cx="3767195" cy="502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向上运动，</a:t>
            </a:r>
            <a:r>
              <a:rPr lang="en-US" altLang="zh-CN" i="1" dirty="0"/>
              <a:t>f</a:t>
            </a:r>
            <a:r>
              <a:rPr lang="zh-CN" altLang="en-US" dirty="0"/>
              <a:t>充当动力</a:t>
            </a:r>
          </a:p>
        </p:txBody>
      </p:sp>
      <p:sp>
        <p:nvSpPr>
          <p:cNvPr id="6" name="内容占位符 2">
            <a:extLst>
              <a:ext uri="{FF2B5EF4-FFF2-40B4-BE49-F238E27FC236}">
                <a16:creationId xmlns:a16="http://schemas.microsoft.com/office/drawing/2014/main" id="{FA542756-C3A5-4453-BC81-D6B37A0C9CD0}"/>
              </a:ext>
            </a:extLst>
          </p:cNvPr>
          <p:cNvSpPr txBox="1">
            <a:spLocks/>
          </p:cNvSpPr>
          <p:nvPr/>
        </p:nvSpPr>
        <p:spPr>
          <a:xfrm>
            <a:off x="1069848" y="4887695"/>
            <a:ext cx="4509317" cy="502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共速要讨论突破最大静摩擦的问题</a:t>
            </a:r>
          </a:p>
        </p:txBody>
      </p:sp>
      <p:sp>
        <p:nvSpPr>
          <p:cNvPr id="7" name="内容占位符 2">
            <a:extLst>
              <a:ext uri="{FF2B5EF4-FFF2-40B4-BE49-F238E27FC236}">
                <a16:creationId xmlns:a16="http://schemas.microsoft.com/office/drawing/2014/main" id="{E6BA146E-BB28-45CA-B208-BD78DB86A2ED}"/>
              </a:ext>
            </a:extLst>
          </p:cNvPr>
          <p:cNvSpPr txBox="1">
            <a:spLocks/>
          </p:cNvSpPr>
          <p:nvPr/>
        </p:nvSpPr>
        <p:spPr>
          <a:xfrm>
            <a:off x="1069848" y="5390217"/>
            <a:ext cx="5229697" cy="50252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要想物体送上去，显然</a:t>
            </a:r>
            <a:r>
              <a:rPr lang="en-US" altLang="zh-CN" i="1" dirty="0" err="1"/>
              <a:t>mgsin</a:t>
            </a:r>
            <a:r>
              <a:rPr lang="en-US" altLang="zh-CN" i="1" dirty="0"/>
              <a:t> </a:t>
            </a:r>
            <a:r>
              <a:rPr lang="el-GR" altLang="zh-CN" i="1" dirty="0"/>
              <a:t>θ&lt;μ</a:t>
            </a:r>
            <a:r>
              <a:rPr lang="en-US" altLang="zh-CN" i="1" dirty="0" err="1"/>
              <a:t>mgcos</a:t>
            </a:r>
            <a:r>
              <a:rPr lang="en-US" altLang="zh-CN" i="1" dirty="0"/>
              <a:t> </a:t>
            </a:r>
            <a:r>
              <a:rPr lang="el-GR" altLang="zh-CN" i="1" dirty="0"/>
              <a:t>θ</a:t>
            </a:r>
            <a:r>
              <a:rPr lang="zh-CN" altLang="el-GR" dirty="0"/>
              <a:t>，</a:t>
            </a:r>
            <a:r>
              <a:rPr lang="zh-CN" altLang="en-US" dirty="0"/>
              <a:t>即</a:t>
            </a:r>
            <a:r>
              <a:rPr lang="en-US" altLang="zh-CN" i="1" dirty="0"/>
              <a:t>tan </a:t>
            </a:r>
            <a:r>
              <a:rPr lang="el-GR" altLang="zh-CN" i="1" dirty="0"/>
              <a:t>θ&lt;μ</a:t>
            </a:r>
            <a:endParaRPr lang="zh-CN" altLang="en-US" i="1" dirty="0"/>
          </a:p>
        </p:txBody>
      </p:sp>
      <p:sp>
        <p:nvSpPr>
          <p:cNvPr id="8" name="内容占位符 2">
            <a:extLst>
              <a:ext uri="{FF2B5EF4-FFF2-40B4-BE49-F238E27FC236}">
                <a16:creationId xmlns:a16="http://schemas.microsoft.com/office/drawing/2014/main" id="{4D6C988E-1E47-42F3-B885-7BEE3181029D}"/>
              </a:ext>
            </a:extLst>
          </p:cNvPr>
          <p:cNvSpPr txBox="1">
            <a:spLocks/>
          </p:cNvSpPr>
          <p:nvPr/>
        </p:nvSpPr>
        <p:spPr>
          <a:xfrm>
            <a:off x="1069848" y="6060670"/>
            <a:ext cx="3767195" cy="502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L</a:t>
            </a:r>
            <a:r>
              <a:rPr lang="zh-CN" altLang="en-US" dirty="0"/>
              <a:t>的长短是个问题</a:t>
            </a:r>
          </a:p>
        </p:txBody>
      </p:sp>
    </p:spTree>
    <p:extLst>
      <p:ext uri="{BB962C8B-B14F-4D97-AF65-F5344CB8AC3E}">
        <p14:creationId xmlns:p14="http://schemas.microsoft.com/office/powerpoint/2010/main" val="46056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9B5D24-A0DC-4BB1-9391-417EFB417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五、倾斜传送带</a:t>
            </a:r>
            <a:r>
              <a:rPr lang="zh-CN" altLang="en-US" u="sng" dirty="0"/>
              <a:t>向下匀速</a:t>
            </a:r>
            <a:r>
              <a:rPr lang="zh-CN" altLang="en-US" dirty="0"/>
              <a:t>运动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EBC9B7FC-A5AF-4BA8-A47C-B15C78A5E38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069848" y="2121408"/>
                <a:ext cx="10058400" cy="1363914"/>
              </a:xfrm>
            </p:spPr>
            <p:txBody>
              <a:bodyPr>
                <a:normAutofit/>
              </a:bodyPr>
              <a:lstStyle/>
              <a:p>
                <a:r>
                  <a:rPr lang="en-US" altLang="zh-CN" dirty="0"/>
                  <a:t>[</a:t>
                </a:r>
                <a:r>
                  <a:rPr lang="zh-CN" altLang="en-US" dirty="0"/>
                  <a:t>典例</a:t>
                </a:r>
                <a:r>
                  <a:rPr lang="en-US" altLang="zh-CN" dirty="0"/>
                  <a:t>5]</a:t>
                </a:r>
                <a:r>
                  <a:rPr lang="zh-CN" altLang="en-US" dirty="0"/>
                  <a:t>　如图所示，传送带</a:t>
                </a:r>
                <a:r>
                  <a:rPr lang="en-US" altLang="zh-CN" dirty="0"/>
                  <a:t>AB</a:t>
                </a:r>
                <a:r>
                  <a:rPr lang="zh-CN" altLang="en-US" dirty="0"/>
                  <a:t>的长度为</a:t>
                </a:r>
                <a:r>
                  <a:rPr lang="en-US" altLang="zh-CN" dirty="0"/>
                  <a:t>L</a:t>
                </a:r>
                <a:r>
                  <a:rPr lang="zh-CN" altLang="en-US" dirty="0"/>
                  <a:t>＝</a:t>
                </a:r>
                <a:r>
                  <a:rPr lang="en-US" altLang="zh-CN" dirty="0"/>
                  <a:t>16 m</a:t>
                </a:r>
                <a:r>
                  <a:rPr lang="zh-CN" altLang="en-US" dirty="0"/>
                  <a:t>，与水平面的夹角</a:t>
                </a:r>
                <a:r>
                  <a:rPr lang="en-US" altLang="zh-CN" dirty="0"/>
                  <a:t>θ</a:t>
                </a:r>
                <a:r>
                  <a:rPr lang="zh-CN" altLang="en-US" dirty="0"/>
                  <a:t>＝</a:t>
                </a:r>
                <a:r>
                  <a:rPr lang="en-US" altLang="zh-CN" dirty="0"/>
                  <a:t>37°</a:t>
                </a:r>
                <a:r>
                  <a:rPr lang="zh-CN" altLang="en-US" dirty="0"/>
                  <a:t>，传送带以速度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zh-CN" altLang="en-US" dirty="0"/>
                  <a:t>＝</a:t>
                </a:r>
                <a:r>
                  <a:rPr lang="en-US" altLang="zh-CN" dirty="0"/>
                  <a:t>10 m/s</a:t>
                </a:r>
                <a:r>
                  <a:rPr lang="zh-CN" altLang="en-US" dirty="0"/>
                  <a:t>匀速运动，方向如图中箭头所示。在传送带最上端</a:t>
                </a:r>
                <a:r>
                  <a:rPr lang="en-US" altLang="zh-CN" dirty="0"/>
                  <a:t>A</a:t>
                </a:r>
                <a:r>
                  <a:rPr lang="zh-CN" altLang="en-US" dirty="0"/>
                  <a:t>无初速度地放一个质量</a:t>
                </a:r>
                <a:r>
                  <a:rPr lang="en-US" altLang="zh-CN" dirty="0"/>
                  <a:t>m</a:t>
                </a:r>
                <a:r>
                  <a:rPr lang="zh-CN" altLang="en-US" dirty="0"/>
                  <a:t>＝</a:t>
                </a:r>
                <a:r>
                  <a:rPr lang="en-US" altLang="zh-CN" dirty="0"/>
                  <a:t>0.5 kg</a:t>
                </a:r>
                <a:r>
                  <a:rPr lang="zh-CN" altLang="en-US" dirty="0"/>
                  <a:t>的小物体</a:t>
                </a:r>
                <a:r>
                  <a:rPr lang="en-US" altLang="zh-CN" dirty="0"/>
                  <a:t>(</a:t>
                </a:r>
                <a:r>
                  <a:rPr lang="zh-CN" altLang="en-US" dirty="0"/>
                  <a:t>可视为质点</a:t>
                </a:r>
                <a:r>
                  <a:rPr lang="en-US" altLang="zh-CN" dirty="0"/>
                  <a:t>)</a:t>
                </a:r>
                <a:r>
                  <a:rPr lang="zh-CN" altLang="en-US" dirty="0"/>
                  <a:t>，它与传送带之间的动摩擦因数</a:t>
                </a:r>
                <a:r>
                  <a:rPr lang="en-US" altLang="zh-CN" dirty="0"/>
                  <a:t>μ</a:t>
                </a:r>
                <a:r>
                  <a:rPr lang="zh-CN" altLang="en-US" dirty="0"/>
                  <a:t>＝</a:t>
                </a:r>
                <a:r>
                  <a:rPr lang="en-US" altLang="zh-CN" dirty="0"/>
                  <a:t>0.5</a:t>
                </a:r>
                <a:r>
                  <a:rPr lang="zh-CN" altLang="en-US" dirty="0"/>
                  <a:t>。</a:t>
                </a:r>
                <a:r>
                  <a:rPr lang="en-US" altLang="zh-CN" dirty="0"/>
                  <a:t>g</a:t>
                </a:r>
                <a:r>
                  <a:rPr lang="zh-CN" altLang="en-US" dirty="0"/>
                  <a:t>取</a:t>
                </a:r>
                <a:r>
                  <a:rPr lang="en-US" altLang="zh-CN" dirty="0"/>
                  <a:t>10 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en-US" dirty="0"/>
                  <a:t>。求：</a:t>
                </a:r>
                <a:r>
                  <a:rPr lang="en-US" altLang="zh-CN" dirty="0"/>
                  <a:t>(1)</a:t>
                </a:r>
                <a:r>
                  <a:rPr lang="zh-CN" altLang="en-US" dirty="0"/>
                  <a:t>物体从</a:t>
                </a:r>
                <a:r>
                  <a:rPr lang="en-US" altLang="zh-CN" dirty="0"/>
                  <a:t>A</a:t>
                </a:r>
                <a:r>
                  <a:rPr lang="zh-CN" altLang="en-US" dirty="0"/>
                  <a:t>运动到底端</a:t>
                </a:r>
                <a:r>
                  <a:rPr lang="en-US" altLang="zh-CN" dirty="0"/>
                  <a:t>B</a:t>
                </a:r>
                <a:r>
                  <a:rPr lang="zh-CN" altLang="en-US" dirty="0"/>
                  <a:t>所用的时间；</a:t>
                </a:r>
                <a:r>
                  <a:rPr lang="en-US" altLang="zh-CN" dirty="0"/>
                  <a:t>(2)</a:t>
                </a:r>
                <a:r>
                  <a:rPr lang="zh-CN" altLang="en-US" dirty="0"/>
                  <a:t>物体与传送带的相对位移。</a:t>
                </a:r>
              </a:p>
            </p:txBody>
          </p:sp>
        </mc:Choice>
        <mc:Fallback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EBC9B7FC-A5AF-4BA8-A47C-B15C78A5E38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69848" y="2121408"/>
                <a:ext cx="10058400" cy="1363914"/>
              </a:xfrm>
              <a:blipFill>
                <a:blip r:embed="rId2"/>
                <a:stretch>
                  <a:fillRect l="-303" t="-580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17YASW4-9.TIF">
            <a:extLst>
              <a:ext uri="{FF2B5EF4-FFF2-40B4-BE49-F238E27FC236}">
                <a16:creationId xmlns:a16="http://schemas.microsoft.com/office/drawing/2014/main" id="{6829E112-04FB-4373-BC97-6A69AA96F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565" y="3533560"/>
            <a:ext cx="2790687" cy="2294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17YASW4-11.TIF">
            <a:extLst>
              <a:ext uri="{FF2B5EF4-FFF2-40B4-BE49-F238E27FC236}">
                <a16:creationId xmlns:a16="http://schemas.microsoft.com/office/drawing/2014/main" id="{8C7A7C7D-FF72-494D-B423-4C150F746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314" y="3512754"/>
            <a:ext cx="3558485" cy="27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内容占位符 2">
            <a:extLst>
              <a:ext uri="{FF2B5EF4-FFF2-40B4-BE49-F238E27FC236}">
                <a16:creationId xmlns:a16="http://schemas.microsoft.com/office/drawing/2014/main" id="{EB7ABF4D-BE33-43A3-9F09-5D1415CD60A2}"/>
              </a:ext>
            </a:extLst>
          </p:cNvPr>
          <p:cNvSpPr txBox="1">
            <a:spLocks/>
          </p:cNvSpPr>
          <p:nvPr/>
        </p:nvSpPr>
        <p:spPr>
          <a:xfrm>
            <a:off x="340978" y="3667434"/>
            <a:ext cx="4549073" cy="52915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受力分析要严谨，初状态摩擦力为动力</a:t>
            </a:r>
          </a:p>
        </p:txBody>
      </p:sp>
      <p:sp>
        <p:nvSpPr>
          <p:cNvPr id="7" name="内容占位符 2">
            <a:extLst>
              <a:ext uri="{FF2B5EF4-FFF2-40B4-BE49-F238E27FC236}">
                <a16:creationId xmlns:a16="http://schemas.microsoft.com/office/drawing/2014/main" id="{8AAFEE05-07E0-4C2E-9CDC-5C4022A30C7B}"/>
              </a:ext>
            </a:extLst>
          </p:cNvPr>
          <p:cNvSpPr txBox="1">
            <a:spLocks/>
          </p:cNvSpPr>
          <p:nvPr/>
        </p:nvSpPr>
        <p:spPr>
          <a:xfrm>
            <a:off x="340979" y="4224026"/>
            <a:ext cx="4337038" cy="7942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共速要讨论突破最大静摩擦的问题</a:t>
            </a:r>
            <a:endParaRPr lang="en-US" altLang="zh-CN" dirty="0"/>
          </a:p>
          <a:p>
            <a:r>
              <a:rPr lang="el-GR" altLang="zh-CN" i="1" dirty="0">
                <a:latin typeface="等线" panose="02010600030101010101" pitchFamily="2" charset="-122"/>
                <a:ea typeface="等线" panose="02010600030101010101" pitchFamily="2" charset="-122"/>
              </a:rPr>
              <a:t>μ</a:t>
            </a:r>
            <a:r>
              <a:rPr lang="zh-CN" altLang="en-US" dirty="0">
                <a:latin typeface="等线" panose="02010600030101010101" pitchFamily="2" charset="-122"/>
                <a:ea typeface="等线" panose="02010600030101010101" pitchFamily="2" charset="-122"/>
              </a:rPr>
              <a:t>和</a:t>
            </a:r>
            <a:r>
              <a:rPr lang="en-US" altLang="zh-CN" i="1" dirty="0">
                <a:latin typeface="等线" panose="02010600030101010101" pitchFamily="2" charset="-122"/>
                <a:ea typeface="等线" panose="02010600030101010101" pitchFamily="2" charset="-122"/>
              </a:rPr>
              <a:t>tan</a:t>
            </a:r>
            <a:r>
              <a:rPr lang="el-GR" altLang="zh-CN" i="1" dirty="0">
                <a:latin typeface="等线" panose="02010600030101010101" pitchFamily="2" charset="-122"/>
                <a:ea typeface="等线" panose="02010600030101010101" pitchFamily="2" charset="-122"/>
              </a:rPr>
              <a:t>θ</a:t>
            </a:r>
            <a:r>
              <a:rPr lang="zh-CN" altLang="en-US" dirty="0">
                <a:latin typeface="等线" panose="02010600030101010101" pitchFamily="2" charset="-122"/>
                <a:ea typeface="等线" panose="02010600030101010101" pitchFamily="2" charset="-122"/>
              </a:rPr>
              <a:t>的大小关系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93810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木活字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TM03090434[[fn=木头类型]]</Template>
  <TotalTime>43</TotalTime>
  <Words>337</Words>
  <Application>Microsoft Office PowerPoint</Application>
  <PresentationFormat>宽屏</PresentationFormat>
  <Paragraphs>30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等线</vt:lpstr>
      <vt:lpstr>方正姚体</vt:lpstr>
      <vt:lpstr>Arial</vt:lpstr>
      <vt:lpstr>Cambria</vt:lpstr>
      <vt:lpstr>Cambria Math</vt:lpstr>
      <vt:lpstr>Rockwell</vt:lpstr>
      <vt:lpstr>Rockwell Condensed</vt:lpstr>
      <vt:lpstr>Wingdings</vt:lpstr>
      <vt:lpstr>木活字</vt:lpstr>
      <vt:lpstr>传送带模型</vt:lpstr>
      <vt:lpstr>一、水平传送带匀速运动</vt:lpstr>
      <vt:lpstr>二、水平传送带加速运动</vt:lpstr>
      <vt:lpstr>三、水平传送带匀减速运动</vt:lpstr>
      <vt:lpstr>四、倾斜传送带向上匀速运动</vt:lpstr>
      <vt:lpstr>五、倾斜传送带向下匀速运动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传送带模型</dc:title>
  <dc:creator>Administrator</dc:creator>
  <cp:lastModifiedBy>Administrator</cp:lastModifiedBy>
  <cp:revision>5</cp:revision>
  <dcterms:created xsi:type="dcterms:W3CDTF">2017-08-24T01:27:22Z</dcterms:created>
  <dcterms:modified xsi:type="dcterms:W3CDTF">2017-08-24T02:11:17Z</dcterms:modified>
</cp:coreProperties>
</file>