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13" r:id="rId3"/>
    <p:sldId id="314" r:id="rId4"/>
    <p:sldId id="315" r:id="rId5"/>
    <p:sldId id="316" r:id="rId6"/>
    <p:sldId id="317" r:id="rId7"/>
    <p:sldId id="318" r:id="rId8"/>
    <p:sldId id="257" r:id="rId9"/>
    <p:sldId id="259" r:id="rId10"/>
    <p:sldId id="291" r:id="rId11"/>
    <p:sldId id="292" r:id="rId12"/>
    <p:sldId id="328" r:id="rId13"/>
    <p:sldId id="322" r:id="rId14"/>
    <p:sldId id="323" r:id="rId15"/>
    <p:sldId id="324" r:id="rId16"/>
    <p:sldId id="325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326" r:id="rId25"/>
    <p:sldId id="327" r:id="rId26"/>
    <p:sldId id="329" r:id="rId27"/>
    <p:sldId id="285" r:id="rId28"/>
    <p:sldId id="286" r:id="rId29"/>
    <p:sldId id="287" r:id="rId30"/>
    <p:sldId id="288" r:id="rId31"/>
    <p:sldId id="289" r:id="rId32"/>
    <p:sldId id="290" r:id="rId33"/>
    <p:sldId id="331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1704" y="102"/>
      </p:cViewPr>
      <p:guideLst>
        <p:guide orient="horz" pos="2151"/>
        <p:guide pos="2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2504" cy="4389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935163"/>
            <a:ext cx="4032504" cy="4389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5293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652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766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2766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 b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1800" b="0">
                <a:solidFill>
                  <a:srgbClr val="5F5F5F"/>
                </a:solidFill>
                <a:latin typeface="Comic Sans MS" panose="030F0702030302020204" pitchFamily="66" charset="0"/>
              </a:rPr>
              <a:t>Unit 6 Grammar</a:t>
            </a:r>
            <a:endParaRPr lang="en-US" altLang="zh-CN" sz="1800" b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50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3050" lvl="0" indent="-2730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40080" lvl="1" indent="-24638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-24574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187450" lvl="3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462405" lvl="4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690" y="836930"/>
            <a:ext cx="8241030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6  Caring for your health</a:t>
            </a:r>
            <a:endParaRPr kumimoji="0" lang="en-US" altLang="zh-CN" sz="4800" b="1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pic>
        <p:nvPicPr>
          <p:cNvPr id="2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87839">
            <a:off x="1004888" y="3136900"/>
            <a:ext cx="3455987" cy="2655888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00250" y="333375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Check-up</a:t>
            </a:r>
            <a:endParaRPr kumimoji="0" lang="en-US" altLang="zh-CN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304800" y="1412875"/>
            <a:ext cx="829564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Tell us your suggestions on how to protect our eyes.</a:t>
            </a:r>
            <a:endParaRPr kumimoji="0" lang="en-US" altLang="zh-CN" sz="28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102" name="AutoShape 2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3" name="AutoShape 3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4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5" name="Rectangle 7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Times New Roman" panose="02020603050405020304" pitchFamily="18" charset="0"/>
            </a:endParaRPr>
          </a:p>
        </p:txBody>
      </p:sp>
      <p:pic>
        <p:nvPicPr>
          <p:cNvPr id="4106" name="Picture 36"/>
          <p:cNvPicPr>
            <a:picLocks noChangeAspect="1"/>
          </p:cNvPicPr>
          <p:nvPr/>
        </p:nvPicPr>
        <p:blipFill>
          <a:blip r:embed="rId1"/>
          <a:srcRect l="23946" t="66875" r="52107" b="14063"/>
          <a:stretch>
            <a:fillRect/>
          </a:stretch>
        </p:blipFill>
        <p:spPr>
          <a:xfrm>
            <a:off x="4548188" y="2133600"/>
            <a:ext cx="4595812" cy="205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10" descr="H:\新建文件夹\教参 课件\8A 课件\8AU4课件原稿\8AU4课件原稿\8AU4替换图\图4.ti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08920"/>
            <a:ext cx="3960440" cy="31430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Using adjectives + that-clause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4098"/>
          <p:cNvSpPr txBox="1"/>
          <p:nvPr/>
        </p:nvSpPr>
        <p:spPr>
          <a:xfrm>
            <a:off x="517525" y="877888"/>
            <a:ext cx="8166735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Some adjectives can be followed by a 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-clause.  Note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that we can sometimes leave out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 that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文本框 4099"/>
          <p:cNvSpPr txBox="1"/>
          <p:nvPr/>
        </p:nvSpPr>
        <p:spPr>
          <a:xfrm>
            <a:off x="185420" y="1981200"/>
            <a:ext cx="8773160" cy="52197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You should be aware (that) stress is a risk to your health.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423863" y="2819400"/>
            <a:ext cx="71488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Here are some adjectives we can use in this way: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文本框 4101"/>
          <p:cNvSpPr txBox="1"/>
          <p:nvPr/>
        </p:nvSpPr>
        <p:spPr>
          <a:xfrm>
            <a:off x="62865" y="3637280"/>
            <a:ext cx="9018270" cy="95313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afraid      glad       pleased      sorry      surprised     upset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certain    happy    sad             sure       unaware       worried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pic>
        <p:nvPicPr>
          <p:cNvPr id="4103" name="图片 4102" descr="QQ截图201412241120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9675" y="4800600"/>
            <a:ext cx="5876925" cy="1781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文本框 5122"/>
          <p:cNvSpPr txBox="1"/>
          <p:nvPr/>
        </p:nvSpPr>
        <p:spPr>
          <a:xfrm>
            <a:off x="685800" y="1520825"/>
            <a:ext cx="6662420" cy="4603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Times New Roman" panose="02020603050405020304" pitchFamily="18" charset="0"/>
              </a:rPr>
              <a:t>glad       pleased         sure      surprised      worried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457200" y="1981200"/>
            <a:ext cx="8382000" cy="4452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1. I arrived at the hospital on time.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    </a:t>
            </a: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I was glad that I arrived at the hospital on time.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2. There were a lot of people.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	I was surprised that there were a lot of people.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3. The doctor might be too busy to see me.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worried that the doctor might be too busy to see me.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4. The doctor was very patient.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pleased that the doctor was very patient.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5. I would get well soon.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sure that I would get well soon.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380365" y="677545"/>
            <a:ext cx="8536305" cy="70675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You went to see a doctor last week. Write about the visit using the adjectives from the box and the sentences below. Use a different adjective each time.</a:t>
            </a:r>
            <a:endParaRPr kumimoji="0" lang="en-US" altLang="zh-CN" sz="20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28673"/>
          <p:cNvSpPr>
            <a:spLocks noGrp="1"/>
          </p:cNvSpPr>
          <p:nvPr>
            <p:ph type="title"/>
          </p:nvPr>
        </p:nvSpPr>
        <p:spPr>
          <a:xfrm>
            <a:off x="457200" y="796925"/>
            <a:ext cx="8229600" cy="762000"/>
          </a:xfrm>
        </p:spPr>
        <p:txBody>
          <a:bodyPr lIns="0" rIns="0" bIns="0" anchor="b"/>
          <a:lstStyle/>
          <a:p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根据括号中的形容词，运用“形容词</a:t>
            </a:r>
            <a:r>
              <a:rPr lang="en-US" altLang="zh-CN" sz="2600" b="1">
                <a:solidFill>
                  <a:srgbClr val="0000FF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名词性从句”的结构，以第一人称改写句子。</a:t>
            </a:r>
            <a:endParaRPr lang="zh-CN" altLang="en-US" sz="2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xfrm>
            <a:off x="457200" y="1558925"/>
            <a:ext cx="8229600" cy="4876800"/>
          </a:xfrm>
        </p:spPr>
        <p:txBody>
          <a:bodyPr/>
          <a:lstStyle/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She does not know the answer. (afraid)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afraid that she doesn’t know the answer.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I was late for class. (sorry)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sorry that I was late for class.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Lily might fail the exam. (worried)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worried that Lily might fail the exam.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You feel better. (happy)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I am happy that you fell better.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>
          <a:xfrm>
            <a:off x="381000" y="609600"/>
            <a:ext cx="8229600" cy="5486400"/>
          </a:xfrm>
        </p:spPr>
        <p:txBody>
          <a:bodyPr/>
          <a:lstStyle/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little boy can run so fast. (surprised)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am surprised that the little boy can run so fast.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Our school team will win the football match. (certain)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certain that our school team will win the football match.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The car was moving towards me. (unaware)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was unaware that the car was moving towards me.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I failed to catch the last bus. (upset)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was upset that I failed to catch the last bus.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B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object clauses</a:t>
            </a:r>
            <a:endParaRPr kumimoji="0" lang="en-US" altLang="zh-CN" sz="5400" kern="1200" cap="none" spc="0" normalizeH="0" baseline="0" dirty="0">
              <a:solidFill>
                <a:srgbClr val="0000FF"/>
              </a:solidFill>
              <a:latin typeface="Comic Sans MS" panose="030F0702030302020204" pitchFamily="66" charset="0"/>
              <a:cs typeface="+mn-cs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1"/>
          <p:cNvSpPr>
            <a:spLocks noChangeArrowheads="1"/>
          </p:cNvSpPr>
          <p:nvPr/>
        </p:nvSpPr>
        <p:spPr bwMode="auto">
          <a:xfrm>
            <a:off x="395605" y="1484630"/>
            <a:ext cx="753110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review.</a:t>
            </a:r>
            <a:endParaRPr kumimoji="0" lang="en-US" altLang="zh-CN" sz="28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024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2636838"/>
            <a:ext cx="8893175" cy="1543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58888" y="1484313"/>
            <a:ext cx="6553200" cy="26654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65455" y="962660"/>
            <a:ext cx="821372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Join the two sentences.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03648" y="1556792"/>
            <a:ext cx="6153708" cy="15995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Kitty told me something last night. 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Kitty will go to London to further her studies.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12233" y="3156497"/>
            <a:ext cx="6120680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Kitty told me last night that she would go to London to further her studies.</a:t>
            </a:r>
            <a:endParaRPr kumimoji="0" lang="en-US" altLang="zh-CN" sz="28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0745" y="1062355"/>
            <a:ext cx="6878955" cy="5787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15925" y="540385"/>
            <a:ext cx="831215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review object clauses.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85140" y="913130"/>
            <a:ext cx="827214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learn.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5324" y="3842891"/>
            <a:ext cx="8064896" cy="953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（主语）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verb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（谓语） 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indirect object 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（间接宾语）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</a:t>
            </a:r>
            <a:r>
              <a:rPr kumimoji="0" lang="en-US" altLang="zh-CN" sz="2800" i="1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that /</a:t>
            </a:r>
            <a:r>
              <a:rPr kumimoji="0" lang="en-US" altLang="zh-CN" sz="2800" i="1" u="none" strike="noStrike" kern="1200" cap="none" normalizeH="0" baseline="0" noProof="0" dirty="0" err="1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</a:t>
            </a:r>
            <a:r>
              <a:rPr kumimoji="0" lang="en-US" altLang="zh-CN" sz="2800" i="1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（引导词）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clause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（从句）</a:t>
            </a:r>
            <a:endParaRPr kumimoji="0" lang="zh-CN" altLang="en-US" sz="2800" i="0" u="none" strike="noStrike" kern="1200" cap="none" normalizeH="0" baseline="0" noProof="0" dirty="0">
              <a:solidFill>
                <a:srgbClr val="0000FF"/>
              </a:solidFill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646238"/>
            <a:ext cx="8154987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4863148"/>
            <a:ext cx="6264275" cy="20050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3045460" y="941705"/>
            <a:ext cx="2747645" cy="514350"/>
          </a:xfrm>
        </p:spPr>
        <p:txBody>
          <a:bodyPr vert="horz" wrap="square" lIns="0" rIns="0" bIns="0" anchor="ctr"/>
          <a:lstStyle/>
          <a:p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宾语从句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/>
          </p:nvPr>
        </p:nvSpPr>
        <p:spPr>
          <a:xfrm>
            <a:off x="533400" y="1817370"/>
            <a:ext cx="8077200" cy="3367405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一、用作宾语的句子，叫宾语从句，位于及物动词或介词后面。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buNone/>
            </a:pP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二、宾语从句的类型：宾语从句的类型取决于连接词，不同的连接词表示不同的意义。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内容占位符 7169"/>
          <p:cNvGraphicFramePr>
            <a:graphicFrameLocks noGrp="1"/>
          </p:cNvGraphicFramePr>
          <p:nvPr>
            <p:ph/>
          </p:nvPr>
        </p:nvGraphicFramePr>
        <p:xfrm>
          <a:off x="457200" y="1447800"/>
          <a:ext cx="8229600" cy="381000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8715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9384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1. 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表示陈述意义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that(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在口语和非正式文体中可省略</a:t>
                      </a: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We hope </a:t>
                      </a:r>
                      <a:r>
                        <a:rPr lang="en-US" altLang="zh-CN" sz="2800" u="sng">
                          <a:latin typeface="Times New Roman" panose="02020603050405020304" pitchFamily="18" charset="0"/>
                        </a:rPr>
                        <a:t>(that) you will enjoy your holiday.</a:t>
                      </a:r>
                      <a:endParaRPr lang="en-US" altLang="zh-CN" sz="2800" u="sng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14" name="内容占位符 8213"/>
          <p:cNvGraphicFramePr>
            <a:graphicFrameLocks noGrp="1"/>
          </p:cNvGraphicFramePr>
          <p:nvPr>
            <p:ph/>
          </p:nvPr>
        </p:nvGraphicFramePr>
        <p:xfrm>
          <a:off x="190500" y="672783"/>
          <a:ext cx="8763000" cy="5988050"/>
        </p:xfrm>
        <a:graphic>
          <a:graphicData uri="http://schemas.openxmlformats.org/drawingml/2006/table">
            <a:tbl>
              <a:tblPr/>
              <a:tblGrid>
                <a:gridCol w="1524000"/>
                <a:gridCol w="914400"/>
                <a:gridCol w="1219200"/>
                <a:gridCol w="5105400"/>
              </a:tblGrid>
              <a:tr h="84455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376487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2. </a:t>
                      </a: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表示对某个具体内容的疑问意义，如谁，谁的，什么，哪个，什么时候，什么地方，怎么样，为什么等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连接代词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 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whom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whose 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what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which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Do you know who he is?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He asked me whom I talked with 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just now.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Can you tell me whose book it is?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Ask him what he wants.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Tell me which class you are in.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767013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连接副词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when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where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how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why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Mike asked when the meeting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started.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I wonder where I can post my letter.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Mother showed us how she made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pizza.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He told Mr Wang why he was late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for school.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内容占位符 9217"/>
          <p:cNvGraphicFramePr>
            <a:graphicFrameLocks noGrp="1"/>
          </p:cNvGraphicFramePr>
          <p:nvPr>
            <p:ph/>
          </p:nvPr>
        </p:nvGraphicFramePr>
        <p:xfrm>
          <a:off x="457200" y="1036638"/>
          <a:ext cx="8229600" cy="4449763"/>
        </p:xfrm>
        <a:graphic>
          <a:graphicData uri="http://schemas.openxmlformats.org/drawingml/2006/table">
            <a:tbl>
              <a:tblPr/>
              <a:tblGrid>
                <a:gridCol w="1752600"/>
                <a:gridCol w="1981200"/>
                <a:gridCol w="4495800"/>
              </a:tblGrid>
              <a:tr h="10191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4305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3. 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表示对“能否，是否，对否，有否”等的疑问意义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if, 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whether（如果句子有or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not)只能用whether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）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 wonder if/whether he can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drive a car.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We don’t know whether he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will come or not.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内容占位符 10241"/>
          <p:cNvGraphicFramePr>
            <a:graphicFrameLocks noGrp="1"/>
          </p:cNvGraphicFramePr>
          <p:nvPr>
            <p:ph/>
          </p:nvPr>
        </p:nvGraphicFramePr>
        <p:xfrm>
          <a:off x="457200" y="777875"/>
          <a:ext cx="8229600" cy="5165725"/>
        </p:xfrm>
        <a:graphic>
          <a:graphicData uri="http://schemas.openxmlformats.org/drawingml/2006/table">
            <a:tbl>
              <a:tblPr/>
              <a:tblGrid>
                <a:gridCol w="1828800"/>
                <a:gridCol w="1905000"/>
                <a:gridCol w="4495800"/>
              </a:tblGrid>
              <a:tr h="11826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9830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4. 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在glad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,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happy,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afraid,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sure等某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些形容词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后面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上述各连接词，如果是</a:t>
                      </a: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that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可省略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We are very glad (that) you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have come to help us.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I’m afraid (that) it’s going to snow.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Are you sure when we will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start?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sz="half"/>
          </p:nvPr>
        </p:nvSpPr>
        <p:spPr>
          <a:xfrm>
            <a:off x="609600" y="685830"/>
            <a:ext cx="8229600" cy="1600200"/>
          </a:xfrm>
        </p:spPr>
        <p:txBody>
          <a:bodyPr vert="horz" wrap="square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使用宾语从句时要注意：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1. </a:t>
            </a:r>
            <a:r>
              <a:rPr lang="zh-CN" altLang="en-US" sz="2400" dirty="0">
                <a:latin typeface="Times New Roman" panose="02020603050405020304" pitchFamily="18" charset="0"/>
              </a:rPr>
              <a:t>宾语从句表示疑问时，仍然要用陈述句语序。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2. </a:t>
            </a:r>
            <a:r>
              <a:rPr lang="zh-CN" altLang="en-US" sz="2400" dirty="0">
                <a:latin typeface="Times New Roman" panose="02020603050405020304" pitchFamily="18" charset="0"/>
              </a:rPr>
              <a:t>宾语从句的时态取决于主句的时态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82" name="内容占位符 11281"/>
          <p:cNvGraphicFramePr>
            <a:graphicFrameLocks noGrp="1"/>
          </p:cNvGraphicFramePr>
          <p:nvPr>
            <p:ph sz="half"/>
          </p:nvPr>
        </p:nvGraphicFramePr>
        <p:xfrm>
          <a:off x="609600" y="2366930"/>
          <a:ext cx="8001000" cy="2281238"/>
        </p:xfrm>
        <a:graphic>
          <a:graphicData uri="http://schemas.openxmlformats.org/drawingml/2006/table">
            <a:tbl>
              <a:tblPr/>
              <a:tblGrid>
                <a:gridCol w="4000500"/>
                <a:gridCol w="4000500"/>
              </a:tblGrid>
              <a:tr h="5127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主句时态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latin typeface="Times New Roman" panose="02020603050405020304" pitchFamily="18" charset="0"/>
                        </a:rPr>
                        <a:t>宾语从句时态</a:t>
                      </a:r>
                      <a:endParaRPr lang="zh-CN" altLang="en-US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现在时（一般现在时，现在完成时）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可用所需的任何时态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过去时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latin typeface="Times New Roman" panose="02020603050405020304" pitchFamily="18" charset="0"/>
                        </a:rPr>
                        <a:t>用过去的某一时态</a:t>
                      </a:r>
                      <a:endParaRPr lang="zh-CN" altLang="en-US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1" name="矩形 11280"/>
          <p:cNvSpPr/>
          <p:nvPr/>
        </p:nvSpPr>
        <p:spPr>
          <a:xfrm>
            <a:off x="533400" y="4876800"/>
            <a:ext cx="8001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提示：如果宾语从句叙述的是客观事实或真理，不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管主句用什么时态，从句都用一般现在时。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TextEdit="1"/>
          </p:cNvSpPr>
          <p:nvPr/>
        </p:nvSpPr>
        <p:spPr>
          <a:xfrm>
            <a:off x="778510" y="606425"/>
            <a:ext cx="7458075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Four patterns of object clause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1" name="Text Box 5"/>
          <p:cNvSpPr txBox="1"/>
          <p:nvPr/>
        </p:nvSpPr>
        <p:spPr>
          <a:xfrm>
            <a:off x="533400" y="1371600"/>
            <a:ext cx="8305800" cy="500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</a:t>
            </a:r>
            <a:r>
              <a:rPr lang="en-US" altLang="zh-CN" sz="2800">
                <a:latin typeface="Times New Roman" panose="02020603050405020304" pitchFamily="18" charset="0"/>
              </a:rPr>
              <a:t>that </a:t>
            </a:r>
            <a:r>
              <a:rPr lang="zh-CN" altLang="en-US" sz="2800">
                <a:latin typeface="Times New Roman" panose="02020603050405020304" pitchFamily="18" charset="0"/>
              </a:rPr>
              <a:t>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hope (that) you will like the book.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主语＋</a:t>
            </a:r>
            <a:r>
              <a:rPr lang="en-US" altLang="zh-CN" sz="2800">
                <a:latin typeface="Times New Roman" panose="02020603050405020304" pitchFamily="18" charset="0"/>
              </a:rPr>
              <a:t>be</a:t>
            </a:r>
            <a:r>
              <a:rPr lang="zh-CN" altLang="en-US" sz="2800">
                <a:latin typeface="Times New Roman" panose="02020603050405020304" pitchFamily="18" charset="0"/>
              </a:rPr>
              <a:t>＋形容词＋</a:t>
            </a:r>
            <a:r>
              <a:rPr lang="en-US" altLang="zh-CN" sz="2800">
                <a:latin typeface="Times New Roman" panose="02020603050405020304" pitchFamily="18" charset="0"/>
              </a:rPr>
              <a:t>that </a:t>
            </a:r>
            <a:r>
              <a:rPr lang="zh-CN" altLang="en-US" sz="2800">
                <a:latin typeface="Times New Roman" panose="02020603050405020304" pitchFamily="18" charset="0"/>
              </a:rPr>
              <a:t>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am sorry that you missed the last bus.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</a:t>
            </a:r>
            <a:r>
              <a:rPr lang="en-US" altLang="zh-CN" sz="2800">
                <a:latin typeface="Times New Roman" panose="02020603050405020304" pitchFamily="18" charset="0"/>
              </a:rPr>
              <a:t>if/whether</a:t>
            </a:r>
            <a:r>
              <a:rPr lang="zh-CN" altLang="en-US" sz="2800">
                <a:latin typeface="Times New Roman" panose="02020603050405020304" pitchFamily="18" charset="0"/>
              </a:rPr>
              <a:t>＋宾语从句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wonder if/whether you can afford the car.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主语＋谓语动词＋疑问词＋宾语从句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What don’t know what time it is.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103" y="1246505"/>
            <a:ext cx="7273925" cy="525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40055" y="786130"/>
            <a:ext cx="8263255" cy="4603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B1</a:t>
            </a:r>
            <a:r>
              <a:rPr kumimoji="0" lang="zh-CN" altLang="en-US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Complete the object clauses with the words from the box.</a:t>
            </a:r>
            <a:endParaRPr kumimoji="0" lang="zh-CN" altLang="zh-CN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340" name="AutoShape 2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1" name="AutoShape 3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48052" y="2578750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why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48434" y="3040643"/>
            <a:ext cx="95410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where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987824" y="3501901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how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21070" y="3963794"/>
            <a:ext cx="78258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83372" y="4684509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who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632229" y="5145767"/>
            <a:ext cx="85151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76575" y="5607660"/>
            <a:ext cx="93647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which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470433" y="5933028"/>
            <a:ext cx="117532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whether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" y="1144905"/>
            <a:ext cx="8663940" cy="55835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21"/>
          <p:cNvSpPr>
            <a:spLocks noChangeArrowheads="1"/>
          </p:cNvSpPr>
          <p:nvPr/>
        </p:nvSpPr>
        <p:spPr bwMode="auto">
          <a:xfrm>
            <a:off x="675640" y="635635"/>
            <a:ext cx="7632700" cy="4603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B2</a:t>
            </a:r>
            <a:r>
              <a: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Put the words in the correct order to make meaningful sentences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 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7584" y="2276872"/>
            <a:ext cx="563930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asked me how I dealt with peer pressure.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55576" y="3284984"/>
            <a:ext cx="596509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says that my lifestyle is not healthy enough.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27584" y="4221088"/>
            <a:ext cx="518045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wonders how I take care of my body.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584" y="5157192"/>
            <a:ext cx="710143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have learnt that laughter is a good medicine for stress.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55576" y="6093296"/>
            <a:ext cx="666240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believes that it is important to eat a healthy diet.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占位符 21506"/>
          <p:cNvSpPr>
            <a:spLocks noGrp="1"/>
          </p:cNvSpPr>
          <p:nvPr>
            <p:ph type="body" idx="1"/>
          </p:nvPr>
        </p:nvSpPr>
        <p:spPr>
          <a:xfrm>
            <a:off x="533400" y="609600"/>
            <a:ext cx="8077200" cy="571500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一、用连接词</a:t>
            </a:r>
            <a:r>
              <a:rPr lang="en-US" altLang="zh-CN" sz="2800" b="1">
                <a:latin typeface="Times New Roman" panose="02020603050405020304" pitchFamily="18" charset="0"/>
              </a:rPr>
              <a:t>if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whether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what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who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whose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which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where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when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why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how</a:t>
            </a:r>
            <a:r>
              <a:rPr lang="zh-CN" altLang="en-US" sz="2800" b="1" dirty="0">
                <a:latin typeface="Times New Roman" panose="02020603050405020304" pitchFamily="18" charset="0"/>
              </a:rPr>
              <a:t>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— Do you know ______ he didn’t come to the party?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 don’t know. Maybe he was ill.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Could you tell me ______ the girl is under the tree?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I’m looking for </a:t>
            </a:r>
            <a:r>
              <a:rPr lang="en-US" altLang="zh-CN" sz="2800" err="1">
                <a:latin typeface="Times New Roman" panose="02020603050405020304" pitchFamily="18" charset="0"/>
              </a:rPr>
              <a:t>Mr</a:t>
            </a:r>
            <a:r>
              <a:rPr lang="en-US" altLang="zh-CN" sz="2800">
                <a:latin typeface="Times New Roman" panose="02020603050405020304" pitchFamily="18" charset="0"/>
              </a:rPr>
              <a:t> White. Do you know ______ he is?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— He wanted to know __________ you wanted to go fishing with him.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 promised to go.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1509" name="矩形 21508"/>
          <p:cNvSpPr/>
          <p:nvPr/>
        </p:nvSpPr>
        <p:spPr>
          <a:xfrm>
            <a:off x="3519805" y="1569720"/>
            <a:ext cx="8175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why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矩形 21509"/>
          <p:cNvSpPr/>
          <p:nvPr/>
        </p:nvSpPr>
        <p:spPr>
          <a:xfrm>
            <a:off x="3733800" y="2682875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who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矩形 21510"/>
          <p:cNvSpPr/>
          <p:nvPr/>
        </p:nvSpPr>
        <p:spPr>
          <a:xfrm>
            <a:off x="6813550" y="3094990"/>
            <a:ext cx="1155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where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矩形 21511"/>
          <p:cNvSpPr/>
          <p:nvPr/>
        </p:nvSpPr>
        <p:spPr>
          <a:xfrm>
            <a:off x="4208145" y="3924935"/>
            <a:ext cx="1925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if / whether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0" grpId="0"/>
      <p:bldP spid="21511" grpId="0"/>
      <p:bldP spid="215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609600" y="685800"/>
            <a:ext cx="8001000" cy="5440363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These rules tell us ______ a sentence is broken down into phrases.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I can’t say ______ he will come to help us or not.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I will never forget ______ you’ve done for the poor children.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— Could you tell me ______ we will have the party?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On Saturday evening.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— I’m wondering ______ digital camera it is.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It may be Lucy’s.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3735705" y="6858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2514654" y="1821674"/>
            <a:ext cx="14525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whether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矩形 22534"/>
          <p:cNvSpPr/>
          <p:nvPr/>
        </p:nvSpPr>
        <p:spPr>
          <a:xfrm>
            <a:off x="3735705" y="2438400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6" name="矩形 22535"/>
          <p:cNvSpPr/>
          <p:nvPr/>
        </p:nvSpPr>
        <p:spPr>
          <a:xfrm>
            <a:off x="4191635" y="3505200"/>
            <a:ext cx="1036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when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7" name="矩形 22536"/>
          <p:cNvSpPr/>
          <p:nvPr/>
        </p:nvSpPr>
        <p:spPr>
          <a:xfrm>
            <a:off x="3735705" y="4695825"/>
            <a:ext cx="12144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whose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  <p:bldP spid="225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xfrm>
            <a:off x="457200" y="685800"/>
            <a:ext cx="8229600" cy="5486400"/>
          </a:xfrm>
        </p:spPr>
        <p:txBody>
          <a:bodyPr/>
          <a:lstStyle/>
          <a:p>
            <a:pPr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二、选择最佳答案填空。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)1. — Hi, Jimmy. Here is a letter for you.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— Thanks. I wonder 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who was the letter from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who was from the letter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who the letter was from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who from the letter was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)2. Does anybody know if ____ to Guangzhou next Sunday morning?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is there a flight		B. there is a flight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there was a flight	D. was there a flight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685800" y="1168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685800" y="42164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533400" y="914400"/>
            <a:ext cx="8077200" cy="5211763"/>
          </a:xfrm>
        </p:spPr>
        <p:txBody>
          <a:bodyPr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)3. Our teacher said that the Moon ____ around the Earth.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go 				B. went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has gone 			D. goes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)4. The Physics problem is so difficult. Could you tell me ____?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how to do it 		B. how to do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what to do it 		D. why to do it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4581" name="矩形 24580"/>
          <p:cNvSpPr/>
          <p:nvPr/>
        </p:nvSpPr>
        <p:spPr>
          <a:xfrm>
            <a:off x="762000" y="10160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矩形 24581"/>
          <p:cNvSpPr/>
          <p:nvPr/>
        </p:nvSpPr>
        <p:spPr>
          <a:xfrm>
            <a:off x="685800" y="33020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>
          <a:xfrm>
            <a:off x="533400" y="762000"/>
            <a:ext cx="8077200" cy="5562600"/>
          </a:xfrm>
        </p:spPr>
        <p:txBody>
          <a:bodyPr/>
          <a:lstStyle/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)5. — Excuse me, do you know ____?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— About 10 minutes’ walk.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where is the bookshop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how to get to the bookshop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how far the bookshop is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where the bookshop is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)6. — Tell me 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— Well, she failed the exam.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what is her	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what does she like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what the matter is with her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what is wrong with her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5605" name="矩形 25604"/>
          <p:cNvSpPr/>
          <p:nvPr/>
        </p:nvSpPr>
        <p:spPr>
          <a:xfrm>
            <a:off x="762000" y="711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6" name="矩形 25605"/>
          <p:cNvSpPr/>
          <p:nvPr/>
        </p:nvSpPr>
        <p:spPr>
          <a:xfrm>
            <a:off x="762000" y="36830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077200" cy="5287963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)7. John, do you know ____ tomorrow?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how we will go there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what will we do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where we went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when will we start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)8. — I’m not sure ____. Can you tell 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 — At 2:00 p.m.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where the meeting will be held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when the meeting will begin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where will the meeting be held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when will the meeting begin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685800" y="7874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0" name="矩形 26629"/>
          <p:cNvSpPr/>
          <p:nvPr/>
        </p:nvSpPr>
        <p:spPr>
          <a:xfrm>
            <a:off x="609600" y="3149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7_流畅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CC2"/>
      </a:accent6>
      <a:hlink>
        <a:srgbClr val="E2D700"/>
      </a:hlink>
      <a:folHlink>
        <a:srgbClr val="85DFD0"/>
      </a:folHlink>
    </a:clrScheme>
    <a:fontScheme name="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CC2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6106</Words>
  <Application>WPS 演示</Application>
  <PresentationFormat>全屏显示(4:3)</PresentationFormat>
  <Paragraphs>364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Arial</vt:lpstr>
      <vt:lpstr>宋体</vt:lpstr>
      <vt:lpstr>Wingdings</vt:lpstr>
      <vt:lpstr>Comic Sans MS</vt:lpstr>
      <vt:lpstr>Wingdings 2</vt:lpstr>
      <vt:lpstr>Times New Roman</vt:lpstr>
      <vt:lpstr>微软雅黑</vt:lpstr>
      <vt:lpstr>Bodoni MT Black</vt:lpstr>
      <vt:lpstr>Constantia</vt:lpstr>
      <vt:lpstr>Arial Unicode MS</vt:lpstr>
      <vt:lpstr>Calibri</vt:lpstr>
      <vt:lpstr>7_流畅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根据括号中的形容词，运用“形容词+名词性从句”的结构，以第一人称改写句子。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宾语从句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英语周报</dc:creator>
  <cp:lastModifiedBy>Administrator</cp:lastModifiedBy>
  <cp:revision>44</cp:revision>
  <dcterms:created xsi:type="dcterms:W3CDTF">2014-11-16T09:17:00Z</dcterms:created>
  <dcterms:modified xsi:type="dcterms:W3CDTF">2020-11-25T06:40:37Z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2052-11.1.0.10132</vt:lpwstr>
  </property>
</Properties>
</file>