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68" r:id="rId16"/>
    <p:sldId id="269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582" y="-102"/>
      </p:cViewPr>
      <p:guideLst>
        <p:guide orient="horz" pos="213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0.wmf"/></Relationships>
</file>

<file path=ppt/drawings/_rels/vmlDrawing10.vml.rels><?xml version="1.0" encoding="UTF-8" standalone="yes"?>
<Relationships xmlns="http://schemas.openxmlformats.org/package/2006/relationships"><Relationship Id="rId5" Type="http://schemas.openxmlformats.org/officeDocument/2006/relationships/image" Target="../media/image23.wmf"/><Relationship Id="rId4" Type="http://schemas.openxmlformats.org/officeDocument/2006/relationships/image" Target="../media/image22.wmf"/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2.wmf"/><Relationship Id="rId7" Type="http://schemas.openxmlformats.org/officeDocument/2006/relationships/image" Target="../media/image5.wmf"/><Relationship Id="rId6" Type="http://schemas.openxmlformats.org/officeDocument/2006/relationships/oleObject" Target="../embeddings/oleObject6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5.bin"/><Relationship Id="rId3" Type="http://schemas.openxmlformats.org/officeDocument/2006/relationships/image" Target="../media/image3.wmf"/><Relationship Id="rId2" Type="http://schemas.openxmlformats.org/officeDocument/2006/relationships/oleObject" Target="../embeddings/oleObject4.bin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13.x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2.wmf"/><Relationship Id="rId3" Type="http://schemas.openxmlformats.org/officeDocument/2006/relationships/image" Target="../media/image6.wmf"/><Relationship Id="rId2" Type="http://schemas.openxmlformats.org/officeDocument/2006/relationships/oleObject" Target="../embeddings/oleObject8.bin"/><Relationship Id="rId1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13.x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1.bin"/><Relationship Id="rId3" Type="http://schemas.openxmlformats.org/officeDocument/2006/relationships/image" Target="../media/image2.wmf"/><Relationship Id="rId2" Type="http://schemas.openxmlformats.org/officeDocument/2006/relationships/image" Target="../media/image8.wmf"/><Relationship Id="rId1" Type="http://schemas.openxmlformats.org/officeDocument/2006/relationships/oleObject" Target="../embeddings/oleObject10.bin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wmf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2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6.vml"/><Relationship Id="rId8" Type="http://schemas.openxmlformats.org/officeDocument/2006/relationships/slideLayout" Target="../slideLayouts/slideLayout4.xml"/><Relationship Id="rId7" Type="http://schemas.openxmlformats.org/officeDocument/2006/relationships/image" Target="../media/image12.wmf"/><Relationship Id="rId6" Type="http://schemas.openxmlformats.org/officeDocument/2006/relationships/oleObject" Target="../embeddings/oleObject15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4.bin"/><Relationship Id="rId3" Type="http://schemas.openxmlformats.org/officeDocument/2006/relationships/image" Target="../media/image2.wmf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13.x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7.bin"/><Relationship Id="rId3" Type="http://schemas.openxmlformats.org/officeDocument/2006/relationships/image" Target="../media/image2.wmf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6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16.w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2.wmf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0.bin"/><Relationship Id="rId3" Type="http://schemas.openxmlformats.org/officeDocument/2006/relationships/image" Target="../media/image14.wmf"/><Relationship Id="rId2" Type="http://schemas.openxmlformats.org/officeDocument/2006/relationships/oleObject" Target="../embeddings/oleObject19.bin"/><Relationship Id="rId10" Type="http://schemas.openxmlformats.org/officeDocument/2006/relationships/vmlDrawing" Target="../drawings/vmlDrawing8.vml"/><Relationship Id="rId1" Type="http://schemas.openxmlformats.org/officeDocument/2006/relationships/oleObject" Target="../embeddings/oleObject18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8.wmf"/><Relationship Id="rId7" Type="http://schemas.openxmlformats.org/officeDocument/2006/relationships/oleObject" Target="../embeddings/oleObject25.bin"/><Relationship Id="rId6" Type="http://schemas.openxmlformats.org/officeDocument/2006/relationships/image" Target="../media/image2.wmf"/><Relationship Id="rId5" Type="http://schemas.openxmlformats.org/officeDocument/2006/relationships/image" Target="../media/image17.wmf"/><Relationship Id="rId4" Type="http://schemas.openxmlformats.org/officeDocument/2006/relationships/oleObject" Target="../embeddings/oleObject24.bin"/><Relationship Id="rId3" Type="http://schemas.openxmlformats.org/officeDocument/2006/relationships/image" Target="../media/image10.wmf"/><Relationship Id="rId2" Type="http://schemas.openxmlformats.org/officeDocument/2006/relationships/oleObject" Target="../embeddings/oleObject23.bin"/><Relationship Id="rId10" Type="http://schemas.openxmlformats.org/officeDocument/2006/relationships/vmlDrawing" Target="../drawings/vmlDrawing9.vml"/><Relationship Id="rId1" Type="http://schemas.openxmlformats.org/officeDocument/2006/relationships/oleObject" Target="../embeddings/oleObject22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wmf"/><Relationship Id="rId8" Type="http://schemas.openxmlformats.org/officeDocument/2006/relationships/oleObject" Target="../embeddings/oleObject29.bin"/><Relationship Id="rId7" Type="http://schemas.openxmlformats.org/officeDocument/2006/relationships/image" Target="../media/image21.wmf"/><Relationship Id="rId6" Type="http://schemas.openxmlformats.org/officeDocument/2006/relationships/oleObject" Target="../embeddings/oleObject28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7.bin"/><Relationship Id="rId3" Type="http://schemas.openxmlformats.org/officeDocument/2006/relationships/image" Target="../media/image19.wmf"/><Relationship Id="rId2" Type="http://schemas.openxmlformats.org/officeDocument/2006/relationships/oleObject" Target="../embeddings/oleObject26.bin"/><Relationship Id="rId13" Type="http://schemas.openxmlformats.org/officeDocument/2006/relationships/vmlDrawing" Target="../drawings/vmlDrawing10.vml"/><Relationship Id="rId12" Type="http://schemas.openxmlformats.org/officeDocument/2006/relationships/slideLayout" Target="../slideLayouts/slideLayout14.xml"/><Relationship Id="rId11" Type="http://schemas.openxmlformats.org/officeDocument/2006/relationships/image" Target="../media/image23.wmf"/><Relationship Id="rId10" Type="http://schemas.openxmlformats.org/officeDocument/2006/relationships/oleObject" Target="../embeddings/oleObject30.bin"/><Relationship Id="rId1" Type="http://schemas.openxmlformats.org/officeDocument/2006/relationships/image" Target="../media/image2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GIF"/><Relationship Id="rId1" Type="http://schemas.openxmlformats.org/officeDocument/2006/relationships/hyperlink" Target="file:///C:\Documents%20and%20Settings\Owner\&#26700;&#38754;\&#24179;&#38754;&#30452;&#35282;&#22352;&#26631;&#31995;\&#35838;&#20214;\&#19971;&#24180;&#32423;&#65288;&#19979;&#65289;\&#31532;&#20845;&#31456;\&#36816;&#21160;&#28857;P.gsp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1.vml"/><Relationship Id="rId8" Type="http://schemas.openxmlformats.org/officeDocument/2006/relationships/slideLayout" Target="../slideLayouts/slideLayout15.xml"/><Relationship Id="rId7" Type="http://schemas.openxmlformats.org/officeDocument/2006/relationships/oleObject" Target="../embeddings/oleObject36.bin"/><Relationship Id="rId6" Type="http://schemas.openxmlformats.org/officeDocument/2006/relationships/oleObject" Target="../embeddings/oleObject35.bin"/><Relationship Id="rId5" Type="http://schemas.openxmlformats.org/officeDocument/2006/relationships/oleObject" Target="../embeddings/oleObject34.bin"/><Relationship Id="rId4" Type="http://schemas.openxmlformats.org/officeDocument/2006/relationships/oleObject" Target="../embeddings/oleObject33.bin"/><Relationship Id="rId3" Type="http://schemas.openxmlformats.org/officeDocument/2006/relationships/oleObject" Target="../embeddings/oleObject32.bin"/><Relationship Id="rId2" Type="http://schemas.openxmlformats.org/officeDocument/2006/relationships/image" Target="../media/image26.wmf"/><Relationship Id="rId1" Type="http://schemas.openxmlformats.org/officeDocument/2006/relationships/oleObject" Target="../embeddings/oleObject31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2.vml"/><Relationship Id="rId4" Type="http://schemas.openxmlformats.org/officeDocument/2006/relationships/slideLayout" Target="../slideLayouts/slideLayout15.xml"/><Relationship Id="rId3" Type="http://schemas.openxmlformats.org/officeDocument/2006/relationships/oleObject" Target="../embeddings/oleObject38.bin"/><Relationship Id="rId2" Type="http://schemas.openxmlformats.org/officeDocument/2006/relationships/image" Target="../media/image26.wmf"/><Relationship Id="rId1" Type="http://schemas.openxmlformats.org/officeDocument/2006/relationships/oleObject" Target="../embeddings/oleObject37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3.vml"/><Relationship Id="rId6" Type="http://schemas.openxmlformats.org/officeDocument/2006/relationships/slideLayout" Target="../slideLayouts/slideLayout15.xml"/><Relationship Id="rId5" Type="http://schemas.openxmlformats.org/officeDocument/2006/relationships/oleObject" Target="../embeddings/oleObject42.bin"/><Relationship Id="rId4" Type="http://schemas.openxmlformats.org/officeDocument/2006/relationships/oleObject" Target="../embeddings/oleObject41.bin"/><Relationship Id="rId3" Type="http://schemas.openxmlformats.org/officeDocument/2006/relationships/oleObject" Target="../embeddings/oleObject40.bin"/><Relationship Id="rId2" Type="http://schemas.openxmlformats.org/officeDocument/2006/relationships/image" Target="../media/image26.wmf"/><Relationship Id="rId1" Type="http://schemas.openxmlformats.org/officeDocument/2006/relationships/oleObject" Target="../embeddings/oleObject39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4.vml"/><Relationship Id="rId8" Type="http://schemas.openxmlformats.org/officeDocument/2006/relationships/slideLayout" Target="../slideLayouts/slideLayout15.xml"/><Relationship Id="rId7" Type="http://schemas.openxmlformats.org/officeDocument/2006/relationships/oleObject" Target="../embeddings/oleObject48.bin"/><Relationship Id="rId6" Type="http://schemas.openxmlformats.org/officeDocument/2006/relationships/oleObject" Target="../embeddings/oleObject47.bin"/><Relationship Id="rId5" Type="http://schemas.openxmlformats.org/officeDocument/2006/relationships/oleObject" Target="../embeddings/oleObject46.bin"/><Relationship Id="rId4" Type="http://schemas.openxmlformats.org/officeDocument/2006/relationships/oleObject" Target="../embeddings/oleObject45.bin"/><Relationship Id="rId3" Type="http://schemas.openxmlformats.org/officeDocument/2006/relationships/oleObject" Target="../embeddings/oleObject44.bin"/><Relationship Id="rId2" Type="http://schemas.openxmlformats.org/officeDocument/2006/relationships/image" Target="../media/image26.wmf"/><Relationship Id="rId1" Type="http://schemas.openxmlformats.org/officeDocument/2006/relationships/oleObject" Target="../embeddings/oleObject4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标题 2049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8220075" cy="1470025"/>
          </a:xfrm>
          <a:ln/>
        </p:spPr>
        <p:txBody>
          <a:bodyPr anchor="ctr"/>
          <a:p>
            <a:pPr defTabSz="914400">
              <a:buSzPct val="100000"/>
            </a:pPr>
            <a:r>
              <a:rPr lang="zh-CN" altLang="en-US" sz="4400" kern="1200" baseline="0" dirty="0">
                <a:solidFill>
                  <a:srgbClr val="CC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平面直角坐标系中的面积的求法</a:t>
            </a:r>
            <a:endParaRPr lang="zh-CN" altLang="en-US" sz="4400" kern="1200" baseline="0" dirty="0">
              <a:solidFill>
                <a:srgbClr val="CC33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1" name="副标题 205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r>
              <a:rPr lang="en-US" altLang="zh-CN" sz="3200" kern="1200" baseline="0" dirty="0">
                <a:solidFill>
                  <a:srgbClr val="CC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</a:t>
            </a:r>
            <a:endParaRPr lang="zh-CN" altLang="en-US" sz="3200" kern="1200" baseline="0" dirty="0">
              <a:solidFill>
                <a:srgbClr val="CC33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文本框 3073"/>
          <p:cNvSpPr txBox="1"/>
          <p:nvPr/>
        </p:nvSpPr>
        <p:spPr>
          <a:xfrm>
            <a:off x="1763713" y="908050"/>
            <a:ext cx="70564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如图（</a:t>
            </a:r>
            <a:r>
              <a:rPr lang="en-US" altLang="zh-CN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0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AOB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的面积是多少？</a:t>
            </a:r>
            <a:endParaRPr lang="zh-CN" altLang="en-US" sz="3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5" name="文本框 3074"/>
          <p:cNvSpPr txBox="1"/>
          <p:nvPr/>
        </p:nvSpPr>
        <p:spPr>
          <a:xfrm>
            <a:off x="179388" y="836613"/>
            <a:ext cx="1439862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500" b="1" dirty="0">
                <a:solidFill>
                  <a:srgbClr val="0000FF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2800" b="1">
                <a:solidFill>
                  <a:srgbClr val="0000FF"/>
                </a:solidFill>
                <a:latin typeface="Verdana" panose="020B0604030504040204" pitchFamily="34" charset="0"/>
              </a:rPr>
              <a:t>1</a:t>
            </a:r>
            <a:endParaRPr lang="en-US" altLang="zh-CN" sz="2800" b="1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sp>
        <p:nvSpPr>
          <p:cNvPr id="3076" name="文本框 3075"/>
          <p:cNvSpPr txBox="1"/>
          <p:nvPr/>
        </p:nvSpPr>
        <p:spPr>
          <a:xfrm>
            <a:off x="2179638" y="19891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7" name="文本框 3076"/>
          <p:cNvSpPr txBox="1"/>
          <p:nvPr/>
        </p:nvSpPr>
        <p:spPr>
          <a:xfrm>
            <a:off x="2195513" y="5321300"/>
            <a:ext cx="4127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5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8" name="直接连接符 3077"/>
          <p:cNvSpPr/>
          <p:nvPr/>
        </p:nvSpPr>
        <p:spPr>
          <a:xfrm>
            <a:off x="1835150" y="5324475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79" name="直接连接符 3078"/>
          <p:cNvSpPr/>
          <p:nvPr/>
        </p:nvSpPr>
        <p:spPr>
          <a:xfrm flipV="1">
            <a:off x="2605088" y="207010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80" name="文本框 3079"/>
          <p:cNvSpPr txBox="1"/>
          <p:nvPr/>
        </p:nvSpPr>
        <p:spPr>
          <a:xfrm>
            <a:off x="6078538" y="5435600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1" name="矩形 3080"/>
          <p:cNvSpPr/>
          <p:nvPr/>
        </p:nvSpPr>
        <p:spPr>
          <a:xfrm>
            <a:off x="3275013" y="5873750"/>
            <a:ext cx="13684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2" name="文本框 3081"/>
          <p:cNvSpPr txBox="1"/>
          <p:nvPr/>
        </p:nvSpPr>
        <p:spPr>
          <a:xfrm>
            <a:off x="5292725" y="4724400"/>
            <a:ext cx="360363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3" name="文本框 3082"/>
          <p:cNvSpPr txBox="1"/>
          <p:nvPr/>
        </p:nvSpPr>
        <p:spPr>
          <a:xfrm>
            <a:off x="2700338" y="2636838"/>
            <a:ext cx="39528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4" name="文本框 3083"/>
          <p:cNvSpPr txBox="1"/>
          <p:nvPr/>
        </p:nvSpPr>
        <p:spPr>
          <a:xfrm>
            <a:off x="2339975" y="222250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5" name="文本框 3084"/>
          <p:cNvSpPr txBox="1"/>
          <p:nvPr/>
        </p:nvSpPr>
        <p:spPr>
          <a:xfrm>
            <a:off x="3132138" y="531812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6" name="矩形 3085"/>
          <p:cNvSpPr/>
          <p:nvPr/>
        </p:nvSpPr>
        <p:spPr>
          <a:xfrm>
            <a:off x="5580063" y="4724400"/>
            <a:ext cx="9175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(4,0)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7" name="直接连接符 3086"/>
          <p:cNvSpPr/>
          <p:nvPr/>
        </p:nvSpPr>
        <p:spPr>
          <a:xfrm>
            <a:off x="2627313" y="5321300"/>
            <a:ext cx="2808287" cy="0"/>
          </a:xfrm>
          <a:prstGeom prst="line">
            <a:avLst/>
          </a:prstGeom>
          <a:ln w="508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88" name="直接连接符 3087"/>
          <p:cNvSpPr/>
          <p:nvPr/>
        </p:nvSpPr>
        <p:spPr>
          <a:xfrm>
            <a:off x="2627313" y="3141663"/>
            <a:ext cx="2808287" cy="2159000"/>
          </a:xfrm>
          <a:prstGeom prst="line">
            <a:avLst/>
          </a:prstGeom>
          <a:ln w="57150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89" name="文本框 3088"/>
          <p:cNvSpPr txBox="1"/>
          <p:nvPr/>
        </p:nvSpPr>
        <p:spPr>
          <a:xfrm>
            <a:off x="3132138" y="2598738"/>
            <a:ext cx="8667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(0,3)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90" name="直接连接符 3089"/>
          <p:cNvSpPr/>
          <p:nvPr/>
        </p:nvSpPr>
        <p:spPr>
          <a:xfrm>
            <a:off x="2627313" y="3141663"/>
            <a:ext cx="0" cy="2159000"/>
          </a:xfrm>
          <a:prstGeom prst="line">
            <a:avLst/>
          </a:prstGeom>
          <a:ln w="57150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83" grpId="0"/>
      <p:bldP spid="3086" grpId="0"/>
      <p:bldP spid="308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文本框 4097"/>
          <p:cNvSpPr txBox="1"/>
          <p:nvPr/>
        </p:nvSpPr>
        <p:spPr>
          <a:xfrm>
            <a:off x="1763713" y="908050"/>
            <a:ext cx="70564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如图（</a:t>
            </a:r>
            <a:r>
              <a:rPr lang="en-US" altLang="zh-CN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0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AOB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的面积是多少？</a:t>
            </a:r>
            <a:endParaRPr lang="zh-CN" altLang="en-US" sz="3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9" name="文本框 4098"/>
          <p:cNvSpPr txBox="1"/>
          <p:nvPr/>
        </p:nvSpPr>
        <p:spPr>
          <a:xfrm>
            <a:off x="250825" y="908050"/>
            <a:ext cx="1439863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500" b="1" dirty="0">
                <a:solidFill>
                  <a:srgbClr val="0000FF"/>
                </a:solidFill>
                <a:latin typeface="Verdana" panose="020B0604030504040204" pitchFamily="34" charset="0"/>
              </a:rPr>
              <a:t>问题</a:t>
            </a:r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</a:rPr>
              <a:t>２</a:t>
            </a:r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sp>
        <p:nvSpPr>
          <p:cNvPr id="4100" name="文本框 4099"/>
          <p:cNvSpPr txBox="1"/>
          <p:nvPr/>
        </p:nvSpPr>
        <p:spPr>
          <a:xfrm>
            <a:off x="2179638" y="19891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1" name="文本框 4100"/>
          <p:cNvSpPr txBox="1"/>
          <p:nvPr/>
        </p:nvSpPr>
        <p:spPr>
          <a:xfrm>
            <a:off x="2195513" y="5321300"/>
            <a:ext cx="4127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5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2" name="直接连接符 4101"/>
          <p:cNvSpPr/>
          <p:nvPr/>
        </p:nvSpPr>
        <p:spPr>
          <a:xfrm>
            <a:off x="1835150" y="5324475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3" name="直接连接符 4102"/>
          <p:cNvSpPr/>
          <p:nvPr/>
        </p:nvSpPr>
        <p:spPr>
          <a:xfrm flipV="1">
            <a:off x="2605088" y="207010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4" name="文本框 4103"/>
          <p:cNvSpPr txBox="1"/>
          <p:nvPr/>
        </p:nvSpPr>
        <p:spPr>
          <a:xfrm>
            <a:off x="6078538" y="5435600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5" name="矩形 4104"/>
          <p:cNvSpPr/>
          <p:nvPr/>
        </p:nvSpPr>
        <p:spPr>
          <a:xfrm>
            <a:off x="3275013" y="5873750"/>
            <a:ext cx="13684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6" name="直接连接符 4105"/>
          <p:cNvSpPr/>
          <p:nvPr/>
        </p:nvSpPr>
        <p:spPr>
          <a:xfrm rot="21540000">
            <a:off x="4703763" y="3186113"/>
            <a:ext cx="714375" cy="2132012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7" name="直接连接符 4106"/>
          <p:cNvSpPr/>
          <p:nvPr/>
        </p:nvSpPr>
        <p:spPr>
          <a:xfrm rot="21480000" flipV="1">
            <a:off x="2603500" y="3251200"/>
            <a:ext cx="2160588" cy="201612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8" name="文本框 4107"/>
          <p:cNvSpPr txBox="1"/>
          <p:nvPr/>
        </p:nvSpPr>
        <p:spPr>
          <a:xfrm>
            <a:off x="5364163" y="4684713"/>
            <a:ext cx="360362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9" name="文本框 4108"/>
          <p:cNvSpPr txBox="1"/>
          <p:nvPr/>
        </p:nvSpPr>
        <p:spPr>
          <a:xfrm>
            <a:off x="4500563" y="2636838"/>
            <a:ext cx="39528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10" name="文本框 4109"/>
          <p:cNvSpPr txBox="1"/>
          <p:nvPr/>
        </p:nvSpPr>
        <p:spPr>
          <a:xfrm>
            <a:off x="2339975" y="222250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11" name="文本框 4110"/>
          <p:cNvSpPr txBox="1"/>
          <p:nvPr/>
        </p:nvSpPr>
        <p:spPr>
          <a:xfrm>
            <a:off x="3132138" y="531812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12" name="矩形 4111"/>
          <p:cNvSpPr/>
          <p:nvPr/>
        </p:nvSpPr>
        <p:spPr>
          <a:xfrm>
            <a:off x="4932363" y="2636838"/>
            <a:ext cx="1079500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(3,3)</a:t>
            </a:r>
            <a:endParaRPr lang="en-US" altLang="zh-CN" sz="25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4113" name="矩形 4112"/>
          <p:cNvSpPr/>
          <p:nvPr/>
        </p:nvSpPr>
        <p:spPr>
          <a:xfrm>
            <a:off x="5651500" y="4724400"/>
            <a:ext cx="9175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</a:rPr>
              <a:t>(4,0)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14" name="直接连接符 4113"/>
          <p:cNvSpPr/>
          <p:nvPr/>
        </p:nvSpPr>
        <p:spPr>
          <a:xfrm>
            <a:off x="2627313" y="5300663"/>
            <a:ext cx="2808287" cy="0"/>
          </a:xfrm>
          <a:prstGeom prst="line">
            <a:avLst/>
          </a:prstGeom>
          <a:ln w="508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15" name="直接连接符 4114"/>
          <p:cNvSpPr/>
          <p:nvPr/>
        </p:nvSpPr>
        <p:spPr>
          <a:xfrm>
            <a:off x="4716463" y="3213100"/>
            <a:ext cx="0" cy="2087563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8" grpId="0"/>
      <p:bldP spid="4109" grpId="0"/>
      <p:bldP spid="4112" grpId="0"/>
      <p:bldP spid="41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直接连接符 5121"/>
          <p:cNvSpPr/>
          <p:nvPr/>
        </p:nvSpPr>
        <p:spPr>
          <a:xfrm flipH="1">
            <a:off x="5867400" y="1125538"/>
            <a:ext cx="1752600" cy="16002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3" name="直接连接符 5122"/>
          <p:cNvSpPr/>
          <p:nvPr/>
        </p:nvSpPr>
        <p:spPr>
          <a:xfrm>
            <a:off x="5867400" y="2770188"/>
            <a:ext cx="22098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4" name="直接连接符 5123"/>
          <p:cNvSpPr/>
          <p:nvPr/>
        </p:nvSpPr>
        <p:spPr>
          <a:xfrm>
            <a:off x="7620000" y="1147763"/>
            <a:ext cx="457200" cy="16002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5125" name="组合 5124"/>
          <p:cNvGrpSpPr/>
          <p:nvPr/>
        </p:nvGrpSpPr>
        <p:grpSpPr>
          <a:xfrm>
            <a:off x="5508625" y="2708275"/>
            <a:ext cx="3429000" cy="296863"/>
            <a:chOff x="1887" y="2666"/>
            <a:chExt cx="3679" cy="233"/>
          </a:xfrm>
        </p:grpSpPr>
        <p:grpSp>
          <p:nvGrpSpPr>
            <p:cNvPr id="5126" name="组合 5125"/>
            <p:cNvGrpSpPr/>
            <p:nvPr/>
          </p:nvGrpSpPr>
          <p:grpSpPr>
            <a:xfrm>
              <a:off x="1887" y="2666"/>
              <a:ext cx="3579" cy="79"/>
              <a:chOff x="1887" y="2666"/>
              <a:chExt cx="3579" cy="79"/>
            </a:xfrm>
          </p:grpSpPr>
          <p:sp>
            <p:nvSpPr>
              <p:cNvPr id="5127" name="直接连接符 5126"/>
              <p:cNvSpPr/>
              <p:nvPr/>
            </p:nvSpPr>
            <p:spPr>
              <a:xfrm>
                <a:off x="1887" y="2709"/>
                <a:ext cx="3578" cy="0"/>
              </a:xfrm>
              <a:prstGeom prst="line">
                <a:avLst/>
              </a:prstGeom>
              <a:ln w="28575" cap="sq" cmpd="sng">
                <a:solidFill>
                  <a:srgbClr val="CC3300"/>
                </a:solidFill>
                <a:prstDash val="solid"/>
                <a:headEnd type="none" w="sm" len="sm"/>
                <a:tailEnd type="triangle" w="sm" len="sm"/>
              </a:ln>
            </p:spPr>
          </p:sp>
          <p:sp>
            <p:nvSpPr>
              <p:cNvPr id="5128" name="等腰三角形 5127"/>
              <p:cNvSpPr/>
              <p:nvPr/>
            </p:nvSpPr>
            <p:spPr>
              <a:xfrm rot="5400000">
                <a:off x="5388" y="2667"/>
                <a:ext cx="79" cy="77"/>
              </a:xfrm>
              <a:prstGeom prst="triangle">
                <a:avLst>
                  <a:gd name="adj" fmla="val 50000"/>
                </a:avLst>
              </a:prstGeom>
              <a:solidFill>
                <a:srgbClr val="CC3300"/>
              </a:solidFill>
              <a:ln w="1270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aphicFrame>
          <p:nvGraphicFramePr>
            <p:cNvPr id="5129" name="对象 5128"/>
            <p:cNvGraphicFramePr/>
            <p:nvPr/>
          </p:nvGraphicFramePr>
          <p:xfrm>
            <a:off x="5376" y="2688"/>
            <a:ext cx="190" cy="2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1" imgW="114300" imgH="127000" progId="Equation.3">
                    <p:embed/>
                  </p:oleObj>
                </mc:Choice>
                <mc:Fallback>
                  <p:oleObj name="" r:id="rId1" imgW="114300" imgH="127000" progId="Equation.3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376" y="2688"/>
                          <a:ext cx="190" cy="21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130" name="组合 5129"/>
          <p:cNvGrpSpPr/>
          <p:nvPr/>
        </p:nvGrpSpPr>
        <p:grpSpPr>
          <a:xfrm>
            <a:off x="7308850" y="782638"/>
            <a:ext cx="95250" cy="2590800"/>
            <a:chOff x="3130" y="1263"/>
            <a:chExt cx="79" cy="2736"/>
          </a:xfrm>
        </p:grpSpPr>
        <p:sp>
          <p:nvSpPr>
            <p:cNvPr id="5131" name="直接连接符 5130"/>
            <p:cNvSpPr/>
            <p:nvPr/>
          </p:nvSpPr>
          <p:spPr>
            <a:xfrm flipV="1">
              <a:off x="3170" y="1303"/>
              <a:ext cx="0" cy="2696"/>
            </a:xfrm>
            <a:prstGeom prst="line">
              <a:avLst/>
            </a:prstGeom>
            <a:ln w="28575" cap="sq" cmpd="sng">
              <a:solidFill>
                <a:srgbClr val="CC3300"/>
              </a:solidFill>
              <a:prstDash val="solid"/>
              <a:headEnd type="none" w="sm" len="sm"/>
              <a:tailEnd type="triangle" w="sm" len="sm"/>
            </a:ln>
          </p:spPr>
        </p:sp>
        <p:sp>
          <p:nvSpPr>
            <p:cNvPr id="5132" name="等腰三角形 5131"/>
            <p:cNvSpPr/>
            <p:nvPr/>
          </p:nvSpPr>
          <p:spPr>
            <a:xfrm>
              <a:off x="3130" y="1263"/>
              <a:ext cx="79" cy="78"/>
            </a:xfrm>
            <a:prstGeom prst="triangle">
              <a:avLst>
                <a:gd name="adj" fmla="val 50000"/>
              </a:avLst>
            </a:prstGeom>
            <a:solidFill>
              <a:srgbClr val="CC3300"/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133" name="文本框 5132"/>
          <p:cNvSpPr txBox="1"/>
          <p:nvPr/>
        </p:nvSpPr>
        <p:spPr>
          <a:xfrm>
            <a:off x="7239000" y="287338"/>
            <a:ext cx="2540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</a:rPr>
              <a:t>y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5134" name="文本框 5133"/>
          <p:cNvSpPr txBox="1"/>
          <p:nvPr/>
        </p:nvSpPr>
        <p:spPr>
          <a:xfrm>
            <a:off x="7620000" y="82073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A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135" name="文本框 5134"/>
          <p:cNvSpPr txBox="1"/>
          <p:nvPr/>
        </p:nvSpPr>
        <p:spPr>
          <a:xfrm>
            <a:off x="5651500" y="263683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B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136" name="文本框 5135"/>
          <p:cNvSpPr txBox="1"/>
          <p:nvPr/>
        </p:nvSpPr>
        <p:spPr>
          <a:xfrm>
            <a:off x="7885113" y="263683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C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137" name="矩形 5136"/>
          <p:cNvSpPr/>
          <p:nvPr/>
        </p:nvSpPr>
        <p:spPr>
          <a:xfrm>
            <a:off x="0" y="0"/>
            <a:ext cx="5364163" cy="66294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457200" lvl="0" indent="-457200">
              <a:buNone/>
            </a:pPr>
            <a:r>
              <a:rPr lang="en-US" altLang="zh-CN" sz="2800" b="1">
                <a:solidFill>
                  <a:schemeClr val="tx2"/>
                </a:solidFill>
              </a:rPr>
              <a:t>  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练习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57200" lvl="0" indent="-457200">
              <a:buNone/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１．已知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A(1,4), </a:t>
            </a:r>
            <a:endParaRPr lang="en-US" altLang="zh-CN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57200" lvl="0" indent="-457200">
              <a:buNone/>
            </a:pP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B(-4,0),C(2,0). </a:t>
            </a:r>
            <a:endParaRPr lang="en-US" altLang="zh-CN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57200" lvl="0" indent="-457200">
              <a:buNone/>
            </a:pP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△ABC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的面积是＿＿＿．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57200" lvl="0" indent="-457200">
              <a:buNone/>
            </a:pPr>
            <a:endParaRPr lang="zh-CN" altLang="en-US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57200" lvl="0" indent="-457200">
              <a:buNone/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２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若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BC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的坐标不变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 </a:t>
            </a:r>
            <a:endParaRPr lang="en-US" altLang="zh-CN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57200" lvl="0" indent="-457200">
              <a:buNone/>
            </a:pP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△ABC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的面积为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6,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endParaRPr lang="en-US" altLang="zh-CN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57200" lvl="0" indent="-457200">
              <a:buNone/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的横坐标为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-1,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那么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57200" lvl="0" indent="-457200">
              <a:buNone/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的坐标为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__</a:t>
            </a:r>
            <a:r>
              <a:rPr lang="en-US" altLang="zh-CN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_.</a:t>
            </a:r>
            <a:endParaRPr lang="en-US" altLang="zh-CN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38" name="文本框 5137"/>
          <p:cNvSpPr txBox="1"/>
          <p:nvPr/>
        </p:nvSpPr>
        <p:spPr>
          <a:xfrm>
            <a:off x="2843213" y="1773238"/>
            <a:ext cx="762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12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139" name="直接连接符 5138"/>
          <p:cNvSpPr/>
          <p:nvPr/>
        </p:nvSpPr>
        <p:spPr>
          <a:xfrm>
            <a:off x="7596188" y="1268413"/>
            <a:ext cx="0" cy="1524000"/>
          </a:xfrm>
          <a:prstGeom prst="line">
            <a:avLst/>
          </a:prstGeom>
          <a:ln w="57150" cap="flat" cmpd="sng">
            <a:solidFill>
              <a:srgbClr val="CC0099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140" name="文本框 5139"/>
          <p:cNvSpPr txBox="1"/>
          <p:nvPr/>
        </p:nvSpPr>
        <p:spPr>
          <a:xfrm>
            <a:off x="6948488" y="263683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O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141" name="矩形 5140"/>
          <p:cNvSpPr/>
          <p:nvPr/>
        </p:nvSpPr>
        <p:spPr>
          <a:xfrm>
            <a:off x="7924800" y="744538"/>
            <a:ext cx="8112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FF00FF"/>
                </a:solidFill>
                <a:latin typeface="Arial" panose="020B0604020202020204" pitchFamily="34" charset="0"/>
              </a:rPr>
              <a:t>(1,4)</a:t>
            </a:r>
            <a:endParaRPr lang="en-US" altLang="zh-CN" sz="2400" b="1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sp>
        <p:nvSpPr>
          <p:cNvPr id="5142" name="矩形 5141"/>
          <p:cNvSpPr/>
          <p:nvPr/>
        </p:nvSpPr>
        <p:spPr>
          <a:xfrm>
            <a:off x="6019800" y="2801938"/>
            <a:ext cx="912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FF00FF"/>
                </a:solidFill>
                <a:latin typeface="Arial" panose="020B0604020202020204" pitchFamily="34" charset="0"/>
              </a:rPr>
              <a:t>(-4,0)</a:t>
            </a:r>
            <a:endParaRPr lang="en-US" altLang="zh-CN" sz="2400" b="1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sp>
        <p:nvSpPr>
          <p:cNvPr id="5143" name="矩形 5142"/>
          <p:cNvSpPr/>
          <p:nvPr/>
        </p:nvSpPr>
        <p:spPr>
          <a:xfrm>
            <a:off x="8332788" y="2708275"/>
            <a:ext cx="8112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FF00FF"/>
                </a:solidFill>
                <a:latin typeface="Arial" panose="020B0604020202020204" pitchFamily="34" charset="0"/>
              </a:rPr>
              <a:t>(2,0)</a:t>
            </a:r>
            <a:endParaRPr lang="en-US" altLang="zh-CN" sz="2400" b="1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grpSp>
        <p:nvGrpSpPr>
          <p:cNvPr id="5144" name="组合 5143"/>
          <p:cNvGrpSpPr/>
          <p:nvPr/>
        </p:nvGrpSpPr>
        <p:grpSpPr>
          <a:xfrm>
            <a:off x="4876800" y="3581400"/>
            <a:ext cx="3962400" cy="3048000"/>
            <a:chOff x="3120" y="2400"/>
            <a:chExt cx="2496" cy="1920"/>
          </a:xfrm>
        </p:grpSpPr>
        <p:sp>
          <p:nvSpPr>
            <p:cNvPr id="5145" name="文本框 5144"/>
            <p:cNvSpPr txBox="1"/>
            <p:nvPr/>
          </p:nvSpPr>
          <p:spPr>
            <a:xfrm>
              <a:off x="5040" y="3456"/>
              <a:ext cx="48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0000FF"/>
                  </a:solidFill>
                  <a:latin typeface="Arial" panose="020B0604020202020204" pitchFamily="34" charset="0"/>
                </a:rPr>
                <a:t>C</a:t>
              </a:r>
              <a:endParaRPr lang="en-US" altLang="zh-CN" sz="32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5146" name="组合 5145"/>
            <p:cNvGrpSpPr/>
            <p:nvPr/>
          </p:nvGrpSpPr>
          <p:grpSpPr>
            <a:xfrm>
              <a:off x="3120" y="2400"/>
              <a:ext cx="2496" cy="1920"/>
              <a:chOff x="3120" y="2400"/>
              <a:chExt cx="2496" cy="1920"/>
            </a:xfrm>
          </p:grpSpPr>
          <p:grpSp>
            <p:nvGrpSpPr>
              <p:cNvPr id="5147" name="组合 5146"/>
              <p:cNvGrpSpPr/>
              <p:nvPr/>
            </p:nvGrpSpPr>
            <p:grpSpPr>
              <a:xfrm>
                <a:off x="3696" y="2832"/>
                <a:ext cx="1392" cy="672"/>
                <a:chOff x="3696" y="2832"/>
                <a:chExt cx="1392" cy="672"/>
              </a:xfrm>
            </p:grpSpPr>
            <p:sp>
              <p:nvSpPr>
                <p:cNvPr id="5148" name="直接连接符 5147"/>
                <p:cNvSpPr/>
                <p:nvPr/>
              </p:nvSpPr>
              <p:spPr>
                <a:xfrm flipH="1">
                  <a:off x="3696" y="3504"/>
                  <a:ext cx="1392" cy="0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149" name="直接连接符 5148"/>
                <p:cNvSpPr/>
                <p:nvPr/>
              </p:nvSpPr>
              <p:spPr>
                <a:xfrm flipH="1">
                  <a:off x="3696" y="2832"/>
                  <a:ext cx="720" cy="672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150" name="直接连接符 5149"/>
                <p:cNvSpPr/>
                <p:nvPr/>
              </p:nvSpPr>
              <p:spPr>
                <a:xfrm>
                  <a:off x="4416" y="2832"/>
                  <a:ext cx="672" cy="672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5151" name="组合 5150"/>
              <p:cNvGrpSpPr/>
              <p:nvPr/>
            </p:nvGrpSpPr>
            <p:grpSpPr>
              <a:xfrm>
                <a:off x="3120" y="2400"/>
                <a:ext cx="2496" cy="1920"/>
                <a:chOff x="3120" y="2400"/>
                <a:chExt cx="2496" cy="1920"/>
              </a:xfrm>
            </p:grpSpPr>
            <p:grpSp>
              <p:nvGrpSpPr>
                <p:cNvPr id="5152" name="组合 5151"/>
                <p:cNvGrpSpPr/>
                <p:nvPr/>
              </p:nvGrpSpPr>
              <p:grpSpPr>
                <a:xfrm>
                  <a:off x="3456" y="3456"/>
                  <a:ext cx="2160" cy="187"/>
                  <a:chOff x="1887" y="2666"/>
                  <a:chExt cx="3679" cy="233"/>
                </a:xfrm>
              </p:grpSpPr>
              <p:grpSp>
                <p:nvGrpSpPr>
                  <p:cNvPr id="5153" name="组合 5152"/>
                  <p:cNvGrpSpPr/>
                  <p:nvPr/>
                </p:nvGrpSpPr>
                <p:grpSpPr>
                  <a:xfrm>
                    <a:off x="1887" y="2666"/>
                    <a:ext cx="3579" cy="79"/>
                    <a:chOff x="1887" y="2666"/>
                    <a:chExt cx="3579" cy="79"/>
                  </a:xfrm>
                </p:grpSpPr>
                <p:sp>
                  <p:nvSpPr>
                    <p:cNvPr id="5154" name="直接连接符 5153"/>
                    <p:cNvSpPr/>
                    <p:nvPr/>
                  </p:nvSpPr>
                  <p:spPr>
                    <a:xfrm>
                      <a:off x="1887" y="2709"/>
                      <a:ext cx="3578" cy="0"/>
                    </a:xfrm>
                    <a:prstGeom prst="line">
                      <a:avLst/>
                    </a:prstGeom>
                    <a:ln w="28575" cap="sq" cmpd="sng">
                      <a:solidFill>
                        <a:srgbClr val="CC3300"/>
                      </a:solidFill>
                      <a:prstDash val="solid"/>
                      <a:headEnd type="none" w="sm" len="sm"/>
                      <a:tailEnd type="triangle" w="sm" len="sm"/>
                    </a:ln>
                  </p:spPr>
                </p:sp>
                <p:sp>
                  <p:nvSpPr>
                    <p:cNvPr id="5155" name="等腰三角形 5154"/>
                    <p:cNvSpPr/>
                    <p:nvPr/>
                  </p:nvSpPr>
                  <p:spPr>
                    <a:xfrm rot="5400000">
                      <a:off x="5388" y="2667"/>
                      <a:ext cx="79" cy="77"/>
                    </a:xfrm>
                    <a:prstGeom prst="triangle">
                      <a:avLst>
                        <a:gd name="adj" fmla="val 50000"/>
                      </a:avLst>
                    </a:prstGeom>
                    <a:solidFill>
                      <a:srgbClr val="CC3300"/>
                    </a:solidFill>
                    <a:ln w="12700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aphicFrame>
                <p:nvGraphicFramePr>
                  <p:cNvPr id="5156" name="对象 5155"/>
                  <p:cNvGraphicFramePr/>
                  <p:nvPr/>
                </p:nvGraphicFramePr>
                <p:xfrm>
                  <a:off x="5376" y="2688"/>
                  <a:ext cx="190" cy="211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3086" name="" r:id="rId3" imgW="114300" imgH="127000" progId="Equation.3">
                          <p:embed/>
                        </p:oleObj>
                      </mc:Choice>
                      <mc:Fallback>
                        <p:oleObj name="" r:id="rId3" imgW="114300" imgH="127000" progId="Equation.3">
                          <p:embed/>
                          <p:pic>
                            <p:nvPicPr>
                              <p:cNvPr id="0" name="图片 3085"/>
                              <p:cNvPicPr/>
                              <p:nvPr/>
                            </p:nvPicPr>
                            <p:blipFill>
                              <a:blip r:embed="rId2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5376" y="2688"/>
                                <a:ext cx="190" cy="211"/>
                              </a:xfrm>
                              <a:prstGeom prst="rect">
                                <a:avLst/>
                              </a:prstGeom>
                              <a:noFill/>
                              <a:ln w="38100">
                                <a:noFill/>
                                <a:miter/>
                              </a:ln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  <p:grpSp>
              <p:nvGrpSpPr>
                <p:cNvPr id="5157" name="组合 5156"/>
                <p:cNvGrpSpPr/>
                <p:nvPr/>
              </p:nvGrpSpPr>
              <p:grpSpPr>
                <a:xfrm>
                  <a:off x="4608" y="2688"/>
                  <a:ext cx="60" cy="1632"/>
                  <a:chOff x="3130" y="1263"/>
                  <a:chExt cx="79" cy="2736"/>
                </a:xfrm>
              </p:grpSpPr>
              <p:sp>
                <p:nvSpPr>
                  <p:cNvPr id="5158" name="直接连接符 5157"/>
                  <p:cNvSpPr/>
                  <p:nvPr/>
                </p:nvSpPr>
                <p:spPr>
                  <a:xfrm flipV="1">
                    <a:off x="3170" y="1303"/>
                    <a:ext cx="0" cy="2696"/>
                  </a:xfrm>
                  <a:prstGeom prst="line">
                    <a:avLst/>
                  </a:prstGeom>
                  <a:ln w="28575" cap="sq" cmpd="sng">
                    <a:solidFill>
                      <a:srgbClr val="CC3300"/>
                    </a:solidFill>
                    <a:prstDash val="solid"/>
                    <a:headEnd type="none" w="sm" len="sm"/>
                    <a:tailEnd type="triangle" w="sm" len="sm"/>
                  </a:ln>
                </p:spPr>
              </p:sp>
              <p:sp>
                <p:nvSpPr>
                  <p:cNvPr id="5159" name="等腰三角形 5158"/>
                  <p:cNvSpPr/>
                  <p:nvPr/>
                </p:nvSpPr>
                <p:spPr>
                  <a:xfrm>
                    <a:off x="3130" y="1263"/>
                    <a:ext cx="79" cy="7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CC3300"/>
                  </a:solidFill>
                  <a:ln w="12700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5160" name="文本框 5159"/>
                <p:cNvSpPr txBox="1"/>
                <p:nvPr/>
              </p:nvSpPr>
              <p:spPr>
                <a:xfrm>
                  <a:off x="4560" y="2400"/>
                  <a:ext cx="160" cy="288"/>
                </a:xfrm>
                <a:prstGeom prst="rect">
                  <a:avLst/>
                </a:prstGeom>
                <a:noFill/>
                <a:ln w="12700">
                  <a:noFill/>
                </a:ln>
              </p:spPr>
              <p:txBody>
                <a:bodyPr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</a:rPr>
                    <a:t>y</a:t>
                  </a:r>
                  <a:endParaRPr lang="en-US" altLang="zh-CN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5161" name="文本框 5160"/>
                <p:cNvSpPr txBox="1"/>
                <p:nvPr/>
              </p:nvSpPr>
              <p:spPr>
                <a:xfrm>
                  <a:off x="4176" y="2544"/>
                  <a:ext cx="48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>
                      <a:solidFill>
                        <a:srgbClr val="0000FF"/>
                      </a:solidFill>
                      <a:latin typeface="Arial" panose="020B0604020202020204" pitchFamily="34" charset="0"/>
                    </a:rPr>
                    <a:t>A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162" name="文本框 5161"/>
                <p:cNvSpPr txBox="1"/>
                <p:nvPr/>
              </p:nvSpPr>
              <p:spPr>
                <a:xfrm>
                  <a:off x="3504" y="3456"/>
                  <a:ext cx="48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>
                      <a:solidFill>
                        <a:srgbClr val="0000FF"/>
                      </a:solidFill>
                      <a:latin typeface="Arial" panose="020B0604020202020204" pitchFamily="34" charset="0"/>
                    </a:rPr>
                    <a:t>B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163" name="矩形 5162"/>
                <p:cNvSpPr/>
                <p:nvPr/>
              </p:nvSpPr>
              <p:spPr>
                <a:xfrm>
                  <a:off x="3120" y="3456"/>
                  <a:ext cx="575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sz="2400" b="1">
                      <a:solidFill>
                        <a:srgbClr val="FF00FF"/>
                      </a:solidFill>
                      <a:latin typeface="Arial" panose="020B0604020202020204" pitchFamily="34" charset="0"/>
                    </a:rPr>
                    <a:t>(-4,0)</a:t>
                  </a:r>
                  <a:endParaRPr lang="en-US" altLang="zh-CN" sz="2400" b="1">
                    <a:solidFill>
                      <a:srgbClr val="FF00FF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164" name="矩形 5163"/>
                <p:cNvSpPr/>
                <p:nvPr/>
              </p:nvSpPr>
              <p:spPr>
                <a:xfrm>
                  <a:off x="5040" y="3168"/>
                  <a:ext cx="511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 sz="2400" b="1">
                      <a:solidFill>
                        <a:srgbClr val="FF00FF"/>
                      </a:solidFill>
                      <a:latin typeface="Arial" panose="020B0604020202020204" pitchFamily="34" charset="0"/>
                    </a:rPr>
                    <a:t>(2,0)</a:t>
                  </a:r>
                  <a:endParaRPr lang="en-US" altLang="zh-CN" sz="2400" b="1">
                    <a:solidFill>
                      <a:srgbClr val="FF00FF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5165" name="组合 5164"/>
              <p:cNvGrpSpPr/>
              <p:nvPr/>
            </p:nvGrpSpPr>
            <p:grpSpPr>
              <a:xfrm rot="10800000">
                <a:off x="3744" y="3504"/>
                <a:ext cx="1392" cy="672"/>
                <a:chOff x="3696" y="2832"/>
                <a:chExt cx="1392" cy="672"/>
              </a:xfrm>
            </p:grpSpPr>
            <p:sp>
              <p:nvSpPr>
                <p:cNvPr id="5166" name="直接连接符 5165"/>
                <p:cNvSpPr/>
                <p:nvPr/>
              </p:nvSpPr>
              <p:spPr>
                <a:xfrm flipH="1">
                  <a:off x="3696" y="3504"/>
                  <a:ext cx="1392" cy="0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167" name="直接连接符 5166"/>
                <p:cNvSpPr/>
                <p:nvPr/>
              </p:nvSpPr>
              <p:spPr>
                <a:xfrm flipH="1">
                  <a:off x="3696" y="2832"/>
                  <a:ext cx="720" cy="672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168" name="直接连接符 5167"/>
                <p:cNvSpPr/>
                <p:nvPr/>
              </p:nvSpPr>
              <p:spPr>
                <a:xfrm>
                  <a:off x="4416" y="2832"/>
                  <a:ext cx="672" cy="672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5169" name="直接连接符 5168"/>
              <p:cNvSpPr/>
              <p:nvPr/>
            </p:nvSpPr>
            <p:spPr>
              <a:xfrm>
                <a:off x="4416" y="2832"/>
                <a:ext cx="0" cy="672"/>
              </a:xfrm>
              <a:prstGeom prst="line">
                <a:avLst/>
              </a:prstGeom>
              <a:ln w="57150" cap="flat" cmpd="sng">
                <a:solidFill>
                  <a:srgbClr val="CC0099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5170" name="直接连接符 5169"/>
              <p:cNvSpPr/>
              <p:nvPr/>
            </p:nvSpPr>
            <p:spPr>
              <a:xfrm>
                <a:off x="4416" y="3504"/>
                <a:ext cx="0" cy="672"/>
              </a:xfrm>
              <a:prstGeom prst="line">
                <a:avLst/>
              </a:prstGeom>
              <a:ln w="57150" cap="flat" cmpd="sng">
                <a:solidFill>
                  <a:srgbClr val="CC0099"/>
                </a:solidFill>
                <a:prstDash val="dash"/>
                <a:headEnd type="none" w="med" len="med"/>
                <a:tailEnd type="none" w="med" len="med"/>
              </a:ln>
            </p:spPr>
          </p:sp>
        </p:grpSp>
      </p:grpSp>
      <p:sp>
        <p:nvSpPr>
          <p:cNvPr id="5171" name="文本框 5170"/>
          <p:cNvSpPr txBox="1"/>
          <p:nvPr/>
        </p:nvSpPr>
        <p:spPr>
          <a:xfrm>
            <a:off x="2411413" y="4652963"/>
            <a:ext cx="3048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(-1,2)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或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(-1,-2)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charRg st="6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7">
                                            <p:txEl>
                                              <p:charRg st="6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7">
                                            <p:txEl>
                                              <p:charRg st="6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charRg st="1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37">
                                            <p:txEl>
                                              <p:charRg st="1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37">
                                            <p:txEl>
                                              <p:charRg st="1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charRg st="37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37">
                                            <p:txEl>
                                              <p:charRg st="37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37">
                                            <p:txEl>
                                              <p:charRg st="37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charRg st="51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37">
                                            <p:txEl>
                                              <p:charRg st="51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37">
                                            <p:txEl>
                                              <p:charRg st="51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37">
                                            <p:txEl>
                                              <p:charRg st="51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137">
                                            <p:txEl>
                                              <p:charRg st="51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tmFilter="0,0; .5, 1; 1, 1"/>
                                        <p:tgtEl>
                                          <p:spTgt spid="5137">
                                            <p:txEl>
                                              <p:charRg st="51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charRg st="6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137">
                                            <p:txEl>
                                              <p:charRg st="6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137">
                                            <p:txEl>
                                              <p:charRg st="6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137">
                                            <p:txEl>
                                              <p:charRg st="6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137">
                                            <p:txEl>
                                              <p:charRg st="6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 tmFilter="0,0; .5, 1; 1, 1"/>
                                        <p:tgtEl>
                                          <p:spTgt spid="5137">
                                            <p:txEl>
                                              <p:charRg st="64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3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3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13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13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 tmFilter="0,0; .5, 1; 1, 1"/>
                                        <p:tgtEl>
                                          <p:spTgt spid="513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charRg st="88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137">
                                            <p:txEl>
                                              <p:charRg st="88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137">
                                            <p:txEl>
                                              <p:charRg st="88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137">
                                            <p:txEl>
                                              <p:charRg st="88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137">
                                            <p:txEl>
                                              <p:charRg st="88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 tmFilter="0,0; .5, 1; 1, 1"/>
                                        <p:tgtEl>
                                          <p:spTgt spid="5137">
                                            <p:txEl>
                                              <p:charRg st="88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2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5" dur="20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3" grpId="0"/>
      <p:bldP spid="5134" grpId="0"/>
      <p:bldP spid="5135" grpId="0"/>
      <p:bldP spid="5136" grpId="0"/>
      <p:bldP spid="5137" grpId="0" build="p"/>
      <p:bldP spid="5138" grpId="0"/>
      <p:bldP spid="5140" grpId="0"/>
      <p:bldP spid="5141" grpId="0"/>
      <p:bldP spid="5142" grpId="0"/>
      <p:bldP spid="5143" grpId="0"/>
      <p:bldP spid="51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标题 6145"/>
          <p:cNvSpPr>
            <a:spLocks noGrp="1"/>
          </p:cNvSpPr>
          <p:nvPr>
            <p:ph type="title"/>
          </p:nvPr>
        </p:nvSpPr>
        <p:spPr>
          <a:xfrm>
            <a:off x="0" y="-315912"/>
            <a:ext cx="8748713" cy="3097212"/>
          </a:xfrm>
          <a:ln/>
        </p:spPr>
        <p:txBody>
          <a:bodyPr anchor="ctr"/>
          <a:p>
            <a:pPr algn="l"/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例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A(-2,0)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x,y)</a:t>
            </a:r>
            <a:b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(1)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若点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在第二象限，且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|x|=4,|y|=4,</a:t>
            </a:r>
            <a:b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求点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的坐标，并求三角形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的面积；</a:t>
            </a:r>
            <a:b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32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7" name="椭圆 6146"/>
          <p:cNvSpPr>
            <a:spLocks noChangeAspect="1"/>
          </p:cNvSpPr>
          <p:nvPr/>
        </p:nvSpPr>
        <p:spPr>
          <a:xfrm>
            <a:off x="1535748" y="4413885"/>
            <a:ext cx="90487" cy="90488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>
                <a:schemeClr val="bg1"/>
              </a:buClr>
            </a:pPr>
            <a:endParaRPr sz="24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椭圆 6147"/>
          <p:cNvSpPr>
            <a:spLocks noChangeAspect="1"/>
          </p:cNvSpPr>
          <p:nvPr/>
        </p:nvSpPr>
        <p:spPr>
          <a:xfrm>
            <a:off x="4177348" y="4425315"/>
            <a:ext cx="90487" cy="90488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>
                <a:schemeClr val="bg1"/>
              </a:buClr>
            </a:pPr>
            <a:endParaRPr sz="24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5148263" y="2636838"/>
            <a:ext cx="3527425" cy="350837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分析</a:t>
            </a:r>
            <a:r>
              <a:rPr lang="en-US" altLang="zh-CN" sz="28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(1)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由点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在第二象限，可知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的符号，这样可化简绝对值，从而求点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的坐标，求三角形的面积，关键求点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所在的直线即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轴的距离</a:t>
            </a:r>
            <a:r>
              <a:rPr lang="en-US" altLang="zh-CN" sz="28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|y|</a:t>
            </a:r>
            <a:endParaRPr lang="en-US" altLang="zh-CN" sz="2800" b="1">
              <a:solidFill>
                <a:srgbClr val="0000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50" name="椭圆 6149"/>
          <p:cNvSpPr/>
          <p:nvPr/>
        </p:nvSpPr>
        <p:spPr>
          <a:xfrm>
            <a:off x="649288" y="2965450"/>
            <a:ext cx="90487" cy="90488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>
                <a:schemeClr val="bg1"/>
              </a:buClr>
            </a:pPr>
            <a:endParaRPr sz="24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152" name="组合 6151"/>
          <p:cNvGrpSpPr>
            <a:grpSpLocks noChangeAspect="1"/>
          </p:cNvGrpSpPr>
          <p:nvPr/>
        </p:nvGrpSpPr>
        <p:grpSpPr>
          <a:xfrm rot="0">
            <a:off x="394335" y="2133600"/>
            <a:ext cx="4910455" cy="4237990"/>
            <a:chOff x="567" y="528"/>
            <a:chExt cx="4320" cy="3609"/>
          </a:xfrm>
        </p:grpSpPr>
        <p:grpSp>
          <p:nvGrpSpPr>
            <p:cNvPr id="6153" name="组合 6152"/>
            <p:cNvGrpSpPr>
              <a:grpSpLocks noChangeAspect="1"/>
            </p:cNvGrpSpPr>
            <p:nvPr/>
          </p:nvGrpSpPr>
          <p:grpSpPr>
            <a:xfrm>
              <a:off x="2160" y="528"/>
              <a:ext cx="432" cy="3609"/>
              <a:chOff x="2160" y="288"/>
              <a:chExt cx="432" cy="3609"/>
            </a:xfrm>
          </p:grpSpPr>
          <p:sp>
            <p:nvSpPr>
              <p:cNvPr id="6154" name="直接连接符 6153"/>
              <p:cNvSpPr>
                <a:spLocks noChangeAspect="1"/>
              </p:cNvSpPr>
              <p:nvPr/>
            </p:nvSpPr>
            <p:spPr>
              <a:xfrm flipV="1">
                <a:off x="2448" y="288"/>
                <a:ext cx="0" cy="3552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6155" name="文本框 6154"/>
              <p:cNvSpPr txBox="1">
                <a:spLocks noChangeAspect="1"/>
              </p:cNvSpPr>
              <p:nvPr/>
            </p:nvSpPr>
            <p:spPr>
              <a:xfrm>
                <a:off x="2208" y="1201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3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56" name="文本框 6155"/>
              <p:cNvSpPr txBox="1">
                <a:spLocks noChangeAspect="1"/>
              </p:cNvSpPr>
              <p:nvPr/>
            </p:nvSpPr>
            <p:spPr>
              <a:xfrm>
                <a:off x="2208" y="1872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1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57" name="文本框 6156"/>
              <p:cNvSpPr txBox="1">
                <a:spLocks noChangeAspect="1"/>
              </p:cNvSpPr>
              <p:nvPr/>
            </p:nvSpPr>
            <p:spPr>
              <a:xfrm>
                <a:off x="2208" y="864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4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58" name="文本框 6157"/>
              <p:cNvSpPr txBox="1">
                <a:spLocks noChangeAspect="1"/>
              </p:cNvSpPr>
              <p:nvPr/>
            </p:nvSpPr>
            <p:spPr>
              <a:xfrm>
                <a:off x="2208" y="1489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2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59" name="文本框 6158"/>
              <p:cNvSpPr txBox="1">
                <a:spLocks noChangeAspect="1"/>
              </p:cNvSpPr>
              <p:nvPr/>
            </p:nvSpPr>
            <p:spPr>
              <a:xfrm>
                <a:off x="2208" y="529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5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6160" name="组合 6159"/>
              <p:cNvGrpSpPr>
                <a:grpSpLocks noChangeAspect="1"/>
              </p:cNvGrpSpPr>
              <p:nvPr/>
            </p:nvGrpSpPr>
            <p:grpSpPr>
              <a:xfrm rot="-5362763">
                <a:off x="2352" y="744"/>
                <a:ext cx="312" cy="168"/>
                <a:chOff x="2160" y="3888"/>
                <a:chExt cx="192" cy="96"/>
              </a:xfrm>
            </p:grpSpPr>
            <p:sp>
              <p:nvSpPr>
                <p:cNvPr id="6161" name="直接连接符 6160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2" name="直接连接符 6161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6163" name="组合 6162"/>
              <p:cNvGrpSpPr>
                <a:grpSpLocks noChangeAspect="1"/>
              </p:cNvGrpSpPr>
              <p:nvPr/>
            </p:nvGrpSpPr>
            <p:grpSpPr>
              <a:xfrm rot="-5362763">
                <a:off x="2352" y="1416"/>
                <a:ext cx="312" cy="168"/>
                <a:chOff x="2160" y="3888"/>
                <a:chExt cx="192" cy="96"/>
              </a:xfrm>
            </p:grpSpPr>
            <p:sp>
              <p:nvSpPr>
                <p:cNvPr id="6164" name="直接连接符 6163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5" name="直接连接符 6164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6166" name="组合 6165"/>
              <p:cNvGrpSpPr>
                <a:grpSpLocks noChangeAspect="1"/>
              </p:cNvGrpSpPr>
              <p:nvPr/>
            </p:nvGrpSpPr>
            <p:grpSpPr>
              <a:xfrm rot="-5362763">
                <a:off x="2352" y="2064"/>
                <a:ext cx="312" cy="168"/>
                <a:chOff x="2160" y="3888"/>
                <a:chExt cx="192" cy="96"/>
              </a:xfrm>
            </p:grpSpPr>
            <p:sp>
              <p:nvSpPr>
                <p:cNvPr id="6167" name="直接连接符 6166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8" name="直接连接符 6167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6169" name="文本框 6168"/>
              <p:cNvSpPr txBox="1">
                <a:spLocks noChangeAspect="1"/>
              </p:cNvSpPr>
              <p:nvPr/>
            </p:nvSpPr>
            <p:spPr>
              <a:xfrm>
                <a:off x="2160" y="2832"/>
                <a:ext cx="38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-2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70" name="文本框 6169"/>
              <p:cNvSpPr txBox="1">
                <a:spLocks noChangeAspect="1"/>
              </p:cNvSpPr>
              <p:nvPr/>
            </p:nvSpPr>
            <p:spPr>
              <a:xfrm>
                <a:off x="2160" y="3505"/>
                <a:ext cx="38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-4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71" name="文本框 6170"/>
              <p:cNvSpPr txBox="1">
                <a:spLocks noChangeAspect="1"/>
              </p:cNvSpPr>
              <p:nvPr/>
            </p:nvSpPr>
            <p:spPr>
              <a:xfrm>
                <a:off x="2160" y="2495"/>
                <a:ext cx="38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-1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72" name="文本框 6171"/>
              <p:cNvSpPr txBox="1">
                <a:spLocks noChangeAspect="1"/>
              </p:cNvSpPr>
              <p:nvPr/>
            </p:nvSpPr>
            <p:spPr>
              <a:xfrm>
                <a:off x="2160" y="3119"/>
                <a:ext cx="38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-3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6173" name="组合 6172"/>
              <p:cNvGrpSpPr>
                <a:grpSpLocks noChangeAspect="1"/>
              </p:cNvGrpSpPr>
              <p:nvPr/>
            </p:nvGrpSpPr>
            <p:grpSpPr>
              <a:xfrm rot="-5362763">
                <a:off x="2352" y="2712"/>
                <a:ext cx="312" cy="168"/>
                <a:chOff x="2160" y="3888"/>
                <a:chExt cx="192" cy="96"/>
              </a:xfrm>
            </p:grpSpPr>
            <p:sp>
              <p:nvSpPr>
                <p:cNvPr id="6174" name="直接连接符 6173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75" name="直接连接符 6174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6176" name="组合 6175"/>
              <p:cNvGrpSpPr>
                <a:grpSpLocks noChangeAspect="1"/>
              </p:cNvGrpSpPr>
              <p:nvPr/>
            </p:nvGrpSpPr>
            <p:grpSpPr>
              <a:xfrm rot="-5362763">
                <a:off x="2352" y="3384"/>
                <a:ext cx="312" cy="168"/>
                <a:chOff x="2160" y="3888"/>
                <a:chExt cx="192" cy="96"/>
              </a:xfrm>
            </p:grpSpPr>
            <p:sp>
              <p:nvSpPr>
                <p:cNvPr id="6177" name="直接连接符 6176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78" name="直接连接符 6177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6179" name="组合 6178"/>
            <p:cNvGrpSpPr>
              <a:grpSpLocks noChangeAspect="1"/>
            </p:cNvGrpSpPr>
            <p:nvPr/>
          </p:nvGrpSpPr>
          <p:grpSpPr>
            <a:xfrm>
              <a:off x="567" y="2326"/>
              <a:ext cx="4320" cy="669"/>
              <a:chOff x="576" y="2099"/>
              <a:chExt cx="4320" cy="669"/>
            </a:xfrm>
          </p:grpSpPr>
          <p:sp>
            <p:nvSpPr>
              <p:cNvPr id="6180" name="文本框 6179"/>
              <p:cNvSpPr txBox="1">
                <a:spLocks noChangeAspect="1"/>
              </p:cNvSpPr>
              <p:nvPr/>
            </p:nvSpPr>
            <p:spPr>
              <a:xfrm>
                <a:off x="2256" y="2257"/>
                <a:ext cx="297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0</a:t>
                </a:r>
                <a:endParaRPr lang="en-US" altLang="zh-CN" sz="2400" b="1">
                  <a:solidFill>
                    <a:srgbClr val="FF3300"/>
                  </a:solidFill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6181" name="组合 6180"/>
              <p:cNvGrpSpPr>
                <a:grpSpLocks noChangeAspect="1"/>
              </p:cNvGrpSpPr>
              <p:nvPr/>
            </p:nvGrpSpPr>
            <p:grpSpPr>
              <a:xfrm>
                <a:off x="576" y="2099"/>
                <a:ext cx="4320" cy="669"/>
                <a:chOff x="576" y="2099"/>
                <a:chExt cx="4320" cy="669"/>
              </a:xfrm>
            </p:grpSpPr>
            <p:sp>
              <p:nvSpPr>
                <p:cNvPr id="6182" name="直接连接符 6181"/>
                <p:cNvSpPr>
                  <a:spLocks noChangeAspect="1"/>
                </p:cNvSpPr>
                <p:nvPr/>
              </p:nvSpPr>
              <p:spPr>
                <a:xfrm>
                  <a:off x="576" y="2304"/>
                  <a:ext cx="4320" cy="0"/>
                </a:xfrm>
                <a:prstGeom prst="line">
                  <a:avLst/>
                </a:prstGeom>
                <a:ln w="57150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grpSp>
              <p:nvGrpSpPr>
                <p:cNvPr id="6183" name="组合 6182"/>
                <p:cNvGrpSpPr>
                  <a:grpSpLocks noChangeAspect="1"/>
                </p:cNvGrpSpPr>
                <p:nvPr/>
              </p:nvGrpSpPr>
              <p:grpSpPr>
                <a:xfrm>
                  <a:off x="2448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184" name="直接连接符 6183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185" name="直接连接符 6184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6186" name="组合 6185"/>
                <p:cNvGrpSpPr>
                  <a:grpSpLocks noChangeAspect="1"/>
                </p:cNvGrpSpPr>
                <p:nvPr/>
              </p:nvGrpSpPr>
              <p:grpSpPr>
                <a:xfrm>
                  <a:off x="3216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187" name="直接连接符 6186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188" name="直接连接符 6187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6189" name="组合 6188"/>
                <p:cNvGrpSpPr>
                  <a:grpSpLocks noChangeAspect="1"/>
                </p:cNvGrpSpPr>
                <p:nvPr/>
              </p:nvGrpSpPr>
              <p:grpSpPr>
                <a:xfrm>
                  <a:off x="3984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190" name="直接连接符 6189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191" name="直接连接符 6190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6192" name="文本框 6191"/>
                <p:cNvSpPr txBox="1">
                  <a:spLocks noChangeAspect="1"/>
                </p:cNvSpPr>
                <p:nvPr/>
              </p:nvSpPr>
              <p:spPr>
                <a:xfrm>
                  <a:off x="2737" y="2352"/>
                  <a:ext cx="297" cy="39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1</a:t>
                  </a:r>
                  <a:endParaRPr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6193" name="文本框 6192"/>
                <p:cNvSpPr txBox="1">
                  <a:spLocks noChangeAspect="1"/>
                </p:cNvSpPr>
                <p:nvPr/>
              </p:nvSpPr>
              <p:spPr>
                <a:xfrm>
                  <a:off x="3120" y="2353"/>
                  <a:ext cx="296" cy="39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2</a:t>
                  </a:r>
                  <a:endParaRPr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6194" name="文本框 6193"/>
                <p:cNvSpPr txBox="1">
                  <a:spLocks noChangeAspect="1"/>
                </p:cNvSpPr>
                <p:nvPr/>
              </p:nvSpPr>
              <p:spPr>
                <a:xfrm>
                  <a:off x="3852" y="2099"/>
                  <a:ext cx="297" cy="39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3</a:t>
                  </a:r>
                  <a:endParaRPr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6195" name="文本框 6194"/>
                <p:cNvSpPr txBox="1">
                  <a:spLocks noChangeAspect="1"/>
                </p:cNvSpPr>
                <p:nvPr/>
              </p:nvSpPr>
              <p:spPr>
                <a:xfrm>
                  <a:off x="3889" y="2355"/>
                  <a:ext cx="297" cy="39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4</a:t>
                  </a:r>
                  <a:endParaRPr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6196" name="文本框 6195"/>
                <p:cNvSpPr txBox="1">
                  <a:spLocks noChangeAspect="1"/>
                </p:cNvSpPr>
                <p:nvPr/>
              </p:nvSpPr>
              <p:spPr>
                <a:xfrm>
                  <a:off x="4272" y="2356"/>
                  <a:ext cx="296" cy="40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5</a:t>
                  </a:r>
                  <a:endParaRPr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grpSp>
              <p:nvGrpSpPr>
                <p:cNvPr id="6197" name="组合 6196"/>
                <p:cNvGrpSpPr>
                  <a:grpSpLocks noChangeAspect="1"/>
                </p:cNvGrpSpPr>
                <p:nvPr/>
              </p:nvGrpSpPr>
              <p:grpSpPr>
                <a:xfrm>
                  <a:off x="864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198" name="直接连接符 6197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199" name="直接连接符 6198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6200" name="组合 6199"/>
                <p:cNvGrpSpPr>
                  <a:grpSpLocks noChangeAspect="1"/>
                </p:cNvGrpSpPr>
                <p:nvPr/>
              </p:nvGrpSpPr>
              <p:grpSpPr>
                <a:xfrm>
                  <a:off x="1632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201" name="直接连接符 6200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202" name="直接连接符 6201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6203" name="文本框 6202"/>
                <p:cNvSpPr txBox="1">
                  <a:spLocks noChangeAspect="1"/>
                </p:cNvSpPr>
                <p:nvPr/>
              </p:nvSpPr>
              <p:spPr>
                <a:xfrm>
                  <a:off x="671" y="2277"/>
                  <a:ext cx="387" cy="40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-4</a:t>
                  </a:r>
                  <a:endParaRPr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6204" name="文本框 6203"/>
                <p:cNvSpPr txBox="1">
                  <a:spLocks noChangeAspect="1"/>
                </p:cNvSpPr>
                <p:nvPr/>
              </p:nvSpPr>
              <p:spPr>
                <a:xfrm>
                  <a:off x="1025" y="2330"/>
                  <a:ext cx="387" cy="40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-3</a:t>
                  </a:r>
                  <a:endParaRPr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6205" name="文本框 6204"/>
                <p:cNvSpPr txBox="1">
                  <a:spLocks noChangeAspect="1"/>
                </p:cNvSpPr>
                <p:nvPr/>
              </p:nvSpPr>
              <p:spPr>
                <a:xfrm>
                  <a:off x="1439" y="2239"/>
                  <a:ext cx="386" cy="40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-2</a:t>
                  </a:r>
                  <a:endParaRPr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6206" name="文本框 6205"/>
                <p:cNvSpPr txBox="1">
                  <a:spLocks noChangeAspect="1"/>
                </p:cNvSpPr>
                <p:nvPr/>
              </p:nvSpPr>
              <p:spPr>
                <a:xfrm>
                  <a:off x="1825" y="2360"/>
                  <a:ext cx="386" cy="40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-1</a:t>
                  </a:r>
                  <a:endParaRPr lang="en-US" altLang="zh-CN" sz="2400" b="1">
                    <a:latin typeface="Times New Roman" panose="02020603050405020304" pitchFamily="18" charset="0"/>
                  </a:endParaRPr>
                </a:p>
              </p:txBody>
            </p:sp>
          </p:grpSp>
        </p:grpSp>
      </p:grpSp>
      <p:sp>
        <p:nvSpPr>
          <p:cNvPr id="6207" name="矩形 6206"/>
          <p:cNvSpPr/>
          <p:nvPr/>
        </p:nvSpPr>
        <p:spPr>
          <a:xfrm>
            <a:off x="1422400" y="3870960"/>
            <a:ext cx="5156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08" name="矩形 6207"/>
          <p:cNvSpPr/>
          <p:nvPr/>
        </p:nvSpPr>
        <p:spPr>
          <a:xfrm>
            <a:off x="3964940" y="4004310"/>
            <a:ext cx="4902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09" name="直接连接符 6208"/>
          <p:cNvSpPr/>
          <p:nvPr/>
        </p:nvSpPr>
        <p:spPr>
          <a:xfrm flipV="1">
            <a:off x="1601470" y="4472940"/>
            <a:ext cx="2653665" cy="1905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10" name="矩形 6209"/>
          <p:cNvSpPr/>
          <p:nvPr/>
        </p:nvSpPr>
        <p:spPr>
          <a:xfrm>
            <a:off x="250825" y="2798445"/>
            <a:ext cx="4889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600">
                <a:solidFill>
                  <a:schemeClr val="tx2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11" name="直接连接符 6210"/>
          <p:cNvSpPr/>
          <p:nvPr/>
        </p:nvSpPr>
        <p:spPr>
          <a:xfrm>
            <a:off x="715010" y="3048000"/>
            <a:ext cx="821055" cy="142875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12" name="直接连接符 6211"/>
          <p:cNvSpPr/>
          <p:nvPr/>
        </p:nvSpPr>
        <p:spPr>
          <a:xfrm>
            <a:off x="715010" y="2965450"/>
            <a:ext cx="3538220" cy="149479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ldLvl="0" animBg="1"/>
      <p:bldP spid="6148" grpId="0" bldLvl="0" animBg="1"/>
      <p:bldP spid="6149" grpId="0" animBg="1"/>
      <p:bldP spid="615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框 7169"/>
          <p:cNvSpPr txBox="1"/>
          <p:nvPr/>
        </p:nvSpPr>
        <p:spPr>
          <a:xfrm>
            <a:off x="250825" y="549275"/>
            <a:ext cx="8604250" cy="1701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在图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(3)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中，以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为边的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OAB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的面积为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，试找出符合条件的且顶点是格点的点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，你能找到几个这样的点？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在图中现有的网格中找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32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1" name="文本框 7170"/>
          <p:cNvSpPr txBox="1"/>
          <p:nvPr/>
        </p:nvSpPr>
        <p:spPr>
          <a:xfrm>
            <a:off x="2195513" y="22050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矩形 7171"/>
          <p:cNvSpPr/>
          <p:nvPr/>
        </p:nvSpPr>
        <p:spPr>
          <a:xfrm>
            <a:off x="3275013" y="6216650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3" name="文本框 7172"/>
          <p:cNvSpPr txBox="1"/>
          <p:nvPr/>
        </p:nvSpPr>
        <p:spPr>
          <a:xfrm>
            <a:off x="2195513" y="5688013"/>
            <a:ext cx="395287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4" name="直接连接符 7173"/>
          <p:cNvSpPr/>
          <p:nvPr/>
        </p:nvSpPr>
        <p:spPr>
          <a:xfrm>
            <a:off x="1835150" y="5688013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175" name="直接连接符 7174"/>
          <p:cNvSpPr/>
          <p:nvPr/>
        </p:nvSpPr>
        <p:spPr>
          <a:xfrm flipV="1">
            <a:off x="2605088" y="241300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176" name="文本框 7175"/>
          <p:cNvSpPr txBox="1"/>
          <p:nvPr/>
        </p:nvSpPr>
        <p:spPr>
          <a:xfrm>
            <a:off x="6084888" y="5661025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177" name="图片 717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975" y="2349500"/>
            <a:ext cx="3652838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8" name="直接连接符 7177"/>
          <p:cNvSpPr/>
          <p:nvPr/>
        </p:nvSpPr>
        <p:spPr>
          <a:xfrm rot="21480000" flipV="1">
            <a:off x="2606675" y="4992688"/>
            <a:ext cx="1439863" cy="649287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9" name="文本框 7178"/>
          <p:cNvSpPr txBox="1"/>
          <p:nvPr/>
        </p:nvSpPr>
        <p:spPr>
          <a:xfrm>
            <a:off x="4067175" y="4581525"/>
            <a:ext cx="1008063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0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(2,1)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80" name="文本框 7179"/>
          <p:cNvSpPr txBox="1"/>
          <p:nvPr/>
        </p:nvSpPr>
        <p:spPr>
          <a:xfrm>
            <a:off x="2339975" y="256540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81" name="文本框 7180"/>
          <p:cNvSpPr txBox="1"/>
          <p:nvPr/>
        </p:nvSpPr>
        <p:spPr>
          <a:xfrm>
            <a:off x="3132138" y="566102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82" name="文本框 7181"/>
          <p:cNvSpPr txBox="1"/>
          <p:nvPr/>
        </p:nvSpPr>
        <p:spPr>
          <a:xfrm>
            <a:off x="539750" y="0"/>
            <a:ext cx="1439863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500" b="1" dirty="0">
                <a:solidFill>
                  <a:srgbClr val="0000FF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3500" b="1">
                <a:solidFill>
                  <a:srgbClr val="0000FF"/>
                </a:solidFill>
                <a:latin typeface="Verdana" panose="020B0604030504040204" pitchFamily="34" charset="0"/>
              </a:rPr>
              <a:t>3</a:t>
            </a:r>
            <a:endParaRPr lang="en-US" altLang="zh-CN" sz="2800" b="1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标题 8193"/>
          <p:cNvSpPr>
            <a:spLocks noGrp="1"/>
          </p:cNvSpPr>
          <p:nvPr>
            <p:ph type="title" sz="quarter"/>
          </p:nvPr>
        </p:nvSpPr>
        <p:spPr>
          <a:ln/>
        </p:spPr>
        <p:txBody>
          <a:bodyPr anchor="ctr"/>
          <a:p>
            <a:r>
              <a:rPr lang="en-US" altLang="zh-CN" dirty="0"/>
              <a:t> </a:t>
            </a:r>
            <a:endParaRPr lang="en-US" altLang="zh-CN" dirty="0"/>
          </a:p>
        </p:txBody>
      </p:sp>
      <p:graphicFrame>
        <p:nvGraphicFramePr>
          <p:cNvPr id="8195" name="内容占位符 8194"/>
          <p:cNvGraphicFramePr/>
          <p:nvPr>
            <p:ph sz="quarter" idx="3"/>
          </p:nvPr>
        </p:nvGraphicFramePr>
        <p:xfrm>
          <a:off x="862013" y="3940175"/>
          <a:ext cx="3228975" cy="218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862013" y="3940175"/>
                        <a:ext cx="3228975" cy="21859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内容占位符 8195"/>
          <p:cNvGraphicFramePr/>
          <p:nvPr>
            <p:ph sz="quarter" idx="4"/>
          </p:nvPr>
        </p:nvGraphicFramePr>
        <p:xfrm>
          <a:off x="2366963" y="4803775"/>
          <a:ext cx="5229225" cy="152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2" imgW="1205865" imgH="393700" progId="Equation.3">
                  <p:embed/>
                </p:oleObj>
              </mc:Choice>
              <mc:Fallback>
                <p:oleObj name="" r:id="rId2" imgW="1205865" imgH="3937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66963" y="4803775"/>
                        <a:ext cx="5229225" cy="15271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7" name="直接连接符 8196"/>
          <p:cNvSpPr/>
          <p:nvPr/>
        </p:nvSpPr>
        <p:spPr>
          <a:xfrm flipV="1">
            <a:off x="2770188" y="53975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graphicFrame>
        <p:nvGraphicFramePr>
          <p:cNvPr id="8198" name="内容占位符 8197"/>
          <p:cNvGraphicFramePr/>
          <p:nvPr>
            <p:ph sz="quarter" idx="1"/>
          </p:nvPr>
        </p:nvGraphicFramePr>
        <p:xfrm>
          <a:off x="5619750" y="3311525"/>
          <a:ext cx="1287463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4" imgW="405765" imgH="190500" progId="Equation.3">
                  <p:embed/>
                </p:oleObj>
              </mc:Choice>
              <mc:Fallback>
                <p:oleObj name="" r:id="rId4" imgW="405765" imgH="1905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19750" y="3311525"/>
                        <a:ext cx="1287463" cy="6111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9" name="内容占位符 8198"/>
          <p:cNvGraphicFramePr/>
          <p:nvPr>
            <p:ph sz="quarter" idx="2"/>
          </p:nvPr>
        </p:nvGraphicFramePr>
        <p:xfrm>
          <a:off x="6616700" y="2595563"/>
          <a:ext cx="101600" cy="193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6" imgW="101600" imgH="190500" progId="Equation.3">
                  <p:embed/>
                </p:oleObj>
              </mc:Choice>
              <mc:Fallback>
                <p:oleObj name="" r:id="rId6" imgW="101600" imgH="1905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16700" y="2595563"/>
                        <a:ext cx="101600" cy="1936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00" name="图片 819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4438" y="476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1" name="文本框 8200"/>
          <p:cNvSpPr txBox="1"/>
          <p:nvPr/>
        </p:nvSpPr>
        <p:spPr>
          <a:xfrm>
            <a:off x="2339975" y="380365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4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2" name="直接连接符 8201"/>
          <p:cNvSpPr/>
          <p:nvPr/>
        </p:nvSpPr>
        <p:spPr>
          <a:xfrm>
            <a:off x="1979613" y="3814763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203" name="文本框 8202"/>
          <p:cNvSpPr txBox="1"/>
          <p:nvPr/>
        </p:nvSpPr>
        <p:spPr>
          <a:xfrm>
            <a:off x="2343150" y="333375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4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4" name="文本框 8203"/>
          <p:cNvSpPr txBox="1"/>
          <p:nvPr/>
        </p:nvSpPr>
        <p:spPr>
          <a:xfrm>
            <a:off x="2484438" y="692150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05" name="文本框 8204"/>
          <p:cNvSpPr txBox="1"/>
          <p:nvPr/>
        </p:nvSpPr>
        <p:spPr>
          <a:xfrm>
            <a:off x="3276600" y="378777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06" name="直接连接符 8205"/>
          <p:cNvSpPr/>
          <p:nvPr/>
        </p:nvSpPr>
        <p:spPr>
          <a:xfrm rot="60000" flipV="1">
            <a:off x="2771775" y="3082925"/>
            <a:ext cx="1474788" cy="757238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7" name="文本框 8206"/>
          <p:cNvSpPr txBox="1"/>
          <p:nvPr/>
        </p:nvSpPr>
        <p:spPr>
          <a:xfrm>
            <a:off x="4284663" y="2638425"/>
            <a:ext cx="1185862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  <a:endParaRPr lang="en-US" altLang="zh-CN" sz="25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8208" name="矩形 8207"/>
          <p:cNvSpPr/>
          <p:nvPr/>
        </p:nvSpPr>
        <p:spPr>
          <a:xfrm>
            <a:off x="6084888" y="379412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4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9" name="椭圆 8208"/>
          <p:cNvSpPr/>
          <p:nvPr/>
        </p:nvSpPr>
        <p:spPr>
          <a:xfrm>
            <a:off x="5651500" y="37163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10" name="直接连接符 8209"/>
          <p:cNvSpPr/>
          <p:nvPr/>
        </p:nvSpPr>
        <p:spPr>
          <a:xfrm>
            <a:off x="4265613" y="3103563"/>
            <a:ext cx="1439862" cy="6858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11" name="直接连接符 8210"/>
          <p:cNvSpPr/>
          <p:nvPr/>
        </p:nvSpPr>
        <p:spPr>
          <a:xfrm>
            <a:off x="2771775" y="3827463"/>
            <a:ext cx="2952750" cy="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12" name="矩形 8211"/>
          <p:cNvSpPr/>
          <p:nvPr/>
        </p:nvSpPr>
        <p:spPr>
          <a:xfrm>
            <a:off x="3635375" y="4200525"/>
            <a:ext cx="17287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18" name="内容占位符 9217"/>
          <p:cNvGraphicFramePr/>
          <p:nvPr>
            <p:ph sz="half" idx="1"/>
          </p:nvPr>
        </p:nvGraphicFramePr>
        <p:xfrm>
          <a:off x="0" y="2481263"/>
          <a:ext cx="4038600" cy="269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0" y="2481263"/>
                        <a:ext cx="4038600" cy="26924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内容占位符 9218"/>
          <p:cNvGraphicFramePr/>
          <p:nvPr>
            <p:ph/>
          </p:nvPr>
        </p:nvGraphicFramePr>
        <p:xfrm>
          <a:off x="1697038" y="5141913"/>
          <a:ext cx="640397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" imgW="1078865" imgH="203200" progId="Equation.3">
                  <p:embed/>
                </p:oleObj>
              </mc:Choice>
              <mc:Fallback>
                <p:oleObj name="" r:id="rId2" imgW="1078865" imgH="2032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97038" y="5141913"/>
                        <a:ext cx="6403975" cy="10731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0" name="文本框 9219"/>
          <p:cNvSpPr txBox="1"/>
          <p:nvPr/>
        </p:nvSpPr>
        <p:spPr>
          <a:xfrm>
            <a:off x="2268538" y="38608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221" name="直接连接符 9220"/>
          <p:cNvSpPr/>
          <p:nvPr/>
        </p:nvSpPr>
        <p:spPr>
          <a:xfrm>
            <a:off x="1908175" y="3867150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2" name="直接连接符 9221"/>
          <p:cNvSpPr/>
          <p:nvPr/>
        </p:nvSpPr>
        <p:spPr>
          <a:xfrm flipV="1">
            <a:off x="2698750" y="6127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3" name="文本框 9222"/>
          <p:cNvSpPr txBox="1"/>
          <p:nvPr/>
        </p:nvSpPr>
        <p:spPr>
          <a:xfrm>
            <a:off x="6156325" y="3860800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2268538" y="5508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5" name="矩形 9224"/>
          <p:cNvSpPr/>
          <p:nvPr/>
        </p:nvSpPr>
        <p:spPr>
          <a:xfrm>
            <a:off x="3348038" y="4416425"/>
            <a:ext cx="17287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9226" name="图片 92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2525" y="549275"/>
            <a:ext cx="3652838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7" name="直接连接符 9226"/>
          <p:cNvSpPr/>
          <p:nvPr/>
        </p:nvSpPr>
        <p:spPr>
          <a:xfrm rot="60000">
            <a:off x="2671763" y="2454275"/>
            <a:ext cx="1468437" cy="70802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8" name="直接连接符 9227"/>
          <p:cNvSpPr/>
          <p:nvPr/>
        </p:nvSpPr>
        <p:spPr>
          <a:xfrm rot="21480000" flipV="1">
            <a:off x="2700338" y="3213100"/>
            <a:ext cx="1439862" cy="649288"/>
          </a:xfrm>
          <a:prstGeom prst="line">
            <a:avLst/>
          </a:prstGeom>
          <a:ln w="635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9" name="文本框 9228"/>
          <p:cNvSpPr txBox="1"/>
          <p:nvPr/>
        </p:nvSpPr>
        <p:spPr>
          <a:xfrm>
            <a:off x="4140200" y="2852738"/>
            <a:ext cx="1008063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(2,1)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230" name="直接连接符 9229"/>
          <p:cNvSpPr/>
          <p:nvPr/>
        </p:nvSpPr>
        <p:spPr>
          <a:xfrm>
            <a:off x="2700338" y="2473325"/>
            <a:ext cx="0" cy="14398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1" name="文本框 9230"/>
          <p:cNvSpPr txBox="1"/>
          <p:nvPr/>
        </p:nvSpPr>
        <p:spPr>
          <a:xfrm>
            <a:off x="2413000" y="765175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232" name="文本框 9231"/>
          <p:cNvSpPr txBox="1"/>
          <p:nvPr/>
        </p:nvSpPr>
        <p:spPr>
          <a:xfrm>
            <a:off x="3205163" y="38608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9233" name="内容占位符 9232"/>
          <p:cNvGraphicFramePr/>
          <p:nvPr>
            <p:ph sz="half" idx="1"/>
          </p:nvPr>
        </p:nvGraphicFramePr>
        <p:xfrm>
          <a:off x="1487488" y="2146300"/>
          <a:ext cx="1222375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5" imgW="431800" imgH="190500" progId="Equation.3">
                  <p:embed/>
                </p:oleObj>
              </mc:Choice>
              <mc:Fallback>
                <p:oleObj name="" r:id="rId5" imgW="431800" imgH="1905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7488" y="2146300"/>
                        <a:ext cx="1222375" cy="5302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4" name="椭圆 9233"/>
          <p:cNvSpPr/>
          <p:nvPr/>
        </p:nvSpPr>
        <p:spPr>
          <a:xfrm>
            <a:off x="2628900" y="23828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35" name="椭圆 9234"/>
          <p:cNvSpPr/>
          <p:nvPr/>
        </p:nvSpPr>
        <p:spPr>
          <a:xfrm>
            <a:off x="5446713" y="38401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42" name="内容占位符 10241"/>
          <p:cNvGraphicFramePr/>
          <p:nvPr>
            <p:ph/>
          </p:nvPr>
        </p:nvGraphicFramePr>
        <p:xfrm>
          <a:off x="1511300" y="5100638"/>
          <a:ext cx="4983163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78230" imgH="215900" progId="Equation.3">
                  <p:embed/>
                </p:oleObj>
              </mc:Choice>
              <mc:Fallback>
                <p:oleObj name="" r:id="rId1" imgW="1078230" imgH="2159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11300" y="5100638"/>
                        <a:ext cx="4983163" cy="9810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3" name="图片 102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3" y="344488"/>
            <a:ext cx="3887787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4" name="直接连接符 10243"/>
          <p:cNvSpPr/>
          <p:nvPr/>
        </p:nvSpPr>
        <p:spPr>
          <a:xfrm flipH="1">
            <a:off x="2482850" y="1543050"/>
            <a:ext cx="1512888" cy="21590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5" name="直接连接符 10244"/>
          <p:cNvSpPr/>
          <p:nvPr/>
        </p:nvSpPr>
        <p:spPr>
          <a:xfrm>
            <a:off x="3995738" y="1557338"/>
            <a:ext cx="0" cy="1439862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6" name="直接连接符 10245"/>
          <p:cNvSpPr/>
          <p:nvPr/>
        </p:nvSpPr>
        <p:spPr>
          <a:xfrm flipV="1">
            <a:off x="2482850" y="2959100"/>
            <a:ext cx="1512888" cy="719138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0247" name="对象 10246"/>
          <p:cNvGraphicFramePr/>
          <p:nvPr/>
        </p:nvGraphicFramePr>
        <p:xfrm>
          <a:off x="3706813" y="981075"/>
          <a:ext cx="1223962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419100" imgH="190500" progId="Equation.3">
                  <p:embed/>
                </p:oleObj>
              </mc:Choice>
              <mc:Fallback>
                <p:oleObj name="" r:id="rId4" imgW="419100" imgH="1905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06813" y="981075"/>
                        <a:ext cx="1223962" cy="55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8" name="文本框 10247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49" name="直接连接符 10248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250" name="直接连接符 10249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251" name="文本框 10250"/>
          <p:cNvSpPr txBox="1"/>
          <p:nvPr/>
        </p:nvSpPr>
        <p:spPr>
          <a:xfrm>
            <a:off x="5934075" y="3760788"/>
            <a:ext cx="3778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endParaRPr lang="en-US" altLang="zh-CN" sz="23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52" name="文本框 10251"/>
          <p:cNvSpPr txBox="1"/>
          <p:nvPr/>
        </p:nvSpPr>
        <p:spPr>
          <a:xfrm>
            <a:off x="2054225" y="333375"/>
            <a:ext cx="379413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endParaRPr lang="en-US" altLang="zh-CN" sz="23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53" name="文本框 10252"/>
          <p:cNvSpPr txBox="1"/>
          <p:nvPr/>
        </p:nvSpPr>
        <p:spPr>
          <a:xfrm>
            <a:off x="3995738" y="2709863"/>
            <a:ext cx="1008062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</a:rPr>
              <a:t>A(2,1)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54" name="文本框 10253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55" name="文本框 10254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56" name="椭圆 10255"/>
          <p:cNvSpPr/>
          <p:nvPr/>
        </p:nvSpPr>
        <p:spPr>
          <a:xfrm>
            <a:off x="39385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7" name="椭圆 10256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8" name="矩形 10257"/>
          <p:cNvSpPr/>
          <p:nvPr/>
        </p:nvSpPr>
        <p:spPr>
          <a:xfrm>
            <a:off x="3635375" y="4200525"/>
            <a:ext cx="17287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59" name="椭圆 10258"/>
          <p:cNvSpPr/>
          <p:nvPr/>
        </p:nvSpPr>
        <p:spPr>
          <a:xfrm>
            <a:off x="5403850" y="3594100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60" name="直接连接符 10259"/>
          <p:cNvSpPr/>
          <p:nvPr/>
        </p:nvSpPr>
        <p:spPr>
          <a:xfrm flipV="1">
            <a:off x="2484438" y="1557338"/>
            <a:ext cx="1511300" cy="719137"/>
          </a:xfrm>
          <a:prstGeom prst="line">
            <a:avLst/>
          </a:prstGeom>
          <a:ln w="5715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1266" name="对象 11265"/>
          <p:cNvGraphicFramePr/>
          <p:nvPr/>
        </p:nvGraphicFramePr>
        <p:xfrm>
          <a:off x="5367338" y="763588"/>
          <a:ext cx="1171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31800" imgH="190500" progId="Equation.3">
                  <p:embed/>
                </p:oleObj>
              </mc:Choice>
              <mc:Fallback>
                <p:oleObj name="" r:id="rId1" imgW="431800" imgH="1905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67338" y="763588"/>
                        <a:ext cx="1171575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7" name="图片 112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5" y="708025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文本框 11267"/>
          <p:cNvSpPr txBox="1"/>
          <p:nvPr/>
        </p:nvSpPr>
        <p:spPr>
          <a:xfrm>
            <a:off x="1998663" y="4003675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69" name="直接连接符 11268"/>
          <p:cNvSpPr/>
          <p:nvPr/>
        </p:nvSpPr>
        <p:spPr>
          <a:xfrm flipV="1">
            <a:off x="2428875" y="75565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270" name="文本框 11269"/>
          <p:cNvSpPr txBox="1"/>
          <p:nvPr/>
        </p:nvSpPr>
        <p:spPr>
          <a:xfrm>
            <a:off x="2001838" y="6937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文本框 11270"/>
          <p:cNvSpPr txBox="1"/>
          <p:nvPr/>
        </p:nvSpPr>
        <p:spPr>
          <a:xfrm>
            <a:off x="2143125" y="90805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72" name="文本框 11271"/>
          <p:cNvSpPr txBox="1"/>
          <p:nvPr/>
        </p:nvSpPr>
        <p:spPr>
          <a:xfrm>
            <a:off x="2935288" y="400367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73" name="椭圆 11272"/>
          <p:cNvSpPr/>
          <p:nvPr/>
        </p:nvSpPr>
        <p:spPr>
          <a:xfrm>
            <a:off x="3848100" y="182562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74" name="椭圆 11273"/>
          <p:cNvSpPr/>
          <p:nvPr/>
        </p:nvSpPr>
        <p:spPr>
          <a:xfrm>
            <a:off x="2359025" y="24971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75" name="直接连接符 11274"/>
          <p:cNvSpPr/>
          <p:nvPr/>
        </p:nvSpPr>
        <p:spPr>
          <a:xfrm flipV="1">
            <a:off x="2411413" y="1196975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6" name="直接连接符 11275"/>
          <p:cNvSpPr/>
          <p:nvPr/>
        </p:nvSpPr>
        <p:spPr>
          <a:xfrm flipH="1">
            <a:off x="3905250" y="1235075"/>
            <a:ext cx="1439863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7" name="直接连接符 11276"/>
          <p:cNvSpPr/>
          <p:nvPr/>
        </p:nvSpPr>
        <p:spPr>
          <a:xfrm rot="120000" flipV="1">
            <a:off x="2428875" y="3297238"/>
            <a:ext cx="1457325" cy="777875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8" name="椭圆 11277"/>
          <p:cNvSpPr/>
          <p:nvPr/>
        </p:nvSpPr>
        <p:spPr>
          <a:xfrm>
            <a:off x="5307013" y="1085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79" name="文本框 11278"/>
          <p:cNvSpPr txBox="1"/>
          <p:nvPr/>
        </p:nvSpPr>
        <p:spPr>
          <a:xfrm>
            <a:off x="3922713" y="3213100"/>
            <a:ext cx="1185862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  <a:endParaRPr lang="en-US" altLang="zh-CN" sz="25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1280" name="矩形 11279"/>
          <p:cNvSpPr/>
          <p:nvPr/>
        </p:nvSpPr>
        <p:spPr>
          <a:xfrm>
            <a:off x="5670550" y="4083050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1" name="矩形 11280"/>
          <p:cNvSpPr/>
          <p:nvPr/>
        </p:nvSpPr>
        <p:spPr>
          <a:xfrm>
            <a:off x="3492500" y="4365625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82" name="直接连接符 11281"/>
          <p:cNvSpPr/>
          <p:nvPr/>
        </p:nvSpPr>
        <p:spPr>
          <a:xfrm>
            <a:off x="1814513" y="4043363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283" name="直接连接符 11282"/>
          <p:cNvSpPr/>
          <p:nvPr/>
        </p:nvSpPr>
        <p:spPr>
          <a:xfrm flipV="1">
            <a:off x="2411413" y="1196975"/>
            <a:ext cx="2952750" cy="1368425"/>
          </a:xfrm>
          <a:prstGeom prst="line">
            <a:avLst/>
          </a:prstGeom>
          <a:ln w="5715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2290" name="对象 12289"/>
          <p:cNvGraphicFramePr/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431800" imgH="190500" progId="Equation.3">
                  <p:embed/>
                </p:oleObj>
              </mc:Choice>
              <mc:Fallback>
                <p:oleObj name="" r:id="rId1" imgW="431800" imgH="1905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19725" y="404813"/>
                        <a:ext cx="1171575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1" name="图片 122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文本框 12291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293" name="直接连接符 12292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294" name="直接连接符 12293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295" name="文本框 12294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298" name="椭圆 12297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299" name="椭圆 12298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0" name="直接连接符 12299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01" name="直接连接符 12300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02" name="直接连接符 12301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03" name="椭圆 12302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4" name="文本框 12303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  <a:endParaRPr lang="en-US" altLang="zh-CN" sz="25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2305" name="矩形 12304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6" name="矩形 12305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7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307" name="直接连接符 12306"/>
          <p:cNvSpPr/>
          <p:nvPr/>
        </p:nvSpPr>
        <p:spPr>
          <a:xfrm rot="60000">
            <a:off x="3943350" y="2225675"/>
            <a:ext cx="20638" cy="803275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08" name="文本框 12307"/>
          <p:cNvSpPr txBox="1"/>
          <p:nvPr/>
        </p:nvSpPr>
        <p:spPr>
          <a:xfrm rot="-2388334">
            <a:off x="3492500" y="1700213"/>
            <a:ext cx="100330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C(2,2)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12309" name="内容占位符 12308"/>
          <p:cNvGraphicFramePr/>
          <p:nvPr>
            <p:ph sz="half" idx="1"/>
          </p:nvPr>
        </p:nvGraphicFramePr>
        <p:xfrm>
          <a:off x="0" y="4737100"/>
          <a:ext cx="5076825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1282065" imgH="241300" progId="Equation.3">
                  <p:embed/>
                </p:oleObj>
              </mc:Choice>
              <mc:Fallback>
                <p:oleObj name="" r:id="rId4" imgW="1282065" imgH="2413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4737100"/>
                        <a:ext cx="5076825" cy="9540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10" name="内容占位符 12309"/>
          <p:cNvGraphicFramePr/>
          <p:nvPr>
            <p:ph sz="half" idx="2"/>
          </p:nvPr>
        </p:nvGraphicFramePr>
        <p:xfrm>
          <a:off x="4870450" y="4776788"/>
          <a:ext cx="4273550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6" imgW="1459865" imgH="393700" progId="Equation.3">
                  <p:embed/>
                </p:oleObj>
              </mc:Choice>
              <mc:Fallback>
                <p:oleObj name="" r:id="rId6" imgW="1459865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70450" y="4776788"/>
                        <a:ext cx="4273550" cy="10461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11" name="直接连接符 12310"/>
          <p:cNvSpPr/>
          <p:nvPr/>
        </p:nvSpPr>
        <p:spPr>
          <a:xfrm rot="21540000">
            <a:off x="2452688" y="3675063"/>
            <a:ext cx="1522412" cy="20637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12" name="文本框 12311"/>
          <p:cNvSpPr txBox="1"/>
          <p:nvPr/>
        </p:nvSpPr>
        <p:spPr>
          <a:xfrm>
            <a:off x="3995738" y="3581400"/>
            <a:ext cx="430212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>
                <a:solidFill>
                  <a:srgbClr val="000000"/>
                </a:solidFill>
                <a:latin typeface="Verdana" panose="020B0604030504040204" pitchFamily="34" charset="0"/>
              </a:rPr>
              <a:t>M</a:t>
            </a:r>
            <a:endParaRPr lang="en-US" altLang="zh-CN" sz="23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2313" name="文本框 12312"/>
          <p:cNvSpPr txBox="1"/>
          <p:nvPr/>
        </p:nvSpPr>
        <p:spPr>
          <a:xfrm>
            <a:off x="3924300" y="333375"/>
            <a:ext cx="403225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>
                <a:solidFill>
                  <a:srgbClr val="000000"/>
                </a:solidFill>
                <a:latin typeface="Verdana" panose="020B0604030504040204" pitchFamily="34" charset="0"/>
              </a:rPr>
              <a:t>N</a:t>
            </a:r>
            <a:endParaRPr lang="en-US" altLang="zh-CN" sz="23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2314" name="直接连接符 12313"/>
          <p:cNvSpPr/>
          <p:nvPr/>
        </p:nvSpPr>
        <p:spPr>
          <a:xfrm rot="21540000">
            <a:off x="3933825" y="806450"/>
            <a:ext cx="1522413" cy="20638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15" name="直接连接符 12314"/>
          <p:cNvSpPr/>
          <p:nvPr/>
        </p:nvSpPr>
        <p:spPr>
          <a:xfrm>
            <a:off x="3944938" y="836613"/>
            <a:ext cx="0" cy="2808287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16" name="文本框 12315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b="1" dirty="0">
                <a:latin typeface="Verdana" panose="020B0604030504040204" pitchFamily="34" charset="0"/>
              </a:rPr>
              <a:t>方</a:t>
            </a:r>
            <a:endParaRPr lang="zh-CN" altLang="en-US" sz="3000" b="1" dirty="0">
              <a:latin typeface="Verdana" panose="020B0604030504040204" pitchFamily="34" charset="0"/>
            </a:endParaRPr>
          </a:p>
          <a:p>
            <a:r>
              <a:rPr lang="zh-CN" altLang="en-US" sz="3000" b="1" dirty="0">
                <a:latin typeface="Verdana" panose="020B0604030504040204" pitchFamily="34" charset="0"/>
              </a:rPr>
              <a:t>法</a:t>
            </a:r>
            <a:endParaRPr lang="zh-CN" altLang="en-US" sz="3000" b="1" dirty="0">
              <a:latin typeface="Verdana" panose="020B0604030504040204" pitchFamily="34" charset="0"/>
            </a:endParaRPr>
          </a:p>
          <a:p>
            <a:r>
              <a:rPr lang="en-US" altLang="zh-CN" sz="3000" b="1">
                <a:latin typeface="Verdana" panose="020B0604030504040204" pitchFamily="34" charset="0"/>
              </a:rPr>
              <a:t>1</a:t>
            </a:r>
            <a:endParaRPr lang="en-US" altLang="zh-CN" sz="3000" b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8" grpId="0"/>
      <p:bldP spid="12312" grpId="0"/>
      <p:bldP spid="123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3314" name="对象 13313"/>
          <p:cNvGraphicFramePr/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431800" imgH="190500" progId="Equation.3">
                  <p:embed/>
                </p:oleObj>
              </mc:Choice>
              <mc:Fallback>
                <p:oleObj name="" r:id="rId1" imgW="431800" imgH="1905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19725" y="404813"/>
                        <a:ext cx="1171575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图片 133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6" name="文本框 13315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317" name="直接连接符 13316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3318" name="直接连接符 13317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3319" name="文本框 13318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文本框 13319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321" name="文本框 13320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322" name="椭圆 13321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23" name="椭圆 13322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24" name="直接连接符 13323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5" name="直接连接符 13324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6" name="直接连接符 13325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7" name="椭圆 13326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28" name="文本框 13327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  <a:endParaRPr lang="en-US" altLang="zh-CN" sz="25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3329" name="矩形 13328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30" name="矩形 13329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8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331" name="直接连接符 13330"/>
          <p:cNvSpPr/>
          <p:nvPr/>
        </p:nvSpPr>
        <p:spPr>
          <a:xfrm>
            <a:off x="3203575" y="2955925"/>
            <a:ext cx="720725" cy="0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3332" name="文本框 13331"/>
          <p:cNvSpPr txBox="1"/>
          <p:nvPr/>
        </p:nvSpPr>
        <p:spPr>
          <a:xfrm rot="-2238784">
            <a:off x="2771775" y="2420938"/>
            <a:ext cx="102870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Verdana" panose="020B0604030504040204" pitchFamily="34" charset="0"/>
              </a:rPr>
              <a:t>D(1,1)</a:t>
            </a:r>
            <a:endParaRPr lang="en-US" altLang="zh-CN" b="1">
              <a:latin typeface="Verdana" panose="020B0604030504040204" pitchFamily="34" charset="0"/>
            </a:endParaRPr>
          </a:p>
        </p:txBody>
      </p:sp>
      <p:graphicFrame>
        <p:nvGraphicFramePr>
          <p:cNvPr id="13333" name="内容占位符 13332"/>
          <p:cNvGraphicFramePr/>
          <p:nvPr>
            <p:ph/>
          </p:nvPr>
        </p:nvGraphicFramePr>
        <p:xfrm>
          <a:off x="0" y="4797425"/>
          <a:ext cx="8994775" cy="113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4" imgW="2703830" imgH="393700" progId="Equation.3">
                  <p:embed/>
                </p:oleObj>
              </mc:Choice>
              <mc:Fallback>
                <p:oleObj name="" r:id="rId4" imgW="2703830" imgH="3937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4797425"/>
                        <a:ext cx="8994775" cy="11318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34" name="直接连接符 13333"/>
          <p:cNvSpPr/>
          <p:nvPr/>
        </p:nvSpPr>
        <p:spPr>
          <a:xfrm rot="21540000">
            <a:off x="2463800" y="2955925"/>
            <a:ext cx="2971800" cy="3175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3335" name="直接连接符 13334"/>
          <p:cNvSpPr/>
          <p:nvPr/>
        </p:nvSpPr>
        <p:spPr>
          <a:xfrm>
            <a:off x="5414963" y="836613"/>
            <a:ext cx="0" cy="2160587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3336" name="直接连接符 13335"/>
          <p:cNvSpPr/>
          <p:nvPr/>
        </p:nvSpPr>
        <p:spPr>
          <a:xfrm>
            <a:off x="2484438" y="2997200"/>
            <a:ext cx="0" cy="64770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3337" name="文本框 13336"/>
          <p:cNvSpPr txBox="1"/>
          <p:nvPr/>
        </p:nvSpPr>
        <p:spPr>
          <a:xfrm>
            <a:off x="2392363" y="2587625"/>
            <a:ext cx="384175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>
                <a:solidFill>
                  <a:srgbClr val="000000"/>
                </a:solidFill>
                <a:latin typeface="Verdana" panose="020B0604030504040204" pitchFamily="34" charset="0"/>
              </a:rPr>
              <a:t>E</a:t>
            </a:r>
            <a:endParaRPr lang="en-US" altLang="zh-CN" sz="2300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3338" name="文本框 13337"/>
          <p:cNvSpPr txBox="1"/>
          <p:nvPr/>
        </p:nvSpPr>
        <p:spPr>
          <a:xfrm>
            <a:off x="5435600" y="2565400"/>
            <a:ext cx="37465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>
                <a:solidFill>
                  <a:srgbClr val="000000"/>
                </a:solidFill>
                <a:latin typeface="Verdana" panose="020B0604030504040204" pitchFamily="34" charset="0"/>
              </a:rPr>
              <a:t>F</a:t>
            </a:r>
            <a:endParaRPr lang="en-US" altLang="zh-CN" sz="2300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3339" name="文本框 13338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b="1" dirty="0">
                <a:latin typeface="Verdana" panose="020B0604030504040204" pitchFamily="34" charset="0"/>
              </a:rPr>
              <a:t>方</a:t>
            </a:r>
            <a:endParaRPr lang="zh-CN" altLang="en-US" sz="3000" b="1" dirty="0">
              <a:latin typeface="Verdana" panose="020B0604030504040204" pitchFamily="34" charset="0"/>
            </a:endParaRPr>
          </a:p>
          <a:p>
            <a:r>
              <a:rPr lang="zh-CN" altLang="en-US" sz="3000" b="1" dirty="0">
                <a:latin typeface="Verdana" panose="020B0604030504040204" pitchFamily="34" charset="0"/>
              </a:rPr>
              <a:t>法</a:t>
            </a:r>
            <a:endParaRPr lang="zh-CN" altLang="en-US" sz="3000" b="1" dirty="0">
              <a:latin typeface="Verdana" panose="020B0604030504040204" pitchFamily="34" charset="0"/>
            </a:endParaRPr>
          </a:p>
          <a:p>
            <a:r>
              <a:rPr lang="en-US" altLang="zh-CN" sz="3000" b="1">
                <a:latin typeface="Verdana" panose="020B0604030504040204" pitchFamily="34" charset="0"/>
              </a:rPr>
              <a:t>2</a:t>
            </a:r>
            <a:endParaRPr lang="en-US" altLang="zh-CN" sz="3000" b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2" grpId="0"/>
      <p:bldP spid="13337" grpId="0"/>
      <p:bldP spid="133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6386" name="内容占位符 16385"/>
          <p:cNvGraphicFramePr/>
          <p:nvPr>
            <p:ph sz="quarter" idx="1"/>
          </p:nvPr>
        </p:nvGraphicFramePr>
        <p:xfrm>
          <a:off x="862013" y="1600200"/>
          <a:ext cx="3227387" cy="218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862013" y="1600200"/>
                        <a:ext cx="3227387" cy="21844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内容占位符 16386"/>
          <p:cNvGraphicFramePr/>
          <p:nvPr>
            <p:ph sz="quarter" idx="2"/>
          </p:nvPr>
        </p:nvGraphicFramePr>
        <p:xfrm>
          <a:off x="5435600" y="412750"/>
          <a:ext cx="1138238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" imgW="431800" imgH="190500" progId="Equation.3">
                  <p:embed/>
                </p:oleObj>
              </mc:Choice>
              <mc:Fallback>
                <p:oleObj name="" r:id="rId2" imgW="431800" imgH="1905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35600" y="412750"/>
                        <a:ext cx="1138238" cy="5016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内容占位符 16387"/>
          <p:cNvGraphicFramePr/>
          <p:nvPr>
            <p:ph sz="quarter" idx="3"/>
          </p:nvPr>
        </p:nvGraphicFramePr>
        <p:xfrm>
          <a:off x="900113" y="4438650"/>
          <a:ext cx="6723062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4" imgW="2019300" imgH="228600" progId="Equation.3">
                  <p:embed/>
                </p:oleObj>
              </mc:Choice>
              <mc:Fallback>
                <p:oleObj name="" r:id="rId4" imgW="2019300" imgH="2286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00113" y="4438650"/>
                        <a:ext cx="6723062" cy="77311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9" name="图片 1638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文本框 16389"/>
          <p:cNvSpPr txBox="1"/>
          <p:nvPr/>
        </p:nvSpPr>
        <p:spPr>
          <a:xfrm>
            <a:off x="2051050" y="3648075"/>
            <a:ext cx="4127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5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1" name="直接连接符 16390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392" name="直接连接符 16391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393" name="文本框 16392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4" name="文本框 16393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395" name="文本框 16394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396" name="椭圆 16395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397" name="椭圆 16396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398" name="直接连接符 16397"/>
          <p:cNvSpPr/>
          <p:nvPr/>
        </p:nvSpPr>
        <p:spPr>
          <a:xfrm flipV="1">
            <a:off x="2484438" y="836613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9" name="直接连接符 16398"/>
          <p:cNvSpPr/>
          <p:nvPr/>
        </p:nvSpPr>
        <p:spPr>
          <a:xfrm flipH="1">
            <a:off x="3978275" y="876300"/>
            <a:ext cx="1439863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00" name="直接连接符 16399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01" name="椭圆 16400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02" name="文本框 16401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  <a:endParaRPr lang="en-US" altLang="zh-CN" sz="25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6403" name="矩形 16402"/>
          <p:cNvSpPr/>
          <p:nvPr/>
        </p:nvSpPr>
        <p:spPr>
          <a:xfrm>
            <a:off x="5722938" y="365125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4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04" name="文本框 16403"/>
          <p:cNvSpPr txBox="1"/>
          <p:nvPr/>
        </p:nvSpPr>
        <p:spPr>
          <a:xfrm>
            <a:off x="5507038" y="2638425"/>
            <a:ext cx="10874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 i="1">
                <a:solidFill>
                  <a:srgbClr val="008000"/>
                </a:solidFill>
                <a:latin typeface="Times New Roman" panose="02020603050405020304" pitchFamily="18" charset="0"/>
              </a:rPr>
              <a:t>E</a:t>
            </a:r>
            <a:r>
              <a:rPr lang="en-US" altLang="zh-CN" sz="2000" b="1">
                <a:solidFill>
                  <a:srgbClr val="008000"/>
                </a:solidFill>
                <a:latin typeface="Verdana" panose="020B0604030504040204" pitchFamily="34" charset="0"/>
              </a:rPr>
              <a:t>(4,1)</a:t>
            </a:r>
            <a:endParaRPr lang="en-US" altLang="zh-CN" sz="2000" b="1">
              <a:solidFill>
                <a:srgbClr val="008000"/>
              </a:solidFill>
              <a:latin typeface="Verdana" panose="020B0604030504040204" pitchFamily="34" charset="0"/>
            </a:endParaRPr>
          </a:p>
        </p:txBody>
      </p:sp>
      <p:sp>
        <p:nvSpPr>
          <p:cNvPr id="16405" name="椭圆 16404"/>
          <p:cNvSpPr/>
          <p:nvPr/>
        </p:nvSpPr>
        <p:spPr>
          <a:xfrm>
            <a:off x="5332413" y="2905125"/>
            <a:ext cx="146050" cy="141288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06" name="文本框 16405"/>
          <p:cNvSpPr txBox="1"/>
          <p:nvPr/>
        </p:nvSpPr>
        <p:spPr>
          <a:xfrm>
            <a:off x="5507038" y="3287713"/>
            <a:ext cx="108426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 i="1">
                <a:solidFill>
                  <a:srgbClr val="008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 b="1">
                <a:solidFill>
                  <a:srgbClr val="008000"/>
                </a:solidFill>
                <a:latin typeface="Verdana" panose="020B0604030504040204" pitchFamily="34" charset="0"/>
              </a:rPr>
              <a:t>(4,0)</a:t>
            </a:r>
            <a:endParaRPr lang="en-US" altLang="zh-CN" sz="2000" b="1">
              <a:solidFill>
                <a:srgbClr val="008000"/>
              </a:solidFill>
              <a:latin typeface="Verdana" panose="020B0604030504040204" pitchFamily="34" charset="0"/>
            </a:endParaRPr>
          </a:p>
        </p:txBody>
      </p:sp>
      <p:sp>
        <p:nvSpPr>
          <p:cNvPr id="16407" name="直接连接符 16406"/>
          <p:cNvSpPr/>
          <p:nvPr/>
        </p:nvSpPr>
        <p:spPr>
          <a:xfrm>
            <a:off x="3957638" y="2955925"/>
            <a:ext cx="1512887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6408" name="直接连接符 16407"/>
          <p:cNvSpPr/>
          <p:nvPr/>
        </p:nvSpPr>
        <p:spPr>
          <a:xfrm rot="60000" flipV="1">
            <a:off x="2503488" y="3646488"/>
            <a:ext cx="3024187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6409" name="椭圆 16408"/>
          <p:cNvSpPr/>
          <p:nvPr/>
        </p:nvSpPr>
        <p:spPr>
          <a:xfrm>
            <a:off x="5362575" y="3573463"/>
            <a:ext cx="146050" cy="141287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10" name="直接连接符 16409"/>
          <p:cNvSpPr/>
          <p:nvPr/>
        </p:nvSpPr>
        <p:spPr>
          <a:xfrm flipH="1">
            <a:off x="5426075" y="785813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16411" name="内容占位符 16410"/>
          <p:cNvGraphicFramePr/>
          <p:nvPr>
            <p:ph sz="quarter" idx="4"/>
          </p:nvPr>
        </p:nvGraphicFramePr>
        <p:xfrm>
          <a:off x="2195513" y="5013325"/>
          <a:ext cx="5113337" cy="136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1853565" imgH="495300" progId="Equation.3">
                  <p:embed/>
                </p:oleObj>
              </mc:Choice>
              <mc:Fallback>
                <p:oleObj name="" r:id="rId7" imgW="1853565" imgH="4953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95513" y="5013325"/>
                        <a:ext cx="5113337" cy="13652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12" name="矩形 16411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9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413" name="椭圆 16412"/>
          <p:cNvSpPr/>
          <p:nvPr/>
        </p:nvSpPr>
        <p:spPr>
          <a:xfrm>
            <a:off x="5362575" y="3592513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14" name="文本框 16413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b="1" dirty="0">
                <a:latin typeface="Verdana" panose="020B0604030504040204" pitchFamily="34" charset="0"/>
              </a:rPr>
              <a:t>方</a:t>
            </a:r>
            <a:endParaRPr lang="zh-CN" altLang="en-US" sz="3000" b="1" dirty="0">
              <a:latin typeface="Verdana" panose="020B0604030504040204" pitchFamily="34" charset="0"/>
            </a:endParaRPr>
          </a:p>
          <a:p>
            <a:r>
              <a:rPr lang="zh-CN" altLang="en-US" sz="3000" b="1" dirty="0">
                <a:latin typeface="Verdana" panose="020B0604030504040204" pitchFamily="34" charset="0"/>
              </a:rPr>
              <a:t>法</a:t>
            </a:r>
            <a:endParaRPr lang="zh-CN" altLang="en-US" sz="3000" b="1" dirty="0">
              <a:latin typeface="Verdana" panose="020B0604030504040204" pitchFamily="34" charset="0"/>
            </a:endParaRPr>
          </a:p>
          <a:p>
            <a:r>
              <a:rPr lang="en-US" altLang="zh-CN" sz="3000" b="1">
                <a:latin typeface="Verdana" panose="020B0604030504040204" pitchFamily="34" charset="0"/>
              </a:rPr>
              <a:t>3</a:t>
            </a:r>
            <a:endParaRPr lang="en-US" altLang="zh-CN" sz="3000" b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4" grpId="0"/>
      <p:bldP spid="164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4338" name="对象 14337"/>
          <p:cNvGraphicFramePr/>
          <p:nvPr/>
        </p:nvGraphicFramePr>
        <p:xfrm>
          <a:off x="862013" y="1600200"/>
          <a:ext cx="3227387" cy="215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862013" y="1600200"/>
                        <a:ext cx="3227387" cy="2151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14338"/>
          <p:cNvGraphicFramePr/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2" imgW="431800" imgH="190500" progId="Equation.3">
                  <p:embed/>
                </p:oleObj>
              </mc:Choice>
              <mc:Fallback>
                <p:oleObj name="" r:id="rId2" imgW="431800" imgH="1905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19725" y="404813"/>
                        <a:ext cx="1171575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对象 14339"/>
          <p:cNvGraphicFramePr/>
          <p:nvPr/>
        </p:nvGraphicFramePr>
        <p:xfrm>
          <a:off x="-136525" y="4341813"/>
          <a:ext cx="918845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4" imgW="2413000" imgH="228600" progId="Equation.3">
                  <p:embed/>
                </p:oleObj>
              </mc:Choice>
              <mc:Fallback>
                <p:oleObj name="" r:id="rId4" imgW="2413000" imgH="2286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136525" y="4341813"/>
                        <a:ext cx="9188450" cy="869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41" name="图片 143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文本框 14341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3" name="直接连接符 14342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4344" name="直接连接符 14343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4345" name="文本框 14344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6" name="文本框 14345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7" name="文本框 14346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8" name="椭圆 14347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9" name="椭圆 14348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50" name="直接连接符 14349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1" name="直接连接符 14350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2" name="直接连接符 14351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3" name="椭圆 14352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54" name="文本框 14353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  <a:endParaRPr lang="en-US" altLang="zh-CN" sz="25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4355" name="矩形 14354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6" name="文本框 14355"/>
          <p:cNvSpPr txBox="1"/>
          <p:nvPr/>
        </p:nvSpPr>
        <p:spPr>
          <a:xfrm>
            <a:off x="5507038" y="2638425"/>
            <a:ext cx="10874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 i="1">
                <a:solidFill>
                  <a:srgbClr val="008000"/>
                </a:solidFill>
                <a:latin typeface="Times New Roman" panose="02020603050405020304" pitchFamily="18" charset="0"/>
              </a:rPr>
              <a:t>E</a:t>
            </a:r>
            <a:r>
              <a:rPr lang="en-US" altLang="zh-CN" sz="2000" b="1">
                <a:solidFill>
                  <a:srgbClr val="008000"/>
                </a:solidFill>
                <a:latin typeface="Verdana" panose="020B0604030504040204" pitchFamily="34" charset="0"/>
              </a:rPr>
              <a:t>(4,1)</a:t>
            </a:r>
            <a:endParaRPr lang="en-US" altLang="zh-CN" sz="2000" b="1">
              <a:solidFill>
                <a:srgbClr val="008000"/>
              </a:solidFill>
              <a:latin typeface="Verdana" panose="020B0604030504040204" pitchFamily="34" charset="0"/>
            </a:endParaRPr>
          </a:p>
        </p:txBody>
      </p:sp>
      <p:sp>
        <p:nvSpPr>
          <p:cNvPr id="14357" name="椭圆 14356"/>
          <p:cNvSpPr/>
          <p:nvPr/>
        </p:nvSpPr>
        <p:spPr>
          <a:xfrm>
            <a:off x="5332413" y="2905125"/>
            <a:ext cx="146050" cy="141288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58" name="文本框 14357"/>
          <p:cNvSpPr txBox="1"/>
          <p:nvPr/>
        </p:nvSpPr>
        <p:spPr>
          <a:xfrm>
            <a:off x="5507038" y="3287713"/>
            <a:ext cx="108426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 i="1">
                <a:solidFill>
                  <a:srgbClr val="008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 b="1">
                <a:solidFill>
                  <a:srgbClr val="008000"/>
                </a:solidFill>
                <a:latin typeface="Verdana" panose="020B0604030504040204" pitchFamily="34" charset="0"/>
              </a:rPr>
              <a:t>(4,0)</a:t>
            </a:r>
            <a:endParaRPr lang="en-US" altLang="zh-CN" sz="2000" b="1">
              <a:solidFill>
                <a:srgbClr val="008000"/>
              </a:solidFill>
              <a:latin typeface="Verdana" panose="020B0604030504040204" pitchFamily="34" charset="0"/>
            </a:endParaRPr>
          </a:p>
        </p:txBody>
      </p:sp>
      <p:sp>
        <p:nvSpPr>
          <p:cNvPr id="14359" name="直接连接符 14358"/>
          <p:cNvSpPr/>
          <p:nvPr/>
        </p:nvSpPr>
        <p:spPr>
          <a:xfrm>
            <a:off x="3937000" y="2955925"/>
            <a:ext cx="1512888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60" name="直接连接符 14359"/>
          <p:cNvSpPr/>
          <p:nvPr/>
        </p:nvSpPr>
        <p:spPr>
          <a:xfrm rot="60000" flipV="1">
            <a:off x="2482850" y="3646488"/>
            <a:ext cx="3024188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61" name="椭圆 14360"/>
          <p:cNvSpPr/>
          <p:nvPr/>
        </p:nvSpPr>
        <p:spPr>
          <a:xfrm>
            <a:off x="5362575" y="3573463"/>
            <a:ext cx="146050" cy="141287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62" name="直接连接符 14361"/>
          <p:cNvSpPr/>
          <p:nvPr/>
        </p:nvSpPr>
        <p:spPr>
          <a:xfrm flipH="1">
            <a:off x="5405438" y="785813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14363" name="对象 14362"/>
          <p:cNvGraphicFramePr/>
          <p:nvPr/>
        </p:nvGraphicFramePr>
        <p:xfrm>
          <a:off x="1763713" y="5157788"/>
          <a:ext cx="3192462" cy="1463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7" imgW="1078865" imgH="495300" progId="Equation.3">
                  <p:embed/>
                </p:oleObj>
              </mc:Choice>
              <mc:Fallback>
                <p:oleObj name="" r:id="rId7" imgW="1078865" imgH="4953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63713" y="5157788"/>
                        <a:ext cx="3192462" cy="146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4" name="矩形 14363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10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65" name="直接连接符 14364"/>
          <p:cNvSpPr/>
          <p:nvPr/>
        </p:nvSpPr>
        <p:spPr>
          <a:xfrm flipH="1">
            <a:off x="2473325" y="806450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66" name="文本框 14365"/>
          <p:cNvSpPr txBox="1"/>
          <p:nvPr/>
        </p:nvSpPr>
        <p:spPr>
          <a:xfrm>
            <a:off x="2411413" y="476250"/>
            <a:ext cx="12382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>
                <a:solidFill>
                  <a:srgbClr val="008000"/>
                </a:solidFill>
                <a:latin typeface="Verdana" panose="020B0604030504040204" pitchFamily="34" charset="0"/>
              </a:rPr>
              <a:t>G(0,4)</a:t>
            </a:r>
            <a:endParaRPr lang="en-US" altLang="zh-CN" sz="2500">
              <a:solidFill>
                <a:srgbClr val="008000"/>
              </a:solidFill>
              <a:latin typeface="Verdana" panose="020B0604030504040204" pitchFamily="34" charset="0"/>
            </a:endParaRPr>
          </a:p>
        </p:txBody>
      </p:sp>
      <p:sp>
        <p:nvSpPr>
          <p:cNvPr id="14367" name="直接连接符 14366"/>
          <p:cNvSpPr/>
          <p:nvPr/>
        </p:nvSpPr>
        <p:spPr>
          <a:xfrm rot="60000" flipV="1">
            <a:off x="2484438" y="785813"/>
            <a:ext cx="3024187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68" name="文本框 14367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b="1" dirty="0">
                <a:latin typeface="Verdana" panose="020B0604030504040204" pitchFamily="34" charset="0"/>
              </a:rPr>
              <a:t>方</a:t>
            </a:r>
            <a:endParaRPr lang="zh-CN" altLang="en-US" sz="3000" b="1" dirty="0">
              <a:latin typeface="Verdana" panose="020B0604030504040204" pitchFamily="34" charset="0"/>
            </a:endParaRPr>
          </a:p>
          <a:p>
            <a:r>
              <a:rPr lang="zh-CN" altLang="en-US" sz="3000" b="1" dirty="0">
                <a:latin typeface="Verdana" panose="020B0604030504040204" pitchFamily="34" charset="0"/>
              </a:rPr>
              <a:t>法</a:t>
            </a:r>
            <a:endParaRPr lang="zh-CN" altLang="en-US" sz="3000" b="1" dirty="0">
              <a:latin typeface="Verdana" panose="020B0604030504040204" pitchFamily="34" charset="0"/>
            </a:endParaRPr>
          </a:p>
          <a:p>
            <a:r>
              <a:rPr lang="en-US" altLang="zh-CN" sz="3000" b="1">
                <a:latin typeface="Verdana" panose="020B0604030504040204" pitchFamily="34" charset="0"/>
              </a:rPr>
              <a:t>4</a:t>
            </a:r>
            <a:endParaRPr lang="en-US" altLang="zh-CN" sz="3000" b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6" grpId="0"/>
      <p:bldP spid="14358" grpId="0"/>
      <p:bldP spid="14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框 15361"/>
          <p:cNvSpPr txBox="1"/>
          <p:nvPr/>
        </p:nvSpPr>
        <p:spPr>
          <a:xfrm>
            <a:off x="2268538" y="38608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363" name="直接连接符 15362"/>
          <p:cNvSpPr/>
          <p:nvPr/>
        </p:nvSpPr>
        <p:spPr>
          <a:xfrm>
            <a:off x="1939925" y="3916363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4" name="直接连接符 15363"/>
          <p:cNvSpPr/>
          <p:nvPr/>
        </p:nvSpPr>
        <p:spPr>
          <a:xfrm flipV="1">
            <a:off x="2730500" y="620713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5" name="文本框 15364"/>
          <p:cNvSpPr txBox="1"/>
          <p:nvPr/>
        </p:nvSpPr>
        <p:spPr>
          <a:xfrm>
            <a:off x="6151563" y="3978275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矩形 15365"/>
          <p:cNvSpPr/>
          <p:nvPr/>
        </p:nvSpPr>
        <p:spPr>
          <a:xfrm>
            <a:off x="3348038" y="4416425"/>
            <a:ext cx="14398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12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5367" name="图片 153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84438" y="549275"/>
            <a:ext cx="3459162" cy="3529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8" name="文本框 15367"/>
          <p:cNvSpPr txBox="1"/>
          <p:nvPr/>
        </p:nvSpPr>
        <p:spPr>
          <a:xfrm>
            <a:off x="4140200" y="2852738"/>
            <a:ext cx="1008063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(2,1)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369" name="文本框 15368"/>
          <p:cNvSpPr txBox="1"/>
          <p:nvPr/>
        </p:nvSpPr>
        <p:spPr>
          <a:xfrm>
            <a:off x="2411413" y="7651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370" name="文本框 15369"/>
          <p:cNvSpPr txBox="1"/>
          <p:nvPr/>
        </p:nvSpPr>
        <p:spPr>
          <a:xfrm>
            <a:off x="3205163" y="38608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5371" name="内容占位符 15370"/>
          <p:cNvGraphicFramePr/>
          <p:nvPr>
            <p:ph sz="half" idx="1"/>
          </p:nvPr>
        </p:nvGraphicFramePr>
        <p:xfrm>
          <a:off x="3779838" y="1196975"/>
          <a:ext cx="1008062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2" imgW="419100" imgH="190500" progId="Equation.3">
                  <p:embed/>
                </p:oleObj>
              </mc:Choice>
              <mc:Fallback>
                <p:oleObj name="" r:id="rId2" imgW="419100" imgH="1905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79838" y="1196975"/>
                        <a:ext cx="1008062" cy="4587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2" name="内容占位符 15371"/>
          <p:cNvGraphicFramePr/>
          <p:nvPr>
            <p:ph sz="quarter" idx="2"/>
          </p:nvPr>
        </p:nvGraphicFramePr>
        <p:xfrm>
          <a:off x="5435600" y="517525"/>
          <a:ext cx="1081088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4" imgW="431800" imgH="190500" progId="Equation.3">
                  <p:embed/>
                </p:oleObj>
              </mc:Choice>
              <mc:Fallback>
                <p:oleObj name="" r:id="rId4" imgW="431800" imgH="1905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35600" y="517525"/>
                        <a:ext cx="1081088" cy="4762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3" name="内容占位符 15372"/>
          <p:cNvGraphicFramePr/>
          <p:nvPr>
            <p:ph sz="half" idx="1"/>
          </p:nvPr>
        </p:nvGraphicFramePr>
        <p:xfrm>
          <a:off x="1476375" y="2012950"/>
          <a:ext cx="1223963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6" imgW="431800" imgH="190500" progId="Equation.3">
                  <p:embed/>
                </p:oleObj>
              </mc:Choice>
              <mc:Fallback>
                <p:oleObj name="" r:id="rId6" imgW="431800" imgH="1905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76375" y="2012950"/>
                        <a:ext cx="1223963" cy="5476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4" name="椭圆 15373"/>
          <p:cNvSpPr/>
          <p:nvPr/>
        </p:nvSpPr>
        <p:spPr>
          <a:xfrm>
            <a:off x="2628900" y="23828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5" name="直接连接符 15374"/>
          <p:cNvSpPr/>
          <p:nvPr/>
        </p:nvSpPr>
        <p:spPr>
          <a:xfrm rot="21540000" flipV="1">
            <a:off x="2705100" y="3211513"/>
            <a:ext cx="1360488" cy="709612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6" name="直接连接符 15375"/>
          <p:cNvSpPr/>
          <p:nvPr/>
        </p:nvSpPr>
        <p:spPr>
          <a:xfrm flipV="1">
            <a:off x="2725738" y="1052513"/>
            <a:ext cx="2638425" cy="2881312"/>
          </a:xfrm>
          <a:prstGeom prst="line">
            <a:avLst/>
          </a:prstGeom>
          <a:ln w="635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7" name="直接连接符 15376"/>
          <p:cNvSpPr/>
          <p:nvPr/>
        </p:nvSpPr>
        <p:spPr>
          <a:xfrm flipV="1">
            <a:off x="4067175" y="1052513"/>
            <a:ext cx="1296988" cy="2160587"/>
          </a:xfrm>
          <a:prstGeom prst="line">
            <a:avLst/>
          </a:prstGeom>
          <a:ln w="635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8" name="直接连接符 15377"/>
          <p:cNvSpPr/>
          <p:nvPr/>
        </p:nvSpPr>
        <p:spPr>
          <a:xfrm flipH="1">
            <a:off x="2713038" y="1773238"/>
            <a:ext cx="1354137" cy="21494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9" name="直接连接符 15378"/>
          <p:cNvSpPr/>
          <p:nvPr/>
        </p:nvSpPr>
        <p:spPr>
          <a:xfrm>
            <a:off x="4073525" y="1757363"/>
            <a:ext cx="0" cy="145732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0" name="直接连接符 15379"/>
          <p:cNvSpPr/>
          <p:nvPr/>
        </p:nvSpPr>
        <p:spPr>
          <a:xfrm>
            <a:off x="2732088" y="2439988"/>
            <a:ext cx="1587" cy="15113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1" name="直接连接符 15380"/>
          <p:cNvSpPr/>
          <p:nvPr/>
        </p:nvSpPr>
        <p:spPr>
          <a:xfrm rot="21540000">
            <a:off x="2711450" y="2481263"/>
            <a:ext cx="1354138" cy="731837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2" name="椭圆 15381"/>
          <p:cNvSpPr/>
          <p:nvPr/>
        </p:nvSpPr>
        <p:spPr>
          <a:xfrm>
            <a:off x="4016375" y="1649413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83" name="椭圆 15382"/>
          <p:cNvSpPr/>
          <p:nvPr/>
        </p:nvSpPr>
        <p:spPr>
          <a:xfrm>
            <a:off x="5313363" y="93980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5384" name="内容占位符 15383"/>
          <p:cNvGraphicFramePr/>
          <p:nvPr>
            <p:ph sz="quarter" idx="3"/>
          </p:nvPr>
        </p:nvGraphicFramePr>
        <p:xfrm>
          <a:off x="1116013" y="5300663"/>
          <a:ext cx="6769100" cy="871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8" imgW="1674495" imgH="215900" progId="Equation.3">
                  <p:embed/>
                </p:oleObj>
              </mc:Choice>
              <mc:Fallback>
                <p:oleObj name="" r:id="rId8" imgW="1674495" imgH="2159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16013" y="5300663"/>
                        <a:ext cx="6769100" cy="87153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85" name="对象 15384"/>
          <p:cNvGraphicFramePr/>
          <p:nvPr/>
        </p:nvGraphicFramePr>
        <p:xfrm>
          <a:off x="5548313" y="3500438"/>
          <a:ext cx="1287462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0" imgW="405765" imgH="190500" progId="Equation.3">
                  <p:embed/>
                </p:oleObj>
              </mc:Choice>
              <mc:Fallback>
                <p:oleObj name="" r:id="rId10" imgW="405765" imgH="1905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548313" y="3500438"/>
                        <a:ext cx="1287462" cy="603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86" name="椭圆 15385"/>
          <p:cNvSpPr/>
          <p:nvPr/>
        </p:nvSpPr>
        <p:spPr>
          <a:xfrm>
            <a:off x="5343525" y="38306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87" name="直接连接符 15386"/>
          <p:cNvSpPr/>
          <p:nvPr/>
        </p:nvSpPr>
        <p:spPr>
          <a:xfrm rot="21540000">
            <a:off x="4067175" y="3171825"/>
            <a:ext cx="1373188" cy="725488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8" name="文本框 15387"/>
          <p:cNvSpPr txBox="1"/>
          <p:nvPr/>
        </p:nvSpPr>
        <p:spPr>
          <a:xfrm>
            <a:off x="2339975" y="40481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3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323850" y="333375"/>
            <a:ext cx="8569325" cy="1165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在下图中，以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为边的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ABO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的面积为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，试找出符合条件的点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，你能找到几个这样的点？</a:t>
            </a:r>
            <a:endParaRPr lang="zh-CN" altLang="en-US" sz="32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0" y="1628775"/>
            <a:ext cx="1439863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500" b="1" dirty="0">
                <a:solidFill>
                  <a:srgbClr val="0000FF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2800" b="1">
                <a:solidFill>
                  <a:srgbClr val="0000FF"/>
                </a:solidFill>
                <a:latin typeface="Verdana" panose="020B0604030504040204" pitchFamily="34" charset="0"/>
              </a:rPr>
              <a:t>3</a:t>
            </a:r>
            <a:endParaRPr lang="en-US" altLang="zh-CN" sz="2800" b="1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sp>
        <p:nvSpPr>
          <p:cNvPr id="17412" name="直接连接符 17411"/>
          <p:cNvSpPr/>
          <p:nvPr/>
        </p:nvSpPr>
        <p:spPr>
          <a:xfrm flipV="1">
            <a:off x="2771775" y="1484313"/>
            <a:ext cx="0" cy="42179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413" name="文本框 17412"/>
          <p:cNvSpPr txBox="1"/>
          <p:nvPr/>
        </p:nvSpPr>
        <p:spPr>
          <a:xfrm>
            <a:off x="2339975" y="4724400"/>
            <a:ext cx="4556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-1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7414" name="直接连接符 17413"/>
          <p:cNvSpPr/>
          <p:nvPr/>
        </p:nvSpPr>
        <p:spPr>
          <a:xfrm>
            <a:off x="1908175" y="4364038"/>
            <a:ext cx="3816350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415" name="直接连接符 17414"/>
          <p:cNvSpPr/>
          <p:nvPr/>
        </p:nvSpPr>
        <p:spPr>
          <a:xfrm>
            <a:off x="2771775" y="4221163"/>
            <a:ext cx="0" cy="1444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6" name="直接连接符 17415"/>
          <p:cNvSpPr/>
          <p:nvPr/>
        </p:nvSpPr>
        <p:spPr>
          <a:xfrm>
            <a:off x="3265488" y="4221163"/>
            <a:ext cx="0" cy="144462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7417" name="组合 17416"/>
          <p:cNvGrpSpPr/>
          <p:nvPr/>
        </p:nvGrpSpPr>
        <p:grpSpPr>
          <a:xfrm>
            <a:off x="3265488" y="4221163"/>
            <a:ext cx="504825" cy="144462"/>
            <a:chOff x="1791" y="2387"/>
            <a:chExt cx="318" cy="91"/>
          </a:xfrm>
        </p:grpSpPr>
        <p:sp>
          <p:nvSpPr>
            <p:cNvPr id="17418" name="直接连接符 17417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9" name="直接连接符 17418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20" name="组合 17419"/>
          <p:cNvGrpSpPr/>
          <p:nvPr/>
        </p:nvGrpSpPr>
        <p:grpSpPr>
          <a:xfrm>
            <a:off x="3768725" y="4230688"/>
            <a:ext cx="504825" cy="144462"/>
            <a:chOff x="1791" y="2387"/>
            <a:chExt cx="318" cy="91"/>
          </a:xfrm>
        </p:grpSpPr>
        <p:sp>
          <p:nvSpPr>
            <p:cNvPr id="17421" name="直接连接符 17420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2" name="直接连接符 17421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23" name="组合 17422"/>
          <p:cNvGrpSpPr/>
          <p:nvPr/>
        </p:nvGrpSpPr>
        <p:grpSpPr>
          <a:xfrm>
            <a:off x="4262438" y="4221163"/>
            <a:ext cx="504825" cy="144462"/>
            <a:chOff x="1791" y="2387"/>
            <a:chExt cx="318" cy="91"/>
          </a:xfrm>
        </p:grpSpPr>
        <p:sp>
          <p:nvSpPr>
            <p:cNvPr id="17424" name="直接连接符 17423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5" name="直接连接符 17424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26" name="组合 17425"/>
          <p:cNvGrpSpPr/>
          <p:nvPr/>
        </p:nvGrpSpPr>
        <p:grpSpPr>
          <a:xfrm>
            <a:off x="4778375" y="4230688"/>
            <a:ext cx="504825" cy="144462"/>
            <a:chOff x="1791" y="2387"/>
            <a:chExt cx="318" cy="91"/>
          </a:xfrm>
        </p:grpSpPr>
        <p:sp>
          <p:nvSpPr>
            <p:cNvPr id="17427" name="直接连接符 1742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8" name="直接连接符 1742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29" name="组合 17428"/>
          <p:cNvGrpSpPr/>
          <p:nvPr/>
        </p:nvGrpSpPr>
        <p:grpSpPr>
          <a:xfrm rot="5239860">
            <a:off x="2601913" y="4030663"/>
            <a:ext cx="504825" cy="144462"/>
            <a:chOff x="1791" y="2387"/>
            <a:chExt cx="318" cy="91"/>
          </a:xfrm>
        </p:grpSpPr>
        <p:sp>
          <p:nvSpPr>
            <p:cNvPr id="17430" name="直接连接符 17429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31" name="直接连接符 17430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32" name="组合 17431"/>
          <p:cNvGrpSpPr/>
          <p:nvPr/>
        </p:nvGrpSpPr>
        <p:grpSpPr>
          <a:xfrm>
            <a:off x="2268538" y="4230688"/>
            <a:ext cx="504825" cy="144462"/>
            <a:chOff x="1791" y="2387"/>
            <a:chExt cx="318" cy="91"/>
          </a:xfrm>
        </p:grpSpPr>
        <p:sp>
          <p:nvSpPr>
            <p:cNvPr id="17433" name="直接连接符 17432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34" name="直接连接符 17433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35" name="组合 17434"/>
          <p:cNvGrpSpPr/>
          <p:nvPr/>
        </p:nvGrpSpPr>
        <p:grpSpPr>
          <a:xfrm rot="5239860">
            <a:off x="2611438" y="3535363"/>
            <a:ext cx="504825" cy="144462"/>
            <a:chOff x="1791" y="2387"/>
            <a:chExt cx="318" cy="91"/>
          </a:xfrm>
        </p:grpSpPr>
        <p:sp>
          <p:nvSpPr>
            <p:cNvPr id="17436" name="直接连接符 17435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37" name="直接连接符 17436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38" name="组合 17437"/>
          <p:cNvGrpSpPr/>
          <p:nvPr/>
        </p:nvGrpSpPr>
        <p:grpSpPr>
          <a:xfrm rot="5239860">
            <a:off x="2620963" y="3032125"/>
            <a:ext cx="504825" cy="144463"/>
            <a:chOff x="1791" y="2387"/>
            <a:chExt cx="318" cy="91"/>
          </a:xfrm>
        </p:grpSpPr>
        <p:sp>
          <p:nvSpPr>
            <p:cNvPr id="17439" name="直接连接符 17438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0" name="直接连接符 17439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41" name="组合 17440"/>
          <p:cNvGrpSpPr/>
          <p:nvPr/>
        </p:nvGrpSpPr>
        <p:grpSpPr>
          <a:xfrm rot="5239860">
            <a:off x="2611438" y="2536825"/>
            <a:ext cx="504825" cy="144463"/>
            <a:chOff x="1791" y="2387"/>
            <a:chExt cx="318" cy="91"/>
          </a:xfrm>
        </p:grpSpPr>
        <p:sp>
          <p:nvSpPr>
            <p:cNvPr id="17442" name="直接连接符 17441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3" name="直接连接符 17442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44" name="文本框 17443"/>
          <p:cNvSpPr txBox="1"/>
          <p:nvPr/>
        </p:nvSpPr>
        <p:spPr>
          <a:xfrm>
            <a:off x="5487988" y="4371975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5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45" name="文本框 17444"/>
          <p:cNvSpPr txBox="1"/>
          <p:nvPr/>
        </p:nvSpPr>
        <p:spPr>
          <a:xfrm>
            <a:off x="2268538" y="1349375"/>
            <a:ext cx="32543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5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46" name="文本框 17445"/>
          <p:cNvSpPr txBox="1"/>
          <p:nvPr/>
        </p:nvSpPr>
        <p:spPr>
          <a:xfrm>
            <a:off x="3132138" y="4364038"/>
            <a:ext cx="273526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1    2    3    4     5 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7447" name="文本框 17446"/>
          <p:cNvSpPr txBox="1"/>
          <p:nvPr/>
        </p:nvSpPr>
        <p:spPr>
          <a:xfrm>
            <a:off x="2339975" y="1700213"/>
            <a:ext cx="215900" cy="2295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5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4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3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2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1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grpSp>
        <p:nvGrpSpPr>
          <p:cNvPr id="17448" name="组合 17447"/>
          <p:cNvGrpSpPr/>
          <p:nvPr/>
        </p:nvGrpSpPr>
        <p:grpSpPr>
          <a:xfrm rot="5239860">
            <a:off x="2590800" y="2044700"/>
            <a:ext cx="504825" cy="144463"/>
            <a:chOff x="1791" y="2387"/>
            <a:chExt cx="318" cy="91"/>
          </a:xfrm>
        </p:grpSpPr>
        <p:sp>
          <p:nvSpPr>
            <p:cNvPr id="17449" name="直接连接符 17448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0" name="直接连接符 17449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51" name="组合 17450"/>
          <p:cNvGrpSpPr/>
          <p:nvPr/>
        </p:nvGrpSpPr>
        <p:grpSpPr>
          <a:xfrm rot="5239860">
            <a:off x="2590800" y="4543425"/>
            <a:ext cx="504825" cy="144463"/>
            <a:chOff x="1791" y="2387"/>
            <a:chExt cx="318" cy="91"/>
          </a:xfrm>
        </p:grpSpPr>
        <p:sp>
          <p:nvSpPr>
            <p:cNvPr id="17452" name="直接连接符 17451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3" name="直接连接符 17452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54" name="文本框 17453"/>
          <p:cNvSpPr txBox="1"/>
          <p:nvPr/>
        </p:nvSpPr>
        <p:spPr>
          <a:xfrm rot="10800000" flipV="1">
            <a:off x="2052638" y="4292600"/>
            <a:ext cx="45561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-1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7455" name="直接连接符 17454"/>
          <p:cNvSpPr/>
          <p:nvPr/>
        </p:nvSpPr>
        <p:spPr>
          <a:xfrm flipV="1">
            <a:off x="2771775" y="3933825"/>
            <a:ext cx="1008063" cy="431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56" name="文本框 17455"/>
          <p:cNvSpPr txBox="1"/>
          <p:nvPr/>
        </p:nvSpPr>
        <p:spPr>
          <a:xfrm>
            <a:off x="3708400" y="3646488"/>
            <a:ext cx="130651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  <a:endParaRPr lang="en-US" altLang="zh-CN" sz="2500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7457" name="文本框 17456"/>
          <p:cNvSpPr txBox="1"/>
          <p:nvPr/>
        </p:nvSpPr>
        <p:spPr>
          <a:xfrm>
            <a:off x="2413000" y="4292600"/>
            <a:ext cx="4714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>
                <a:solidFill>
                  <a:srgbClr val="000000"/>
                </a:solidFill>
                <a:latin typeface="Verdana" panose="020B0604030504040204" pitchFamily="34" charset="0"/>
              </a:rPr>
              <a:t>O</a:t>
            </a:r>
            <a:endParaRPr lang="en-US" altLang="zh-CN" sz="2000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7458" name="椭圆 17457"/>
          <p:cNvSpPr/>
          <p:nvPr/>
        </p:nvSpPr>
        <p:spPr>
          <a:xfrm>
            <a:off x="2701925" y="3298825"/>
            <a:ext cx="142875" cy="142875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59" name="椭圆 17458"/>
          <p:cNvSpPr/>
          <p:nvPr/>
        </p:nvSpPr>
        <p:spPr>
          <a:xfrm>
            <a:off x="4714875" y="2276475"/>
            <a:ext cx="142875" cy="142875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dirty="0">
              <a:latin typeface="Arial" panose="020B0604020202020204" pitchFamily="34" charset="0"/>
            </a:endParaRPr>
          </a:p>
        </p:txBody>
      </p:sp>
      <p:sp>
        <p:nvSpPr>
          <p:cNvPr id="17460" name="直接连接符 17459"/>
          <p:cNvSpPr/>
          <p:nvPr/>
        </p:nvSpPr>
        <p:spPr>
          <a:xfrm flipV="1">
            <a:off x="1908175" y="1628775"/>
            <a:ext cx="4321175" cy="2160588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61" name="文本框 17460"/>
          <p:cNvSpPr txBox="1"/>
          <p:nvPr/>
        </p:nvSpPr>
        <p:spPr>
          <a:xfrm>
            <a:off x="2771775" y="3143250"/>
            <a:ext cx="1049338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latin typeface="Times New Roman" panose="02020603050405020304" pitchFamily="18" charset="0"/>
              </a:rPr>
              <a:t>B</a:t>
            </a:r>
            <a:r>
              <a:rPr lang="en-US" altLang="zh-CN" sz="2500" b="1">
                <a:latin typeface="Arial" panose="020B0604020202020204" pitchFamily="34" charset="0"/>
              </a:rPr>
              <a:t>(0,2)</a:t>
            </a:r>
            <a:endParaRPr lang="en-US" altLang="zh-CN" sz="2500" b="1">
              <a:latin typeface="Arial" panose="020B0604020202020204" pitchFamily="34" charset="0"/>
            </a:endParaRPr>
          </a:p>
        </p:txBody>
      </p:sp>
      <p:grpSp>
        <p:nvGrpSpPr>
          <p:cNvPr id="17462" name="组合 17461"/>
          <p:cNvGrpSpPr/>
          <p:nvPr/>
        </p:nvGrpSpPr>
        <p:grpSpPr>
          <a:xfrm>
            <a:off x="5364163" y="1416050"/>
            <a:ext cx="377825" cy="600075"/>
            <a:chOff x="3379" y="892"/>
            <a:chExt cx="238" cy="378"/>
          </a:xfrm>
        </p:grpSpPr>
        <p:sp>
          <p:nvSpPr>
            <p:cNvPr id="17463" name="椭圆 17462"/>
            <p:cNvSpPr/>
            <p:nvPr/>
          </p:nvSpPr>
          <p:spPr>
            <a:xfrm>
              <a:off x="3467" y="1180"/>
              <a:ext cx="90" cy="90"/>
            </a:xfrm>
            <a:prstGeom prst="ellipse">
              <a:avLst/>
            </a:prstGeom>
            <a:solidFill>
              <a:srgbClr val="FF00FF"/>
            </a:solidFill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dirty="0">
                  <a:latin typeface="Arial" panose="020B0604020202020204" pitchFamily="34" charset="0"/>
                </a:rPr>
                <a:t>   </a:t>
              </a:r>
              <a:endParaRPr lang="en-US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17464" name="文本框 17463"/>
            <p:cNvSpPr txBox="1"/>
            <p:nvPr/>
          </p:nvSpPr>
          <p:spPr>
            <a:xfrm>
              <a:off x="3379" y="892"/>
              <a:ext cx="238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500" b="1" i="1">
                  <a:latin typeface="Times New Roman" panose="02020603050405020304" pitchFamily="18" charset="0"/>
                </a:rPr>
                <a:t>P</a:t>
              </a:r>
              <a:endParaRPr lang="en-US" altLang="zh-CN" sz="2500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17465" name="文本框 17464"/>
          <p:cNvSpPr txBox="1"/>
          <p:nvPr/>
        </p:nvSpPr>
        <p:spPr>
          <a:xfrm rot="-516666">
            <a:off x="4643438" y="2205038"/>
            <a:ext cx="133508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latin typeface="Times New Roman" panose="02020603050405020304" pitchFamily="18" charset="0"/>
              </a:rPr>
              <a:t>B</a:t>
            </a:r>
            <a:r>
              <a:rPr lang="en-US" altLang="zh-CN" sz="2500" b="1" i="1">
                <a:latin typeface="Times New Roman" panose="02020603050405020304" pitchFamily="18" charset="0"/>
                <a:sym typeface="Symbol" panose="05050102010706020507" pitchFamily="18" charset="2"/>
              </a:rPr>
              <a:t></a:t>
            </a:r>
            <a:r>
              <a:rPr lang="en-US" altLang="zh-CN" b="1">
                <a:latin typeface="Verdana" panose="020B0604030504040204" pitchFamily="34" charset="0"/>
              </a:rPr>
              <a:t>  </a:t>
            </a:r>
            <a:r>
              <a:rPr lang="en-US" altLang="zh-CN" sz="2500" b="1">
                <a:latin typeface="Arial" panose="020B0604020202020204" pitchFamily="34" charset="0"/>
              </a:rPr>
              <a:t>(4,4)</a:t>
            </a:r>
            <a:endParaRPr lang="en-US" altLang="zh-CN" sz="2500" b="1">
              <a:latin typeface="Arial" panose="020B0604020202020204" pitchFamily="34" charset="0"/>
            </a:endParaRPr>
          </a:p>
        </p:txBody>
      </p:sp>
      <p:sp>
        <p:nvSpPr>
          <p:cNvPr id="17466" name="文本框 17465"/>
          <p:cNvSpPr txBox="1"/>
          <p:nvPr/>
        </p:nvSpPr>
        <p:spPr>
          <a:xfrm>
            <a:off x="323850" y="5629275"/>
            <a:ext cx="8135938" cy="1165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答：有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无数个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点，它们在过点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(0,2)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或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(4,0)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并与线段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平行的直线上。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67" name="直接连接符 17466"/>
          <p:cNvSpPr/>
          <p:nvPr/>
        </p:nvSpPr>
        <p:spPr>
          <a:xfrm flipV="1">
            <a:off x="2413000" y="3243263"/>
            <a:ext cx="4619625" cy="2316162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68" name="文本框 17467"/>
          <p:cNvSpPr txBox="1"/>
          <p:nvPr/>
        </p:nvSpPr>
        <p:spPr>
          <a:xfrm>
            <a:off x="6300788" y="1350963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latin typeface="Times New Roman" panose="02020603050405020304" pitchFamily="18" charset="0"/>
              </a:rPr>
              <a:t>a</a:t>
            </a:r>
            <a:endParaRPr lang="en-US" altLang="zh-CN" sz="2500" b="1" i="1">
              <a:latin typeface="Times New Roman" panose="02020603050405020304" pitchFamily="18" charset="0"/>
            </a:endParaRPr>
          </a:p>
        </p:txBody>
      </p:sp>
      <p:sp>
        <p:nvSpPr>
          <p:cNvPr id="17469" name="文本框 17468"/>
          <p:cNvSpPr txBox="1"/>
          <p:nvPr/>
        </p:nvSpPr>
        <p:spPr>
          <a:xfrm>
            <a:off x="7092950" y="3006725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latin typeface="Times New Roman" panose="02020603050405020304" pitchFamily="18" charset="0"/>
              </a:rPr>
              <a:t>b</a:t>
            </a:r>
            <a:endParaRPr lang="en-US" altLang="zh-CN" sz="2500" b="1" i="1">
              <a:latin typeface="Times New Roman" panose="02020603050405020304" pitchFamily="18" charset="0"/>
            </a:endParaRPr>
          </a:p>
        </p:txBody>
      </p:sp>
      <p:grpSp>
        <p:nvGrpSpPr>
          <p:cNvPr id="17470" name="组合 17469"/>
          <p:cNvGrpSpPr/>
          <p:nvPr/>
        </p:nvGrpSpPr>
        <p:grpSpPr>
          <a:xfrm>
            <a:off x="6089650" y="3049588"/>
            <a:ext cx="484188" cy="501650"/>
            <a:chOff x="3878" y="1935"/>
            <a:chExt cx="305" cy="316"/>
          </a:xfrm>
        </p:grpSpPr>
        <p:sp>
          <p:nvSpPr>
            <p:cNvPr id="17471" name="椭圆 17470"/>
            <p:cNvSpPr/>
            <p:nvPr/>
          </p:nvSpPr>
          <p:spPr>
            <a:xfrm>
              <a:off x="4060" y="2161"/>
              <a:ext cx="90" cy="90"/>
            </a:xfrm>
            <a:prstGeom prst="ellipse">
              <a:avLst/>
            </a:prstGeom>
            <a:solidFill>
              <a:srgbClr val="FF00FF"/>
            </a:solidFill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dirty="0">
                  <a:latin typeface="Arial" panose="020B0604020202020204" pitchFamily="34" charset="0"/>
                </a:rPr>
                <a:t>   </a:t>
              </a:r>
              <a:endParaRPr lang="en-US" altLang="zh-CN" dirty="0">
                <a:latin typeface="Arial" panose="020B0604020202020204" pitchFamily="34" charset="0"/>
              </a:endParaRPr>
            </a:p>
          </p:txBody>
        </p:sp>
        <p:sp>
          <p:nvSpPr>
            <p:cNvPr id="17472" name="文本框 17471"/>
            <p:cNvSpPr txBox="1"/>
            <p:nvPr/>
          </p:nvSpPr>
          <p:spPr>
            <a:xfrm>
              <a:off x="3878" y="1935"/>
              <a:ext cx="305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500" b="1" i="1">
                  <a:latin typeface="Times New Roman" panose="02020603050405020304" pitchFamily="18" charset="0"/>
                </a:rPr>
                <a:t>P`</a:t>
              </a:r>
              <a:endParaRPr lang="en-US" altLang="zh-CN" sz="2500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17473" name="椭圆 17472"/>
          <p:cNvSpPr/>
          <p:nvPr/>
        </p:nvSpPr>
        <p:spPr>
          <a:xfrm>
            <a:off x="3698875" y="2781300"/>
            <a:ext cx="142875" cy="142875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dirty="0">
                <a:latin typeface="Arial" panose="020B0604020202020204" pitchFamily="34" charset="0"/>
              </a:rPr>
              <a:t>   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7474" name="文本框 17473"/>
          <p:cNvSpPr txBox="1"/>
          <p:nvPr/>
        </p:nvSpPr>
        <p:spPr>
          <a:xfrm rot="-1531281">
            <a:off x="3194050" y="2232025"/>
            <a:ext cx="1279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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(2,3)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75" name="椭圆 17474"/>
          <p:cNvSpPr/>
          <p:nvPr/>
        </p:nvSpPr>
        <p:spPr>
          <a:xfrm>
            <a:off x="4716463" y="4283075"/>
            <a:ext cx="142875" cy="142875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dirty="0">
                <a:latin typeface="Arial" panose="020B0604020202020204" pitchFamily="34" charset="0"/>
              </a:rPr>
              <a:t>   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7476" name="文本框 17475"/>
          <p:cNvSpPr txBox="1"/>
          <p:nvPr/>
        </p:nvSpPr>
        <p:spPr>
          <a:xfrm>
            <a:off x="4787900" y="4445000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 i="1">
                <a:latin typeface="Times New Roman" panose="02020603050405020304" pitchFamily="18" charset="0"/>
              </a:rPr>
              <a:t>C</a:t>
            </a:r>
            <a:endParaRPr lang="en-US" altLang="zh-CN" sz="2000" b="1" i="1">
              <a:latin typeface="Times New Roman" panose="02020603050405020304" pitchFamily="18" charset="0"/>
            </a:endParaRPr>
          </a:p>
        </p:txBody>
      </p:sp>
      <p:sp>
        <p:nvSpPr>
          <p:cNvPr id="17477" name="矩形 17476"/>
          <p:cNvSpPr/>
          <p:nvPr/>
        </p:nvSpPr>
        <p:spPr>
          <a:xfrm>
            <a:off x="3995738" y="5157788"/>
            <a:ext cx="14398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13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7478" name="图片 17477" descr="图片1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0" y="4437063"/>
            <a:ext cx="2190750" cy="952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7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7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17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7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7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7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7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858 0.27802 L 0.07187 -0.0439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7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00" y="-1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17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7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17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17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948 0.30254 L 0.05764 -0.02871 " pathEditMode="relative" rAng="0" ptsTypes="AA">
                                      <p:cBhvr>
                                        <p:cTn id="78" dur="2000" spd="10000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00" y="-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1000"/>
                                        <p:tgtEl>
                                          <p:spTgt spid="17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59" grpId="0" animBg="1"/>
      <p:bldP spid="17461" grpId="0"/>
      <p:bldP spid="17465" grpId="0"/>
      <p:bldP spid="17466" grpId="0"/>
      <p:bldP spid="17468" grpId="0"/>
      <p:bldP spid="17469" grpId="0"/>
      <p:bldP spid="17473" grpId="0" animBg="1"/>
      <p:bldP spid="17474" grpId="0"/>
      <p:bldP spid="17475" grpId="0" animBg="1"/>
      <p:bldP spid="1747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图片 18433" descr="图片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矩形 18434"/>
          <p:cNvSpPr/>
          <p:nvPr/>
        </p:nvSpPr>
        <p:spPr>
          <a:xfrm>
            <a:off x="539750" y="1125538"/>
            <a:ext cx="7775575" cy="2287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6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CN" sz="3000" b="1" dirty="0">
                <a:solidFill>
                  <a:srgbClr val="0000FF"/>
                </a:solidFill>
                <a:latin typeface="Verdana" panose="020B0604030504040204" pitchFamily="34" charset="0"/>
              </a:rPr>
              <a:t> 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一般的，在平面直角坐标系中，</a:t>
            </a:r>
            <a:endParaRPr lang="zh-CN" altLang="en-US" sz="30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60000"/>
              </a:lnSpc>
              <a:buClr>
                <a:srgbClr val="FF0000"/>
              </a:buClr>
              <a:buFont typeface="Wingdings" panose="05000000000000000000" pitchFamily="2" charset="2"/>
              <a:buNone/>
            </a:pP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求已知顶点坐标的多边形面积都可以</a:t>
            </a:r>
            <a:endParaRPr lang="zh-CN" altLang="en-US" sz="30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60000"/>
              </a:lnSpc>
              <a:buClr>
                <a:srgbClr val="FF0000"/>
              </a:buClr>
              <a:buFont typeface="Wingdings" panose="05000000000000000000" pitchFamily="2" charset="2"/>
              <a:buNone/>
            </a:pP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通过</a:t>
            </a:r>
            <a:r>
              <a:rPr lang="en-US" altLang="zh-CN" sz="3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__   __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的方法解决；</a:t>
            </a:r>
            <a:endParaRPr lang="zh-CN" altLang="en-US" sz="3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6" name="矩形 18435"/>
          <p:cNvSpPr/>
          <p:nvPr/>
        </p:nvSpPr>
        <p:spPr>
          <a:xfrm>
            <a:off x="539750" y="3429000"/>
            <a:ext cx="7993063" cy="22875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6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CN" sz="30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在平面直角坐标系中，对于某些图形的面积不易直接求出，我们也可以通过</a:t>
            </a:r>
            <a:r>
              <a:rPr lang="en-US" altLang="zh-CN" sz="3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__   _____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，使之变为与它等面积的图形。</a:t>
            </a:r>
            <a:endParaRPr lang="zh-CN" altLang="en-US" sz="3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7" name="矩形 18436"/>
          <p:cNvSpPr/>
          <p:nvPr/>
        </p:nvSpPr>
        <p:spPr>
          <a:xfrm>
            <a:off x="1476375" y="2781300"/>
            <a:ext cx="1008063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1" dirty="0">
                <a:solidFill>
                  <a:srgbClr val="FF0000"/>
                </a:solidFill>
                <a:latin typeface="Verdana" panose="020B0604030504040204" pitchFamily="34" charset="0"/>
              </a:rPr>
              <a:t>割补</a:t>
            </a:r>
            <a:endParaRPr lang="zh-CN" altLang="en-US" sz="3000" b="1" dirty="0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18438" name="矩形 18437"/>
          <p:cNvSpPr/>
          <p:nvPr/>
        </p:nvSpPr>
        <p:spPr>
          <a:xfrm>
            <a:off x="6011863" y="4365625"/>
            <a:ext cx="1944687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000" b="1" dirty="0">
                <a:solidFill>
                  <a:srgbClr val="FF0000"/>
                </a:solidFill>
                <a:latin typeface="Verdana" panose="020B0604030504040204" pitchFamily="34" charset="0"/>
              </a:rPr>
              <a:t>等积变换</a:t>
            </a:r>
            <a:endParaRPr lang="zh-CN" altLang="en-US" sz="3000" b="1" dirty="0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458" name="组合 19457"/>
          <p:cNvGrpSpPr/>
          <p:nvPr/>
        </p:nvGrpSpPr>
        <p:grpSpPr>
          <a:xfrm>
            <a:off x="1042988" y="692150"/>
            <a:ext cx="6553200" cy="4502150"/>
            <a:chOff x="657" y="436"/>
            <a:chExt cx="4128" cy="2836"/>
          </a:xfrm>
        </p:grpSpPr>
        <p:grpSp>
          <p:nvGrpSpPr>
            <p:cNvPr id="19459" name="组合 19458"/>
            <p:cNvGrpSpPr/>
            <p:nvPr/>
          </p:nvGrpSpPr>
          <p:grpSpPr>
            <a:xfrm>
              <a:off x="657" y="442"/>
              <a:ext cx="3947" cy="2761"/>
              <a:chOff x="657" y="442"/>
              <a:chExt cx="3947" cy="2761"/>
            </a:xfrm>
          </p:grpSpPr>
          <p:sp>
            <p:nvSpPr>
              <p:cNvPr id="19460" name="直接连接符 19459"/>
              <p:cNvSpPr/>
              <p:nvPr/>
            </p:nvSpPr>
            <p:spPr>
              <a:xfrm flipV="1">
                <a:off x="1655" y="527"/>
                <a:ext cx="0" cy="2676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9461" name="文本框 19460"/>
              <p:cNvSpPr txBox="1"/>
              <p:nvPr/>
            </p:nvSpPr>
            <p:spPr>
              <a:xfrm>
                <a:off x="1338" y="2523"/>
                <a:ext cx="287" cy="577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p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-1</a:t>
                </a:r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  <a:p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  <a:p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-2</a:t>
                </a:r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19462" name="直接连接符 19461"/>
              <p:cNvSpPr/>
              <p:nvPr/>
            </p:nvSpPr>
            <p:spPr>
              <a:xfrm>
                <a:off x="657" y="2341"/>
                <a:ext cx="3765" cy="0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9463" name="直接连接符 19462"/>
              <p:cNvSpPr/>
              <p:nvPr/>
            </p:nvSpPr>
            <p:spPr>
              <a:xfrm>
                <a:off x="1655" y="2251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64" name="直接连接符 19463"/>
              <p:cNvSpPr/>
              <p:nvPr/>
            </p:nvSpPr>
            <p:spPr>
              <a:xfrm>
                <a:off x="1966" y="2251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19465" name="组合 19464"/>
              <p:cNvGrpSpPr/>
              <p:nvPr/>
            </p:nvGrpSpPr>
            <p:grpSpPr>
              <a:xfrm>
                <a:off x="1966" y="2251"/>
                <a:ext cx="318" cy="91"/>
                <a:chOff x="1791" y="2387"/>
                <a:chExt cx="318" cy="91"/>
              </a:xfrm>
            </p:grpSpPr>
            <p:sp>
              <p:nvSpPr>
                <p:cNvPr id="19466" name="直接连接符 19465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67" name="直接连接符 19466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68" name="组合 19467"/>
              <p:cNvGrpSpPr/>
              <p:nvPr/>
            </p:nvGrpSpPr>
            <p:grpSpPr>
              <a:xfrm>
                <a:off x="2283" y="2257"/>
                <a:ext cx="318" cy="91"/>
                <a:chOff x="1791" y="2387"/>
                <a:chExt cx="318" cy="91"/>
              </a:xfrm>
            </p:grpSpPr>
            <p:sp>
              <p:nvSpPr>
                <p:cNvPr id="19469" name="直接连接符 19468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70" name="直接连接符 19469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71" name="组合 19470"/>
              <p:cNvGrpSpPr/>
              <p:nvPr/>
            </p:nvGrpSpPr>
            <p:grpSpPr>
              <a:xfrm>
                <a:off x="2594" y="2251"/>
                <a:ext cx="318" cy="91"/>
                <a:chOff x="1791" y="2387"/>
                <a:chExt cx="318" cy="91"/>
              </a:xfrm>
            </p:grpSpPr>
            <p:sp>
              <p:nvSpPr>
                <p:cNvPr id="19472" name="直接连接符 19471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73" name="直接连接符 19472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74" name="组合 19473"/>
              <p:cNvGrpSpPr/>
              <p:nvPr/>
            </p:nvGrpSpPr>
            <p:grpSpPr>
              <a:xfrm>
                <a:off x="2919" y="2257"/>
                <a:ext cx="318" cy="91"/>
                <a:chOff x="1791" y="2387"/>
                <a:chExt cx="318" cy="91"/>
              </a:xfrm>
            </p:grpSpPr>
            <p:sp>
              <p:nvSpPr>
                <p:cNvPr id="19475" name="直接连接符 19474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76" name="直接连接符 19475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77" name="组合 19476"/>
              <p:cNvGrpSpPr/>
              <p:nvPr/>
            </p:nvGrpSpPr>
            <p:grpSpPr>
              <a:xfrm rot="5239860">
                <a:off x="1548" y="2131"/>
                <a:ext cx="318" cy="91"/>
                <a:chOff x="1791" y="2387"/>
                <a:chExt cx="318" cy="91"/>
              </a:xfrm>
            </p:grpSpPr>
            <p:sp>
              <p:nvSpPr>
                <p:cNvPr id="19478" name="直接连接符 19477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79" name="直接连接符 19478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80" name="组合 19479"/>
              <p:cNvGrpSpPr/>
              <p:nvPr/>
            </p:nvGrpSpPr>
            <p:grpSpPr>
              <a:xfrm>
                <a:off x="1338" y="2257"/>
                <a:ext cx="318" cy="91"/>
                <a:chOff x="1791" y="2387"/>
                <a:chExt cx="318" cy="91"/>
              </a:xfrm>
            </p:grpSpPr>
            <p:sp>
              <p:nvSpPr>
                <p:cNvPr id="19481" name="直接连接符 19480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82" name="直接连接符 19481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83" name="组合 19482"/>
              <p:cNvGrpSpPr/>
              <p:nvPr/>
            </p:nvGrpSpPr>
            <p:grpSpPr>
              <a:xfrm rot="5239860">
                <a:off x="1554" y="1819"/>
                <a:ext cx="318" cy="91"/>
                <a:chOff x="1791" y="2387"/>
                <a:chExt cx="318" cy="91"/>
              </a:xfrm>
            </p:grpSpPr>
            <p:sp>
              <p:nvSpPr>
                <p:cNvPr id="19484" name="直接连接符 19483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85" name="直接连接符 19484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86" name="组合 19485"/>
              <p:cNvGrpSpPr/>
              <p:nvPr/>
            </p:nvGrpSpPr>
            <p:grpSpPr>
              <a:xfrm rot="5239860">
                <a:off x="1560" y="1502"/>
                <a:ext cx="318" cy="91"/>
                <a:chOff x="1791" y="2387"/>
                <a:chExt cx="318" cy="91"/>
              </a:xfrm>
            </p:grpSpPr>
            <p:sp>
              <p:nvSpPr>
                <p:cNvPr id="19487" name="直接连接符 19486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88" name="直接连接符 19487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89" name="组合 19488"/>
              <p:cNvGrpSpPr/>
              <p:nvPr/>
            </p:nvGrpSpPr>
            <p:grpSpPr>
              <a:xfrm rot="5239860">
                <a:off x="1554" y="1190"/>
                <a:ext cx="318" cy="91"/>
                <a:chOff x="1791" y="2387"/>
                <a:chExt cx="318" cy="91"/>
              </a:xfrm>
            </p:grpSpPr>
            <p:sp>
              <p:nvSpPr>
                <p:cNvPr id="19490" name="直接连接符 19489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91" name="直接连接符 19490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9492" name="文本框 19491"/>
              <p:cNvSpPr txBox="1"/>
              <p:nvPr/>
            </p:nvSpPr>
            <p:spPr>
              <a:xfrm flipV="1">
                <a:off x="4377" y="2341"/>
                <a:ext cx="227" cy="29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p>
                <a:r>
                  <a:rPr lang="en-US" altLang="zh-CN" sz="25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x</a:t>
                </a:r>
                <a:endPara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93" name="文本框 19492"/>
              <p:cNvSpPr txBox="1"/>
              <p:nvPr/>
            </p:nvSpPr>
            <p:spPr>
              <a:xfrm>
                <a:off x="1338" y="442"/>
                <a:ext cx="205" cy="29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5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y</a:t>
                </a:r>
                <a:endPara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494" name="文本框 19493"/>
              <p:cNvSpPr txBox="1"/>
              <p:nvPr/>
            </p:nvSpPr>
            <p:spPr>
              <a:xfrm>
                <a:off x="1882" y="2341"/>
                <a:ext cx="2495" cy="231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1    2    3    4     5     6    7    8</a:t>
                </a:r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19495" name="文本框 19494"/>
              <p:cNvSpPr txBox="1"/>
              <p:nvPr/>
            </p:nvSpPr>
            <p:spPr>
              <a:xfrm>
                <a:off x="1383" y="663"/>
                <a:ext cx="272" cy="1446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5</a:t>
                </a:r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4</a:t>
                </a:r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3</a:t>
                </a:r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2</a:t>
                </a:r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1</a:t>
                </a:r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</p:txBody>
          </p:sp>
          <p:grpSp>
            <p:nvGrpSpPr>
              <p:cNvPr id="19496" name="组合 19495"/>
              <p:cNvGrpSpPr/>
              <p:nvPr/>
            </p:nvGrpSpPr>
            <p:grpSpPr>
              <a:xfrm rot="5239860">
                <a:off x="1541" y="880"/>
                <a:ext cx="318" cy="91"/>
                <a:chOff x="1791" y="2387"/>
                <a:chExt cx="318" cy="91"/>
              </a:xfrm>
            </p:grpSpPr>
            <p:sp>
              <p:nvSpPr>
                <p:cNvPr id="19497" name="直接连接符 19496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98" name="直接连接符 19497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99" name="组合 19498"/>
              <p:cNvGrpSpPr/>
              <p:nvPr/>
            </p:nvGrpSpPr>
            <p:grpSpPr>
              <a:xfrm rot="5239860">
                <a:off x="1541" y="2454"/>
                <a:ext cx="318" cy="91"/>
                <a:chOff x="1791" y="2387"/>
                <a:chExt cx="318" cy="91"/>
              </a:xfrm>
            </p:grpSpPr>
            <p:sp>
              <p:nvSpPr>
                <p:cNvPr id="19500" name="直接连接符 19499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01" name="直接连接符 19500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9502" name="文本框 19501"/>
              <p:cNvSpPr txBox="1"/>
              <p:nvPr/>
            </p:nvSpPr>
            <p:spPr>
              <a:xfrm rot="10800000" flipV="1">
                <a:off x="838" y="2296"/>
                <a:ext cx="727" cy="231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p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-2   -1</a:t>
                </a:r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19503" name="文本框 19502"/>
              <p:cNvSpPr txBox="1"/>
              <p:nvPr/>
            </p:nvSpPr>
            <p:spPr>
              <a:xfrm>
                <a:off x="1429" y="2296"/>
                <a:ext cx="297" cy="250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p>
                <a:r>
                  <a:rPr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O</a:t>
                </a:r>
                <a:endPara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19504" name="组合 19503"/>
              <p:cNvGrpSpPr/>
              <p:nvPr/>
            </p:nvGrpSpPr>
            <p:grpSpPr>
              <a:xfrm>
                <a:off x="3242" y="2251"/>
                <a:ext cx="318" cy="91"/>
                <a:chOff x="1791" y="2387"/>
                <a:chExt cx="318" cy="91"/>
              </a:xfrm>
            </p:grpSpPr>
            <p:sp>
              <p:nvSpPr>
                <p:cNvPr id="19505" name="直接连接符 19504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06" name="直接连接符 19505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507" name="组合 19506"/>
              <p:cNvGrpSpPr/>
              <p:nvPr/>
            </p:nvGrpSpPr>
            <p:grpSpPr>
              <a:xfrm>
                <a:off x="3560" y="2251"/>
                <a:ext cx="318" cy="91"/>
                <a:chOff x="1791" y="2387"/>
                <a:chExt cx="318" cy="91"/>
              </a:xfrm>
            </p:grpSpPr>
            <p:sp>
              <p:nvSpPr>
                <p:cNvPr id="19508" name="直接连接符 19507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09" name="直接连接符 19508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510" name="组合 19509"/>
              <p:cNvGrpSpPr/>
              <p:nvPr/>
            </p:nvGrpSpPr>
            <p:grpSpPr>
              <a:xfrm>
                <a:off x="1027" y="2251"/>
                <a:ext cx="318" cy="91"/>
                <a:chOff x="1791" y="2387"/>
                <a:chExt cx="318" cy="91"/>
              </a:xfrm>
            </p:grpSpPr>
            <p:sp>
              <p:nvSpPr>
                <p:cNvPr id="19511" name="直接连接符 19510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12" name="直接连接符 19511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513" name="组合 19512"/>
              <p:cNvGrpSpPr/>
              <p:nvPr/>
            </p:nvGrpSpPr>
            <p:grpSpPr>
              <a:xfrm rot="5239860">
                <a:off x="1554" y="2772"/>
                <a:ext cx="318" cy="91"/>
                <a:chOff x="1791" y="2387"/>
                <a:chExt cx="318" cy="91"/>
              </a:xfrm>
            </p:grpSpPr>
            <p:sp>
              <p:nvSpPr>
                <p:cNvPr id="19514" name="直接连接符 19513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15" name="直接连接符 19514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516" name="组合 19515"/>
              <p:cNvGrpSpPr/>
              <p:nvPr/>
            </p:nvGrpSpPr>
            <p:grpSpPr>
              <a:xfrm>
                <a:off x="4014" y="2387"/>
                <a:ext cx="318" cy="91"/>
                <a:chOff x="1791" y="2387"/>
                <a:chExt cx="318" cy="91"/>
              </a:xfrm>
            </p:grpSpPr>
            <p:sp>
              <p:nvSpPr>
                <p:cNvPr id="19517" name="直接连接符 19516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18" name="直接连接符 19517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19519" name="直接连接符 19518"/>
            <p:cNvSpPr/>
            <p:nvPr/>
          </p:nvSpPr>
          <p:spPr>
            <a:xfrm flipV="1">
              <a:off x="1331" y="1706"/>
              <a:ext cx="2229" cy="1270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0" name="直接连接符 19519"/>
            <p:cNvSpPr/>
            <p:nvPr/>
          </p:nvSpPr>
          <p:spPr>
            <a:xfrm flipV="1">
              <a:off x="1344" y="1389"/>
              <a:ext cx="629" cy="1587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1" name="直接连接符 19520"/>
            <p:cNvSpPr/>
            <p:nvPr/>
          </p:nvSpPr>
          <p:spPr>
            <a:xfrm>
              <a:off x="1960" y="1402"/>
              <a:ext cx="1600" cy="304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2" name="文本框 19521"/>
            <p:cNvSpPr txBox="1"/>
            <p:nvPr/>
          </p:nvSpPr>
          <p:spPr>
            <a:xfrm>
              <a:off x="930" y="3022"/>
              <a:ext cx="666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r>
                <a:rPr lang="en-US" altLang="zh-CN" sz="2000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A</a:t>
              </a:r>
              <a:r>
                <a:rPr lang="en-US" altLang="zh-CN" sz="2000" b="1">
                  <a:solidFill>
                    <a:srgbClr val="6600FF"/>
                  </a:solidFill>
                  <a:latin typeface="Arial" panose="020B0604020202020204" pitchFamily="34" charset="0"/>
                </a:rPr>
                <a:t>(-1,-2)</a:t>
              </a:r>
              <a:endParaRPr lang="en-US" altLang="zh-CN" sz="2000" b="1">
                <a:solidFill>
                  <a:srgbClr val="66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523" name="文本框 19522"/>
            <p:cNvSpPr txBox="1"/>
            <p:nvPr/>
          </p:nvSpPr>
          <p:spPr>
            <a:xfrm>
              <a:off x="3606" y="1571"/>
              <a:ext cx="551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</a:rPr>
                <a:t>(6,2)</a:t>
              </a:r>
              <a:endParaRPr lang="en-US" altLang="zh-CN" sz="20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524" name="文本框 19523"/>
            <p:cNvSpPr txBox="1"/>
            <p:nvPr/>
          </p:nvSpPr>
          <p:spPr>
            <a:xfrm>
              <a:off x="1973" y="1118"/>
              <a:ext cx="551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</a:rPr>
                <a:t>(1,3)</a:t>
              </a:r>
              <a:endParaRPr lang="en-US" altLang="zh-CN" sz="20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525" name="直接连接符 19524"/>
            <p:cNvSpPr/>
            <p:nvPr/>
          </p:nvSpPr>
          <p:spPr>
            <a:xfrm>
              <a:off x="1344" y="2976"/>
              <a:ext cx="2216" cy="0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9526" name="直接连接符 19525"/>
            <p:cNvSpPr/>
            <p:nvPr/>
          </p:nvSpPr>
          <p:spPr>
            <a:xfrm flipH="1" flipV="1">
              <a:off x="1338" y="1389"/>
              <a:ext cx="6" cy="1587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9527" name="直接连接符 19526"/>
            <p:cNvSpPr/>
            <p:nvPr/>
          </p:nvSpPr>
          <p:spPr>
            <a:xfrm flipV="1">
              <a:off x="1338" y="1389"/>
              <a:ext cx="2222" cy="0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9528" name="直接连接符 19527"/>
            <p:cNvSpPr/>
            <p:nvPr/>
          </p:nvSpPr>
          <p:spPr>
            <a:xfrm flipV="1">
              <a:off x="3560" y="1389"/>
              <a:ext cx="0" cy="1587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9529" name="文本框 19528"/>
            <p:cNvSpPr txBox="1"/>
            <p:nvPr/>
          </p:nvSpPr>
          <p:spPr>
            <a:xfrm>
              <a:off x="3548" y="2895"/>
              <a:ext cx="701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D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(6,-2)</a:t>
              </a:r>
              <a:endParaRPr lang="en-US" altLang="zh-CN" b="1">
                <a:solidFill>
                  <a:srgbClr val="6600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19530" name="文本框 19529"/>
            <p:cNvSpPr txBox="1"/>
            <p:nvPr/>
          </p:nvSpPr>
          <p:spPr>
            <a:xfrm>
              <a:off x="3560" y="1207"/>
              <a:ext cx="624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E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(6,3)</a:t>
              </a:r>
              <a:endParaRPr lang="en-US" altLang="zh-CN" b="1">
                <a:solidFill>
                  <a:srgbClr val="6600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19531" name="文本框 19530"/>
            <p:cNvSpPr txBox="1"/>
            <p:nvPr/>
          </p:nvSpPr>
          <p:spPr>
            <a:xfrm>
              <a:off x="975" y="1162"/>
              <a:ext cx="693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F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(-1,3)</a:t>
              </a:r>
              <a:endParaRPr lang="en-US" altLang="zh-CN" b="1">
                <a:solidFill>
                  <a:srgbClr val="6600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19532" name="文本框 19531"/>
            <p:cNvSpPr txBox="1"/>
            <p:nvPr/>
          </p:nvSpPr>
          <p:spPr>
            <a:xfrm>
              <a:off x="3775" y="436"/>
              <a:ext cx="1010" cy="365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solidFill>
                    <a:srgbClr val="FF33CC"/>
                  </a:solidFill>
                  <a:latin typeface="Arial" panose="020B0604020202020204" pitchFamily="34" charset="0"/>
                </a:rPr>
                <a:t>方法</a:t>
              </a:r>
              <a:r>
                <a:rPr lang="en-US" altLang="zh-CN" sz="3200" b="1">
                  <a:solidFill>
                    <a:srgbClr val="FF33CC"/>
                  </a:solidFill>
                  <a:latin typeface="Arial" panose="020B0604020202020204" pitchFamily="34" charset="0"/>
                </a:rPr>
                <a:t>1</a:t>
              </a:r>
              <a:endParaRPr lang="en-US" altLang="zh-CN" sz="3200" b="1">
                <a:solidFill>
                  <a:srgbClr val="FF33CC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0482" name="组合 20481"/>
          <p:cNvGrpSpPr/>
          <p:nvPr/>
        </p:nvGrpSpPr>
        <p:grpSpPr>
          <a:xfrm>
            <a:off x="971550" y="917575"/>
            <a:ext cx="6553200" cy="4492625"/>
            <a:chOff x="612" y="578"/>
            <a:chExt cx="4128" cy="2830"/>
          </a:xfrm>
        </p:grpSpPr>
        <p:sp>
          <p:nvSpPr>
            <p:cNvPr id="20483" name="直接连接符 20482"/>
            <p:cNvSpPr/>
            <p:nvPr/>
          </p:nvSpPr>
          <p:spPr>
            <a:xfrm flipV="1">
              <a:off x="1791" y="663"/>
              <a:ext cx="0" cy="2676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0484" name="文本框 20483"/>
            <p:cNvSpPr txBox="1"/>
            <p:nvPr/>
          </p:nvSpPr>
          <p:spPr>
            <a:xfrm>
              <a:off x="1474" y="2659"/>
              <a:ext cx="287" cy="577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-1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-2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20485" name="直接连接符 20484"/>
            <p:cNvSpPr/>
            <p:nvPr/>
          </p:nvSpPr>
          <p:spPr>
            <a:xfrm>
              <a:off x="793" y="2477"/>
              <a:ext cx="3765" cy="0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0486" name="直接连接符 20485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487" name="直接连接符 20486"/>
            <p:cNvSpPr/>
            <p:nvPr/>
          </p:nvSpPr>
          <p:spPr>
            <a:xfrm>
              <a:off x="2102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20488" name="组合 20487"/>
            <p:cNvGrpSpPr/>
            <p:nvPr/>
          </p:nvGrpSpPr>
          <p:grpSpPr>
            <a:xfrm>
              <a:off x="2102" y="2387"/>
              <a:ext cx="318" cy="91"/>
              <a:chOff x="1791" y="2387"/>
              <a:chExt cx="318" cy="91"/>
            </a:xfrm>
          </p:grpSpPr>
          <p:sp>
            <p:nvSpPr>
              <p:cNvPr id="20489" name="直接连接符 20488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490" name="直接连接符 20489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491" name="组合 20490"/>
            <p:cNvGrpSpPr/>
            <p:nvPr/>
          </p:nvGrpSpPr>
          <p:grpSpPr>
            <a:xfrm>
              <a:off x="2419" y="2393"/>
              <a:ext cx="318" cy="91"/>
              <a:chOff x="1791" y="2387"/>
              <a:chExt cx="318" cy="91"/>
            </a:xfrm>
          </p:grpSpPr>
          <p:sp>
            <p:nvSpPr>
              <p:cNvPr id="20492" name="直接连接符 2049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493" name="直接连接符 2049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494" name="组合 20493"/>
            <p:cNvGrpSpPr/>
            <p:nvPr/>
          </p:nvGrpSpPr>
          <p:grpSpPr>
            <a:xfrm>
              <a:off x="2730" y="2387"/>
              <a:ext cx="318" cy="91"/>
              <a:chOff x="1791" y="2387"/>
              <a:chExt cx="318" cy="91"/>
            </a:xfrm>
          </p:grpSpPr>
          <p:sp>
            <p:nvSpPr>
              <p:cNvPr id="20495" name="直接连接符 2049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496" name="直接连接符 2049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497" name="组合 20496"/>
            <p:cNvGrpSpPr/>
            <p:nvPr/>
          </p:nvGrpSpPr>
          <p:grpSpPr>
            <a:xfrm>
              <a:off x="3055" y="2393"/>
              <a:ext cx="318" cy="91"/>
              <a:chOff x="1791" y="2387"/>
              <a:chExt cx="318" cy="91"/>
            </a:xfrm>
          </p:grpSpPr>
          <p:sp>
            <p:nvSpPr>
              <p:cNvPr id="20498" name="直接连接符 2049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499" name="直接连接符 2049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00" name="组合 20499"/>
            <p:cNvGrpSpPr/>
            <p:nvPr/>
          </p:nvGrpSpPr>
          <p:grpSpPr>
            <a:xfrm rot="5239860">
              <a:off x="1684" y="2267"/>
              <a:ext cx="318" cy="91"/>
              <a:chOff x="1791" y="2387"/>
              <a:chExt cx="318" cy="91"/>
            </a:xfrm>
          </p:grpSpPr>
          <p:sp>
            <p:nvSpPr>
              <p:cNvPr id="20501" name="直接连接符 2050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02" name="直接连接符 2050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03" name="组合 20502"/>
            <p:cNvGrpSpPr/>
            <p:nvPr/>
          </p:nvGrpSpPr>
          <p:grpSpPr>
            <a:xfrm>
              <a:off x="1474" y="2393"/>
              <a:ext cx="318" cy="91"/>
              <a:chOff x="1791" y="2387"/>
              <a:chExt cx="318" cy="91"/>
            </a:xfrm>
          </p:grpSpPr>
          <p:sp>
            <p:nvSpPr>
              <p:cNvPr id="20504" name="直接连接符 2050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05" name="直接连接符 2050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06" name="组合 20505"/>
            <p:cNvGrpSpPr/>
            <p:nvPr/>
          </p:nvGrpSpPr>
          <p:grpSpPr>
            <a:xfrm rot="5239860">
              <a:off x="1690" y="1955"/>
              <a:ext cx="318" cy="91"/>
              <a:chOff x="1791" y="2387"/>
              <a:chExt cx="318" cy="91"/>
            </a:xfrm>
          </p:grpSpPr>
          <p:sp>
            <p:nvSpPr>
              <p:cNvPr id="20507" name="直接连接符 2050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08" name="直接连接符 2050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09" name="组合 20508"/>
            <p:cNvGrpSpPr/>
            <p:nvPr/>
          </p:nvGrpSpPr>
          <p:grpSpPr>
            <a:xfrm rot="5239860">
              <a:off x="1696" y="1638"/>
              <a:ext cx="318" cy="91"/>
              <a:chOff x="1791" y="2387"/>
              <a:chExt cx="318" cy="91"/>
            </a:xfrm>
          </p:grpSpPr>
          <p:sp>
            <p:nvSpPr>
              <p:cNvPr id="20510" name="直接连接符 20509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11" name="直接连接符 20510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12" name="组合 20511"/>
            <p:cNvGrpSpPr/>
            <p:nvPr/>
          </p:nvGrpSpPr>
          <p:grpSpPr>
            <a:xfrm rot="5239860">
              <a:off x="1690" y="1326"/>
              <a:ext cx="318" cy="91"/>
              <a:chOff x="1791" y="2387"/>
              <a:chExt cx="318" cy="91"/>
            </a:xfrm>
          </p:grpSpPr>
          <p:sp>
            <p:nvSpPr>
              <p:cNvPr id="20513" name="直接连接符 20512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14" name="直接连接符 20513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0515" name="文本框 20514"/>
            <p:cNvSpPr txBox="1"/>
            <p:nvPr/>
          </p:nvSpPr>
          <p:spPr>
            <a:xfrm flipV="1">
              <a:off x="4513" y="2477"/>
              <a:ext cx="227" cy="298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p>
              <a:r>
                <a: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x</a:t>
              </a:r>
              <a:endPara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16" name="文本框 20515"/>
            <p:cNvSpPr txBox="1"/>
            <p:nvPr/>
          </p:nvSpPr>
          <p:spPr>
            <a:xfrm>
              <a:off x="1474" y="578"/>
              <a:ext cx="205" cy="298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y</a:t>
              </a:r>
              <a:endPara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17" name="文本框 20516"/>
            <p:cNvSpPr txBox="1"/>
            <p:nvPr/>
          </p:nvSpPr>
          <p:spPr>
            <a:xfrm>
              <a:off x="2018" y="2477"/>
              <a:ext cx="2495" cy="231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1    2    3    4     5     6    7    8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20518" name="文本框 20517"/>
            <p:cNvSpPr txBox="1"/>
            <p:nvPr/>
          </p:nvSpPr>
          <p:spPr>
            <a:xfrm>
              <a:off x="1519" y="799"/>
              <a:ext cx="272" cy="1446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5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4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3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2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1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  <p:grpSp>
          <p:nvGrpSpPr>
            <p:cNvPr id="20519" name="组合 20518"/>
            <p:cNvGrpSpPr/>
            <p:nvPr/>
          </p:nvGrpSpPr>
          <p:grpSpPr>
            <a:xfrm rot="5239860">
              <a:off x="1677" y="1016"/>
              <a:ext cx="318" cy="91"/>
              <a:chOff x="1791" y="2387"/>
              <a:chExt cx="318" cy="91"/>
            </a:xfrm>
          </p:grpSpPr>
          <p:sp>
            <p:nvSpPr>
              <p:cNvPr id="20520" name="直接连接符 20519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21" name="直接连接符 20520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22" name="组合 20521"/>
            <p:cNvGrpSpPr/>
            <p:nvPr/>
          </p:nvGrpSpPr>
          <p:grpSpPr>
            <a:xfrm rot="5239860">
              <a:off x="1677" y="2590"/>
              <a:ext cx="318" cy="91"/>
              <a:chOff x="1791" y="2387"/>
              <a:chExt cx="318" cy="91"/>
            </a:xfrm>
          </p:grpSpPr>
          <p:sp>
            <p:nvSpPr>
              <p:cNvPr id="20523" name="直接连接符 20522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24" name="直接连接符 20523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0525" name="文本框 20524"/>
            <p:cNvSpPr txBox="1"/>
            <p:nvPr/>
          </p:nvSpPr>
          <p:spPr>
            <a:xfrm rot="10800000" flipV="1">
              <a:off x="974" y="2432"/>
              <a:ext cx="727" cy="231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 -2   -1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20526" name="文本框 20525"/>
            <p:cNvSpPr txBox="1"/>
            <p:nvPr/>
          </p:nvSpPr>
          <p:spPr>
            <a:xfrm>
              <a:off x="1565" y="2432"/>
              <a:ext cx="297" cy="250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20527" name="组合 20526"/>
            <p:cNvGrpSpPr/>
            <p:nvPr/>
          </p:nvGrpSpPr>
          <p:grpSpPr>
            <a:xfrm>
              <a:off x="3378" y="2387"/>
              <a:ext cx="318" cy="91"/>
              <a:chOff x="1791" y="2387"/>
              <a:chExt cx="318" cy="91"/>
            </a:xfrm>
          </p:grpSpPr>
          <p:sp>
            <p:nvSpPr>
              <p:cNvPr id="20528" name="直接连接符 2052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29" name="直接连接符 2052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30" name="组合 20529"/>
            <p:cNvGrpSpPr/>
            <p:nvPr/>
          </p:nvGrpSpPr>
          <p:grpSpPr>
            <a:xfrm>
              <a:off x="3696" y="2387"/>
              <a:ext cx="318" cy="91"/>
              <a:chOff x="1791" y="2387"/>
              <a:chExt cx="318" cy="91"/>
            </a:xfrm>
          </p:grpSpPr>
          <p:sp>
            <p:nvSpPr>
              <p:cNvPr id="20531" name="直接连接符 2053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32" name="直接连接符 2053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33" name="组合 20532"/>
            <p:cNvGrpSpPr/>
            <p:nvPr/>
          </p:nvGrpSpPr>
          <p:grpSpPr>
            <a:xfrm>
              <a:off x="1163" y="2387"/>
              <a:ext cx="318" cy="91"/>
              <a:chOff x="1791" y="2387"/>
              <a:chExt cx="318" cy="91"/>
            </a:xfrm>
          </p:grpSpPr>
          <p:sp>
            <p:nvSpPr>
              <p:cNvPr id="20534" name="直接连接符 2053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35" name="直接连接符 2053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36" name="组合 20535"/>
            <p:cNvGrpSpPr/>
            <p:nvPr/>
          </p:nvGrpSpPr>
          <p:grpSpPr>
            <a:xfrm rot="5239860">
              <a:off x="1690" y="2908"/>
              <a:ext cx="318" cy="91"/>
              <a:chOff x="1791" y="2387"/>
              <a:chExt cx="318" cy="91"/>
            </a:xfrm>
          </p:grpSpPr>
          <p:sp>
            <p:nvSpPr>
              <p:cNvPr id="20537" name="直接连接符 2053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38" name="直接连接符 2053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39" name="组合 20538"/>
            <p:cNvGrpSpPr/>
            <p:nvPr/>
          </p:nvGrpSpPr>
          <p:grpSpPr>
            <a:xfrm>
              <a:off x="4007" y="2387"/>
              <a:ext cx="318" cy="91"/>
              <a:chOff x="1791" y="2387"/>
              <a:chExt cx="318" cy="91"/>
            </a:xfrm>
          </p:grpSpPr>
          <p:sp>
            <p:nvSpPr>
              <p:cNvPr id="20540" name="直接连接符 20539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41" name="直接连接符 20540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0542" name="直接连接符 20541"/>
            <p:cNvSpPr/>
            <p:nvPr/>
          </p:nvSpPr>
          <p:spPr>
            <a:xfrm flipV="1">
              <a:off x="1467" y="1842"/>
              <a:ext cx="2229" cy="1270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43" name="直接连接符 20542"/>
            <p:cNvSpPr/>
            <p:nvPr/>
          </p:nvSpPr>
          <p:spPr>
            <a:xfrm flipV="1">
              <a:off x="1480" y="1525"/>
              <a:ext cx="629" cy="1587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44" name="直接连接符 20543"/>
            <p:cNvSpPr/>
            <p:nvPr/>
          </p:nvSpPr>
          <p:spPr>
            <a:xfrm>
              <a:off x="2096" y="1538"/>
              <a:ext cx="1600" cy="304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45" name="文本框 20544"/>
            <p:cNvSpPr txBox="1"/>
            <p:nvPr/>
          </p:nvSpPr>
          <p:spPr>
            <a:xfrm>
              <a:off x="1066" y="3158"/>
              <a:ext cx="666" cy="250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p>
              <a:r>
                <a:rPr lang="en-US" altLang="zh-CN" sz="2000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A</a:t>
              </a:r>
              <a:r>
                <a:rPr lang="en-US" altLang="zh-CN" sz="2000" b="1">
                  <a:solidFill>
                    <a:srgbClr val="6600FF"/>
                  </a:solidFill>
                  <a:latin typeface="Arial" panose="020B0604020202020204" pitchFamily="34" charset="0"/>
                </a:rPr>
                <a:t>(-1,-2)</a:t>
              </a:r>
              <a:endParaRPr lang="en-US" altLang="zh-CN" sz="2000" b="1">
                <a:solidFill>
                  <a:srgbClr val="66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546" name="文本框 20545"/>
            <p:cNvSpPr txBox="1"/>
            <p:nvPr/>
          </p:nvSpPr>
          <p:spPr>
            <a:xfrm>
              <a:off x="3742" y="1707"/>
              <a:ext cx="551" cy="250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</a:rPr>
                <a:t>(6,2)</a:t>
              </a:r>
              <a:endParaRPr lang="en-US" altLang="zh-CN" sz="20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547" name="文本框 20546"/>
            <p:cNvSpPr txBox="1"/>
            <p:nvPr/>
          </p:nvSpPr>
          <p:spPr>
            <a:xfrm>
              <a:off x="2109" y="1254"/>
              <a:ext cx="551" cy="250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</a:rPr>
                <a:t>(1,3)</a:t>
              </a:r>
              <a:endParaRPr lang="en-US" altLang="zh-CN" sz="20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548" name="直接连接符 20547"/>
            <p:cNvSpPr/>
            <p:nvPr/>
          </p:nvSpPr>
          <p:spPr>
            <a:xfrm>
              <a:off x="1480" y="3112"/>
              <a:ext cx="2216" cy="0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20549" name="直接连接符 20548"/>
            <p:cNvSpPr/>
            <p:nvPr/>
          </p:nvSpPr>
          <p:spPr>
            <a:xfrm flipV="1">
              <a:off x="2109" y="1525"/>
              <a:ext cx="1587" cy="0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20550" name="直接连接符 20549"/>
            <p:cNvSpPr/>
            <p:nvPr/>
          </p:nvSpPr>
          <p:spPr>
            <a:xfrm flipV="1">
              <a:off x="3696" y="1525"/>
              <a:ext cx="0" cy="1587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20551" name="文本框 20550"/>
            <p:cNvSpPr txBox="1"/>
            <p:nvPr/>
          </p:nvSpPr>
          <p:spPr>
            <a:xfrm>
              <a:off x="3684" y="3031"/>
              <a:ext cx="701" cy="231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D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(6,-2)</a:t>
              </a:r>
              <a:endParaRPr lang="en-US" altLang="zh-CN" b="1">
                <a:solidFill>
                  <a:srgbClr val="6600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20552" name="文本框 20551"/>
            <p:cNvSpPr txBox="1"/>
            <p:nvPr/>
          </p:nvSpPr>
          <p:spPr>
            <a:xfrm>
              <a:off x="3696" y="1343"/>
              <a:ext cx="624" cy="231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E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(6,3)</a:t>
              </a:r>
              <a:endParaRPr lang="en-US" altLang="zh-CN" b="1">
                <a:solidFill>
                  <a:srgbClr val="6600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20553" name="矩形 20552"/>
            <p:cNvSpPr/>
            <p:nvPr/>
          </p:nvSpPr>
          <p:spPr>
            <a:xfrm>
              <a:off x="612" y="736"/>
              <a:ext cx="116" cy="298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p>
              <a:endParaRPr sz="2500" b="1" dirty="0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</p:grpSp>
      <p:sp>
        <p:nvSpPr>
          <p:cNvPr id="20554" name="文本框 20553"/>
          <p:cNvSpPr txBox="1"/>
          <p:nvPr/>
        </p:nvSpPr>
        <p:spPr>
          <a:xfrm>
            <a:off x="6443663" y="765175"/>
            <a:ext cx="18002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CC"/>
                </a:solidFill>
                <a:latin typeface="Arial" panose="020B0604020202020204" pitchFamily="34" charset="0"/>
              </a:rPr>
              <a:t>方法</a:t>
            </a:r>
            <a:r>
              <a:rPr lang="en-US" altLang="zh-CN" sz="3200" b="1">
                <a:solidFill>
                  <a:srgbClr val="FF33CC"/>
                </a:solidFill>
                <a:latin typeface="Arial" panose="020B0604020202020204" pitchFamily="34" charset="0"/>
              </a:rPr>
              <a:t>2</a:t>
            </a:r>
            <a:endParaRPr lang="en-US" altLang="zh-CN" sz="3200" b="1">
              <a:solidFill>
                <a:srgbClr val="FF33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506" name="组合 21505"/>
          <p:cNvGrpSpPr/>
          <p:nvPr/>
        </p:nvGrpSpPr>
        <p:grpSpPr>
          <a:xfrm>
            <a:off x="1042988" y="701675"/>
            <a:ext cx="6265862" cy="4383088"/>
            <a:chOff x="657" y="442"/>
            <a:chExt cx="3947" cy="2761"/>
          </a:xfrm>
        </p:grpSpPr>
        <p:sp>
          <p:nvSpPr>
            <p:cNvPr id="21507" name="直接连接符 21506"/>
            <p:cNvSpPr/>
            <p:nvPr/>
          </p:nvSpPr>
          <p:spPr>
            <a:xfrm flipV="1">
              <a:off x="1655" y="527"/>
              <a:ext cx="0" cy="2676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1508" name="文本框 21507"/>
            <p:cNvSpPr txBox="1"/>
            <p:nvPr/>
          </p:nvSpPr>
          <p:spPr>
            <a:xfrm>
              <a:off x="1338" y="2523"/>
              <a:ext cx="287" cy="577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-1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-2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21509" name="直接连接符 21508"/>
            <p:cNvSpPr/>
            <p:nvPr/>
          </p:nvSpPr>
          <p:spPr>
            <a:xfrm>
              <a:off x="657" y="2341"/>
              <a:ext cx="3765" cy="0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1510" name="直接连接符 21509"/>
            <p:cNvSpPr/>
            <p:nvPr/>
          </p:nvSpPr>
          <p:spPr>
            <a:xfrm>
              <a:off x="1655" y="2251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1" name="直接连接符 21510"/>
            <p:cNvSpPr/>
            <p:nvPr/>
          </p:nvSpPr>
          <p:spPr>
            <a:xfrm>
              <a:off x="1966" y="2251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21512" name="组合 21511"/>
            <p:cNvGrpSpPr/>
            <p:nvPr/>
          </p:nvGrpSpPr>
          <p:grpSpPr>
            <a:xfrm>
              <a:off x="1966" y="2251"/>
              <a:ext cx="318" cy="91"/>
              <a:chOff x="1791" y="2387"/>
              <a:chExt cx="318" cy="91"/>
            </a:xfrm>
          </p:grpSpPr>
          <p:sp>
            <p:nvSpPr>
              <p:cNvPr id="21513" name="直接连接符 21512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4" name="直接连接符 21513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15" name="组合 21514"/>
            <p:cNvGrpSpPr/>
            <p:nvPr/>
          </p:nvGrpSpPr>
          <p:grpSpPr>
            <a:xfrm>
              <a:off x="2283" y="2257"/>
              <a:ext cx="318" cy="91"/>
              <a:chOff x="1791" y="2387"/>
              <a:chExt cx="318" cy="91"/>
            </a:xfrm>
          </p:grpSpPr>
          <p:sp>
            <p:nvSpPr>
              <p:cNvPr id="21516" name="直接连接符 21515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7" name="直接连接符 21516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18" name="组合 21517"/>
            <p:cNvGrpSpPr/>
            <p:nvPr/>
          </p:nvGrpSpPr>
          <p:grpSpPr>
            <a:xfrm>
              <a:off x="2594" y="2251"/>
              <a:ext cx="318" cy="91"/>
              <a:chOff x="1791" y="2387"/>
              <a:chExt cx="318" cy="91"/>
            </a:xfrm>
          </p:grpSpPr>
          <p:sp>
            <p:nvSpPr>
              <p:cNvPr id="21519" name="直接连接符 21518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20" name="直接连接符 21519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21" name="组合 21520"/>
            <p:cNvGrpSpPr/>
            <p:nvPr/>
          </p:nvGrpSpPr>
          <p:grpSpPr>
            <a:xfrm>
              <a:off x="2919" y="2257"/>
              <a:ext cx="318" cy="91"/>
              <a:chOff x="1791" y="2387"/>
              <a:chExt cx="318" cy="91"/>
            </a:xfrm>
          </p:grpSpPr>
          <p:sp>
            <p:nvSpPr>
              <p:cNvPr id="21522" name="直接连接符 2152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23" name="直接连接符 2152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24" name="组合 21523"/>
            <p:cNvGrpSpPr/>
            <p:nvPr/>
          </p:nvGrpSpPr>
          <p:grpSpPr>
            <a:xfrm rot="5239860">
              <a:off x="1548" y="2131"/>
              <a:ext cx="318" cy="91"/>
              <a:chOff x="1791" y="2387"/>
              <a:chExt cx="318" cy="91"/>
            </a:xfrm>
          </p:grpSpPr>
          <p:sp>
            <p:nvSpPr>
              <p:cNvPr id="21525" name="直接连接符 2152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26" name="直接连接符 2152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27" name="组合 21526"/>
            <p:cNvGrpSpPr/>
            <p:nvPr/>
          </p:nvGrpSpPr>
          <p:grpSpPr>
            <a:xfrm>
              <a:off x="1338" y="2257"/>
              <a:ext cx="318" cy="91"/>
              <a:chOff x="1791" y="2387"/>
              <a:chExt cx="318" cy="91"/>
            </a:xfrm>
          </p:grpSpPr>
          <p:sp>
            <p:nvSpPr>
              <p:cNvPr id="21528" name="直接连接符 2152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29" name="直接连接符 2152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30" name="组合 21529"/>
            <p:cNvGrpSpPr/>
            <p:nvPr/>
          </p:nvGrpSpPr>
          <p:grpSpPr>
            <a:xfrm rot="5239860">
              <a:off x="1554" y="1819"/>
              <a:ext cx="318" cy="91"/>
              <a:chOff x="1791" y="2387"/>
              <a:chExt cx="318" cy="91"/>
            </a:xfrm>
          </p:grpSpPr>
          <p:sp>
            <p:nvSpPr>
              <p:cNvPr id="21531" name="直接连接符 2153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32" name="直接连接符 2153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33" name="组合 21532"/>
            <p:cNvGrpSpPr/>
            <p:nvPr/>
          </p:nvGrpSpPr>
          <p:grpSpPr>
            <a:xfrm rot="5239860">
              <a:off x="1560" y="1502"/>
              <a:ext cx="318" cy="91"/>
              <a:chOff x="1791" y="2387"/>
              <a:chExt cx="318" cy="91"/>
            </a:xfrm>
          </p:grpSpPr>
          <p:sp>
            <p:nvSpPr>
              <p:cNvPr id="21534" name="直接连接符 2153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35" name="直接连接符 2153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36" name="组合 21535"/>
            <p:cNvGrpSpPr/>
            <p:nvPr/>
          </p:nvGrpSpPr>
          <p:grpSpPr>
            <a:xfrm rot="5239860">
              <a:off x="1554" y="1190"/>
              <a:ext cx="318" cy="91"/>
              <a:chOff x="1791" y="2387"/>
              <a:chExt cx="318" cy="91"/>
            </a:xfrm>
          </p:grpSpPr>
          <p:sp>
            <p:nvSpPr>
              <p:cNvPr id="21537" name="直接连接符 2153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38" name="直接连接符 2153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1539" name="文本框 21538"/>
            <p:cNvSpPr txBox="1"/>
            <p:nvPr/>
          </p:nvSpPr>
          <p:spPr>
            <a:xfrm flipV="1">
              <a:off x="4377" y="2341"/>
              <a:ext cx="227" cy="298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r>
                <a: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x</a:t>
              </a:r>
              <a:endPara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40" name="文本框 21539"/>
            <p:cNvSpPr txBox="1"/>
            <p:nvPr/>
          </p:nvSpPr>
          <p:spPr>
            <a:xfrm>
              <a:off x="1338" y="442"/>
              <a:ext cx="205" cy="29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y</a:t>
              </a:r>
              <a:endPara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41" name="文本框 21540"/>
            <p:cNvSpPr txBox="1"/>
            <p:nvPr/>
          </p:nvSpPr>
          <p:spPr>
            <a:xfrm>
              <a:off x="1882" y="2341"/>
              <a:ext cx="2495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1    2    3    4     5     6    7    8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21542" name="文本框 21541"/>
            <p:cNvSpPr txBox="1"/>
            <p:nvPr/>
          </p:nvSpPr>
          <p:spPr>
            <a:xfrm>
              <a:off x="1383" y="663"/>
              <a:ext cx="272" cy="1446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5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4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3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2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1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  <p:grpSp>
          <p:nvGrpSpPr>
            <p:cNvPr id="21543" name="组合 21542"/>
            <p:cNvGrpSpPr/>
            <p:nvPr/>
          </p:nvGrpSpPr>
          <p:grpSpPr>
            <a:xfrm rot="5239860">
              <a:off x="1541" y="880"/>
              <a:ext cx="318" cy="91"/>
              <a:chOff x="1791" y="2387"/>
              <a:chExt cx="318" cy="91"/>
            </a:xfrm>
          </p:grpSpPr>
          <p:sp>
            <p:nvSpPr>
              <p:cNvPr id="21544" name="直接连接符 2154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45" name="直接连接符 2154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46" name="组合 21545"/>
            <p:cNvGrpSpPr/>
            <p:nvPr/>
          </p:nvGrpSpPr>
          <p:grpSpPr>
            <a:xfrm rot="5239860">
              <a:off x="1541" y="2454"/>
              <a:ext cx="318" cy="91"/>
              <a:chOff x="1791" y="2387"/>
              <a:chExt cx="318" cy="91"/>
            </a:xfrm>
          </p:grpSpPr>
          <p:sp>
            <p:nvSpPr>
              <p:cNvPr id="21547" name="直接连接符 2154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48" name="直接连接符 2154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1549" name="文本框 21548"/>
            <p:cNvSpPr txBox="1"/>
            <p:nvPr/>
          </p:nvSpPr>
          <p:spPr>
            <a:xfrm rot="10800000" flipV="1">
              <a:off x="838" y="2296"/>
              <a:ext cx="727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 -2   -1</a:t>
              </a:r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21550" name="文本框 21549"/>
            <p:cNvSpPr txBox="1"/>
            <p:nvPr/>
          </p:nvSpPr>
          <p:spPr>
            <a:xfrm>
              <a:off x="1429" y="2296"/>
              <a:ext cx="297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21551" name="组合 21550"/>
            <p:cNvGrpSpPr/>
            <p:nvPr/>
          </p:nvGrpSpPr>
          <p:grpSpPr>
            <a:xfrm>
              <a:off x="3242" y="2251"/>
              <a:ext cx="318" cy="91"/>
              <a:chOff x="1791" y="2387"/>
              <a:chExt cx="318" cy="91"/>
            </a:xfrm>
          </p:grpSpPr>
          <p:sp>
            <p:nvSpPr>
              <p:cNvPr id="21552" name="直接连接符 2155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53" name="直接连接符 2155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54" name="组合 21553"/>
            <p:cNvGrpSpPr/>
            <p:nvPr/>
          </p:nvGrpSpPr>
          <p:grpSpPr>
            <a:xfrm>
              <a:off x="3560" y="2251"/>
              <a:ext cx="318" cy="91"/>
              <a:chOff x="1791" y="2387"/>
              <a:chExt cx="318" cy="91"/>
            </a:xfrm>
          </p:grpSpPr>
          <p:sp>
            <p:nvSpPr>
              <p:cNvPr id="21555" name="直接连接符 2155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56" name="直接连接符 2155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57" name="组合 21556"/>
            <p:cNvGrpSpPr/>
            <p:nvPr/>
          </p:nvGrpSpPr>
          <p:grpSpPr>
            <a:xfrm>
              <a:off x="1027" y="2251"/>
              <a:ext cx="318" cy="91"/>
              <a:chOff x="1791" y="2387"/>
              <a:chExt cx="318" cy="91"/>
            </a:xfrm>
          </p:grpSpPr>
          <p:sp>
            <p:nvSpPr>
              <p:cNvPr id="21558" name="直接连接符 2155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59" name="直接连接符 2155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60" name="组合 21559"/>
            <p:cNvGrpSpPr/>
            <p:nvPr/>
          </p:nvGrpSpPr>
          <p:grpSpPr>
            <a:xfrm rot="5239860">
              <a:off x="1554" y="2772"/>
              <a:ext cx="318" cy="91"/>
              <a:chOff x="1791" y="2387"/>
              <a:chExt cx="318" cy="91"/>
            </a:xfrm>
          </p:grpSpPr>
          <p:sp>
            <p:nvSpPr>
              <p:cNvPr id="21561" name="直接连接符 2156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62" name="直接连接符 2156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63" name="组合 21562"/>
            <p:cNvGrpSpPr/>
            <p:nvPr/>
          </p:nvGrpSpPr>
          <p:grpSpPr>
            <a:xfrm>
              <a:off x="4014" y="2387"/>
              <a:ext cx="318" cy="91"/>
              <a:chOff x="1791" y="2387"/>
              <a:chExt cx="318" cy="91"/>
            </a:xfrm>
          </p:grpSpPr>
          <p:sp>
            <p:nvSpPr>
              <p:cNvPr id="21564" name="直接连接符 2156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65" name="直接连接符 2156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1566" name="直接连接符 21565"/>
          <p:cNvSpPr/>
          <p:nvPr/>
        </p:nvSpPr>
        <p:spPr>
          <a:xfrm flipV="1">
            <a:off x="2112963" y="2708275"/>
            <a:ext cx="3538537" cy="2016125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67" name="直接连接符 21566"/>
          <p:cNvSpPr/>
          <p:nvPr/>
        </p:nvSpPr>
        <p:spPr>
          <a:xfrm flipV="1">
            <a:off x="2133600" y="2205038"/>
            <a:ext cx="998538" cy="2519362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68" name="直接连接符 21567"/>
          <p:cNvSpPr/>
          <p:nvPr/>
        </p:nvSpPr>
        <p:spPr>
          <a:xfrm>
            <a:off x="3111500" y="2225675"/>
            <a:ext cx="2540000" cy="4826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69" name="文本框 21568"/>
          <p:cNvSpPr txBox="1"/>
          <p:nvPr/>
        </p:nvSpPr>
        <p:spPr>
          <a:xfrm>
            <a:off x="1476375" y="4797425"/>
            <a:ext cx="1057275" cy="3968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en-US" altLang="zh-CN" sz="2000" b="1" i="1">
                <a:solidFill>
                  <a:srgbClr val="66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000" b="1">
                <a:solidFill>
                  <a:srgbClr val="6600FF"/>
                </a:solidFill>
                <a:latin typeface="Arial" panose="020B0604020202020204" pitchFamily="34" charset="0"/>
              </a:rPr>
              <a:t>(-1,-2)</a:t>
            </a:r>
            <a:endParaRPr lang="en-US" altLang="zh-CN" sz="2000" b="1">
              <a:solidFill>
                <a:srgbClr val="6600FF"/>
              </a:solidFill>
              <a:latin typeface="Arial" panose="020B0604020202020204" pitchFamily="34" charset="0"/>
            </a:endParaRPr>
          </a:p>
        </p:txBody>
      </p:sp>
      <p:sp>
        <p:nvSpPr>
          <p:cNvPr id="21570" name="文本框 21569"/>
          <p:cNvSpPr txBox="1"/>
          <p:nvPr/>
        </p:nvSpPr>
        <p:spPr>
          <a:xfrm>
            <a:off x="5724525" y="2493963"/>
            <a:ext cx="874713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(6,2)</a:t>
            </a:r>
            <a:endParaRPr lang="en-US" altLang="zh-CN" sz="2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1571" name="文本框 21570"/>
          <p:cNvSpPr txBox="1"/>
          <p:nvPr/>
        </p:nvSpPr>
        <p:spPr>
          <a:xfrm>
            <a:off x="3132138" y="1774825"/>
            <a:ext cx="874712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(1,3)</a:t>
            </a:r>
            <a:endParaRPr lang="en-US" altLang="zh-CN" sz="2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1572" name="直接连接符 21571"/>
          <p:cNvSpPr/>
          <p:nvPr/>
        </p:nvSpPr>
        <p:spPr>
          <a:xfrm flipH="1" flipV="1">
            <a:off x="2124075" y="2205038"/>
            <a:ext cx="9525" cy="2519362"/>
          </a:xfrm>
          <a:prstGeom prst="line">
            <a:avLst/>
          </a:prstGeom>
          <a:ln w="762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1573" name="直接连接符 21572"/>
          <p:cNvSpPr/>
          <p:nvPr/>
        </p:nvSpPr>
        <p:spPr>
          <a:xfrm flipV="1">
            <a:off x="2124075" y="2205038"/>
            <a:ext cx="3527425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1574" name="直接连接符 21573"/>
          <p:cNvSpPr/>
          <p:nvPr/>
        </p:nvSpPr>
        <p:spPr>
          <a:xfrm flipV="1">
            <a:off x="5651500" y="2205038"/>
            <a:ext cx="0" cy="503237"/>
          </a:xfrm>
          <a:prstGeom prst="line">
            <a:avLst/>
          </a:prstGeom>
          <a:ln w="762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1575" name="文本框 21574"/>
          <p:cNvSpPr txBox="1"/>
          <p:nvPr/>
        </p:nvSpPr>
        <p:spPr>
          <a:xfrm>
            <a:off x="5651500" y="1916113"/>
            <a:ext cx="990600" cy="366712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solidFill>
                  <a:srgbClr val="6600FF"/>
                </a:solidFill>
                <a:latin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6600FF"/>
                </a:solidFill>
                <a:latin typeface="Verdana" panose="020B0604030504040204" pitchFamily="34" charset="0"/>
              </a:rPr>
              <a:t>(6,3)</a:t>
            </a:r>
            <a:endParaRPr lang="en-US" altLang="zh-CN" b="1">
              <a:solidFill>
                <a:srgbClr val="6600FF"/>
              </a:solidFill>
              <a:latin typeface="Verdana" panose="020B0604030504040204" pitchFamily="34" charset="0"/>
            </a:endParaRPr>
          </a:p>
        </p:txBody>
      </p:sp>
      <p:sp>
        <p:nvSpPr>
          <p:cNvPr id="21576" name="文本框 21575"/>
          <p:cNvSpPr txBox="1"/>
          <p:nvPr/>
        </p:nvSpPr>
        <p:spPr>
          <a:xfrm>
            <a:off x="1547813" y="1844675"/>
            <a:ext cx="1100137" cy="366713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b="1" i="1">
                <a:solidFill>
                  <a:srgbClr val="6600FF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b="1">
                <a:solidFill>
                  <a:srgbClr val="6600FF"/>
                </a:solidFill>
                <a:latin typeface="Verdana" panose="020B0604030504040204" pitchFamily="34" charset="0"/>
              </a:rPr>
              <a:t>(-1,3)</a:t>
            </a:r>
            <a:endParaRPr lang="en-US" altLang="zh-CN" b="1">
              <a:solidFill>
                <a:srgbClr val="6600FF"/>
              </a:solidFill>
              <a:latin typeface="Verdana" panose="020B0604030504040204" pitchFamily="34" charset="0"/>
            </a:endParaRPr>
          </a:p>
        </p:txBody>
      </p:sp>
      <p:sp>
        <p:nvSpPr>
          <p:cNvPr id="21577" name="文本框 21576"/>
          <p:cNvSpPr txBox="1"/>
          <p:nvPr/>
        </p:nvSpPr>
        <p:spPr>
          <a:xfrm>
            <a:off x="5992813" y="692150"/>
            <a:ext cx="1603375" cy="579438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CC"/>
                </a:solidFill>
                <a:latin typeface="Arial" panose="020B0604020202020204" pitchFamily="34" charset="0"/>
              </a:rPr>
              <a:t>方法</a:t>
            </a:r>
            <a:r>
              <a:rPr lang="en-US" altLang="zh-CN" sz="3200" b="1">
                <a:solidFill>
                  <a:srgbClr val="FF33CC"/>
                </a:solidFill>
                <a:latin typeface="Arial" panose="020B0604020202020204" pitchFamily="34" charset="0"/>
              </a:rPr>
              <a:t>3</a:t>
            </a:r>
            <a:endParaRPr lang="en-US" altLang="zh-CN" sz="3200" b="1">
              <a:solidFill>
                <a:srgbClr val="FF33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直接连接符 22529"/>
          <p:cNvSpPr/>
          <p:nvPr/>
        </p:nvSpPr>
        <p:spPr>
          <a:xfrm flipV="1">
            <a:off x="2627313" y="836613"/>
            <a:ext cx="0" cy="4248150"/>
          </a:xfrm>
          <a:prstGeom prst="line">
            <a:avLst/>
          </a:prstGeom>
          <a:ln w="50800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31" name="文本框 22530"/>
          <p:cNvSpPr txBox="1"/>
          <p:nvPr/>
        </p:nvSpPr>
        <p:spPr>
          <a:xfrm>
            <a:off x="2124075" y="4005263"/>
            <a:ext cx="455613" cy="915987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-1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-2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22532" name="直接连接符 22531"/>
          <p:cNvSpPr/>
          <p:nvPr/>
        </p:nvSpPr>
        <p:spPr>
          <a:xfrm>
            <a:off x="1042988" y="3716338"/>
            <a:ext cx="5976937" cy="0"/>
          </a:xfrm>
          <a:prstGeom prst="line">
            <a:avLst/>
          </a:prstGeom>
          <a:ln w="50800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33" name="直接连接符 22532"/>
          <p:cNvSpPr/>
          <p:nvPr/>
        </p:nvSpPr>
        <p:spPr>
          <a:xfrm>
            <a:off x="2627313" y="3573463"/>
            <a:ext cx="0" cy="14446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4" name="直接连接符 22533"/>
          <p:cNvSpPr/>
          <p:nvPr/>
        </p:nvSpPr>
        <p:spPr>
          <a:xfrm>
            <a:off x="3121025" y="3573463"/>
            <a:ext cx="0" cy="144462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2535" name="组合 22534"/>
          <p:cNvGrpSpPr/>
          <p:nvPr/>
        </p:nvGrpSpPr>
        <p:grpSpPr>
          <a:xfrm>
            <a:off x="3121025" y="3573463"/>
            <a:ext cx="504825" cy="144462"/>
            <a:chOff x="1791" y="2387"/>
            <a:chExt cx="318" cy="91"/>
          </a:xfrm>
        </p:grpSpPr>
        <p:sp>
          <p:nvSpPr>
            <p:cNvPr id="22536" name="直接连接符 22535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7" name="直接连接符 22536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38" name="组合 22537"/>
          <p:cNvGrpSpPr/>
          <p:nvPr/>
        </p:nvGrpSpPr>
        <p:grpSpPr>
          <a:xfrm>
            <a:off x="3624263" y="3582988"/>
            <a:ext cx="504825" cy="144462"/>
            <a:chOff x="1791" y="2387"/>
            <a:chExt cx="318" cy="91"/>
          </a:xfrm>
        </p:grpSpPr>
        <p:sp>
          <p:nvSpPr>
            <p:cNvPr id="22539" name="直接连接符 22538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0" name="直接连接符 22539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41" name="组合 22540"/>
          <p:cNvGrpSpPr/>
          <p:nvPr/>
        </p:nvGrpSpPr>
        <p:grpSpPr>
          <a:xfrm>
            <a:off x="4117975" y="3573463"/>
            <a:ext cx="504825" cy="144462"/>
            <a:chOff x="1791" y="2387"/>
            <a:chExt cx="318" cy="91"/>
          </a:xfrm>
        </p:grpSpPr>
        <p:sp>
          <p:nvSpPr>
            <p:cNvPr id="22542" name="直接连接符 22541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3" name="直接连接符 22542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44" name="组合 22543"/>
          <p:cNvGrpSpPr/>
          <p:nvPr/>
        </p:nvGrpSpPr>
        <p:grpSpPr>
          <a:xfrm>
            <a:off x="4633913" y="3582988"/>
            <a:ext cx="504825" cy="144462"/>
            <a:chOff x="1791" y="2387"/>
            <a:chExt cx="318" cy="91"/>
          </a:xfrm>
        </p:grpSpPr>
        <p:sp>
          <p:nvSpPr>
            <p:cNvPr id="22545" name="直接连接符 22544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6" name="直接连接符 22545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47" name="组合 22546"/>
          <p:cNvGrpSpPr/>
          <p:nvPr/>
        </p:nvGrpSpPr>
        <p:grpSpPr>
          <a:xfrm rot="5239860">
            <a:off x="2457450" y="3382963"/>
            <a:ext cx="504825" cy="144462"/>
            <a:chOff x="1791" y="2387"/>
            <a:chExt cx="318" cy="91"/>
          </a:xfrm>
        </p:grpSpPr>
        <p:sp>
          <p:nvSpPr>
            <p:cNvPr id="22548" name="直接连接符 22547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9" name="直接连接符 22548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50" name="组合 22549"/>
          <p:cNvGrpSpPr/>
          <p:nvPr/>
        </p:nvGrpSpPr>
        <p:grpSpPr>
          <a:xfrm>
            <a:off x="2124075" y="3582988"/>
            <a:ext cx="504825" cy="144462"/>
            <a:chOff x="1791" y="2387"/>
            <a:chExt cx="318" cy="91"/>
          </a:xfrm>
        </p:grpSpPr>
        <p:sp>
          <p:nvSpPr>
            <p:cNvPr id="22551" name="直接连接符 22550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2" name="直接连接符 22551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53" name="组合 22552"/>
          <p:cNvGrpSpPr/>
          <p:nvPr/>
        </p:nvGrpSpPr>
        <p:grpSpPr>
          <a:xfrm rot="5239860">
            <a:off x="2466975" y="2887663"/>
            <a:ext cx="504825" cy="144462"/>
            <a:chOff x="1791" y="2387"/>
            <a:chExt cx="318" cy="91"/>
          </a:xfrm>
        </p:grpSpPr>
        <p:sp>
          <p:nvSpPr>
            <p:cNvPr id="22554" name="直接连接符 22553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5" name="直接连接符 22554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56" name="组合 22555"/>
          <p:cNvGrpSpPr/>
          <p:nvPr/>
        </p:nvGrpSpPr>
        <p:grpSpPr>
          <a:xfrm rot="5239860">
            <a:off x="2476500" y="2384425"/>
            <a:ext cx="504825" cy="144463"/>
            <a:chOff x="1791" y="2387"/>
            <a:chExt cx="318" cy="91"/>
          </a:xfrm>
        </p:grpSpPr>
        <p:sp>
          <p:nvSpPr>
            <p:cNvPr id="22557" name="直接连接符 2255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8" name="直接连接符 2255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59" name="组合 22558"/>
          <p:cNvGrpSpPr/>
          <p:nvPr/>
        </p:nvGrpSpPr>
        <p:grpSpPr>
          <a:xfrm rot="5239860">
            <a:off x="2466975" y="1889125"/>
            <a:ext cx="504825" cy="144463"/>
            <a:chOff x="1791" y="2387"/>
            <a:chExt cx="318" cy="91"/>
          </a:xfrm>
        </p:grpSpPr>
        <p:sp>
          <p:nvSpPr>
            <p:cNvPr id="22560" name="直接连接符 22559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1" name="直接连接符 22560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2562" name="文本框 22561"/>
          <p:cNvSpPr txBox="1"/>
          <p:nvPr/>
        </p:nvSpPr>
        <p:spPr>
          <a:xfrm flipV="1">
            <a:off x="6948488" y="3716338"/>
            <a:ext cx="360362" cy="4730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25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63" name="文本框 22562"/>
          <p:cNvSpPr txBox="1"/>
          <p:nvPr/>
        </p:nvSpPr>
        <p:spPr>
          <a:xfrm>
            <a:off x="2124075" y="701675"/>
            <a:ext cx="325438" cy="4730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25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64" name="文本框 22563"/>
          <p:cNvSpPr txBox="1"/>
          <p:nvPr/>
        </p:nvSpPr>
        <p:spPr>
          <a:xfrm>
            <a:off x="2987675" y="3716338"/>
            <a:ext cx="3960813" cy="366712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1    2    3    4     5     6    7    8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22565" name="文本框 22564"/>
          <p:cNvSpPr txBox="1"/>
          <p:nvPr/>
        </p:nvSpPr>
        <p:spPr>
          <a:xfrm>
            <a:off x="2195513" y="1052513"/>
            <a:ext cx="431800" cy="229552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5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4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3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2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1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grpSp>
        <p:nvGrpSpPr>
          <p:cNvPr id="22566" name="组合 22565"/>
          <p:cNvGrpSpPr/>
          <p:nvPr/>
        </p:nvGrpSpPr>
        <p:grpSpPr>
          <a:xfrm rot="5239860">
            <a:off x="2446338" y="1397000"/>
            <a:ext cx="504825" cy="144463"/>
            <a:chOff x="1791" y="2387"/>
            <a:chExt cx="318" cy="91"/>
          </a:xfrm>
        </p:grpSpPr>
        <p:sp>
          <p:nvSpPr>
            <p:cNvPr id="22567" name="直接连接符 2256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8" name="直接连接符 2256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69" name="组合 22568"/>
          <p:cNvGrpSpPr/>
          <p:nvPr/>
        </p:nvGrpSpPr>
        <p:grpSpPr>
          <a:xfrm rot="5239860">
            <a:off x="2446338" y="3895725"/>
            <a:ext cx="504825" cy="144463"/>
            <a:chOff x="1791" y="2387"/>
            <a:chExt cx="318" cy="91"/>
          </a:xfrm>
        </p:grpSpPr>
        <p:sp>
          <p:nvSpPr>
            <p:cNvPr id="22570" name="直接连接符 22569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1" name="直接连接符 22570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2572" name="文本框 22571"/>
          <p:cNvSpPr txBox="1"/>
          <p:nvPr/>
        </p:nvSpPr>
        <p:spPr>
          <a:xfrm rot="10800000" flipV="1">
            <a:off x="1330325" y="3644900"/>
            <a:ext cx="1154113" cy="366713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 -2   -1</a:t>
            </a:r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22573" name="文本框 22572"/>
          <p:cNvSpPr txBox="1"/>
          <p:nvPr/>
        </p:nvSpPr>
        <p:spPr>
          <a:xfrm>
            <a:off x="2268538" y="3644900"/>
            <a:ext cx="471487" cy="3968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0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2574" name="组合 22573"/>
          <p:cNvGrpSpPr/>
          <p:nvPr/>
        </p:nvGrpSpPr>
        <p:grpSpPr>
          <a:xfrm>
            <a:off x="5146675" y="3573463"/>
            <a:ext cx="504825" cy="144462"/>
            <a:chOff x="1791" y="2387"/>
            <a:chExt cx="318" cy="91"/>
          </a:xfrm>
        </p:grpSpPr>
        <p:sp>
          <p:nvSpPr>
            <p:cNvPr id="22575" name="直接连接符 22574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6" name="直接连接符 22575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77" name="组合 22576"/>
          <p:cNvGrpSpPr/>
          <p:nvPr/>
        </p:nvGrpSpPr>
        <p:grpSpPr>
          <a:xfrm>
            <a:off x="5651500" y="3573463"/>
            <a:ext cx="504825" cy="144462"/>
            <a:chOff x="1791" y="2387"/>
            <a:chExt cx="318" cy="91"/>
          </a:xfrm>
        </p:grpSpPr>
        <p:sp>
          <p:nvSpPr>
            <p:cNvPr id="22578" name="直接连接符 22577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9" name="直接连接符 22578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80" name="组合 22579"/>
          <p:cNvGrpSpPr/>
          <p:nvPr/>
        </p:nvGrpSpPr>
        <p:grpSpPr>
          <a:xfrm>
            <a:off x="1630363" y="3573463"/>
            <a:ext cx="504825" cy="144462"/>
            <a:chOff x="1791" y="2387"/>
            <a:chExt cx="318" cy="91"/>
          </a:xfrm>
        </p:grpSpPr>
        <p:sp>
          <p:nvSpPr>
            <p:cNvPr id="22581" name="直接连接符 22580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2" name="直接连接符 22581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83" name="组合 22582"/>
          <p:cNvGrpSpPr/>
          <p:nvPr/>
        </p:nvGrpSpPr>
        <p:grpSpPr>
          <a:xfrm rot="5239860">
            <a:off x="2466975" y="4400550"/>
            <a:ext cx="504825" cy="144463"/>
            <a:chOff x="1791" y="2387"/>
            <a:chExt cx="318" cy="91"/>
          </a:xfrm>
        </p:grpSpPr>
        <p:sp>
          <p:nvSpPr>
            <p:cNvPr id="22584" name="直接连接符 22583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5" name="直接连接符 22584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86" name="组合 22585"/>
          <p:cNvGrpSpPr/>
          <p:nvPr/>
        </p:nvGrpSpPr>
        <p:grpSpPr>
          <a:xfrm>
            <a:off x="6165850" y="3562350"/>
            <a:ext cx="504825" cy="144463"/>
            <a:chOff x="1791" y="2387"/>
            <a:chExt cx="318" cy="91"/>
          </a:xfrm>
        </p:grpSpPr>
        <p:sp>
          <p:nvSpPr>
            <p:cNvPr id="22587" name="直接连接符 2258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8" name="直接连接符 2258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89" name="组合 22588"/>
          <p:cNvGrpSpPr/>
          <p:nvPr/>
        </p:nvGrpSpPr>
        <p:grpSpPr>
          <a:xfrm>
            <a:off x="2112963" y="2205038"/>
            <a:ext cx="3538537" cy="2519362"/>
            <a:chOff x="1331" y="1389"/>
            <a:chExt cx="2229" cy="1587"/>
          </a:xfrm>
        </p:grpSpPr>
        <p:sp>
          <p:nvSpPr>
            <p:cNvPr id="22590" name="直接连接符 22589"/>
            <p:cNvSpPr/>
            <p:nvPr/>
          </p:nvSpPr>
          <p:spPr>
            <a:xfrm flipV="1">
              <a:off x="1331" y="1706"/>
              <a:ext cx="2229" cy="1270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1" name="直接连接符 22590"/>
            <p:cNvSpPr/>
            <p:nvPr/>
          </p:nvSpPr>
          <p:spPr>
            <a:xfrm flipV="1">
              <a:off x="1344" y="1389"/>
              <a:ext cx="629" cy="1587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2" name="直接连接符 22591"/>
            <p:cNvSpPr/>
            <p:nvPr/>
          </p:nvSpPr>
          <p:spPr>
            <a:xfrm>
              <a:off x="1960" y="1402"/>
              <a:ext cx="1600" cy="304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2593" name="文本框 22592"/>
          <p:cNvSpPr txBox="1"/>
          <p:nvPr/>
        </p:nvSpPr>
        <p:spPr>
          <a:xfrm>
            <a:off x="5724525" y="2493963"/>
            <a:ext cx="874713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(6,2)</a:t>
            </a:r>
            <a:endParaRPr lang="en-US" altLang="zh-CN" sz="2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94" name="文本框 22593"/>
          <p:cNvSpPr txBox="1"/>
          <p:nvPr/>
        </p:nvSpPr>
        <p:spPr>
          <a:xfrm>
            <a:off x="3132138" y="1774825"/>
            <a:ext cx="874712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(1,3)</a:t>
            </a:r>
            <a:endParaRPr lang="en-US" altLang="zh-CN" sz="2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595" name="文本框 22594"/>
          <p:cNvSpPr txBox="1"/>
          <p:nvPr/>
        </p:nvSpPr>
        <p:spPr>
          <a:xfrm>
            <a:off x="5992813" y="692150"/>
            <a:ext cx="1603375" cy="579438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CC"/>
                </a:solidFill>
                <a:latin typeface="Arial" panose="020B0604020202020204" pitchFamily="34" charset="0"/>
              </a:rPr>
              <a:t>方法</a:t>
            </a:r>
            <a:r>
              <a:rPr lang="en-US" altLang="zh-CN" sz="3200" b="1">
                <a:solidFill>
                  <a:srgbClr val="FF33CC"/>
                </a:solidFill>
                <a:latin typeface="Arial" panose="020B0604020202020204" pitchFamily="34" charset="0"/>
              </a:rPr>
              <a:t>4</a:t>
            </a:r>
            <a:endParaRPr lang="en-US" altLang="zh-CN" sz="3200" b="1">
              <a:solidFill>
                <a:srgbClr val="FF33CC"/>
              </a:solidFill>
              <a:latin typeface="Arial" panose="020B0604020202020204" pitchFamily="34" charset="0"/>
            </a:endParaRPr>
          </a:p>
        </p:txBody>
      </p:sp>
      <p:grpSp>
        <p:nvGrpSpPr>
          <p:cNvPr id="22596" name="组合 22595"/>
          <p:cNvGrpSpPr/>
          <p:nvPr/>
        </p:nvGrpSpPr>
        <p:grpSpPr>
          <a:xfrm>
            <a:off x="2124075" y="2195513"/>
            <a:ext cx="3538538" cy="2519362"/>
            <a:chOff x="1331" y="1389"/>
            <a:chExt cx="2229" cy="1587"/>
          </a:xfrm>
        </p:grpSpPr>
        <p:sp>
          <p:nvSpPr>
            <p:cNvPr id="22597" name="直接连接符 22596"/>
            <p:cNvSpPr/>
            <p:nvPr/>
          </p:nvSpPr>
          <p:spPr>
            <a:xfrm flipV="1">
              <a:off x="1331" y="1706"/>
              <a:ext cx="2229" cy="1270"/>
            </a:xfrm>
            <a:prstGeom prst="line">
              <a:avLst/>
            </a:prstGeom>
            <a:ln w="508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8" name="直接连接符 22597"/>
            <p:cNvSpPr/>
            <p:nvPr/>
          </p:nvSpPr>
          <p:spPr>
            <a:xfrm flipV="1">
              <a:off x="1344" y="1389"/>
              <a:ext cx="629" cy="1587"/>
            </a:xfrm>
            <a:prstGeom prst="line">
              <a:avLst/>
            </a:prstGeom>
            <a:ln w="508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9" name="直接连接符 22598"/>
            <p:cNvSpPr/>
            <p:nvPr/>
          </p:nvSpPr>
          <p:spPr>
            <a:xfrm>
              <a:off x="1960" y="1402"/>
              <a:ext cx="1600" cy="304"/>
            </a:xfrm>
            <a:prstGeom prst="line">
              <a:avLst/>
            </a:prstGeom>
            <a:ln w="508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2600" name="文本框 22599"/>
          <p:cNvSpPr txBox="1"/>
          <p:nvPr/>
        </p:nvSpPr>
        <p:spPr>
          <a:xfrm>
            <a:off x="1619250" y="4724400"/>
            <a:ext cx="1042988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(-1,-2)</a:t>
            </a:r>
            <a:endParaRPr lang="en-US" altLang="zh-CN" sz="2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601" name="文本框 22600"/>
          <p:cNvSpPr txBox="1"/>
          <p:nvPr/>
        </p:nvSpPr>
        <p:spPr>
          <a:xfrm>
            <a:off x="2824163" y="3524250"/>
            <a:ext cx="619125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>
                <a:solidFill>
                  <a:srgbClr val="336600"/>
                </a:solidFill>
                <a:latin typeface="Verdana" panose="020B0604030504040204" pitchFamily="34" charset="0"/>
              </a:rPr>
              <a:t>A`</a:t>
            </a:r>
            <a:endParaRPr lang="en-US" altLang="zh-CN" sz="2300" b="1">
              <a:solidFill>
                <a:srgbClr val="336600"/>
              </a:solidFill>
              <a:latin typeface="Verdana" panose="020B0604030504040204" pitchFamily="34" charset="0"/>
            </a:endParaRPr>
          </a:p>
        </p:txBody>
      </p:sp>
      <p:sp>
        <p:nvSpPr>
          <p:cNvPr id="22602" name="文本框 22601"/>
          <p:cNvSpPr txBox="1"/>
          <p:nvPr/>
        </p:nvSpPr>
        <p:spPr>
          <a:xfrm>
            <a:off x="6156325" y="1557338"/>
            <a:ext cx="614363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>
                <a:solidFill>
                  <a:srgbClr val="336600"/>
                </a:solidFill>
                <a:latin typeface="Verdana" panose="020B0604030504040204" pitchFamily="34" charset="0"/>
              </a:rPr>
              <a:t>B`</a:t>
            </a:r>
            <a:endParaRPr lang="en-US" altLang="zh-CN" sz="2300" b="1">
              <a:solidFill>
                <a:srgbClr val="336600"/>
              </a:solidFill>
              <a:latin typeface="Verdana" panose="020B0604030504040204" pitchFamily="34" charset="0"/>
            </a:endParaRPr>
          </a:p>
        </p:txBody>
      </p:sp>
      <p:sp>
        <p:nvSpPr>
          <p:cNvPr id="22603" name="文本框 22602"/>
          <p:cNvSpPr txBox="1"/>
          <p:nvPr/>
        </p:nvSpPr>
        <p:spPr>
          <a:xfrm>
            <a:off x="3419475" y="765175"/>
            <a:ext cx="60325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300" b="1">
                <a:solidFill>
                  <a:srgbClr val="336600"/>
                </a:solidFill>
                <a:latin typeface="Verdana" panose="020B0604030504040204" pitchFamily="34" charset="0"/>
              </a:rPr>
              <a:t>C`</a:t>
            </a:r>
            <a:endParaRPr lang="en-US" altLang="zh-CN" sz="2300" b="1">
              <a:solidFill>
                <a:srgbClr val="336600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6247E-6 L 0.05851 -0.150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5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0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2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2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2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01" grpId="0"/>
      <p:bldP spid="22602" grpId="0"/>
      <p:bldP spid="226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直接连接符 23553"/>
          <p:cNvSpPr/>
          <p:nvPr/>
        </p:nvSpPr>
        <p:spPr>
          <a:xfrm flipH="1" flipV="1">
            <a:off x="2771775" y="2017713"/>
            <a:ext cx="3175" cy="477361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3555" name="文本框 23554"/>
          <p:cNvSpPr txBox="1"/>
          <p:nvPr/>
        </p:nvSpPr>
        <p:spPr>
          <a:xfrm>
            <a:off x="2339975" y="1874838"/>
            <a:ext cx="4254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32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6443663" y="5402263"/>
            <a:ext cx="4714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32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7" name="文本框 23556"/>
          <p:cNvSpPr txBox="1"/>
          <p:nvPr/>
        </p:nvSpPr>
        <p:spPr>
          <a:xfrm>
            <a:off x="2417763" y="417353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3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58" name="文本框 23557"/>
          <p:cNvSpPr txBox="1"/>
          <p:nvPr/>
        </p:nvSpPr>
        <p:spPr>
          <a:xfrm>
            <a:off x="2417763" y="48926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59" name="文本框 23558"/>
          <p:cNvSpPr txBox="1"/>
          <p:nvPr/>
        </p:nvSpPr>
        <p:spPr>
          <a:xfrm>
            <a:off x="2417763" y="38131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4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60" name="文本框 23559"/>
          <p:cNvSpPr txBox="1"/>
          <p:nvPr/>
        </p:nvSpPr>
        <p:spPr>
          <a:xfrm>
            <a:off x="2417763" y="453231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2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61" name="文本框 23560"/>
          <p:cNvSpPr txBox="1"/>
          <p:nvPr/>
        </p:nvSpPr>
        <p:spPr>
          <a:xfrm>
            <a:off x="2417763" y="345281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5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grpSp>
        <p:nvGrpSpPr>
          <p:cNvPr id="23562" name="组合 23561"/>
          <p:cNvGrpSpPr/>
          <p:nvPr/>
        </p:nvGrpSpPr>
        <p:grpSpPr>
          <a:xfrm rot="-5362763">
            <a:off x="2654300" y="3397250"/>
            <a:ext cx="344488" cy="149225"/>
            <a:chOff x="2160" y="3888"/>
            <a:chExt cx="192" cy="96"/>
          </a:xfrm>
        </p:grpSpPr>
        <p:sp>
          <p:nvSpPr>
            <p:cNvPr id="23563" name="直接连接符 23562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4" name="直接连接符 23563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65" name="组合 23564"/>
          <p:cNvGrpSpPr/>
          <p:nvPr/>
        </p:nvGrpSpPr>
        <p:grpSpPr>
          <a:xfrm rot="-5362763">
            <a:off x="2679700" y="4125913"/>
            <a:ext cx="344488" cy="149225"/>
            <a:chOff x="2160" y="3888"/>
            <a:chExt cx="192" cy="96"/>
          </a:xfrm>
        </p:grpSpPr>
        <p:sp>
          <p:nvSpPr>
            <p:cNvPr id="23566" name="直接连接符 23565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7" name="直接连接符 23566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68" name="组合 23567"/>
          <p:cNvGrpSpPr/>
          <p:nvPr/>
        </p:nvGrpSpPr>
        <p:grpSpPr>
          <a:xfrm rot="-5362763">
            <a:off x="2654300" y="4851400"/>
            <a:ext cx="344488" cy="149225"/>
            <a:chOff x="2160" y="3888"/>
            <a:chExt cx="192" cy="96"/>
          </a:xfrm>
        </p:grpSpPr>
        <p:sp>
          <p:nvSpPr>
            <p:cNvPr id="23569" name="直接连接符 23568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0" name="直接连接符 23569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71" name="文本框 23570"/>
          <p:cNvSpPr txBox="1"/>
          <p:nvPr/>
        </p:nvSpPr>
        <p:spPr>
          <a:xfrm>
            <a:off x="2346325" y="5973763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-2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72" name="文本框 23571"/>
          <p:cNvSpPr txBox="1"/>
          <p:nvPr/>
        </p:nvSpPr>
        <p:spPr>
          <a:xfrm>
            <a:off x="2346325" y="56134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-1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73" name="文本框 23572"/>
          <p:cNvSpPr txBox="1"/>
          <p:nvPr/>
        </p:nvSpPr>
        <p:spPr>
          <a:xfrm>
            <a:off x="2346325" y="6332538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-3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grpSp>
        <p:nvGrpSpPr>
          <p:cNvPr id="23574" name="组合 23573"/>
          <p:cNvGrpSpPr/>
          <p:nvPr/>
        </p:nvGrpSpPr>
        <p:grpSpPr>
          <a:xfrm rot="-5362763">
            <a:off x="2654300" y="6305550"/>
            <a:ext cx="344488" cy="149225"/>
            <a:chOff x="2160" y="3888"/>
            <a:chExt cx="192" cy="96"/>
          </a:xfrm>
        </p:grpSpPr>
        <p:sp>
          <p:nvSpPr>
            <p:cNvPr id="23575" name="直接连接符 23574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6" name="直接连接符 23575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77" name="文本框 23576"/>
          <p:cNvSpPr txBox="1"/>
          <p:nvPr/>
        </p:nvSpPr>
        <p:spPr>
          <a:xfrm>
            <a:off x="2417763" y="5397500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</a:rPr>
              <a:t>O</a:t>
            </a:r>
            <a:endParaRPr lang="en-US" altLang="zh-CN" sz="2400" b="1" i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78" name="直接连接符 23577"/>
          <p:cNvSpPr/>
          <p:nvPr/>
        </p:nvSpPr>
        <p:spPr>
          <a:xfrm>
            <a:off x="1625600" y="5462588"/>
            <a:ext cx="5040313" cy="1111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23579" name="组合 23578"/>
          <p:cNvGrpSpPr/>
          <p:nvPr/>
        </p:nvGrpSpPr>
        <p:grpSpPr>
          <a:xfrm>
            <a:off x="3679825" y="5324475"/>
            <a:ext cx="422275" cy="131763"/>
            <a:chOff x="2160" y="3888"/>
            <a:chExt cx="192" cy="96"/>
          </a:xfrm>
        </p:grpSpPr>
        <p:sp>
          <p:nvSpPr>
            <p:cNvPr id="23580" name="直接连接符 23579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1" name="直接连接符 23580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82" name="组合 23581"/>
          <p:cNvGrpSpPr/>
          <p:nvPr/>
        </p:nvGrpSpPr>
        <p:grpSpPr>
          <a:xfrm>
            <a:off x="4522788" y="5324475"/>
            <a:ext cx="422275" cy="131763"/>
            <a:chOff x="2160" y="3888"/>
            <a:chExt cx="192" cy="96"/>
          </a:xfrm>
        </p:grpSpPr>
        <p:sp>
          <p:nvSpPr>
            <p:cNvPr id="23583" name="直接连接符 23582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4" name="直接连接符 23583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85" name="组合 23584"/>
          <p:cNvGrpSpPr/>
          <p:nvPr/>
        </p:nvGrpSpPr>
        <p:grpSpPr>
          <a:xfrm>
            <a:off x="5367338" y="5324475"/>
            <a:ext cx="420687" cy="131763"/>
            <a:chOff x="2160" y="3888"/>
            <a:chExt cx="192" cy="96"/>
          </a:xfrm>
        </p:grpSpPr>
        <p:sp>
          <p:nvSpPr>
            <p:cNvPr id="23586" name="直接连接符 23585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7" name="直接连接符 23586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88" name="文本框 23587"/>
          <p:cNvSpPr txBox="1"/>
          <p:nvPr/>
        </p:nvSpPr>
        <p:spPr>
          <a:xfrm>
            <a:off x="3041650" y="54483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89" name="文本框 23588"/>
          <p:cNvSpPr txBox="1"/>
          <p:nvPr/>
        </p:nvSpPr>
        <p:spPr>
          <a:xfrm>
            <a:off x="3563938" y="5402263"/>
            <a:ext cx="306387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2 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90" name="文本框 23589"/>
          <p:cNvSpPr txBox="1"/>
          <p:nvPr/>
        </p:nvSpPr>
        <p:spPr>
          <a:xfrm>
            <a:off x="3951288" y="5402263"/>
            <a:ext cx="412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3 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91" name="文本框 23590"/>
          <p:cNvSpPr txBox="1"/>
          <p:nvPr/>
        </p:nvSpPr>
        <p:spPr>
          <a:xfrm>
            <a:off x="4376738" y="5402263"/>
            <a:ext cx="2111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4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592" name="文本框 23591"/>
          <p:cNvSpPr txBox="1"/>
          <p:nvPr/>
        </p:nvSpPr>
        <p:spPr>
          <a:xfrm>
            <a:off x="4841875" y="540226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5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grpSp>
        <p:nvGrpSpPr>
          <p:cNvPr id="23593" name="组合 23592"/>
          <p:cNvGrpSpPr/>
          <p:nvPr/>
        </p:nvGrpSpPr>
        <p:grpSpPr>
          <a:xfrm>
            <a:off x="1941513" y="5324475"/>
            <a:ext cx="422275" cy="131763"/>
            <a:chOff x="2160" y="3888"/>
            <a:chExt cx="192" cy="96"/>
          </a:xfrm>
        </p:grpSpPr>
        <p:sp>
          <p:nvSpPr>
            <p:cNvPr id="23594" name="直接连接符 23593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5" name="直接连接符 23594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96" name="组合 23595"/>
          <p:cNvGrpSpPr/>
          <p:nvPr/>
        </p:nvGrpSpPr>
        <p:grpSpPr>
          <a:xfrm>
            <a:off x="2784475" y="5324475"/>
            <a:ext cx="420688" cy="131763"/>
            <a:chOff x="2160" y="3888"/>
            <a:chExt cx="192" cy="96"/>
          </a:xfrm>
        </p:grpSpPr>
        <p:sp>
          <p:nvSpPr>
            <p:cNvPr id="23597" name="直接连接符 23596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8" name="直接连接符 23597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99" name="文本框 23598"/>
          <p:cNvSpPr txBox="1"/>
          <p:nvPr/>
        </p:nvSpPr>
        <p:spPr>
          <a:xfrm>
            <a:off x="1755775" y="5402263"/>
            <a:ext cx="574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-2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600" name="文本框 23599"/>
          <p:cNvSpPr txBox="1"/>
          <p:nvPr/>
        </p:nvSpPr>
        <p:spPr>
          <a:xfrm>
            <a:off x="2143125" y="5402263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-1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601" name="文本框 23600"/>
          <p:cNvSpPr txBox="1"/>
          <p:nvPr/>
        </p:nvSpPr>
        <p:spPr>
          <a:xfrm>
            <a:off x="5186363" y="5410200"/>
            <a:ext cx="360362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>
                <a:latin typeface="Arial" panose="020B0604020202020204" pitchFamily="34" charset="0"/>
              </a:rPr>
              <a:t>6</a:t>
            </a:r>
            <a:endParaRPr lang="en-US" altLang="zh-CN" sz="2500" b="1">
              <a:latin typeface="Arial" panose="020B0604020202020204" pitchFamily="34" charset="0"/>
            </a:endParaRPr>
          </a:p>
        </p:txBody>
      </p:sp>
      <p:grpSp>
        <p:nvGrpSpPr>
          <p:cNvPr id="23602" name="组合 23601"/>
          <p:cNvGrpSpPr/>
          <p:nvPr/>
        </p:nvGrpSpPr>
        <p:grpSpPr>
          <a:xfrm rot="-5362763">
            <a:off x="2660650" y="5578475"/>
            <a:ext cx="344488" cy="133350"/>
            <a:chOff x="2160" y="3888"/>
            <a:chExt cx="192" cy="96"/>
          </a:xfrm>
        </p:grpSpPr>
        <p:sp>
          <p:nvSpPr>
            <p:cNvPr id="23603" name="直接连接符 23602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4" name="直接连接符 23603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605" name="文本框 23604"/>
          <p:cNvSpPr txBox="1"/>
          <p:nvPr/>
        </p:nvSpPr>
        <p:spPr>
          <a:xfrm>
            <a:off x="5632450" y="5402263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500" b="1">
                <a:latin typeface="Times New Roman" panose="02020603050405020304" pitchFamily="18" charset="0"/>
              </a:rPr>
              <a:t>7</a:t>
            </a:r>
            <a:endParaRPr lang="en-US" altLang="zh-CN" sz="2500" b="1">
              <a:latin typeface="Times New Roman" panose="02020603050405020304" pitchFamily="18" charset="0"/>
            </a:endParaRPr>
          </a:p>
        </p:txBody>
      </p:sp>
      <p:sp>
        <p:nvSpPr>
          <p:cNvPr id="23606" name="直接连接符 23605"/>
          <p:cNvSpPr/>
          <p:nvPr/>
        </p:nvSpPr>
        <p:spPr>
          <a:xfrm>
            <a:off x="6219825" y="5324475"/>
            <a:ext cx="0" cy="13176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07" name="文本框 23606"/>
          <p:cNvSpPr txBox="1"/>
          <p:nvPr/>
        </p:nvSpPr>
        <p:spPr>
          <a:xfrm>
            <a:off x="6084888" y="5402263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500" b="1">
                <a:latin typeface="Times New Roman" panose="02020603050405020304" pitchFamily="18" charset="0"/>
              </a:rPr>
              <a:t>8</a:t>
            </a:r>
            <a:endParaRPr lang="en-US" altLang="zh-CN" sz="2500" b="1">
              <a:latin typeface="Times New Roman" panose="02020603050405020304" pitchFamily="18" charset="0"/>
            </a:endParaRPr>
          </a:p>
        </p:txBody>
      </p:sp>
      <p:sp>
        <p:nvSpPr>
          <p:cNvPr id="23608" name="文本框 23607"/>
          <p:cNvSpPr txBox="1"/>
          <p:nvPr/>
        </p:nvSpPr>
        <p:spPr>
          <a:xfrm>
            <a:off x="2417763" y="309245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6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3609" name="直接连接符 23608"/>
          <p:cNvSpPr/>
          <p:nvPr/>
        </p:nvSpPr>
        <p:spPr>
          <a:xfrm>
            <a:off x="2784475" y="4071938"/>
            <a:ext cx="0" cy="2127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10" name="文本框 23609"/>
          <p:cNvSpPr txBox="1"/>
          <p:nvPr/>
        </p:nvSpPr>
        <p:spPr>
          <a:xfrm>
            <a:off x="4430713" y="432276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sz="3200" dirty="0">
              <a:latin typeface="Arial" panose="020B0604020202020204" pitchFamily="34" charset="0"/>
            </a:endParaRPr>
          </a:p>
        </p:txBody>
      </p:sp>
      <p:sp>
        <p:nvSpPr>
          <p:cNvPr id="23611" name="文本框 23610"/>
          <p:cNvSpPr txBox="1"/>
          <p:nvPr/>
        </p:nvSpPr>
        <p:spPr>
          <a:xfrm>
            <a:off x="5364163" y="2379663"/>
            <a:ext cx="104933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(6,8)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612" name="文本框 23611"/>
          <p:cNvSpPr txBox="1"/>
          <p:nvPr/>
        </p:nvSpPr>
        <p:spPr>
          <a:xfrm>
            <a:off x="4572000" y="4970463"/>
            <a:ext cx="1066800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(4,0)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613" name="矩形 23612"/>
          <p:cNvSpPr/>
          <p:nvPr/>
        </p:nvSpPr>
        <p:spPr>
          <a:xfrm>
            <a:off x="3059113" y="6196013"/>
            <a:ext cx="11557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(1,-2)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614" name="直接连接符 23613"/>
          <p:cNvSpPr/>
          <p:nvPr/>
        </p:nvSpPr>
        <p:spPr>
          <a:xfrm>
            <a:off x="3203575" y="4033838"/>
            <a:ext cx="0" cy="22034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15" name="直接连接符 23614"/>
          <p:cNvSpPr/>
          <p:nvPr/>
        </p:nvSpPr>
        <p:spPr>
          <a:xfrm flipV="1">
            <a:off x="3203575" y="2667000"/>
            <a:ext cx="2232025" cy="136842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16" name="直接连接符 23615"/>
          <p:cNvSpPr/>
          <p:nvPr/>
        </p:nvSpPr>
        <p:spPr>
          <a:xfrm flipV="1">
            <a:off x="3203575" y="5475288"/>
            <a:ext cx="1296988" cy="73977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17" name="直接连接符 23616"/>
          <p:cNvSpPr/>
          <p:nvPr/>
        </p:nvSpPr>
        <p:spPr>
          <a:xfrm flipV="1">
            <a:off x="4500563" y="2667000"/>
            <a:ext cx="935037" cy="2808288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3618" name="组合 23617"/>
          <p:cNvGrpSpPr/>
          <p:nvPr/>
        </p:nvGrpSpPr>
        <p:grpSpPr>
          <a:xfrm rot="-5362763">
            <a:off x="2673350" y="3060700"/>
            <a:ext cx="344488" cy="149225"/>
            <a:chOff x="2160" y="3888"/>
            <a:chExt cx="192" cy="96"/>
          </a:xfrm>
        </p:grpSpPr>
        <p:sp>
          <p:nvSpPr>
            <p:cNvPr id="23619" name="直接连接符 23618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0" name="直接连接符 23619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621" name="组合 23620"/>
          <p:cNvGrpSpPr/>
          <p:nvPr/>
        </p:nvGrpSpPr>
        <p:grpSpPr>
          <a:xfrm rot="-5362763">
            <a:off x="2663825" y="2722563"/>
            <a:ext cx="344488" cy="149225"/>
            <a:chOff x="2160" y="3888"/>
            <a:chExt cx="192" cy="96"/>
          </a:xfrm>
        </p:grpSpPr>
        <p:sp>
          <p:nvSpPr>
            <p:cNvPr id="23622" name="直接连接符 23621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3" name="直接连接符 23622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624" name="文本框 23623"/>
          <p:cNvSpPr txBox="1"/>
          <p:nvPr/>
        </p:nvSpPr>
        <p:spPr>
          <a:xfrm>
            <a:off x="2411413" y="2738438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500" b="1">
                <a:latin typeface="Times New Roman" panose="02020603050405020304" pitchFamily="18" charset="0"/>
              </a:rPr>
              <a:t>7</a:t>
            </a:r>
            <a:endParaRPr lang="en-US" altLang="zh-CN" sz="2500" b="1">
              <a:latin typeface="Times New Roman" panose="02020603050405020304" pitchFamily="18" charset="0"/>
            </a:endParaRPr>
          </a:p>
        </p:txBody>
      </p:sp>
      <p:sp>
        <p:nvSpPr>
          <p:cNvPr id="23625" name="文本框 23624"/>
          <p:cNvSpPr txBox="1"/>
          <p:nvPr/>
        </p:nvSpPr>
        <p:spPr>
          <a:xfrm>
            <a:off x="2411413" y="2378075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500" b="1">
                <a:latin typeface="Times New Roman" panose="02020603050405020304" pitchFamily="18" charset="0"/>
              </a:rPr>
              <a:t>8</a:t>
            </a:r>
            <a:endParaRPr lang="en-US" altLang="zh-CN" sz="2500" b="1">
              <a:latin typeface="Times New Roman" panose="02020603050405020304" pitchFamily="18" charset="0"/>
            </a:endParaRPr>
          </a:p>
        </p:txBody>
      </p:sp>
      <p:sp>
        <p:nvSpPr>
          <p:cNvPr id="23626" name="文本框 23625"/>
          <p:cNvSpPr txBox="1"/>
          <p:nvPr/>
        </p:nvSpPr>
        <p:spPr>
          <a:xfrm rot="-1431281">
            <a:off x="2843213" y="3386138"/>
            <a:ext cx="1066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(1,4)</a:t>
            </a:r>
            <a:endParaRPr lang="en-US" altLang="zh-CN" sz="25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627" name="文本框 23626"/>
          <p:cNvSpPr txBox="1"/>
          <p:nvPr/>
        </p:nvSpPr>
        <p:spPr>
          <a:xfrm>
            <a:off x="684213" y="620713"/>
            <a:ext cx="8820150" cy="1272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   1.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已知四边形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中，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(1,-2), 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(4,0),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C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(6,8), 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(1,4),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求四边形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2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628" name="矩形 23627"/>
          <p:cNvSpPr/>
          <p:nvPr/>
        </p:nvSpPr>
        <p:spPr>
          <a:xfrm>
            <a:off x="250825" y="260350"/>
            <a:ext cx="1008063" cy="5762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0"/>
                <a:gd name="adj2" fmla="val 0"/>
              </a:avLst>
            </a:prstTxWarp>
            <a:normAutofit/>
          </a:bodyPr>
          <a:p>
            <a:pPr algn="ctr"/>
            <a:r>
              <a:rPr lang="zh-CN" altLang="en-US" sz="32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000082">
                        <a:alpha val="100000"/>
                      </a:srgbClr>
                    </a:gs>
                    <a:gs pos="30000">
                      <a:srgbClr val="66008F">
                        <a:alpha val="100000"/>
                      </a:srgbClr>
                    </a:gs>
                    <a:gs pos="64999">
                      <a:srgbClr val="BA0066">
                        <a:alpha val="100000"/>
                      </a:srgbClr>
                    </a:gs>
                    <a:gs pos="89999">
                      <a:srgbClr val="FF0000">
                        <a:alpha val="100000"/>
                      </a:srgbClr>
                    </a:gs>
                    <a:gs pos="100000">
                      <a:srgbClr val="FF8200">
                        <a:alpha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effectLst>
                  <a:outerShdw dist="53882" dir="2699999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思考：</a:t>
            </a:r>
            <a:endParaRPr lang="zh-CN" altLang="en-US" sz="32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000082">
                      <a:alpha val="100000"/>
                    </a:srgbClr>
                  </a:gs>
                  <a:gs pos="30000">
                    <a:srgbClr val="66008F">
                      <a:alpha val="100000"/>
                    </a:srgbClr>
                  </a:gs>
                  <a:gs pos="64999">
                    <a:srgbClr val="BA0066">
                      <a:alpha val="100000"/>
                    </a:srgbClr>
                  </a:gs>
                  <a:gs pos="89999">
                    <a:srgbClr val="FF0000">
                      <a:alpha val="100000"/>
                    </a:srgbClr>
                  </a:gs>
                  <a:gs pos="100000">
                    <a:srgbClr val="FF8200">
                      <a:alpha val="100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effectLst>
                <a:outerShdw dist="53882" dir="2699999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占位符 75778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p>
            <a:pPr>
              <a:buNone/>
            </a:pPr>
            <a:r>
              <a:rPr lang="zh-CN" altLang="en-US" sz="2400" dirty="0"/>
              <a:t>    </a:t>
            </a:r>
            <a:r>
              <a:rPr lang="en-US" altLang="zh-CN" sz="2400" dirty="0"/>
              <a:t>2.</a:t>
            </a:r>
            <a:r>
              <a:rPr lang="zh-CN" altLang="en-US" sz="2400" dirty="0"/>
              <a:t>如图，四边形</a:t>
            </a:r>
            <a:r>
              <a:rPr lang="en-US" altLang="zh-CN" sz="2400" dirty="0"/>
              <a:t>ABCO</a:t>
            </a:r>
            <a:r>
              <a:rPr lang="zh-CN" altLang="en-US" sz="2400" dirty="0"/>
              <a:t>在平面直角坐标系中，</a:t>
            </a:r>
            <a:endParaRPr lang="zh-CN" altLang="en-US" sz="2400" dirty="0"/>
          </a:p>
          <a:p>
            <a:pPr>
              <a:buNone/>
            </a:pPr>
            <a:r>
              <a:rPr lang="zh-CN" altLang="en-US" sz="2400" dirty="0"/>
              <a:t>   且</a:t>
            </a:r>
            <a:r>
              <a:rPr lang="en-US" altLang="zh-CN" sz="2400" dirty="0"/>
              <a:t>A</a:t>
            </a:r>
            <a:r>
              <a:rPr lang="zh-CN" altLang="en-US" sz="2400" dirty="0"/>
              <a:t>（</a:t>
            </a:r>
            <a:r>
              <a:rPr lang="en-US" altLang="zh-CN" sz="2400" dirty="0"/>
              <a:t>1,4</a:t>
            </a:r>
            <a:r>
              <a:rPr lang="zh-CN" altLang="en-US" sz="2400" dirty="0"/>
              <a:t>），</a:t>
            </a:r>
            <a:r>
              <a:rPr lang="en-US" altLang="zh-CN" sz="2400" dirty="0"/>
              <a:t>B</a:t>
            </a:r>
            <a:r>
              <a:rPr lang="zh-CN" altLang="en-US" sz="2400" dirty="0"/>
              <a:t>（</a:t>
            </a:r>
            <a:r>
              <a:rPr lang="en-US" altLang="zh-CN" sz="2400" dirty="0"/>
              <a:t>5,2</a:t>
            </a:r>
            <a:r>
              <a:rPr lang="zh-CN" altLang="en-US" sz="2400" dirty="0"/>
              <a:t>），</a:t>
            </a:r>
            <a:r>
              <a:rPr lang="en-US" altLang="zh-CN" sz="2400" dirty="0"/>
              <a:t>C</a:t>
            </a:r>
            <a:r>
              <a:rPr lang="zh-CN" altLang="en-US" sz="2400" dirty="0"/>
              <a:t>（</a:t>
            </a:r>
            <a:r>
              <a:rPr lang="en-US" altLang="zh-CN" sz="2400" dirty="0"/>
              <a:t>6,0</a:t>
            </a:r>
            <a:r>
              <a:rPr lang="zh-CN" altLang="en-US" sz="2400" dirty="0"/>
              <a:t>），   </a:t>
            </a:r>
            <a:r>
              <a:rPr lang="en-US" altLang="zh-CN" sz="2400" dirty="0"/>
              <a:t>O</a:t>
            </a:r>
            <a:r>
              <a:rPr lang="zh-CN" altLang="en-US" sz="2400" dirty="0"/>
              <a:t>（</a:t>
            </a:r>
            <a:r>
              <a:rPr lang="en-US" altLang="zh-CN" sz="2400" dirty="0"/>
              <a:t>0,0</a:t>
            </a:r>
            <a:r>
              <a:rPr lang="zh-CN" altLang="en-US" sz="2400" dirty="0"/>
              <a:t>），</a:t>
            </a:r>
            <a:endParaRPr lang="zh-CN" altLang="en-US" sz="2400" dirty="0"/>
          </a:p>
          <a:p>
            <a:pPr>
              <a:buNone/>
            </a:pPr>
            <a:r>
              <a:rPr lang="zh-CN" altLang="en-US" sz="2400" dirty="0"/>
              <a:t>   求四边形</a:t>
            </a:r>
            <a:r>
              <a:rPr lang="en-US" altLang="zh-CN" sz="2400" dirty="0"/>
              <a:t>ABCO</a:t>
            </a:r>
            <a:r>
              <a:rPr lang="zh-CN" altLang="en-US" sz="2400" dirty="0"/>
              <a:t>的面积。</a:t>
            </a:r>
            <a:endParaRPr lang="zh-CN" altLang="en-US" sz="2400" dirty="0"/>
          </a:p>
        </p:txBody>
      </p:sp>
      <p:grpSp>
        <p:nvGrpSpPr>
          <p:cNvPr id="9218" name="组合 75779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9219" name="组合 75780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9220" name="文本框 75781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9221" name="组合 75782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9222" name="直接连接符 75783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9223" name="直接连接符 75784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9224" name="文本框 75785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225" name="文本框 75786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226" name="文本框 75787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  <a:endParaRPr lang="en-US" altLang="zh-CN" sz="1800" b="1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9227" name="组合 75788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9228" name="文本框 75789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9229" name="矩形 75790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sp>
          <p:nvSpPr>
            <p:cNvPr id="9230" name="直接连接符 75791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1" name="直接连接符 75792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2" name="直接连接符 75793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3" name="直接连接符 75794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4" name="直接连接符 75795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5" name="直接连接符 75796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6" name="直接连接符 75797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7" name="直接连接符 75798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8" name="直接连接符 75799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9" name="直接连接符 75800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0" name="直接连接符 75801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1" name="直接连接符 75802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2" name="直接连接符 75803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3" name="直接连接符 75804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4" name="直接连接符 75805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5" name="直接连接符 75806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6" name="直接连接符 75807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9247" name="直接连接符 75808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48" name="直接连接符 75809"/>
          <p:cNvSpPr/>
          <p:nvPr/>
        </p:nvSpPr>
        <p:spPr>
          <a:xfrm>
            <a:off x="7239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49" name="文本框 75811"/>
          <p:cNvSpPr txBox="1"/>
          <p:nvPr/>
        </p:nvSpPr>
        <p:spPr>
          <a:xfrm>
            <a:off x="7162800" y="3810000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1800" b="1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1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50" name="文本框 75812"/>
          <p:cNvSpPr txBox="1"/>
          <p:nvPr/>
        </p:nvSpPr>
        <p:spPr>
          <a:xfrm>
            <a:off x="7086600" y="32004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1" name="文本框 75813"/>
          <p:cNvSpPr txBox="1"/>
          <p:nvPr/>
        </p:nvSpPr>
        <p:spPr>
          <a:xfrm>
            <a:off x="4953000" y="15240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2" name="文本框 75814"/>
          <p:cNvSpPr txBox="1"/>
          <p:nvPr/>
        </p:nvSpPr>
        <p:spPr>
          <a:xfrm>
            <a:off x="6781800" y="2362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5816" name="文本框 75815"/>
          <p:cNvSpPr txBox="1"/>
          <p:nvPr/>
        </p:nvSpPr>
        <p:spPr>
          <a:xfrm>
            <a:off x="5257800" y="14478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(1,4)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5817" name="文本框 75816"/>
          <p:cNvSpPr txBox="1"/>
          <p:nvPr/>
        </p:nvSpPr>
        <p:spPr>
          <a:xfrm>
            <a:off x="7391400" y="31242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(6,0)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5818" name="文本框 75817"/>
          <p:cNvSpPr txBox="1"/>
          <p:nvPr/>
        </p:nvSpPr>
        <p:spPr>
          <a:xfrm>
            <a:off x="7086600" y="22860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(5,2)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6" name="直接连接符 75818"/>
          <p:cNvSpPr/>
          <p:nvPr/>
        </p:nvSpPr>
        <p:spPr>
          <a:xfrm>
            <a:off x="5105400" y="1981200"/>
            <a:ext cx="18288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57" name="直接连接符 75820"/>
          <p:cNvSpPr/>
          <p:nvPr/>
        </p:nvSpPr>
        <p:spPr>
          <a:xfrm>
            <a:off x="6934200" y="2895600"/>
            <a:ext cx="3048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58" name="直接连接符 75821"/>
          <p:cNvSpPr/>
          <p:nvPr/>
        </p:nvSpPr>
        <p:spPr>
          <a:xfrm flipH="1">
            <a:off x="4648200" y="1981200"/>
            <a:ext cx="45720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59" name="直接连接符 75822"/>
          <p:cNvSpPr/>
          <p:nvPr/>
        </p:nvSpPr>
        <p:spPr>
          <a:xfrm>
            <a:off x="4648200" y="3810000"/>
            <a:ext cx="25908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60" name="矩形 75824"/>
          <p:cNvSpPr/>
          <p:nvPr/>
        </p:nvSpPr>
        <p:spPr>
          <a:xfrm>
            <a:off x="6705600" y="27432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61" name="矩形 75825"/>
          <p:cNvSpPr/>
          <p:nvPr/>
        </p:nvSpPr>
        <p:spPr>
          <a:xfrm>
            <a:off x="4953000" y="18288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62" name="矩形 75826"/>
          <p:cNvSpPr/>
          <p:nvPr/>
        </p:nvSpPr>
        <p:spPr>
          <a:xfrm>
            <a:off x="7086600" y="36576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63" name="矩形 75827"/>
          <p:cNvSpPr/>
          <p:nvPr/>
        </p:nvSpPr>
        <p:spPr>
          <a:xfrm>
            <a:off x="4495800" y="3687763"/>
            <a:ext cx="304800" cy="2746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5829" name="直接连接符 75828"/>
          <p:cNvSpPr/>
          <p:nvPr/>
        </p:nvSpPr>
        <p:spPr>
          <a:xfrm>
            <a:off x="5105400" y="1981200"/>
            <a:ext cx="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75830" name="直接连接符 75829"/>
          <p:cNvSpPr/>
          <p:nvPr/>
        </p:nvSpPr>
        <p:spPr>
          <a:xfrm>
            <a:off x="6858000" y="2895600"/>
            <a:ext cx="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75831" name="文本框 75830"/>
          <p:cNvSpPr txBox="1"/>
          <p:nvPr/>
        </p:nvSpPr>
        <p:spPr>
          <a:xfrm>
            <a:off x="5105400" y="3886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5832" name="文本框 75831"/>
          <p:cNvSpPr txBox="1"/>
          <p:nvPr/>
        </p:nvSpPr>
        <p:spPr>
          <a:xfrm>
            <a:off x="6477000" y="3886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5833" name="直接连接符 75832"/>
          <p:cNvSpPr/>
          <p:nvPr/>
        </p:nvSpPr>
        <p:spPr>
          <a:xfrm>
            <a:off x="4876800" y="2819400"/>
            <a:ext cx="1981200" cy="0"/>
          </a:xfrm>
          <a:prstGeom prst="line">
            <a:avLst/>
          </a:prstGeom>
          <a:ln w="38100" cap="flat" cmpd="sng">
            <a:solidFill>
              <a:srgbClr val="FF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75834" name="文本框 75833"/>
          <p:cNvSpPr txBox="1"/>
          <p:nvPr/>
        </p:nvSpPr>
        <p:spPr>
          <a:xfrm>
            <a:off x="4038600" y="25908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5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5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5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5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75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5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5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75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758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5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75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816" grpId="0"/>
      <p:bldP spid="75817" grpId="0"/>
      <p:bldP spid="75818" grpId="0"/>
      <p:bldP spid="75831" grpId="0"/>
      <p:bldP spid="75832" grpId="0"/>
      <p:bldP spid="75834" grpId="0"/>
      <p:bldP spid="75834" grpId="1"/>
      <p:bldP spid="75834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文本占位符 82946"/>
          <p:cNvSpPr>
            <a:spLocks noGrp="1"/>
          </p:cNvSpPr>
          <p:nvPr>
            <p:ph type="body" sz="half" idx="1"/>
          </p:nvPr>
        </p:nvSpPr>
        <p:spPr>
          <a:xfrm>
            <a:off x="457200" y="381000"/>
            <a:ext cx="8421370" cy="5749925"/>
          </a:xfrm>
        </p:spPr>
        <p:txBody>
          <a:bodyPr anchor="t"/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解：过点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作</a:t>
            </a:r>
            <a:r>
              <a:rPr lang="en-US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AD⊥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轴于点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D,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过点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作</a:t>
            </a:r>
            <a:r>
              <a:rPr lang="en-US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BE⊥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轴于点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E,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则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D(1,0)   E(5,0)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由点的坐标可知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AD=4    BE=2    OD=1   DE=4    CE=1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∴ S</a:t>
            </a:r>
            <a:r>
              <a:rPr lang="zh-CN" altLang="en-US" sz="1400" dirty="0">
                <a:latin typeface="黑体" panose="02010609060101010101" pitchFamily="2" charset="-122"/>
                <a:ea typeface="黑体" panose="02010609060101010101" pitchFamily="2" charset="-122"/>
              </a:rPr>
              <a:t>四边形</a:t>
            </a: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= S</a:t>
            </a: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△AOD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+ S</a:t>
            </a:r>
            <a:r>
              <a:rPr lang="zh-CN" altLang="en-US" sz="1400" dirty="0">
                <a:latin typeface="黑体" panose="02010609060101010101" pitchFamily="2" charset="-122"/>
                <a:ea typeface="黑体" panose="02010609060101010101" pitchFamily="2" charset="-122"/>
              </a:rPr>
              <a:t>梯形</a:t>
            </a: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ABED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+S</a:t>
            </a: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△BEC</a:t>
            </a:r>
            <a:endParaRPr lang="en-US" altLang="zh-CN" sz="1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                   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=   OD·AD+  (BE+AD)·DE+   ·EC·BE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        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        =   </a:t>
            </a:r>
            <a:r>
              <a:rPr lang="en-US" altLang="zh-CN" sz="2600"/>
              <a:t>×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600"/>
              <a:t>×4+   ×6×2+    ×1×2</a:t>
            </a:r>
            <a:endParaRPr lang="en-US" altLang="zh-CN" sz="2600"/>
          </a:p>
          <a:p>
            <a:pPr>
              <a:buNone/>
            </a:pPr>
            <a:r>
              <a:rPr lang="en-US" altLang="zh-CN" sz="2600"/>
              <a:t>                    </a:t>
            </a:r>
            <a:endParaRPr lang="en-US" altLang="zh-CN" sz="2600"/>
          </a:p>
          <a:p>
            <a:pPr>
              <a:buNone/>
            </a:pPr>
            <a:r>
              <a:rPr lang="en-US" altLang="zh-CN" sz="2600"/>
              <a:t>                    =  15  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10242" name="对象 82953"/>
          <p:cNvGraphicFramePr/>
          <p:nvPr/>
        </p:nvGraphicFramePr>
        <p:xfrm>
          <a:off x="2590800" y="1957070"/>
          <a:ext cx="271463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152400" imgH="393700" progId="Equation.3">
                  <p:embed/>
                </p:oleObj>
              </mc:Choice>
              <mc:Fallback>
                <p:oleObj name="" r:id="rId1" imgW="152400" imgH="3937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90800" y="1957070"/>
                        <a:ext cx="271463" cy="695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对象 82954"/>
          <p:cNvGraphicFramePr/>
          <p:nvPr/>
        </p:nvGraphicFramePr>
        <p:xfrm>
          <a:off x="6330950" y="1918970"/>
          <a:ext cx="271463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152400" imgH="393700" progId="Equation.3">
                  <p:embed/>
                </p:oleObj>
              </mc:Choice>
              <mc:Fallback>
                <p:oleObj name="" r:id="rId3" imgW="152400" imgH="3937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330950" y="1918970"/>
                        <a:ext cx="271463" cy="695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对象 82955"/>
          <p:cNvGraphicFramePr/>
          <p:nvPr/>
        </p:nvGraphicFramePr>
        <p:xfrm>
          <a:off x="4110990" y="1995170"/>
          <a:ext cx="241300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4" imgW="152400" imgH="393700" progId="Equation.3">
                  <p:embed/>
                </p:oleObj>
              </mc:Choice>
              <mc:Fallback>
                <p:oleObj name="" r:id="rId4" imgW="152400" imgH="393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10990" y="1995170"/>
                        <a:ext cx="241300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对象 82956"/>
          <p:cNvGraphicFramePr/>
          <p:nvPr/>
        </p:nvGraphicFramePr>
        <p:xfrm>
          <a:off x="6330950" y="2895600"/>
          <a:ext cx="271463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152400" imgH="393700" progId="Equation.3">
                  <p:embed/>
                </p:oleObj>
              </mc:Choice>
              <mc:Fallback>
                <p:oleObj name="" r:id="rId5" imgW="152400" imgH="3937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330950" y="2895600"/>
                        <a:ext cx="271463" cy="695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对象 82957"/>
          <p:cNvGraphicFramePr/>
          <p:nvPr/>
        </p:nvGraphicFramePr>
        <p:xfrm>
          <a:off x="4080510" y="2750820"/>
          <a:ext cx="271463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6" imgW="152400" imgH="393700" progId="Equation.3">
                  <p:embed/>
                </p:oleObj>
              </mc:Choice>
              <mc:Fallback>
                <p:oleObj name="" r:id="rId6" imgW="152400" imgH="3937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80510" y="2750820"/>
                        <a:ext cx="271463" cy="695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7" name="对象 82958"/>
          <p:cNvGraphicFramePr/>
          <p:nvPr/>
        </p:nvGraphicFramePr>
        <p:xfrm>
          <a:off x="2590800" y="2895600"/>
          <a:ext cx="271463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7" imgW="152400" imgH="393700" progId="Equation.3">
                  <p:embed/>
                </p:oleObj>
              </mc:Choice>
              <mc:Fallback>
                <p:oleObj name="" r:id="rId7" imgW="152400" imgH="3937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90800" y="2895600"/>
                        <a:ext cx="271463" cy="695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文本占位符 98305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p>
            <a:pPr>
              <a:buNone/>
            </a:pPr>
            <a:r>
              <a:rPr lang="en-US" altLang="zh-CN" sz="2400" dirty="0"/>
              <a:t>2.</a:t>
            </a:r>
            <a:r>
              <a:rPr lang="zh-CN" altLang="en-US" sz="2400" dirty="0"/>
              <a:t> 如图，四边形</a:t>
            </a:r>
            <a:r>
              <a:rPr lang="en-US" altLang="zh-CN" sz="2400" dirty="0"/>
              <a:t>ABCO</a:t>
            </a:r>
            <a:r>
              <a:rPr lang="zh-CN" altLang="en-US" sz="2400" dirty="0"/>
              <a:t>在平面直角坐标系中，</a:t>
            </a:r>
            <a:endParaRPr lang="zh-CN" altLang="en-US" sz="2400" dirty="0"/>
          </a:p>
          <a:p>
            <a:pPr>
              <a:buNone/>
            </a:pPr>
            <a:r>
              <a:rPr lang="zh-CN" altLang="en-US" sz="2400" dirty="0"/>
              <a:t>   且</a:t>
            </a:r>
            <a:r>
              <a:rPr lang="en-US" altLang="zh-CN" sz="2400" dirty="0"/>
              <a:t>A</a:t>
            </a:r>
            <a:r>
              <a:rPr lang="zh-CN" altLang="en-US" sz="2400" dirty="0"/>
              <a:t>（</a:t>
            </a:r>
            <a:r>
              <a:rPr lang="en-US" altLang="zh-CN" sz="2400" dirty="0"/>
              <a:t>1,4</a:t>
            </a:r>
            <a:r>
              <a:rPr lang="zh-CN" altLang="en-US" sz="2400" dirty="0"/>
              <a:t>），</a:t>
            </a:r>
            <a:r>
              <a:rPr lang="en-US" altLang="zh-CN" sz="2400" dirty="0"/>
              <a:t>B</a:t>
            </a:r>
            <a:r>
              <a:rPr lang="zh-CN" altLang="en-US" sz="2400" dirty="0"/>
              <a:t>（</a:t>
            </a:r>
            <a:r>
              <a:rPr lang="en-US" altLang="zh-CN" sz="2400" dirty="0"/>
              <a:t>5,2</a:t>
            </a:r>
            <a:r>
              <a:rPr lang="zh-CN" altLang="en-US" sz="2400" dirty="0"/>
              <a:t>），</a:t>
            </a:r>
            <a:r>
              <a:rPr lang="en-US" altLang="zh-CN" sz="2400" dirty="0"/>
              <a:t>C</a:t>
            </a:r>
            <a:r>
              <a:rPr lang="zh-CN" altLang="en-US" sz="2400" dirty="0"/>
              <a:t>（</a:t>
            </a:r>
            <a:r>
              <a:rPr lang="en-US" altLang="zh-CN" sz="2400" dirty="0"/>
              <a:t>6,0</a:t>
            </a:r>
            <a:r>
              <a:rPr lang="zh-CN" altLang="en-US" sz="2400" dirty="0"/>
              <a:t>），   </a:t>
            </a:r>
            <a:r>
              <a:rPr lang="en-US" altLang="zh-CN" sz="2400" dirty="0"/>
              <a:t>O</a:t>
            </a:r>
            <a:r>
              <a:rPr lang="zh-CN" altLang="en-US" sz="2400" dirty="0"/>
              <a:t>（</a:t>
            </a:r>
            <a:r>
              <a:rPr lang="en-US" altLang="zh-CN" sz="2400" dirty="0"/>
              <a:t>0,0</a:t>
            </a:r>
            <a:r>
              <a:rPr lang="zh-CN" altLang="en-US" sz="2400" dirty="0"/>
              <a:t>），</a:t>
            </a:r>
            <a:endParaRPr lang="zh-CN" altLang="en-US" sz="2400" dirty="0"/>
          </a:p>
          <a:p>
            <a:pPr>
              <a:buNone/>
            </a:pPr>
            <a:r>
              <a:rPr lang="zh-CN" altLang="en-US" sz="2400" dirty="0"/>
              <a:t>   求四边形</a:t>
            </a:r>
            <a:r>
              <a:rPr lang="en-US" altLang="zh-CN" sz="2400" dirty="0"/>
              <a:t>ABCO</a:t>
            </a:r>
            <a:r>
              <a:rPr lang="zh-CN" altLang="en-US" sz="2400" dirty="0"/>
              <a:t>的面积。</a:t>
            </a:r>
            <a:endParaRPr lang="zh-CN" altLang="en-US" sz="2400" dirty="0"/>
          </a:p>
        </p:txBody>
      </p:sp>
      <p:grpSp>
        <p:nvGrpSpPr>
          <p:cNvPr id="11266" name="组合 98306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11267" name="组合 98307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11268" name="文本框 98308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1269" name="组合 98309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11270" name="直接连接符 98310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1271" name="直接连接符 98311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1272" name="文本框 98312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73" name="文本框 98313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74" name="文本框 98314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  <a:endParaRPr lang="en-US" altLang="zh-CN" sz="1800" b="1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11275" name="组合 98315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11276" name="文本框 98316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1277" name="矩形 98317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sp>
          <p:nvSpPr>
            <p:cNvPr id="11278" name="直接连接符 98318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9" name="直接连接符 98319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0" name="直接连接符 98320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1" name="直接连接符 98321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2" name="直接连接符 98322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3" name="直接连接符 98323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4" name="直接连接符 98324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5" name="直接连接符 98325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6" name="直接连接符 98326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7" name="直接连接符 98327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8" name="直接连接符 98328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9" name="直接连接符 98329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0" name="直接连接符 98330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1" name="直接连接符 98331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2" name="直接连接符 98332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3" name="直接连接符 98333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4" name="直接连接符 98334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1295" name="直接连接符 98335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96" name="直接连接符 98336"/>
          <p:cNvSpPr/>
          <p:nvPr/>
        </p:nvSpPr>
        <p:spPr>
          <a:xfrm>
            <a:off x="7239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97" name="文本框 98337"/>
          <p:cNvSpPr txBox="1"/>
          <p:nvPr/>
        </p:nvSpPr>
        <p:spPr>
          <a:xfrm>
            <a:off x="7162800" y="3810000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1800" b="1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1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8" name="文本框 98338"/>
          <p:cNvSpPr txBox="1"/>
          <p:nvPr/>
        </p:nvSpPr>
        <p:spPr>
          <a:xfrm>
            <a:off x="7086600" y="32004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9" name="文本框 98339"/>
          <p:cNvSpPr txBox="1"/>
          <p:nvPr/>
        </p:nvSpPr>
        <p:spPr>
          <a:xfrm>
            <a:off x="4953000" y="15240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0" name="文本框 98340"/>
          <p:cNvSpPr txBox="1"/>
          <p:nvPr/>
        </p:nvSpPr>
        <p:spPr>
          <a:xfrm>
            <a:off x="6781800" y="2362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1" name="文本框 98341"/>
          <p:cNvSpPr txBox="1"/>
          <p:nvPr/>
        </p:nvSpPr>
        <p:spPr>
          <a:xfrm>
            <a:off x="5257800" y="14478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(1,4)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2" name="文本框 98342"/>
          <p:cNvSpPr txBox="1"/>
          <p:nvPr/>
        </p:nvSpPr>
        <p:spPr>
          <a:xfrm>
            <a:off x="7391400" y="31242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(6,0)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3" name="文本框 98343"/>
          <p:cNvSpPr txBox="1"/>
          <p:nvPr/>
        </p:nvSpPr>
        <p:spPr>
          <a:xfrm>
            <a:off x="7086600" y="22860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(5,2)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4" name="直接连接符 98344"/>
          <p:cNvSpPr/>
          <p:nvPr/>
        </p:nvSpPr>
        <p:spPr>
          <a:xfrm>
            <a:off x="5105400" y="1981200"/>
            <a:ext cx="18288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305" name="直接连接符 98345"/>
          <p:cNvSpPr/>
          <p:nvPr/>
        </p:nvSpPr>
        <p:spPr>
          <a:xfrm>
            <a:off x="6934200" y="2895600"/>
            <a:ext cx="3048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306" name="直接连接符 98346"/>
          <p:cNvSpPr/>
          <p:nvPr/>
        </p:nvSpPr>
        <p:spPr>
          <a:xfrm flipH="1">
            <a:off x="4648200" y="1981200"/>
            <a:ext cx="45720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307" name="直接连接符 98347"/>
          <p:cNvSpPr/>
          <p:nvPr/>
        </p:nvSpPr>
        <p:spPr>
          <a:xfrm>
            <a:off x="4648200" y="3810000"/>
            <a:ext cx="25908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308" name="矩形 98348"/>
          <p:cNvSpPr/>
          <p:nvPr/>
        </p:nvSpPr>
        <p:spPr>
          <a:xfrm>
            <a:off x="6705600" y="27432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9" name="矩形 98349"/>
          <p:cNvSpPr/>
          <p:nvPr/>
        </p:nvSpPr>
        <p:spPr>
          <a:xfrm>
            <a:off x="4953000" y="18288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10" name="矩形 98350"/>
          <p:cNvSpPr/>
          <p:nvPr/>
        </p:nvSpPr>
        <p:spPr>
          <a:xfrm>
            <a:off x="7086600" y="36576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11" name="矩形 98351"/>
          <p:cNvSpPr/>
          <p:nvPr/>
        </p:nvSpPr>
        <p:spPr>
          <a:xfrm>
            <a:off x="4495800" y="3687763"/>
            <a:ext cx="304800" cy="2746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8355" name="文本框 98354"/>
          <p:cNvSpPr txBox="1"/>
          <p:nvPr/>
        </p:nvSpPr>
        <p:spPr>
          <a:xfrm>
            <a:off x="4114800" y="17526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8356" name="文本框 98355"/>
          <p:cNvSpPr txBox="1"/>
          <p:nvPr/>
        </p:nvSpPr>
        <p:spPr>
          <a:xfrm>
            <a:off x="7086600" y="15240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8358" name="文本框 98357"/>
          <p:cNvSpPr txBox="1"/>
          <p:nvPr/>
        </p:nvSpPr>
        <p:spPr>
          <a:xfrm>
            <a:off x="6553200" y="14478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8359" name="直接连接符 98358"/>
          <p:cNvSpPr/>
          <p:nvPr/>
        </p:nvSpPr>
        <p:spPr>
          <a:xfrm>
            <a:off x="4648200" y="1981200"/>
            <a:ext cx="32766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98360" name="直接连接符 98359"/>
          <p:cNvSpPr/>
          <p:nvPr/>
        </p:nvSpPr>
        <p:spPr>
          <a:xfrm flipV="1">
            <a:off x="6858000" y="1981200"/>
            <a:ext cx="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98361" name="直接连接符 98360"/>
          <p:cNvSpPr/>
          <p:nvPr/>
        </p:nvSpPr>
        <p:spPr>
          <a:xfrm flipV="1">
            <a:off x="7239000" y="1981200"/>
            <a:ext cx="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8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8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8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8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8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55" grpId="0"/>
      <p:bldP spid="98356" grpId="0"/>
      <p:bldP spid="9835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文本占位符 77826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p>
            <a:pPr>
              <a:buNone/>
            </a:pPr>
            <a:r>
              <a:rPr lang="en-US" altLang="zh-CN" sz="2400" dirty="0"/>
              <a:t>3.</a:t>
            </a:r>
            <a:r>
              <a:rPr lang="zh-CN" altLang="en-US" sz="2400" dirty="0"/>
              <a:t>在平面直角坐标系中，已知点</a:t>
            </a:r>
            <a:r>
              <a:rPr lang="en-US" altLang="zh-CN" sz="2400" dirty="0"/>
              <a:t>A</a:t>
            </a:r>
            <a:r>
              <a:rPr lang="zh-CN" altLang="en-US" sz="2400" dirty="0"/>
              <a:t>（</a:t>
            </a:r>
            <a:r>
              <a:rPr lang="en-US" altLang="zh-CN" sz="2400" dirty="0"/>
              <a:t>-5,0</a:t>
            </a:r>
            <a:r>
              <a:rPr lang="zh-CN" altLang="en-US" sz="2400" dirty="0"/>
              <a:t>），点</a:t>
            </a:r>
            <a:r>
              <a:rPr lang="en-US" altLang="zh-CN" sz="2400" dirty="0"/>
              <a:t>B</a:t>
            </a:r>
            <a:r>
              <a:rPr lang="zh-CN" altLang="en-US" sz="2400" dirty="0"/>
              <a:t>（</a:t>
            </a:r>
            <a:r>
              <a:rPr lang="en-US" altLang="zh-CN" sz="2400" dirty="0"/>
              <a:t>3,0</a:t>
            </a:r>
            <a:r>
              <a:rPr lang="zh-CN" altLang="en-US" sz="2400" dirty="0"/>
              <a:t>），三角形</a:t>
            </a:r>
            <a:r>
              <a:rPr lang="en-US" altLang="zh-CN" sz="2400" dirty="0"/>
              <a:t>ABC</a:t>
            </a:r>
            <a:r>
              <a:rPr lang="zh-CN" altLang="en-US" sz="2400" dirty="0"/>
              <a:t>的面积为</a:t>
            </a:r>
            <a:r>
              <a:rPr lang="en-US" altLang="zh-CN" sz="2400" dirty="0"/>
              <a:t>12</a:t>
            </a:r>
            <a:r>
              <a:rPr lang="zh-CN" altLang="en-US" sz="2400" dirty="0"/>
              <a:t>，                         试确定点</a:t>
            </a:r>
            <a:r>
              <a:rPr lang="en-US" altLang="zh-CN" sz="2400"/>
              <a:t>C</a:t>
            </a:r>
            <a:endParaRPr lang="en-US" altLang="zh-CN" sz="2400"/>
          </a:p>
          <a:p>
            <a:pPr>
              <a:buNone/>
            </a:pPr>
            <a:r>
              <a:rPr lang="zh-CN" altLang="en-US" sz="2400" dirty="0"/>
              <a:t>的坐标。</a:t>
            </a:r>
            <a:endParaRPr lang="zh-CN" altLang="en-US" sz="2400" dirty="0"/>
          </a:p>
        </p:txBody>
      </p:sp>
      <p:grpSp>
        <p:nvGrpSpPr>
          <p:cNvPr id="13314" name="组合 77827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13315" name="组合 77828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13316" name="文本框 77829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3317" name="组合 77830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13318" name="直接连接符 77831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3319" name="直接连接符 77832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3320" name="文本框 77833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21" name="文本框 77834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22" name="文本框 77835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  <a:endParaRPr lang="en-US" altLang="zh-CN" sz="1800" b="1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13323" name="组合 77836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13324" name="文本框 77837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3325" name="矩形 77838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sp>
          <p:nvSpPr>
            <p:cNvPr id="13326" name="直接连接符 77839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7" name="直接连接符 77840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8" name="直接连接符 77841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9" name="直接连接符 77842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0" name="直接连接符 77843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1" name="直接连接符 77844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2" name="直接连接符 77845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3" name="直接连接符 77846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4" name="直接连接符 77847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5" name="直接连接符 77848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6" name="直接连接符 77849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7" name="直接连接符 77850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8" name="直接连接符 77851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9" name="直接连接符 77852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40" name="直接连接符 77853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41" name="直接连接符 77854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42" name="直接连接符 77855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77857" name="文本框 77856"/>
          <p:cNvSpPr txBox="1"/>
          <p:nvPr/>
        </p:nvSpPr>
        <p:spPr>
          <a:xfrm>
            <a:off x="5257800" y="16764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(?,?)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58" name="文本框 77857"/>
          <p:cNvSpPr txBox="1"/>
          <p:nvPr/>
        </p:nvSpPr>
        <p:spPr>
          <a:xfrm>
            <a:off x="1219200" y="31242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(-5,0)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59" name="文本框 77858"/>
          <p:cNvSpPr txBox="1"/>
          <p:nvPr/>
        </p:nvSpPr>
        <p:spPr>
          <a:xfrm>
            <a:off x="6019800" y="29718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(3,0)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6" name="文本框 77859"/>
          <p:cNvSpPr txBox="1"/>
          <p:nvPr/>
        </p:nvSpPr>
        <p:spPr>
          <a:xfrm>
            <a:off x="4953000" y="17526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7" name="文本框 77860"/>
          <p:cNvSpPr txBox="1"/>
          <p:nvPr/>
        </p:nvSpPr>
        <p:spPr>
          <a:xfrm>
            <a:off x="2057400" y="3124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8" name="文本框 77861"/>
          <p:cNvSpPr txBox="1"/>
          <p:nvPr/>
        </p:nvSpPr>
        <p:spPr>
          <a:xfrm>
            <a:off x="5715000" y="30480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9" name="直接连接符 77862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50" name="矩形 77863"/>
          <p:cNvSpPr/>
          <p:nvPr/>
        </p:nvSpPr>
        <p:spPr>
          <a:xfrm>
            <a:off x="5791200" y="36576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51" name="矩形 77864"/>
          <p:cNvSpPr/>
          <p:nvPr/>
        </p:nvSpPr>
        <p:spPr>
          <a:xfrm>
            <a:off x="2133600" y="36576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  <a:endParaRPr lang="en-US" altLang="zh-CN" sz="1200" u="sng" dirty="0">
              <a:solidFill>
                <a:srgbClr val="33CC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7866" name="文本框 77865"/>
          <p:cNvSpPr txBox="1"/>
          <p:nvPr/>
        </p:nvSpPr>
        <p:spPr>
          <a:xfrm>
            <a:off x="4142105" y="461010"/>
            <a:ext cx="2667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且点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在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轴上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7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7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7786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6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57" grpId="0"/>
      <p:bldP spid="77858" grpId="0"/>
      <p:bldP spid="7785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文本占位符 86018"/>
          <p:cNvSpPr>
            <a:spLocks noGrp="1"/>
          </p:cNvSpPr>
          <p:nvPr>
            <p:ph type="body" sz="half" idx="1"/>
          </p:nvPr>
        </p:nvSpPr>
        <p:spPr>
          <a:xfrm>
            <a:off x="457200" y="533400"/>
            <a:ext cx="7162800" cy="5597525"/>
          </a:xfrm>
        </p:spPr>
        <p:txBody>
          <a:bodyPr anchor="t"/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解：设点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的坐标为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(0,y)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 ∵A(-5,0)    B(3,0)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 ∴AB=8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∵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轴上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∴OC⊥AB  OC=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∴ </a:t>
            </a:r>
            <a:r>
              <a:rPr lang="en-US" altLang="zh-CN" sz="2600"/>
              <a:t>S</a:t>
            </a:r>
            <a:r>
              <a:rPr lang="en-US" altLang="zh-CN" sz="1700"/>
              <a:t>△ABC</a:t>
            </a:r>
            <a:r>
              <a:rPr lang="zh-CN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=   AB· OC=  ×8 ×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=12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解得｜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=3    ∴y=±3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∴C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的坐标为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(0,3)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或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(0,-3)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14338" name="内容占位符 86019"/>
          <p:cNvGraphicFramePr>
            <a:graphicFrameLocks noGrp="1"/>
          </p:cNvGraphicFramePr>
          <p:nvPr>
            <p:ph sz="quarter" idx="2"/>
          </p:nvPr>
        </p:nvGraphicFramePr>
        <p:xfrm>
          <a:off x="3048000" y="2209800"/>
          <a:ext cx="2667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152400" imgH="393700" progId="Equation.3">
                  <p:embed/>
                </p:oleObj>
              </mc:Choice>
              <mc:Fallback>
                <p:oleObj name="" r:id="rId1" imgW="152400" imgH="3937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48000" y="2209800"/>
                        <a:ext cx="266700" cy="6858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内容占位符 86024"/>
          <p:cNvGraphicFramePr>
            <a:graphicFrameLocks noGrp="1"/>
          </p:cNvGraphicFramePr>
          <p:nvPr>
            <p:ph sz="quarter" idx="3"/>
          </p:nvPr>
        </p:nvGraphicFramePr>
        <p:xfrm>
          <a:off x="4419600" y="2133600"/>
          <a:ext cx="300038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152400" imgH="393700" progId="Equation.3">
                  <p:embed/>
                </p:oleObj>
              </mc:Choice>
              <mc:Fallback>
                <p:oleObj name="" r:id="rId3" imgW="152400" imgH="3937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19600" y="2133600"/>
                        <a:ext cx="300038" cy="7747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文本占位符 79874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p>
            <a:pPr>
              <a:buNone/>
            </a:pPr>
            <a:r>
              <a:rPr lang="en-US" altLang="zh-CN" sz="2800" dirty="0"/>
              <a:t>4.</a:t>
            </a:r>
            <a:r>
              <a:rPr lang="zh-CN" altLang="en-US" sz="2800" dirty="0"/>
              <a:t>已知点</a:t>
            </a:r>
            <a:r>
              <a:rPr lang="en-US" altLang="zh-CN" sz="2800" dirty="0"/>
              <a:t>A</a:t>
            </a:r>
            <a:r>
              <a:rPr lang="zh-CN" altLang="en-US" sz="2800" dirty="0"/>
              <a:t>、</a:t>
            </a:r>
            <a:r>
              <a:rPr lang="en-US" altLang="zh-CN" sz="2800" dirty="0"/>
              <a:t>B</a:t>
            </a:r>
            <a:r>
              <a:rPr lang="zh-CN" altLang="en-US" sz="2800" dirty="0"/>
              <a:t>在平面直角坐标系中的位置如图所示，求三角形</a:t>
            </a:r>
            <a:r>
              <a:rPr lang="en-US" altLang="zh-CN" sz="2800" dirty="0"/>
              <a:t>AOB</a:t>
            </a:r>
            <a:r>
              <a:rPr lang="zh-CN" altLang="en-US" sz="2800" dirty="0"/>
              <a:t>的面积。</a:t>
            </a:r>
            <a:r>
              <a:rPr lang="zh-CN" altLang="en-US" dirty="0"/>
              <a:t> </a:t>
            </a:r>
            <a:endParaRPr lang="zh-CN" altLang="en-US" dirty="0"/>
          </a:p>
        </p:txBody>
      </p:sp>
      <p:grpSp>
        <p:nvGrpSpPr>
          <p:cNvPr id="15362" name="组合 79911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15363" name="组合 79912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15364" name="文本框 79913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5365" name="组合 79914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15366" name="直接连接符 79915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5367" name="直接连接符 79916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5368" name="文本框 79917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5369" name="文本框 79918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5370" name="文本框 79919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  <a:endParaRPr lang="en-US" altLang="zh-CN" sz="1800" b="1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15371" name="组合 79920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15372" name="文本框 79921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373" name="矩形 79922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sp>
          <p:nvSpPr>
            <p:cNvPr id="15374" name="直接连接符 79923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5" name="直接连接符 79924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6" name="直接连接符 79925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7" name="直接连接符 79926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8" name="直接连接符 79927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9" name="直接连接符 79928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0" name="直接连接符 79929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1" name="直接连接符 79930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2" name="直接连接符 79931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3" name="直接连接符 79932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4" name="直接连接符 79933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5" name="直接连接符 79934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6" name="直接连接符 79935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7" name="直接连接符 79936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8" name="直接连接符 79937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9" name="直接连接符 79938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90" name="直接连接符 79939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5391" name="直接连接符 79940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392" name="直接连接符 79942"/>
          <p:cNvSpPr/>
          <p:nvPr/>
        </p:nvSpPr>
        <p:spPr>
          <a:xfrm flipV="1">
            <a:off x="4191000" y="2895600"/>
            <a:ext cx="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5393" name="直接连接符 79943"/>
          <p:cNvSpPr/>
          <p:nvPr/>
        </p:nvSpPr>
        <p:spPr>
          <a:xfrm flipH="1">
            <a:off x="4114800" y="2895600"/>
            <a:ext cx="533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5394" name="文本框 79944"/>
          <p:cNvSpPr txBox="1"/>
          <p:nvPr/>
        </p:nvSpPr>
        <p:spPr>
          <a:xfrm>
            <a:off x="3657600" y="2362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5" name="直接连接符 79945"/>
          <p:cNvSpPr/>
          <p:nvPr/>
        </p:nvSpPr>
        <p:spPr>
          <a:xfrm>
            <a:off x="4648200" y="4724400"/>
            <a:ext cx="1295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5396" name="直接连接符 79946"/>
          <p:cNvSpPr/>
          <p:nvPr/>
        </p:nvSpPr>
        <p:spPr>
          <a:xfrm>
            <a:off x="5943600" y="3810000"/>
            <a:ext cx="0" cy="9906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5397" name="文本框 79947"/>
          <p:cNvSpPr txBox="1"/>
          <p:nvPr/>
        </p:nvSpPr>
        <p:spPr>
          <a:xfrm>
            <a:off x="6019800" y="4648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8" name="直接连接符 79948"/>
          <p:cNvSpPr/>
          <p:nvPr/>
        </p:nvSpPr>
        <p:spPr>
          <a:xfrm>
            <a:off x="4191000" y="2895600"/>
            <a:ext cx="175260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399" name="直接连接符 79949"/>
          <p:cNvSpPr/>
          <p:nvPr/>
        </p:nvSpPr>
        <p:spPr>
          <a:xfrm>
            <a:off x="4191000" y="2895600"/>
            <a:ext cx="4572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400" name="直接连接符 79950"/>
          <p:cNvSpPr/>
          <p:nvPr/>
        </p:nvSpPr>
        <p:spPr>
          <a:xfrm>
            <a:off x="4648200" y="3810000"/>
            <a:ext cx="12954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9952" name="文本框 79951"/>
          <p:cNvSpPr txBox="1"/>
          <p:nvPr/>
        </p:nvSpPr>
        <p:spPr>
          <a:xfrm>
            <a:off x="5105400" y="3124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9953" name="文本框 79952"/>
          <p:cNvSpPr txBox="1"/>
          <p:nvPr/>
        </p:nvSpPr>
        <p:spPr>
          <a:xfrm>
            <a:off x="3657600" y="32766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9954" name="文本框 79953"/>
          <p:cNvSpPr txBox="1"/>
          <p:nvPr/>
        </p:nvSpPr>
        <p:spPr>
          <a:xfrm>
            <a:off x="5715000" y="3124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9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52" grpId="1"/>
      <p:bldP spid="79953" grpId="0"/>
      <p:bldP spid="7995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文本占位符 84994"/>
          <p:cNvSpPr>
            <a:spLocks noGrp="1"/>
          </p:cNvSpPr>
          <p:nvPr>
            <p:ph type="body" sz="half" idx="1"/>
          </p:nvPr>
        </p:nvSpPr>
        <p:spPr>
          <a:xfrm>
            <a:off x="457200" y="533400"/>
            <a:ext cx="7162800" cy="5597525"/>
          </a:xfrm>
        </p:spPr>
        <p:txBody>
          <a:bodyPr anchor="t"/>
          <a:p>
            <a:pPr>
              <a:buNone/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解：由图可知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A(-1,2)  B(3,-2)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令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C(1,0)  D(3,0) E(-1,0)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由点的坐标可知 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AE=2  OC=1  BD=2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800"/>
              <a:t>S</a:t>
            </a:r>
            <a:r>
              <a:rPr lang="en-US" altLang="zh-CN" sz="1600"/>
              <a:t>△AOB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= </a:t>
            </a:r>
            <a:r>
              <a:rPr lang="en-US" altLang="zh-CN" sz="2800"/>
              <a:t>S</a:t>
            </a:r>
            <a:r>
              <a:rPr lang="en-US" altLang="zh-CN" sz="1600"/>
              <a:t>△AOC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800"/>
              <a:t>S</a:t>
            </a:r>
            <a:r>
              <a:rPr lang="en-US" altLang="zh-CN" sz="1600"/>
              <a:t>△BOC</a:t>
            </a:r>
            <a:r>
              <a:rPr lang="en-US" altLang="zh-CN" sz="2800"/>
              <a:t> 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                  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=  OC·AE+  OC·BD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       =  ×1×2+  ×1×2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       =2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16386" name="内容占位符 84995"/>
          <p:cNvGraphicFramePr>
            <a:graphicFrameLocks noGrp="1"/>
          </p:cNvGraphicFramePr>
          <p:nvPr>
            <p:ph sz="quarter" idx="2"/>
          </p:nvPr>
        </p:nvGraphicFramePr>
        <p:xfrm>
          <a:off x="4267200" y="3124200"/>
          <a:ext cx="2365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152400" imgH="393700" progId="Equation.3">
                  <p:embed/>
                </p:oleObj>
              </mc:Choice>
              <mc:Fallback>
                <p:oleObj name="" r:id="rId1" imgW="152400" imgH="3937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67200" y="3124200"/>
                        <a:ext cx="236538" cy="6096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内容占位符 84998"/>
          <p:cNvGraphicFramePr>
            <a:graphicFrameLocks noGrp="1"/>
          </p:cNvGraphicFramePr>
          <p:nvPr>
            <p:ph sz="quarter" idx="3"/>
          </p:nvPr>
        </p:nvGraphicFramePr>
        <p:xfrm>
          <a:off x="2578100" y="3124200"/>
          <a:ext cx="24130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3" imgW="152400" imgH="393700" progId="Equation.3">
                  <p:embed/>
                </p:oleObj>
              </mc:Choice>
              <mc:Fallback>
                <p:oleObj name="" r:id="rId3" imgW="152400" imgH="3937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78100" y="3124200"/>
                        <a:ext cx="241300" cy="6223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对象 85001"/>
          <p:cNvGraphicFramePr/>
          <p:nvPr/>
        </p:nvGraphicFramePr>
        <p:xfrm>
          <a:off x="4237355" y="2514600"/>
          <a:ext cx="2667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4" imgW="152400" imgH="393700" progId="Equation.3">
                  <p:embed/>
                </p:oleObj>
              </mc:Choice>
              <mc:Fallback>
                <p:oleObj name="" r:id="rId4" imgW="152400" imgH="3937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37355" y="2514600"/>
                        <a:ext cx="266700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对象 85002"/>
          <p:cNvGraphicFramePr/>
          <p:nvPr/>
        </p:nvGraphicFramePr>
        <p:xfrm>
          <a:off x="2590800" y="2514600"/>
          <a:ext cx="2667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5" imgW="152400" imgH="393700" progId="Equation.3">
                  <p:embed/>
                </p:oleObj>
              </mc:Choice>
              <mc:Fallback>
                <p:oleObj name="" r:id="rId5" imgW="152400" imgH="3937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90800" y="2514600"/>
                        <a:ext cx="266700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文本占位符 89089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p>
            <a:pPr>
              <a:buNone/>
            </a:pPr>
            <a:r>
              <a:rPr lang="en-US" altLang="zh-CN" sz="2800" dirty="0"/>
              <a:t>3.</a:t>
            </a:r>
            <a:r>
              <a:rPr lang="zh-CN" altLang="en-US" sz="2800" dirty="0"/>
              <a:t>已知点</a:t>
            </a:r>
            <a:r>
              <a:rPr lang="en-US" altLang="zh-CN" sz="2800" dirty="0"/>
              <a:t>A</a:t>
            </a:r>
            <a:r>
              <a:rPr lang="zh-CN" altLang="en-US" sz="2800" dirty="0"/>
              <a:t>、</a:t>
            </a:r>
            <a:r>
              <a:rPr lang="en-US" altLang="zh-CN" sz="2800" dirty="0"/>
              <a:t>B</a:t>
            </a:r>
            <a:r>
              <a:rPr lang="zh-CN" altLang="en-US" sz="2800" dirty="0"/>
              <a:t>在平面直角坐标系中的位置如图所示，求三角形</a:t>
            </a:r>
            <a:r>
              <a:rPr lang="en-US" altLang="zh-CN" sz="2800" dirty="0"/>
              <a:t>AOB</a:t>
            </a:r>
            <a:r>
              <a:rPr lang="zh-CN" altLang="en-US" sz="2800" dirty="0"/>
              <a:t>的面积。</a:t>
            </a:r>
            <a:r>
              <a:rPr lang="zh-CN" altLang="en-US" dirty="0"/>
              <a:t> </a:t>
            </a:r>
            <a:endParaRPr lang="zh-CN" altLang="en-US" dirty="0"/>
          </a:p>
        </p:txBody>
      </p:sp>
      <p:grpSp>
        <p:nvGrpSpPr>
          <p:cNvPr id="17410" name="组合 89090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17411" name="组合 89091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17412" name="文本框 89092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  <a:endParaRPr lang="en-US" altLang="zh-CN" sz="28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17413" name="组合 89093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17414" name="直接连接符 89094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7415" name="直接连接符 89095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7416" name="文本框 89096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7417" name="文本框 89097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7418" name="文本框 89098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  <a:endParaRPr lang="en-US" altLang="zh-CN" sz="1800" b="1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17419" name="组合 89099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17420" name="文本框 89100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7421" name="矩形 89101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sp>
          <p:nvSpPr>
            <p:cNvPr id="17422" name="直接连接符 89102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3" name="直接连接符 89103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4" name="直接连接符 89104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5" name="直接连接符 89105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6" name="直接连接符 89106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7" name="直接连接符 89107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8" name="直接连接符 89108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9" name="直接连接符 89109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0" name="直接连接符 89110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1" name="直接连接符 89111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2" name="直接连接符 89112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3" name="直接连接符 89113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4" name="直接连接符 89114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5" name="直接连接符 89115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6" name="直接连接符 89116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7" name="直接连接符 89117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8" name="直接连接符 89118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7439" name="直接连接符 89119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40" name="直接连接符 89120"/>
          <p:cNvSpPr/>
          <p:nvPr/>
        </p:nvSpPr>
        <p:spPr>
          <a:xfrm flipV="1">
            <a:off x="4191000" y="2895600"/>
            <a:ext cx="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7441" name="直接连接符 89121"/>
          <p:cNvSpPr/>
          <p:nvPr/>
        </p:nvSpPr>
        <p:spPr>
          <a:xfrm flipH="1">
            <a:off x="4114800" y="2895600"/>
            <a:ext cx="533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7442" name="文本框 89122"/>
          <p:cNvSpPr txBox="1"/>
          <p:nvPr/>
        </p:nvSpPr>
        <p:spPr>
          <a:xfrm>
            <a:off x="3657600" y="2362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3" name="直接连接符 89123"/>
          <p:cNvSpPr/>
          <p:nvPr/>
        </p:nvSpPr>
        <p:spPr>
          <a:xfrm>
            <a:off x="4648200" y="4724400"/>
            <a:ext cx="1295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7444" name="直接连接符 89124"/>
          <p:cNvSpPr/>
          <p:nvPr/>
        </p:nvSpPr>
        <p:spPr>
          <a:xfrm>
            <a:off x="5943600" y="3810000"/>
            <a:ext cx="0" cy="9906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7445" name="文本框 89125"/>
          <p:cNvSpPr txBox="1"/>
          <p:nvPr/>
        </p:nvSpPr>
        <p:spPr>
          <a:xfrm>
            <a:off x="6019800" y="4648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6" name="直接连接符 89126"/>
          <p:cNvSpPr/>
          <p:nvPr/>
        </p:nvSpPr>
        <p:spPr>
          <a:xfrm>
            <a:off x="4191000" y="2895600"/>
            <a:ext cx="175260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47" name="直接连接符 89127"/>
          <p:cNvSpPr/>
          <p:nvPr/>
        </p:nvSpPr>
        <p:spPr>
          <a:xfrm>
            <a:off x="4191000" y="2895600"/>
            <a:ext cx="4572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48" name="直接连接符 89128"/>
          <p:cNvSpPr/>
          <p:nvPr/>
        </p:nvSpPr>
        <p:spPr>
          <a:xfrm>
            <a:off x="4648200" y="3810000"/>
            <a:ext cx="12954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9131" name="文本框 89130"/>
          <p:cNvSpPr txBox="1"/>
          <p:nvPr/>
        </p:nvSpPr>
        <p:spPr>
          <a:xfrm>
            <a:off x="3657600" y="32766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32" name="文本框 89131"/>
          <p:cNvSpPr txBox="1"/>
          <p:nvPr/>
        </p:nvSpPr>
        <p:spPr>
          <a:xfrm>
            <a:off x="4876800" y="48768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33" name="直接连接符 89132"/>
          <p:cNvSpPr/>
          <p:nvPr/>
        </p:nvSpPr>
        <p:spPr>
          <a:xfrm>
            <a:off x="4191000" y="3810000"/>
            <a:ext cx="0" cy="9906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89134" name="直接连接符 89133"/>
          <p:cNvSpPr/>
          <p:nvPr/>
        </p:nvSpPr>
        <p:spPr>
          <a:xfrm flipH="1">
            <a:off x="4191000" y="4724400"/>
            <a:ext cx="4572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89135" name="文本框 89134"/>
          <p:cNvSpPr txBox="1"/>
          <p:nvPr/>
        </p:nvSpPr>
        <p:spPr>
          <a:xfrm>
            <a:off x="3657600" y="4648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endParaRPr lang="en-US" altLang="zh-CN" sz="2400" b="1" i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9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9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9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9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9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9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9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31" grpId="0"/>
      <p:bldP spid="89132" grpId="0"/>
      <p:bldP spid="8913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文本占位符 88066"/>
          <p:cNvSpPr>
            <a:spLocks noGrp="1"/>
          </p:cNvSpPr>
          <p:nvPr>
            <p:ph type="body" sz="half" idx="1"/>
          </p:nvPr>
        </p:nvSpPr>
        <p:spPr>
          <a:xfrm>
            <a:off x="457200" y="228600"/>
            <a:ext cx="8009890" cy="5902325"/>
          </a:xfrm>
        </p:spPr>
        <p:txBody>
          <a:bodyPr anchor="t"/>
          <a:p>
            <a:pPr>
              <a:buNone/>
            </a:pPr>
            <a:endParaRPr lang="en-US" altLang="zh-CN" sz="21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解：由图可知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A(-1,2)  B(3,-2)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令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E(-1,0)  F(0,-2)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延长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AE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BF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相较于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G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则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G(-1,-2)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由点的坐标可知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AG=4  BG=4  BF=3  OF=2          OE=1   AE=2 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200"/>
              <a:t>S</a:t>
            </a:r>
            <a:r>
              <a:rPr lang="en-US" altLang="zh-CN" sz="1500"/>
              <a:t>△AOB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= </a:t>
            </a:r>
            <a:r>
              <a:rPr lang="en-US" altLang="zh-CN" sz="2200"/>
              <a:t>S</a:t>
            </a:r>
            <a:r>
              <a:rPr lang="en-US" altLang="zh-CN" sz="1500"/>
              <a:t>△AGB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200"/>
              <a:t>S</a:t>
            </a:r>
            <a:r>
              <a:rPr lang="en-US" altLang="zh-CN" sz="1500"/>
              <a:t>△AEO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200"/>
              <a:t>S</a:t>
            </a:r>
            <a:r>
              <a:rPr lang="en-US" altLang="zh-CN" sz="1500"/>
              <a:t>△OFB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200"/>
              <a:t>S</a:t>
            </a:r>
            <a:r>
              <a:rPr lang="zh-CN" altLang="en-US" sz="1400" dirty="0"/>
              <a:t>四边形</a:t>
            </a:r>
            <a:r>
              <a:rPr lang="en-US" altLang="zh-CN" sz="1400"/>
              <a:t>OEGF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     =   BG·AG－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OE·AE－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OF·BG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OE·OF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     =   ×4×4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×2×1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×2×3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1×2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     =8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1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3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200"/>
              <a:t>                   =2</a:t>
            </a:r>
            <a:endParaRPr lang="en-US" altLang="zh-CN" sz="2200"/>
          </a:p>
        </p:txBody>
      </p:sp>
      <p:graphicFrame>
        <p:nvGraphicFramePr>
          <p:cNvPr id="18434" name="内容占位符 88068"/>
          <p:cNvGraphicFramePr>
            <a:graphicFrameLocks noGrp="1"/>
          </p:cNvGraphicFramePr>
          <p:nvPr>
            <p:ph sz="quarter" idx="2"/>
          </p:nvPr>
        </p:nvGraphicFramePr>
        <p:xfrm>
          <a:off x="2362200" y="3886200"/>
          <a:ext cx="296863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152400" imgH="393700" progId="Equation.3">
                  <p:embed/>
                </p:oleObj>
              </mc:Choice>
              <mc:Fallback>
                <p:oleObj name="" r:id="rId1" imgW="152400" imgH="3937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62200" y="3886200"/>
                        <a:ext cx="296863" cy="7620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内容占位符 88071"/>
          <p:cNvGraphicFramePr>
            <a:graphicFrameLocks noGrp="1"/>
          </p:cNvGraphicFramePr>
          <p:nvPr>
            <p:ph sz="quarter" idx="3"/>
          </p:nvPr>
        </p:nvGraphicFramePr>
        <p:xfrm>
          <a:off x="3886200" y="3886200"/>
          <a:ext cx="269875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3" imgW="152400" imgH="393700" progId="Equation.3">
                  <p:embed/>
                </p:oleObj>
              </mc:Choice>
              <mc:Fallback>
                <p:oleObj name="" r:id="rId3" imgW="152400" imgH="3937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886200" y="3886200"/>
                        <a:ext cx="269875" cy="6985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对象 88074"/>
          <p:cNvGraphicFramePr/>
          <p:nvPr/>
        </p:nvGraphicFramePr>
        <p:xfrm>
          <a:off x="5655310" y="2955925"/>
          <a:ext cx="2667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4" imgW="152400" imgH="393700" progId="Equation.3">
                  <p:embed/>
                </p:oleObj>
              </mc:Choice>
              <mc:Fallback>
                <p:oleObj name="" r:id="rId4" imgW="152400" imgH="3937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55310" y="2955925"/>
                        <a:ext cx="266700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对象 88075"/>
          <p:cNvGraphicFramePr/>
          <p:nvPr/>
        </p:nvGraphicFramePr>
        <p:xfrm>
          <a:off x="2286000" y="3048000"/>
          <a:ext cx="2667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5" imgW="152400" imgH="393700" progId="Equation.3">
                  <p:embed/>
                </p:oleObj>
              </mc:Choice>
              <mc:Fallback>
                <p:oleObj name="" r:id="rId5" imgW="152400" imgH="3937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286000" y="3048000"/>
                        <a:ext cx="266700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8" name="对象 88076"/>
          <p:cNvGraphicFramePr/>
          <p:nvPr/>
        </p:nvGraphicFramePr>
        <p:xfrm>
          <a:off x="4019550" y="2955925"/>
          <a:ext cx="2667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6" imgW="152400" imgH="393700" progId="Equation.3">
                  <p:embed/>
                </p:oleObj>
              </mc:Choice>
              <mc:Fallback>
                <p:oleObj name="" r:id="rId6" imgW="152400" imgH="3937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19550" y="2955925"/>
                        <a:ext cx="266700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9" name="对象 88078"/>
          <p:cNvGraphicFramePr/>
          <p:nvPr/>
        </p:nvGraphicFramePr>
        <p:xfrm>
          <a:off x="5486400" y="3886200"/>
          <a:ext cx="2667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7" imgW="152400" imgH="393700" progId="Equation.3">
                  <p:embed/>
                </p:oleObj>
              </mc:Choice>
              <mc:Fallback>
                <p:oleObj name="" r:id="rId7" imgW="152400" imgH="3937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86400" y="3886200"/>
                        <a:ext cx="266700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3570</Words>
  <Application>WPS 演示</Application>
  <PresentationFormat>在屏幕上显示</PresentationFormat>
  <Paragraphs>895</Paragraphs>
  <Slides>31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48</vt:i4>
      </vt:variant>
      <vt:variant>
        <vt:lpstr>幻灯片标题</vt:lpstr>
      </vt:variant>
      <vt:variant>
        <vt:i4>31</vt:i4>
      </vt:variant>
    </vt:vector>
  </HeadingPairs>
  <TitlesOfParts>
    <vt:vector size="90" baseType="lpstr">
      <vt:lpstr>Arial</vt:lpstr>
      <vt:lpstr>宋体</vt:lpstr>
      <vt:lpstr>Wingdings</vt:lpstr>
      <vt:lpstr>黑体</vt:lpstr>
      <vt:lpstr>Times New Roman</vt:lpstr>
      <vt:lpstr>Verdana</vt:lpstr>
      <vt:lpstr>Symbol</vt:lpstr>
      <vt:lpstr>微软雅黑</vt:lpstr>
      <vt:lpstr>Arial Unicode MS</vt:lpstr>
      <vt:lpstr>Calibri</vt:lpstr>
      <vt:lpstr>默认设计模板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DQWZ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GZL</dc:creator>
  <cp:lastModifiedBy>Administrator</cp:lastModifiedBy>
  <cp:revision>4</cp:revision>
  <dcterms:created xsi:type="dcterms:W3CDTF">2015-04-26T09:07:15Z</dcterms:created>
  <dcterms:modified xsi:type="dcterms:W3CDTF">2018-04-09T02:11:15Z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