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319" r:id="rId1"/>
    <p:sldMasterId id="2147484331" r:id="rId2"/>
    <p:sldMasterId id="2147484344" r:id="rId3"/>
  </p:sldMasterIdLst>
  <p:notesMasterIdLst>
    <p:notesMasterId r:id="rId16"/>
  </p:notesMasterIdLst>
  <p:sldIdLst>
    <p:sldId id="256" r:id="rId4"/>
    <p:sldId id="955" r:id="rId5"/>
    <p:sldId id="265" r:id="rId6"/>
    <p:sldId id="286" r:id="rId7"/>
    <p:sldId id="328" r:id="rId8"/>
    <p:sldId id="374" r:id="rId9"/>
    <p:sldId id="318" r:id="rId10"/>
    <p:sldId id="321" r:id="rId11"/>
    <p:sldId id="372" r:id="rId12"/>
    <p:sldId id="953" r:id="rId13"/>
    <p:sldId id="295" r:id="rId14"/>
    <p:sldId id="319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EECD"/>
    <a:srgbClr val="FDFE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98"/>
    <p:restoredTop sz="94907"/>
  </p:normalViewPr>
  <p:slideViewPr>
    <p:cSldViewPr snapToGrid="0" snapToObjects="1">
      <p:cViewPr varScale="1">
        <p:scale>
          <a:sx n="81" d="100"/>
          <a:sy n="81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FF88F-EBAA-4F47-B7A2-88F632B4003D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D8206-859E-2B49-B617-7AE2ED680D9F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43457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DD8206-859E-2B49-B617-7AE2ED680D9F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531231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Do you know want to know more details about Robin Hood story? </a:t>
            </a:r>
          </a:p>
          <a:p>
            <a:r>
              <a:rPr kumimoji="1" lang="en-US" altLang="zh-CN" dirty="0"/>
              <a:t>line</a:t>
            </a:r>
            <a:r>
              <a:rPr kumimoji="1" lang="zh-CN" altLang="en-US" dirty="0"/>
              <a:t>： </a:t>
            </a:r>
            <a:r>
              <a:rPr kumimoji="1" lang="en-US" altLang="zh-CN" dirty="0"/>
              <a:t>the words that an actor speaks in a play</a:t>
            </a:r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DD8206-859E-2B49-B617-7AE2ED680D9F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133449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Read it with your feelings.</a:t>
            </a:r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DD8206-859E-2B49-B617-7AE2ED680D9F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013900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备注占位符 1">
            <a:extLst>
              <a:ext uri="{FF2B5EF4-FFF2-40B4-BE49-F238E27FC236}">
                <a16:creationId xmlns:a16="http://schemas.microsoft.com/office/drawing/2014/main" id="{1716D803-C086-8E43-AA2B-2294A09B88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zh-CN" dirty="0"/>
              <a:t>Who else do you think can be in the play? Maybe the poor. 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64627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FDD8206-859E-2B49-B617-7AE2ED680D9F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67729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4F3713-B668-264A-BE8F-7FD448656E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E3A106B-8FE1-4545-8CE4-21404B8B1C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662B250-98EE-3044-BEB3-B635DD5C5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8AF27DC-7139-834B-9A68-BE975DEF5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331D18-8464-AC48-88FF-3F90532B7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0499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38706D5-BFD4-CE48-B863-508FD1BA5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893085-B93E-414B-A87A-9B0E5BB58F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1480821-F0FB-0943-87B7-11596EADB0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AA5E71-0647-BA40-9A49-4E6A9704B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5F23C68-1103-1041-AB33-3976FE4C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12145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5D3C1C7-BEF9-4A41-A4F6-386512652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73922BC-7A54-2E43-9A19-B885904318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60146AB-AA7C-504D-BF4B-7DBE52646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012742D-0468-5F42-8727-11F17A7F6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0C7352-F2D7-FE4C-B6D1-876724452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44561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85E85F-20D8-4E48-8C3C-581239AF5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68A9BBB-A14F-8A44-B776-6A96B07FF6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C04C0CB-CC01-3342-88E1-E2C0F247B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843654-8428-754E-B8DD-69BF3DBC9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395F84D-B3EA-0E4C-909A-B46923A353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112EFA8-BDDB-2C4E-AC26-A901AD8E0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58135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F6F81A-D9CF-CA4B-A922-C35DD3F2B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DA02F57-E7AE-7F44-94B7-53A7EF1ADE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940C95E-3F21-4C44-8DF6-01FEAAC789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4F49C4B-90D3-C845-BAF6-8B88C4C5A7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EEC0885-DEF6-5448-B3B6-46C49A9084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B713DA6-CFB7-CE47-9F51-DAB36F1AE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6A515F6-613A-654A-8697-333053F7B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A5CD6F1D-462E-954B-A283-CD3D34FC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76574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9849D7F-B3BD-3D4F-A625-89DA1A970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4E0BD878-8F8D-FD41-A27D-5778CC439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801F71D-CFA2-5B49-8432-9255C9A70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13828B1-2C31-3A46-896E-A13657D83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10150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E22E07C-B45E-2348-8DB2-1A06D6F35B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172497A-5E99-D849-BD50-583738B468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4FFB87-A8B9-FE4D-84A5-3A37D0F3B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046103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0B0576-9097-964B-891A-5C74BEED7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1F67373-0A17-8848-A2FB-48D2C9C2FC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5A3BFC7-9726-644C-9C8E-844A7394C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90C97D6-3B91-7C47-9A6D-B86A947C1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198CE8A-F593-684B-A877-BACE256C6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F0F8B88-F433-FF47-AD6B-ECB4C81EA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99286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28E585-8B0C-5E4A-A2EC-C8D99A320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F5A766D2-BEFA-834E-B636-9039FB90A6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2D4C6F1-B55E-C24A-A740-DD82A2390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7A04E8E-859A-ED43-8533-75DB213C4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2F19135-2932-474C-86E4-E1747EDE0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F27EEA1-F9BE-5B4F-A9FC-307B3F0DD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0170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E94C38-85CA-0548-A846-2BCD67F916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86B33D4-D03E-C64F-9563-C608663769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B0E90A8-05BF-0246-B729-C4A113715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34BD620-1CFD-E441-80AC-76F405545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FBE3FC-13AF-CD45-80AB-DC8BA9FE7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17456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EC686D9-99BB-4442-AB6C-7BBFF1FE68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531C061-E6C3-B441-96D9-0EB32869D8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50FD06-5497-A143-A59E-1A174F3FC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60780D-E012-D440-846D-FD4EA4A03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EB4ED1-B822-3F40-B02A-D872EC6518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68357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AEFAF77-2527-2845-88E3-27B0179B0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E1D37-FA54-D945-8A0D-83F5E0C7989D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0363CBE-2809-6845-A5FE-0DA1D35B9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5D1CF93-648E-654D-AC51-EF8346265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0899BF-B411-404F-AD83-18674BB019B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597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4440F79-49DD-3F48-88DC-8EF51E733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EC423-8D0D-BC4E-B6B3-97189C9F0AD6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340F52-7D5E-634C-89D3-D262A7F5A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CFE1B18-E014-1D4F-90CE-158311019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4011D-0ACB-E241-B6E5-EBF0BA8479C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515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CA6FCC7-2B5D-234C-9D52-582A5082C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0C3AF-C99A-2D4F-829B-B2EC0A530232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B7F12C3-5132-A148-8408-A997D8067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2773DE-7D9B-444A-9757-004F42DB4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C389D-A2F6-7B4E-B5AC-D038C7BD2D4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93310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47F39CE0-8B72-B64C-81D2-F44E1338C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42C9E9-4810-9F4C-97CF-9D1A15538259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7AD8ADAF-608C-7B40-AFD6-53F88D89D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C528D49F-18FC-8D44-ADF8-EBDAF54B4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B8FD42-79BF-414C-A9FA-B0E2DAA6DFB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933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0CE7C833-DD6E-2247-955C-73EE6D77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14365-324F-AE48-824A-3287430487C1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6540B47A-EC15-C94A-835B-6B65C17AC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A3AD3B9C-B724-3E4A-91AA-9DEEC5F478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03BCF-9464-8E4C-8670-B5697ECEDF9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485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62BE9655-6BDB-264A-A957-A562C7262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7B8D4-2C13-8649-8752-32583CA0DFE0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5E4AC7F9-FABD-D146-9FF6-ABFA73E7A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9F84F18B-0CB1-8A48-BECE-7FEA16A90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468069-6CBD-644E-8FFC-AE1479783B4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2968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861B6842-7185-6C44-95B1-D14270060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46FB7-9BF8-1845-A3EE-2EA727122E18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1FFA3B6B-6D53-ED4C-B14E-F36957A5D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33D4472C-8234-F44E-8E80-6A24566E7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EF39F9-1BF5-4E4E-AA10-432E9C55B40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6273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55BECE0A-AF7D-B441-8398-65F9E8A9D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4CEDE-CB83-3149-BC28-A290DEA4E6E2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B8F4564B-06E0-EC4E-AD2B-B8E5CABDB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C0E9D99C-5ABC-5C4E-A099-01B34F7B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7484F-20E8-2146-9D6E-E5B76F3A18B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725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7AB3157D-0BFB-D24A-8915-CB825A7E8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03D9A-45FA-8747-95FA-8D6DAFDF366A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9768AE05-67FB-D74C-ACD0-603CEF05C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D4C8530E-69FD-F341-8F17-1926E65B2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0E378-FA04-1243-B817-50923D4EE9F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27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DBCAC81-52C2-E541-A800-B7D755C42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FBF9C-ADC6-5A49-9325-259CFBD49814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AE85F1D-C622-6C4B-A509-493F7701F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376B0D-7732-8B44-8065-984B63909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13BF0-DDB9-974E-9972-0E2A7000DC5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4362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7E8500D-38CE-7540-A7AC-CF9E6D020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00E8B-6589-D34B-99E5-C55070C5F78B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9D070AA-2D6C-C64A-8AA6-5C0692788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95EE821-B2D8-434E-93C1-5E301159D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19800C-D815-8946-ACC9-1E3271C5D0D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0227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1473DC32-1E67-4441-94E1-4454DCD92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15440-2C58-D74A-81B2-89F5E4329E42}" type="datetime1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752A3177-3891-F446-8022-06846818A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46F36B26-95B9-514F-8245-45AAE99C3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88D23-9209-924C-BD49-CBCEA8B564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2172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23A3D1-AE36-8F4C-A23A-757BC16782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951C4BA-4DE4-0743-8C39-8B25C593FB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750A851-6E1B-AB4F-8E45-9163FA4563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50E045-DC11-4C44-A4E9-2D3A8FED552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00671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60669FA-8084-7A47-B755-AA10505D98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CE5DAF7-4EFE-AF46-981D-51AB565E11B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3620601-6E95-B845-B071-18D1BB1A92E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5DBD3C-E131-BC41-BC6E-733F44A38A6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2954760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36805F7-FE9A-654A-8423-F41FAADCAF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3A0D0B8-C902-7045-BA8A-BAE36A2077D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5BCBD0-0761-994E-A6FF-0F934532A1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B230C6-F77E-E145-8090-C9BCEC98F31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19320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D568C83-5304-A94B-A45F-9FDA7249E1E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3945DDF-842D-3C43-BEF5-E89912310E2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B59120-0FA7-204D-8F8F-5C76DD0881F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5BE3E3-2890-E341-A47E-04E3884780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11594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611A55E-3281-5B43-A7EA-D241444D92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3D080BE2-090D-364B-A0CC-10C1DE84E5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045B18F7-E6F8-204D-AA94-0F55B05FE3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7BC6CE-9134-1A45-B71D-941B60174E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4769180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4DB1469-8E78-9047-A70D-3D54A819C8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32369B0E-737F-1D4F-B4A9-5707D423A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4AC85C4-2755-1A4E-96D7-BF7A3E37A8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FC57A1-7EB0-CC40-8567-31BF8473C0E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683368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06E4FB4-EBBF-1D42-AAEB-3118DCB704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1C2B1D8-C54F-5647-A179-6D2EDF9DA5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F828F88-5528-C94A-8235-F35CD3F55EE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E844EE-3455-5744-985F-957F2528D88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86714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5F329E7-B05D-FB46-8791-9FAA3C2D4C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C88F8D5-77B5-A846-A331-0ACEF03224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50CD63-AEB5-BF49-9B4F-ED99444B001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939FD5-A020-4042-B236-09C929923B7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677866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DAAC7D-A062-F54E-9372-7E34F80F17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9E19852-2948-0B4A-B022-B586B76EFF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FDD7A11-E5D8-794C-95A8-968F78565D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139462-B0F0-B243-853C-82A9AF2078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863126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27B0887-73C6-C645-A03C-CE6BCC1FAC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00F6DBA-9027-104A-B17E-C87CC8005B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08717BC-7C2D-6C42-979C-996AB47CE3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10ED485-A6CE-6A49-96A3-012815B29D1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95452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131117-3B51-A54C-AE9C-386A8406C0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0194C20-A1A7-664A-BFE7-7BAA62B2A1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CBCD3A2-A808-F843-80FF-9981654257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A665C6-77E2-F946-9581-9845978DA6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90888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3750E177-B34F-8F4C-94B5-A09354926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5C5253E-F0F8-BE4A-9DD2-95F61C42C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F3409B2-8A29-3446-8655-63BF995201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5DBC5E-0405-A341-B919-501374B98F4E}" type="datetimeFigureOut">
              <a:rPr kumimoji="1" lang="zh-CN" altLang="en-US" smtClean="0"/>
              <a:t>2019/1/19</a:t>
            </a:fld>
            <a:endParaRPr kumimoji="1"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43088D-654F-614C-8C9E-5B3856256A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943AFA-0D09-4442-AE52-CB02CEB8EB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BD937-C058-C34A-B4FB-D33D2AC2E0FE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120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20" r:id="rId1"/>
    <p:sldLayoutId id="2147484321" r:id="rId2"/>
    <p:sldLayoutId id="2147484322" r:id="rId3"/>
    <p:sldLayoutId id="2147484323" r:id="rId4"/>
    <p:sldLayoutId id="2147484324" r:id="rId5"/>
    <p:sldLayoutId id="2147484325" r:id="rId6"/>
    <p:sldLayoutId id="2147484326" r:id="rId7"/>
    <p:sldLayoutId id="2147484327" r:id="rId8"/>
    <p:sldLayoutId id="2147484328" r:id="rId9"/>
    <p:sldLayoutId id="2147484329" r:id="rId10"/>
    <p:sldLayoutId id="21474843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6CFB0C88-D2C2-654D-8B44-5EB99D6302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E6EE682F-F9D3-C249-AA4D-BA3A57AB212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725CC35-4543-ED40-9487-ECD3A841AB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CDD4301-8BB3-A248-93E1-3C9201E0C9DD}" type="datetimeFigureOut">
              <a:rPr lang="zh-CN" altLang="en-US"/>
              <a:pPr>
                <a:defRPr/>
              </a:pPr>
              <a:t>2019/1/19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B80E34-42E3-0B4B-ADC1-A005FA809C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6721F3F-5E8A-A14E-B4A8-EFCD0A6F5A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DC62E514-53AE-8745-B3B7-DE8DFE2D300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7629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2" r:id="rId1"/>
    <p:sldLayoutId id="2147484333" r:id="rId2"/>
    <p:sldLayoutId id="2147484334" r:id="rId3"/>
    <p:sldLayoutId id="2147484335" r:id="rId4"/>
    <p:sldLayoutId id="2147484336" r:id="rId5"/>
    <p:sldLayoutId id="2147484337" r:id="rId6"/>
    <p:sldLayoutId id="2147484338" r:id="rId7"/>
    <p:sldLayoutId id="2147484339" r:id="rId8"/>
    <p:sldLayoutId id="2147484340" r:id="rId9"/>
    <p:sldLayoutId id="2147484341" r:id="rId10"/>
    <p:sldLayoutId id="2147484342" r:id="rId11"/>
    <p:sldLayoutId id="214748434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57541674-CB7A-2C4E-97F4-3B0A1CACE1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D3F0026E-DDD8-2746-B246-FDC3BC22863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B9A7F0E8-D96D-1C4A-B0D7-E50A8D97471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09" name="Rectangle 5">
            <a:extLst>
              <a:ext uri="{FF2B5EF4-FFF2-40B4-BE49-F238E27FC236}">
                <a16:creationId xmlns:a16="http://schemas.microsoft.com/office/drawing/2014/main" id="{B14EDB62-F93C-FD46-AF89-4C93F5A2B15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1510" name="Rectangle 6">
            <a:extLst>
              <a:ext uri="{FF2B5EF4-FFF2-40B4-BE49-F238E27FC236}">
                <a16:creationId xmlns:a16="http://schemas.microsoft.com/office/drawing/2014/main" id="{F2445A47-08B0-7544-8E44-903B15C5B8B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4C76274F-038C-B444-A58F-CC4DD55A5BC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1982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4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4" name="Picture 4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id="{C7CA01F4-4871-5B46-9D2C-761B917444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6903" y="4341149"/>
            <a:ext cx="4805996" cy="1401448"/>
          </a:xfrm>
        </p:spPr>
        <p:txBody>
          <a:bodyPr anchor="t">
            <a:normAutofit/>
          </a:bodyPr>
          <a:lstStyle/>
          <a:p>
            <a:r>
              <a:rPr kumimoji="1" lang="en-US" altLang="zh-CN" sz="7200" dirty="0">
                <a:latin typeface="Brush Script MT" panose="03060802040406070304" pitchFamily="66" charset="-122"/>
                <a:ea typeface="Brush Script MT" panose="03060802040406070304" pitchFamily="66" charset="-122"/>
                <a:cs typeface="Brush Script MT" panose="03060802040406070304" pitchFamily="66" charset="-122"/>
              </a:rPr>
              <a:t>Listening</a:t>
            </a:r>
            <a:endParaRPr kumimoji="1" lang="zh-CN" altLang="en-US" sz="7200" dirty="0">
              <a:latin typeface="Brush Script MT" panose="03060802040406070304" pitchFamily="66" charset="-122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  <p:sp>
        <p:nvSpPr>
          <p:cNvPr id="56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6" name="图片 35">
            <a:extLst>
              <a:ext uri="{FF2B5EF4-FFF2-40B4-BE49-F238E27FC236}">
                <a16:creationId xmlns:a16="http://schemas.microsoft.com/office/drawing/2014/main" id="{5D1785CD-7ADF-9341-8D2E-929DE723B39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  <a:extLst/>
          </a:blip>
          <a:srcRect t="1324"/>
          <a:stretch/>
        </p:blipFill>
        <p:spPr>
          <a:xfrm>
            <a:off x="1" y="770037"/>
            <a:ext cx="5298683" cy="6097438"/>
          </a:xfrm>
          <a:custGeom>
            <a:avLst/>
            <a:gdLst>
              <a:gd name="connsiteX0" fmla="*/ 2178155 w 5298683"/>
              <a:gd name="connsiteY0" fmla="*/ 0 h 6097438"/>
              <a:gd name="connsiteX1" fmla="*/ 5298683 w 5298683"/>
              <a:gd name="connsiteY1" fmla="*/ 3120527 h 6097438"/>
              <a:gd name="connsiteX2" fmla="*/ 3392805 w 5298683"/>
              <a:gd name="connsiteY2" fmla="*/ 5995828 h 6097438"/>
              <a:gd name="connsiteX3" fmla="*/ 3115184 w 5298683"/>
              <a:gd name="connsiteY3" fmla="*/ 6097438 h 6097438"/>
              <a:gd name="connsiteX4" fmla="*/ 1241127 w 5298683"/>
              <a:gd name="connsiteY4" fmla="*/ 6097438 h 6097438"/>
              <a:gd name="connsiteX5" fmla="*/ 963506 w 5298683"/>
              <a:gd name="connsiteY5" fmla="*/ 5995828 h 6097438"/>
              <a:gd name="connsiteX6" fmla="*/ 193210 w 5298683"/>
              <a:gd name="connsiteY6" fmla="*/ 5528477 h 6097438"/>
              <a:gd name="connsiteX7" fmla="*/ 0 w 5298683"/>
              <a:gd name="connsiteY7" fmla="*/ 5352876 h 6097438"/>
              <a:gd name="connsiteX8" fmla="*/ 0 w 5298683"/>
              <a:gd name="connsiteY8" fmla="*/ 888178 h 6097438"/>
              <a:gd name="connsiteX9" fmla="*/ 193210 w 5298683"/>
              <a:gd name="connsiteY9" fmla="*/ 712577 h 6097438"/>
              <a:gd name="connsiteX10" fmla="*/ 2178155 w 5298683"/>
              <a:gd name="connsiteY10" fmla="*/ 0 h 6097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副标题 2">
            <a:extLst>
              <a:ext uri="{FF2B5EF4-FFF2-40B4-BE49-F238E27FC236}">
                <a16:creationId xmlns:a16="http://schemas.microsoft.com/office/drawing/2014/main" id="{043045D4-5BE7-624E-84F0-5BAC06D569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07207" y="3502316"/>
            <a:ext cx="4805691" cy="838831"/>
          </a:xfrm>
        </p:spPr>
        <p:txBody>
          <a:bodyPr anchor="b">
            <a:normAutofit/>
          </a:bodyPr>
          <a:lstStyle/>
          <a:p>
            <a:r>
              <a:rPr kumimoji="1" lang="en-US" altLang="zh-CN" sz="4800" dirty="0">
                <a:solidFill>
                  <a:srgbClr val="000000"/>
                </a:solidFill>
                <a:latin typeface="Chalkboard SE" panose="03050602040202020205" pitchFamily="66" charset="0"/>
                <a:ea typeface="Brush Script MT" panose="03060802040406070304" pitchFamily="66" charset="-122"/>
                <a:cs typeface="Brush Script MT" panose="03060802040406070304" pitchFamily="66" charset="-122"/>
              </a:rPr>
              <a:t>Unit 8</a:t>
            </a:r>
            <a:endParaRPr kumimoji="1" lang="zh-CN" altLang="en-US" sz="4800" dirty="0">
              <a:solidFill>
                <a:srgbClr val="000000"/>
              </a:solidFill>
              <a:latin typeface="Chalkboard SE" panose="03050602040202020205" pitchFamily="66" charset="0"/>
              <a:ea typeface="Brush Script MT" panose="03060802040406070304" pitchFamily="66" charset="-122"/>
              <a:cs typeface="Brush Script MT" panose="03060802040406070304" pitchFamily="66" charset="-122"/>
            </a:endParaRPr>
          </a:p>
        </p:txBody>
      </p:sp>
      <p:pic>
        <p:nvPicPr>
          <p:cNvPr id="10" name="Picture 13" descr="U_2994~1">
            <a:extLst>
              <a:ext uri="{FF2B5EF4-FFF2-40B4-BE49-F238E27FC236}">
                <a16:creationId xmlns:a16="http://schemas.microsoft.com/office/drawing/2014/main" id="{E29090AB-46A8-F846-8606-BF115D3C3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768" y="280339"/>
            <a:ext cx="4166078" cy="2941638"/>
          </a:xfrm>
          <a:prstGeom prst="ellipse">
            <a:avLst/>
          </a:prstGeom>
          <a:noFill/>
          <a:ln>
            <a:noFill/>
          </a:ln>
          <a:effectLst>
            <a:glow rad="762000">
              <a:schemeClr val="accent1">
                <a:alpha val="27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373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矩形 21">
            <a:extLst>
              <a:ext uri="{FF2B5EF4-FFF2-40B4-BE49-F238E27FC236}">
                <a16:creationId xmlns:a16="http://schemas.microsoft.com/office/drawing/2014/main" id="{EBCD1C05-8930-114B-B502-2CE370185E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6142" y="2457594"/>
            <a:ext cx="6205858" cy="353943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3399"/>
                </a:solidFill>
                <a:latin typeface="Chalkboard SE" panose="03050602040202020205" pitchFamily="66" charset="0"/>
              </a:rPr>
              <a:t>When did the story happen?</a:t>
            </a:r>
          </a:p>
          <a:p>
            <a:pPr eaLnBrk="1" hangingPunct="1"/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It happened in antient times.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3399"/>
                </a:solidFill>
                <a:latin typeface="Chalkboard SE" panose="03050602040202020205" pitchFamily="66" charset="0"/>
              </a:rPr>
              <a:t>What were they probably doing? </a:t>
            </a:r>
          </a:p>
          <a:p>
            <a:pPr eaLnBrk="1" hangingPunct="1"/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They were _______ behind rocks in order to hunt or ________ somebody.</a:t>
            </a:r>
          </a:p>
          <a:p>
            <a:pPr marL="457200" indent="-457200" eaLnBrk="1" hangingPunct="1"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3399"/>
                </a:solidFill>
                <a:latin typeface="Chalkboard SE" panose="03050602040202020205" pitchFamily="66" charset="0"/>
              </a:rPr>
              <a:t>What kind of people are they like? </a:t>
            </a:r>
          </a:p>
          <a:p>
            <a:pPr eaLnBrk="1" hangingPunct="1"/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They should be bowmen or swordsmen. 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2E903AD-BD8A-D740-A8C9-D4C2297ED8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09517"/>
            <a:ext cx="6000788" cy="3275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4" name="直接箭头连接符 13">
            <a:extLst>
              <a:ext uri="{FF2B5EF4-FFF2-40B4-BE49-F238E27FC236}">
                <a16:creationId xmlns:a16="http://schemas.microsoft.com/office/drawing/2014/main" id="{73FE7155-A16B-4F42-86D9-C01ECC67F609}"/>
              </a:ext>
            </a:extLst>
          </p:cNvPr>
          <p:cNvCxnSpPr>
            <a:cxnSpLocks/>
          </p:cNvCxnSpPr>
          <p:nvPr/>
        </p:nvCxnSpPr>
        <p:spPr>
          <a:xfrm>
            <a:off x="1203501" y="2141949"/>
            <a:ext cx="580263" cy="645803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箭头连接符 19">
            <a:extLst>
              <a:ext uri="{FF2B5EF4-FFF2-40B4-BE49-F238E27FC236}">
                <a16:creationId xmlns:a16="http://schemas.microsoft.com/office/drawing/2014/main" id="{E2650626-E0BD-2B46-978C-2F40306AFB11}"/>
              </a:ext>
            </a:extLst>
          </p:cNvPr>
          <p:cNvCxnSpPr>
            <a:cxnSpLocks/>
          </p:cNvCxnSpPr>
          <p:nvPr/>
        </p:nvCxnSpPr>
        <p:spPr>
          <a:xfrm flipH="1">
            <a:off x="3331923" y="1536140"/>
            <a:ext cx="226615" cy="1733151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22">
            <a:extLst>
              <a:ext uri="{FF2B5EF4-FFF2-40B4-BE49-F238E27FC236}">
                <a16:creationId xmlns:a16="http://schemas.microsoft.com/office/drawing/2014/main" id="{A1B5565B-935B-F44C-94F9-038227023F5E}"/>
              </a:ext>
            </a:extLst>
          </p:cNvPr>
          <p:cNvCxnSpPr>
            <a:cxnSpLocks/>
          </p:cNvCxnSpPr>
          <p:nvPr/>
        </p:nvCxnSpPr>
        <p:spPr>
          <a:xfrm flipV="1">
            <a:off x="2054268" y="4551344"/>
            <a:ext cx="694000" cy="534221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28">
            <a:extLst>
              <a:ext uri="{FF2B5EF4-FFF2-40B4-BE49-F238E27FC236}">
                <a16:creationId xmlns:a16="http://schemas.microsoft.com/office/drawing/2014/main" id="{53304636-305D-B44B-AE02-D39D35B89C1C}"/>
              </a:ext>
            </a:extLst>
          </p:cNvPr>
          <p:cNvCxnSpPr>
            <a:cxnSpLocks/>
          </p:cNvCxnSpPr>
          <p:nvPr/>
        </p:nvCxnSpPr>
        <p:spPr>
          <a:xfrm flipH="1">
            <a:off x="4206184" y="1991636"/>
            <a:ext cx="766649" cy="910416"/>
          </a:xfrm>
          <a:prstGeom prst="straightConnector1">
            <a:avLst/>
          </a:prstGeom>
          <a:ln w="635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24">
            <a:extLst>
              <a:ext uri="{FF2B5EF4-FFF2-40B4-BE49-F238E27FC236}">
                <a16:creationId xmlns:a16="http://schemas.microsoft.com/office/drawing/2014/main" id="{3D2F62A8-2639-E649-9F66-F5E6B60DB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629" y="5095104"/>
            <a:ext cx="2725442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</a:rPr>
              <a:t>s</a:t>
            </a:r>
            <a:r>
              <a:rPr lang="en-US" altLang="zh-CN" sz="2800" b="1" dirty="0">
                <a:solidFill>
                  <a:srgbClr val="0000FF"/>
                </a:solidFill>
              </a:rPr>
              <a:t>w</a:t>
            </a:r>
            <a:r>
              <a:rPr lang="en-US" altLang="zh-CN" sz="2800" b="1" dirty="0">
                <a:solidFill>
                  <a:srgbClr val="FF0000"/>
                </a:solidFill>
              </a:rPr>
              <a:t>ord /</a:t>
            </a:r>
            <a:r>
              <a:rPr lang="en-US" altLang="zh-CN" sz="2800" b="1" dirty="0" err="1">
                <a:solidFill>
                  <a:srgbClr val="FF0000"/>
                </a:solidFill>
              </a:rPr>
              <a:t>sɔːd</a:t>
            </a:r>
            <a:r>
              <a:rPr lang="en-US" altLang="zh-CN" sz="2800" b="1" dirty="0">
                <a:solidFill>
                  <a:srgbClr val="FF0000"/>
                </a:solidFill>
              </a:rPr>
              <a:t>/ </a:t>
            </a:r>
            <a:r>
              <a:rPr lang="zh-CN" altLang="en-US" sz="2800" b="1" dirty="0">
                <a:solidFill>
                  <a:srgbClr val="FF0000"/>
                </a:solidFill>
              </a:rPr>
              <a:t>剑</a:t>
            </a:r>
          </a:p>
        </p:txBody>
      </p:sp>
      <p:sp>
        <p:nvSpPr>
          <p:cNvPr id="14" name="TextBox 18">
            <a:extLst>
              <a:ext uri="{FF2B5EF4-FFF2-40B4-BE49-F238E27FC236}">
                <a16:creationId xmlns:a16="http://schemas.microsoft.com/office/drawing/2014/main" id="{72EB8246-738A-B84E-ACA7-2C8C7FD82E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984" y="1509517"/>
            <a:ext cx="2286000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</a:rPr>
              <a:t>bow/’</a:t>
            </a:r>
            <a:r>
              <a:rPr lang="en-US" altLang="zh-CN" sz="2800" b="1" dirty="0" err="1">
                <a:solidFill>
                  <a:srgbClr val="FF0000"/>
                </a:solidFill>
              </a:rPr>
              <a:t>bəʊ</a:t>
            </a:r>
            <a:r>
              <a:rPr lang="en-US" altLang="zh-CN" sz="2800" b="1" dirty="0">
                <a:solidFill>
                  <a:srgbClr val="FF0000"/>
                </a:solidFill>
              </a:rPr>
              <a:t>/ </a:t>
            </a:r>
            <a:r>
              <a:rPr lang="zh-CN" altLang="en-US" sz="2800" b="1" dirty="0">
                <a:solidFill>
                  <a:srgbClr val="FF0000"/>
                </a:solidFill>
              </a:rPr>
              <a:t>弓</a:t>
            </a: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24B49DE8-4136-5C46-8EDA-146136FAB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8268" y="965747"/>
            <a:ext cx="2836590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</a:rPr>
              <a:t>arrow</a:t>
            </a:r>
            <a:r>
              <a:rPr lang="zh-CN" altLang="en-US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</a:rPr>
              <a:t>/’</a:t>
            </a:r>
            <a:r>
              <a:rPr lang="en-US" altLang="zh-CN" sz="2800" b="1" dirty="0" err="1">
                <a:solidFill>
                  <a:srgbClr val="FF0000"/>
                </a:solidFill>
              </a:rPr>
              <a:t>ærəʊ</a:t>
            </a:r>
            <a:r>
              <a:rPr lang="en-US" altLang="zh-CN" sz="2800" b="1" dirty="0">
                <a:solidFill>
                  <a:srgbClr val="FF0000"/>
                </a:solidFill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</a:rPr>
              <a:t>箭</a:t>
            </a:r>
          </a:p>
        </p:txBody>
      </p:sp>
      <p:sp>
        <p:nvSpPr>
          <p:cNvPr id="16" name="TextBox 31">
            <a:extLst>
              <a:ext uri="{FF2B5EF4-FFF2-40B4-BE49-F238E27FC236}">
                <a16:creationId xmlns:a16="http://schemas.microsoft.com/office/drawing/2014/main" id="{7B315E42-767E-C744-9652-4B0CB8A379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6697" y="1752531"/>
            <a:ext cx="3022513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</a:rPr>
              <a:t>hood /</a:t>
            </a:r>
            <a:r>
              <a:rPr lang="en-US" altLang="zh-CN" sz="2800" b="1" dirty="0" err="1">
                <a:solidFill>
                  <a:srgbClr val="FF0000"/>
                </a:solidFill>
              </a:rPr>
              <a:t>hʊd</a:t>
            </a:r>
            <a:r>
              <a:rPr lang="en-US" altLang="zh-CN" sz="2800" b="1" dirty="0">
                <a:solidFill>
                  <a:srgbClr val="FF0000"/>
                </a:solidFill>
              </a:rPr>
              <a:t>/  </a:t>
            </a:r>
            <a:r>
              <a:rPr lang="zh-CN" altLang="en-US" sz="2800" b="1" dirty="0">
                <a:solidFill>
                  <a:srgbClr val="FF0000"/>
                </a:solidFill>
              </a:rPr>
              <a:t>兜帽</a:t>
            </a:r>
          </a:p>
        </p:txBody>
      </p:sp>
      <p:sp>
        <p:nvSpPr>
          <p:cNvPr id="19" name="矩形 21">
            <a:extLst>
              <a:ext uri="{FF2B5EF4-FFF2-40B4-BE49-F238E27FC236}">
                <a16:creationId xmlns:a16="http://schemas.microsoft.com/office/drawing/2014/main" id="{705410BF-9966-AE4C-BAA5-D448AE136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29"/>
            <a:ext cx="12192000" cy="95410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003399"/>
                </a:solidFill>
                <a:highlight>
                  <a:srgbClr val="FFFF00"/>
                </a:highlight>
                <a:latin typeface="Chalkboard SE" panose="03050602040202020205" pitchFamily="66" charset="0"/>
              </a:rPr>
              <a:t>Pre-listening</a:t>
            </a:r>
            <a:r>
              <a:rPr lang="en-US" altLang="zh-CN" sz="28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i="1" dirty="0">
                <a:solidFill>
                  <a:srgbClr val="0000FF"/>
                </a:solidFill>
              </a:rPr>
              <a:t>Students from Rosie Bridge School are putting on a play---the Robin Hood story ----</a:t>
            </a:r>
            <a:r>
              <a:rPr lang="en-US" altLang="zh-CN" sz="28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Robin Hood and his friend little John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469EBEF6-8E90-2D45-99A0-DA027277FD4B}"/>
              </a:ext>
            </a:extLst>
          </p:cNvPr>
          <p:cNvSpPr txBox="1"/>
          <p:nvPr/>
        </p:nvSpPr>
        <p:spPr>
          <a:xfrm>
            <a:off x="7869415" y="3766282"/>
            <a:ext cx="1107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</a:rPr>
              <a:t>hiding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5B63A628-8880-3144-91FD-2E2089F67402}"/>
              </a:ext>
            </a:extLst>
          </p:cNvPr>
          <p:cNvSpPr txBox="1"/>
          <p:nvPr/>
        </p:nvSpPr>
        <p:spPr>
          <a:xfrm>
            <a:off x="8822092" y="4158526"/>
            <a:ext cx="1103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b="1" dirty="0">
                <a:solidFill>
                  <a:srgbClr val="FF0000"/>
                </a:solidFill>
              </a:rPr>
              <a:t>attack</a:t>
            </a:r>
            <a:endParaRPr kumimoji="1"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368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0">
            <a:extLst>
              <a:ext uri="{FF2B5EF4-FFF2-40B4-BE49-F238E27FC236}">
                <a16:creationId xmlns:a16="http://schemas.microsoft.com/office/drawing/2014/main" id="{B7EE5DD9-6CCC-3E4C-B84A-1957A4984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1600200"/>
            <a:ext cx="9813758" cy="5115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</a:rPr>
              <a:t>Robin Hood</a:t>
            </a:r>
            <a:r>
              <a:rPr lang="en-US" altLang="zh-CN" sz="3200" dirty="0">
                <a:latin typeface="Times New Roman" panose="02020603050405020304" pitchFamily="18" charset="0"/>
              </a:rPr>
              <a:t> is a hero from English folklore</a:t>
            </a:r>
            <a:r>
              <a:rPr lang="zh-CN" altLang="en-US" sz="3200" dirty="0"/>
              <a:t>民间传说</a:t>
            </a:r>
            <a:r>
              <a:rPr lang="en-US" altLang="zh-CN" sz="3200" dirty="0">
                <a:latin typeface="Times New Roman" panose="02020603050405020304" pitchFamily="18" charset="0"/>
              </a:rPr>
              <a:t>. 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He was an </a:t>
            </a:r>
            <a:r>
              <a: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archer</a:t>
            </a:r>
            <a:r>
              <a:rPr lang="en-US" altLang="zh-CN" sz="3200" dirty="0"/>
              <a:t> </a:t>
            </a:r>
            <a:r>
              <a:rPr lang="en-US" altLang="zh-CN" sz="3200" dirty="0">
                <a:solidFill>
                  <a:srgbClr val="FF0000"/>
                </a:solidFill>
              </a:rPr>
              <a:t>/'</a:t>
            </a:r>
            <a:r>
              <a:rPr lang="en-US" altLang="zh-CN" sz="3200" dirty="0" err="1">
                <a:solidFill>
                  <a:srgbClr val="FF0000"/>
                </a:solidFill>
              </a:rPr>
              <a:t>ɑːtʃə</a:t>
            </a:r>
            <a:r>
              <a:rPr lang="en-US" altLang="zh-CN" sz="3200" dirty="0">
                <a:solidFill>
                  <a:srgbClr val="FF0000"/>
                </a:solidFill>
              </a:rPr>
              <a:t>/</a:t>
            </a:r>
            <a:r>
              <a:rPr lang="zh-CN" altLang="en-US" sz="3200" dirty="0"/>
              <a:t>弓箭手</a:t>
            </a:r>
            <a:endParaRPr lang="en-US" altLang="zh-CN" sz="3200" dirty="0"/>
          </a:p>
          <a:p>
            <a:pPr eaLnBrk="1" hangingPunct="1">
              <a:spcBef>
                <a:spcPct val="20000"/>
              </a:spcBef>
            </a:pPr>
            <a:r>
              <a:rPr lang="en-US" altLang="zh-CN" sz="3200" dirty="0"/>
              <a:t>=</a:t>
            </a:r>
            <a:r>
              <a:rPr lang="en-US" altLang="zh-CN" sz="3200" b="1" dirty="0"/>
              <a:t> </a:t>
            </a:r>
            <a:r>
              <a: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bowman</a:t>
            </a:r>
            <a:r>
              <a:rPr lang="en-US" altLang="zh-CN" sz="3200" dirty="0"/>
              <a:t> </a:t>
            </a:r>
            <a:r>
              <a:rPr lang="en-US" altLang="zh-CN" sz="3200" dirty="0">
                <a:solidFill>
                  <a:srgbClr val="FF0000"/>
                </a:solidFill>
              </a:rPr>
              <a:t>/'</a:t>
            </a:r>
            <a:r>
              <a:rPr lang="en-US" altLang="zh-CN" sz="3200" dirty="0" err="1">
                <a:solidFill>
                  <a:srgbClr val="FF0000"/>
                </a:solidFill>
              </a:rPr>
              <a:t>bəʊmən</a:t>
            </a:r>
            <a:r>
              <a:rPr lang="en-US" altLang="zh-CN" sz="3200" dirty="0">
                <a:solidFill>
                  <a:srgbClr val="FF0000"/>
                </a:solidFill>
              </a:rPr>
              <a:t>/  </a:t>
            </a:r>
            <a:r>
              <a:rPr lang="en-US" altLang="zh-CN" sz="3200" dirty="0">
                <a:latin typeface="Times New Roman" panose="02020603050405020304" pitchFamily="18" charset="0"/>
              </a:rPr>
              <a:t>and                                         </a:t>
            </a:r>
          </a:p>
          <a:p>
            <a:pPr eaLnBrk="1" hangingPunct="1"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a </a:t>
            </a:r>
            <a:r>
              <a:rPr lang="en-US" altLang="zh-CN" sz="32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swordsman</a:t>
            </a:r>
            <a:r>
              <a:rPr lang="en-US" altLang="zh-CN" sz="3200" dirty="0"/>
              <a:t>  </a:t>
            </a:r>
            <a:r>
              <a:rPr lang="en-US" altLang="zh-CN" sz="3200" dirty="0">
                <a:solidFill>
                  <a:srgbClr val="FF0000"/>
                </a:solidFill>
              </a:rPr>
              <a:t>/'</a:t>
            </a:r>
            <a:r>
              <a:rPr lang="en-US" altLang="zh-CN" sz="3200" dirty="0" err="1">
                <a:solidFill>
                  <a:srgbClr val="FF0000"/>
                </a:solidFill>
              </a:rPr>
              <a:t>sɔːdzmən</a:t>
            </a:r>
            <a:r>
              <a:rPr lang="en-US" altLang="zh-CN" sz="3200" dirty="0">
                <a:solidFill>
                  <a:srgbClr val="FF0000"/>
                </a:solidFill>
              </a:rPr>
              <a:t>/ </a:t>
            </a:r>
            <a:r>
              <a:rPr lang="zh-CN" altLang="en-US" sz="3200" dirty="0"/>
              <a:t>剑客；武士</a:t>
            </a:r>
            <a:r>
              <a:rPr lang="en-US" altLang="zh-CN" sz="3200" dirty="0">
                <a:solidFill>
                  <a:srgbClr val="FF0000"/>
                </a:solidFill>
              </a:rPr>
              <a:t> 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He was known for 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__________________________________________</a:t>
            </a:r>
            <a:r>
              <a:rPr lang="en-US" altLang="zh-CN" sz="3200" dirty="0">
                <a:latin typeface="Times New Roman" panose="02020603050405020304" pitchFamily="18" charset="0"/>
              </a:rPr>
              <a:t>”. </a:t>
            </a:r>
          </a:p>
          <a:p>
            <a:pPr eaLnBrk="1" hangingPunct="1">
              <a:spcBef>
                <a:spcPct val="20000"/>
              </a:spcBef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The group of people who helped him were called his “______________”.</a:t>
            </a:r>
            <a:endParaRPr lang="zh-CN" altLang="zh-CN" sz="3200" dirty="0">
              <a:latin typeface="Times New Roman" panose="02020603050405020304" pitchFamily="18" charset="0"/>
            </a:endParaRPr>
          </a:p>
        </p:txBody>
      </p:sp>
      <p:pic>
        <p:nvPicPr>
          <p:cNvPr id="9219" name="Picture 12" descr="u=2836324382,1977443692&amp;fm=23&amp;gp=0">
            <a:extLst>
              <a:ext uri="{FF2B5EF4-FFF2-40B4-BE49-F238E27FC236}">
                <a16:creationId xmlns:a16="http://schemas.microsoft.com/office/drawing/2014/main" id="{7D82BF19-E603-DF43-B8FD-E7E2D533F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43" y="-18568"/>
            <a:ext cx="3132222" cy="214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24E8982B-9900-7841-8763-579421F1F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710" y="6077755"/>
            <a:ext cx="243681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07A1C63-39BE-6C4E-A3B1-D1386D96EB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3878" y="4378785"/>
            <a:ext cx="2286000" cy="5847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劫富济贫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B5D6BCC-2ECC-6247-8395-0ED82CBD5AB7}"/>
              </a:ext>
            </a:extLst>
          </p:cNvPr>
          <p:cNvSpPr txBox="1"/>
          <p:nvPr/>
        </p:nvSpPr>
        <p:spPr>
          <a:xfrm>
            <a:off x="2033337" y="4378786"/>
            <a:ext cx="830708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  <a:latin typeface="Chalkboard SE" panose="03050602040202020205" pitchFamily="66" charset="0"/>
              </a:rPr>
              <a:t>taking from the rich and giving to the poor</a:t>
            </a:r>
            <a:endParaRPr kumimoji="1" lang="zh-CN" altLang="en-US" sz="3200" dirty="0">
              <a:solidFill>
                <a:srgbClr val="FF0000"/>
              </a:solidFill>
              <a:latin typeface="Chalkboard SE" panose="03050602040202020205" pitchFamily="66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5F5062B-25EC-6A4E-AD78-D50236349E56}"/>
              </a:ext>
            </a:extLst>
          </p:cNvPr>
          <p:cNvSpPr/>
          <p:nvPr/>
        </p:nvSpPr>
        <p:spPr>
          <a:xfrm>
            <a:off x="2291594" y="6070797"/>
            <a:ext cx="23260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Chalkboard SE" panose="03050602040202020205" pitchFamily="66" charset="0"/>
              </a:rPr>
              <a:t>Merry</a:t>
            </a:r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latin typeface="Chalkboard SE" panose="03050602040202020205" pitchFamily="66" charset="0"/>
              </a:rPr>
              <a:t> Men</a:t>
            </a:r>
            <a:endParaRPr lang="zh-CN" altLang="en-US" dirty="0">
              <a:solidFill>
                <a:srgbClr val="FF0000"/>
              </a:solidFill>
              <a:highlight>
                <a:srgbClr val="FFFF00"/>
              </a:highlight>
              <a:latin typeface="Chalkboard SE" panose="030506020402020202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5109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7">
            <a:extLst>
              <a:ext uri="{FF2B5EF4-FFF2-40B4-BE49-F238E27FC236}">
                <a16:creationId xmlns:a16="http://schemas.microsoft.com/office/drawing/2014/main" id="{F31FD187-1610-464D-BF73-BEB28CF950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8028" y="1626327"/>
            <a:ext cx="8305800" cy="2321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Chalkboard SE" panose="03050602040202020205" pitchFamily="66" charset="0"/>
              </a:rPr>
              <a:t>Video</a:t>
            </a:r>
          </a:p>
          <a:p>
            <a:pPr algn="ctr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Chalkboard SE" panose="03050602040202020205" pitchFamily="66" charset="0"/>
              </a:rPr>
              <a:t>Let’s learn something more about </a:t>
            </a:r>
            <a:r>
              <a:rPr lang="en-US" altLang="zh-CN" sz="3600" b="1" dirty="0">
                <a:solidFill>
                  <a:srgbClr val="FF3399"/>
                </a:solidFill>
                <a:latin typeface="Chalkboard SE" panose="03050602040202020205" pitchFamily="66" charset="0"/>
              </a:rPr>
              <a:t>Robin Hood’s story</a:t>
            </a:r>
            <a:r>
              <a:rPr lang="en-US" altLang="zh-CN" sz="3600" b="1" dirty="0">
                <a:solidFill>
                  <a:srgbClr val="0000FF"/>
                </a:solidFill>
                <a:latin typeface="Chalkboard SE" panose="03050602040202020205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2259603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内容占位符 2">
            <a:extLst>
              <a:ext uri="{FF2B5EF4-FFF2-40B4-BE49-F238E27FC236}">
                <a16:creationId xmlns:a16="http://schemas.microsoft.com/office/drawing/2014/main" id="{6E7904BB-2478-1747-AFCA-A7DEDAAF89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2165" y="3050424"/>
            <a:ext cx="8507413" cy="2357437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/>
              <a:t>1. I’m the largest and strongest of the Merry   </a:t>
            </a:r>
          </a:p>
          <a:p>
            <a:pPr marL="0" indent="0" eaLnBrk="1" hangingPunct="1">
              <a:buNone/>
            </a:pPr>
            <a:r>
              <a:rPr lang="en-US" altLang="zh-CN"/>
              <a:t>    Men</a:t>
            </a:r>
            <a:r>
              <a:rPr lang="zh-CN" altLang="en-US"/>
              <a:t>！</a:t>
            </a:r>
            <a:r>
              <a:rPr lang="en-US" altLang="zh-CN"/>
              <a:t>_______________</a:t>
            </a:r>
          </a:p>
          <a:p>
            <a:pPr marL="0" indent="0" eaLnBrk="1" hangingPunct="1">
              <a:buNone/>
            </a:pPr>
            <a:r>
              <a:rPr lang="en-US" altLang="zh-CN"/>
              <a:t>2. We take from the rich and give to the poor!      </a:t>
            </a:r>
          </a:p>
          <a:p>
            <a:pPr marL="0" indent="0" eaLnBrk="1" hangingPunct="1">
              <a:buNone/>
            </a:pPr>
            <a:r>
              <a:rPr lang="en-US" altLang="zh-CN"/>
              <a:t>     ________________</a:t>
            </a:r>
            <a:endParaRPr lang="zh-CN" altLang="en-US"/>
          </a:p>
        </p:txBody>
      </p:sp>
      <p:sp>
        <p:nvSpPr>
          <p:cNvPr id="11267" name="Text Box 3">
            <a:extLst>
              <a:ext uri="{FF2B5EF4-FFF2-40B4-BE49-F238E27FC236}">
                <a16:creationId xmlns:a16="http://schemas.microsoft.com/office/drawing/2014/main" id="{0ECF8751-B316-4F4A-AE86-2C4454832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0994" y="1725668"/>
            <a:ext cx="6907212" cy="584200"/>
          </a:xfrm>
          <a:prstGeom prst="rect">
            <a:avLst/>
          </a:prstGeom>
          <a:solidFill>
            <a:srgbClr val="FFFFCC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Little John     Robin Hood    White</a:t>
            </a:r>
          </a:p>
        </p:txBody>
      </p:sp>
      <p:sp>
        <p:nvSpPr>
          <p:cNvPr id="5132" name="Text Box 12">
            <a:extLst>
              <a:ext uri="{FF2B5EF4-FFF2-40B4-BE49-F238E27FC236}">
                <a16:creationId xmlns:a16="http://schemas.microsoft.com/office/drawing/2014/main" id="{B981D7B5-B360-BB4B-9E6F-7CF41EACD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2620" y="3540532"/>
            <a:ext cx="25923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Little John</a:t>
            </a:r>
          </a:p>
        </p:txBody>
      </p:sp>
      <p:sp>
        <p:nvSpPr>
          <p:cNvPr id="5133" name="Text Box 13">
            <a:extLst>
              <a:ext uri="{FF2B5EF4-FFF2-40B4-BE49-F238E27FC236}">
                <a16:creationId xmlns:a16="http://schemas.microsoft.com/office/drawing/2014/main" id="{7D6C0652-2369-DA40-960D-64B51EE187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8428" y="4679198"/>
            <a:ext cx="25923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Robin Hood</a:t>
            </a:r>
          </a:p>
        </p:txBody>
      </p:sp>
      <p:sp>
        <p:nvSpPr>
          <p:cNvPr id="8" name="矩形 21">
            <a:extLst>
              <a:ext uri="{FF2B5EF4-FFF2-40B4-BE49-F238E27FC236}">
                <a16:creationId xmlns:a16="http://schemas.microsoft.com/office/drawing/2014/main" id="{088C34E1-8121-6E43-A7CC-CAADCAFAEA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17"/>
            <a:ext cx="12192000" cy="1384995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3399"/>
                </a:solidFill>
                <a:highlight>
                  <a:srgbClr val="FFFF00"/>
                </a:highlight>
                <a:latin typeface="Chalkboard SE" panose="03050602040202020205" pitchFamily="66" charset="0"/>
              </a:rPr>
              <a:t>While-listening</a:t>
            </a:r>
            <a:r>
              <a:rPr lang="en-US" altLang="zh-CN" sz="2800" b="1" dirty="0">
                <a:solidFill>
                  <a:srgbClr val="00B050"/>
                </a:solidFill>
              </a:rPr>
              <a:t>(p118) A</a:t>
            </a:r>
            <a:r>
              <a:rPr lang="en-US" altLang="zh-CN" sz="2800" i="1" dirty="0">
                <a:solidFill>
                  <a:srgbClr val="0000FF"/>
                </a:solidFill>
              </a:rPr>
              <a:t> Students from Rosie Bridge School are putting on the Robin Hood Story. Listen to </a:t>
            </a:r>
            <a:r>
              <a:rPr lang="en-US" altLang="zh-CN" sz="2800" i="1" dirty="0">
                <a:solidFill>
                  <a:schemeClr val="tx1"/>
                </a:solidFill>
              </a:rPr>
              <a:t>the </a:t>
            </a:r>
            <a:r>
              <a:rPr lang="en-US" altLang="zh-CN" sz="2800" b="1" i="1" dirty="0">
                <a:solidFill>
                  <a:srgbClr val="FF0000"/>
                </a:solidFill>
              </a:rPr>
              <a:t>first part </a:t>
            </a:r>
            <a:r>
              <a:rPr lang="en-US" altLang="zh-CN" sz="2800" i="1" dirty="0">
                <a:solidFill>
                  <a:schemeClr val="tx1"/>
                </a:solidFill>
              </a:rPr>
              <a:t>of the play</a:t>
            </a:r>
            <a:r>
              <a:rPr lang="en-US" altLang="zh-CN" sz="2800" i="1" dirty="0">
                <a:solidFill>
                  <a:srgbClr val="0000FF"/>
                </a:solidFill>
              </a:rPr>
              <a:t>. Who said the following </a:t>
            </a:r>
            <a:r>
              <a:rPr lang="en-US" altLang="zh-CN" sz="2800" b="1" i="1" dirty="0">
                <a:solidFill>
                  <a:srgbClr val="FF0000"/>
                </a:solidFill>
              </a:rPr>
              <a:t>lines</a:t>
            </a:r>
            <a:r>
              <a:rPr lang="en-US" altLang="zh-CN" sz="2800" i="1" dirty="0">
                <a:solidFill>
                  <a:srgbClr val="0000FF"/>
                </a:solidFill>
              </a:rPr>
              <a:t>? Fill in the blanks with the correct names from the box.</a:t>
            </a:r>
            <a:endParaRPr lang="zh-CN" altLang="en-US" sz="2800" i="1" dirty="0">
              <a:solidFill>
                <a:srgbClr val="0000FF"/>
              </a:solidFill>
            </a:endParaRPr>
          </a:p>
        </p:txBody>
      </p:sp>
      <p:sp>
        <p:nvSpPr>
          <p:cNvPr id="12" name="Rectangle 18">
            <a:extLst>
              <a:ext uri="{FF2B5EF4-FFF2-40B4-BE49-F238E27FC236}">
                <a16:creationId xmlns:a16="http://schemas.microsoft.com/office/drawing/2014/main" id="{8FF2E426-9CA5-9845-A2B3-A6782474A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1975" y="4228640"/>
            <a:ext cx="1376320" cy="533400"/>
          </a:xfrm>
          <a:prstGeom prst="rect">
            <a:avLst/>
          </a:prstGeom>
          <a:noFill/>
          <a:ln w="38100">
            <a:solidFill>
              <a:srgbClr val="005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3" name="Rectangle 19">
            <a:extLst>
              <a:ext uri="{FF2B5EF4-FFF2-40B4-BE49-F238E27FC236}">
                <a16:creationId xmlns:a16="http://schemas.microsoft.com/office/drawing/2014/main" id="{B2CF5BB2-B01F-1241-9064-2730C9180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6415" y="4228640"/>
            <a:ext cx="1462755" cy="533400"/>
          </a:xfrm>
          <a:prstGeom prst="rect">
            <a:avLst/>
          </a:prstGeom>
          <a:noFill/>
          <a:ln w="38100">
            <a:solidFill>
              <a:srgbClr val="005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4" name="TextBox 21">
            <a:extLst>
              <a:ext uri="{FF2B5EF4-FFF2-40B4-BE49-F238E27FC236}">
                <a16:creationId xmlns:a16="http://schemas.microsoft.com/office/drawing/2014/main" id="{94C006B2-CAC6-B448-B188-429B75EF67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07316" y="868292"/>
            <a:ext cx="1696452" cy="52322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</a:rPr>
              <a:t>[C] </a:t>
            </a:r>
            <a:r>
              <a:rPr lang="zh-CN" altLang="en-US" sz="2800" b="1" dirty="0">
                <a:solidFill>
                  <a:srgbClr val="FF0000"/>
                </a:solidFill>
              </a:rPr>
              <a:t>台词</a:t>
            </a:r>
          </a:p>
        </p:txBody>
      </p:sp>
    </p:spTree>
    <p:extLst>
      <p:ext uri="{BB962C8B-B14F-4D97-AF65-F5344CB8AC3E}">
        <p14:creationId xmlns:p14="http://schemas.microsoft.com/office/powerpoint/2010/main" val="23168334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2" grpId="0" autoUpdateAnimBg="0"/>
      <p:bldP spid="5133" grpId="0" autoUpdateAnimBg="0"/>
      <p:bldP spid="12" grpId="0" animBg="1" autoUpdateAnimBg="0"/>
      <p:bldP spid="13" grpId="0" animBg="1" autoUpdateAnimBg="0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1">
            <a:extLst>
              <a:ext uri="{FF2B5EF4-FFF2-40B4-BE49-F238E27FC236}">
                <a16:creationId xmlns:a16="http://schemas.microsoft.com/office/drawing/2014/main" id="{158E0222-03F0-FA46-A8D1-F55D2C346B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52322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002060"/>
                </a:solidFill>
              </a:rPr>
              <a:t>B</a:t>
            </a:r>
            <a:r>
              <a:rPr lang="en-US" altLang="zh-CN" sz="2800" i="1" dirty="0">
                <a:solidFill>
                  <a:srgbClr val="002060"/>
                </a:solidFill>
              </a:rPr>
              <a:t> Listen to the </a:t>
            </a:r>
            <a:r>
              <a:rPr lang="en-US" altLang="zh-CN" sz="2800" b="1" i="1" dirty="0">
                <a:solidFill>
                  <a:srgbClr val="FF0000"/>
                </a:solidFill>
              </a:rPr>
              <a:t>second part </a:t>
            </a:r>
            <a:r>
              <a:rPr lang="en-US" altLang="zh-CN" sz="2800" i="1" dirty="0">
                <a:solidFill>
                  <a:srgbClr val="002060"/>
                </a:solidFill>
              </a:rPr>
              <a:t>of the play. Write one word in each blank.</a:t>
            </a:r>
            <a:endParaRPr lang="zh-CN" altLang="en-US" sz="2800" i="1" dirty="0">
              <a:solidFill>
                <a:srgbClr val="00206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E6343CC-69E9-694D-A407-4DD69B0D3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107" y="563917"/>
            <a:ext cx="5923462" cy="6261325"/>
          </a:xfrm>
          <a:prstGeom prst="rect">
            <a:avLst/>
          </a:prstGeom>
          <a:ln w="38100">
            <a:solidFill>
              <a:schemeClr val="accent3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2676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21">
            <a:extLst>
              <a:ext uri="{FF2B5EF4-FFF2-40B4-BE49-F238E27FC236}">
                <a16:creationId xmlns:a16="http://schemas.microsoft.com/office/drawing/2014/main" id="{6B2734D4-FB00-BE43-94EB-E236ABF11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533400"/>
            <a:ext cx="5867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Listen to the second part of the play. </a:t>
            </a:r>
          </a:p>
          <a:p>
            <a:pPr eaLnBrk="1" hangingPunct="1"/>
            <a:r>
              <a:rPr lang="en-US" altLang="zh-CN" sz="2800" b="1" dirty="0">
                <a:solidFill>
                  <a:srgbClr val="003399"/>
                </a:solidFill>
                <a:latin typeface="Times New Roman" panose="02020603050405020304" pitchFamily="18" charset="0"/>
              </a:rPr>
              <a:t>Write one word in each blank.</a:t>
            </a:r>
            <a:endParaRPr lang="zh-CN" altLang="en-US" sz="2800" b="1" dirty="0">
              <a:solidFill>
                <a:srgbClr val="00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9" name="AutoShape 5">
            <a:extLst>
              <a:ext uri="{FF2B5EF4-FFF2-40B4-BE49-F238E27FC236}">
                <a16:creationId xmlns:a16="http://schemas.microsoft.com/office/drawing/2014/main" id="{7C1C0E47-9BC9-8748-8602-C9BFA073C0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685800"/>
            <a:ext cx="685800" cy="381000"/>
          </a:xfrm>
          <a:prstGeom prst="flowChartDelay">
            <a:avLst/>
          </a:prstGeom>
          <a:solidFill>
            <a:srgbClr val="FFCC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B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BB4E398-F686-2D4B-9F40-137B4DCB0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0888" y="1662114"/>
            <a:ext cx="7808912" cy="45100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椭圆 7">
            <a:extLst>
              <a:ext uri="{FF2B5EF4-FFF2-40B4-BE49-F238E27FC236}">
                <a16:creationId xmlns:a16="http://schemas.microsoft.com/office/drawing/2014/main" id="{CAD4599E-23B5-0345-B147-38A54AC029C5}"/>
              </a:ext>
            </a:extLst>
          </p:cNvPr>
          <p:cNvSpPr/>
          <p:nvPr/>
        </p:nvSpPr>
        <p:spPr>
          <a:xfrm>
            <a:off x="3667125" y="5286376"/>
            <a:ext cx="1143000" cy="4286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77827" name="Text Box 3">
            <a:extLst>
              <a:ext uri="{FF2B5EF4-FFF2-40B4-BE49-F238E27FC236}">
                <a16:creationId xmlns:a16="http://schemas.microsoft.com/office/drawing/2014/main" id="{75524927-9BA2-AD4B-AB63-0856F969FD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4800" y="4724401"/>
            <a:ext cx="1143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gold</a:t>
            </a:r>
          </a:p>
        </p:txBody>
      </p:sp>
      <p:sp>
        <p:nvSpPr>
          <p:cNvPr id="77828" name="Text Box 4">
            <a:extLst>
              <a:ext uri="{FF2B5EF4-FFF2-40B4-BE49-F238E27FC236}">
                <a16:creationId xmlns:a16="http://schemas.microsoft.com/office/drawing/2014/main" id="{BF85BE27-E38E-9949-9FF3-65D0DDF8B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0" y="5562601"/>
            <a:ext cx="2057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chance</a:t>
            </a:r>
          </a:p>
        </p:txBody>
      </p:sp>
      <p:sp>
        <p:nvSpPr>
          <p:cNvPr id="77829" name="Text Box 5">
            <a:extLst>
              <a:ext uri="{FF2B5EF4-FFF2-40B4-BE49-F238E27FC236}">
                <a16:creationId xmlns:a16="http://schemas.microsoft.com/office/drawing/2014/main" id="{45633467-6B13-8848-A6B0-20854B0D7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168651"/>
            <a:ext cx="1295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more</a:t>
            </a:r>
          </a:p>
        </p:txBody>
      </p:sp>
      <p:sp>
        <p:nvSpPr>
          <p:cNvPr id="77830" name="Text Box 6">
            <a:extLst>
              <a:ext uri="{FF2B5EF4-FFF2-40B4-BE49-F238E27FC236}">
                <a16:creationId xmlns:a16="http://schemas.microsoft.com/office/drawing/2014/main" id="{DD448478-BD6C-FD43-87E0-C57BD25C67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2438401"/>
            <a:ext cx="9334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week</a:t>
            </a:r>
          </a:p>
        </p:txBody>
      </p:sp>
    </p:spTree>
    <p:extLst>
      <p:ext uri="{BB962C8B-B14F-4D97-AF65-F5344CB8AC3E}">
        <p14:creationId xmlns:p14="http://schemas.microsoft.com/office/powerpoint/2010/main" val="41906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7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77827" grpId="0" autoUpdateAnimBg="0"/>
      <p:bldP spid="77828" grpId="0" autoUpdateAnimBg="0"/>
      <p:bldP spid="77829" grpId="0" autoUpdateAnimBg="0"/>
      <p:bldP spid="7783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5A87455-B95B-A841-81CB-36AC6A9FA8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947" y="1066799"/>
            <a:ext cx="8935453" cy="50693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2771" name="Text Box 3">
            <a:extLst>
              <a:ext uri="{FF2B5EF4-FFF2-40B4-BE49-F238E27FC236}">
                <a16:creationId xmlns:a16="http://schemas.microsoft.com/office/drawing/2014/main" id="{5D1AF11C-6897-3141-98C1-32C40B5B28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29327"/>
            <a:ext cx="1524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king</a:t>
            </a:r>
          </a:p>
        </p:txBody>
      </p:sp>
      <p:sp>
        <p:nvSpPr>
          <p:cNvPr id="32773" name="Text Box 5">
            <a:extLst>
              <a:ext uri="{FF2B5EF4-FFF2-40B4-BE49-F238E27FC236}">
                <a16:creationId xmlns:a16="http://schemas.microsoft.com/office/drawing/2014/main" id="{BC74E07A-4570-B944-BF96-503416C1E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1600201"/>
            <a:ext cx="1371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safe</a:t>
            </a:r>
          </a:p>
        </p:txBody>
      </p:sp>
      <p:sp>
        <p:nvSpPr>
          <p:cNvPr id="32776" name="Text Box 8">
            <a:extLst>
              <a:ext uri="{FF2B5EF4-FFF2-40B4-BE49-F238E27FC236}">
                <a16:creationId xmlns:a16="http://schemas.microsoft.com/office/drawing/2014/main" id="{D602D7A6-E1FD-9C42-958B-8828AF084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4968455"/>
            <a:ext cx="1524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tourists</a:t>
            </a:r>
          </a:p>
        </p:txBody>
      </p:sp>
      <p:sp>
        <p:nvSpPr>
          <p:cNvPr id="32777" name="Text Box 9">
            <a:extLst>
              <a:ext uri="{FF2B5EF4-FFF2-40B4-BE49-F238E27FC236}">
                <a16:creationId xmlns:a16="http://schemas.microsoft.com/office/drawing/2014/main" id="{1CF11774-6634-CF49-9E79-904447CD5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48463" y="3471362"/>
            <a:ext cx="1371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fight</a:t>
            </a:r>
          </a:p>
        </p:txBody>
      </p:sp>
      <p:pic>
        <p:nvPicPr>
          <p:cNvPr id="15367" name="Picture 15" descr="QQ图片20180424175205">
            <a:extLst>
              <a:ext uri="{FF2B5EF4-FFF2-40B4-BE49-F238E27FC236}">
                <a16:creationId xmlns:a16="http://schemas.microsoft.com/office/drawing/2014/main" id="{FEF714E7-0B39-0642-98DC-BFE1D6280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9326" y="4968455"/>
            <a:ext cx="2298031" cy="1793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椭圆 9">
            <a:extLst>
              <a:ext uri="{FF2B5EF4-FFF2-40B4-BE49-F238E27FC236}">
                <a16:creationId xmlns:a16="http://schemas.microsoft.com/office/drawing/2014/main" id="{BF090D76-15A3-B949-9058-ABACA4E2968C}"/>
              </a:ext>
            </a:extLst>
          </p:cNvPr>
          <p:cNvSpPr/>
          <p:nvPr/>
        </p:nvSpPr>
        <p:spPr>
          <a:xfrm>
            <a:off x="2171700" y="1171576"/>
            <a:ext cx="667753" cy="4286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id="{69179B14-17BF-D54B-97DF-E84ED8576B14}"/>
              </a:ext>
            </a:extLst>
          </p:cNvPr>
          <p:cNvSpPr/>
          <p:nvPr/>
        </p:nvSpPr>
        <p:spPr>
          <a:xfrm>
            <a:off x="5187615" y="2739439"/>
            <a:ext cx="832185" cy="42862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2305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autoUpdateAnimBg="0"/>
      <p:bldP spid="32773" grpId="0" autoUpdateAnimBg="0"/>
      <p:bldP spid="32776" grpId="0" autoUpdateAnimBg="0"/>
      <p:bldP spid="32777" grpId="0" autoUpdateAnimBg="0"/>
      <p:bldP spid="10" grpId="0" animBg="1" autoUpdateAnimBg="0"/>
      <p:bldP spid="11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>
            <a:extLst>
              <a:ext uri="{FF2B5EF4-FFF2-40B4-BE49-F238E27FC236}">
                <a16:creationId xmlns:a16="http://schemas.microsoft.com/office/drawing/2014/main" id="{E4D02FD7-D2BB-894E-B6EA-39D898D5A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0"/>
            <a:ext cx="12300284" cy="68580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  <a:defRPr/>
            </a:pPr>
            <a:r>
              <a:rPr lang="en-US" altLang="zh-CN" sz="2800" b="1" i="1" dirty="0">
                <a:solidFill>
                  <a:srgbClr val="00B050"/>
                </a:solidFill>
              </a:rPr>
              <a:t>B  In the forest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  <a:defRPr/>
            </a:pPr>
            <a:r>
              <a:rPr lang="en-US" altLang="zh-CN" sz="2800" b="1" dirty="0"/>
              <a:t>Little John:</a:t>
            </a:r>
            <a:r>
              <a:rPr lang="en-US" altLang="zh-CN" sz="2800" dirty="0"/>
              <a:t>   How did we do this week, Robin?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  <a:defRPr/>
            </a:pPr>
            <a:r>
              <a:rPr lang="en-US" altLang="zh-CN" sz="2800" b="1" dirty="0"/>
              <a:t>Robin Hood:</a:t>
            </a:r>
            <a:r>
              <a:rPr lang="en-US" altLang="zh-CN" sz="2800" dirty="0"/>
              <a:t> We’ve got a little money, but we’ll need more to give to the poor.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  <a:defRPr/>
            </a:pPr>
            <a:r>
              <a:rPr lang="en-US" altLang="zh-CN" sz="2800" b="1" dirty="0"/>
              <a:t>Little John:</a:t>
            </a:r>
            <a:r>
              <a:rPr lang="en-US" altLang="zh-CN" sz="2800" dirty="0"/>
              <a:t>   What should we do?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  <a:defRPr/>
            </a:pPr>
            <a:r>
              <a:rPr lang="en-US" altLang="zh-CN" sz="2800" b="1" dirty="0"/>
              <a:t>Robin Hood:</a:t>
            </a:r>
            <a:r>
              <a:rPr lang="en-US" altLang="zh-CN" sz="2800" dirty="0"/>
              <a:t> We’d better find a rich </a:t>
            </a:r>
            <a:r>
              <a:rPr lang="en-US" altLang="zh-CN" sz="2800" dirty="0" err="1"/>
              <a:t>traveller</a:t>
            </a:r>
            <a:r>
              <a:rPr lang="en-US" altLang="zh-CN" sz="2800" dirty="0"/>
              <a:t> and </a:t>
            </a:r>
            <a:r>
              <a:rPr lang="en-US" altLang="zh-CN" sz="2800" dirty="0">
                <a:solidFill>
                  <a:srgbClr val="0000FF"/>
                </a:solidFill>
              </a:rPr>
              <a:t>take his gold</a:t>
            </a:r>
            <a:r>
              <a:rPr lang="en-US" altLang="zh-CN" sz="2800" dirty="0"/>
              <a:t>!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Little John:</a:t>
            </a:r>
            <a:r>
              <a:rPr lang="en-US" altLang="zh-CN" sz="2800" dirty="0"/>
              <a:t>   </a:t>
            </a:r>
            <a:r>
              <a:rPr lang="en-US" altLang="zh-CN" sz="2800" b="1" dirty="0">
                <a:solidFill>
                  <a:srgbClr val="FF0000"/>
                </a:solidFill>
              </a:rPr>
              <a:t>Look out</a:t>
            </a:r>
            <a:r>
              <a:rPr lang="en-US" altLang="zh-CN" sz="2800" dirty="0"/>
              <a:t>! </a:t>
            </a:r>
            <a:r>
              <a:rPr lang="en-US" altLang="zh-CN" sz="2800" b="1" dirty="0">
                <a:solidFill>
                  <a:srgbClr val="7030A0"/>
                </a:solidFill>
              </a:rPr>
              <a:t>Here come </a:t>
            </a:r>
            <a:r>
              <a:rPr lang="en-US" altLang="zh-CN" sz="2800" dirty="0"/>
              <a:t>two men!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Robin Hood:</a:t>
            </a:r>
            <a:r>
              <a:rPr lang="en-US" altLang="zh-CN" sz="2800" dirty="0"/>
              <a:t> We should </a:t>
            </a:r>
            <a:r>
              <a:rPr lang="en-US" altLang="zh-CN" sz="2800" b="1" dirty="0">
                <a:solidFill>
                  <a:srgbClr val="FF0000"/>
                </a:solidFill>
              </a:rPr>
              <a:t>take this chance</a:t>
            </a:r>
            <a:r>
              <a:rPr lang="en-US" altLang="zh-CN" sz="2800" dirty="0"/>
              <a:t>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i="1" dirty="0">
                <a:solidFill>
                  <a:srgbClr val="00B050"/>
                </a:solidFill>
              </a:rPr>
              <a:t>They hide their faces. A rich man and his friend enter.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Friend:</a:t>
            </a:r>
            <a:r>
              <a:rPr lang="en-US" altLang="zh-CN" sz="2800" dirty="0"/>
              <a:t>          Is it safe here in the forest?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Rich man:</a:t>
            </a:r>
            <a:r>
              <a:rPr lang="en-US" altLang="zh-CN" sz="2800" dirty="0"/>
              <a:t>     Of course it is. I’m a friend of the king—nobody would </a:t>
            </a:r>
            <a:r>
              <a:rPr lang="en-US" altLang="zh-CN" sz="2800" b="1" dirty="0">
                <a:solidFill>
                  <a:srgbClr val="FF0000"/>
                </a:solidFill>
              </a:rPr>
              <a:t>attack</a:t>
            </a:r>
            <a:r>
              <a:rPr lang="en-US" altLang="zh-CN" sz="2800" dirty="0"/>
              <a:t> me!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Friend:</a:t>
            </a:r>
            <a:r>
              <a:rPr lang="en-US" altLang="zh-CN" sz="2800" dirty="0"/>
              <a:t>          Not even Robin Hood?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Rich man:</a:t>
            </a:r>
            <a:r>
              <a:rPr lang="en-US" altLang="zh-CN" sz="2800" dirty="0"/>
              <a:t>     I could fight him </a:t>
            </a:r>
            <a:r>
              <a:rPr lang="en-US" altLang="zh-CN" sz="2800" b="1" dirty="0">
                <a:solidFill>
                  <a:srgbClr val="FF0000"/>
                </a:solidFill>
              </a:rPr>
              <a:t>with my eyes closed</a:t>
            </a:r>
            <a:r>
              <a:rPr lang="en-US" altLang="zh-CN" sz="2800" dirty="0"/>
              <a:t>!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Friend:</a:t>
            </a:r>
            <a:r>
              <a:rPr lang="en-US" altLang="zh-CN" sz="2800" dirty="0"/>
              <a:t>          Well, I hope you’re right. Those men over there </a:t>
            </a:r>
            <a:r>
              <a:rPr lang="en-US" altLang="zh-CN" sz="2800" b="1" dirty="0">
                <a:solidFill>
                  <a:srgbClr val="0000FF"/>
                </a:solidFill>
              </a:rPr>
              <a:t>look dangerous</a:t>
            </a:r>
            <a:r>
              <a:rPr lang="en-US" altLang="zh-CN" sz="2800" dirty="0"/>
              <a:t>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Rich man:</a:t>
            </a:r>
            <a:r>
              <a:rPr lang="en-US" altLang="zh-CN" sz="2800" dirty="0"/>
              <a:t>     Don’t worry. I think they’re tourists.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r>
              <a:rPr lang="en-US" altLang="zh-CN" sz="2800" b="1" dirty="0"/>
              <a:t>Robin Hood:</a:t>
            </a:r>
            <a:r>
              <a:rPr lang="en-US" altLang="zh-CN" sz="2800" dirty="0"/>
              <a:t> I’m Robin Hood. Give me your gold!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  <a:defRPr/>
            </a:pPr>
            <a:endParaRPr lang="en-US" altLang="zh-CN" sz="2800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BA9F591-BA76-E546-A7D4-89F91A2197DE}"/>
              </a:ext>
            </a:extLst>
          </p:cNvPr>
          <p:cNvSpPr txBox="1"/>
          <p:nvPr/>
        </p:nvSpPr>
        <p:spPr>
          <a:xfrm>
            <a:off x="8013031" y="0"/>
            <a:ext cx="428725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3200" dirty="0">
                <a:latin typeface="Chalkboard SE" panose="03050602040202020205" pitchFamily="66" charset="0"/>
              </a:rPr>
              <a:t>Read after the tape.</a:t>
            </a:r>
            <a:endParaRPr kumimoji="1" lang="zh-CN" altLang="en-US" sz="3200" dirty="0">
              <a:latin typeface="Chalkboard SE" panose="030506020402020202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38632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47105">
            <a:extLst>
              <a:ext uri="{FF2B5EF4-FFF2-40B4-BE49-F238E27FC236}">
                <a16:creationId xmlns:a16="http://schemas.microsoft.com/office/drawing/2014/main" id="{5B7F9FE1-125E-6C44-B13C-15A94B455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27325" y="1774826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" name="文本框 1">
            <a:extLst>
              <a:ext uri="{FF2B5EF4-FFF2-40B4-BE49-F238E27FC236}">
                <a16:creationId xmlns:a16="http://schemas.microsoft.com/office/drawing/2014/main" id="{6F55E7A5-91E3-A143-915D-A4BBC598C1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691" y="757853"/>
            <a:ext cx="11164719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1pPr>
            <a:lvl2pPr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2pPr>
            <a:lvl3pPr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3pPr>
            <a:lvl4pPr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4pPr>
            <a:lvl5pPr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zh-CN" sz="3200" dirty="0"/>
              <a:t>Requirements:</a:t>
            </a:r>
          </a:p>
          <a:p>
            <a:pPr marL="742950" indent="-742950"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/>
              <a:t>Work in </a:t>
            </a:r>
            <a:r>
              <a:rPr lang="en-US" altLang="zh-CN" sz="3200" dirty="0">
                <a:solidFill>
                  <a:srgbClr val="FF0000"/>
                </a:solidFill>
              </a:rPr>
              <a:t>groups </a:t>
            </a:r>
            <a:r>
              <a:rPr lang="en-US" altLang="zh-CN" sz="3200" dirty="0"/>
              <a:t>(S1: Robin Hood; S2: little John; S3: rich man; S4: friend; S5: maybe _________?)</a:t>
            </a:r>
          </a:p>
          <a:p>
            <a:pPr marL="742950" indent="-742950"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/>
              <a:t>Give the story a reasonable(</a:t>
            </a:r>
            <a:r>
              <a:rPr lang="zh-CN" altLang="en-US" sz="3200" dirty="0"/>
              <a:t>合理的</a:t>
            </a:r>
            <a:r>
              <a:rPr lang="en-US" altLang="zh-CN" sz="3200" dirty="0"/>
              <a:t>) </a:t>
            </a:r>
            <a:r>
              <a:rPr lang="en-US" altLang="zh-CN" sz="3200" dirty="0">
                <a:solidFill>
                  <a:srgbClr val="FF0000"/>
                </a:solidFill>
              </a:rPr>
              <a:t>ending</a:t>
            </a:r>
            <a:r>
              <a:rPr lang="en-US" altLang="zh-CN" sz="3200" dirty="0"/>
              <a:t>. </a:t>
            </a:r>
          </a:p>
          <a:p>
            <a:pPr marL="742950" indent="-742950">
              <a:spcBef>
                <a:spcPct val="0"/>
              </a:spcBef>
              <a:buFont typeface="+mj-lt"/>
              <a:buAutoNum type="arabicPeriod"/>
            </a:pPr>
            <a:r>
              <a:rPr lang="en-US" altLang="zh-CN" sz="3200" dirty="0"/>
              <a:t>Introduce yourself.</a:t>
            </a:r>
          </a:p>
          <a:p>
            <a:pPr>
              <a:spcBef>
                <a:spcPct val="0"/>
              </a:spcBef>
              <a:buNone/>
            </a:pPr>
            <a:endParaRPr lang="en-US" altLang="zh-CN" sz="3200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EB22CF78-AB3B-CA4E-B8F4-2D33C8C155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195"/>
            <a:ext cx="12192000" cy="584775"/>
          </a:xfrm>
          <a:prstGeom prst="rect">
            <a:avLst/>
          </a:prstGeom>
          <a:solidFill>
            <a:schemeClr val="bg1"/>
          </a:solidFill>
          <a:ln w="25400">
            <a:solidFill>
              <a:srgbClr val="8064A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i="1" dirty="0">
                <a:solidFill>
                  <a:schemeClr val="tx1">
                    <a:lumMod val="95000"/>
                    <a:lumOff val="5000"/>
                  </a:schemeClr>
                </a:solidFill>
                <a:highlight>
                  <a:srgbClr val="FFFF00"/>
                </a:highlight>
              </a:rPr>
              <a:t>Post-listening(Task 2) </a:t>
            </a:r>
            <a:r>
              <a:rPr lang="en-US" altLang="zh-CN" sz="3200" i="1" dirty="0">
                <a:solidFill>
                  <a:srgbClr val="002060"/>
                </a:solidFill>
              </a:rPr>
              <a:t> Act out the story.</a:t>
            </a:r>
            <a:endParaRPr lang="zh-CN" altLang="en-US" sz="3200" i="1" dirty="0">
              <a:solidFill>
                <a:srgbClr val="002060"/>
              </a:solidFill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E8706D71-123A-F042-910B-065DA204FD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961113"/>
              </p:ext>
            </p:extLst>
          </p:nvPr>
        </p:nvGraphicFramePr>
        <p:xfrm>
          <a:off x="4919241" y="3402440"/>
          <a:ext cx="7129193" cy="24993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722470">
                  <a:extLst>
                    <a:ext uri="{9D8B030D-6E8A-4147-A177-3AD203B41FA5}">
                      <a16:colId xmlns:a16="http://schemas.microsoft.com/office/drawing/2014/main" val="3116353336"/>
                    </a:ext>
                  </a:extLst>
                </a:gridCol>
                <a:gridCol w="2406723">
                  <a:extLst>
                    <a:ext uri="{9D8B030D-6E8A-4147-A177-3AD203B41FA5}">
                      <a16:colId xmlns:a16="http://schemas.microsoft.com/office/drawing/2014/main" val="6791991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without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books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point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59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confident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speak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loudly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points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9553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correct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fluent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language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points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76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reasonable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imagination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points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3202099"/>
                  </a:ext>
                </a:extLst>
              </a:tr>
            </a:tbl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id="{7864C46C-31E6-7641-85F2-E0062129C154}"/>
              </a:ext>
            </a:extLst>
          </p:cNvPr>
          <p:cNvSpPr txBox="1"/>
          <p:nvPr/>
        </p:nvSpPr>
        <p:spPr>
          <a:xfrm>
            <a:off x="4919241" y="1696572"/>
            <a:ext cx="16273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solidFill>
                  <a:srgbClr val="FF0000"/>
                </a:solidFill>
              </a:rPr>
              <a:t>the poor</a:t>
            </a:r>
            <a:endParaRPr kumimoji="1"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63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文本框 47106">
            <a:extLst>
              <a:ext uri="{FF2B5EF4-FFF2-40B4-BE49-F238E27FC236}">
                <a16:creationId xmlns:a16="http://schemas.microsoft.com/office/drawing/2014/main" id="{C8CEDAE8-0478-5C44-8ECB-16225EBF9D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1028073"/>
            <a:ext cx="12192000" cy="30469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/>
              <a:t>Robin Hood:</a:t>
            </a:r>
            <a:r>
              <a:rPr lang="en-US" altLang="zh-CN" sz="3200" dirty="0"/>
              <a:t> I’m Robin Hood and I live in the forest with  my Merry Men. </a:t>
            </a:r>
            <a:r>
              <a:rPr lang="en-US" altLang="zh-CN" sz="3200" b="1" dirty="0">
                <a:solidFill>
                  <a:srgbClr val="FF0000"/>
                </a:solidFill>
              </a:rPr>
              <a:t>We take from the rich and give to the poor</a:t>
            </a:r>
            <a:r>
              <a:rPr lang="en-US" altLang="zh-CN" sz="3200" dirty="0"/>
              <a:t>!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zh-CN" sz="32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zh-CN" sz="3200" b="1" dirty="0"/>
              <a:t>Little John:</a:t>
            </a:r>
            <a:r>
              <a:rPr lang="en-US" altLang="zh-CN" sz="3200" dirty="0"/>
              <a:t>   I’m Little John, one of Robin Hood’s Merry Men. People call me Little John but </a:t>
            </a:r>
            <a:r>
              <a:rPr lang="en-US" altLang="zh-CN" sz="3200" b="1" dirty="0">
                <a:solidFill>
                  <a:srgbClr val="FF0000"/>
                </a:solidFill>
              </a:rPr>
              <a:t>I’m the largest and strongest of the Merry Men</a:t>
            </a:r>
            <a:r>
              <a:rPr lang="en-US" altLang="zh-CN" sz="3200" dirty="0"/>
              <a:t>!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altLang="zh-CN" sz="3200" b="1" dirty="0">
              <a:latin typeface="+mn-lt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A75685C-D50A-B347-AC91-8B4472B4DAA2}"/>
              </a:ext>
            </a:extLst>
          </p:cNvPr>
          <p:cNvSpPr txBox="1"/>
          <p:nvPr/>
        </p:nvSpPr>
        <p:spPr>
          <a:xfrm>
            <a:off x="0" y="35860"/>
            <a:ext cx="12191999" cy="58477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dirty="0"/>
              <a:t>Maybe you can introduce yourself in this way!</a:t>
            </a:r>
            <a:endParaRPr lang="zh-CN" altLang="en-US" sz="3200" b="1" dirty="0"/>
          </a:p>
        </p:txBody>
      </p:sp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9F4C1D66-3781-9749-9617-3254B05584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055104"/>
              </p:ext>
            </p:extLst>
          </p:nvPr>
        </p:nvGraphicFramePr>
        <p:xfrm>
          <a:off x="5062806" y="4244650"/>
          <a:ext cx="7129193" cy="24993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722470">
                  <a:extLst>
                    <a:ext uri="{9D8B030D-6E8A-4147-A177-3AD203B41FA5}">
                      <a16:colId xmlns:a16="http://schemas.microsoft.com/office/drawing/2014/main" val="3116353336"/>
                    </a:ext>
                  </a:extLst>
                </a:gridCol>
                <a:gridCol w="2406723">
                  <a:extLst>
                    <a:ext uri="{9D8B030D-6E8A-4147-A177-3AD203B41FA5}">
                      <a16:colId xmlns:a16="http://schemas.microsoft.com/office/drawing/2014/main" val="67919919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without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books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point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59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confident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speak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loudly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points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59553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correct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fluent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language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points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76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reasonable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en-US" altLang="zh-CN" sz="2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</a:t>
                      </a:r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imagination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8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points</a:t>
                      </a:r>
                      <a:endParaRPr lang="zh-CN" altLang="en-US" sz="28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32020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3482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>
            <a:extLst>
              <a:ext uri="{FF2B5EF4-FFF2-40B4-BE49-F238E27FC236}">
                <a16:creationId xmlns:a16="http://schemas.microsoft.com/office/drawing/2014/main" id="{D6C4CBF0-6A92-6745-A2DF-189CC1E06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6282" y="3369995"/>
            <a:ext cx="54502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8000" b="1" dirty="0">
                <a:solidFill>
                  <a:srgbClr val="000000"/>
                </a:solidFill>
                <a:latin typeface="Chalkboard SE" panose="03050602040202020205" pitchFamily="66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Thank you!</a:t>
            </a:r>
          </a:p>
        </p:txBody>
      </p:sp>
      <p:sp>
        <p:nvSpPr>
          <p:cNvPr id="3" name="Text Box 7">
            <a:extLst>
              <a:ext uri="{FF2B5EF4-FFF2-40B4-BE49-F238E27FC236}">
                <a16:creationId xmlns:a16="http://schemas.microsoft.com/office/drawing/2014/main" id="{5148FD07-6CEF-4A44-9667-CFE87C249B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8763" y="1435102"/>
            <a:ext cx="9219705" cy="712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Chalkboard SE" panose="03050602040202020205" pitchFamily="66" charset="0"/>
              </a:rPr>
              <a:t>What do you think of people like Robin Hood?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CD0D46F-DFF6-4CF6-BC97-3B7067DC1E4B}"/>
              </a:ext>
            </a:extLst>
          </p:cNvPr>
          <p:cNvSpPr/>
          <p:nvPr/>
        </p:nvSpPr>
        <p:spPr>
          <a:xfrm>
            <a:off x="2162603" y="2578259"/>
            <a:ext cx="7112026" cy="643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Chalkboard SE" panose="03050602040202020205" pitchFamily="66" charset="0"/>
              </a:rPr>
              <a:t>Always be a friendly and helpful person!</a:t>
            </a:r>
          </a:p>
        </p:txBody>
      </p:sp>
    </p:spTree>
    <p:extLst>
      <p:ext uri="{BB962C8B-B14F-4D97-AF65-F5344CB8AC3E}">
        <p14:creationId xmlns:p14="http://schemas.microsoft.com/office/powerpoint/2010/main" val="35828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3" grpId="0"/>
      <p:bldP spid="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1581</TotalTime>
  <Words>678</Words>
  <Application>Microsoft Office PowerPoint</Application>
  <PresentationFormat>宽屏</PresentationFormat>
  <Paragraphs>101</Paragraphs>
  <Slides>12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12</vt:i4>
      </vt:variant>
    </vt:vector>
  </HeadingPairs>
  <TitlesOfParts>
    <vt:vector size="23" baseType="lpstr">
      <vt:lpstr>Chalkboard SE</vt:lpstr>
      <vt:lpstr>等线</vt:lpstr>
      <vt:lpstr>等线 Light</vt:lpstr>
      <vt:lpstr>Arial</vt:lpstr>
      <vt:lpstr>Brush Script MT</vt:lpstr>
      <vt:lpstr>Calibri</vt:lpstr>
      <vt:lpstr>Times New Roman</vt:lpstr>
      <vt:lpstr>Wingdings 2</vt:lpstr>
      <vt:lpstr>Office 主题​​</vt:lpstr>
      <vt:lpstr>Office 主题</vt:lpstr>
      <vt:lpstr>1_默认设计模板</vt:lpstr>
      <vt:lpstr>Listening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Week</dc:title>
  <dc:creator>vctj</dc:creator>
  <cp:lastModifiedBy>Zhang</cp:lastModifiedBy>
  <cp:revision>108</cp:revision>
  <dcterms:created xsi:type="dcterms:W3CDTF">2018-12-22T02:04:41Z</dcterms:created>
  <dcterms:modified xsi:type="dcterms:W3CDTF">2019-01-19T04:22:39Z</dcterms:modified>
</cp:coreProperties>
</file>