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9" r:id="rId2"/>
    <p:sldId id="310" r:id="rId3"/>
    <p:sldId id="311" r:id="rId4"/>
    <p:sldId id="257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12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8979198-62B0-48BD-878E-91396D501B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C7D95D4-2EB9-41F2-8C47-FD072D8140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A8F70FD-EE87-456A-B752-FB5D3A10E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0D3-4347-4D9C-B93B-23313F97D4D4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3507893-210E-4E6C-BFE5-5506CCBE0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ADF9B8B-7983-4B82-8ED9-E54932C3E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A6272-4664-4961-BB12-CFD34F0C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045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76BB0F2-6505-47C0-9F03-CC0B857E1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24B68D0-0525-4BDB-BD53-03831B3FCA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7690288-A1A3-4B86-819E-56AFE5433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0D3-4347-4D9C-B93B-23313F97D4D4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0E820E1-C705-483D-B5C9-06F834BA0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EFBAF8A-B716-411B-9E26-7794749C3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A6272-4664-4961-BB12-CFD34F0C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1998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AE49D9-22B9-406B-852A-699D29736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7DD9843-C1D1-41D7-A258-0632677E56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80BDA6B-5347-4972-A9CD-209D27EBA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0D3-4347-4D9C-B93B-23313F97D4D4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1CB63A6-D43C-448C-A326-A89AA3E23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9A8B801-1B44-4780-A35B-9BE31A61D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A6272-4664-4961-BB12-CFD34F0C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655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BE3F03-C763-4287-8857-60B497A0E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2F0F057-DDAF-45EC-8910-62494B1D58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4833461-C217-4F55-8AFE-F9AFA6B20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5C5BFBB-2A77-4AEF-BE27-B7CE46240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0D3-4347-4D9C-B93B-23313F97D4D4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1FA46B2-6AD3-4C87-8DC1-8D389C458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538D71B-437C-4811-8B6A-5D62A5490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A6272-4664-4961-BB12-CFD34F0C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18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D58227A-8349-41BC-B4A6-A013C7651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4A6220B-11F2-4055-B29E-956FFBF75B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1DC4870-5449-49CD-AEB9-74DAB3DB51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D43D7B2-DB3E-4532-B9CE-2C7EE5A9BD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AA3279C-82B6-450F-B33E-7AF8CDD8D8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BEF8A372-57E9-4DA0-934D-E79098DD0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0D3-4347-4D9C-B93B-23313F97D4D4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0CB01CC-2D53-453B-8A01-D24A88306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3D27A0A-F904-4D03-A905-FDFD0DBB1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A6272-4664-4961-BB12-CFD34F0C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837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8D25786-A992-447D-A86F-2853E9D9E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894C85B-F45F-4444-AC88-3AEE074BE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0D3-4347-4D9C-B93B-23313F97D4D4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AB2B774-7B0B-4CAD-8CFE-5C74EE3DB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CE27365-754D-46E7-84F7-61F175451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A6272-4664-4961-BB12-CFD34F0C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42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5037C7C-A30F-474B-AE7A-27462D8EF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0D3-4347-4D9C-B93B-23313F97D4D4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9EEAF8D-85F3-4DD5-A3B9-0B6D95BDF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69CE8EF-5EDA-4D52-96E4-001B4F734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A6272-4664-4961-BB12-CFD34F0C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758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B20918D-E67A-4A4D-B88B-1F8728702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0457D13-3C52-4B41-BDFC-72771BA242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E5E2E91-D6BE-428C-A2E1-A3AC037AB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94860BC-5473-4474-BC32-D664C28EE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0D3-4347-4D9C-B93B-23313F97D4D4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5CB7C2D-58DF-44C5-AE63-6D02138AD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D00FFCB-CA82-4556-9713-C2A034EC0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A6272-4664-4961-BB12-CFD34F0C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9541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F50ED9-C1CF-4FAC-820C-EE10CE9917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393AE90-83CD-482A-B773-E6EAAECB0F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456361B-3191-446C-9C0F-171B6443F2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F4F75A1-58B2-48D3-A50D-8A9555345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0D3-4347-4D9C-B93B-23313F97D4D4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41F8F64-7646-4A14-BB6F-91B0A8C61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9CA8DE3-B1EF-442A-88B7-DBB82D6A7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A6272-4664-4961-BB12-CFD34F0C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5881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3F8D27-A4B5-421C-B45D-BC0B34A2A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8030416-34A9-4FE7-A9C8-DD1BC0E7B2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764CB4F-9C16-4D5C-9408-D39B65191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0D3-4347-4D9C-B93B-23313F97D4D4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CA90179-AF5E-48AC-AA5F-7F986D1C6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37C1858-6B91-42B6-8B1A-5829F7D2E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A6272-4664-4961-BB12-CFD34F0C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168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F32BFDE-FD25-44EB-9118-B0A9E10194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25BCF6B-A181-4035-8CA6-52F36282F8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9024EE0-A714-43C7-AB22-CB317976C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0D3-4347-4D9C-B93B-23313F97D4D4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AD2B69-B1A1-475D-890C-9FD45B3C9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6E96D76-F9F8-4D3E-96D5-A6E5C1901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A6272-4664-4961-BB12-CFD34F0C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87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7A8917B-C3E2-4192-A076-A81DC2A0A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8C88269-53E7-4CF4-81EF-DA47C6B24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4DBBCB1-FEAF-4317-BAED-740B5754E0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71C0D3-4347-4D9C-B93B-23313F97D4D4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0E4A8D-BBAC-4B04-8CB4-4D693962A6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810F601-0D5F-498B-82EB-003AC66EBA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A6272-4664-4961-BB12-CFD34F0C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6744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99"/>
          <a:stretch/>
        </p:blipFill>
        <p:spPr>
          <a:xfrm>
            <a:off x="1" y="6010835"/>
            <a:ext cx="12192000" cy="82757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C6D4"/>
              </a:clrFrom>
              <a:clrTo>
                <a:srgbClr val="FFC6D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97" b="84938"/>
          <a:stretch/>
        </p:blipFill>
        <p:spPr>
          <a:xfrm>
            <a:off x="-1" y="578"/>
            <a:ext cx="12192001" cy="869016"/>
          </a:xfrm>
          <a:prstGeom prst="rect">
            <a:avLst/>
          </a:prstGeom>
        </p:spPr>
      </p:pic>
      <p:pic>
        <p:nvPicPr>
          <p:cNvPr id="20" name="Picture 24">
            <a:extLst>
              <a:ext uri="{FF2B5EF4-FFF2-40B4-BE49-F238E27FC236}">
                <a16:creationId xmlns:a16="http://schemas.microsoft.com/office/drawing/2014/main" id="{20DB311E-D10D-408F-BEEE-A8D67FDA8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743" y="3364442"/>
            <a:ext cx="657986" cy="698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4">
            <a:extLst>
              <a:ext uri="{FF2B5EF4-FFF2-40B4-BE49-F238E27FC236}">
                <a16:creationId xmlns:a16="http://schemas.microsoft.com/office/drawing/2014/main" id="{D21DACB1-B1E8-4649-A16C-1E0013515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5814" y="1773632"/>
            <a:ext cx="7175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4">
            <a:extLst>
              <a:ext uri="{FF2B5EF4-FFF2-40B4-BE49-F238E27FC236}">
                <a16:creationId xmlns:a16="http://schemas.microsoft.com/office/drawing/2014/main" id="{D323C530-F253-4A7E-89DF-1D1CB4CDC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292" y="4691319"/>
            <a:ext cx="7175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4">
            <a:extLst>
              <a:ext uri="{FF2B5EF4-FFF2-40B4-BE49-F238E27FC236}">
                <a16:creationId xmlns:a16="http://schemas.microsoft.com/office/drawing/2014/main" id="{1E97EF7E-F9F2-49E4-9F71-DC6F114EEC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056" y="3929319"/>
            <a:ext cx="7175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4">
            <a:extLst>
              <a:ext uri="{FF2B5EF4-FFF2-40B4-BE49-F238E27FC236}">
                <a16:creationId xmlns:a16="http://schemas.microsoft.com/office/drawing/2014/main" id="{02178E6B-CAAF-4240-99BF-15ACBD863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99" y="1388445"/>
            <a:ext cx="986666" cy="10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4">
            <a:extLst>
              <a:ext uri="{FF2B5EF4-FFF2-40B4-BE49-F238E27FC236}">
                <a16:creationId xmlns:a16="http://schemas.microsoft.com/office/drawing/2014/main" id="{FDA4C658-0483-4C2B-A3F3-5E17CD33F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9310" y="4656165"/>
            <a:ext cx="517946" cy="550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A94AFE78-A522-493F-A435-4310088F60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261" y="1182757"/>
            <a:ext cx="5703784" cy="4482547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FC3A985E-D393-4CEF-A898-1EF3CD03EDB5}"/>
              </a:ext>
            </a:extLst>
          </p:cNvPr>
          <p:cNvSpPr txBox="1"/>
          <p:nvPr/>
        </p:nvSpPr>
        <p:spPr>
          <a:xfrm>
            <a:off x="2319665" y="1388445"/>
            <a:ext cx="1200329" cy="491753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66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安塞腰鼓</a:t>
            </a:r>
          </a:p>
        </p:txBody>
      </p:sp>
    </p:spTree>
    <p:extLst>
      <p:ext uri="{BB962C8B-B14F-4D97-AF65-F5344CB8AC3E}">
        <p14:creationId xmlns:p14="http://schemas.microsoft.com/office/powerpoint/2010/main" val="247497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9FB03B50-7C73-4F8A-906F-D24FF305F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9270"/>
            <a:ext cx="12192000" cy="697727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35A75D80-DA9F-4BFE-B537-C7B887EBCFDB}"/>
              </a:ext>
            </a:extLst>
          </p:cNvPr>
          <p:cNvSpPr txBox="1"/>
          <p:nvPr/>
        </p:nvSpPr>
        <p:spPr>
          <a:xfrm>
            <a:off x="0" y="129209"/>
            <a:ext cx="121158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        安塞腰鼓是陕西省的汉族民俗舞蹈。表演可由几人或上千人一同进行</a:t>
            </a:r>
            <a:r>
              <a:rPr lang="en-US" altLang="zh-CN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磅礴的气势</a:t>
            </a:r>
            <a:r>
              <a:rPr lang="en-US" altLang="zh-CN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精湛的表现力令人陶醉</a:t>
            </a:r>
            <a:r>
              <a:rPr lang="en-US" altLang="zh-CN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被称为天下第一鼓。</a:t>
            </a:r>
            <a:endParaRPr lang="en-US" altLang="zh-CN" sz="4400" b="0" i="0" dirty="0">
              <a:solidFill>
                <a:srgbClr val="FF0000"/>
              </a:solidFill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en-US" altLang="zh-CN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        1996</a:t>
            </a:r>
            <a:r>
              <a:rPr lang="zh-CN" altLang="en-US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altLang="zh-CN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安塞县被国家文化部命名为中国腰鼓之乡。</a:t>
            </a:r>
            <a:endParaRPr lang="en-US" altLang="zh-CN" sz="4400" b="0" i="0" dirty="0">
              <a:solidFill>
                <a:srgbClr val="FF0000"/>
              </a:solidFill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en-US" altLang="zh-CN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       2006</a:t>
            </a:r>
            <a:r>
              <a:rPr lang="zh-CN" altLang="en-US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altLang="zh-CN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5</a:t>
            </a:r>
            <a:r>
              <a:rPr lang="zh-CN" altLang="en-US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月</a:t>
            </a:r>
            <a:r>
              <a:rPr lang="en-US" altLang="zh-CN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20</a:t>
            </a:r>
            <a:r>
              <a:rPr lang="zh-CN" altLang="en-US" sz="4400" b="0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日，安塞腰鼓经国务院批准列入第一批国家级非物质文化遗产名录。　　</a:t>
            </a:r>
            <a:endParaRPr lang="en-US" altLang="zh-CN" sz="4400" b="0" i="0" dirty="0">
              <a:solidFill>
                <a:srgbClr val="FF0000"/>
              </a:solidFill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6145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107A794-5226-431C-BC8D-A9041C95EA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9270"/>
            <a:ext cx="12192000" cy="697727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826D26A9-52A6-4402-AC72-E2DDA8809C4D}"/>
              </a:ext>
            </a:extLst>
          </p:cNvPr>
          <p:cNvSpPr txBox="1"/>
          <p:nvPr/>
        </p:nvSpPr>
        <p:spPr>
          <a:xfrm>
            <a:off x="288235" y="188844"/>
            <a:ext cx="11678477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0" i="0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b="1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安塞腰鼓的形式与发展，和当地的历史地理环境及民情习俗是分不开的。</a:t>
            </a:r>
            <a:endParaRPr lang="en-US" altLang="zh-CN" sz="3200" b="1" i="0" dirty="0">
              <a:solidFill>
                <a:srgbClr val="FF0000"/>
              </a:solidFill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en-US" altLang="zh-CN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</a:t>
            </a:r>
            <a:r>
              <a:rPr lang="zh-CN" altLang="en-US" sz="3200" b="1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安塞位于陕西省延安地区的北部，地域辽阔，沟壑纵横，延河在境内蜿蜒流过，属典型的黄土高原地貌。历史上就是军事重镇，为抵御外族入侵的边防要塞之一。</a:t>
            </a:r>
            <a:endParaRPr lang="en-US" altLang="zh-CN" sz="3200" b="1" i="0" dirty="0">
              <a:solidFill>
                <a:srgbClr val="FF0000"/>
              </a:solidFill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en-US" altLang="zh-CN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</a:t>
            </a:r>
            <a:r>
              <a:rPr lang="zh-CN" altLang="en-US" sz="3200" b="1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当地群众传说，早在秦、汉时期，腰鼓就被驻防将士视同刀枪、弓箭一样不可少的装备。遇到敌人突袭，就击鼓报警，传递讯息；两军对阵交锋，以击鼓助威；征战取得胜利，士卒又击鼓庆贺。</a:t>
            </a:r>
            <a:endParaRPr lang="en-US" altLang="zh-CN" sz="3200" b="1" i="0" dirty="0">
              <a:solidFill>
                <a:srgbClr val="FF0000"/>
              </a:solidFill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en-US" altLang="zh-CN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</a:t>
            </a:r>
            <a:r>
              <a:rPr lang="zh-CN" altLang="en-US" sz="3200" b="1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随着时间的流逝，腰鼓从军事用途逐渐发展成为当地民众祈求神灵、祝愿丰收、欢度春节时的一种民俗性舞蹈，从而使腰鼓具有更大的群众性，但在击鼓的风格和表演上，继续保留着某些秦汉将士的勃勃英姿。</a:t>
            </a:r>
            <a:endParaRPr lang="zh-CN" altLang="en-US" sz="32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41657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24A102B-652F-4927-8E72-C6D0C5D06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661" y="1212574"/>
            <a:ext cx="11887199" cy="54565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预备姿势</a:t>
            </a:r>
            <a:r>
              <a:rPr lang="zh-CN" altLang="en-US" sz="3200" b="1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：</a:t>
            </a:r>
            <a:r>
              <a:rPr lang="zh-CN" altLang="en-US" sz="3200" b="1" i="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右臂半曲，举至右上方，高于头，左肘压鼓框，左手    </a:t>
            </a:r>
            <a:endParaRPr lang="en-US" altLang="zh-CN" sz="3200" b="1" i="0" dirty="0"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indent="0">
              <a:buNone/>
            </a:pPr>
            <a:r>
              <a:rPr lang="zh-CN" altLang="en-US" sz="3200" b="1" i="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握鼓槌点于前鼓面，两眼平视前方，双脚并拢站直。</a:t>
            </a:r>
            <a:endParaRPr lang="en-US" altLang="zh-CN" sz="3200" b="1" i="0" dirty="0"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indent="0">
              <a:buNone/>
            </a:pPr>
            <a:r>
              <a:rPr lang="zh-CN" altLang="en-US" sz="3200" b="1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起跳步：</a:t>
            </a:r>
            <a:r>
              <a:rPr lang="zh-CN" altLang="en-US" sz="3200" b="1" i="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右手下打前鼓面，左手甩至斜前方，抬腿</a:t>
            </a:r>
            <a:r>
              <a:rPr lang="en-US" altLang="zh-CN" sz="3200" b="1" i="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90</a:t>
            </a: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°</a:t>
            </a:r>
            <a:r>
              <a:rPr lang="zh-CN" altLang="en-US" sz="3200" b="1" i="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，身体腾</a:t>
            </a:r>
            <a:endParaRPr lang="en-US" altLang="zh-CN" sz="3200" b="1" i="0" dirty="0"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indent="0">
              <a:buNone/>
            </a:pPr>
            <a:r>
              <a:rPr lang="zh-CN" altLang="en-US" sz="3200" b="1" i="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空向上跃。</a:t>
            </a:r>
            <a:endParaRPr lang="en-US" altLang="zh-CN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indent="0">
              <a:buNone/>
            </a:pPr>
            <a:r>
              <a:rPr lang="zh-CN" altLang="en-US" sz="3200" b="1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大缠腰：</a:t>
            </a:r>
            <a:r>
              <a:rPr lang="zh-CN" altLang="en-US" sz="3200" b="1" i="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身体左侧斜跨步，左手抬高，右手鼓槌击打鼓面，双手</a:t>
            </a:r>
            <a:endParaRPr lang="en-US" altLang="zh-CN" sz="3200" b="1" i="0" dirty="0"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indent="0">
              <a:buNone/>
            </a:pPr>
            <a:r>
              <a:rPr lang="zh-CN" altLang="en-US" sz="3200" b="1" i="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环绕腰部，击打鼓面，然后抬右脚，双手击打鼓面后，左手高，</a:t>
            </a:r>
            <a:endParaRPr lang="en-US" altLang="zh-CN" sz="3200" b="1" i="0" dirty="0"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indent="0">
              <a:buNone/>
            </a:pP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</a:t>
            </a:r>
            <a:r>
              <a:rPr lang="zh-CN" altLang="en-US" sz="3200" b="1" i="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，右手低。</a:t>
            </a:r>
            <a:endParaRPr lang="en-US" altLang="zh-CN" sz="3200" b="1" i="0" dirty="0"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indent="0">
              <a:buNone/>
            </a:pPr>
            <a:r>
              <a:rPr lang="zh-CN" altLang="en-US" sz="3200" b="1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手低。</a:t>
            </a:r>
            <a:endParaRPr lang="en-US" altLang="zh-CN" sz="3200" b="1" i="0" dirty="0">
              <a:solidFill>
                <a:srgbClr val="FF0000"/>
              </a:solidFill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indent="0">
              <a:buNone/>
            </a:pPr>
            <a:r>
              <a:rPr lang="zh-CN" altLang="en-US" sz="3200" b="1" i="0" dirty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交叉：</a:t>
            </a:r>
            <a:r>
              <a:rPr lang="zh-CN" altLang="en-US" sz="3200" b="1" i="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在大缠腰基础上，第五拍上步，第六拍抬右腿   </a:t>
            </a:r>
            <a:endParaRPr lang="en-US" altLang="zh-CN" sz="3200" b="1" i="0" dirty="0"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indent="0">
              <a:buNone/>
            </a:pP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</a:t>
            </a:r>
            <a:r>
              <a:rPr lang="zh-CN" altLang="en-US" sz="3200" b="1" i="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击打鼓腰，第七拍跳转，第八拍持续跳跃，右脚落地。</a:t>
            </a:r>
            <a:endParaRPr lang="zh-CN" altLang="en-US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F1C4D0D-C579-47F2-905E-A74F0C9BA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12" y="4472610"/>
            <a:ext cx="1740277" cy="227606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9CE1E4CA-8AD3-4D61-814D-81AD23A7CB8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C6D4"/>
              </a:clrFrom>
              <a:clrTo>
                <a:srgbClr val="FFC6D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97" b="84938"/>
          <a:stretch/>
        </p:blipFill>
        <p:spPr>
          <a:xfrm>
            <a:off x="-1" y="578"/>
            <a:ext cx="12192001" cy="86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179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408</Words>
  <Application>Microsoft Office PowerPoint</Application>
  <PresentationFormat>宽屏</PresentationFormat>
  <Paragraphs>18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1" baseType="lpstr">
      <vt:lpstr>等线</vt:lpstr>
      <vt:lpstr>等线 Light</vt:lpstr>
      <vt:lpstr>黑体</vt:lpstr>
      <vt:lpstr>华文隶书</vt:lpstr>
      <vt:lpstr>华文新魏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1529584130@qq.com</dc:creator>
  <cp:lastModifiedBy>1529584130@qq.com</cp:lastModifiedBy>
  <cp:revision>10</cp:revision>
  <dcterms:created xsi:type="dcterms:W3CDTF">2020-12-30T06:34:46Z</dcterms:created>
  <dcterms:modified xsi:type="dcterms:W3CDTF">2020-12-30T08:45:07Z</dcterms:modified>
</cp:coreProperties>
</file>