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369" r:id="rId3"/>
    <p:sldId id="411" r:id="rId4"/>
    <p:sldId id="486" r:id="rId5"/>
    <p:sldId id="275" r:id="rId6"/>
    <p:sldId id="487" r:id="rId7"/>
    <p:sldId id="488" r:id="rId8"/>
    <p:sldId id="491" r:id="rId9"/>
    <p:sldId id="493" r:id="rId11"/>
    <p:sldId id="499" r:id="rId12"/>
    <p:sldId id="497" r:id="rId13"/>
    <p:sldId id="501" r:id="rId14"/>
    <p:sldId id="504" r:id="rId15"/>
    <p:sldId id="539" r:id="rId16"/>
    <p:sldId id="540" r:id="rId17"/>
    <p:sldId id="541" r:id="rId18"/>
    <p:sldId id="495" r:id="rId19"/>
    <p:sldId id="542" r:id="rId20"/>
    <p:sldId id="543" r:id="rId21"/>
    <p:sldId id="546" r:id="rId22"/>
    <p:sldId id="547" r:id="rId23"/>
    <p:sldId id="544" r:id="rId24"/>
    <p:sldId id="458" r:id="rId25"/>
    <p:sldId id="553" r:id="rId26"/>
    <p:sldId id="548" r:id="rId27"/>
    <p:sldId id="478" r:id="rId28"/>
    <p:sldId id="479" r:id="rId29"/>
    <p:sldId id="551" r:id="rId30"/>
    <p:sldId id="441" r:id="rId31"/>
    <p:sldId id="480" r:id="rId32"/>
    <p:sldId id="437" r:id="rId33"/>
    <p:sldId id="552" r:id="rId34"/>
    <p:sldId id="446" r:id="rId35"/>
    <p:sldId id="471" r:id="rId36"/>
    <p:sldId id="443" r:id="rId3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 typeface="Arial" panose="020B0604020202020204" pitchFamily="34" charset="0"/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49494"/>
    <a:srgbClr val="155755"/>
    <a:srgbClr val="CC0066"/>
    <a:srgbClr val="EB2A03"/>
    <a:srgbClr val="DC490E"/>
    <a:srgbClr val="0000FF"/>
    <a:srgbClr val="F8F084"/>
    <a:srgbClr val="0F3E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359"/>
  </p:normalViewPr>
  <p:slideViewPr>
    <p:cSldViewPr showGuides="1">
      <p:cViewPr varScale="1">
        <p:scale>
          <a:sx n="82" d="100"/>
          <a:sy n="82" d="100"/>
        </p:scale>
        <p:origin x="-1536" y="-78"/>
      </p:cViewPr>
      <p:guideLst>
        <p:guide orient="horz" pos="2794"/>
        <p:guide pos="2897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36866" name="Rectangle 2"/>
          <p:cNvSpPr/>
          <p:nvPr>
            <p:ph type="sldImg"/>
          </p:nvPr>
        </p:nvSpPr>
        <p:spPr>
          <a:xfrm>
            <a:off x="1050925" y="754063"/>
            <a:ext cx="4572000" cy="3294062"/>
          </a:xfrm>
          <a:prstGeom prst="rect">
            <a:avLst/>
          </a:prstGeom>
          <a:noFill/>
          <a:ln w="9525">
            <a:noFill/>
          </a:ln>
        </p:spPr>
      </p:sp>
      <p:sp>
        <p:nvSpPr>
          <p:cNvPr id="2051" name="Rectangle 3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538163" y="4387850"/>
            <a:ext cx="5780088" cy="39528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/>
            <a:r>
              <a:rPr lang="zh-CN" altLang="en-US" dirty="0"/>
              <a:t>单击此处编辑母版文本样式
第二级
第三级
第四级
第五级</a:t>
            </a:r>
            <a:endParaRPr lang="zh-CN" altLang="en-US" dirty="0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dt" idx="1"/>
          </p:nvPr>
        </p:nvSpPr>
        <p:spPr bwMode="auto">
          <a:xfrm>
            <a:off x="3883025" y="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6800"/>
            <a:ext cx="2973388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3025" y="8686800"/>
            <a:ext cx="2974975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p>
            <a:pPr lvl="0" algn="r" eaLnBrk="1" hangingPunct="1">
              <a:buChar char="•"/>
            </a:pPr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幻灯片图像占位符 1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7891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8914" name="幻灯片图像占位符 1"/>
          <p:cNvSpPr>
            <a:spLocks noTextEdit="1"/>
          </p:cNvSpPr>
          <p:nvPr>
            <p:ph type="sldImg"/>
          </p:nvPr>
        </p:nvSpPr>
        <p:spPr>
          <a:xfrm>
            <a:off x="1141413" y="754063"/>
            <a:ext cx="4391025" cy="3294062"/>
          </a:xfrm>
          <a:ln/>
        </p:spPr>
      </p:sp>
      <p:sp>
        <p:nvSpPr>
          <p:cNvPr id="38915" name="文本占位符 2"/>
          <p:cNvSpPr>
            <a:spLocks noGrp="1"/>
          </p:cNvSpPr>
          <p:nvPr>
            <p:ph type="body"/>
          </p:nvPr>
        </p:nvSpPr>
        <p:spPr>
          <a:xfrm>
            <a:off x="538163" y="4387850"/>
            <a:ext cx="5780087" cy="3952875"/>
          </a:xfrm>
          <a:ln/>
        </p:spPr>
        <p:txBody>
          <a:bodyPr wrap="square" lIns="91440" tIns="45720" rIns="91440" bIns="45720" anchor="t"/>
          <a:p>
            <a:pPr lvl="0"/>
            <a:endParaRPr lang="zh-CN" alt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noProof="1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noProof="1"/>
              <a:t>单击此处编辑母版文本样式</a:t>
            </a:r>
            <a:endParaRPr lang="zh-CN" altLang="en-US" noProof="1"/>
          </a:p>
          <a:p>
            <a:pPr lvl="1"/>
            <a:r>
              <a:rPr lang="zh-CN" altLang="en-US" noProof="1"/>
              <a:t>第二级</a:t>
            </a:r>
            <a:endParaRPr lang="zh-CN" altLang="en-US" noProof="1"/>
          </a:p>
          <a:p>
            <a:pPr lvl="2"/>
            <a:r>
              <a:rPr lang="zh-CN" altLang="en-US" noProof="1"/>
              <a:t>第三级</a:t>
            </a:r>
            <a:endParaRPr lang="zh-CN" altLang="en-US" noProof="1"/>
          </a:p>
          <a:p>
            <a:pPr lvl="3"/>
            <a:r>
              <a:rPr lang="zh-CN" altLang="en-US" noProof="1"/>
              <a:t>第四级</a:t>
            </a:r>
            <a:endParaRPr lang="zh-CN" altLang="en-US" noProof="1"/>
          </a:p>
          <a:p>
            <a:pPr lvl="4"/>
            <a:r>
              <a:rPr lang="zh-CN" altLang="en-US" noProof="1"/>
              <a:t>第五级</a:t>
            </a:r>
            <a:endParaRPr lang="zh-CN" altLang="en-US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Rectangle 3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>
                <a:latin typeface="Arial" panose="020B0604020202020204" pitchFamily="34" charset="0"/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zh-CN" sz="14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lvl="0" eaLnBrk="1" hangingPunct="1">
              <a:buChar char="•"/>
            </a:pPr>
            <a:fld id="{9A0DB2DC-4C9A-4742-B13C-FB6460FD3503}" type="slidenum">
              <a:rPr lang="zh-CN" altLang="zh-CN" dirty="0">
                <a:latin typeface="Arial" panose="020B0604020202020204" pitchFamily="34" charset="0"/>
              </a:rPr>
            </a:fld>
            <a:endParaRPr lang="zh-CN" altLang="zh-CN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1.png"/><Relationship Id="rId3" Type="http://schemas.openxmlformats.org/officeDocument/2006/relationships/slide" Target="slide34.xml"/><Relationship Id="rId2" Type="http://schemas.openxmlformats.org/officeDocument/2006/relationships/slide" Target="slide28.xml"/><Relationship Id="rId1" Type="http://schemas.openxmlformats.org/officeDocument/2006/relationships/slide" Target="slide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5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9.png"/><Relationship Id="rId2" Type="http://schemas.microsoft.com/office/2007/relationships/media" Target="file:///C:\Users\Administrator\Desktop\2018&#26149;RJ&#20843;&#25968;&#19979;&#35838;&#20214;\&#35838;&#20214;\&#24179;&#34892;&#22235;&#36793;&#24418;.mp4" TargetMode="External"/><Relationship Id="rId1" Type="http://schemas.openxmlformats.org/officeDocument/2006/relationships/video" Target="file:///C:\Users\Administrator\Desktop\2018&#26149;RJ&#20843;&#25968;&#19979;&#35838;&#20214;\&#35838;&#20214;\&#24179;&#34892;&#22235;&#36793;&#24418;.mp4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1.w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3.png"/><Relationship Id="rId1" Type="http://schemas.openxmlformats.org/officeDocument/2006/relationships/image" Target="../media/image12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7.xml"/><Relationship Id="rId4" Type="http://schemas.openxmlformats.org/officeDocument/2006/relationships/oleObject" Target="../embeddings/oleObject2.bin"/><Relationship Id="rId3" Type="http://schemas.openxmlformats.org/officeDocument/2006/relationships/image" Target="../media/image15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6.png"/></Relationships>
</file>

<file path=ppt/slides/_rels/slide31.xml.rels><?xml version="1.0" encoding="UTF-8" standalone="yes"?>
<Relationships xmlns="http://schemas.openxmlformats.org/package/2006/relationships"><Relationship Id="rId4" Type="http://schemas.openxmlformats.org/officeDocument/2006/relationships/vmlDrawing" Target="../drawings/vmlDrawing2.vml"/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7.wmf"/><Relationship Id="rId1" Type="http://schemas.openxmlformats.org/officeDocument/2006/relationships/oleObject" Target="../embeddings/oleObject3.bin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Rectangle 5"/>
          <p:cNvSpPr/>
          <p:nvPr/>
        </p:nvSpPr>
        <p:spPr>
          <a:xfrm>
            <a:off x="1211263" y="2206625"/>
            <a:ext cx="6330950" cy="7683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18.1.1  </a:t>
            </a:r>
            <a:r>
              <a:rPr lang="zh-CN" altLang="en-US" sz="4400" dirty="0">
                <a:solidFill>
                  <a:srgbClr val="CC0066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平行四边形的性质</a:t>
            </a:r>
            <a:endParaRPr lang="zh-CN" altLang="en-US" sz="4400" dirty="0">
              <a:solidFill>
                <a:srgbClr val="CC0066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51" name="Text Box 4"/>
          <p:cNvSpPr txBox="1"/>
          <p:nvPr/>
        </p:nvSpPr>
        <p:spPr>
          <a:xfrm>
            <a:off x="779463" y="627063"/>
            <a:ext cx="7562850" cy="1016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6000" dirty="0">
                <a:solidFill>
                  <a:srgbClr val="070707"/>
                </a:solidFill>
                <a:latin typeface="隶书" pitchFamily="49" charset="-122"/>
                <a:ea typeface="隶书" pitchFamily="49" charset="-122"/>
              </a:rPr>
              <a:t>第十八章 平行四边形</a:t>
            </a:r>
            <a:endParaRPr lang="zh-CN" altLang="en-US" sz="6000" dirty="0">
              <a:solidFill>
                <a:srgbClr val="070707"/>
              </a:solidFill>
              <a:latin typeface="隶书" pitchFamily="49" charset="-122"/>
              <a:ea typeface="隶书" pitchFamily="49" charset="-122"/>
            </a:endParaRPr>
          </a:p>
        </p:txBody>
      </p:sp>
      <p:sp>
        <p:nvSpPr>
          <p:cNvPr id="2052" name="AutoShape 7"/>
          <p:cNvSpPr/>
          <p:nvPr/>
        </p:nvSpPr>
        <p:spPr>
          <a:xfrm>
            <a:off x="0" y="6429375"/>
            <a:ext cx="9144000" cy="428625"/>
          </a:xfrm>
          <a:prstGeom prst="flowChartProcess">
            <a:avLst/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2053" name="MH_Text_1"/>
          <p:cNvSpPr/>
          <p:nvPr/>
        </p:nvSpPr>
        <p:spPr>
          <a:xfrm>
            <a:off x="723900" y="5016500"/>
            <a:ext cx="1665288" cy="1055688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54" name="MH_SubTitle_1">
            <a:hlinkClick r:id="rId1" action="ppaction://hlinksldjump"/>
          </p:cNvPr>
          <p:cNvSpPr/>
          <p:nvPr/>
        </p:nvSpPr>
        <p:spPr>
          <a:xfrm>
            <a:off x="722313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导入新课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55" name="MH_Other_1"/>
          <p:cNvSpPr/>
          <p:nvPr/>
        </p:nvSpPr>
        <p:spPr>
          <a:xfrm>
            <a:off x="2149475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6" name="MH_Text_2"/>
          <p:cNvSpPr/>
          <p:nvPr/>
        </p:nvSpPr>
        <p:spPr>
          <a:xfrm>
            <a:off x="2711450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57" name="MH_SubTitle_2"/>
          <p:cNvSpPr/>
          <p:nvPr/>
        </p:nvSpPr>
        <p:spPr>
          <a:xfrm>
            <a:off x="2711450" y="5287963"/>
            <a:ext cx="1665288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讲授新课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58" name="MH_Other_2"/>
          <p:cNvSpPr/>
          <p:nvPr/>
        </p:nvSpPr>
        <p:spPr>
          <a:xfrm>
            <a:off x="2746375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59" name="MH_Other_3"/>
          <p:cNvSpPr/>
          <p:nvPr/>
        </p:nvSpPr>
        <p:spPr>
          <a:xfrm>
            <a:off x="4179888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60" name="MH_Text_3"/>
          <p:cNvSpPr/>
          <p:nvPr/>
        </p:nvSpPr>
        <p:spPr>
          <a:xfrm>
            <a:off x="4719638" y="5014913"/>
            <a:ext cx="1666875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61" name="MH_SubTitle_3">
            <a:hlinkClick r:id="rId2" action="ppaction://hlinksldjump"/>
          </p:cNvPr>
          <p:cNvSpPr/>
          <p:nvPr/>
        </p:nvSpPr>
        <p:spPr>
          <a:xfrm>
            <a:off x="4719638" y="5287963"/>
            <a:ext cx="1665287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当堂练习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62" name="MH_Other_4"/>
          <p:cNvSpPr/>
          <p:nvPr/>
        </p:nvSpPr>
        <p:spPr>
          <a:xfrm>
            <a:off x="4776788" y="5456238"/>
            <a:ext cx="169862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63" name="MH_Other_5"/>
          <p:cNvSpPr/>
          <p:nvPr/>
        </p:nvSpPr>
        <p:spPr>
          <a:xfrm>
            <a:off x="6178550" y="5459413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2E617E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64" name="MH_Text_4"/>
          <p:cNvSpPr/>
          <p:nvPr/>
        </p:nvSpPr>
        <p:spPr>
          <a:xfrm>
            <a:off x="6727825" y="5014913"/>
            <a:ext cx="1665288" cy="1057275"/>
          </a:xfrm>
          <a:prstGeom prst="roundRect">
            <a:avLst>
              <a:gd name="adj" fmla="val 6991"/>
            </a:avLst>
          </a:prstGeom>
          <a:solidFill>
            <a:srgbClr val="CCFFFF"/>
          </a:solidFill>
          <a:ln w="9525">
            <a:noFill/>
          </a:ln>
          <a:effectLst>
            <a:outerShdw dist="25401" dir="2699999" algn="ctr" rotWithShape="0">
              <a:srgbClr val="000000">
                <a:alpha val="28998"/>
              </a:srgbClr>
            </a:outerShdw>
          </a:effectLst>
        </p:spPr>
        <p:txBody>
          <a:bodyPr lIns="90170" tIns="720090" rIns="90170" bIns="46990" anchor="ctr"/>
          <a:p>
            <a:pPr algn="ctr">
              <a:lnSpc>
                <a:spcPct val="130000"/>
              </a:lnSpc>
            </a:pPr>
            <a:endParaRPr lang="zh-CN" altLang="en-US" sz="1600" dirty="0">
              <a:solidFill>
                <a:srgbClr val="4D4D4D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65" name="MH_SubTitle_4">
            <a:hlinkClick r:id="rId3" action="ppaction://hlinksldjump"/>
          </p:cNvPr>
          <p:cNvSpPr/>
          <p:nvPr/>
        </p:nvSpPr>
        <p:spPr>
          <a:xfrm>
            <a:off x="6727825" y="5287963"/>
            <a:ext cx="1668463" cy="539750"/>
          </a:xfrm>
          <a:prstGeom prst="rect">
            <a:avLst/>
          </a:prstGeom>
          <a:solidFill>
            <a:srgbClr val="008080"/>
          </a:solidFill>
          <a:ln w="9525">
            <a:noFill/>
          </a:ln>
        </p:spPr>
        <p:txBody>
          <a:bodyPr lIns="0" tIns="0" rIns="0" bIns="0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1800" b="1" dirty="0">
                <a:solidFill>
                  <a:srgbClr val="FFFFFF"/>
                </a:solidFill>
                <a:latin typeface="微软雅黑" panose="020B0503020204020204" charset="-122"/>
                <a:ea typeface="微软雅黑" panose="020B0503020204020204" charset="-122"/>
              </a:rPr>
              <a:t>课堂小结</a:t>
            </a:r>
            <a:endParaRPr lang="zh-CN" altLang="en-US" sz="1800" b="1" dirty="0">
              <a:solidFill>
                <a:srgbClr val="FFFFFF"/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2066" name="MH_Other_6"/>
          <p:cNvSpPr/>
          <p:nvPr/>
        </p:nvSpPr>
        <p:spPr>
          <a:xfrm>
            <a:off x="6777038" y="5456238"/>
            <a:ext cx="168275" cy="171450"/>
          </a:xfrm>
          <a:prstGeom prst="ellipse">
            <a:avLst/>
          </a:prstGeom>
          <a:solidFill>
            <a:srgbClr val="FFFFFF"/>
          </a:solidFill>
          <a:ln w="25400" cap="flat" cmpd="sng">
            <a:solidFill>
              <a:srgbClr val="707C1A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grpSp>
        <p:nvGrpSpPr>
          <p:cNvPr id="2067" name="MH_Other_7"/>
          <p:cNvGrpSpPr/>
          <p:nvPr/>
        </p:nvGrpSpPr>
        <p:grpSpPr>
          <a:xfrm>
            <a:off x="2085975" y="5411788"/>
            <a:ext cx="890588" cy="266700"/>
            <a:chOff x="0" y="0"/>
            <a:chExt cx="561" cy="169"/>
          </a:xfrm>
        </p:grpSpPr>
        <p:pic>
          <p:nvPicPr>
            <p:cNvPr id="2077" name="MH_Other_7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561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78" name="Text Box 24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2068" name="MH_Other_8"/>
          <p:cNvSpPr/>
          <p:nvPr/>
        </p:nvSpPr>
        <p:spPr>
          <a:xfrm>
            <a:off x="2184400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grpSp>
        <p:nvGrpSpPr>
          <p:cNvPr id="2069" name="MH_Other_9"/>
          <p:cNvGrpSpPr/>
          <p:nvPr/>
        </p:nvGrpSpPr>
        <p:grpSpPr>
          <a:xfrm>
            <a:off x="4116388" y="5411788"/>
            <a:ext cx="889000" cy="266700"/>
            <a:chOff x="0" y="0"/>
            <a:chExt cx="560" cy="169"/>
          </a:xfrm>
        </p:grpSpPr>
        <p:pic>
          <p:nvPicPr>
            <p:cNvPr id="2075" name="MH_Other_9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0" y="0"/>
              <a:ext cx="560" cy="169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076" name="Text Box 28"/>
            <p:cNvSpPr txBox="1"/>
            <p:nvPr/>
          </p:nvSpPr>
          <p:spPr>
            <a:xfrm>
              <a:off x="70" y="65"/>
              <a:ext cx="422" cy="3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1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</p:grpSp>
      <p:sp>
        <p:nvSpPr>
          <p:cNvPr id="2070" name="MH_Other_10"/>
          <p:cNvSpPr/>
          <p:nvPr/>
        </p:nvSpPr>
        <p:spPr>
          <a:xfrm>
            <a:off x="4214813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pic>
        <p:nvPicPr>
          <p:cNvPr id="2071" name="MH_Other_11"/>
          <p:cNvPicPr/>
          <p:nvPr/>
        </p:nvPicPr>
        <p:blipFill>
          <a:blip r:embed="rId4"/>
          <a:stretch>
            <a:fillRect/>
          </a:stretch>
        </p:blipFill>
        <p:spPr>
          <a:xfrm>
            <a:off x="6115050" y="5411788"/>
            <a:ext cx="890588" cy="2667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72" name="Text Box 31"/>
          <p:cNvSpPr txBox="1"/>
          <p:nvPr/>
        </p:nvSpPr>
        <p:spPr>
          <a:xfrm>
            <a:off x="6226175" y="5513388"/>
            <a:ext cx="669925" cy="61912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4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sp>
        <p:nvSpPr>
          <p:cNvPr id="2073" name="MH_Other_12"/>
          <p:cNvSpPr/>
          <p:nvPr/>
        </p:nvSpPr>
        <p:spPr>
          <a:xfrm>
            <a:off x="6213475" y="5500688"/>
            <a:ext cx="695325" cy="88900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000000">
                  <a:alpha val="1999"/>
                </a:srgbClr>
              </a:gs>
              <a:gs pos="28999">
                <a:srgbClr val="000000">
                  <a:alpha val="1999"/>
                </a:srgbClr>
              </a:gs>
              <a:gs pos="71001">
                <a:srgbClr val="000000">
                  <a:alpha val="1999"/>
                </a:srgbClr>
              </a:gs>
              <a:gs pos="100000">
                <a:srgbClr val="000000">
                  <a:alpha val="1999"/>
                </a:srgbClr>
              </a:gs>
            </a:gsLst>
            <a:path path="rect">
              <a:fillToRect l="50000" t="50000" r="50000" b="50000"/>
            </a:path>
            <a:tileRect/>
          </a:gradFill>
          <a:ln w="9525">
            <a:noFill/>
          </a:ln>
          <a:effectLst>
            <a:outerShdw sx="102000" sy="102000" algn="ctr" rotWithShape="0">
              <a:srgbClr val="000000">
                <a:alpha val="39000"/>
              </a:srgbClr>
            </a:outerShdw>
          </a:effectLst>
        </p:spPr>
        <p:txBody>
          <a:bodyPr anchor="ctr"/>
          <a:p>
            <a:pPr algn="ctr"/>
            <a:endParaRPr lang="zh-CN" altLang="en-US" sz="1400" dirty="0">
              <a:solidFill>
                <a:srgbClr val="FFFFFF"/>
              </a:solidFill>
              <a:latin typeface="Arial" panose="020B0604020202020204" pitchFamily="34" charset="0"/>
              <a:ea typeface="微软雅黑" panose="020B0503020204020204" charset="-122"/>
            </a:endParaRPr>
          </a:p>
        </p:txBody>
      </p:sp>
      <p:sp>
        <p:nvSpPr>
          <p:cNvPr id="2074" name="Rectangle 5"/>
          <p:cNvSpPr/>
          <p:nvPr/>
        </p:nvSpPr>
        <p:spPr>
          <a:xfrm>
            <a:off x="846138" y="3216275"/>
            <a:ext cx="7040562" cy="644525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3600" dirty="0">
                <a:latin typeface="Times New Roman" panose="02020603050405020304" pitchFamily="18" charset="0"/>
                <a:ea typeface="黑体" panose="02010609060101010101" pitchFamily="49" charset="-122"/>
              </a:rPr>
              <a:t>课时  平行四边形的边、角特征</a:t>
            </a:r>
            <a:endParaRPr lang="zh-CN" altLang="en-US" sz="36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9"/>
          <p:cNvGrpSpPr/>
          <p:nvPr/>
        </p:nvGrpSpPr>
        <p:grpSpPr>
          <a:xfrm>
            <a:off x="2506663" y="1071563"/>
            <a:ext cx="2708275" cy="633412"/>
            <a:chOff x="348" y="0"/>
            <a:chExt cx="4262" cy="998"/>
          </a:xfrm>
        </p:grpSpPr>
        <p:grpSp>
          <p:nvGrpSpPr>
            <p:cNvPr id="3076" name="Group 10"/>
            <p:cNvGrpSpPr/>
            <p:nvPr/>
          </p:nvGrpSpPr>
          <p:grpSpPr>
            <a:xfrm>
              <a:off x="348" y="337"/>
              <a:ext cx="349" cy="340"/>
              <a:chOff x="348" y="329"/>
              <a:chExt cx="349" cy="340"/>
            </a:xfrm>
          </p:grpSpPr>
          <p:sp>
            <p:nvSpPr>
              <p:cNvPr id="3078" name="MH_Other_9"/>
              <p:cNvSpPr>
                <a:spLocks noEditPoints="1"/>
              </p:cNvSpPr>
              <p:nvPr/>
            </p:nvSpPr>
            <p:spPr>
              <a:xfrm>
                <a:off x="348" y="329"/>
                <a:ext cx="349" cy="340"/>
              </a:xfrm>
              <a:custGeom>
                <a:avLst/>
                <a:gdLst>
                  <a:gd name="txL" fmla="*/ 0 w 108"/>
                  <a:gd name="txT" fmla="*/ 0 h 107"/>
                  <a:gd name="txR" fmla="*/ 108 w 108"/>
                  <a:gd name="txB" fmla="*/ 107 h 107"/>
                </a:gdLst>
                <a:ahLst/>
                <a:cxnLst>
                  <a:cxn ang="0">
                    <a:pos x="339" y="302"/>
                  </a:cxn>
                  <a:cxn ang="0">
                    <a:pos x="246" y="210"/>
                  </a:cxn>
                  <a:cxn ang="0">
                    <a:pos x="268" y="133"/>
                  </a:cxn>
                  <a:cxn ang="0">
                    <a:pos x="136" y="0"/>
                  </a:cxn>
                  <a:cxn ang="0">
                    <a:pos x="0" y="133"/>
                  </a:cxn>
                  <a:cxn ang="0">
                    <a:pos x="136" y="264"/>
                  </a:cxn>
                  <a:cxn ang="0">
                    <a:pos x="213" y="241"/>
                  </a:cxn>
                  <a:cxn ang="0">
                    <a:pos x="307" y="334"/>
                  </a:cxn>
                  <a:cxn ang="0">
                    <a:pos x="323" y="340"/>
                  </a:cxn>
                  <a:cxn ang="0">
                    <a:pos x="339" y="334"/>
                  </a:cxn>
                  <a:cxn ang="0">
                    <a:pos x="339" y="302"/>
                  </a:cxn>
                  <a:cxn ang="0">
                    <a:pos x="23" y="133"/>
                  </a:cxn>
                  <a:cxn ang="0">
                    <a:pos x="136" y="22"/>
                  </a:cxn>
                  <a:cxn ang="0">
                    <a:pos x="246" y="133"/>
                  </a:cxn>
                  <a:cxn ang="0">
                    <a:pos x="136" y="241"/>
                  </a:cxn>
                  <a:cxn ang="0">
                    <a:pos x="23" y="133"/>
                  </a:cxn>
                </a:cxnLst>
                <a:rect l="txL" t="txT" r="txR" b="txB"/>
                <a:pathLst>
                  <a:path w="108" h="107">
                    <a:moveTo>
                      <a:pt x="105" y="95"/>
                    </a:moveTo>
                    <a:cubicBezTo>
                      <a:pt x="76" y="66"/>
                      <a:pt x="76" y="66"/>
                      <a:pt x="76" y="66"/>
                    </a:cubicBezTo>
                    <a:cubicBezTo>
                      <a:pt x="81" y="59"/>
                      <a:pt x="83" y="51"/>
                      <a:pt x="83" y="42"/>
                    </a:cubicBezTo>
                    <a:cubicBezTo>
                      <a:pt x="83" y="19"/>
                      <a:pt x="65" y="0"/>
                      <a:pt x="42" y="0"/>
                    </a:cubicBezTo>
                    <a:cubicBezTo>
                      <a:pt x="19" y="0"/>
                      <a:pt x="0" y="19"/>
                      <a:pt x="0" y="42"/>
                    </a:cubicBezTo>
                    <a:cubicBezTo>
                      <a:pt x="0" y="65"/>
                      <a:pt x="19" y="83"/>
                      <a:pt x="42" y="83"/>
                    </a:cubicBezTo>
                    <a:cubicBezTo>
                      <a:pt x="51" y="83"/>
                      <a:pt x="59" y="81"/>
                      <a:pt x="66" y="76"/>
                    </a:cubicBezTo>
                    <a:cubicBezTo>
                      <a:pt x="95" y="105"/>
                      <a:pt x="95" y="105"/>
                      <a:pt x="95" y="105"/>
                    </a:cubicBezTo>
                    <a:cubicBezTo>
                      <a:pt x="96" y="106"/>
                      <a:pt x="98" y="107"/>
                      <a:pt x="100" y="107"/>
                    </a:cubicBezTo>
                    <a:cubicBezTo>
                      <a:pt x="101" y="107"/>
                      <a:pt x="103" y="106"/>
                      <a:pt x="105" y="105"/>
                    </a:cubicBezTo>
                    <a:cubicBezTo>
                      <a:pt x="108" y="102"/>
                      <a:pt x="108" y="97"/>
                      <a:pt x="105" y="95"/>
                    </a:cubicBezTo>
                    <a:moveTo>
                      <a:pt x="7" y="42"/>
                    </a:moveTo>
                    <a:cubicBezTo>
                      <a:pt x="7" y="23"/>
                      <a:pt x="23" y="7"/>
                      <a:pt x="42" y="7"/>
                    </a:cubicBezTo>
                    <a:cubicBezTo>
                      <a:pt x="61" y="7"/>
                      <a:pt x="76" y="23"/>
                      <a:pt x="76" y="42"/>
                    </a:cubicBezTo>
                    <a:cubicBezTo>
                      <a:pt x="76" y="61"/>
                      <a:pt x="61" y="76"/>
                      <a:pt x="42" y="76"/>
                    </a:cubicBezTo>
                    <a:cubicBezTo>
                      <a:pt x="23" y="76"/>
                      <a:pt x="7" y="61"/>
                      <a:pt x="7" y="42"/>
                    </a:cubicBezTo>
                  </a:path>
                </a:pathLst>
              </a:custGeom>
              <a:solidFill>
                <a:srgbClr val="FFFFF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3079" name="MH_Other_10"/>
              <p:cNvSpPr/>
              <p:nvPr/>
            </p:nvSpPr>
            <p:spPr>
              <a:xfrm>
                <a:off x="428" y="404"/>
                <a:ext cx="140" cy="140"/>
              </a:xfrm>
              <a:custGeom>
                <a:avLst/>
                <a:gdLst>
                  <a:gd name="txL" fmla="*/ 0 w 43"/>
                  <a:gd name="txT" fmla="*/ 0 h 44"/>
                  <a:gd name="txR" fmla="*/ 43 w 43"/>
                  <a:gd name="txB" fmla="*/ 44 h 44"/>
                </a:gdLst>
                <a:ahLst/>
                <a:cxnLst>
                  <a:cxn ang="0">
                    <a:pos x="127" y="57"/>
                  </a:cxn>
                  <a:cxn ang="0">
                    <a:pos x="81" y="57"/>
                  </a:cxn>
                  <a:cxn ang="0">
                    <a:pos x="81" y="13"/>
                  </a:cxn>
                  <a:cxn ang="0">
                    <a:pos x="68" y="0"/>
                  </a:cxn>
                  <a:cxn ang="0">
                    <a:pos x="59" y="13"/>
                  </a:cxn>
                  <a:cxn ang="0">
                    <a:pos x="59" y="57"/>
                  </a:cxn>
                  <a:cxn ang="0">
                    <a:pos x="10" y="57"/>
                  </a:cxn>
                  <a:cxn ang="0">
                    <a:pos x="0" y="70"/>
                  </a:cxn>
                  <a:cxn ang="0">
                    <a:pos x="10" y="83"/>
                  </a:cxn>
                  <a:cxn ang="0">
                    <a:pos x="59" y="83"/>
                  </a:cxn>
                  <a:cxn ang="0">
                    <a:pos x="59" y="127"/>
                  </a:cxn>
                  <a:cxn ang="0">
                    <a:pos x="68" y="140"/>
                  </a:cxn>
                  <a:cxn ang="0">
                    <a:pos x="81" y="127"/>
                  </a:cxn>
                  <a:cxn ang="0">
                    <a:pos x="81" y="83"/>
                  </a:cxn>
                  <a:cxn ang="0">
                    <a:pos x="127" y="83"/>
                  </a:cxn>
                  <a:cxn ang="0">
                    <a:pos x="140" y="70"/>
                  </a:cxn>
                  <a:cxn ang="0">
                    <a:pos x="127" y="57"/>
                  </a:cxn>
                </a:cxnLst>
                <a:rect l="txL" t="txT" r="txR" b="txB"/>
                <a:pathLst>
                  <a:path w="43" h="44">
                    <a:moveTo>
                      <a:pt x="39" y="18"/>
                    </a:moveTo>
                    <a:cubicBezTo>
                      <a:pt x="25" y="18"/>
                      <a:pt x="25" y="18"/>
                      <a:pt x="25" y="18"/>
                    </a:cubicBezTo>
                    <a:cubicBezTo>
                      <a:pt x="25" y="4"/>
                      <a:pt x="25" y="4"/>
                      <a:pt x="25" y="4"/>
                    </a:cubicBezTo>
                    <a:cubicBezTo>
                      <a:pt x="25" y="2"/>
                      <a:pt x="23" y="0"/>
                      <a:pt x="21" y="0"/>
                    </a:cubicBezTo>
                    <a:cubicBezTo>
                      <a:pt x="19" y="0"/>
                      <a:pt x="18" y="2"/>
                      <a:pt x="18" y="4"/>
                    </a:cubicBezTo>
                    <a:cubicBezTo>
                      <a:pt x="18" y="18"/>
                      <a:pt x="18" y="18"/>
                      <a:pt x="18" y="18"/>
                    </a:cubicBezTo>
                    <a:cubicBezTo>
                      <a:pt x="3" y="18"/>
                      <a:pt x="3" y="18"/>
                      <a:pt x="3" y="18"/>
                    </a:cubicBezTo>
                    <a:cubicBezTo>
                      <a:pt x="1" y="18"/>
                      <a:pt x="0" y="20"/>
                      <a:pt x="0" y="22"/>
                    </a:cubicBezTo>
                    <a:cubicBezTo>
                      <a:pt x="0" y="24"/>
                      <a:pt x="1" y="26"/>
                      <a:pt x="3" y="26"/>
                    </a:cubicBezTo>
                    <a:cubicBezTo>
                      <a:pt x="18" y="26"/>
                      <a:pt x="18" y="26"/>
                      <a:pt x="18" y="26"/>
                    </a:cubicBezTo>
                    <a:cubicBezTo>
                      <a:pt x="18" y="40"/>
                      <a:pt x="18" y="40"/>
                      <a:pt x="18" y="40"/>
                    </a:cubicBezTo>
                    <a:cubicBezTo>
                      <a:pt x="18" y="42"/>
                      <a:pt x="19" y="44"/>
                      <a:pt x="21" y="44"/>
                    </a:cubicBezTo>
                    <a:cubicBezTo>
                      <a:pt x="23" y="44"/>
                      <a:pt x="25" y="42"/>
                      <a:pt x="25" y="40"/>
                    </a:cubicBezTo>
                    <a:cubicBezTo>
                      <a:pt x="25" y="26"/>
                      <a:pt x="25" y="26"/>
                      <a:pt x="25" y="26"/>
                    </a:cubicBezTo>
                    <a:cubicBezTo>
                      <a:pt x="39" y="26"/>
                      <a:pt x="39" y="26"/>
                      <a:pt x="39" y="26"/>
                    </a:cubicBezTo>
                    <a:cubicBezTo>
                      <a:pt x="41" y="26"/>
                      <a:pt x="43" y="24"/>
                      <a:pt x="43" y="22"/>
                    </a:cubicBezTo>
                    <a:cubicBezTo>
                      <a:pt x="43" y="20"/>
                      <a:pt x="41" y="18"/>
                      <a:pt x="39" y="18"/>
                    </a:cubicBezTo>
                  </a:path>
                </a:pathLst>
              </a:custGeom>
              <a:solidFill>
                <a:srgbClr val="FFFFFF">
                  <a:alpha val="100000"/>
                </a:srgbClr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3077" name="MH_SubTitle_4"/>
            <p:cNvSpPr txBox="1"/>
            <p:nvPr/>
          </p:nvSpPr>
          <p:spPr>
            <a:xfrm>
              <a:off x="1574" y="0"/>
              <a:ext cx="3036" cy="998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90170" tIns="46990" rIns="90170" bIns="4699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1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b="1" dirty="0">
                  <a:solidFill>
                    <a:schemeClr val="tx2"/>
                  </a:solidFill>
                  <a:latin typeface="微软雅黑" panose="020B0503020204020204" charset="-122"/>
                  <a:ea typeface="微软雅黑" panose="020B0503020204020204" charset="-122"/>
                </a:rPr>
                <a:t>学习目标</a:t>
              </a:r>
              <a:endParaRPr lang="zh-CN" altLang="en-US" b="1" dirty="0">
                <a:solidFill>
                  <a:schemeClr val="tx2"/>
                </a:solidFill>
                <a:latin typeface="微软雅黑" panose="020B0503020204020204" charset="-122"/>
                <a:ea typeface="微软雅黑" panose="020B0503020204020204" charset="-122"/>
              </a:endParaRPr>
            </a:p>
          </p:txBody>
        </p:sp>
      </p:grpSp>
      <p:sp>
        <p:nvSpPr>
          <p:cNvPr id="11270" name="TextBox 10"/>
          <p:cNvSpPr txBox="1"/>
          <p:nvPr/>
        </p:nvSpPr>
        <p:spPr>
          <a:xfrm>
            <a:off x="200025" y="1787525"/>
            <a:ext cx="8743950" cy="3322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理解并掌握平行四边形的概念及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掌握平行四边形的定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义和对边相等、对角相等的两条性质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（重点）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根据平行四边形的性质进行简单的计算和证明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（难点）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经历“实验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猜想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验证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—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证明”的过程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发展学生的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思维水平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8" name="矩形 80"/>
          <p:cNvSpPr/>
          <p:nvPr/>
        </p:nvSpPr>
        <p:spPr>
          <a:xfrm>
            <a:off x="33338" y="-4762"/>
            <a:ext cx="1217612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FZYaoTi" pitchFamily="2" charset="-122"/>
              </a:rPr>
              <a:t>导入新课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pic>
        <p:nvPicPr>
          <p:cNvPr id="8194" name="Picture 4" descr="H:\18   20课时\卡车.png"/>
          <p:cNvPicPr>
            <a:picLocks noChangeAspect="1"/>
          </p:cNvPicPr>
          <p:nvPr/>
        </p:nvPicPr>
        <p:blipFill>
          <a:blip r:embed="rId1"/>
          <a:srcRect b="742"/>
          <a:stretch>
            <a:fillRect/>
          </a:stretch>
        </p:blipFill>
        <p:spPr>
          <a:xfrm>
            <a:off x="795338" y="4264025"/>
            <a:ext cx="3679825" cy="20970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8195" name="图片 2" descr="6608785063050238352"/>
          <p:cNvPicPr>
            <a:picLocks noChangeAspect="1"/>
          </p:cNvPicPr>
          <p:nvPr/>
        </p:nvPicPr>
        <p:blipFill>
          <a:blip r:embed="rId2"/>
          <a:srcRect b="8394"/>
          <a:stretch>
            <a:fillRect/>
          </a:stretch>
        </p:blipFill>
        <p:spPr>
          <a:xfrm>
            <a:off x="657225" y="1636713"/>
            <a:ext cx="3956050" cy="23256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7" name="图片 1"/>
          <p:cNvPicPr>
            <a:picLocks noChangeAspect="1" noChangeArrowheads="1"/>
          </p:cNvPicPr>
          <p:nvPr/>
        </p:nvPicPr>
        <p:blipFill>
          <a:blip r:embed="rId3" cstate="print"/>
          <a:srcRect b="3999"/>
          <a:stretch>
            <a:fillRect/>
          </a:stretch>
        </p:blipFill>
        <p:spPr bwMode="auto">
          <a:xfrm>
            <a:off x="4961251" y="4157980"/>
            <a:ext cx="3620770" cy="230886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20" name="平行四边形 4"/>
          <p:cNvSpPr/>
          <p:nvPr/>
        </p:nvSpPr>
        <p:spPr>
          <a:xfrm rot="-86576">
            <a:off x="6105525" y="4248150"/>
            <a:ext cx="749300" cy="992188"/>
          </a:xfrm>
          <a:prstGeom prst="parallelogram">
            <a:avLst>
              <a:gd name="adj" fmla="val 25000"/>
            </a:avLst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1800" dirty="0">
              <a:solidFill>
                <a:srgbClr val="FFFFFF"/>
              </a:solidFill>
              <a:ea typeface="微软雅黑" panose="020B0503020204020204" charset="-122"/>
            </a:endParaRPr>
          </a:p>
        </p:txBody>
      </p:sp>
      <p:pic>
        <p:nvPicPr>
          <p:cNvPr id="8198" name="图片 5" descr="200907120093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5700" y="1635125"/>
            <a:ext cx="3616325" cy="23272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9" name="平行四边形 7"/>
          <p:cNvSpPr/>
          <p:nvPr/>
        </p:nvSpPr>
        <p:spPr>
          <a:xfrm rot="-1620000">
            <a:off x="5549900" y="2690813"/>
            <a:ext cx="1384300" cy="271462"/>
          </a:xfrm>
          <a:prstGeom prst="parallelogram">
            <a:avLst>
              <a:gd name="adj" fmla="val 51091"/>
            </a:avLst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8200" name="平行四边形 8"/>
          <p:cNvSpPr/>
          <p:nvPr/>
        </p:nvSpPr>
        <p:spPr>
          <a:xfrm>
            <a:off x="2097088" y="2770188"/>
            <a:ext cx="760412" cy="423862"/>
          </a:xfrm>
          <a:prstGeom prst="parallelogram">
            <a:avLst>
              <a:gd name="adj" fmla="val 44774"/>
            </a:avLst>
          </a:prstGeom>
          <a:noFill/>
          <a:ln w="381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2" name="任意多边形 11"/>
          <p:cNvSpPr/>
          <p:nvPr/>
        </p:nvSpPr>
        <p:spPr>
          <a:xfrm>
            <a:off x="1943100" y="4832350"/>
            <a:ext cx="347663" cy="944563"/>
          </a:xfrm>
          <a:custGeom>
            <a:avLst/>
            <a:gdLst>
              <a:gd name="txL" fmla="*/ 0 w 595086"/>
              <a:gd name="txT" fmla="*/ 0 h 1088571"/>
              <a:gd name="txR" fmla="*/ 595086 w 595086"/>
              <a:gd name="txB" fmla="*/ 1088571 h 1088571"/>
            </a:gdLst>
            <a:ahLst/>
            <a:cxnLst>
              <a:cxn ang="0">
                <a:pos x="178071" y="0"/>
              </a:cxn>
              <a:cxn ang="0">
                <a:pos x="0" y="465984"/>
              </a:cxn>
              <a:cxn ang="0">
                <a:pos x="186551" y="944563"/>
              </a:cxn>
              <a:cxn ang="0">
                <a:pos x="347663" y="503767"/>
              </a:cxn>
              <a:cxn ang="0">
                <a:pos x="178071" y="0"/>
              </a:cxn>
            </a:cxnLst>
            <a:rect l="txL" t="txT" r="txR" b="txB"/>
            <a:pathLst>
              <a:path w="595086" h="1088571">
                <a:moveTo>
                  <a:pt x="304800" y="0"/>
                </a:moveTo>
                <a:lnTo>
                  <a:pt x="0" y="537028"/>
                </a:lnTo>
                <a:lnTo>
                  <a:pt x="319315" y="1088571"/>
                </a:lnTo>
                <a:lnTo>
                  <a:pt x="595086" y="580571"/>
                </a:lnTo>
                <a:lnTo>
                  <a:pt x="304800" y="0"/>
                </a:lnTo>
                <a:close/>
              </a:path>
            </a:pathLst>
          </a:custGeom>
          <a:noFill/>
          <a:ln w="3810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107" name="Text Box 5"/>
          <p:cNvSpPr txBox="1"/>
          <p:nvPr/>
        </p:nvSpPr>
        <p:spPr>
          <a:xfrm>
            <a:off x="655638" y="1069975"/>
            <a:ext cx="6762750" cy="565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观察下图，平行四边形在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生活中无处不在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108" name="圆角矩形 31"/>
          <p:cNvSpPr/>
          <p:nvPr/>
        </p:nvSpPr>
        <p:spPr>
          <a:xfrm>
            <a:off x="379413" y="525463"/>
            <a:ext cx="1825625" cy="5524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b="1" dirty="0"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情景引入</a:t>
            </a:r>
            <a:endParaRPr lang="zh-CN" altLang="zh-CN" sz="2800" b="1" dirty="0">
              <a:latin typeface="微软雅黑" panose="020B0503020204020204" charset="-122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8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8199" grpId="0" animBg="1"/>
      <p:bldP spid="820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1" cstate="print"/>
          <a:srcRect l="2750" t="8059" r="18034" b="1815"/>
          <a:stretch>
            <a:fillRect/>
          </a:stretch>
        </p:blipFill>
        <p:spPr>
          <a:xfrm>
            <a:off x="4514505" y="690864"/>
            <a:ext cx="4320480" cy="26199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任意多边形 2"/>
          <p:cNvSpPr/>
          <p:nvPr/>
        </p:nvSpPr>
        <p:spPr>
          <a:xfrm>
            <a:off x="5605463" y="1685925"/>
            <a:ext cx="441325" cy="763588"/>
          </a:xfrm>
          <a:custGeom>
            <a:avLst/>
            <a:gdLst>
              <a:gd name="txL" fmla="*/ 0 w 595086"/>
              <a:gd name="txT" fmla="*/ 0 h 1088571"/>
              <a:gd name="txR" fmla="*/ 595086 w 595086"/>
              <a:gd name="txB" fmla="*/ 1088571 h 1088571"/>
            </a:gdLst>
            <a:ahLst/>
            <a:cxnLst>
              <a:cxn ang="0">
                <a:pos x="226044" y="0"/>
              </a:cxn>
              <a:cxn ang="0">
                <a:pos x="0" y="376703"/>
              </a:cxn>
              <a:cxn ang="0">
                <a:pos x="236809" y="763588"/>
              </a:cxn>
              <a:cxn ang="0">
                <a:pos x="441325" y="407247"/>
              </a:cxn>
              <a:cxn ang="0">
                <a:pos x="226044" y="0"/>
              </a:cxn>
            </a:cxnLst>
            <a:rect l="txL" t="txT" r="txR" b="txB"/>
            <a:pathLst>
              <a:path w="595086" h="1088571">
                <a:moveTo>
                  <a:pt x="304800" y="0"/>
                </a:moveTo>
                <a:lnTo>
                  <a:pt x="0" y="537028"/>
                </a:lnTo>
                <a:lnTo>
                  <a:pt x="319315" y="1088571"/>
                </a:lnTo>
                <a:lnTo>
                  <a:pt x="595086" y="580571"/>
                </a:lnTo>
                <a:lnTo>
                  <a:pt x="304800" y="0"/>
                </a:lnTo>
                <a:close/>
              </a:path>
            </a:pathLst>
          </a:custGeom>
          <a:noFill/>
          <a:ln w="3810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19" name="图片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3554" y="703575"/>
            <a:ext cx="3958398" cy="26384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1" name="任意多边形 7"/>
          <p:cNvSpPr/>
          <p:nvPr/>
        </p:nvSpPr>
        <p:spPr>
          <a:xfrm rot="-537715">
            <a:off x="1966913" y="1636713"/>
            <a:ext cx="300037" cy="1693862"/>
          </a:xfrm>
          <a:custGeom>
            <a:avLst/>
            <a:gdLst>
              <a:gd name="txL" fmla="*/ 0 w 391886"/>
              <a:gd name="txT" fmla="*/ 0 h 2623457"/>
              <a:gd name="txR" fmla="*/ 391886 w 391886"/>
              <a:gd name="txB" fmla="*/ 2623457 h 2623457"/>
            </a:gdLst>
            <a:ahLst/>
            <a:cxnLst>
              <a:cxn ang="0">
                <a:pos x="200024" y="0"/>
              </a:cxn>
              <a:cxn ang="0">
                <a:pos x="300037" y="112455"/>
              </a:cxn>
              <a:cxn ang="0">
                <a:pos x="108346" y="1693862"/>
              </a:cxn>
              <a:cxn ang="0">
                <a:pos x="0" y="1475979"/>
              </a:cxn>
              <a:cxn ang="0">
                <a:pos x="200024" y="0"/>
              </a:cxn>
            </a:cxnLst>
            <a:rect l="txL" t="txT" r="txR" b="txB"/>
            <a:pathLst>
              <a:path w="391886" h="2623457">
                <a:moveTo>
                  <a:pt x="261257" y="0"/>
                </a:moveTo>
                <a:lnTo>
                  <a:pt x="391886" y="174171"/>
                </a:lnTo>
                <a:lnTo>
                  <a:pt x="141514" y="2623457"/>
                </a:lnTo>
                <a:lnTo>
                  <a:pt x="0" y="2286000"/>
                </a:lnTo>
                <a:lnTo>
                  <a:pt x="261257" y="0"/>
                </a:lnTo>
                <a:close/>
              </a:path>
            </a:pathLst>
          </a:custGeom>
          <a:noFill/>
          <a:ln w="38100" cap="flat" cmpd="sng">
            <a:solidFill>
              <a:srgbClr val="FF0000">
                <a:alpha val="100000"/>
              </a:srgb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9221" name="Picture 2" descr="https://timgsa.baidu.com/timg?image&amp;quality=80&amp;size=b9999_10000&amp;sec=1487674470665&amp;di=6dbb120515f3252cc1a564e173783474&amp;imgtype=0&amp;src=http%3A%2F%2Fp1.pccoo.cn%2Fes_product%2F20140221%2F20140221164949823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5750" y="3684588"/>
            <a:ext cx="3671888" cy="2614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" name="任意多边形 4"/>
          <p:cNvSpPr/>
          <p:nvPr/>
        </p:nvSpPr>
        <p:spPr>
          <a:xfrm>
            <a:off x="3054350" y="4283075"/>
            <a:ext cx="777875" cy="936625"/>
          </a:xfrm>
          <a:custGeom>
            <a:avLst/>
            <a:gdLst>
              <a:gd name="txL" fmla="*/ 0 w 595086"/>
              <a:gd name="txT" fmla="*/ 0 h 1088571"/>
              <a:gd name="txR" fmla="*/ 595086 w 595086"/>
              <a:gd name="txB" fmla="*/ 1088571 h 1088571"/>
            </a:gdLst>
            <a:ahLst/>
            <a:cxnLst>
              <a:cxn ang="0">
                <a:pos x="398424" y="0"/>
              </a:cxn>
              <a:cxn ang="0">
                <a:pos x="0" y="462068"/>
              </a:cxn>
              <a:cxn ang="0">
                <a:pos x="417397" y="936625"/>
              </a:cxn>
              <a:cxn ang="0">
                <a:pos x="777875" y="499533"/>
              </a:cxn>
              <a:cxn ang="0">
                <a:pos x="398424" y="0"/>
              </a:cxn>
            </a:cxnLst>
            <a:rect l="txL" t="txT" r="txR" b="txB"/>
            <a:pathLst>
              <a:path w="595086" h="1088571">
                <a:moveTo>
                  <a:pt x="304800" y="0"/>
                </a:moveTo>
                <a:lnTo>
                  <a:pt x="0" y="537028"/>
                </a:lnTo>
                <a:lnTo>
                  <a:pt x="319315" y="1088571"/>
                </a:lnTo>
                <a:lnTo>
                  <a:pt x="595086" y="580571"/>
                </a:lnTo>
                <a:lnTo>
                  <a:pt x="304800" y="0"/>
                </a:lnTo>
                <a:close/>
              </a:path>
            </a:pathLst>
          </a:custGeom>
          <a:noFill/>
          <a:ln w="38100" cap="flat" cmpd="sng">
            <a:solidFill>
              <a:srgbClr val="FF0000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223" name="云形标注 5"/>
          <p:cNvSpPr/>
          <p:nvPr/>
        </p:nvSpPr>
        <p:spPr>
          <a:xfrm>
            <a:off x="5883275" y="3886200"/>
            <a:ext cx="2951163" cy="1728788"/>
          </a:xfrm>
          <a:prstGeom prst="cloudCallout">
            <a:avLst>
              <a:gd name="adj1" fmla="val -63829"/>
              <a:gd name="adj2" fmla="val 3850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你还能举出其他的例子吗？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146" name="矩形 80"/>
          <p:cNvSpPr/>
          <p:nvPr/>
        </p:nvSpPr>
        <p:spPr>
          <a:xfrm>
            <a:off x="55563" y="30163"/>
            <a:ext cx="1217612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FZYaoTi" pitchFamily="2" charset="-122"/>
              </a:rPr>
              <a:t>讲授新课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grpSp>
        <p:nvGrpSpPr>
          <p:cNvPr id="6147" name="组合 6147"/>
          <p:cNvGrpSpPr/>
          <p:nvPr/>
        </p:nvGrpSpPr>
        <p:grpSpPr>
          <a:xfrm>
            <a:off x="325438" y="331788"/>
            <a:ext cx="3613150" cy="806450"/>
            <a:chOff x="0" y="0"/>
            <a:chExt cx="5693" cy="1269"/>
          </a:xfrm>
        </p:grpSpPr>
        <p:sp>
          <p:nvSpPr>
            <p:cNvPr id="6150" name="矩形 7"/>
            <p:cNvSpPr/>
            <p:nvPr/>
          </p:nvSpPr>
          <p:spPr>
            <a:xfrm>
              <a:off x="882" y="0"/>
              <a:ext cx="4560" cy="1200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1200"/>
                </a:cxn>
                <a:cxn ang="0">
                  <a:pos x="4560" y="1200"/>
                </a:cxn>
                <a:cxn ang="0">
                  <a:pos x="0" y="1200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1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6152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6153" name="文本框 6151"/>
            <p:cNvSpPr txBox="1"/>
            <p:nvPr/>
          </p:nvSpPr>
          <p:spPr>
            <a:xfrm>
              <a:off x="877" y="288"/>
              <a:ext cx="4816" cy="823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平行四边形的定义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6154" name="文本框 6152"/>
            <p:cNvSpPr txBox="1"/>
            <p:nvPr/>
          </p:nvSpPr>
          <p:spPr>
            <a:xfrm>
              <a:off x="0" y="453"/>
              <a:ext cx="872" cy="81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ea typeface="微软雅黑" panose="020B0503020204020204" charset="-122"/>
                </a:rPr>
                <a:t>一</a:t>
              </a:r>
              <a:endParaRPr lang="zh-CN" altLang="en-US" sz="280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pic>
        <p:nvPicPr>
          <p:cNvPr id="5" name="平行四边形.mp4">
            <a:hlinkClick r:id="" action="ppaction://media"/>
          </p:cNvPr>
          <p:cNvPicPr>
            <a:picLocks noRo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349250" y="1701800"/>
            <a:ext cx="8445500" cy="4705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Text Box 5"/>
          <p:cNvSpPr txBox="1"/>
          <p:nvPr/>
        </p:nvSpPr>
        <p:spPr>
          <a:xfrm>
            <a:off x="584200" y="1069975"/>
            <a:ext cx="6761163" cy="565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观看下面视频，一起来了解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平行四边形吧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video fullScrn="0">
              <p:cMediaNode>
                <p:cTn id="2" fill="hold" display="1">
                  <p:stCondLst>
                    <p:cond delay="indefinite"/>
                  </p:stCondLst>
                  <p:endCondLst>
                    <p:cond evt="onNext">
                      <p:tgtEl>
                        <p:sldTgt/>
                      </p:tgtEl>
                    </p:cond>
                    <p:cond evt="onPrev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vide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7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7"/>
          <p:cNvSpPr txBox="1"/>
          <p:nvPr/>
        </p:nvSpPr>
        <p:spPr>
          <a:xfrm>
            <a:off x="522288" y="3717925"/>
            <a:ext cx="1624012" cy="952500"/>
          </a:xfrm>
          <a:prstGeom prst="rect">
            <a:avLst/>
          </a:prstGeom>
          <a:noFill/>
          <a:ln w="9525" cap="flat" cmpd="sng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两组对边都不平行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7" name="Text Box 8"/>
          <p:cNvSpPr txBox="1"/>
          <p:nvPr/>
        </p:nvSpPr>
        <p:spPr>
          <a:xfrm>
            <a:off x="2916238" y="3644900"/>
            <a:ext cx="2690812" cy="1168400"/>
          </a:xfrm>
          <a:prstGeom prst="rect">
            <a:avLst/>
          </a:prstGeom>
          <a:noFill/>
          <a:ln w="9525" cap="flat" cmpd="sng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一组对边平行，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一组对边不平行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8" name="AutoShape 13"/>
          <p:cNvSpPr/>
          <p:nvPr/>
        </p:nvSpPr>
        <p:spPr>
          <a:xfrm>
            <a:off x="1225550" y="3014663"/>
            <a:ext cx="381000" cy="533400"/>
          </a:xfrm>
          <a:prstGeom prst="downArrow">
            <a:avLst>
              <a:gd name="adj1" fmla="val 50000"/>
              <a:gd name="adj2" fmla="val 35000"/>
            </a:avLst>
          </a:prstGeom>
          <a:gradFill rotWithShape="0">
            <a:gsLst>
              <a:gs pos="0">
                <a:schemeClr val="tx2"/>
              </a:gs>
              <a:gs pos="100000">
                <a:schemeClr val="folHlink"/>
              </a:gs>
            </a:gsLst>
            <a:lin ang="5400000" scaled="1"/>
            <a:tileRect/>
          </a:gra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69" name="AutoShape 14"/>
          <p:cNvSpPr/>
          <p:nvPr/>
        </p:nvSpPr>
        <p:spPr>
          <a:xfrm>
            <a:off x="4071938" y="2911475"/>
            <a:ext cx="381000" cy="533400"/>
          </a:xfrm>
          <a:prstGeom prst="downArrow">
            <a:avLst>
              <a:gd name="adj1" fmla="val 50000"/>
              <a:gd name="adj2" fmla="val 35000"/>
            </a:avLst>
          </a:prstGeom>
          <a:gradFill rotWithShape="0">
            <a:gsLst>
              <a:gs pos="0">
                <a:schemeClr val="tx2"/>
              </a:gs>
              <a:gs pos="100000">
                <a:schemeClr val="folHlink"/>
              </a:gs>
            </a:gsLst>
            <a:lin ang="5400000" scaled="1"/>
            <a:tileRect/>
          </a:gra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70" name="AutoShape 15"/>
          <p:cNvSpPr/>
          <p:nvPr/>
        </p:nvSpPr>
        <p:spPr>
          <a:xfrm>
            <a:off x="7067550" y="2911475"/>
            <a:ext cx="381000" cy="533400"/>
          </a:xfrm>
          <a:prstGeom prst="downArrow">
            <a:avLst>
              <a:gd name="adj1" fmla="val 50000"/>
              <a:gd name="adj2" fmla="val 35000"/>
            </a:avLst>
          </a:prstGeom>
          <a:gradFill rotWithShape="0">
            <a:gsLst>
              <a:gs pos="0">
                <a:schemeClr val="tx2"/>
              </a:gs>
              <a:gs pos="100000">
                <a:schemeClr val="folHlink"/>
              </a:gs>
            </a:gsLst>
            <a:lin ang="5400000" scaled="1"/>
            <a:tileRect/>
          </a:gradFill>
          <a:ln w="9525" cap="flat" cmpd="sng">
            <a:solidFill>
              <a:schemeClr val="accent2"/>
            </a:solidFill>
            <a:prstDash val="solid"/>
            <a:miter/>
            <a:headEnd type="none" w="med" len="med"/>
            <a:tailEnd type="none" w="med" len="med"/>
          </a:ln>
        </p:spPr>
        <p:txBody>
          <a:bodyPr vert="eaVert"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271" name="Text Box 9"/>
          <p:cNvSpPr txBox="1"/>
          <p:nvPr/>
        </p:nvSpPr>
        <p:spPr>
          <a:xfrm>
            <a:off x="6421438" y="3717925"/>
            <a:ext cx="1801812" cy="952500"/>
          </a:xfrm>
          <a:prstGeom prst="rect">
            <a:avLst/>
          </a:prstGeom>
          <a:noFill/>
          <a:ln w="9525" cap="flat" cmpd="sng">
            <a:solidFill>
              <a:srgbClr val="A5002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两组对边分别平行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176" name="Rectangle 21"/>
          <p:cNvSpPr/>
          <p:nvPr/>
        </p:nvSpPr>
        <p:spPr>
          <a:xfrm>
            <a:off x="438150" y="730250"/>
            <a:ext cx="8534400" cy="431800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观察图形，说出下列图形边的位置有什么特征？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7177" name="Group 34"/>
          <p:cNvGrpSpPr/>
          <p:nvPr/>
        </p:nvGrpSpPr>
        <p:grpSpPr>
          <a:xfrm>
            <a:off x="623888" y="1774825"/>
            <a:ext cx="1584325" cy="936625"/>
            <a:chOff x="0" y="0"/>
            <a:chExt cx="998" cy="590"/>
          </a:xfrm>
        </p:grpSpPr>
        <p:sp>
          <p:nvSpPr>
            <p:cNvPr id="7181" name="Line 30"/>
            <p:cNvSpPr/>
            <p:nvPr/>
          </p:nvSpPr>
          <p:spPr>
            <a:xfrm>
              <a:off x="0" y="0"/>
              <a:ext cx="227" cy="454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2" name="Line 31"/>
            <p:cNvSpPr/>
            <p:nvPr/>
          </p:nvSpPr>
          <p:spPr>
            <a:xfrm flipV="1">
              <a:off x="0" y="0"/>
              <a:ext cx="998" cy="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3" name="Line 32"/>
            <p:cNvSpPr/>
            <p:nvPr/>
          </p:nvSpPr>
          <p:spPr>
            <a:xfrm flipH="1">
              <a:off x="771" y="0"/>
              <a:ext cx="227" cy="590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7184" name="Line 33"/>
            <p:cNvSpPr/>
            <p:nvPr/>
          </p:nvSpPr>
          <p:spPr>
            <a:xfrm>
              <a:off x="227" y="454"/>
              <a:ext cx="544" cy="136"/>
            </a:xfrm>
            <a:prstGeom prst="line">
              <a:avLst/>
            </a:prstGeom>
            <a:ln w="381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7178" name="AutoShape 35"/>
          <p:cNvSpPr/>
          <p:nvPr/>
        </p:nvSpPr>
        <p:spPr>
          <a:xfrm rot="10800000">
            <a:off x="3470275" y="1773238"/>
            <a:ext cx="1728788" cy="936625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5400" y="21600"/>
              </a:cxn>
              <a:cxn ang="0">
                <a:pos x="16200" y="21600"/>
              </a:cxn>
              <a:cxn ang="0">
                <a:pos x="21600" y="0"/>
              </a:cxn>
            </a:cxnLst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38100" cap="flat" cmpd="sng">
            <a:solidFill>
              <a:srgbClr val="FF00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283" name="AutoShape 36"/>
          <p:cNvSpPr/>
          <p:nvPr/>
        </p:nvSpPr>
        <p:spPr>
          <a:xfrm>
            <a:off x="6262688" y="1701800"/>
            <a:ext cx="2303463" cy="1081088"/>
          </a:xfrm>
          <a:prstGeom prst="parallelogram">
            <a:avLst>
              <a:gd name="adj" fmla="val 53267"/>
            </a:avLst>
          </a:prstGeom>
          <a:noFill/>
          <a:ln w="3810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>
                  <a:srgbClr val="000000"/>
                </a:outerShdw>
              </a:effectLst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279" name="Rectangle 21"/>
          <p:cNvSpPr/>
          <p:nvPr/>
        </p:nvSpPr>
        <p:spPr>
          <a:xfrm>
            <a:off x="493713" y="5449888"/>
            <a:ext cx="8178800" cy="430212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问题</a:t>
            </a:r>
            <a:r>
              <a:rPr lang="en-US" altLang="zh-CN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你们还记得我们以前对平行四边形的定义吗？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1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ldLvl="0" animBg="1"/>
      <p:bldP spid="11267" grpId="0" bldLvl="0" animBg="1"/>
      <p:bldP spid="11268" grpId="0" bldLvl="0" animBg="1"/>
      <p:bldP spid="11269" grpId="0" bldLvl="0" animBg="1"/>
      <p:bldP spid="11270" grpId="0" bldLvl="0" animBg="1"/>
      <p:bldP spid="11271" grpId="0" bldLvl="0" animBg="1"/>
      <p:bldP spid="1127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0594" name="Text Box 2"/>
          <p:cNvSpPr txBox="1"/>
          <p:nvPr/>
        </p:nvSpPr>
        <p:spPr>
          <a:xfrm>
            <a:off x="1460500" y="1257300"/>
            <a:ext cx="7162800" cy="592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9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两组对边分别平行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的四边形叫做平行四边形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0595" name="Text Box 3"/>
          <p:cNvSpPr txBox="1"/>
          <p:nvPr/>
        </p:nvSpPr>
        <p:spPr>
          <a:xfrm>
            <a:off x="368300" y="1814513"/>
            <a:ext cx="8494713" cy="1125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平行四边形用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“      ”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表示，如图，平行四边形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记作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en-US" altLang="zh-CN" sz="2800" i="1" dirty="0">
                <a:solidFill>
                  <a:srgbClr val="FF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要注意字母顺序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).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0596" name="AutoShape 4"/>
          <p:cNvSpPr/>
          <p:nvPr/>
        </p:nvSpPr>
        <p:spPr>
          <a:xfrm>
            <a:off x="3098800" y="2039938"/>
            <a:ext cx="422275" cy="215900"/>
          </a:xfrm>
          <a:prstGeom prst="parallelogram">
            <a:avLst>
              <a:gd name="adj" fmla="val 48897"/>
            </a:avLst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52425" y="1111250"/>
            <a:ext cx="1260475" cy="738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定义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AutoShape 4"/>
          <p:cNvSpPr/>
          <p:nvPr/>
        </p:nvSpPr>
        <p:spPr>
          <a:xfrm>
            <a:off x="1630363" y="2551113"/>
            <a:ext cx="422275" cy="215900"/>
          </a:xfrm>
          <a:prstGeom prst="parallelogram">
            <a:avLst>
              <a:gd name="adj" fmla="val 48897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" name="组合 28"/>
          <p:cNvGrpSpPr/>
          <p:nvPr/>
        </p:nvGrpSpPr>
        <p:grpSpPr>
          <a:xfrm>
            <a:off x="2867025" y="2873375"/>
            <a:ext cx="3571875" cy="2117725"/>
            <a:chOff x="-36830" y="1537018"/>
            <a:chExt cx="3573145" cy="2118042"/>
          </a:xfrm>
        </p:grpSpPr>
        <p:sp>
          <p:nvSpPr>
            <p:cNvPr id="8207" name="AutoShape 8"/>
            <p:cNvSpPr/>
            <p:nvPr/>
          </p:nvSpPr>
          <p:spPr>
            <a:xfrm>
              <a:off x="330200" y="1825625"/>
              <a:ext cx="2809875" cy="1511300"/>
            </a:xfrm>
            <a:prstGeom prst="parallelogram">
              <a:avLst>
                <a:gd name="adj" fmla="val 46481"/>
              </a:avLst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8208" name="Text Box 9"/>
            <p:cNvSpPr txBox="1"/>
            <p:nvPr/>
          </p:nvSpPr>
          <p:spPr>
            <a:xfrm>
              <a:off x="593408" y="1537018"/>
              <a:ext cx="439420" cy="5219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8209" name="Text Box 10"/>
            <p:cNvSpPr txBox="1"/>
            <p:nvPr/>
          </p:nvSpPr>
          <p:spPr>
            <a:xfrm>
              <a:off x="-36830" y="3133090"/>
              <a:ext cx="420370" cy="52197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8210" name="Text Box 11"/>
            <p:cNvSpPr txBox="1"/>
            <p:nvPr/>
          </p:nvSpPr>
          <p:spPr>
            <a:xfrm>
              <a:off x="3117215" y="1553845"/>
              <a:ext cx="419100" cy="5219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8211" name="Text Box 12"/>
            <p:cNvSpPr txBox="1"/>
            <p:nvPr/>
          </p:nvSpPr>
          <p:spPr>
            <a:xfrm>
              <a:off x="2419985" y="3096895"/>
              <a:ext cx="403225" cy="52197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cxnSp>
        <p:nvCxnSpPr>
          <p:cNvPr id="9" name="直接连接符 8"/>
          <p:cNvCxnSpPr/>
          <p:nvPr/>
        </p:nvCxnSpPr>
        <p:spPr>
          <a:xfrm flipV="1">
            <a:off x="3225800" y="4652963"/>
            <a:ext cx="2138363" cy="19050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0" name="直接连接符 9"/>
          <p:cNvCxnSpPr/>
          <p:nvPr/>
        </p:nvCxnSpPr>
        <p:spPr>
          <a:xfrm>
            <a:off x="3929063" y="3163888"/>
            <a:ext cx="2136775" cy="17462"/>
          </a:xfrm>
          <a:prstGeom prst="line">
            <a:avLst/>
          </a:prstGeom>
          <a:ln w="38100" cap="flat" cmpd="sng">
            <a:solidFill>
              <a:srgbClr val="FF33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1" name="直接连接符 10"/>
          <p:cNvCxnSpPr>
            <a:stCxn id="8208" idx="3"/>
          </p:cNvCxnSpPr>
          <p:nvPr/>
        </p:nvCxnSpPr>
        <p:spPr>
          <a:xfrm flipH="1">
            <a:off x="3257550" y="3135313"/>
            <a:ext cx="679450" cy="1557337"/>
          </a:xfrm>
          <a:prstGeom prst="line">
            <a:avLst/>
          </a:prstGeom>
          <a:ln w="38100" cap="flat" cmpd="sng">
            <a:solidFill>
              <a:srgbClr val="00CC00"/>
            </a:solidFill>
            <a:prstDash val="solid"/>
            <a:headEnd type="none" w="med" len="med"/>
            <a:tailEnd type="none" w="med" len="med"/>
          </a:ln>
        </p:spPr>
      </p:cxnSp>
      <p:cxnSp>
        <p:nvCxnSpPr>
          <p:cNvPr id="12" name="直接连接符 11"/>
          <p:cNvCxnSpPr>
            <a:stCxn id="8208" idx="3"/>
          </p:cNvCxnSpPr>
          <p:nvPr/>
        </p:nvCxnSpPr>
        <p:spPr>
          <a:xfrm flipH="1">
            <a:off x="5356225" y="3181350"/>
            <a:ext cx="687388" cy="1487488"/>
          </a:xfrm>
          <a:prstGeom prst="line">
            <a:avLst/>
          </a:prstGeom>
          <a:ln w="38100" cap="flat" cmpd="sng">
            <a:solidFill>
              <a:srgbClr val="00CC00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9" name="圆角矩形 31"/>
          <p:cNvSpPr/>
          <p:nvPr/>
        </p:nvSpPr>
        <p:spPr>
          <a:xfrm>
            <a:off x="446088" y="668338"/>
            <a:ext cx="1768475" cy="528637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归纳总结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7" name="Text Box 2"/>
          <p:cNvSpPr txBox="1"/>
          <p:nvPr/>
        </p:nvSpPr>
        <p:spPr>
          <a:xfrm>
            <a:off x="652463" y="4991100"/>
            <a:ext cx="1851025" cy="5921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9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语言表述：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Text Box 2"/>
          <p:cNvSpPr txBox="1"/>
          <p:nvPr/>
        </p:nvSpPr>
        <p:spPr>
          <a:xfrm>
            <a:off x="2403475" y="4991100"/>
            <a:ext cx="5951538" cy="1092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ts val="39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ts val="39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0594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10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7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8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charRg st="14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8">
                                            <p:txEl>
                                              <p:charRg st="14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charRg st="14" end="3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18">
                                            <p:txEl>
                                              <p:charRg st="14" end="3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build="allAtOnce"/>
      <p:bldP spid="110595" grpId="0"/>
      <p:bldP spid="110596" grpId="0" bldLvl="0" animBg="1"/>
      <p:bldP spid="26" grpId="0"/>
      <p:bldP spid="2" grpId="0" bldLvl="0" animBg="1"/>
      <p:bldP spid="19" grpId="0" bldLvl="0" animBg="1"/>
      <p:bldP spid="17" grpId="0" build="allAtOnce"/>
      <p:bldP spid="18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文本框 1"/>
          <p:cNvSpPr txBox="1"/>
          <p:nvPr/>
        </p:nvSpPr>
        <p:spPr>
          <a:xfrm>
            <a:off x="366713" y="1077913"/>
            <a:ext cx="8410575" cy="112553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GH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∥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EF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，图中的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平行四边形有多少个？将它们表示出来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9219" name="组合 46090"/>
          <p:cNvGrpSpPr/>
          <p:nvPr/>
        </p:nvGrpSpPr>
        <p:grpSpPr>
          <a:xfrm>
            <a:off x="368300" y="2203450"/>
            <a:ext cx="2908300" cy="2060575"/>
            <a:chOff x="-118" y="-165"/>
            <a:chExt cx="2324" cy="1583"/>
          </a:xfrm>
        </p:grpSpPr>
        <p:sp>
          <p:nvSpPr>
            <p:cNvPr id="9239" name="平行四边形 46091"/>
            <p:cNvSpPr/>
            <p:nvPr/>
          </p:nvSpPr>
          <p:spPr>
            <a:xfrm>
              <a:off x="136" y="186"/>
              <a:ext cx="1842" cy="871"/>
            </a:xfrm>
            <a:prstGeom prst="parallelogram">
              <a:avLst>
                <a:gd name="adj" fmla="val 62484"/>
              </a:avLst>
            </a:prstGeom>
            <a:noFill/>
            <a:ln w="1905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40" name="矩形 46092"/>
            <p:cNvSpPr/>
            <p:nvPr/>
          </p:nvSpPr>
          <p:spPr>
            <a:xfrm>
              <a:off x="1855" y="-161"/>
              <a:ext cx="351" cy="4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41" name="矩形 46093"/>
            <p:cNvSpPr/>
            <p:nvPr/>
          </p:nvSpPr>
          <p:spPr>
            <a:xfrm>
              <a:off x="464" y="-161"/>
              <a:ext cx="336" cy="4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42" name="矩形 46094"/>
            <p:cNvSpPr/>
            <p:nvPr/>
          </p:nvSpPr>
          <p:spPr>
            <a:xfrm>
              <a:off x="-118" y="1017"/>
              <a:ext cx="336" cy="4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43" name="矩形 46095"/>
            <p:cNvSpPr/>
            <p:nvPr/>
          </p:nvSpPr>
          <p:spPr>
            <a:xfrm>
              <a:off x="1258" y="1001"/>
              <a:ext cx="351" cy="4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44" name="直接连接符 46096"/>
            <p:cNvSpPr/>
            <p:nvPr/>
          </p:nvSpPr>
          <p:spPr>
            <a:xfrm>
              <a:off x="449" y="567"/>
              <a:ext cx="1274" cy="0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5" name="直接连接符 46097"/>
            <p:cNvSpPr/>
            <p:nvPr/>
          </p:nvSpPr>
          <p:spPr>
            <a:xfrm flipH="1">
              <a:off x="629" y="187"/>
              <a:ext cx="543" cy="869"/>
            </a:xfrm>
            <a:prstGeom prst="line">
              <a:avLst/>
            </a:prstGeom>
            <a:ln w="190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9246" name="矩形 46098"/>
            <p:cNvSpPr/>
            <p:nvPr/>
          </p:nvSpPr>
          <p:spPr>
            <a:xfrm>
              <a:off x="460" y="1001"/>
              <a:ext cx="351" cy="4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H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47" name="矩形 46099"/>
            <p:cNvSpPr/>
            <p:nvPr/>
          </p:nvSpPr>
          <p:spPr>
            <a:xfrm>
              <a:off x="976" y="-165"/>
              <a:ext cx="367" cy="4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G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48" name="矩形 46100"/>
            <p:cNvSpPr/>
            <p:nvPr/>
          </p:nvSpPr>
          <p:spPr>
            <a:xfrm>
              <a:off x="1721" y="402"/>
              <a:ext cx="320" cy="4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9249" name="矩形 46101"/>
            <p:cNvSpPr/>
            <p:nvPr/>
          </p:nvSpPr>
          <p:spPr>
            <a:xfrm>
              <a:off x="114" y="276"/>
              <a:ext cx="336" cy="40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9220" name="圆角矩形 31"/>
          <p:cNvSpPr/>
          <p:nvPr/>
        </p:nvSpPr>
        <p:spPr>
          <a:xfrm>
            <a:off x="492125" y="603250"/>
            <a:ext cx="1703388" cy="5270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典例精析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4351" name="文本框 2"/>
          <p:cNvSpPr txBox="1"/>
          <p:nvPr/>
        </p:nvSpPr>
        <p:spPr>
          <a:xfrm>
            <a:off x="3371850" y="2100263"/>
            <a:ext cx="5295900" cy="26749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解：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GH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∥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    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∥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EF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∥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根据平行四边形的定义可以判定图中共有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9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个平行四边形，即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AEKG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ABHG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AEFD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GKFD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4352" name="AutoShape 4"/>
          <p:cNvSpPr/>
          <p:nvPr/>
        </p:nvSpPr>
        <p:spPr>
          <a:xfrm>
            <a:off x="3178175" y="4392613"/>
            <a:ext cx="300038" cy="163512"/>
          </a:xfrm>
          <a:prstGeom prst="parallelogram">
            <a:avLst>
              <a:gd name="adj" fmla="val 49026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9223" name="矩形 4"/>
          <p:cNvSpPr/>
          <p:nvPr/>
        </p:nvSpPr>
        <p:spPr>
          <a:xfrm>
            <a:off x="1577975" y="3048000"/>
            <a:ext cx="41910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K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54" name="文本框 5"/>
          <p:cNvSpPr txBox="1"/>
          <p:nvPr/>
        </p:nvSpPr>
        <p:spPr>
          <a:xfrm>
            <a:off x="407988" y="4683125"/>
            <a:ext cx="8369300" cy="6080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BEKH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CHKF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BEFC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 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CDGH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  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4355" name="AutoShape 4"/>
          <p:cNvSpPr/>
          <p:nvPr/>
        </p:nvSpPr>
        <p:spPr>
          <a:xfrm>
            <a:off x="4559300" y="4392613"/>
            <a:ext cx="282575" cy="163512"/>
          </a:xfrm>
          <a:prstGeom prst="parallelogram">
            <a:avLst>
              <a:gd name="adj" fmla="val 49179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56" name="AutoShape 4"/>
          <p:cNvSpPr/>
          <p:nvPr/>
        </p:nvSpPr>
        <p:spPr>
          <a:xfrm>
            <a:off x="5880100" y="4392613"/>
            <a:ext cx="282575" cy="163512"/>
          </a:xfrm>
          <a:prstGeom prst="parallelogram">
            <a:avLst>
              <a:gd name="adj" fmla="val 49179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57" name="AutoShape 4"/>
          <p:cNvSpPr/>
          <p:nvPr/>
        </p:nvSpPr>
        <p:spPr>
          <a:xfrm>
            <a:off x="7197725" y="4392613"/>
            <a:ext cx="282575" cy="163512"/>
          </a:xfrm>
          <a:prstGeom prst="parallelogram">
            <a:avLst>
              <a:gd name="adj" fmla="val 49179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58" name="AutoShape 4"/>
          <p:cNvSpPr/>
          <p:nvPr/>
        </p:nvSpPr>
        <p:spPr>
          <a:xfrm>
            <a:off x="492125" y="4973638"/>
            <a:ext cx="282575" cy="165100"/>
          </a:xfrm>
          <a:prstGeom prst="parallelogram">
            <a:avLst>
              <a:gd name="adj" fmla="val 48706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59" name="AutoShape 4"/>
          <p:cNvSpPr/>
          <p:nvPr/>
        </p:nvSpPr>
        <p:spPr>
          <a:xfrm>
            <a:off x="1839913" y="4957763"/>
            <a:ext cx="282575" cy="163512"/>
          </a:xfrm>
          <a:prstGeom prst="parallelogram">
            <a:avLst>
              <a:gd name="adj" fmla="val 49179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60" name="AutoShape 4"/>
          <p:cNvSpPr/>
          <p:nvPr/>
        </p:nvSpPr>
        <p:spPr>
          <a:xfrm>
            <a:off x="3186113" y="4940300"/>
            <a:ext cx="282575" cy="165100"/>
          </a:xfrm>
          <a:prstGeom prst="parallelogram">
            <a:avLst>
              <a:gd name="adj" fmla="val 48706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61" name="AutoShape 4"/>
          <p:cNvSpPr/>
          <p:nvPr/>
        </p:nvSpPr>
        <p:spPr>
          <a:xfrm>
            <a:off x="4460875" y="4924425"/>
            <a:ext cx="282575" cy="165100"/>
          </a:xfrm>
          <a:prstGeom prst="parallelogram">
            <a:avLst>
              <a:gd name="adj" fmla="val 48706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62" name="AutoShape 4"/>
          <p:cNvSpPr/>
          <p:nvPr/>
        </p:nvSpPr>
        <p:spPr>
          <a:xfrm>
            <a:off x="5880100" y="4908550"/>
            <a:ext cx="282575" cy="163513"/>
          </a:xfrm>
          <a:prstGeom prst="parallelogram">
            <a:avLst>
              <a:gd name="adj" fmla="val 49179"/>
            </a:avLst>
          </a:prstGeom>
          <a:noFill/>
          <a:ln w="19050" cap="flat" cmpd="sng">
            <a:solidFill>
              <a:srgbClr val="FF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solidFill>
                <a:srgbClr val="0000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63" name="矩形 58"/>
          <p:cNvSpPr/>
          <p:nvPr/>
        </p:nvSpPr>
        <p:spPr>
          <a:xfrm>
            <a:off x="396875" y="5292725"/>
            <a:ext cx="8602663" cy="1141413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CC0066"/>
            </a:solidFill>
            <a:prstDash val="sysDash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用定义判定平行四边形，即看四边形两组对边是否分别平行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" name="组合 38"/>
          <p:cNvGrpSpPr/>
          <p:nvPr/>
        </p:nvGrpSpPr>
        <p:grpSpPr>
          <a:xfrm>
            <a:off x="468313" y="5327650"/>
            <a:ext cx="1109662" cy="596900"/>
            <a:chOff x="579589" y="5301208"/>
            <a:chExt cx="874033" cy="648072"/>
          </a:xfrm>
        </p:grpSpPr>
        <p:grpSp>
          <p:nvGrpSpPr>
            <p:cNvPr id="9235" name="组合 35"/>
            <p:cNvGrpSpPr/>
            <p:nvPr/>
          </p:nvGrpSpPr>
          <p:grpSpPr>
            <a:xfrm>
              <a:off x="611560" y="5301208"/>
              <a:ext cx="648072" cy="648072"/>
              <a:chOff x="467544" y="5318792"/>
              <a:chExt cx="648072" cy="648072"/>
            </a:xfrm>
          </p:grpSpPr>
          <p:sp>
            <p:nvSpPr>
              <p:cNvPr id="9237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9238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6"/>
                </a:srgbClr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9236" name="TextBox 55"/>
            <p:cNvSpPr txBox="1"/>
            <p:nvPr/>
          </p:nvSpPr>
          <p:spPr>
            <a:xfrm>
              <a:off x="579589" y="5364570"/>
              <a:ext cx="874033" cy="5661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E9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归纳</a:t>
              </a:r>
              <a:endParaRPr lang="zh-CN" altLang="en-US" sz="2800" b="1" dirty="0">
                <a:solidFill>
                  <a:srgbClr val="FFFFE9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51">
                                            <p:txEl>
                                              <p:charRg st="0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charRg st="16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351">
                                            <p:txEl>
                                              <p:charRg st="16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charRg st="40" end="6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4351">
                                            <p:txEl>
                                              <p:charRg st="40" end="6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1">
                                            <p:txEl>
                                              <p:charRg st="69" end="10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14351">
                                            <p:txEl>
                                              <p:charRg st="69" end="10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43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43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43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143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43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14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43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43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43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4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4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52" grpId="0" animBg="1"/>
      <p:bldP spid="14354" grpId="0"/>
      <p:bldP spid="14355" grpId="0" animBg="1"/>
      <p:bldP spid="14356" grpId="0" animBg="1"/>
      <p:bldP spid="14357" grpId="0" animBg="1"/>
      <p:bldP spid="14358" grpId="0" animBg="1"/>
      <p:bldP spid="14359" grpId="0" animBg="1"/>
      <p:bldP spid="14360" grpId="0" animBg="1"/>
      <p:bldP spid="14361" grpId="0" animBg="1"/>
      <p:bldP spid="14362" grpId="0" animBg="1"/>
      <p:bldP spid="1436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Text Box 2"/>
          <p:cNvSpPr txBox="1"/>
          <p:nvPr/>
        </p:nvSpPr>
        <p:spPr>
          <a:xfrm>
            <a:off x="731838" y="1223963"/>
            <a:ext cx="6913562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你能从以下图形中找出平行四边形吗？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Group 15"/>
          <p:cNvGrpSpPr/>
          <p:nvPr/>
        </p:nvGrpSpPr>
        <p:grpSpPr>
          <a:xfrm>
            <a:off x="6227763" y="5803900"/>
            <a:ext cx="649287" cy="503238"/>
            <a:chOff x="2290" y="1752"/>
            <a:chExt cx="409" cy="317"/>
          </a:xfrm>
        </p:grpSpPr>
        <p:sp>
          <p:nvSpPr>
            <p:cNvPr id="4" name="Line 13"/>
            <p:cNvSpPr>
              <a:spLocks noChangeShapeType="1"/>
            </p:cNvSpPr>
            <p:nvPr/>
          </p:nvSpPr>
          <p:spPr bwMode="auto">
            <a:xfrm>
              <a:off x="2290" y="1888"/>
              <a:ext cx="91" cy="18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" name="Line 14"/>
            <p:cNvSpPr>
              <a:spLocks noChangeShapeType="1"/>
            </p:cNvSpPr>
            <p:nvPr/>
          </p:nvSpPr>
          <p:spPr bwMode="auto">
            <a:xfrm flipV="1">
              <a:off x="2381" y="1752"/>
              <a:ext cx="318" cy="31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3" name="Group 16"/>
          <p:cNvGrpSpPr/>
          <p:nvPr/>
        </p:nvGrpSpPr>
        <p:grpSpPr>
          <a:xfrm>
            <a:off x="4572000" y="3427413"/>
            <a:ext cx="649288" cy="503237"/>
            <a:chOff x="2290" y="1752"/>
            <a:chExt cx="409" cy="317"/>
          </a:xfrm>
        </p:grpSpPr>
        <p:sp>
          <p:nvSpPr>
            <p:cNvPr id="6" name="Line 17"/>
            <p:cNvSpPr>
              <a:spLocks noChangeShapeType="1"/>
            </p:cNvSpPr>
            <p:nvPr/>
          </p:nvSpPr>
          <p:spPr bwMode="auto">
            <a:xfrm>
              <a:off x="2290" y="1888"/>
              <a:ext cx="91" cy="18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7" name="Line 18"/>
            <p:cNvSpPr>
              <a:spLocks noChangeShapeType="1"/>
            </p:cNvSpPr>
            <p:nvPr/>
          </p:nvSpPr>
          <p:spPr bwMode="auto">
            <a:xfrm flipV="1">
              <a:off x="2381" y="1752"/>
              <a:ext cx="318" cy="317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</a:ln>
          </p:spPr>
          <p:txBody>
            <a:bodyPr>
              <a:spAutoFit/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28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0245" name="Rectangle 29"/>
          <p:cNvSpPr/>
          <p:nvPr/>
        </p:nvSpPr>
        <p:spPr>
          <a:xfrm>
            <a:off x="4462463" y="3251200"/>
            <a:ext cx="649287" cy="430213"/>
          </a:xfrm>
          <a:prstGeom prst="rect">
            <a:avLst/>
          </a:prstGeom>
          <a:noFill/>
          <a:ln w="38100">
            <a:noFill/>
          </a:ln>
        </p:spPr>
        <p:txBody>
          <a:bodyPr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6" name="Rectangle 34"/>
          <p:cNvSpPr/>
          <p:nvPr/>
        </p:nvSpPr>
        <p:spPr>
          <a:xfrm>
            <a:off x="6978650" y="3282950"/>
            <a:ext cx="414338" cy="43021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(3)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7" name="AutoShape 36"/>
          <p:cNvSpPr/>
          <p:nvPr/>
        </p:nvSpPr>
        <p:spPr>
          <a:xfrm>
            <a:off x="6961188" y="1825625"/>
            <a:ext cx="620712" cy="1042988"/>
          </a:xfrm>
          <a:prstGeom prst="triangle">
            <a:avLst>
              <a:gd name="adj" fmla="val 50000"/>
            </a:avLst>
          </a:prstGeom>
          <a:noFill/>
          <a:ln w="1905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8" name="AutoShape 38"/>
          <p:cNvSpPr/>
          <p:nvPr/>
        </p:nvSpPr>
        <p:spPr>
          <a:xfrm rot="1865896">
            <a:off x="1547813" y="4237038"/>
            <a:ext cx="1728787" cy="684212"/>
          </a:xfrm>
          <a:prstGeom prst="pentagon">
            <a:avLst/>
          </a:prstGeom>
          <a:noFill/>
          <a:ln w="1905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9" name="AutoShape 39"/>
          <p:cNvSpPr/>
          <p:nvPr/>
        </p:nvSpPr>
        <p:spPr>
          <a:xfrm>
            <a:off x="4545013" y="1955800"/>
            <a:ext cx="915987" cy="1001713"/>
          </a:xfrm>
          <a:prstGeom prst="parallelogram">
            <a:avLst>
              <a:gd name="adj" fmla="val 53269"/>
            </a:avLst>
          </a:prstGeom>
          <a:noFill/>
          <a:ln w="1905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0" name="AutoShape 40"/>
          <p:cNvSpPr/>
          <p:nvPr/>
        </p:nvSpPr>
        <p:spPr>
          <a:xfrm>
            <a:off x="1476375" y="1916113"/>
            <a:ext cx="1944688" cy="1223962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0" y="0"/>
              </a:cxn>
              <a:cxn ang="0">
                <a:pos x="486172" y="1223962"/>
              </a:cxn>
              <a:cxn ang="0">
                <a:pos x="1458516" y="1223962"/>
              </a:cxn>
              <a:cxn ang="0">
                <a:pos x="1944688" y="0"/>
              </a:cxn>
            </a:cxnLst>
            <a:rect l="txL" t="txT" r="txR" b="txB"/>
            <a:pathLst>
              <a:path w="21600" h="21600">
                <a:moveTo>
                  <a:pt x="0" y="0"/>
                </a:moveTo>
                <a:lnTo>
                  <a:pt x="5400" y="21600"/>
                </a:lnTo>
                <a:lnTo>
                  <a:pt x="16200" y="21600"/>
                </a:lnTo>
                <a:lnTo>
                  <a:pt x="21600" y="0"/>
                </a:lnTo>
                <a:lnTo>
                  <a:pt x="0" y="0"/>
                </a:lnTo>
                <a:close/>
              </a:path>
            </a:pathLst>
          </a:custGeom>
          <a:noFill/>
          <a:ln w="19050" cap="sq" cmpd="sng">
            <a:solidFill>
              <a:schemeClr val="tx1">
                <a:alpha val="100000"/>
              </a:scheme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251" name="Rectangle 41"/>
          <p:cNvSpPr/>
          <p:nvPr/>
        </p:nvSpPr>
        <p:spPr>
          <a:xfrm>
            <a:off x="5754688" y="4384675"/>
            <a:ext cx="1436687" cy="522288"/>
          </a:xfrm>
          <a:prstGeom prst="rect">
            <a:avLst/>
          </a:prstGeom>
          <a:noFill/>
          <a:ln w="19050" cap="sq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2" name="Rectangle 42"/>
          <p:cNvSpPr/>
          <p:nvPr/>
        </p:nvSpPr>
        <p:spPr>
          <a:xfrm>
            <a:off x="2124075" y="3211513"/>
            <a:ext cx="479425" cy="430212"/>
          </a:xfrm>
          <a:prstGeom prst="rect">
            <a:avLst/>
          </a:prstGeom>
          <a:noFill/>
          <a:ln w="38100">
            <a:noFill/>
          </a:ln>
        </p:spPr>
        <p:txBody>
          <a:bodyPr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3" name="Rectangle 43"/>
          <p:cNvSpPr/>
          <p:nvPr/>
        </p:nvSpPr>
        <p:spPr>
          <a:xfrm>
            <a:off x="2205038" y="5467350"/>
            <a:ext cx="414337" cy="430213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(4)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4" name="Rectangle 44"/>
          <p:cNvSpPr/>
          <p:nvPr/>
        </p:nvSpPr>
        <p:spPr>
          <a:xfrm>
            <a:off x="6267450" y="5573713"/>
            <a:ext cx="412750" cy="430212"/>
          </a:xfrm>
          <a:prstGeom prst="rect">
            <a:avLst/>
          </a:prstGeom>
          <a:noFill/>
          <a:ln w="9525">
            <a:noFill/>
          </a:ln>
        </p:spPr>
        <p:txBody>
          <a:bodyPr wrap="none" lIns="0" tIns="0" rIns="0" bIns="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(5)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5" name="圆角矩形 31"/>
          <p:cNvSpPr/>
          <p:nvPr/>
        </p:nvSpPr>
        <p:spPr>
          <a:xfrm>
            <a:off x="587375" y="554038"/>
            <a:ext cx="142557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sym typeface="微软雅黑" panose="020B0503020204020204" charset="-122"/>
              </a:rPr>
              <a:t>练一练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Text Box 5"/>
          <p:cNvSpPr txBox="1"/>
          <p:nvPr/>
        </p:nvSpPr>
        <p:spPr>
          <a:xfrm>
            <a:off x="363538" y="1481138"/>
            <a:ext cx="8174037" cy="522287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根据平行四边形的定义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请画一个平行四边形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       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7" name="Line 19"/>
          <p:cNvSpPr/>
          <p:nvPr/>
        </p:nvSpPr>
        <p:spPr>
          <a:xfrm>
            <a:off x="2562225" y="3844925"/>
            <a:ext cx="3429000" cy="0"/>
          </a:xfrm>
          <a:prstGeom prst="line">
            <a:avLst/>
          </a:prstGeom>
          <a:ln w="28575" cap="sq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</p:sp>
      <p:pic>
        <p:nvPicPr>
          <p:cNvPr id="12308" name="Picture 20" descr="等腰三角板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186"/>
          <a:stretch>
            <a:fillRect/>
          </a:stretch>
        </p:blipFill>
        <p:spPr>
          <a:xfrm rot="60000">
            <a:off x="3354388" y="3840163"/>
            <a:ext cx="3048000" cy="15192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09" name="Line 21"/>
          <p:cNvSpPr/>
          <p:nvPr/>
        </p:nvSpPr>
        <p:spPr>
          <a:xfrm>
            <a:off x="2392363" y="2933700"/>
            <a:ext cx="4114800" cy="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11270" name="Rectangle 26"/>
          <p:cNvSpPr/>
          <p:nvPr/>
        </p:nvSpPr>
        <p:spPr>
          <a:xfrm rot="8100000">
            <a:off x="3136900" y="1960563"/>
            <a:ext cx="533400" cy="4495800"/>
          </a:xfrm>
          <a:prstGeom prst="rect">
            <a:avLst/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 rot="10800000"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11271" name="Rectangle 26"/>
          <p:cNvSpPr/>
          <p:nvPr/>
        </p:nvSpPr>
        <p:spPr>
          <a:xfrm rot="5400000">
            <a:off x="4459288" y="417513"/>
            <a:ext cx="533400" cy="4495800"/>
          </a:xfrm>
          <a:prstGeom prst="rect">
            <a:avLst/>
          </a:prstGeom>
          <a:solidFill>
            <a:schemeClr val="accent1"/>
          </a:solidFill>
          <a:ln w="12700" cap="sq" cmpd="sng">
            <a:solidFill>
              <a:schemeClr val="tx1"/>
            </a:solidFill>
            <a:prstDash val="solid"/>
            <a:bevel/>
            <a:headEnd type="none" w="med" len="med"/>
            <a:tailEnd type="none" w="med" len="med"/>
          </a:ln>
        </p:spPr>
        <p:txBody>
          <a:bodyPr rot="10800000"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1800" dirty="0"/>
          </a:p>
        </p:txBody>
      </p:sp>
      <p:sp>
        <p:nvSpPr>
          <p:cNvPr id="6" name="Line 21"/>
          <p:cNvSpPr/>
          <p:nvPr/>
        </p:nvSpPr>
        <p:spPr>
          <a:xfrm rot="-2880000">
            <a:off x="3770313" y="3476625"/>
            <a:ext cx="2393950" cy="76200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7" name="Line 21"/>
          <p:cNvSpPr/>
          <p:nvPr/>
        </p:nvSpPr>
        <p:spPr>
          <a:xfrm rot="-2880000">
            <a:off x="2025650" y="3457575"/>
            <a:ext cx="2419350" cy="92075"/>
          </a:xfrm>
          <a:prstGeom prst="line">
            <a:avLst/>
          </a:prstGeom>
          <a:ln w="38100" cap="flat" cmpd="sng">
            <a:solidFill>
              <a:srgbClr val="FF0000"/>
            </a:solidFill>
            <a:prstDash val="solid"/>
            <a:bevel/>
            <a:headEnd type="none" w="med" len="med"/>
            <a:tailEnd type="none" w="med" len="med"/>
          </a:ln>
        </p:spPr>
      </p:sp>
      <p:sp>
        <p:nvSpPr>
          <p:cNvPr id="46093" name="矩形 46092"/>
          <p:cNvSpPr/>
          <p:nvPr/>
        </p:nvSpPr>
        <p:spPr>
          <a:xfrm>
            <a:off x="5349875" y="2925763"/>
            <a:ext cx="4381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4" name="矩形 46093"/>
          <p:cNvSpPr/>
          <p:nvPr/>
        </p:nvSpPr>
        <p:spPr>
          <a:xfrm>
            <a:off x="3105150" y="2854325"/>
            <a:ext cx="42068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5" name="矩形 46094"/>
          <p:cNvSpPr/>
          <p:nvPr/>
        </p:nvSpPr>
        <p:spPr>
          <a:xfrm>
            <a:off x="2808288" y="3813175"/>
            <a:ext cx="42068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6096" name="矩形 46095"/>
          <p:cNvSpPr/>
          <p:nvPr/>
        </p:nvSpPr>
        <p:spPr>
          <a:xfrm>
            <a:off x="4530725" y="3792538"/>
            <a:ext cx="4381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1278" name="组合 6147"/>
          <p:cNvGrpSpPr/>
          <p:nvPr/>
        </p:nvGrpSpPr>
        <p:grpSpPr>
          <a:xfrm>
            <a:off x="396875" y="474663"/>
            <a:ext cx="5006975" cy="836612"/>
            <a:chOff x="0" y="0"/>
            <a:chExt cx="7887" cy="1316"/>
          </a:xfrm>
        </p:grpSpPr>
        <p:sp>
          <p:nvSpPr>
            <p:cNvPr id="11279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1200"/>
                </a:cxn>
                <a:cxn ang="0">
                  <a:pos x="2634" y="1200"/>
                </a:cxn>
                <a:cxn ang="0">
                  <a:pos x="0" y="120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80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1281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11282" name="文本框 6151"/>
            <p:cNvSpPr txBox="1"/>
            <p:nvPr/>
          </p:nvSpPr>
          <p:spPr>
            <a:xfrm>
              <a:off x="877" y="431"/>
              <a:ext cx="7010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平行四边形的边、角的特征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11283" name="文本框 6152"/>
            <p:cNvSpPr txBox="1"/>
            <p:nvPr/>
          </p:nvSpPr>
          <p:spPr>
            <a:xfrm>
              <a:off x="0" y="453"/>
              <a:ext cx="872" cy="86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ea typeface="微软雅黑" panose="020B0503020204020204" charset="-122"/>
                </a:rPr>
                <a:t>二</a:t>
              </a:r>
              <a:endParaRPr lang="zh-CN" altLang="en-US" sz="280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12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4.62428E-6 L -0.09583 -0.13295 " pathEditMode="relative" rAng="0" ptsTypes="AA">
                                      <p:cBhvr>
                                        <p:cTn id="23" dur="3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00" y="-61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8" dur="1000"/>
                                        <p:tgtEl>
                                          <p:spTgt spid="123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2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9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78472 -0.136111 L -0.285486 -0.138981 " pathEditMode="relative" rAng="0" ptsTypes="">
                                      <p:cBhvr>
                                        <p:cTn id="53" dur="2000" fill="hold"/>
                                        <p:tgtEl>
                                          <p:spTgt spid="123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0" y="-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8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460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500"/>
                                        <p:tgtEl>
                                          <p:spTgt spid="460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9" dur="500"/>
                                        <p:tgtEl>
                                          <p:spTgt spid="460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460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0" grpId="0" bldLvl="0" animBg="1"/>
      <p:bldP spid="11270" grpId="1" bldLvl="0" animBg="1"/>
      <p:bldP spid="11271" grpId="0" bldLvl="0" animBg="1"/>
      <p:bldP spid="11271" grpId="1" bldLvl="0" animBg="1"/>
      <p:bldP spid="46093" grpId="0"/>
      <p:bldP spid="46094" grpId="0"/>
      <p:bldP spid="46095" grpId="0"/>
      <p:bldP spid="4609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2290" name="组合 15362"/>
          <p:cNvGrpSpPr/>
          <p:nvPr/>
        </p:nvGrpSpPr>
        <p:grpSpPr>
          <a:xfrm>
            <a:off x="2989263" y="2632075"/>
            <a:ext cx="3386137" cy="1152525"/>
            <a:chOff x="2154" y="709"/>
            <a:chExt cx="2133" cy="726"/>
          </a:xfrm>
        </p:grpSpPr>
        <p:sp>
          <p:nvSpPr>
            <p:cNvPr id="12305" name="直接连接符 15363"/>
            <p:cNvSpPr/>
            <p:nvPr/>
          </p:nvSpPr>
          <p:spPr>
            <a:xfrm>
              <a:off x="2608" y="709"/>
              <a:ext cx="167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6" name="直接连接符 15364"/>
            <p:cNvSpPr/>
            <p:nvPr/>
          </p:nvSpPr>
          <p:spPr>
            <a:xfrm flipH="1">
              <a:off x="3833" y="709"/>
              <a:ext cx="454" cy="72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7" name="直接连接符 15365"/>
            <p:cNvSpPr/>
            <p:nvPr/>
          </p:nvSpPr>
          <p:spPr>
            <a:xfrm>
              <a:off x="2154" y="1434"/>
              <a:ext cx="167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2308" name="直接连接符 15366"/>
            <p:cNvSpPr/>
            <p:nvPr/>
          </p:nvSpPr>
          <p:spPr>
            <a:xfrm flipH="1">
              <a:off x="2154" y="709"/>
              <a:ext cx="454" cy="72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2291" name="文本框 15367"/>
          <p:cNvSpPr txBox="1"/>
          <p:nvPr/>
        </p:nvSpPr>
        <p:spPr>
          <a:xfrm>
            <a:off x="2628900" y="3695700"/>
            <a:ext cx="7921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2" name="文本框 15368"/>
          <p:cNvSpPr txBox="1"/>
          <p:nvPr/>
        </p:nvSpPr>
        <p:spPr>
          <a:xfrm>
            <a:off x="5654675" y="3640138"/>
            <a:ext cx="57626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3" name="文本框 15369"/>
          <p:cNvSpPr txBox="1"/>
          <p:nvPr/>
        </p:nvSpPr>
        <p:spPr>
          <a:xfrm>
            <a:off x="6302375" y="2271713"/>
            <a:ext cx="72072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4" name="文本框 15370"/>
          <p:cNvSpPr txBox="1"/>
          <p:nvPr/>
        </p:nvSpPr>
        <p:spPr>
          <a:xfrm>
            <a:off x="3349625" y="2271713"/>
            <a:ext cx="6477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295" name="直接连接符 15371"/>
          <p:cNvSpPr/>
          <p:nvPr/>
        </p:nvSpPr>
        <p:spPr>
          <a:xfrm>
            <a:off x="3709988" y="2632075"/>
            <a:ext cx="2665412" cy="0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6" name="直接连接符 15372"/>
          <p:cNvSpPr/>
          <p:nvPr/>
        </p:nvSpPr>
        <p:spPr>
          <a:xfrm>
            <a:off x="2989263" y="3783013"/>
            <a:ext cx="2665412" cy="0"/>
          </a:xfrm>
          <a:prstGeom prst="line">
            <a:avLst/>
          </a:prstGeom>
          <a:ln w="19050" cap="flat" cmpd="sng">
            <a:solidFill>
              <a:srgbClr val="0000FF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7" name="直接连接符 15373"/>
          <p:cNvSpPr/>
          <p:nvPr/>
        </p:nvSpPr>
        <p:spPr>
          <a:xfrm flipH="1">
            <a:off x="2989263" y="2632075"/>
            <a:ext cx="720725" cy="1150938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12298" name="直接连接符 15374"/>
          <p:cNvSpPr/>
          <p:nvPr/>
        </p:nvSpPr>
        <p:spPr>
          <a:xfrm flipH="1">
            <a:off x="5654675" y="2632075"/>
            <a:ext cx="720725" cy="1150938"/>
          </a:xfrm>
          <a:prstGeom prst="line">
            <a:avLst/>
          </a:prstGeom>
          <a:ln w="1905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</p:sp>
      <p:pic>
        <p:nvPicPr>
          <p:cNvPr id="2" name="Picture 20" descr="等腰三角板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186"/>
          <a:stretch>
            <a:fillRect/>
          </a:stretch>
        </p:blipFill>
        <p:spPr>
          <a:xfrm>
            <a:off x="2571750" y="3776663"/>
            <a:ext cx="4048125" cy="15160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" name="Picture 20" descr="等腰三角板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186"/>
          <a:stretch>
            <a:fillRect/>
          </a:stretch>
        </p:blipFill>
        <p:spPr>
          <a:xfrm>
            <a:off x="3271838" y="2620963"/>
            <a:ext cx="4049712" cy="151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Picture 20" descr="等腰三角板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186"/>
          <a:stretch>
            <a:fillRect/>
          </a:stretch>
        </p:blipFill>
        <p:spPr>
          <a:xfrm rot="7380000">
            <a:off x="188913" y="2817813"/>
            <a:ext cx="4048125" cy="15144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" name="Picture 20" descr="等腰三角板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186"/>
          <a:stretch>
            <a:fillRect/>
          </a:stretch>
        </p:blipFill>
        <p:spPr>
          <a:xfrm rot="7320000">
            <a:off x="2881313" y="2824163"/>
            <a:ext cx="4048125" cy="15144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303" name="文本框 13"/>
          <p:cNvSpPr txBox="1"/>
          <p:nvPr/>
        </p:nvSpPr>
        <p:spPr>
          <a:xfrm>
            <a:off x="277813" y="652463"/>
            <a:ext cx="8689975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活动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请用尺子等工具度量你手中平行四边形的四条边，并记录下数据，你能发现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之间的数量关系吗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?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27" name="文本框 14"/>
          <p:cNvSpPr txBox="1"/>
          <p:nvPr/>
        </p:nvSpPr>
        <p:spPr>
          <a:xfrm>
            <a:off x="1927225" y="5768975"/>
            <a:ext cx="3597275" cy="565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测得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14" name="组合 15362"/>
          <p:cNvGrpSpPr/>
          <p:nvPr/>
        </p:nvGrpSpPr>
        <p:grpSpPr>
          <a:xfrm>
            <a:off x="2989263" y="2560638"/>
            <a:ext cx="3386137" cy="1152525"/>
            <a:chOff x="2154" y="709"/>
            <a:chExt cx="2133" cy="726"/>
          </a:xfrm>
        </p:grpSpPr>
        <p:sp>
          <p:nvSpPr>
            <p:cNvPr id="13332" name="直接连接符 15363"/>
            <p:cNvSpPr/>
            <p:nvPr/>
          </p:nvSpPr>
          <p:spPr>
            <a:xfrm>
              <a:off x="2608" y="709"/>
              <a:ext cx="167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3" name="直接连接符 15364"/>
            <p:cNvSpPr/>
            <p:nvPr/>
          </p:nvSpPr>
          <p:spPr>
            <a:xfrm flipH="1">
              <a:off x="3833" y="709"/>
              <a:ext cx="454" cy="72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4" name="直接连接符 15365"/>
            <p:cNvSpPr/>
            <p:nvPr/>
          </p:nvSpPr>
          <p:spPr>
            <a:xfrm>
              <a:off x="2154" y="1434"/>
              <a:ext cx="1679" cy="0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3335" name="直接连接符 15366"/>
            <p:cNvSpPr/>
            <p:nvPr/>
          </p:nvSpPr>
          <p:spPr>
            <a:xfrm flipH="1">
              <a:off x="2154" y="709"/>
              <a:ext cx="454" cy="726"/>
            </a:xfrm>
            <a:prstGeom prst="line">
              <a:avLst/>
            </a:prstGeom>
            <a:ln w="3810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</p:grpSp>
      <p:sp>
        <p:nvSpPr>
          <p:cNvPr id="13315" name="文本框 15367"/>
          <p:cNvSpPr txBox="1"/>
          <p:nvPr/>
        </p:nvSpPr>
        <p:spPr>
          <a:xfrm>
            <a:off x="2628900" y="3624263"/>
            <a:ext cx="79216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6" name="文本框 15368"/>
          <p:cNvSpPr txBox="1"/>
          <p:nvPr/>
        </p:nvSpPr>
        <p:spPr>
          <a:xfrm>
            <a:off x="5654675" y="3568700"/>
            <a:ext cx="57626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7" name="文本框 15369"/>
          <p:cNvSpPr txBox="1"/>
          <p:nvPr/>
        </p:nvSpPr>
        <p:spPr>
          <a:xfrm>
            <a:off x="6302375" y="2200275"/>
            <a:ext cx="7207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8" name="文本框 15370"/>
          <p:cNvSpPr txBox="1"/>
          <p:nvPr/>
        </p:nvSpPr>
        <p:spPr>
          <a:xfrm>
            <a:off x="3349625" y="2200275"/>
            <a:ext cx="6477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319" name="PubPieSlice"/>
          <p:cNvSpPr>
            <a:spLocks noEditPoints="1"/>
          </p:cNvSpPr>
          <p:nvPr/>
        </p:nvSpPr>
        <p:spPr>
          <a:xfrm rot="-1716628">
            <a:off x="2557463" y="3135313"/>
            <a:ext cx="887412" cy="1096962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850642" y="767112"/>
              </a:cxn>
              <a:cxn ang="0">
                <a:pos x="887412" y="548532"/>
              </a:cxn>
              <a:cxn ang="0">
                <a:pos x="848793" y="324366"/>
              </a:cxn>
              <a:cxn ang="0">
                <a:pos x="443706" y="548481"/>
              </a:cxn>
            </a:cxnLst>
            <a:rect l="txL" t="txT" r="txR" b="txB"/>
            <a:pathLst>
              <a:path w="21600" h="21600">
                <a:moveTo>
                  <a:pt x="20705" y="15105"/>
                </a:moveTo>
                <a:cubicBezTo>
                  <a:pt x="21282" y="13788"/>
                  <a:pt x="21600" y="12332"/>
                  <a:pt x="21600" y="10801"/>
                </a:cubicBezTo>
                <a:cubicBezTo>
                  <a:pt x="21600" y="9229"/>
                  <a:pt x="21264" y="7735"/>
                  <a:pt x="20660" y="6387"/>
                </a:cubicBezTo>
                <a:lnTo>
                  <a:pt x="10800" y="10800"/>
                </a:lnTo>
                <a:lnTo>
                  <a:pt x="20705" y="15105"/>
                </a:lnTo>
                <a:close/>
              </a:path>
            </a:pathLst>
          </a:custGeom>
          <a:solidFill>
            <a:srgbClr val="FFFF00">
              <a:alpha val="74117"/>
            </a:srgbClr>
          </a:solidFill>
          <a:ln w="22225" cap="flat" cmpd="sng">
            <a:solidFill>
              <a:srgbClr val="FFCC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20" name="PubPieSlice"/>
          <p:cNvSpPr>
            <a:spLocks noEditPoints="1"/>
          </p:cNvSpPr>
          <p:nvPr/>
        </p:nvSpPr>
        <p:spPr>
          <a:xfrm rot="-1716628" flipH="1" flipV="1">
            <a:off x="5900738" y="2025650"/>
            <a:ext cx="887412" cy="1096963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850642" y="767112"/>
              </a:cxn>
              <a:cxn ang="0">
                <a:pos x="887412" y="548532"/>
              </a:cxn>
              <a:cxn ang="0">
                <a:pos x="848793" y="324366"/>
              </a:cxn>
              <a:cxn ang="0">
                <a:pos x="443706" y="548482"/>
              </a:cxn>
            </a:cxnLst>
            <a:rect l="txL" t="txT" r="txR" b="txB"/>
            <a:pathLst>
              <a:path w="21600" h="21600">
                <a:moveTo>
                  <a:pt x="20705" y="15105"/>
                </a:moveTo>
                <a:cubicBezTo>
                  <a:pt x="21282" y="13788"/>
                  <a:pt x="21600" y="12332"/>
                  <a:pt x="21600" y="10801"/>
                </a:cubicBezTo>
                <a:cubicBezTo>
                  <a:pt x="21600" y="9229"/>
                  <a:pt x="21264" y="7735"/>
                  <a:pt x="20660" y="6387"/>
                </a:cubicBezTo>
                <a:lnTo>
                  <a:pt x="10800" y="10800"/>
                </a:lnTo>
                <a:lnTo>
                  <a:pt x="20705" y="15105"/>
                </a:lnTo>
                <a:close/>
              </a:path>
            </a:pathLst>
          </a:custGeom>
          <a:solidFill>
            <a:srgbClr val="FFFF00">
              <a:alpha val="74117"/>
            </a:srgbClr>
          </a:solidFill>
          <a:ln w="22225" cap="flat" cmpd="sng">
            <a:solidFill>
              <a:srgbClr val="FFCC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21" name="PubPieSlice"/>
          <p:cNvSpPr>
            <a:spLocks noEditPoints="1"/>
          </p:cNvSpPr>
          <p:nvPr/>
        </p:nvSpPr>
        <p:spPr>
          <a:xfrm>
            <a:off x="3386138" y="2263775"/>
            <a:ext cx="684212" cy="6477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155246" y="595134"/>
              </a:cxn>
              <a:cxn ang="0">
                <a:pos x="342106" y="647730"/>
              </a:cxn>
              <a:cxn ang="0">
                <a:pos x="684180" y="328858"/>
              </a:cxn>
              <a:cxn ang="0">
                <a:pos x="342106" y="323850"/>
              </a:cxn>
            </a:cxnLst>
            <a:rect l="txL" t="txT" r="txR" b="txB"/>
            <a:pathLst>
              <a:path w="21600" h="21600">
                <a:moveTo>
                  <a:pt x="4901" y="19847"/>
                </a:moveTo>
                <a:cubicBezTo>
                  <a:pt x="6596" y="20957"/>
                  <a:pt x="8623" y="21601"/>
                  <a:pt x="10800" y="21601"/>
                </a:cubicBezTo>
                <a:cubicBezTo>
                  <a:pt x="16709" y="21601"/>
                  <a:pt x="21510" y="16855"/>
                  <a:pt x="21599" y="10967"/>
                </a:cubicBezTo>
                <a:lnTo>
                  <a:pt x="10800" y="10800"/>
                </a:lnTo>
                <a:lnTo>
                  <a:pt x="4901" y="19847"/>
                </a:lnTo>
                <a:close/>
              </a:path>
            </a:pathLst>
          </a:custGeom>
          <a:solidFill>
            <a:srgbClr val="00FF00">
              <a:alpha val="74117"/>
            </a:srgbClr>
          </a:solidFill>
          <a:ln w="25400" cap="flat" cmpd="sng">
            <a:solidFill>
              <a:srgbClr val="0080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3322" name="PubPieSlice"/>
          <p:cNvSpPr>
            <a:spLocks noEditPoints="1"/>
          </p:cNvSpPr>
          <p:nvPr/>
        </p:nvSpPr>
        <p:spPr>
          <a:xfrm rot="-3519677" flipV="1">
            <a:off x="5346700" y="3368675"/>
            <a:ext cx="682625" cy="6477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154886" y="595134"/>
              </a:cxn>
              <a:cxn ang="0">
                <a:pos x="341313" y="647730"/>
              </a:cxn>
              <a:cxn ang="0">
                <a:pos x="682593" y="328858"/>
              </a:cxn>
              <a:cxn ang="0">
                <a:pos x="341313" y="323850"/>
              </a:cxn>
            </a:cxnLst>
            <a:rect l="txL" t="txT" r="txR" b="txB"/>
            <a:pathLst>
              <a:path w="21600" h="21600">
                <a:moveTo>
                  <a:pt x="4901" y="19847"/>
                </a:moveTo>
                <a:cubicBezTo>
                  <a:pt x="6596" y="20957"/>
                  <a:pt x="8623" y="21601"/>
                  <a:pt x="10800" y="21601"/>
                </a:cubicBezTo>
                <a:cubicBezTo>
                  <a:pt x="16709" y="21601"/>
                  <a:pt x="21510" y="16855"/>
                  <a:pt x="21599" y="10967"/>
                </a:cubicBezTo>
                <a:lnTo>
                  <a:pt x="10800" y="10800"/>
                </a:lnTo>
                <a:lnTo>
                  <a:pt x="4901" y="19847"/>
                </a:lnTo>
                <a:close/>
              </a:path>
            </a:pathLst>
          </a:custGeom>
          <a:solidFill>
            <a:srgbClr val="00FF00">
              <a:alpha val="74117"/>
            </a:srgbClr>
          </a:solidFill>
          <a:ln w="25400" cap="flat" cmpd="sng">
            <a:solidFill>
              <a:srgbClr val="0080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pic>
        <p:nvPicPr>
          <p:cNvPr id="61448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74763" y="1985963"/>
            <a:ext cx="3452812" cy="1874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0800000">
            <a:off x="4618038" y="2428875"/>
            <a:ext cx="3452812" cy="18748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29063" y="1992313"/>
            <a:ext cx="3452812" cy="18748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Picture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 rot="10800000">
            <a:off x="1957388" y="2420938"/>
            <a:ext cx="3452812" cy="18748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50" name="文本框 14"/>
          <p:cNvSpPr txBox="1"/>
          <p:nvPr/>
        </p:nvSpPr>
        <p:spPr>
          <a:xfrm>
            <a:off x="1423988" y="4303713"/>
            <a:ext cx="4268787" cy="565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测得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3328" name="文本框 13"/>
          <p:cNvSpPr txBox="1"/>
          <p:nvPr/>
        </p:nvSpPr>
        <p:spPr>
          <a:xfrm>
            <a:off x="428625" y="428625"/>
            <a:ext cx="8499475" cy="16414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活动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请用量角器等工具度量你手中平行四边形的四个角，并记录下数据，你能发现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与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与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∠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之间的数量关系吗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?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452" name="Text Box 14"/>
          <p:cNvSpPr txBox="1"/>
          <p:nvPr/>
        </p:nvSpPr>
        <p:spPr>
          <a:xfrm>
            <a:off x="722313" y="5302250"/>
            <a:ext cx="7986712" cy="1041400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猜想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平行四边形的两组对边，两组对角有什么数量关系？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53" name="文本框 7"/>
          <p:cNvSpPr txBox="1"/>
          <p:nvPr/>
        </p:nvSpPr>
        <p:spPr>
          <a:xfrm>
            <a:off x="2982913" y="5875338"/>
            <a:ext cx="4894262" cy="5651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两组对边及两组对角分别相等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18454" name="云形标注 8"/>
          <p:cNvSpPr/>
          <p:nvPr/>
        </p:nvSpPr>
        <p:spPr>
          <a:xfrm>
            <a:off x="5797550" y="4090988"/>
            <a:ext cx="3130550" cy="1300162"/>
          </a:xfrm>
          <a:prstGeom prst="cloudCallout">
            <a:avLst>
              <a:gd name="adj1" fmla="val -61764"/>
              <a:gd name="adj2" fmla="val 61977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黑体" panose="02010609060101010101" pitchFamily="49" charset="-122"/>
                <a:ea typeface="黑体" panose="02010609060101010101" pitchFamily="49" charset="-122"/>
              </a:rPr>
              <a:t>怎样证明这个猜想呢？</a:t>
            </a:r>
            <a:endParaRPr lang="zh-CN" altLang="en-US" sz="2800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1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18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50" grpId="0"/>
      <p:bldP spid="18452" grpId="0"/>
      <p:bldP spid="18453" grpId="0"/>
      <p:bldP spid="1845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Text Box 13"/>
          <p:cNvSpPr txBox="1"/>
          <p:nvPr/>
        </p:nvSpPr>
        <p:spPr>
          <a:xfrm>
            <a:off x="576263" y="1897063"/>
            <a:ext cx="7262812" cy="47418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证明：如图，连接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AD∥BC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∴∠1=∠2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，∠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3=∠4.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是△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和△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CDA</a:t>
            </a: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的公共边，</a:t>
            </a:r>
            <a:endParaRPr lang="zh-CN" altLang="en-US" sz="2800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∴ 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AD=BC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AB=CD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ADC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∠1+∠4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=∠2+∠3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BCD.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grpSp>
        <p:nvGrpSpPr>
          <p:cNvPr id="14339" name="组合 14"/>
          <p:cNvGrpSpPr/>
          <p:nvPr/>
        </p:nvGrpSpPr>
        <p:grpSpPr>
          <a:xfrm>
            <a:off x="5854700" y="2259013"/>
            <a:ext cx="3122613" cy="1589087"/>
            <a:chOff x="5257800" y="4433888"/>
            <a:chExt cx="3122223" cy="1588669"/>
          </a:xfrm>
        </p:grpSpPr>
        <p:sp>
          <p:nvSpPr>
            <p:cNvPr id="14351" name="AutoShape 11"/>
            <p:cNvSpPr/>
            <p:nvPr/>
          </p:nvSpPr>
          <p:spPr>
            <a:xfrm>
              <a:off x="5638800" y="4724400"/>
              <a:ext cx="2362200" cy="1066800"/>
            </a:xfrm>
            <a:prstGeom prst="parallelogram">
              <a:avLst>
                <a:gd name="adj" fmla="val 55357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/>
            </a:p>
          </p:txBody>
        </p:sp>
        <p:sp>
          <p:nvSpPr>
            <p:cNvPr id="14352" name="Text Box 12"/>
            <p:cNvSpPr txBox="1"/>
            <p:nvPr/>
          </p:nvSpPr>
          <p:spPr>
            <a:xfrm>
              <a:off x="5807075" y="4440555"/>
              <a:ext cx="399985" cy="521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53" name="Text Box 13"/>
            <p:cNvSpPr txBox="1"/>
            <p:nvPr/>
          </p:nvSpPr>
          <p:spPr>
            <a:xfrm>
              <a:off x="5257800" y="5500688"/>
              <a:ext cx="399985" cy="521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54" name="Text Box 14"/>
            <p:cNvSpPr txBox="1"/>
            <p:nvPr/>
          </p:nvSpPr>
          <p:spPr>
            <a:xfrm>
              <a:off x="7479018" y="5496229"/>
              <a:ext cx="420302" cy="521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4355" name="Text Box 15"/>
            <p:cNvSpPr txBox="1"/>
            <p:nvPr/>
          </p:nvSpPr>
          <p:spPr>
            <a:xfrm>
              <a:off x="7940675" y="4433888"/>
              <a:ext cx="439348" cy="521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cxnSp>
        <p:nvCxnSpPr>
          <p:cNvPr id="6" name="直接连接符 5"/>
          <p:cNvCxnSpPr/>
          <p:nvPr/>
        </p:nvCxnSpPr>
        <p:spPr>
          <a:xfrm>
            <a:off x="6831013" y="2552700"/>
            <a:ext cx="1177925" cy="1028700"/>
          </a:xfrm>
          <a:prstGeom prst="line">
            <a:avLst/>
          </a:prstGeom>
          <a:ln w="19050" cap="flat" cmpd="sng">
            <a:solidFill>
              <a:srgbClr val="FF0000"/>
            </a:solidFill>
            <a:prstDash val="sysDash"/>
            <a:headEnd type="none" w="med" len="med"/>
            <a:tailEnd type="none" w="med" len="med"/>
          </a:ln>
        </p:spPr>
      </p:cxnSp>
      <p:sp>
        <p:nvSpPr>
          <p:cNvPr id="8" name="弧形 7"/>
          <p:cNvSpPr/>
          <p:nvPr/>
        </p:nvSpPr>
        <p:spPr>
          <a:xfrm rot="-2460000">
            <a:off x="7829550" y="3444875"/>
            <a:ext cx="287338" cy="196850"/>
          </a:xfrm>
          <a:custGeom>
            <a:avLst/>
            <a:gdLst>
              <a:gd name="txL" fmla="*/ 0 w 287655"/>
              <a:gd name="txT" fmla="*/ 0 h 197485"/>
              <a:gd name="txR" fmla="*/ 287655 w 287655"/>
              <a:gd name="txB" fmla="*/ 197485 h 197485"/>
            </a:gdLst>
            <a:ahLst/>
            <a:cxnLst>
              <a:cxn ang="0">
                <a:pos x="143669" y="0"/>
              </a:cxn>
              <a:cxn ang="0">
                <a:pos x="287337" y="98425"/>
              </a:cxn>
              <a:cxn ang="0">
                <a:pos x="143669" y="98425"/>
              </a:cxn>
              <a:cxn ang="0">
                <a:pos x="143669" y="0"/>
              </a:cxn>
              <a:cxn ang="0">
                <a:pos x="287337" y="98425"/>
              </a:cxn>
            </a:cxnLst>
            <a:rect l="txL" t="txT" r="txR" b="txB"/>
            <a:pathLst>
              <a:path w="287655" h="197485" stroke="0">
                <a:moveTo>
                  <a:pt x="143827" y="0"/>
                </a:moveTo>
                <a:cubicBezTo>
                  <a:pt x="223260" y="0"/>
                  <a:pt x="287654" y="44208"/>
                  <a:pt x="287654" y="98742"/>
                </a:cubicBezTo>
                <a:lnTo>
                  <a:pt x="143827" y="98742"/>
                </a:lnTo>
                <a:lnTo>
                  <a:pt x="143827" y="0"/>
                </a:lnTo>
                <a:close/>
              </a:path>
              <a:path w="287655" h="197485" fill="none">
                <a:moveTo>
                  <a:pt x="143827" y="0"/>
                </a:moveTo>
                <a:cubicBezTo>
                  <a:pt x="223260" y="0"/>
                  <a:pt x="287654" y="44208"/>
                  <a:pt x="287654" y="98742"/>
                </a:cubicBezTo>
              </a:path>
            </a:pathLst>
          </a:custGeom>
          <a:solidFill>
            <a:schemeClr val="accent1">
              <a:alpha val="100000"/>
            </a:schemeClr>
          </a:solidFill>
          <a:ln w="19050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9" name="弧形 8"/>
          <p:cNvSpPr/>
          <p:nvPr/>
        </p:nvSpPr>
        <p:spPr>
          <a:xfrm rot="-5700000">
            <a:off x="7740650" y="3498850"/>
            <a:ext cx="287338" cy="198438"/>
          </a:xfrm>
          <a:custGeom>
            <a:avLst/>
            <a:gdLst>
              <a:gd name="txL" fmla="*/ 0 w 287655"/>
              <a:gd name="txT" fmla="*/ 0 h 197485"/>
              <a:gd name="txR" fmla="*/ 287655 w 287655"/>
              <a:gd name="txB" fmla="*/ 197485 h 197485"/>
            </a:gdLst>
            <a:ahLst/>
            <a:cxnLst>
              <a:cxn ang="0">
                <a:pos x="143669" y="0"/>
              </a:cxn>
              <a:cxn ang="0">
                <a:pos x="287337" y="99218"/>
              </a:cxn>
              <a:cxn ang="0">
                <a:pos x="143669" y="99218"/>
              </a:cxn>
              <a:cxn ang="0">
                <a:pos x="143669" y="0"/>
              </a:cxn>
              <a:cxn ang="0">
                <a:pos x="287337" y="99218"/>
              </a:cxn>
            </a:cxnLst>
            <a:rect l="txL" t="txT" r="txR" b="txB"/>
            <a:pathLst>
              <a:path w="287655" h="197485" stroke="0">
                <a:moveTo>
                  <a:pt x="143827" y="0"/>
                </a:moveTo>
                <a:cubicBezTo>
                  <a:pt x="223260" y="0"/>
                  <a:pt x="287654" y="44208"/>
                  <a:pt x="287654" y="98742"/>
                </a:cubicBezTo>
                <a:lnTo>
                  <a:pt x="143827" y="98742"/>
                </a:lnTo>
                <a:lnTo>
                  <a:pt x="143827" y="0"/>
                </a:lnTo>
                <a:close/>
              </a:path>
              <a:path w="287655" h="197485" fill="none">
                <a:moveTo>
                  <a:pt x="143827" y="0"/>
                </a:moveTo>
                <a:cubicBezTo>
                  <a:pt x="223260" y="0"/>
                  <a:pt x="287654" y="44208"/>
                  <a:pt x="287654" y="98742"/>
                </a:cubicBezTo>
              </a:path>
            </a:pathLst>
          </a:custGeom>
          <a:solidFill>
            <a:schemeClr val="accent1">
              <a:alpha val="100000"/>
            </a:schemeClr>
          </a:solidFill>
          <a:ln w="19050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0" name="弧形 9"/>
          <p:cNvSpPr/>
          <p:nvPr/>
        </p:nvSpPr>
        <p:spPr>
          <a:xfrm rot="8400000">
            <a:off x="6735763" y="2492375"/>
            <a:ext cx="287337" cy="196850"/>
          </a:xfrm>
          <a:custGeom>
            <a:avLst/>
            <a:gdLst>
              <a:gd name="txL" fmla="*/ 0 w 287655"/>
              <a:gd name="txT" fmla="*/ 0 h 197485"/>
              <a:gd name="txR" fmla="*/ 287655 w 287655"/>
              <a:gd name="txB" fmla="*/ 197485 h 197485"/>
            </a:gdLst>
            <a:ahLst/>
            <a:cxnLst>
              <a:cxn ang="0">
                <a:pos x="143668" y="0"/>
              </a:cxn>
              <a:cxn ang="0">
                <a:pos x="287336" y="98425"/>
              </a:cxn>
              <a:cxn ang="0">
                <a:pos x="143668" y="98425"/>
              </a:cxn>
              <a:cxn ang="0">
                <a:pos x="143668" y="0"/>
              </a:cxn>
              <a:cxn ang="0">
                <a:pos x="287336" y="98425"/>
              </a:cxn>
            </a:cxnLst>
            <a:rect l="txL" t="txT" r="txR" b="txB"/>
            <a:pathLst>
              <a:path w="287655" h="197485" stroke="0">
                <a:moveTo>
                  <a:pt x="143827" y="0"/>
                </a:moveTo>
                <a:cubicBezTo>
                  <a:pt x="223260" y="0"/>
                  <a:pt x="287654" y="44208"/>
                  <a:pt x="287654" y="98742"/>
                </a:cubicBezTo>
                <a:lnTo>
                  <a:pt x="143827" y="98742"/>
                </a:lnTo>
                <a:lnTo>
                  <a:pt x="143827" y="0"/>
                </a:lnTo>
                <a:close/>
              </a:path>
              <a:path w="287655" h="197485" fill="none">
                <a:moveTo>
                  <a:pt x="143827" y="0"/>
                </a:moveTo>
                <a:cubicBezTo>
                  <a:pt x="223260" y="0"/>
                  <a:pt x="287654" y="44208"/>
                  <a:pt x="287654" y="98742"/>
                </a:cubicBezTo>
              </a:path>
            </a:pathLst>
          </a:custGeom>
          <a:solidFill>
            <a:schemeClr val="accent1">
              <a:alpha val="100000"/>
            </a:schemeClr>
          </a:solidFill>
          <a:ln w="19050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1" name="弧形 10"/>
          <p:cNvSpPr/>
          <p:nvPr/>
        </p:nvSpPr>
        <p:spPr>
          <a:xfrm rot="5880000">
            <a:off x="6873875" y="2459038"/>
            <a:ext cx="287338" cy="196850"/>
          </a:xfrm>
          <a:custGeom>
            <a:avLst/>
            <a:gdLst>
              <a:gd name="txL" fmla="*/ 0 w 287655"/>
              <a:gd name="txT" fmla="*/ 0 h 197485"/>
              <a:gd name="txR" fmla="*/ 287655 w 287655"/>
              <a:gd name="txB" fmla="*/ 197485 h 197485"/>
            </a:gdLst>
            <a:ahLst/>
            <a:cxnLst>
              <a:cxn ang="0">
                <a:pos x="143668" y="0"/>
              </a:cxn>
              <a:cxn ang="0">
                <a:pos x="287336" y="98425"/>
              </a:cxn>
              <a:cxn ang="0">
                <a:pos x="143668" y="98425"/>
              </a:cxn>
              <a:cxn ang="0">
                <a:pos x="143668" y="0"/>
              </a:cxn>
              <a:cxn ang="0">
                <a:pos x="287336" y="98425"/>
              </a:cxn>
            </a:cxnLst>
            <a:rect l="txL" t="txT" r="txR" b="txB"/>
            <a:pathLst>
              <a:path w="287655" h="197485" stroke="0">
                <a:moveTo>
                  <a:pt x="143827" y="0"/>
                </a:moveTo>
                <a:cubicBezTo>
                  <a:pt x="223260" y="0"/>
                  <a:pt x="287654" y="44208"/>
                  <a:pt x="287654" y="98742"/>
                </a:cubicBezTo>
                <a:lnTo>
                  <a:pt x="143827" y="98742"/>
                </a:lnTo>
                <a:lnTo>
                  <a:pt x="143827" y="0"/>
                </a:lnTo>
                <a:close/>
              </a:path>
              <a:path w="287655" h="197485" fill="none">
                <a:moveTo>
                  <a:pt x="143827" y="0"/>
                </a:moveTo>
                <a:cubicBezTo>
                  <a:pt x="223260" y="0"/>
                  <a:pt x="287654" y="44208"/>
                  <a:pt x="287654" y="98742"/>
                </a:cubicBezTo>
              </a:path>
            </a:pathLst>
          </a:custGeom>
          <a:solidFill>
            <a:schemeClr val="accent1">
              <a:alpha val="100000"/>
            </a:schemeClr>
          </a:solidFill>
          <a:ln w="19050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7081838" y="2460625"/>
            <a:ext cx="3524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</a:rPr>
              <a:t>1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705600" y="2660650"/>
            <a:ext cx="3524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</a:rPr>
              <a:t>4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837488" y="3001963"/>
            <a:ext cx="3524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</a:rPr>
              <a:t>3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462838" y="3225800"/>
            <a:ext cx="352425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400" dirty="0">
                <a:latin typeface="Times New Roman" panose="02020603050405020304" pitchFamily="18" charset="0"/>
              </a:rPr>
              <a:t>2</a:t>
            </a:r>
            <a:endParaRPr lang="en-US" altLang="zh-CN" sz="2400" dirty="0">
              <a:latin typeface="Times New Roman" panose="02020603050405020304" pitchFamily="18" charset="0"/>
            </a:endParaRPr>
          </a:p>
        </p:txBody>
      </p:sp>
      <p:sp>
        <p:nvSpPr>
          <p:cNvPr id="14349" name="Text Box 2"/>
          <p:cNvSpPr txBox="1"/>
          <p:nvPr/>
        </p:nvSpPr>
        <p:spPr>
          <a:xfrm>
            <a:off x="419100" y="1193800"/>
            <a:ext cx="8499475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已知：四边形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求证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ADC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350" name="圆角矩形 31"/>
          <p:cNvSpPr/>
          <p:nvPr/>
        </p:nvSpPr>
        <p:spPr>
          <a:xfrm>
            <a:off x="444500" y="554038"/>
            <a:ext cx="142557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sym typeface="微软雅黑" panose="020B0503020204020204" charset="-122"/>
              </a:rPr>
              <a:t>证一证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2" end="2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charRg st="12" end="2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28" end="4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charRg st="28" end="4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4" end="5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charRg st="44" end="5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58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3">
                                            <p:txEl>
                                              <p:charRg st="58" end="7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500"/>
                                        <p:tgtEl>
                                          <p:spTgt spid="3">
                                            <p:txEl>
                                              <p:charRg st="78" end="9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91" end="1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3">
                                            <p:txEl>
                                              <p:charRg st="91" end="1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15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0" dur="500"/>
                                        <p:tgtEl>
                                          <p:spTgt spid="3">
                                            <p:txEl>
                                              <p:charRg st="115" end="13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39" end="1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5" dur="500"/>
                                        <p:tgtEl>
                                          <p:spTgt spid="3">
                                            <p:txEl>
                                              <p:charRg st="139" end="1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Rectangle 17"/>
          <p:cNvSpPr/>
          <p:nvPr/>
        </p:nvSpPr>
        <p:spPr>
          <a:xfrm>
            <a:off x="487363" y="839788"/>
            <a:ext cx="8480425" cy="1182687"/>
          </a:xfrm>
          <a:prstGeom prst="rect">
            <a:avLst/>
          </a:prstGeom>
          <a:noFill/>
          <a:ln w="9525">
            <a:noFill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不添加辅助线，你能否直接运用平行四边形的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定义，证明其对角相等？</a:t>
            </a:r>
            <a:endParaRPr lang="en-US" altLang="zh-CN" sz="2800" dirty="0">
              <a:latin typeface="Times New Roman" panose="02020603050405020304" pitchFamily="18" charset="0"/>
            </a:endParaRPr>
          </a:p>
        </p:txBody>
      </p:sp>
      <p:grpSp>
        <p:nvGrpSpPr>
          <p:cNvPr id="2" name="组合 14"/>
          <p:cNvGrpSpPr/>
          <p:nvPr/>
        </p:nvGrpSpPr>
        <p:grpSpPr>
          <a:xfrm>
            <a:off x="5619750" y="2820988"/>
            <a:ext cx="3122613" cy="1589087"/>
            <a:chOff x="5257800" y="4433888"/>
            <a:chExt cx="3122223" cy="1588669"/>
          </a:xfrm>
        </p:grpSpPr>
        <p:sp>
          <p:nvSpPr>
            <p:cNvPr id="15365" name="AutoShape 11"/>
            <p:cNvSpPr/>
            <p:nvPr/>
          </p:nvSpPr>
          <p:spPr>
            <a:xfrm>
              <a:off x="5638800" y="4724400"/>
              <a:ext cx="2362200" cy="1066800"/>
            </a:xfrm>
            <a:prstGeom prst="parallelogram">
              <a:avLst>
                <a:gd name="adj" fmla="val 55357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>
                <a:latin typeface="Times New Roman" panose="02020603050405020304" pitchFamily="18" charset="0"/>
              </a:endParaRPr>
            </a:p>
          </p:txBody>
        </p:sp>
        <p:sp>
          <p:nvSpPr>
            <p:cNvPr id="15366" name="Text Box 12"/>
            <p:cNvSpPr txBox="1"/>
            <p:nvPr/>
          </p:nvSpPr>
          <p:spPr>
            <a:xfrm>
              <a:off x="5807075" y="4440555"/>
              <a:ext cx="399985" cy="521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5367" name="Text Box 13"/>
            <p:cNvSpPr txBox="1"/>
            <p:nvPr/>
          </p:nvSpPr>
          <p:spPr>
            <a:xfrm>
              <a:off x="5257800" y="5500688"/>
              <a:ext cx="399985" cy="521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5368" name="Text Box 14"/>
            <p:cNvSpPr txBox="1"/>
            <p:nvPr/>
          </p:nvSpPr>
          <p:spPr>
            <a:xfrm>
              <a:off x="7479018" y="5496229"/>
              <a:ext cx="420302" cy="521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5369" name="Text Box 15"/>
            <p:cNvSpPr txBox="1"/>
            <p:nvPr/>
          </p:nvSpPr>
          <p:spPr>
            <a:xfrm>
              <a:off x="7940675" y="4433888"/>
              <a:ext cx="439348" cy="52186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" name="Text Box 13"/>
          <p:cNvSpPr txBox="1"/>
          <p:nvPr/>
        </p:nvSpPr>
        <p:spPr>
          <a:xfrm>
            <a:off x="727075" y="2047875"/>
            <a:ext cx="7262813" cy="3708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证明：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是平行四边形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AD∥BC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=180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同理可得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2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charRg st="0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charRg st="19" end="3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35" end="4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charRg st="35" end="4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48" end="6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charRg st="48" end="6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0" end="6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charRg st="60" end="6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charRg st="68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charRg st="68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AutoShape 2"/>
          <p:cNvSpPr/>
          <p:nvPr/>
        </p:nvSpPr>
        <p:spPr>
          <a:xfrm>
            <a:off x="2217738" y="2470150"/>
            <a:ext cx="4816475" cy="1789113"/>
          </a:xfrm>
          <a:prstGeom prst="parallelogram">
            <a:avLst>
              <a:gd name="adj" fmla="val 67302"/>
            </a:avLst>
          </a:prstGeom>
          <a:noFill/>
          <a:ln w="222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3011" name="Line 3"/>
          <p:cNvSpPr/>
          <p:nvPr/>
        </p:nvSpPr>
        <p:spPr>
          <a:xfrm rot="-10800000" flipH="1">
            <a:off x="5816600" y="2471738"/>
            <a:ext cx="1217613" cy="1790700"/>
          </a:xfrm>
          <a:prstGeom prst="line">
            <a:avLst/>
          </a:prstGeom>
          <a:ln w="3810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3012" name="Line 4"/>
          <p:cNvSpPr/>
          <p:nvPr/>
        </p:nvSpPr>
        <p:spPr>
          <a:xfrm rot="10800000">
            <a:off x="3406775" y="2495550"/>
            <a:ext cx="3657600" cy="0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3013" name="Text Box 5"/>
          <p:cNvSpPr txBox="1"/>
          <p:nvPr/>
        </p:nvSpPr>
        <p:spPr>
          <a:xfrm>
            <a:off x="1855788" y="4775200"/>
            <a:ext cx="6229350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平行四边形的对边相等．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10000"/>
              </a:lnSpc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平行四边形的对角相等．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0" name="Text Box 7"/>
          <p:cNvSpPr txBox="1"/>
          <p:nvPr/>
        </p:nvSpPr>
        <p:spPr>
          <a:xfrm>
            <a:off x="730250" y="1563688"/>
            <a:ext cx="79756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平行四边形的性质除了对边互相平行以外，还有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1" name="Text Box 8"/>
          <p:cNvSpPr txBox="1"/>
          <p:nvPr/>
        </p:nvSpPr>
        <p:spPr>
          <a:xfrm>
            <a:off x="2863850" y="2270125"/>
            <a:ext cx="90011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2" name="Text Box 9"/>
          <p:cNvSpPr txBox="1"/>
          <p:nvPr/>
        </p:nvSpPr>
        <p:spPr>
          <a:xfrm>
            <a:off x="1855788" y="4143375"/>
            <a:ext cx="90011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3" name="Text Box 10"/>
          <p:cNvSpPr txBox="1"/>
          <p:nvPr/>
        </p:nvSpPr>
        <p:spPr>
          <a:xfrm>
            <a:off x="5816600" y="4106863"/>
            <a:ext cx="90011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94" name="Text Box 11"/>
          <p:cNvSpPr txBox="1"/>
          <p:nvPr/>
        </p:nvSpPr>
        <p:spPr>
          <a:xfrm>
            <a:off x="6969125" y="2270125"/>
            <a:ext cx="90011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3020" name="Line 12"/>
          <p:cNvSpPr/>
          <p:nvPr/>
        </p:nvSpPr>
        <p:spPr>
          <a:xfrm rot="10800000">
            <a:off x="2217738" y="4259263"/>
            <a:ext cx="3657600" cy="0"/>
          </a:xfrm>
          <a:prstGeom prst="line">
            <a:avLst/>
          </a:prstGeom>
          <a:ln w="38100" cap="flat" cmpd="sng">
            <a:solidFill>
              <a:srgbClr val="0000CC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3021" name="Line 13"/>
          <p:cNvSpPr/>
          <p:nvPr/>
        </p:nvSpPr>
        <p:spPr>
          <a:xfrm rot="-10800000" flipH="1">
            <a:off x="2244725" y="2462213"/>
            <a:ext cx="1162050" cy="1800225"/>
          </a:xfrm>
          <a:prstGeom prst="line">
            <a:avLst/>
          </a:prstGeom>
          <a:ln w="38100" cap="flat" cmpd="sng">
            <a:solidFill>
              <a:srgbClr val="CC0066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43022" name="PubPieSlice"/>
          <p:cNvSpPr>
            <a:spLocks noEditPoints="1"/>
          </p:cNvSpPr>
          <p:nvPr/>
        </p:nvSpPr>
        <p:spPr>
          <a:xfrm rot="-1716628">
            <a:off x="1828800" y="3675063"/>
            <a:ext cx="887413" cy="1096962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850643" y="767061"/>
              </a:cxn>
              <a:cxn ang="0">
                <a:pos x="887413" y="548481"/>
              </a:cxn>
              <a:cxn ang="0">
                <a:pos x="848712" y="324467"/>
              </a:cxn>
              <a:cxn ang="0">
                <a:pos x="443707" y="548481"/>
              </a:cxn>
              <a:cxn ang="0">
                <a:pos x="850643" y="767061"/>
              </a:cxn>
            </a:cxnLst>
            <a:rect l="txL" t="txT" r="txR" b="txB"/>
            <a:pathLst>
              <a:path w="21600" h="21600">
                <a:moveTo>
                  <a:pt x="20705" y="15104"/>
                </a:moveTo>
                <a:cubicBezTo>
                  <a:pt x="21295" y="13746"/>
                  <a:pt x="21600" y="12281"/>
                  <a:pt x="21600" y="10800"/>
                </a:cubicBezTo>
                <a:cubicBezTo>
                  <a:pt x="21600" y="9280"/>
                  <a:pt x="21279" y="7777"/>
                  <a:pt x="20658" y="6389"/>
                </a:cubicBezTo>
                <a:lnTo>
                  <a:pt x="10800" y="10800"/>
                </a:lnTo>
                <a:lnTo>
                  <a:pt x="20705" y="15104"/>
                </a:lnTo>
                <a:close/>
              </a:path>
            </a:pathLst>
          </a:custGeom>
          <a:solidFill>
            <a:srgbClr val="FFFF00">
              <a:alpha val="74117"/>
            </a:srgbClr>
          </a:solidFill>
          <a:ln w="22225" cap="flat" cmpd="sng">
            <a:solidFill>
              <a:srgbClr val="FFCC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3023" name="PubPieSlice"/>
          <p:cNvSpPr>
            <a:spLocks noEditPoints="1"/>
          </p:cNvSpPr>
          <p:nvPr/>
        </p:nvSpPr>
        <p:spPr>
          <a:xfrm rot="-1716628" flipH="1" flipV="1">
            <a:off x="6545263" y="1938338"/>
            <a:ext cx="887412" cy="1096962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850642" y="767061"/>
              </a:cxn>
              <a:cxn ang="0">
                <a:pos x="887412" y="548481"/>
              </a:cxn>
              <a:cxn ang="0">
                <a:pos x="848711" y="324467"/>
              </a:cxn>
              <a:cxn ang="0">
                <a:pos x="443706" y="548481"/>
              </a:cxn>
              <a:cxn ang="0">
                <a:pos x="850642" y="767061"/>
              </a:cxn>
            </a:cxnLst>
            <a:rect l="txL" t="txT" r="txR" b="txB"/>
            <a:pathLst>
              <a:path w="21600" h="21600">
                <a:moveTo>
                  <a:pt x="20705" y="15104"/>
                </a:moveTo>
                <a:cubicBezTo>
                  <a:pt x="21295" y="13746"/>
                  <a:pt x="21600" y="12281"/>
                  <a:pt x="21600" y="10800"/>
                </a:cubicBezTo>
                <a:cubicBezTo>
                  <a:pt x="21600" y="9280"/>
                  <a:pt x="21279" y="7777"/>
                  <a:pt x="20658" y="6389"/>
                </a:cubicBezTo>
                <a:lnTo>
                  <a:pt x="10800" y="10800"/>
                </a:lnTo>
                <a:lnTo>
                  <a:pt x="20705" y="15104"/>
                </a:lnTo>
                <a:close/>
              </a:path>
            </a:pathLst>
          </a:custGeom>
          <a:solidFill>
            <a:srgbClr val="FFFF00">
              <a:alpha val="74117"/>
            </a:srgbClr>
          </a:solidFill>
          <a:ln w="22225" cap="flat" cmpd="sng">
            <a:solidFill>
              <a:srgbClr val="FFCC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3024" name="PubPieSlice"/>
          <p:cNvSpPr>
            <a:spLocks noEditPoints="1"/>
          </p:cNvSpPr>
          <p:nvPr/>
        </p:nvSpPr>
        <p:spPr>
          <a:xfrm>
            <a:off x="3079750" y="2154238"/>
            <a:ext cx="684213" cy="6477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155215" y="595104"/>
              </a:cxn>
              <a:cxn ang="0">
                <a:pos x="342107" y="647700"/>
              </a:cxn>
              <a:cxn ang="0">
                <a:pos x="684150" y="328828"/>
              </a:cxn>
              <a:cxn ang="0">
                <a:pos x="342107" y="323850"/>
              </a:cxn>
              <a:cxn ang="0">
                <a:pos x="155215" y="595104"/>
              </a:cxn>
            </a:cxnLst>
            <a:rect l="txL" t="txT" r="txR" b="txB"/>
            <a:pathLst>
              <a:path w="21600" h="21600">
                <a:moveTo>
                  <a:pt x="4900" y="19846"/>
                </a:moveTo>
                <a:cubicBezTo>
                  <a:pt x="6655" y="20990"/>
                  <a:pt x="8705" y="21600"/>
                  <a:pt x="10800" y="21600"/>
                </a:cubicBezTo>
                <a:cubicBezTo>
                  <a:pt x="16699" y="21599"/>
                  <a:pt x="21508" y="16865"/>
                  <a:pt x="21598" y="10966"/>
                </a:cubicBezTo>
                <a:lnTo>
                  <a:pt x="10800" y="10800"/>
                </a:lnTo>
                <a:lnTo>
                  <a:pt x="4900" y="19846"/>
                </a:lnTo>
                <a:close/>
              </a:path>
            </a:pathLst>
          </a:custGeom>
          <a:solidFill>
            <a:srgbClr val="00FF00">
              <a:alpha val="74117"/>
            </a:srgbClr>
          </a:solidFill>
          <a:ln w="25400" cap="flat" cmpd="sng">
            <a:solidFill>
              <a:srgbClr val="0080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43025" name="PubPieSlice"/>
          <p:cNvSpPr>
            <a:spLocks noEditPoints="1"/>
          </p:cNvSpPr>
          <p:nvPr/>
        </p:nvSpPr>
        <p:spPr>
          <a:xfrm rot="-3519677" flipV="1">
            <a:off x="5499100" y="3902075"/>
            <a:ext cx="654050" cy="647700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0">
                <a:pos x="148372" y="595104"/>
              </a:cxn>
              <a:cxn ang="0">
                <a:pos x="327025" y="647700"/>
              </a:cxn>
              <a:cxn ang="0">
                <a:pos x="653989" y="328828"/>
              </a:cxn>
              <a:cxn ang="0">
                <a:pos x="327025" y="323850"/>
              </a:cxn>
              <a:cxn ang="0">
                <a:pos x="148372" y="595104"/>
              </a:cxn>
            </a:cxnLst>
            <a:rect l="txL" t="txT" r="txR" b="txB"/>
            <a:pathLst>
              <a:path w="21600" h="21600">
                <a:moveTo>
                  <a:pt x="4900" y="19846"/>
                </a:moveTo>
                <a:cubicBezTo>
                  <a:pt x="6655" y="20990"/>
                  <a:pt x="8705" y="21600"/>
                  <a:pt x="10800" y="21600"/>
                </a:cubicBezTo>
                <a:cubicBezTo>
                  <a:pt x="16699" y="21599"/>
                  <a:pt x="21508" y="16865"/>
                  <a:pt x="21598" y="10966"/>
                </a:cubicBezTo>
                <a:lnTo>
                  <a:pt x="10800" y="10800"/>
                </a:lnTo>
                <a:lnTo>
                  <a:pt x="4900" y="19846"/>
                </a:lnTo>
                <a:close/>
              </a:path>
            </a:pathLst>
          </a:custGeom>
          <a:solidFill>
            <a:srgbClr val="00FF00">
              <a:alpha val="74117"/>
            </a:srgbClr>
          </a:solidFill>
          <a:ln w="25400" cap="flat" cmpd="sng">
            <a:solidFill>
              <a:srgbClr val="008000">
                <a:alpha val="100000"/>
              </a:srgbClr>
            </a:solidFill>
            <a:prstDash val="solid"/>
            <a:miter lim="800000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16401" name="圆角矩形 31"/>
          <p:cNvSpPr/>
          <p:nvPr/>
        </p:nvSpPr>
        <p:spPr>
          <a:xfrm>
            <a:off x="850900" y="828675"/>
            <a:ext cx="1673225" cy="547688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归纳总结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3013">
                                            <p:txEl>
                                              <p:charRg st="0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9" dur="1000" fill="hold"/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21" dur="1000" fill="hold"/>
                                        <p:tgtEl>
                                          <p:spTgt spid="43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430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30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3" dur="10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5" dur="1000" fill="hold"/>
                                        <p:tgtEl>
                                          <p:spTgt spid="43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>
                                            <p:txEl>
                                              <p:charRg st="12" end="2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43013">
                                            <p:txEl>
                                              <p:charRg st="12" end="2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30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430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2" dur="1000" fill="hold"/>
                                        <p:tgtEl>
                                          <p:spTgt spid="43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54" dur="1000" fill="hold"/>
                                        <p:tgtEl>
                                          <p:spTgt spid="430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430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43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3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6" dur="1000" fill="hold"/>
                                        <p:tgtEl>
                                          <p:spTgt spid="43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8" dur="1000" fill="hold"/>
                                        <p:tgtEl>
                                          <p:spTgt spid="43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Rectangle 1"/>
          <p:cNvSpPr/>
          <p:nvPr/>
        </p:nvSpPr>
        <p:spPr>
          <a:xfrm>
            <a:off x="263525" y="703263"/>
            <a:ext cx="8616950" cy="2030412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动手做一做</a:t>
            </a:r>
            <a:r>
              <a:rPr lang="en-US" altLang="zh-CN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剪两张对边平行的纸条随意交叉叠放在一起，重合部分构成了一个四边形，转动其中一张纸条，线段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的长度有什么关系？为什么？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平行四边形 9"/>
          <p:cNvSpPr/>
          <p:nvPr/>
        </p:nvSpPr>
        <p:spPr>
          <a:xfrm rot="21250780">
            <a:off x="5581650" y="3325813"/>
            <a:ext cx="2774950" cy="2117725"/>
          </a:xfrm>
          <a:prstGeom prst="parallelogram">
            <a:avLst>
              <a:gd name="adj" fmla="val 100527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1" name="平行四边形 10"/>
          <p:cNvSpPr/>
          <p:nvPr/>
        </p:nvSpPr>
        <p:spPr>
          <a:xfrm rot="2309536">
            <a:off x="5576888" y="3367088"/>
            <a:ext cx="2803525" cy="2108200"/>
          </a:xfrm>
          <a:prstGeom prst="parallelogram">
            <a:avLst>
              <a:gd name="adj" fmla="val 100527"/>
            </a:avLst>
          </a:prstGeom>
          <a:solidFill>
            <a:srgbClr val="FFC000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677025" y="3800475"/>
            <a:ext cx="32861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6165850" y="4384675"/>
            <a:ext cx="32861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896100" y="4676775"/>
            <a:ext cx="328613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7516813" y="4019550"/>
            <a:ext cx="32861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平行四边形 15"/>
          <p:cNvSpPr/>
          <p:nvPr/>
        </p:nvSpPr>
        <p:spPr>
          <a:xfrm rot="4049432">
            <a:off x="5613400" y="3395663"/>
            <a:ext cx="2803525" cy="2108200"/>
          </a:xfrm>
          <a:prstGeom prst="parallelogram">
            <a:avLst>
              <a:gd name="adj" fmla="val 100527"/>
            </a:avLst>
          </a:prstGeom>
          <a:solidFill>
            <a:srgbClr val="FFC000">
              <a:alpha val="50196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1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88427" name="Text Box 11"/>
          <p:cNvSpPr txBox="1"/>
          <p:nvPr/>
        </p:nvSpPr>
        <p:spPr>
          <a:xfrm>
            <a:off x="457200" y="3021013"/>
            <a:ext cx="5492750" cy="2890837"/>
          </a:xfrm>
          <a:prstGeom prst="rect">
            <a:avLst/>
          </a:prstGeom>
          <a:noFill/>
          <a:ln w="9525">
            <a:noFill/>
          </a:ln>
          <a:effectLst>
            <a:prstShdw prst="shdw17" dist="17961" dir="2699999">
              <a:srgbClr val="999994"/>
            </a:prstShdw>
          </a:effectLst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的长度相等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理由如下：由题意知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//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//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188427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7">
                                            <p:txEl>
                                              <p:charRg st="14" end="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188427">
                                            <p:txEl>
                                              <p:charRg st="14" end="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7">
                                            <p:txEl>
                                              <p:charRg st="38" end="5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188427">
                                            <p:txEl>
                                              <p:charRg st="38" end="5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427">
                                            <p:txEl>
                                              <p:charRg st="54" end="6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88427">
                                            <p:txEl>
                                              <p:charRg st="54" end="6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ldLvl="0" animBg="1"/>
      <p:bldP spid="11" grpId="0" bldLvl="0" animBg="1"/>
      <p:bldP spid="12" grpId="0"/>
      <p:bldP spid="13" grpId="0"/>
      <p:bldP spid="14" grpId="0"/>
      <p:bldP spid="15" grpId="0"/>
      <p:bldP spid="16" grpId="0" bldLvl="0" animBg="1"/>
      <p:bldP spid="16" grpId="1" bldLvl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文本框 24577"/>
          <p:cNvSpPr txBox="1"/>
          <p:nvPr/>
        </p:nvSpPr>
        <p:spPr>
          <a:xfrm>
            <a:off x="446088" y="1501775"/>
            <a:ext cx="82296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例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   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6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=32</a:t>
            </a:r>
            <a:r>
              <a:rPr lang="zh-CN" altLang="en-US" sz="2800" baseline="60000" dirty="0"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求其余三个角的度数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435" name="平行四边形 24578"/>
          <p:cNvSpPr/>
          <p:nvPr/>
        </p:nvSpPr>
        <p:spPr>
          <a:xfrm>
            <a:off x="2978150" y="1552575"/>
            <a:ext cx="317500" cy="142875"/>
          </a:xfrm>
          <a:prstGeom prst="parallelogram">
            <a:avLst>
              <a:gd name="adj" fmla="val 58591"/>
            </a:avLst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8436" name="组合 24579"/>
          <p:cNvGrpSpPr/>
          <p:nvPr/>
        </p:nvGrpSpPr>
        <p:grpSpPr>
          <a:xfrm>
            <a:off x="5795963" y="2220913"/>
            <a:ext cx="3063875" cy="1498600"/>
            <a:chOff x="-45" y="-90"/>
            <a:chExt cx="1930" cy="944"/>
          </a:xfrm>
        </p:grpSpPr>
        <p:grpSp>
          <p:nvGrpSpPr>
            <p:cNvPr id="18445" name="组合 24580"/>
            <p:cNvGrpSpPr/>
            <p:nvPr/>
          </p:nvGrpSpPr>
          <p:grpSpPr>
            <a:xfrm>
              <a:off x="192" y="144"/>
              <a:ext cx="1536" cy="480"/>
              <a:chOff x="0" y="0"/>
              <a:chExt cx="1536" cy="480"/>
            </a:xfrm>
          </p:grpSpPr>
          <p:sp>
            <p:nvSpPr>
              <p:cNvPr id="18450" name="直接连接符 24581"/>
              <p:cNvSpPr/>
              <p:nvPr/>
            </p:nvSpPr>
            <p:spPr>
              <a:xfrm>
                <a:off x="0" y="0"/>
                <a:ext cx="1056" cy="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51" name="直接连接符 24582"/>
              <p:cNvSpPr/>
              <p:nvPr/>
            </p:nvSpPr>
            <p:spPr>
              <a:xfrm>
                <a:off x="1056" y="0"/>
                <a:ext cx="480" cy="48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52" name="直接连接符 24583"/>
              <p:cNvSpPr/>
              <p:nvPr/>
            </p:nvSpPr>
            <p:spPr>
              <a:xfrm>
                <a:off x="480" y="480"/>
                <a:ext cx="1056" cy="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8453" name="直接连接符 24584"/>
              <p:cNvSpPr/>
              <p:nvPr/>
            </p:nvSpPr>
            <p:spPr>
              <a:xfrm>
                <a:off x="0" y="0"/>
                <a:ext cx="480" cy="48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8446" name="文本框 24585"/>
            <p:cNvSpPr txBox="1"/>
            <p:nvPr/>
          </p:nvSpPr>
          <p:spPr>
            <a:xfrm>
              <a:off x="-45" y="-90"/>
              <a:ext cx="19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8447" name="文本框 24586"/>
            <p:cNvSpPr txBox="1"/>
            <p:nvPr/>
          </p:nvSpPr>
          <p:spPr>
            <a:xfrm>
              <a:off x="387" y="525"/>
              <a:ext cx="2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8448" name="文本框 24587"/>
            <p:cNvSpPr txBox="1"/>
            <p:nvPr/>
          </p:nvSpPr>
          <p:spPr>
            <a:xfrm>
              <a:off x="1683" y="525"/>
              <a:ext cx="20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8449" name="文本框 24588"/>
            <p:cNvSpPr txBox="1"/>
            <p:nvPr/>
          </p:nvSpPr>
          <p:spPr>
            <a:xfrm>
              <a:off x="1251" y="-90"/>
              <a:ext cx="2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24590" name="文本框 24589"/>
          <p:cNvSpPr txBox="1"/>
          <p:nvPr/>
        </p:nvSpPr>
        <p:spPr>
          <a:xfrm>
            <a:off x="1062038" y="2674938"/>
            <a:ext cx="48006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91" name="文本框 24590"/>
          <p:cNvSpPr txBox="1"/>
          <p:nvPr/>
        </p:nvSpPr>
        <p:spPr>
          <a:xfrm>
            <a:off x="406400" y="2674938"/>
            <a:ext cx="99695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92" name="文本框 24591"/>
          <p:cNvSpPr txBox="1"/>
          <p:nvPr/>
        </p:nvSpPr>
        <p:spPr>
          <a:xfrm>
            <a:off x="1374775" y="3192463"/>
            <a:ext cx="38862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且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=32</a:t>
            </a:r>
            <a:r>
              <a:rPr lang="zh-CN" altLang="en-US" sz="2800" baseline="6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93" name="文本框 24592"/>
          <p:cNvSpPr txBox="1"/>
          <p:nvPr/>
        </p:nvSpPr>
        <p:spPr>
          <a:xfrm>
            <a:off x="523875" y="3784600"/>
            <a:ext cx="85852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=32</a:t>
            </a:r>
            <a:r>
              <a:rPr lang="zh-CN" altLang="en-US" sz="2800" baseline="6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平行四边形的对角相等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r>
              <a:rPr lang="zh-CN" altLang="en-US" sz="2800" baseline="6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zh-CN" altLang="en-US" sz="2800" baseline="60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94" name="文本框 24593"/>
          <p:cNvSpPr txBox="1"/>
          <p:nvPr/>
        </p:nvSpPr>
        <p:spPr>
          <a:xfrm>
            <a:off x="468313" y="4316413"/>
            <a:ext cx="66294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（平行四边形的对边平行）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95" name="文本框 24594"/>
          <p:cNvSpPr txBox="1"/>
          <p:nvPr/>
        </p:nvSpPr>
        <p:spPr>
          <a:xfrm>
            <a:off x="468313" y="5030788"/>
            <a:ext cx="8304212" cy="306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=180</a:t>
            </a:r>
            <a:r>
              <a:rPr lang="zh-CN" altLang="en-US" sz="2800" baseline="6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两直线平行，同旁内角互补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96" name="文本框 24595"/>
          <p:cNvSpPr txBox="1"/>
          <p:nvPr/>
        </p:nvSpPr>
        <p:spPr>
          <a:xfrm>
            <a:off x="492125" y="5397500"/>
            <a:ext cx="75279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180</a:t>
            </a:r>
            <a:r>
              <a:rPr lang="zh-CN" altLang="en-US" sz="2800" baseline="6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180</a:t>
            </a:r>
            <a:r>
              <a:rPr lang="zh-CN" altLang="en-US" sz="2800" baseline="6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- 32</a:t>
            </a:r>
            <a:r>
              <a:rPr lang="zh-CN" altLang="en-US" sz="2800" baseline="6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=148</a:t>
            </a:r>
            <a:r>
              <a:rPr lang="zh-CN" altLang="en-US" sz="2800" baseline="6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r>
              <a:rPr lang="en-US" altLang="zh-CN" sz="2800" baseline="6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baseline="600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444" name="圆角矩形 31"/>
          <p:cNvSpPr/>
          <p:nvPr/>
        </p:nvSpPr>
        <p:spPr>
          <a:xfrm>
            <a:off x="492125" y="704850"/>
            <a:ext cx="1703388" cy="527050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典例精析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1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6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24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0" grpId="0"/>
      <p:bldP spid="24591" grpId="0"/>
      <p:bldP spid="24592" grpId="0"/>
      <p:bldP spid="24593" grpId="0"/>
      <p:bldP spid="24594" grpId="0"/>
      <p:bldP spid="24595" grpId="0"/>
      <p:bldP spid="2459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文本框 25612"/>
          <p:cNvSpPr txBox="1"/>
          <p:nvPr/>
        </p:nvSpPr>
        <p:spPr>
          <a:xfrm>
            <a:off x="568325" y="766763"/>
            <a:ext cx="8329613" cy="9953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连接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，已知   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的周长等于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20 cm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7cm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的周长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459" name="平行四边形 25613"/>
          <p:cNvSpPr/>
          <p:nvPr/>
        </p:nvSpPr>
        <p:spPr>
          <a:xfrm>
            <a:off x="3333750" y="862013"/>
            <a:ext cx="355600" cy="152400"/>
          </a:xfrm>
          <a:prstGeom prst="parallelogram">
            <a:avLst>
              <a:gd name="adj" fmla="val 75271"/>
            </a:avLst>
          </a:prstGeom>
          <a:noFill/>
          <a:ln w="190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22" name="文本框 25621"/>
          <p:cNvSpPr txBox="1"/>
          <p:nvPr/>
        </p:nvSpPr>
        <p:spPr>
          <a:xfrm>
            <a:off x="438150" y="2733675"/>
            <a:ext cx="8191500" cy="37528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平行四边形的对边相等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=20cm(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10cm.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∵AC=7cm,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∴ 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的周长为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17cm.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9461" name="组合 24579"/>
          <p:cNvGrpSpPr/>
          <p:nvPr/>
        </p:nvGrpSpPr>
        <p:grpSpPr>
          <a:xfrm>
            <a:off x="5653088" y="1211263"/>
            <a:ext cx="3101975" cy="1527175"/>
            <a:chOff x="-45" y="-90"/>
            <a:chExt cx="1954" cy="962"/>
          </a:xfrm>
        </p:grpSpPr>
        <p:grpSp>
          <p:nvGrpSpPr>
            <p:cNvPr id="19463" name="组合 24580"/>
            <p:cNvGrpSpPr/>
            <p:nvPr/>
          </p:nvGrpSpPr>
          <p:grpSpPr>
            <a:xfrm>
              <a:off x="192" y="144"/>
              <a:ext cx="1536" cy="480"/>
              <a:chOff x="0" y="0"/>
              <a:chExt cx="1536" cy="480"/>
            </a:xfrm>
          </p:grpSpPr>
          <p:sp>
            <p:nvSpPr>
              <p:cNvPr id="19468" name="直接连接符 24581"/>
              <p:cNvSpPr/>
              <p:nvPr/>
            </p:nvSpPr>
            <p:spPr>
              <a:xfrm>
                <a:off x="0" y="0"/>
                <a:ext cx="1056" cy="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69" name="直接连接符 24582"/>
              <p:cNvSpPr/>
              <p:nvPr/>
            </p:nvSpPr>
            <p:spPr>
              <a:xfrm>
                <a:off x="1056" y="0"/>
                <a:ext cx="480" cy="48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70" name="直接连接符 24583"/>
              <p:cNvSpPr/>
              <p:nvPr/>
            </p:nvSpPr>
            <p:spPr>
              <a:xfrm>
                <a:off x="480" y="480"/>
                <a:ext cx="1056" cy="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19471" name="直接连接符 24584"/>
              <p:cNvSpPr/>
              <p:nvPr/>
            </p:nvSpPr>
            <p:spPr>
              <a:xfrm>
                <a:off x="0" y="0"/>
                <a:ext cx="480" cy="480"/>
              </a:xfrm>
              <a:prstGeom prst="line">
                <a:avLst/>
              </a:prstGeom>
              <a:ln w="19050" cap="flat" cmpd="sng">
                <a:solidFill>
                  <a:srgbClr val="000000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19464" name="文本框 24585"/>
            <p:cNvSpPr txBox="1"/>
            <p:nvPr/>
          </p:nvSpPr>
          <p:spPr>
            <a:xfrm>
              <a:off x="-45" y="-90"/>
              <a:ext cx="19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9465" name="文本框 24586"/>
            <p:cNvSpPr txBox="1"/>
            <p:nvPr/>
          </p:nvSpPr>
          <p:spPr>
            <a:xfrm>
              <a:off x="387" y="525"/>
              <a:ext cx="2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9466" name="文本框 24587"/>
            <p:cNvSpPr txBox="1"/>
            <p:nvPr/>
          </p:nvSpPr>
          <p:spPr>
            <a:xfrm>
              <a:off x="1707" y="543"/>
              <a:ext cx="20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19467" name="文本框 24588"/>
            <p:cNvSpPr txBox="1"/>
            <p:nvPr/>
          </p:nvSpPr>
          <p:spPr>
            <a:xfrm>
              <a:off x="1251" y="-90"/>
              <a:ext cx="240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cxnSp>
        <p:nvCxnSpPr>
          <p:cNvPr id="19462" name="直接连接符 1"/>
          <p:cNvCxnSpPr/>
          <p:nvPr/>
        </p:nvCxnSpPr>
        <p:spPr>
          <a:xfrm>
            <a:off x="6029325" y="1582738"/>
            <a:ext cx="2438400" cy="762000"/>
          </a:xfrm>
          <a:prstGeom prst="line">
            <a:avLst/>
          </a:prstGeom>
          <a:ln w="1905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</p:spTree>
  </p:cSld>
  <p:clrMapOvr>
    <a:masterClrMapping/>
  </p:clrMapOvr>
  <p:transition spd="med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21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55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81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11" end="13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31" end="16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4577"/>
          <p:cNvSpPr txBox="1"/>
          <p:nvPr/>
        </p:nvSpPr>
        <p:spPr>
          <a:xfrm>
            <a:off x="598488" y="603250"/>
            <a:ext cx="8229600" cy="12969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【变式题】</a:t>
            </a:r>
            <a:r>
              <a:rPr lang="en-US" altLang="zh-CN" sz="2800" dirty="0">
                <a:solidFill>
                  <a:srgbClr val="149494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(1)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   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:∠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=2:3,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求各角的度数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483" name="平行四边形 24578"/>
          <p:cNvSpPr/>
          <p:nvPr/>
        </p:nvSpPr>
        <p:spPr>
          <a:xfrm>
            <a:off x="3567113" y="906463"/>
            <a:ext cx="317500" cy="144462"/>
          </a:xfrm>
          <a:prstGeom prst="parallelogram">
            <a:avLst>
              <a:gd name="adj" fmla="val 57947"/>
            </a:avLst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22" name="文本框 25621"/>
          <p:cNvSpPr txBox="1"/>
          <p:nvPr/>
        </p:nvSpPr>
        <p:spPr>
          <a:xfrm>
            <a:off x="635000" y="2057400"/>
            <a:ext cx="8193088" cy="3794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(1)∵∠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是平行四边形的两个邻角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=180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=2:3,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设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=3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2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180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x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36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∴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=72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=108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       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4" name="云形标注 3"/>
          <p:cNvSpPr/>
          <p:nvPr/>
        </p:nvSpPr>
        <p:spPr>
          <a:xfrm>
            <a:off x="5951538" y="2917825"/>
            <a:ext cx="3043237" cy="1368425"/>
          </a:xfrm>
          <a:prstGeom prst="cloudCallout">
            <a:avLst>
              <a:gd name="adj1" fmla="val -68218"/>
              <a:gd name="adj2" fmla="val -80870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平行四边形的邻角互补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21" end="5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55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81" end="1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92" end="1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16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36" end="18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文本框 24577"/>
          <p:cNvSpPr txBox="1"/>
          <p:nvPr/>
        </p:nvSpPr>
        <p:spPr>
          <a:xfrm>
            <a:off x="366713" y="658813"/>
            <a:ext cx="8531225" cy="56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1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(2)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   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的周长为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28cm,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=3:4,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求各边的长度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21507" name="平行四边形 24578"/>
          <p:cNvSpPr/>
          <p:nvPr/>
        </p:nvSpPr>
        <p:spPr>
          <a:xfrm>
            <a:off x="1239838" y="873125"/>
            <a:ext cx="317500" cy="144463"/>
          </a:xfrm>
          <a:prstGeom prst="parallelogram">
            <a:avLst>
              <a:gd name="adj" fmla="val 57947"/>
            </a:avLst>
          </a:prstGeom>
          <a:noFill/>
          <a:ln w="1905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22" name="文本框 25621"/>
          <p:cNvSpPr txBox="1"/>
          <p:nvPr/>
        </p:nvSpPr>
        <p:spPr>
          <a:xfrm>
            <a:off x="1281113" y="1339850"/>
            <a:ext cx="6878637" cy="3794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(2)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平行四边形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=28cm,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14cm.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: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=3:4,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设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=3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cm,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=4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cm,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      ∴3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+4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=14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，解得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y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=2.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         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=6cm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=8cm.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59" name="矩形 58"/>
          <p:cNvSpPr/>
          <p:nvPr/>
        </p:nvSpPr>
        <p:spPr>
          <a:xfrm>
            <a:off x="396875" y="5221288"/>
            <a:ext cx="8602663" cy="1096962"/>
          </a:xfrm>
          <a:prstGeom prst="rect">
            <a:avLst/>
          </a:prstGeom>
          <a:solidFill>
            <a:schemeClr val="accent1"/>
          </a:solidFill>
          <a:ln w="25400" cap="flat" cmpd="sng">
            <a:solidFill>
              <a:srgbClr val="CC0066"/>
            </a:solidFill>
            <a:prstDash val="sysDash"/>
            <a:round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已知平行四边形的边角的比例关系求其他边角时，常会用到方程思想，结合平行四边形的性质列方程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38"/>
          <p:cNvGrpSpPr/>
          <p:nvPr/>
        </p:nvGrpSpPr>
        <p:grpSpPr>
          <a:xfrm>
            <a:off x="468313" y="5256213"/>
            <a:ext cx="1109662" cy="596900"/>
            <a:chOff x="579589" y="5301208"/>
            <a:chExt cx="874033" cy="648072"/>
          </a:xfrm>
        </p:grpSpPr>
        <p:grpSp>
          <p:nvGrpSpPr>
            <p:cNvPr id="21511" name="组合 35"/>
            <p:cNvGrpSpPr/>
            <p:nvPr/>
          </p:nvGrpSpPr>
          <p:grpSpPr>
            <a:xfrm>
              <a:off x="611560" y="5301208"/>
              <a:ext cx="648072" cy="648072"/>
              <a:chOff x="467544" y="5318792"/>
              <a:chExt cx="648072" cy="648072"/>
            </a:xfrm>
          </p:grpSpPr>
          <p:sp>
            <p:nvSpPr>
              <p:cNvPr id="21513" name="椭圆 56"/>
              <p:cNvSpPr/>
              <p:nvPr/>
            </p:nvSpPr>
            <p:spPr>
              <a:xfrm>
                <a:off x="467544" y="5318792"/>
                <a:ext cx="648072" cy="648072"/>
              </a:xfrm>
              <a:prstGeom prst="ellipse">
                <a:avLst/>
              </a:prstGeom>
              <a:solidFill>
                <a:srgbClr val="000099"/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21514" name="椭圆 57"/>
              <p:cNvSpPr/>
              <p:nvPr/>
            </p:nvSpPr>
            <p:spPr>
              <a:xfrm>
                <a:off x="539552" y="5318792"/>
                <a:ext cx="504056" cy="504056"/>
              </a:xfrm>
              <a:prstGeom prst="ellipse">
                <a:avLst/>
              </a:prstGeom>
              <a:solidFill>
                <a:srgbClr val="0070C0">
                  <a:alpha val="63136"/>
                </a:srgbClr>
              </a:solidFill>
              <a:ln w="9525">
                <a:noFill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</a:endParaRPr>
              </a:p>
            </p:txBody>
          </p:sp>
        </p:grpSp>
        <p:sp>
          <p:nvSpPr>
            <p:cNvPr id="21512" name="TextBox 55"/>
            <p:cNvSpPr txBox="1"/>
            <p:nvPr/>
          </p:nvSpPr>
          <p:spPr>
            <a:xfrm>
              <a:off x="579589" y="5364570"/>
              <a:ext cx="874033" cy="566126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FFFFE9"/>
                  </a:solidFill>
                  <a:latin typeface="Times New Roman" panose="02020603050405020304" pitchFamily="18" charset="0"/>
                  <a:ea typeface="微软雅黑" panose="020B0503020204020204" charset="-122"/>
                </a:rPr>
                <a:t>归纳</a:t>
              </a:r>
              <a:endParaRPr lang="zh-CN" altLang="en-US" sz="2800" b="1" dirty="0">
                <a:solidFill>
                  <a:srgbClr val="FFFFE9"/>
                </a:solidFill>
                <a:latin typeface="Times New Roman" panose="02020603050405020304" pitchFamily="18" charset="0"/>
                <a:ea typeface="微软雅黑" panose="020B0503020204020204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0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9" end="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47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5622">
                                            <p:txEl>
                                              <p:charRg st="47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76" end="10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00" end="13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39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>
                                            <p:txEl>
                                              <p:charRg st="166" end="1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6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7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80"/>
                                        <p:tgtEl>
                                          <p:spTgt spid="5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 bldLvl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Text Box 13"/>
          <p:cNvSpPr txBox="1"/>
          <p:nvPr/>
        </p:nvSpPr>
        <p:spPr>
          <a:xfrm>
            <a:off x="355600" y="1684338"/>
            <a:ext cx="6007100" cy="738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证明：∵四边形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2531" name="组合 13315"/>
          <p:cNvGrpSpPr/>
          <p:nvPr/>
        </p:nvGrpSpPr>
        <p:grpSpPr>
          <a:xfrm>
            <a:off x="355600" y="606425"/>
            <a:ext cx="8432800" cy="1125538"/>
            <a:chOff x="-302" y="161"/>
            <a:chExt cx="4895" cy="1025"/>
          </a:xfrm>
        </p:grpSpPr>
        <p:sp>
          <p:nvSpPr>
            <p:cNvPr id="22548" name="文本框 13316"/>
            <p:cNvSpPr txBox="1"/>
            <p:nvPr/>
          </p:nvSpPr>
          <p:spPr>
            <a:xfrm>
              <a:off x="-302" y="161"/>
              <a:ext cx="4895" cy="102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rgbClr val="269999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例</a:t>
              </a:r>
              <a:r>
                <a:rPr lang="en-US" altLang="zh-CN" sz="2800" dirty="0">
                  <a:solidFill>
                    <a:srgbClr val="269999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3    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如图，在   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ABCD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中,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是对角线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AC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上的两点，并且</a:t>
              </a:r>
              <a:r>
                <a:rPr lang="zh-CN" altLang="en-US" sz="28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en-US" altLang="zh-CN" sz="28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E=</a:t>
              </a:r>
              <a:r>
                <a:rPr lang="zh-CN" altLang="en-US" sz="28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r>
                <a:rPr lang="en-US" altLang="zh-CN" sz="28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r>
                <a:rPr lang="zh-CN" altLang="en-US" sz="2800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求证</a:t>
              </a:r>
              <a:r>
                <a:rPr lang="zh-CN" altLang="en-US" sz="2800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： 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=D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r>
                <a:rPr lang="en-US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.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    </a:t>
              </a:r>
              <a:r>
                <a:rPr lang="en-US" altLang="zh-CN" sz="2800" b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         </a:t>
              </a:r>
              <a:endPara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2549" name="流程图: 数据 13317"/>
            <p:cNvSpPr/>
            <p:nvPr/>
          </p:nvSpPr>
          <p:spPr>
            <a:xfrm>
              <a:off x="1147" y="387"/>
              <a:ext cx="165" cy="124"/>
            </a:xfrm>
            <a:prstGeom prst="flowChartInputOutput">
              <a:avLst/>
            </a:prstGeom>
            <a:noFill/>
            <a:ln w="952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6386" name="文本框 16385"/>
          <p:cNvSpPr txBox="1"/>
          <p:nvPr/>
        </p:nvSpPr>
        <p:spPr>
          <a:xfrm>
            <a:off x="914400" y="3082925"/>
            <a:ext cx="2901950" cy="7366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DCF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Text Box 13"/>
          <p:cNvSpPr txBox="1"/>
          <p:nvPr/>
        </p:nvSpPr>
        <p:spPr>
          <a:xfrm>
            <a:off x="941388" y="4489450"/>
            <a:ext cx="3276600" cy="7381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ABE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CDF.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 Box 13"/>
          <p:cNvSpPr txBox="1"/>
          <p:nvPr/>
        </p:nvSpPr>
        <p:spPr>
          <a:xfrm>
            <a:off x="914400" y="2341563"/>
            <a:ext cx="5065713" cy="7366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AB=CD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 ∥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41388" y="3752850"/>
            <a:ext cx="2339975" cy="7366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41388" y="5227638"/>
            <a:ext cx="1689100" cy="7366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DF.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2537" name="组合 15"/>
          <p:cNvGrpSpPr/>
          <p:nvPr/>
        </p:nvGrpSpPr>
        <p:grpSpPr>
          <a:xfrm>
            <a:off x="5445125" y="2378075"/>
            <a:ext cx="3414713" cy="1693863"/>
            <a:chOff x="7961" y="6183"/>
            <a:chExt cx="5377" cy="2669"/>
          </a:xfrm>
        </p:grpSpPr>
        <p:sp>
          <p:nvSpPr>
            <p:cNvPr id="22538" name="平行四边形 1"/>
            <p:cNvSpPr/>
            <p:nvPr/>
          </p:nvSpPr>
          <p:spPr>
            <a:xfrm>
              <a:off x="8591" y="6714"/>
              <a:ext cx="4055" cy="1624"/>
            </a:xfrm>
            <a:prstGeom prst="parallelogram">
              <a:avLst>
                <a:gd name="adj" fmla="val 49568"/>
              </a:avLst>
            </a:prstGeom>
            <a:solidFill>
              <a:schemeClr val="accent1"/>
            </a:solidFill>
            <a:ln w="9525" cap="flat" cmpd="sng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cxnSp>
          <p:nvCxnSpPr>
            <p:cNvPr id="22539" name="直接连接符 2"/>
            <p:cNvCxnSpPr/>
            <p:nvPr/>
          </p:nvCxnSpPr>
          <p:spPr>
            <a:xfrm>
              <a:off x="9377" y="6718"/>
              <a:ext cx="2472" cy="1631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2540" name="直接连接符 7"/>
            <p:cNvCxnSpPr/>
            <p:nvPr/>
          </p:nvCxnSpPr>
          <p:spPr>
            <a:xfrm flipV="1">
              <a:off x="8560" y="7101"/>
              <a:ext cx="1361" cy="124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cxnSp>
          <p:nvCxnSpPr>
            <p:cNvPr id="22541" name="直接连接符 8"/>
            <p:cNvCxnSpPr/>
            <p:nvPr/>
          </p:nvCxnSpPr>
          <p:spPr>
            <a:xfrm flipV="1">
              <a:off x="11256" y="6725"/>
              <a:ext cx="1361" cy="1248"/>
            </a:xfrm>
            <a:prstGeom prst="line">
              <a:avLst/>
            </a:prstGeom>
            <a:ln w="9525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cxnSp>
        <p:sp>
          <p:nvSpPr>
            <p:cNvPr id="22542" name="文本框 9"/>
            <p:cNvSpPr txBox="1"/>
            <p:nvPr/>
          </p:nvSpPr>
          <p:spPr>
            <a:xfrm>
              <a:off x="8803" y="6183"/>
              <a:ext cx="6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2543" name="文本框 10"/>
            <p:cNvSpPr txBox="1"/>
            <p:nvPr/>
          </p:nvSpPr>
          <p:spPr>
            <a:xfrm>
              <a:off x="12646" y="6285"/>
              <a:ext cx="69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22544" name="文本框 11"/>
            <p:cNvSpPr txBox="1"/>
            <p:nvPr/>
          </p:nvSpPr>
          <p:spPr>
            <a:xfrm>
              <a:off x="7961" y="8030"/>
              <a:ext cx="6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22545" name="文本框 12"/>
            <p:cNvSpPr txBox="1"/>
            <p:nvPr/>
          </p:nvSpPr>
          <p:spPr>
            <a:xfrm>
              <a:off x="11987" y="8030"/>
              <a:ext cx="662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22546" name="文本框 13"/>
            <p:cNvSpPr txBox="1"/>
            <p:nvPr/>
          </p:nvSpPr>
          <p:spPr>
            <a:xfrm>
              <a:off x="10030" y="6557"/>
              <a:ext cx="6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E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  <p:sp>
          <p:nvSpPr>
            <p:cNvPr id="22547" name="文本框 14"/>
            <p:cNvSpPr txBox="1"/>
            <p:nvPr/>
          </p:nvSpPr>
          <p:spPr>
            <a:xfrm>
              <a:off x="10626" y="7692"/>
              <a:ext cx="63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  <a:sym typeface="宋体" panose="02010600030101010101" pitchFamily="2" charset="-122"/>
                </a:rPr>
                <a:t>F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2" grpId="0"/>
      <p:bldP spid="16386" grpId="0"/>
      <p:bldP spid="4" grpId="0"/>
      <p:bldP spid="5" grpId="0"/>
      <p:bldP spid="6" grpId="0"/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Text Box 3"/>
          <p:cNvSpPr txBox="1"/>
          <p:nvPr/>
        </p:nvSpPr>
        <p:spPr>
          <a:xfrm>
            <a:off x="554038" y="1287463"/>
            <a:ext cx="5330825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□ABCD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55" name="Text Box 4"/>
          <p:cNvSpPr txBox="1"/>
          <p:nvPr/>
        </p:nvSpPr>
        <p:spPr>
          <a:xfrm>
            <a:off x="323850" y="1836738"/>
            <a:ext cx="8283575" cy="1123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(1)若∠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=130°，则∠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=______ ，∠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=______ ，        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∠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=______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56" name="Text Box 5"/>
          <p:cNvSpPr txBox="1"/>
          <p:nvPr/>
        </p:nvSpPr>
        <p:spPr>
          <a:xfrm>
            <a:off x="285750" y="3689350"/>
            <a:ext cx="8423275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(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)若∠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+ ∠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200°，则∠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=_____，∠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=______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57" name="Text Box 6"/>
          <p:cNvSpPr txBox="1"/>
          <p:nvPr/>
        </p:nvSpPr>
        <p:spPr>
          <a:xfrm>
            <a:off x="285750" y="2789238"/>
            <a:ext cx="8639175" cy="7381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(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)若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=3,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=5,则它的周长= ______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endParaRPr lang="zh-CN" altLang="en-US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3558" name="Group 7"/>
          <p:cNvGrpSpPr/>
          <p:nvPr/>
        </p:nvGrpSpPr>
        <p:grpSpPr>
          <a:xfrm>
            <a:off x="2298700" y="4379913"/>
            <a:ext cx="3275013" cy="1760537"/>
            <a:chOff x="0" y="0"/>
            <a:chExt cx="2063" cy="1255"/>
          </a:xfrm>
        </p:grpSpPr>
        <p:sp>
          <p:nvSpPr>
            <p:cNvPr id="31" name="AutoShape 8"/>
            <p:cNvSpPr>
              <a:spLocks noChangeArrowheads="1"/>
            </p:cNvSpPr>
            <p:nvPr/>
          </p:nvSpPr>
          <p:spPr bwMode="auto">
            <a:xfrm>
              <a:off x="258" y="226"/>
              <a:ext cx="1515" cy="693"/>
            </a:xfrm>
            <a:prstGeom prst="parallelogram">
              <a:avLst>
                <a:gd name="adj" fmla="val 54654"/>
              </a:avLst>
            </a:prstGeom>
            <a:solidFill>
              <a:srgbClr val="FFFFFF"/>
            </a:solidFill>
            <a:ln w="25400">
              <a:solidFill>
                <a:srgbClr val="000000"/>
              </a:solidFill>
              <a:miter lim="800000"/>
            </a:ln>
            <a:effectLst/>
          </p:spPr>
          <p:txBody>
            <a:bodyPr wrap="none" anchor="ctr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endParaRPr kumimoji="0" lang="zh-CN" altLang="en-US" sz="2800" b="0" i="1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endParaRPr>
            </a:p>
          </p:txBody>
        </p:sp>
        <p:sp>
          <p:nvSpPr>
            <p:cNvPr id="23567" name="Text Box 9"/>
            <p:cNvSpPr txBox="1"/>
            <p:nvPr/>
          </p:nvSpPr>
          <p:spPr>
            <a:xfrm>
              <a:off x="1423" y="841"/>
              <a:ext cx="291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3568" name="Text Box 10"/>
            <p:cNvSpPr txBox="1"/>
            <p:nvPr/>
          </p:nvSpPr>
          <p:spPr>
            <a:xfrm>
              <a:off x="1773" y="44"/>
              <a:ext cx="290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3569" name="Text Box 11"/>
            <p:cNvSpPr txBox="1"/>
            <p:nvPr/>
          </p:nvSpPr>
          <p:spPr>
            <a:xfrm>
              <a:off x="318" y="0"/>
              <a:ext cx="290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3570" name="Text Box 12"/>
            <p:cNvSpPr txBox="1"/>
            <p:nvPr/>
          </p:nvSpPr>
          <p:spPr>
            <a:xfrm>
              <a:off x="0" y="883"/>
              <a:ext cx="290" cy="37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solidFill>
                    <a:srgbClr val="000000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6" name="Text Box 13"/>
          <p:cNvSpPr txBox="1"/>
          <p:nvPr/>
        </p:nvSpPr>
        <p:spPr>
          <a:xfrm>
            <a:off x="4784725" y="1924050"/>
            <a:ext cx="10795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7" name="Text Box 14"/>
          <p:cNvSpPr txBox="1"/>
          <p:nvPr/>
        </p:nvSpPr>
        <p:spPr>
          <a:xfrm>
            <a:off x="7015163" y="1925638"/>
            <a:ext cx="12319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130°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8" name="Text Box 15"/>
          <p:cNvSpPr txBox="1"/>
          <p:nvPr/>
        </p:nvSpPr>
        <p:spPr>
          <a:xfrm>
            <a:off x="2190750" y="2428875"/>
            <a:ext cx="939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9" name="Text Box 16"/>
          <p:cNvSpPr txBox="1"/>
          <p:nvPr/>
        </p:nvSpPr>
        <p:spPr>
          <a:xfrm>
            <a:off x="5503863" y="3722688"/>
            <a:ext cx="113665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0" name="Text Box 17"/>
          <p:cNvSpPr txBox="1"/>
          <p:nvPr/>
        </p:nvSpPr>
        <p:spPr>
          <a:xfrm>
            <a:off x="7642225" y="3703638"/>
            <a:ext cx="938213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80°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564" name="圆角矩形 31"/>
          <p:cNvSpPr/>
          <p:nvPr/>
        </p:nvSpPr>
        <p:spPr>
          <a:xfrm>
            <a:off x="444500" y="658813"/>
            <a:ext cx="142557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sym typeface="微软雅黑" panose="020B0503020204020204" charset="-122"/>
              </a:rPr>
              <a:t>练一练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  <p:sp>
        <p:nvSpPr>
          <p:cNvPr id="2" name="Text Box 16"/>
          <p:cNvSpPr txBox="1"/>
          <p:nvPr/>
        </p:nvSpPr>
        <p:spPr>
          <a:xfrm>
            <a:off x="5438775" y="2960688"/>
            <a:ext cx="877888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16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bldLvl="0" animBg="1"/>
      <p:bldP spid="37" grpId="0" bldLvl="0" animBg="1"/>
      <p:bldP spid="38" grpId="0" bldLvl="0" animBg="1"/>
      <p:bldP spid="39" grpId="0" bldLvl="0" animBg="1"/>
      <p:bldP spid="40" grpId="0" bldLvl="0" animBg="1"/>
      <p:bldP spid="2" grpId="0" bldLvl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Text Box 11"/>
          <p:cNvSpPr txBox="1"/>
          <p:nvPr/>
        </p:nvSpPr>
        <p:spPr>
          <a:xfrm>
            <a:off x="800100" y="954088"/>
            <a:ext cx="8267700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如图，在平行四边形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平分∠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=5cm,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9cm,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则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＝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79" name="Text Box 6"/>
          <p:cNvSpPr txBox="1"/>
          <p:nvPr/>
        </p:nvSpPr>
        <p:spPr>
          <a:xfrm>
            <a:off x="6164263" y="3197225"/>
            <a:ext cx="73025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4885" name="Text Box 21"/>
          <p:cNvSpPr txBox="1"/>
          <p:nvPr/>
        </p:nvSpPr>
        <p:spPr>
          <a:xfrm>
            <a:off x="5133975" y="1404938"/>
            <a:ext cx="120015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4cm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81" name="Text Box 3"/>
          <p:cNvSpPr txBox="1"/>
          <p:nvPr/>
        </p:nvSpPr>
        <p:spPr>
          <a:xfrm>
            <a:off x="1709738" y="4714875"/>
            <a:ext cx="436562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82" name="Text Box 4"/>
          <p:cNvSpPr txBox="1"/>
          <p:nvPr/>
        </p:nvSpPr>
        <p:spPr>
          <a:xfrm>
            <a:off x="3132138" y="2874963"/>
            <a:ext cx="923925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83" name="Text Box 5"/>
          <p:cNvSpPr txBox="1"/>
          <p:nvPr/>
        </p:nvSpPr>
        <p:spPr>
          <a:xfrm>
            <a:off x="5310188" y="4710113"/>
            <a:ext cx="630237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84" name="Text Box 8"/>
          <p:cNvSpPr txBox="1"/>
          <p:nvPr/>
        </p:nvSpPr>
        <p:spPr>
          <a:xfrm>
            <a:off x="5083175" y="2873375"/>
            <a:ext cx="63182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4585" name="Freeform 2"/>
          <p:cNvSpPr/>
          <p:nvPr/>
        </p:nvSpPr>
        <p:spPr>
          <a:xfrm>
            <a:off x="2090738" y="3386138"/>
            <a:ext cx="4075112" cy="1462087"/>
          </a:xfrm>
          <a:custGeom>
            <a:avLst/>
            <a:gdLst>
              <a:gd name="txL" fmla="*/ 0 w 2928"/>
              <a:gd name="txT" fmla="*/ 0 h 1104"/>
              <a:gd name="txR" fmla="*/ 2928 w 2928"/>
              <a:gd name="txB" fmla="*/ 1104 h 1104"/>
            </a:gdLst>
            <a:ahLst/>
            <a:cxnLst>
              <a:cxn ang="0">
                <a:pos x="1202492" y="0"/>
              </a:cxn>
              <a:cxn ang="0">
                <a:pos x="4075112" y="0"/>
              </a:cxn>
              <a:cxn ang="0">
                <a:pos x="3139840" y="1462087"/>
              </a:cxn>
              <a:cxn ang="0">
                <a:pos x="0" y="1462087"/>
              </a:cxn>
              <a:cxn ang="0">
                <a:pos x="1202492" y="0"/>
              </a:cxn>
            </a:cxnLst>
            <a:rect l="txL" t="txT" r="txR" b="txB"/>
            <a:pathLst>
              <a:path w="2928" h="1104">
                <a:moveTo>
                  <a:pt x="864" y="0"/>
                </a:moveTo>
                <a:lnTo>
                  <a:pt x="2928" y="0"/>
                </a:lnTo>
                <a:lnTo>
                  <a:pt x="2256" y="1104"/>
                </a:lnTo>
                <a:lnTo>
                  <a:pt x="0" y="1104"/>
                </a:lnTo>
                <a:lnTo>
                  <a:pt x="864" y="0"/>
                </a:lnTo>
                <a:close/>
              </a:path>
            </a:pathLst>
          </a:custGeom>
          <a:noFill/>
          <a:ln w="19050" cap="flat" cmpd="sng">
            <a:solidFill>
              <a:schemeClr val="tx1">
                <a:alpha val="100000"/>
              </a:schemeClr>
            </a:solidFill>
            <a:prstDash val="solid"/>
            <a:round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3803" name="Line 7"/>
          <p:cNvSpPr>
            <a:spLocks noChangeShapeType="1"/>
          </p:cNvSpPr>
          <p:nvPr/>
        </p:nvSpPr>
        <p:spPr bwMode="auto">
          <a:xfrm flipV="1">
            <a:off x="2090738" y="3386138"/>
            <a:ext cx="3155950" cy="1462088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</a:ln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00" b="0" i="0" u="none" strike="noStrike" kern="1200" cap="none" spc="0" normalizeH="0" baseline="0" noProof="1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8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4885">
                                            <p:txEl>
                                              <p:charRg st="0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885" grpId="0" bldLvl="0" build="allAtOnce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5602" name="组合 6147"/>
          <p:cNvGrpSpPr/>
          <p:nvPr/>
        </p:nvGrpSpPr>
        <p:grpSpPr>
          <a:xfrm>
            <a:off x="468313" y="331788"/>
            <a:ext cx="3228975" cy="809625"/>
            <a:chOff x="0" y="0"/>
            <a:chExt cx="5086" cy="1274"/>
          </a:xfrm>
        </p:grpSpPr>
        <p:sp>
          <p:nvSpPr>
            <p:cNvPr id="25622" name="矩形 7"/>
            <p:cNvSpPr/>
            <p:nvPr/>
          </p:nvSpPr>
          <p:spPr>
            <a:xfrm>
              <a:off x="882" y="0"/>
              <a:ext cx="2634" cy="1200"/>
            </a:xfrm>
            <a:custGeom>
              <a:avLst/>
              <a:gdLst>
                <a:gd name="txL" fmla="*/ 0 w 2520280"/>
                <a:gd name="txT" fmla="*/ 0 h 1872208"/>
                <a:gd name="txR" fmla="*/ 2520280 w 2520280"/>
                <a:gd name="txB" fmla="*/ 1872208 h 1872208"/>
              </a:gdLst>
              <a:ahLst/>
              <a:cxnLst>
                <a:cxn ang="0">
                  <a:pos x="0" y="1200"/>
                </a:cxn>
                <a:cxn ang="0">
                  <a:pos x="2634" y="1200"/>
                </a:cxn>
                <a:cxn ang="0">
                  <a:pos x="0" y="1200"/>
                </a:cxn>
                <a:cxn ang="0">
                  <a:pos x="0" y="0"/>
                </a:cxn>
                <a:cxn ang="0">
                  <a:pos x="1" y="0"/>
                </a:cxn>
                <a:cxn ang="0">
                  <a:pos x="0" y="0"/>
                </a:cxn>
              </a:cxnLst>
              <a:rect l="txL" t="txT" r="txR" b="txB"/>
              <a:pathLst>
                <a:path w="2520280" h="1872208">
                  <a:moveTo>
                    <a:pt x="0" y="1872208"/>
                  </a:moveTo>
                  <a:lnTo>
                    <a:pt x="2520280" y="1872208"/>
                  </a:lnTo>
                  <a:lnTo>
                    <a:pt x="0" y="1872208"/>
                  </a:lnTo>
                  <a:close/>
                  <a:moveTo>
                    <a:pt x="0" y="0"/>
                  </a:moveTo>
                  <a:lnTo>
                    <a:pt x="916" y="0"/>
                  </a:lnTo>
                  <a:lnTo>
                    <a:pt x="0" y="0"/>
                  </a:lnTo>
                  <a:close/>
                </a:path>
              </a:pathLst>
            </a:custGeom>
            <a:noFill/>
            <a:ln w="12700" cap="sq" cmpd="sng">
              <a:solidFill>
                <a:srgbClr val="DDDDDD">
                  <a:alpha val="100000"/>
                </a:srgbClr>
              </a:solidFill>
              <a:prstDash val="solid"/>
              <a:miter lim="800000"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23" name="任意多边形 16"/>
            <p:cNvSpPr/>
            <p:nvPr/>
          </p:nvSpPr>
          <p:spPr>
            <a:xfrm>
              <a:off x="0" y="454"/>
              <a:ext cx="826" cy="760"/>
            </a:xfrm>
            <a:custGeom>
              <a:avLst/>
              <a:gdLst>
                <a:gd name="txL" fmla="*/ 0 w 696310"/>
                <a:gd name="txT" fmla="*/ 0 h 696310"/>
                <a:gd name="txR" fmla="*/ 696310 w 696310"/>
                <a:gd name="txB" fmla="*/ 696310 h 696310"/>
              </a:gdLst>
              <a:ahLst/>
              <a:cxnLst>
                <a:cxn ang="0">
                  <a:pos x="0" y="0"/>
                </a:cxn>
                <a:cxn ang="0">
                  <a:pos x="545" y="0"/>
                </a:cxn>
                <a:cxn ang="0">
                  <a:pos x="545" y="258"/>
                </a:cxn>
                <a:cxn ang="0">
                  <a:pos x="826" y="258"/>
                </a:cxn>
                <a:cxn ang="0">
                  <a:pos x="826" y="760"/>
                </a:cxn>
                <a:cxn ang="0">
                  <a:pos x="0" y="760"/>
                </a:cxn>
                <a:cxn ang="0">
                  <a:pos x="0" y="0"/>
                </a:cxn>
              </a:cxnLst>
              <a:rect l="txL" t="txT" r="txR" b="txB"/>
              <a:pathLst>
                <a:path w="696310" h="696310">
                  <a:moveTo>
                    <a:pt x="0" y="0"/>
                  </a:moveTo>
                  <a:lnTo>
                    <a:pt x="459827" y="0"/>
                  </a:lnTo>
                  <a:lnTo>
                    <a:pt x="459827" y="236483"/>
                  </a:lnTo>
                  <a:lnTo>
                    <a:pt x="696310" y="236483"/>
                  </a:lnTo>
                  <a:lnTo>
                    <a:pt x="696310" y="696310"/>
                  </a:lnTo>
                  <a:lnTo>
                    <a:pt x="0" y="6963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8080">
                <a:alpha val="100000"/>
              </a:srgbClr>
            </a:soli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5624" name="矩形 17"/>
            <p:cNvSpPr/>
            <p:nvPr/>
          </p:nvSpPr>
          <p:spPr>
            <a:xfrm>
              <a:off x="570" y="374"/>
              <a:ext cx="258" cy="265"/>
            </a:xfrm>
            <a:prstGeom prst="rect">
              <a:avLst/>
            </a:prstGeom>
            <a:solidFill>
              <a:srgbClr val="008080">
                <a:alpha val="50980"/>
              </a:srgbClr>
            </a:solidFill>
            <a:ln w="9525">
              <a:noFill/>
            </a:ln>
          </p:spPr>
          <p:txBody>
            <a:bodyPr lIns="0" tIns="215900" rIns="179705" bIns="0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algn="ctr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en-US" sz="400" dirty="0">
                <a:solidFill>
                  <a:srgbClr val="FFFFFF"/>
                </a:solidFill>
                <a:ea typeface="微软雅黑" panose="020B0503020204020204" charset="-122"/>
              </a:endParaRPr>
            </a:p>
          </p:txBody>
        </p:sp>
        <p:sp>
          <p:nvSpPr>
            <p:cNvPr id="25625" name="文本框 6151"/>
            <p:cNvSpPr txBox="1"/>
            <p:nvPr/>
          </p:nvSpPr>
          <p:spPr>
            <a:xfrm>
              <a:off x="877" y="431"/>
              <a:ext cx="4209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b="1" dirty="0">
                  <a:solidFill>
                    <a:srgbClr val="006666"/>
                  </a:solidFill>
                  <a:latin typeface="微软雅黑" panose="020B0503020204020204" charset="-122"/>
                  <a:ea typeface="微软雅黑" panose="020B0503020204020204" charset="-122"/>
                  <a:sym typeface="宋体" panose="02010600030101010101" pitchFamily="2" charset="-122"/>
                </a:rPr>
                <a:t>平行线间的距离</a:t>
              </a:r>
              <a:endParaRPr lang="zh-CN" altLang="en-US" sz="2800" b="1" dirty="0">
                <a:solidFill>
                  <a:srgbClr val="006666"/>
                </a:solidFill>
                <a:latin typeface="微软雅黑" panose="020B0503020204020204" charset="-122"/>
                <a:ea typeface="微软雅黑" panose="020B0503020204020204" charset="-122"/>
                <a:sym typeface="宋体" panose="02010600030101010101" pitchFamily="2" charset="-122"/>
              </a:endParaRPr>
            </a:p>
          </p:txBody>
        </p:sp>
        <p:sp>
          <p:nvSpPr>
            <p:cNvPr id="25626" name="文本框 6152"/>
            <p:cNvSpPr txBox="1"/>
            <p:nvPr/>
          </p:nvSpPr>
          <p:spPr>
            <a:xfrm>
              <a:off x="0" y="453"/>
              <a:ext cx="872" cy="82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zh-CN" altLang="en-US" sz="2800" dirty="0">
                  <a:solidFill>
                    <a:schemeClr val="accent1"/>
                  </a:solidFill>
                  <a:ea typeface="微软雅黑" panose="020B0503020204020204" charset="-122"/>
                </a:rPr>
                <a:t>三</a:t>
              </a:r>
              <a:endParaRPr lang="zh-CN" altLang="en-US" sz="2800" dirty="0">
                <a:solidFill>
                  <a:schemeClr val="accent1"/>
                </a:solidFill>
                <a:ea typeface="微软雅黑" panose="020B0503020204020204" charset="-122"/>
              </a:endParaRPr>
            </a:p>
          </p:txBody>
        </p:sp>
      </p:grpSp>
      <p:grpSp>
        <p:nvGrpSpPr>
          <p:cNvPr id="25603" name="Group 4"/>
          <p:cNvGrpSpPr/>
          <p:nvPr/>
        </p:nvGrpSpPr>
        <p:grpSpPr>
          <a:xfrm>
            <a:off x="466725" y="1196975"/>
            <a:ext cx="8437563" cy="1125538"/>
            <a:chOff x="-192" y="-217"/>
            <a:chExt cx="5412" cy="531"/>
          </a:xfrm>
        </p:grpSpPr>
        <p:sp>
          <p:nvSpPr>
            <p:cNvPr id="25620" name="Text Box 4"/>
            <p:cNvSpPr txBox="1"/>
            <p:nvPr/>
          </p:nvSpPr>
          <p:spPr>
            <a:xfrm>
              <a:off x="-192" y="-217"/>
              <a:ext cx="5412" cy="531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2800" dirty="0">
                  <a:solidFill>
                    <a:srgbClr val="15575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例</a:t>
              </a:r>
              <a:r>
                <a:rPr lang="en-US" altLang="zh-CN" sz="2800" dirty="0">
                  <a:solidFill>
                    <a:srgbClr val="155755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4 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如图，在    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ABCD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中，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DE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⊥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AB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BF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⊥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CD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，垂足分别是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，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．求证：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AE</a:t>
              </a:r>
              <a:r>
                <a:rPr lang="en-US" altLang="zh-CN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=</a:t>
              </a: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CF</a:t>
              </a:r>
              <a:r>
                <a: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．</a:t>
              </a:r>
              <a:endPara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621" name="AutoShape 37"/>
            <p:cNvSpPr/>
            <p:nvPr/>
          </p:nvSpPr>
          <p:spPr>
            <a:xfrm>
              <a:off x="1262" y="-96"/>
              <a:ext cx="183" cy="79"/>
            </a:xfrm>
            <a:prstGeom prst="parallelogram">
              <a:avLst>
                <a:gd name="adj" fmla="val 49996"/>
              </a:avLst>
            </a:prstGeom>
            <a:noFill/>
            <a:ln w="25400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None/>
              </a:pPr>
              <a:endPara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0" name="TextBox 9"/>
          <p:cNvSpPr txBox="1"/>
          <p:nvPr/>
        </p:nvSpPr>
        <p:spPr>
          <a:xfrm>
            <a:off x="393700" y="2298700"/>
            <a:ext cx="7280275" cy="3105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CFB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=90°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ADE</a:t>
            </a:r>
            <a:r>
              <a:rPr lang="en-US" altLang="zh-CN" sz="28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CBF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AAS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CF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  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1" name="Text Box 17"/>
          <p:cNvSpPr txBox="1"/>
          <p:nvPr/>
        </p:nvSpPr>
        <p:spPr>
          <a:xfrm>
            <a:off x="682625" y="5403850"/>
            <a:ext cx="75565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155755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思考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在上述证明中还能得出什么结论？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5606" name="组合 19"/>
          <p:cNvGrpSpPr/>
          <p:nvPr/>
        </p:nvGrpSpPr>
        <p:grpSpPr>
          <a:xfrm>
            <a:off x="5218113" y="2747963"/>
            <a:ext cx="3640137" cy="2351087"/>
            <a:chOff x="4716016" y="1384668"/>
            <a:chExt cx="3640431" cy="2350098"/>
          </a:xfrm>
        </p:grpSpPr>
        <p:sp>
          <p:nvSpPr>
            <p:cNvPr id="25610" name="文本框 3"/>
            <p:cNvSpPr txBox="1"/>
            <p:nvPr/>
          </p:nvSpPr>
          <p:spPr>
            <a:xfrm>
              <a:off x="5364088" y="1484784"/>
              <a:ext cx="439455" cy="52179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611" name="文本框 4"/>
            <p:cNvSpPr txBox="1"/>
            <p:nvPr/>
          </p:nvSpPr>
          <p:spPr>
            <a:xfrm>
              <a:off x="4716016" y="3125303"/>
              <a:ext cx="459176" cy="5217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612" name="文本框 5"/>
            <p:cNvSpPr txBox="1"/>
            <p:nvPr/>
          </p:nvSpPr>
          <p:spPr>
            <a:xfrm>
              <a:off x="7164288" y="3183359"/>
              <a:ext cx="459176" cy="5217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613" name="文本框 6"/>
            <p:cNvSpPr txBox="1"/>
            <p:nvPr/>
          </p:nvSpPr>
          <p:spPr>
            <a:xfrm>
              <a:off x="7897271" y="1484783"/>
              <a:ext cx="459176" cy="5217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614" name="文本框 7"/>
            <p:cNvSpPr txBox="1"/>
            <p:nvPr/>
          </p:nvSpPr>
          <p:spPr>
            <a:xfrm>
              <a:off x="7093618" y="1384668"/>
              <a:ext cx="459176" cy="5217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5615" name="文本框 12"/>
            <p:cNvSpPr txBox="1"/>
            <p:nvPr/>
          </p:nvSpPr>
          <p:spPr>
            <a:xfrm>
              <a:off x="5392554" y="3212976"/>
              <a:ext cx="459176" cy="521790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grpSp>
          <p:nvGrpSpPr>
            <p:cNvPr id="25616" name="组合 18"/>
            <p:cNvGrpSpPr/>
            <p:nvPr/>
          </p:nvGrpSpPr>
          <p:grpSpPr>
            <a:xfrm>
              <a:off x="5076057" y="1844824"/>
              <a:ext cx="2821214" cy="1375225"/>
              <a:chOff x="5076057" y="1844824"/>
              <a:chExt cx="2821214" cy="1375225"/>
            </a:xfrm>
          </p:grpSpPr>
          <p:sp>
            <p:nvSpPr>
              <p:cNvPr id="25617" name="平行四边形 2"/>
              <p:cNvSpPr/>
              <p:nvPr/>
            </p:nvSpPr>
            <p:spPr>
              <a:xfrm>
                <a:off x="5076057" y="1844824"/>
                <a:ext cx="2821214" cy="1375225"/>
              </a:xfrm>
              <a:prstGeom prst="parallelogram">
                <a:avLst>
                  <a:gd name="adj" fmla="val 43991"/>
                </a:avLst>
              </a:prstGeom>
              <a:noFill/>
              <a:ln w="25400" cap="flat" cmpd="sng">
                <a:solidFill>
                  <a:schemeClr val="tx1"/>
                </a:solidFill>
                <a:prstDash val="solid"/>
                <a:round/>
                <a:headEnd type="none" w="med" len="med"/>
                <a:tailEnd type="none" w="med" len="med"/>
              </a:ln>
            </p:spPr>
            <p:txBody>
              <a:bodyPr/>
              <a:lstStyle>
                <a:lvl1pPr marL="342900" indent="-3429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3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800">
                    <a:solidFill>
                      <a:schemeClr val="tx1"/>
                    </a:solidFill>
                    <a:latin typeface="+mn-lt"/>
                    <a:ea typeface="+mn-ea"/>
                  </a:defRPr>
                </a:lvl2pPr>
                <a:lvl3pPr marL="11430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•"/>
                  <a:defRPr sz="2400">
                    <a:solidFill>
                      <a:schemeClr val="tx1"/>
                    </a:solidFill>
                    <a:latin typeface="+mn-lt"/>
                    <a:ea typeface="+mn-ea"/>
                  </a:defRPr>
                </a:lvl3pPr>
                <a:lvl4pPr marL="16002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–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4pPr>
                <a:lvl5pPr marL="2057400" indent="-228600" algn="l" rtl="0" eaLnBrk="0" fontAlgn="base" hangingPunct="0">
                  <a:spcBef>
                    <a:spcPct val="20000"/>
                  </a:spcBef>
                  <a:spcAft>
                    <a:spcPct val="0"/>
                  </a:spcAft>
                  <a:buChar char="»"/>
                  <a:defRPr sz="2000">
                    <a:solidFill>
                      <a:schemeClr val="tx1"/>
                    </a:solidFill>
                    <a:latin typeface="+mn-lt"/>
                    <a:ea typeface="+mn-ea"/>
                  </a:defRPr>
                </a:lvl5pPr>
              </a:lstStyle>
              <a:p>
                <a:pPr marL="0" lvl="0" indent="0" eaLnBrk="1" hangingPunct="1">
                  <a:spcBef>
                    <a:spcPct val="0"/>
                  </a:spcBef>
                  <a:buFont typeface="Arial" panose="020B0604020202020204" pitchFamily="34" charset="0"/>
                  <a:buNone/>
                </a:pPr>
                <a:endParaRPr lang="zh-CN" altLang="en-US" sz="2800" dirty="0">
                  <a:latin typeface="Times New Roman" panose="02020603050405020304" pitchFamily="18" charset="0"/>
                  <a:ea typeface="黑体" panose="02010609060101010101" pitchFamily="49" charset="-122"/>
                </a:endParaRPr>
              </a:p>
            </p:txBody>
          </p:sp>
          <p:cxnSp>
            <p:nvCxnSpPr>
              <p:cNvPr id="15" name="直接连接符 14"/>
              <p:cNvCxnSpPr/>
              <p:nvPr/>
            </p:nvCxnSpPr>
            <p:spPr bwMode="auto">
              <a:xfrm>
                <a:off x="5681294" y="1844849"/>
                <a:ext cx="0" cy="1367849"/>
              </a:xfrm>
              <a:prstGeom prst="lin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  <p:cxnSp>
            <p:nvCxnSpPr>
              <p:cNvPr id="16" name="直接连接符 15"/>
              <p:cNvCxnSpPr/>
              <p:nvPr/>
            </p:nvCxnSpPr>
            <p:spPr bwMode="auto">
              <a:xfrm>
                <a:off x="7237170" y="1844849"/>
                <a:ext cx="0" cy="1367849"/>
              </a:xfrm>
              <a:prstGeom prst="line">
                <a:avLst/>
              </a:prstGeom>
              <a:solidFill>
                <a:schemeClr val="accent1"/>
              </a:solidFill>
              <a:ln w="25400" cap="flat" cmpd="sng" algn="ctr">
                <a:solidFill>
                  <a:schemeClr val="accent6">
                    <a:lumMod val="75000"/>
                  </a:schemeClr>
                </a:solidFill>
                <a:prstDash val="solid"/>
                <a:round/>
                <a:headEnd type="none" w="med" len="med"/>
                <a:tailEnd type="none" w="med" len="med"/>
              </a:ln>
            </p:spPr>
          </p:cxnSp>
        </p:grpSp>
      </p:grpSp>
      <p:pic>
        <p:nvPicPr>
          <p:cNvPr id="25607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203950" y="4344988"/>
            <a:ext cx="266700" cy="2286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5608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2875" y="3235325"/>
            <a:ext cx="190500" cy="2000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3697288" y="5927725"/>
            <a:ext cx="1292225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BF</a:t>
            </a:r>
            <a:endParaRPr lang="en-US" altLang="en-US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2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49" end="7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78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1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10242" name="直接连接符 85"/>
          <p:cNvCxnSpPr/>
          <p:nvPr/>
        </p:nvCxnSpPr>
        <p:spPr>
          <a:xfrm flipV="1">
            <a:off x="2543175" y="3657600"/>
            <a:ext cx="3498850" cy="15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0243" name="文本框 88"/>
          <p:cNvSpPr txBox="1"/>
          <p:nvPr/>
        </p:nvSpPr>
        <p:spPr>
          <a:xfrm>
            <a:off x="4210050" y="19859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4" name="文本框 89"/>
          <p:cNvSpPr txBox="1"/>
          <p:nvPr/>
        </p:nvSpPr>
        <p:spPr>
          <a:xfrm>
            <a:off x="2822575" y="3673475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5" name="文本框 90"/>
          <p:cNvSpPr txBox="1"/>
          <p:nvPr/>
        </p:nvSpPr>
        <p:spPr>
          <a:xfrm>
            <a:off x="4740275" y="3673475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6" name="文本框 91"/>
          <p:cNvSpPr txBox="1"/>
          <p:nvPr/>
        </p:nvSpPr>
        <p:spPr>
          <a:xfrm>
            <a:off x="5197475" y="19859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7" name="文本框 92"/>
          <p:cNvSpPr txBox="1"/>
          <p:nvPr/>
        </p:nvSpPr>
        <p:spPr>
          <a:xfrm>
            <a:off x="3254375" y="19859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8" name="文本框 94"/>
          <p:cNvSpPr txBox="1"/>
          <p:nvPr/>
        </p:nvSpPr>
        <p:spPr>
          <a:xfrm>
            <a:off x="3686175" y="3673475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49" name="流程图: 数据 96"/>
          <p:cNvSpPr/>
          <p:nvPr/>
        </p:nvSpPr>
        <p:spPr>
          <a:xfrm>
            <a:off x="2895600" y="2435225"/>
            <a:ext cx="2438400" cy="1223963"/>
          </a:xfrm>
          <a:prstGeom prst="flowChartInputOutput">
            <a:avLst/>
          </a:prstGeom>
          <a:noFill/>
          <a:ln w="2857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800" dirty="0">
              <a:solidFill>
                <a:srgbClr val="FFFFFF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0" name="流程图: 数据 101"/>
          <p:cNvSpPr/>
          <p:nvPr/>
        </p:nvSpPr>
        <p:spPr>
          <a:xfrm>
            <a:off x="2887663" y="2438400"/>
            <a:ext cx="1455737" cy="1223963"/>
          </a:xfrm>
          <a:custGeom>
            <a:avLst/>
            <a:gdLst>
              <a:gd name="txL" fmla="*/ 0 w 10552"/>
              <a:gd name="txT" fmla="*/ 0 h 10000"/>
              <a:gd name="txR" fmla="*/ 10552 w 10552"/>
              <a:gd name="txB" fmla="*/ 10000 h 10000"/>
            </a:gdLst>
            <a:ahLst/>
            <a:cxnLst>
              <a:cxn ang="0">
                <a:pos x="0" y="1223963"/>
              </a:cxn>
              <a:cxn ang="0">
                <a:pos x="467403" y="0"/>
              </a:cxn>
              <a:cxn ang="0">
                <a:pos x="1455737" y="10893"/>
              </a:cxn>
              <a:cxn ang="0">
                <a:pos x="1021168" y="1223963"/>
              </a:cxn>
              <a:cxn ang="0">
                <a:pos x="0" y="1223963"/>
              </a:cxn>
            </a:cxnLst>
            <a:rect l="txL" t="txT" r="txR" b="txB"/>
            <a:pathLst>
              <a:path w="10552" h="10000">
                <a:moveTo>
                  <a:pt x="0" y="10000"/>
                </a:moveTo>
                <a:lnTo>
                  <a:pt x="3388" y="0"/>
                </a:lnTo>
                <a:lnTo>
                  <a:pt x="10552" y="89"/>
                </a:lnTo>
                <a:lnTo>
                  <a:pt x="7402" y="10000"/>
                </a:lnTo>
                <a:lnTo>
                  <a:pt x="0" y="10000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28575" cap="flat" cmpd="sng">
            <a:solidFill>
              <a:schemeClr val="tx1">
                <a:alpha val="100000"/>
              </a:scheme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cxnSp>
        <p:nvCxnSpPr>
          <p:cNvPr id="10251" name="直接连接符 11"/>
          <p:cNvCxnSpPr/>
          <p:nvPr/>
        </p:nvCxnSpPr>
        <p:spPr>
          <a:xfrm flipH="1">
            <a:off x="3886200" y="2438400"/>
            <a:ext cx="468313" cy="1223963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0252" name="Text Box 42"/>
          <p:cNvSpPr txBox="1"/>
          <p:nvPr/>
        </p:nvSpPr>
        <p:spPr>
          <a:xfrm>
            <a:off x="490538" y="1062038"/>
            <a:ext cx="8162925" cy="103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 // n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作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 AB // CD // EF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分别交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，交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F.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4" name="Text Box 44"/>
          <p:cNvSpPr txBox="1"/>
          <p:nvPr/>
        </p:nvSpPr>
        <p:spPr>
          <a:xfrm>
            <a:off x="709613" y="5324475"/>
            <a:ext cx="6523037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由平行四边形的性质得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EF.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5" name="Text Box 45"/>
          <p:cNvSpPr txBox="1"/>
          <p:nvPr/>
        </p:nvSpPr>
        <p:spPr>
          <a:xfrm>
            <a:off x="877888" y="5846763"/>
            <a:ext cx="5476875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两条平行线之间的平行线段相等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9" name="文本框 90"/>
          <p:cNvSpPr txBox="1"/>
          <p:nvPr/>
        </p:nvSpPr>
        <p:spPr>
          <a:xfrm>
            <a:off x="6172200" y="2209800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60" name="文本框 91"/>
          <p:cNvSpPr txBox="1"/>
          <p:nvPr/>
        </p:nvSpPr>
        <p:spPr>
          <a:xfrm>
            <a:off x="6172200" y="3505200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10261" name="直接连接符 85"/>
          <p:cNvCxnSpPr/>
          <p:nvPr/>
        </p:nvCxnSpPr>
        <p:spPr>
          <a:xfrm flipV="1">
            <a:off x="2535238" y="2438400"/>
            <a:ext cx="3498850" cy="158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2" name="流程图: 数据 101"/>
          <p:cNvSpPr/>
          <p:nvPr/>
        </p:nvSpPr>
        <p:spPr>
          <a:xfrm>
            <a:off x="3911600" y="2438400"/>
            <a:ext cx="1422400" cy="1223963"/>
          </a:xfrm>
          <a:custGeom>
            <a:avLst/>
            <a:gdLst>
              <a:gd name="txL" fmla="*/ 0 w 10552"/>
              <a:gd name="txT" fmla="*/ 0 h 10000"/>
              <a:gd name="txR" fmla="*/ 10552 w 10552"/>
              <a:gd name="txB" fmla="*/ 10000 h 10000"/>
            </a:gdLst>
            <a:ahLst/>
            <a:cxnLst>
              <a:cxn ang="0">
                <a:pos x="0" y="1223963"/>
              </a:cxn>
              <a:cxn ang="0">
                <a:pos x="456699" y="0"/>
              </a:cxn>
              <a:cxn ang="0">
                <a:pos x="1422400" y="10893"/>
              </a:cxn>
              <a:cxn ang="0">
                <a:pos x="997783" y="1223963"/>
              </a:cxn>
              <a:cxn ang="0">
                <a:pos x="0" y="1223963"/>
              </a:cxn>
            </a:cxnLst>
            <a:rect l="txL" t="txT" r="txR" b="txB"/>
            <a:pathLst>
              <a:path w="10552" h="10000">
                <a:moveTo>
                  <a:pt x="0" y="10000"/>
                </a:moveTo>
                <a:lnTo>
                  <a:pt x="3388" y="0"/>
                </a:lnTo>
                <a:lnTo>
                  <a:pt x="10552" y="89"/>
                </a:lnTo>
                <a:lnTo>
                  <a:pt x="7402" y="10000"/>
                </a:lnTo>
                <a:lnTo>
                  <a:pt x="0" y="10000"/>
                </a:lnTo>
                <a:close/>
              </a:path>
            </a:pathLst>
          </a:custGeom>
          <a:solidFill>
            <a:srgbClr val="FF0000">
              <a:alpha val="100000"/>
            </a:srgbClr>
          </a:solidFill>
          <a:ln w="28575" cap="flat" cmpd="sng">
            <a:solidFill>
              <a:schemeClr val="tx1">
                <a:alpha val="100000"/>
              </a:schemeClr>
            </a:solidFill>
            <a:prstDash val="solid"/>
            <a:bevel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" name="Text Box 44"/>
          <p:cNvSpPr txBox="1"/>
          <p:nvPr/>
        </p:nvSpPr>
        <p:spPr>
          <a:xfrm>
            <a:off x="579438" y="4286250"/>
            <a:ext cx="8086725" cy="10382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1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由平行四边形的定义易知四边形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CDEF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均为平行四边形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圆角矩形 31"/>
          <p:cNvSpPr/>
          <p:nvPr/>
        </p:nvSpPr>
        <p:spPr>
          <a:xfrm>
            <a:off x="565150" y="541338"/>
            <a:ext cx="1671638" cy="547687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微软雅黑" panose="020B0503020204020204" charset="-122"/>
                <a:ea typeface="微软雅黑" panose="020B0503020204020204" charset="-122"/>
              </a:rPr>
              <a:t>归纳总结</a:t>
            </a:r>
            <a:endParaRPr lang="zh-CN" altLang="en-US" sz="2800" b="1" dirty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02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2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9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4" dur="500"/>
                                        <p:tgtEl>
                                          <p:spTgt spid="102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44" grpId="0"/>
      <p:bldP spid="10245" grpId="0"/>
      <p:bldP spid="10246" grpId="0"/>
      <p:bldP spid="10247" grpId="0"/>
      <p:bldP spid="10248" grpId="0"/>
      <p:bldP spid="10249" grpId="0" bldLvl="0" animBg="1"/>
      <p:bldP spid="10252" grpId="0" bldLvl="0"/>
      <p:bldP spid="10254" grpId="0" bldLvl="0"/>
      <p:bldP spid="10255" grpId="0" bldLvl="0"/>
      <p:bldP spid="10259" grpId="0"/>
      <p:bldP spid="10260" grpId="0"/>
      <p:bldP spid="3" grpId="0" bldLvl="0"/>
      <p:bldP spid="19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53" name="Text Box 43"/>
          <p:cNvSpPr txBox="1"/>
          <p:nvPr/>
        </p:nvSpPr>
        <p:spPr>
          <a:xfrm>
            <a:off x="1536700" y="5495925"/>
            <a:ext cx="58674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两条平行线间的距离相等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u="sng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58" name="Text Box 51"/>
          <p:cNvSpPr txBox="1"/>
          <p:nvPr/>
        </p:nvSpPr>
        <p:spPr>
          <a:xfrm>
            <a:off x="623888" y="3749675"/>
            <a:ext cx="8139112" cy="9525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 // n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垂直于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交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，交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于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E.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62" name="文本框 14"/>
          <p:cNvSpPr txBox="1"/>
          <p:nvPr/>
        </p:nvSpPr>
        <p:spPr>
          <a:xfrm>
            <a:off x="3398838" y="2454275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63" name="文本框 15"/>
          <p:cNvSpPr txBox="1"/>
          <p:nvPr/>
        </p:nvSpPr>
        <p:spPr>
          <a:xfrm>
            <a:off x="5130800" y="24177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64" name="文本框 16"/>
          <p:cNvSpPr txBox="1"/>
          <p:nvPr/>
        </p:nvSpPr>
        <p:spPr>
          <a:xfrm>
            <a:off x="5130800" y="6905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65" name="文本框 17"/>
          <p:cNvSpPr txBox="1"/>
          <p:nvPr/>
        </p:nvSpPr>
        <p:spPr>
          <a:xfrm>
            <a:off x="3398838" y="6651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66" name="文本框 18"/>
          <p:cNvSpPr txBox="1"/>
          <p:nvPr/>
        </p:nvSpPr>
        <p:spPr>
          <a:xfrm>
            <a:off x="6172200" y="2362200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n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67" name="文本框 20"/>
          <p:cNvSpPr txBox="1"/>
          <p:nvPr/>
        </p:nvSpPr>
        <p:spPr>
          <a:xfrm>
            <a:off x="6176963" y="827088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10277" name="直接连接符 38"/>
          <p:cNvCxnSpPr/>
          <p:nvPr/>
        </p:nvCxnSpPr>
        <p:spPr>
          <a:xfrm>
            <a:off x="2743200" y="2362200"/>
            <a:ext cx="3352800" cy="317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10278" name="文本框 22"/>
          <p:cNvSpPr txBox="1"/>
          <p:nvPr/>
        </p:nvSpPr>
        <p:spPr>
          <a:xfrm>
            <a:off x="4195763" y="690563"/>
            <a:ext cx="43180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279" name="文本框 28"/>
          <p:cNvSpPr txBox="1"/>
          <p:nvPr/>
        </p:nvSpPr>
        <p:spPr>
          <a:xfrm>
            <a:off x="4254500" y="2419350"/>
            <a:ext cx="4318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cxnSp>
        <p:nvCxnSpPr>
          <p:cNvPr id="10280" name="直接连接符 38"/>
          <p:cNvCxnSpPr/>
          <p:nvPr/>
        </p:nvCxnSpPr>
        <p:spPr>
          <a:xfrm>
            <a:off x="2752725" y="1155700"/>
            <a:ext cx="3352800" cy="3175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cxnSp>
      <p:sp>
        <p:nvSpPr>
          <p:cNvPr id="48142" name="云形标注 111"/>
          <p:cNvSpPr/>
          <p:nvPr/>
        </p:nvSpPr>
        <p:spPr>
          <a:xfrm rot="-301925" flipH="1">
            <a:off x="228600" y="914400"/>
            <a:ext cx="2743200" cy="1143000"/>
          </a:xfrm>
          <a:prstGeom prst="cloudCallout">
            <a:avLst>
              <a:gd name="adj1" fmla="val -64319"/>
              <a:gd name="adj2" fmla="val 58644"/>
            </a:avLst>
          </a:prstGeom>
          <a:solidFill>
            <a:srgbClr val="FFFF99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点到直线的距离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8143" name="矩形 113"/>
          <p:cNvSpPr/>
          <p:nvPr/>
        </p:nvSpPr>
        <p:spPr>
          <a:xfrm>
            <a:off x="1511300" y="4867275"/>
            <a:ext cx="487680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同前面易得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8145" name="圆角矩形标注 48144"/>
          <p:cNvSpPr/>
          <p:nvPr/>
        </p:nvSpPr>
        <p:spPr>
          <a:xfrm>
            <a:off x="6096000" y="1447800"/>
            <a:ext cx="2667000" cy="1981200"/>
          </a:xfrm>
          <a:prstGeom prst="wedgeRoundRectCallout">
            <a:avLst>
              <a:gd name="adj1" fmla="val -78037"/>
              <a:gd name="adj2" fmla="val -42787"/>
              <a:gd name="adj3" fmla="val 16667"/>
            </a:avLst>
          </a:prstGeom>
          <a:solidFill>
            <a:srgbClr val="CCFFCC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4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两条平行线间的距离：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两条平行线中，一条直线上任意一点到另一条直线的距离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7665" name="椭圆 107"/>
          <p:cNvSpPr/>
          <p:nvPr/>
        </p:nvSpPr>
        <p:spPr>
          <a:xfrm flipV="1">
            <a:off x="3525838" y="1079500"/>
            <a:ext cx="144462" cy="144463"/>
          </a:xfrm>
          <a:prstGeom prst="ellipse">
            <a:avLst/>
          </a:prstGeom>
          <a:solidFill>
            <a:srgbClr val="FF0000"/>
          </a:solidFill>
          <a:ln w="9525">
            <a:noFill/>
          </a:ln>
        </p:spPr>
        <p:txBody>
          <a:bodyPr rot="10800000"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" name="组合 48148"/>
          <p:cNvGrpSpPr/>
          <p:nvPr/>
        </p:nvGrpSpPr>
        <p:grpSpPr>
          <a:xfrm>
            <a:off x="4419600" y="1143000"/>
            <a:ext cx="152400" cy="1219200"/>
            <a:chOff x="4691" y="1912"/>
            <a:chExt cx="96" cy="768"/>
          </a:xfrm>
        </p:grpSpPr>
        <p:sp>
          <p:nvSpPr>
            <p:cNvPr id="27683" name="直接连接符 48149"/>
            <p:cNvSpPr/>
            <p:nvPr/>
          </p:nvSpPr>
          <p:spPr>
            <a:xfrm>
              <a:off x="4691" y="1912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4" name="直接连接符 48150"/>
            <p:cNvSpPr/>
            <p:nvPr/>
          </p:nvSpPr>
          <p:spPr>
            <a:xfrm>
              <a:off x="4691" y="2584"/>
              <a:ext cx="9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5" name="直接连接符 48151"/>
            <p:cNvSpPr/>
            <p:nvPr/>
          </p:nvSpPr>
          <p:spPr>
            <a:xfrm>
              <a:off x="4779" y="2584"/>
              <a:ext cx="0" cy="9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3" name="组合 48152"/>
          <p:cNvGrpSpPr/>
          <p:nvPr/>
        </p:nvGrpSpPr>
        <p:grpSpPr>
          <a:xfrm>
            <a:off x="5334000" y="1143000"/>
            <a:ext cx="152400" cy="1219200"/>
            <a:chOff x="4691" y="1912"/>
            <a:chExt cx="96" cy="768"/>
          </a:xfrm>
        </p:grpSpPr>
        <p:sp>
          <p:nvSpPr>
            <p:cNvPr id="27680" name="直接连接符 48153"/>
            <p:cNvSpPr/>
            <p:nvPr/>
          </p:nvSpPr>
          <p:spPr>
            <a:xfrm>
              <a:off x="4691" y="1912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1" name="直接连接符 48154"/>
            <p:cNvSpPr/>
            <p:nvPr/>
          </p:nvSpPr>
          <p:spPr>
            <a:xfrm>
              <a:off x="4691" y="2584"/>
              <a:ext cx="9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82" name="直接连接符 48155"/>
            <p:cNvSpPr/>
            <p:nvPr/>
          </p:nvSpPr>
          <p:spPr>
            <a:xfrm>
              <a:off x="4779" y="2584"/>
              <a:ext cx="0" cy="9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4" name="组合 48156"/>
          <p:cNvGrpSpPr/>
          <p:nvPr/>
        </p:nvGrpSpPr>
        <p:grpSpPr>
          <a:xfrm>
            <a:off x="3606800" y="1143000"/>
            <a:ext cx="152400" cy="1219200"/>
            <a:chOff x="4691" y="1912"/>
            <a:chExt cx="96" cy="768"/>
          </a:xfrm>
        </p:grpSpPr>
        <p:sp>
          <p:nvSpPr>
            <p:cNvPr id="27677" name="直接连接符 48157"/>
            <p:cNvSpPr/>
            <p:nvPr/>
          </p:nvSpPr>
          <p:spPr>
            <a:xfrm>
              <a:off x="4691" y="1912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8" name="直接连接符 48158"/>
            <p:cNvSpPr/>
            <p:nvPr/>
          </p:nvSpPr>
          <p:spPr>
            <a:xfrm>
              <a:off x="4691" y="2584"/>
              <a:ext cx="9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9" name="直接连接符 48159"/>
            <p:cNvSpPr/>
            <p:nvPr/>
          </p:nvSpPr>
          <p:spPr>
            <a:xfrm>
              <a:off x="4779" y="2584"/>
              <a:ext cx="0" cy="9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5" name="组合 48160"/>
          <p:cNvGrpSpPr/>
          <p:nvPr/>
        </p:nvGrpSpPr>
        <p:grpSpPr>
          <a:xfrm>
            <a:off x="4419600" y="1143000"/>
            <a:ext cx="152400" cy="1219200"/>
            <a:chOff x="4691" y="1912"/>
            <a:chExt cx="96" cy="768"/>
          </a:xfrm>
        </p:grpSpPr>
        <p:sp>
          <p:nvSpPr>
            <p:cNvPr id="27674" name="直接连接符 48161"/>
            <p:cNvSpPr/>
            <p:nvPr/>
          </p:nvSpPr>
          <p:spPr>
            <a:xfrm>
              <a:off x="4691" y="1912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5" name="直接连接符 48162"/>
            <p:cNvSpPr/>
            <p:nvPr/>
          </p:nvSpPr>
          <p:spPr>
            <a:xfrm>
              <a:off x="4691" y="2584"/>
              <a:ext cx="9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6" name="直接连接符 48163"/>
            <p:cNvSpPr/>
            <p:nvPr/>
          </p:nvSpPr>
          <p:spPr>
            <a:xfrm>
              <a:off x="4779" y="2584"/>
              <a:ext cx="0" cy="9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  <p:grpSp>
        <p:nvGrpSpPr>
          <p:cNvPr id="6" name="组合 48164"/>
          <p:cNvGrpSpPr/>
          <p:nvPr/>
        </p:nvGrpSpPr>
        <p:grpSpPr>
          <a:xfrm>
            <a:off x="5334000" y="1143000"/>
            <a:ext cx="152400" cy="1219200"/>
            <a:chOff x="4691" y="1912"/>
            <a:chExt cx="96" cy="768"/>
          </a:xfrm>
        </p:grpSpPr>
        <p:sp>
          <p:nvSpPr>
            <p:cNvPr id="27671" name="直接连接符 48165"/>
            <p:cNvSpPr/>
            <p:nvPr/>
          </p:nvSpPr>
          <p:spPr>
            <a:xfrm>
              <a:off x="4691" y="1912"/>
              <a:ext cx="0" cy="768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2" name="直接连接符 48166"/>
            <p:cNvSpPr/>
            <p:nvPr/>
          </p:nvSpPr>
          <p:spPr>
            <a:xfrm>
              <a:off x="4691" y="2584"/>
              <a:ext cx="96" cy="0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27673" name="直接连接符 48167"/>
            <p:cNvSpPr/>
            <p:nvPr/>
          </p:nvSpPr>
          <p:spPr>
            <a:xfrm>
              <a:off x="4779" y="2584"/>
              <a:ext cx="0" cy="96"/>
            </a:xfrm>
            <a:prstGeom prst="line">
              <a:avLst/>
            </a:prstGeom>
            <a:ln w="28575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0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0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2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2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02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02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00"/>
                            </p:stCondLst>
                            <p:childTnLst>
                              <p:par>
                                <p:cTn id="4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02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"/>
                                        <p:tgtEl>
                                          <p:spTgt spid="48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481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48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" fill="hold"/>
                                        <p:tgtEl>
                                          <p:spTgt spid="102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102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3" grpId="0" bldLvl="0"/>
      <p:bldP spid="10253" grpId="1" bldLvl="0"/>
      <p:bldP spid="10258" grpId="0"/>
      <p:bldP spid="10262" grpId="0"/>
      <p:bldP spid="10263" grpId="0"/>
      <p:bldP spid="10264" grpId="0"/>
      <p:bldP spid="10265" grpId="0"/>
      <p:bldP spid="10266" grpId="0"/>
      <p:bldP spid="10267" grpId="0"/>
      <p:bldP spid="10278" grpId="0"/>
      <p:bldP spid="10279" grpId="0"/>
      <p:bldP spid="48142" grpId="0" bldLvl="0" animBg="1"/>
      <p:bldP spid="48142" grpId="1" bldLvl="0" animBg="1"/>
      <p:bldP spid="48143" grpId="0"/>
      <p:bldP spid="48145" grpId="0" bldLvl="0" animBg="1"/>
      <p:bldP spid="27665" grpId="0" bldLvl="0" animBg="1"/>
      <p:bldP spid="27665" grpId="1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1"/>
          <p:cNvSpPr txBox="1"/>
          <p:nvPr/>
        </p:nvSpPr>
        <p:spPr>
          <a:xfrm>
            <a:off x="615950" y="1220788"/>
            <a:ext cx="8177213" cy="1125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，若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=4cm，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en-US" sz="2800" i="1" baseline="-25000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endParaRPr lang="zh-CN" altLang="en-US" sz="2800" i="1" baseline="-25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=12cm</a:t>
            </a:r>
            <a:r>
              <a:rPr lang="zh-CN" altLang="en-US" sz="2800" baseline="30000" dirty="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，求△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边上的高．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8675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991225" y="2346325"/>
            <a:ext cx="2422525" cy="19939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615950" y="2667000"/>
            <a:ext cx="6346825" cy="34496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S</a:t>
            </a:r>
            <a:r>
              <a:rPr lang="zh-CN" altLang="en-US" sz="2800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△</a:t>
            </a:r>
            <a:r>
              <a:rPr lang="zh-CN" altLang="en-US" sz="2800" i="1" baseline="-25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•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     ×4 ×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=12cm</a:t>
            </a:r>
            <a:r>
              <a:rPr lang="zh-CN" altLang="en-US" sz="2800" baseline="300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=6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∵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∴点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到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边的距离等于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的长度，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3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∴△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边上的高为6cm．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5" name="对象 4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2570163" y="2589213"/>
          <a:ext cx="307975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8" name="" r:id="rId2" imgW="152400" imgH="393700" progId="Equation.KSEE3">
                  <p:embed/>
                </p:oleObj>
              </mc:Choice>
              <mc:Fallback>
                <p:oleObj name="" r:id="rId2" imgW="152400" imgH="393700" progId="Equation.KSEE3">
                  <p:embed/>
                  <p:pic>
                    <p:nvPicPr>
                      <p:cNvPr id="0" name="图片 307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2570163" y="2589213"/>
                        <a:ext cx="307975" cy="795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对象 5">
            <a:hlinkClick r:id="" action="ppaction://ole?verb="/>
          </p:cNvPr>
          <p:cNvGraphicFramePr>
            <a:graphicFrameLocks noChangeAspect="1"/>
          </p:cNvGraphicFramePr>
          <p:nvPr/>
        </p:nvGraphicFramePr>
        <p:xfrm>
          <a:off x="1012825" y="3182938"/>
          <a:ext cx="307975" cy="7953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4" imgW="152400" imgH="393700" progId="Equation.KSEE3">
                  <p:embed/>
                </p:oleObj>
              </mc:Choice>
              <mc:Fallback>
                <p:oleObj name="" r:id="rId4" imgW="152400" imgH="393700" progId="Equation.KSEE3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012825" y="3182938"/>
                        <a:ext cx="307975" cy="795337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28679" name="圆角矩形 31"/>
          <p:cNvSpPr/>
          <p:nvPr/>
        </p:nvSpPr>
        <p:spPr>
          <a:xfrm>
            <a:off x="444500" y="658813"/>
            <a:ext cx="1425575" cy="512762"/>
          </a:xfrm>
          <a:prstGeom prst="roundRect">
            <a:avLst>
              <a:gd name="adj" fmla="val 16667"/>
            </a:avLst>
          </a:prstGeom>
          <a:solidFill>
            <a:srgbClr val="FFFFD9"/>
          </a:solidFill>
          <a:ln w="25400" cap="flat" cmpd="sng">
            <a:solidFill>
              <a:srgbClr val="0099FF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latin typeface="Times New Roman" panose="02020603050405020304" pitchFamily="18" charset="0"/>
                <a:ea typeface="微软雅黑" panose="020B0503020204020204" charset="-122"/>
                <a:sym typeface="微软雅黑" panose="020B0503020204020204" charset="-122"/>
              </a:rPr>
              <a:t>练一练</a:t>
            </a:r>
            <a:endParaRPr lang="zh-CN" altLang="en-US" sz="2800" b="1" dirty="0">
              <a:latin typeface="Times New Roman" panose="02020603050405020304" pitchFamily="18" charset="0"/>
              <a:ea typeface="微软雅黑" panose="020B0503020204020204" charset="-122"/>
              <a:sym typeface="微软雅黑" panose="020B050302020402020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charRg st="20" end="4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0" end="4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4">
                                            <p:txEl>
                                              <p:charRg st="40" end="4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49" end="5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4">
                                            <p:txEl>
                                              <p:charRg st="49" end="5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57" end="7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500"/>
                                        <p:tgtEl>
                                          <p:spTgt spid="4">
                                            <p:txEl>
                                              <p:charRg st="57" end="7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charRg st="76" end="9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4">
                                            <p:txEl>
                                              <p:charRg st="76" end="9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FZYaoTi" pitchFamily="2" charset="-122"/>
              </a:rPr>
              <a:t>当堂练习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29699" name="文本框 1"/>
          <p:cNvSpPr txBox="1"/>
          <p:nvPr/>
        </p:nvSpPr>
        <p:spPr>
          <a:xfrm>
            <a:off x="630238" y="1220788"/>
            <a:ext cx="7993062" cy="20304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□ABCD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延长线上的一点，若∠</a:t>
            </a:r>
            <a:r>
              <a:rPr lang="zh-CN" altLang="en-US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=13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°，则∠</a:t>
            </a:r>
            <a:r>
              <a:rPr lang="en-US" altLang="zh-CN" sz="2800" i="1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MCD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的度数是（     ）</a:t>
            </a:r>
            <a:endParaRPr lang="en-US" altLang="zh-CN" sz="2800" dirty="0">
              <a:solidFill>
                <a:srgbClr val="00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5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A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.45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B.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55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      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C. 65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         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D.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75</a:t>
            </a:r>
            <a:r>
              <a:rPr lang="zh-CN" altLang="en-US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°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005513" y="2032000"/>
            <a:ext cx="43973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9701" name="组合 8"/>
          <p:cNvGrpSpPr/>
          <p:nvPr/>
        </p:nvGrpSpPr>
        <p:grpSpPr>
          <a:xfrm>
            <a:off x="2795588" y="3673475"/>
            <a:ext cx="3106737" cy="2098675"/>
            <a:chOff x="5262270" y="2249209"/>
            <a:chExt cx="3105682" cy="2100376"/>
          </a:xfrm>
        </p:grpSpPr>
        <p:sp>
          <p:nvSpPr>
            <p:cNvPr id="29702" name="任意多边形 7"/>
            <p:cNvSpPr/>
            <p:nvPr/>
          </p:nvSpPr>
          <p:spPr>
            <a:xfrm>
              <a:off x="5580112" y="2710874"/>
              <a:ext cx="2481942" cy="1132115"/>
            </a:xfrm>
            <a:custGeom>
              <a:avLst/>
              <a:gdLst>
                <a:gd name="txL" fmla="*/ 0 w 2481942"/>
                <a:gd name="txT" fmla="*/ 0 h 1132115"/>
                <a:gd name="txR" fmla="*/ 2481942 w 2481942"/>
                <a:gd name="txB" fmla="*/ 1132115 h 1132115"/>
              </a:gdLst>
              <a:ahLst/>
              <a:cxnLst>
                <a:cxn ang="0">
                  <a:pos x="1494971" y="1132115"/>
                </a:cxn>
                <a:cxn ang="0">
                  <a:pos x="1973942" y="0"/>
                </a:cxn>
                <a:cxn ang="0">
                  <a:pos x="537028" y="0"/>
                </a:cxn>
                <a:cxn ang="0">
                  <a:pos x="0" y="1117600"/>
                </a:cxn>
                <a:cxn ang="0">
                  <a:pos x="2467428" y="1117600"/>
                </a:cxn>
                <a:cxn ang="0">
                  <a:pos x="2481942" y="1132115"/>
                </a:cxn>
              </a:cxnLst>
              <a:rect l="txL" t="txT" r="txR" b="txB"/>
              <a:pathLst>
                <a:path w="2481942" h="1132115">
                  <a:moveTo>
                    <a:pt x="1494971" y="1132115"/>
                  </a:moveTo>
                  <a:lnTo>
                    <a:pt x="1973942" y="0"/>
                  </a:lnTo>
                  <a:lnTo>
                    <a:pt x="537028" y="0"/>
                  </a:lnTo>
                  <a:lnTo>
                    <a:pt x="0" y="1117600"/>
                  </a:lnTo>
                  <a:lnTo>
                    <a:pt x="2467428" y="1117600"/>
                  </a:lnTo>
                  <a:lnTo>
                    <a:pt x="2481942" y="1132115"/>
                  </a:lnTo>
                </a:path>
              </a:pathLst>
            </a:custGeom>
            <a:noFill/>
            <a:ln w="25400" cap="flat" cmpd="sng">
              <a:solidFill>
                <a:schemeClr val="tx1">
                  <a:alpha val="100000"/>
                </a:schemeClr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29703" name="文本框 3"/>
            <p:cNvSpPr txBox="1"/>
            <p:nvPr/>
          </p:nvSpPr>
          <p:spPr>
            <a:xfrm>
              <a:off x="5796136" y="2249209"/>
              <a:ext cx="488779" cy="5223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9704" name="文本框 3"/>
            <p:cNvSpPr txBox="1"/>
            <p:nvPr/>
          </p:nvSpPr>
          <p:spPr>
            <a:xfrm>
              <a:off x="5262270" y="3780086"/>
              <a:ext cx="399910" cy="5223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9705" name="文本框 3"/>
            <p:cNvSpPr txBox="1"/>
            <p:nvPr/>
          </p:nvSpPr>
          <p:spPr>
            <a:xfrm>
              <a:off x="6769652" y="3811538"/>
              <a:ext cx="420223" cy="5223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9706" name="文本框 3"/>
            <p:cNvSpPr txBox="1"/>
            <p:nvPr/>
          </p:nvSpPr>
          <p:spPr>
            <a:xfrm>
              <a:off x="7800460" y="3827264"/>
              <a:ext cx="567492" cy="5223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M</a:t>
              </a:r>
              <a:r>
                <a:rPr lang="zh-CN" altLang="en-US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 </a:t>
              </a:r>
              <a:endPara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29707" name="文本框 3"/>
            <p:cNvSpPr txBox="1"/>
            <p:nvPr/>
          </p:nvSpPr>
          <p:spPr>
            <a:xfrm>
              <a:off x="7509552" y="2306081"/>
              <a:ext cx="439267" cy="522321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0722" name="Rectangle 2"/>
          <p:cNvSpPr txBox="1"/>
          <p:nvPr/>
        </p:nvSpPr>
        <p:spPr>
          <a:xfrm>
            <a:off x="142875" y="893763"/>
            <a:ext cx="8858250" cy="5211762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342900" lvl="0" indent="-342900"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2.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判断题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对的在括号内填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“√”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，错的填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“×”)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：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(1)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平行四边形两组对边分别平行且相等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            (      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(2)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平行四边形的四个内角都相等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                        (      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(3)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平行四边形的相邻两个内角的和等于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180°   (      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(4)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如果平行四边形相邻两边长分别是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2cm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和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3cm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，那么周长是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10cm.                                    (      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(5)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在平行四边形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中，如果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=42°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那么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=48°.                                                   (      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(6)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在平行四边形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中，如果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=35°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那么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=145°.                                                (       )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2" name="Text Box 3"/>
          <p:cNvSpPr txBox="1"/>
          <p:nvPr/>
        </p:nvSpPr>
        <p:spPr>
          <a:xfrm>
            <a:off x="7772400" y="1460500"/>
            <a:ext cx="377825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3" name="Text Box 4"/>
          <p:cNvSpPr txBox="1"/>
          <p:nvPr/>
        </p:nvSpPr>
        <p:spPr>
          <a:xfrm>
            <a:off x="7848600" y="3438525"/>
            <a:ext cx="377825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4" name="Text Box 5"/>
          <p:cNvSpPr txBox="1"/>
          <p:nvPr/>
        </p:nvSpPr>
        <p:spPr>
          <a:xfrm>
            <a:off x="7843838" y="2473325"/>
            <a:ext cx="495300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√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5" name="Text Box 6"/>
          <p:cNvSpPr txBox="1"/>
          <p:nvPr/>
        </p:nvSpPr>
        <p:spPr>
          <a:xfrm>
            <a:off x="7777163" y="4500563"/>
            <a:ext cx="5397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6" name="Text Box 7"/>
          <p:cNvSpPr txBox="1"/>
          <p:nvPr/>
        </p:nvSpPr>
        <p:spPr>
          <a:xfrm>
            <a:off x="7840663" y="5583238"/>
            <a:ext cx="5397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2307" name="Text Box 8"/>
          <p:cNvSpPr txBox="1"/>
          <p:nvPr/>
        </p:nvSpPr>
        <p:spPr>
          <a:xfrm>
            <a:off x="7777163" y="1990725"/>
            <a:ext cx="539750" cy="5207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endParaRPr lang="en-US" altLang="zh-CN" sz="2800" b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2" grpId="0" bldLvl="0"/>
      <p:bldP spid="12303" grpId="0" bldLvl="0"/>
      <p:bldP spid="12304" grpId="0" bldLvl="0"/>
      <p:bldP spid="12305" grpId="0" bldLvl="0"/>
      <p:bldP spid="12306" grpId="0" bldLvl="0"/>
      <p:bldP spid="12307" grpId="0" bldLvl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Text Box 5"/>
          <p:cNvSpPr txBox="1"/>
          <p:nvPr/>
        </p:nvSpPr>
        <p:spPr>
          <a:xfrm>
            <a:off x="231775" y="4875213"/>
            <a:ext cx="8761413" cy="112553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4.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如图，直线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AE//BD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，点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上，若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=5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BD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=8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  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的面积为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16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，则△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的面积为</a:t>
            </a:r>
            <a:r>
              <a:rPr lang="zh-CN" altLang="en-US" sz="2800" u="sng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1747" name="Group 6"/>
          <p:cNvGrpSpPr/>
          <p:nvPr/>
        </p:nvGrpSpPr>
        <p:grpSpPr>
          <a:xfrm>
            <a:off x="5095875" y="1962150"/>
            <a:ext cx="2147888" cy="2441575"/>
            <a:chOff x="0" y="0"/>
            <a:chExt cx="1353" cy="1538"/>
          </a:xfrm>
        </p:grpSpPr>
        <p:grpSp>
          <p:nvGrpSpPr>
            <p:cNvPr id="31754" name="Group 7"/>
            <p:cNvGrpSpPr/>
            <p:nvPr/>
          </p:nvGrpSpPr>
          <p:grpSpPr>
            <a:xfrm>
              <a:off x="298" y="96"/>
              <a:ext cx="768" cy="1440"/>
              <a:chOff x="0" y="0"/>
              <a:chExt cx="768" cy="1440"/>
            </a:xfrm>
          </p:grpSpPr>
          <p:sp>
            <p:nvSpPr>
              <p:cNvPr id="31760" name="Line 8"/>
              <p:cNvSpPr/>
              <p:nvPr/>
            </p:nvSpPr>
            <p:spPr>
              <a:xfrm>
                <a:off x="0" y="0"/>
                <a:ext cx="0" cy="144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61" name="Line 9"/>
              <p:cNvSpPr/>
              <p:nvPr/>
            </p:nvSpPr>
            <p:spPr>
              <a:xfrm>
                <a:off x="768" y="0"/>
                <a:ext cx="0" cy="1440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62" name="Line 10"/>
              <p:cNvSpPr/>
              <p:nvPr/>
            </p:nvSpPr>
            <p:spPr>
              <a:xfrm>
                <a:off x="0" y="192"/>
                <a:ext cx="768" cy="624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63" name="Line 11"/>
              <p:cNvSpPr/>
              <p:nvPr/>
            </p:nvSpPr>
            <p:spPr>
              <a:xfrm flipH="1">
                <a:off x="0" y="816"/>
                <a:ext cx="768" cy="336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64" name="Line 12"/>
              <p:cNvSpPr/>
              <p:nvPr/>
            </p:nvSpPr>
            <p:spPr>
              <a:xfrm flipH="1">
                <a:off x="0" y="48"/>
                <a:ext cx="768" cy="1104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  <p:sp>
            <p:nvSpPr>
              <p:cNvPr id="31765" name="Line 13"/>
              <p:cNvSpPr/>
              <p:nvPr/>
            </p:nvSpPr>
            <p:spPr>
              <a:xfrm>
                <a:off x="0" y="1152"/>
                <a:ext cx="768" cy="144"/>
              </a:xfrm>
              <a:prstGeom prst="line">
                <a:avLst/>
              </a:prstGeom>
              <a:ln w="19050" cap="flat" cmpd="sng">
                <a:solidFill>
                  <a:schemeClr val="tx1"/>
                </a:solidFill>
                <a:prstDash val="solid"/>
                <a:headEnd type="none" w="med" len="med"/>
                <a:tailEnd type="none" w="med" len="med"/>
              </a:ln>
            </p:spPr>
          </p:sp>
        </p:grpSp>
        <p:sp>
          <p:nvSpPr>
            <p:cNvPr id="31755" name="Text Box 14"/>
            <p:cNvSpPr txBox="1"/>
            <p:nvPr/>
          </p:nvSpPr>
          <p:spPr>
            <a:xfrm>
              <a:off x="0" y="1050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1756" name="Text Box 15"/>
            <p:cNvSpPr txBox="1"/>
            <p:nvPr/>
          </p:nvSpPr>
          <p:spPr>
            <a:xfrm>
              <a:off x="1028" y="1209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1757" name="Text Box 16"/>
            <p:cNvSpPr txBox="1"/>
            <p:nvPr/>
          </p:nvSpPr>
          <p:spPr>
            <a:xfrm>
              <a:off x="1066" y="720"/>
              <a:ext cx="265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1758" name="Text Box 17"/>
            <p:cNvSpPr txBox="1"/>
            <p:nvPr/>
          </p:nvSpPr>
          <p:spPr>
            <a:xfrm>
              <a:off x="1076" y="0"/>
              <a:ext cx="277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1759" name="Text Box 18"/>
            <p:cNvSpPr txBox="1"/>
            <p:nvPr/>
          </p:nvSpPr>
          <p:spPr>
            <a:xfrm>
              <a:off x="58" y="153"/>
              <a:ext cx="252" cy="32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19" name="Text Box 25"/>
          <p:cNvSpPr txBox="1"/>
          <p:nvPr/>
        </p:nvSpPr>
        <p:spPr>
          <a:xfrm>
            <a:off x="6665913" y="5478463"/>
            <a:ext cx="5397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10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49" name="Text Box 15"/>
          <p:cNvSpPr txBox="1"/>
          <p:nvPr/>
        </p:nvSpPr>
        <p:spPr>
          <a:xfrm>
            <a:off x="374650" y="617538"/>
            <a:ext cx="8361363" cy="1643062"/>
          </a:xfrm>
          <a:prstGeom prst="rect">
            <a:avLst/>
          </a:prstGeom>
          <a:noFill/>
          <a:ln w="9525">
            <a:noFill/>
          </a:ln>
        </p:spPr>
        <p:txBody>
          <a:bodyPr lIns="90000" tIns="46800" rIns="90000" bIns="46800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分别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在△</a:t>
            </a:r>
            <a:r>
              <a:rPr lang="zh-CN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的边</a:t>
            </a:r>
            <a:r>
              <a:rPr lang="zh-CN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上，且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，则图中有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_____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个平行四边形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1750" name="图片 1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71600" y="2178050"/>
            <a:ext cx="2841625" cy="21018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1751" name="文本框 2"/>
          <p:cNvSpPr txBox="1"/>
          <p:nvPr/>
        </p:nvSpPr>
        <p:spPr>
          <a:xfrm>
            <a:off x="2162175" y="4400550"/>
            <a:ext cx="1606550" cy="520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第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题图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752" name="文本框 4"/>
          <p:cNvSpPr txBox="1"/>
          <p:nvPr/>
        </p:nvSpPr>
        <p:spPr>
          <a:xfrm>
            <a:off x="5518150" y="4383088"/>
            <a:ext cx="1606550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第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4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题图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</p:txBody>
      </p:sp>
      <p:sp>
        <p:nvSpPr>
          <p:cNvPr id="6" name="Text Box 25"/>
          <p:cNvSpPr txBox="1"/>
          <p:nvPr/>
        </p:nvSpPr>
        <p:spPr>
          <a:xfrm>
            <a:off x="6815138" y="1228725"/>
            <a:ext cx="360362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" name="TextBox 9"/>
          <p:cNvSpPr txBox="1"/>
          <p:nvPr/>
        </p:nvSpPr>
        <p:spPr>
          <a:xfrm>
            <a:off x="390525" y="1720850"/>
            <a:ext cx="6261100" cy="4743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证明：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∵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是平行四边形，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∴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∥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DEA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CFB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FBA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又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BF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分别平分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ABC,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CDE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CBF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FBA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DEA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，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CFB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CBF,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CF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BC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, </a:t>
            </a:r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宋体" panose="02010600030101010101" pitchFamily="2" charset="-122"/>
            </a:endParaRPr>
          </a:p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∴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AE</a:t>
            </a:r>
            <a:r>
              <a:rPr lang="en-US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= </a:t>
            </a:r>
            <a:r>
              <a:rPr lang="en-US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CF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宋体" panose="02010600030101010101" pitchFamily="2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1" name="Rectangle 3"/>
          <p:cNvSpPr>
            <a:spLocks noGrp="1"/>
          </p:cNvSpPr>
          <p:nvPr>
            <p:ph type="title" idx="4294967295"/>
          </p:nvPr>
        </p:nvSpPr>
        <p:spPr>
          <a:xfrm>
            <a:off x="390525" y="501650"/>
            <a:ext cx="8123238" cy="1219200"/>
          </a:xfrm>
          <a:ln/>
        </p:spPr>
        <p:txBody>
          <a:bodyPr vert="horz" wrap="square" lIns="91440" tIns="45720" rIns="91440" bIns="45720" anchor="ctr"/>
          <a:p>
            <a:pPr algn="l">
              <a:lnSpc>
                <a:spcPct val="120000"/>
              </a:lnSpc>
            </a:pP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5.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已知在平行四边形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中，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平分</a:t>
            </a:r>
            <a:r>
              <a:rPr lang="zh-CN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ADC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BF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平分</a:t>
            </a:r>
            <a:r>
              <a:rPr lang="zh-CN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r>
              <a:rPr lang="zh-CN" altLang="en-US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求证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: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AE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=</a:t>
            </a:r>
            <a:r>
              <a:rPr lang="en-US" altLang="zh-CN" sz="2800" i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CF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Arial" panose="020B0604020202020204" pitchFamily="34" charset="0"/>
              </a:rPr>
              <a:t>.   </a:t>
            </a:r>
            <a:r>
              <a:rPr lang="en-US" altLang="zh-CN" sz="28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</a:t>
            </a:r>
            <a:endParaRPr lang="en-US" altLang="zh-CN" sz="28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aphicFrame>
        <p:nvGraphicFramePr>
          <p:cNvPr id="32772" name="Object 8"/>
          <p:cNvGraphicFramePr>
            <a:graphicFrameLocks noChangeAspect="1"/>
          </p:cNvGraphicFramePr>
          <p:nvPr/>
        </p:nvGraphicFramePr>
        <p:xfrm>
          <a:off x="2509838" y="3736975"/>
          <a:ext cx="73025" cy="206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1" imgW="609600" imgH="177165" progId="Equation.DSMT4">
                  <p:embed/>
                </p:oleObj>
              </mc:Choice>
              <mc:Fallback>
                <p:oleObj name="" r:id="rId1" imgW="609600" imgH="177165" progId="Equation.DSMT4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2"/>
                      <a:stretch>
                        <a:fillRect/>
                      </a:stretch>
                    </p:blipFill>
                    <p:spPr>
                      <a:xfrm>
                        <a:off x="2509838" y="3736975"/>
                        <a:ext cx="73025" cy="20638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32773" name="Group 11"/>
          <p:cNvGrpSpPr/>
          <p:nvPr/>
        </p:nvGrpSpPr>
        <p:grpSpPr>
          <a:xfrm>
            <a:off x="5927725" y="2411413"/>
            <a:ext cx="3200400" cy="2284412"/>
            <a:chOff x="88" y="0"/>
            <a:chExt cx="2075" cy="1544"/>
          </a:xfrm>
        </p:grpSpPr>
        <p:sp>
          <p:nvSpPr>
            <p:cNvPr id="32778" name="AutoShape 8"/>
            <p:cNvSpPr/>
            <p:nvPr/>
          </p:nvSpPr>
          <p:spPr>
            <a:xfrm>
              <a:off x="204" y="216"/>
              <a:ext cx="1770" cy="952"/>
            </a:xfrm>
            <a:prstGeom prst="parallelogram">
              <a:avLst>
                <a:gd name="adj" fmla="val 46481"/>
              </a:avLst>
            </a:prstGeom>
            <a:noFill/>
            <a:ln w="28575" cap="flat" cmpd="sng">
              <a:solidFill>
                <a:schemeClr val="tx1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wrap="none" anchor="ctr"/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endParaRPr lang="zh-CN" altLang="zh-CN" sz="2800" dirty="0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2779" name="Text Box 9"/>
            <p:cNvSpPr txBox="1"/>
            <p:nvPr/>
          </p:nvSpPr>
          <p:spPr>
            <a:xfrm>
              <a:off x="88" y="1191"/>
              <a:ext cx="212" cy="3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2780" name="Text Box 10"/>
            <p:cNvSpPr txBox="1"/>
            <p:nvPr/>
          </p:nvSpPr>
          <p:spPr>
            <a:xfrm>
              <a:off x="1504" y="1168"/>
              <a:ext cx="212" cy="3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2781" name="Text Box 11"/>
            <p:cNvSpPr txBox="1"/>
            <p:nvPr/>
          </p:nvSpPr>
          <p:spPr>
            <a:xfrm>
              <a:off x="416" y="1"/>
              <a:ext cx="264" cy="3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2782" name="Text Box 12"/>
            <p:cNvSpPr txBox="1"/>
            <p:nvPr/>
          </p:nvSpPr>
          <p:spPr>
            <a:xfrm>
              <a:off x="1940" y="0"/>
              <a:ext cx="223" cy="353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32774" name="Text Box 10"/>
          <p:cNvSpPr txBox="1"/>
          <p:nvPr/>
        </p:nvSpPr>
        <p:spPr>
          <a:xfrm>
            <a:off x="7494588" y="4173538"/>
            <a:ext cx="369887" cy="5222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5" name="Text Box 10"/>
          <p:cNvSpPr txBox="1"/>
          <p:nvPr/>
        </p:nvSpPr>
        <p:spPr>
          <a:xfrm>
            <a:off x="7094538" y="2259013"/>
            <a:ext cx="400050" cy="5222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F</a:t>
            </a:r>
            <a:endParaRPr lang="en-US" altLang="zh-CN" sz="2800" i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2776" name="直接连接符 45071"/>
          <p:cNvSpPr/>
          <p:nvPr/>
        </p:nvSpPr>
        <p:spPr>
          <a:xfrm>
            <a:off x="6762750" y="2730500"/>
            <a:ext cx="898525" cy="1392238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  <p:sp>
        <p:nvSpPr>
          <p:cNvPr id="32777" name="直接连接符 45072"/>
          <p:cNvSpPr/>
          <p:nvPr/>
        </p:nvSpPr>
        <p:spPr>
          <a:xfrm>
            <a:off x="7251700" y="2730500"/>
            <a:ext cx="889000" cy="1409700"/>
          </a:xfrm>
          <a:prstGeom prst="line">
            <a:avLst/>
          </a:prstGeom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charRg st="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20" end="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0">
                                            <p:txEl>
                                              <p:charRg st="20" end="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36" end="5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charRg st="36" end="5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67" end="8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charRg st="67" end="8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73" end="8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charRg st="73" end="8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84" end="10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charRg st="84" end="10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98" end="1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charRg st="98" end="12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122" end="13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charRg st="122" end="13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charRg st="138" end="14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charRg st="138" end="14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Text Box 2"/>
          <p:cNvSpPr txBox="1"/>
          <p:nvPr/>
        </p:nvSpPr>
        <p:spPr>
          <a:xfrm>
            <a:off x="323850" y="549275"/>
            <a:ext cx="8632825" cy="2159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有一块形状如图 所示的玻璃，不小心把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EDF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部分打碎了，现在只测得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AE=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60cm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BC=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80cm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B=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且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AE∥BC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AB∥CF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你能根据测得的数据计算出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的长度和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的度数吗？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33795" name="Picture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489450" y="2790825"/>
            <a:ext cx="4537075" cy="25003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3796" name="Text Box 6"/>
          <p:cNvSpPr txBox="1"/>
          <p:nvPr/>
        </p:nvSpPr>
        <p:spPr>
          <a:xfrm>
            <a:off x="441325" y="3397250"/>
            <a:ext cx="30956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4" name="Text Box 8"/>
          <p:cNvSpPr txBox="1"/>
          <p:nvPr/>
        </p:nvSpPr>
        <p:spPr>
          <a:xfrm>
            <a:off x="441325" y="2790825"/>
            <a:ext cx="413543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解：∵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AE//BC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AB//CF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" name="Text Box 9"/>
          <p:cNvSpPr txBox="1"/>
          <p:nvPr/>
        </p:nvSpPr>
        <p:spPr>
          <a:xfrm>
            <a:off x="323850" y="3384550"/>
            <a:ext cx="47561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ABCD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是平行四边形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" name="Rectangle 10"/>
          <p:cNvSpPr/>
          <p:nvPr/>
        </p:nvSpPr>
        <p:spPr>
          <a:xfrm>
            <a:off x="441325" y="3906838"/>
            <a:ext cx="3816350" cy="9540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zh-CN" altLang="en-US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D=∠B=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endParaRPr lang="zh-CN" altLang="en-US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AD=BC=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80cm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" name="Rectangle 11"/>
          <p:cNvSpPr/>
          <p:nvPr/>
        </p:nvSpPr>
        <p:spPr>
          <a:xfrm>
            <a:off x="179388" y="4943475"/>
            <a:ext cx="3397250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ED=AD-AE=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20cm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i="1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9" name="Text Box 13"/>
          <p:cNvSpPr txBox="1"/>
          <p:nvPr/>
        </p:nvSpPr>
        <p:spPr>
          <a:xfrm>
            <a:off x="461963" y="5591175"/>
            <a:ext cx="6592887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答：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DE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的长度是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20cm,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的度数是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60°.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  <p:bldP spid="19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66" name="文本框 27665"/>
          <p:cNvSpPr txBox="1"/>
          <p:nvPr/>
        </p:nvSpPr>
        <p:spPr>
          <a:xfrm>
            <a:off x="2671763" y="1895475"/>
            <a:ext cx="6400800" cy="4527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 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证明：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∵ 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四边形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BEFM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是平行四边形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　            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∴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BM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EF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,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//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EF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                ∵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AD</a:t>
            </a:r>
            <a:r>
              <a:rPr lang="zh-CN" altLang="en-US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平分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BAC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sym typeface="Symbol" panose="05050102010706020507" pitchFamily="18" charset="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sym typeface="Symbol" panose="05050102010706020507" pitchFamily="18" charset="2"/>
            </a:endParaRPr>
          </a:p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∵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AB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//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  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∴ 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∴∠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CAD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=∠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AEF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   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∴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EF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lnSpc>
                <a:spcPct val="7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             ∴ 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AF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=</a:t>
            </a:r>
            <a:r>
              <a:rPr lang="en-US" altLang="zh-CN" sz="2800" i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BM</a:t>
            </a:r>
            <a:r>
              <a:rPr lang="en-US" altLang="zh-CN" sz="2800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.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4819" name="文本框 27649"/>
          <p:cNvSpPr txBox="1"/>
          <p:nvPr/>
        </p:nvSpPr>
        <p:spPr>
          <a:xfrm>
            <a:off x="587375" y="541338"/>
            <a:ext cx="8237538" cy="1641475"/>
          </a:xfrm>
          <a:prstGeom prst="rect">
            <a:avLst/>
          </a:prstGeom>
          <a:noFill/>
          <a:ln w="12700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lnSpc>
                <a:spcPct val="12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7.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如图，在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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ABC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中,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平分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∠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BAC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,点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,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E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,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分别是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AB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,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AD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,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AC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上的点,四边形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BEFM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是平行四边形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.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求证：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AF</a:t>
            </a: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=</a:t>
            </a:r>
            <a:r>
              <a:rPr lang="zh-CN" altLang="en-US" sz="2800" i="1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BM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sym typeface="Wingdings 3" pitchFamily="18" charset="2"/>
              </a:rPr>
              <a:t>.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  <a:sym typeface="Wingdings 3" pitchFamily="18" charset="2"/>
            </a:endParaRPr>
          </a:p>
        </p:txBody>
      </p:sp>
      <p:sp>
        <p:nvSpPr>
          <p:cNvPr id="34820" name="文本框 27650"/>
          <p:cNvSpPr txBox="1"/>
          <p:nvPr/>
        </p:nvSpPr>
        <p:spPr>
          <a:xfrm>
            <a:off x="309563" y="2309813"/>
            <a:ext cx="3657600" cy="44005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34821" name="组合 1"/>
          <p:cNvGrpSpPr/>
          <p:nvPr/>
        </p:nvGrpSpPr>
        <p:grpSpPr>
          <a:xfrm>
            <a:off x="215900" y="2433638"/>
            <a:ext cx="4038600" cy="3578225"/>
            <a:chOff x="0" y="3607"/>
            <a:chExt cx="6360" cy="5635"/>
          </a:xfrm>
        </p:grpSpPr>
        <p:sp>
          <p:nvSpPr>
            <p:cNvPr id="34822" name="直接连接符 27651"/>
            <p:cNvSpPr/>
            <p:nvPr/>
          </p:nvSpPr>
          <p:spPr>
            <a:xfrm flipH="1">
              <a:off x="360" y="4320"/>
              <a:ext cx="3120" cy="3960"/>
            </a:xfrm>
            <a:prstGeom prst="line">
              <a:avLst/>
            </a:prstGeom>
            <a:ln w="19050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3" name="直接连接符 27652"/>
            <p:cNvSpPr/>
            <p:nvPr/>
          </p:nvSpPr>
          <p:spPr>
            <a:xfrm>
              <a:off x="3481" y="4320"/>
              <a:ext cx="2162" cy="4200"/>
            </a:xfrm>
            <a:prstGeom prst="line">
              <a:avLst/>
            </a:prstGeom>
            <a:ln w="19050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4" name="直接连接符 27653"/>
            <p:cNvSpPr/>
            <p:nvPr/>
          </p:nvSpPr>
          <p:spPr>
            <a:xfrm>
              <a:off x="360" y="8280"/>
              <a:ext cx="5283" cy="240"/>
            </a:xfrm>
            <a:prstGeom prst="line">
              <a:avLst/>
            </a:prstGeom>
            <a:ln w="19050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5" name="直接连接符 27654"/>
            <p:cNvSpPr/>
            <p:nvPr/>
          </p:nvSpPr>
          <p:spPr>
            <a:xfrm flipH="1">
              <a:off x="3015" y="4355"/>
              <a:ext cx="465" cy="4065"/>
            </a:xfrm>
            <a:prstGeom prst="line">
              <a:avLst/>
            </a:prstGeom>
            <a:ln w="19050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6" name="直接连接符 27655"/>
            <p:cNvSpPr/>
            <p:nvPr/>
          </p:nvSpPr>
          <p:spPr>
            <a:xfrm flipV="1">
              <a:off x="395" y="7661"/>
              <a:ext cx="2726" cy="602"/>
            </a:xfrm>
            <a:prstGeom prst="line">
              <a:avLst/>
            </a:prstGeom>
            <a:ln w="19050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7" name="直接连接符 27656"/>
            <p:cNvSpPr/>
            <p:nvPr/>
          </p:nvSpPr>
          <p:spPr>
            <a:xfrm flipV="1">
              <a:off x="3121" y="6360"/>
              <a:ext cx="1387" cy="1300"/>
            </a:xfrm>
            <a:prstGeom prst="line">
              <a:avLst/>
            </a:prstGeom>
            <a:ln w="19050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8" name="直接连接符 27657"/>
            <p:cNvSpPr/>
            <p:nvPr/>
          </p:nvSpPr>
          <p:spPr>
            <a:xfrm flipH="1">
              <a:off x="1508" y="6360"/>
              <a:ext cx="3001" cy="480"/>
            </a:xfrm>
            <a:prstGeom prst="line">
              <a:avLst/>
            </a:prstGeom>
            <a:ln w="19050" cap="sq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34829" name="文本框 27658"/>
            <p:cNvSpPr txBox="1"/>
            <p:nvPr/>
          </p:nvSpPr>
          <p:spPr>
            <a:xfrm>
              <a:off x="0" y="8160"/>
              <a:ext cx="72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B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30" name="文本框 27659"/>
            <p:cNvSpPr txBox="1"/>
            <p:nvPr/>
          </p:nvSpPr>
          <p:spPr>
            <a:xfrm>
              <a:off x="2641" y="8420"/>
              <a:ext cx="72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D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31" name="文本框 27660"/>
            <p:cNvSpPr txBox="1"/>
            <p:nvPr/>
          </p:nvSpPr>
          <p:spPr>
            <a:xfrm>
              <a:off x="5520" y="8280"/>
              <a:ext cx="8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C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32" name="文本框 27661"/>
            <p:cNvSpPr txBox="1"/>
            <p:nvPr/>
          </p:nvSpPr>
          <p:spPr>
            <a:xfrm>
              <a:off x="3120" y="7440"/>
              <a:ext cx="60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E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33" name="文本框 27662"/>
            <p:cNvSpPr txBox="1"/>
            <p:nvPr/>
          </p:nvSpPr>
          <p:spPr>
            <a:xfrm>
              <a:off x="4539" y="5767"/>
              <a:ext cx="72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F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34" name="文本框 27663"/>
            <p:cNvSpPr txBox="1"/>
            <p:nvPr/>
          </p:nvSpPr>
          <p:spPr>
            <a:xfrm>
              <a:off x="3014" y="3607"/>
              <a:ext cx="108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A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  <p:sp>
          <p:nvSpPr>
            <p:cNvPr id="34835" name="文本框 27664"/>
            <p:cNvSpPr txBox="1"/>
            <p:nvPr/>
          </p:nvSpPr>
          <p:spPr>
            <a:xfrm>
              <a:off x="614" y="6127"/>
              <a:ext cx="840" cy="822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>
              <a:lvl1pPr marL="342900" indent="-3429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3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800">
                  <a:solidFill>
                    <a:schemeClr val="tx1"/>
                  </a:solidFill>
                  <a:latin typeface="+mn-lt"/>
                  <a:ea typeface="+mn-ea"/>
                </a:defRPr>
              </a:lvl2pPr>
              <a:lvl3pPr marL="11430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•"/>
                <a:defRPr sz="2400">
                  <a:solidFill>
                    <a:schemeClr val="tx1"/>
                  </a:solidFill>
                  <a:latin typeface="+mn-lt"/>
                  <a:ea typeface="+mn-ea"/>
                </a:defRPr>
              </a:lvl3pPr>
              <a:lvl4pPr marL="16002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–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4pPr>
              <a:lvl5pPr marL="2057400" indent="-228600" algn="l" rtl="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+mn-lt"/>
                  <a:ea typeface="+mn-ea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2800" i="1" dirty="0">
                  <a:latin typeface="Times New Roman" panose="02020603050405020304" pitchFamily="18" charset="0"/>
                  <a:ea typeface="黑体" panose="02010609060101010101" pitchFamily="49" charset="-122"/>
                </a:rPr>
                <a:t>M</a:t>
              </a:r>
              <a:endParaRPr lang="en-US" altLang="zh-CN" sz="2800" i="1" dirty="0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66">
                                            <p:txEl>
                                              <p:charRg st="0" end="2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23" end="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7666">
                                            <p:txEl>
                                              <p:charRg st="23" end="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51" end="7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7666">
                                            <p:txEl>
                                              <p:charRg st="51" end="7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79" end="10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7666">
                                            <p:txEl>
                                              <p:charRg st="79" end="10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107" end="13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7666">
                                            <p:txEl>
                                              <p:charRg st="107" end="13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136" end="16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7666">
                                            <p:txEl>
                                              <p:charRg st="136" end="16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166" end="19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7666">
                                            <p:txEl>
                                              <p:charRg st="166" end="19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199" end="22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7666">
                                            <p:txEl>
                                              <p:charRg st="199" end="22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>
                                            <p:txEl>
                                              <p:charRg st="225" end="25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7666">
                                            <p:txEl>
                                              <p:charRg st="225" end="25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矩形 80"/>
          <p:cNvSpPr/>
          <p:nvPr/>
        </p:nvSpPr>
        <p:spPr>
          <a:xfrm>
            <a:off x="0" y="58738"/>
            <a:ext cx="1217613" cy="40005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000" b="1" dirty="0">
                <a:solidFill>
                  <a:srgbClr val="228B8B"/>
                </a:solidFill>
                <a:ea typeface="FZYaoTi" pitchFamily="2" charset="-122"/>
              </a:rPr>
              <a:t>课堂小结</a:t>
            </a:r>
            <a:endParaRPr lang="zh-CN" altLang="en-US" sz="2000" dirty="0">
              <a:solidFill>
                <a:srgbClr val="228B8B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46088" y="2997200"/>
            <a:ext cx="1255712" cy="952500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平行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四边形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65350" y="1431925"/>
            <a:ext cx="1347788" cy="522288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定义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924300" y="1455738"/>
            <a:ext cx="4449763" cy="522287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两组对边分别平行的四边形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106613" y="2967038"/>
            <a:ext cx="1347787" cy="522287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algn="dist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性质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" name="左大括号 20"/>
          <p:cNvSpPr/>
          <p:nvPr/>
        </p:nvSpPr>
        <p:spPr>
          <a:xfrm>
            <a:off x="1841500" y="1700213"/>
            <a:ext cx="263525" cy="3167062"/>
          </a:xfrm>
          <a:prstGeom prst="leftBrace">
            <a:avLst>
              <a:gd name="adj1" fmla="val 7566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31" name="TextBox 10"/>
          <p:cNvSpPr txBox="1"/>
          <p:nvPr/>
        </p:nvSpPr>
        <p:spPr>
          <a:xfrm>
            <a:off x="3851275" y="2417763"/>
            <a:ext cx="4264025" cy="522287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两组对边分别平行，相等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" name="TextBox 19"/>
          <p:cNvSpPr txBox="1"/>
          <p:nvPr/>
        </p:nvSpPr>
        <p:spPr>
          <a:xfrm>
            <a:off x="2195513" y="4622800"/>
            <a:ext cx="5170487" cy="952500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两条平行线间的距离相等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,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两条平行线间的平行线段也相等</a:t>
            </a:r>
            <a:endParaRPr lang="en-US" altLang="zh-CN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8" name="右箭头 17"/>
          <p:cNvSpPr/>
          <p:nvPr/>
        </p:nvSpPr>
        <p:spPr bwMode="auto">
          <a:xfrm>
            <a:off x="3635375" y="1543050"/>
            <a:ext cx="215900" cy="287338"/>
          </a:xfrm>
          <a:prstGeom prst="rightArrow">
            <a:avLst/>
          </a:prstGeom>
          <a:solidFill>
            <a:schemeClr val="tx1">
              <a:lumMod val="65000"/>
              <a:lumOff val="3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anose="02020603050405020304" pitchFamily="18" charset="0"/>
              <a:ea typeface="黑体" panose="02010609060101010101" pitchFamily="49" charset="-122"/>
              <a:cs typeface="+mn-cs"/>
            </a:endParaRPr>
          </a:p>
        </p:txBody>
      </p:sp>
      <p:sp>
        <p:nvSpPr>
          <p:cNvPr id="19" name="左大括号 18"/>
          <p:cNvSpPr/>
          <p:nvPr/>
        </p:nvSpPr>
        <p:spPr>
          <a:xfrm>
            <a:off x="3546475" y="2708275"/>
            <a:ext cx="233363" cy="1119188"/>
          </a:xfrm>
          <a:prstGeom prst="leftBrace">
            <a:avLst>
              <a:gd name="adj1" fmla="val 7815"/>
              <a:gd name="adj2" fmla="val 50000"/>
            </a:avLst>
          </a:prstGeom>
          <a:solidFill>
            <a:schemeClr val="accent1"/>
          </a:solidFill>
          <a:ln w="25400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3" name="TextBox 10"/>
          <p:cNvSpPr txBox="1"/>
          <p:nvPr/>
        </p:nvSpPr>
        <p:spPr>
          <a:xfrm>
            <a:off x="3890963" y="3543300"/>
            <a:ext cx="4873625" cy="522288"/>
          </a:xfrm>
          <a:prstGeom prst="rect">
            <a:avLst/>
          </a:prstGeom>
          <a:noFill/>
          <a:ln w="25400" cap="flat" cmpd="sng">
            <a:solidFill>
              <a:srgbClr val="CC0066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+mn-lt"/>
                <a:ea typeface="+mn-ea"/>
              </a:defRPr>
            </a:lvl5pPr>
          </a:lstStyle>
          <a:p>
            <a:pPr marL="0" lvl="0" indent="0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zh-CN" altLang="en-US" sz="2800" dirty="0">
                <a:latin typeface="Times New Roman" panose="02020603050405020304" pitchFamily="18" charset="0"/>
                <a:ea typeface="黑体" panose="02010609060101010101" pitchFamily="49" charset="-122"/>
              </a:rPr>
              <a:t>两组对角分别相等，邻角互补</a:t>
            </a:r>
            <a:endParaRPr lang="zh-CN" altLang="en-US" sz="28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20" grpId="0" bldLvl="0" animBg="1"/>
      <p:bldP spid="21" grpId="0" bldLvl="0" animBg="1"/>
      <p:bldP spid="31" grpId="0" bldLvl="0" animBg="1"/>
      <p:bldP spid="2" grpId="0" bldLvl="0" animBg="1"/>
      <p:bldP spid="18" grpId="0" bldLvl="0" animBg="1"/>
      <p:bldP spid="19" grpId="0" bldLvl="0" animBg="1"/>
      <p:bldP spid="23" grpId="0" bldLvl="0" animBg="1"/>
    </p:bldLst>
  </p:timing>
</p:sld>
</file>

<file path=ppt/theme/theme1.xml><?xml version="1.0" encoding="utf-8"?>
<a:theme xmlns:a="http://schemas.openxmlformats.org/drawingml/2006/main" name="默认设计模板">
  <a:themeElements>
    <a:clrScheme name="默认设计模板 5">
      <a:dk1>
        <a:srgbClr val="000000"/>
      </a:dk1>
      <a:lt1>
        <a:srgbClr val="FFFFD9"/>
      </a:lt1>
      <a:dk2>
        <a:srgbClr val="000000"/>
      </a:dk2>
      <a:lt2>
        <a:srgbClr val="777777"/>
      </a:lt2>
      <a:accent1>
        <a:srgbClr val="FFFFF7"/>
      </a:accent1>
      <a:accent2>
        <a:srgbClr val="33CCCC"/>
      </a:accent2>
      <a:accent3>
        <a:srgbClr val="FFFFE9"/>
      </a:accent3>
      <a:accent4>
        <a:srgbClr val="000000"/>
      </a:accent4>
      <a:accent5>
        <a:srgbClr val="FFFFFA"/>
      </a:accent5>
      <a:accent6>
        <a:srgbClr val="2DB9B9"/>
      </a:accent6>
      <a:hlink>
        <a:srgbClr val="FF5050"/>
      </a:hlink>
      <a:folHlink>
        <a:srgbClr val="FF99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rtlCol="0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4896</Words>
  <Application>WPS 演示</Application>
  <PresentationFormat>全屏显示(4:3)</PresentationFormat>
  <Paragraphs>629</Paragraphs>
  <Slides>34</Slides>
  <Notes>2</Notes>
  <HiddenSlides>0</HiddenSlides>
  <MMClips>1</MMClips>
  <ScaleCrop>false</ScaleCrop>
  <HeadingPairs>
    <vt:vector size="8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3</vt:i4>
      </vt:variant>
      <vt:variant>
        <vt:lpstr>幻灯片标题</vt:lpstr>
      </vt:variant>
      <vt:variant>
        <vt:i4>34</vt:i4>
      </vt:variant>
    </vt:vector>
  </HeadingPairs>
  <TitlesOfParts>
    <vt:vector size="50" baseType="lpstr">
      <vt:lpstr>Arial</vt:lpstr>
      <vt:lpstr>宋体</vt:lpstr>
      <vt:lpstr>Wingdings</vt:lpstr>
      <vt:lpstr>Times New Roman</vt:lpstr>
      <vt:lpstr>黑体</vt:lpstr>
      <vt:lpstr>隶书</vt:lpstr>
      <vt:lpstr>微软雅黑</vt:lpstr>
      <vt:lpstr>FZYaoTi</vt:lpstr>
      <vt:lpstr>Symbol</vt:lpstr>
      <vt:lpstr>Wingdings 3</vt:lpstr>
      <vt:lpstr>Symbol</vt:lpstr>
      <vt:lpstr>Arial Unicode MS</vt:lpstr>
      <vt:lpstr>默认设计模板</vt:lpstr>
      <vt:lpstr>Equation.KSEE3</vt:lpstr>
      <vt:lpstr>Equation.KSEE3</vt:lpstr>
      <vt:lpstr>Equation.DSMT4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www.czsx.com.cn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www.czsx.com.cn</dc:title>
  <dc:creator>www.czsx.com.cn</dc:creator>
  <dc:description>www.czsx.com.cn</dc:description>
  <cp:lastModifiedBy>86139</cp:lastModifiedBy>
  <cp:revision>603</cp:revision>
  <dcterms:created xsi:type="dcterms:W3CDTF">2015-07-09T08:14:18Z</dcterms:created>
  <dcterms:modified xsi:type="dcterms:W3CDTF">2021-03-17T09:06:23Z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2052-11.3.0.9221</vt:lpwstr>
  </property>
</Properties>
</file>