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776D4-3202-427E-B156-BB03ED620A11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1AC0D-65D8-450A-A066-263518F18F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236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 rot="1172581">
            <a:off x="1247560" y="2187841"/>
            <a:ext cx="6423553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altLang="zh-CN" sz="13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ea"/>
              </a:rPr>
              <a:t>Grammar</a:t>
            </a:r>
            <a:endParaRPr lang="zh-CN" altLang="en-US" sz="13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7391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7030A0"/>
                </a:solidFill>
              </a:rPr>
              <a:t>The present continuous tense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2204864"/>
            <a:ext cx="62646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We use </a:t>
            </a:r>
            <a:r>
              <a:rPr lang="en-US" altLang="zh-CN" sz="3200" dirty="0" smtClean="0">
                <a:solidFill>
                  <a:srgbClr val="00B050"/>
                </a:solidFill>
              </a:rPr>
              <a:t>the</a:t>
            </a:r>
            <a:r>
              <a:rPr lang="en-US" altLang="zh-CN" sz="3200" dirty="0" smtClean="0"/>
              <a:t> </a:t>
            </a:r>
            <a:r>
              <a:rPr lang="en-US" altLang="zh-CN" sz="3200" dirty="0" smtClean="0">
                <a:solidFill>
                  <a:srgbClr val="00B050"/>
                </a:solidFill>
              </a:rPr>
              <a:t>present continuous tense </a:t>
            </a:r>
            <a:r>
              <a:rPr lang="en-US" altLang="zh-CN" sz="3200" dirty="0" smtClean="0"/>
              <a:t>to show that something is happening now and also use </a:t>
            </a:r>
            <a:r>
              <a:rPr lang="en-US" altLang="zh-CN" sz="3200" dirty="0" smtClean="0">
                <a:solidFill>
                  <a:srgbClr val="00B050"/>
                </a:solidFill>
              </a:rPr>
              <a:t>the present continuous tense </a:t>
            </a:r>
            <a:r>
              <a:rPr lang="en-US" altLang="zh-CN" sz="3200" dirty="0" smtClean="0"/>
              <a:t>to talk about temporary situations.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28370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We form the present </a:t>
            </a:r>
            <a:r>
              <a:rPr lang="en-US" altLang="zh-CN" dirty="0" err="1" smtClean="0"/>
              <a:t>contiuous</a:t>
            </a:r>
            <a:r>
              <a:rPr lang="en-US" altLang="zh-CN" dirty="0" smtClean="0"/>
              <a:t> tense like this:</a:t>
            </a:r>
            <a:endParaRPr lang="zh-CN" altLang="en-US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9632954"/>
              </p:ext>
            </p:extLst>
          </p:nvPr>
        </p:nvGraphicFramePr>
        <p:xfrm>
          <a:off x="467544" y="3573016"/>
          <a:ext cx="82296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 subject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Verb to be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main verb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aseline="0" dirty="0" smtClean="0"/>
                        <a:t>                     I 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 am(not)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dreaming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you/we/they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</a:t>
                      </a:r>
                      <a:r>
                        <a:rPr lang="en-US" altLang="zh-CN" baseline="0" dirty="0" smtClean="0"/>
                        <a:t>    are(not)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 dreaming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he/she/it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  is(not)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 dreaming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154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636028"/>
              </p:ext>
            </p:extLst>
          </p:nvPr>
        </p:nvGraphicFramePr>
        <p:xfrm>
          <a:off x="457200" y="1600200"/>
          <a:ext cx="8229600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                 Am</a:t>
                      </a:r>
                      <a:r>
                        <a:rPr lang="en-US" altLang="zh-CN" sz="2400" baseline="0" dirty="0" smtClean="0"/>
                        <a:t> I reading ?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Yes,I</a:t>
                      </a:r>
                      <a:r>
                        <a:rPr lang="en-US" altLang="zh-CN" baseline="0" dirty="0" smtClean="0"/>
                        <a:t> am.</a:t>
                      </a:r>
                    </a:p>
                    <a:p>
                      <a:r>
                        <a:rPr lang="en-US" altLang="zh-CN" baseline="0" dirty="0" err="1" smtClean="0"/>
                        <a:t>No,I</a:t>
                      </a:r>
                      <a:r>
                        <a:rPr lang="en-US" altLang="zh-CN" baseline="0" dirty="0" smtClean="0"/>
                        <a:t> am not/’m not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000" dirty="0" smtClean="0"/>
                        <a:t>                       Are you/we/they reading?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Yes,you</a:t>
                      </a:r>
                      <a:r>
                        <a:rPr lang="en-US" altLang="zh-CN" dirty="0" smtClean="0"/>
                        <a:t>/we/they</a:t>
                      </a:r>
                      <a:r>
                        <a:rPr lang="en-US" altLang="zh-CN" baseline="0" dirty="0" smtClean="0"/>
                        <a:t> are.</a:t>
                      </a:r>
                    </a:p>
                    <a:p>
                      <a:r>
                        <a:rPr lang="en-US" altLang="zh-CN" baseline="0" dirty="0" err="1" smtClean="0"/>
                        <a:t>No,you</a:t>
                      </a:r>
                      <a:r>
                        <a:rPr lang="en-US" altLang="zh-CN" baseline="0" dirty="0" smtClean="0"/>
                        <a:t>/we/they are not/aren’t/’re not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         IS he/she/it/reading?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Yes</a:t>
                      </a:r>
                      <a:r>
                        <a:rPr lang="en-US" altLang="zh-CN" baseline="0" dirty="0" smtClean="0"/>
                        <a:t> ,he/she/it is.</a:t>
                      </a:r>
                    </a:p>
                    <a:p>
                      <a:r>
                        <a:rPr lang="en-US" altLang="zh-CN" baseline="0" dirty="0" err="1" smtClean="0"/>
                        <a:t>NO,he</a:t>
                      </a:r>
                      <a:r>
                        <a:rPr lang="en-US" altLang="zh-CN" baseline="0" dirty="0" smtClean="0"/>
                        <a:t>/she/it is not/isn’t/’not.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31640" y="4365104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We form yes/no questions and short answers in the present continuous tense like this</a:t>
            </a:r>
            <a:endParaRPr lang="zh-CN" altLang="en-US" sz="3200" dirty="0"/>
          </a:p>
        </p:txBody>
      </p:sp>
      <p:sp>
        <p:nvSpPr>
          <p:cNvPr id="9" name="上箭头 8"/>
          <p:cNvSpPr/>
          <p:nvPr/>
        </p:nvSpPr>
        <p:spPr>
          <a:xfrm>
            <a:off x="3923928" y="5445224"/>
            <a:ext cx="432048" cy="4895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671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内容占位符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499231"/>
              </p:ext>
            </p:extLst>
          </p:nvPr>
        </p:nvGraphicFramePr>
        <p:xfrm>
          <a:off x="323528" y="1916832"/>
          <a:ext cx="8229600" cy="4898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8340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</a:t>
                      </a:r>
                      <a:r>
                        <a:rPr lang="en-US" altLang="zh-CN" sz="3200" dirty="0" smtClean="0"/>
                        <a:t>Main verb 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     -</a:t>
                      </a:r>
                      <a:r>
                        <a:rPr lang="en-US" altLang="zh-CN" sz="3200" dirty="0" err="1" smtClean="0"/>
                        <a:t>ing</a:t>
                      </a:r>
                      <a:r>
                        <a:rPr lang="en-US" altLang="zh-CN" sz="3200" dirty="0" smtClean="0"/>
                        <a:t> form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     example</a:t>
                      </a:r>
                      <a:endParaRPr lang="zh-CN" altLang="en-US" sz="3200" dirty="0"/>
                    </a:p>
                  </a:txBody>
                  <a:tcPr/>
                </a:tc>
              </a:tr>
              <a:tr h="783406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        most</a:t>
                      </a:r>
                      <a:r>
                        <a:rPr lang="en-US" altLang="zh-CN" sz="2400" baseline="0" dirty="0" smtClean="0"/>
                        <a:t> verbs 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+</a:t>
                      </a:r>
                      <a:r>
                        <a:rPr lang="en-US" altLang="zh-CN" sz="3600" dirty="0" err="1" smtClean="0"/>
                        <a:t>ing</a:t>
                      </a:r>
                      <a:endParaRPr lang="en-US" altLang="zh-CN" sz="3600" dirty="0" smtClean="0"/>
                    </a:p>
                    <a:p>
                      <a:endParaRPr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rgbClr val="FF0000"/>
                          </a:solidFill>
                        </a:rPr>
                        <a:t>Feel                 felling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8340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    </a:t>
                      </a:r>
                      <a:r>
                        <a:rPr lang="en-US" altLang="zh-CN" sz="2400" dirty="0" smtClean="0"/>
                        <a:t>verbs ending in</a:t>
                      </a:r>
                    </a:p>
                    <a:p>
                      <a:r>
                        <a:rPr lang="en-US" altLang="zh-CN" sz="2400" dirty="0" smtClean="0">
                          <a:solidFill>
                            <a:srgbClr val="00B0F0"/>
                          </a:solidFill>
                        </a:rPr>
                        <a:t>-e</a:t>
                      </a:r>
                      <a:endParaRPr lang="zh-CN" altLang="en-US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err="1" smtClean="0"/>
                        <a:t>e+ing</a:t>
                      </a:r>
                      <a:r>
                        <a:rPr lang="en-US" altLang="zh-CN" sz="2800" dirty="0" smtClean="0"/>
                        <a:t> 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rgbClr val="FF0000"/>
                          </a:solidFill>
                        </a:rPr>
                        <a:t>Write              writing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83406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           verbs ending  </a:t>
                      </a:r>
                      <a:r>
                        <a:rPr lang="en-US" altLang="zh-CN" sz="2400" baseline="0" dirty="0" smtClean="0"/>
                        <a:t> </a:t>
                      </a:r>
                      <a:r>
                        <a:rPr lang="en-US" altLang="zh-CN" sz="2400" dirty="0" smtClean="0"/>
                        <a:t>in </a:t>
                      </a:r>
                      <a:r>
                        <a:rPr lang="en-US" altLang="zh-CN" sz="2400" dirty="0" smtClean="0">
                          <a:solidFill>
                            <a:srgbClr val="00B0F0"/>
                          </a:solidFill>
                        </a:rPr>
                        <a:t>-</a:t>
                      </a:r>
                      <a:r>
                        <a:rPr lang="en-US" altLang="zh-CN" sz="2400" dirty="0" err="1" smtClean="0">
                          <a:solidFill>
                            <a:srgbClr val="00B0F0"/>
                          </a:solidFill>
                        </a:rPr>
                        <a:t>ie</a:t>
                      </a:r>
                      <a:endParaRPr lang="zh-CN" altLang="en-US" sz="2400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</a:t>
                      </a:r>
                      <a:r>
                        <a:rPr lang="en-US" altLang="zh-CN" sz="2800" dirty="0" err="1" smtClean="0"/>
                        <a:t>ie+ing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rgbClr val="FF0000"/>
                          </a:solidFill>
                        </a:rPr>
                        <a:t>Die                 dying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8340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      </a:t>
                      </a:r>
                      <a:r>
                        <a:rPr lang="en-US" altLang="zh-CN" sz="2400" dirty="0" smtClean="0"/>
                        <a:t>some verbs ending in a vowel </a:t>
                      </a:r>
                      <a:r>
                        <a:rPr lang="en-US" altLang="zh-CN" sz="2400" dirty="0" err="1" smtClean="0"/>
                        <a:t>letter+a</a:t>
                      </a:r>
                      <a:r>
                        <a:rPr lang="en-US" altLang="zh-CN" sz="2400" dirty="0" smtClean="0"/>
                        <a:t> consonant</a:t>
                      </a:r>
                      <a:r>
                        <a:rPr lang="en-US" altLang="zh-CN" sz="2400" baseline="0" dirty="0" smtClean="0"/>
                        <a:t> letter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Double</a:t>
                      </a:r>
                      <a:r>
                        <a:rPr lang="en-US" altLang="zh-CN" sz="2800" baseline="0" dirty="0" smtClean="0"/>
                        <a:t> the consonant letter +</a:t>
                      </a:r>
                      <a:r>
                        <a:rPr lang="en-US" altLang="zh-CN" sz="2800" baseline="0" dirty="0" err="1" smtClean="0"/>
                        <a:t>ing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rgbClr val="FF0000"/>
                          </a:solidFill>
                        </a:rPr>
                        <a:t>Run                running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75656" y="620688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B0F0"/>
                </a:solidFill>
              </a:rPr>
              <a:t>We form the </a:t>
            </a:r>
            <a:r>
              <a:rPr lang="en-US" altLang="zh-CN" sz="2000" dirty="0" err="1" smtClean="0">
                <a:solidFill>
                  <a:srgbClr val="00B0F0"/>
                </a:solidFill>
              </a:rPr>
              <a:t>ing</a:t>
            </a:r>
            <a:r>
              <a:rPr lang="en-US" altLang="zh-CN" sz="2000" dirty="0" smtClean="0">
                <a:solidFill>
                  <a:srgbClr val="00B0F0"/>
                </a:solidFill>
              </a:rPr>
              <a:t> form of the main verb like this</a:t>
            </a:r>
            <a:r>
              <a:rPr lang="en-US" altLang="zh-CN" dirty="0" smtClean="0"/>
              <a:t>:</a:t>
            </a:r>
            <a:endParaRPr lang="zh-CN" altLang="en-US" dirty="0"/>
          </a:p>
        </p:txBody>
      </p:sp>
      <p:sp>
        <p:nvSpPr>
          <p:cNvPr id="9" name="右箭头 8"/>
          <p:cNvSpPr/>
          <p:nvPr/>
        </p:nvSpPr>
        <p:spPr>
          <a:xfrm>
            <a:off x="6444208" y="2852936"/>
            <a:ext cx="576064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右箭头 9"/>
          <p:cNvSpPr/>
          <p:nvPr/>
        </p:nvSpPr>
        <p:spPr>
          <a:xfrm>
            <a:off x="6444208" y="3789040"/>
            <a:ext cx="57606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>
            <a:off x="6372200" y="4581128"/>
            <a:ext cx="64807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/>
        </p:nvSpPr>
        <p:spPr>
          <a:xfrm>
            <a:off x="6372200" y="5445224"/>
            <a:ext cx="64807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336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1072592">
            <a:off x="323528" y="1268760"/>
            <a:ext cx="8229600" cy="3303240"/>
          </a:xfrm>
        </p:spPr>
        <p:txBody>
          <a:bodyPr>
            <a:normAutofit/>
          </a:bodyPr>
          <a:lstStyle/>
          <a:p>
            <a:r>
              <a:rPr lang="en-US" altLang="zh-CN" sz="9600" dirty="0" smtClean="0"/>
              <a:t>Thanks</a:t>
            </a:r>
            <a:endParaRPr lang="zh-CN" altLang="en-US" sz="9600" dirty="0"/>
          </a:p>
        </p:txBody>
      </p:sp>
    </p:spTree>
    <p:extLst>
      <p:ext uri="{BB962C8B-B14F-4D97-AF65-F5344CB8AC3E}">
        <p14:creationId xmlns:p14="http://schemas.microsoft.com/office/powerpoint/2010/main" val="2355551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194</Words>
  <Application>Microsoft Office PowerPoint</Application>
  <PresentationFormat>全屏显示(4:3)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The present continuous tense</vt:lpstr>
      <vt:lpstr>We form the present contiuous tense like this:</vt:lpstr>
      <vt:lpstr>PowerPoint 演示文稿</vt:lpstr>
      <vt:lpstr>PowerPoint 演示文稿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dc:title>
  <dc:creator>pengwenxuan</dc:creator>
  <cp:lastModifiedBy>pengjun</cp:lastModifiedBy>
  <cp:revision>13</cp:revision>
  <dcterms:created xsi:type="dcterms:W3CDTF">2017-03-19T04:52:59Z</dcterms:created>
  <dcterms:modified xsi:type="dcterms:W3CDTF">2017-03-19T06:39:43Z</dcterms:modified>
</cp:coreProperties>
</file>