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中度样式 2 - 强调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9CF1AB2-1976-4502-BF36-3FF5EA218861}" styleName="中度样式 4 - 强调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108" y="1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gi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C448C-BDD3-4619-91F8-890017615F66}" type="datetimeFigureOut">
              <a:rPr lang="zh-CN" altLang="en-US" smtClean="0"/>
              <a:t>2015/11/17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09931-56BB-4E12-BCB0-A2B44B0B0D40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799180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C448C-BDD3-4619-91F8-890017615F66}" type="datetimeFigureOut">
              <a:rPr lang="zh-CN" altLang="en-US" smtClean="0"/>
              <a:t>2015/11/17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09931-56BB-4E12-BCB0-A2B44B0B0D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86349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C448C-BDD3-4619-91F8-890017615F66}" type="datetimeFigureOut">
              <a:rPr lang="zh-CN" altLang="en-US" smtClean="0"/>
              <a:t>2015/11/17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09931-56BB-4E12-BCB0-A2B44B0B0D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03917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C448C-BDD3-4619-91F8-890017615F66}" type="datetimeFigureOut">
              <a:rPr lang="zh-CN" altLang="en-US" smtClean="0"/>
              <a:t>2015/11/17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09931-56BB-4E12-BCB0-A2B44B0B0D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55009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C448C-BDD3-4619-91F8-890017615F66}" type="datetimeFigureOut">
              <a:rPr lang="zh-CN" altLang="en-US" smtClean="0"/>
              <a:t>2015/11/17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09931-56BB-4E12-BCB0-A2B44B0B0D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6676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C448C-BDD3-4619-91F8-890017615F66}" type="datetimeFigureOut">
              <a:rPr lang="zh-CN" altLang="en-US" smtClean="0"/>
              <a:t>2015/11/17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09931-56BB-4E12-BCB0-A2B44B0B0D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3187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C448C-BDD3-4619-91F8-890017615F66}" type="datetimeFigureOut">
              <a:rPr lang="zh-CN" altLang="en-US" smtClean="0"/>
              <a:t>2015/11/17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09931-56BB-4E12-BCB0-A2B44B0B0D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96055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C448C-BDD3-4619-91F8-890017615F66}" type="datetimeFigureOut">
              <a:rPr lang="zh-CN" altLang="en-US" smtClean="0"/>
              <a:t>2015/11/17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09931-56BB-4E12-BCB0-A2B44B0B0D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46315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C448C-BDD3-4619-91F8-890017615F66}" type="datetimeFigureOut">
              <a:rPr lang="zh-CN" altLang="en-US" smtClean="0"/>
              <a:t>2015/11/17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09931-56BB-4E12-BCB0-A2B44B0B0D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18810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全景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C448C-BDD3-4619-91F8-890017615F66}" type="datetimeFigureOut">
              <a:rPr lang="zh-CN" altLang="en-US" smtClean="0"/>
              <a:t>2015/11/17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09931-56BB-4E12-BCB0-A2B44B0B0D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7869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C448C-BDD3-4619-91F8-890017615F66}" type="datetimeFigureOut">
              <a:rPr lang="zh-CN" altLang="en-US" smtClean="0"/>
              <a:t>2015/11/17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09931-56BB-4E12-BCB0-A2B44B0B0D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82090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C448C-BDD3-4619-91F8-890017615F66}" type="datetimeFigureOut">
              <a:rPr lang="zh-CN" altLang="en-US" smtClean="0"/>
              <a:t>2015/11/17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09931-56BB-4E12-BCB0-A2B44B0B0D40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679889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C448C-BDD3-4619-91F8-890017615F66}" type="datetimeFigureOut">
              <a:rPr lang="zh-CN" altLang="en-US" smtClean="0"/>
              <a:t>2015/11/17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09931-56BB-4E12-BCB0-A2B44B0B0D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43126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言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C448C-BDD3-4619-91F8-890017615F66}" type="datetimeFigureOut">
              <a:rPr lang="zh-CN" altLang="en-US" smtClean="0"/>
              <a:t>2015/11/17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09931-56BB-4E12-BCB0-A2B44B0B0D40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090120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真或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C448C-BDD3-4619-91F8-890017615F66}" type="datetimeFigureOut">
              <a:rPr lang="zh-CN" altLang="en-US" smtClean="0"/>
              <a:t>2015/11/17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09931-56BB-4E12-BCB0-A2B44B0B0D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9581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C448C-BDD3-4619-91F8-890017615F66}" type="datetimeFigureOut">
              <a:rPr lang="zh-CN" altLang="en-US" smtClean="0"/>
              <a:t>2015/11/17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09931-56BB-4E12-BCB0-A2B44B0B0D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1943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C448C-BDD3-4619-91F8-890017615F66}" type="datetimeFigureOut">
              <a:rPr lang="zh-CN" altLang="en-US" smtClean="0"/>
              <a:t>2015/11/17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09931-56BB-4E12-BCB0-A2B44B0B0D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1523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275C448C-BDD3-4619-91F8-890017615F66}" type="datetimeFigureOut">
              <a:rPr lang="zh-CN" altLang="en-US" smtClean="0"/>
              <a:t>2015/11/17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68F09931-56BB-4E12-BCB0-A2B44B0B0D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28080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hyperlink" Target="&#26410;&#21629;&#21517;1.gsp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4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54842" y="204717"/>
            <a:ext cx="86663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圆总复习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文本框 4"/>
              <p:cNvSpPr txBox="1"/>
              <p:nvPr/>
            </p:nvSpPr>
            <p:spPr>
              <a:xfrm>
                <a:off x="354842" y="1146412"/>
                <a:ext cx="11354938" cy="35874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1</a:t>
                </a:r>
                <a:r>
                  <a:rPr lang="zh-CN" altLang="en-US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、已知圆</a:t>
                </a:r>
                <a:r>
                  <a:rPr lang="en-US" altLang="zh-CN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O</a:t>
                </a:r>
                <a:r>
                  <a:rPr lang="zh-CN" altLang="en-US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的半径为</a:t>
                </a:r>
                <a:r>
                  <a:rPr lang="en-US" altLang="zh-CN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13cm</a:t>
                </a:r>
                <a:r>
                  <a:rPr lang="zh-CN" altLang="en-US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，弦</a:t>
                </a:r>
                <a:r>
                  <a:rPr lang="en-US" altLang="zh-CN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AB</a:t>
                </a:r>
                <a:r>
                  <a:rPr lang="zh-CN" altLang="en-US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∥</a:t>
                </a:r>
                <a:r>
                  <a:rPr lang="en-US" altLang="zh-CN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CD</a:t>
                </a:r>
                <a:r>
                  <a:rPr lang="zh-CN" altLang="en-US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，</a:t>
                </a:r>
                <a:r>
                  <a:rPr lang="en-US" altLang="zh-CN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AB=24cm</a:t>
                </a:r>
                <a:r>
                  <a:rPr lang="zh-CN" altLang="en-US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，</a:t>
                </a:r>
                <a:r>
                  <a:rPr lang="en-US" altLang="zh-CN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CD=10cm,</a:t>
                </a:r>
                <a:r>
                  <a:rPr lang="zh-CN" altLang="en-US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则</a:t>
                </a:r>
                <a:r>
                  <a:rPr lang="en-US" altLang="zh-CN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AB</a:t>
                </a:r>
                <a:r>
                  <a:rPr lang="zh-CN" altLang="en-US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、</a:t>
                </a:r>
                <a:r>
                  <a:rPr lang="en-US" altLang="zh-CN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CD</a:t>
                </a:r>
                <a:r>
                  <a:rPr lang="zh-CN" altLang="en-US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之间的距离为：</a:t>
                </a:r>
                <a:endParaRPr lang="en-US" altLang="zh-CN" sz="3200" b="1" dirty="0" smtClean="0"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  <a:p>
                <a:r>
                  <a:rPr lang="en-US" altLang="zh-CN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2</a:t>
                </a:r>
                <a:r>
                  <a:rPr lang="zh-CN" altLang="en-US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、圆</a:t>
                </a:r>
                <a:r>
                  <a:rPr lang="en-US" altLang="zh-CN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O</a:t>
                </a:r>
                <a:r>
                  <a:rPr lang="zh-CN" altLang="en-US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的半径为</a:t>
                </a:r>
                <a:r>
                  <a:rPr lang="en-US" altLang="zh-CN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1</a:t>
                </a:r>
                <a:r>
                  <a:rPr lang="zh-CN" altLang="en-US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，弦</a:t>
                </a:r>
                <a:r>
                  <a:rPr lang="en-US" altLang="zh-CN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AB=1</a:t>
                </a:r>
                <a:r>
                  <a:rPr lang="zh-CN" altLang="en-US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，则</a:t>
                </a:r>
                <a:r>
                  <a:rPr lang="en-US" altLang="zh-CN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AB</a:t>
                </a:r>
                <a:r>
                  <a:rPr lang="zh-CN" altLang="en-US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所对的圆周角为：</a:t>
                </a:r>
                <a:endParaRPr lang="en-US" altLang="zh-CN" sz="3200" b="1" dirty="0" smtClean="0"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  <a:p>
                <a:r>
                  <a:rPr lang="en-US" altLang="zh-CN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3</a:t>
                </a:r>
                <a:r>
                  <a:rPr lang="zh-CN" altLang="en-US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、圆</a:t>
                </a:r>
                <a:r>
                  <a:rPr lang="en-US" altLang="zh-CN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O</a:t>
                </a:r>
                <a:r>
                  <a:rPr lang="zh-CN" altLang="en-US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的半径为</a:t>
                </a:r>
                <a:r>
                  <a:rPr lang="en-US" altLang="zh-CN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1</a:t>
                </a:r>
                <a:r>
                  <a:rPr lang="zh-CN" altLang="en-US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，弦</a:t>
                </a:r>
                <a:r>
                  <a:rPr lang="en-US" altLang="zh-CN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AB=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altLang="zh-CN" sz="3200" b="1" i="1" smtClean="0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</m:ctrlPr>
                      </m:radPr>
                      <m:deg/>
                      <m:e>
                        <m:r>
                          <a:rPr lang="en-US" altLang="zh-CN" sz="3200" b="1" i="1" smtClean="0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𝟑</m:t>
                        </m:r>
                      </m:e>
                    </m:rad>
                  </m:oMath>
                </a14:m>
                <a:r>
                  <a:rPr lang="zh-CN" altLang="en-US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，</a:t>
                </a:r>
                <a:r>
                  <a:rPr lang="en-US" altLang="zh-CN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AC=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altLang="zh-CN" sz="3200" b="1" i="1" smtClean="0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</m:ctrlPr>
                      </m:radPr>
                      <m:deg/>
                      <m:e>
                        <m:r>
                          <a:rPr lang="en-US" altLang="zh-CN" sz="3200" b="1" i="1" smtClean="0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𝟐</m:t>
                        </m:r>
                      </m:e>
                    </m:rad>
                  </m:oMath>
                </a14:m>
                <a:r>
                  <a:rPr lang="zh-CN" altLang="en-US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，则∠</a:t>
                </a:r>
                <a:r>
                  <a:rPr lang="en-US" altLang="zh-CN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BAC=</a:t>
                </a:r>
              </a:p>
              <a:p>
                <a:r>
                  <a:rPr lang="en-US" altLang="zh-CN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4</a:t>
                </a:r>
                <a:r>
                  <a:rPr lang="zh-CN" altLang="en-US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、如图，在圆</a:t>
                </a:r>
                <a:r>
                  <a:rPr lang="en-US" altLang="zh-CN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O</a:t>
                </a:r>
                <a:r>
                  <a:rPr lang="zh-CN" altLang="en-US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内有折线</a:t>
                </a:r>
                <a:r>
                  <a:rPr lang="en-US" altLang="zh-CN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OABC</a:t>
                </a:r>
                <a:r>
                  <a:rPr lang="zh-CN" altLang="en-US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，其中</a:t>
                </a:r>
                <a:r>
                  <a:rPr lang="en-US" altLang="zh-CN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OA=8</a:t>
                </a:r>
                <a:r>
                  <a:rPr lang="zh-CN" altLang="en-US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，</a:t>
                </a:r>
                <a:r>
                  <a:rPr lang="en-US" altLang="zh-CN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AB=12</a:t>
                </a:r>
                <a:r>
                  <a:rPr lang="zh-CN" altLang="en-US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，∠</a:t>
                </a:r>
                <a:r>
                  <a:rPr lang="en-US" altLang="zh-CN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A=</a:t>
                </a:r>
                <a:r>
                  <a:rPr lang="zh-CN" altLang="en-US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∠</a:t>
                </a:r>
                <a:r>
                  <a:rPr lang="en-US" altLang="zh-CN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B=60°</a:t>
                </a:r>
                <a:r>
                  <a:rPr lang="zh-CN" altLang="en-US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，则</a:t>
                </a:r>
                <a:r>
                  <a:rPr lang="en-US" altLang="zh-CN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BC=</a:t>
                </a:r>
              </a:p>
              <a:p>
                <a:endParaRPr lang="zh-CN" altLang="en-US" sz="3200" b="1" dirty="0"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</mc:Choice>
        <mc:Fallback xmlns="">
          <p:sp>
            <p:nvSpPr>
              <p:cNvPr id="5" name="文本框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842" y="1146412"/>
                <a:ext cx="11354938" cy="3587457"/>
              </a:xfrm>
              <a:prstGeom prst="rect">
                <a:avLst/>
              </a:prstGeom>
              <a:blipFill rotWithShape="0">
                <a:blip r:embed="rId2"/>
                <a:stretch>
                  <a:fillRect l="-1342" t="-220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6586" y="3647610"/>
            <a:ext cx="2961565" cy="31147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16774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32013" y="518615"/>
            <a:ext cx="113549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、如图，圆</a:t>
            </a:r>
            <a:r>
              <a:rPr lang="en-US" altLang="zh-CN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O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的直径</a:t>
            </a:r>
            <a:r>
              <a:rPr lang="en-US" altLang="zh-CN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AB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长为</a:t>
            </a:r>
            <a:r>
              <a:rPr lang="en-US" altLang="zh-CN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10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，弦</a:t>
            </a:r>
            <a:r>
              <a:rPr lang="en-US" altLang="zh-CN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AC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长为</a:t>
            </a:r>
            <a:r>
              <a:rPr lang="en-US" altLang="zh-CN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6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，∠</a:t>
            </a:r>
            <a:r>
              <a:rPr lang="en-US" altLang="zh-CN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ACB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的角平分线</a:t>
            </a:r>
            <a:endParaRPr lang="en-US" altLang="zh-CN" sz="3200" b="1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交圆</a:t>
            </a:r>
            <a:r>
              <a:rPr lang="en-US" altLang="zh-CN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O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于点</a:t>
            </a:r>
            <a:r>
              <a:rPr lang="en-US" altLang="zh-CN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D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，则</a:t>
            </a:r>
            <a:r>
              <a:rPr lang="en-US" altLang="zh-CN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CD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的长为：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9482" y="1694461"/>
            <a:ext cx="4844955" cy="4457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31246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文本框 3"/>
              <p:cNvSpPr txBox="1"/>
              <p:nvPr/>
            </p:nvSpPr>
            <p:spPr>
              <a:xfrm>
                <a:off x="232013" y="518615"/>
                <a:ext cx="11354938" cy="27710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6</a:t>
                </a:r>
                <a:r>
                  <a:rPr lang="zh-CN" altLang="en-US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、如图，△</a:t>
                </a:r>
                <a:r>
                  <a:rPr lang="en-US" altLang="zh-CN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ABC</a:t>
                </a:r>
                <a:r>
                  <a:rPr lang="zh-CN" altLang="en-US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内接于圆</a:t>
                </a:r>
                <a:r>
                  <a:rPr lang="en-US" altLang="zh-CN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O</a:t>
                </a:r>
                <a:r>
                  <a:rPr lang="zh-CN" altLang="en-US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，且</a:t>
                </a:r>
                <a:r>
                  <a:rPr lang="en-US" altLang="zh-CN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AB&gt;AC</a:t>
                </a:r>
                <a:r>
                  <a:rPr lang="zh-CN" altLang="en-US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，∠</a:t>
                </a:r>
                <a:r>
                  <a:rPr lang="en-US" altLang="zh-CN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BAC</a:t>
                </a:r>
                <a:r>
                  <a:rPr lang="zh-CN" altLang="en-US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的外角平分线交</a:t>
                </a:r>
                <a:endParaRPr lang="en-US" altLang="zh-CN" sz="3200" b="1" dirty="0" smtClean="0"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  <a:p>
                <a:r>
                  <a:rPr lang="zh-CN" altLang="en-US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圆</a:t>
                </a:r>
                <a:r>
                  <a:rPr lang="en-US" altLang="zh-CN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O</a:t>
                </a:r>
                <a:r>
                  <a:rPr lang="zh-CN" altLang="en-US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于点</a:t>
                </a:r>
                <a:r>
                  <a:rPr lang="en-US" altLang="zh-CN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E</a:t>
                </a:r>
                <a:r>
                  <a:rPr lang="zh-CN" altLang="en-US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，</a:t>
                </a:r>
                <a:r>
                  <a:rPr lang="en-US" altLang="zh-CN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EF</a:t>
                </a:r>
                <a:r>
                  <a:rPr lang="zh-CN" altLang="en-US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⊥</a:t>
                </a:r>
                <a:r>
                  <a:rPr lang="en-US" altLang="zh-CN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AB</a:t>
                </a:r>
                <a:r>
                  <a:rPr lang="zh-CN" altLang="en-US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于点</a:t>
                </a:r>
                <a:r>
                  <a:rPr lang="en-US" altLang="zh-CN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F.</a:t>
                </a:r>
              </a:p>
              <a:p>
                <a:r>
                  <a:rPr lang="zh-CN" altLang="en-US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（</a:t>
                </a:r>
                <a:r>
                  <a:rPr lang="en-US" altLang="zh-CN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1</a:t>
                </a:r>
                <a:r>
                  <a:rPr lang="zh-CN" altLang="en-US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）求证：</a:t>
                </a:r>
                <a:r>
                  <a:rPr lang="en-US" altLang="zh-CN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EB=EC</a:t>
                </a:r>
                <a:r>
                  <a:rPr lang="zh-CN" altLang="en-US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；</a:t>
                </a:r>
                <a:endParaRPr lang="en-US" altLang="zh-CN" sz="3200" b="1" dirty="0" smtClean="0"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  <a:p>
                <a:r>
                  <a:rPr lang="zh-CN" altLang="en-US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（</a:t>
                </a:r>
                <a:r>
                  <a:rPr lang="en-US" altLang="zh-CN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2</a:t>
                </a:r>
                <a:r>
                  <a:rPr lang="zh-CN" altLang="en-US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）分别求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3200" b="1" i="1" smtClean="0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</m:ctrlPr>
                      </m:fPr>
                      <m:num>
                        <m:r>
                          <a:rPr lang="en-US" altLang="zh-CN" sz="3200" b="1" i="1" smtClean="0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𝑨𝑩</m:t>
                        </m:r>
                        <m:r>
                          <a:rPr lang="en-US" altLang="zh-CN" sz="3200" b="1" i="1" smtClean="0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+</m:t>
                        </m:r>
                        <m:r>
                          <a:rPr lang="en-US" altLang="zh-CN" sz="3200" b="1" i="1" smtClean="0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𝑨𝑪</m:t>
                        </m:r>
                      </m:num>
                      <m:den>
                        <m:r>
                          <a:rPr lang="en-US" altLang="zh-CN" sz="3200" b="1" i="1" smtClean="0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𝑩𝑭</m:t>
                        </m:r>
                      </m:den>
                    </m:f>
                  </m:oMath>
                </a14:m>
                <a:r>
                  <a:rPr lang="en-US" altLang="zh-CN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,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3200" b="1" i="1" dirty="0" smtClean="0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</m:ctrlPr>
                      </m:fPr>
                      <m:num>
                        <m:r>
                          <a:rPr lang="en-US" altLang="zh-CN" sz="3200" b="1" i="1" dirty="0" smtClean="0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𝑨𝑩</m:t>
                        </m:r>
                        <m:r>
                          <a:rPr lang="en-US" altLang="zh-CN" sz="3200" b="1" i="1" dirty="0" smtClean="0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−</m:t>
                        </m:r>
                        <m:r>
                          <a:rPr lang="en-US" altLang="zh-CN" sz="3200" b="1" i="1" dirty="0" smtClean="0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𝑨𝑪</m:t>
                        </m:r>
                      </m:num>
                      <m:den>
                        <m:r>
                          <a:rPr lang="en-US" altLang="zh-CN" sz="3200" b="1" i="1" dirty="0" smtClean="0">
                            <a:latin typeface="Cambria Math" panose="02040503050406030204" pitchFamily="18" charset="0"/>
                            <a:ea typeface="黑体" panose="02010609060101010101" pitchFamily="49" charset="-122"/>
                          </a:rPr>
                          <m:t>𝑨𝑭</m:t>
                        </m:r>
                      </m:den>
                    </m:f>
                    <m:r>
                      <a:rPr lang="zh-CN" altLang="en-US" sz="3200" b="1" i="1" dirty="0" smtClean="0">
                        <a:latin typeface="Cambria Math" panose="02040503050406030204" pitchFamily="18" charset="0"/>
                        <a:ea typeface="黑体" panose="02010609060101010101" pitchFamily="49" charset="-122"/>
                      </a:rPr>
                      <m:t>的值</m:t>
                    </m:r>
                    <m:r>
                      <a:rPr lang="en-US" altLang="zh-CN" sz="3200" b="1" i="1" dirty="0" smtClean="0">
                        <a:latin typeface="Cambria Math" panose="02040503050406030204" pitchFamily="18" charset="0"/>
                        <a:ea typeface="黑体" panose="02010609060101010101" pitchFamily="49" charset="-122"/>
                      </a:rPr>
                      <m:t>.</m:t>
                    </m:r>
                  </m:oMath>
                </a14:m>
                <a:endParaRPr lang="en-US" altLang="zh-CN" sz="3200" b="1" dirty="0" smtClean="0"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  <a:p>
                <a:r>
                  <a:rPr lang="zh-CN" altLang="en-US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（</a:t>
                </a:r>
                <a:r>
                  <a:rPr lang="en-US" altLang="zh-CN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3</a:t>
                </a:r>
                <a:r>
                  <a:rPr lang="zh-CN" altLang="en-US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）若</a:t>
                </a:r>
                <a:r>
                  <a:rPr lang="en-US" altLang="zh-CN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EF=AC=3</a:t>
                </a:r>
                <a:r>
                  <a:rPr lang="zh-CN" altLang="en-US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，</a:t>
                </a:r>
                <a:r>
                  <a:rPr lang="en-US" altLang="zh-CN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AB=5</a:t>
                </a:r>
                <a:r>
                  <a:rPr lang="zh-CN" altLang="en-US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，求△</a:t>
                </a:r>
                <a:r>
                  <a:rPr lang="en-US" altLang="zh-CN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AEF</a:t>
                </a:r>
                <a:r>
                  <a:rPr lang="zh-CN" altLang="en-US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的面积</a:t>
                </a:r>
                <a:r>
                  <a:rPr lang="en-US" altLang="zh-CN" sz="3200" b="1" dirty="0" smtClean="0">
                    <a:latin typeface="黑体" panose="02010609060101010101" pitchFamily="49" charset="-122"/>
                    <a:ea typeface="黑体" panose="02010609060101010101" pitchFamily="49" charset="-122"/>
                  </a:rPr>
                  <a:t>.</a:t>
                </a:r>
                <a:endParaRPr lang="zh-CN" altLang="en-US" sz="3200" b="1" dirty="0"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</mc:Choice>
        <mc:Fallback xmlns="">
          <p:sp>
            <p:nvSpPr>
              <p:cNvPr id="4" name="文本框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013" y="518615"/>
                <a:ext cx="11354938" cy="2771080"/>
              </a:xfrm>
              <a:prstGeom prst="rect">
                <a:avLst/>
              </a:prstGeom>
              <a:blipFill rotWithShape="0">
                <a:blip r:embed="rId2"/>
                <a:stretch>
                  <a:fillRect l="-1342" t="-2857" b="-615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6286" y="2251880"/>
            <a:ext cx="3950665" cy="40646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8553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90253" y="-44885"/>
            <a:ext cx="57246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linkClick r:id="rId2" action="ppaction://hlinkfile"/>
              </a:rPr>
              <a:t>圆与圆的位置关系</a:t>
            </a:r>
            <a:endParaRPr lang="zh-CN" altLang="en-US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4632974"/>
              </p:ext>
            </p:extLst>
          </p:nvPr>
        </p:nvGraphicFramePr>
        <p:xfrm>
          <a:off x="1009934" y="878445"/>
          <a:ext cx="9156973" cy="58521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640962"/>
                <a:gridCol w="1998268"/>
                <a:gridCol w="3215756"/>
                <a:gridCol w="2301987"/>
              </a:tblGrid>
              <a:tr h="906083">
                <a:tc>
                  <a:txBody>
                    <a:bodyPr/>
                    <a:lstStyle/>
                    <a:p>
                      <a:pPr algn="ctr"/>
                      <a:endParaRPr lang="en-US" altLang="zh-CN" sz="2800" b="1" dirty="0" smtClean="0"/>
                    </a:p>
                    <a:p>
                      <a:pPr algn="ctr"/>
                      <a:r>
                        <a:rPr lang="zh-CN" altLang="en-US" sz="2800" b="1" dirty="0" smtClean="0"/>
                        <a:t>位置关系</a:t>
                      </a:r>
                      <a:endParaRPr lang="zh-CN" alt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800" b="1" dirty="0" smtClean="0"/>
                    </a:p>
                    <a:p>
                      <a:pPr algn="ctr"/>
                      <a:r>
                        <a:rPr lang="zh-CN" altLang="en-US" sz="2800" b="1" dirty="0" smtClean="0"/>
                        <a:t>图形</a:t>
                      </a:r>
                      <a:endParaRPr lang="zh-CN" alt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800" b="1" dirty="0" smtClean="0"/>
                    </a:p>
                    <a:p>
                      <a:pPr algn="ctr"/>
                      <a:r>
                        <a:rPr lang="zh-CN" altLang="en-US" sz="2800" b="1" dirty="0" smtClean="0"/>
                        <a:t>定义</a:t>
                      </a:r>
                      <a:endParaRPr lang="zh-CN" alt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800" b="1" dirty="0" smtClean="0"/>
                    </a:p>
                    <a:p>
                      <a:pPr algn="ctr"/>
                      <a:r>
                        <a:rPr lang="zh-CN" altLang="en-US" sz="2800" b="1" dirty="0" smtClean="0"/>
                        <a:t>性质及判定</a:t>
                      </a:r>
                      <a:endParaRPr lang="zh-CN" altLang="en-US" sz="2800" b="1" dirty="0"/>
                    </a:p>
                  </a:txBody>
                  <a:tcPr/>
                </a:tc>
              </a:tr>
              <a:tr h="964539">
                <a:tc>
                  <a:txBody>
                    <a:bodyPr/>
                    <a:lstStyle/>
                    <a:p>
                      <a:pPr algn="ctr"/>
                      <a:endParaRPr lang="en-US" altLang="zh-CN" sz="2800" dirty="0" smtClean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algn="ctr"/>
                      <a:r>
                        <a:rPr lang="zh-CN" altLang="en-US" sz="2800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外离</a:t>
                      </a:r>
                      <a:endParaRPr lang="zh-CN" altLang="en-US" sz="2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两个圆没有公共点，并且每个圆上的点都在另一个圆的外部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CN" sz="2000" dirty="0" smtClean="0"/>
                    </a:p>
                    <a:p>
                      <a:r>
                        <a:rPr lang="en-US" altLang="zh-CN" sz="2000" dirty="0" smtClean="0"/>
                        <a:t>d&gt;</a:t>
                      </a:r>
                      <a:r>
                        <a:rPr lang="en-US" altLang="zh-CN" sz="2000" dirty="0" err="1" smtClean="0"/>
                        <a:t>R+r</a:t>
                      </a:r>
                      <a:endParaRPr lang="en-US" altLang="zh-CN" sz="2000" dirty="0" smtClean="0"/>
                    </a:p>
                    <a:p>
                      <a:endParaRPr lang="en-US" altLang="zh-CN" sz="2000" dirty="0" smtClean="0"/>
                    </a:p>
                  </a:txBody>
                  <a:tcPr/>
                </a:tc>
              </a:tr>
              <a:tr h="964539">
                <a:tc>
                  <a:txBody>
                    <a:bodyPr/>
                    <a:lstStyle/>
                    <a:p>
                      <a:pPr algn="ctr"/>
                      <a:endParaRPr lang="en-US" altLang="zh-CN" sz="2800" dirty="0" smtClean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algn="ctr"/>
                      <a:r>
                        <a:rPr lang="zh-CN" altLang="en-US" sz="2800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外切</a:t>
                      </a:r>
                      <a:endParaRPr lang="zh-CN" altLang="en-US" sz="2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两个圆有唯一公共点，并且除了这个公共点外，每个圆上的点都在另一个圆的外部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CN" sz="2000" dirty="0" smtClean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000" dirty="0" smtClean="0"/>
                        <a:t>d=</a:t>
                      </a:r>
                      <a:r>
                        <a:rPr lang="en-US" altLang="zh-CN" sz="2000" dirty="0" err="1" smtClean="0"/>
                        <a:t>R+r</a:t>
                      </a:r>
                      <a:endParaRPr lang="en-US" altLang="zh-CN" sz="2000" dirty="0" smtClean="0"/>
                    </a:p>
                    <a:p>
                      <a:endParaRPr lang="zh-CN" altLang="en-US" sz="2000" dirty="0"/>
                    </a:p>
                  </a:txBody>
                  <a:tcPr/>
                </a:tc>
              </a:tr>
              <a:tr h="964539">
                <a:tc>
                  <a:txBody>
                    <a:bodyPr/>
                    <a:lstStyle/>
                    <a:p>
                      <a:pPr algn="ctr"/>
                      <a:endParaRPr lang="en-US" altLang="zh-CN" sz="2800" dirty="0" smtClean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algn="ctr"/>
                      <a:r>
                        <a:rPr lang="zh-CN" altLang="en-US" sz="2800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相交</a:t>
                      </a:r>
                      <a:endParaRPr lang="en-US" altLang="zh-CN" sz="2800" dirty="0" smtClean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两个圆有两个公共点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CN" sz="2000" dirty="0" smtClean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000" dirty="0" smtClean="0"/>
                        <a:t>R-r&lt;d&lt;</a:t>
                      </a:r>
                      <a:r>
                        <a:rPr lang="en-US" altLang="zh-CN" sz="2000" dirty="0" err="1" smtClean="0"/>
                        <a:t>R+r</a:t>
                      </a:r>
                      <a:endParaRPr lang="en-US" altLang="zh-CN" sz="2000" dirty="0" smtClean="0"/>
                    </a:p>
                    <a:p>
                      <a:endParaRPr lang="zh-CN" altLang="en-US" sz="2000" dirty="0"/>
                    </a:p>
                  </a:txBody>
                  <a:tcPr/>
                </a:tc>
              </a:tr>
              <a:tr h="906083">
                <a:tc>
                  <a:txBody>
                    <a:bodyPr/>
                    <a:lstStyle/>
                    <a:p>
                      <a:pPr algn="ctr"/>
                      <a:endParaRPr lang="en-US" altLang="zh-CN" sz="2800" dirty="0" smtClean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algn="ctr"/>
                      <a:r>
                        <a:rPr lang="zh-CN" altLang="en-US" sz="2800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内切</a:t>
                      </a:r>
                      <a:endParaRPr lang="zh-CN" altLang="en-US" sz="2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两个圆有唯一公共点，并且除了这个公共点外，一个圆上的点都在另一个圆的内部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000" dirty="0" smtClean="0"/>
                        <a:t>d=R-r</a:t>
                      </a:r>
                    </a:p>
                    <a:p>
                      <a:endParaRPr lang="zh-CN" altLang="en-US" sz="2000" dirty="0"/>
                    </a:p>
                  </a:txBody>
                  <a:tcPr/>
                </a:tc>
              </a:tr>
              <a:tr h="906083">
                <a:tc>
                  <a:txBody>
                    <a:bodyPr/>
                    <a:lstStyle/>
                    <a:p>
                      <a:pPr algn="ctr"/>
                      <a:endParaRPr lang="en-US" altLang="zh-CN" sz="2800" dirty="0" smtClean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algn="ctr"/>
                      <a:r>
                        <a:rPr lang="zh-CN" altLang="en-US" sz="2800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内含</a:t>
                      </a:r>
                      <a:endParaRPr lang="zh-CN" altLang="en-US" sz="2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两个圆没有公共点，并且一个圆上的点都在另一个圆内部，两圆同心是内含的特例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000" dirty="0" smtClean="0"/>
                        <a:t>0&lt;d&lt;R-r</a:t>
                      </a:r>
                    </a:p>
                    <a:p>
                      <a:endParaRPr lang="zh-CN" altLang="en-US" sz="2000" dirty="0"/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9" name="组合 8"/>
          <p:cNvGrpSpPr/>
          <p:nvPr/>
        </p:nvGrpSpPr>
        <p:grpSpPr>
          <a:xfrm>
            <a:off x="2769427" y="1935658"/>
            <a:ext cx="1802570" cy="4794947"/>
            <a:chOff x="2769427" y="2085346"/>
            <a:chExt cx="1802570" cy="4794947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769427" y="2085346"/>
              <a:ext cx="1802570" cy="958681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858138" y="3154150"/>
              <a:ext cx="1625149" cy="879816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977680" y="4137889"/>
              <a:ext cx="1386067" cy="856456"/>
            </a:xfrm>
            <a:prstGeom prst="rect">
              <a:avLst/>
            </a:pr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289761" y="5051652"/>
              <a:ext cx="931224" cy="924824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339152" y="6047850"/>
              <a:ext cx="832443" cy="83244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00281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50376" y="1110457"/>
            <a:ext cx="1135493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、弦切角定理：弦切角度数等于它所夹的弧所对的圆心角度数的一半，等于所夹弧所对圆周角度数。</a:t>
            </a:r>
            <a:endParaRPr lang="en-US" altLang="zh-CN" sz="3200" b="1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弦切角：顶点在圆上，一边与圆相交，另一边与圆相切的角叫弦切角。</a:t>
            </a:r>
            <a:endParaRPr lang="en-US" altLang="zh-CN" sz="3200" b="1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32013" y="187127"/>
            <a:ext cx="29674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圆幂定理</a:t>
            </a:r>
            <a:endParaRPr lang="zh-CN" altLang="en-US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7721" y="2996158"/>
            <a:ext cx="3468099" cy="3184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924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36187" y="187127"/>
            <a:ext cx="75264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相交弦定理</a:t>
            </a:r>
            <a:r>
              <a:rPr lang="en-US" altLang="zh-CN" sz="54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—</a:t>
            </a:r>
            <a:r>
              <a:rPr lang="zh-CN" altLang="en-US" sz="54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圆幂定理</a:t>
            </a:r>
            <a:r>
              <a:rPr lang="en-US" altLang="zh-CN" sz="54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endParaRPr lang="zh-CN" altLang="en-US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50376" y="1110457"/>
            <a:ext cx="113549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、相交弦定理：相交弦定理是指圆内的两条相交弦，被交点分成的两条线段长的积相等。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0253" y="2361063"/>
            <a:ext cx="3454113" cy="2845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630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36187" y="187127"/>
            <a:ext cx="75264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切割线定理</a:t>
            </a:r>
            <a:r>
              <a:rPr lang="en-US" altLang="zh-CN" sz="54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—</a:t>
            </a:r>
            <a:r>
              <a:rPr lang="zh-CN" altLang="en-US" sz="54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圆幂定理</a:t>
            </a:r>
            <a:r>
              <a:rPr lang="en-US" altLang="zh-CN" sz="54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endParaRPr lang="zh-CN" altLang="en-US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50376" y="1110457"/>
            <a:ext cx="113549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、切割线定理：从圆外一点引圆内的切线和割线，切线长是这点到割线与圆交点的两条线段长的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比例中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项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158" y="2450302"/>
            <a:ext cx="5559156" cy="3609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377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84039" y="187127"/>
            <a:ext cx="68307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割线定理</a:t>
            </a:r>
            <a:r>
              <a:rPr lang="en-US" altLang="zh-CN" sz="54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—</a:t>
            </a:r>
            <a:r>
              <a:rPr lang="zh-CN" altLang="en-US" sz="54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圆幂定理</a:t>
            </a:r>
            <a:r>
              <a:rPr lang="en-US" altLang="zh-CN" sz="54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endParaRPr lang="zh-CN" altLang="en-US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50376" y="1110457"/>
            <a:ext cx="113549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、割线定理：从圆外一点引圆的两条割线，这一点到两条割线与圆的交点的两条线段的积相等。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158" y="2450302"/>
            <a:ext cx="5559156" cy="3609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621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321248" y="192455"/>
            <a:ext cx="10831811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如图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1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，正方形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ABCD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的边长为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1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，以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BC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为直径。在正方形内作半圆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O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，</a:t>
            </a:r>
            <a:endParaRPr kumimoji="0" lang="en-US" altLang="zh-CN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新宋体" panose="02010609030101010101" pitchFamily="49" charset="-122"/>
              <a:ea typeface="新宋体" panose="02010609030101010101" pitchFamily="49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过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A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作半圆切线，切点为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F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，交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CD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于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E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，求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DE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：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AE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的值。</a:t>
            </a:r>
            <a:endParaRPr kumimoji="0" lang="zh-CN" alt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31362931"/>
              </p:ext>
            </p:extLst>
          </p:nvPr>
        </p:nvGraphicFramePr>
        <p:xfrm>
          <a:off x="7874757" y="1439839"/>
          <a:ext cx="3698543" cy="36104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BMP 图像" r:id="rId3" imgW="1200318" imgH="1171429" progId="Paint.Picture">
                  <p:embed/>
                </p:oleObj>
              </mc:Choice>
              <mc:Fallback>
                <p:oleObj name="BMP 图像" r:id="rId3" imgW="1200318" imgH="1171429" progId="Paint.Picture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74757" y="1439839"/>
                        <a:ext cx="3698543" cy="361048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81716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96948" y="468999"/>
            <a:ext cx="11565987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 例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2. ⊙O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中的两条弦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AB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与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CD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相交于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E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，若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AE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6cm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，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BE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2cm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，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CD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7cm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，</a:t>
            </a:r>
            <a:endParaRPr kumimoji="0" lang="en-US" altLang="zh-CN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新宋体" panose="02010609030101010101" pitchFamily="49" charset="-122"/>
              <a:ea typeface="新宋体" panose="02010609030101010101" pitchFamily="49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那么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CE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_________cm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。</a:t>
            </a:r>
            <a:endParaRPr kumimoji="0" lang="zh-CN" alt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8032651" y="1800664"/>
            <a:ext cx="24634089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aphicFrame>
        <p:nvGraphicFramePr>
          <p:cNvPr id="6" name="对象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9599201"/>
              </p:ext>
            </p:extLst>
          </p:nvPr>
        </p:nvGraphicFramePr>
        <p:xfrm>
          <a:off x="8032651" y="1800665"/>
          <a:ext cx="2771335" cy="27905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4" name="BMP 图像" r:id="rId3" imgW="1371429" imgH="1380952" progId="Paint.Picture">
                  <p:embed/>
                </p:oleObj>
              </mc:Choice>
              <mc:Fallback>
                <p:oleObj name="BMP 图像" r:id="rId3" imgW="1371429" imgH="1380952" progId="Paint.Picture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32651" y="1800665"/>
                        <a:ext cx="2771335" cy="279058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68459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切片">
  <a:themeElements>
    <a:clrScheme name="切片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切片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切片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313</TotalTime>
  <Words>548</Words>
  <Application>Microsoft Office PowerPoint</Application>
  <PresentationFormat>宽屏</PresentationFormat>
  <Paragraphs>57</Paragraphs>
  <Slides>10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0" baseType="lpstr">
      <vt:lpstr>黑体</vt:lpstr>
      <vt:lpstr>新宋体</vt:lpstr>
      <vt:lpstr>幼圆</vt:lpstr>
      <vt:lpstr>Arial</vt:lpstr>
      <vt:lpstr>Cambria Math</vt:lpstr>
      <vt:lpstr>Century Gothic</vt:lpstr>
      <vt:lpstr>Times New Roman</vt:lpstr>
      <vt:lpstr>Wingdings 3</vt:lpstr>
      <vt:lpstr>切片</vt:lpstr>
      <vt:lpstr>BMP 图像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</dc:creator>
  <cp:lastModifiedBy>admin</cp:lastModifiedBy>
  <cp:revision>11</cp:revision>
  <dcterms:created xsi:type="dcterms:W3CDTF">2015-11-16T00:38:12Z</dcterms:created>
  <dcterms:modified xsi:type="dcterms:W3CDTF">2015-11-17T04:56:55Z</dcterms:modified>
</cp:coreProperties>
</file>