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61" r:id="rId3"/>
    <p:sldId id="268" r:id="rId4"/>
    <p:sldId id="259" r:id="rId5"/>
    <p:sldId id="287" r:id="rId7"/>
    <p:sldId id="280" r:id="rId8"/>
    <p:sldId id="275" r:id="rId9"/>
    <p:sldId id="269" r:id="rId10"/>
    <p:sldId id="283" r:id="rId11"/>
    <p:sldId id="256" r:id="rId12"/>
    <p:sldId id="297" r:id="rId13"/>
    <p:sldId id="288" r:id="rId14"/>
    <p:sldId id="296" r:id="rId15"/>
    <p:sldId id="294" r:id="rId16"/>
    <p:sldId id="295" r:id="rId17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54710" y="197485"/>
            <a:ext cx="748157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/>
              <a:t>俗话说“一日一苹果,医生远离我”</a:t>
            </a:r>
            <a:endParaRPr lang="zh-CN" altLang="en-US" sz="3600"/>
          </a:p>
        </p:txBody>
      </p:sp>
      <p:pic>
        <p:nvPicPr>
          <p:cNvPr id="5" name="图片 4" descr="timg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1005" y="897890"/>
            <a:ext cx="8129905" cy="5843270"/>
          </a:xfrm>
          <a:prstGeom prst="rect">
            <a:avLst/>
          </a:prstGeom>
        </p:spPr>
      </p:pic>
      <p:pic>
        <p:nvPicPr>
          <p:cNvPr id="2" name="图片 1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60" y="1002665"/>
            <a:ext cx="7262495" cy="54413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069195cb5022aaea998f0f3c"/>
          <p:cNvPicPr>
            <a:picLocks noChangeAspect="1"/>
          </p:cNvPicPr>
          <p:nvPr/>
        </p:nvPicPr>
        <p:blipFill>
          <a:blip r:embed="rId1"/>
          <a:srcRect t="20038" b="52125"/>
          <a:stretch>
            <a:fillRect/>
          </a:stretch>
        </p:blipFill>
        <p:spPr>
          <a:xfrm>
            <a:off x="636270" y="4617085"/>
            <a:ext cx="8112125" cy="1693545"/>
          </a:xfrm>
          <a:prstGeom prst="rect">
            <a:avLst/>
          </a:prstGeom>
        </p:spPr>
      </p:pic>
      <p:pic>
        <p:nvPicPr>
          <p:cNvPr id="7" name="图片 6" descr="u=2278917072,3785022878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570" y="775335"/>
            <a:ext cx="4552950" cy="3415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158115" y="186055"/>
            <a:ext cx="818324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材料二：阿克苏地区位于塔里木河腹地，是新疆重要的绿洲带，在维吾尔语里阿克苏意为“清澈的水”。阿克苏苹果果香浓郁、甘甜味厚、汁多无渣，冰糖心含量高达70%以上，其采摘时间严格控制在每年的10月25日之后，而内地苹果由于气温过高而采摘时间都在8-9月。</a:t>
            </a:r>
            <a:endParaRPr lang="zh-CN" altLang="en-US" sz="2400"/>
          </a:p>
        </p:txBody>
      </p:sp>
      <p:pic>
        <p:nvPicPr>
          <p:cNvPr id="5" name="图片 4" descr="001Eip7Fzy7eGWCoiRo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4820" y="2195830"/>
            <a:ext cx="4512310" cy="3937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625" y="80010"/>
            <a:ext cx="7886700" cy="4351338"/>
          </a:xfrm>
        </p:spPr>
        <p:txBody>
          <a:bodyPr>
            <a:normAutofit/>
          </a:bodyPr>
          <a:p>
            <a:r>
              <a:rPr lang="zh-CN" altLang="en-US" sz="2400"/>
              <a:t>材料三：新疆生产建设兵团农业建设第一师（简称第一师）垦区，位于新疆阿克苏地区境内，是阿克苏地区重要的苹果种植基地，基地90%以上为晚熟品种红富士，而其他早、中熟品种的苹果种植面积不到10%。红富士这种品种更适宜鲜食，进行加工获利较少。早期，阿克苏苹果销售主要采用客商到农户地里订单销售的传统销售方式 。这种销售模式存在一些弊端，使得果农的实际收入难以很大提高。</a:t>
            </a:r>
            <a:endParaRPr lang="zh-CN" altLang="en-US" sz="2400"/>
          </a:p>
        </p:txBody>
      </p:sp>
      <p:graphicFrame>
        <p:nvGraphicFramePr>
          <p:cNvPr id="0" name="表格 -1"/>
          <p:cNvGraphicFramePr/>
          <p:nvPr/>
        </p:nvGraphicFramePr>
        <p:xfrm>
          <a:off x="302260" y="2933700"/>
          <a:ext cx="8595995" cy="2797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1600"/>
                <a:gridCol w="1293495"/>
                <a:gridCol w="2092325"/>
                <a:gridCol w="1772920"/>
                <a:gridCol w="2065655"/>
              </a:tblGrid>
              <a:tr h="945515"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1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省份</a:t>
                      </a:r>
                      <a:endParaRPr lang="zh-CN" altLang="en-US" sz="2000" b="1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地区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种植面积（万亩）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总产量（万吨）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平均亩产（吨</a:t>
                      </a: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/</a:t>
                      </a: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亩）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8635"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1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山东</a:t>
                      </a:r>
                      <a:endParaRPr lang="zh-CN" altLang="en-US" sz="2000" b="1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烟台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270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460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1.70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38480"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1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陕西</a:t>
                      </a:r>
                      <a:endParaRPr lang="zh-CN" altLang="en-US" sz="2000" b="1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延安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350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300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0.86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2590"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1">
                          <a:solidFill>
                            <a:srgbClr val="333333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甘肃</a:t>
                      </a:r>
                      <a:endParaRPr lang="zh-CN" altLang="en-US" sz="2000" b="1">
                        <a:solidFill>
                          <a:srgbClr val="333333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平凉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260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132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0.51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02590"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1">
                          <a:solidFill>
                            <a:srgbClr val="333333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新疆</a:t>
                      </a:r>
                      <a:endParaRPr lang="zh-CN" altLang="en-US" sz="2000" b="1">
                        <a:solidFill>
                          <a:srgbClr val="333333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zh-CN" altLang="en-US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阿克苏</a:t>
                      </a:r>
                      <a:endParaRPr lang="zh-CN" altLang="en-US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21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42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indent="0" algn="ctr" fontAlgn="auto">
                        <a:buNone/>
                      </a:pPr>
                      <a:r>
                        <a:rPr lang="en-US" altLang="zh-CN" sz="2000" b="0">
                          <a:solidFill>
                            <a:srgbClr val="333333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2.00</a:t>
                      </a:r>
                      <a:endParaRPr lang="en-US" altLang="zh-CN" sz="2000" b="0">
                        <a:solidFill>
                          <a:srgbClr val="333333"/>
                        </a:solidFill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 vert="horz" anchor="ctr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D9EBC8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 descr="u=906562934,3640305809&amp;fm=27&amp;gp=0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7480" y="170180"/>
            <a:ext cx="3310255" cy="2569210"/>
          </a:xfrm>
          <a:prstGeom prst="rect">
            <a:avLst/>
          </a:prstGeom>
        </p:spPr>
      </p:pic>
      <p:pic>
        <p:nvPicPr>
          <p:cNvPr id="5" name="图片 4" descr="u=975079045,2805442834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160" y="232410"/>
            <a:ext cx="3175000" cy="2114550"/>
          </a:xfrm>
          <a:prstGeom prst="rect">
            <a:avLst/>
          </a:prstGeom>
        </p:spPr>
      </p:pic>
      <p:pic>
        <p:nvPicPr>
          <p:cNvPr id="6" name="图片 5" descr="u=4173429918,2523535822&amp;fm=27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640" y="3690620"/>
            <a:ext cx="2771775" cy="184340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70300" y="2663825"/>
            <a:ext cx="547306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目前阿克苏市全面推广“互联网+特色农产品”营销模式，农村电商已经成为当地农民增收、脱贫致富的有效途径。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3823335" y="4054475"/>
            <a:ext cx="483997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褚时健之子与阿里巴巴携手打造云南“宁蒗高原苹果”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3282315" y="5130165"/>
            <a:ext cx="605345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苹果除了可以生吃之外，可以榨成苹果汁来饮用，另外现在的苹果加工产品也是多种多样，苹果干，苹果酱，苹果罐头等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-635" y="215265"/>
            <a:ext cx="886015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最近一段时间，湖北枣阳爆发大量桃子滞销问题。由于今年桃子市场价格暴跌，近6万斤桃子</a:t>
            </a:r>
            <a:r>
              <a:rPr lang="zh-CN" altLang="en-US" sz="2800">
                <a:solidFill>
                  <a:srgbClr val="FF0000"/>
                </a:solidFill>
              </a:rPr>
              <a:t>滞销</a:t>
            </a:r>
            <a:r>
              <a:rPr lang="zh-CN" altLang="en-US" sz="2800"/>
              <a:t>。有桃农表示，往年桃子的价格是2到3块一斤，今年5毛钱一斤都卖不出去。对于卖不掉的桃子，桃农也只好能倒在路上或者鱼塘里，桃农们对此也是心疼不已。目前桃农们已经倾倒滞销桃子1万多斤。</a:t>
            </a:r>
            <a:endParaRPr lang="zh-CN" altLang="en-US" sz="2800"/>
          </a:p>
        </p:txBody>
      </p:sp>
      <p:pic>
        <p:nvPicPr>
          <p:cNvPr id="4" name="图片 3" descr="9907787f358c4e5cafefa6a7532f3b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82315" y="2891790"/>
            <a:ext cx="5320665" cy="367601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19710" y="104775"/>
            <a:ext cx="842010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材料四：阿克苏地区是中国著名的“长绒棉之乡”，棉花总产占全疆棉花总产量的1/3，占全国棉花总产量的1/6。新疆阿克苏地区紧紧抓住国家发展新疆棉纺产业的大好时机，不断夯实工业园区的“硬基础”，提升优质服务的“软实力”， 近年来阿克苏地区“筑巢引凤”，倾力打造全疆最大纺织工业城。截至2017年8月，阿克苏地区纺织服装备案企业达278家。</a:t>
            </a:r>
            <a:endParaRPr lang="zh-CN" altLang="en-US" sz="2400">
              <a:sym typeface="+mn-ea"/>
            </a:endParaRPr>
          </a:p>
        </p:txBody>
      </p:sp>
      <p:pic>
        <p:nvPicPr>
          <p:cNvPr id="5" name="内容占位符 4" descr="timg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57150" y="2484755"/>
            <a:ext cx="4878070" cy="2745740"/>
          </a:xfrm>
          <a:prstGeom prst="rect">
            <a:avLst/>
          </a:prstGeom>
        </p:spPr>
      </p:pic>
      <p:pic>
        <p:nvPicPr>
          <p:cNvPr id="2" name="图片 1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3285" y="3813175"/>
            <a:ext cx="4535170" cy="29190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2015年10月16日，习主席在2015减贫与发展高层论坛上强调，中国扶贫攻坚工作实施精准扶贫方略，增加扶贫投入，出台优惠政策措施，坚持中国制度优势，注重六个精准，坚持分类施策，因人因地施策，因贫困原因施策，因贫困类型施策，通过扶持生产和就业发展一批，通过易地搬迁安置一批，通过生态保护脱贫一批，通过教育扶贫脱贫一批，通过低保政策兜底一批，广泛动员全社会力量参与扶贫。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22605" y="589280"/>
            <a:ext cx="797750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zh-CN" altLang="en-US" sz="2800"/>
          </a:p>
          <a:p>
            <a:r>
              <a:rPr lang="zh-CN" altLang="en-US" sz="2800"/>
              <a:t>分析阿克苏地区苹果品质优良的原因，并说明“互联网+特色农产品” 模式在营销中的作用。（6分）</a:t>
            </a:r>
            <a:endParaRPr lang="zh-CN" altLang="en-US" sz="2800"/>
          </a:p>
          <a:p>
            <a:endParaRPr lang="zh-CN" altLang="en-US" sz="2800"/>
          </a:p>
        </p:txBody>
      </p:sp>
      <p:sp>
        <p:nvSpPr>
          <p:cNvPr id="2" name="文本框 1"/>
          <p:cNvSpPr txBox="1"/>
          <p:nvPr/>
        </p:nvSpPr>
        <p:spPr>
          <a:xfrm>
            <a:off x="382270" y="2741295"/>
            <a:ext cx="806894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sym typeface="+mn-ea"/>
              </a:rPr>
              <a:t>（2）深居内陆，晴朗多，光照充足（1分）；昼夜温差大，有利于糖分积累（1分）；高山冰雪融水无污染，水质好（1分）；苹果生长周期长（1分）；</a:t>
            </a:r>
            <a:endParaRPr lang="zh-CN" altLang="en-US" sz="2400"/>
          </a:p>
          <a:p>
            <a:r>
              <a:rPr lang="zh-CN" altLang="en-US" sz="2400">
                <a:sym typeface="+mn-ea"/>
              </a:rPr>
              <a:t>作用：扩大市场（1分），减少营销环节（1分），树立农产品特色品牌（1分）。（任答2点）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7370" y="789305"/>
            <a:ext cx="7886700" cy="4351338"/>
          </a:xfrm>
        </p:spPr>
        <p:txBody>
          <a:bodyPr>
            <a:normAutofit lnSpcReduction="10000"/>
          </a:bodyPr>
          <a:p>
            <a:r>
              <a:rPr lang="zh-CN" altLang="en-US"/>
              <a:t>与国内咖啡消费快速增长局面相悖的是云南咖啡的价格。2017～2018咖啡采收季，云南咖啡再次遭到国际咖啡期货价格低迷的影响，生豆价格基本徘徊在13～15元/千克，直接逼近农民种植咖啡成本价，甚至部分农民出现亏损。</a:t>
            </a:r>
            <a:endParaRPr lang="zh-CN" altLang="en-US"/>
          </a:p>
          <a:p>
            <a:r>
              <a:rPr lang="zh-CN" altLang="en-US"/>
              <a:t>云南省咖啡行业协会会长李晓波介绍道：“长期以来，中国咖啡行业已经形成了一个不成文的现象，国内许多咖啡企业、商家喜欢舍近求远，以高于云南咖啡1～2倍的价格进口国外咖啡。”他表示，目前，云南咖啡常被以低价出口海外，被国外咖啡企业包装贴牌后再卖回中国。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191000" y="5349875"/>
            <a:ext cx="374713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云南咖啡 遭遇价格低谷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2018-05-28 00:40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" name="组合 18"/>
          <p:cNvGrpSpPr/>
          <p:nvPr/>
        </p:nvGrpSpPr>
        <p:grpSpPr>
          <a:xfrm>
            <a:off x="944714" y="1254951"/>
            <a:ext cx="5928937" cy="4005389"/>
            <a:chOff x="4204" y="54102"/>
            <a:chExt cx="7088" cy="4028"/>
          </a:xfrm>
        </p:grpSpPr>
        <p:grpSp>
          <p:nvGrpSpPr>
            <p:cNvPr id="15" name="组合 15"/>
            <p:cNvGrpSpPr/>
            <p:nvPr/>
          </p:nvGrpSpPr>
          <p:grpSpPr>
            <a:xfrm>
              <a:off x="4204" y="54102"/>
              <a:ext cx="7088" cy="2748"/>
              <a:chOff x="4394" y="54122"/>
              <a:chExt cx="7088" cy="2748"/>
            </a:xfrm>
          </p:grpSpPr>
          <p:sp>
            <p:nvSpPr>
              <p:cNvPr id="4" name="文本框 1"/>
              <p:cNvSpPr txBox="1"/>
              <p:nvPr/>
            </p:nvSpPr>
            <p:spPr>
              <a:xfrm>
                <a:off x="7389" y="54122"/>
                <a:ext cx="591" cy="1658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eaVert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阿克苏地区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5" name="文本框 3"/>
              <p:cNvSpPr txBox="1"/>
              <p:nvPr/>
            </p:nvSpPr>
            <p:spPr>
              <a:xfrm>
                <a:off x="5418" y="54580"/>
                <a:ext cx="1092" cy="610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农业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6" name="文本框 4"/>
              <p:cNvSpPr txBox="1"/>
              <p:nvPr/>
            </p:nvSpPr>
            <p:spPr>
              <a:xfrm>
                <a:off x="8950" y="54620"/>
                <a:ext cx="1196" cy="610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工业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7" name="文本框 5"/>
              <p:cNvSpPr txBox="1"/>
              <p:nvPr/>
            </p:nvSpPr>
            <p:spPr>
              <a:xfrm>
                <a:off x="7310" y="56260"/>
                <a:ext cx="957" cy="610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问题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cxnSp>
            <p:nvCxnSpPr>
              <p:cNvPr id="8" name="直接箭头连接符 6"/>
              <p:cNvCxnSpPr/>
              <p:nvPr/>
            </p:nvCxnSpPr>
            <p:spPr>
              <a:xfrm flipV="1">
                <a:off x="8030" y="54925"/>
                <a:ext cx="930" cy="12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箭头连接符 7"/>
              <p:cNvCxnSpPr/>
              <p:nvPr/>
            </p:nvCxnSpPr>
            <p:spPr>
              <a:xfrm flipH="1">
                <a:off x="6520" y="54937"/>
                <a:ext cx="850" cy="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箭头连接符 8"/>
              <p:cNvCxnSpPr/>
              <p:nvPr/>
            </p:nvCxnSpPr>
            <p:spPr>
              <a:xfrm>
                <a:off x="6090" y="55267"/>
                <a:ext cx="1170" cy="108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箭头连接符 9"/>
              <p:cNvCxnSpPr/>
              <p:nvPr/>
            </p:nvCxnSpPr>
            <p:spPr>
              <a:xfrm flipH="1">
                <a:off x="8305" y="55297"/>
                <a:ext cx="1155" cy="104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文本框 11"/>
              <p:cNvSpPr txBox="1"/>
              <p:nvPr/>
            </p:nvSpPr>
            <p:spPr>
              <a:xfrm>
                <a:off x="4394" y="56230"/>
                <a:ext cx="1024" cy="610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原因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0390" y="56200"/>
                <a:ext cx="1092" cy="610"/>
              </a:xfrm>
              <a:prstGeom prst="rect">
                <a:avLst/>
              </a:prstGeom>
              <a:solidFill>
                <a:schemeClr val="lt1"/>
              </a:solidFill>
              <a:ln w="6350">
                <a:solidFill>
                  <a:prstClr val="black"/>
                </a:solidFill>
              </a:ln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noAutofit/>
              </a:bodyPr>
              <a:lstStyle/>
              <a:p>
                <a:pPr algn="just"/>
                <a:r>
                  <a:rPr lang="en-US" altLang="zh-CN" sz="2400" kern="100">
                    <a:latin typeface="Calibri" panose="020F0502020204030204"/>
                    <a:ea typeface="宋体" panose="02010600030101010101" pitchFamily="2" charset="-122"/>
                    <a:cs typeface="Times New Roman" panose="02020603050405020304"/>
                    <a:sym typeface="Times New Roman" panose="02020603050405020304"/>
                  </a:rPr>
                  <a:t>措施</a:t>
                </a:r>
                <a:endPara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endParaRPr>
              </a:p>
            </p:txBody>
          </p:sp>
          <p:cxnSp>
            <p:nvCxnSpPr>
              <p:cNvPr id="14" name="直接箭头连接符 13"/>
              <p:cNvCxnSpPr>
                <a:stCxn id="7" idx="1"/>
                <a:endCxn id="12" idx="3"/>
              </p:cNvCxnSpPr>
              <p:nvPr/>
            </p:nvCxnSpPr>
            <p:spPr>
              <a:xfrm flipH="1" flipV="1">
                <a:off x="5418" y="56535"/>
                <a:ext cx="1892" cy="3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箭头连接符 14"/>
              <p:cNvCxnSpPr>
                <a:stCxn id="7" idx="3"/>
                <a:endCxn id="13" idx="1"/>
              </p:cNvCxnSpPr>
              <p:nvPr/>
            </p:nvCxnSpPr>
            <p:spPr>
              <a:xfrm flipV="1">
                <a:off x="8267" y="56505"/>
                <a:ext cx="2123" cy="6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7" name="直接箭头连接符 16"/>
            <p:cNvCxnSpPr/>
            <p:nvPr/>
          </p:nvCxnSpPr>
          <p:spPr>
            <a:xfrm>
              <a:off x="7510" y="56920"/>
              <a:ext cx="0" cy="5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7"/>
            <p:cNvSpPr txBox="1"/>
            <p:nvPr/>
          </p:nvSpPr>
          <p:spPr>
            <a:xfrm>
              <a:off x="6576" y="57520"/>
              <a:ext cx="2026" cy="610"/>
            </a:xfrm>
            <a:prstGeom prst="rect">
              <a:avLst/>
            </a:prstGeom>
            <a:solidFill>
              <a:schemeClr val="lt1"/>
            </a:solidFill>
            <a:ln w="6350">
              <a:solidFill>
                <a:prstClr val="black"/>
              </a:solidFill>
            </a:ln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indent="133350" algn="just"/>
              <a:r>
                <a:rPr lang="en-US" altLang="zh-CN" sz="2400" kern="100">
                  <a:latin typeface="Calibri" panose="020F0502020204030204"/>
                  <a:ea typeface="宋体" panose="02010600030101010101" pitchFamily="2" charset="-122"/>
                  <a:cs typeface="Times New Roman" panose="02020603050405020304"/>
                  <a:sym typeface="Times New Roman" panose="02020603050405020304"/>
                </a:rPr>
                <a:t>发展方向</a:t>
              </a:r>
              <a:endParaRPr lang="en-US" altLang="zh-CN" sz="2400" kern="100">
                <a:latin typeface="Calibri" panose="020F0502020204030204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endParaRPr>
            </a:p>
          </p:txBody>
        </p:sp>
      </p:grpSp>
      <p:grpSp>
        <p:nvGrpSpPr>
          <p:cNvPr id="18435" name="组合 10"/>
          <p:cNvGrpSpPr/>
          <p:nvPr/>
        </p:nvGrpSpPr>
        <p:grpSpPr>
          <a:xfrm>
            <a:off x="523240" y="489585"/>
            <a:ext cx="7991475" cy="5516563"/>
            <a:chOff x="0" y="0"/>
            <a:chExt cx="7993062" cy="5517174"/>
          </a:xfrm>
        </p:grpSpPr>
        <p:pic>
          <p:nvPicPr>
            <p:cNvPr id="2" name="Picture 9" descr="5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7993062" cy="54260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436" name="椭圆 7"/>
            <p:cNvSpPr/>
            <p:nvPr/>
          </p:nvSpPr>
          <p:spPr>
            <a:xfrm>
              <a:off x="4248836" y="0"/>
              <a:ext cx="1152096" cy="836784"/>
            </a:xfrm>
            <a:prstGeom prst="ellipse">
              <a:avLst/>
            </a:prstGeom>
            <a:noFill/>
            <a:ln w="508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37" name="矩形 8"/>
            <p:cNvSpPr/>
            <p:nvPr/>
          </p:nvSpPr>
          <p:spPr>
            <a:xfrm>
              <a:off x="936560" y="3933042"/>
              <a:ext cx="1296108" cy="1584132"/>
            </a:xfrm>
            <a:prstGeom prst="rect">
              <a:avLst/>
            </a:prstGeom>
            <a:noFill/>
            <a:ln w="508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温度介于</a:t>
            </a:r>
            <a:r>
              <a:rPr lang="zh-CN" altLang="en-US">
                <a:solidFill>
                  <a:srgbClr val="FF0000"/>
                </a:solidFill>
              </a:rPr>
              <a:t>15~25℃之间</a:t>
            </a:r>
            <a:r>
              <a:rPr lang="zh-CN" altLang="en-US"/>
              <a:t>的温度气候，而且整年的降雨量必须达</a:t>
            </a:r>
            <a:r>
              <a:rPr lang="zh-CN" altLang="en-US">
                <a:solidFill>
                  <a:srgbClr val="FF0000"/>
                </a:solidFill>
              </a:rPr>
              <a:t>1500~2000</a:t>
            </a:r>
            <a:r>
              <a:rPr lang="zh-CN" altLang="en-US"/>
              <a:t>毫米，同时其降雨时间，要能配合咖啡树的开花周期。当然，除了季节的雨量的配合外，还要有</a:t>
            </a:r>
            <a:r>
              <a:rPr lang="zh-CN" altLang="en-US">
                <a:solidFill>
                  <a:srgbClr val="FF0000"/>
                </a:solidFill>
              </a:rPr>
              <a:t>肥沃的土壤</a:t>
            </a:r>
            <a:r>
              <a:rPr lang="zh-CN" altLang="en-US"/>
              <a:t>，要</a:t>
            </a:r>
            <a:r>
              <a:rPr lang="zh-CN" altLang="en-US">
                <a:solidFill>
                  <a:srgbClr val="FF0000"/>
                </a:solidFill>
              </a:rPr>
              <a:t>排水良好</a:t>
            </a:r>
            <a:r>
              <a:rPr lang="zh-CN" altLang="en-US"/>
              <a:t>。含</a:t>
            </a:r>
            <a:r>
              <a:rPr lang="zh-CN" altLang="en-US">
                <a:solidFill>
                  <a:srgbClr val="FF0000"/>
                </a:solidFill>
              </a:rPr>
              <a:t>火山灰质的肥沃土壤</a:t>
            </a:r>
            <a:r>
              <a:rPr lang="zh-CN" altLang="en-US"/>
              <a:t>，另外，</a:t>
            </a:r>
            <a:r>
              <a:rPr lang="zh-CN" altLang="en-US">
                <a:solidFill>
                  <a:srgbClr val="FF0000"/>
                </a:solidFill>
              </a:rPr>
              <a:t>日光</a:t>
            </a:r>
            <a:r>
              <a:rPr lang="zh-CN" altLang="en-US"/>
              <a:t>虽然是咖啡成长及结果所不可欠缺的要素，但</a:t>
            </a:r>
            <a:r>
              <a:rPr lang="zh-CN" altLang="en-US">
                <a:solidFill>
                  <a:srgbClr val="FF0000"/>
                </a:solidFill>
              </a:rPr>
              <a:t>过于强烈</a:t>
            </a:r>
            <a:r>
              <a:rPr lang="zh-CN" altLang="en-US"/>
              <a:t>的阳光会抑制咖啡树的成长，故各个产地通常会配合种植一些</a:t>
            </a:r>
            <a:r>
              <a:rPr lang="zh-CN" altLang="en-US">
                <a:solidFill>
                  <a:srgbClr val="FF0000"/>
                </a:solidFill>
              </a:rPr>
              <a:t>遮阳树</a:t>
            </a:r>
            <a:r>
              <a:rPr lang="zh-CN" altLang="en-US"/>
              <a:t>。至于最理想的海拔高度为500~2000米。</a:t>
            </a:r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2605" y="1809750"/>
            <a:ext cx="7886700" cy="1325563"/>
          </a:xfrm>
        </p:spPr>
        <p:txBody>
          <a:bodyPr>
            <a:normAutofit fontScale="90000"/>
          </a:bodyPr>
          <a:p>
            <a:r>
              <a:rPr lang="zh-CN" altLang="en-US" sz="3200"/>
              <a:t>目前全省种植面积占全国面积的70%，产量占全国的83%，云南咖啡种植面积从2008年的30多万亩增长到目前的180万亩，产量从2008年的2.6万吨增长到目前的15万吨，成为了世界咖啡巨头的必争之地。无论是从种植面积和咖啡豆产量来看，云南咖啡已确立了中国国内的主导地位。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522605" y="3980815"/>
            <a:ext cx="741680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/>
              <a:t>云南省的西部和南部地处北纬15°至北回归线之间，大部分地区海拔在1000-2000米，地形以山地、坡地为主，且起伏较大、土壤肥沃、日照充足、雨量丰富、昼夜温差大，这些独特的自然条件形成了云南小粒种咖啡品味的特殊性—浓而不苦，香而不烈，略带果味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123950" y="80645"/>
            <a:ext cx="668337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咖啡是一种经济价值很高的饮料作物，与可可、茶叶并称为世界三大饮料</a:t>
            </a:r>
            <a:endParaRPr lang="zh-CN" altLang="en-US"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但是由于多种原因云南咖啡产业发展速度并不快，云南咖啡主要是以原料方式出口，由于缺乏深加工和市场推广，导致云南咖啡知名度低，锁在深山人未识。</a:t>
            </a:r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1990</Words>
  <Application>WPS 演示</Application>
  <PresentationFormat>宽屏</PresentationFormat>
  <Paragraphs>104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微软雅黑</vt:lpstr>
      <vt:lpstr>Calibri</vt:lpstr>
      <vt:lpstr>Times New Roman</vt:lpstr>
      <vt:lpstr>Arial Unicode MS</vt:lpstr>
      <vt:lpstr>Calibri Light</vt:lpstr>
      <vt:lpstr>黑体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李鹏</dc:creator>
  <cp:lastModifiedBy>李鹏</cp:lastModifiedBy>
  <cp:revision>73</cp:revision>
  <dcterms:created xsi:type="dcterms:W3CDTF">2018-05-18T11:26:00Z</dcterms:created>
  <dcterms:modified xsi:type="dcterms:W3CDTF">2018-06-19T04:44:22Z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