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9" r:id="rId3"/>
  </p:sldMasterIdLst>
  <p:notesMasterIdLst>
    <p:notesMasterId r:id="rId13"/>
  </p:notesMasterIdLst>
  <p:sldIdLst>
    <p:sldId id="257" r:id="rId4"/>
    <p:sldId id="260" r:id="rId5"/>
    <p:sldId id="270" r:id="rId6"/>
    <p:sldId id="258" r:id="rId7"/>
    <p:sldId id="265" r:id="rId8"/>
    <p:sldId id="259" r:id="rId9"/>
    <p:sldId id="262" r:id="rId10"/>
    <p:sldId id="261" r:id="rId11"/>
    <p:sldId id="263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21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9.GIF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" y="3175"/>
            <a:ext cx="12196445" cy="6875780"/>
          </a:xfrm>
          <a:prstGeom prst="rect">
            <a:avLst/>
          </a:prstGeom>
        </p:spPr>
      </p:pic>
      <p:sp>
        <p:nvSpPr>
          <p:cNvPr id="4100" name="TextBox 10"/>
          <p:cNvSpPr txBox="1"/>
          <p:nvPr/>
        </p:nvSpPr>
        <p:spPr>
          <a:xfrm>
            <a:off x="-488315" y="133350"/>
            <a:ext cx="63461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4000" dirty="0">
                <a:solidFill>
                  <a:srgbClr val="FF0000"/>
                </a:solidFill>
                <a:latin typeface="Cooper Black" panose="0208090404030B020404" pitchFamily="18" charset="0"/>
              </a:rPr>
              <a:t>Oxford English</a:t>
            </a:r>
            <a:endParaRPr lang="en-US" altLang="zh-CN" sz="40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1523683" y="951548"/>
            <a:ext cx="1214438" cy="1373505"/>
          </a:xfrm>
          <a:prstGeom prst="rect">
            <a:avLst/>
          </a:prstGeom>
          <a:solidFill>
            <a:srgbClr val="FF5050"/>
          </a:solidFill>
          <a:ln w="38100">
            <a:solidFill>
              <a:schemeClr val="bg1">
                <a:lumMod val="95000"/>
              </a:schemeClr>
            </a:solidFill>
            <a:miter lim="800000"/>
          </a:ln>
        </p:spPr>
        <p:txBody>
          <a:bodyPr>
            <a:spAutoFit/>
          </a:bodyPr>
          <a:p>
            <a:pPr marR="0" algn="ctr" defTabSz="914400" eaLnBrk="1" fontAlgn="auto" hangingPunct="1">
              <a:lnSpc>
                <a:spcPts val="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kern="1200" cap="none" spc="0" normalizeH="0" baseline="0" noProof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Unit</a:t>
            </a:r>
            <a:r>
              <a:rPr kumimoji="0" lang="en-US" sz="3600" kern="1200" cap="none" spc="0" normalizeH="0" baseline="0" noProof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 </a:t>
            </a:r>
            <a:endParaRPr kumimoji="0" lang="en-US" sz="3600" kern="1200" cap="none" spc="0" normalizeH="0" baseline="0" noProof="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+mn-cs"/>
            </a:endParaRPr>
          </a:p>
          <a:p>
            <a:pPr marR="0" algn="ctr" defTabSz="914400" eaLnBrk="1" fontAlgn="auto" hangingPunct="1">
              <a:lnSpc>
                <a:spcPts val="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6000" b="1" kern="1200" cap="none" spc="0" normalizeH="0" baseline="0" noProof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2</a:t>
            </a:r>
            <a:endParaRPr kumimoji="0" lang="en-US" altLang="zh-CN" sz="6000" b="1" kern="1200" cap="none" spc="0" normalizeH="0" baseline="0" noProof="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31920" y="1630045"/>
            <a:ext cx="5727065" cy="26149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8000" b="1">
                <a:latin typeface="Times New Roman" panose="02020603050405020304" charset="0"/>
                <a:cs typeface="Times New Roman" panose="02020603050405020304" charset="0"/>
              </a:rPr>
              <a:t>Daily life</a:t>
            </a:r>
            <a:endParaRPr lang="en-US" altLang="zh-CN" sz="8000" b="1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/>
          </a:p>
          <a:p>
            <a:r>
              <a:rPr lang="en-US" altLang="zh-CN"/>
              <a:t>                       </a:t>
            </a:r>
            <a:endParaRPr lang="en-US" altLang="zh-CN"/>
          </a:p>
          <a:p>
            <a:r>
              <a:rPr lang="en-US" altLang="zh-CN"/>
              <a:t>            </a:t>
            </a:r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Speaking</a:t>
            </a:r>
            <a:endParaRPr lang="en-US" altLang="zh-CN" sz="4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43990" y="4617720"/>
            <a:ext cx="798830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1. Read an article about Fang Fang's daily life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2. Practice speaking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3. To talk about others' daily lives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4. To learn how to plan the time table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325"/>
            <a:ext cx="12192000" cy="69568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1755" y="432435"/>
            <a:ext cx="12120245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Fang Fang is a Grade 7 student. She gets up at 6:30 a.m. every day. Then she washes her face and brushes her teeth. At 7 a.m., she has breakfast. She often eats some bread and drinks a glass of milk. She never eats noodles in the morning.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Fang Fang lives close to school, so she always goes to school on foot at 7:30. a.m. She has classes from 8:30 a.m. to 4 p.m.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After school, she plays basketball with her friends three times a week. She goes home at 4:45 p.m.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Fang Fang usually has dinner at 6:30 p.m. She sometimes watches TV in the evening. She always goes to sleep and seldom goes to bed too late.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362450" y="52070"/>
            <a:ext cx="3069590" cy="460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</a:rPr>
              <a:t>Fang Fang's daily life</a:t>
            </a:r>
            <a:endParaRPr lang="en-US" altLang="zh-CN" sz="2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Oval 5"/>
          <p:cNvSpPr/>
          <p:nvPr/>
        </p:nvSpPr>
        <p:spPr>
          <a:xfrm>
            <a:off x="8227060" y="432435"/>
            <a:ext cx="1498600" cy="58293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Oval 5"/>
          <p:cNvSpPr/>
          <p:nvPr/>
        </p:nvSpPr>
        <p:spPr>
          <a:xfrm>
            <a:off x="5737225" y="2120900"/>
            <a:ext cx="1084263" cy="582613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Oval 5"/>
          <p:cNvSpPr/>
          <p:nvPr/>
        </p:nvSpPr>
        <p:spPr>
          <a:xfrm>
            <a:off x="6318885" y="1307465"/>
            <a:ext cx="898525" cy="54165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Oval 5"/>
          <p:cNvSpPr/>
          <p:nvPr/>
        </p:nvSpPr>
        <p:spPr>
          <a:xfrm>
            <a:off x="7312025" y="3302635"/>
            <a:ext cx="2832100" cy="73787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Oval 5"/>
          <p:cNvSpPr/>
          <p:nvPr/>
        </p:nvSpPr>
        <p:spPr>
          <a:xfrm>
            <a:off x="1758950" y="4709160"/>
            <a:ext cx="1084263" cy="582613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Oval 5"/>
          <p:cNvSpPr/>
          <p:nvPr/>
        </p:nvSpPr>
        <p:spPr>
          <a:xfrm>
            <a:off x="2028190" y="5111750"/>
            <a:ext cx="1084263" cy="582613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Oval 5"/>
          <p:cNvSpPr/>
          <p:nvPr/>
        </p:nvSpPr>
        <p:spPr>
          <a:xfrm>
            <a:off x="5668010" y="5111750"/>
            <a:ext cx="1084263" cy="582613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Oval 5"/>
          <p:cNvSpPr/>
          <p:nvPr/>
        </p:nvSpPr>
        <p:spPr>
          <a:xfrm>
            <a:off x="10320020" y="862965"/>
            <a:ext cx="857885" cy="60325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Oval 5"/>
          <p:cNvSpPr/>
          <p:nvPr/>
        </p:nvSpPr>
        <p:spPr>
          <a:xfrm>
            <a:off x="6752590" y="4709160"/>
            <a:ext cx="1704340" cy="58293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Oval 5"/>
          <p:cNvSpPr/>
          <p:nvPr/>
        </p:nvSpPr>
        <p:spPr>
          <a:xfrm>
            <a:off x="6068695" y="-8890"/>
            <a:ext cx="1363345" cy="58293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16" grpId="0" animBg="1"/>
      <p:bldP spid="3" grpId="0" animBg="1"/>
      <p:bldP spid="17" grpId="0" animBg="1"/>
      <p:bldP spid="18" grpId="0" animBg="1"/>
      <p:bldP spid="22" grpId="0" animBg="1"/>
      <p:bldP spid="19" grpId="0" animBg="1"/>
      <p:bldP spid="20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325"/>
            <a:ext cx="12192000" cy="69568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1755" y="432435"/>
            <a:ext cx="12120245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Fang Fang is a Grade 7 student. She gets up at 6:30 a.m. every day. Then she washes her face and brushes her teeth. At 7 a.m., she has breakfast. She often eats some bread and drinks a glass of milk. She never eats noodles in the morning.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Fang Fang lives close to school, so she always goes to school on foot at 7:30. a.m. She has classes from 8:30 a.m. to 4 p.m.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After school, she plays basketball with her friends three times a week. She goes home at 4:45 p.m.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Fang Fang usually has dinner at 6:30 p.m. She sometimes watches TV in the evening. She always goes to sleep and seldom goes to bed too late.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362450" y="52070"/>
            <a:ext cx="3069590" cy="460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</a:rPr>
              <a:t>Fang Fang's daily life</a:t>
            </a:r>
            <a:endParaRPr lang="en-US" altLang="zh-CN" sz="2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Oval 5"/>
          <p:cNvSpPr/>
          <p:nvPr/>
        </p:nvSpPr>
        <p:spPr>
          <a:xfrm>
            <a:off x="6816725" y="2205990"/>
            <a:ext cx="744220" cy="50863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Oval 5"/>
          <p:cNvSpPr/>
          <p:nvPr/>
        </p:nvSpPr>
        <p:spPr>
          <a:xfrm>
            <a:off x="5313045" y="473075"/>
            <a:ext cx="707390" cy="46164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Oval 5"/>
          <p:cNvSpPr/>
          <p:nvPr/>
        </p:nvSpPr>
        <p:spPr>
          <a:xfrm>
            <a:off x="178435" y="842010"/>
            <a:ext cx="1100455" cy="66992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Oval 5"/>
          <p:cNvSpPr/>
          <p:nvPr/>
        </p:nvSpPr>
        <p:spPr>
          <a:xfrm>
            <a:off x="1652270" y="2205990"/>
            <a:ext cx="882015" cy="42291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Oval 5"/>
          <p:cNvSpPr/>
          <p:nvPr/>
        </p:nvSpPr>
        <p:spPr>
          <a:xfrm>
            <a:off x="2609215" y="3506470"/>
            <a:ext cx="848995" cy="46609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Oval 5"/>
          <p:cNvSpPr/>
          <p:nvPr/>
        </p:nvSpPr>
        <p:spPr>
          <a:xfrm>
            <a:off x="11111865" y="842010"/>
            <a:ext cx="857885" cy="60325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Oval 5"/>
          <p:cNvSpPr/>
          <p:nvPr/>
        </p:nvSpPr>
        <p:spPr>
          <a:xfrm>
            <a:off x="8388350" y="4708525"/>
            <a:ext cx="1266825" cy="55118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Oval 5"/>
          <p:cNvSpPr/>
          <p:nvPr/>
        </p:nvSpPr>
        <p:spPr>
          <a:xfrm>
            <a:off x="3024505" y="847725"/>
            <a:ext cx="1281430" cy="52514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Oval 5"/>
          <p:cNvSpPr/>
          <p:nvPr/>
        </p:nvSpPr>
        <p:spPr>
          <a:xfrm>
            <a:off x="1652270" y="433070"/>
            <a:ext cx="461010" cy="54102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Oval 5"/>
          <p:cNvSpPr/>
          <p:nvPr/>
        </p:nvSpPr>
        <p:spPr>
          <a:xfrm>
            <a:off x="7667625" y="920115"/>
            <a:ext cx="650875" cy="38036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Oval 5"/>
          <p:cNvSpPr/>
          <p:nvPr/>
        </p:nvSpPr>
        <p:spPr>
          <a:xfrm>
            <a:off x="2405380" y="1300480"/>
            <a:ext cx="1024255" cy="49085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Oval 5"/>
          <p:cNvSpPr/>
          <p:nvPr/>
        </p:nvSpPr>
        <p:spPr>
          <a:xfrm>
            <a:off x="7172325" y="1372235"/>
            <a:ext cx="687705" cy="41910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  <p:bldP spid="17" grpId="0" animBg="1"/>
      <p:bldP spid="7" grpId="0" animBg="1"/>
      <p:bldP spid="9" grpId="0" animBg="1"/>
      <p:bldP spid="21" grpId="0" animBg="1"/>
      <p:bldP spid="10" grpId="0" animBg="1"/>
      <p:bldP spid="11" grpId="0" bldLvl="0" animBg="1"/>
      <p:bldP spid="18" grpId="0" animBg="1"/>
      <p:bldP spid="3" grpId="0" animBg="1"/>
      <p:bldP spid="19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65" y="-15240"/>
            <a:ext cx="12202795" cy="68700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25425" y="2077720"/>
            <a:ext cx="10551795" cy="3538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2800" b="1">
                <a:latin typeface="Arial" panose="020B0604020202020204" pitchFamily="34" charset="0"/>
                <a:cs typeface="Arial" panose="020B0604020202020204" pitchFamily="34" charset="0"/>
              </a:rPr>
              <a:t>Reporter:</a:t>
            </a:r>
            <a:r>
              <a:rPr lang="en-US" altLang="zh-CN" sz="2800">
                <a:latin typeface="Arial" panose="020B0604020202020204" pitchFamily="34" charset="0"/>
                <a:cs typeface="Arial" panose="020B0604020202020204" pitchFamily="34" charset="0"/>
              </a:rPr>
              <a:t> What do you usually do in the morning, Mr. Trump?</a:t>
            </a:r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Trump: 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uaually get up at 7:00 a.m. and ....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latin typeface="Arial" panose="020B0604020202020204" pitchFamily="34" charset="0"/>
                <a:cs typeface="Arial" panose="020B0604020202020204" pitchFamily="34" charset="0"/>
              </a:rPr>
              <a:t>Reporter:</a:t>
            </a:r>
            <a:r>
              <a:rPr lang="en-US" altLang="zh-CN" sz="2800">
                <a:latin typeface="Arial" panose="020B0604020202020204" pitchFamily="34" charset="0"/>
                <a:cs typeface="Arial" panose="020B0604020202020204" pitchFamily="34" charset="0"/>
              </a:rPr>
              <a:t> What do you sometimes do in the afternoon?</a:t>
            </a:r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Trump: 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sometimes...</a:t>
            </a:r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latin typeface="Arial" panose="020B0604020202020204" pitchFamily="34" charset="0"/>
                <a:cs typeface="Arial" panose="020B0604020202020204" pitchFamily="34" charset="0"/>
              </a:rPr>
              <a:t>Reporter:</a:t>
            </a:r>
            <a:r>
              <a:rPr lang="en-US" altLang="zh-CN" sz="2800">
                <a:latin typeface="Arial" panose="020B0604020202020204" pitchFamily="34" charset="0"/>
                <a:cs typeface="Arial" panose="020B0604020202020204" pitchFamily="34" charset="0"/>
              </a:rPr>
              <a:t> What do you never/ seldom do in the eveving?</a:t>
            </a:r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Trump: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never...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Reporter:</a:t>
            </a: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How often do you visit China?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Trump: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6205" y="86995"/>
            <a:ext cx="4353560" cy="9220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5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Group work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7655" y="1001395"/>
            <a:ext cx="975042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Making an </a:t>
            </a:r>
            <a:r>
              <a:rPr lang="en-US" altLang="zh-CN" sz="3200" b="1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interview</a:t>
            </a:r>
            <a:endParaRPr lang="en-US" altLang="zh-CN" sz="3200" b="1" u="sng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r>
              <a:rPr lang="en-US" altLang="zh-CN" sz="3200" b="1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For example:</a:t>
            </a:r>
            <a:r>
              <a:rPr lang="en-US" altLang="zh-CN" sz="2000" b="1" i="1">
                <a:solidFill>
                  <a:schemeClr val="tx1"/>
                </a:solidFill>
                <a:sym typeface="+mn-ea"/>
              </a:rPr>
              <a:t> 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one reporter and three leaders</a:t>
            </a:r>
            <a:endParaRPr lang="en-US" altLang="zh-CN" sz="3200" b="1" i="1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12" name="图片 11" descr="6cefb6d1fc3a110aab023ff61635695f_t01307d60073add84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635" y="299720"/>
            <a:ext cx="2284095" cy="1911350"/>
          </a:xfrm>
          <a:prstGeom prst="star7">
            <a:avLst/>
          </a:prstGeom>
        </p:spPr>
      </p:pic>
      <p:pic>
        <p:nvPicPr>
          <p:cNvPr id="10" name="图片 9" descr="05f0dd90e752b888b3ac6567e98daba2_t01a56f50321804c8e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2855" y="2425065"/>
            <a:ext cx="1939925" cy="1640205"/>
          </a:xfrm>
          <a:prstGeom prst="ellipse">
            <a:avLst/>
          </a:prstGeom>
        </p:spPr>
      </p:pic>
      <p:pic>
        <p:nvPicPr>
          <p:cNvPr id="14" name="图片 13" descr="3343d4bde67b1271ab8ffec912c23b55_t01173f00fa5986e94d"/>
          <p:cNvPicPr>
            <a:picLocks noChangeAspect="1"/>
          </p:cNvPicPr>
          <p:nvPr/>
        </p:nvPicPr>
        <p:blipFill>
          <a:blip r:embed="rId4"/>
          <a:srcRect l="19384" t="-793" r="15966" b="793"/>
          <a:stretch>
            <a:fillRect/>
          </a:stretch>
        </p:blipFill>
        <p:spPr>
          <a:xfrm>
            <a:off x="10142855" y="4262755"/>
            <a:ext cx="2047875" cy="1845945"/>
          </a:xfrm>
          <a:prstGeom prst="ellipse">
            <a:avLst/>
          </a:prstGeom>
        </p:spPr>
      </p:pic>
      <p:pic>
        <p:nvPicPr>
          <p:cNvPr id="8" name="图片 7" descr="515f631b278c2145a0ba1034b84ed38d_t0118832eead6b449c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4555" y="299720"/>
            <a:ext cx="1402080" cy="14839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325"/>
            <a:ext cx="12192000" cy="695685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/>
        </p:nvGraphicFramePr>
        <p:xfrm>
          <a:off x="1829435" y="1479550"/>
          <a:ext cx="8533765" cy="294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65"/>
                <a:gridCol w="3961765"/>
              </a:tblGrid>
              <a:tr h="10363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>
                          <a:latin typeface="Times New Roman" panose="02020603050405020304" charset="0"/>
                          <a:cs typeface="Times New Roman" panose="02020603050405020304" charset="0"/>
                        </a:rPr>
                        <a:t>                                                </a:t>
                      </a:r>
                      <a:r>
                        <a:rPr lang="en-US" altLang="zh-CN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  </a:t>
                      </a:r>
                      <a:r>
                        <a:rPr lang="en-US" altLang="zh-CN" sz="4400">
                          <a:solidFill>
                            <a:schemeClr val="bg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Assessment(</a:t>
                      </a:r>
                      <a:r>
                        <a:rPr lang="zh-CN" altLang="en-US" sz="3600">
                          <a:solidFill>
                            <a:schemeClr val="bg1"/>
                          </a:solidFill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评价</a:t>
                      </a:r>
                      <a:r>
                        <a:rPr lang="en-US" altLang="zh-CN" sz="4400">
                          <a:solidFill>
                            <a:schemeClr val="bg1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)</a:t>
                      </a:r>
                      <a:endParaRPr lang="en-US" altLang="zh-CN" sz="3200">
                        <a:solidFill>
                          <a:schemeClr val="bg1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4000">
                        <a:solidFill>
                          <a:schemeClr val="bg1"/>
                        </a:solidFill>
                        <a:latin typeface="Times New Roman" panose="02020603050405020304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fill in the time table</a:t>
                      </a:r>
                      <a:endParaRPr lang="en-US" altLang="zh-CN" sz="4000">
                        <a:latin typeface="Arial" panose="020B0604020202020204" pitchFamily="34" charset="0"/>
                        <a:ea typeface="黑体" panose="02010609060101010101" pitchFamily="49" charset="-122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point</a:t>
                      </a:r>
                      <a:endParaRPr lang="en-US" altLang="zh-CN" sz="4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teamwork</a:t>
                      </a:r>
                      <a:endParaRPr lang="en-US" altLang="zh-CN" sz="4000">
                        <a:latin typeface="Arial" panose="020B0604020202020204" pitchFamily="34" charset="0"/>
                        <a:ea typeface="黑体" panose="02010609060101010101" pitchFamily="49" charset="-122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points</a:t>
                      </a:r>
                      <a:endParaRPr lang="en-US" altLang="zh-CN" sz="4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content(</a:t>
                      </a:r>
                      <a:r>
                        <a:rPr lang="zh-CN" altLang="en-US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内容</a:t>
                      </a: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)</a:t>
                      </a:r>
                      <a:endParaRPr lang="en-US" altLang="zh-CN" sz="4000">
                        <a:latin typeface="Arial" panose="020B0604020202020204" pitchFamily="34" charset="0"/>
                        <a:ea typeface="黑体" panose="02010609060101010101" pitchFamily="49" charset="-122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points</a:t>
                      </a:r>
                      <a:endParaRPr lang="en-US" altLang="zh-CN" sz="4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intonation(</a:t>
                      </a:r>
                      <a:r>
                        <a:rPr lang="zh-CN" altLang="en-US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语调</a:t>
                      </a: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)</a:t>
                      </a:r>
                      <a:endParaRPr lang="en-US" altLang="zh-CN" sz="4000">
                        <a:latin typeface="Arial" panose="020B0604020202020204" pitchFamily="34" charset="0"/>
                        <a:ea typeface="黑体" panose="02010609060101010101" pitchFamily="49" charset="-122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points</a:t>
                      </a:r>
                      <a:endParaRPr lang="en-US" altLang="zh-CN" sz="4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volume(</a:t>
                      </a:r>
                      <a:r>
                        <a:rPr lang="zh-CN" altLang="en-US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音量</a:t>
                      </a:r>
                      <a:r>
                        <a:rPr lang="en-US" altLang="zh-CN" sz="4000">
                          <a:latin typeface="Arial" panose="020B0604020202020204" pitchFamily="34" charset="0"/>
                          <a:ea typeface="黑体" panose="02010609060101010101" pitchFamily="49" charset="-122"/>
                          <a:cs typeface="Arial" panose="020B0604020202020204" pitchFamily="34" charset="0"/>
                        </a:rPr>
                        <a:t>)</a:t>
                      </a:r>
                      <a:endParaRPr lang="en-US" altLang="zh-CN" sz="4000">
                        <a:latin typeface="Arial" panose="020B0604020202020204" pitchFamily="34" charset="0"/>
                        <a:ea typeface="黑体" panose="02010609060101010101" pitchFamily="49" charset="-122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4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point</a:t>
                      </a:r>
                      <a:endParaRPr lang="en-US" altLang="zh-CN" sz="44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84810" y="293370"/>
            <a:ext cx="3206115" cy="9220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5400" b="1">
                <a:latin typeface="Times New Roman" panose="02020603050405020304" charset="0"/>
                <a:cs typeface="Times New Roman" panose="02020603050405020304" charset="0"/>
              </a:rPr>
              <a:t>Role-play</a:t>
            </a:r>
            <a:endParaRPr lang="en-US" altLang="zh-CN" sz="5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95" y="-81280"/>
            <a:ext cx="12264390" cy="70211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-36195" y="647700"/>
            <a:ext cx="123164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i="1">
                <a:latin typeface="Times New Roman" panose="02020603050405020304" charset="0"/>
                <a:cs typeface="Times New Roman" panose="02020603050405020304" charset="0"/>
              </a:rPr>
              <a:t>Discuss with your partner about his/ her ideal</a:t>
            </a:r>
            <a:r>
              <a:rPr lang="zh-CN" altLang="en-US" sz="3200" i="1">
                <a:latin typeface="Times New Roman" panose="02020603050405020304" charset="0"/>
                <a:cs typeface="Times New Roman" panose="02020603050405020304" charset="0"/>
              </a:rPr>
              <a:t>（</a:t>
            </a:r>
            <a:r>
              <a:rPr lang="zh-CN" altLang="en-US" sz="2000" i="1">
                <a:latin typeface="Times New Roman" panose="02020603050405020304" charset="0"/>
                <a:cs typeface="Times New Roman" panose="02020603050405020304" charset="0"/>
              </a:rPr>
              <a:t>理想中的</a:t>
            </a:r>
            <a:r>
              <a:rPr lang="zh-CN" altLang="en-US" sz="3200" i="1">
                <a:latin typeface="Times New Roman" panose="02020603050405020304" charset="0"/>
                <a:cs typeface="Times New Roman" panose="02020603050405020304" charset="0"/>
              </a:rPr>
              <a:t>）</a:t>
            </a:r>
            <a:r>
              <a:rPr lang="en-US" altLang="zh-CN" sz="3200" i="1">
                <a:latin typeface="Times New Roman" panose="02020603050405020304" charset="0"/>
                <a:cs typeface="Times New Roman" panose="02020603050405020304" charset="0"/>
              </a:rPr>
              <a:t>daily life.</a:t>
            </a:r>
            <a:endParaRPr lang="en-US" altLang="zh-CN" sz="3200" i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0365" y="64135"/>
            <a:ext cx="2148205" cy="5835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Pair work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11" name="表格 10"/>
          <p:cNvGraphicFramePr/>
          <p:nvPr/>
        </p:nvGraphicFramePr>
        <p:xfrm>
          <a:off x="2324735" y="3291205"/>
          <a:ext cx="4408170" cy="245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080"/>
                <a:gridCol w="1990090"/>
              </a:tblGrid>
              <a:tr h="457200">
                <a:tc>
                  <a:txBody>
                    <a:bodyPr/>
                    <a:p>
                      <a:pPr>
                        <a:buNone/>
                      </a:pPr>
                      <a:endParaRPr lang="en-US" altLang="zh-CN" sz="24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Assessment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/>
                </a:tc>
              </a:tr>
              <a:tr h="4572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content(</a:t>
                      </a:r>
                      <a:r>
                        <a:rPr lang="zh-CN" altLang="en-US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内容</a:t>
                      </a:r>
                      <a:r>
                        <a:rPr lang="en-US" altLang="zh-CN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)</a:t>
                      </a:r>
                      <a:endParaRPr lang="en-US" altLang="zh-CN" sz="24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/>
                        <a:t>3 points</a:t>
                      </a:r>
                      <a:endParaRPr lang="en-US" altLang="zh-CN" sz="1800" b="1"/>
                    </a:p>
                  </a:txBody>
                  <a:tcPr/>
                </a:tc>
              </a:tr>
              <a:tr h="6299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intonation(</a:t>
                      </a:r>
                      <a:r>
                        <a:rPr lang="zh-CN" altLang="en-US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语调</a:t>
                      </a:r>
                      <a:r>
                        <a:rPr lang="en-US" altLang="zh-CN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)</a:t>
                      </a:r>
                      <a:endParaRPr lang="en-US" altLang="zh-CN" sz="24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/>
                        <a:t>3 points</a:t>
                      </a:r>
                      <a:endParaRPr lang="en-US" altLang="zh-CN" sz="1800" b="1"/>
                    </a:p>
                  </a:txBody>
                  <a:tcPr/>
                </a:tc>
              </a:tr>
              <a:tr h="4572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teamwork</a:t>
                      </a:r>
                      <a:endParaRPr lang="en-US" altLang="zh-CN" sz="24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/>
                        <a:t>2 points</a:t>
                      </a:r>
                      <a:endParaRPr lang="en-US" altLang="zh-CN" sz="1800" b="1"/>
                    </a:p>
                  </a:txBody>
                  <a:tcPr/>
                </a:tc>
              </a:tr>
              <a:tr h="4572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volume(</a:t>
                      </a:r>
                      <a:r>
                        <a:rPr lang="zh-CN" altLang="en-US" sz="24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音量）</a:t>
                      </a:r>
                      <a:endParaRPr lang="zh-CN" altLang="en-US" sz="24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/>
                        <a:t>2 points</a:t>
                      </a:r>
                      <a:endParaRPr lang="en-US" altLang="zh-CN" sz="1800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224155" y="2540"/>
            <a:ext cx="6725285" cy="645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Retell your partner's ideal daily life.</a:t>
            </a:r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12" name="表格 11"/>
          <p:cNvGraphicFramePr/>
          <p:nvPr/>
        </p:nvGraphicFramePr>
        <p:xfrm>
          <a:off x="7436485" y="1440815"/>
          <a:ext cx="414528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640"/>
                <a:gridCol w="2072640"/>
              </a:tblGrid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Time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Activity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6:00 a.m.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gets up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7:20 a.m.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previews Maths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8:00 a.m.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has Maths class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010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12:30 p.m.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does Maths homework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10:00 p.m.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goes to sleep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/>
          <p:nvPr/>
        </p:nvGraphicFramePr>
        <p:xfrm>
          <a:off x="7436485" y="1440815"/>
          <a:ext cx="438531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2655"/>
                <a:gridCol w="2192655"/>
              </a:tblGrid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Time 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Activity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11:00 a.m.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gets up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1: 10 p.m.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has breakfast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010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2:00 p.m.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eats snacks and watches TV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3:p.m.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sleeps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...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624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at 11:50 p.m.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goes to bed</a:t>
                      </a:r>
                      <a:endParaRPr lang="en-US" altLang="zh-CN" sz="20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380365" y="1440815"/>
            <a:ext cx="671893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My partner is Doris. She gets up at 6:00 a.m.. She always previews Maths at 7:20 a.m. 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At 8:00 a.m., she often has Maths class....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558655" y="64135"/>
            <a:ext cx="2148205" cy="5835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Pair work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325"/>
            <a:ext cx="12192000" cy="69568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0505" y="782955"/>
            <a:ext cx="12065635" cy="5631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1. Different people have different daily lives.</a:t>
            </a:r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We should respect(</a:t>
            </a:r>
            <a:r>
              <a:rPr lang="zh-CN" altLang="en-US" sz="3600">
                <a:latin typeface="Arial" panose="020B0604020202020204" pitchFamily="34" charset="0"/>
                <a:cs typeface="Arial" panose="020B0604020202020204" pitchFamily="34" charset="0"/>
              </a:rPr>
              <a:t>尊重</a:t>
            </a:r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) the differences.</a:t>
            </a:r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2. Daily life is common(</a:t>
            </a:r>
            <a:r>
              <a:rPr lang="zh-CN" altLang="en-US" sz="360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平凡的</a:t>
            </a:r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),</a:t>
            </a:r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 but we are not common.</a:t>
            </a:r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Everyone plays an important role in his daily life.</a:t>
            </a:r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3. Plan our time well and we will be a better Junior High School student.</a:t>
            </a:r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3600">
                <a:latin typeface="Arial" panose="020B0604020202020204" pitchFamily="34" charset="0"/>
                <a:cs typeface="Arial" panose="020B0604020202020204" pitchFamily="34" charset="0"/>
              </a:rPr>
              <a:t>4....</a:t>
            </a:r>
            <a:endParaRPr lang="en-US" altLang="zh-CN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38295" y="-49530"/>
            <a:ext cx="6858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latin typeface="Times New Roman" panose="02020603050405020304" charset="0"/>
                <a:cs typeface="Times New Roman" panose="02020603050405020304" charset="0"/>
              </a:rPr>
              <a:t>Sum up</a:t>
            </a:r>
            <a:endParaRPr lang="en-US" altLang="zh-CN" sz="5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" y="3175"/>
            <a:ext cx="12196445" cy="68757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55625" y="1213485"/>
            <a:ext cx="11631930" cy="1876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Arial" panose="020B0604020202020204" pitchFamily="34" charset="0"/>
                <a:cs typeface="Arial" panose="020B0604020202020204" pitchFamily="34" charset="0"/>
              </a:rPr>
              <a:t>1.Write down the daily life of the people your group have talked about.</a:t>
            </a:r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800">
                <a:latin typeface="Arial" panose="020B0604020202020204" pitchFamily="34" charset="0"/>
                <a:cs typeface="Arial" panose="020B0604020202020204" pitchFamily="34" charset="0"/>
              </a:rPr>
              <a:t>2. Make your partner's ideal time table for daily life.</a:t>
            </a:r>
            <a:endParaRPr lang="en-US" altLang="zh-CN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98900" y="623570"/>
            <a:ext cx="68580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5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、】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65" y="-15240"/>
            <a:ext cx="12202795" cy="6870065"/>
          </a:xfrm>
          <a:prstGeom prst="rect">
            <a:avLst/>
          </a:prstGeom>
        </p:spPr>
      </p:pic>
      <p:pic>
        <p:nvPicPr>
          <p:cNvPr id="4" name="图片 7" descr="834c43b312cdce8a9ecf5d380d1dad9a_t010dadd9dd0a26f6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2233" y="1546543"/>
            <a:ext cx="3300412" cy="3298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3630</Words>
  <Application>WPS 演示</Application>
  <PresentationFormat>宽屏</PresentationFormat>
  <Paragraphs>186</Paragraphs>
  <Slides>9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5" baseType="lpstr">
      <vt:lpstr>Arial</vt:lpstr>
      <vt:lpstr>宋体</vt:lpstr>
      <vt:lpstr>Wingdings</vt:lpstr>
      <vt:lpstr>黑体</vt:lpstr>
      <vt:lpstr>Cooper Black</vt:lpstr>
      <vt:lpstr>Calibri</vt:lpstr>
      <vt:lpstr>Times New Roman</vt:lpstr>
      <vt:lpstr>Verdana</vt:lpstr>
      <vt:lpstr>等线 Light</vt:lpstr>
      <vt:lpstr>等线</vt:lpstr>
      <vt:lpstr>Segoe Print</vt:lpstr>
      <vt:lpstr>微软雅黑</vt:lpstr>
      <vt:lpstr>Arial Unicode MS</vt:lpstr>
      <vt:lpstr>Microsoft YaHei UI</vt:lpstr>
      <vt:lpstr>Office 主题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】、】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熊佩</cp:lastModifiedBy>
  <cp:revision>37</cp:revision>
  <dcterms:created xsi:type="dcterms:W3CDTF">2018-03-01T02:03:00Z</dcterms:created>
  <dcterms:modified xsi:type="dcterms:W3CDTF">2018-09-18T11:20:59Z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